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70" r:id="rId5"/>
    <p:sldId id="271" r:id="rId6"/>
    <p:sldId id="264" r:id="rId7"/>
    <p:sldId id="289" r:id="rId8"/>
    <p:sldId id="288" r:id="rId9"/>
    <p:sldId id="291" r:id="rId10"/>
    <p:sldId id="265" r:id="rId11"/>
    <p:sldId id="277" r:id="rId12"/>
    <p:sldId id="290" r:id="rId13"/>
    <p:sldId id="266" r:id="rId14"/>
    <p:sldId id="279" r:id="rId15"/>
    <p:sldId id="26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1439-3C56-481A-BDC5-88A9C79D178F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FD14-44A0-4B38-9A6E-7D40D582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4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87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5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1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6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8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9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2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8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ed4bb5209878009a23b09ca133dcc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00" y="1485582"/>
            <a:ext cx="4048125" cy="3886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2950" y="2924223"/>
            <a:ext cx="796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</a:t>
            </a:r>
          </a:p>
        </p:txBody>
      </p:sp>
      <p:sp>
        <p:nvSpPr>
          <p:cNvPr id="8" name="矩形 7"/>
          <p:cNvSpPr/>
          <p:nvPr/>
        </p:nvSpPr>
        <p:spPr>
          <a:xfrm>
            <a:off x="1220872" y="2693173"/>
            <a:ext cx="222250" cy="16624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1747" y="6470650"/>
            <a:ext cx="12215495" cy="38735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617210" y="5949950"/>
            <a:ext cx="958215" cy="520700"/>
          </a:xfrm>
          <a:prstGeom prst="triangle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41E44-F6D6-4203-BE09-2B7C29A3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88771" y="2876618"/>
            <a:ext cx="1612698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499676"/>
            <a:ext cx="34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255F9-0F38-45E6-A852-5AABB92EA643}"/>
              </a:ext>
            </a:extLst>
          </p:cNvPr>
          <p:cNvSpPr/>
          <p:nvPr/>
        </p:nvSpPr>
        <p:spPr>
          <a:xfrm>
            <a:off x="807720" y="156944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6C5A0-6B39-4232-8973-7CC1EA4025A8}"/>
              </a:ext>
            </a:extLst>
          </p:cNvPr>
          <p:cNvSpPr/>
          <p:nvPr/>
        </p:nvSpPr>
        <p:spPr>
          <a:xfrm>
            <a:off x="6190042" y="1569439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8AAA2-141A-4525-A97C-493B417E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901596"/>
            <a:ext cx="4794122" cy="3585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1E314E-935B-41D9-9A0C-22CF097F0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47" y="1901596"/>
            <a:ext cx="4794122" cy="3601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255F9-0F38-45E6-A852-5AABB92EA643}"/>
              </a:ext>
            </a:extLst>
          </p:cNvPr>
          <p:cNvSpPr/>
          <p:nvPr/>
        </p:nvSpPr>
        <p:spPr>
          <a:xfrm>
            <a:off x="807720" y="156944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6C5A0-6B39-4232-8973-7CC1EA4025A8}"/>
              </a:ext>
            </a:extLst>
          </p:cNvPr>
          <p:cNvSpPr/>
          <p:nvPr/>
        </p:nvSpPr>
        <p:spPr>
          <a:xfrm>
            <a:off x="6190042" y="1569439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DBDBA-1EDC-474A-B54B-B3CCF9B1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901596"/>
            <a:ext cx="4794122" cy="3567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CCC327-999F-4545-A80B-62E65A937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35" y="1906800"/>
            <a:ext cx="4800145" cy="3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501006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    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60320" y="332105"/>
            <a:ext cx="275082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4760" y="1485900"/>
            <a:ext cx="3612515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8920" y="1485900"/>
            <a:ext cx="5608320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097780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对话框"/>
          <p:cNvSpPr/>
          <p:nvPr/>
        </p:nvSpPr>
        <p:spPr bwMode="auto">
          <a:xfrm>
            <a:off x="1682115" y="2049780"/>
            <a:ext cx="1355725" cy="1098550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82115" y="3689985"/>
            <a:ext cx="2748280" cy="2101850"/>
            <a:chOff x="6768" y="1302"/>
            <a:chExt cx="4328" cy="3310"/>
          </a:xfrm>
        </p:grpSpPr>
        <p:sp>
          <p:nvSpPr>
            <p:cNvPr id="26" name="文本框 20"/>
            <p:cNvSpPr txBox="1"/>
            <p:nvPr/>
          </p:nvSpPr>
          <p:spPr>
            <a:xfrm flipH="1">
              <a:off x="6768" y="1302"/>
              <a:ext cx="3522" cy="6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飞机大战项目总结</a:t>
              </a:r>
            </a:p>
          </p:txBody>
        </p:sp>
        <p:sp>
          <p:nvSpPr>
            <p:cNvPr id="27" name="文本框 22"/>
            <p:cNvSpPr txBox="1"/>
            <p:nvPr/>
          </p:nvSpPr>
          <p:spPr>
            <a:xfrm flipH="1">
              <a:off x="6768" y="2179"/>
              <a:ext cx="4328" cy="243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360000" fontAlgn="auto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在这次的项目开发中，更好的明白了开发的流程，促进了团队的协作能力，为以后的工作实践提供一些经验。</a:t>
              </a:r>
            </a:p>
          </p:txBody>
        </p:sp>
      </p:grpSp>
      <p:sp>
        <p:nvSpPr>
          <p:cNvPr id="28" name="文本框 22"/>
          <p:cNvSpPr txBox="1"/>
          <p:nvPr/>
        </p:nvSpPr>
        <p:spPr>
          <a:xfrm flipH="1">
            <a:off x="5460365" y="1533689"/>
            <a:ext cx="5345430" cy="431259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这次项目的整体来说比计算机项目做起来熟练的多，配合起来也容易的多。对整个项目基本上看一遍大体流程就明白了，同时呢，组内的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让团队里的每一个成员都能知道公司的开发流程，有助于在未来的工作中更好地熟悉流程。然后，各自又有明确的分工，去完成各自的工作。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不足之处就是，没有特别熟练的运用敏捷开发，同时我对一些细节的处理上不是很好，代码中存在的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也没能修改过来，游戏的体验不是很好。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但是，总的来说，这次的实践也提高了课堂学习效率，能够将学习的知识运用到实践中，体现了应用型本科的优势所在，提高了组内成员的基本业务能力，互相了解，互相学习。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7B0D0F-70E3-403F-8E46-692E167A00D0}"/>
              </a:ext>
            </a:extLst>
          </p:cNvPr>
          <p:cNvCxnSpPr/>
          <p:nvPr/>
        </p:nvCxnSpPr>
        <p:spPr>
          <a:xfrm>
            <a:off x="10896600" y="2250501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FD1B46-4E6C-4AC1-9224-9BFE627658D8}"/>
              </a:ext>
            </a:extLst>
          </p:cNvPr>
          <p:cNvCxnSpPr>
            <a:cxnSpLocks/>
          </p:cNvCxnSpPr>
          <p:nvPr/>
        </p:nvCxnSpPr>
        <p:spPr>
          <a:xfrm>
            <a:off x="4884730" y="3566346"/>
            <a:ext cx="44419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240" y="2278380"/>
            <a:ext cx="12222480" cy="2301240"/>
          </a:xfrm>
          <a:prstGeom prst="rect">
            <a:avLst/>
          </a:prstGeom>
          <a:blipFill rotWithShape="1">
            <a:blip r:embed="rId3"/>
            <a:stretch>
              <a:fillRect l="-20000" r="-20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52400" y="2103120"/>
            <a:ext cx="12481560" cy="2651760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42260" y="2644775"/>
            <a:ext cx="649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solidFill>
                  <a:srgbClr val="FFCF29"/>
                </a:solidFill>
                <a:latin typeface="+mj-lt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95889"/>
            <a:ext cx="12192000" cy="1062110"/>
          </a:xfrm>
          <a:custGeom>
            <a:avLst/>
            <a:gdLst>
              <a:gd name="connsiteX0" fmla="*/ 0 w 12192000"/>
              <a:gd name="connsiteY0" fmla="*/ 0 h 485335"/>
              <a:gd name="connsiteX1" fmla="*/ 12192000 w 12192000"/>
              <a:gd name="connsiteY1" fmla="*/ 0 h 485335"/>
              <a:gd name="connsiteX2" fmla="*/ 12192000 w 12192000"/>
              <a:gd name="connsiteY2" fmla="*/ 485335 h 485335"/>
              <a:gd name="connsiteX3" fmla="*/ 0 w 12192000"/>
              <a:gd name="connsiteY3" fmla="*/ 485335 h 485335"/>
              <a:gd name="connsiteX4" fmla="*/ 0 w 12192000"/>
              <a:gd name="connsiteY4" fmla="*/ 0 h 485335"/>
              <a:gd name="connsiteX0-1" fmla="*/ 0 w 12192000"/>
              <a:gd name="connsiteY0-2" fmla="*/ 0 h 485335"/>
              <a:gd name="connsiteX1-3" fmla="*/ 6105378 w 12192000"/>
              <a:gd name="connsiteY1-4" fmla="*/ 0 h 485335"/>
              <a:gd name="connsiteX2-5" fmla="*/ 12192000 w 12192000"/>
              <a:gd name="connsiteY2-6" fmla="*/ 0 h 485335"/>
              <a:gd name="connsiteX3-7" fmla="*/ 12192000 w 12192000"/>
              <a:gd name="connsiteY3-8" fmla="*/ 485335 h 485335"/>
              <a:gd name="connsiteX4-9" fmla="*/ 0 w 12192000"/>
              <a:gd name="connsiteY4-10" fmla="*/ 485335 h 485335"/>
              <a:gd name="connsiteX5" fmla="*/ 0 w 12192000"/>
              <a:gd name="connsiteY5" fmla="*/ 0 h 485335"/>
              <a:gd name="connsiteX0-11" fmla="*/ 0 w 12192000"/>
              <a:gd name="connsiteY0-12" fmla="*/ 0 h 485335"/>
              <a:gd name="connsiteX1-13" fmla="*/ 5500468 w 12192000"/>
              <a:gd name="connsiteY1-14" fmla="*/ 0 h 485335"/>
              <a:gd name="connsiteX2-15" fmla="*/ 6105378 w 12192000"/>
              <a:gd name="connsiteY2-16" fmla="*/ 0 h 485335"/>
              <a:gd name="connsiteX3-17" fmla="*/ 12192000 w 12192000"/>
              <a:gd name="connsiteY3-18" fmla="*/ 0 h 485335"/>
              <a:gd name="connsiteX4-19" fmla="*/ 12192000 w 12192000"/>
              <a:gd name="connsiteY4-20" fmla="*/ 485335 h 485335"/>
              <a:gd name="connsiteX5-21" fmla="*/ 0 w 12192000"/>
              <a:gd name="connsiteY5-22" fmla="*/ 485335 h 485335"/>
              <a:gd name="connsiteX6" fmla="*/ 0 w 12192000"/>
              <a:gd name="connsiteY6" fmla="*/ 0 h 485335"/>
              <a:gd name="connsiteX0-23" fmla="*/ 0 w 12192000"/>
              <a:gd name="connsiteY0-24" fmla="*/ 0 h 485335"/>
              <a:gd name="connsiteX1-25" fmla="*/ 5500468 w 12192000"/>
              <a:gd name="connsiteY1-26" fmla="*/ 0 h 485335"/>
              <a:gd name="connsiteX2-27" fmla="*/ 6105378 w 12192000"/>
              <a:gd name="connsiteY2-28" fmla="*/ 0 h 485335"/>
              <a:gd name="connsiteX3-29" fmla="*/ 6668086 w 12192000"/>
              <a:gd name="connsiteY3-30" fmla="*/ 0 h 485335"/>
              <a:gd name="connsiteX4-31" fmla="*/ 12192000 w 12192000"/>
              <a:gd name="connsiteY4-32" fmla="*/ 0 h 485335"/>
              <a:gd name="connsiteX5-33" fmla="*/ 12192000 w 12192000"/>
              <a:gd name="connsiteY5-34" fmla="*/ 485335 h 485335"/>
              <a:gd name="connsiteX6-35" fmla="*/ 0 w 12192000"/>
              <a:gd name="connsiteY6-36" fmla="*/ 485335 h 485335"/>
              <a:gd name="connsiteX7" fmla="*/ 0 w 12192000"/>
              <a:gd name="connsiteY7" fmla="*/ 0 h 485335"/>
              <a:gd name="connsiteX0-37" fmla="*/ 0 w 12192000"/>
              <a:gd name="connsiteY0-38" fmla="*/ 393895 h 879230"/>
              <a:gd name="connsiteX1-39" fmla="*/ 5500468 w 12192000"/>
              <a:gd name="connsiteY1-40" fmla="*/ 393895 h 879230"/>
              <a:gd name="connsiteX2-41" fmla="*/ 6105378 w 12192000"/>
              <a:gd name="connsiteY2-42" fmla="*/ 0 h 879230"/>
              <a:gd name="connsiteX3-43" fmla="*/ 6668086 w 12192000"/>
              <a:gd name="connsiteY3-44" fmla="*/ 393895 h 879230"/>
              <a:gd name="connsiteX4-45" fmla="*/ 12192000 w 12192000"/>
              <a:gd name="connsiteY4-46" fmla="*/ 393895 h 879230"/>
              <a:gd name="connsiteX5-47" fmla="*/ 12192000 w 12192000"/>
              <a:gd name="connsiteY5-48" fmla="*/ 879230 h 879230"/>
              <a:gd name="connsiteX6-49" fmla="*/ 0 w 12192000"/>
              <a:gd name="connsiteY6-50" fmla="*/ 879230 h 879230"/>
              <a:gd name="connsiteX7-51" fmla="*/ 0 w 12192000"/>
              <a:gd name="connsiteY7-52" fmla="*/ 393895 h 879230"/>
              <a:gd name="connsiteX0-53" fmla="*/ 0 w 12192000"/>
              <a:gd name="connsiteY0-54" fmla="*/ 520504 h 1005839"/>
              <a:gd name="connsiteX1-55" fmla="*/ 5500468 w 12192000"/>
              <a:gd name="connsiteY1-56" fmla="*/ 520504 h 1005839"/>
              <a:gd name="connsiteX2-57" fmla="*/ 6105378 w 12192000"/>
              <a:gd name="connsiteY2-58" fmla="*/ 0 h 1005839"/>
              <a:gd name="connsiteX3-59" fmla="*/ 6668086 w 12192000"/>
              <a:gd name="connsiteY3-60" fmla="*/ 520504 h 1005839"/>
              <a:gd name="connsiteX4-61" fmla="*/ 12192000 w 12192000"/>
              <a:gd name="connsiteY4-62" fmla="*/ 520504 h 1005839"/>
              <a:gd name="connsiteX5-63" fmla="*/ 12192000 w 12192000"/>
              <a:gd name="connsiteY5-64" fmla="*/ 1005839 h 1005839"/>
              <a:gd name="connsiteX6-65" fmla="*/ 0 w 12192000"/>
              <a:gd name="connsiteY6-66" fmla="*/ 1005839 h 1005839"/>
              <a:gd name="connsiteX7-67" fmla="*/ 0 w 12192000"/>
              <a:gd name="connsiteY7-68" fmla="*/ 520504 h 1005839"/>
              <a:gd name="connsiteX0-69" fmla="*/ 0 w 12192000"/>
              <a:gd name="connsiteY0-70" fmla="*/ 548639 h 1033974"/>
              <a:gd name="connsiteX1-71" fmla="*/ 5500468 w 12192000"/>
              <a:gd name="connsiteY1-72" fmla="*/ 548639 h 1033974"/>
              <a:gd name="connsiteX2-73" fmla="*/ 6105378 w 12192000"/>
              <a:gd name="connsiteY2-74" fmla="*/ 0 h 1033974"/>
              <a:gd name="connsiteX3-75" fmla="*/ 6668086 w 12192000"/>
              <a:gd name="connsiteY3-76" fmla="*/ 548639 h 1033974"/>
              <a:gd name="connsiteX4-77" fmla="*/ 12192000 w 12192000"/>
              <a:gd name="connsiteY4-78" fmla="*/ 548639 h 1033974"/>
              <a:gd name="connsiteX5-79" fmla="*/ 12192000 w 12192000"/>
              <a:gd name="connsiteY5-80" fmla="*/ 1033974 h 1033974"/>
              <a:gd name="connsiteX6-81" fmla="*/ 0 w 12192000"/>
              <a:gd name="connsiteY6-82" fmla="*/ 1033974 h 1033974"/>
              <a:gd name="connsiteX7-83" fmla="*/ 0 w 12192000"/>
              <a:gd name="connsiteY7-84" fmla="*/ 548639 h 1033974"/>
              <a:gd name="connsiteX0-85" fmla="*/ 0 w 12192000"/>
              <a:gd name="connsiteY0-86" fmla="*/ 576775 h 1062110"/>
              <a:gd name="connsiteX1-87" fmla="*/ 5500468 w 12192000"/>
              <a:gd name="connsiteY1-88" fmla="*/ 576775 h 1062110"/>
              <a:gd name="connsiteX2-89" fmla="*/ 6105378 w 12192000"/>
              <a:gd name="connsiteY2-90" fmla="*/ 0 h 1062110"/>
              <a:gd name="connsiteX3-91" fmla="*/ 6668086 w 12192000"/>
              <a:gd name="connsiteY3-92" fmla="*/ 576775 h 1062110"/>
              <a:gd name="connsiteX4-93" fmla="*/ 12192000 w 12192000"/>
              <a:gd name="connsiteY4-94" fmla="*/ 576775 h 1062110"/>
              <a:gd name="connsiteX5-95" fmla="*/ 12192000 w 12192000"/>
              <a:gd name="connsiteY5-96" fmla="*/ 1062110 h 1062110"/>
              <a:gd name="connsiteX6-97" fmla="*/ 0 w 12192000"/>
              <a:gd name="connsiteY6-98" fmla="*/ 1062110 h 1062110"/>
              <a:gd name="connsiteX7-99" fmla="*/ 0 w 12192000"/>
              <a:gd name="connsiteY7-100" fmla="*/ 576775 h 1062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192000" h="1062110">
                <a:moveTo>
                  <a:pt x="0" y="576775"/>
                </a:moveTo>
                <a:lnTo>
                  <a:pt x="5500468" y="576775"/>
                </a:lnTo>
                <a:lnTo>
                  <a:pt x="6105378" y="0"/>
                </a:lnTo>
                <a:lnTo>
                  <a:pt x="6668086" y="576775"/>
                </a:lnTo>
                <a:lnTo>
                  <a:pt x="12192000" y="576775"/>
                </a:lnTo>
                <a:lnTo>
                  <a:pt x="12192000" y="1062110"/>
                </a:lnTo>
                <a:lnTo>
                  <a:pt x="0" y="1062110"/>
                </a:lnTo>
                <a:lnTo>
                  <a:pt x="0" y="576775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  <a:effectLst>
            <a:innerShdw blurRad="101600" dist="88900" dir="162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485335"/>
          </a:xfrm>
          <a:prstGeom prst="rect">
            <a:avLst/>
          </a:prstGeom>
          <a:solidFill>
            <a:srgbClr val="FFCF29"/>
          </a:solidFill>
          <a:ln>
            <a:noFill/>
          </a:ln>
          <a:effectLst>
            <a:innerShdw blurRad="88900" dist="889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9403" y="709538"/>
            <a:ext cx="357319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u="sng" dirty="0">
                <a:solidFill>
                  <a:schemeClr val="bg1"/>
                </a:solidFill>
                <a:latin typeface="Impact" panose="020B0806030902050204" charset="0"/>
              </a:rPr>
              <a:t>CONTENTS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1095" y="256115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573655" y="259163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18434" y="2556070"/>
            <a:ext cx="23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背景和管理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697835" y="2813245"/>
            <a:ext cx="5681875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47350" y="2572580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5855" y="332505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58415" y="335553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03194" y="3319975"/>
            <a:ext cx="19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分工与合作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>
            <a:cxnSpLocks/>
            <a:stCxn id="12" idx="3"/>
          </p:cNvCxnSpPr>
          <p:nvPr/>
        </p:nvCxnSpPr>
        <p:spPr>
          <a:xfrm>
            <a:off x="4697835" y="3550808"/>
            <a:ext cx="5667270" cy="1046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32110" y="3336485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25855" y="406800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58415" y="409848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3195" y="4062925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游戏展示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309403" y="4304860"/>
            <a:ext cx="6100152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32109" y="4079435"/>
            <a:ext cx="70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P10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25855" y="478619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558415" y="481667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03194" y="4781110"/>
            <a:ext cx="22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869055" y="5031984"/>
            <a:ext cx="6540500" cy="6301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32109" y="4797620"/>
            <a:ext cx="7083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背景和管理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81602" y="5527615"/>
            <a:ext cx="398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Background And Management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35399"/>
            <a:ext cx="12192000" cy="2499360"/>
          </a:xfrm>
          <a:prstGeom prst="rect">
            <a:avLst/>
          </a:prstGeom>
          <a:solidFill>
            <a:srgbClr val="FFCF2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7400" y="2515089"/>
            <a:ext cx="9691370" cy="1827530"/>
            <a:chOff x="2472" y="1492"/>
            <a:chExt cx="15262" cy="2878"/>
          </a:xfrm>
        </p:grpSpPr>
        <p:sp>
          <p:nvSpPr>
            <p:cNvPr id="57" name="文本框 22"/>
            <p:cNvSpPr txBox="1"/>
            <p:nvPr/>
          </p:nvSpPr>
          <p:spPr>
            <a:xfrm flipH="1">
              <a:off x="6646" y="1492"/>
              <a:ext cx="11088" cy="28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在互联网的飞速发展，以及游戏受众的不断扩大，所有条件都充分有利的时候，看准时机，实现新的创意，制作一款游戏产品就显得尤为重要，为了更好的服务用户，我们开发了一款游戏飞机大战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053" y="1937"/>
              <a:ext cx="0" cy="19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20"/>
            <p:cNvSpPr txBox="1"/>
            <p:nvPr/>
          </p:nvSpPr>
          <p:spPr>
            <a:xfrm flipH="1">
              <a:off x="2472" y="2567"/>
              <a:ext cx="3170" cy="72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r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项目研发初衷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    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60320" y="332105"/>
            <a:ext cx="342836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 research background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管理工具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20675"/>
            <a:ext cx="358013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Management Tool</a:t>
            </a:r>
          </a:p>
        </p:txBody>
      </p:sp>
      <p:sp>
        <p:nvSpPr>
          <p:cNvPr id="8" name="矩形 7"/>
          <p:cNvSpPr/>
          <p:nvPr/>
        </p:nvSpPr>
        <p:spPr>
          <a:xfrm>
            <a:off x="4746625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974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351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2387" y="2016284"/>
            <a:ext cx="169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 发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84020" y="2720191"/>
            <a:ext cx="2241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开发语言：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开发环境：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JDK1.8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开发工具：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eclipse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开发周期：两周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72513" y="2026920"/>
            <a:ext cx="164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 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28870" y="2705215"/>
            <a:ext cx="2423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代码管理：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文件管理：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Tower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9904" y="2098378"/>
            <a:ext cx="16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迭 代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38178" y="2920401"/>
            <a:ext cx="242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921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169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4805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分工与合作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8803" y="5501620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Division and Cooperation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FFDC62B-D377-4172-8836-5C45B6E3BAB2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  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Division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604733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B6E908-B7A7-4D31-A6C7-1D32D826EFFF}"/>
              </a:ext>
            </a:extLst>
          </p:cNvPr>
          <p:cNvSpPr txBox="1"/>
          <p:nvPr/>
        </p:nvSpPr>
        <p:spPr>
          <a:xfrm>
            <a:off x="3707896" y="1752899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需求文档</a:t>
            </a:r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352114F8-287F-44B1-9315-F72F2E518A1D}"/>
              </a:ext>
            </a:extLst>
          </p:cNvPr>
          <p:cNvSpPr/>
          <p:nvPr/>
        </p:nvSpPr>
        <p:spPr>
          <a:xfrm>
            <a:off x="925778" y="1278846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王泽旗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3046F-67D1-4318-B030-4BED4252EC64}"/>
              </a:ext>
            </a:extLst>
          </p:cNvPr>
          <p:cNvGrpSpPr/>
          <p:nvPr/>
        </p:nvGrpSpPr>
        <p:grpSpPr>
          <a:xfrm>
            <a:off x="2897169" y="1595917"/>
            <a:ext cx="863600" cy="538029"/>
            <a:chOff x="4488" y="5028"/>
            <a:chExt cx="1360" cy="3084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2C09F02-57D1-4D04-B73F-D16853FF09D0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98695DA-646E-4895-9FEA-CF148EAC4B85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C2C6BF-1C35-4D7F-BE82-76CFBF789ED8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58F1A28-1427-41FC-B27F-4CA5F8BFD35D}"/>
              </a:ext>
            </a:extLst>
          </p:cNvPr>
          <p:cNvSpPr/>
          <p:nvPr/>
        </p:nvSpPr>
        <p:spPr>
          <a:xfrm>
            <a:off x="622663" y="1209216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66BAA53-0445-4453-8989-F25C70443D13}"/>
              </a:ext>
            </a:extLst>
          </p:cNvPr>
          <p:cNvSpPr/>
          <p:nvPr/>
        </p:nvSpPr>
        <p:spPr>
          <a:xfrm>
            <a:off x="3740098" y="1804852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57E52E-FB45-4E4D-A6C7-A379C6AF0F6C}"/>
              </a:ext>
            </a:extLst>
          </p:cNvPr>
          <p:cNvSpPr txBox="1"/>
          <p:nvPr/>
        </p:nvSpPr>
        <p:spPr>
          <a:xfrm>
            <a:off x="3707896" y="3112972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说明文档</a:t>
            </a:r>
          </a:p>
        </p:txBody>
      </p:sp>
      <p:sp>
        <p:nvSpPr>
          <p:cNvPr id="42" name="圆角矩形 10">
            <a:extLst>
              <a:ext uri="{FF2B5EF4-FFF2-40B4-BE49-F238E27FC236}">
                <a16:creationId xmlns:a16="http://schemas.microsoft.com/office/drawing/2014/main" id="{6299A215-4616-4504-A4CA-FE1BF433AE57}"/>
              </a:ext>
            </a:extLst>
          </p:cNvPr>
          <p:cNvSpPr/>
          <p:nvPr/>
        </p:nvSpPr>
        <p:spPr>
          <a:xfrm>
            <a:off x="925778" y="2638919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刘新泽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BFC518-603F-40B9-97EA-6B246A7DFE31}"/>
              </a:ext>
            </a:extLst>
          </p:cNvPr>
          <p:cNvGrpSpPr/>
          <p:nvPr/>
        </p:nvGrpSpPr>
        <p:grpSpPr>
          <a:xfrm>
            <a:off x="2897169" y="2955990"/>
            <a:ext cx="863600" cy="538029"/>
            <a:chOff x="4488" y="5028"/>
            <a:chExt cx="1360" cy="3084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975B9DC-270B-4CEE-AFC3-A8219810BC66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8EE0EF1-FB36-488D-A023-50BF9141236E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7475E94-FBF9-43BF-91BF-6565E38D55F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6CCFF0A-A3F5-4D5C-9191-F2F7C225487A}"/>
              </a:ext>
            </a:extLst>
          </p:cNvPr>
          <p:cNvSpPr/>
          <p:nvPr/>
        </p:nvSpPr>
        <p:spPr>
          <a:xfrm>
            <a:off x="622663" y="2569289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67C911-10A6-42B4-823B-3BADB65E4F4A}"/>
              </a:ext>
            </a:extLst>
          </p:cNvPr>
          <p:cNvSpPr/>
          <p:nvPr/>
        </p:nvSpPr>
        <p:spPr>
          <a:xfrm>
            <a:off x="3740098" y="3164925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67EAC3-7555-4D66-8CA2-1F1CA96C2077}"/>
              </a:ext>
            </a:extLst>
          </p:cNvPr>
          <p:cNvSpPr txBox="1"/>
          <p:nvPr/>
        </p:nvSpPr>
        <p:spPr>
          <a:xfrm>
            <a:off x="3707896" y="4473045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  <p:sp>
        <p:nvSpPr>
          <p:cNvPr id="66" name="圆角矩形 10">
            <a:extLst>
              <a:ext uri="{FF2B5EF4-FFF2-40B4-BE49-F238E27FC236}">
                <a16:creationId xmlns:a16="http://schemas.microsoft.com/office/drawing/2014/main" id="{A430AADE-45D7-455B-93EA-2319A8D54D7B}"/>
              </a:ext>
            </a:extLst>
          </p:cNvPr>
          <p:cNvSpPr/>
          <p:nvPr/>
        </p:nvSpPr>
        <p:spPr>
          <a:xfrm>
            <a:off x="925778" y="3998992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王鹏，王浩军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C607BB9-A56B-4B56-BE9C-09A611F0359F}"/>
              </a:ext>
            </a:extLst>
          </p:cNvPr>
          <p:cNvGrpSpPr/>
          <p:nvPr/>
        </p:nvGrpSpPr>
        <p:grpSpPr>
          <a:xfrm>
            <a:off x="2897169" y="4316063"/>
            <a:ext cx="863600" cy="538029"/>
            <a:chOff x="4488" y="5028"/>
            <a:chExt cx="1360" cy="3084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3F72108-FC61-4849-8099-7136E430170E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963F41F-C38A-47F7-8391-294775ECBAD2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1ACF4D0-1CF6-4108-B041-79F9CBB8A8F0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E14F1365-AAB1-4935-ADE7-FA4741B93C1A}"/>
              </a:ext>
            </a:extLst>
          </p:cNvPr>
          <p:cNvSpPr/>
          <p:nvPr/>
        </p:nvSpPr>
        <p:spPr>
          <a:xfrm>
            <a:off x="622663" y="3929362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D455DF-1FE9-4C03-8A31-E49CAD9A2AA3}"/>
              </a:ext>
            </a:extLst>
          </p:cNvPr>
          <p:cNvSpPr/>
          <p:nvPr/>
        </p:nvSpPr>
        <p:spPr>
          <a:xfrm>
            <a:off x="3740098" y="4524998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59A11AD-C5B2-4A44-8385-D0CC23C46D22}"/>
              </a:ext>
            </a:extLst>
          </p:cNvPr>
          <p:cNvSpPr txBox="1"/>
          <p:nvPr/>
        </p:nvSpPr>
        <p:spPr>
          <a:xfrm>
            <a:off x="3707896" y="5841540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测试文档</a:t>
            </a:r>
          </a:p>
        </p:txBody>
      </p:sp>
      <p:sp>
        <p:nvSpPr>
          <p:cNvPr id="74" name="圆角矩形 10">
            <a:extLst>
              <a:ext uri="{FF2B5EF4-FFF2-40B4-BE49-F238E27FC236}">
                <a16:creationId xmlns:a16="http://schemas.microsoft.com/office/drawing/2014/main" id="{8FCCD4CD-9270-4C22-AE6A-404985145DF1}"/>
              </a:ext>
            </a:extLst>
          </p:cNvPr>
          <p:cNvSpPr/>
          <p:nvPr/>
        </p:nvSpPr>
        <p:spPr>
          <a:xfrm>
            <a:off x="925778" y="5367487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王翔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0D37F6B-694A-4B99-804D-B029E854FCD3}"/>
              </a:ext>
            </a:extLst>
          </p:cNvPr>
          <p:cNvGrpSpPr/>
          <p:nvPr/>
        </p:nvGrpSpPr>
        <p:grpSpPr>
          <a:xfrm>
            <a:off x="2897169" y="5684558"/>
            <a:ext cx="863600" cy="538029"/>
            <a:chOff x="4488" y="5028"/>
            <a:chExt cx="1360" cy="3084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030EBA-3BC9-4147-ABEA-E44A44E2791B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36E9A6F-472C-4A54-BDBF-DFC91A9E3A07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09F518-1189-469F-9E99-C320064C4B1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5A684ACA-B54D-4FC4-83D5-DCF5BB10519A}"/>
              </a:ext>
            </a:extLst>
          </p:cNvPr>
          <p:cNvSpPr/>
          <p:nvPr/>
        </p:nvSpPr>
        <p:spPr>
          <a:xfrm>
            <a:off x="622663" y="5297857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0946C0-0F39-43B8-8B66-3FCDB96BEDC4}"/>
              </a:ext>
            </a:extLst>
          </p:cNvPr>
          <p:cNvSpPr/>
          <p:nvPr/>
        </p:nvSpPr>
        <p:spPr>
          <a:xfrm>
            <a:off x="3740098" y="5893493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D5727E-FE0D-40AD-9063-E34D715E33CA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2019.11.28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大家共同确定飞机外形与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机的选择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以及其他小型飞机，子弹，以及背景音乐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948480" y="3170168"/>
            <a:ext cx="569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2019.11.30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组内共同确定界面风格，主题色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共同协商飞机的功能，以及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的特性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2019.12.03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初代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版本完成，组内的基本任务完成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协作开发的软件大致成型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2019.12.05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组内商议后为飞机大战添加一些特色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之后又制作了新的飞机模型，供玩家选择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275018" y="3170168"/>
            <a:ext cx="636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2019.12.08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共同商议，新加特色功能，背景音乐的控制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玩家可以根据自己的喜好去选择是否带有音效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2019.12.13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版本完成全面完成，迭代版本诞生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新版本中多出一项 “设置”的功能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551</Words>
  <Application>Microsoft Office PowerPoint</Application>
  <PresentationFormat>宽屏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 (33)</dc:title>
  <dc:creator>zj</dc:creator>
  <cp:lastModifiedBy>Administrator</cp:lastModifiedBy>
  <cp:revision>97</cp:revision>
  <dcterms:created xsi:type="dcterms:W3CDTF">2017-09-27T07:20:00Z</dcterms:created>
  <dcterms:modified xsi:type="dcterms:W3CDTF">2019-12-30T07:26:52Z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