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355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7758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17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9416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00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6491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6387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901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935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0729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165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7380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6837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3541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6528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6305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B419-0D1F-4186-9E85-9E0CBB7B2426}" type="datetimeFigureOut">
              <a:rPr lang="be-BY" smtClean="0"/>
              <a:t>02.12.16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494D84-C092-4AC4-853F-71710649744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225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31717"/>
            <a:ext cx="2693987" cy="1126283"/>
          </a:xfrm>
        </p:spPr>
        <p:txBody>
          <a:bodyPr/>
          <a:lstStyle/>
          <a:p>
            <a:r>
              <a:rPr lang="ru-RU" dirty="0" smtClean="0"/>
              <a:t>Зелинский Иван</a:t>
            </a:r>
          </a:p>
          <a:p>
            <a:r>
              <a:rPr lang="ru-RU" dirty="0" smtClean="0"/>
              <a:t>3 курс, 3 группа ФИТ</a:t>
            </a:r>
            <a:endParaRPr lang="be-BY" dirty="0"/>
          </a:p>
        </p:txBody>
      </p:sp>
      <p:pic>
        <p:nvPicPr>
          <p:cNvPr id="1028" name="Picture 4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8" y="587981"/>
            <a:ext cx="8500155" cy="23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ongodb-tools.com/img/mongo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2701468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mongodb.com/manual/_images/replica-set-read-write-operations-pri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322117"/>
            <a:ext cx="7485104" cy="612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s.mongodb.com/manual/_images/replica-set-primary-with-two-seconda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1" y="1254846"/>
            <a:ext cx="9604017" cy="36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docs.mongodb.com/manual/_images/replica-set-primary-with-secondary-and-arb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7" y="1601209"/>
            <a:ext cx="9501043" cy="359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s.mongodb.com/manual/_images/replica-set-trigger-el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49392"/>
            <a:ext cx="7745775" cy="58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Быстродействие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930400"/>
            <a:ext cx="83419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52525"/>
                </a:solidFill>
              </a:rPr>
              <a:t>Динамические </a:t>
            </a:r>
            <a:r>
              <a:rPr lang="ru-RU" sz="3200" dirty="0" smtClean="0">
                <a:solidFill>
                  <a:srgbClr val="252525"/>
                </a:solidFill>
              </a:rPr>
              <a:t>запросы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25252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52525"/>
                </a:solidFill>
              </a:rPr>
              <a:t>Поддержка </a:t>
            </a:r>
            <a:r>
              <a:rPr lang="ru-RU" sz="3200" dirty="0" smtClean="0"/>
              <a:t>индексов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Профилирование </a:t>
            </a:r>
            <a:r>
              <a:rPr lang="ru-RU" sz="3200" dirty="0" smtClean="0"/>
              <a:t>запросов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52525"/>
                </a:solidFill>
              </a:rPr>
              <a:t>Атомарная операция «Нашел и обновил»</a:t>
            </a:r>
            <a:endParaRPr lang="ru-RU" sz="3200" i="0" dirty="0">
              <a:solidFill>
                <a:srgbClr val="25252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17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ongodbspain.com/wp-content/uploads/2015/06/aggregationfw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6" y="1016000"/>
            <a:ext cx="9261353" cy="43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5661" y="6488668"/>
            <a:ext cx="2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*с версии 2.2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5799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716" y="720436"/>
            <a:ext cx="9588884" cy="900545"/>
          </a:xfrm>
        </p:spPr>
        <p:txBody>
          <a:bodyPr>
            <a:noAutofit/>
          </a:bodyPr>
          <a:lstStyle/>
          <a:p>
            <a:r>
              <a:rPr lang="ru-RU" sz="4800" dirty="0" smtClean="0"/>
              <a:t>Соответствие </a:t>
            </a:r>
            <a:r>
              <a:rPr lang="en-US" sz="4800" dirty="0" smtClean="0"/>
              <a:t>SQL </a:t>
            </a:r>
            <a:r>
              <a:rPr lang="ru-RU" sz="4800" dirty="0" smtClean="0"/>
              <a:t>и </a:t>
            </a:r>
            <a:r>
              <a:rPr lang="en-US" sz="4800" dirty="0" smtClean="0"/>
              <a:t>AF </a:t>
            </a:r>
            <a:r>
              <a:rPr lang="ru-RU" sz="4800" dirty="0" smtClean="0"/>
              <a:t>операций</a:t>
            </a:r>
            <a:endParaRPr lang="be-BY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5" y="1620980"/>
            <a:ext cx="7352957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$match</a:t>
            </a:r>
            <a:endParaRPr lang="be-BY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302"/>
            <a:ext cx="7039648" cy="50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$project</a:t>
            </a:r>
            <a:endParaRPr lang="be-BY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6" y="1760252"/>
            <a:ext cx="7851081" cy="472116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7334" y="1390920"/>
            <a:ext cx="7768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Включение/исключение полей/создание вложенного документа</a:t>
            </a:r>
            <a:endParaRPr lang="be-BY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23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$group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634836"/>
            <a:ext cx="914553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/>
              <a:t>Группирует документы по </a:t>
            </a:r>
            <a:r>
              <a:rPr lang="en-US" sz="2400" dirty="0"/>
              <a:t>ID: </a:t>
            </a:r>
            <a:r>
              <a:rPr lang="ru-RU" sz="2400" dirty="0"/>
              <a:t>п</a:t>
            </a:r>
            <a:r>
              <a:rPr lang="be-BY" sz="2400" dirty="0" smtClean="0"/>
              <a:t>оле</a:t>
            </a:r>
            <a:r>
              <a:rPr lang="be-BY" sz="2400" dirty="0"/>
              <a:t>, объект, константа </a:t>
            </a:r>
            <a:endParaRPr lang="en-US" sz="2400" dirty="0" smtClean="0"/>
          </a:p>
          <a:p>
            <a:endParaRPr lang="en-US" sz="2400" dirty="0"/>
          </a:p>
          <a:p>
            <a:r>
              <a:rPr lang="be-BY" sz="2400" dirty="0" smtClean="0"/>
              <a:t>Другие </a:t>
            </a:r>
            <a:r>
              <a:rPr lang="be-BY" sz="2400" dirty="0"/>
              <a:t>поля (кроме </a:t>
            </a:r>
            <a:r>
              <a:rPr lang="en-US" sz="2400" dirty="0"/>
              <a:t>ID) </a:t>
            </a:r>
            <a:r>
              <a:rPr lang="be-BY" sz="2400" dirty="0"/>
              <a:t>вычисляются: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be-BY" sz="2400" dirty="0" smtClean="0"/>
              <a:t>• </a:t>
            </a:r>
            <a:r>
              <a:rPr lang="be-BY" sz="2400" dirty="0"/>
              <a:t>Операторы группировки (</a:t>
            </a:r>
            <a:r>
              <a:rPr lang="en-US" sz="2400" dirty="0"/>
              <a:t>group operators): $first, </a:t>
            </a:r>
            <a:r>
              <a:rPr lang="en-US" sz="2400" dirty="0" smtClean="0"/>
              <a:t>		   $</a:t>
            </a:r>
            <a:r>
              <a:rPr lang="en-US" sz="2400" dirty="0"/>
              <a:t>last, $max, $min, $</a:t>
            </a:r>
            <a:r>
              <a:rPr lang="en-US" sz="2400" dirty="0" err="1"/>
              <a:t>avg</a:t>
            </a:r>
            <a:r>
              <a:rPr lang="en-US" sz="2400" dirty="0"/>
              <a:t>, $sum…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• </a:t>
            </a:r>
            <a:r>
              <a:rPr lang="be-BY" sz="2400" dirty="0"/>
              <a:t>Операторы с логическими значениями (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smtClean="0"/>
              <a:t>	   	   operators</a:t>
            </a:r>
            <a:r>
              <a:rPr lang="en-US" sz="2400" dirty="0"/>
              <a:t>): $and, $or, $not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• </a:t>
            </a:r>
            <a:r>
              <a:rPr lang="be-BY" sz="2400" dirty="0"/>
              <a:t>Операторы сравнения (</a:t>
            </a:r>
            <a:r>
              <a:rPr lang="en-US" sz="2400" dirty="0"/>
              <a:t>comparison operators): $</a:t>
            </a:r>
            <a:r>
              <a:rPr lang="en-US" sz="2400" dirty="0" err="1"/>
              <a:t>eq</a:t>
            </a:r>
            <a:r>
              <a:rPr lang="en-US" sz="2400" dirty="0"/>
              <a:t>, </a:t>
            </a:r>
            <a:r>
              <a:rPr lang="en-US" sz="2400" dirty="0" smtClean="0"/>
              <a:t>	   $</a:t>
            </a:r>
            <a:r>
              <a:rPr lang="en-US" sz="2400" dirty="0" err="1"/>
              <a:t>gt</a:t>
            </a:r>
            <a:r>
              <a:rPr lang="en-US" sz="2400" dirty="0"/>
              <a:t>, $</a:t>
            </a:r>
            <a:r>
              <a:rPr lang="en-US" sz="2400" dirty="0" err="1"/>
              <a:t>gte</a:t>
            </a:r>
            <a:r>
              <a:rPr lang="en-US" sz="2400" dirty="0"/>
              <a:t>, $</a:t>
            </a:r>
            <a:r>
              <a:rPr lang="en-US" sz="2400" dirty="0" err="1"/>
              <a:t>lt</a:t>
            </a:r>
            <a:r>
              <a:rPr lang="en-US" sz="2400" dirty="0"/>
              <a:t>, $</a:t>
            </a:r>
            <a:r>
              <a:rPr lang="en-US" sz="2400" dirty="0" err="1" smtClean="0"/>
              <a:t>lte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• </a:t>
            </a:r>
            <a:r>
              <a:rPr lang="be-BY" sz="2400" dirty="0"/>
              <a:t>Условные выражения (</a:t>
            </a:r>
            <a:r>
              <a:rPr lang="en-US" sz="2400" dirty="0"/>
              <a:t>conditional expressions): $</a:t>
            </a:r>
            <a:r>
              <a:rPr lang="en-US" sz="2400" dirty="0" err="1"/>
              <a:t>cond</a:t>
            </a:r>
            <a:r>
              <a:rPr lang="en-US" sz="2400" dirty="0"/>
              <a:t>, </a:t>
            </a:r>
            <a:r>
              <a:rPr lang="en-US" sz="2400" dirty="0" smtClean="0"/>
              <a:t>	   $</a:t>
            </a:r>
            <a:r>
              <a:rPr lang="en-US" sz="2400" dirty="0" err="1"/>
              <a:t>ifNull</a:t>
            </a:r>
            <a:r>
              <a:rPr lang="en-US" sz="2400" dirty="0"/>
              <a:t>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1970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2353" y="1537853"/>
            <a:ext cx="8596668" cy="3699165"/>
          </a:xfrm>
        </p:spPr>
        <p:txBody>
          <a:bodyPr>
            <a:noAutofit/>
          </a:bodyPr>
          <a:lstStyle/>
          <a:p>
            <a:pPr algn="ctr"/>
            <a:r>
              <a:rPr lang="ru-RU" sz="8000" dirty="0" smtClean="0"/>
              <a:t>Почему и зачем использовать </a:t>
            </a:r>
            <a:r>
              <a:rPr lang="en-US" sz="8000" dirty="0" smtClean="0"/>
              <a:t>MongoDB?</a:t>
            </a:r>
            <a:endParaRPr lang="be-BY" sz="8000" dirty="0"/>
          </a:p>
        </p:txBody>
      </p:sp>
    </p:spTree>
    <p:extLst>
      <p:ext uri="{BB962C8B-B14F-4D97-AF65-F5344CB8AC3E}">
        <p14:creationId xmlns:p14="http://schemas.microsoft.com/office/powerpoint/2010/main" val="35718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10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$unwind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367043"/>
            <a:ext cx="522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dirty="0" smtClean="0">
                <a:latin typeface="Century Gothic" panose="020B0502020202020204" pitchFamily="34" charset="0"/>
              </a:rPr>
              <a:t>Операция над полями типа массив </a:t>
            </a:r>
            <a:endParaRPr lang="be-BY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6375"/>
            <a:ext cx="6817975" cy="50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$sort, $limit, $skip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3" y="1734280"/>
            <a:ext cx="84805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Сортирует </a:t>
            </a:r>
            <a:r>
              <a:rPr lang="ru-RU" sz="2800" dirty="0"/>
              <a:t>документы по одному или нескольким полям; </a:t>
            </a:r>
            <a:endParaRPr lang="en-US" sz="2800" dirty="0" smtClean="0"/>
          </a:p>
          <a:p>
            <a:pPr marL="342900" indent="-342900">
              <a:buAutoNum type="arabicParenBoth"/>
            </a:pPr>
            <a:endParaRPr lang="en-US" sz="2800" dirty="0"/>
          </a:p>
          <a:p>
            <a:r>
              <a:rPr lang="ru-RU" sz="2800" dirty="0" smtClean="0"/>
              <a:t>Позволяют </a:t>
            </a:r>
            <a:r>
              <a:rPr lang="ru-RU" sz="2800" dirty="0"/>
              <a:t>реализовывать постраничный вывод.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34047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56906" y="2385443"/>
            <a:ext cx="592509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Примеры</a:t>
            </a:r>
            <a:endParaRPr lang="ru-RU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67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88" y="253999"/>
            <a:ext cx="6871103" cy="40815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88" y="4335502"/>
            <a:ext cx="6871102" cy="2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40" y="657225"/>
            <a:ext cx="8139678" cy="51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03" y="865908"/>
            <a:ext cx="7218704" cy="49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93" y="1083685"/>
            <a:ext cx="7487286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72702" cy="1320800"/>
          </a:xfrm>
        </p:spPr>
        <p:txBody>
          <a:bodyPr/>
          <a:lstStyle/>
          <a:p>
            <a:r>
              <a:rPr lang="ru-RU" dirty="0" smtClean="0"/>
              <a:t>Постраничный вывод отзывов с подсчетом количества комментариев</a:t>
            </a:r>
            <a:endParaRPr lang="be-BY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8" y="1930400"/>
            <a:ext cx="6812973" cy="46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2.bp.blogspot.com/-EJti66jdidA/U1e6M_j2XsI/AAAAAAAAA2Y/j9lrNECjEqA/s1600/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0" y="2024782"/>
            <a:ext cx="7745902" cy="250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48011" cy="914400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Что это такое?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3" y="1886635"/>
            <a:ext cx="89654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73737"/>
                </a:solidFill>
              </a:rPr>
              <a:t>Mongoose</a:t>
            </a:r>
            <a:r>
              <a:rPr lang="en-US" sz="3200" dirty="0">
                <a:solidFill>
                  <a:srgbClr val="373737"/>
                </a:solidFill>
              </a:rPr>
              <a:t> – </a:t>
            </a:r>
            <a:r>
              <a:rPr lang="be-BY" sz="3200" dirty="0">
                <a:solidFill>
                  <a:srgbClr val="373737"/>
                </a:solidFill>
              </a:rPr>
              <a:t>это </a:t>
            </a:r>
            <a:r>
              <a:rPr lang="en-US" sz="3200" b="1" dirty="0" smtClean="0">
                <a:solidFill>
                  <a:srgbClr val="373737"/>
                </a:solidFill>
              </a:rPr>
              <a:t>ORM</a:t>
            </a:r>
            <a:r>
              <a:rPr lang="ru-RU" sz="3200" b="1" dirty="0" smtClean="0">
                <a:solidFill>
                  <a:srgbClr val="373737"/>
                </a:solidFill>
              </a:rPr>
              <a:t>(</a:t>
            </a:r>
            <a:r>
              <a:rPr lang="ru-RU" dirty="0"/>
              <a:t>англ. </a:t>
            </a:r>
            <a:r>
              <a:rPr lang="ru-RU" dirty="0" err="1"/>
              <a:t>Object-Relational</a:t>
            </a:r>
            <a:r>
              <a:rPr lang="ru-RU" dirty="0"/>
              <a:t> </a:t>
            </a:r>
            <a:r>
              <a:rPr lang="ru-RU" dirty="0" err="1"/>
              <a:t>Mapping</a:t>
            </a:r>
            <a:r>
              <a:rPr lang="ru-RU" dirty="0"/>
              <a:t>, рус. объектно-реляционное </a:t>
            </a:r>
            <a:r>
              <a:rPr lang="ru-RU" dirty="0" smtClean="0"/>
              <a:t>отображение)</a:t>
            </a:r>
            <a:r>
              <a:rPr lang="en-US" sz="3200" dirty="0">
                <a:solidFill>
                  <a:srgbClr val="373737"/>
                </a:solidFill>
              </a:rPr>
              <a:t> </a:t>
            </a:r>
            <a:r>
              <a:rPr lang="be-BY" sz="3200" dirty="0">
                <a:solidFill>
                  <a:srgbClr val="373737"/>
                </a:solidFill>
              </a:rPr>
              <a:t>для </a:t>
            </a:r>
            <a:r>
              <a:rPr lang="en-US" sz="3200" b="1" dirty="0" err="1">
                <a:solidFill>
                  <a:srgbClr val="373737"/>
                </a:solidFill>
              </a:rPr>
              <a:t>MongoDb</a:t>
            </a:r>
            <a:r>
              <a:rPr lang="en-US" sz="3200" dirty="0">
                <a:solidFill>
                  <a:srgbClr val="373737"/>
                </a:solidFill>
              </a:rPr>
              <a:t> </a:t>
            </a:r>
            <a:r>
              <a:rPr lang="be-BY" sz="3200" dirty="0">
                <a:solidFill>
                  <a:srgbClr val="373737"/>
                </a:solidFill>
              </a:rPr>
              <a:t>сделанная под </a:t>
            </a:r>
            <a:r>
              <a:rPr lang="en-US" sz="3200" b="1" dirty="0">
                <a:solidFill>
                  <a:srgbClr val="373737"/>
                </a:solidFill>
              </a:rPr>
              <a:t>node.js</a:t>
            </a:r>
            <a:r>
              <a:rPr lang="en-US" sz="3200" dirty="0">
                <a:solidFill>
                  <a:srgbClr val="373737"/>
                </a:solidFill>
              </a:rPr>
              <a:t>.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2603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5854" y="554182"/>
            <a:ext cx="5363248" cy="84512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Базовые понятия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5854" y="1914436"/>
            <a:ext cx="889461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*</a:t>
            </a:r>
            <a:r>
              <a:rPr lang="ru-RU" sz="3200" dirty="0" err="1"/>
              <a:t>Документо</a:t>
            </a:r>
            <a:r>
              <a:rPr lang="ru-RU" sz="3200" dirty="0"/>
              <a:t>-ориентированная БД общего назначения; 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*</a:t>
            </a:r>
            <a:r>
              <a:rPr lang="ru-RU" sz="3200" dirty="0"/>
              <a:t>Структурные единицы: 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ru-RU" sz="3200" dirty="0" smtClean="0"/>
              <a:t>• </a:t>
            </a:r>
            <a:r>
              <a:rPr lang="ru-RU" sz="3200" dirty="0"/>
              <a:t>базы данных (</a:t>
            </a:r>
            <a:r>
              <a:rPr lang="ru-RU" sz="3200" dirty="0" err="1"/>
              <a:t>databases</a:t>
            </a:r>
            <a:r>
              <a:rPr lang="ru-RU" sz="3200" dirty="0"/>
              <a:t>); 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ru-RU" sz="3200" dirty="0" smtClean="0"/>
              <a:t>• </a:t>
            </a:r>
            <a:r>
              <a:rPr lang="ru-RU" sz="3200" dirty="0"/>
              <a:t>коллекции (</a:t>
            </a:r>
            <a:r>
              <a:rPr lang="ru-RU" sz="3200" dirty="0" err="1"/>
              <a:t>collections</a:t>
            </a:r>
            <a:r>
              <a:rPr lang="ru-RU" sz="3200" dirty="0"/>
              <a:t>); 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ru-RU" sz="3200" dirty="0" smtClean="0"/>
              <a:t>• </a:t>
            </a:r>
            <a:r>
              <a:rPr lang="ru-RU" sz="3200" dirty="0"/>
              <a:t>документы (</a:t>
            </a:r>
            <a:r>
              <a:rPr lang="ru-RU" sz="3200" dirty="0" err="1"/>
              <a:t>documents</a:t>
            </a:r>
            <a:r>
              <a:rPr lang="ru-RU" sz="3200" dirty="0"/>
              <a:t>); 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ru-RU" sz="3200" dirty="0" smtClean="0"/>
              <a:t>• </a:t>
            </a:r>
            <a:r>
              <a:rPr lang="ru-RU" sz="3200" dirty="0"/>
              <a:t>поля (</a:t>
            </a:r>
            <a:r>
              <a:rPr lang="ru-RU" sz="3200" dirty="0" err="1"/>
              <a:t>fields</a:t>
            </a:r>
            <a:r>
              <a:rPr lang="ru-RU" sz="3200" dirty="0"/>
              <a:t>).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355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err="1" smtClean="0"/>
              <a:t>Инсталяция</a:t>
            </a:r>
            <a:endParaRPr lang="be-BY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63678" y="2690152"/>
            <a:ext cx="7585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5400" dirty="0"/>
              <a:t>$ npm install mongoose</a:t>
            </a:r>
          </a:p>
        </p:txBody>
      </p:sp>
    </p:spTree>
    <p:extLst>
      <p:ext uri="{BB962C8B-B14F-4D97-AF65-F5344CB8AC3E}">
        <p14:creationId xmlns:p14="http://schemas.microsoft.com/office/powerpoint/2010/main" val="15062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Подключение модуля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2690199"/>
            <a:ext cx="118714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4400" dirty="0"/>
              <a:t>var mongoose = require('mongoose'); console.log(mongoose.version);</a:t>
            </a:r>
          </a:p>
        </p:txBody>
      </p:sp>
    </p:spTree>
    <p:extLst>
      <p:ext uri="{BB962C8B-B14F-4D97-AF65-F5344CB8AC3E}">
        <p14:creationId xmlns:p14="http://schemas.microsoft.com/office/powerpoint/2010/main" val="28311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Подключение к БД</a:t>
            </a:r>
            <a:endParaRPr lang="be-BY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7089" y="2858654"/>
            <a:ext cx="100306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be-BY" sz="2800" dirty="0" smtClean="0">
                <a:solidFill>
                  <a:srgbClr val="373737"/>
                </a:solidFill>
              </a:rPr>
              <a:t>Осуществляется с помощью функции </a:t>
            </a:r>
            <a:r>
              <a:rPr lang="en-US" altLang="be-BY" sz="2800" dirty="0" err="1" smtClean="0">
                <a:solidFill>
                  <a:srgbClr val="373737"/>
                </a:solidFill>
              </a:rPr>
              <a:t>createConnection</a:t>
            </a:r>
            <a:endParaRPr lang="en-US" altLang="be-BY" sz="2800" dirty="0" smtClean="0">
              <a:solidFill>
                <a:srgbClr val="37373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e-BY" sz="2000" dirty="0" smtClean="0">
              <a:solidFill>
                <a:srgbClr val="37373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2000" dirty="0" smtClean="0">
                <a:solidFill>
                  <a:srgbClr val="373737"/>
                </a:solidFill>
              </a:rPr>
              <a:t>var </a:t>
            </a:r>
            <a:r>
              <a:rPr lang="be-BY" altLang="be-BY" sz="2000" dirty="0">
                <a:solidFill>
                  <a:srgbClr val="373737"/>
                </a:solidFill>
              </a:rPr>
              <a:t>db = </a:t>
            </a:r>
            <a:r>
              <a:rPr lang="be-BY" altLang="be-BY" sz="2000" dirty="0" smtClean="0">
                <a:solidFill>
                  <a:srgbClr val="373737"/>
                </a:solidFill>
              </a:rPr>
              <a:t>mongoose.createConnection('mongodb</a:t>
            </a:r>
            <a:r>
              <a:rPr lang="be-BY" altLang="be-BY" sz="2000" dirty="0">
                <a:solidFill>
                  <a:srgbClr val="373737"/>
                </a:solidFill>
              </a:rPr>
              <a:t>://</a:t>
            </a:r>
            <a:r>
              <a:rPr lang="be-BY" altLang="be-BY" sz="2000" dirty="0" smtClean="0">
                <a:solidFill>
                  <a:srgbClr val="373737"/>
                </a:solidFill>
              </a:rPr>
              <a:t>username:password@host:port/database‘</a:t>
            </a:r>
            <a:r>
              <a:rPr lang="en-US" altLang="be-BY" sz="2000" dirty="0" smtClean="0">
                <a:solidFill>
                  <a:srgbClr val="373737"/>
                </a:solidFill>
              </a:rPr>
              <a:t>)</a:t>
            </a:r>
            <a:r>
              <a:rPr lang="en-US" altLang="be-BY" sz="2000" dirty="0" smtClean="0"/>
              <a:t>;</a:t>
            </a:r>
            <a:endParaRPr lang="be-BY" altLang="be-BY" sz="2000" dirty="0" smtClean="0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Открытие соединения</a:t>
            </a:r>
            <a:endParaRPr lang="be-BY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334" y="2526144"/>
            <a:ext cx="92840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2400" dirty="0">
                <a:solidFill>
                  <a:srgbClr val="373737"/>
                </a:solidFill>
              </a:rPr>
              <a:t>db.on("error", console.error.bind(console, "connection error:")); </a:t>
            </a:r>
            <a:endParaRPr lang="en-US" altLang="be-BY" sz="2400" dirty="0" smtClean="0">
              <a:solidFill>
                <a:srgbClr val="37373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e-BY" sz="2400" dirty="0">
              <a:solidFill>
                <a:srgbClr val="37373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2400" dirty="0" smtClean="0">
                <a:solidFill>
                  <a:srgbClr val="373737"/>
                </a:solidFill>
              </a:rPr>
              <a:t>db.once</a:t>
            </a:r>
            <a:r>
              <a:rPr lang="be-BY" altLang="be-BY" sz="2400" dirty="0">
                <a:solidFill>
                  <a:srgbClr val="373737"/>
                </a:solidFill>
              </a:rPr>
              <a:t>("open", function callback () { </a:t>
            </a:r>
            <a:endParaRPr lang="en-US" altLang="be-BY" sz="2400" dirty="0" smtClean="0">
              <a:solidFill>
                <a:srgbClr val="37373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e-BY" sz="2400" dirty="0">
                <a:solidFill>
                  <a:srgbClr val="373737"/>
                </a:solidFill>
              </a:rPr>
              <a:t>	</a:t>
            </a:r>
            <a:r>
              <a:rPr lang="be-BY" altLang="be-BY" sz="2400" dirty="0" smtClean="0">
                <a:solidFill>
                  <a:srgbClr val="373737"/>
                </a:solidFill>
              </a:rPr>
              <a:t>console.log</a:t>
            </a:r>
            <a:r>
              <a:rPr lang="be-BY" altLang="be-BY" sz="2400" dirty="0">
                <a:solidFill>
                  <a:srgbClr val="373737"/>
                </a:solidFill>
              </a:rPr>
              <a:t>("Connected!") </a:t>
            </a:r>
            <a:endParaRPr lang="en-US" altLang="be-BY" sz="2400" dirty="0" smtClean="0">
              <a:solidFill>
                <a:srgbClr val="37373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altLang="be-BY" sz="2400" dirty="0" smtClean="0">
                <a:solidFill>
                  <a:srgbClr val="373737"/>
                </a:solidFill>
              </a:rPr>
              <a:t>});</a:t>
            </a:r>
            <a:r>
              <a:rPr lang="be-BY" altLang="be-BY" sz="3600" dirty="0" smtClean="0"/>
              <a:t> </a:t>
            </a:r>
            <a:endParaRPr lang="be-BY" altLang="be-BY" sz="5400" dirty="0"/>
          </a:p>
        </p:txBody>
      </p:sp>
    </p:spTree>
    <p:extLst>
      <p:ext uri="{BB962C8B-B14F-4D97-AF65-F5344CB8AC3E}">
        <p14:creationId xmlns:p14="http://schemas.microsoft.com/office/powerpoint/2010/main" val="10705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схемы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333" y="1960756"/>
            <a:ext cx="87991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800" dirty="0"/>
              <a:t>var UserSchema = new mongoose.Schema( {</a:t>
            </a:r>
          </a:p>
          <a:p>
            <a:r>
              <a:rPr lang="be-BY" sz="2800" dirty="0"/>
              <a:t>    name: { type: String, default: "hahaha" },</a:t>
            </a:r>
          </a:p>
          <a:p>
            <a:r>
              <a:rPr lang="be-BY" sz="2800" dirty="0"/>
              <a:t>    age: { type: Number, min: 18, index: true },</a:t>
            </a:r>
          </a:p>
          <a:p>
            <a:r>
              <a:rPr lang="be-BY" sz="2800" dirty="0"/>
              <a:t>    bio: { type: String, match: /[a-z]/ },</a:t>
            </a:r>
          </a:p>
          <a:p>
            <a:r>
              <a:rPr lang="be-BY" sz="2800" dirty="0"/>
              <a:t>    date: { type: Date },</a:t>
            </a:r>
          </a:p>
          <a:p>
            <a:r>
              <a:rPr lang="be-BY" sz="2800" dirty="0"/>
              <a:t>    buff: Buffer</a:t>
            </a:r>
          </a:p>
          <a:p>
            <a:r>
              <a:rPr lang="be-BY" sz="2800" dirty="0"/>
              <a:t>} 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7333" y="14687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e-BY" sz="2400" dirty="0" smtClean="0"/>
              <a:t>Схема – описание сущности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40948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Создание модели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3" y="2420202"/>
            <a:ext cx="84528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800" dirty="0"/>
              <a:t>var User = db.model("User",UserSchema</a:t>
            </a:r>
            <a:r>
              <a:rPr lang="be-BY" sz="2800" dirty="0" smtClean="0"/>
              <a:t>);</a:t>
            </a:r>
          </a:p>
          <a:p>
            <a:endParaRPr lang="be-BY" sz="2800" dirty="0"/>
          </a:p>
          <a:p>
            <a:r>
              <a:rPr lang="be-BY" sz="2800" dirty="0"/>
              <a:t>var newUser = new User({ name: "Alice", age: 21});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77334" y="16072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e-BY" sz="2400" dirty="0" smtClean="0"/>
              <a:t>Модель  - сама сущность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3962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Расширение схемы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526784"/>
            <a:ext cx="80771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800" dirty="0"/>
              <a:t>UserSchema.methods.speak = function () {</a:t>
            </a:r>
          </a:p>
          <a:p>
            <a:r>
              <a:rPr lang="be-BY" sz="2800" dirty="0"/>
              <a:t>    var greeting = this.name</a:t>
            </a:r>
          </a:p>
          <a:p>
            <a:r>
              <a:rPr lang="be-BY" sz="2800" dirty="0"/>
              <a:t>        ? "My name is " + this.name</a:t>
            </a:r>
          </a:p>
          <a:p>
            <a:r>
              <a:rPr lang="be-BY" sz="2800" dirty="0"/>
              <a:t>        : "I don't have a name"</a:t>
            </a:r>
          </a:p>
          <a:p>
            <a:r>
              <a:rPr lang="be-BY" sz="2800" dirty="0"/>
              <a:t>    console.log(greeting);</a:t>
            </a:r>
          </a:p>
          <a:p>
            <a:r>
              <a:rPr lang="be-BY" sz="2800" dirty="0"/>
              <a:t>}</a:t>
            </a:r>
          </a:p>
          <a:p>
            <a:endParaRPr lang="be-BY" sz="2800" dirty="0"/>
          </a:p>
          <a:p>
            <a:r>
              <a:rPr lang="be-BY" sz="2800" dirty="0"/>
              <a:t>var User = db.model("User",UserSchema)</a:t>
            </a:r>
          </a:p>
          <a:p>
            <a:r>
              <a:rPr lang="be-BY" sz="2800" dirty="0"/>
              <a:t>var newUser = new User({ name: "Alice", age: 21})</a:t>
            </a:r>
          </a:p>
          <a:p>
            <a:r>
              <a:rPr lang="be-BY" sz="2800" dirty="0"/>
              <a:t>newUser.speak();</a:t>
            </a:r>
          </a:p>
        </p:txBody>
      </p:sp>
    </p:spTree>
    <p:extLst>
      <p:ext uri="{BB962C8B-B14F-4D97-AF65-F5344CB8AC3E}">
        <p14:creationId xmlns:p14="http://schemas.microsoft.com/office/powerpoint/2010/main" val="11646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Сохранение пользователя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930400"/>
            <a:ext cx="106957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800" dirty="0"/>
              <a:t>newUser.save(function (err, newUser) {</a:t>
            </a:r>
          </a:p>
          <a:p>
            <a:r>
              <a:rPr lang="be-BY" sz="2800" dirty="0"/>
              <a:t>    if (err){</a:t>
            </a:r>
          </a:p>
          <a:p>
            <a:r>
              <a:rPr lang="be-BY" sz="2800" dirty="0"/>
              <a:t>        console.log("Something goes wrong with user " + newUser.name);</a:t>
            </a:r>
          </a:p>
          <a:p>
            <a:r>
              <a:rPr lang="be-BY" sz="2800" dirty="0"/>
              <a:t>    }else{</a:t>
            </a:r>
          </a:p>
          <a:p>
            <a:r>
              <a:rPr lang="be-BY" sz="2800" dirty="0"/>
              <a:t>        newUser.speak();</a:t>
            </a:r>
          </a:p>
          <a:p>
            <a:r>
              <a:rPr lang="be-BY" sz="2800" dirty="0"/>
              <a:t>    }</a:t>
            </a:r>
          </a:p>
          <a:p>
            <a:r>
              <a:rPr lang="be-BY" sz="2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00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Просмотр записей в базе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079" y="165115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e-BY" sz="2800" dirty="0"/>
              <a:t>User.find(function (err, users) {</a:t>
            </a:r>
          </a:p>
          <a:p>
            <a:r>
              <a:rPr lang="be-BY" sz="2800" dirty="0"/>
              <a:t>        console.log(users)</a:t>
            </a:r>
          </a:p>
          <a:p>
            <a:r>
              <a:rPr lang="be-BY" sz="2800" dirty="0" smtClean="0"/>
              <a:t>    })</a:t>
            </a: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3079" y="335526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smtClean="0"/>
              <a:t>С условием для выборки:</a:t>
            </a:r>
            <a:endParaRPr lang="be-BY" sz="2800" dirty="0" smtClean="0"/>
          </a:p>
          <a:p>
            <a:r>
              <a:rPr lang="be-BY" sz="2800" dirty="0" smtClean="0"/>
              <a:t>User.find</a:t>
            </a:r>
            <a:r>
              <a:rPr lang="be-BY" sz="2800" dirty="0"/>
              <a:t>({ name: /^Al/ }, function (err, users) {</a:t>
            </a:r>
          </a:p>
          <a:p>
            <a:r>
              <a:rPr lang="be-BY" sz="2800" dirty="0"/>
              <a:t>        console.log(users)</a:t>
            </a:r>
          </a:p>
          <a:p>
            <a:r>
              <a:rPr lang="be-BY" sz="2800" dirty="0"/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9425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55139" cy="18288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Добавление геттеров </a:t>
            </a:r>
            <a:br>
              <a:rPr lang="ru-RU" sz="4800" dirty="0" smtClean="0"/>
            </a:br>
            <a:r>
              <a:rPr lang="ru-RU" sz="4800" dirty="0" smtClean="0"/>
              <a:t>и сеттеров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7212" y="2538028"/>
            <a:ext cx="101553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800" dirty="0"/>
              <a:t>UserSchema.path("name").set(</a:t>
            </a:r>
          </a:p>
          <a:p>
            <a:r>
              <a:rPr lang="be-BY" sz="2800" dirty="0"/>
              <a:t>    function( name ) {</a:t>
            </a:r>
          </a:p>
          <a:p>
            <a:r>
              <a:rPr lang="be-BY" sz="2800" dirty="0"/>
              <a:t>        return name.charAt(0).toUpperCase() + name.slice(1);</a:t>
            </a:r>
          </a:p>
          <a:p>
            <a:r>
              <a:rPr lang="be-BY" sz="2800" dirty="0"/>
              <a:t>});</a:t>
            </a:r>
          </a:p>
          <a:p>
            <a:endParaRPr lang="be-BY" sz="2800" dirty="0"/>
          </a:p>
          <a:p>
            <a:r>
              <a:rPr lang="be-BY" sz="2800" dirty="0"/>
              <a:t>var newUser = new User({ name: "alice"}) </a:t>
            </a:r>
          </a:p>
        </p:txBody>
      </p:sp>
    </p:spTree>
    <p:extLst>
      <p:ext uri="{BB962C8B-B14F-4D97-AF65-F5344CB8AC3E}">
        <p14:creationId xmlns:p14="http://schemas.microsoft.com/office/powerpoint/2010/main" val="27493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832" y="498764"/>
            <a:ext cx="8840739" cy="831273"/>
          </a:xfrm>
        </p:spPr>
        <p:txBody>
          <a:bodyPr>
            <a:noAutofit/>
          </a:bodyPr>
          <a:lstStyle/>
          <a:p>
            <a:r>
              <a:rPr lang="ru-RU" sz="4800" dirty="0" smtClean="0"/>
              <a:t>Отличие от реляционной БД</a:t>
            </a:r>
            <a:endParaRPr lang="be-BY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32" y="2101994"/>
            <a:ext cx="7850656" cy="39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164"/>
          </a:xfrm>
        </p:spPr>
        <p:txBody>
          <a:bodyPr>
            <a:noAutofit/>
          </a:bodyPr>
          <a:lstStyle/>
          <a:p>
            <a:r>
              <a:rPr lang="ru-RU" sz="4800" dirty="0" smtClean="0"/>
              <a:t>Триггер с </a:t>
            </a:r>
            <a:r>
              <a:rPr lang="ru-RU" sz="4800" dirty="0" err="1" smtClean="0"/>
              <a:t>колбэком</a:t>
            </a:r>
            <a:endParaRPr lang="be-BY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334" y="2153115"/>
            <a:ext cx="9685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800" dirty="0"/>
              <a:t>someSchema.pre(methodName,</a:t>
            </a:r>
          </a:p>
          <a:p>
            <a:r>
              <a:rPr lang="be-BY" sz="2800" dirty="0"/>
              <a:t>    function (next, methodArg1, methodArg2, ...) { </a:t>
            </a:r>
          </a:p>
          <a:p>
            <a:r>
              <a:rPr lang="be-BY" sz="2800" dirty="0"/>
              <a:t>        // ...</a:t>
            </a:r>
          </a:p>
          <a:p>
            <a:r>
              <a:rPr lang="be-BY" sz="2800" dirty="0"/>
              <a:t>    });</a:t>
            </a:r>
          </a:p>
          <a:p>
            <a:endParaRPr lang="be-BY" sz="2800" dirty="0"/>
          </a:p>
          <a:p>
            <a:r>
              <a:rPr lang="be-BY" sz="2800" dirty="0"/>
              <a:t>UserSchema.pre( "save</a:t>
            </a:r>
            <a:r>
              <a:rPr lang="be-BY" sz="2800" dirty="0" smtClean="0"/>
              <a:t>", function</a:t>
            </a:r>
            <a:r>
              <a:rPr lang="be-BY" sz="2800" dirty="0"/>
              <a:t>( next ) {</a:t>
            </a:r>
          </a:p>
          <a:p>
            <a:r>
              <a:rPr lang="be-BY" sz="2800" dirty="0"/>
              <a:t>        // </a:t>
            </a:r>
            <a:r>
              <a:rPr lang="be-BY" sz="2800" i="1" dirty="0"/>
              <a:t>do stuff</a:t>
            </a:r>
          </a:p>
          <a:p>
            <a:r>
              <a:rPr lang="be-BY" sz="2800" dirty="0"/>
              <a:t>        next</a:t>
            </a:r>
            <a:r>
              <a:rPr lang="be-BY" sz="2800" dirty="0" smtClean="0"/>
              <a:t>(); //</a:t>
            </a:r>
            <a:r>
              <a:rPr lang="ru-RU" sz="2800" i="1" dirty="0" smtClean="0"/>
              <a:t>запуск следующего триггера</a:t>
            </a:r>
            <a:endParaRPr lang="be-BY" sz="2800" i="1" dirty="0"/>
          </a:p>
          <a:p>
            <a:r>
              <a:rPr lang="be-BY" sz="2800" dirty="0"/>
              <a:t>    });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77334" y="147610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Выполняется до выполнения метода</a:t>
            </a:r>
          </a:p>
        </p:txBody>
      </p:sp>
    </p:spTree>
    <p:extLst>
      <p:ext uri="{BB962C8B-B14F-4D97-AF65-F5344CB8AC3E}">
        <p14:creationId xmlns:p14="http://schemas.microsoft.com/office/powerpoint/2010/main" val="27886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Middleware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5661" y="1692855"/>
            <a:ext cx="951961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dirty="0" smtClean="0">
                <a:solidFill>
                  <a:srgbClr val="373737"/>
                </a:solidFill>
              </a:rPr>
              <a:t>Все это реализовано благодаря механизму </a:t>
            </a:r>
            <a:r>
              <a:rPr lang="en-US" sz="2800" dirty="0" smtClean="0">
                <a:solidFill>
                  <a:srgbClr val="373737"/>
                </a:solidFill>
              </a:rPr>
              <a:t>Middleware. </a:t>
            </a:r>
            <a:r>
              <a:rPr lang="ru-RU" sz="2800" dirty="0" smtClean="0">
                <a:solidFill>
                  <a:srgbClr val="373737"/>
                </a:solidFill>
              </a:rPr>
              <a:t>Он позволяет избежать вложенности, а также реализовывать:</a:t>
            </a:r>
            <a:endParaRPr lang="en-US" sz="2800" dirty="0" smtClean="0">
              <a:solidFill>
                <a:srgbClr val="373737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373737"/>
                </a:solidFill>
              </a:rPr>
              <a:t>сложную </a:t>
            </a:r>
            <a:r>
              <a:rPr lang="ru-RU" sz="2800" dirty="0" err="1" smtClean="0">
                <a:solidFill>
                  <a:srgbClr val="373737"/>
                </a:solidFill>
              </a:rPr>
              <a:t>валидацию</a:t>
            </a:r>
            <a:endParaRPr lang="ru-RU" sz="2800" dirty="0" smtClean="0">
              <a:solidFill>
                <a:srgbClr val="373737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373737"/>
                </a:solidFill>
              </a:rPr>
              <a:t>удаление </a:t>
            </a:r>
            <a:r>
              <a:rPr lang="ru-RU" sz="2800" dirty="0">
                <a:solidFill>
                  <a:srgbClr val="373737"/>
                </a:solidFill>
              </a:rPr>
              <a:t>документов по зависимостям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373737"/>
                </a:solidFill>
              </a:rPr>
              <a:t>вызов </a:t>
            </a:r>
            <a:r>
              <a:rPr lang="ru-RU" sz="2800" dirty="0" err="1">
                <a:solidFill>
                  <a:srgbClr val="373737"/>
                </a:solidFill>
              </a:rPr>
              <a:t>кастомизированых</a:t>
            </a:r>
            <a:r>
              <a:rPr lang="ru-RU" sz="2800" dirty="0">
                <a:solidFill>
                  <a:srgbClr val="373737"/>
                </a:solidFill>
              </a:rPr>
              <a:t> событий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373737"/>
                </a:solidFill>
              </a:rPr>
              <a:t>нотификейшены</a:t>
            </a:r>
            <a:endParaRPr lang="ru-RU" sz="2800" dirty="0">
              <a:solidFill>
                <a:srgbClr val="373737"/>
              </a:solidFill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6866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38725" y="767493"/>
            <a:ext cx="7061549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В путь, друзья</a:t>
            </a:r>
          </a:p>
          <a:p>
            <a:pPr algn="ctr"/>
            <a:endParaRPr lang="ru-RU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Пробуйте 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MongoDB </a:t>
            </a:r>
            <a:endParaRPr lang="ru-RU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Кайфуйте</a:t>
            </a:r>
          </a:p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Ф</a:t>
            </a:r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иксируйте красоту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33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13" y="595746"/>
            <a:ext cx="8619066" cy="955964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Основные моменты</a:t>
            </a:r>
            <a:endParaRPr lang="be-BY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3613" y="1983756"/>
            <a:ext cx="93241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• Документы хранятся в формате BSON (</a:t>
            </a:r>
            <a:r>
              <a:rPr lang="ru-RU" sz="2800" dirty="0" err="1"/>
              <a:t>Binary</a:t>
            </a:r>
            <a:r>
              <a:rPr lang="ru-RU" sz="2800" dirty="0"/>
              <a:t> JSON);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• </a:t>
            </a:r>
            <a:r>
              <a:rPr lang="ru-RU" sz="2800" dirty="0"/>
              <a:t>Поддерживаемые типы данных: </a:t>
            </a:r>
            <a:endParaRPr lang="ru-RU" sz="2800" dirty="0" smtClean="0"/>
          </a:p>
          <a:p>
            <a:r>
              <a:rPr lang="ru-RU" sz="2800" dirty="0"/>
              <a:t>	</a:t>
            </a:r>
            <a:r>
              <a:rPr lang="ru-RU" sz="2800" dirty="0" smtClean="0"/>
              <a:t>числа</a:t>
            </a:r>
            <a:r>
              <a:rPr lang="ru-RU" sz="2800" dirty="0"/>
              <a:t>, строки, даты, регулярные выражения, </a:t>
            </a:r>
            <a:r>
              <a:rPr lang="ru-RU" sz="2800" dirty="0" smtClean="0"/>
              <a:t>	массивы</a:t>
            </a:r>
            <a:r>
              <a:rPr lang="ru-RU" sz="2800" dirty="0"/>
              <a:t>, вложенные документы, </a:t>
            </a:r>
            <a:r>
              <a:rPr lang="ru-RU" sz="2800" dirty="0" err="1"/>
              <a:t>Objectld</a:t>
            </a:r>
            <a:r>
              <a:rPr lang="ru-RU" sz="2800" dirty="0"/>
              <a:t>, </a:t>
            </a:r>
            <a:r>
              <a:rPr lang="ru-RU" sz="2800" dirty="0" smtClean="0"/>
              <a:t>	бинарные </a:t>
            </a:r>
            <a:r>
              <a:rPr lang="ru-RU" sz="2800" dirty="0"/>
              <a:t>данные;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• </a:t>
            </a:r>
            <a:r>
              <a:rPr lang="ru-RU" sz="2800" dirty="0"/>
              <a:t>Отсутствует предопределенная схема документа.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19672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43" y="443345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Как это выглядит</a:t>
            </a:r>
            <a:endParaRPr lang="be-BY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3" y="1930399"/>
            <a:ext cx="9391473" cy="36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279" y="2272144"/>
            <a:ext cx="8480521" cy="328352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Возможно масштабирование с помощью горизонтального </a:t>
            </a:r>
            <a:r>
              <a:rPr lang="ru-RU" sz="4800" dirty="0" err="1" smtClean="0"/>
              <a:t>шардинга</a:t>
            </a:r>
            <a:endParaRPr lang="be-BY" sz="4800" dirty="0"/>
          </a:p>
        </p:txBody>
      </p:sp>
    </p:spTree>
    <p:extLst>
      <p:ext uri="{BB962C8B-B14F-4D97-AF65-F5344CB8AC3E}">
        <p14:creationId xmlns:p14="http://schemas.microsoft.com/office/powerpoint/2010/main" val="5671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tudents.summerisgone.com/lectures/mongo/sharded-coll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20" y="272760"/>
            <a:ext cx="66675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Надежность</a:t>
            </a:r>
            <a:endParaRPr lang="be-BY" sz="4800" dirty="0"/>
          </a:p>
        </p:txBody>
      </p:sp>
      <p:pic>
        <p:nvPicPr>
          <p:cNvPr id="1026" name="Picture 2" descr="http://stepansuvorov.com/blog/wp-content/uploads/2012/11/mongodb_replication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01" y="2552547"/>
            <a:ext cx="4305453" cy="43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77334" y="1764146"/>
            <a:ext cx="65213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Обеспечивается наличием</a:t>
            </a:r>
          </a:p>
          <a:p>
            <a:r>
              <a:rPr lang="en-US" sz="4000" dirty="0" smtClean="0"/>
              <a:t>Replica sets</a:t>
            </a:r>
            <a:endParaRPr lang="be-BY" sz="7200" dirty="0"/>
          </a:p>
        </p:txBody>
      </p:sp>
    </p:spTree>
    <p:extLst>
      <p:ext uri="{BB962C8B-B14F-4D97-AF65-F5344CB8AC3E}">
        <p14:creationId xmlns:p14="http://schemas.microsoft.com/office/powerpoint/2010/main" val="1548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980</TotalTime>
  <Words>555</Words>
  <Application>Microsoft Office PowerPoint</Application>
  <PresentationFormat>Широкоэкранный</PresentationFormat>
  <Paragraphs>140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Century Gothic</vt:lpstr>
      <vt:lpstr>Trebuchet MS</vt:lpstr>
      <vt:lpstr>Wingdings 3</vt:lpstr>
      <vt:lpstr>Аспект</vt:lpstr>
      <vt:lpstr>Презентация PowerPoint</vt:lpstr>
      <vt:lpstr>Почему и зачем использовать MongoDB?</vt:lpstr>
      <vt:lpstr>Базовые понятия</vt:lpstr>
      <vt:lpstr>Отличие от реляционной БД</vt:lpstr>
      <vt:lpstr>Основные моменты</vt:lpstr>
      <vt:lpstr>Как это выглядит</vt:lpstr>
      <vt:lpstr>Возможно масштабирование с помощью горизонтального шардинга</vt:lpstr>
      <vt:lpstr>Презентация PowerPoint</vt:lpstr>
      <vt:lpstr>Надежность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Быстродействие</vt:lpstr>
      <vt:lpstr>Презентация PowerPoint</vt:lpstr>
      <vt:lpstr>Соответствие SQL и AF операций</vt:lpstr>
      <vt:lpstr>$match</vt:lpstr>
      <vt:lpstr>$project</vt:lpstr>
      <vt:lpstr>$group</vt:lpstr>
      <vt:lpstr>$unwind</vt:lpstr>
      <vt:lpstr>$sort, $limit, $skip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Постраничный вывод отзывов с подсчетом количества комментариев</vt:lpstr>
      <vt:lpstr>Презентация PowerPoint</vt:lpstr>
      <vt:lpstr>Что это такое?</vt:lpstr>
      <vt:lpstr>Инсталяция</vt:lpstr>
      <vt:lpstr>Подключение модуля</vt:lpstr>
      <vt:lpstr>Подключение к БД</vt:lpstr>
      <vt:lpstr>Открытие соединения</vt:lpstr>
      <vt:lpstr>Создание схемы</vt:lpstr>
      <vt:lpstr>Создание модели</vt:lpstr>
      <vt:lpstr>Расширение схемы</vt:lpstr>
      <vt:lpstr>Сохранение пользователя</vt:lpstr>
      <vt:lpstr>Просмотр записей в базе</vt:lpstr>
      <vt:lpstr>Добавление геттеров  и сеттеров</vt:lpstr>
      <vt:lpstr>Триггер с колбэком</vt:lpstr>
      <vt:lpstr>Middleware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27</cp:revision>
  <dcterms:created xsi:type="dcterms:W3CDTF">2016-11-28T17:25:46Z</dcterms:created>
  <dcterms:modified xsi:type="dcterms:W3CDTF">2016-12-03T06:50:31Z</dcterms:modified>
</cp:coreProperties>
</file>