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82" r:id="rId19"/>
    <p:sldId id="283" r:id="rId20"/>
    <p:sldId id="284" r:id="rId21"/>
    <p:sldId id="285" r:id="rId22"/>
    <p:sldId id="274" r:id="rId23"/>
    <p:sldId id="281" r:id="rId24"/>
    <p:sldId id="275" r:id="rId25"/>
    <p:sldId id="276" r:id="rId26"/>
    <p:sldId id="277" r:id="rId27"/>
    <p:sldId id="278" r:id="rId28"/>
    <p:sldId id="279" r:id="rId29"/>
    <p:sldId id="28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B437-B29C-43DD-989C-5FDA0DC0D8CF}" type="datetimeFigureOut">
              <a:rPr lang="ru-RU"/>
              <a:t>09.12.2016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3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8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6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9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6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1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3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9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1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76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8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90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0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40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863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02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55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965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95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78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7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4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47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5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0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5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1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1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9FDB5-2A65-4A2F-AAB9-AEE164C55C1F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5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69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8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1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3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0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5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7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7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2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0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6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electron.atom.io/docs/latest/api/global-shortcut/" TargetMode="External"/><Relationship Id="rId3" Type="http://schemas.openxmlformats.org/officeDocument/2006/relationships/hyperlink" Target="http://electron.atom.io/docs/latest/api/app" TargetMode="External"/><Relationship Id="rId7" Type="http://schemas.openxmlformats.org/officeDocument/2006/relationships/hyperlink" Target="http://electron.atom.io/docs/latest/api/dialo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ctron.atom.io/docs/latest/api/content-tracing/" TargetMode="External"/><Relationship Id="rId11" Type="http://schemas.openxmlformats.org/officeDocument/2006/relationships/hyperlink" Target="http://electron.atom.io/docs/latest/api/menu-item/" TargetMode="External"/><Relationship Id="rId5" Type="http://schemas.openxmlformats.org/officeDocument/2006/relationships/hyperlink" Target="http://electron.atom.io/docs/latest/api/browser-window/" TargetMode="External"/><Relationship Id="rId10" Type="http://schemas.openxmlformats.org/officeDocument/2006/relationships/hyperlink" Target="http://electron.atom.io/docs/latest/api/menu/" TargetMode="External"/><Relationship Id="rId4" Type="http://schemas.openxmlformats.org/officeDocument/2006/relationships/hyperlink" Target="http://electron.atom.io/docs/latest/api/auto-updater/" TargetMode="External"/><Relationship Id="rId9" Type="http://schemas.openxmlformats.org/officeDocument/2006/relationships/hyperlink" Target="http://electron.atom.io/docs/latest/api/ipc-main-proce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lectron.atom.io/docs/latest/api/tray/" TargetMode="External"/><Relationship Id="rId3" Type="http://schemas.openxmlformats.org/officeDocument/2006/relationships/hyperlink" Target="http://electron.atom.io/docs/latest/api/power-monitor/" TargetMode="External"/><Relationship Id="rId7" Type="http://schemas.openxmlformats.org/officeDocument/2006/relationships/hyperlink" Target="http://electron.atom.io/docs/latest/api/web-content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ctron.atom.io/docs/latest/api/session/" TargetMode="External"/><Relationship Id="rId11" Type="http://schemas.openxmlformats.org/officeDocument/2006/relationships/hyperlink" Target="http://electron.atom.io/docs/latest/api/web-frame/" TargetMode="External"/><Relationship Id="rId5" Type="http://schemas.openxmlformats.org/officeDocument/2006/relationships/hyperlink" Target="http://electron.atom.io/docs/latest/api/protocol/" TargetMode="External"/><Relationship Id="rId10" Type="http://schemas.openxmlformats.org/officeDocument/2006/relationships/hyperlink" Target="http://electron.atom.io/docs/latest/api/remote/" TargetMode="External"/><Relationship Id="rId4" Type="http://schemas.openxmlformats.org/officeDocument/2006/relationships/hyperlink" Target="http://electron.atom.io/docs/latest/api/power-save-blocker/" TargetMode="External"/><Relationship Id="rId9" Type="http://schemas.openxmlformats.org/officeDocument/2006/relationships/hyperlink" Target="http://electron.atom.io/docs/latest/api/ipc-renderer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.atom.io/docs/latest/api/clipboard/" TargetMode="External"/><Relationship Id="rId7" Type="http://schemas.openxmlformats.org/officeDocument/2006/relationships/hyperlink" Target="http://electron.atom.io/docs/latest/api/she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ctron.atom.io/docs/latest/api/screen/" TargetMode="External"/><Relationship Id="rId5" Type="http://schemas.openxmlformats.org/officeDocument/2006/relationships/hyperlink" Target="http://electron.atom.io/docs/latest/api/native-image/" TargetMode="External"/><Relationship Id="rId4" Type="http://schemas.openxmlformats.org/officeDocument/2006/relationships/hyperlink" Target="http://electron.atom.io/docs/latest/api/crash-report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/asa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wjs/nw.js/wiki/Protect-JavaScript-source-code-with-v8-snapsho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Node</a:t>
            </a:r>
            <a:r>
              <a:rPr lang="RU-RU" dirty="0"/>
              <a:t> </a:t>
            </a:r>
            <a:r>
              <a:rPr lang="RU-RU" dirty="0" err="1"/>
              <a:t>js</a:t>
            </a:r>
            <a:r>
              <a:rPr lang="RU-RU" dirty="0"/>
              <a:t> </a:t>
            </a:r>
            <a:r>
              <a:rPr lang="RU-RU" dirty="0" err="1"/>
              <a:t>Electron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86" y="2228850"/>
            <a:ext cx="9158630" cy="341632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RU-RU" dirty="0"/>
              <a:t>Несмотря на то, что NW.js существует дольше </a:t>
            </a:r>
            <a:r>
              <a:rPr lang="RU-RU" dirty="0" err="1"/>
              <a:t>Electron'а</a:t>
            </a:r>
            <a:r>
              <a:rPr lang="RU-RU" dirty="0"/>
              <a:t>, насколько я могу судить, на </a:t>
            </a:r>
            <a:r>
              <a:rPr lang="RU-RU" dirty="0" err="1"/>
              <a:t>Electron</a:t>
            </a:r>
            <a:r>
              <a:rPr lang="RU-RU" dirty="0"/>
              <a:t> разработано гораздо больше популярных приложений. Из данного списка NW.js, кроме </a:t>
            </a:r>
            <a:r>
              <a:rPr lang="RU-RU" dirty="0" err="1"/>
              <a:t>Popcorn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и </a:t>
            </a:r>
            <a:r>
              <a:rPr lang="RU-RU" dirty="0" err="1"/>
              <a:t>Koala</a:t>
            </a:r>
            <a:r>
              <a:rPr lang="RU-RU" dirty="0"/>
              <a:t>, трудно выделить что-либо значительное. С другой стороны список </a:t>
            </a:r>
            <a:r>
              <a:rPr lang="RU-RU" dirty="0" err="1"/>
              <a:t>Electron</a:t>
            </a:r>
            <a:r>
              <a:rPr lang="RU-RU" dirty="0"/>
              <a:t> смотрится гораздо солиднее:</a:t>
            </a:r>
            <a:endParaRPr lang="ru-RU" dirty="0"/>
          </a:p>
          <a:p>
            <a:r>
              <a:rPr lang="RU-RU" dirty="0"/>
              <a:t>На его базе построен не только текстовый редактор для программистов </a:t>
            </a:r>
            <a:r>
              <a:rPr lang="RU-RU" dirty="0" err="1"/>
              <a:t>Atom</a:t>
            </a:r>
            <a:r>
              <a:rPr lang="RU-RU" dirty="0"/>
              <a:t>, но и такие программные продукты для разработчиков, как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, </a:t>
            </a:r>
            <a:r>
              <a:rPr lang="RU-RU" dirty="0" err="1"/>
              <a:t>Light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(начиная с версии 0.8), </a:t>
            </a:r>
            <a:r>
              <a:rPr lang="RU-RU" dirty="0" err="1"/>
              <a:t>Ionic</a:t>
            </a:r>
            <a:r>
              <a:rPr lang="RU-RU" dirty="0"/>
              <a:t> </a:t>
            </a:r>
            <a:r>
              <a:rPr lang="RU-RU" dirty="0" err="1"/>
              <a:t>Lab</a:t>
            </a:r>
            <a:r>
              <a:rPr lang="RU-RU" dirty="0"/>
              <a:t>, </a:t>
            </a:r>
            <a:r>
              <a:rPr lang="RU-RU" dirty="0" err="1"/>
              <a:t>Avocode</a:t>
            </a:r>
            <a:r>
              <a:rPr lang="RU-RU" dirty="0"/>
              <a:t>, REPL-консоль </a:t>
            </a:r>
            <a:r>
              <a:rPr lang="RU-RU" dirty="0" err="1"/>
              <a:t>Mancy</a:t>
            </a:r>
            <a:r>
              <a:rPr lang="RU-RU" dirty="0"/>
              <a:t> для фреймворков Node.js и Meteor.js, </a:t>
            </a:r>
            <a:r>
              <a:rPr lang="RU-RU" dirty="0" err="1"/>
              <a:t>Mongotron</a:t>
            </a:r>
            <a:r>
              <a:rPr lang="RU-RU" dirty="0"/>
              <a:t> — GUI-менеджер для </a:t>
            </a:r>
            <a:r>
              <a:rPr lang="RU-RU" dirty="0" err="1"/>
              <a:t>MongoDB</a:t>
            </a:r>
            <a:r>
              <a:rPr lang="RU-RU" dirty="0"/>
              <a:t>. На базе </a:t>
            </a:r>
            <a:r>
              <a:rPr lang="RU-RU" dirty="0" err="1"/>
              <a:t>Electron</a:t>
            </a:r>
            <a:r>
              <a:rPr lang="RU-RU" dirty="0"/>
              <a:t> также написано клиентское приложение чата </a:t>
            </a:r>
            <a:r>
              <a:rPr lang="RU-RU" dirty="0" err="1"/>
              <a:t>Slack</a:t>
            </a:r>
            <a:r>
              <a:rPr lang="RU-RU" dirty="0"/>
              <a:t>, десктопный клиент </a:t>
            </a:r>
            <a:r>
              <a:rPr lang="RU-RU" dirty="0" err="1"/>
              <a:t>WordPress</a:t>
            </a:r>
            <a:r>
              <a:rPr lang="RU-RU" dirty="0"/>
              <a:t> и многое другое.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11172" y="695325"/>
            <a:ext cx="5801024" cy="157003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/>
              <a:t>Послужной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367358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таблэлектро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79" y="2552700"/>
            <a:ext cx="6905839" cy="3109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7042" y="676275"/>
            <a:ext cx="5361287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  <a:latin typeface="Century Gothic"/>
              </a:rPr>
              <a:t>Другие отличия</a:t>
            </a:r>
          </a:p>
        </p:txBody>
      </p:sp>
    </p:spTree>
    <p:extLst>
      <p:ext uri="{BB962C8B-B14F-4D97-AF65-F5344CB8AC3E}">
        <p14:creationId xmlns:p14="http://schemas.microsoft.com/office/powerpoint/2010/main" val="301811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 же представляет из себя </a:t>
            </a:r>
            <a:r>
              <a:rPr lang="RU-RU" dirty="0" err="1"/>
              <a:t>Electron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315" y="228600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Electron</a:t>
            </a:r>
            <a:r>
              <a:rPr lang="RU-RU" dirty="0"/>
              <a:t> являет собой </a:t>
            </a:r>
            <a:r>
              <a:rPr lang="RU-RU" dirty="0" err="1"/>
              <a:t>прекомпилированый</a:t>
            </a:r>
            <a:r>
              <a:rPr lang="RU-RU" dirty="0"/>
              <a:t> </a:t>
            </a:r>
            <a:r>
              <a:rPr lang="RU-RU" dirty="0" err="1"/>
              <a:t>бинарник</a:t>
            </a:r>
            <a:r>
              <a:rPr lang="RU-RU" dirty="0"/>
              <a:t> и библиотеки, нужные для работы приложения и доступа к </a:t>
            </a:r>
            <a:r>
              <a:rPr lang="RU-RU" dirty="0" err="1"/>
              <a:t>native</a:t>
            </a:r>
            <a:r>
              <a:rPr lang="RU-RU" dirty="0"/>
              <a:t> API операционной</a:t>
            </a:r>
            <a:br>
              <a:rPr lang="ru-RU" dirty="0"/>
            </a:br>
            <a:r>
              <a:rPr lang="RU-RU" dirty="0"/>
              <a:t> системы. Он включает в себя Node.js, направленный на работу в десктопной среде, и минимальную версию браузера </a:t>
            </a:r>
            <a:r>
              <a:rPr lang="RU-RU" dirty="0" err="1"/>
              <a:t>Chromium</a:t>
            </a:r>
            <a:r>
              <a:rPr lang="RU-RU" dirty="0"/>
              <a:t>, контролируемого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Таким образом это не что иное как среда в которой будет выполнятся наше веб приложение.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367" y="4029075"/>
            <a:ext cx="4307102" cy="175432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RU-RU" dirty="0"/>
              <a:t>На текущий момент </a:t>
            </a:r>
            <a:r>
              <a:rPr lang="RU-RU" dirty="0" err="1"/>
              <a:t>Electron</a:t>
            </a:r>
            <a:r>
              <a:rPr lang="RU-RU" dirty="0"/>
              <a:t> v 1.4 включает в себя: </a:t>
            </a:r>
            <a:endParaRPr lang="ru-RU" dirty="0"/>
          </a:p>
          <a:p>
            <a:pPr algn="ctr"/>
            <a:r>
              <a:rPr lang="RU-RU" dirty="0" err="1"/>
              <a:t>Node</a:t>
            </a:r>
            <a:r>
              <a:rPr lang="RU-RU" dirty="0"/>
              <a:t>: 6.5</a:t>
            </a:r>
            <a:br>
              <a:rPr lang="RU-RU" dirty="0"/>
            </a:br>
            <a:r>
              <a:rPr lang="RU-RU" dirty="0" err="1"/>
              <a:t>Chromium</a:t>
            </a:r>
            <a:r>
              <a:rPr lang="RU-RU" dirty="0"/>
              <a:t>:  53.0.2785</a:t>
            </a:r>
            <a:br>
              <a:rPr lang="RU-RU" dirty="0"/>
            </a:br>
            <a:r>
              <a:rPr lang="RU-RU" dirty="0"/>
              <a:t>V8: 5.3.332.47</a:t>
            </a:r>
          </a:p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47" y="1057275"/>
            <a:ext cx="2743200" cy="24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4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1088" y="1895475"/>
            <a:ext cx="7225256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just"/>
            <a:r>
              <a:rPr lang="RU-RU" dirty="0"/>
              <a:t>Интерфейсом взаимодействия с пользователем является созданная нами веб-страница. В данном случае мы не ограничены системным набором</a:t>
            </a:r>
            <a:br>
              <a:rPr lang="ru-RU" dirty="0"/>
            </a:br>
            <a:r>
              <a:rPr lang="RU-RU" dirty="0"/>
              <a:t> элементов интерфейса нашей платформы и можем создавать нужные нам UI элементы с помощью веб-технологий. А учитывая, что в коробочке</a:t>
            </a:r>
            <a:br>
              <a:rPr lang="ru-RU" dirty="0"/>
            </a:br>
            <a:r>
              <a:rPr lang="RU-RU" dirty="0"/>
              <a:t> у нас один из самых продвинутых браузеров, мы можем использовать самые новые веб-технологии.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3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 </a:t>
            </a:r>
            <a:r>
              <a:rPr lang="RU-RU" dirty="0" err="1"/>
              <a:t>Electron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Входной точкой является основной файл определенный в файле package.json, именно он и выполняется, когда стартует ваше приложение.</a:t>
            </a:r>
            <a:br>
              <a:rPr lang="ru-RU" dirty="0"/>
            </a:br>
            <a:r>
              <a:rPr lang="RU-RU" dirty="0"/>
              <a:t> В этом основном файле (который обычно называется </a:t>
            </a:r>
            <a:r>
              <a:rPr lang="RU-RU" dirty="0" err="1"/>
              <a:t>main</a:t>
            </a:r>
            <a:r>
              <a:rPr lang="RU-RU" dirty="0"/>
              <a:t>) создаются окна приложения, в которых происходит рендеринг и отображение веб-страниц</a:t>
            </a:r>
            <a:br>
              <a:rPr lang="ru-RU" dirty="0"/>
            </a:br>
            <a:r>
              <a:rPr lang="RU-RU" dirty="0"/>
              <a:t> с дополнительною возможностью взаимодействия с </a:t>
            </a:r>
            <a:r>
              <a:rPr lang="RU-RU" dirty="0" err="1"/>
              <a:t>нативным</a:t>
            </a:r>
            <a:r>
              <a:rPr lang="RU-RU" dirty="0"/>
              <a:t> GUI вашей операционной системы. Процесс, который запускает основной скрипт, </a:t>
            </a:r>
            <a:br>
              <a:rPr lang="ru-RU" dirty="0"/>
            </a:br>
            <a:r>
              <a:rPr lang="RU-RU" dirty="0"/>
              <a:t> называется основной процесс (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7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942" y="2971800"/>
            <a:ext cx="7891363" cy="341632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 использует </a:t>
            </a:r>
            <a:r>
              <a:rPr lang="RU-RU" dirty="0" err="1">
                <a:latin typeface="Century Gothic"/>
              </a:rPr>
              <a:t>Chromium</a:t>
            </a:r>
            <a:r>
              <a:rPr lang="RU-RU" dirty="0">
                <a:latin typeface="Century Gothic"/>
              </a:rPr>
              <a:t> для отображения веб-страниц, мульти-процессорная архитектура </a:t>
            </a:r>
            <a:r>
              <a:rPr lang="RU-RU" dirty="0" err="1">
                <a:latin typeface="Century Gothic"/>
              </a:rPr>
              <a:t>Chromium</a:t>
            </a:r>
            <a:r>
              <a:rPr lang="RU-RU" dirty="0">
                <a:latin typeface="Century Gothic"/>
              </a:rPr>
              <a:t> тоже используется. Каждая веб-страница</a:t>
            </a:r>
            <a:br>
              <a:rPr lang="ru-RU" dirty="0">
                <a:latin typeface="Century Gothic"/>
              </a:rPr>
            </a:br>
            <a:r>
              <a:rPr lang="RU-RU" dirty="0">
                <a:latin typeface="Century Gothic"/>
              </a:rPr>
              <a:t> в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 запускается в своем собственном процессе, который называется рендер процессом (</a:t>
            </a:r>
            <a:r>
              <a:rPr lang="RU-RU" dirty="0" err="1">
                <a:latin typeface="Century Gothic"/>
              </a:rPr>
              <a:t>renderer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process</a:t>
            </a:r>
            <a:r>
              <a:rPr lang="RU-RU" dirty="0">
                <a:latin typeface="Century Gothic"/>
              </a:rPr>
              <a:t>).</a:t>
            </a:r>
          </a:p>
          <a:p>
            <a:pPr algn="ctr"/>
            <a:r>
              <a:rPr lang="RU-RU" dirty="0">
                <a:latin typeface="Century Gothic"/>
              </a:rPr>
              <a:t>В обычном браузере веб-страницы запускаются в закрытом окружении (так называемой песочнице) и не имеют доступ к </a:t>
            </a:r>
            <a:r>
              <a:rPr lang="RU-RU" dirty="0" err="1">
                <a:latin typeface="Century Gothic"/>
              </a:rPr>
              <a:t>нативным</a:t>
            </a:r>
            <a:r>
              <a:rPr lang="RU-RU" dirty="0">
                <a:latin typeface="Century Gothic"/>
              </a:rPr>
              <a:t> ресурсам. </a:t>
            </a:r>
            <a:br>
              <a:rPr lang="RU-RU" dirty="0">
                <a:latin typeface="Century Gothic"/>
              </a:rPr>
            </a:br>
            <a:r>
              <a:rPr lang="RU-RU" dirty="0">
                <a:latin typeface="Century Gothic"/>
              </a:rPr>
              <a:t>Пользователи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, однако, имеют возможность использовать Node.js API на веб-страницах, имея доступ к взаимодействию с операционной системой на низком уровне.</a:t>
            </a:r>
          </a:p>
          <a:p>
            <a:pPr algn="ctr"/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94" y="495300"/>
            <a:ext cx="2301171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80" y="1162050"/>
            <a:ext cx="6957885" cy="5270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7344" y="247650"/>
            <a:ext cx="6348826" cy="7694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400" dirty="0"/>
              <a:t>Жизненный цикл </a:t>
            </a:r>
          </a:p>
        </p:txBody>
      </p:sp>
    </p:spTree>
    <p:extLst>
      <p:ext uri="{BB962C8B-B14F-4D97-AF65-F5344CB8AC3E}">
        <p14:creationId xmlns:p14="http://schemas.microsoft.com/office/powerpoint/2010/main" val="180983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Electron</a:t>
            </a:r>
            <a:r>
              <a:rPr lang="RU-RU" dirty="0"/>
              <a:t> </a:t>
            </a:r>
            <a:r>
              <a:rPr lang="RU-RU" dirty="0" err="1"/>
              <a:t>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FFFF"/>
                </a:solidFill>
              </a:rPr>
              <a:t>Базовые возможности</a:t>
            </a:r>
            <a:endParaRPr lang="RU-RU" b="1" dirty="0">
              <a:solidFill>
                <a:srgbClr val="FFFFFF"/>
              </a:solidFill>
              <a:latin typeface="Century Gothic"/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FFFFFF"/>
                </a:solidFill>
              </a:rPr>
              <a:t>process</a:t>
            </a:r>
            <a:r>
              <a:rPr lang="RU-RU" dirty="0">
                <a:solidFill>
                  <a:srgbClr val="FFFFFF"/>
                </a:solidFill>
              </a:rPr>
              <a:t> — это объект, позволяющий получить информацию о типе запущенного процесса (рендеринг или основной процесс), версию </a:t>
            </a:r>
            <a:r>
              <a:rPr lang="RU-RU" dirty="0" err="1">
                <a:solidFill>
                  <a:srgbClr val="FFFFFF"/>
                </a:solidFill>
              </a:rPr>
              <a:t>Chrome</a:t>
            </a:r>
            <a:r>
              <a:rPr lang="RU-RU" dirty="0">
                <a:solidFill>
                  <a:srgbClr val="FFFFFF"/>
                </a:solidFill>
              </a:rPr>
              <a:t> и </a:t>
            </a:r>
            <a:r>
              <a:rPr lang="RU-RU" dirty="0" err="1">
                <a:solidFill>
                  <a:srgbClr val="FFFFFF"/>
                </a:solidFill>
              </a:rPr>
              <a:t>Electron</a:t>
            </a:r>
            <a:r>
              <a:rPr lang="RU-RU" dirty="0">
                <a:solidFill>
                  <a:srgbClr val="FFFFFF"/>
                </a:solidFill>
              </a:rPr>
              <a:t>, а также путь до выполняемого </a:t>
            </a:r>
            <a:r>
              <a:rPr lang="RU-RU" dirty="0" err="1">
                <a:solidFill>
                  <a:srgbClr val="FFFFFF"/>
                </a:solidFill>
              </a:rPr>
              <a:t>js</a:t>
            </a:r>
            <a:r>
              <a:rPr lang="RU-RU" dirty="0">
                <a:solidFill>
                  <a:srgbClr val="FFFFFF"/>
                </a:solidFill>
              </a:rPr>
              <a:t>-файла.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FFFF"/>
                </a:solidFill>
              </a:rPr>
              <a:t>Пользовательские элементы DOM: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Объект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File</a:t>
            </a:r>
            <a:r>
              <a:rPr lang="RU-RU" dirty="0">
                <a:solidFill>
                  <a:srgbClr val="FFFFFF"/>
                </a:solidFill>
              </a:rPr>
              <a:t> — это абстракция над </a:t>
            </a:r>
            <a:r>
              <a:rPr lang="RU-RU" dirty="0" err="1">
                <a:solidFill>
                  <a:srgbClr val="FFFFFF"/>
                </a:solidFill>
              </a:rPr>
              <a:t>нативным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File</a:t>
            </a:r>
            <a:r>
              <a:rPr lang="RU-RU" dirty="0">
                <a:solidFill>
                  <a:srgbClr val="FFFFFF"/>
                </a:solidFill>
              </a:rPr>
              <a:t>, передающая стандартному HTML5 </a:t>
            </a:r>
            <a:r>
              <a:rPr lang="RU-RU" dirty="0" err="1">
                <a:solidFill>
                  <a:srgbClr val="FFFFFF"/>
                </a:solidFill>
              </a:rPr>
              <a:t>file</a:t>
            </a:r>
            <a:r>
              <a:rPr lang="RU-RU" dirty="0">
                <a:solidFill>
                  <a:srgbClr val="FFFFFF"/>
                </a:solidFill>
              </a:rPr>
              <a:t> API путь к физическому расположению файла в файловой системе пользователя.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Тег </a:t>
            </a:r>
            <a:r>
              <a:rPr lang="RU-RU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webview</a:t>
            </a:r>
            <a:r>
              <a:rPr lang="RU-RU" dirty="0">
                <a:solidFill>
                  <a:srgbClr val="FFFFFF"/>
                </a:solidFill>
                <a:latin typeface="Consolas"/>
              </a:rPr>
              <a:t>&gt;</a:t>
            </a:r>
            <a:r>
              <a:rPr lang="RU-RU" dirty="0">
                <a:solidFill>
                  <a:srgbClr val="FFFFFF"/>
                </a:solidFill>
              </a:rPr>
              <a:t> — возможность встраивания гостевого контента (веб-страницы) в гостевой контейнер, работающий в отдельном процессе.</a:t>
            </a: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latin typeface="Consolas"/>
              </a:rPr>
              <a:t>Функция window.open</a:t>
            </a:r>
            <a:r>
              <a:rPr lang="RU-RU" dirty="0">
                <a:solidFill>
                  <a:srgbClr val="FFFFFF"/>
                </a:solidFill>
              </a:rPr>
              <a:t> — создание нового окна на странице (экземпляр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BrowserWindow</a:t>
            </a:r>
            <a:r>
              <a:rPr lang="RU-RU" dirty="0">
                <a:solidFill>
                  <a:srgbClr val="FFFFFF"/>
                </a:solidFill>
              </a:rPr>
              <a:t>) и возможность отправки сообщений в родительское (основное) окно.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86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578" y="400050"/>
            <a:ext cx="12110573" cy="618630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b="1" dirty="0">
                <a:solidFill>
                  <a:srgbClr val="FFFFFF"/>
                </a:solidFill>
              </a:rPr>
              <a:t>Модули</a:t>
            </a:r>
            <a:endParaRPr lang="RU-RU" b="1" dirty="0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RU-RU" dirty="0">
                <a:solidFill>
                  <a:srgbClr val="FFFFFF"/>
                </a:solidFill>
                <a:hlinkClick r:id="rId3"/>
              </a:rPr>
              <a:t>app</a:t>
            </a:r>
            <a:r>
              <a:rPr lang="RU-RU" dirty="0">
                <a:solidFill>
                  <a:srgbClr val="FFFFFF"/>
                </a:solidFill>
              </a:rPr>
              <a:t> — модуль, отвечающий за управление жизненным циклом приложения. Предоставляет доступ к событиям (выход, фокус и т.д.) и методам (имя, версия, док и т.д.), позволяющим управлять приложением.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4"/>
              </a:rPr>
              <a:t>auto-updater</a:t>
            </a:r>
            <a:r>
              <a:rPr lang="RU-RU" dirty="0">
                <a:solidFill>
                  <a:srgbClr val="FFFFFF"/>
                </a:solidFill>
              </a:rPr>
              <a:t> — возможность автоматического обновления приложения. На момент написания статьи доступен только на OS X (на </a:t>
            </a:r>
            <a:r>
              <a:rPr lang="RU-RU" dirty="0" err="1">
                <a:solidFill>
                  <a:srgbClr val="FFFFFF"/>
                </a:solidFill>
              </a:rPr>
              <a:t>GitHub</a:t>
            </a:r>
            <a:r>
              <a:rPr lang="RU-RU" dirty="0">
                <a:solidFill>
                  <a:srgbClr val="FFFFFF"/>
                </a:solidFill>
              </a:rPr>
              <a:t> висит PR для </a:t>
            </a:r>
            <a:r>
              <a:rPr lang="RU-RU" dirty="0" err="1">
                <a:solidFill>
                  <a:srgbClr val="FFFFFF"/>
                </a:solidFill>
              </a:rPr>
              <a:t>Windows</a:t>
            </a:r>
            <a:r>
              <a:rPr lang="RU-RU" dirty="0">
                <a:solidFill>
                  <a:srgbClr val="FFFFFF"/>
                </a:solidFill>
              </a:rPr>
              <a:t> от 15 июня этого года).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5"/>
              </a:rPr>
              <a:t>browser-window</a:t>
            </a:r>
            <a:r>
              <a:rPr lang="RU-RU" dirty="0">
                <a:solidFill>
                  <a:srgbClr val="FFFFFF"/>
                </a:solidFill>
              </a:rPr>
              <a:t> — создание нового окна браузера с заданными параметрами (размер, иконка, заголовок, позиционирование и т.д.). Предоставляет доступ к событиям и методам, позволяющим управлять созданным окном.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6"/>
              </a:rPr>
              <a:t>content-tracing</a:t>
            </a:r>
            <a:r>
              <a:rPr lang="RU-RU" dirty="0">
                <a:solidFill>
                  <a:srgbClr val="FFFFFF"/>
                </a:solidFill>
              </a:rPr>
              <a:t> — модуль, собирает данные трассировки, генерируемые контентным модулем </a:t>
            </a:r>
            <a:r>
              <a:rPr lang="RU-RU" dirty="0" err="1">
                <a:solidFill>
                  <a:srgbClr val="FFFFFF"/>
                </a:solidFill>
              </a:rPr>
              <a:t>Chromium</a:t>
            </a:r>
            <a:r>
              <a:rPr lang="RU-RU" dirty="0">
                <a:solidFill>
                  <a:srgbClr val="FFFFFF"/>
                </a:solidFill>
              </a:rPr>
              <a:t>. Для анализа данных требуется браузер </a:t>
            </a:r>
            <a:r>
              <a:rPr lang="RU-RU" dirty="0" err="1">
                <a:solidFill>
                  <a:srgbClr val="FFFFFF"/>
                </a:solidFill>
              </a:rPr>
              <a:t>Chrome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7"/>
              </a:rPr>
              <a:t>dialog</a:t>
            </a:r>
            <a:r>
              <a:rPr lang="RU-RU" dirty="0">
                <a:solidFill>
                  <a:srgbClr val="FFFFFF"/>
                </a:solidFill>
              </a:rPr>
              <a:t> — создание </a:t>
            </a:r>
            <a:r>
              <a:rPr lang="RU-RU" dirty="0" err="1">
                <a:solidFill>
                  <a:srgbClr val="FFFFFF"/>
                </a:solidFill>
              </a:rPr>
              <a:t>нативных</a:t>
            </a:r>
            <a:r>
              <a:rPr lang="RU-RU" dirty="0">
                <a:solidFill>
                  <a:srgbClr val="FFFFFF"/>
                </a:solidFill>
              </a:rPr>
              <a:t> диалоговых окон. Модуль позволяет создавать </a:t>
            </a:r>
            <a:r>
              <a:rPr lang="RU-RU" dirty="0" err="1">
                <a:solidFill>
                  <a:srgbClr val="FFFFFF"/>
                </a:solidFill>
              </a:rPr>
              <a:t>нативное</a:t>
            </a:r>
            <a:r>
              <a:rPr lang="RU-RU" dirty="0">
                <a:solidFill>
                  <a:srgbClr val="FFFFFF"/>
                </a:solidFill>
              </a:rPr>
              <a:t> окно открытия файлов или директорий, сохранения файлов, а также возможность отображать окно сообщения.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8"/>
              </a:rPr>
              <a:t>global-shortcut</a:t>
            </a:r>
            <a:r>
              <a:rPr lang="RU-RU" dirty="0">
                <a:solidFill>
                  <a:srgbClr val="FFFFFF"/>
                </a:solidFill>
              </a:rPr>
              <a:t> — регистрация и сопровождение глобальных сочетаний клавиш, доступных для приложения после его полной загрузки.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9"/>
              </a:rPr>
              <a:t>ipc (main process)</a:t>
            </a:r>
            <a:r>
              <a:rPr lang="RU-RU" dirty="0">
                <a:solidFill>
                  <a:srgbClr val="FFFFFF"/>
                </a:solidFill>
              </a:rPr>
              <a:t> — модуль, обрабатывающий синхронные и асинхронные сообщения, посылаемые из процесса рендеринга (веб-страницы) в главный процесс.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10"/>
              </a:rPr>
              <a:t>menu</a:t>
            </a:r>
            <a:r>
              <a:rPr lang="RU-RU" dirty="0">
                <a:solidFill>
                  <a:srgbClr val="FFFFFF"/>
                </a:solidFill>
              </a:rPr>
              <a:t> — создание </a:t>
            </a:r>
            <a:r>
              <a:rPr lang="RU-RU" dirty="0" err="1">
                <a:solidFill>
                  <a:srgbClr val="FFFFFF"/>
                </a:solidFill>
              </a:rPr>
              <a:t>нативного</a:t>
            </a:r>
            <a:r>
              <a:rPr lang="RU-RU" dirty="0">
                <a:solidFill>
                  <a:srgbClr val="FFFFFF"/>
                </a:solidFill>
              </a:rPr>
              <a:t> меню приложения и </a:t>
            </a:r>
            <a:r>
              <a:rPr lang="RU-RU" dirty="0" err="1">
                <a:solidFill>
                  <a:srgbClr val="FFFFFF"/>
                </a:solidFill>
              </a:rPr>
              <a:t>контексного</a:t>
            </a:r>
            <a:r>
              <a:rPr lang="RU-RU" dirty="0">
                <a:solidFill>
                  <a:srgbClr val="FFFFFF"/>
                </a:solidFill>
              </a:rPr>
              <a:t> меню. Пункты меню создаются с помощью модуля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menuItem</a:t>
            </a:r>
            <a:r>
              <a:rPr lang="RU-RU" dirty="0">
                <a:solidFill>
                  <a:srgbClr val="FFFFFF"/>
                </a:solidFill>
              </a:rPr>
              <a:t>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11"/>
              </a:rPr>
              <a:t>menu-item</a:t>
            </a:r>
            <a:r>
              <a:rPr lang="RU-RU" dirty="0">
                <a:solidFill>
                  <a:srgbClr val="FFFFFF"/>
                </a:solidFill>
              </a:rPr>
              <a:t> — позволяет добавлять пункты в </a:t>
            </a:r>
            <a:r>
              <a:rPr lang="RU-RU" dirty="0" err="1">
                <a:solidFill>
                  <a:srgbClr val="FFFFFF"/>
                </a:solidFill>
              </a:rPr>
              <a:t>контексное</a:t>
            </a:r>
            <a:r>
              <a:rPr lang="RU-RU" dirty="0">
                <a:solidFill>
                  <a:srgbClr val="FFFFFF"/>
                </a:solidFill>
              </a:rPr>
              <a:t> меню или меню приложения.</a:t>
            </a:r>
          </a:p>
          <a:p>
            <a:pPr algn="ctr"/>
            <a:endParaRPr lang="RU-RU" dirty="0">
              <a:solidFill>
                <a:srgbClr val="333333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6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Electron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802" y="4257675"/>
            <a:ext cx="10553700" cy="2274139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Electron</a:t>
            </a:r>
            <a:r>
              <a:rPr lang="RU-RU" dirty="0"/>
              <a:t> (ранее известен как </a:t>
            </a:r>
            <a:r>
              <a:rPr lang="RU-RU" b="1" dirty="0" err="1"/>
              <a:t>atom</a:t>
            </a:r>
            <a:r>
              <a:rPr lang="RU-RU" b="1" dirty="0"/>
              <a:t> </a:t>
            </a:r>
            <a:r>
              <a:rPr lang="RU-RU" b="1" dirty="0" err="1"/>
              <a:t>shell</a:t>
            </a:r>
            <a:r>
              <a:rPr lang="RU-RU" dirty="0"/>
              <a:t>) — фреймворк для создания десктопных приложений на платформе node.js.Изначально </a:t>
            </a:r>
            <a:r>
              <a:rPr lang="RU-RU" dirty="0" err="1"/>
              <a:t>Electron</a:t>
            </a:r>
            <a:r>
              <a:rPr lang="RU-RU" dirty="0"/>
              <a:t> был разработан для редактора </a:t>
            </a:r>
            <a:r>
              <a:rPr lang="RU-RU" dirty="0" err="1"/>
              <a:t>Atom</a:t>
            </a:r>
            <a:r>
              <a:rPr lang="RU-RU" dirty="0"/>
              <a:t> компанией </a:t>
            </a:r>
            <a:r>
              <a:rPr lang="RU-RU" dirty="0" err="1"/>
              <a:t>GitHub</a:t>
            </a:r>
            <a:r>
              <a:rPr lang="RU-RU" dirty="0"/>
              <a:t>.</a:t>
            </a:r>
          </a:p>
        </p:txBody>
      </p:sp>
      <p:pic>
        <p:nvPicPr>
          <p:cNvPr id="5" name="Рисунок 4" descr="electr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8" y="2581275"/>
            <a:ext cx="7672501" cy="17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1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502" y="57150"/>
            <a:ext cx="9917194" cy="67403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hlinkClick r:id="rId3"/>
              </a:rPr>
              <a:t>power-monitor</a:t>
            </a:r>
            <a:r>
              <a:rPr lang="RU-RU" dirty="0">
                <a:solidFill>
                  <a:srgbClr val="FFFFFF"/>
                </a:solidFill>
              </a:rPr>
              <a:t> — модуль, предоставляющий возможность отслеживать состояние питания системы после полной загрузки приложения, используя несколько событий.</a:t>
            </a:r>
            <a:endParaRPr lang="RU-RU" dirty="0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RU-RU" dirty="0">
                <a:solidFill>
                  <a:srgbClr val="FFFFFF"/>
                </a:solidFill>
                <a:hlinkClick r:id="rId4"/>
              </a:rPr>
              <a:t>power-save-blocker</a:t>
            </a:r>
            <a:r>
              <a:rPr lang="RU-RU" dirty="0">
                <a:solidFill>
                  <a:srgbClr val="FFFFFF"/>
                </a:solidFill>
              </a:rPr>
              <a:t> — включение этого модуля запрещает переход системы в спящий режим, когда запущено окно, на котором подключен этот модуль.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5"/>
              </a:rPr>
              <a:t>protocol</a:t>
            </a:r>
            <a:r>
              <a:rPr lang="RU-RU" dirty="0">
                <a:solidFill>
                  <a:srgbClr val="FFFFFF"/>
                </a:solidFill>
              </a:rPr>
              <a:t> — регистрация собственного протокола или перехват уже существующего. Протокол здесь следует понимать буквально: </a:t>
            </a:r>
            <a:r>
              <a:rPr lang="RU-RU" dirty="0" err="1">
                <a:solidFill>
                  <a:srgbClr val="FFFFFF"/>
                </a:solidFill>
              </a:rPr>
              <a:t>http</a:t>
            </a:r>
            <a:r>
              <a:rPr lang="RU-RU" dirty="0">
                <a:solidFill>
                  <a:srgbClr val="FFFFFF"/>
                </a:solidFill>
              </a:rPr>
              <a:t>, </a:t>
            </a:r>
            <a:r>
              <a:rPr lang="RU-RU" dirty="0" err="1">
                <a:solidFill>
                  <a:srgbClr val="FFFFFF"/>
                </a:solidFill>
              </a:rPr>
              <a:t>atom</a:t>
            </a:r>
            <a:r>
              <a:rPr lang="RU-RU" dirty="0">
                <a:solidFill>
                  <a:srgbClr val="FFFFFF"/>
                </a:solidFill>
              </a:rPr>
              <a:t>, </a:t>
            </a:r>
            <a:r>
              <a:rPr lang="RU-RU" dirty="0" err="1">
                <a:solidFill>
                  <a:srgbClr val="FFFFFF"/>
                </a:solidFill>
              </a:rPr>
              <a:t>file</a:t>
            </a:r>
            <a:r>
              <a:rPr lang="RU-RU" dirty="0">
                <a:solidFill>
                  <a:srgbClr val="FFFFFF"/>
                </a:solidFill>
              </a:rPr>
              <a:t> и т.д.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6"/>
              </a:rPr>
              <a:t>session</a:t>
            </a:r>
            <a:r>
              <a:rPr lang="RU-RU" dirty="0">
                <a:solidFill>
                  <a:srgbClr val="FFFFFF"/>
                </a:solidFill>
              </a:rPr>
              <a:t> — объект, являющийся свойством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webContents</a:t>
            </a:r>
            <a:r>
              <a:rPr lang="RU-RU" dirty="0">
                <a:solidFill>
                  <a:srgbClr val="FFFFFF"/>
                </a:solidFill>
              </a:rPr>
              <a:t>, который в свою очередь является свойством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BrowserWindow</a:t>
            </a:r>
            <a:r>
              <a:rPr lang="RU-RU" dirty="0">
                <a:solidFill>
                  <a:srgbClr val="FFFFFF"/>
                </a:solidFill>
              </a:rPr>
              <a:t>. Предоставляет возможность работать с </a:t>
            </a:r>
            <a:r>
              <a:rPr lang="RU-RU" dirty="0" err="1">
                <a:solidFill>
                  <a:srgbClr val="FFFFFF"/>
                </a:solidFill>
              </a:rPr>
              <a:t>cookies</a:t>
            </a:r>
            <a:r>
              <a:rPr lang="RU-RU" dirty="0">
                <a:solidFill>
                  <a:srgbClr val="FFFFFF"/>
                </a:solidFill>
              </a:rPr>
              <a:t> и некоторыми другими методами.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7"/>
              </a:rPr>
              <a:t>web-contents</a:t>
            </a:r>
            <a:r>
              <a:rPr lang="RU-RU" dirty="0">
                <a:solidFill>
                  <a:srgbClr val="FFFFFF"/>
                </a:solidFill>
              </a:rPr>
              <a:t> — одно из свойств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BrowserWindow</a:t>
            </a:r>
            <a:r>
              <a:rPr lang="RU-RU" dirty="0">
                <a:solidFill>
                  <a:srgbClr val="FFFFFF"/>
                </a:solidFill>
              </a:rPr>
              <a:t>, отвечающее за рендеринг и контроль веб-страницы. Позволяет получать информацию о текущем окне и управлять его содержимым (аудио, копировать, вставить и т.д.).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8"/>
              </a:rPr>
              <a:t>tray</a:t>
            </a:r>
            <a:r>
              <a:rPr lang="RU-RU" dirty="0">
                <a:solidFill>
                  <a:srgbClr val="FFFFFF"/>
                </a:solidFill>
              </a:rPr>
              <a:t> — создание иконки в </a:t>
            </a:r>
            <a:r>
              <a:rPr lang="RU-RU" dirty="0" err="1">
                <a:solidFill>
                  <a:srgbClr val="FFFFFF"/>
                </a:solidFill>
              </a:rPr>
              <a:t>трее</a:t>
            </a:r>
            <a:r>
              <a:rPr lang="RU-RU" dirty="0">
                <a:solidFill>
                  <a:srgbClr val="FFFFFF"/>
                </a:solidFill>
              </a:rPr>
              <a:t>, а также его содержимого (пунктов меню). Есть специальные методы для работы с различными операционными системами, например, доком на OS X.</a:t>
            </a:r>
          </a:p>
          <a:p>
            <a:pPr algn="ctr"/>
            <a:r>
              <a:rPr lang="RU-RU" b="1" dirty="0">
                <a:solidFill>
                  <a:srgbClr val="FFFFFF"/>
                </a:solidFill>
              </a:rPr>
              <a:t>Модули процесса рендеринга (веб-страница)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9"/>
              </a:rPr>
              <a:t>ipc (render)</a:t>
            </a:r>
            <a:r>
              <a:rPr lang="RU-RU" dirty="0">
                <a:solidFill>
                  <a:srgbClr val="FFFFFF"/>
                </a:solidFill>
              </a:rPr>
              <a:t> — несколько методов, позволяющих отправлять сообщения из процесса рендеринга (веб-страницы) в главный (основной) процесс.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10"/>
              </a:rPr>
              <a:t>remote</a:t>
            </a:r>
            <a:r>
              <a:rPr lang="RU-RU" dirty="0">
                <a:solidFill>
                  <a:srgbClr val="FFFFFF"/>
                </a:solidFill>
              </a:rPr>
              <a:t> — простой способ </a:t>
            </a:r>
            <a:r>
              <a:rPr lang="RU-RU" dirty="0" err="1">
                <a:solidFill>
                  <a:srgbClr val="FFFFFF"/>
                </a:solidFill>
              </a:rPr>
              <a:t>межпроцессного</a:t>
            </a:r>
            <a:r>
              <a:rPr lang="RU-RU" dirty="0">
                <a:solidFill>
                  <a:srgbClr val="FFFFFF"/>
                </a:solidFill>
              </a:rPr>
              <a:t> взаимодействия (IPC) между процессом рендеринга и основным процессом.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11"/>
              </a:rPr>
              <a:t>web-frame</a:t>
            </a:r>
            <a:r>
              <a:rPr lang="RU-RU" dirty="0">
                <a:solidFill>
                  <a:srgbClr val="FFFFFF"/>
                </a:solidFill>
              </a:rPr>
              <a:t> — предоставляет возможность управлять </a:t>
            </a:r>
            <a:r>
              <a:rPr lang="RU-RU" dirty="0" err="1">
                <a:solidFill>
                  <a:srgbClr val="FFFFFF"/>
                </a:solidFill>
              </a:rPr>
              <a:t>рендеренгом</a:t>
            </a:r>
            <a:r>
              <a:rPr lang="RU-RU" dirty="0">
                <a:solidFill>
                  <a:srgbClr val="FFFFFF"/>
                </a:solidFill>
              </a:rPr>
              <a:t> веб-страницы (зум, проверка правописания, приватное окно).</a:t>
            </a:r>
          </a:p>
          <a:p>
            <a:pPr algn="ctr"/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95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51" y="542925"/>
            <a:ext cx="11063649" cy="369331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b="1" dirty="0">
                <a:solidFill>
                  <a:srgbClr val="FFFFFF"/>
                </a:solidFill>
              </a:rPr>
              <a:t>Модули процессов</a:t>
            </a:r>
            <a:endParaRPr lang="RU-RU" b="1" dirty="0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RU-RU" dirty="0">
                <a:solidFill>
                  <a:srgbClr val="FFFFFF"/>
                </a:solidFill>
                <a:hlinkClick r:id="rId3"/>
              </a:rPr>
              <a:t>clipboard</a:t>
            </a:r>
            <a:r>
              <a:rPr lang="RU-RU" dirty="0">
                <a:solidFill>
                  <a:srgbClr val="FFFFFF"/>
                </a:solidFill>
              </a:rPr>
              <a:t> — предоставляет доступ к буферу обмена и таким операциям, как копирование и вставка.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4"/>
              </a:rPr>
              <a:t>crash-reporter</a:t>
            </a:r>
            <a:r>
              <a:rPr lang="RU-RU" dirty="0">
                <a:solidFill>
                  <a:srgbClr val="FFFFFF"/>
                </a:solidFill>
              </a:rPr>
              <a:t> — модуль позволяет отправлять отчеты о сбоях в работе приложения на удаленный сервер.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5"/>
              </a:rPr>
              <a:t>native-image</a:t>
            </a:r>
            <a:r>
              <a:rPr lang="RU-RU" dirty="0">
                <a:solidFill>
                  <a:srgbClr val="FFFFFF"/>
                </a:solidFill>
              </a:rPr>
              <a:t> — возможность передачи изображений в API, которые требуют наличия изображения (иконки), например, модуль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tray</a:t>
            </a:r>
            <a:r>
              <a:rPr lang="RU-RU" dirty="0">
                <a:solidFill>
                  <a:srgbClr val="FFFFFF"/>
                </a:solidFill>
              </a:rPr>
              <a:t> или </a:t>
            </a:r>
            <a:r>
              <a:rPr lang="RU-RU" dirty="0" err="1">
                <a:solidFill>
                  <a:srgbClr val="FFFFFF"/>
                </a:solidFill>
                <a:latin typeface="Consolas"/>
              </a:rPr>
              <a:t>browser-window</a:t>
            </a:r>
            <a:r>
              <a:rPr lang="RU-RU" dirty="0">
                <a:solidFill>
                  <a:srgbClr val="FFFFFF"/>
                </a:solidFill>
              </a:rPr>
              <a:t>. Есть поддержка ретины и работы с изображениями в буфере обмена.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6"/>
              </a:rPr>
              <a:t>screen</a:t>
            </a:r>
            <a:r>
              <a:rPr lang="RU-RU" dirty="0">
                <a:solidFill>
                  <a:srgbClr val="FFFFFF"/>
                </a:solidFill>
              </a:rPr>
              <a:t> — предоставление информации о разрешении, дисплеях и положении курсора. Работает только после полной загрузки приложения.</a:t>
            </a:r>
          </a:p>
          <a:p>
            <a:pPr algn="ctr"/>
            <a:r>
              <a:rPr lang="RU-RU" dirty="0">
                <a:solidFill>
                  <a:srgbClr val="FFFFFF"/>
                </a:solidFill>
                <a:hlinkClick r:id="rId7"/>
              </a:rPr>
              <a:t>shell</a:t>
            </a:r>
            <a:r>
              <a:rPr lang="RU-RU" dirty="0">
                <a:solidFill>
                  <a:srgbClr val="FFFFFF"/>
                </a:solidFill>
              </a:rPr>
              <a:t> — методы для работы с десктопными приложениями. Здесь речь идет об открытии файлов в других приложениях, удалении файлов и т.д.</a:t>
            </a:r>
          </a:p>
          <a:p>
            <a:pPr algn="ctr"/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958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/>
              </a:rPr>
              <a:t>Установка </a:t>
            </a:r>
            <a:r>
              <a:rPr lang="RU-RU" dirty="0" err="1">
                <a:latin typeface="Century Gothic"/>
              </a:rPr>
              <a:t>Electron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4896" y="60071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latin typeface="Century Gothic"/>
              </a:rPr>
              <a:t>- Для создания электрон проекта необходимо скачать требуемые модули. Для этого в  файле 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package.json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 пропишите зависимости.</a:t>
            </a:r>
          </a:p>
        </p:txBody>
      </p:sp>
      <p:pic>
        <p:nvPicPr>
          <p:cNvPr id="4" name="Рисунок 3" descr="elect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28" y="2832735"/>
            <a:ext cx="3171053" cy="2868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1825" y="3200400"/>
            <a:ext cx="2743200" cy="457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/>
              <a:t>Текст слайда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000" y="5829300"/>
            <a:ext cx="9647753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- В терминале проекта напишите </a:t>
            </a: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и требуемые компоненты будут установлены.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28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 </a:t>
            </a:r>
            <a:r>
              <a:rPr lang="RU-RU" dirty="0" err="1"/>
              <a:t>WebStorm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205" y="156210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Из коробки </a:t>
            </a:r>
            <a:r>
              <a:rPr lang="RU-RU" dirty="0" err="1">
                <a:solidFill>
                  <a:srgbClr val="FFFFFF"/>
                </a:solidFill>
              </a:rPr>
              <a:t>WebStorm</a:t>
            </a:r>
            <a:r>
              <a:rPr lang="RU-RU" dirty="0">
                <a:solidFill>
                  <a:srgbClr val="FFFFFF"/>
                </a:solidFill>
              </a:rPr>
              <a:t> не умеет автоматически дополнять, предлагать методы, да и вообще работать с </a:t>
            </a:r>
            <a:r>
              <a:rPr lang="RU-RU" dirty="0" err="1">
                <a:solidFill>
                  <a:srgbClr val="FFFFFF"/>
                </a:solidFill>
              </a:rPr>
              <a:t>Electron</a:t>
            </a:r>
            <a:r>
              <a:rPr lang="RU-RU" dirty="0">
                <a:solidFill>
                  <a:srgbClr val="FFFFFF"/>
                </a:solidFill>
              </a:rPr>
              <a:t>. Чтобы исправить эту несправедливость нужно выполнить пару нехитрых операций.</a:t>
            </a:r>
            <a:endParaRPr lang="RU-RU" dirty="0">
              <a:solidFill>
                <a:srgbClr val="FFFFFF"/>
              </a:solidFill>
              <a:latin typeface="Century Gothic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Сначала необходимо перейти к настройке библиотек и фреймворков и, после этого, выбрать там наш любимый </a:t>
            </a:r>
            <a:r>
              <a:rPr lang="RU-RU" dirty="0" err="1">
                <a:solidFill>
                  <a:srgbClr val="FFFFFF"/>
                </a:solidFill>
              </a:rPr>
              <a:t>JavaScript</a:t>
            </a:r>
            <a:r>
              <a:rPr lang="RU-RU" dirty="0">
                <a:solidFill>
                  <a:srgbClr val="FFFFFF"/>
                </a:solidFill>
              </a:rPr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29" y="4238625"/>
            <a:ext cx="8224727" cy="667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000" y="5153025"/>
            <a:ext cx="10502431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RU-RU" dirty="0">
                <a:solidFill>
                  <a:srgbClr val="FFFFFF"/>
                </a:solidFill>
                <a:latin typeface="Century Gothic"/>
              </a:rPr>
              <a:t>Нажимаем кнопку 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Download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 и выбираем слева вверху канал пакетов 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TypeScript</a:t>
            </a:r>
            <a:r>
              <a:rPr lang="RU-RU" b="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community</a:t>
            </a:r>
            <a:r>
              <a:rPr lang="RU-RU" b="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stubs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. Затем ищем в большом списке всякой всячины запись 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github-electron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, выбираем её и кликаем на кнопку 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Download</a:t>
            </a:r>
            <a:r>
              <a:rPr lang="RU-RU" b="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RU-RU" b="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b="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. Готово!</a:t>
            </a:r>
          </a:p>
        </p:txBody>
      </p:sp>
    </p:spTree>
    <p:extLst>
      <p:ext uri="{BB962C8B-B14F-4D97-AF65-F5344CB8AC3E}">
        <p14:creationId xmlns:p14="http://schemas.microsoft.com/office/powerpoint/2010/main" val="285314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606" y="400050"/>
            <a:ext cx="10571998" cy="970450"/>
          </a:xfrm>
        </p:spPr>
        <p:txBody>
          <a:bodyPr/>
          <a:lstStyle/>
          <a:p>
            <a:r>
              <a:rPr lang="RU-RU" dirty="0"/>
              <a:t>Создание 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0331" y="2571750"/>
            <a:ext cx="9711702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dirty="0"/>
              <a:t>Для создания простейшего проекта на </a:t>
            </a:r>
            <a:r>
              <a:rPr lang="RU-RU" dirty="0" err="1"/>
              <a:t>Electron</a:t>
            </a:r>
            <a:r>
              <a:rPr lang="RU-RU" dirty="0"/>
              <a:t>, нам потребуется всего три файла.</a:t>
            </a:r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391" y="3819525"/>
            <a:ext cx="6002455" cy="22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7620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RU-RU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9618" y="0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/>
              <a:t>Main.js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16" y="829886"/>
            <a:ext cx="8057384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9808" y="76200"/>
            <a:ext cx="5276883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  <a:latin typeface="Century Gothic"/>
              </a:rPr>
              <a:t>Index.html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200150"/>
            <a:ext cx="7716535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2131" y="428625"/>
            <a:ext cx="599557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Для запуска напишите в терминале </a:t>
            </a: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50" y="1676400"/>
            <a:ext cx="7902206" cy="29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2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chemeClr val="tx1"/>
                </a:solidFill>
              </a:rPr>
              <a:t>Добавляем своё приложение на сайт </a:t>
            </a:r>
            <a:r>
              <a:rPr lang="RU-RU" b="0" dirty="0" err="1">
                <a:solidFill>
                  <a:schemeClr val="tx1"/>
                </a:solidFill>
              </a:rPr>
              <a:t>Electron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397" y="2533650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entury Gothic"/>
              </a:rPr>
              <a:t>Я считаю неплохой идеей рассказать о своём проекте на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 на сайте самого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. Для этого достаточно послать им </a:t>
            </a:r>
            <a:r>
              <a:rPr lang="RU-RU" dirty="0" err="1">
                <a:latin typeface="Century Gothic"/>
              </a:rPr>
              <a:t>pull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request</a:t>
            </a:r>
            <a:r>
              <a:rPr lang="RU-RU" dirty="0">
                <a:latin typeface="Century Gothic"/>
              </a:rPr>
              <a:t>, содержащий:</a:t>
            </a:r>
          </a:p>
          <a:p>
            <a:pPr marL="0" indent="0">
              <a:buNone/>
            </a:pPr>
            <a:br>
              <a:rPr lang="RU-RU" dirty="0">
                <a:latin typeface="Century Gothic"/>
              </a:rPr>
            </a:br>
            <a:endParaRPr lang="RU-RU" dirty="0">
              <a:latin typeface="Century Gothic"/>
            </a:endParaRPr>
          </a:p>
          <a:p>
            <a:r>
              <a:rPr lang="RU-RU" dirty="0">
                <a:latin typeface="Century Gothic"/>
              </a:rPr>
              <a:t>отредактированный «_</a:t>
            </a:r>
            <a:r>
              <a:rPr lang="RU-RU" dirty="0" err="1">
                <a:latin typeface="Century Gothic"/>
              </a:rPr>
              <a:t>data</a:t>
            </a:r>
            <a:r>
              <a:rPr lang="RU-RU" dirty="0">
                <a:latin typeface="Century Gothic"/>
              </a:rPr>
              <a:t>/</a:t>
            </a:r>
            <a:r>
              <a:rPr lang="RU-RU" dirty="0" err="1">
                <a:latin typeface="Century Gothic"/>
              </a:rPr>
              <a:t>apps.yml</a:t>
            </a:r>
            <a:r>
              <a:rPr lang="RU-RU" dirty="0">
                <a:latin typeface="Century Gothic"/>
              </a:rPr>
              <a:t>» (добавив ваше приложение в конец);</a:t>
            </a:r>
          </a:p>
          <a:p>
            <a:r>
              <a:rPr lang="RU-RU" dirty="0">
                <a:latin typeface="Century Gothic"/>
              </a:rPr>
              <a:t>иконку приложения 256px на 256px в формате </a:t>
            </a:r>
            <a:r>
              <a:rPr lang="RU-RU" dirty="0" err="1">
                <a:latin typeface="Century Gothic"/>
              </a:rPr>
              <a:t>png</a:t>
            </a:r>
            <a:r>
              <a:rPr lang="RU-RU" dirty="0">
                <a:latin typeface="Century Gothic"/>
              </a:rPr>
              <a:t>;</a:t>
            </a:r>
          </a:p>
          <a:p>
            <a:r>
              <a:rPr lang="RU-RU" dirty="0">
                <a:latin typeface="Century Gothic"/>
              </a:rPr>
              <a:t>сообщение о том, что вы связаны с проектом и все члены вашей команды согласны с тем, что приложение появится на сайте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.</a:t>
            </a:r>
          </a:p>
          <a:p>
            <a:pPr marL="0" indent="0">
              <a:buNone/>
            </a:pPr>
            <a:br>
              <a:rPr lang="RU-RU" dirty="0">
                <a:latin typeface="Century Gothic"/>
              </a:rPr>
            </a:br>
            <a:r>
              <a:rPr lang="RU-RU" dirty="0">
                <a:latin typeface="Century Gothic"/>
              </a:rPr>
              <a:t>После отправки </a:t>
            </a:r>
            <a:r>
              <a:rPr lang="RU-RU" dirty="0" err="1">
                <a:latin typeface="Century Gothic"/>
              </a:rPr>
              <a:t>pr</a:t>
            </a:r>
            <a:r>
              <a:rPr lang="RU-RU" dirty="0">
                <a:latin typeface="Century Gothic"/>
              </a:rPr>
              <a:t> необходимо лишь запастись терпением и ждать когда его примут (в основном  это около недели).</a:t>
            </a:r>
          </a:p>
          <a:p>
            <a:pPr marL="0" indent="0">
              <a:buNone/>
            </a:pPr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7203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509" y="1857375"/>
            <a:ext cx="27432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/>
              <a:t>Вывод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136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лектрон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65" y="752475"/>
            <a:ext cx="2482850" cy="3194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8646" y="4400550"/>
            <a:ext cx="7907203" cy="169277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RU-RU" dirty="0"/>
              <a:t>Электрон является  "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"  проектом, просмотреть код которого, либо  посмотреть последние изменения можно по адресу : </a:t>
            </a:r>
          </a:p>
          <a:p>
            <a:pPr algn="just"/>
            <a:endParaRPr lang="RU-RU" dirty="0"/>
          </a:p>
          <a:p>
            <a:pPr algn="just"/>
            <a:r>
              <a:rPr lang="RU-RU" sz="3200" dirty="0"/>
              <a:t>https://github.com/electron</a:t>
            </a:r>
            <a:endParaRPr lang="RU-RU" sz="32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37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/>
              </a:rPr>
              <a:t>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entury Gothic"/>
              </a:rPr>
              <a:t>Веб-приложения становятся все более мощными с каждым годом, но остается еще место для классических приложений, обладающих полным доступом к оборудованию компьютера. Сегодня вы можете создать десктопное приложения при помощи хорошо знакомых вам HTML, JS и Node.js, упаковать его в исполняемый файл и пользоваться им на </a:t>
            </a:r>
            <a:r>
              <a:rPr lang="RU-RU" dirty="0" err="1">
                <a:latin typeface="Century Gothic"/>
              </a:rPr>
              <a:t>Windows</a:t>
            </a:r>
            <a:r>
              <a:rPr lang="RU-RU" dirty="0">
                <a:latin typeface="Century Gothic"/>
              </a:rPr>
              <a:t>, OS X и </a:t>
            </a:r>
            <a:r>
              <a:rPr lang="RU-RU" dirty="0" err="1">
                <a:latin typeface="Century Gothic"/>
              </a:rPr>
              <a:t>Linux</a:t>
            </a:r>
            <a:r>
              <a:rPr lang="RU-RU" dirty="0">
                <a:latin typeface="Century Gothic"/>
              </a:rPr>
              <a:t>. </a:t>
            </a:r>
            <a:r>
              <a:rPr lang="RU-RU" dirty="0" err="1">
                <a:latin typeface="Century Gothic"/>
              </a:rPr>
              <a:t>Electron</a:t>
            </a:r>
            <a:r>
              <a:rPr lang="RU-RU" dirty="0">
                <a:latin typeface="Century Gothic"/>
              </a:rPr>
              <a:t>  позволяет сделать все это. Что является большим плюсом для команд, которые занимаются веб-разработкой. Отпадает надобность искать новых разработчиков для создания десктопных версий уже существующих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5977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Electron</a:t>
            </a:r>
            <a:r>
              <a:rPr lang="RU-RU" dirty="0"/>
              <a:t> VS NW.js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744" y="4105275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Однако, </a:t>
            </a:r>
            <a:r>
              <a:rPr lang="RU-RU" dirty="0" err="1"/>
              <a:t>Electron</a:t>
            </a:r>
            <a:r>
              <a:rPr lang="RU-RU" dirty="0"/>
              <a:t> не является единственным проектом с открытым исходным кодом для реализации десктопных приложений средствами веб-технологий.  Главным конкурентом </a:t>
            </a:r>
            <a:r>
              <a:rPr lang="RU-RU" dirty="0" err="1"/>
              <a:t>Electron</a:t>
            </a:r>
            <a:r>
              <a:rPr lang="RU-RU" dirty="0"/>
              <a:t> на этом поле является NW.js</a:t>
            </a:r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Рисунок 3" descr="electron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62" y="2352675"/>
            <a:ext cx="5484812" cy="28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2016" y="2105025"/>
            <a:ext cx="9836207" cy="452431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RU-RU" dirty="0"/>
              <a:t>В NW.js точкой входа в приложение является веб-страница. Вы указываете URL основной страницы в package.json и она открывается как главное окно приложения. В </a:t>
            </a:r>
            <a:r>
              <a:rPr lang="RU-RU" dirty="0" err="1"/>
              <a:t>Electron</a:t>
            </a:r>
            <a:r>
              <a:rPr lang="RU-RU" dirty="0"/>
              <a:t> точка входа — это программа на </a:t>
            </a:r>
            <a:r>
              <a:rPr lang="RU-RU" dirty="0" err="1"/>
              <a:t>NodeJS</a:t>
            </a:r>
            <a:r>
              <a:rPr lang="RU-RU" dirty="0"/>
              <a:t>. Вместо указания URL-адреса напрямую вы «вручную» создаете окно и загружаете в него HTML-файл с помощью API.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Это чрезмерное упрощение, но можно сказать, что парадигма NW.js более браузера-ориентированная. NW.js загружает указанную HTML-страницу и эта страница получает доступ к контексту Node.js. Если открыто больше одного окна, то все они получают доступ к этому общему Node.js контексту. Это означает, что вы можете получить прозрачный доступ к DOM всех открытых окон.</a:t>
            </a:r>
            <a:br>
              <a:rPr lang="RU-RU" dirty="0"/>
            </a:br>
            <a:r>
              <a:rPr lang="RU-RU" dirty="0"/>
              <a:t> </a:t>
            </a:r>
            <a:r>
              <a:rPr lang="RU-RU" dirty="0" err="1"/>
              <a:t>Electron</a:t>
            </a:r>
            <a:r>
              <a:rPr lang="RU-RU" dirty="0"/>
              <a:t>, с другой стороны, имеет более </a:t>
            </a:r>
            <a:r>
              <a:rPr lang="RU-RU" dirty="0" err="1"/>
              <a:t>NodeJS</a:t>
            </a:r>
            <a:r>
              <a:rPr lang="RU-RU" dirty="0"/>
              <a:t>-ориентированный подход. Он запускает среду выполнения Node.js, которая получает возможность открывать окна, в которые вы можете затем загружать веб-страницы. Это означает, что связать несколько окон с основным процессом намного сложнее.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82749" y="942975"/>
            <a:ext cx="460229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/>
              <a:t>Парадигма</a:t>
            </a:r>
          </a:p>
        </p:txBody>
      </p:sp>
    </p:spTree>
    <p:extLst>
      <p:ext uri="{BB962C8B-B14F-4D97-AF65-F5344CB8AC3E}">
        <p14:creationId xmlns:p14="http://schemas.microsoft.com/office/powerpoint/2010/main" val="63565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4504" y="685800"/>
            <a:ext cx="7122404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>
                <a:solidFill>
                  <a:srgbClr val="FFFFFF"/>
                </a:solidFill>
                <a:latin typeface="Century Gothic"/>
              </a:rPr>
              <a:t>Защита кода</a:t>
            </a:r>
          </a:p>
          <a:p>
            <a:pPr algn="ctr"/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7232" y="2181225"/>
            <a:ext cx="8086705" cy="424731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В </a:t>
            </a:r>
            <a:r>
              <a:rPr lang="RU-RU" dirty="0" err="1"/>
              <a:t>Electron</a:t>
            </a:r>
            <a:r>
              <a:rPr lang="RU-RU" dirty="0"/>
              <a:t> нет какого-либо механизма для защиты вашего исходного кода. </a:t>
            </a:r>
            <a:r>
              <a:rPr lang="RU-RU" dirty="0">
                <a:hlinkClick r:id="rId3"/>
              </a:rPr>
              <a:t>Asar</a:t>
            </a:r>
            <a:r>
              <a:rPr lang="RU-RU" dirty="0"/>
              <a:t> трудно назвать приемлемой защитой, учитывая что это простой </a:t>
            </a:r>
            <a:r>
              <a:rPr lang="RU-RU" dirty="0" err="1"/>
              <a:t>tar</a:t>
            </a:r>
            <a:r>
              <a:rPr lang="RU-RU" dirty="0"/>
              <a:t>-архив и фактически любой пользователь может «распаковать» вашу программу как обычный архив и получить доступ ко всем ресурсам и исходному коду.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NW.js позволяет собрать исполняемый файл с защитой через </a:t>
            </a:r>
            <a:r>
              <a:rPr lang="RU-RU" dirty="0">
                <a:hlinkClick r:id="rId4"/>
              </a:rPr>
              <a:t>V8 Snapshot</a:t>
            </a:r>
            <a:r>
              <a:rPr lang="RU-RU" dirty="0"/>
              <a:t>. Данное решение конечно не компилирует </a:t>
            </a:r>
            <a:r>
              <a:rPr lang="RU-RU" dirty="0" err="1"/>
              <a:t>JavaScript</a:t>
            </a:r>
            <a:r>
              <a:rPr lang="RU-RU" dirty="0"/>
              <a:t> в машинный код (как утверждает документация) и не обеспечивает полную безопасность исходного кода. По сути это просто очень хорошо </a:t>
            </a:r>
            <a:r>
              <a:rPr lang="RU-RU" dirty="0" err="1"/>
              <a:t>обфусцированный</a:t>
            </a:r>
            <a:r>
              <a:rPr lang="RU-RU" dirty="0"/>
              <a:t> код. Но если единственная альтернатива — оставить исходный код совершенно открытым, то многие разработчики предпочтут V8 </a:t>
            </a:r>
            <a:r>
              <a:rPr lang="RU-RU" dirty="0" err="1"/>
              <a:t>Snapshot</a:t>
            </a:r>
            <a:r>
              <a:rPr lang="RU-RU" dirty="0"/>
              <a:t>, даже учитывая потерю примерно 30% производительности.</a:t>
            </a:r>
            <a:br>
              <a:rPr lang="ru-RU" dirty="0"/>
            </a:br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9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4434" y="885825"/>
            <a:ext cx="5386903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/>
              <a:t>Время запуска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547" y="2581275"/>
            <a:ext cx="6846274" cy="1477328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RU-RU" dirty="0"/>
              <a:t>Приложение на </a:t>
            </a:r>
            <a:r>
              <a:rPr lang="RU-RU" dirty="0" err="1"/>
              <a:t>Electron</a:t>
            </a:r>
            <a:r>
              <a:rPr lang="RU-RU" dirty="0"/>
              <a:t> запускается заметно быстрее как на </a:t>
            </a:r>
            <a:r>
              <a:rPr lang="RU-RU" dirty="0" err="1"/>
              <a:t>Windows</a:t>
            </a:r>
            <a:r>
              <a:rPr lang="RU-RU" dirty="0"/>
              <a:t>, так и на OSX. Даже если отключить V8 </a:t>
            </a:r>
            <a:r>
              <a:rPr lang="RU-RU" dirty="0" err="1"/>
              <a:t>Snapshot</a:t>
            </a:r>
            <a:r>
              <a:rPr lang="RU-RU" dirty="0"/>
              <a:t>, NW.js-приложение загружается гораздо медленнее.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9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629" y="1038225"/>
            <a:ext cx="5717754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4800" dirty="0" err="1"/>
              <a:t>Open</a:t>
            </a:r>
            <a:r>
              <a:rPr lang="RU-RU" sz="4800" dirty="0"/>
              <a:t> </a:t>
            </a:r>
            <a:r>
              <a:rPr lang="RU-RU" sz="4800" dirty="0" err="1"/>
              <a:t>Source</a:t>
            </a:r>
            <a:endParaRPr lang="ru-RU" sz="4800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762322" y="2114550"/>
            <a:ext cx="11006214" cy="31400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В свое время </a:t>
            </a:r>
            <a:r>
              <a:rPr lang="RU-RU" dirty="0" err="1"/>
              <a:t>Electron</a:t>
            </a:r>
            <a:r>
              <a:rPr lang="RU-RU" dirty="0"/>
              <a:t> сделал смелый шаг, поддержав IO.js в момент застоя разработки Node.js. Это означает, что </a:t>
            </a:r>
            <a:r>
              <a:rPr lang="RU-RU" dirty="0" err="1"/>
              <a:t>Electron</a:t>
            </a:r>
            <a:r>
              <a:rPr lang="RU-RU" dirty="0"/>
              <a:t> в большой степени стремится поддерживать передовые возможности </a:t>
            </a:r>
            <a:r>
              <a:rPr lang="RU-RU" dirty="0" err="1"/>
              <a:t>JavaScript</a:t>
            </a:r>
            <a:r>
              <a:rPr lang="RU-RU" dirty="0"/>
              <a:t>, в то время как NW.js больше ориентируется на поддержку обратной совместимости (по крайней мере в теории).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Также нельзя не заметить высокую скорость разработки </a:t>
            </a:r>
            <a:r>
              <a:rPr lang="RU-RU" dirty="0" err="1"/>
              <a:t>Electron</a:t>
            </a:r>
            <a:r>
              <a:rPr lang="RU-RU" dirty="0"/>
              <a:t>. Больше сотни </a:t>
            </a:r>
            <a:r>
              <a:rPr lang="RU-RU" dirty="0" err="1"/>
              <a:t>коммитов</a:t>
            </a:r>
            <a:r>
              <a:rPr lang="RU-RU" dirty="0"/>
              <a:t> в неделю, по десять релизов в месяц. Команда разработчиков активно отвечает на вопросы на </a:t>
            </a:r>
            <a:r>
              <a:rPr lang="RU-RU" dirty="0" err="1"/>
              <a:t>github</a:t>
            </a:r>
            <a:r>
              <a:rPr lang="RU-RU" dirty="0"/>
              <a:t>. С другой стороны, NW.js все еще находится в версии 0.15, а </a:t>
            </a:r>
            <a:r>
              <a:rPr lang="RU-RU" dirty="0" err="1"/>
              <a:t>github</a:t>
            </a:r>
            <a:r>
              <a:rPr lang="RU-RU" dirty="0"/>
              <a:t>-документация кажется довольно устаревшей. Например, регулярно можно увидеть упоминания названия «</a:t>
            </a:r>
            <a:r>
              <a:rPr lang="RU-RU" dirty="0" err="1"/>
              <a:t>node-webkit</a:t>
            </a:r>
            <a:r>
              <a:rPr lang="RU-RU" dirty="0"/>
              <a:t>», хотя проект был переименован несколько лет назад.</a:t>
            </a:r>
            <a:br>
              <a:rPr lang="ru-RU" dirty="0"/>
            </a:br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2502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Широкоэкранный</PresentationFormat>
  <Paragraphs>0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Цитаты</vt:lpstr>
      <vt:lpstr>Node js Electron</vt:lpstr>
      <vt:lpstr>Electron</vt:lpstr>
      <vt:lpstr>Презентация PowerPoint</vt:lpstr>
      <vt:lpstr>Назначение</vt:lpstr>
      <vt:lpstr>Electron VS NW.js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 же представляет из себя Electron?</vt:lpstr>
      <vt:lpstr>Презентация PowerPoint</vt:lpstr>
      <vt:lpstr>Презентация PowerPoint</vt:lpstr>
      <vt:lpstr>Как работает Electron</vt:lpstr>
      <vt:lpstr>Презентация PowerPoint</vt:lpstr>
      <vt:lpstr>Презентация PowerPoint</vt:lpstr>
      <vt:lpstr>Electron Api</vt:lpstr>
      <vt:lpstr>Презентация PowerPoint</vt:lpstr>
      <vt:lpstr>Презентация PowerPoint</vt:lpstr>
      <vt:lpstr>Презентация PowerPoint</vt:lpstr>
      <vt:lpstr>Установка Electron</vt:lpstr>
      <vt:lpstr>Настройка WebStorm</vt:lpstr>
      <vt:lpstr>Создание проекта</vt:lpstr>
      <vt:lpstr>Презентация PowerPoint</vt:lpstr>
      <vt:lpstr>Презентация PowerPoint</vt:lpstr>
      <vt:lpstr>Презентация PowerPoint</vt:lpstr>
      <vt:lpstr>Добавляем своё приложение на сайт Electron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 Electron</dc:title>
  <dc:creator/>
  <cp:lastModifiedBy/>
  <cp:revision>7</cp:revision>
  <dcterms:created xsi:type="dcterms:W3CDTF">2012-07-30T23:42:41Z</dcterms:created>
  <dcterms:modified xsi:type="dcterms:W3CDTF">2016-12-09T22:34:53Z</dcterms:modified>
</cp:coreProperties>
</file>