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2" r:id="rId13"/>
    <p:sldId id="296" r:id="rId14"/>
    <p:sldId id="297" r:id="rId15"/>
    <p:sldId id="273" r:id="rId16"/>
    <p:sldId id="274" r:id="rId17"/>
    <p:sldId id="275" r:id="rId18"/>
    <p:sldId id="279" r:id="rId19"/>
    <p:sldId id="298" r:id="rId20"/>
    <p:sldId id="282" r:id="rId21"/>
    <p:sldId id="283" r:id="rId22"/>
    <p:sldId id="295" r:id="rId23"/>
    <p:sldId id="286" r:id="rId24"/>
    <p:sldId id="287" r:id="rId25"/>
    <p:sldId id="288" r:id="rId26"/>
    <p:sldId id="300" r:id="rId27"/>
    <p:sldId id="29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2033D-6878-4CB2-B849-C56E420509FC}" type="datetimeFigureOut">
              <a:rPr lang="ru-RU" smtClean="0"/>
              <a:t>12/17/2016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F2B-9F51-4874-A143-B387F7E18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1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F2B-9F51-4874-A143-B387F7E18F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94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EECF-4147-4B15-8B9B-5943CFFDE705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7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908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0579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43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6619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97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099-49A7-4625-8793-71C2FF7D1C8A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9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2714-A4B0-4F8E-841E-B85F27A34691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97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707-DC00-4B75-872C-3C40478E7D94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AF6-8F0B-4900-9856-9D19D29C98BF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6E14-86FF-49B5-A688-EED0793DC026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29-CA2A-4596-802D-40CC583CDFE3}" type="datetime1">
              <a:rPr lang="ru-RU" smtClean="0"/>
              <a:t>12/17/2016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98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A362-3088-4AA9-9F03-F013C214DD4B}" type="datetime1">
              <a:rPr lang="ru-RU" smtClean="0"/>
              <a:t>12/17/2016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9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E26D-EBF9-4BB3-8E05-0C77235E4ACE}" type="datetime1">
              <a:rPr lang="ru-RU" smtClean="0"/>
              <a:t>12/17/2016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7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AA-C891-41CF-B16F-70335AE75AAC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3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C355-DF8F-484D-AADF-6D8D99D63609}" type="datetime1">
              <a:rPr lang="ru-RU" smtClean="0"/>
              <a:t>12/17/2016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987-0FD4-4270-9116-F1C76F4A000B}" type="datetime1">
              <a:rPr lang="ru-RU" smtClean="0"/>
              <a:t>12/17/2016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9C7E64-E306-4596-8958-9C296096F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</a:t>
            </a:fld>
            <a:endParaRPr lang="ru-RU"/>
          </a:p>
        </p:txBody>
      </p:sp>
      <p:grpSp>
        <p:nvGrpSpPr>
          <p:cNvPr id="5" name="Group 37"/>
          <p:cNvGrpSpPr/>
          <p:nvPr/>
        </p:nvGrpSpPr>
        <p:grpSpPr>
          <a:xfrm>
            <a:off x="2870199" y="1597543"/>
            <a:ext cx="6350001" cy="3403834"/>
            <a:chOff x="291675" y="0"/>
            <a:chExt cx="6350000" cy="3403832"/>
          </a:xfrm>
        </p:grpSpPr>
        <p:pic>
          <p:nvPicPr>
            <p:cNvPr id="6" name="angularjs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1675" y="0"/>
              <a:ext cx="6350001" cy="1651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Shape 36"/>
            <p:cNvSpPr/>
            <p:nvPr/>
          </p:nvSpPr>
          <p:spPr>
            <a:xfrm>
              <a:off x="969463" y="1956032"/>
              <a:ext cx="4994425" cy="144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600">
                  <a:solidFill>
                    <a:srgbClr val="020202"/>
                  </a:solidFill>
                  <a:latin typeface="Gill Sans"/>
                  <a:ea typeface="Gill Sans"/>
                  <a:cs typeface="Gill Sans"/>
                  <a:sym typeface="Gill Sans"/>
                </a:rPr>
                <a:t>advanced HTML for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600">
                  <a:solidFill>
                    <a:srgbClr val="020202"/>
                  </a:solidFill>
                  <a:latin typeface="Gill Sans"/>
                  <a:ea typeface="Gill Sans"/>
                  <a:cs typeface="Gill Sans"/>
                  <a:sym typeface="Gill Sans"/>
                </a:rPr>
                <a:t>web apps!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10</a:t>
            </a:fld>
            <a:endParaRPr lang="ru-RU"/>
          </a:p>
        </p:txBody>
      </p:sp>
      <p:grpSp>
        <p:nvGrpSpPr>
          <p:cNvPr id="3" name="Group 126"/>
          <p:cNvGrpSpPr/>
          <p:nvPr/>
        </p:nvGrpSpPr>
        <p:grpSpPr>
          <a:xfrm>
            <a:off x="2345505" y="1573853"/>
            <a:ext cx="7765150" cy="4553574"/>
            <a:chOff x="0" y="0"/>
            <a:chExt cx="7765149" cy="4553572"/>
          </a:xfrm>
        </p:grpSpPr>
        <p:sp>
          <p:nvSpPr>
            <p:cNvPr id="4" name="Shape 119"/>
            <p:cNvSpPr/>
            <p:nvPr/>
          </p:nvSpPr>
          <p:spPr>
            <a:xfrm>
              <a:off x="2466963" y="0"/>
              <a:ext cx="2837888" cy="1124573"/>
            </a:xfrm>
            <a:prstGeom prst="roundRect">
              <a:avLst>
                <a:gd name="adj" fmla="val 15000"/>
              </a:avLst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FFFFFF"/>
                  </a:solidFill>
                </a:rPr>
                <a:t>View</a:t>
              </a:r>
            </a:p>
          </p:txBody>
        </p:sp>
        <p:sp>
          <p:nvSpPr>
            <p:cNvPr id="5" name="Shape 120"/>
            <p:cNvSpPr/>
            <p:nvPr/>
          </p:nvSpPr>
          <p:spPr>
            <a:xfrm>
              <a:off x="3247574" y="1784210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700" b="1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700" b="1" dirty="0">
                  <a:solidFill>
                    <a:srgbClr val="FFFFFF"/>
                  </a:solidFill>
                </a:rPr>
                <a:t>one-time merge</a:t>
              </a:r>
            </a:p>
          </p:txBody>
        </p:sp>
        <p:sp>
          <p:nvSpPr>
            <p:cNvPr id="6" name="Shape 121"/>
            <p:cNvSpPr/>
            <p:nvPr/>
          </p:nvSpPr>
          <p:spPr>
            <a:xfrm>
              <a:off x="0" y="3429000"/>
              <a:ext cx="2837887" cy="1124573"/>
            </a:xfrm>
            <a:prstGeom prst="roundRect">
              <a:avLst>
                <a:gd name="adj" fmla="val 15000"/>
              </a:avLst>
            </a:prstGeom>
            <a:solidFill>
              <a:srgbClr val="EC5D5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FFFFFF"/>
                  </a:solidFill>
                </a:rPr>
                <a:t>Template</a:t>
              </a:r>
            </a:p>
          </p:txBody>
        </p:sp>
        <p:sp>
          <p:nvSpPr>
            <p:cNvPr id="7" name="Shape 122"/>
            <p:cNvSpPr/>
            <p:nvPr/>
          </p:nvSpPr>
          <p:spPr>
            <a:xfrm>
              <a:off x="4927263" y="3429000"/>
              <a:ext cx="2837887" cy="1124573"/>
            </a:xfrm>
            <a:prstGeom prst="roundRect">
              <a:avLst>
                <a:gd name="adj" fmla="val 15000"/>
              </a:avLst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FFFFFF"/>
                  </a:solidFill>
                </a:rPr>
                <a:t>Model</a:t>
              </a:r>
            </a:p>
          </p:txBody>
        </p:sp>
        <p:sp>
          <p:nvSpPr>
            <p:cNvPr id="8" name="Shape 123"/>
            <p:cNvSpPr/>
            <p:nvPr/>
          </p:nvSpPr>
          <p:spPr>
            <a:xfrm flipV="1">
              <a:off x="3899571" y="1247590"/>
              <a:ext cx="1" cy="51366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" name="Shape 124"/>
            <p:cNvSpPr/>
            <p:nvPr/>
          </p:nvSpPr>
          <p:spPr>
            <a:xfrm flipH="1" flipV="1">
              <a:off x="4408769" y="2880051"/>
              <a:ext cx="513662" cy="51366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" name="Shape 125"/>
            <p:cNvSpPr/>
            <p:nvPr/>
          </p:nvSpPr>
          <p:spPr>
            <a:xfrm flipV="1">
              <a:off x="2859370" y="2880051"/>
              <a:ext cx="513661" cy="51366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1" name="Shape 127"/>
          <p:cNvSpPr/>
          <p:nvPr/>
        </p:nvSpPr>
        <p:spPr>
          <a:xfrm>
            <a:off x="3394201" y="738394"/>
            <a:ext cx="637668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C8453E"/>
                </a:solidFill>
              </a:rPr>
              <a:t>Одностороннее</a:t>
            </a:r>
            <a:r>
              <a:rPr sz="3600" dirty="0">
                <a:solidFill>
                  <a:srgbClr val="C8453E"/>
                </a:solidFill>
              </a:rPr>
              <a:t> </a:t>
            </a:r>
            <a:r>
              <a:rPr sz="3600" dirty="0" err="1">
                <a:solidFill>
                  <a:srgbClr val="C8453E"/>
                </a:solidFill>
              </a:rPr>
              <a:t>связывание</a:t>
            </a:r>
            <a:r>
              <a:rPr sz="3600" dirty="0">
                <a:solidFill>
                  <a:srgbClr val="C8453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03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11</a:t>
            </a:fld>
            <a:endParaRPr lang="ru-RU"/>
          </a:p>
        </p:txBody>
      </p:sp>
      <p:grpSp>
        <p:nvGrpSpPr>
          <p:cNvPr id="3" name="Group 140"/>
          <p:cNvGrpSpPr/>
          <p:nvPr/>
        </p:nvGrpSpPr>
        <p:grpSpPr>
          <a:xfrm>
            <a:off x="3443718" y="63259"/>
            <a:ext cx="5994783" cy="6740695"/>
            <a:chOff x="0" y="-48021"/>
            <a:chExt cx="6778866" cy="7374650"/>
          </a:xfrm>
        </p:grpSpPr>
        <p:sp>
          <p:nvSpPr>
            <p:cNvPr id="4" name="Shape 132"/>
            <p:cNvSpPr/>
            <p:nvPr/>
          </p:nvSpPr>
          <p:spPr>
            <a:xfrm>
              <a:off x="0" y="-48021"/>
              <a:ext cx="6778866" cy="718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600">
                  <a:solidFill>
                    <a:srgbClr val="C8453E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 err="1">
                  <a:solidFill>
                    <a:srgbClr val="C8453E"/>
                  </a:solidFill>
                </a:rPr>
                <a:t>Двухстороннее</a:t>
              </a:r>
              <a:r>
                <a:rPr sz="3600" dirty="0">
                  <a:solidFill>
                    <a:srgbClr val="C8453E"/>
                  </a:solidFill>
                </a:rPr>
                <a:t> </a:t>
              </a:r>
              <a:r>
                <a:rPr sz="3600" dirty="0" err="1" smtClean="0">
                  <a:solidFill>
                    <a:srgbClr val="C8453E"/>
                  </a:solidFill>
                </a:rPr>
                <a:t>связывание</a:t>
              </a:r>
              <a:endParaRPr sz="3600" dirty="0">
                <a:solidFill>
                  <a:srgbClr val="C8453E"/>
                </a:solidFill>
              </a:endParaRPr>
            </a:p>
          </p:txBody>
        </p:sp>
        <p:sp>
          <p:nvSpPr>
            <p:cNvPr id="5" name="Shape 133"/>
            <p:cNvSpPr/>
            <p:nvPr/>
          </p:nvSpPr>
          <p:spPr>
            <a:xfrm>
              <a:off x="1414935" y="2632375"/>
              <a:ext cx="2837887" cy="1124574"/>
            </a:xfrm>
            <a:prstGeom prst="roundRect">
              <a:avLst>
                <a:gd name="adj" fmla="val 15000"/>
              </a:avLst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FFFFFF"/>
                  </a:solidFill>
                </a:rPr>
                <a:t>View</a:t>
              </a:r>
            </a:p>
          </p:txBody>
        </p:sp>
        <p:sp>
          <p:nvSpPr>
            <p:cNvPr id="6" name="Shape 134"/>
            <p:cNvSpPr/>
            <p:nvPr/>
          </p:nvSpPr>
          <p:spPr>
            <a:xfrm>
              <a:off x="1414935" y="818315"/>
              <a:ext cx="2837887" cy="1124573"/>
            </a:xfrm>
            <a:prstGeom prst="roundRect">
              <a:avLst>
                <a:gd name="adj" fmla="val 15000"/>
              </a:avLst>
            </a:prstGeom>
            <a:solidFill>
              <a:srgbClr val="EC5D5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FFFFFF"/>
                  </a:solidFill>
                </a:rPr>
                <a:t>Template</a:t>
              </a:r>
            </a:p>
          </p:txBody>
        </p:sp>
        <p:sp>
          <p:nvSpPr>
            <p:cNvPr id="7" name="Shape 135"/>
            <p:cNvSpPr/>
            <p:nvPr/>
          </p:nvSpPr>
          <p:spPr>
            <a:xfrm>
              <a:off x="1414935" y="6202055"/>
              <a:ext cx="2837887" cy="1124574"/>
            </a:xfrm>
            <a:prstGeom prst="roundRect">
              <a:avLst>
                <a:gd name="adj" fmla="val 15000"/>
              </a:avLst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FFFFFF"/>
                  </a:solidFill>
                </a:rPr>
                <a:t>Model</a:t>
              </a:r>
            </a:p>
          </p:txBody>
        </p:sp>
        <p:sp>
          <p:nvSpPr>
            <p:cNvPr id="8" name="Shape 136"/>
            <p:cNvSpPr/>
            <p:nvPr/>
          </p:nvSpPr>
          <p:spPr>
            <a:xfrm>
              <a:off x="2833878" y="2018871"/>
              <a:ext cx="1" cy="513662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" name="Shape 137"/>
            <p:cNvSpPr/>
            <p:nvPr/>
          </p:nvSpPr>
          <p:spPr>
            <a:xfrm>
              <a:off x="1025070" y="4636935"/>
              <a:ext cx="3617616" cy="669903"/>
            </a:xfrm>
            <a:prstGeom prst="roundRect">
              <a:avLst>
                <a:gd name="adj" fmla="val 2518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7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700" b="1">
                  <a:solidFill>
                    <a:srgbClr val="FFFFFF"/>
                  </a:solidFill>
                </a:rPr>
                <a:t>continuous updates model</a:t>
              </a:r>
            </a:p>
          </p:txBody>
        </p:sp>
        <p:sp>
          <p:nvSpPr>
            <p:cNvPr id="10" name="Shape 142"/>
            <p:cNvSpPr/>
            <p:nvPr/>
          </p:nvSpPr>
          <p:spPr>
            <a:xfrm>
              <a:off x="4247300" y="3239880"/>
              <a:ext cx="969211" cy="3564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extrusionOk="0">
                  <a:moveTo>
                    <a:pt x="0" y="0"/>
                  </a:moveTo>
                  <a:cubicBezTo>
                    <a:pt x="21265" y="6744"/>
                    <a:pt x="21600" y="13944"/>
                    <a:pt x="100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round/>
              <a:headEnd type="stealth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1" name="Shape 143"/>
            <p:cNvSpPr/>
            <p:nvPr/>
          </p:nvSpPr>
          <p:spPr>
            <a:xfrm>
              <a:off x="406101" y="3239880"/>
              <a:ext cx="995927" cy="3564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4" h="21600" extrusionOk="0">
                  <a:moveTo>
                    <a:pt x="16204" y="21600"/>
                  </a:moveTo>
                  <a:cubicBezTo>
                    <a:pt x="-5070" y="13714"/>
                    <a:pt x="-5396" y="6514"/>
                    <a:pt x="1522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round/>
              <a:headEnd type="stealth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40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12</a:t>
            </a:fld>
            <a:endParaRPr lang="ru-RU"/>
          </a:p>
        </p:txBody>
      </p:sp>
      <p:sp>
        <p:nvSpPr>
          <p:cNvPr id="3" name="Shape 181"/>
          <p:cNvSpPr txBox="1">
            <a:spLocks/>
          </p:cNvSpPr>
          <p:nvPr/>
        </p:nvSpPr>
        <p:spPr>
          <a:xfrm>
            <a:off x="3650381" y="2590800"/>
            <a:ext cx="6872476" cy="878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800" dirty="0" smtClean="0">
                <a:solidFill>
                  <a:srgbClr val="FF0000"/>
                </a:solidFill>
              </a:rPr>
              <a:t>Основные компоненты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37191" y="768186"/>
            <a:ext cx="24801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ru-RU" altLang="ru-RU" sz="4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Модули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528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Основной формой организации приложений в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являются модули. Модуль представляет хранилище различной информации: директив, фильтров, контроллеров и т.д. При этом одно приложение может иметь несколько модулей.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5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80228" y="7877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создания модуля используется метод </a:t>
            </a:r>
            <a:r>
              <a:rPr lang="ru-RU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angular.module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Этот метод принимает три параметра, два из которых являются обязательными:</a:t>
            </a: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Название модуля. Согласно соглашениям о наименовании модуль должен иметь суффикс </a:t>
            </a:r>
            <a:r>
              <a:rPr lang="ru-RU" b="0" i="1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</a:t>
            </a:r>
            <a:endParaRPr lang="ru-RU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Набор других модулей в виде строкового массива, от которых данный модуль зависит</a:t>
            </a: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Конфигурационные настройки модуля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89814"/>
              </p:ext>
            </p:extLst>
          </p:nvPr>
        </p:nvGraphicFramePr>
        <p:xfrm>
          <a:off x="3337378" y="3959927"/>
          <a:ext cx="6038850" cy="274320"/>
        </p:xfrm>
        <a:graphic>
          <a:graphicData uri="http://schemas.openxmlformats.org/drawingml/2006/table">
            <a:tbl>
              <a:tblPr/>
              <a:tblGrid>
                <a:gridCol w="603885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myApp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angular.module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('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myApp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', []);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80228" y="4883795"/>
            <a:ext cx="31641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15</a:t>
            </a:fld>
            <a:endParaRPr lang="ru-RU"/>
          </a:p>
        </p:txBody>
      </p:sp>
      <p:sp>
        <p:nvSpPr>
          <p:cNvPr id="3" name="Shape 186"/>
          <p:cNvSpPr txBox="1">
            <a:spLocks/>
          </p:cNvSpPr>
          <p:nvPr/>
        </p:nvSpPr>
        <p:spPr>
          <a:xfrm>
            <a:off x="3849912" y="808575"/>
            <a:ext cx="3784601" cy="858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000" b="1" dirty="0" smtClean="0">
                <a:solidFill>
                  <a:srgbClr val="FF0000"/>
                </a:solidFill>
              </a:rPr>
              <a:t>Контроллер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Shape 187"/>
          <p:cNvSpPr txBox="1">
            <a:spLocks/>
          </p:cNvSpPr>
          <p:nvPr/>
        </p:nvSpPr>
        <p:spPr>
          <a:xfrm>
            <a:off x="3849912" y="2598058"/>
            <a:ext cx="5932714" cy="2162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2800" dirty="0" err="1" smtClean="0"/>
              <a:t>JavaScript</a:t>
            </a:r>
            <a:r>
              <a:rPr lang="ru-RU" sz="2800" dirty="0" smtClean="0"/>
              <a:t> функция с собственной областью видимости предназначенная для описания бизнес-логики приложения.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553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85256" y="1604993"/>
            <a:ext cx="579120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angular.module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[]);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myApp.controller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scope.phone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Nokia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Lumia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630',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2014,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200,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Nokia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'Финляндия'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170" y="522514"/>
            <a:ext cx="236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Пример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99085" y="2644790"/>
            <a:ext cx="48768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phoneController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&gt;Название: {{phone.name}}&lt;/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&gt;Цена: {{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phone.price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$&lt;/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&gt;Производитель: {{phone.company.name}}&lt;/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714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17</a:t>
            </a:fld>
            <a:endParaRPr lang="ru-RU"/>
          </a:p>
        </p:txBody>
      </p:sp>
      <p:sp>
        <p:nvSpPr>
          <p:cNvPr id="3" name="Shape 197"/>
          <p:cNvSpPr txBox="1">
            <a:spLocks/>
          </p:cNvSpPr>
          <p:nvPr/>
        </p:nvSpPr>
        <p:spPr>
          <a:xfrm>
            <a:off x="3389085" y="607786"/>
            <a:ext cx="7743371" cy="14967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3600" dirty="0" smtClean="0">
                <a:solidFill>
                  <a:srgbClr val="FF0000"/>
                </a:solidFill>
              </a:rPr>
              <a:t>Для чего НЕ стоит использовать контроллеры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Shape 198"/>
          <p:cNvSpPr txBox="1">
            <a:spLocks/>
          </p:cNvSpPr>
          <p:nvPr/>
        </p:nvSpPr>
        <p:spPr>
          <a:xfrm>
            <a:off x="3040743" y="3490686"/>
            <a:ext cx="8091713" cy="11303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манипуляций с DOM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форматирования ввода-вывода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передачи состояния другим контроллерам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управления жизненным циклом других компонентов</a:t>
            </a:r>
            <a:endParaRPr lang="ru-RU" sz="3600" dirty="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183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18</a:t>
            </a:fld>
            <a:endParaRPr lang="ru-RU"/>
          </a:p>
        </p:txBody>
      </p:sp>
      <p:sp>
        <p:nvSpPr>
          <p:cNvPr id="3" name="Shape 223"/>
          <p:cNvSpPr txBox="1">
            <a:spLocks/>
          </p:cNvSpPr>
          <p:nvPr/>
        </p:nvSpPr>
        <p:spPr>
          <a:xfrm>
            <a:off x="4579257" y="1152907"/>
            <a:ext cx="3926114" cy="1285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800" dirty="0" smtClean="0">
                <a:solidFill>
                  <a:srgbClr val="FF0000"/>
                </a:solidFill>
              </a:rPr>
              <a:t>Директива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Shape 224"/>
          <p:cNvSpPr txBox="1">
            <a:spLocks/>
          </p:cNvSpPr>
          <p:nvPr/>
        </p:nvSpPr>
        <p:spPr>
          <a:xfrm>
            <a:off x="3679371" y="3214913"/>
            <a:ext cx="7844972" cy="1937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2800" dirty="0" smtClean="0"/>
              <a:t>Одна с ключевых компонент </a:t>
            </a:r>
            <a:r>
              <a:rPr lang="ru-RU" sz="2800" dirty="0" err="1" smtClean="0"/>
              <a:t>фреймворка</a:t>
            </a:r>
            <a:r>
              <a:rPr lang="ru-RU" sz="2800" dirty="0" smtClean="0"/>
              <a:t>. Директивы позволяют задавать определенное поведение элементам к которым они применяются.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8998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65829" y="494677"/>
            <a:ext cx="8519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ng-include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"'phonesList.html'"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ng-include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03592" y="1390713"/>
            <a:ext cx="448840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ng-repeat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tablet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tablets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&gt;{{tablet.name}}&lt;/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&gt;Цена: {{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tablet.price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$&lt;/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&gt;Производитель: {{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tablet.company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71194" y="2388196"/>
            <a:ext cx="412149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ng-switch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data.mode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ng-switch-when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Tablets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ng-repeat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tablet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tablets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&gt;{{tablet.name}}&lt;/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&gt;Цена: {{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tablet.price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$&lt;/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ng-switch-when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ng-repeat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&gt;{{phone.name}}&lt;/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&gt;Цена: {{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phone.price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$&lt;/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  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ng-switch-default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Выберите товары для просмотра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</a:t>
            </a:fld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479800" y="3097550"/>
            <a:ext cx="59861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hlinkClick r:id="rId2"/>
              </a:rPr>
              <a:t>http://angularjs.org/</a:t>
            </a:r>
            <a:endParaRPr lang="ru-RU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09678" y="1028819"/>
            <a:ext cx="65024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Установка</a:t>
            </a:r>
            <a:endParaRPr kumimoji="0" lang="ru-RU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33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20</a:t>
            </a:fld>
            <a:endParaRPr lang="ru-RU"/>
          </a:p>
        </p:txBody>
      </p:sp>
      <p:sp>
        <p:nvSpPr>
          <p:cNvPr id="3" name="Shape 253"/>
          <p:cNvSpPr txBox="1">
            <a:spLocks/>
          </p:cNvSpPr>
          <p:nvPr/>
        </p:nvSpPr>
        <p:spPr>
          <a:xfrm>
            <a:off x="3708399" y="1152907"/>
            <a:ext cx="2735943" cy="8871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800" dirty="0" smtClean="0">
                <a:solidFill>
                  <a:srgbClr val="FF0000"/>
                </a:solidFill>
              </a:rPr>
              <a:t>Сервис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96342" y="314136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Сервисы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представляют специальные объекты или функции, выполняющие некоторые общие для всего приложения задачи. В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имеюся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ряд встроенных сервисов, такие как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$route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 ряд других. Кроме того, имеется возможность создавать свои сервисы для выполнения специфических задач.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21</a:t>
            </a:fld>
            <a:endParaRPr lang="ru-RU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750457" y="1727200"/>
            <a:ext cx="5029200" cy="142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3600" dirty="0" smtClean="0">
                <a:solidFill>
                  <a:srgbClr val="FF0000"/>
                </a:solidFill>
              </a:rPr>
              <a:t>Как пользоваться сервисами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Shape 260"/>
          <p:cNvSpPr txBox="1">
            <a:spLocks/>
          </p:cNvSpPr>
          <p:nvPr/>
        </p:nvSpPr>
        <p:spPr>
          <a:xfrm>
            <a:off x="2750457" y="3824515"/>
            <a:ext cx="7104743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dirty="0" smtClean="0"/>
              <a:t>Очень просто. Передайте сервис как зависимость в </a:t>
            </a:r>
            <a:r>
              <a:rPr lang="ru-RU" dirty="0" smtClean="0"/>
              <a:t>один </a:t>
            </a:r>
            <a:r>
              <a:rPr lang="ru-RU" dirty="0" smtClean="0"/>
              <a:t>из </a:t>
            </a:r>
            <a:r>
              <a:rPr lang="ru-RU" dirty="0" smtClean="0"/>
              <a:t>компонент</a:t>
            </a:r>
            <a:r>
              <a:rPr lang="ru-RU" dirty="0" smtClean="0"/>
              <a:t>ов</a:t>
            </a:r>
            <a:r>
              <a:rPr lang="ru-RU" dirty="0" smtClean="0"/>
              <a:t> </a:t>
            </a:r>
            <a:r>
              <a:rPr lang="ru-RU" dirty="0" smtClean="0"/>
              <a:t>(контроллер, фильтр, директиву, другой сервис) и система внедрения зависимостей позаботится об остальном.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9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22</a:t>
            </a:fld>
            <a:endParaRPr lang="ru-RU"/>
          </a:p>
        </p:txBody>
      </p:sp>
      <p:sp>
        <p:nvSpPr>
          <p:cNvPr id="5" name="Shape 277"/>
          <p:cNvSpPr/>
          <p:nvPr/>
        </p:nvSpPr>
        <p:spPr>
          <a:xfrm>
            <a:off x="5321500" y="1152906"/>
            <a:ext cx="3084612" cy="5969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4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 dirty="0" err="1">
                <a:solidFill>
                  <a:srgbClr val="C8453E"/>
                </a:solidFill>
              </a:rPr>
              <a:t>Пример</a:t>
            </a:r>
            <a:r>
              <a:rPr sz="3400" dirty="0">
                <a:solidFill>
                  <a:srgbClr val="C8453E"/>
                </a:solidFill>
              </a:rPr>
              <a:t> </a:t>
            </a:r>
            <a:r>
              <a:rPr sz="3400" dirty="0" err="1">
                <a:solidFill>
                  <a:srgbClr val="C8453E"/>
                </a:solidFill>
              </a:rPr>
              <a:t>сервиса</a:t>
            </a:r>
            <a:endParaRPr sz="3400" dirty="0">
              <a:solidFill>
                <a:srgbClr val="C8453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21500" y="2255641"/>
            <a:ext cx="536101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questApp.factory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'Какой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js-фреймворк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лучше использовать?'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'Иван Иванов'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'20/10/2013'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[{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AngularJS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'Вова Сидоров'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'20/10/2013'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rate:2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AngularJS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лучше всех'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'Олег Кузнецов'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'21/10/2013'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rate:3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23</a:t>
            </a:fld>
            <a:endParaRPr lang="ru-RU"/>
          </a:p>
        </p:txBody>
      </p:sp>
      <p:sp>
        <p:nvSpPr>
          <p:cNvPr id="11" name="Shape 281"/>
          <p:cNvSpPr txBox="1">
            <a:spLocks/>
          </p:cNvSpPr>
          <p:nvPr/>
        </p:nvSpPr>
        <p:spPr>
          <a:xfrm>
            <a:off x="3301998" y="1348015"/>
            <a:ext cx="3824514" cy="14387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400" dirty="0" smtClean="0">
                <a:solidFill>
                  <a:srgbClr val="FF0000"/>
                </a:solidFill>
              </a:rPr>
              <a:t>Шаблон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Shape 282"/>
          <p:cNvSpPr txBox="1">
            <a:spLocks/>
          </p:cNvSpPr>
          <p:nvPr/>
        </p:nvSpPr>
        <p:spPr>
          <a:xfrm>
            <a:off x="3301998" y="3331028"/>
            <a:ext cx="8498115" cy="1647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2400" dirty="0" smtClean="0"/>
              <a:t>Статическая DOM структура состоящая из HTML, CSS, а также специальных элементов и атрибутов которые позволяют </a:t>
            </a:r>
            <a:r>
              <a:rPr lang="ru-RU" sz="2400" dirty="0" err="1" smtClean="0"/>
              <a:t>AngularJS</a:t>
            </a:r>
            <a:r>
              <a:rPr lang="ru-RU" sz="2400" dirty="0" smtClean="0"/>
              <a:t> преобразовать статические страницы в динамическое </a:t>
            </a:r>
            <a:r>
              <a:rPr lang="ru-RU" sz="2400" dirty="0" err="1" smtClean="0"/>
              <a:t>web</a:t>
            </a:r>
            <a:r>
              <a:rPr lang="ru-RU" sz="2400" dirty="0" smtClean="0"/>
              <a:t>-приложения.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62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24</a:t>
            </a:fld>
            <a:endParaRPr lang="ru-RU"/>
          </a:p>
        </p:txBody>
      </p:sp>
      <p:sp>
        <p:nvSpPr>
          <p:cNvPr id="3" name="Shape 287"/>
          <p:cNvSpPr txBox="1">
            <a:spLocks/>
          </p:cNvSpPr>
          <p:nvPr/>
        </p:nvSpPr>
        <p:spPr>
          <a:xfrm>
            <a:off x="3345543" y="1609271"/>
            <a:ext cx="6262914" cy="1467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400" dirty="0" smtClean="0">
                <a:solidFill>
                  <a:srgbClr val="FF0000"/>
                </a:solidFill>
              </a:rPr>
              <a:t>В шаблонах можно использовать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4" name="Shape 288"/>
          <p:cNvSpPr txBox="1">
            <a:spLocks/>
          </p:cNvSpPr>
          <p:nvPr/>
        </p:nvSpPr>
        <p:spPr>
          <a:xfrm>
            <a:off x="3345543" y="4027714"/>
            <a:ext cx="5508171" cy="11303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 defTabSz="1612900">
              <a:spcBef>
                <a:spcPts val="0"/>
              </a:spcBef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директивы</a:t>
            </a:r>
          </a:p>
          <a:p>
            <a:pPr marL="444500" indent="-444500" defTabSz="1612900">
              <a:spcBef>
                <a:spcPts val="0"/>
              </a:spcBef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фильтры</a:t>
            </a:r>
          </a:p>
          <a:p>
            <a:pPr marL="444500" indent="-444500" defTabSz="1612900">
              <a:spcBef>
                <a:spcPts val="0"/>
              </a:spcBef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интерполяционный скобки {{ }}</a:t>
            </a:r>
          </a:p>
          <a:p>
            <a:pPr marL="444500" indent="-444500" defTabSz="1612900">
              <a:spcBef>
                <a:spcPts val="0"/>
              </a:spcBef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элементы форм</a:t>
            </a:r>
            <a:endParaRPr lang="ru-RU" sz="36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6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25</a:t>
            </a:fld>
            <a:endParaRPr lang="ru-RU"/>
          </a:p>
        </p:txBody>
      </p:sp>
      <p:grpSp>
        <p:nvGrpSpPr>
          <p:cNvPr id="3" name="Group 295"/>
          <p:cNvGrpSpPr/>
          <p:nvPr/>
        </p:nvGrpSpPr>
        <p:grpSpPr>
          <a:xfrm>
            <a:off x="3528811" y="256800"/>
            <a:ext cx="7313360" cy="6263182"/>
            <a:chOff x="513940" y="-1"/>
            <a:chExt cx="7817260" cy="6807731"/>
          </a:xfrm>
        </p:grpSpPr>
        <p:pic>
          <p:nvPicPr>
            <p:cNvPr id="4" name="Снимок экрана 2014-10-29 в 22.05.49.png"/>
            <p:cNvPicPr/>
            <p:nvPr/>
          </p:nvPicPr>
          <p:blipFill rotWithShape="1">
            <a:blip r:embed="rId2">
              <a:extLst/>
            </a:blip>
            <a:srcRect l="6168"/>
            <a:stretch/>
          </p:blipFill>
          <p:spPr>
            <a:xfrm>
              <a:off x="513940" y="711729"/>
              <a:ext cx="7817260" cy="609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294"/>
            <p:cNvSpPr/>
            <p:nvPr/>
          </p:nvSpPr>
          <p:spPr>
            <a:xfrm>
              <a:off x="2441740" y="-1"/>
              <a:ext cx="3430787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C8453E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 err="1">
                  <a:solidFill>
                    <a:srgbClr val="C8453E"/>
                  </a:solidFill>
                </a:rPr>
                <a:t>Пример</a:t>
              </a:r>
              <a:r>
                <a:rPr sz="3600" dirty="0">
                  <a:solidFill>
                    <a:srgbClr val="C8453E"/>
                  </a:solidFill>
                </a:rPr>
                <a:t> </a:t>
              </a:r>
              <a:r>
                <a:rPr sz="3600" dirty="0" err="1">
                  <a:solidFill>
                    <a:srgbClr val="C8453E"/>
                  </a:solidFill>
                </a:rPr>
                <a:t>шаблона</a:t>
              </a:r>
              <a:endParaRPr sz="3600" dirty="0">
                <a:solidFill>
                  <a:srgbClr val="C845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80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2000" y="2665926"/>
            <a:ext cx="386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Validation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4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27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64115" y="2876093"/>
            <a:ext cx="52541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answerForm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&gt;Сохранить&lt;/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4115" y="285021"/>
            <a:ext cx="902788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&gt;Текст ответа&lt;/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answer.text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"Введите ответ"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/&gt;&lt;/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answerAuthor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&gt;Автор ответа&lt;/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answerAuthor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answer.author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"Введите автора"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/&gt;&lt;/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&gt;Дата ответа&lt;/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answer.date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ng-pattern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"/\d\d/\d\d/\d\d\d\d/"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"Введите дату"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/&gt;&lt;/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5087" y="3928282"/>
            <a:ext cx="41209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questApp.controller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AnswerController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scope.save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действия по сохранению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answer.author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", ваш ответ сохранен"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558" y="5090915"/>
            <a:ext cx="3714072" cy="12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59936" y="2046819"/>
            <a:ext cx="103268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angular-touch.js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предоставляет поддержку событий сенсорного экрана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angular-animate.js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предоставляет функциональность </a:t>
            </a:r>
            <a:r>
              <a:rPr lang="ru-RU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анимации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angular-cookies.js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обеспечивает функционал для управления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куками</a:t>
            </a:r>
            <a:endParaRPr lang="ru-RU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angular-loader.js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используется для загрузки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angularjs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скриптов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angular-messages.js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предоставляет функционал для вывода сообщений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angular-resource.js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обеспечивает функциональность для работы с ресурсами</a:t>
            </a:r>
            <a:endParaRPr lang="ru-RU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892" y="657670"/>
            <a:ext cx="1139292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Дополнительные</a:t>
            </a:r>
            <a:r>
              <a:rPr kumimoji="0" lang="ru-RU" sz="5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файлы</a:t>
            </a:r>
            <a:endParaRPr kumimoji="0" lang="ru-RU" sz="5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04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4</a:t>
            </a:fld>
            <a:endParaRPr lang="ru-RU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4932967" y="1095200"/>
            <a:ext cx="4082245" cy="1100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600" dirty="0" err="1" smtClean="0">
                <a:solidFill>
                  <a:srgbClr val="FF0000"/>
                </a:solidFill>
              </a:rPr>
              <a:t>Angularjs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hape 53"/>
          <p:cNvSpPr txBox="1">
            <a:spLocks/>
          </p:cNvSpPr>
          <p:nvPr/>
        </p:nvSpPr>
        <p:spPr>
          <a:xfrm>
            <a:off x="3905339" y="2935417"/>
            <a:ext cx="7183371" cy="239643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800" i="1" dirty="0" smtClean="0">
                <a:solidFill>
                  <a:srgbClr val="000000"/>
                </a:solidFill>
              </a:rPr>
              <a:t>AngularJS </a:t>
            </a:r>
            <a:r>
              <a:rPr lang="ru-RU" sz="4800" i="1" dirty="0" smtClean="0">
                <a:solidFill>
                  <a:srgbClr val="000000"/>
                </a:solidFill>
              </a:rPr>
              <a:t>представляет собой </a:t>
            </a:r>
            <a:r>
              <a:rPr lang="en-US" sz="4800" i="1" dirty="0" err="1" smtClean="0">
                <a:solidFill>
                  <a:srgbClr val="000000"/>
                </a:solidFill>
              </a:rPr>
              <a:t>opensource</a:t>
            </a:r>
            <a:r>
              <a:rPr lang="en-US" sz="4800" i="1" dirty="0" smtClean="0">
                <a:solidFill>
                  <a:srgbClr val="000000"/>
                </a:solidFill>
              </a:rPr>
              <a:t> JavaScript-</a:t>
            </a:r>
            <a:r>
              <a:rPr lang="ru-RU" sz="4800" i="1" dirty="0" err="1" smtClean="0">
                <a:solidFill>
                  <a:srgbClr val="000000"/>
                </a:solidFill>
              </a:rPr>
              <a:t>фреймворк</a:t>
            </a:r>
            <a:r>
              <a:rPr lang="ru-RU" sz="4800" i="1" dirty="0" smtClean="0">
                <a:solidFill>
                  <a:srgbClr val="000000"/>
                </a:solidFill>
              </a:rPr>
              <a:t>, использующий шаблон </a:t>
            </a:r>
            <a:r>
              <a:rPr lang="en-US" sz="4800" i="1" dirty="0" smtClean="0">
                <a:solidFill>
                  <a:srgbClr val="000000"/>
                </a:solidFill>
              </a:rPr>
              <a:t>MVC.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8356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5</a:t>
            </a:fld>
            <a:endParaRPr lang="ru-RU"/>
          </a:p>
        </p:txBody>
      </p:sp>
      <p:sp>
        <p:nvSpPr>
          <p:cNvPr id="3" name="Shape 69"/>
          <p:cNvSpPr txBox="1">
            <a:spLocks/>
          </p:cNvSpPr>
          <p:nvPr/>
        </p:nvSpPr>
        <p:spPr>
          <a:xfrm>
            <a:off x="3794259" y="970344"/>
            <a:ext cx="4718676" cy="19637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800" dirty="0" smtClean="0">
                <a:solidFill>
                  <a:srgbClr val="FF0000"/>
                </a:solidFill>
              </a:rPr>
              <a:t>Задачи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2467735" y="343222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расширение возможностей HTML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создание простой и четкой структуры приложения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выполнение низкоуровневых задач за Вас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тесты пользовательских компонентов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интеграция с другими </a:t>
            </a:r>
            <a:r>
              <a:rPr lang="ru-RU" sz="2400" dirty="0" err="1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фреймворками</a:t>
            </a:r>
            <a:endParaRPr lang="ru-RU" sz="2400" dirty="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848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6</a:t>
            </a:fld>
            <a:endParaRPr lang="ru-RU"/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3601076" y="878446"/>
            <a:ext cx="5014890" cy="834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3600" dirty="0" smtClean="0">
                <a:solidFill>
                  <a:srgbClr val="FF0000"/>
                </a:solidFill>
              </a:rPr>
              <a:t>Доступно изначально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Shape 88"/>
          <p:cNvSpPr txBox="1">
            <a:spLocks/>
          </p:cNvSpPr>
          <p:nvPr/>
        </p:nvSpPr>
        <p:spPr>
          <a:xfrm>
            <a:off x="3396444" y="2427668"/>
            <a:ext cx="6726349" cy="11303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двухсторонние связывание данных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внедрение зависимостей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более 60 готовых </a:t>
            </a:r>
            <a:r>
              <a:rPr lang="ru-RU" sz="2400" dirty="0" err="1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деректив</a:t>
            </a:r>
            <a:endParaRPr lang="ru-RU" sz="2400" dirty="0" smtClean="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более 25 разнообразных сервисов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фильтры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2400" dirty="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утилиты</a:t>
            </a:r>
            <a:endParaRPr lang="ru-RU" sz="2400" dirty="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8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7</a:t>
            </a:fld>
            <a:endParaRPr lang="ru-RU"/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3588197" y="970344"/>
            <a:ext cx="7023995" cy="12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400" dirty="0" smtClean="0">
                <a:solidFill>
                  <a:srgbClr val="FF0000"/>
                </a:solidFill>
              </a:rPr>
              <a:t>Производительность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Shape 94"/>
          <p:cNvSpPr txBox="1">
            <a:spLocks/>
          </p:cNvSpPr>
          <p:nvPr/>
        </p:nvSpPr>
        <p:spPr>
          <a:xfrm>
            <a:off x="3588197" y="3393583"/>
            <a:ext cx="7178541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129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2400" dirty="0" err="1" smtClean="0"/>
              <a:t>Angular</a:t>
            </a:r>
            <a:r>
              <a:rPr lang="ru-RU" sz="2400" dirty="0" smtClean="0"/>
              <a:t> создает  минимум накладных расходов, и поэтому в плане производительности находится на достаточно высоком уровне.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27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8</a:t>
            </a:fld>
            <a:endParaRPr lang="ru-RU"/>
          </a:p>
        </p:txBody>
      </p:sp>
      <p:pic>
        <p:nvPicPr>
          <p:cNvPr id="3" name="Снимок экрана 2014-10-27 в 21.48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822" y="2073173"/>
            <a:ext cx="3080514" cy="4784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Снимок экрана 2014-10-27 в 22.32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68" y="240859"/>
            <a:ext cx="5543278" cy="366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Снимок экрана 2014-10-27 в 22.34.0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9125" y="3084079"/>
            <a:ext cx="6162710" cy="37353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2"/>
          <p:cNvSpPr/>
          <p:nvPr/>
        </p:nvSpPr>
        <p:spPr>
          <a:xfrm flipV="1">
            <a:off x="5125905" y="2436415"/>
            <a:ext cx="1354138" cy="2323903"/>
          </a:xfrm>
          <a:prstGeom prst="line">
            <a:avLst/>
          </a:prstGeom>
          <a:ln w="38100">
            <a:solidFill>
              <a:srgbClr val="C8453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Shape 103"/>
          <p:cNvSpPr/>
          <p:nvPr/>
        </p:nvSpPr>
        <p:spPr>
          <a:xfrm flipH="1">
            <a:off x="3202287" y="4748609"/>
            <a:ext cx="1920378" cy="1"/>
          </a:xfrm>
          <a:prstGeom prst="line">
            <a:avLst/>
          </a:prstGeom>
          <a:ln w="38100">
            <a:solidFill>
              <a:srgbClr val="C8453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04"/>
          <p:cNvSpPr/>
          <p:nvPr/>
        </p:nvSpPr>
        <p:spPr>
          <a:xfrm>
            <a:off x="5135364" y="4748609"/>
            <a:ext cx="1571870" cy="265843"/>
          </a:xfrm>
          <a:prstGeom prst="line">
            <a:avLst/>
          </a:prstGeom>
          <a:ln w="38100">
            <a:solidFill>
              <a:srgbClr val="C8453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40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7E64-E306-4596-8958-9C296096F277}" type="slidenum">
              <a:rPr lang="ru-RU" smtClean="0"/>
              <a:t>9</a:t>
            </a:fld>
            <a:endParaRPr lang="ru-RU"/>
          </a:p>
        </p:txBody>
      </p:sp>
      <p:sp>
        <p:nvSpPr>
          <p:cNvPr id="3" name="Shape 113"/>
          <p:cNvSpPr txBox="1">
            <a:spLocks/>
          </p:cNvSpPr>
          <p:nvPr/>
        </p:nvSpPr>
        <p:spPr>
          <a:xfrm>
            <a:off x="2953657" y="1290865"/>
            <a:ext cx="10464800" cy="330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C8453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4000" dirty="0" smtClean="0">
                <a:solidFill>
                  <a:srgbClr val="FF0000"/>
                </a:solidFill>
              </a:rPr>
              <a:t>Связывание данных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Shape 114"/>
          <p:cNvSpPr txBox="1">
            <a:spLocks/>
          </p:cNvSpPr>
          <p:nvPr/>
        </p:nvSpPr>
        <p:spPr>
          <a:xfrm>
            <a:off x="2852057" y="3462565"/>
            <a:ext cx="6901543" cy="225606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односторонняя (особенность многих JS MVC фреймворков)</a:t>
            </a:r>
          </a:p>
          <a:p>
            <a:pPr marL="345722" indent="-345722" defTabSz="1612900">
              <a:spcBef>
                <a:spcPts val="0"/>
              </a:spcBef>
              <a:buSzPct val="100000"/>
              <a:defRPr sz="1800"/>
            </a:pPr>
            <a:r>
              <a:rPr lang="ru-RU" sz="3600" smtClean="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двухсторонняя (Angular, Ember, Knockout)</a:t>
            </a:r>
            <a:endParaRPr lang="ru-RU" sz="36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74448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611</Words>
  <Application>Microsoft Office PowerPoint</Application>
  <PresentationFormat>Широкоэкранный</PresentationFormat>
  <Paragraphs>189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Courier New</vt:lpstr>
      <vt:lpstr>Gill Sans</vt:lpstr>
      <vt:lpstr>Helvetica</vt:lpstr>
      <vt:lpstr>Helvetica Light</vt:lpstr>
      <vt:lpstr>verdana</vt:lpstr>
      <vt:lpstr>verdana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Плеханов</dc:creator>
  <cp:lastModifiedBy>Фёдор Плеханов</cp:lastModifiedBy>
  <cp:revision>10</cp:revision>
  <dcterms:created xsi:type="dcterms:W3CDTF">2016-12-16T19:20:43Z</dcterms:created>
  <dcterms:modified xsi:type="dcterms:W3CDTF">2016-12-17T07:28:38Z</dcterms:modified>
</cp:coreProperties>
</file>