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81" r:id="rId23"/>
    <p:sldId id="282" r:id="rId24"/>
    <p:sldId id="279" r:id="rId25"/>
    <p:sldId id="283" r:id="rId26"/>
    <p:sldId id="284" r:id="rId27"/>
    <p:sldId id="277" r:id="rId28"/>
    <p:sldId id="278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58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7" autoAdjust="0"/>
    <p:restoredTop sz="94660"/>
  </p:normalViewPr>
  <p:slideViewPr>
    <p:cSldViewPr snapToGrid="0">
      <p:cViewPr varScale="1">
        <p:scale>
          <a:sx n="53" d="100"/>
          <a:sy n="53" d="100"/>
        </p:scale>
        <p:origin x="8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526-F8B8-41D2-A96D-195A553D42A6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CA5-34A6-4ACD-B7D6-13FE94978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84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526-F8B8-41D2-A96D-195A553D42A6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CA5-34A6-4ACD-B7D6-13FE94978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89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526-F8B8-41D2-A96D-195A553D42A6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CA5-34A6-4ACD-B7D6-13FE94978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38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526-F8B8-41D2-A96D-195A553D42A6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CA5-34A6-4ACD-B7D6-13FE94978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19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526-F8B8-41D2-A96D-195A553D42A6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CA5-34A6-4ACD-B7D6-13FE94978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53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526-F8B8-41D2-A96D-195A553D42A6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CA5-34A6-4ACD-B7D6-13FE94978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56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526-F8B8-41D2-A96D-195A553D42A6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CA5-34A6-4ACD-B7D6-13FE94978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52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526-F8B8-41D2-A96D-195A553D42A6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CA5-34A6-4ACD-B7D6-13FE94978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56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526-F8B8-41D2-A96D-195A553D42A6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CA5-34A6-4ACD-B7D6-13FE94978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6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526-F8B8-41D2-A96D-195A553D42A6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CA5-34A6-4ACD-B7D6-13FE94978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24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526-F8B8-41D2-A96D-195A553D42A6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CA5-34A6-4ACD-B7D6-13FE94978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05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1526-F8B8-41D2-A96D-195A553D42A6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D0CA5-34A6-4ACD-B7D6-13FE94978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87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andlebarsjs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Картинки по запросу handlebars js лог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350" y="1996230"/>
            <a:ext cx="32575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74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rgbClr val="FF0000"/>
                </a:solidFill>
              </a:rPr>
              <a:t>Хелперы</a:t>
            </a:r>
            <a:endParaRPr lang="ru-RU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11417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Хелперы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Handlebars-хелпер представляет собой простой идентификатор, за которым следуют ноль или более параметров (через пробел). Каждый параметр представляет собой </a:t>
            </a:r>
            <a:r>
              <a:rPr lang="ru-RU" dirty="0" err="1">
                <a:solidFill>
                  <a:schemeClr val="bg1"/>
                </a:solidFill>
              </a:rPr>
              <a:t>handlebars</a:t>
            </a:r>
            <a:r>
              <a:rPr lang="ru-RU" dirty="0">
                <a:solidFill>
                  <a:schemeClr val="bg1"/>
                </a:solidFill>
              </a:rPr>
              <a:t>-выражение.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Параметром хелпера может являться </a:t>
            </a:r>
            <a:r>
              <a:rPr lang="ru-RU" i="1" dirty="0">
                <a:solidFill>
                  <a:schemeClr val="accent2">
                    <a:lumMod val="75000"/>
                  </a:schemeClr>
                </a:solidFill>
              </a:rPr>
              <a:t>простая строка, число или логическое значение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Хелпер производит определенные операции с параметрами и возвращает HTML код.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{{{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Подробнее..." 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poem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3600" dirty="0">
                <a:solidFill>
                  <a:schemeClr val="bg1"/>
                </a:solidFill>
              </a:rPr>
              <a:t>}}}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23320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Регистрация хелпера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122045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 помощью метода 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Handlebars.</a:t>
            </a:r>
            <a:r>
              <a:rPr lang="en-US" sz="3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registerHelper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Handlebars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registerHelper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'link'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options</a:t>
            </a:r>
            <a:r>
              <a:rPr lang="en-US" dirty="0">
                <a:solidFill>
                  <a:schemeClr val="bg1"/>
                </a:solidFill>
              </a:rPr>
              <a:t>) {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rgbClr val="92D050"/>
                </a:solidFill>
              </a:rPr>
              <a:t>с</a:t>
            </a:r>
            <a:r>
              <a:rPr lang="en-US" dirty="0">
                <a:solidFill>
                  <a:srgbClr val="92D050"/>
                </a:solidFill>
              </a:rPr>
              <a:t>onsole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log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options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hash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href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en-US" dirty="0">
                <a:solidFill>
                  <a:schemeClr val="bg1"/>
                </a:solidFill>
              </a:rPr>
              <a:t>]);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rgbClr val="92D050"/>
                </a:solidFill>
              </a:rPr>
              <a:t>console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log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options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hash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'class'</a:t>
            </a:r>
            <a:r>
              <a:rPr lang="en-US" dirty="0">
                <a:solidFill>
                  <a:schemeClr val="bg1"/>
                </a:solidFill>
              </a:rPr>
              <a:t>]);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Handlebars.SafeString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"&lt;a href=\"" </a:t>
            </a:r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options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hash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'href'</a:t>
            </a:r>
            <a:r>
              <a:rPr lang="en-US" dirty="0">
                <a:solidFill>
                  <a:schemeClr val="bg1"/>
                </a:solidFill>
              </a:rPr>
              <a:t>] +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"\"&gt;"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Handlebars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escapeExpression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>
                <a:solidFill>
                  <a:schemeClr val="bg1"/>
                </a:solidFill>
              </a:rPr>
              <a:t>) +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"&lt;/a&gt;"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});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89735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Конфликт имен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Может возникнуть конфликт имен между хелперами и полями данных (например, у нас используются в одном контексте </a:t>
            </a:r>
            <a:r>
              <a:rPr lang="ru-RU" dirty="0" err="1">
                <a:solidFill>
                  <a:schemeClr val="bg1"/>
                </a:solidFill>
              </a:rPr>
              <a:t>handlebars</a:t>
            </a:r>
            <a:r>
              <a:rPr lang="ru-RU" dirty="0">
                <a:solidFill>
                  <a:schemeClr val="bg1"/>
                </a:solidFill>
              </a:rPr>
              <a:t>-выражение {{</a:t>
            </a:r>
            <a:r>
              <a:rPr lang="ru-RU" dirty="0" err="1">
                <a:solidFill>
                  <a:schemeClr val="bg1"/>
                </a:solidFill>
              </a:rPr>
              <a:t>name</a:t>
            </a:r>
            <a:r>
              <a:rPr lang="ru-RU" dirty="0">
                <a:solidFill>
                  <a:schemeClr val="bg1"/>
                </a:solidFill>
              </a:rPr>
              <a:t>}} и хелпер {{</a:t>
            </a:r>
            <a:r>
              <a:rPr lang="ru-RU" dirty="0" err="1">
                <a:solidFill>
                  <a:schemeClr val="bg1"/>
                </a:solidFill>
              </a:rPr>
              <a:t>name</a:t>
            </a:r>
            <a:r>
              <a:rPr lang="ru-RU" dirty="0">
                <a:solidFill>
                  <a:schemeClr val="bg1"/>
                </a:solidFill>
              </a:rPr>
              <a:t>}}).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Handlebars предлагает нам следующую возможность разрешения этого конфликта: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&gt;{{./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}} or {{this/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}} or {{this.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}}&lt;/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Любое из вышеперечисленных </a:t>
            </a:r>
            <a:r>
              <a:rPr lang="ru-RU" dirty="0" err="1">
                <a:solidFill>
                  <a:schemeClr val="bg1"/>
                </a:solidFill>
              </a:rPr>
              <a:t>handlebars</a:t>
            </a:r>
            <a:r>
              <a:rPr lang="ru-RU" dirty="0">
                <a:solidFill>
                  <a:schemeClr val="bg1"/>
                </a:solidFill>
              </a:rPr>
              <a:t>-выражений вызовет поле данных {{</a:t>
            </a:r>
            <a:r>
              <a:rPr lang="ru-RU" dirty="0" err="1">
                <a:solidFill>
                  <a:schemeClr val="bg1"/>
                </a:solidFill>
              </a:rPr>
              <a:t>name</a:t>
            </a:r>
            <a:r>
              <a:rPr lang="ru-RU" dirty="0">
                <a:solidFill>
                  <a:schemeClr val="bg1"/>
                </a:solidFill>
              </a:rPr>
              <a:t>}} в текущем контексте, а не хелпер с тем же самым именем.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0895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rgbClr val="FF0000"/>
                </a:solidFill>
              </a:rPr>
              <a:t>Блоковые хелперы</a:t>
            </a:r>
            <a:endParaRPr lang="ru-RU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4571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Блоковые хелперы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Блоковые хелперы позволяют определять пользовательские итераторы, а также другую функциональность, с помощью которой можно вызвать переданный блок в новом контексте.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Блоковый хелпер записывается следующим образом: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</a:rPr>
              <a:t>{{#</a:t>
            </a:r>
            <a:r>
              <a:rPr lang="ru-RU" sz="3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helper_name</a:t>
            </a:r>
            <a:r>
              <a:rPr lang="ru-RU" sz="3600" dirty="0">
                <a:solidFill>
                  <a:schemeClr val="bg1"/>
                </a:solidFill>
              </a:rPr>
              <a:t>}}</a:t>
            </a:r>
            <a:r>
              <a:rPr lang="ru-RU" sz="3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some_block</a:t>
            </a:r>
            <a:r>
              <a:rPr lang="ru-RU" sz="3600" dirty="0">
                <a:solidFill>
                  <a:schemeClr val="bg1"/>
                </a:solidFill>
              </a:rPr>
              <a:t>{{/</a:t>
            </a:r>
            <a:r>
              <a:rPr lang="ru-RU" sz="3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helper_name</a:t>
            </a:r>
            <a:r>
              <a:rPr lang="ru-RU" sz="3600" dirty="0">
                <a:solidFill>
                  <a:schemeClr val="bg1"/>
                </a:solidFill>
              </a:rPr>
              <a:t>}}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1036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Регистрация блочного хелпера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049" y="1978025"/>
            <a:ext cx="116109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</a:rPr>
              <a:t>При регистрации хелпера параметры в </a:t>
            </a:r>
            <a:r>
              <a:rPr lang="ru-RU" sz="32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Handlebars</a:t>
            </a:r>
            <a:r>
              <a:rPr lang="ru-RU" sz="3200" i="1" dirty="0" err="1">
                <a:solidFill>
                  <a:schemeClr val="bg1"/>
                </a:solidFill>
              </a:rPr>
              <a:t>.</a:t>
            </a:r>
            <a:r>
              <a:rPr lang="ru-RU" sz="3200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registerHelper</a:t>
            </a:r>
            <a:r>
              <a:rPr lang="ru-RU" sz="3200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</a:rPr>
              <a:t>передаются в том порядке, в котором они были переданы хелперу пользователем. Вслед за всеми указанными пользователем параметрами следует параметр </a:t>
            </a:r>
            <a:r>
              <a:rPr lang="ru-RU" sz="3200" b="1" i="1" dirty="0" err="1">
                <a:solidFill>
                  <a:srgbClr val="FF0000"/>
                </a:solidFill>
              </a:rPr>
              <a:t>options</a:t>
            </a:r>
            <a:r>
              <a:rPr lang="ru-RU" sz="3200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</a:rPr>
              <a:t>Он имеет следующие свойства:</a:t>
            </a:r>
          </a:p>
        </p:txBody>
      </p:sp>
    </p:spTree>
    <p:extLst>
      <p:ext uri="{BB962C8B-B14F-4D97-AF65-F5344CB8AC3E}">
        <p14:creationId xmlns:p14="http://schemas.microsoft.com/office/powerpoint/2010/main" val="505388900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>
                <a:solidFill>
                  <a:srgbClr val="FF0000"/>
                </a:solidFill>
              </a:rPr>
              <a:t>options.fn</a:t>
            </a:r>
            <a:endParaRPr lang="ru-RU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169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options.fn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1825625"/>
            <a:ext cx="1152525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Содержит функцию, которая ведет себя как обычный скомпилированный шаблон Handlebars. 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9005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Пример использования </a:t>
            </a:r>
            <a:r>
              <a:rPr lang="en-US" b="1" dirty="0">
                <a:solidFill>
                  <a:srgbClr val="FF0000"/>
                </a:solidFill>
              </a:rPr>
              <a:t>options.fn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2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Итератор, создающий обертку &lt;</a:t>
            </a:r>
            <a:r>
              <a:rPr lang="ru-RU" dirty="0" err="1">
                <a:solidFill>
                  <a:schemeClr val="bg1"/>
                </a:solidFill>
              </a:rPr>
              <a:t>ul</a:t>
            </a:r>
            <a:r>
              <a:rPr lang="ru-RU" dirty="0">
                <a:solidFill>
                  <a:schemeClr val="bg1"/>
                </a:solidFill>
              </a:rPr>
              <a:t>/&gt; и вкладывающий в нее каждый передаваемый ему блок как элемент &lt;</a:t>
            </a:r>
            <a:r>
              <a:rPr lang="ru-RU" dirty="0" err="1">
                <a:solidFill>
                  <a:schemeClr val="bg1"/>
                </a:solidFill>
              </a:rPr>
              <a:t>li</a:t>
            </a:r>
            <a:r>
              <a:rPr lang="ru-RU" dirty="0">
                <a:solidFill>
                  <a:schemeClr val="bg1"/>
                </a:solidFill>
              </a:rPr>
              <a:t>/&gt;.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2900" y="3869382"/>
            <a:ext cx="4533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{{#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 nav</a:t>
            </a:r>
            <a:r>
              <a:rPr lang="en-US" sz="2800" dirty="0">
                <a:solidFill>
                  <a:schemeClr val="bg1"/>
                </a:solidFill>
              </a:rPr>
              <a:t>}}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&lt;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href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="{{url}}"</a:t>
            </a:r>
            <a:r>
              <a:rPr lang="en-US" sz="2800" dirty="0">
                <a:solidFill>
                  <a:schemeClr val="bg1"/>
                </a:solidFill>
              </a:rPr>
              <a:t>&gt;{{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title</a:t>
            </a:r>
            <a:r>
              <a:rPr lang="en-US" sz="2800" dirty="0">
                <a:solidFill>
                  <a:schemeClr val="bg1"/>
                </a:solidFill>
              </a:rPr>
              <a:t>}}&lt;/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800" dirty="0">
                <a:solidFill>
                  <a:schemeClr val="bg1"/>
                </a:solidFill>
              </a:rPr>
              <a:t>{{/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</a:t>
            </a:r>
            <a:r>
              <a:rPr lang="en-US" sz="2800" dirty="0">
                <a:solidFill>
                  <a:schemeClr val="bg1"/>
                </a:solidFill>
              </a:rPr>
              <a:t>}}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295900" y="3038386"/>
            <a:ext cx="70294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nav</a:t>
            </a:r>
            <a:r>
              <a:rPr lang="en-US" sz="2400" dirty="0">
                <a:solidFill>
                  <a:schemeClr val="bg1"/>
                </a:solidFill>
              </a:rPr>
              <a:t>: [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{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"http://www.museum-esenin.ru/biography"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title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Биография Сергея Есенина" </a:t>
            </a:r>
            <a:r>
              <a:rPr lang="ru-RU" sz="2400" dirty="0">
                <a:solidFill>
                  <a:schemeClr val="bg1"/>
                </a:solidFill>
              </a:rPr>
              <a:t>},</a:t>
            </a:r>
          </a:p>
          <a:p>
            <a:r>
              <a:rPr lang="ru-RU" sz="2400" dirty="0">
                <a:solidFill>
                  <a:schemeClr val="bg1"/>
                </a:solidFill>
              </a:rPr>
              <a:t>    {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"http://www.fedordostoevsky.ru/biography"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title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Биография Ф. М. Достоевского" </a:t>
            </a:r>
            <a:r>
              <a:rPr lang="ru-RU" sz="2400" dirty="0">
                <a:solidFill>
                  <a:schemeClr val="bg1"/>
                </a:solidFill>
              </a:rPr>
              <a:t>},</a:t>
            </a:r>
          </a:p>
          <a:p>
            <a:r>
              <a:rPr lang="ru-RU" sz="2400" dirty="0">
                <a:solidFill>
                  <a:schemeClr val="bg1"/>
                </a:solidFill>
              </a:rPr>
              <a:t>  ]</a:t>
            </a:r>
          </a:p>
          <a:p>
            <a:r>
              <a:rPr lang="ru-RU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2652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Install</a:t>
            </a:r>
            <a:endParaRPr lang="ru-RU" sz="60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3197" y="2811277"/>
            <a:ext cx="10515600" cy="3518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err="1">
                <a:solidFill>
                  <a:schemeClr val="bg1"/>
                </a:solidFill>
              </a:rPr>
              <a:t>npm</a:t>
            </a:r>
            <a:r>
              <a:rPr lang="en-US" sz="4800" dirty="0">
                <a:solidFill>
                  <a:schemeClr val="bg1"/>
                </a:solidFill>
              </a:rPr>
              <a:t> install --save handlebars</a:t>
            </a:r>
          </a:p>
          <a:p>
            <a:pPr marL="0" indent="0">
              <a:buNone/>
            </a:pPr>
            <a:endParaRPr lang="en-US" sz="4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685521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Регистрация хелпера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14549"/>
            <a:ext cx="10515600" cy="4057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Handlebars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registerHelper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'list'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options</a:t>
            </a:r>
            <a:r>
              <a:rPr lang="en-US" dirty="0">
                <a:solidFill>
                  <a:schemeClr val="bg1"/>
                </a:solidFill>
              </a:rPr>
              <a:t>) {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&gt;"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=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length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++) {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"&lt;li&gt;" </a:t>
            </a:r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options</a:t>
            </a:r>
            <a:r>
              <a:rPr lang="en-US" dirty="0">
                <a:solidFill>
                  <a:schemeClr val="bg1"/>
                </a:solidFill>
              </a:rPr>
              <a:t>.fn(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]) +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"&lt;/li&gt;"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"&lt;/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&gt;"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});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45158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Результат </a:t>
            </a:r>
            <a:r>
              <a:rPr lang="en-US" dirty="0">
                <a:solidFill>
                  <a:srgbClr val="FF0000"/>
                </a:solidFill>
              </a:rPr>
              <a:t>HTML-</a:t>
            </a:r>
            <a:r>
              <a:rPr lang="ru-RU" dirty="0">
                <a:solidFill>
                  <a:srgbClr val="FF0000"/>
                </a:solidFill>
              </a:rPr>
              <a:t>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53216"/>
            <a:ext cx="11134062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ul</a:t>
            </a:r>
            <a:r>
              <a:rPr lang="it-IT" dirty="0">
                <a:solidFill>
                  <a:schemeClr val="bg1"/>
                </a:solidFill>
              </a:rPr>
              <a:t>&gt;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li</a:t>
            </a:r>
            <a:r>
              <a:rPr lang="it-IT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href</a:t>
            </a:r>
            <a:r>
              <a:rPr lang="it-IT" dirty="0">
                <a:solidFill>
                  <a:schemeClr val="bg1"/>
                </a:solidFill>
              </a:rPr>
              <a:t>=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"http://www.museum-esenin.ru/biography"</a:t>
            </a:r>
            <a:r>
              <a:rPr lang="it-IT" dirty="0">
                <a:solidFill>
                  <a:schemeClr val="bg1"/>
                </a:solidFill>
              </a:rPr>
              <a:t>&gt;Биография Сергея Есенина&lt;/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it-IT" dirty="0">
                <a:solidFill>
                  <a:schemeClr val="bg1"/>
                </a:solidFill>
              </a:rPr>
              <a:t>&gt;&lt;/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li</a:t>
            </a:r>
            <a:r>
              <a:rPr lang="it-IT" dirty="0">
                <a:solidFill>
                  <a:schemeClr val="bg1"/>
                </a:solidFill>
              </a:rPr>
              <a:t>&gt;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li</a:t>
            </a:r>
            <a:r>
              <a:rPr lang="it-IT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href</a:t>
            </a:r>
            <a:r>
              <a:rPr lang="it-IT" dirty="0">
                <a:solidFill>
                  <a:schemeClr val="bg1"/>
                </a:solidFill>
              </a:rPr>
              <a:t>=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"http://www.fedordostoevsky.ru/biography"</a:t>
            </a:r>
            <a:r>
              <a:rPr lang="it-IT" dirty="0">
                <a:solidFill>
                  <a:schemeClr val="bg1"/>
                </a:solidFill>
              </a:rPr>
              <a:t>&gt;Биография Ф. М. Достоевского&lt;/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it-IT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&lt;/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li</a:t>
            </a:r>
            <a:r>
              <a:rPr lang="it-IT" dirty="0">
                <a:solidFill>
                  <a:schemeClr val="bg1"/>
                </a:solidFill>
              </a:rPr>
              <a:t>&gt;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solidFill>
                  <a:schemeClr val="bg1"/>
                </a:solidFill>
              </a:rPr>
              <a:t> &lt;/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ul</a:t>
            </a:r>
            <a:r>
              <a:rPr lang="it-IT" dirty="0">
                <a:solidFill>
                  <a:schemeClr val="bg1"/>
                </a:solidFill>
              </a:rPr>
              <a:t>&gt;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474353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>
                <a:solidFill>
                  <a:srgbClr val="FF0000"/>
                </a:solidFill>
              </a:rPr>
              <a:t>options.inverse</a:t>
            </a:r>
            <a:endParaRPr lang="ru-RU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09150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options.inverse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Функция используется при работе с управляющими структурами Handlebars.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Управляющие структуры обычно не изменяют текущий контекст — вместо этого они решают, вызвать ли блок, основываясь на значении переданного параметра.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{{#</a:t>
            </a:r>
            <a:r>
              <a:rPr lang="en-US" dirty="0">
                <a:solidFill>
                  <a:srgbClr val="7030A0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isActive</a:t>
            </a:r>
            <a:r>
              <a:rPr lang="en-US" dirty="0">
                <a:solidFill>
                  <a:schemeClr val="bg1"/>
                </a:solidFill>
              </a:rPr>
              <a:t>}}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img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>
                <a:solidFill>
                  <a:schemeClr val="accent2"/>
                </a:solidFill>
              </a:rPr>
              <a:t>"minus.gif"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alt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>
                <a:solidFill>
                  <a:schemeClr val="accent2"/>
                </a:solidFill>
              </a:rPr>
              <a:t>"Active"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{{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>
                <a:solidFill>
                  <a:schemeClr val="bg1"/>
                </a:solidFill>
              </a:rPr>
              <a:t>}}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img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>
                <a:solidFill>
                  <a:schemeClr val="accent2"/>
                </a:solidFill>
              </a:rPr>
              <a:t>"plus.gif"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alt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>
                <a:solidFill>
                  <a:schemeClr val="accent2"/>
                </a:solidFill>
              </a:rPr>
              <a:t>"Inactive"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{{/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}}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480382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Результат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Handlebars </a:t>
            </a:r>
            <a:r>
              <a:rPr lang="ru-RU" dirty="0">
                <a:solidFill>
                  <a:schemeClr val="bg1"/>
                </a:solidFill>
              </a:rPr>
              <a:t>возвращает блок, следующий за {{</a:t>
            </a:r>
            <a:r>
              <a:rPr lang="en-US" dirty="0">
                <a:solidFill>
                  <a:schemeClr val="bg1"/>
                </a:solidFill>
              </a:rPr>
              <a:t>else}}, </a:t>
            </a:r>
            <a:r>
              <a:rPr lang="ru-RU" dirty="0">
                <a:solidFill>
                  <a:schemeClr val="bg1"/>
                </a:solidFill>
              </a:rPr>
              <a:t>через функцию </a:t>
            </a:r>
            <a:r>
              <a:rPr lang="en-US" dirty="0" err="1">
                <a:solidFill>
                  <a:schemeClr val="bg1"/>
                </a:solidFill>
              </a:rPr>
              <a:t>options.inverse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Handlebars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registerHelper</a:t>
            </a:r>
            <a:r>
              <a:rPr lang="en-US" dirty="0">
                <a:solidFill>
                  <a:schemeClr val="bg1"/>
                </a:solidFill>
              </a:rPr>
              <a:t>('if',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(conditional, options) {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rgbClr val="7030A0"/>
                </a:solidFill>
              </a:rPr>
              <a:t>if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(conditional) {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return options.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} </a:t>
            </a:r>
            <a:r>
              <a:rPr lang="en-US" dirty="0">
                <a:solidFill>
                  <a:srgbClr val="7030A0"/>
                </a:solidFill>
              </a:rPr>
              <a:t>else</a:t>
            </a:r>
            <a:r>
              <a:rPr lang="en-US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rgbClr val="7030A0"/>
                </a:solidFill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options.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inverse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});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192460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>
                <a:solidFill>
                  <a:srgbClr val="FF0000"/>
                </a:solidFill>
              </a:rPr>
              <a:t>options.hash</a:t>
            </a:r>
            <a:endParaRPr lang="ru-RU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11427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options.hash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Содержит последовательность пар ключ - значение, передаваемых хелперу после всех непарных параметров.</a:t>
            </a:r>
          </a:p>
          <a:p>
            <a:pPr marL="0" indent="0">
              <a:buNone/>
            </a:pP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Пример: сделаем возможным добавление любого количества атрибутов создаваемой нами обертки &lt;</a:t>
            </a:r>
            <a:r>
              <a:rPr lang="ru-RU" dirty="0" err="1">
                <a:solidFill>
                  <a:schemeClr val="bg1"/>
                </a:solidFill>
              </a:rPr>
              <a:t>ul</a:t>
            </a:r>
            <a:r>
              <a:rPr lang="ru-RU" dirty="0">
                <a:solidFill>
                  <a:schemeClr val="bg1"/>
                </a:solidFill>
              </a:rPr>
              <a:t>/&gt;.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{{#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</a:t>
            </a:r>
            <a:r>
              <a:rPr lang="en-US" dirty="0">
                <a:solidFill>
                  <a:schemeClr val="bg1"/>
                </a:solidFill>
              </a:rPr>
              <a:t> nav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"nav-bar"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"top"</a:t>
            </a:r>
            <a:r>
              <a:rPr lang="en-US" dirty="0">
                <a:solidFill>
                  <a:schemeClr val="bg1"/>
                </a:solidFill>
              </a:rPr>
              <a:t>}}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href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>
                <a:solidFill>
                  <a:schemeClr val="accent2"/>
                </a:solidFill>
              </a:rPr>
              <a:t>"{{url}}"</a:t>
            </a:r>
            <a:r>
              <a:rPr lang="en-US" dirty="0">
                <a:solidFill>
                  <a:schemeClr val="bg1"/>
                </a:solidFill>
              </a:rPr>
              <a:t>&gt;{{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title</a:t>
            </a:r>
            <a:r>
              <a:rPr lang="en-US" dirty="0">
                <a:solidFill>
                  <a:schemeClr val="bg1"/>
                </a:solidFill>
              </a:rPr>
              <a:t>}}&lt;/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{{/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</a:t>
            </a:r>
            <a:r>
              <a:rPr lang="en-US" dirty="0">
                <a:solidFill>
                  <a:schemeClr val="bg1"/>
                </a:solidFill>
              </a:rPr>
              <a:t>}}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60635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Регистрация хелпера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4764"/>
            <a:ext cx="11091530" cy="52099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Handlebars передает парные параметры в </a:t>
            </a:r>
            <a:r>
              <a:rPr lang="ru-RU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options</a:t>
            </a:r>
            <a:r>
              <a:rPr lang="ru-RU" i="1" dirty="0" err="1">
                <a:solidFill>
                  <a:schemeClr val="bg1"/>
                </a:solidFill>
              </a:rPr>
              <a:t>.</a:t>
            </a:r>
            <a:r>
              <a:rPr lang="ru-RU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hash</a:t>
            </a:r>
            <a:r>
              <a:rPr lang="ru-RU" dirty="0">
                <a:solidFill>
                  <a:schemeClr val="bg1"/>
                </a:solidFill>
              </a:rPr>
              <a:t>, где они хранятся как ключи-значения объекта.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Handlebars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registerHelper</a:t>
            </a:r>
            <a:r>
              <a:rPr lang="en-US" dirty="0">
                <a:solidFill>
                  <a:schemeClr val="bg1"/>
                </a:solidFill>
              </a:rPr>
              <a:t>('list',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(context, options) {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attrs</a:t>
            </a:r>
            <a:r>
              <a:rPr lang="en-US" dirty="0">
                <a:solidFill>
                  <a:schemeClr val="bg1"/>
                </a:solidFill>
              </a:rPr>
              <a:t> = [];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options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hash</a:t>
            </a:r>
            <a:r>
              <a:rPr lang="en-US" dirty="0">
                <a:solidFill>
                  <a:schemeClr val="bg1"/>
                </a:solidFill>
              </a:rPr>
              <a:t>) {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attrs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push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+ '="'</a:t>
            </a:r>
            <a:r>
              <a:rPr lang="en-US" dirty="0">
                <a:solidFill>
                  <a:schemeClr val="accent2"/>
                </a:solidFill>
              </a:rPr>
              <a:t>+ </a:t>
            </a:r>
            <a:r>
              <a:rPr lang="en-US" dirty="0" err="1">
                <a:solidFill>
                  <a:schemeClr val="accent2"/>
                </a:solidFill>
              </a:rPr>
              <a:t>options.hash</a:t>
            </a:r>
            <a:r>
              <a:rPr lang="en-US" dirty="0">
                <a:solidFill>
                  <a:schemeClr val="accent2"/>
                </a:solidFill>
              </a:rPr>
              <a:t>[key] + </a:t>
            </a:r>
            <a:r>
              <a:rPr lang="en-US" dirty="0">
                <a:solidFill>
                  <a:schemeClr val="bg1"/>
                </a:solidFill>
              </a:rPr>
              <a:t> '"');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}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rgbClr val="7030A0"/>
                </a:solidFill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"&lt;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ul</a:t>
            </a:r>
            <a:r>
              <a:rPr lang="en-US" dirty="0">
                <a:solidFill>
                  <a:schemeClr val="bg1"/>
                </a:solidFill>
              </a:rPr>
              <a:t> " +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attrs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join</a:t>
            </a:r>
            <a:r>
              <a:rPr lang="en-US" dirty="0">
                <a:solidFill>
                  <a:schemeClr val="bg1"/>
                </a:solidFill>
              </a:rPr>
              <a:t>(" ") + "&gt;" + </a:t>
            </a:r>
            <a:r>
              <a:rPr lang="en-US" dirty="0" err="1">
                <a:solidFill>
                  <a:schemeClr val="bg1"/>
                </a:solidFill>
              </a:rPr>
              <a:t>context.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map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item</a:t>
            </a:r>
            <a:r>
              <a:rPr lang="en-US" dirty="0">
                <a:solidFill>
                  <a:schemeClr val="bg1"/>
                </a:solidFill>
              </a:rPr>
              <a:t>) {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rgbClr val="7030A0"/>
                </a:solidFill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"&lt;li&gt;" </a:t>
            </a:r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options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item</a:t>
            </a:r>
            <a:r>
              <a:rPr lang="en-US" dirty="0">
                <a:solidFill>
                  <a:schemeClr val="bg1"/>
                </a:solidFill>
              </a:rPr>
              <a:t>) + </a:t>
            </a:r>
            <a:r>
              <a:rPr lang="en-US" dirty="0">
                <a:solidFill>
                  <a:schemeClr val="accent2"/>
                </a:solidFill>
              </a:rPr>
              <a:t>"&lt;/li&gt;"</a:t>
            </a:r>
            <a:r>
              <a:rPr lang="en-US" dirty="0">
                <a:solidFill>
                  <a:schemeClr val="bg1"/>
                </a:solidFill>
              </a:rPr>
              <a:t>;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}).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join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"\n"</a:t>
            </a:r>
            <a:r>
              <a:rPr lang="en-US" dirty="0">
                <a:solidFill>
                  <a:schemeClr val="bg1"/>
                </a:solidFill>
              </a:rPr>
              <a:t>) + </a:t>
            </a:r>
            <a:r>
              <a:rPr lang="en-US" dirty="0">
                <a:solidFill>
                  <a:schemeClr val="accent2"/>
                </a:solidFill>
              </a:rPr>
              <a:t>"&lt;/</a:t>
            </a:r>
            <a:r>
              <a:rPr lang="en-US" dirty="0" err="1">
                <a:solidFill>
                  <a:schemeClr val="accent2"/>
                </a:solidFill>
              </a:rPr>
              <a:t>ul</a:t>
            </a:r>
            <a:r>
              <a:rPr lang="en-US" dirty="0">
                <a:solidFill>
                  <a:schemeClr val="accent2"/>
                </a:solidFill>
              </a:rPr>
              <a:t>&gt;"</a:t>
            </a:r>
            <a:r>
              <a:rPr lang="en-US" dirty="0">
                <a:solidFill>
                  <a:schemeClr val="bg1"/>
                </a:solidFill>
              </a:rPr>
              <a:t>;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});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724471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Результат </a:t>
            </a:r>
            <a:r>
              <a:rPr lang="en-US" dirty="0">
                <a:solidFill>
                  <a:srgbClr val="FF0000"/>
                </a:solidFill>
              </a:rPr>
              <a:t>HTML-</a:t>
            </a:r>
            <a:r>
              <a:rPr lang="ru-RU" dirty="0">
                <a:solidFill>
                  <a:srgbClr val="FF0000"/>
                </a:solidFill>
              </a:rPr>
              <a:t>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020185"/>
            <a:ext cx="11112795" cy="4156777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ul</a:t>
            </a:r>
            <a:r>
              <a:rPr lang="it-IT" dirty="0">
                <a:solidFill>
                  <a:schemeClr val="bg1"/>
                </a:solidFill>
              </a:rPr>
              <a:t> class="top" id="nav-bar"&gt;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	&lt;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li</a:t>
            </a:r>
            <a:r>
              <a:rPr lang="it-IT" dirty="0">
                <a:solidFill>
                  <a:schemeClr val="bg1"/>
                </a:solidFill>
              </a:rPr>
              <a:t>&gt;&lt;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href</a:t>
            </a:r>
            <a:r>
              <a:rPr lang="it-IT" dirty="0">
                <a:solidFill>
                  <a:schemeClr val="bg1"/>
                </a:solidFill>
              </a:rPr>
              <a:t>="</a:t>
            </a:r>
            <a:r>
              <a:rPr lang="it-IT" dirty="0">
                <a:solidFill>
                  <a:schemeClr val="accent2"/>
                </a:solidFill>
              </a:rPr>
              <a:t>http://www.museum-esenin.ru/biography</a:t>
            </a:r>
            <a:r>
              <a:rPr lang="it-IT" dirty="0">
                <a:solidFill>
                  <a:schemeClr val="bg1"/>
                </a:solidFill>
              </a:rPr>
              <a:t>"&gt;Биография 	Сергея Есенина&lt;/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it-IT" dirty="0">
                <a:solidFill>
                  <a:schemeClr val="bg1"/>
                </a:solidFill>
              </a:rPr>
              <a:t>&gt;&lt;/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li</a:t>
            </a:r>
            <a:r>
              <a:rPr lang="it-IT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	&lt;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li</a:t>
            </a:r>
            <a:r>
              <a:rPr lang="it-IT" dirty="0">
                <a:solidFill>
                  <a:schemeClr val="bg1"/>
                </a:solidFill>
              </a:rPr>
              <a:t>&gt;&lt;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href</a:t>
            </a:r>
            <a:r>
              <a:rPr lang="it-IT" dirty="0">
                <a:solidFill>
                  <a:schemeClr val="bg1"/>
                </a:solidFill>
              </a:rPr>
              <a:t>="</a:t>
            </a:r>
            <a:r>
              <a:rPr lang="it-IT" dirty="0">
                <a:solidFill>
                  <a:schemeClr val="accent2"/>
                </a:solidFill>
              </a:rPr>
              <a:t>http://www.fedordostoevsky.ru/biography</a:t>
            </a:r>
            <a:r>
              <a:rPr lang="it-IT" dirty="0">
                <a:solidFill>
                  <a:schemeClr val="bg1"/>
                </a:solidFill>
              </a:rPr>
              <a:t>"&gt;Биография 	Ф. М. Достоевского&lt;/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it-IT" dirty="0">
                <a:solidFill>
                  <a:schemeClr val="bg1"/>
                </a:solidFill>
              </a:rPr>
              <a:t>&gt;&lt;/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li</a:t>
            </a:r>
            <a:r>
              <a:rPr lang="it-IT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&lt;/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ul</a:t>
            </a:r>
            <a:r>
              <a:rPr lang="it-IT" dirty="0">
                <a:solidFill>
                  <a:schemeClr val="bg1"/>
                </a:solidFill>
              </a:rPr>
              <a:t>&gt;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63408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rgbClr val="FF0000"/>
                </a:solidFill>
              </a:rPr>
              <a:t>Встроенные хелперы</a:t>
            </a:r>
            <a:endParaRPr lang="ru-RU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5745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Install</a:t>
            </a:r>
            <a:endParaRPr lang="ru-RU" sz="60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60073"/>
            <a:ext cx="10515600" cy="3516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hlinkClick r:id="rId2"/>
              </a:rPr>
              <a:t>http://handlebarsjs.com/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&lt;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script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src</a:t>
            </a:r>
            <a:r>
              <a:rPr lang="en-US" sz="4000" dirty="0">
                <a:solidFill>
                  <a:schemeClr val="bg1"/>
                </a:solidFill>
              </a:rPr>
              <a:t>="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js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/handlebars.js</a:t>
            </a:r>
            <a:r>
              <a:rPr lang="en-US" sz="4000" dirty="0">
                <a:solidFill>
                  <a:schemeClr val="bg1"/>
                </a:solidFill>
              </a:rPr>
              <a:t>"&gt;&lt;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/script</a:t>
            </a:r>
            <a:r>
              <a:rPr lang="en-US" sz="40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2400" dirty="0">
                <a:solidFill>
                  <a:schemeClr val="bg1"/>
                </a:solidFill>
              </a:rPr>
              <a:t>version: 4.0.5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24936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</a:rPr>
              <a:t>if</a:t>
            </a:r>
            <a:endParaRPr lang="ru-RU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69280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if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Используйте этот хелпер для вывода блока по условию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div</a:t>
            </a:r>
            <a:r>
              <a:rPr lang="en-US" dirty="0">
                <a:solidFill>
                  <a:schemeClr val="bg1"/>
                </a:solidFill>
              </a:rPr>
              <a:t> class="</a:t>
            </a:r>
            <a:r>
              <a:rPr lang="en-US" dirty="0">
                <a:solidFill>
                  <a:schemeClr val="accent2"/>
                </a:solidFill>
              </a:rPr>
              <a:t>entry</a:t>
            </a:r>
            <a:r>
              <a:rPr lang="en-US" dirty="0">
                <a:solidFill>
                  <a:schemeClr val="bg1"/>
                </a:solidFill>
              </a:rPr>
              <a:t>"&gt;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{{#if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author</a:t>
            </a:r>
            <a:r>
              <a:rPr lang="en-US" dirty="0">
                <a:solidFill>
                  <a:schemeClr val="bg1"/>
                </a:solidFill>
              </a:rPr>
              <a:t>}}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h1</a:t>
            </a:r>
            <a:r>
              <a:rPr lang="en-US" dirty="0">
                <a:solidFill>
                  <a:schemeClr val="bg1"/>
                </a:solidFill>
              </a:rPr>
              <a:t>&gt;{{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dirty="0">
                <a:solidFill>
                  <a:schemeClr val="bg1"/>
                </a:solidFill>
              </a:rPr>
              <a:t>}} {{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dirty="0">
                <a:solidFill>
                  <a:schemeClr val="bg1"/>
                </a:solidFill>
              </a:rPr>
              <a:t>}}&lt;/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h1</a:t>
            </a:r>
            <a:r>
              <a:rPr lang="en-US" dirty="0">
                <a:solidFill>
                  <a:schemeClr val="bg1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{{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>
                <a:solidFill>
                  <a:schemeClr val="bg1"/>
                </a:solidFill>
              </a:rPr>
              <a:t>}}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h1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Автор неизвестен&lt;/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h1</a:t>
            </a:r>
            <a:r>
              <a:rPr lang="en-US" dirty="0">
                <a:solidFill>
                  <a:schemeClr val="bg1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{{/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}}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div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939391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</a:rPr>
              <a:t>unless</a:t>
            </a:r>
            <a:endParaRPr lang="ru-RU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00785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unless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17659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Используйте этот хелпер как обратный хелперу 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. Блок будет выведен, если выражение вернет ложное значение.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div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="</a:t>
            </a:r>
            <a:r>
              <a:rPr lang="en-US" dirty="0">
                <a:solidFill>
                  <a:schemeClr val="accent2"/>
                </a:solidFill>
              </a:rPr>
              <a:t>entry</a:t>
            </a:r>
            <a:r>
              <a:rPr lang="en-US" dirty="0">
                <a:solidFill>
                  <a:schemeClr val="bg1"/>
                </a:solidFill>
              </a:rPr>
              <a:t>"&gt;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{{#unless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license</a:t>
            </a:r>
            <a:r>
              <a:rPr lang="en-US" dirty="0">
                <a:solidFill>
                  <a:schemeClr val="bg1"/>
                </a:solidFill>
              </a:rPr>
              <a:t>}}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h3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="</a:t>
            </a:r>
            <a:r>
              <a:rPr lang="en-US" dirty="0">
                <a:solidFill>
                  <a:schemeClr val="accent2"/>
                </a:solidFill>
              </a:rPr>
              <a:t>warning</a:t>
            </a:r>
            <a:r>
              <a:rPr lang="en-US" dirty="0">
                <a:solidFill>
                  <a:schemeClr val="bg1"/>
                </a:solidFill>
              </a:rPr>
              <a:t>"&gt;</a:t>
            </a:r>
            <a:r>
              <a:rPr lang="ru-RU" dirty="0">
                <a:solidFill>
                  <a:schemeClr val="bg1"/>
                </a:solidFill>
              </a:rPr>
              <a:t>ВНИМАНИЕ: Эта запись не имеет 	лицензии!&lt;/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h3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{{/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unless</a:t>
            </a:r>
            <a:r>
              <a:rPr lang="en-US" dirty="0">
                <a:solidFill>
                  <a:schemeClr val="bg1"/>
                </a:solidFill>
              </a:rPr>
              <a:t>}}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div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992595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</a:rPr>
              <a:t>each</a:t>
            </a:r>
            <a:endParaRPr lang="ru-RU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480456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each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Используйте этот хелпер для перебора списков. Внутри блока Вы можете использовать </a:t>
            </a:r>
            <a:r>
              <a:rPr lang="ru-RU" dirty="0" err="1">
                <a:solidFill>
                  <a:schemeClr val="bg1"/>
                </a:solidFill>
              </a:rPr>
              <a:t>this</a:t>
            </a:r>
            <a:r>
              <a:rPr lang="ru-RU" dirty="0">
                <a:solidFill>
                  <a:schemeClr val="bg1"/>
                </a:solidFill>
              </a:rPr>
              <a:t> для ссылки на элемент списка.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ul</a:t>
            </a:r>
            <a:r>
              <a:rPr lang="en-US" dirty="0">
                <a:solidFill>
                  <a:schemeClr val="bg1"/>
                </a:solidFill>
              </a:rPr>
              <a:t> class="</a:t>
            </a:r>
            <a:r>
              <a:rPr lang="en-US" dirty="0" err="1">
                <a:solidFill>
                  <a:schemeClr val="accent2"/>
                </a:solidFill>
              </a:rPr>
              <a:t>writers_list</a:t>
            </a:r>
            <a:r>
              <a:rPr lang="en-US" dirty="0">
                <a:solidFill>
                  <a:schemeClr val="bg1"/>
                </a:solidFill>
              </a:rPr>
              <a:t>"&gt;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{{#each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writers</a:t>
            </a:r>
            <a:r>
              <a:rPr lang="en-US" dirty="0">
                <a:solidFill>
                  <a:schemeClr val="bg1"/>
                </a:solidFill>
              </a:rPr>
              <a:t>}}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</a:t>
            </a:r>
            <a:r>
              <a:rPr lang="en-US" dirty="0">
                <a:solidFill>
                  <a:schemeClr val="bg1"/>
                </a:solidFill>
              </a:rPr>
              <a:t>&gt;{{@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index</a:t>
            </a:r>
            <a:r>
              <a:rPr lang="en-US" dirty="0">
                <a:solidFill>
                  <a:schemeClr val="bg1"/>
                </a:solidFill>
              </a:rPr>
              <a:t>}}: {{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en-US" dirty="0">
                <a:solidFill>
                  <a:schemeClr val="bg1"/>
                </a:solidFill>
              </a:rPr>
              <a:t>}}&lt;/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{{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>
                <a:solidFill>
                  <a:schemeClr val="bg1"/>
                </a:solidFill>
              </a:rPr>
              <a:t>}}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Список пуст&lt;/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{{/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each</a:t>
            </a:r>
            <a:r>
              <a:rPr lang="en-US" dirty="0">
                <a:solidFill>
                  <a:schemeClr val="bg1"/>
                </a:solidFill>
              </a:rPr>
              <a:t>}}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ul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603157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</a:rPr>
              <a:t>with</a:t>
            </a:r>
            <a:endParaRPr lang="ru-RU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58149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with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Используйте этот хелпер для сдвига контекста секции </a:t>
            </a:r>
            <a:r>
              <a:rPr lang="ru-RU" dirty="0" err="1">
                <a:solidFill>
                  <a:schemeClr val="bg1"/>
                </a:solidFill>
              </a:rPr>
              <a:t>handlebars</a:t>
            </a:r>
            <a:r>
              <a:rPr lang="ru-RU" dirty="0">
                <a:solidFill>
                  <a:schemeClr val="bg1"/>
                </a:solidFill>
              </a:rPr>
              <a:t>-шаблона.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div</a:t>
            </a:r>
            <a:r>
              <a:rPr lang="en-US" dirty="0">
                <a:solidFill>
                  <a:schemeClr val="bg1"/>
                </a:solidFill>
              </a:rPr>
              <a:t> class="</a:t>
            </a:r>
            <a:r>
              <a:rPr lang="en-US" dirty="0">
                <a:solidFill>
                  <a:schemeClr val="accent2"/>
                </a:solidFill>
              </a:rPr>
              <a:t>entry</a:t>
            </a:r>
            <a:r>
              <a:rPr lang="en-US" dirty="0">
                <a:solidFill>
                  <a:schemeClr val="bg1"/>
                </a:solidFill>
              </a:rPr>
              <a:t>"&gt;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h1</a:t>
            </a:r>
            <a:r>
              <a:rPr lang="en-US" dirty="0">
                <a:solidFill>
                  <a:schemeClr val="bg1"/>
                </a:solidFill>
              </a:rPr>
              <a:t>&gt;{{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title</a:t>
            </a:r>
            <a:r>
              <a:rPr lang="en-US" dirty="0">
                <a:solidFill>
                  <a:schemeClr val="bg1"/>
                </a:solidFill>
              </a:rPr>
              <a:t>}}&lt;/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h1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{{#with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author</a:t>
            </a:r>
            <a:r>
              <a:rPr lang="en-US" dirty="0">
                <a:solidFill>
                  <a:schemeClr val="bg1"/>
                </a:solidFill>
              </a:rPr>
              <a:t>}}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h2</a:t>
            </a:r>
            <a:r>
              <a:rPr lang="en-US" dirty="0">
                <a:solidFill>
                  <a:schemeClr val="bg1"/>
                </a:solidFill>
              </a:rPr>
              <a:t>&gt;{{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dirty="0">
                <a:solidFill>
                  <a:schemeClr val="bg1"/>
                </a:solidFill>
              </a:rPr>
              <a:t>}} {{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dirty="0">
                <a:solidFill>
                  <a:schemeClr val="bg1"/>
                </a:solidFill>
              </a:rPr>
              <a:t>}}&lt;/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h2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{{else}}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h2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Автор неизвестен&lt;/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h2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{{/with}}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div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697813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</a:rPr>
              <a:t>log</a:t>
            </a:r>
            <a:endParaRPr lang="ru-RU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386561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log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Позволяет </a:t>
            </a:r>
            <a:r>
              <a:rPr lang="ru-RU" dirty="0" err="1">
                <a:solidFill>
                  <a:schemeClr val="bg1"/>
                </a:solidFill>
              </a:rPr>
              <a:t>логировать</a:t>
            </a:r>
            <a:r>
              <a:rPr lang="ru-RU" dirty="0">
                <a:solidFill>
                  <a:schemeClr val="bg1"/>
                </a:solidFill>
              </a:rPr>
              <a:t> состояние контекста во время выполнения шаблона.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{{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log</a:t>
            </a:r>
            <a:r>
              <a:rPr lang="en-US" sz="3200" dirty="0">
                <a:solidFill>
                  <a:schemeClr val="bg1"/>
                </a:solidFill>
              </a:rPr>
              <a:t> "</a:t>
            </a:r>
            <a:r>
              <a:rPr lang="ru-RU" sz="3200" dirty="0">
                <a:solidFill>
                  <a:schemeClr val="accent2"/>
                </a:solidFill>
              </a:rPr>
              <a:t>Фамилия</a:t>
            </a:r>
            <a:r>
              <a:rPr lang="ru-RU" sz="3200" dirty="0">
                <a:solidFill>
                  <a:schemeClr val="bg1"/>
                </a:solidFill>
              </a:rPr>
              <a:t>: "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3200" dirty="0">
                <a:solidFill>
                  <a:schemeClr val="bg1"/>
                </a:solidFill>
              </a:rPr>
              <a:t> "; </a:t>
            </a:r>
            <a:r>
              <a:rPr lang="ru-RU" sz="3200" dirty="0">
                <a:solidFill>
                  <a:schemeClr val="accent2"/>
                </a:solidFill>
              </a:rPr>
              <a:t>Имя</a:t>
            </a:r>
            <a:r>
              <a:rPr lang="ru-RU" sz="3200" dirty="0">
                <a:solidFill>
                  <a:schemeClr val="bg1"/>
                </a:solidFill>
              </a:rPr>
              <a:t>: "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3200" dirty="0">
                <a:solidFill>
                  <a:schemeClr val="bg1"/>
                </a:solidFill>
              </a:rPr>
              <a:t>}}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5159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Вставка шаблона </a:t>
            </a:r>
            <a:r>
              <a:rPr lang="en-US" dirty="0">
                <a:solidFill>
                  <a:srgbClr val="FF0000"/>
                </a:solidFill>
              </a:rPr>
              <a:t>Handlebars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087" y="1842878"/>
            <a:ext cx="116629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ru-RU" dirty="0">
                <a:solidFill>
                  <a:schemeClr val="bg1"/>
                </a:solidFill>
              </a:rPr>
              <a:t>andlebars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выражение представляет собой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идентификатор:</a:t>
            </a:r>
            <a:r>
              <a:rPr lang="en-US" dirty="0">
                <a:solidFill>
                  <a:schemeClr val="bg1"/>
                </a:solidFill>
              </a:rPr>
              <a:t>						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bg1"/>
                </a:solidFill>
              </a:rPr>
              <a:t>{{</a:t>
            </a:r>
            <a:r>
              <a:rPr lang="en-US" sz="3600" b="1" dirty="0" err="1">
                <a:solidFill>
                  <a:schemeClr val="bg1"/>
                </a:solidFill>
              </a:rPr>
              <a:t>some_contents</a:t>
            </a:r>
            <a:r>
              <a:rPr lang="en-US" sz="3600" b="1" dirty="0">
                <a:solidFill>
                  <a:schemeClr val="bg1"/>
                </a:solidFill>
              </a:rPr>
              <a:t>}} </a:t>
            </a:r>
          </a:p>
          <a:p>
            <a:pPr marL="0" indent="0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Идентификатором может быть любой символ </a:t>
            </a:r>
            <a:r>
              <a:rPr lang="ru-RU" dirty="0" err="1">
                <a:solidFill>
                  <a:schemeClr val="bg1"/>
                </a:solidFill>
              </a:rPr>
              <a:t>Unicode</a:t>
            </a:r>
            <a:r>
              <a:rPr lang="ru-RU" dirty="0">
                <a:solidFill>
                  <a:schemeClr val="bg1"/>
                </a:solidFill>
              </a:rPr>
              <a:t> за исключением: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b="1" dirty="0">
                <a:solidFill>
                  <a:schemeClr val="bg1"/>
                </a:solidFill>
              </a:rPr>
              <a:t>Пробел ! " # % &amp; ' ( ) * + , . / ; &lt; = &gt; @ [ \ ] ^ ` { | } ~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247004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Повторное использование шаблонов (</a:t>
            </a:r>
            <a:r>
              <a:rPr lang="en-US" dirty="0">
                <a:solidFill>
                  <a:srgbClr val="FF0000"/>
                </a:solidFill>
              </a:rPr>
              <a:t>Partials)</a:t>
            </a:r>
          </a:p>
        </p:txBody>
      </p:sp>
    </p:spTree>
    <p:extLst>
      <p:ext uri="{BB962C8B-B14F-4D97-AF65-F5344CB8AC3E}">
        <p14:creationId xmlns:p14="http://schemas.microsoft.com/office/powerpoint/2010/main" val="1469460798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2152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Повторное использование шаблонов (</a:t>
            </a:r>
            <a:r>
              <a:rPr lang="en-US" dirty="0">
                <a:solidFill>
                  <a:srgbClr val="FF0000"/>
                </a:solidFill>
              </a:rPr>
              <a:t>Partials)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Partials позволяют повторно использовать код путем создания общих шаблонов.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Partials — это обычные handlebars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шаблоны, которые могут быть непосредственно вызваны через другие шаблоны.</a:t>
            </a:r>
          </a:p>
          <a:p>
            <a:pPr marL="0" indent="0">
              <a:lnSpc>
                <a:spcPct val="100000"/>
              </a:lnSpc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Чтобы использовать Partial, его необходимо сначала зарегистрировать через 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Handlebars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registerPartial</a:t>
            </a:r>
            <a:r>
              <a:rPr lang="ru-RU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Handlebars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registerPartial</a:t>
            </a:r>
            <a:r>
              <a:rPr lang="en-US" sz="3600" dirty="0">
                <a:solidFill>
                  <a:schemeClr val="bg1"/>
                </a:solidFill>
              </a:rPr>
              <a:t>(</a:t>
            </a:r>
            <a:r>
              <a:rPr lang="en-US" sz="3600" dirty="0">
                <a:solidFill>
                  <a:schemeClr val="accent2"/>
                </a:solidFill>
              </a:rPr>
              <a:t>'</a:t>
            </a:r>
            <a:r>
              <a:rPr lang="en-US" sz="3600" dirty="0" err="1">
                <a:solidFill>
                  <a:schemeClr val="accent2"/>
                </a:solidFill>
              </a:rPr>
              <a:t>myPartial</a:t>
            </a:r>
            <a:r>
              <a:rPr lang="en-US" sz="3600" dirty="0">
                <a:solidFill>
                  <a:schemeClr val="bg1"/>
                </a:solidFill>
              </a:rPr>
              <a:t>', '{{</a:t>
            </a:r>
            <a:r>
              <a:rPr lang="en-US" sz="3600" dirty="0">
                <a:solidFill>
                  <a:schemeClr val="accent2"/>
                </a:solidFill>
              </a:rPr>
              <a:t>name</a:t>
            </a:r>
            <a:r>
              <a:rPr lang="en-US" sz="3600" dirty="0">
                <a:solidFill>
                  <a:schemeClr val="bg1"/>
                </a:solidFill>
              </a:rPr>
              <a:t>}}')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306086"/>
      </p:ext>
    </p:extLst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Источник материала: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https://habrahabr.ru/post/273581/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26144"/>
      </p:ext>
    </p:extLst>
  </p:cSld>
  <p:clrMapOvr>
    <a:masterClrMapping/>
  </p:clrMapOvr>
  <p:transition spd="slow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92D050"/>
                </a:solidFill>
              </a:rPr>
              <a:t>http://handlebarsjs.com/</a:t>
            </a:r>
            <a:endParaRPr lang="ru-RU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541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Вставка шаблона </a:t>
            </a:r>
            <a:r>
              <a:rPr lang="en-US" dirty="0">
                <a:solidFill>
                  <a:srgbClr val="FF0000"/>
                </a:solidFill>
              </a:rPr>
              <a:t>Handlebars</a:t>
            </a:r>
            <a:r>
              <a:rPr lang="ru-RU" dirty="0">
                <a:solidFill>
                  <a:srgbClr val="FF0000"/>
                </a:solidFill>
              </a:rPr>
              <a:t> в </a:t>
            </a:r>
            <a:r>
              <a:rPr lang="en-US" dirty="0">
                <a:solidFill>
                  <a:srgbClr val="FF0000"/>
                </a:solidFill>
              </a:rPr>
              <a:t>HTML-</a:t>
            </a:r>
            <a:r>
              <a:rPr lang="ru-RU" dirty="0">
                <a:solidFill>
                  <a:srgbClr val="FF0000"/>
                </a:solidFill>
              </a:rPr>
              <a:t>код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05049"/>
            <a:ext cx="10515600" cy="38719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script</a:t>
            </a:r>
            <a:r>
              <a:rPr lang="en-US" dirty="0">
                <a:solidFill>
                  <a:schemeClr val="bg1"/>
                </a:solidFill>
              </a:rPr>
              <a:t> id="entry-template"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="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text/x-handlebars-template</a:t>
            </a:r>
            <a:r>
              <a:rPr lang="en-US" dirty="0">
                <a:solidFill>
                  <a:schemeClr val="bg1"/>
                </a:solidFill>
              </a:rPr>
              <a:t>"&gt;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 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div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="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entry</a:t>
            </a:r>
            <a:r>
              <a:rPr lang="en-US" dirty="0">
                <a:solidFill>
                  <a:schemeClr val="bg1"/>
                </a:solidFill>
              </a:rPr>
              <a:t>"&gt;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h1</a:t>
            </a:r>
            <a:r>
              <a:rPr lang="en-US" dirty="0">
                <a:solidFill>
                  <a:schemeClr val="bg1"/>
                </a:solidFill>
              </a:rPr>
              <a:t>&gt;{{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title</a:t>
            </a:r>
            <a:r>
              <a:rPr lang="en-US" dirty="0">
                <a:solidFill>
                  <a:schemeClr val="bg1"/>
                </a:solidFill>
              </a:rPr>
              <a:t>}}&lt;/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h1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 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div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script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73702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Вставка шаблона </a:t>
            </a:r>
            <a:r>
              <a:rPr lang="en-US" dirty="0">
                <a:solidFill>
                  <a:srgbClr val="FF0000"/>
                </a:solidFill>
              </a:rPr>
              <a:t>Handlebars</a:t>
            </a:r>
            <a:r>
              <a:rPr lang="ru-RU" dirty="0">
                <a:solidFill>
                  <a:srgbClr val="FF0000"/>
                </a:solidFill>
              </a:rPr>
              <a:t> в </a:t>
            </a:r>
            <a:r>
              <a:rPr lang="en-US" dirty="0">
                <a:solidFill>
                  <a:srgbClr val="FF0000"/>
                </a:solidFill>
              </a:rPr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38399"/>
            <a:ext cx="10515600" cy="373856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JavaScript шаблон компилируется с помощью 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Handlebars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compile</a:t>
            </a:r>
            <a:r>
              <a:rPr lang="ru-RU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$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#entry-template</a:t>
            </a:r>
            <a:r>
              <a:rPr lang="en-US" dirty="0">
                <a:solidFill>
                  <a:schemeClr val="bg1"/>
                </a:solidFill>
              </a:rPr>
              <a:t>").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html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template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Handlebars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compile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dirty="0">
                <a:solidFill>
                  <a:schemeClr val="bg1"/>
                </a:solidFill>
              </a:rPr>
              <a:t>);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46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425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Пример работы </a:t>
            </a:r>
            <a:r>
              <a:rPr lang="en-US" dirty="0">
                <a:solidFill>
                  <a:srgbClr val="FF0000"/>
                </a:solidFill>
              </a:rPr>
              <a:t>Handlebars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46720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Handlebars шаблоны вычисляются в зависимости от контекста, переданного в скомпилированный метод. Выполнив наш шаблон со следующим содержанием: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</a:t>
            </a:r>
            <a:r>
              <a:rPr lang="en-US" dirty="0">
                <a:solidFill>
                  <a:schemeClr val="bg1"/>
                </a:solidFill>
              </a:rPr>
              <a:t> = {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title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Собаке Качалова" </a:t>
            </a:r>
            <a:r>
              <a:rPr lang="ru-RU" dirty="0">
                <a:solidFill>
                  <a:schemeClr val="bg1"/>
                </a:solidFill>
              </a:rPr>
              <a:t>};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US" dirty="0">
                <a:solidFill>
                  <a:schemeClr val="bg1"/>
                </a:solidFill>
              </a:rPr>
              <a:t> = template(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Мы получим </a:t>
            </a:r>
            <a:r>
              <a:rPr lang="en-US" dirty="0">
                <a:solidFill>
                  <a:schemeClr val="bg1"/>
                </a:solidFill>
              </a:rPr>
              <a:t>HTML-</a:t>
            </a:r>
            <a:r>
              <a:rPr lang="ru-RU" dirty="0">
                <a:solidFill>
                  <a:schemeClr val="bg1"/>
                </a:solidFill>
              </a:rPr>
              <a:t>код: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bg1"/>
                </a:solidFill>
              </a:rPr>
              <a:t>&lt;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div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entry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ru-RU" dirty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 &lt;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h1</a:t>
            </a:r>
            <a:r>
              <a:rPr lang="ru-RU" dirty="0">
                <a:solidFill>
                  <a:schemeClr val="bg1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Собаке Качалова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&lt;/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h1</a:t>
            </a:r>
            <a:r>
              <a:rPr lang="ru-RU" dirty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bg1"/>
                </a:solidFill>
              </a:rPr>
              <a:t> &lt;/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div</a:t>
            </a:r>
            <a:r>
              <a:rPr lang="ru-RU" dirty="0">
                <a:solidFill>
                  <a:schemeClr val="bg1"/>
                </a:solidFill>
              </a:rPr>
              <a:t>&gt;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5761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Пример работы </a:t>
            </a:r>
            <a:r>
              <a:rPr lang="en-US" dirty="0">
                <a:solidFill>
                  <a:srgbClr val="FF0000"/>
                </a:solidFill>
              </a:rPr>
              <a:t>Handlebars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594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Handlebars-выражения могут иметь пути, разделенные точками. Они позволяют искать свойства, вложенные ниже текущего контекста: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3902839"/>
            <a:ext cx="5143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div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class</a:t>
            </a:r>
            <a:r>
              <a:rPr lang="ru-RU" sz="2800" dirty="0">
                <a:solidFill>
                  <a:schemeClr val="accent2"/>
                </a:solidFill>
              </a:rPr>
              <a:t>="</a:t>
            </a:r>
            <a:r>
              <a:rPr lang="ru-RU" sz="2800" dirty="0" err="1">
                <a:solidFill>
                  <a:schemeClr val="accent2"/>
                </a:solidFill>
              </a:rPr>
              <a:t>entry</a:t>
            </a:r>
            <a:r>
              <a:rPr lang="ru-RU" sz="2800" dirty="0">
                <a:solidFill>
                  <a:schemeClr val="accent2"/>
                </a:solidFill>
              </a:rPr>
              <a:t>"</a:t>
            </a:r>
            <a:r>
              <a:rPr lang="ru-RU" sz="28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h1</a:t>
            </a:r>
            <a:r>
              <a:rPr lang="ru-RU" sz="2800" dirty="0">
                <a:solidFill>
                  <a:schemeClr val="bg1"/>
                </a:solidFill>
              </a:rPr>
              <a:t>&gt;{{</a:t>
            </a:r>
            <a:r>
              <a:rPr lang="ru-RU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title</a:t>
            </a:r>
            <a:r>
              <a:rPr lang="ru-RU" sz="2800" dirty="0">
                <a:solidFill>
                  <a:schemeClr val="bg1"/>
                </a:solidFill>
              </a:rPr>
              <a:t>}}&lt;/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h1</a:t>
            </a:r>
            <a:r>
              <a:rPr lang="ru-RU" sz="2800" dirty="0">
                <a:solidFill>
                  <a:schemeClr val="bg1"/>
                </a:solidFill>
              </a:rPr>
              <a:t>&gt; 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h2</a:t>
            </a:r>
            <a:r>
              <a:rPr lang="ru-RU" sz="2800" dirty="0">
                <a:solidFill>
                  <a:schemeClr val="bg1"/>
                </a:solidFill>
              </a:rPr>
              <a:t>&gt;{{author.</a:t>
            </a: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ru-RU" sz="2800" dirty="0">
                <a:solidFill>
                  <a:schemeClr val="bg1"/>
                </a:solidFill>
              </a:rPr>
              <a:t>}}&lt;/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h2</a:t>
            </a:r>
            <a:r>
              <a:rPr lang="ru-RU" sz="2800" dirty="0">
                <a:solidFill>
                  <a:schemeClr val="bg1"/>
                </a:solidFill>
              </a:rPr>
              <a:t>&gt;</a:t>
            </a:r>
          </a:p>
          <a:p>
            <a:r>
              <a:rPr lang="ru-RU" sz="2800" dirty="0">
                <a:solidFill>
                  <a:schemeClr val="bg1"/>
                </a:solidFill>
              </a:rPr>
              <a:t>&lt;/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div</a:t>
            </a:r>
            <a:r>
              <a:rPr lang="ru-RU" sz="28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283669" y="3256509"/>
            <a:ext cx="47178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</a:t>
            </a:r>
            <a:r>
              <a:rPr lang="en-US" sz="2800" dirty="0">
                <a:solidFill>
                  <a:schemeClr val="bg1"/>
                </a:solidFill>
              </a:rPr>
              <a:t> = {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title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en-US" sz="2800" dirty="0">
                <a:solidFill>
                  <a:schemeClr val="accent2"/>
                </a:solidFill>
              </a:rPr>
              <a:t>"</a:t>
            </a:r>
            <a:r>
              <a:rPr lang="ru-RU" sz="2800" dirty="0">
                <a:solidFill>
                  <a:schemeClr val="accent2"/>
                </a:solidFill>
              </a:rPr>
              <a:t>Собаке Качалова",</a:t>
            </a:r>
          </a:p>
          <a:p>
            <a:r>
              <a:rPr lang="ru-RU" sz="2800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author</a:t>
            </a:r>
            <a:r>
              <a:rPr lang="en-US" sz="2800" dirty="0">
                <a:solidFill>
                  <a:schemeClr val="bg1"/>
                </a:solidFill>
              </a:rPr>
              <a:t>: {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  <a:r>
              <a:rPr lang="en-US" sz="2800" dirty="0">
                <a:solidFill>
                  <a:schemeClr val="bg1"/>
                </a:solidFill>
              </a:rPr>
              <a:t>: 47,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en-US" sz="2800" dirty="0">
                <a:solidFill>
                  <a:schemeClr val="accent2"/>
                </a:solidFill>
              </a:rPr>
              <a:t>"</a:t>
            </a:r>
            <a:r>
              <a:rPr lang="ru-RU" sz="2800" dirty="0">
                <a:solidFill>
                  <a:schemeClr val="accent2"/>
                </a:solidFill>
              </a:rPr>
              <a:t>Сергей Есенин"</a:t>
            </a:r>
          </a:p>
          <a:p>
            <a:r>
              <a:rPr lang="ru-RU" sz="2800" dirty="0">
                <a:solidFill>
                  <a:schemeClr val="bg1"/>
                </a:solidFill>
              </a:rPr>
              <a:t>  }</a:t>
            </a:r>
          </a:p>
          <a:p>
            <a:r>
              <a:rPr lang="ru-RU" sz="2800" dirty="0">
                <a:solidFill>
                  <a:schemeClr val="bg1"/>
                </a:solidFill>
              </a:rPr>
              <a:t>};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8975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Info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Пути Handlebars также могут включать </a:t>
            </a:r>
            <a:r>
              <a:rPr lang="ru-RU" b="1" dirty="0">
                <a:solidFill>
                  <a:srgbClr val="FF0000"/>
                </a:solidFill>
              </a:rPr>
              <a:t>../</a:t>
            </a:r>
            <a:r>
              <a:rPr lang="ru-RU" dirty="0">
                <a:solidFill>
                  <a:schemeClr val="bg1"/>
                </a:solidFill>
              </a:rPr>
              <a:t> сегменты, позволяющие указать путь относительно родительского контекста.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Handlebars экранирует выражения, помещенные в двойные скобки </a:t>
            </a:r>
            <a:r>
              <a:rPr lang="ru-RU" dirty="0">
                <a:solidFill>
                  <a:srgbClr val="FF0000"/>
                </a:solidFill>
              </a:rPr>
              <a:t>{{ }}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Чтобы избежать этого, необходимо поместить выражение в тройные скобки </a:t>
            </a:r>
            <a:r>
              <a:rPr lang="ru-RU" dirty="0">
                <a:solidFill>
                  <a:srgbClr val="FF0000"/>
                </a:solidFill>
              </a:rPr>
              <a:t>{{{ }}}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8987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757</Words>
  <Application>Microsoft Office PowerPoint</Application>
  <PresentationFormat>Широкоэкранный</PresentationFormat>
  <Paragraphs>220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Тема Office</vt:lpstr>
      <vt:lpstr>Презентация PowerPoint</vt:lpstr>
      <vt:lpstr>Install</vt:lpstr>
      <vt:lpstr>Install</vt:lpstr>
      <vt:lpstr>Вставка шаблона Handlebars</vt:lpstr>
      <vt:lpstr>Вставка шаблона Handlebars в HTML-код</vt:lpstr>
      <vt:lpstr>Вставка шаблона Handlebars в JavaScript</vt:lpstr>
      <vt:lpstr>Пример работы Handlebars</vt:lpstr>
      <vt:lpstr>Пример работы Handlebars</vt:lpstr>
      <vt:lpstr>Info </vt:lpstr>
      <vt:lpstr>Хелперы</vt:lpstr>
      <vt:lpstr>Хелперы</vt:lpstr>
      <vt:lpstr>Регистрация хелпера</vt:lpstr>
      <vt:lpstr>Конфликт имен</vt:lpstr>
      <vt:lpstr>Блоковые хелперы</vt:lpstr>
      <vt:lpstr>Блоковые хелперы</vt:lpstr>
      <vt:lpstr>Регистрация блочного хелпера</vt:lpstr>
      <vt:lpstr>options.fn</vt:lpstr>
      <vt:lpstr>options.fn</vt:lpstr>
      <vt:lpstr>Пример использования options.fn </vt:lpstr>
      <vt:lpstr>Регистрация хелпера</vt:lpstr>
      <vt:lpstr>Результат HTML-код</vt:lpstr>
      <vt:lpstr>options.inverse</vt:lpstr>
      <vt:lpstr>options.inverse</vt:lpstr>
      <vt:lpstr>Результат</vt:lpstr>
      <vt:lpstr>options.hash</vt:lpstr>
      <vt:lpstr>options.hash</vt:lpstr>
      <vt:lpstr>Регистрация хелпера</vt:lpstr>
      <vt:lpstr>Результат HTML-код</vt:lpstr>
      <vt:lpstr>Встроенные хелперы</vt:lpstr>
      <vt:lpstr>if</vt:lpstr>
      <vt:lpstr>if</vt:lpstr>
      <vt:lpstr>unless</vt:lpstr>
      <vt:lpstr>unless</vt:lpstr>
      <vt:lpstr>each</vt:lpstr>
      <vt:lpstr>each</vt:lpstr>
      <vt:lpstr>with</vt:lpstr>
      <vt:lpstr>with</vt:lpstr>
      <vt:lpstr>log</vt:lpstr>
      <vt:lpstr>log</vt:lpstr>
      <vt:lpstr>Повторное использование шаблонов (Partials)</vt:lpstr>
      <vt:lpstr>Повторное использование шаблонов (Partials)</vt:lpstr>
      <vt:lpstr>Источник материала:  https://habrahabr.ru/post/273581/</vt:lpstr>
      <vt:lpstr>http://handlebarsjs.com/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Vova</dc:creator>
  <cp:lastModifiedBy>Vova</cp:lastModifiedBy>
  <cp:revision>24</cp:revision>
  <dcterms:created xsi:type="dcterms:W3CDTF">2016-12-16T12:49:06Z</dcterms:created>
  <dcterms:modified xsi:type="dcterms:W3CDTF">2016-12-16T17:28:27Z</dcterms:modified>
</cp:coreProperties>
</file>