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16" r:id="rId1"/>
  </p:sldMasterIdLst>
  <p:notesMasterIdLst>
    <p:notesMasterId r:id="rId28"/>
  </p:notesMasterIdLst>
  <p:sldIdLst>
    <p:sldId id="256" r:id="rId2"/>
    <p:sldId id="258" r:id="rId3"/>
    <p:sldId id="272" r:id="rId4"/>
    <p:sldId id="273" r:id="rId5"/>
    <p:sldId id="271" r:id="rId6"/>
    <p:sldId id="257" r:id="rId7"/>
    <p:sldId id="259" r:id="rId8"/>
    <p:sldId id="274" r:id="rId9"/>
    <p:sldId id="260" r:id="rId10"/>
    <p:sldId id="275" r:id="rId11"/>
    <p:sldId id="276" r:id="rId12"/>
    <p:sldId id="277" r:id="rId13"/>
    <p:sldId id="261" r:id="rId14"/>
    <p:sldId id="262" r:id="rId15"/>
    <p:sldId id="278" r:id="rId16"/>
    <p:sldId id="263" r:id="rId17"/>
    <p:sldId id="264" r:id="rId18"/>
    <p:sldId id="279" r:id="rId19"/>
    <p:sldId id="266" r:id="rId20"/>
    <p:sldId id="265" r:id="rId21"/>
    <p:sldId id="267" r:id="rId22"/>
    <p:sldId id="280" r:id="rId23"/>
    <p:sldId id="268" r:id="rId24"/>
    <p:sldId id="269" r:id="rId25"/>
    <p:sldId id="270" r:id="rId26"/>
    <p:sldId id="281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60"/>
  </p:normalViewPr>
  <p:slideViewPr>
    <p:cSldViewPr>
      <p:cViewPr varScale="1">
        <p:scale>
          <a:sx n="85" d="100"/>
          <a:sy n="85" d="100"/>
        </p:scale>
        <p:origin x="-131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B9687-F2F4-4BED-AFC8-86C9736E7D6E}" type="datetimeFigureOut">
              <a:rPr lang="ru-RU" smtClean="0"/>
              <a:t>09.12.2016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08254-8AED-403D-8E7A-FD7847CFB3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847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8254-8AED-403D-8E7A-FD7847CFB351}" type="slidenum">
              <a:rPr lang="ru-RU" smtClean="0"/>
              <a:t>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7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013C-F916-4478-A855-E94809D6BDFC}" type="datetime1">
              <a:rPr lang="ru-RU" smtClean="0"/>
              <a:t>09.12.2016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4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793B-1967-42B8-8BA4-1246FBEB6058}" type="datetime1">
              <a:rPr lang="ru-RU" smtClean="0"/>
              <a:t>09.12.2016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8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7F6B-F572-448D-956C-705135AD4031}" type="datetime1">
              <a:rPr lang="ru-RU" smtClean="0"/>
              <a:t>09.12.2016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25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AB02-73EC-4995-867F-F952DF922182}" type="datetime1">
              <a:rPr lang="ru-RU" smtClean="0"/>
              <a:t>09.12.2016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75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6E46-F325-4C0E-9DEF-371CCCD9EB70}" type="datetime1">
              <a:rPr lang="ru-RU" smtClean="0"/>
              <a:t>09.12.2016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23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11B4-B412-4B0D-9149-3CF46A9DF0C2}" type="datetime1">
              <a:rPr lang="ru-RU" smtClean="0"/>
              <a:t>09.12.2016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84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DDEE-393A-48C0-943C-5A1ED17436B8}" type="datetime1">
              <a:rPr lang="ru-RU" smtClean="0"/>
              <a:t>09.12.2016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54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677D-80C9-4F8D-9F90-71F867B295DE}" type="datetime1">
              <a:rPr lang="ru-RU" smtClean="0"/>
              <a:t>09.12.2016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8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4E1E-C673-4FFC-BB1E-A8A6E88FA6B7}" type="datetime1">
              <a:rPr lang="ru-RU" smtClean="0"/>
              <a:t>09.12.2016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64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E0140-82F5-4AF3-A4A7-6367E3BFBEC2}" type="datetime1">
              <a:rPr lang="ru-RU" smtClean="0"/>
              <a:t>09.12.2016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15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64B2-B350-464D-9FDE-3D32AFBF7A24}" type="datetime1">
              <a:rPr lang="ru-RU" smtClean="0"/>
              <a:t>09.12.2016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38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78523-71F2-4AAC-9E28-CBDED69AC79F}" type="datetime1">
              <a:rPr lang="ru-RU" smtClean="0"/>
              <a:t>09.12.2016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7344-3E04-4188-94E3-024795F132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435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47864" y="2660719"/>
            <a:ext cx="2520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R</a:t>
            </a:r>
            <a:r>
              <a:rPr lang="en-US" sz="7200" dirty="0" err="1" smtClean="0">
                <a:latin typeface="Aharoni" pitchFamily="2" charset="-79"/>
                <a:cs typeface="Aharoni" pitchFamily="2" charset="-79"/>
              </a:rPr>
              <a:t>edis</a:t>
            </a:r>
            <a:endParaRPr lang="ru-RU" sz="7200" dirty="0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3253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R</a:t>
            </a:r>
            <a:r>
              <a:rPr lang="en-US" dirty="0" err="1" smtClean="0"/>
              <a:t>edis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Базы данных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484784"/>
            <a:ext cx="8147248" cy="4641379"/>
          </a:xfrm>
        </p:spPr>
        <p:txBody>
          <a:bodyPr/>
          <a:lstStyle/>
          <a:p>
            <a:r>
              <a:rPr lang="ru-RU" dirty="0" smtClean="0"/>
              <a:t>базы данных - это группирование всей информации 6 определенного приложения в месте и изоляция ее от других приложений.</a:t>
            </a:r>
          </a:p>
          <a:p>
            <a:r>
              <a:rPr lang="ru-RU" dirty="0" smtClean="0"/>
              <a:t>В </a:t>
            </a:r>
            <a:r>
              <a:rPr lang="ru-RU" dirty="0" err="1" smtClean="0"/>
              <a:t>Redis</a:t>
            </a:r>
            <a:r>
              <a:rPr lang="ru-RU" dirty="0" smtClean="0"/>
              <a:t> база данных идентифицируется просто числом, которое по умолчанию равняется 0. Если вы хотите сменить базу данных, то вы можете сделать это командой </a:t>
            </a:r>
            <a:r>
              <a:rPr lang="ru-RU" dirty="0" err="1" smtClean="0"/>
              <a:t>select</a:t>
            </a:r>
            <a:r>
              <a:rPr lang="ru-RU" dirty="0" smtClean="0"/>
              <a:t>. В командной строке просто введите </a:t>
            </a:r>
            <a:r>
              <a:rPr lang="ru-RU" dirty="0" err="1" smtClean="0"/>
              <a:t>select</a:t>
            </a:r>
            <a:r>
              <a:rPr lang="ru-RU" dirty="0" smtClean="0"/>
              <a:t> 1. </a:t>
            </a:r>
            <a:r>
              <a:rPr lang="ru-RU" dirty="0" err="1" smtClean="0"/>
              <a:t>Redis</a:t>
            </a:r>
            <a:r>
              <a:rPr lang="ru-RU" dirty="0" smtClean="0"/>
              <a:t> должен ответить сообщением OK и в терминале вы должны увидеть что-то типа </a:t>
            </a:r>
            <a:r>
              <a:rPr lang="ru-RU" dirty="0" err="1" smtClean="0"/>
              <a:t>redis</a:t>
            </a:r>
            <a:r>
              <a:rPr lang="ru-RU" dirty="0" smtClean="0"/>
              <a:t> 127.0.0.1:6379[1]&gt;. Если вы хотите переключиться обратно на базу по умолчанию, просто введите в командной строке </a:t>
            </a:r>
            <a:r>
              <a:rPr lang="ru-RU" dirty="0" err="1" smtClean="0"/>
              <a:t>select</a:t>
            </a:r>
            <a:r>
              <a:rPr lang="ru-RU" dirty="0" smtClean="0"/>
              <a:t> 0.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7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R</a:t>
            </a:r>
            <a:r>
              <a:rPr lang="en-US" dirty="0" err="1" smtClean="0"/>
              <a:t>edis</a:t>
            </a:r>
            <a:r>
              <a:rPr lang="en-US" dirty="0" smtClean="0"/>
              <a:t> –</a:t>
            </a:r>
            <a:r>
              <a:rPr lang="ru-RU" dirty="0" smtClean="0"/>
              <a:t> Ключи</a:t>
            </a:r>
            <a:r>
              <a:rPr lang="en-US" dirty="0" smtClean="0"/>
              <a:t>,</a:t>
            </a:r>
            <a:r>
              <a:rPr lang="ru-RU" dirty="0" smtClean="0"/>
              <a:t> Значения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7544" y="1268760"/>
            <a:ext cx="8219256" cy="4752528"/>
          </a:xfrm>
        </p:spPr>
        <p:txBody>
          <a:bodyPr>
            <a:normAutofit/>
          </a:bodyPr>
          <a:lstStyle/>
          <a:p>
            <a:r>
              <a:rPr lang="ru-RU" dirty="0" smtClean="0"/>
              <a:t>Ключ - это то, чем мы помечаем части информации. Мы будем пользоваться ключами часто, но пока достаточно знать, что ключ может выглядеть вот так: </a:t>
            </a:r>
            <a:r>
              <a:rPr lang="en-US" dirty="0" err="1" smtClean="0"/>
              <a:t>Students:Chernyavskii</a:t>
            </a:r>
            <a:r>
              <a:rPr lang="ru-RU" dirty="0" smtClean="0"/>
              <a:t>. Под таким ключом можно ожидать информацию о пользователе под именем </a:t>
            </a:r>
            <a:r>
              <a:rPr lang="en-US" dirty="0" err="1" smtClean="0"/>
              <a:t>Chernyavskii</a:t>
            </a:r>
            <a:r>
              <a:rPr lang="ru-RU" dirty="0" smtClean="0"/>
              <a:t>. Двоеточие не имеет никакого особого значения, но использование подобных разделителей является хорошим тоном.</a:t>
            </a:r>
            <a:endParaRPr lang="en-US" dirty="0" smtClean="0"/>
          </a:p>
          <a:p>
            <a:r>
              <a:rPr lang="ru-RU" dirty="0" smtClean="0"/>
              <a:t>Значение - это данные, которые ассоциированы с ключом. Это может быть что угодно. Иногда это строки, иногда числа, а иногда там хранятся </a:t>
            </a:r>
            <a:r>
              <a:rPr lang="ru-RU" dirty="0" err="1" smtClean="0"/>
              <a:t>сериализованные</a:t>
            </a:r>
            <a:r>
              <a:rPr lang="ru-RU" dirty="0" smtClean="0"/>
              <a:t> объекты (в виде JSON, XML или любых других форматов).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83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7544" y="1484784"/>
            <a:ext cx="8147248" cy="3951288"/>
          </a:xfrm>
        </p:spPr>
        <p:txBody>
          <a:bodyPr/>
          <a:lstStyle/>
          <a:p>
            <a:r>
              <a:rPr lang="ru-RU" dirty="0" smtClean="0"/>
              <a:t>Строки являются самой простой структурой данных в </a:t>
            </a:r>
            <a:r>
              <a:rPr lang="ru-RU" dirty="0" err="1" smtClean="0"/>
              <a:t>Redis</a:t>
            </a:r>
            <a:r>
              <a:rPr lang="ru-RU" dirty="0" smtClean="0"/>
              <a:t>. Когда вы думаете о паре ключ-значение, вы думаете о строках. Имея уникальные имена (ключи), значения строк могут быть какими угодно.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11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R</a:t>
            </a:r>
            <a:r>
              <a:rPr lang="en-US" dirty="0" err="1" smtClean="0"/>
              <a:t>edis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ru-RU" dirty="0" smtClean="0"/>
              <a:t>Строки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R</a:t>
            </a:r>
            <a:r>
              <a:rPr lang="en-US" dirty="0" err="1" smtClean="0"/>
              <a:t>edis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3528" y="1412776"/>
            <a:ext cx="4040188" cy="639762"/>
          </a:xfrm>
        </p:spPr>
        <p:txBody>
          <a:bodyPr/>
          <a:lstStyle/>
          <a:p>
            <a:r>
              <a:rPr lang="en-US" dirty="0" smtClean="0"/>
              <a:t>port:6379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12</a:t>
            </a:fld>
            <a:endParaRPr lang="ru-RU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2856"/>
            <a:ext cx="7848872" cy="4146736"/>
          </a:xfrm>
        </p:spPr>
      </p:pic>
    </p:spTree>
    <p:extLst>
      <p:ext uri="{BB962C8B-B14F-4D97-AF65-F5344CB8AC3E}">
        <p14:creationId xmlns:p14="http://schemas.microsoft.com/office/powerpoint/2010/main" val="352914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R</a:t>
            </a:r>
            <a:r>
              <a:rPr lang="en-US" dirty="0" err="1" smtClean="0"/>
              <a:t>edis</a:t>
            </a:r>
            <a:r>
              <a:rPr lang="en-US" dirty="0" smtClean="0"/>
              <a:t> - </a:t>
            </a:r>
            <a:r>
              <a:rPr lang="ru-RU" dirty="0" smtClean="0"/>
              <a:t>Строки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7056784" cy="3245700"/>
          </a:xfrm>
        </p:spPr>
      </p:pic>
      <p:pic>
        <p:nvPicPr>
          <p:cNvPr id="10" name="Объект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869160"/>
            <a:ext cx="7992888" cy="1158563"/>
          </a:xfr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87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Redis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err="1" smtClean="0">
                <a:solidFill>
                  <a:srgbClr val="FF0000"/>
                </a:solidFill>
              </a:rPr>
              <a:t>Х</a:t>
            </a:r>
            <a:r>
              <a:rPr lang="ru-RU" dirty="0" err="1" smtClean="0"/>
              <a:t>эши</a:t>
            </a:r>
            <a:r>
              <a:rPr lang="ru-RU" dirty="0" smtClean="0"/>
              <a:t> (</a:t>
            </a:r>
            <a:r>
              <a:rPr lang="en-US" dirty="0" smtClean="0"/>
              <a:t>Hashes)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9552" y="2132856"/>
            <a:ext cx="8147248" cy="3951288"/>
          </a:xfrm>
        </p:spPr>
        <p:txBody>
          <a:bodyPr/>
          <a:lstStyle/>
          <a:p>
            <a:r>
              <a:rPr lang="ru-RU" dirty="0" err="1" smtClean="0"/>
              <a:t>Хеши</a:t>
            </a:r>
            <a:r>
              <a:rPr lang="ru-RU" dirty="0" smtClean="0"/>
              <a:t> во многом похожи на строки. Важным отличием является то, что они предоставляют дополнительный уровень адресации данных - поля (</a:t>
            </a:r>
            <a:r>
              <a:rPr lang="en-US" dirty="0" smtClean="0"/>
              <a:t>fields). 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2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Redis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err="1" smtClean="0">
                <a:solidFill>
                  <a:srgbClr val="FF0000"/>
                </a:solidFill>
              </a:rPr>
              <a:t>Х</a:t>
            </a:r>
            <a:r>
              <a:rPr lang="ru-RU" dirty="0" err="1" smtClean="0"/>
              <a:t>эши</a:t>
            </a:r>
            <a:r>
              <a:rPr lang="ru-RU" dirty="0" smtClean="0"/>
              <a:t> (</a:t>
            </a:r>
            <a:r>
              <a:rPr lang="en-US" dirty="0" smtClean="0"/>
              <a:t>Hashes)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348880"/>
            <a:ext cx="7853725" cy="3456384"/>
          </a:xfr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0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Объект 13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157192"/>
            <a:ext cx="8562406" cy="864096"/>
          </a:xfr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16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Redis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err="1" smtClean="0">
                <a:solidFill>
                  <a:srgbClr val="FF0000"/>
                </a:solidFill>
              </a:rPr>
              <a:t>Х</a:t>
            </a:r>
            <a:r>
              <a:rPr lang="ru-RU" dirty="0" err="1" smtClean="0"/>
              <a:t>эши</a:t>
            </a:r>
            <a:r>
              <a:rPr lang="ru-RU" dirty="0" smtClean="0"/>
              <a:t> (</a:t>
            </a:r>
            <a:r>
              <a:rPr lang="en-US" dirty="0" smtClean="0"/>
              <a:t>Hashes)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72816"/>
            <a:ext cx="7558733" cy="2952328"/>
          </a:xfrm>
        </p:spPr>
      </p:pic>
    </p:spTree>
    <p:extLst>
      <p:ext uri="{BB962C8B-B14F-4D97-AF65-F5344CB8AC3E}">
        <p14:creationId xmlns:p14="http://schemas.microsoft.com/office/powerpoint/2010/main" val="422746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Redis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>
                <a:solidFill>
                  <a:srgbClr val="FF0000"/>
                </a:solidFill>
              </a:rPr>
              <a:t>С</a:t>
            </a:r>
            <a:r>
              <a:rPr lang="ru-RU" dirty="0" smtClean="0"/>
              <a:t>писки (</a:t>
            </a:r>
            <a:r>
              <a:rPr lang="en-US" dirty="0" smtClean="0"/>
              <a:t>List)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219256" cy="3951288"/>
          </a:xfrm>
        </p:spPr>
        <p:txBody>
          <a:bodyPr>
            <a:normAutofit/>
          </a:bodyPr>
          <a:lstStyle/>
          <a:p>
            <a:r>
              <a:rPr lang="ru-RU" dirty="0" smtClean="0"/>
              <a:t>Списки позволяют хранить и манипулировать массивами значений для заданного ключа. Можно добавлять значения в список, получать первое и последнее значение из списка и манипулировать значениями с заданными индексами. Списки сохраняют порядок своих значений и имеют эффективные операции с использованием индексов.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49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60848"/>
            <a:ext cx="7519070" cy="3600400"/>
          </a:xfr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18</a:t>
            </a:fld>
            <a:endParaRPr lang="ru-RU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Redis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>
                <a:solidFill>
                  <a:srgbClr val="FF0000"/>
                </a:solidFill>
              </a:rPr>
              <a:t>С</a:t>
            </a:r>
            <a:r>
              <a:rPr lang="ru-RU" dirty="0" smtClean="0"/>
              <a:t>писки (</a:t>
            </a:r>
            <a:r>
              <a:rPr lang="en-US" dirty="0" smtClean="0"/>
              <a:t>List)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12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Ч</a:t>
            </a:r>
            <a:r>
              <a:rPr lang="ru-RU" dirty="0" smtClean="0"/>
              <a:t>то такое </a:t>
            </a:r>
            <a:r>
              <a:rPr lang="en-US" dirty="0" err="1" smtClean="0"/>
              <a:t>Redis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68760"/>
            <a:ext cx="6192688" cy="49874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82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19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Redis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>
                <a:solidFill>
                  <a:srgbClr val="FF0000"/>
                </a:solidFill>
              </a:rPr>
              <a:t>С</a:t>
            </a:r>
            <a:r>
              <a:rPr lang="ru-RU" dirty="0" smtClean="0"/>
              <a:t>писки (</a:t>
            </a:r>
            <a:r>
              <a:rPr lang="en-US" dirty="0" smtClean="0"/>
              <a:t>List)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88840"/>
            <a:ext cx="7848872" cy="3744416"/>
          </a:xfrm>
        </p:spPr>
      </p:pic>
    </p:spTree>
    <p:extLst>
      <p:ext uri="{BB962C8B-B14F-4D97-AF65-F5344CB8AC3E}">
        <p14:creationId xmlns:p14="http://schemas.microsoft.com/office/powerpoint/2010/main" val="1024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848"/>
            <a:ext cx="8128289" cy="3384376"/>
          </a:xfr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20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Redis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>
                <a:solidFill>
                  <a:srgbClr val="FF0000"/>
                </a:solidFill>
              </a:rPr>
              <a:t>М</a:t>
            </a:r>
            <a:r>
              <a:rPr lang="ru-RU" dirty="0" smtClean="0"/>
              <a:t>ножества (</a:t>
            </a:r>
            <a:r>
              <a:rPr lang="en-US" dirty="0" smtClean="0"/>
              <a:t>Sets)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3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Redis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>
                <a:solidFill>
                  <a:srgbClr val="FF0000"/>
                </a:solidFill>
              </a:rPr>
              <a:t>М</a:t>
            </a:r>
            <a:r>
              <a:rPr lang="ru-RU" dirty="0" smtClean="0"/>
              <a:t>ножества (</a:t>
            </a:r>
            <a:r>
              <a:rPr lang="en-US" dirty="0" smtClean="0"/>
              <a:t>Sets)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219256" cy="3951288"/>
          </a:xfrm>
        </p:spPr>
        <p:txBody>
          <a:bodyPr>
            <a:normAutofit/>
          </a:bodyPr>
          <a:lstStyle/>
          <a:p>
            <a:r>
              <a:rPr lang="ru-RU" dirty="0" smtClean="0"/>
              <a:t>Множества используются для хранения уникальных значений и предоставляют набор операций - таких, как объединение. Множества не упорядочены, но предоставляют эффективные операции со значениями. 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6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22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Redis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>
                <a:solidFill>
                  <a:srgbClr val="FF0000"/>
                </a:solidFill>
              </a:rPr>
              <a:t>М</a:t>
            </a:r>
            <a:r>
              <a:rPr lang="ru-RU" dirty="0" smtClean="0"/>
              <a:t>ножества (</a:t>
            </a:r>
            <a:r>
              <a:rPr lang="en-US" dirty="0" smtClean="0"/>
              <a:t>Sets)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20888"/>
            <a:ext cx="8298064" cy="2880320"/>
          </a:xfrm>
        </p:spPr>
      </p:pic>
    </p:spTree>
    <p:extLst>
      <p:ext uri="{BB962C8B-B14F-4D97-AF65-F5344CB8AC3E}">
        <p14:creationId xmlns:p14="http://schemas.microsoft.com/office/powerpoint/2010/main" val="36690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95536" y="1844824"/>
            <a:ext cx="8147248" cy="3951288"/>
          </a:xfrm>
        </p:spPr>
        <p:txBody>
          <a:bodyPr>
            <a:normAutofit/>
          </a:bodyPr>
          <a:lstStyle/>
          <a:p>
            <a:r>
              <a:rPr lang="ru-RU" dirty="0" smtClean="0"/>
              <a:t>Последней и самой мощной структурой данных являются упорядоченные множества. </a:t>
            </a:r>
            <a:r>
              <a:rPr lang="ru-RU" dirty="0" err="1" smtClean="0"/>
              <a:t>Хеши</a:t>
            </a:r>
            <a:r>
              <a:rPr lang="ru-RU" dirty="0" smtClean="0"/>
              <a:t> похожи на строки, но имеют поля, а упорядоченные множества похожи на множества, но имеют счетчики. Счетчики предоставляют возможности упорядочивания и ранжирования.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23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en-US" sz="4000" dirty="0" err="1" smtClean="0"/>
              <a:t>Redis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 smtClean="0">
                <a:solidFill>
                  <a:srgbClr val="FF0000"/>
                </a:solidFill>
              </a:rPr>
              <a:t>У</a:t>
            </a:r>
            <a:r>
              <a:rPr lang="ru-RU" sz="3600" dirty="0" smtClean="0"/>
              <a:t>порядоченные Множества (</a:t>
            </a:r>
            <a:r>
              <a:rPr lang="en-US" sz="3600" dirty="0" smtClean="0"/>
              <a:t>Sorted Sets)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646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56792"/>
            <a:ext cx="6696744" cy="3571597"/>
          </a:xfrm>
        </p:spPr>
      </p:pic>
      <p:pic>
        <p:nvPicPr>
          <p:cNvPr id="10" name="Объект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301208"/>
            <a:ext cx="6048672" cy="720080"/>
          </a:xfr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24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Redis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ublish/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ubscribe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4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23528" y="692696"/>
            <a:ext cx="8424936" cy="5256584"/>
          </a:xfrm>
        </p:spPr>
        <p:txBody>
          <a:bodyPr>
            <a:normAutofit/>
          </a:bodyPr>
          <a:lstStyle/>
          <a:p>
            <a:r>
              <a:rPr lang="ru-RU" dirty="0" err="1" smtClean="0"/>
              <a:t>Redis</a:t>
            </a:r>
            <a:r>
              <a:rPr lang="ru-RU" dirty="0" smtClean="0"/>
              <a:t> использует множество способов облегчить наше взаимодействие с данными. Эта система убирает большую часть сложности и абстракции, присущих другим системам. Во многих случаях это делает </a:t>
            </a:r>
            <a:r>
              <a:rPr lang="ru-RU" dirty="0" err="1" smtClean="0"/>
              <a:t>Redis</a:t>
            </a:r>
            <a:r>
              <a:rPr lang="ru-RU" dirty="0" smtClean="0"/>
              <a:t> неудачным выбором. Но в других случаях может показаться, что </a:t>
            </a:r>
            <a:r>
              <a:rPr lang="ru-RU" dirty="0" err="1" smtClean="0"/>
              <a:t>Redis</a:t>
            </a:r>
            <a:r>
              <a:rPr lang="ru-RU" dirty="0" smtClean="0"/>
              <a:t> был написан для решения именно вашей проблемы. В конечном итоге мы вернулись к тому, о чем я говорил в самом начале: </a:t>
            </a:r>
            <a:r>
              <a:rPr lang="ru-RU" dirty="0" err="1" smtClean="0"/>
              <a:t>Redis</a:t>
            </a:r>
            <a:r>
              <a:rPr lang="ru-RU" dirty="0" smtClean="0"/>
              <a:t> прост в освоении. Когда вокруг так много новых технологий, не просто понять, на изучение какой стоит потратить время. Когда вы увидите реальные преимущества, которые </a:t>
            </a:r>
            <a:r>
              <a:rPr lang="ru-RU" dirty="0" err="1" smtClean="0"/>
              <a:t>Redis</a:t>
            </a:r>
            <a:r>
              <a:rPr lang="ru-RU" dirty="0" smtClean="0"/>
              <a:t> может предложить, я уверен, что у вас не останется вопросов о том, уделять ли время на изучение </a:t>
            </a:r>
            <a:r>
              <a:rPr lang="ru-RU" dirty="0" err="1" smtClean="0"/>
              <a:t>Redis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66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Ч</a:t>
            </a:r>
            <a:r>
              <a:rPr lang="ru-RU" dirty="0"/>
              <a:t>то такое </a:t>
            </a:r>
            <a:r>
              <a:rPr lang="en-US" dirty="0" err="1"/>
              <a:t>Redis</a:t>
            </a:r>
            <a:r>
              <a:rPr lang="ru-RU" dirty="0"/>
              <a:t>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2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Redis</a:t>
            </a:r>
            <a:r>
              <a:rPr lang="ru-RU" dirty="0" smtClean="0"/>
              <a:t> - это </a:t>
            </a:r>
            <a:r>
              <a:rPr lang="ru-RU" i="1" dirty="0" err="1" smtClean="0"/>
              <a:t>kеу</a:t>
            </a:r>
            <a:r>
              <a:rPr lang="ru-RU" i="1" dirty="0" smtClean="0"/>
              <a:t>-</a:t>
            </a:r>
            <a:r>
              <a:rPr lang="ru-RU" i="1" dirty="0" err="1" smtClean="0"/>
              <a:t>vаluе</a:t>
            </a:r>
            <a:r>
              <a:rPr lang="ru-RU" dirty="0" smtClean="0"/>
              <a:t>-хранилище данных, использующее для хране­ния оперативную память, по мере необходимости записывая данные на физический носитель. Данные сохраняются на диск при превы­шении заданного количества запросов и просто через настраиваемый временной интервал.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8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R</a:t>
            </a:r>
            <a:r>
              <a:rPr lang="en-US" dirty="0" err="1" smtClean="0"/>
              <a:t>edis</a:t>
            </a:r>
            <a:r>
              <a:rPr lang="en-US" dirty="0" smtClean="0"/>
              <a:t> - </a:t>
            </a:r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040560"/>
          </a:xfrm>
        </p:spPr>
        <p:txBody>
          <a:bodyPr>
            <a:noAutofit/>
          </a:bodyPr>
          <a:lstStyle/>
          <a:p>
            <a:r>
              <a:rPr lang="ru-RU" sz="1900" dirty="0" err="1" smtClean="0"/>
              <a:t>Redis</a:t>
            </a:r>
            <a:r>
              <a:rPr lang="ru-RU" sz="1900" dirty="0" smtClean="0"/>
              <a:t> очень прост  и прекрасно документирован;</a:t>
            </a:r>
          </a:p>
          <a:p>
            <a:r>
              <a:rPr lang="ru-RU" sz="1900" dirty="0" smtClean="0"/>
              <a:t>На данный момент длина ключа в </a:t>
            </a:r>
            <a:r>
              <a:rPr lang="ru-RU" sz="1900" dirty="0" err="1" smtClean="0"/>
              <a:t>Redis</a:t>
            </a:r>
            <a:r>
              <a:rPr lang="ru-RU" sz="1900" dirty="0" smtClean="0"/>
              <a:t> может составлять до 231 байт, длина строки — до 512 Мб, списки и множества могут содержать до 232элементов, один экземпляр </a:t>
            </a:r>
            <a:r>
              <a:rPr lang="ru-RU" sz="1900" dirty="0" err="1" smtClean="0"/>
              <a:t>Redis</a:t>
            </a:r>
            <a:r>
              <a:rPr lang="ru-RU" sz="1900" dirty="0" smtClean="0"/>
              <a:t> может хранить до 232 ключей;</a:t>
            </a:r>
          </a:p>
          <a:p>
            <a:r>
              <a:rPr lang="ru-RU" sz="1900" dirty="0" smtClean="0"/>
              <a:t>На одном сервере можно держать несколько пронумерованных баз данных, по умолчанию их число равно 16-и.</a:t>
            </a:r>
          </a:p>
          <a:p>
            <a:r>
              <a:rPr lang="ru-RU" sz="1900" dirty="0" smtClean="0"/>
              <a:t>Приложения, использующие </a:t>
            </a:r>
            <a:r>
              <a:rPr lang="ru-RU" sz="1900" dirty="0" err="1" smtClean="0"/>
              <a:t>Redis</a:t>
            </a:r>
            <a:r>
              <a:rPr lang="ru-RU" sz="1900" dirty="0" smtClean="0"/>
              <a:t>, удобно профилировать (команда </a:t>
            </a:r>
            <a:r>
              <a:rPr lang="ru-RU" sz="1900" dirty="0" err="1" smtClean="0"/>
              <a:t>slowlog</a:t>
            </a:r>
            <a:r>
              <a:rPr lang="ru-RU" sz="1900" dirty="0" smtClean="0"/>
              <a:t>) и отлаживать (команда </a:t>
            </a:r>
            <a:r>
              <a:rPr lang="ru-RU" sz="1900" dirty="0" err="1" smtClean="0"/>
              <a:t>monitor</a:t>
            </a:r>
            <a:r>
              <a:rPr lang="ru-RU" sz="1900" dirty="0" smtClean="0"/>
              <a:t>);</a:t>
            </a:r>
          </a:p>
          <a:p>
            <a:r>
              <a:rPr lang="ru-RU" sz="1900" dirty="0" err="1" smtClean="0"/>
              <a:t>Redis</a:t>
            </a:r>
            <a:r>
              <a:rPr lang="ru-RU" sz="1900" dirty="0" smtClean="0"/>
              <a:t> написан таким образом, что резервную копию его базы данных можно сделать простым копированием файла дампа, даже во время работы сервера;</a:t>
            </a:r>
          </a:p>
          <a:p>
            <a:r>
              <a:rPr lang="ru-RU" sz="1900" dirty="0" smtClean="0"/>
              <a:t>Официально </a:t>
            </a:r>
            <a:r>
              <a:rPr lang="ru-RU" sz="1900" dirty="0" err="1" smtClean="0"/>
              <a:t>Windows</a:t>
            </a:r>
            <a:r>
              <a:rPr lang="ru-RU" sz="1900" dirty="0" smtClean="0"/>
              <a:t> не поддерживается, но есть неофициальные сборки </a:t>
            </a:r>
            <a:r>
              <a:rPr lang="ru-RU" sz="1900" dirty="0" err="1" smtClean="0"/>
              <a:t>Redis</a:t>
            </a:r>
            <a:r>
              <a:rPr lang="ru-RU" sz="1900" dirty="0" smtClean="0"/>
              <a:t> для </a:t>
            </a:r>
            <a:r>
              <a:rPr lang="ru-RU" sz="1900" dirty="0" err="1" smtClean="0"/>
              <a:t>Windows</a:t>
            </a:r>
            <a:r>
              <a:rPr lang="ru-RU" sz="1900" dirty="0" smtClean="0"/>
              <a:t>;</a:t>
            </a:r>
          </a:p>
          <a:p>
            <a:r>
              <a:rPr lang="ru-RU" sz="1900" dirty="0" smtClean="0"/>
              <a:t>Доступ к серверу можно защитить паролем;</a:t>
            </a:r>
          </a:p>
          <a:p>
            <a:r>
              <a:rPr lang="ru-RU" sz="1900" dirty="0" err="1" smtClean="0"/>
              <a:t>Redis</a:t>
            </a:r>
            <a:r>
              <a:rPr lang="ru-RU" sz="1900" dirty="0" smtClean="0"/>
              <a:t> используется в </a:t>
            </a:r>
            <a:r>
              <a:rPr lang="ru-RU" sz="1900" dirty="0" err="1" smtClean="0"/>
              <a:t>Tumblr</a:t>
            </a:r>
            <a:r>
              <a:rPr lang="ru-RU" sz="1900" dirty="0" smtClean="0"/>
              <a:t>, </a:t>
            </a:r>
            <a:r>
              <a:rPr lang="ru-RU" sz="1900" dirty="0" err="1" smtClean="0"/>
              <a:t>Disqus</a:t>
            </a:r>
            <a:r>
              <a:rPr lang="ru-RU" sz="1900" dirty="0" smtClean="0"/>
              <a:t>, </a:t>
            </a:r>
            <a:r>
              <a:rPr lang="ru-RU" sz="1900" dirty="0" err="1" smtClean="0"/>
              <a:t>Skype</a:t>
            </a:r>
            <a:r>
              <a:rPr lang="ru-RU" sz="1900" dirty="0" smtClean="0"/>
              <a:t>, </a:t>
            </a:r>
            <a:r>
              <a:rPr lang="ru-RU" sz="1900" dirty="0" err="1" smtClean="0"/>
              <a:t>StackOverflow</a:t>
            </a:r>
            <a:r>
              <a:rPr lang="ru-RU" sz="1900" dirty="0" smtClean="0"/>
              <a:t>, </a:t>
            </a:r>
            <a:r>
              <a:rPr lang="ru-RU" sz="1900" dirty="0" err="1" smtClean="0"/>
              <a:t>Instagram</a:t>
            </a:r>
            <a:r>
              <a:rPr lang="ru-RU" sz="1900" dirty="0" smtClean="0"/>
              <a:t>, </a:t>
            </a:r>
            <a:r>
              <a:rPr lang="ru-RU" sz="1900" dirty="0" err="1" smtClean="0"/>
              <a:t>GitHub</a:t>
            </a:r>
            <a:r>
              <a:rPr lang="ru-RU" sz="1900" dirty="0" smtClean="0"/>
              <a:t>, </a:t>
            </a:r>
            <a:r>
              <a:rPr lang="ru-RU" sz="1900" dirty="0" err="1" smtClean="0"/>
              <a:t>Flickr</a:t>
            </a:r>
            <a:r>
              <a:rPr lang="ru-RU" sz="1900" dirty="0" smtClean="0"/>
              <a:t>, </a:t>
            </a:r>
            <a:r>
              <a:rPr lang="ru-RU" sz="1900" dirty="0" err="1" smtClean="0"/>
              <a:t>Digg</a:t>
            </a:r>
            <a:r>
              <a:rPr lang="ru-RU" sz="1900" dirty="0" smtClean="0"/>
              <a:t> и много где еще;</a:t>
            </a:r>
            <a:endParaRPr lang="ru-RU" sz="19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47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772815"/>
            <a:ext cx="3600400" cy="3935321"/>
          </a:xfrm>
        </p:spPr>
      </p:pic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1187624" y="1700808"/>
            <a:ext cx="3008313" cy="3362052"/>
          </a:xfrm>
        </p:spPr>
        <p:txBody>
          <a:bodyPr>
            <a:normAutofit/>
          </a:bodyPr>
          <a:lstStyle/>
          <a:p>
            <a:r>
              <a:rPr lang="ru-RU" sz="2400" i="1" dirty="0" smtClean="0"/>
              <a:t>Основоположник</a:t>
            </a:r>
            <a:r>
              <a:rPr lang="ru-RU" sz="2400" dirty="0" smtClean="0"/>
              <a:t>:</a:t>
            </a:r>
          </a:p>
          <a:p>
            <a:r>
              <a:rPr lang="en-US" sz="2400" b="1" dirty="0" smtClean="0"/>
              <a:t>Salvatore </a:t>
            </a:r>
            <a:r>
              <a:rPr lang="en-US" sz="2400" b="1" dirty="0" err="1" smtClean="0"/>
              <a:t>Sanfilippo</a:t>
            </a:r>
            <a:r>
              <a:rPr lang="en-US" sz="2400" b="1" dirty="0" smtClean="0"/>
              <a:t>;</a:t>
            </a:r>
          </a:p>
          <a:p>
            <a:endParaRPr lang="ru-RU" sz="2400" b="1" i="1" dirty="0" smtClean="0"/>
          </a:p>
          <a:p>
            <a:r>
              <a:rPr lang="ru-RU" sz="2400" b="1" i="1" dirty="0" smtClean="0"/>
              <a:t>Спонсор:</a:t>
            </a:r>
          </a:p>
          <a:p>
            <a:r>
              <a:rPr lang="en-US" sz="2400" b="1" dirty="0" err="1" smtClean="0"/>
              <a:t>VMWare</a:t>
            </a:r>
            <a:endParaRPr lang="ru-RU" sz="2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4</a:t>
            </a:fld>
            <a:endParaRPr lang="ru-RU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>
                <a:solidFill>
                  <a:srgbClr val="FF0000"/>
                </a:solidFill>
              </a:rPr>
              <a:t>R</a:t>
            </a:r>
            <a:r>
              <a:rPr lang="en-US" sz="4400" dirty="0" err="1" smtClean="0"/>
              <a:t>edis</a:t>
            </a:r>
            <a:endParaRPr lang="ru-RU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3768" y="3645024"/>
            <a:ext cx="3062188" cy="306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430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081557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+mn-lt"/>
                <a:cs typeface="Courier New" pitchFamily="49" charset="0"/>
              </a:rPr>
              <a:t>R</a:t>
            </a:r>
            <a:r>
              <a:rPr lang="en-US" b="1" dirty="0" err="1" smtClean="0">
                <a:latin typeface="+mn-lt"/>
                <a:cs typeface="Courier New" pitchFamily="49" charset="0"/>
              </a:rPr>
              <a:t>edis</a:t>
            </a:r>
            <a:endParaRPr lang="ru-RU" b="1" dirty="0">
              <a:latin typeface="+mn-lt"/>
              <a:cs typeface="Courier New" pitchFamily="49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340768"/>
            <a:ext cx="8136904" cy="4896543"/>
          </a:xfrm>
        </p:spPr>
        <p:txBody>
          <a:bodyPr>
            <a:normAutofit/>
          </a:bodyPr>
          <a:lstStyle/>
          <a:p>
            <a:r>
              <a:rPr lang="ru-RU" dirty="0">
                <a:cs typeface="Courier New" pitchFamily="49" charset="0"/>
              </a:rPr>
              <a:t>Строки (</a:t>
            </a:r>
            <a:r>
              <a:rPr lang="ru-RU" i="1" dirty="0" err="1">
                <a:cs typeface="Courier New" pitchFamily="49" charset="0"/>
              </a:rPr>
              <a:t>strings</a:t>
            </a:r>
            <a:r>
              <a:rPr lang="ru-RU" dirty="0" smtClean="0">
                <a:cs typeface="Courier New" pitchFamily="49" charset="0"/>
              </a:rPr>
              <a:t>) </a:t>
            </a:r>
            <a:endParaRPr lang="en-US" dirty="0" smtClean="0">
              <a:cs typeface="Courier New" pitchFamily="49" charset="0"/>
            </a:endParaRPr>
          </a:p>
          <a:p>
            <a:r>
              <a:rPr lang="ru-RU" dirty="0" smtClean="0">
                <a:cs typeface="Courier New" pitchFamily="49" charset="0"/>
              </a:rPr>
              <a:t>Списки</a:t>
            </a:r>
            <a:r>
              <a:rPr lang="ru-RU" dirty="0">
                <a:cs typeface="Courier New" pitchFamily="49" charset="0"/>
              </a:rPr>
              <a:t> (</a:t>
            </a:r>
            <a:r>
              <a:rPr lang="ru-RU" i="1" dirty="0" err="1">
                <a:cs typeface="Courier New" pitchFamily="49" charset="0"/>
              </a:rPr>
              <a:t>lists</a:t>
            </a:r>
            <a:r>
              <a:rPr lang="ru-RU" dirty="0" smtClean="0">
                <a:cs typeface="Courier New" pitchFamily="49" charset="0"/>
              </a:rPr>
              <a:t>)</a:t>
            </a:r>
            <a:endParaRPr lang="en-US" dirty="0" smtClean="0">
              <a:cs typeface="Courier New" pitchFamily="49" charset="0"/>
            </a:endParaRPr>
          </a:p>
          <a:p>
            <a:r>
              <a:rPr lang="ru-RU" dirty="0" smtClean="0">
                <a:cs typeface="Courier New" pitchFamily="49" charset="0"/>
              </a:rPr>
              <a:t>Множества</a:t>
            </a:r>
            <a:r>
              <a:rPr lang="ru-RU" dirty="0">
                <a:cs typeface="Courier New" pitchFamily="49" charset="0"/>
              </a:rPr>
              <a:t> (</a:t>
            </a:r>
            <a:r>
              <a:rPr lang="ru-RU" i="1" dirty="0" err="1" smtClean="0">
                <a:cs typeface="Courier New" pitchFamily="49" charset="0"/>
              </a:rPr>
              <a:t>sets</a:t>
            </a:r>
            <a:r>
              <a:rPr lang="en-US" dirty="0">
                <a:cs typeface="Courier New" pitchFamily="49" charset="0"/>
              </a:rPr>
              <a:t>)</a:t>
            </a:r>
            <a:endParaRPr lang="en-US" dirty="0" smtClean="0">
              <a:cs typeface="Courier New" pitchFamily="49" charset="0"/>
            </a:endParaRPr>
          </a:p>
          <a:p>
            <a:r>
              <a:rPr lang="ru-RU" dirty="0" smtClean="0">
                <a:cs typeface="Courier New" pitchFamily="49" charset="0"/>
              </a:rPr>
              <a:t>Хеш-таблицы</a:t>
            </a:r>
            <a:r>
              <a:rPr lang="ru-RU" dirty="0">
                <a:cs typeface="Courier New" pitchFamily="49" charset="0"/>
              </a:rPr>
              <a:t> (</a:t>
            </a:r>
            <a:r>
              <a:rPr lang="ru-RU" i="1" dirty="0" err="1" smtClean="0">
                <a:cs typeface="Courier New" pitchFamily="49" charset="0"/>
              </a:rPr>
              <a:t>hashes</a:t>
            </a:r>
            <a:r>
              <a:rPr lang="ru-RU" dirty="0" smtClean="0">
                <a:cs typeface="Courier New" pitchFamily="49" charset="0"/>
              </a:rPr>
              <a:t>) </a:t>
            </a:r>
            <a:endParaRPr lang="en-US" dirty="0" smtClean="0">
              <a:cs typeface="Courier New" pitchFamily="49" charset="0"/>
            </a:endParaRPr>
          </a:p>
          <a:p>
            <a:r>
              <a:rPr lang="ru-RU" dirty="0" smtClean="0">
                <a:cs typeface="Courier New" pitchFamily="49" charset="0"/>
              </a:rPr>
              <a:t>Упорядоченные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ru-RU" dirty="0" smtClean="0">
                <a:cs typeface="Courier New" pitchFamily="49" charset="0"/>
              </a:rPr>
              <a:t>множества(</a:t>
            </a:r>
            <a:r>
              <a:rPr lang="ru-RU" i="1" dirty="0" err="1" smtClean="0">
                <a:cs typeface="Courier New" pitchFamily="49" charset="0"/>
              </a:rPr>
              <a:t>sorted</a:t>
            </a:r>
            <a:r>
              <a:rPr lang="ru-RU" dirty="0" smtClean="0">
                <a:cs typeface="Courier New" pitchFamily="49" charset="0"/>
              </a:rPr>
              <a:t> </a:t>
            </a:r>
            <a:r>
              <a:rPr lang="ru-RU" i="1" dirty="0" err="1" smtClean="0">
                <a:cs typeface="Courier New" pitchFamily="49" charset="0"/>
              </a:rPr>
              <a:t>sets</a:t>
            </a:r>
            <a:r>
              <a:rPr lang="ru-RU" dirty="0" smtClean="0">
                <a:cs typeface="Courier New" pitchFamily="49" charset="0"/>
              </a:rPr>
              <a:t>)</a:t>
            </a:r>
            <a:endParaRPr lang="en-US" dirty="0" smtClean="0"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39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R</a:t>
            </a:r>
            <a:r>
              <a:rPr lang="en-US" dirty="0" err="1" smtClean="0"/>
              <a:t>edis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8229600" cy="3918649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6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539552" y="50851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https://redis.io/download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1117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Хранилище сессий и профилей пользователей;</a:t>
            </a:r>
          </a:p>
          <a:p>
            <a:r>
              <a:rPr lang="ru-RU" dirty="0" smtClean="0"/>
              <a:t>Место для хранения количества пользователей онлайн, кодов </a:t>
            </a:r>
            <a:r>
              <a:rPr lang="ru-RU" dirty="0" err="1" smtClean="0"/>
              <a:t>капч</a:t>
            </a:r>
            <a:r>
              <a:rPr lang="ru-RU" dirty="0" smtClean="0"/>
              <a:t>, различных флагов, </a:t>
            </a:r>
            <a:r>
              <a:rPr lang="ru-RU" dirty="0" err="1" smtClean="0"/>
              <a:t>саджестов</a:t>
            </a:r>
            <a:r>
              <a:rPr lang="ru-RU" dirty="0" smtClean="0"/>
              <a:t> поисковых запросов;</a:t>
            </a:r>
          </a:p>
          <a:p>
            <a:r>
              <a:rPr lang="ru-RU" dirty="0" smtClean="0"/>
              <a:t>СУБД для небольших приложений — </a:t>
            </a:r>
            <a:r>
              <a:rPr lang="ru-RU" dirty="0" err="1" smtClean="0"/>
              <a:t>сокращалок</a:t>
            </a:r>
            <a:r>
              <a:rPr lang="ru-RU" dirty="0" smtClean="0"/>
              <a:t> ссылок, </a:t>
            </a:r>
            <a:r>
              <a:rPr lang="ru-RU" dirty="0" err="1" smtClean="0"/>
              <a:t>имиджбордов</a:t>
            </a:r>
            <a:r>
              <a:rPr lang="ru-RU" dirty="0" smtClean="0"/>
              <a:t>, возможно даже блогов;</a:t>
            </a:r>
          </a:p>
          <a:p>
            <a:r>
              <a:rPr lang="ru-RU" dirty="0" smtClean="0"/>
              <a:t>Хранилище промежуточных результатов вычислений при обработке больших объемов данных;</a:t>
            </a:r>
          </a:p>
          <a:p>
            <a:r>
              <a:rPr lang="ru-RU" dirty="0" smtClean="0"/>
              <a:t>И т.д.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7</a:t>
            </a:fld>
            <a:endParaRPr lang="ru-RU"/>
          </a:p>
        </p:txBody>
      </p:sp>
      <p:sp>
        <p:nvSpPr>
          <p:cNvPr id="5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081557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+mn-lt"/>
                <a:cs typeface="Courier New" pitchFamily="49" charset="0"/>
              </a:rPr>
              <a:t>R</a:t>
            </a:r>
            <a:r>
              <a:rPr lang="en-US" b="1" dirty="0" err="1" smtClean="0">
                <a:latin typeface="+mn-lt"/>
                <a:cs typeface="Courier New" pitchFamily="49" charset="0"/>
              </a:rPr>
              <a:t>edis</a:t>
            </a:r>
            <a:r>
              <a:rPr lang="ru-RU" b="1" dirty="0" smtClean="0">
                <a:latin typeface="+mn-lt"/>
                <a:cs typeface="Courier New" pitchFamily="49" charset="0"/>
              </a:rPr>
              <a:t> – Области применения</a:t>
            </a:r>
            <a:endParaRPr lang="ru-RU" b="1" dirty="0"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49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Redis</a:t>
            </a:r>
            <a:r>
              <a:rPr lang="ru-RU" dirty="0" smtClean="0"/>
              <a:t> - </a:t>
            </a:r>
            <a:r>
              <a:rPr lang="ru-RU" dirty="0" smtClean="0">
                <a:solidFill>
                  <a:srgbClr val="FF0000"/>
                </a:solidFill>
              </a:rPr>
              <a:t>У</a:t>
            </a:r>
            <a:r>
              <a:rPr lang="ru-RU" dirty="0" smtClean="0"/>
              <a:t>становка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395536" y="1628800"/>
            <a:ext cx="4040188" cy="639762"/>
          </a:xfrm>
        </p:spPr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-server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4644008" y="1628800"/>
            <a:ext cx="4041775" cy="639762"/>
          </a:xfrm>
        </p:spPr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-cli</a:t>
            </a:r>
            <a:endParaRPr lang="ru-RU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420888"/>
            <a:ext cx="4104456" cy="295232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7344-3E04-4188-94E3-024795F13206}" type="slidenum">
              <a:rPr lang="ru-RU" smtClean="0"/>
              <a:t>8</a:t>
            </a:fld>
            <a:endParaRPr lang="ru-RU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20888"/>
            <a:ext cx="4112196" cy="2952328"/>
          </a:xfrm>
        </p:spPr>
      </p:pic>
      <p:sp>
        <p:nvSpPr>
          <p:cNvPr id="13" name="Текст 4"/>
          <p:cNvSpPr txBox="1">
            <a:spLocks/>
          </p:cNvSpPr>
          <p:nvPr/>
        </p:nvSpPr>
        <p:spPr>
          <a:xfrm>
            <a:off x="351547" y="5661248"/>
            <a:ext cx="4040188" cy="50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npm</a:t>
            </a:r>
            <a:r>
              <a:rPr lang="en-US" dirty="0" smtClean="0"/>
              <a:t>  install  </a:t>
            </a:r>
            <a:r>
              <a:rPr lang="en-US" dirty="0" err="1" smtClean="0"/>
              <a:t>redis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746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</TotalTime>
  <Words>620</Words>
  <Application>Microsoft Office PowerPoint</Application>
  <PresentationFormat>Экран (4:3)</PresentationFormat>
  <Paragraphs>90</Paragraphs>
  <Slides>26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Презентация PowerPoint</vt:lpstr>
      <vt:lpstr>Что такое Redis?</vt:lpstr>
      <vt:lpstr>Что такое Redis?</vt:lpstr>
      <vt:lpstr>Redis - Преимущества</vt:lpstr>
      <vt:lpstr>Redis</vt:lpstr>
      <vt:lpstr>Redis</vt:lpstr>
      <vt:lpstr>Redis</vt:lpstr>
      <vt:lpstr>Redis – Области применения</vt:lpstr>
      <vt:lpstr>Redis - Установка</vt:lpstr>
      <vt:lpstr>Redis – Базы данных</vt:lpstr>
      <vt:lpstr>Redis – Ключи, Значения</vt:lpstr>
      <vt:lpstr>Redis - Строки</vt:lpstr>
      <vt:lpstr>Redis - Строки</vt:lpstr>
      <vt:lpstr>Redis - Строки</vt:lpstr>
      <vt:lpstr>Redis Хэши (Hashes) </vt:lpstr>
      <vt:lpstr> Redis Хэши (Hashes) </vt:lpstr>
      <vt:lpstr> Redis Хэши (Hashes) </vt:lpstr>
      <vt:lpstr> Redis Списки (List) </vt:lpstr>
      <vt:lpstr> Redis Списки (List) </vt:lpstr>
      <vt:lpstr> Redis Списки (List) </vt:lpstr>
      <vt:lpstr> Redis Множества (Sets) </vt:lpstr>
      <vt:lpstr> Redis Множества (Sets) </vt:lpstr>
      <vt:lpstr> Redis Множества (Sets) </vt:lpstr>
      <vt:lpstr> Redis Упорядоченные Множества (Sorted Sets) </vt:lpstr>
      <vt:lpstr> Redis Publish/Subscribe 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28</cp:revision>
  <dcterms:created xsi:type="dcterms:W3CDTF">2016-12-09T16:52:00Z</dcterms:created>
  <dcterms:modified xsi:type="dcterms:W3CDTF">2016-12-10T06:23:55Z</dcterms:modified>
</cp:coreProperties>
</file>