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264" r:id="rId3"/>
    <p:sldId id="322" r:id="rId4"/>
    <p:sldId id="354" r:id="rId5"/>
    <p:sldId id="259" r:id="rId6"/>
    <p:sldId id="321" r:id="rId7"/>
    <p:sldId id="329" r:id="rId8"/>
    <p:sldId id="355" r:id="rId9"/>
    <p:sldId id="358" r:id="rId10"/>
    <p:sldId id="376" r:id="rId11"/>
    <p:sldId id="356" r:id="rId12"/>
    <p:sldId id="320" r:id="rId13"/>
    <p:sldId id="260" r:id="rId14"/>
    <p:sldId id="268" r:id="rId15"/>
    <p:sldId id="374" r:id="rId16"/>
    <p:sldId id="313" r:id="rId17"/>
    <p:sldId id="292" r:id="rId18"/>
    <p:sldId id="272" r:id="rId19"/>
    <p:sldId id="31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1" userDrawn="1">
          <p15:clr>
            <a:srgbClr val="A4A3A4"/>
          </p15:clr>
        </p15:guide>
        <p15:guide id="2" pos="29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79600"/>
    <a:srgbClr val="3992DB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520" y="184"/>
      </p:cViewPr>
      <p:guideLst>
        <p:guide orient="horz" pos="1571"/>
        <p:guide pos="2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93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05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91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5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0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2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72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4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30" y="292899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7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77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77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-20538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937898" y="1574799"/>
            <a:ext cx="7073900" cy="867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基于全同态加密的医疗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隐私保密系统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32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</p:cxnSp>
      <p:grpSp>
        <p:nvGrpSpPr>
          <p:cNvPr id="49" name="组合 48"/>
          <p:cNvGrpSpPr/>
          <p:nvPr/>
        </p:nvGrpSpPr>
        <p:grpSpPr>
          <a:xfrm>
            <a:off x="8541729" y="120003"/>
            <a:ext cx="432048" cy="432835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120397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61" y="120003"/>
            <a:ext cx="432833" cy="432835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5" y="120003"/>
            <a:ext cx="432833" cy="432835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7" y="120003"/>
            <a:ext cx="432833" cy="432835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200"/>
            <a:ext cx="3282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914377"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密文检索摘要</a:t>
            </a:r>
            <a:endParaRPr lang="en-GB" altLang="zh-CN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" y="-184662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507042" y="4244989"/>
            <a:ext cx="20710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" y="-184662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" y="-184662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7785" y="-175670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7504" y="1059582"/>
            <a:ext cx="576064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79912" y="1059582"/>
            <a:ext cx="792088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0000"/>
                </a:schemeClr>
              </a:gs>
              <a:gs pos="80000">
                <a:schemeClr val="accent1">
                  <a:shade val="93000"/>
                  <a:satMod val="130000"/>
                  <a:alpha val="60000"/>
                </a:schemeClr>
              </a:gs>
              <a:gs pos="100000">
                <a:schemeClr val="accent1">
                  <a:shade val="94000"/>
                  <a:satMod val="135000"/>
                  <a:alpha val="6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724128" y="1059582"/>
            <a:ext cx="3240360" cy="432048"/>
          </a:xfrm>
          <a:prstGeom prst="roundRect">
            <a:avLst/>
          </a:prstGeom>
          <a:solidFill>
            <a:srgbClr val="FF00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788024" y="1059582"/>
            <a:ext cx="720080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0000"/>
                </a:schemeClr>
              </a:gs>
              <a:gs pos="80000">
                <a:schemeClr val="accent1">
                  <a:shade val="93000"/>
                  <a:satMod val="130000"/>
                  <a:alpha val="60000"/>
                </a:schemeClr>
              </a:gs>
              <a:gs pos="100000">
                <a:schemeClr val="accent1">
                  <a:shade val="94000"/>
                  <a:satMod val="135000"/>
                  <a:alpha val="6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" y="14916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身份证号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020110" y="15029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635896" y="149163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病情持续时间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44013" y="14916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入院总花费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3038332" y="1059582"/>
            <a:ext cx="504056" cy="4553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0000"/>
                </a:schemeClr>
              </a:gs>
              <a:gs pos="80000">
                <a:schemeClr val="accent1">
                  <a:shade val="93000"/>
                  <a:satMod val="130000"/>
                  <a:alpha val="60000"/>
                </a:schemeClr>
              </a:gs>
              <a:gs pos="100000">
                <a:schemeClr val="accent1">
                  <a:shade val="94000"/>
                  <a:satMod val="135000"/>
                  <a:alpha val="6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59277" y="1491631"/>
            <a:ext cx="5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病种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123733" y="14916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主治医师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516217" y="2427735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加密后的电子病历</a:t>
            </a:r>
          </a:p>
        </p:txBody>
      </p:sp>
      <p:sp>
        <p:nvSpPr>
          <p:cNvPr id="53" name="左大括号 52"/>
          <p:cNvSpPr/>
          <p:nvPr/>
        </p:nvSpPr>
        <p:spPr>
          <a:xfrm rot="16200000">
            <a:off x="4048323" y="1060661"/>
            <a:ext cx="360040" cy="194421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23728" y="31478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密文形式检索摘要</a:t>
            </a:r>
          </a:p>
        </p:txBody>
      </p:sp>
      <p:sp>
        <p:nvSpPr>
          <p:cNvPr id="55" name="左大括号 54"/>
          <p:cNvSpPr/>
          <p:nvPr/>
        </p:nvSpPr>
        <p:spPr>
          <a:xfrm rot="16200000">
            <a:off x="7164288" y="483518"/>
            <a:ext cx="360040" cy="324036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3668266"/>
            <a:ext cx="8496944" cy="523220"/>
          </a:xfrm>
          <a:prstGeom prst="rect">
            <a:avLst/>
          </a:prstGeom>
          <a:noFill/>
          <a:effectLst>
            <a:glow rad="1524000">
              <a:schemeClr val="accent1">
                <a:alpha val="11000"/>
              </a:schemeClr>
            </a:glow>
          </a:effectLst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kumimoji="1" lang="zh-CN" altLang="en-US" sz="1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1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>
              <a:defRPr/>
            </a:pPr>
            <a:r>
              <a:rPr kumimoji="1" lang="zh-CN" altLang="en-US" sz="1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kumimoji="1" lang="zh-CN" altLang="en-US" sz="1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1295636" y="735546"/>
            <a:ext cx="360040" cy="259228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16200000">
            <a:off x="2627784" y="483518"/>
            <a:ext cx="360040" cy="48245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5857" y="228371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计算内容（全同态加密）</a:t>
            </a:r>
          </a:p>
          <a:p>
            <a:pPr defTabSz="914377">
              <a:defRPr/>
            </a:pPr>
            <a:endParaRPr kumimoji="1"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9" y="2283719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检索内容（</a:t>
            </a:r>
            <a:r>
              <a:rPr kumimoji="1"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加密）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27584" y="1059582"/>
            <a:ext cx="567680" cy="4404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14916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kumimoji="1"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科室</a:t>
            </a:r>
          </a:p>
        </p:txBody>
      </p:sp>
      <p:sp>
        <p:nvSpPr>
          <p:cNvPr id="7" name="燕尾形箭头 6"/>
          <p:cNvSpPr/>
          <p:nvPr/>
        </p:nvSpPr>
        <p:spPr>
          <a:xfrm>
            <a:off x="4494921" y="3897337"/>
            <a:ext cx="986612" cy="251208"/>
          </a:xfrm>
          <a:prstGeom prst="notchedRightArrow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19772" y="4456733"/>
            <a:ext cx="1492547" cy="61613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对称加密算法</a:t>
            </a:r>
            <a:endParaRPr kumimoji="1" lang="zh-CN" altLang="en-US" dirty="0"/>
          </a:p>
        </p:txBody>
      </p:sp>
      <p:sp>
        <p:nvSpPr>
          <p:cNvPr id="13" name="燕尾形箭头 12"/>
          <p:cNvSpPr/>
          <p:nvPr/>
        </p:nvSpPr>
        <p:spPr>
          <a:xfrm>
            <a:off x="4494921" y="4645020"/>
            <a:ext cx="986612" cy="277000"/>
          </a:xfrm>
          <a:prstGeom prst="notchedRightArrow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887206" y="4534857"/>
            <a:ext cx="1492547" cy="55552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提升加解密速度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547664" y="1059582"/>
            <a:ext cx="567680" cy="4404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267744" y="1059582"/>
            <a:ext cx="567680" cy="4404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555776" y="3723878"/>
            <a:ext cx="1368152" cy="5844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全同态加密算法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940152" y="3723878"/>
            <a:ext cx="1368152" cy="5844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同态计算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337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 animBg="1"/>
      <p:bldP spid="49" grpId="0"/>
      <p:bldP spid="51" grpId="0"/>
      <p:bldP spid="52" grpId="0"/>
      <p:bldP spid="53" grpId="0" animBg="1"/>
      <p:bldP spid="54" grpId="0"/>
      <p:bldP spid="55" grpId="0" animBg="1"/>
      <p:bldP spid="28" grpId="0" animBg="1"/>
      <p:bldP spid="29" grpId="0" animBg="1"/>
      <p:bldP spid="4" grpId="0"/>
      <p:bldP spid="5" grpId="0"/>
      <p:bldP spid="31" grpId="0" animBg="1"/>
      <p:bldP spid="32" grpId="0"/>
      <p:bldP spid="7" grpId="0" animBg="1"/>
      <p:bldP spid="11" grpId="0" animBg="1"/>
      <p:bldP spid="13" grpId="0" animBg="1"/>
      <p:bldP spid="14" grpId="0" animBg="1"/>
      <p:bldP spid="38" grpId="0" animBg="1"/>
      <p:bldP spid="39" grpId="0" animBg="1"/>
      <p:bldP spid="40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199" y="21653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密钥生成器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2474" y="848996"/>
            <a:ext cx="25330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6" name="图片 5" descr="{B31C2FE2-1232-C8F9-513E-C31342B5ED47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1" y="848999"/>
            <a:ext cx="5384800" cy="3330575"/>
          </a:xfrm>
          <a:prstGeom prst="rect">
            <a:avLst/>
          </a:prstGeom>
        </p:spPr>
      </p:pic>
      <p:pic>
        <p:nvPicPr>
          <p:cNvPr id="5" name="图片 4" descr="{C1CB920E-1F15-88AE-99DC-02F5599CE9C7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71550"/>
            <a:ext cx="5589271" cy="399351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516216" y="2355726"/>
            <a:ext cx="360040" cy="72008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86000"/>
                </a:schemeClr>
              </a:gs>
              <a:gs pos="80000">
                <a:schemeClr val="accent1">
                  <a:shade val="93000"/>
                  <a:satMod val="130000"/>
                  <a:alpha val="86000"/>
                </a:schemeClr>
              </a:gs>
              <a:gs pos="100000">
                <a:schemeClr val="accent1">
                  <a:shade val="94000"/>
                  <a:satMod val="135000"/>
                  <a:alpha val="8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100392" y="2355726"/>
            <a:ext cx="360040" cy="72008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9000"/>
                </a:schemeClr>
              </a:gs>
              <a:gs pos="80000">
                <a:schemeClr val="accent1">
                  <a:shade val="93000"/>
                  <a:satMod val="130000"/>
                  <a:alpha val="79000"/>
                </a:schemeClr>
              </a:gs>
              <a:gs pos="100000">
                <a:schemeClr val="accent1">
                  <a:shade val="94000"/>
                  <a:satMod val="135000"/>
                  <a:alpha val="7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868144" y="1635646"/>
            <a:ext cx="1584176" cy="7284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产生唯一的身份鉴别码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51314" y="1635646"/>
            <a:ext cx="1592686" cy="7284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自动完成加解密操作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28184" y="3075806"/>
            <a:ext cx="2448272" cy="12241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云平台不保留用户的任何密钥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1938" y="2475153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5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300" y="1851670"/>
            <a:ext cx="432833" cy="432835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4" y="1851670"/>
            <a:ext cx="432833" cy="432835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6" y="1851670"/>
            <a:ext cx="432833" cy="432835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020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1680" y="3219822"/>
            <a:ext cx="842415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buNone/>
            </a:pPr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</a:rPr>
              <a:t>RSA算法安全性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2556" y="2429492"/>
            <a:ext cx="1193420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Paillier算法</a:t>
            </a:r>
          </a:p>
          <a:p>
            <a:pPr algn="ctr"/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安全性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1713" y="3303490"/>
            <a:ext cx="842415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buNone/>
            </a:pPr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</a:rPr>
              <a:t>AES算法安全性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2876" y="2457271"/>
            <a:ext cx="1193420" cy="469323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</a:p>
          <a:p>
            <a:pPr algn="ctr"/>
            <a:r>
              <a:rPr lang="en-US" altLang="zh-CN" sz="13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隐私保护</a:t>
            </a:r>
          </a:p>
        </p:txBody>
      </p:sp>
      <p:sp>
        <p:nvSpPr>
          <p:cNvPr id="37" name="Freeform 4"/>
          <p:cNvSpPr/>
          <p:nvPr/>
        </p:nvSpPr>
        <p:spPr bwMode="auto">
          <a:xfrm>
            <a:off x="2858340" y="1764573"/>
            <a:ext cx="1746805" cy="1747375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48" fontAlgn="base">
              <a:lnSpc>
                <a:spcPct val="120000"/>
              </a:lnSpc>
              <a:spcBef>
                <a:spcPts val="451"/>
              </a:spcBef>
              <a:spcAft>
                <a:spcPts val="451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6"/>
          <p:cNvSpPr/>
          <p:nvPr/>
        </p:nvSpPr>
        <p:spPr bwMode="auto">
          <a:xfrm>
            <a:off x="4614195" y="2847574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48" fontAlgn="base">
              <a:lnSpc>
                <a:spcPct val="120000"/>
              </a:lnSpc>
              <a:spcBef>
                <a:spcPts val="451"/>
              </a:spcBef>
              <a:spcAft>
                <a:spcPts val="451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8"/>
          <p:cNvSpPr/>
          <p:nvPr/>
        </p:nvSpPr>
        <p:spPr bwMode="auto">
          <a:xfrm>
            <a:off x="1389480" y="2692029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48" fontAlgn="base">
              <a:lnSpc>
                <a:spcPct val="120000"/>
              </a:lnSpc>
              <a:spcBef>
                <a:spcPts val="451"/>
              </a:spcBef>
              <a:spcAft>
                <a:spcPts val="451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/>
        </p:nvSpPr>
        <p:spPr bwMode="auto">
          <a:xfrm>
            <a:off x="5815043" y="1869791"/>
            <a:ext cx="1667815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48" fontAlgn="base">
              <a:lnSpc>
                <a:spcPct val="120000"/>
              </a:lnSpc>
              <a:spcBef>
                <a:spcPts val="451"/>
              </a:spcBef>
              <a:spcAft>
                <a:spcPts val="451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14598" y="1131595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系统安全性分析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1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31" dur="7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41" dur="7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51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/>
      <p:bldP spid="32" grpId="0"/>
      <p:bldP spid="34" grpId="0"/>
      <p:bldP spid="35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5291455" y="732794"/>
            <a:ext cx="2670811" cy="435546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5"/>
          <p:cNvSpPr/>
          <p:nvPr/>
        </p:nvSpPr>
        <p:spPr>
          <a:xfrm>
            <a:off x="1186180" y="733428"/>
            <a:ext cx="2670811" cy="4354831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6"/>
          <p:cNvSpPr/>
          <p:nvPr/>
        </p:nvSpPr>
        <p:spPr>
          <a:xfrm>
            <a:off x="3491880" y="1707654"/>
            <a:ext cx="1956967" cy="1800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2328099" y="1903403"/>
            <a:ext cx="1741451" cy="7563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1820366" y="86599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全同态加密技术</a:t>
            </a:r>
          </a:p>
        </p:txBody>
      </p:sp>
      <p:sp>
        <p:nvSpPr>
          <p:cNvPr id="11" name="Shape 2025"/>
          <p:cNvSpPr/>
          <p:nvPr/>
        </p:nvSpPr>
        <p:spPr>
          <a:xfrm>
            <a:off x="1564841" y="1974225"/>
            <a:ext cx="1958983" cy="21036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2026"/>
          <p:cNvSpPr/>
          <p:nvPr/>
        </p:nvSpPr>
        <p:spPr>
          <a:xfrm>
            <a:off x="5996025" y="927626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对称加密技术</a:t>
            </a:r>
          </a:p>
        </p:txBody>
      </p:sp>
      <p:grpSp>
        <p:nvGrpSpPr>
          <p:cNvPr id="15" name="Group 2031"/>
          <p:cNvGrpSpPr/>
          <p:nvPr/>
        </p:nvGrpSpPr>
        <p:grpSpPr>
          <a:xfrm>
            <a:off x="676745" y="655835"/>
            <a:ext cx="716615" cy="716615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18" name="Group 2034"/>
          <p:cNvGrpSpPr/>
          <p:nvPr/>
        </p:nvGrpSpPr>
        <p:grpSpPr>
          <a:xfrm>
            <a:off x="652232" y="4394404"/>
            <a:ext cx="712613" cy="712613"/>
            <a:chOff x="0" y="0"/>
            <a:chExt cx="1900299" cy="1900299"/>
          </a:xfrm>
        </p:grpSpPr>
        <p:sp>
          <p:nvSpPr>
            <p:cNvPr id="19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0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1" name="Shape 2035"/>
          <p:cNvSpPr/>
          <p:nvPr/>
        </p:nvSpPr>
        <p:spPr>
          <a:xfrm>
            <a:off x="7812360" y="4371950"/>
            <a:ext cx="712615" cy="712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300"/>
          </a:p>
        </p:txBody>
      </p:sp>
      <p:grpSp>
        <p:nvGrpSpPr>
          <p:cNvPr id="22" name="Group 2040"/>
          <p:cNvGrpSpPr/>
          <p:nvPr/>
        </p:nvGrpSpPr>
        <p:grpSpPr>
          <a:xfrm>
            <a:off x="7840663" y="641447"/>
            <a:ext cx="716615" cy="716615"/>
            <a:chOff x="0" y="0"/>
            <a:chExt cx="1910968" cy="1910968"/>
          </a:xfrm>
        </p:grpSpPr>
        <p:sp>
          <p:nvSpPr>
            <p:cNvPr id="23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4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6" name="Text Placeholder 5"/>
          <p:cNvSpPr txBox="1"/>
          <p:nvPr/>
        </p:nvSpPr>
        <p:spPr>
          <a:xfrm>
            <a:off x="3923928" y="2427734"/>
            <a:ext cx="1151616" cy="475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GB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性能改进</a:t>
            </a:r>
          </a:p>
        </p:txBody>
      </p:sp>
      <p:sp>
        <p:nvSpPr>
          <p:cNvPr id="30" name="Shape 2036"/>
          <p:cNvSpPr/>
          <p:nvPr/>
        </p:nvSpPr>
        <p:spPr>
          <a:xfrm>
            <a:off x="8028384" y="4587974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32" name="Title 1"/>
          <p:cNvSpPr txBox="1"/>
          <p:nvPr/>
        </p:nvSpPr>
        <p:spPr>
          <a:xfrm>
            <a:off x="857880" y="20020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</a:p>
        </p:txBody>
      </p:sp>
      <p:sp>
        <p:nvSpPr>
          <p:cNvPr id="25" name="矩形 24"/>
          <p:cNvSpPr/>
          <p:nvPr/>
        </p:nvSpPr>
        <p:spPr>
          <a:xfrm>
            <a:off x="1394140" y="1203383"/>
            <a:ext cx="232954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加密时间极短</a:t>
            </a: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解密效率低</a:t>
            </a: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大小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1G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的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文件：</a:t>
            </a: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加密需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分钟</a:t>
            </a: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解密需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65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小时</a:t>
            </a:r>
            <a:endParaRPr lang="zh-CN" altLang="en-US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27" name="矩形 26"/>
          <p:cNvSpPr/>
          <p:nvPr/>
        </p:nvSpPr>
        <p:spPr>
          <a:xfrm>
            <a:off x="5724128" y="1203598"/>
            <a:ext cx="2131857" cy="3259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加密时间与加密文件</a:t>
            </a:r>
            <a:r>
              <a:rPr lang="zh-CN" altLang="en-US" sz="1400" dirty="0"/>
              <a:t>的大小</a:t>
            </a:r>
            <a:r>
              <a:rPr lang="zh-CN" altLang="en-US" sz="1400" dirty="0" smtClean="0"/>
              <a:t>呈正相关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解密时间</a:t>
            </a:r>
            <a:r>
              <a:rPr lang="zh-CN" altLang="en-US" sz="1400" dirty="0"/>
              <a:t>是加密时间的两</a:t>
            </a:r>
            <a:r>
              <a:rPr lang="zh-CN" altLang="en-US" sz="1400" dirty="0" smtClean="0"/>
              <a:t>倍</a:t>
            </a:r>
            <a:endParaRPr lang="en-US" altLang="zh-CN" sz="1400" dirty="0" smtClean="0"/>
          </a:p>
          <a:p>
            <a:pPr algn="just">
              <a:lnSpc>
                <a:spcPct val="150000"/>
              </a:lnSpc>
            </a:pPr>
            <a:endParaRPr lang="en-US" altLang="zh-CN" sz="1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大小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1G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的文件：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加密需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分钟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解密需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分钟</a:t>
            </a:r>
            <a:endParaRPr lang="zh-CN" altLang="en-US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1640" y="4515966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用于加密需要计算的少量信息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25820" y="454787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用于加密完整病历</a:t>
            </a:r>
          </a:p>
        </p:txBody>
      </p:sp>
      <p:sp>
        <p:nvSpPr>
          <p:cNvPr id="29" name="流程图: 可选过程 2"/>
          <p:cNvSpPr/>
          <p:nvPr/>
        </p:nvSpPr>
        <p:spPr>
          <a:xfrm>
            <a:off x="2771800" y="3507854"/>
            <a:ext cx="360040" cy="350344"/>
          </a:xfrm>
          <a:prstGeom prst="flowChartAlternateProcess">
            <a:avLst/>
          </a:prstGeom>
          <a:noFill/>
          <a:ln w="57150">
            <a:solidFill>
              <a:srgbClr val="CE4F5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 160"/>
          <p:cNvSpPr/>
          <p:nvPr/>
        </p:nvSpPr>
        <p:spPr>
          <a:xfrm>
            <a:off x="2771800" y="3580611"/>
            <a:ext cx="288032" cy="21527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C0504D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流程图: 可选过程 6"/>
          <p:cNvSpPr/>
          <p:nvPr/>
        </p:nvSpPr>
        <p:spPr>
          <a:xfrm>
            <a:off x="7020272" y="3579862"/>
            <a:ext cx="360039" cy="350344"/>
          </a:xfrm>
          <a:prstGeom prst="flowChartAlternateProcess">
            <a:avLst/>
          </a:prstGeom>
          <a:noFill/>
          <a:ln w="57150" cap="flat" cmpd="sng" algn="ctr">
            <a:solidFill>
              <a:srgbClr val="9BBB59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 160"/>
          <p:cNvSpPr/>
          <p:nvPr/>
        </p:nvSpPr>
        <p:spPr>
          <a:xfrm rot="5400000">
            <a:off x="7092280" y="3651870"/>
            <a:ext cx="216024" cy="216024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9BBB59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21" grpId="0" animBg="1"/>
      <p:bldP spid="30" grpId="0" animBg="1"/>
      <p:bldP spid="25" grpId="0"/>
      <p:bldP spid="27" grpId="0"/>
      <p:bldP spid="3" grpId="1"/>
      <p:bldP spid="4" grpId="1"/>
      <p:bldP spid="29" grpId="0" bldLvl="0" animBg="1"/>
      <p:bldP spid="33" grpId="0" bldLvl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04248" y="1491630"/>
            <a:ext cx="3478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8206" y="3343223"/>
            <a:ext cx="170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25257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用例测试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29897"/>
              </p:ext>
            </p:extLst>
          </p:nvPr>
        </p:nvGraphicFramePr>
        <p:xfrm>
          <a:off x="107502" y="627535"/>
          <a:ext cx="6480721" cy="2088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5"/>
                <a:gridCol w="1753607"/>
                <a:gridCol w="1610650"/>
                <a:gridCol w="1325602"/>
                <a:gridCol w="1104667"/>
              </a:tblGrid>
              <a:tr h="2983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原文件大小（</a:t>
                      </a:r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KB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加密后文件大小（</a:t>
                      </a:r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KB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加密用时（秒）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解密用时（秒）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 dirty="0">
                          <a:effectLst/>
                        </a:rPr>
                        <a:t>24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200" u="none" strike="noStrike" dirty="0">
                          <a:effectLst/>
                        </a:rPr>
                        <a:t>21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200" u="none" strike="noStrike">
                          <a:effectLst/>
                        </a:rPr>
                        <a:t>180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200" u="none" strike="noStrike">
                          <a:effectLst/>
                        </a:rPr>
                        <a:t>180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>
                          <a:effectLst/>
                        </a:rPr>
                        <a:t>40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99062"/>
              </p:ext>
            </p:extLst>
          </p:nvPr>
        </p:nvGraphicFramePr>
        <p:xfrm>
          <a:off x="107505" y="2859782"/>
          <a:ext cx="6480720" cy="21602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1269"/>
                <a:gridCol w="1369357"/>
                <a:gridCol w="1708307"/>
                <a:gridCol w="1288009"/>
                <a:gridCol w="1233778"/>
              </a:tblGrid>
              <a:tr h="30860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序号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原文件大小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MB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加密后文件大小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MB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加密用时（秒）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解密用时（秒）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.639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3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.335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3.278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6.669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6.556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13.338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3.111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6.676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6.226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5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3.351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cs-CZ" sz="1200" u="none" strike="noStrike" dirty="0" smtClean="0">
                          <a:effectLst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52.441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200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06.701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is-IS" sz="1200" u="none" strike="noStrike" dirty="0" smtClean="0">
                          <a:effectLst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1200" u="none" strike="noStrike" dirty="0" smtClean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9792" y="2392603"/>
            <a:ext cx="362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5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300" y="1851670"/>
            <a:ext cx="432833" cy="432835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4" y="1851670"/>
            <a:ext cx="432833" cy="432835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6" y="1851670"/>
            <a:ext cx="432833" cy="432835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20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00" y="1995686"/>
            <a:ext cx="1821815" cy="576065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b="1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密钥生成器</a:t>
            </a:r>
            <a:endParaRPr lang="zh-CN" altLang="en-US" b="1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1995686"/>
            <a:ext cx="1821815" cy="57606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密文摘要检索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8" y="3003798"/>
            <a:ext cx="2376264" cy="720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保护用户隐私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保留云平台计算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  <a:p>
            <a:pPr algn="ctr"/>
            <a:endParaRPr lang="zh-CN" altLang="en-US" sz="2400" b="1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9832" y="4011910"/>
            <a:ext cx="3024336" cy="832867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可扩展性强</a:t>
            </a:r>
            <a:endParaRPr lang="zh-CN" altLang="en-US" sz="3600" b="1" dirty="0">
              <a:solidFill>
                <a:srgbClr val="FFC000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5856" y="987574"/>
            <a:ext cx="2376264" cy="79208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1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03848" y="1059582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基于全同态加密的医疗数据隐私保密系统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576" y="1995686"/>
            <a:ext cx="1821815" cy="57606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全同态加密技术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6016" y="3003798"/>
            <a:ext cx="2376264" cy="720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密钥管理简单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加解密效率高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1" grpId="0" animBg="1"/>
      <p:bldP spid="13" grpId="0" animBg="1"/>
      <p:bldP spid="17" grpId="0" animBg="1"/>
      <p:bldP spid="17" grpId="1" animBg="1"/>
      <p:bldP spid="15" grpId="0"/>
      <p:bldP spid="22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827585" y="1500502"/>
            <a:ext cx="1647323" cy="1077093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375861" y="1147587"/>
              <a:ext cx="1641473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云医疗</a:t>
              </a: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262319" y="1500502"/>
            <a:ext cx="1647323" cy="1077093"/>
            <a:chOff x="0" y="0"/>
            <a:chExt cx="4392859" cy="2872248"/>
          </a:xfrm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067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金融行业</a:t>
              </a: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3732500" y="1500502"/>
            <a:ext cx="1647323" cy="1077093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806027" y="1227667"/>
              <a:ext cx="358647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公司数据保密</a:t>
              </a: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190569" y="1500502"/>
            <a:ext cx="1647323" cy="1077093"/>
            <a:chOff x="0" y="0"/>
            <a:chExt cx="4392859" cy="2872248"/>
          </a:xfrm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01876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教育事业</a:t>
              </a: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669093" y="1500502"/>
            <a:ext cx="1647323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034005" y="1227062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......</a:t>
              </a: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491760" y="2423658"/>
            <a:ext cx="318973" cy="318973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29522" y="2423658"/>
            <a:ext cx="318973" cy="318973"/>
            <a:chOff x="0" y="0"/>
            <a:chExt cx="850594" cy="850594"/>
          </a:xfrm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5" y="179077"/>
              <a:ext cx="226560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4396675" y="2423658"/>
            <a:ext cx="318973" cy="318973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5" y="179077"/>
              <a:ext cx="226560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854744" y="2423658"/>
            <a:ext cx="318973" cy="318973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333270" y="2423658"/>
            <a:ext cx="318973" cy="318973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5" y="179077"/>
              <a:ext cx="226560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58" name="Title 1"/>
          <p:cNvSpPr txBox="1"/>
          <p:nvPr/>
        </p:nvSpPr>
        <p:spPr>
          <a:xfrm>
            <a:off x="857880" y="20020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6206" y="1717059"/>
            <a:ext cx="684805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32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</p:cxnSp>
      <p:grpSp>
        <p:nvGrpSpPr>
          <p:cNvPr id="49" name="组合 48"/>
          <p:cNvGrpSpPr/>
          <p:nvPr/>
        </p:nvGrpSpPr>
        <p:grpSpPr>
          <a:xfrm>
            <a:off x="8633371" y="4620835"/>
            <a:ext cx="432048" cy="432835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7" y="4621229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302" y="4620835"/>
            <a:ext cx="432833" cy="432835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6" y="4620835"/>
            <a:ext cx="432833" cy="432835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8" y="4620835"/>
            <a:ext cx="432833" cy="432835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5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3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7"/>
            <a:ext cx="894259" cy="523220"/>
            <a:chOff x="2215144" y="1952311"/>
            <a:chExt cx="1244730" cy="959257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6"/>
            <a:ext cx="894259" cy="523220"/>
            <a:chOff x="2215144" y="3018134"/>
            <a:chExt cx="1244730" cy="95925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5"/>
            <a:ext cx="894259" cy="523220"/>
            <a:chOff x="2215144" y="4047039"/>
            <a:chExt cx="1244730" cy="959254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5" y="1432934"/>
            <a:ext cx="385725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7" y="1036090"/>
              <a:ext cx="2827148" cy="4067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1" rIns="68580" bIns="34291">
              <a:spAutoFit/>
            </a:bodyPr>
            <a:lstStyle/>
            <a:p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应用背景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5" y="2127086"/>
            <a:ext cx="385725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7" y="1730243"/>
              <a:ext cx="2827148" cy="4067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1" rIns="68580" bIns="34291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5" y="2821237"/>
            <a:ext cx="3857251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1" rIns="68580" bIns="34291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性能分析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5" y="3515390"/>
            <a:ext cx="3857251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7" y="3118548"/>
              <a:ext cx="2827148" cy="4067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1" rIns="68580" bIns="34291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5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8" y="490833"/>
            <a:ext cx="432833" cy="432835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92" y="490833"/>
            <a:ext cx="432833" cy="432835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4" y="490833"/>
            <a:ext cx="432833" cy="432835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9792" y="239260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应用背景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5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300" y="1851670"/>
            <a:ext cx="432833" cy="432835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4" y="1851670"/>
            <a:ext cx="432833" cy="432835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6" y="1851670"/>
            <a:ext cx="432833" cy="432835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806" y="1669892"/>
            <a:ext cx="4784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2010年360搜集百万用户账号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2011年天涯、CSDN用户账号泄露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2015年互联网金融平台铜掌柜60万用户隐私泄露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2015年美医疗保险公司CareFirst被黑 110万用户信息泄露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2015年全球最大婚外情网站Ashley Madison被黑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161" y="2349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数据库隐私泄露？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4" y="732156"/>
            <a:ext cx="3299460" cy="382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580000">
            <a:off x="1200520" y="318069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i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这样，你还敢把隐私赤裸裸地放在数据库里吗？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7" y="2417360"/>
            <a:ext cx="2614124" cy="648785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3" y="2417357"/>
            <a:ext cx="2620452" cy="76652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2" y="1347617"/>
            <a:ext cx="2880085" cy="645055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4" y="1347617"/>
            <a:ext cx="2890361" cy="732876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9" y="3367680"/>
            <a:ext cx="2888063" cy="766748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514" y="3338833"/>
            <a:ext cx="2750820" cy="932180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5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5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20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云平台安全性</a:t>
            </a:r>
          </a:p>
        </p:txBody>
      </p:sp>
      <p:sp>
        <p:nvSpPr>
          <p:cNvPr id="32" name="Text Placeholder 12"/>
          <p:cNvSpPr txBox="1"/>
          <p:nvPr/>
        </p:nvSpPr>
        <p:spPr>
          <a:xfrm>
            <a:off x="1500210" y="1448845"/>
            <a:ext cx="2354481" cy="46655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医院数据库被恶意攻击</a:t>
            </a: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79"/>
            <a:ext cx="1959184" cy="52462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管理员的恶意操作导致资料外泄</a:t>
            </a:r>
          </a:p>
        </p:txBody>
      </p:sp>
      <p:sp>
        <p:nvSpPr>
          <p:cNvPr id="35" name="Text Placeholder 12"/>
          <p:cNvSpPr txBox="1"/>
          <p:nvPr/>
        </p:nvSpPr>
        <p:spPr>
          <a:xfrm>
            <a:off x="1821497" y="3675635"/>
            <a:ext cx="1959184" cy="56627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隐私易泄露</a:t>
            </a:r>
          </a:p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患者不信任</a:t>
            </a:r>
          </a:p>
        </p:txBody>
      </p:sp>
      <p:sp>
        <p:nvSpPr>
          <p:cNvPr id="36" name="Text Placeholder 12"/>
          <p:cNvSpPr txBox="1"/>
          <p:nvPr/>
        </p:nvSpPr>
        <p:spPr>
          <a:xfrm>
            <a:off x="5603052" y="1478694"/>
            <a:ext cx="195918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云计算服务大幅削弱</a:t>
            </a:r>
          </a:p>
        </p:txBody>
      </p:sp>
      <p:sp>
        <p:nvSpPr>
          <p:cNvPr id="37" name="Text Placeholder 12"/>
          <p:cNvSpPr txBox="1"/>
          <p:nvPr/>
        </p:nvSpPr>
        <p:spPr>
          <a:xfrm>
            <a:off x="5466715" y="2551433"/>
            <a:ext cx="2249171" cy="287020"/>
          </a:xfrm>
          <a:prstGeom prst="rect">
            <a:avLst/>
          </a:prstGeom>
        </p:spPr>
        <p:txBody>
          <a:bodyPr lIns="0" rIns="0"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加解密密钥管理复杂</a:t>
            </a:r>
            <a:endParaRPr lang="zh-CN" altLang="en-GB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6085016" y="3713735"/>
            <a:ext cx="1959184" cy="287177"/>
          </a:xfrm>
          <a:prstGeom prst="rect">
            <a:avLst/>
          </a:prstGeom>
        </p:spPr>
        <p:txBody>
          <a:bodyPr lIns="0" rIns="0"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如何高效解决？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900" y="1677917"/>
            <a:ext cx="1997947" cy="199794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</a:p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云平台</a:t>
              </a: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9792" y="2392603"/>
            <a:ext cx="362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5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300" y="1851670"/>
            <a:ext cx="432833" cy="432835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4" y="1851670"/>
            <a:ext cx="432833" cy="432835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6" y="1851670"/>
            <a:ext cx="432833" cy="432835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1" tIns="17145" rIns="34291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1999741" y="1647825"/>
            <a:ext cx="5196207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/>
          <p:nvPr/>
        </p:nvSpPr>
        <p:spPr>
          <a:xfrm>
            <a:off x="-396552" y="2959730"/>
            <a:ext cx="2396378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患者病历怎么存储？</a:t>
            </a:r>
          </a:p>
        </p:txBody>
      </p:sp>
      <p:sp>
        <p:nvSpPr>
          <p:cNvPr id="5" name="Shape 1626"/>
          <p:cNvSpPr/>
          <p:nvPr/>
        </p:nvSpPr>
        <p:spPr>
          <a:xfrm flipV="1">
            <a:off x="2386780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3382972" y="1975934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4343422" y="1472577"/>
            <a:ext cx="1" cy="153716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V="1">
            <a:off x="5689114" y="2592418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2228252" y="2954713"/>
            <a:ext cx="317057" cy="31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3221931" y="1802840"/>
            <a:ext cx="317059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4187009" y="1174571"/>
            <a:ext cx="317059" cy="31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5529248" y="3484845"/>
            <a:ext cx="317059" cy="317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2343449" y="4114975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3315559" y="3387643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4256770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5579621" y="2487383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/>
          <p:nvPr/>
        </p:nvSpPr>
        <p:spPr>
          <a:xfrm>
            <a:off x="1115616" y="1787790"/>
            <a:ext cx="1898015" cy="3067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病人隐私泄露怎么办？</a:t>
            </a:r>
          </a:p>
        </p:txBody>
      </p:sp>
      <p:sp>
        <p:nvSpPr>
          <p:cNvPr id="19" name="Text Placeholder 4"/>
          <p:cNvSpPr txBox="1"/>
          <p:nvPr/>
        </p:nvSpPr>
        <p:spPr>
          <a:xfrm>
            <a:off x="1323761" y="2126621"/>
            <a:ext cx="1689739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对病历进行加密后存储在云平台上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4572253" y="1165884"/>
            <a:ext cx="2736304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加密之后，如何统计计算？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4650362" y="1498062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全同态加密技术</a:t>
            </a:r>
            <a:endParaRPr lang="en-US" altLang="zh-CN" sz="1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004565" y="3505839"/>
            <a:ext cx="2842895" cy="3067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如何防止管理员恶意泄露病人隐私？</a:t>
            </a:r>
          </a:p>
        </p:txBody>
      </p:sp>
      <p:sp>
        <p:nvSpPr>
          <p:cNvPr id="23" name="Text Placeholder 4"/>
          <p:cNvSpPr txBox="1"/>
          <p:nvPr/>
        </p:nvSpPr>
        <p:spPr>
          <a:xfrm>
            <a:off x="6667221" y="3812650"/>
            <a:ext cx="1689739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密钥生成器</a:t>
            </a: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7407391" y="2103611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857883" y="246262"/>
            <a:ext cx="73145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en-GB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681" y="326114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将所有病历制作为电子病历存储在云平台上</a:t>
            </a:r>
            <a:endParaRPr kumimoji="1"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1707654"/>
            <a:ext cx="973245" cy="10801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32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cintosh HD:Users:apple:Desktop:流程图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39496"/>
            <a:ext cx="5112568" cy="38924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98199" y="2165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195" y="21653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全同态加密算法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92080" y="771554"/>
            <a:ext cx="30243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-2147482621" descr="fa53ca1b-1d66-421a-a56f-5a640ac23d5bOr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71554"/>
            <a:ext cx="4354523" cy="3916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下箭头 5"/>
          <p:cNvSpPr/>
          <p:nvPr/>
        </p:nvSpPr>
        <p:spPr>
          <a:xfrm>
            <a:off x="6570222" y="1563638"/>
            <a:ext cx="468052" cy="576064"/>
          </a:xfrm>
          <a:prstGeom prst="downArrow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534218" y="3595587"/>
            <a:ext cx="504056" cy="594638"/>
          </a:xfrm>
          <a:prstGeom prst="downArrow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40152" y="915566"/>
            <a:ext cx="1728192" cy="6564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加密后限制了云计算的能力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508104" y="2139702"/>
            <a:ext cx="2592288" cy="14485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全同态加密算法</a:t>
            </a:r>
            <a:endParaRPr kumimoji="1" lang="en-US" altLang="zh-CN" dirty="0"/>
          </a:p>
          <a:p>
            <a:pPr algn="ctr"/>
            <a:r>
              <a:rPr kumimoji="1" lang="x-none" altLang="zh-CN" dirty="0"/>
              <a:t>e = E(m)</a:t>
            </a:r>
            <a:endParaRPr kumimoji="1" lang="en-US" altLang="zh-CN" dirty="0"/>
          </a:p>
          <a:p>
            <a:pPr algn="ctr"/>
            <a:r>
              <a:rPr kumimoji="1" lang="x-none" altLang="zh-CN" dirty="0"/>
              <a:t>F(e) = E(f(m))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940152" y="4227934"/>
            <a:ext cx="1800200" cy="6564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保留云平台计算能力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700</Words>
  <Application>Microsoft Macintosh PowerPoint</Application>
  <PresentationFormat>全屏显示(16:9)</PresentationFormat>
  <Paragraphs>242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Aller Light</vt:lpstr>
      <vt:lpstr>Calibri</vt:lpstr>
      <vt:lpstr>Impact</vt:lpstr>
      <vt:lpstr>Lato Regular</vt:lpstr>
      <vt:lpstr>Open Sans</vt:lpstr>
      <vt:lpstr>Open Sans Light</vt:lpstr>
      <vt:lpstr>Oxygen</vt:lpstr>
      <vt:lpstr>Roboto Light</vt:lpstr>
      <vt:lpstr>STIXGeneral-Bold</vt:lpstr>
      <vt:lpstr>Times New Roman</vt:lpstr>
      <vt:lpstr>宋体</vt:lpstr>
      <vt:lpstr>微软雅黑</vt:lpstr>
      <vt:lpstr>微软雅黑 Light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Microsoft Office 用户</cp:lastModifiedBy>
  <cp:revision>295</cp:revision>
  <dcterms:created xsi:type="dcterms:W3CDTF">2015-12-11T17:46:00Z</dcterms:created>
  <dcterms:modified xsi:type="dcterms:W3CDTF">2018-04-25T03:09:51Z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