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8" r:id="rId5"/>
    <p:sldId id="262" r:id="rId6"/>
    <p:sldId id="263" r:id="rId7"/>
    <p:sldId id="261" r:id="rId8"/>
    <p:sldId id="264" r:id="rId9"/>
    <p:sldId id="272" r:id="rId10"/>
    <p:sldId id="271" r:id="rId11"/>
    <p:sldId id="274" r:id="rId12"/>
    <p:sldId id="275" r:id="rId13"/>
    <p:sldId id="276" r:id="rId14"/>
    <p:sldId id="273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99CC"/>
  </p:clrMru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54" y="-65"/>
      </p:cViewPr>
      <p:guideLst>
        <p:guide orient="horz" pos="2160"/>
        <p:guide pos="42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7062-705A-4342-A3C1-D54BD8D6BDCD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0BF3-C037-4CC2-A7C1-339E777D5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412776"/>
            <a:ext cx="288032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41129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3"/>
                </a:solidFill>
                <a:latin typeface="Cambria" pitchFamily="18" charset="0"/>
              </a:rPr>
              <a:t>Index</a:t>
            </a:r>
            <a:endParaRPr lang="ko-KR" altLang="en-US" sz="6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2204864"/>
            <a:ext cx="25922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kern="800" spc="10" dirty="0" smtClean="0">
                <a:solidFill>
                  <a:schemeClr val="accent3"/>
                </a:solidFill>
                <a:latin typeface="Cambria" pitchFamily="18" charset="0"/>
              </a:rPr>
              <a:t>1.</a:t>
            </a:r>
            <a:r>
              <a:rPr lang="ko-KR" altLang="en-US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개발 일정</a:t>
            </a:r>
            <a:endParaRPr lang="en-US" altLang="ko-KR" sz="2400" kern="800" spc="10" dirty="0" smtClean="0">
              <a:solidFill>
                <a:schemeClr val="accent3"/>
              </a:solidFill>
              <a:latin typeface="Cambria" pitchFamily="18" charset="0"/>
            </a:endParaRPr>
          </a:p>
          <a:p>
            <a:r>
              <a:rPr lang="en-US" altLang="ko-KR" sz="4800" kern="800" spc="10" dirty="0">
                <a:solidFill>
                  <a:schemeClr val="accent3"/>
                </a:solidFill>
                <a:latin typeface="Cambria" pitchFamily="18" charset="0"/>
              </a:rPr>
              <a:t>2</a:t>
            </a:r>
            <a:r>
              <a:rPr lang="en-US" altLang="ko-KR" sz="4800" kern="800" spc="10" dirty="0" smtClean="0">
                <a:solidFill>
                  <a:schemeClr val="accent3"/>
                </a:solidFill>
                <a:latin typeface="Cambria" pitchFamily="18" charset="0"/>
              </a:rPr>
              <a:t>.</a:t>
            </a:r>
            <a:r>
              <a:rPr lang="ko-KR" altLang="en-US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프로그램개요</a:t>
            </a:r>
            <a:endParaRPr lang="en-US" altLang="ko-KR" sz="2400" kern="800" spc="10" dirty="0" smtClean="0">
              <a:solidFill>
                <a:schemeClr val="accent3"/>
              </a:solidFill>
              <a:latin typeface="Cambria" pitchFamily="18" charset="0"/>
            </a:endParaRPr>
          </a:p>
          <a:p>
            <a:r>
              <a:rPr lang="en-US" altLang="ko-KR" sz="4800" kern="800" spc="10" dirty="0">
                <a:solidFill>
                  <a:schemeClr val="accent3"/>
                </a:solidFill>
                <a:latin typeface="Cambria" pitchFamily="18" charset="0"/>
              </a:rPr>
              <a:t>3</a:t>
            </a:r>
            <a:r>
              <a:rPr lang="en-US" altLang="ko-KR" sz="4800" kern="800" spc="10" dirty="0" smtClean="0">
                <a:solidFill>
                  <a:schemeClr val="accent3"/>
                </a:solidFill>
                <a:latin typeface="Cambria" pitchFamily="18" charset="0"/>
              </a:rPr>
              <a:t>.</a:t>
            </a:r>
            <a:r>
              <a:rPr lang="ko-KR" altLang="en-US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프로그램구조</a:t>
            </a:r>
            <a:endParaRPr lang="en-US" altLang="ko-KR" sz="2400" kern="800" spc="10" dirty="0" smtClean="0">
              <a:solidFill>
                <a:schemeClr val="accent3"/>
              </a:solidFill>
              <a:latin typeface="Cambria" pitchFamily="18" charset="0"/>
            </a:endParaRPr>
          </a:p>
          <a:p>
            <a:r>
              <a:rPr lang="en-US" altLang="ko-KR" sz="4800" kern="800" spc="10" dirty="0" smtClean="0">
                <a:solidFill>
                  <a:schemeClr val="accent3"/>
                </a:solidFill>
                <a:latin typeface="Cambria" pitchFamily="18" charset="0"/>
              </a:rPr>
              <a:t>4.</a:t>
            </a:r>
            <a:r>
              <a:rPr lang="en-US" altLang="ko-KR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DB</a:t>
            </a:r>
            <a:r>
              <a:rPr lang="ko-KR" altLang="en-US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구조</a:t>
            </a:r>
            <a:endParaRPr lang="en-US" altLang="ko-KR" sz="2400" kern="800" spc="10" dirty="0" smtClean="0">
              <a:solidFill>
                <a:schemeClr val="accent3"/>
              </a:solidFill>
              <a:latin typeface="Cambria" pitchFamily="18" charset="0"/>
            </a:endParaRPr>
          </a:p>
          <a:p>
            <a:r>
              <a:rPr lang="en-US" altLang="ko-KR" sz="4800" kern="800" spc="10" dirty="0" smtClean="0">
                <a:solidFill>
                  <a:schemeClr val="accent3"/>
                </a:solidFill>
                <a:latin typeface="Cambria" pitchFamily="18" charset="0"/>
              </a:rPr>
              <a:t>5.</a:t>
            </a:r>
            <a:r>
              <a:rPr lang="en-US" altLang="ko-KR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UI </a:t>
            </a:r>
            <a:r>
              <a:rPr lang="ko-KR" altLang="en-US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및 기능</a:t>
            </a:r>
            <a:endParaRPr lang="en-US" altLang="ko-KR" sz="2400" kern="800" spc="10" dirty="0" smtClean="0">
              <a:solidFill>
                <a:schemeClr val="accent3"/>
              </a:solidFill>
              <a:latin typeface="Cambria" pitchFamily="18" charset="0"/>
            </a:endParaRPr>
          </a:p>
          <a:p>
            <a:r>
              <a:rPr lang="en-US" altLang="ko-KR" sz="4800" kern="800" spc="10" dirty="0">
                <a:solidFill>
                  <a:schemeClr val="accent3"/>
                </a:solidFill>
                <a:latin typeface="Cambria" pitchFamily="18" charset="0"/>
              </a:rPr>
              <a:t>6</a:t>
            </a:r>
            <a:r>
              <a:rPr lang="en-US" altLang="ko-KR" sz="4800" kern="800" spc="10" dirty="0" smtClean="0">
                <a:solidFill>
                  <a:schemeClr val="accent3"/>
                </a:solidFill>
                <a:latin typeface="Cambria" pitchFamily="18" charset="0"/>
              </a:rPr>
              <a:t>.</a:t>
            </a:r>
            <a:r>
              <a:rPr lang="ko-KR" altLang="en-US" sz="2400" kern="800" spc="10" dirty="0" smtClean="0">
                <a:solidFill>
                  <a:schemeClr val="accent3"/>
                </a:solidFill>
                <a:latin typeface="Cambria" pitchFamily="18" charset="0"/>
              </a:rPr>
              <a:t>후기</a:t>
            </a:r>
            <a:endParaRPr lang="en-US" altLang="ko-KR" sz="2400" kern="800" spc="10" dirty="0" smtClean="0">
              <a:solidFill>
                <a:schemeClr val="accent3"/>
              </a:solidFill>
              <a:latin typeface="Cambria" pitchFamily="18" charset="0"/>
            </a:endParaRPr>
          </a:p>
          <a:p>
            <a:endParaRPr lang="en-US" altLang="ko-KR" sz="2800" dirty="0" smtClean="0">
              <a:solidFill>
                <a:schemeClr val="accent3"/>
              </a:solidFill>
              <a:latin typeface="Cambria" pitchFamily="18" charset="0"/>
            </a:endParaRPr>
          </a:p>
          <a:p>
            <a:endParaRPr lang="ko-KR" altLang="en-US" sz="2800" dirty="0">
              <a:solidFill>
                <a:schemeClr val="accent3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268760"/>
            <a:ext cx="403244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25795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UI 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및 기능설명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3074" name="Picture 2" descr="C:\Users\이동현\Desktop\ppt넣을 사진\회원가입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3973927" cy="374441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356376" y="247211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56376" y="2996952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92180" y="4873316"/>
            <a:ext cx="360040" cy="220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43808" y="4882984"/>
            <a:ext cx="360040" cy="220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8" idx="3"/>
          </p:cNvCxnSpPr>
          <p:nvPr/>
        </p:nvCxnSpPr>
        <p:spPr>
          <a:xfrm flipV="1">
            <a:off x="4588624" y="2132856"/>
            <a:ext cx="1423536" cy="5912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3084184"/>
            <a:ext cx="1368152" cy="7768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03848" y="5013176"/>
            <a:ext cx="1368152" cy="7768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835696" y="5085184"/>
            <a:ext cx="360040" cy="7920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1772816"/>
            <a:ext cx="2376264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동 과 호를 입력하여 중복을 확인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같은 값이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있으면 중복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err="1" smtClean="0"/>
              <a:t>한칸이라도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미입력시</a:t>
            </a:r>
            <a:r>
              <a:rPr lang="ko-KR" altLang="en-US" sz="1000" dirty="0" smtClean="0"/>
              <a:t> 가입불가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084168" y="3789040"/>
            <a:ext cx="237626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같은 값만 입력을 받음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재확인을 하지 않으면 가입 불가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5949280"/>
            <a:ext cx="237626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빈칸여부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확인사항 여부를 확인하여 가입확인을 하는 버튼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5805264"/>
            <a:ext cx="237626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회원 가입진행 창을 닫고 로그인 화면으로 이동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268760"/>
            <a:ext cx="403244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25795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UI 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및 기능설명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4098" name="Picture 2" descr="C:\Users\이동현\Desktop\ppt넣을 사진\세대관리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884377" cy="3312367"/>
          </a:xfrm>
          <a:prstGeom prst="rect">
            <a:avLst/>
          </a:prstGeom>
          <a:noFill/>
        </p:spPr>
      </p:pic>
      <p:pic>
        <p:nvPicPr>
          <p:cNvPr id="4099" name="Picture 3" descr="C:\Users\이동현\Desktop\ppt넣을 사진\세대정보수정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052736"/>
            <a:ext cx="2539109" cy="4180979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08204" y="4564504"/>
            <a:ext cx="275564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4099" idx="1"/>
          </p:cNvCxnSpPr>
          <p:nvPr/>
        </p:nvCxnSpPr>
        <p:spPr>
          <a:xfrm flipV="1">
            <a:off x="2339752" y="3143226"/>
            <a:ext cx="3744416" cy="143790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160" y="188640"/>
            <a:ext cx="288032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세대 주소를 제외한 모든 정보 수정 가능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수정내용이 </a:t>
            </a:r>
            <a:r>
              <a:rPr lang="en-US" altLang="ko-KR" sz="1000" dirty="0" err="1" smtClean="0"/>
              <a:t>DB&amp;TableView</a:t>
            </a:r>
            <a:r>
              <a:rPr lang="ko-KR" altLang="en-US" sz="1000" dirty="0" smtClean="0"/>
              <a:t>에 저장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수정내용 취소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값을 초기화하고 다시 작성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856276" y="4568660"/>
            <a:ext cx="275564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83568" y="4565860"/>
            <a:ext cx="275564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63688" y="5157192"/>
            <a:ext cx="1584176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선택한 행 삭제 버튼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445224"/>
            <a:ext cx="2736304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세대관리 창 종료 후 </a:t>
            </a:r>
            <a:r>
              <a:rPr lang="ko-KR" altLang="en-US" sz="1000" dirty="0" err="1" smtClean="0"/>
              <a:t>리스트창으로</a:t>
            </a:r>
            <a:r>
              <a:rPr lang="ko-KR" altLang="en-US" sz="1000" dirty="0" smtClean="0"/>
              <a:t> 이동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771800" y="4725144"/>
            <a:ext cx="152400" cy="43204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07904" y="4725144"/>
            <a:ext cx="360040" cy="72008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1560" y="1772816"/>
            <a:ext cx="1584176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539552" y="1916832"/>
            <a:ext cx="360040" cy="345638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96" y="5373216"/>
            <a:ext cx="14401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동수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호수 </a:t>
            </a:r>
            <a:r>
              <a:rPr lang="ko-KR" altLang="en-US" sz="1000" dirty="0" err="1" smtClean="0"/>
              <a:t>입력시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해당 행을 찾음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084168" y="1700808"/>
            <a:ext cx="244827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148894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15216" y="1412776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372200" y="479715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47264" y="4720988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092280" y="479715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067344" y="4720988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693280" y="4801308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668344" y="472514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75756" y="49951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223828" y="5018688"/>
            <a:ext cx="300500" cy="210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871900" y="5013176"/>
            <a:ext cx="372508" cy="210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268760"/>
            <a:ext cx="403244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25795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UI 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및 기능설명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5122" name="Picture 2" descr="C:\Users\이동현\Desktop\ppt넣을 사진\관리비 정보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556792"/>
            <a:ext cx="4684218" cy="32450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57376" y="1768660"/>
            <a:ext cx="1110568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259632" y="1844824"/>
            <a:ext cx="1728192" cy="12961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3212977"/>
            <a:ext cx="2088232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동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호수 입력하면 검색 가능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487524" y="4581128"/>
            <a:ext cx="267252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74956" y="4581128"/>
            <a:ext cx="267252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56876" y="4581128"/>
            <a:ext cx="339260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0804" y="4576972"/>
            <a:ext cx="217380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139952" y="4725144"/>
            <a:ext cx="436204" cy="93610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5736" y="5661248"/>
            <a:ext cx="2376264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동수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호수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납부기한은 변경 불가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수정 값을 입력하면 </a:t>
            </a:r>
            <a:r>
              <a:rPr lang="en-US" altLang="ko-KR" sz="1000" dirty="0" err="1" smtClean="0"/>
              <a:t>TableView</a:t>
            </a:r>
            <a:r>
              <a:rPr lang="en-US" altLang="ko-KR" sz="1000" dirty="0" smtClean="0"/>
              <a:t> &amp; DB</a:t>
            </a:r>
            <a:r>
              <a:rPr lang="ko-KR" altLang="en-US" sz="1000" dirty="0" smtClean="0"/>
              <a:t>에 값 입력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5085184"/>
            <a:ext cx="2088232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해당 행의 값 삭제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5004048" y="4725144"/>
            <a:ext cx="4156" cy="3600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800292" y="4725144"/>
            <a:ext cx="499900" cy="100811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24128" y="5733256"/>
            <a:ext cx="2088232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입력한 값을 초기화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228184" y="4725144"/>
            <a:ext cx="1512168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40352" y="4581128"/>
            <a:ext cx="1403648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smtClean="0"/>
              <a:t>관리비 창을 종료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6156176" y="3573016"/>
            <a:ext cx="9361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6876256" y="3395752"/>
            <a:ext cx="864096" cy="21602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0352" y="3182779"/>
            <a:ext cx="1403648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err="1" smtClean="0"/>
              <a:t>고정값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995936" y="4572816"/>
            <a:ext cx="267252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771800" y="4653136"/>
            <a:ext cx="1224136" cy="28803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1520" y="4653136"/>
            <a:ext cx="2520280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dirty="0" err="1" smtClean="0"/>
              <a:t>TextField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수납여부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납부기한 값을 모두 입력 후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값이 </a:t>
            </a:r>
            <a:r>
              <a:rPr lang="en-US" altLang="ko-KR" sz="1000" dirty="0" err="1" smtClean="0"/>
              <a:t>TableView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&amp; DB</a:t>
            </a:r>
            <a:r>
              <a:rPr lang="ko-KR" altLang="en-US" sz="1000" dirty="0" smtClean="0"/>
              <a:t>에 입력됨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err="1" smtClean="0"/>
              <a:t>회원가입된</a:t>
            </a:r>
            <a:r>
              <a:rPr lang="ko-KR" altLang="en-US" sz="1000" dirty="0" smtClean="0"/>
              <a:t> 주민만 입력가능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같은 주소에 </a:t>
            </a:r>
            <a:r>
              <a:rPr lang="ko-KR" altLang="en-US" sz="1000" dirty="0" err="1" smtClean="0"/>
              <a:t>같은날은</a:t>
            </a:r>
            <a:r>
              <a:rPr lang="ko-KR" altLang="en-US" sz="1000" dirty="0" smtClean="0"/>
              <a:t> 입력이 불가능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7544" y="731605"/>
            <a:ext cx="403244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18864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UI 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및 기능설명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6146" name="Picture 2" descr="C:\Users\이동현\Desktop\ppt넣을 사진\직원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8640"/>
            <a:ext cx="4752528" cy="2561284"/>
          </a:xfrm>
          <a:prstGeom prst="rect">
            <a:avLst/>
          </a:prstGeom>
          <a:noFill/>
        </p:spPr>
      </p:pic>
      <p:pic>
        <p:nvPicPr>
          <p:cNvPr id="6147" name="Picture 3" descr="C:\Users\이동현\Desktop\ppt넣을 사진\직원추가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783" y="1052736"/>
            <a:ext cx="1844969" cy="3744416"/>
          </a:xfrm>
          <a:prstGeom prst="rect">
            <a:avLst/>
          </a:prstGeom>
          <a:noFill/>
        </p:spPr>
      </p:pic>
      <p:pic>
        <p:nvPicPr>
          <p:cNvPr id="8" name="Picture 4" descr="C:\Users\이동현\Desktop\ppt넣을 사진\직원수정창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912"/>
            <a:ext cx="2448272" cy="3806552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5566288" y="2482750"/>
            <a:ext cx="267252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67744" y="2563070"/>
            <a:ext cx="3298544" cy="183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3688" y="1772816"/>
            <a:ext cx="252028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저장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입력란의 정보를 저장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         *</a:t>
            </a:r>
            <a:r>
              <a:rPr lang="ko-KR" altLang="en-US" sz="1000" dirty="0" smtClean="0"/>
              <a:t>사원번호는 중복제한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2) 	</a:t>
            </a:r>
            <a:r>
              <a:rPr lang="ko-KR" altLang="en-US" sz="1000" dirty="0" smtClean="0"/>
              <a:t>취소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추가 내용을 취소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3)	</a:t>
            </a:r>
            <a:r>
              <a:rPr lang="ko-KR" altLang="en-US" sz="1000" dirty="0" smtClean="0"/>
              <a:t>초기화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작성한 내용을 초기화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071700" y="2480428"/>
            <a:ext cx="267252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292080" y="2636912"/>
            <a:ext cx="850272" cy="100811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3645024"/>
            <a:ext cx="2520280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저장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수정 정보를 저장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취소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수정 내용을 취소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작성한 내용을 초기화</a:t>
            </a:r>
            <a:endParaRPr lang="en-US" altLang="ko-KR" sz="1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528684" y="2484584"/>
            <a:ext cx="267252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25728" y="2988640"/>
            <a:ext cx="2088232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해당 행의 값 삭제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557776" y="2628600"/>
            <a:ext cx="4156" cy="3600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045926" y="2484468"/>
            <a:ext cx="217380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263306" y="2632640"/>
            <a:ext cx="1197126" cy="158844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8344" y="4221088"/>
            <a:ext cx="1403648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관리비 창을 종료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이동현\Desktop\ppt넣을 사진\수도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37112"/>
            <a:ext cx="2218762" cy="2301330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683568" y="1019637"/>
            <a:ext cx="403244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476672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UI 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및 기능설명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7170" name="Picture 2" descr="C:\Users\이동현\Desktop\ppt넣을 사진\관리비청구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340768"/>
            <a:ext cx="4666810" cy="301766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827584" y="2260248"/>
            <a:ext cx="2736304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 flipV="1">
            <a:off x="3563888" y="2188240"/>
            <a:ext cx="2736304" cy="14609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5564" y="2912476"/>
            <a:ext cx="216024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1331640" y="3429000"/>
            <a:ext cx="216024" cy="10801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C:\Users\이동현\Desktop\ppt넣을 사진\사용내역 파이차트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04664"/>
            <a:ext cx="2389765" cy="2530128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1691680" y="3665804"/>
            <a:ext cx="1656184" cy="14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660232" y="2924944"/>
            <a:ext cx="208823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해당 행의 값을 비교하는 </a:t>
            </a:r>
            <a:r>
              <a:rPr lang="en-US" altLang="ko-KR" sz="1000" dirty="0" err="1" smtClean="0"/>
              <a:t>PieChart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 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47864" y="3789040"/>
            <a:ext cx="936104" cy="5760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51920" y="4365104"/>
            <a:ext cx="2088232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로그인한 주민의 주소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7864" y="5661248"/>
            <a:ext cx="2448272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전기세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수도세</a:t>
            </a:r>
            <a:r>
              <a:rPr lang="en-US" altLang="ko-KR" sz="1000" dirty="0" smtClean="0"/>
              <a:t>//</a:t>
            </a:r>
            <a:r>
              <a:rPr lang="ko-KR" altLang="en-US" sz="1000" dirty="0" err="1" smtClean="0"/>
              <a:t>가스비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난방비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 </a:t>
            </a: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LineChart</a:t>
            </a:r>
            <a:r>
              <a:rPr lang="ko-KR" altLang="en-US" sz="1000" dirty="0" smtClean="0"/>
              <a:t> 창 생성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2)	Chart</a:t>
            </a:r>
            <a:r>
              <a:rPr lang="ko-KR" altLang="en-US" sz="1000" dirty="0" smtClean="0"/>
              <a:t>는 해당 된 값을 월별로 비교</a:t>
            </a:r>
            <a:endParaRPr lang="ko-KR" altLang="en-US" sz="1000" dirty="0"/>
          </a:p>
        </p:txBody>
      </p:sp>
      <p:pic>
        <p:nvPicPr>
          <p:cNvPr id="7173" name="Picture 5" descr="C:\Users\이동현\Desktop\ppt넣을 사진\공용관리비 내용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830851"/>
            <a:ext cx="2735410" cy="1493304"/>
          </a:xfrm>
          <a:prstGeom prst="rect">
            <a:avLst/>
          </a:prstGeom>
          <a:noFill/>
        </p:spPr>
      </p:pic>
      <p:sp>
        <p:nvSpPr>
          <p:cNvPr id="42" name="타원 41"/>
          <p:cNvSpPr/>
          <p:nvPr/>
        </p:nvSpPr>
        <p:spPr>
          <a:xfrm>
            <a:off x="3831140" y="2924944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063788" y="3064804"/>
            <a:ext cx="2164396" cy="7962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8184" y="5271011"/>
            <a:ext cx="2448272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공용관리비는 </a:t>
            </a:r>
            <a:r>
              <a:rPr lang="ko-KR" altLang="en-US" sz="1000" dirty="0" err="1" smtClean="0"/>
              <a:t>고정값으로</a:t>
            </a:r>
            <a:r>
              <a:rPr lang="ko-KR" altLang="en-US" sz="1000" dirty="0" smtClean="0"/>
              <a:t> 입력됨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268760"/>
            <a:ext cx="144016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25795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후기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75608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sz="1600" dirty="0" smtClean="0"/>
              <a:t>프로젝트를 구상하면서 내가 사용할 수 있는 코드만 사용하여 쉽게 끝내자는 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생각을 하였지만 다른 방식으로 접근을 하면 코드 내용이 바뀌어야 되는 것을     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알게 되었고 방식을 터득하면서 많은 것을 배울 수 있었습니다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점점 틀이 잡혀가면서 완성도에 대한 실망을 하였고 조금 욕심을 내지 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않은 점에 대해 후회하였습니다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프로젝트를 통해서 수업시간에 열심히 하면 좀 더 많은 기능을 사용할   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수 있다는 것을 다시 한번 느끼게 되었습니다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340768"/>
            <a:ext cx="288032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25795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개발일정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6023041"/>
              </p:ext>
            </p:extLst>
          </p:nvPr>
        </p:nvGraphicFramePr>
        <p:xfrm>
          <a:off x="539552" y="2010440"/>
          <a:ext cx="8568952" cy="199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 1.22 (</a:t>
                      </a:r>
                      <a:r>
                        <a:rPr lang="ko-KR" altLang="en-US" sz="1200" dirty="0" smtClean="0"/>
                        <a:t>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1.23(</a:t>
                      </a:r>
                      <a:r>
                        <a:rPr lang="ko-KR" altLang="en-US" sz="1200" dirty="0" smtClean="0"/>
                        <a:t>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1.24(</a:t>
                      </a:r>
                      <a:r>
                        <a:rPr lang="ko-KR" altLang="en-US" sz="1200" dirty="0" smtClean="0"/>
                        <a:t>목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1.25(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1.26(</a:t>
                      </a:r>
                      <a:r>
                        <a:rPr lang="ko-KR" altLang="en-US" sz="1200" dirty="0" smtClean="0"/>
                        <a:t>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1.27(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1288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프로젝트 선정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endParaRPr lang="en-US" altLang="ko-KR" sz="900" dirty="0" smtClean="0">
                        <a:effectLst/>
                      </a:endParaRPr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프로젝트 선정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목표 및 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effectLst/>
                        </a:rPr>
                        <a:t> 요구사항 설정</a:t>
                      </a:r>
                      <a:endParaRPr lang="ko-KR" altLang="en-US" sz="900" b="1" dirty="0" smtClean="0">
                        <a:effectLst/>
                      </a:endParaRPr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데이터모델링</a:t>
                      </a:r>
                      <a:r>
                        <a:rPr lang="en-US" altLang="ko-KR" sz="900" baseline="0" dirty="0" smtClean="0">
                          <a:effectLst/>
                        </a:rPr>
                        <a:t> </a:t>
                      </a:r>
                      <a:r>
                        <a:rPr lang="ko-KR" altLang="en-US" sz="900" dirty="0" smtClean="0">
                          <a:effectLst/>
                        </a:rPr>
                        <a:t>설계</a:t>
                      </a:r>
                      <a:endParaRPr lang="en-US" altLang="ko-KR" sz="900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개체관계도 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테이블 설계</a:t>
                      </a:r>
                      <a:endParaRPr lang="ko-KR" altLang="en-US" sz="9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데이터모델링</a:t>
                      </a:r>
                      <a:r>
                        <a:rPr lang="en-US" altLang="ko-KR" sz="900" baseline="0" dirty="0" smtClean="0">
                          <a:effectLst/>
                        </a:rPr>
                        <a:t> </a:t>
                      </a:r>
                      <a:r>
                        <a:rPr lang="ko-KR" altLang="en-US" sz="900" dirty="0" smtClean="0">
                          <a:effectLst/>
                        </a:rPr>
                        <a:t>설계</a:t>
                      </a:r>
                      <a:endParaRPr lang="en-US" altLang="ko-KR" sz="900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개체관계도 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ko-KR" altLang="en-US" sz="900" dirty="0" smtClean="0">
                          <a:effectLst/>
                        </a:rPr>
                        <a:t>테이블 설계</a:t>
                      </a:r>
                      <a:endParaRPr lang="ko-KR" altLang="en-US" sz="9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MVC</a:t>
                      </a:r>
                      <a:r>
                        <a:rPr lang="en-US" altLang="ko-KR" sz="900" baseline="0" dirty="0" smtClean="0">
                          <a:effectLst/>
                        </a:rPr>
                        <a:t> </a:t>
                      </a:r>
                      <a:r>
                        <a:rPr lang="ko-KR" altLang="en-US" sz="900" baseline="0" dirty="0" smtClean="0">
                          <a:effectLst/>
                        </a:rPr>
                        <a:t>모델 </a:t>
                      </a:r>
                      <a:r>
                        <a:rPr lang="en-US" altLang="ko-KR" sz="900" baseline="0" dirty="0" smtClean="0">
                          <a:effectLst/>
                        </a:rPr>
                        <a:t> </a:t>
                      </a:r>
                      <a:r>
                        <a:rPr lang="ko-KR" altLang="en-US" sz="900" baseline="0" dirty="0" smtClean="0">
                          <a:effectLst/>
                        </a:rPr>
                        <a:t>설계</a:t>
                      </a:r>
                      <a:endParaRPr lang="en-US" altLang="ko-KR" sz="900" baseline="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</a:t>
                      </a:r>
                      <a:r>
                        <a:rPr lang="en-US" altLang="ko-KR" sz="900" dirty="0" err="1" smtClean="0">
                          <a:effectLst/>
                        </a:rPr>
                        <a:t>Maincontroller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baseline="0" dirty="0" smtClean="0">
                          <a:effectLst/>
                        </a:rPr>
                        <a:t>   </a:t>
                      </a:r>
                      <a:r>
                        <a:rPr lang="ko-KR" altLang="en-US" sz="900" baseline="0" dirty="0" smtClean="0">
                          <a:effectLst/>
                        </a:rPr>
                        <a:t>구축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effectLst/>
                        </a:rPr>
                        <a:t>  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  <a:r>
                        <a:rPr lang="ko-KR" altLang="en-US" sz="900" dirty="0" smtClean="0">
                          <a:effectLst/>
                        </a:rPr>
                        <a:t>관리자 리스트</a:t>
                      </a:r>
                      <a:r>
                        <a:rPr lang="en-US" altLang="ko-KR" sz="900" baseline="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effectLst/>
                        </a:rPr>
                        <a:t>  -</a:t>
                      </a:r>
                      <a:r>
                        <a:rPr lang="ko-KR" altLang="en-US" sz="900" baseline="0" dirty="0" smtClean="0">
                          <a:effectLst/>
                        </a:rPr>
                        <a:t>로그인</a:t>
                      </a:r>
                      <a:r>
                        <a:rPr lang="en-US" altLang="ko-KR" sz="900" baseline="0" dirty="0" smtClean="0">
                          <a:effectLst/>
                        </a:rPr>
                        <a:t>, </a:t>
                      </a:r>
                      <a:r>
                        <a:rPr lang="ko-KR" altLang="en-US" sz="900" baseline="0" dirty="0" smtClean="0">
                          <a:effectLst/>
                        </a:rPr>
                        <a:t>회원가입</a:t>
                      </a:r>
                      <a:endParaRPr lang="en-US" altLang="ko-KR" sz="9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88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6023041"/>
              </p:ext>
            </p:extLst>
          </p:nvPr>
        </p:nvGraphicFramePr>
        <p:xfrm>
          <a:off x="539552" y="3251200"/>
          <a:ext cx="8568952" cy="1874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3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1.28(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1.29(</a:t>
                      </a:r>
                      <a:r>
                        <a:rPr lang="ko-KR" altLang="en-US" sz="1200" dirty="0" smtClean="0"/>
                        <a:t>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1.30(</a:t>
                      </a:r>
                      <a:r>
                        <a:rPr lang="ko-KR" altLang="en-US" sz="1200" dirty="0" smtClean="0"/>
                        <a:t>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1.31(</a:t>
                      </a:r>
                      <a:r>
                        <a:rPr lang="ko-KR" altLang="en-US" sz="1200" dirty="0" smtClean="0"/>
                        <a:t>목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2.2(</a:t>
                      </a:r>
                      <a:r>
                        <a:rPr lang="ko-KR" altLang="en-US" sz="1200" dirty="0" smtClean="0"/>
                        <a:t>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2.3(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 </a:t>
                      </a:r>
                      <a:r>
                        <a:rPr lang="ko-KR" altLang="en-US" sz="900" dirty="0" smtClean="0">
                          <a:effectLst/>
                        </a:rPr>
                        <a:t>세대주</a:t>
                      </a:r>
                      <a:r>
                        <a:rPr lang="en-US" altLang="ko-KR" sz="900" dirty="0" smtClean="0">
                          <a:effectLst/>
                        </a:rPr>
                        <a:t>,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</a:t>
                      </a:r>
                      <a:r>
                        <a:rPr lang="ko-KR" altLang="en-US" sz="900" dirty="0" smtClean="0">
                          <a:effectLst/>
                        </a:rPr>
                        <a:t>회원가입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회원가입 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endParaRPr lang="ko-KR" altLang="en-US" sz="9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</a:t>
                      </a:r>
                      <a:r>
                        <a:rPr lang="ko-KR" altLang="en-US" sz="900" dirty="0" smtClean="0">
                          <a:effectLst/>
                        </a:rPr>
                        <a:t>직원관리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r>
                        <a:rPr lang="en-US" altLang="ko-KR" sz="900" dirty="0" smtClean="0">
                          <a:effectLst/>
                        </a:rPr>
                        <a:t>,</a:t>
                      </a:r>
                      <a:r>
                        <a:rPr lang="ko-KR" altLang="en-US" sz="900" dirty="0" smtClean="0">
                          <a:effectLst/>
                        </a:rPr>
                        <a:t>직원관리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관리비</a:t>
                      </a:r>
                      <a:endParaRPr lang="ko-KR" altLang="en-US" sz="900" b="0" dirty="0" smtClean="0">
                        <a:effectLst/>
                      </a:endParaRPr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r>
                        <a:rPr lang="en-US" altLang="ko-KR" sz="900" dirty="0" smtClean="0">
                          <a:effectLst/>
                        </a:rPr>
                        <a:t>,</a:t>
                      </a:r>
                      <a:r>
                        <a:rPr lang="ko-KR" altLang="en-US" sz="900" baseline="0" dirty="0" smtClean="0">
                          <a:effectLst/>
                        </a:rPr>
                        <a:t> 주민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  <a:r>
                        <a:rPr lang="ko-KR" altLang="en-US" sz="900" dirty="0" smtClean="0">
                          <a:effectLst/>
                        </a:rPr>
                        <a:t>주민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회원가입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endParaRPr lang="ko-KR" altLang="en-US" sz="900" b="0" dirty="0" smtClean="0">
                        <a:effectLst/>
                      </a:endParaRPr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</a:t>
                      </a:r>
                      <a:r>
                        <a:rPr lang="ko-KR" altLang="en-US" sz="900" dirty="0" smtClean="0">
                          <a:effectLst/>
                        </a:rPr>
                        <a:t>관리비 청구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</a:t>
                      </a:r>
                      <a:r>
                        <a:rPr lang="ko-KR" altLang="en-US" sz="900" dirty="0" smtClean="0">
                          <a:effectLst/>
                        </a:rPr>
                        <a:t>로그인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  <a:r>
                        <a:rPr lang="ko-KR" altLang="en-US" sz="900" dirty="0" smtClean="0">
                          <a:effectLst/>
                        </a:rPr>
                        <a:t>주민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회원가입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endParaRPr lang="ko-KR" altLang="en-US" sz="900" b="0" dirty="0" smtClean="0">
                        <a:effectLst/>
                      </a:endParaRPr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로그인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  <a:r>
                        <a:rPr lang="ko-KR" altLang="en-US" sz="900" dirty="0" smtClean="0">
                          <a:effectLst/>
                        </a:rPr>
                        <a:t>주민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회원가입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r>
                        <a:rPr lang="ko-KR" altLang="en-US" sz="900" b="0" baseline="0" dirty="0" smtClean="0">
                          <a:effectLst/>
                        </a:rPr>
                        <a:t>와</a:t>
                      </a:r>
                      <a:endParaRPr lang="ko-KR" altLang="en-US" sz="900" b="0" dirty="0" smtClean="0">
                        <a:effectLst/>
                      </a:endParaRPr>
                    </a:p>
                    <a:p>
                      <a:r>
                        <a:rPr lang="en-US" altLang="ko-KR" sz="900" dirty="0" smtClean="0"/>
                        <a:t>   </a:t>
                      </a:r>
                      <a:r>
                        <a:rPr lang="ko-KR" altLang="en-US" sz="900" dirty="0" err="1" smtClean="0"/>
                        <a:t>주민목록창과연결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관리비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r>
                        <a:rPr lang="ko-KR" altLang="en-US" sz="900" b="0" baseline="0" dirty="0" smtClean="0">
                          <a:effectLst/>
                        </a:rPr>
                        <a:t>와 </a:t>
                      </a:r>
                      <a:endParaRPr lang="en-US" altLang="ko-KR" sz="900" b="0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 Controller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간 연결</a:t>
                      </a:r>
                      <a:endParaRPr lang="en-US" altLang="ko-KR" sz="900" b="0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effectLst/>
                      </a:endParaRPr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가입한 주민의             </a:t>
                      </a:r>
                      <a:endParaRPr lang="en-US" altLang="ko-KR" sz="900" b="0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  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관리비만 기록</a:t>
                      </a:r>
                      <a:endParaRPr lang="ko-KR" altLang="en-US" sz="9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6023041"/>
              </p:ext>
            </p:extLst>
          </p:nvPr>
        </p:nvGraphicFramePr>
        <p:xfrm>
          <a:off x="539552" y="4879424"/>
          <a:ext cx="8568952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2.7(</a:t>
                      </a:r>
                      <a:r>
                        <a:rPr lang="ko-KR" altLang="en-US" sz="1200" dirty="0" smtClean="0"/>
                        <a:t>목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2.8(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2.9(</a:t>
                      </a:r>
                      <a:r>
                        <a:rPr lang="ko-KR" altLang="en-US" sz="1200" dirty="0" smtClean="0"/>
                        <a:t>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2.10(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2.11(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2.12(</a:t>
                      </a:r>
                      <a:r>
                        <a:rPr lang="ko-KR" altLang="en-US" sz="1200" dirty="0" smtClean="0"/>
                        <a:t>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2.13(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수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      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직원목록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baseline="0" dirty="0" smtClean="0">
                          <a:effectLst/>
                        </a:rPr>
                        <a:t> -</a:t>
                      </a:r>
                      <a:r>
                        <a:rPr lang="ko-KR" altLang="en-US" sz="900" baseline="0" dirty="0" smtClean="0">
                          <a:effectLst/>
                        </a:rPr>
                        <a:t>이미지연결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  <a:r>
                        <a:rPr lang="ko-KR" altLang="en-US" sz="900" dirty="0" smtClean="0">
                          <a:effectLst/>
                        </a:rPr>
                        <a:t>직원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관리비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endParaRPr lang="ko-KR" altLang="en-US" sz="9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—</a:t>
                      </a:r>
                      <a:r>
                        <a:rPr lang="ko-KR" altLang="en-US" sz="900" dirty="0" smtClean="0">
                          <a:effectLst/>
                        </a:rPr>
                        <a:t>직원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관리비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endParaRPr lang="ko-KR" altLang="en-US" sz="9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r>
                        <a:rPr lang="en-US" altLang="ko-KR" sz="900" dirty="0" smtClean="0">
                          <a:effectLst/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effectLst/>
                        </a:rPr>
                        <a:t>  관리비청구 창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주민</a:t>
                      </a:r>
                      <a:r>
                        <a:rPr lang="en-US" altLang="ko-KR" sz="900" b="0" baseline="0" dirty="0" smtClean="0">
                          <a:effectLst/>
                        </a:rPr>
                        <a:t>+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관리비</a:t>
                      </a:r>
                      <a:endParaRPr lang="en-US" altLang="ko-KR" sz="900" b="0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 연결하여 </a:t>
                      </a:r>
                      <a:r>
                        <a:rPr lang="ko-KR" altLang="en-US" sz="900" b="0" baseline="0" dirty="0" err="1" smtClean="0">
                          <a:effectLst/>
                        </a:rPr>
                        <a:t>값산출</a:t>
                      </a:r>
                      <a:endParaRPr lang="ko-KR" altLang="en-US" sz="9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 -</a:t>
                      </a:r>
                      <a:r>
                        <a:rPr lang="ko-KR" altLang="en-US" sz="900" dirty="0" smtClean="0">
                          <a:effectLst/>
                        </a:rPr>
                        <a:t>관리비 </a:t>
                      </a:r>
                      <a:r>
                        <a:rPr lang="en-US" altLang="ko-KR" sz="900" dirty="0" smtClean="0">
                          <a:effectLst/>
                        </a:rPr>
                        <a:t>Line</a:t>
                      </a:r>
                      <a:r>
                        <a:rPr lang="ko-KR" altLang="en-US" sz="900" dirty="0" smtClean="0">
                          <a:effectLst/>
                        </a:rPr>
                        <a:t>차트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라인차트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  </a:t>
                      </a:r>
                      <a:r>
                        <a:rPr lang="ko-KR" altLang="en-US" sz="900" dirty="0" smtClean="0">
                          <a:effectLst/>
                        </a:rPr>
                        <a:t>관리비</a:t>
                      </a:r>
                      <a:r>
                        <a:rPr lang="en-US" altLang="ko-KR" sz="900" dirty="0" smtClean="0">
                          <a:effectLst/>
                        </a:rPr>
                        <a:t>+</a:t>
                      </a:r>
                      <a:r>
                        <a:rPr lang="ko-KR" altLang="en-US" sz="900" dirty="0" smtClean="0">
                          <a:effectLst/>
                        </a:rPr>
                        <a:t>주민 연동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</a:t>
                      </a:r>
                      <a:endParaRPr lang="ko-KR" altLang="en-US" sz="900" b="0" dirty="0" smtClean="0">
                        <a:effectLst/>
                      </a:endParaRPr>
                    </a:p>
                    <a:p>
                      <a:pPr latinLnBrk="1"/>
                      <a:endParaRPr lang="en-US" altLang="ko-KR" sz="9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UI </a:t>
                      </a:r>
                      <a:r>
                        <a:rPr lang="ko-KR" altLang="en-US" sz="900" dirty="0" smtClean="0">
                          <a:effectLst/>
                        </a:rPr>
                        <a:t>레이아웃 설계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</a:t>
                      </a:r>
                      <a:r>
                        <a:rPr lang="ko-KR" altLang="en-US" sz="900" dirty="0" smtClean="0">
                          <a:effectLst/>
                        </a:rPr>
                        <a:t>관리비 </a:t>
                      </a:r>
                      <a:r>
                        <a:rPr lang="en-US" altLang="ko-KR" sz="900" dirty="0" smtClean="0">
                          <a:effectLst/>
                        </a:rPr>
                        <a:t>Pie</a:t>
                      </a:r>
                      <a:r>
                        <a:rPr lang="ko-KR" altLang="en-US" sz="900" dirty="0" smtClean="0">
                          <a:effectLst/>
                        </a:rPr>
                        <a:t>차트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· Controller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 -Pie</a:t>
                      </a:r>
                      <a:r>
                        <a:rPr lang="ko-KR" altLang="en-US" sz="900" dirty="0" smtClean="0">
                          <a:effectLst/>
                        </a:rPr>
                        <a:t>차트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· DB</a:t>
                      </a:r>
                      <a:r>
                        <a:rPr lang="ko-KR" altLang="en-US" sz="900" dirty="0" smtClean="0">
                          <a:effectLst/>
                        </a:rPr>
                        <a:t>연동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effectLst/>
                        </a:rPr>
                        <a:t>  - </a:t>
                      </a:r>
                      <a:r>
                        <a:rPr lang="ko-KR" altLang="en-US" sz="900" b="0" baseline="0" dirty="0" smtClean="0">
                          <a:effectLst/>
                        </a:rPr>
                        <a:t>관리비</a:t>
                      </a:r>
                      <a:r>
                        <a:rPr lang="en-US" altLang="ko-KR" sz="900" b="0" baseline="0" dirty="0" smtClean="0">
                          <a:effectLst/>
                        </a:rPr>
                        <a:t>DB</a:t>
                      </a:r>
                      <a:endParaRPr lang="ko-KR" altLang="en-US" sz="900" b="0" dirty="0" smtClean="0">
                        <a:effectLst/>
                      </a:endParaRPr>
                    </a:p>
                    <a:p>
                      <a:pPr latinLnBrk="1"/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PPT</a:t>
                      </a:r>
                      <a:r>
                        <a:rPr lang="ko-KR" altLang="en-US" sz="900" b="1" dirty="0" smtClean="0"/>
                        <a:t>작성</a:t>
                      </a:r>
                    </a:p>
                    <a:p>
                      <a:pPr latinLnBrk="1"/>
                      <a:endParaRPr lang="ko-KR" altLang="en-US" sz="900" b="0" dirty="0" smtClean="0">
                        <a:effectLst/>
                      </a:endParaRPr>
                    </a:p>
                    <a:p>
                      <a:pPr latinLnBrk="1"/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PPT</a:t>
                      </a:r>
                      <a:r>
                        <a:rPr lang="ko-KR" altLang="en-US" sz="900" b="1" dirty="0" smtClean="0"/>
                        <a:t>작성</a:t>
                      </a:r>
                      <a:endParaRPr lang="ko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340768"/>
            <a:ext cx="288032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25795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개발환</a:t>
            </a:r>
            <a:r>
              <a:rPr lang="ko-KR" altLang="en-US" sz="4000" dirty="0">
                <a:solidFill>
                  <a:schemeClr val="accent3"/>
                </a:solidFill>
                <a:latin typeface="Cambria" pitchFamily="18" charset="0"/>
              </a:rPr>
              <a:t>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07704" y="1940733"/>
            <a:ext cx="7776864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endParaRPr lang="en-US" altLang="ko-KR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OS : Window10 64bit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개발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Tool : Eclipse Neon.3 Release (4.9.0)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                 UML CLASS DIAGRAM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개발언어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Java1.8 FX</a:t>
            </a:r>
          </a:p>
          <a:p>
            <a:pPr>
              <a:lnSpc>
                <a:spcPts val="1700"/>
              </a:lnSpc>
            </a:pPr>
            <a:endParaRPr lang="en-US" altLang="ko-KR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 : MYSQL Community Server 5.7.10(GPL)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        MYSQL Workbench 6.3.5 CE build 201(64bit)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데이터 베이스 모델링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</a:t>
            </a:r>
            <a:r>
              <a:rPr lang="en-US" altLang="ko-KR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ERwin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7.3.0.1666</a:t>
            </a:r>
          </a:p>
          <a:p>
            <a:pPr>
              <a:lnSpc>
                <a:spcPts val="1700"/>
              </a:lnSpc>
            </a:pPr>
            <a:endParaRPr lang="en-US" altLang="ko-KR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View : Scene Builder2.0</a:t>
            </a: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39552" y="836712"/>
            <a:ext cx="33843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6064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프로그램 개요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8072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accent3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3"/>
                </a:solidFill>
              </a:rPr>
              <a:t>목적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48478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b="1" u="sng" dirty="0" smtClean="0">
                <a:solidFill>
                  <a:schemeClr val="accent3">
                    <a:lumMod val="50000"/>
                  </a:schemeClr>
                </a:solidFill>
              </a:rPr>
              <a:t> 가입한 주민이 단위기간 동안의 관리비 내역과 납부여부를 손쉽게     </a:t>
            </a:r>
            <a:endParaRPr lang="en-US" altLang="ko-KR" b="1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ko-KR" altLang="en-US" b="1" u="sng" dirty="0" smtClean="0">
                <a:solidFill>
                  <a:schemeClr val="accent3">
                    <a:lumMod val="50000"/>
                  </a:schemeClr>
                </a:solidFill>
              </a:rPr>
              <a:t>파악할 수 있고</a:t>
            </a:r>
            <a:r>
              <a:rPr lang="en-US" altLang="ko-KR" b="1" u="sng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b="1" u="sng" dirty="0" smtClean="0">
                <a:solidFill>
                  <a:schemeClr val="accent3">
                    <a:lumMod val="50000"/>
                  </a:schemeClr>
                </a:solidFill>
              </a:rPr>
              <a:t>관리자로서 직원관리를 할 수 있다</a:t>
            </a:r>
            <a:r>
              <a:rPr lang="en-US" altLang="ko-KR" b="1" u="sng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altLang="ko-KR" b="1" u="sng" dirty="0" smtClean="0">
              <a:solidFill>
                <a:schemeClr val="accent3"/>
              </a:solidFill>
            </a:endParaRPr>
          </a:p>
          <a:p>
            <a:pPr>
              <a:buFontTx/>
              <a:buChar char="-"/>
            </a:pPr>
            <a:endParaRPr lang="ko-KR" altLang="en-US" b="1" u="sng" dirty="0" smtClean="0">
              <a:solidFill>
                <a:schemeClr val="accent3"/>
              </a:solidFill>
            </a:endParaRP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213285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accent3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3"/>
                </a:solidFill>
              </a:rPr>
              <a:t>요구사항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348880"/>
            <a:ext cx="799288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</a:p>
          <a:p>
            <a:pPr fontAlgn="base"/>
            <a:r>
              <a:rPr lang="ko-KR" altLang="en-US" sz="1500" b="1" dirty="0" smtClean="0">
                <a:solidFill>
                  <a:schemeClr val="accent3"/>
                </a:solidFill>
              </a:rPr>
              <a:t>가</a:t>
            </a:r>
            <a:r>
              <a:rPr lang="en-US" altLang="ko-KR" sz="1500" b="1" dirty="0" smtClean="0">
                <a:solidFill>
                  <a:schemeClr val="accent3"/>
                </a:solidFill>
              </a:rPr>
              <a:t>. </a:t>
            </a:r>
            <a:r>
              <a:rPr lang="ko-KR" altLang="en-US" sz="1500" b="1" dirty="0" smtClean="0">
                <a:solidFill>
                  <a:schemeClr val="accent3"/>
                </a:solidFill>
              </a:rPr>
              <a:t>로그인 방법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  -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세대주는 가입한 아이디만 이용하여 로그인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  -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관리자는 고유 아이디를 사용하여 로그인</a:t>
            </a:r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endParaRPr lang="en-US" altLang="ko-KR" sz="1200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ko-KR" altLang="en-US" sz="1500" b="1" dirty="0" smtClean="0">
                <a:solidFill>
                  <a:schemeClr val="accent3"/>
                </a:solidFill>
              </a:rPr>
              <a:t>나</a:t>
            </a:r>
            <a:r>
              <a:rPr lang="en-US" altLang="ko-KR" sz="1500" b="1" dirty="0" smtClean="0">
                <a:solidFill>
                  <a:schemeClr val="accent3"/>
                </a:solidFill>
              </a:rPr>
              <a:t>. </a:t>
            </a:r>
            <a:r>
              <a:rPr lang="ko-KR" altLang="en-US" sz="1500" b="1" dirty="0" smtClean="0">
                <a:solidFill>
                  <a:schemeClr val="accent3"/>
                </a:solidFill>
              </a:rPr>
              <a:t>관리비 등록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-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전기세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수도세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ko-KR" altLang="en-US" sz="1200" u="sng" dirty="0" err="1" smtClean="0">
                <a:solidFill>
                  <a:schemeClr val="accent3">
                    <a:lumMod val="50000"/>
                  </a:schemeClr>
                </a:solidFill>
              </a:rPr>
              <a:t>가스비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난방비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공용사용료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납부여부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납부기간에 숫자 및 </a:t>
            </a:r>
            <a:r>
              <a:rPr lang="ko-KR" altLang="en-US" sz="1200" u="sng" dirty="0" err="1" smtClean="0">
                <a:solidFill>
                  <a:schemeClr val="accent3">
                    <a:lumMod val="50000"/>
                  </a:schemeClr>
                </a:solidFill>
              </a:rPr>
              <a:t>콤보박스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           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를 입력하여 값을 저장한다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-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저장된 값은 수정 및 삭제를 할 수 있으며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세대주소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날짜는 똑같은 값이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저장될 수 없다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ko-KR" altLang="en-US" sz="1200" dirty="0" smtClean="0"/>
          </a:p>
          <a:p>
            <a:pPr fontAlgn="base"/>
            <a:r>
              <a:rPr lang="ko-KR" altLang="en-US" sz="1500" b="1" dirty="0" smtClean="0">
                <a:solidFill>
                  <a:schemeClr val="accent3"/>
                </a:solidFill>
              </a:rPr>
              <a:t>다</a:t>
            </a:r>
            <a:r>
              <a:rPr lang="en-US" altLang="ko-KR" sz="1500" b="1" dirty="0" smtClean="0">
                <a:solidFill>
                  <a:schemeClr val="accent3"/>
                </a:solidFill>
              </a:rPr>
              <a:t>. </a:t>
            </a:r>
            <a:r>
              <a:rPr lang="ko-KR" altLang="en-US" sz="1500" b="1" dirty="0" smtClean="0">
                <a:solidFill>
                  <a:schemeClr val="accent3"/>
                </a:solidFill>
              </a:rPr>
              <a:t>세대관리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- </a:t>
            </a:r>
            <a:r>
              <a:rPr lang="ko-KR" altLang="en-US" sz="1200" u="sng" dirty="0" err="1" smtClean="0">
                <a:solidFill>
                  <a:schemeClr val="accent3">
                    <a:lumMod val="50000"/>
                  </a:schemeClr>
                </a:solidFill>
              </a:rPr>
              <a:t>회원가입한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 세대의 정보를 테이블 </a:t>
            </a:r>
            <a:r>
              <a:rPr lang="ko-KR" altLang="en-US" sz="1200" u="sng" dirty="0" err="1" smtClean="0">
                <a:solidFill>
                  <a:schemeClr val="accent3">
                    <a:lumMod val="50000"/>
                  </a:schemeClr>
                </a:solidFill>
              </a:rPr>
              <a:t>뷰에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 나타낸다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-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가입된 회원의 정보는 수정과 삭제가 가능하며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삭제했을 경우 해당 주소에 연결된 모든 값들이 삭제가 된다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ko-KR" altLang="en-US" sz="1500" b="1" dirty="0" smtClean="0">
                <a:solidFill>
                  <a:schemeClr val="accent3"/>
                </a:solidFill>
              </a:rPr>
              <a:t>라</a:t>
            </a:r>
            <a:r>
              <a:rPr lang="en-US" altLang="ko-KR" sz="1500" b="1" dirty="0" smtClean="0">
                <a:solidFill>
                  <a:schemeClr val="accent3"/>
                </a:solidFill>
              </a:rPr>
              <a:t>. </a:t>
            </a:r>
            <a:r>
              <a:rPr lang="ko-KR" altLang="en-US" sz="1500" b="1" dirty="0" smtClean="0">
                <a:solidFill>
                  <a:schemeClr val="accent3"/>
                </a:solidFill>
              </a:rPr>
              <a:t>인사관리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-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직원정보를 입력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삭제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수정 할 수 있으며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입력한 값은 테이블 </a:t>
            </a:r>
            <a:r>
              <a:rPr lang="ko-KR" altLang="en-US" sz="1200" u="sng" dirty="0" err="1" smtClean="0">
                <a:solidFill>
                  <a:schemeClr val="accent3">
                    <a:lumMod val="50000"/>
                  </a:schemeClr>
                </a:solidFill>
              </a:rPr>
              <a:t>뷰에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 나타낸다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.      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ko-KR" altLang="en-US" sz="1200" u="sng" dirty="0" err="1" smtClean="0">
                <a:solidFill>
                  <a:schemeClr val="accent3">
                    <a:lumMod val="50000"/>
                  </a:schemeClr>
                </a:solidFill>
              </a:rPr>
              <a:t>추가시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 모든 정보를 입력해야 하며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사원번호는 겹쳐서 저장할 수 없다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  (</a:t>
            </a:r>
            <a:r>
              <a:rPr lang="ko-KR" alt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수정시에도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 사원 번호는 수정이 불가능 하다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.)</a:t>
            </a:r>
          </a:p>
          <a:p>
            <a:pPr fontAlgn="base"/>
            <a:endParaRPr lang="en-US" altLang="ko-KR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r>
              <a:rPr lang="ko-KR" altLang="en-US" sz="1500" b="1" dirty="0" smtClean="0">
                <a:solidFill>
                  <a:schemeClr val="accent3"/>
                </a:solidFill>
              </a:rPr>
              <a:t>마</a:t>
            </a:r>
            <a:r>
              <a:rPr lang="en-US" altLang="ko-KR" sz="1500" b="1" dirty="0" smtClean="0">
                <a:solidFill>
                  <a:schemeClr val="accent3"/>
                </a:solidFill>
              </a:rPr>
              <a:t>. </a:t>
            </a:r>
            <a:r>
              <a:rPr lang="ko-KR" altLang="en-US" sz="1500" b="1" dirty="0" smtClean="0">
                <a:solidFill>
                  <a:schemeClr val="accent3"/>
                </a:solidFill>
              </a:rPr>
              <a:t>관리비 확인란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- </a:t>
            </a:r>
            <a:r>
              <a:rPr lang="ko-KR" altLang="en-US" sz="1200" u="sng" dirty="0" smtClean="0">
                <a:solidFill>
                  <a:schemeClr val="accent3">
                    <a:lumMod val="50000"/>
                  </a:schemeClr>
                </a:solidFill>
              </a:rPr>
              <a:t>기존에 가입된 아이디로 로그인 시 아래 항목을 확인할 수 있다</a:t>
            </a:r>
            <a:r>
              <a:rPr lang="en-US" altLang="ko-KR" sz="1200" u="sng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fontAlgn="base"/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       (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전기세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수도세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가스비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난방비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공용관리비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총 금액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납부기한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납부여부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endParaRPr lang="en-US" altLang="ko-KR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endParaRPr lang="en-US" altLang="ko-KR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endParaRPr lang="ko-KR" altLang="en-US" sz="1200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/>
            <a:endParaRPr lang="ko-KR" altLang="en-US" dirty="0" smtClean="0"/>
          </a:p>
          <a:p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  <a:endParaRPr lang="ko-KR" altLang="en-US" b="1" u="sng" dirty="0" smtClean="0">
              <a:solidFill>
                <a:schemeClr val="accent3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39552" y="1040542"/>
            <a:ext cx="288032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7667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DB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구조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995936" y="1569260"/>
            <a:ext cx="2088232" cy="4884076"/>
            <a:chOff x="3491880" y="1497252"/>
            <a:chExt cx="2088232" cy="4884076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491880" y="1497252"/>
              <a:ext cx="2088232" cy="4884076"/>
              <a:chOff x="3491880" y="1497252"/>
              <a:chExt cx="2088232" cy="488407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491880" y="1497252"/>
                <a:ext cx="1872208" cy="432048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444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427984" y="1929300"/>
                <a:ext cx="720080" cy="4380020"/>
                <a:chOff x="4427984" y="1901916"/>
                <a:chExt cx="720080" cy="4380020"/>
              </a:xfrm>
            </p:grpSpPr>
            <p:cxnSp>
              <p:nvCxnSpPr>
                <p:cNvPr id="12" name="직선 연결선 11"/>
                <p:cNvCxnSpPr>
                  <a:stCxn id="9" idx="2"/>
                </p:cNvCxnSpPr>
                <p:nvPr/>
              </p:nvCxnSpPr>
              <p:spPr>
                <a:xfrm>
                  <a:off x="4427984" y="1901916"/>
                  <a:ext cx="0" cy="438002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4427984" y="34290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4427984" y="378904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>
                  <a:off x="4427984" y="414908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4427984" y="45091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4427984" y="48691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4427984" y="52292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4427984" y="558924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4427984" y="30689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>
                <a:off x="4427984" y="2708920"/>
                <a:ext cx="720080" cy="0"/>
              </a:xfrm>
              <a:prstGeom prst="line">
                <a:avLst/>
              </a:prstGeom>
              <a:ln w="254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427984" y="2348880"/>
                <a:ext cx="720080" cy="0"/>
              </a:xfrm>
              <a:prstGeom prst="line">
                <a:avLst/>
              </a:prstGeom>
              <a:ln w="254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427984" y="5949280"/>
                <a:ext cx="720080" cy="0"/>
              </a:xfrm>
              <a:prstGeom prst="line">
                <a:avLst/>
              </a:prstGeom>
              <a:ln w="254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427984" y="6309320"/>
                <a:ext cx="720080" cy="0"/>
              </a:xfrm>
              <a:prstGeom prst="line">
                <a:avLst/>
              </a:prstGeom>
              <a:ln w="254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427984" y="2143889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납부내역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427984" y="2503929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동수</a:t>
                </a:r>
                <a:r>
                  <a:rPr lang="en-US" altLang="ko-KR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+</a:t>
                </a:r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호수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27984" y="2882028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동 수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427984" y="3242068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호 수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27984" y="360072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전기세</a:t>
                </a:r>
                <a:r>
                  <a:rPr lang="en-US" altLang="ko-KR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	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27984" y="3968120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수도세</a:t>
                </a:r>
                <a:endParaRPr lang="en-US" altLang="ko-KR" sz="12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427984" y="432080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가스비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27984" y="4673405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난방비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427984" y="5033445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공동사용료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427984" y="5393485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납부여부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427984" y="5744289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총 금액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27984" y="6104329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mtClean="0">
                    <a:solidFill>
                      <a:schemeClr val="accent3">
                        <a:lumMod val="50000"/>
                      </a:schemeClr>
                    </a:solidFill>
                  </a:rPr>
                  <a:t>기한일자</a:t>
                </a:r>
                <a:endParaRPr lang="ko-KR" altLang="en-US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491880" y="1556792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관리비 납부내역</a:t>
              </a:r>
              <a:endParaRPr lang="ko-KR" altLang="en-US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07504" y="1972248"/>
            <a:ext cx="2016224" cy="4049040"/>
            <a:chOff x="467544" y="1844824"/>
            <a:chExt cx="2016224" cy="4049040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67544" y="1844824"/>
              <a:ext cx="1872208" cy="4320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444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259632" y="2276872"/>
              <a:ext cx="0" cy="3528392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259632" y="3729500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259632" y="4089540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259632" y="4449580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259632" y="4809620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259632" y="5112568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259632" y="5445224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259632" y="2996952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259632" y="3369460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259632" y="2649380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259632" y="5805264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39552" y="191683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세 대 주 민 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59632" y="244115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동수</a:t>
              </a:r>
              <a:r>
                <a:rPr lang="en-US" altLang="ko-KR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+</a:t>
              </a:r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호수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460" y="279016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동 수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85460" y="315020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호 수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03932" y="352127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패스워드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03932" y="388131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패스워드</a:t>
              </a:r>
              <a:r>
                <a:rPr lang="en-US" altLang="ko-KR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13168" y="4232121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성 명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13168" y="4592161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성 별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22404" y="4906021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생년월일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31640" y="5256825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이메일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31640" y="5616865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전화번호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362964" y="1844824"/>
            <a:ext cx="1953452" cy="3672408"/>
            <a:chOff x="6300192" y="1988840"/>
            <a:chExt cx="1953452" cy="367240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00192" y="1988840"/>
              <a:ext cx="1872208" cy="4320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444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7092280" y="2415371"/>
              <a:ext cx="0" cy="3173869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7092280" y="3873516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092280" y="4233556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7092280" y="4593596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092280" y="4953636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092280" y="5256584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092280" y="5589240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092280" y="3140968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092280" y="3513476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092280" y="2793396"/>
              <a:ext cx="72008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72200" y="2060848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직원 관리 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01516" y="2566701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사원번호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01516" y="2926741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성 명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01516" y="330484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나 이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01516" y="366488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부 서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01516" y="402353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입사일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01516" y="4390932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직무</a:t>
              </a:r>
              <a:endParaRPr lang="en-US" altLang="ko-KR" sz="1200" b="1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01516" y="474361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거주지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97360" y="5051936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전화번호</a:t>
              </a:r>
              <a:endParaRPr lang="en-US" altLang="ko-KR" sz="1200" b="1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92280" y="5384249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증명사진</a:t>
              </a:r>
              <a:endParaRPr lang="ko-KR" alt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94" name="다이아몬드 93"/>
          <p:cNvSpPr/>
          <p:nvPr/>
        </p:nvSpPr>
        <p:spPr>
          <a:xfrm>
            <a:off x="2771800" y="2564904"/>
            <a:ext cx="720080" cy="64807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780112" y="27255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</a:t>
            </a:r>
            <a:r>
              <a:rPr lang="ko-KR" altLang="en-US" sz="1400" dirty="0" smtClean="0"/>
              <a:t>비</a:t>
            </a:r>
            <a:endParaRPr lang="ko-KR" altLang="en-US" dirty="0"/>
          </a:p>
        </p:txBody>
      </p:sp>
      <p:cxnSp>
        <p:nvCxnSpPr>
          <p:cNvPr id="96" name="직선 연결선 95"/>
          <p:cNvCxnSpPr>
            <a:endCxn id="95" idx="1"/>
          </p:cNvCxnSpPr>
          <p:nvPr/>
        </p:nvCxnSpPr>
        <p:spPr>
          <a:xfrm>
            <a:off x="1979712" y="2188272"/>
            <a:ext cx="800400" cy="691161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3491880" y="1819888"/>
            <a:ext cx="504056" cy="108012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412776"/>
            <a:ext cx="288032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84890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DB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구조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8194" name="Picture 2" descr="C:\Users\이동현\Desktop\포트폴리오\erw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760640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412776"/>
            <a:ext cx="2880320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84890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프로그램 구조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575556" y="2276872"/>
            <a:ext cx="1224136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96336" y="26660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세대 주민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2204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세대 관리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76556" y="2204864"/>
            <a:ext cx="9873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433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관리비 납부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627784" y="2996952"/>
            <a:ext cx="12961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83768" y="3779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직원 관리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76556" y="3783904"/>
            <a:ext cx="9873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576" y="2348880"/>
            <a:ext cx="1224136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46664" y="2733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55276" y="3563724"/>
            <a:ext cx="1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관리비 청구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48064" y="3563724"/>
            <a:ext cx="122413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2204864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528884" y="2204864"/>
            <a:ext cx="9873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5" idx="2"/>
          </p:cNvCxnSpPr>
          <p:nvPr/>
        </p:nvCxnSpPr>
        <p:spPr>
          <a:xfrm>
            <a:off x="6516216" y="2384884"/>
            <a:ext cx="1059340" cy="4680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8" idx="1"/>
            <a:endCxn id="16" idx="3"/>
          </p:cNvCxnSpPr>
          <p:nvPr/>
        </p:nvCxnSpPr>
        <p:spPr>
          <a:xfrm flipH="1">
            <a:off x="3563888" y="2384884"/>
            <a:ext cx="1964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8" idx="1"/>
          </p:cNvCxnSpPr>
          <p:nvPr/>
        </p:nvCxnSpPr>
        <p:spPr>
          <a:xfrm>
            <a:off x="1958932" y="2956884"/>
            <a:ext cx="668852" cy="220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1" idx="5"/>
            <a:endCxn id="20" idx="1"/>
          </p:cNvCxnSpPr>
          <p:nvPr/>
        </p:nvCxnSpPr>
        <p:spPr>
          <a:xfrm>
            <a:off x="1800441" y="3332283"/>
            <a:ext cx="776115" cy="631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1"/>
          </p:cNvCxnSpPr>
          <p:nvPr/>
        </p:nvCxnSpPr>
        <p:spPr>
          <a:xfrm flipV="1">
            <a:off x="1763688" y="2384884"/>
            <a:ext cx="812868" cy="108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24" idx="1"/>
          </p:cNvCxnSpPr>
          <p:nvPr/>
        </p:nvCxnSpPr>
        <p:spPr>
          <a:xfrm>
            <a:off x="3923928" y="3356992"/>
            <a:ext cx="1224136" cy="386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8" idx="2"/>
            <a:endCxn id="24" idx="0"/>
          </p:cNvCxnSpPr>
          <p:nvPr/>
        </p:nvCxnSpPr>
        <p:spPr>
          <a:xfrm flipH="1">
            <a:off x="5760132" y="2564904"/>
            <a:ext cx="262418" cy="9988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039052" y="4149080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99792" y="3356992"/>
            <a:ext cx="1460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* </a:t>
            </a:r>
            <a:r>
              <a:rPr lang="ko-KR" altLang="en-US" sz="1050" b="1" dirty="0" smtClean="0"/>
              <a:t>추가</a:t>
            </a:r>
            <a:r>
              <a:rPr lang="en-US" altLang="ko-KR" sz="1050" b="1" dirty="0" smtClean="0"/>
              <a:t>,</a:t>
            </a:r>
            <a:r>
              <a:rPr lang="ko-KR" altLang="en-US" sz="1050" b="1" dirty="0" smtClean="0"/>
              <a:t>수정</a:t>
            </a:r>
            <a:r>
              <a:rPr lang="en-US" altLang="ko-KR" sz="1050" b="1" dirty="0" smtClean="0"/>
              <a:t>,</a:t>
            </a:r>
            <a:r>
              <a:rPr lang="ko-KR" altLang="en-US" sz="1050" b="1" dirty="0" smtClean="0"/>
              <a:t>삭제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483768" y="4941168"/>
            <a:ext cx="1460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* </a:t>
            </a:r>
            <a:r>
              <a:rPr lang="ko-KR" altLang="en-US" sz="1050" b="1" dirty="0" smtClean="0"/>
              <a:t>추가</a:t>
            </a:r>
            <a:r>
              <a:rPr lang="en-US" altLang="ko-KR" sz="1050" b="1" dirty="0" smtClean="0"/>
              <a:t>,</a:t>
            </a:r>
            <a:r>
              <a:rPr lang="ko-KR" altLang="en-US" sz="1050" b="1" dirty="0" smtClean="0"/>
              <a:t>수정</a:t>
            </a:r>
            <a:r>
              <a:rPr lang="en-US" altLang="ko-KR" sz="1050" b="1" dirty="0" smtClean="0"/>
              <a:t>,</a:t>
            </a:r>
            <a:r>
              <a:rPr lang="ko-KR" altLang="en-US" sz="1050" b="1" dirty="0" smtClean="0"/>
              <a:t>삭제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627784" y="2564904"/>
            <a:ext cx="1460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* </a:t>
            </a:r>
            <a:r>
              <a:rPr lang="ko-KR" altLang="en-US" sz="1050" b="1" dirty="0" smtClean="0"/>
              <a:t>수정</a:t>
            </a:r>
            <a:r>
              <a:rPr lang="en-US" altLang="ko-KR" sz="1050" b="1" dirty="0" smtClean="0"/>
              <a:t>,</a:t>
            </a:r>
            <a:r>
              <a:rPr lang="ko-KR" altLang="en-US" sz="1050" b="1" dirty="0" smtClean="0"/>
              <a:t>삭제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08104" y="1916832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* </a:t>
            </a:r>
            <a:r>
              <a:rPr lang="ko-KR" altLang="en-US" sz="1050" b="1" dirty="0" smtClean="0"/>
              <a:t>중복확인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후 가입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508104" y="3933056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*Chart</a:t>
            </a:r>
            <a:r>
              <a:rPr lang="ko-KR" altLang="en-US" sz="1050" b="1" dirty="0" smtClean="0"/>
              <a:t>로 값 비교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1560" y="836712"/>
            <a:ext cx="403244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33265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프로그램구조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1027" name="Picture 3" descr="C:\Users\이동현\Desktop\c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1838325" cy="5256584"/>
          </a:xfrm>
          <a:prstGeom prst="rect">
            <a:avLst/>
          </a:prstGeom>
          <a:noFill/>
        </p:spPr>
      </p:pic>
      <p:pic>
        <p:nvPicPr>
          <p:cNvPr id="1028" name="Picture 4" descr="C:\Users\이동현\Desktop\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6082" y="1340768"/>
            <a:ext cx="5080414" cy="510134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27584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MVC </a:t>
            </a:r>
            <a:r>
              <a:rPr lang="ko-KR" altLang="en-US" dirty="0" smtClean="0">
                <a:solidFill>
                  <a:schemeClr val="accent3"/>
                </a:solidFill>
              </a:rPr>
              <a:t>구조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UML </a:t>
            </a:r>
            <a:r>
              <a:rPr lang="ko-KR" altLang="en-US" dirty="0" smtClean="0">
                <a:solidFill>
                  <a:schemeClr val="accent3"/>
                </a:solidFill>
              </a:rPr>
              <a:t>구조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83568" y="1268760"/>
            <a:ext cx="403244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25795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Cambria" pitchFamily="18" charset="0"/>
              </a:rPr>
              <a:t>UI </a:t>
            </a:r>
            <a:r>
              <a:rPr lang="ko-KR" altLang="en-US" sz="4000" dirty="0" smtClean="0">
                <a:solidFill>
                  <a:schemeClr val="accent3"/>
                </a:solidFill>
                <a:latin typeface="Cambria" pitchFamily="18" charset="0"/>
              </a:rPr>
              <a:t>및 기능설명</a:t>
            </a:r>
            <a:endParaRPr lang="ko-KR" altLang="en-US" sz="4000" dirty="0"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2050" name="Picture 2" descr="C:\Users\이동현\Desktop\ppt넣을 사진\시작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02508"/>
            <a:ext cx="3471862" cy="447357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779912" y="4149080"/>
            <a:ext cx="187220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652120" y="3933056"/>
            <a:ext cx="864096" cy="3752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6216" y="3068960"/>
            <a:ext cx="2448272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 smtClean="0"/>
              <a:t>관리자는 </a:t>
            </a:r>
            <a:r>
              <a:rPr lang="en-US" altLang="ko-KR" sz="1000" dirty="0" smtClean="0"/>
              <a:t>admin </a:t>
            </a:r>
            <a:r>
              <a:rPr lang="ko-KR" altLang="en-US" sz="1000" dirty="0" smtClean="0"/>
              <a:t>아이디를 이용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세대는 가입한 호수와 동수를 입력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r>
              <a:rPr lang="ko-KR" altLang="en-US" sz="1000" dirty="0" smtClean="0"/>
              <a:t>주민은 호수</a:t>
            </a:r>
            <a:r>
              <a:rPr lang="en-US" altLang="ko-KR" sz="1000" dirty="0" smtClean="0"/>
              <a:t>or</a:t>
            </a:r>
            <a:r>
              <a:rPr lang="ko-KR" altLang="en-US" sz="1000" dirty="0" smtClean="0"/>
              <a:t>동수 </a:t>
            </a:r>
            <a:r>
              <a:rPr lang="ko-KR" altLang="en-US" sz="1000" dirty="0" err="1" smtClean="0"/>
              <a:t>빈칸있으면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로그인 불가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4) 	</a:t>
            </a:r>
            <a:r>
              <a:rPr lang="ko-KR" altLang="en-US" sz="1000" dirty="0" err="1" smtClean="0"/>
              <a:t>가입할때사용한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만 사용가능</a:t>
            </a:r>
            <a:endParaRPr lang="en-US" altLang="ko-KR" sz="1000" dirty="0" smtClean="0"/>
          </a:p>
          <a:p>
            <a:pPr marL="228600" indent="-228600"/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059832" y="558924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558924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76056" y="5589240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339752" y="5805264"/>
            <a:ext cx="1080120" cy="21602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24" idx="0"/>
          </p:cNvCxnSpPr>
          <p:nvPr/>
        </p:nvCxnSpPr>
        <p:spPr>
          <a:xfrm>
            <a:off x="4355976" y="5805264"/>
            <a:ext cx="0" cy="46398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292080" y="5805264"/>
            <a:ext cx="1080120" cy="28803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72200" y="5949280"/>
            <a:ext cx="1152128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1)</a:t>
            </a:r>
            <a:r>
              <a:rPr lang="ko-KR" altLang="en-US" sz="1000" dirty="0" smtClean="0"/>
              <a:t>프로그램 종료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6269250"/>
            <a:ext cx="273630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1)	Admin </a:t>
            </a: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입력시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관리자창</a:t>
            </a:r>
            <a:r>
              <a:rPr lang="ko-KR" altLang="en-US" sz="1000" dirty="0" smtClean="0"/>
              <a:t> 로그인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2)	</a:t>
            </a:r>
            <a:r>
              <a:rPr lang="ko-KR" altLang="en-US" sz="1000" dirty="0" smtClean="0"/>
              <a:t>주민 로그인시 청구목록 창 로그인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99592" y="5877272"/>
            <a:ext cx="144016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1)	</a:t>
            </a:r>
            <a:r>
              <a:rPr lang="ko-KR" altLang="en-US" sz="1000" dirty="0" err="1" smtClean="0"/>
              <a:t>회원가입창</a:t>
            </a:r>
            <a:r>
              <a:rPr lang="ko-KR" altLang="en-US" sz="1000" dirty="0" smtClean="0"/>
              <a:t> 생성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1076</Words>
  <Application>Microsoft Office PowerPoint</Application>
  <PresentationFormat>화면 슬라이드 쇼(4:3)</PresentationFormat>
  <Paragraphs>296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56</cp:revision>
  <dcterms:created xsi:type="dcterms:W3CDTF">2019-02-13T05:32:00Z</dcterms:created>
  <dcterms:modified xsi:type="dcterms:W3CDTF">2019-02-14T02:44:53Z</dcterms:modified>
</cp:coreProperties>
</file>