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90" r:id="rId4"/>
    <p:sldId id="292" r:id="rId5"/>
    <p:sldId id="294" r:id="rId6"/>
    <p:sldId id="272" r:id="rId7"/>
    <p:sldId id="293" r:id="rId8"/>
    <p:sldId id="291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3" r:id="rId20"/>
    <p:sldId id="271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7" r:id="rId34"/>
    <p:sldId id="288" r:id="rId35"/>
    <p:sldId id="289" r:id="rId36"/>
    <p:sldId id="259" r:id="rId37"/>
  </p:sldIdLst>
  <p:sldSz cx="9144000" cy="5143500" type="screen16x9"/>
  <p:notesSz cx="6858000" cy="9144000"/>
  <p:embeddedFontLst>
    <p:embeddedFont>
      <p:font typeface="Calibri" pitchFamily="34" charset="0"/>
      <p:regular r:id="rId39"/>
      <p:bold r:id="rId40"/>
      <p:italic r:id="rId41"/>
      <p:boldItalic r:id="rId42"/>
    </p:embeddedFont>
    <p:embeddedFont>
      <p:font typeface="한컴 윤고딕 230" pitchFamily="18" charset="-127"/>
      <p:regular r:id="rId43"/>
    </p:embeddedFont>
    <p:embeddedFont>
      <p:font typeface="맑은 고딕" pitchFamily="50" charset="-127"/>
      <p:regular r:id="rId44"/>
      <p:bold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EEC3C"/>
    <a:srgbClr val="003635"/>
    <a:srgbClr val="005856"/>
    <a:srgbClr val="9EFF29"/>
    <a:srgbClr val="007033"/>
    <a:srgbClr val="F1C88B"/>
    <a:srgbClr val="FE9202"/>
    <a:srgbClr val="FF2549"/>
    <a:srgbClr val="1D3A00"/>
    <a:srgbClr val="99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2754" autoAdjust="0"/>
  </p:normalViewPr>
  <p:slideViewPr>
    <p:cSldViewPr snapToGrid="0">
      <p:cViewPr>
        <p:scale>
          <a:sx n="66" d="100"/>
          <a:sy n="66" d="100"/>
        </p:scale>
        <p:origin x="-1494" y="-4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name, age, phone, address, party, image from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order by age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불러온다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dirty="0" smtClean="0"/>
              <a:t>선택한 학생을 삭제할 경우에는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from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?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executeUpdate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studentId,name,age,phone,address,party,image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values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(?,?,?,?,?,?,?)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executeUpdate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=?,name=?, age=?,phone=?,address=?,party=?,image=? where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executeUpdate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studenttbl.studentID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studenttbl.name,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studenttbl.party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tuitiontbl.individual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tuitiontbl.opus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tuitiontbl.pprice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tuitiontbl.iprice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tuitiontbl.oprice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tuitiontbl.total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tuitiontbl.payDate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inner join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studenttbl.studentID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tuitiontbl.studentID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tuitiontbl.payDate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'2019-02-%%' order by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studenttbl.age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테이블에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불러온다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ko-KR" dirty="0" smtClean="0"/>
              <a:t>for (Tuition </a:t>
            </a:r>
            <a:r>
              <a:rPr lang="en-GB" altLang="ko-KR" dirty="0" err="1" smtClean="0"/>
              <a:t>tuition</a:t>
            </a:r>
            <a:r>
              <a:rPr lang="en-GB" altLang="ko-KR" dirty="0" smtClean="0"/>
              <a:t> : </a:t>
            </a:r>
            <a:r>
              <a:rPr lang="en-GB" altLang="ko-KR" dirty="0" err="1" smtClean="0"/>
              <a:t>tuiArrayList</a:t>
            </a:r>
            <a:r>
              <a:rPr lang="en-GB" altLang="ko-KR" dirty="0" smtClean="0"/>
              <a:t>) {</a:t>
            </a:r>
            <a:r>
              <a:rPr lang="en-GB" altLang="ko-KR" dirty="0" err="1" smtClean="0"/>
              <a:t>obList.add</a:t>
            </a:r>
            <a:r>
              <a:rPr lang="en-GB" altLang="ko-KR" dirty="0" smtClean="0"/>
              <a:t>(new </a:t>
            </a:r>
            <a:r>
              <a:rPr lang="en-GB" altLang="ko-KR" dirty="0" err="1" smtClean="0"/>
              <a:t>XYChart.Data</a:t>
            </a:r>
            <a:r>
              <a:rPr lang="en-GB" altLang="ko-KR" dirty="0" smtClean="0"/>
              <a:t>&lt;String, Integer&gt;(</a:t>
            </a:r>
            <a:r>
              <a:rPr lang="en-GB" altLang="ko-KR" dirty="0" err="1" smtClean="0"/>
              <a:t>tuition.getName</a:t>
            </a:r>
            <a:r>
              <a:rPr lang="en-GB" altLang="ko-KR" dirty="0" smtClean="0"/>
              <a:t>(), </a:t>
            </a:r>
            <a:r>
              <a:rPr lang="en-GB" altLang="ko-KR" dirty="0" err="1" smtClean="0"/>
              <a:t>tuition.getTotal</a:t>
            </a:r>
            <a:r>
              <a:rPr lang="en-GB" altLang="ko-KR" dirty="0" smtClean="0"/>
              <a:t>()));} </a:t>
            </a:r>
            <a:r>
              <a:rPr lang="ko-KR" altLang="en-US" dirty="0" smtClean="0"/>
              <a:t>을 사용하였다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ko-KR" dirty="0" smtClean="0"/>
              <a:t>for (Tuition </a:t>
            </a:r>
            <a:r>
              <a:rPr lang="en-GB" altLang="ko-KR" dirty="0" err="1" smtClean="0"/>
              <a:t>tuition</a:t>
            </a:r>
            <a:r>
              <a:rPr lang="en-GB" altLang="ko-KR" dirty="0" smtClean="0"/>
              <a:t> : </a:t>
            </a:r>
            <a:r>
              <a:rPr lang="en-GB" altLang="ko-KR" dirty="0" err="1" smtClean="0"/>
              <a:t>tuiArrayList</a:t>
            </a:r>
            <a:r>
              <a:rPr lang="en-GB" altLang="ko-KR" dirty="0" smtClean="0"/>
              <a:t>) {</a:t>
            </a:r>
            <a:r>
              <a:rPr lang="en-GB" altLang="ko-KR" dirty="0" err="1" smtClean="0"/>
              <a:t>PpriceSum</a:t>
            </a:r>
            <a:r>
              <a:rPr lang="en-GB" altLang="ko-KR" dirty="0" smtClean="0"/>
              <a:t> = </a:t>
            </a:r>
            <a:r>
              <a:rPr lang="en-GB" altLang="ko-KR" dirty="0" err="1" smtClean="0"/>
              <a:t>PpriceSum</a:t>
            </a:r>
            <a:r>
              <a:rPr lang="en-GB" altLang="ko-KR" dirty="0" smtClean="0"/>
              <a:t> + </a:t>
            </a:r>
            <a:r>
              <a:rPr lang="en-GB" altLang="ko-KR" dirty="0" err="1" smtClean="0"/>
              <a:t>tuition.getPprice</a:t>
            </a:r>
            <a:r>
              <a:rPr lang="en-GB" altLang="ko-KR" dirty="0" smtClean="0"/>
              <a:t>();</a:t>
            </a:r>
            <a:r>
              <a:rPr lang="en-GB" altLang="ko-KR" dirty="0" err="1" smtClean="0"/>
              <a:t>IpriceSum</a:t>
            </a:r>
            <a:r>
              <a:rPr lang="en-GB" altLang="ko-KR" dirty="0" smtClean="0"/>
              <a:t> = </a:t>
            </a:r>
            <a:r>
              <a:rPr lang="en-GB" altLang="ko-KR" dirty="0" err="1" smtClean="0"/>
              <a:t>IpriceSum</a:t>
            </a:r>
            <a:r>
              <a:rPr lang="en-GB" altLang="ko-KR" dirty="0" smtClean="0"/>
              <a:t> + </a:t>
            </a:r>
            <a:r>
              <a:rPr lang="en-GB" altLang="ko-KR" dirty="0" err="1" smtClean="0"/>
              <a:t>tuition.getIprice</a:t>
            </a:r>
            <a:r>
              <a:rPr lang="en-GB" altLang="ko-KR" dirty="0" smtClean="0"/>
              <a:t>();</a:t>
            </a:r>
            <a:r>
              <a:rPr lang="en-GB" altLang="ko-KR" dirty="0" err="1" smtClean="0"/>
              <a:t>OpriceSum</a:t>
            </a:r>
            <a:r>
              <a:rPr lang="en-GB" altLang="ko-KR" dirty="0" smtClean="0"/>
              <a:t> = </a:t>
            </a:r>
            <a:r>
              <a:rPr lang="en-GB" altLang="ko-KR" dirty="0" err="1" smtClean="0"/>
              <a:t>OpriceSum</a:t>
            </a:r>
            <a:r>
              <a:rPr lang="en-GB" altLang="ko-KR" dirty="0" smtClean="0"/>
              <a:t>+ </a:t>
            </a:r>
            <a:r>
              <a:rPr lang="en-GB" altLang="ko-KR" dirty="0" err="1" smtClean="0"/>
              <a:t>tuition.getOprice</a:t>
            </a:r>
            <a:r>
              <a:rPr lang="en-GB" altLang="ko-KR" dirty="0" smtClean="0"/>
              <a:t>();}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ko-KR" dirty="0" err="1" smtClean="0"/>
              <a:t>linkedHashMap.put</a:t>
            </a:r>
            <a:r>
              <a:rPr lang="en-GB" altLang="ko-KR" dirty="0" smtClean="0"/>
              <a:t>("</a:t>
            </a:r>
            <a:r>
              <a:rPr lang="ko-KR" altLang="en-US" dirty="0" smtClean="0"/>
              <a:t>그룹레슨비</a:t>
            </a:r>
            <a:r>
              <a:rPr lang="en-US" altLang="ko-KR" dirty="0" smtClean="0"/>
              <a:t>(" + </a:t>
            </a:r>
            <a:r>
              <a:rPr lang="en-GB" altLang="ko-KR" dirty="0" err="1" smtClean="0"/>
              <a:t>selectedTuition.getPprice</a:t>
            </a:r>
            <a:r>
              <a:rPr lang="en-GB" altLang="ko-KR" dirty="0" smtClean="0"/>
              <a:t>() + "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)", </a:t>
            </a:r>
            <a:r>
              <a:rPr lang="en-GB" altLang="ko-KR" dirty="0" err="1" smtClean="0"/>
              <a:t>selectedTuition.getPprice</a:t>
            </a:r>
            <a:r>
              <a:rPr lang="en-GB" altLang="ko-KR" dirty="0" smtClean="0"/>
              <a:t>());</a:t>
            </a:r>
          </a:p>
          <a:p>
            <a:r>
              <a:rPr lang="en-GB" altLang="ko-KR" dirty="0" err="1" smtClean="0"/>
              <a:t>linkedHashMap.put</a:t>
            </a:r>
            <a:r>
              <a:rPr lang="en-GB" altLang="ko-KR" dirty="0" smtClean="0"/>
              <a:t>("</a:t>
            </a:r>
            <a:r>
              <a:rPr lang="ko-KR" altLang="en-US" dirty="0" smtClean="0"/>
              <a:t>개인레슨비</a:t>
            </a:r>
            <a:r>
              <a:rPr lang="en-US" altLang="ko-KR" dirty="0" smtClean="0"/>
              <a:t>(" + </a:t>
            </a:r>
            <a:r>
              <a:rPr lang="en-GB" altLang="ko-KR" dirty="0" err="1" smtClean="0"/>
              <a:t>selectedTuition.getIprice</a:t>
            </a:r>
            <a:r>
              <a:rPr lang="en-GB" altLang="ko-KR" dirty="0" smtClean="0"/>
              <a:t>() + "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)", </a:t>
            </a:r>
            <a:r>
              <a:rPr lang="en-GB" altLang="ko-KR" dirty="0" err="1" smtClean="0"/>
              <a:t>selectedTuition.getIprice</a:t>
            </a:r>
            <a:r>
              <a:rPr lang="en-GB" altLang="ko-KR" dirty="0" smtClean="0"/>
              <a:t>());</a:t>
            </a:r>
          </a:p>
          <a:p>
            <a:r>
              <a:rPr lang="en-GB" altLang="ko-KR" dirty="0" err="1" smtClean="0"/>
              <a:t>linkedHashMap.put</a:t>
            </a:r>
            <a:r>
              <a:rPr lang="en-GB" altLang="ko-KR" dirty="0" smtClean="0"/>
              <a:t>("</a:t>
            </a:r>
            <a:r>
              <a:rPr lang="ko-KR" altLang="en-US" dirty="0" err="1" smtClean="0"/>
              <a:t>작품비</a:t>
            </a:r>
            <a:r>
              <a:rPr lang="en-US" altLang="ko-KR" dirty="0" smtClean="0"/>
              <a:t>(" + </a:t>
            </a:r>
            <a:r>
              <a:rPr lang="en-GB" altLang="ko-KR" dirty="0" err="1" smtClean="0"/>
              <a:t>selectedTuition.getOprice</a:t>
            </a:r>
            <a:r>
              <a:rPr lang="en-GB" altLang="ko-KR" dirty="0" smtClean="0"/>
              <a:t>() + "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)", </a:t>
            </a:r>
            <a:r>
              <a:rPr lang="en-GB" altLang="ko-KR" dirty="0" err="1" smtClean="0"/>
              <a:t>selectedTuition.getOprice</a:t>
            </a:r>
            <a:r>
              <a:rPr lang="en-GB" altLang="ko-KR" dirty="0" smtClean="0"/>
              <a:t>());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ko-KR" dirty="0" smtClean="0"/>
              <a:t>for (</a:t>
            </a:r>
            <a:r>
              <a:rPr lang="en-GB" altLang="ko-KR" dirty="0" err="1" smtClean="0"/>
              <a:t>i</a:t>
            </a:r>
            <a:r>
              <a:rPr lang="en-GB" altLang="ko-KR" dirty="0" smtClean="0"/>
              <a:t> = </a:t>
            </a:r>
            <a:r>
              <a:rPr lang="en-GB" altLang="ko-KR" dirty="0" err="1" smtClean="0"/>
              <a:t>startYear</a:t>
            </a:r>
            <a:r>
              <a:rPr lang="en-GB" altLang="ko-KR" dirty="0" smtClean="0"/>
              <a:t>; </a:t>
            </a:r>
            <a:r>
              <a:rPr lang="en-GB" altLang="ko-KR" dirty="0" err="1" smtClean="0"/>
              <a:t>i</a:t>
            </a:r>
            <a:r>
              <a:rPr lang="en-GB" altLang="ko-KR" dirty="0" smtClean="0"/>
              <a:t> &lt; </a:t>
            </a:r>
            <a:r>
              <a:rPr lang="en-GB" altLang="ko-KR" dirty="0" err="1" smtClean="0"/>
              <a:t>endYear</a:t>
            </a:r>
            <a:r>
              <a:rPr lang="en-GB" altLang="ko-KR" dirty="0" smtClean="0"/>
              <a:t> + 1; </a:t>
            </a:r>
            <a:r>
              <a:rPr lang="en-GB" altLang="ko-KR" dirty="0" err="1" smtClean="0"/>
              <a:t>i</a:t>
            </a:r>
            <a:r>
              <a:rPr lang="en-GB" altLang="ko-KR" dirty="0" smtClean="0"/>
              <a:t>++) {if (</a:t>
            </a:r>
            <a:r>
              <a:rPr lang="en-GB" altLang="ko-KR" dirty="0" err="1" smtClean="0"/>
              <a:t>i</a:t>
            </a:r>
            <a:r>
              <a:rPr lang="en-GB" altLang="ko-KR" dirty="0" smtClean="0"/>
              <a:t> &gt; </a:t>
            </a:r>
            <a:r>
              <a:rPr lang="en-GB" altLang="ko-KR" dirty="0" err="1" smtClean="0"/>
              <a:t>startYear</a:t>
            </a:r>
            <a:r>
              <a:rPr lang="en-GB" altLang="ko-KR" dirty="0" smtClean="0"/>
              <a:t>) {</a:t>
            </a:r>
            <a:r>
              <a:rPr lang="en-GB" altLang="ko-KR" dirty="0" err="1" smtClean="0"/>
              <a:t>startMonth</a:t>
            </a:r>
            <a:r>
              <a:rPr lang="en-GB" altLang="ko-KR" dirty="0" smtClean="0"/>
              <a:t> = 1;}</a:t>
            </a:r>
            <a:r>
              <a:rPr lang="en-GB" altLang="ko-KR" baseline="0" dirty="0" smtClean="0"/>
              <a:t> </a:t>
            </a:r>
            <a:r>
              <a:rPr lang="en-GB" altLang="ko-KR" dirty="0" smtClean="0"/>
              <a:t>if (</a:t>
            </a:r>
            <a:r>
              <a:rPr lang="en-GB" altLang="ko-KR" dirty="0" err="1" smtClean="0"/>
              <a:t>i</a:t>
            </a:r>
            <a:r>
              <a:rPr lang="en-GB" altLang="ko-KR" dirty="0" smtClean="0"/>
              <a:t> &lt; </a:t>
            </a:r>
            <a:r>
              <a:rPr lang="en-GB" altLang="ko-KR" dirty="0" err="1" smtClean="0"/>
              <a:t>endYear</a:t>
            </a:r>
            <a:r>
              <a:rPr lang="en-GB" altLang="ko-KR" dirty="0" smtClean="0"/>
              <a:t>) {</a:t>
            </a:r>
            <a:r>
              <a:rPr lang="en-GB" altLang="ko-KR" dirty="0" err="1" smtClean="0"/>
              <a:t>endMonth</a:t>
            </a:r>
            <a:r>
              <a:rPr lang="en-GB" altLang="ko-KR" dirty="0" smtClean="0"/>
              <a:t> = 12;}else {if ((</a:t>
            </a:r>
            <a:r>
              <a:rPr lang="en-GB" altLang="ko-KR" dirty="0" err="1" smtClean="0"/>
              <a:t>Integer.parseInt</a:t>
            </a:r>
            <a:r>
              <a:rPr lang="en-GB" altLang="ko-KR" dirty="0" smtClean="0"/>
              <a:t>(</a:t>
            </a:r>
            <a:r>
              <a:rPr lang="en-GB" altLang="ko-KR" dirty="0" err="1" smtClean="0"/>
              <a:t>splitedChoiceEnd</a:t>
            </a:r>
            <a:r>
              <a:rPr lang="en-GB" altLang="ko-KR" dirty="0" smtClean="0"/>
              <a:t>[1]) != 12) &amp;&amp; (</a:t>
            </a:r>
            <a:r>
              <a:rPr lang="en-GB" altLang="ko-KR" dirty="0" err="1" smtClean="0"/>
              <a:t>Integer.parseInt</a:t>
            </a:r>
            <a:r>
              <a:rPr lang="en-GB" altLang="ko-KR" dirty="0" smtClean="0"/>
              <a:t>(</a:t>
            </a:r>
            <a:r>
              <a:rPr lang="en-GB" altLang="ko-KR" dirty="0" err="1" smtClean="0"/>
              <a:t>splitedChoiceEnd</a:t>
            </a:r>
            <a:r>
              <a:rPr lang="en-GB" altLang="ko-KR" dirty="0" smtClean="0"/>
              <a:t>[1]) != 11)&amp;&amp; (</a:t>
            </a:r>
            <a:r>
              <a:rPr lang="en-GB" altLang="ko-KR" dirty="0" err="1" smtClean="0"/>
              <a:t>Integer.parseInt</a:t>
            </a:r>
            <a:r>
              <a:rPr lang="en-GB" altLang="ko-KR" dirty="0" smtClean="0"/>
              <a:t>(</a:t>
            </a:r>
            <a:r>
              <a:rPr lang="en-GB" altLang="ko-KR" dirty="0" err="1" smtClean="0"/>
              <a:t>splitedChoiceEnd</a:t>
            </a:r>
            <a:r>
              <a:rPr lang="en-GB" altLang="ko-KR" dirty="0" smtClean="0"/>
              <a:t>[1]) != 10)) {</a:t>
            </a:r>
          </a:p>
          <a:p>
            <a:r>
              <a:rPr lang="en-GB" altLang="ko-KR" dirty="0" err="1" smtClean="0"/>
              <a:t>endMonth</a:t>
            </a:r>
            <a:r>
              <a:rPr lang="en-GB" altLang="ko-KR" dirty="0" smtClean="0"/>
              <a:t> = </a:t>
            </a:r>
            <a:r>
              <a:rPr lang="en-GB" altLang="ko-KR" dirty="0" err="1" smtClean="0"/>
              <a:t>Integer.parseInt</a:t>
            </a:r>
            <a:r>
              <a:rPr lang="en-GB" altLang="ko-KR" dirty="0" smtClean="0"/>
              <a:t>(</a:t>
            </a:r>
            <a:r>
              <a:rPr lang="en-GB" altLang="ko-KR" dirty="0" err="1" smtClean="0"/>
              <a:t>splitedChoiceEnd</a:t>
            </a:r>
            <a:r>
              <a:rPr lang="en-GB" altLang="ko-KR" dirty="0" smtClean="0"/>
              <a:t>[1].substring(1));} else {</a:t>
            </a:r>
            <a:r>
              <a:rPr lang="en-GB" altLang="ko-KR" dirty="0" err="1" smtClean="0"/>
              <a:t>endMonth</a:t>
            </a:r>
            <a:r>
              <a:rPr lang="en-GB" altLang="ko-KR" dirty="0" smtClean="0"/>
              <a:t> = </a:t>
            </a:r>
            <a:r>
              <a:rPr lang="en-GB" altLang="ko-KR" dirty="0" err="1" smtClean="0"/>
              <a:t>Integer.parseInt</a:t>
            </a:r>
            <a:r>
              <a:rPr lang="en-GB" altLang="ko-KR" dirty="0" smtClean="0"/>
              <a:t>(</a:t>
            </a:r>
            <a:r>
              <a:rPr lang="en-GB" altLang="ko-KR" dirty="0" err="1" smtClean="0"/>
              <a:t>splitedChoiceEnd</a:t>
            </a:r>
            <a:r>
              <a:rPr lang="en-GB" altLang="ko-KR" dirty="0" smtClean="0"/>
              <a:t>[1]);}}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selectSum</a:t>
            </a:r>
            <a:r>
              <a:rPr lang="en-US" altLang="ko-KR" dirty="0" smtClean="0"/>
              <a:t> = "select sum(total), </a:t>
            </a:r>
            <a:r>
              <a:rPr lang="en-US" altLang="ko-KR" dirty="0" err="1" smtClean="0"/>
              <a:t>date_format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, '%Y-%m') from </a:t>
            </a:r>
            <a:r>
              <a:rPr lang="en-US" altLang="ko-KR" dirty="0" err="1" smtClean="0"/>
              <a:t>tuitiontbl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 like '"+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"-0" + j + "-%%'";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TreeMap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LinkedHashMap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불러온다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selectOprice</a:t>
            </a:r>
            <a:r>
              <a:rPr lang="en-US" altLang="ko-KR" dirty="0" smtClean="0"/>
              <a:t> = "select sum(</a:t>
            </a:r>
            <a:r>
              <a:rPr lang="en-US" altLang="ko-KR" dirty="0" err="1" smtClean="0"/>
              <a:t>oprice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date_format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, '%Y-%m') from </a:t>
            </a:r>
            <a:r>
              <a:rPr lang="en-US" altLang="ko-KR" dirty="0" err="1" smtClean="0"/>
              <a:t>tuitiontbl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 like '"+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"-0" + j + "-%%'"; </a:t>
            </a:r>
            <a:r>
              <a:rPr lang="ko-KR" altLang="en-US" dirty="0" smtClean="0"/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TreeMap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LinkedHashMap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불러온다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selectIprice</a:t>
            </a:r>
            <a:r>
              <a:rPr lang="en-US" altLang="ko-KR" dirty="0" smtClean="0"/>
              <a:t> = "select sum(</a:t>
            </a:r>
            <a:r>
              <a:rPr lang="en-US" altLang="ko-KR" dirty="0" err="1" smtClean="0"/>
              <a:t>iprice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date_format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, '%Y-%m') from </a:t>
            </a:r>
            <a:r>
              <a:rPr lang="en-US" altLang="ko-KR" dirty="0" err="1" smtClean="0"/>
              <a:t>tuitiontbl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 like '"+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"-0" + j + "-%%'"; </a:t>
            </a:r>
            <a:r>
              <a:rPr lang="ko-KR" altLang="en-US" dirty="0" smtClean="0"/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TreeMap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LinkedHashMap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불러온다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selectTotal</a:t>
            </a:r>
            <a:r>
              <a:rPr lang="en-US" altLang="ko-KR" dirty="0" smtClean="0"/>
              <a:t> = "select total, </a:t>
            </a:r>
            <a:r>
              <a:rPr lang="en-US" altLang="ko-KR" dirty="0" err="1" smtClean="0"/>
              <a:t>date_format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, '%Y-%m') from </a:t>
            </a:r>
            <a:r>
              <a:rPr lang="en-US" altLang="ko-KR" dirty="0" err="1" smtClean="0"/>
              <a:t>tuitiontbl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payDate</a:t>
            </a:r>
            <a:r>
              <a:rPr lang="en-US" altLang="ko-KR" dirty="0" smtClean="0"/>
              <a:t> like '"+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"-0" + j + "-%%' and </a:t>
            </a:r>
            <a:r>
              <a:rPr lang="en-US" altLang="ko-KR" dirty="0" err="1" smtClean="0"/>
              <a:t>studentId</a:t>
            </a:r>
            <a:r>
              <a:rPr lang="en-US" altLang="ko-KR" dirty="0" smtClean="0"/>
              <a:t> ='" + </a:t>
            </a:r>
            <a:r>
              <a:rPr lang="en-US" altLang="ko-KR" dirty="0" err="1" smtClean="0"/>
              <a:t>studentId</a:t>
            </a:r>
            <a:r>
              <a:rPr lang="en-US" altLang="ko-KR" dirty="0" smtClean="0"/>
              <a:t> + "'"; </a:t>
            </a:r>
            <a:r>
              <a:rPr lang="ko-KR" altLang="en-US" dirty="0" smtClean="0"/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TreeMap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LinkedHashMap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불러온다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name, party from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where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='" +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"'"; </a:t>
            </a:r>
            <a:r>
              <a:rPr lang="ko-KR" altLang="en-US" dirty="0" smtClean="0"/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데이터를 가져온다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</a:t>
            </a:r>
            <a:r>
              <a:rPr lang="en-GB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studentId,individual,opus,pprice,iprice,oprice,total,payDate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GB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(?,?,?,?,?,?,?,?)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executeUpdate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데이터베이스에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tuitiontbl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individual=?,opus=?,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pprice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=?,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iprice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=?,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oprice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=?,total=?,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payDate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 where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 and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payDate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=?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executeUpdate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select </a:t>
            </a:r>
            <a:r>
              <a:rPr lang="en-US" altLang="ko-KR" dirty="0" err="1" smtClean="0"/>
              <a:t>studentId</a:t>
            </a:r>
            <a:r>
              <a:rPr lang="en-US" altLang="ko-KR" dirty="0" smtClean="0"/>
              <a:t> from </a:t>
            </a:r>
            <a:r>
              <a:rPr lang="en-US" altLang="ko-KR" dirty="0" err="1" smtClean="0"/>
              <a:t>studenttbl</a:t>
            </a:r>
            <a:r>
              <a:rPr lang="en-US" altLang="ko-KR" dirty="0" smtClean="0"/>
              <a:t> where name like '" + </a:t>
            </a:r>
            <a:r>
              <a:rPr lang="en-US" altLang="ko-KR" dirty="0" err="1" smtClean="0"/>
              <a:t>nameSearch</a:t>
            </a:r>
            <a:r>
              <a:rPr lang="en-US" altLang="ko-KR" dirty="0" smtClean="0"/>
              <a:t> + "' ";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데이터베이스에서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쿼리문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studenttbl.studentID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studenttbl.name,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studenttbl.age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bodytbl.height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bodytbl.weight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bodytbl.muscle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bodytbl.fat,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bodytbl.measureDate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inner join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studenttbl.studentId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bodytbl.studentId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bodytbl.measureDate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like '2018-%%-%%' and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studenttbl.studentId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='" +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"' “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bodytbl.measureDate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executeQuery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데이터베이스에서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</a:t>
            </a:r>
            <a:r>
              <a:rPr lang="en-US" altLang="ko-KR" baseline="0" dirty="0" smtClean="0"/>
              <a:t> </a:t>
            </a:r>
            <a:r>
              <a:rPr lang="en-US" altLang="ko-KR" dirty="0" err="1" smtClean="0"/>
              <a:t>selectFat</a:t>
            </a:r>
            <a:r>
              <a:rPr lang="en-US" altLang="ko-KR" dirty="0" smtClean="0"/>
              <a:t> = "select fat, </a:t>
            </a:r>
            <a:r>
              <a:rPr lang="en-US" altLang="ko-KR" dirty="0" err="1" smtClean="0"/>
              <a:t>date_format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measureDate</a:t>
            </a:r>
            <a:r>
              <a:rPr lang="en-US" altLang="ko-KR" dirty="0" smtClean="0"/>
              <a:t>, '%Y-%m') from </a:t>
            </a:r>
            <a:r>
              <a:rPr lang="en-US" altLang="ko-KR" dirty="0" err="1" smtClean="0"/>
              <a:t>bodytbl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measureDate</a:t>
            </a:r>
            <a:r>
              <a:rPr lang="en-US" altLang="ko-KR" dirty="0" smtClean="0"/>
              <a:t> like '"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+ "-0" + j+ "-%%' and </a:t>
            </a:r>
            <a:r>
              <a:rPr lang="en-US" altLang="ko-KR" dirty="0" err="1" smtClean="0"/>
              <a:t>studentId</a:t>
            </a:r>
            <a:r>
              <a:rPr lang="en-US" altLang="ko-KR" dirty="0" smtClean="0"/>
              <a:t> ='" + </a:t>
            </a:r>
            <a:r>
              <a:rPr lang="en-US" altLang="ko-KR" dirty="0" err="1" smtClean="0"/>
              <a:t>studentId</a:t>
            </a:r>
            <a:r>
              <a:rPr lang="en-US" altLang="ko-KR" dirty="0" smtClean="0"/>
              <a:t> + "'"; </a:t>
            </a:r>
            <a:r>
              <a:rPr lang="ko-KR" altLang="en-US" dirty="0" smtClean="0"/>
              <a:t>을 </a:t>
            </a:r>
            <a:r>
              <a:rPr lang="en-GB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executeQuery</a:t>
            </a:r>
            <a:r>
              <a:rPr lang="en-GB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해서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TreeMap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LinkedHashMap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불러온다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ko-KR" dirty="0" smtClean="0"/>
              <a:t>constraint </a:t>
            </a:r>
            <a:r>
              <a:rPr lang="en-GB" altLang="ko-KR" dirty="0" err="1" smtClean="0"/>
              <a:t>pk_studentTbl_studentId</a:t>
            </a:r>
            <a:r>
              <a:rPr lang="en-GB" altLang="ko-KR" dirty="0" smtClean="0"/>
              <a:t> primary key(</a:t>
            </a:r>
            <a:r>
              <a:rPr lang="en-GB" altLang="ko-KR" dirty="0" err="1" smtClean="0"/>
              <a:t>studentId</a:t>
            </a:r>
            <a:r>
              <a:rPr lang="en-GB" altLang="ko-KR" dirty="0" smtClean="0"/>
              <a:t>),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fk_tuitionTbl_studentId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foreign key(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references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on delete cascade on update cascade,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fk_bodyTbl_studentId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foreign key(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references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studenttbl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studentId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on delete cascade on update cascade.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8586" y="1474839"/>
            <a:ext cx="8203575" cy="151783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588" y="3030793"/>
            <a:ext cx="8188953" cy="121947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endParaRPr lang="en-US" dirty="0" smtClean="0"/>
          </a:p>
          <a:p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40" y="379193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01097"/>
            <a:ext cx="8246070" cy="3461225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2482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2482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34539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8825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064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8825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064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1600199"/>
            <a:ext cx="8203575" cy="1775929"/>
          </a:xfrm>
        </p:spPr>
        <p:txBody>
          <a:bodyPr>
            <a:normAutofit/>
          </a:bodyPr>
          <a:lstStyle/>
          <a:p>
            <a:r>
              <a:rPr lang="en-US" dirty="0" smtClean="0"/>
              <a:t>HYHBALLET STUDENT &amp; TUITION MANAGEMENT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839" y="3633713"/>
            <a:ext cx="5588821" cy="7635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기간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: 1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월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29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일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~ 2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월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14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일</a:t>
            </a:r>
            <a:endParaRPr 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723899"/>
            <a:ext cx="404090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6800367" cy="634701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로그인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50" y="719138"/>
            <a:ext cx="3543300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360515" y="2425723"/>
          <a:ext cx="3433150" cy="2210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76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6862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아이디 입력</a:t>
                      </a:r>
                      <a:endParaRPr lang="ko-KR" altLang="en-US" sz="1200" b="0" spc="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8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비밀번호 입력</a:t>
                      </a:r>
                      <a:endParaRPr lang="ko-KR" altLang="en-US" sz="1200" spc="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3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3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원장 로그인 버튼을 누르면 </a:t>
                      </a:r>
                      <a:r>
                        <a:rPr lang="en-US" altLang="ko-KR" sz="1200" spc="100" dirty="0" smtClean="0"/>
                        <a:t>HYHBALLET </a:t>
                      </a:r>
                      <a:r>
                        <a:rPr lang="ko-KR" altLang="en-US" sz="1200" spc="100" dirty="0" smtClean="0"/>
                        <a:t>메뉴선택으로 이동한다</a:t>
                      </a:r>
                      <a:r>
                        <a:rPr lang="en-US" altLang="ko-KR" sz="1200" spc="100" dirty="0" smtClean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3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4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부여된 아이디와 비밀번호를 입력하지 않으면 알림 창이 뜬다</a:t>
                      </a:r>
                      <a:r>
                        <a:rPr lang="en-US" altLang="ko-KR" sz="1200" spc="100" dirty="0" smtClean="0"/>
                        <a:t>.</a:t>
                      </a:r>
                    </a:p>
                  </a:txBody>
                  <a:tcPr/>
                </a:tc>
              </a:tr>
              <a:tr h="3637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5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나가기 버튼을</a:t>
                      </a:r>
                      <a:r>
                        <a:rPr lang="ko-KR" altLang="en-US" sz="1200" spc="100" baseline="0" dirty="0" smtClean="0"/>
                        <a:t> 누르면 프로그램이 종료된다</a:t>
                      </a:r>
                      <a:r>
                        <a:rPr lang="en-US" altLang="ko-KR" sz="1200" spc="100" baseline="0" dirty="0" smtClean="0"/>
                        <a:t>.</a:t>
                      </a:r>
                      <a:endParaRPr lang="en-US" altLang="ko-KR" sz="1200" spc="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619250" y="24860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28775" y="272414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95425" y="29813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525" y="76199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5525" y="29813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32274"/>
            <a:ext cx="6994005" cy="5271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및 기능 소개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31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3100" dirty="0" smtClean="0">
                <a:latin typeface="한컴 윤고딕 230" pitchFamily="18" charset="-127"/>
                <a:ea typeface="한컴 윤고딕 230" pitchFamily="18" charset="-127"/>
              </a:rPr>
              <a:t>메뉴선택 </a:t>
            </a:r>
            <a:endParaRPr lang="en-US" sz="3100" dirty="0">
              <a:latin typeface="한컴 윤고딕 230" pitchFamily="18" charset="-127"/>
              <a:ea typeface="한컴 윤고딕 230" pitchFamily="18" charset="-127"/>
            </a:endParaRPr>
          </a:p>
        </p:txBody>
      </p:sp>
      <p:graphicFrame>
        <p:nvGraphicFramePr>
          <p:cNvPr id="36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434943" y="670604"/>
          <a:ext cx="3571373" cy="260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5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2578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374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2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학생정보 버튼을 누르면 학생정보 창으로  넘어간다</a:t>
                      </a:r>
                      <a:r>
                        <a:rPr lang="en-US" altLang="ko-KR" sz="1200" b="0" spc="100" dirty="0" smtClean="0"/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23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학비관리 버튼을 누르면 학비관리 창으로 넘어간다</a:t>
                      </a:r>
                      <a:r>
                        <a:rPr lang="en-US" altLang="ko-KR" sz="1200" spc="100" dirty="0" smtClean="0"/>
                        <a:t>.</a:t>
                      </a:r>
                      <a:endParaRPr lang="ko-KR" altLang="en-US" sz="1200" spc="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3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신체관리 버튼을 누르면 신체관리 창으로 넘어간다</a:t>
                      </a:r>
                      <a:r>
                        <a:rPr lang="en-US" altLang="ko-KR" sz="1200" spc="1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878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4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로그인 창</a:t>
                      </a:r>
                      <a:r>
                        <a:rPr lang="ko-KR" altLang="en-US" sz="1200" spc="100" baseline="0" dirty="0" smtClean="0"/>
                        <a:t> 버튼을 누르면 로그인 창으로    돌아간다</a:t>
                      </a:r>
                      <a:r>
                        <a:rPr lang="en-US" altLang="ko-KR" sz="1200" spc="100" baseline="0" dirty="0" smtClean="0"/>
                        <a:t>. </a:t>
                      </a:r>
                      <a:endParaRPr lang="en-US" altLang="ko-KR" sz="1200" spc="1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619250" y="24860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28775" y="272414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495425" y="29813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295525" y="29813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592" y="645461"/>
            <a:ext cx="4221796" cy="441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515458" y="101211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38822" y="101211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15458" y="1459790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2237714" y="145026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198399" cy="6024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학생정보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171" y="610929"/>
            <a:ext cx="76771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모서리가 둥근 직사각형 19"/>
          <p:cNvSpPr/>
          <p:nvPr/>
        </p:nvSpPr>
        <p:spPr>
          <a:xfrm>
            <a:off x="5146159" y="1041992"/>
            <a:ext cx="3561906" cy="191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테이블의 학생을 누를 때마다  저장된 이미지에 맞게 바뀐다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21" name="꺾인 연결선 104"/>
          <p:cNvCxnSpPr>
            <a:endCxn id="20" idx="2"/>
          </p:cNvCxnSpPr>
          <p:nvPr/>
        </p:nvCxnSpPr>
        <p:spPr>
          <a:xfrm rot="16200000" flipV="1">
            <a:off x="6807499" y="1352991"/>
            <a:ext cx="276446" cy="37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142215" y="850605"/>
            <a:ext cx="3519374" cy="17012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이름입력 후 검색버튼을 누르면 그에 맞는 학생이 선택된다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37" name="꺾인 연결선 104"/>
          <p:cNvCxnSpPr/>
          <p:nvPr/>
        </p:nvCxnSpPr>
        <p:spPr>
          <a:xfrm rot="10800000" flipV="1">
            <a:off x="1711842" y="1020724"/>
            <a:ext cx="1435400" cy="350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>
          <a:xfrm>
            <a:off x="1063624" y="4809464"/>
            <a:ext cx="2786469" cy="16893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학생추가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 버튼을 누르면 서브 창이 뜬다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49" name="꺾인 연결선 104"/>
          <p:cNvCxnSpPr/>
          <p:nvPr/>
        </p:nvCxnSpPr>
        <p:spPr>
          <a:xfrm rot="16200000" flipH="1">
            <a:off x="3348041" y="4719641"/>
            <a:ext cx="184148" cy="3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104"/>
          <p:cNvCxnSpPr/>
          <p:nvPr/>
        </p:nvCxnSpPr>
        <p:spPr>
          <a:xfrm rot="16200000" flipH="1">
            <a:off x="2598741" y="4725991"/>
            <a:ext cx="184148" cy="3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모서리가 둥근 직사각형 74"/>
          <p:cNvSpPr/>
          <p:nvPr/>
        </p:nvSpPr>
        <p:spPr>
          <a:xfrm>
            <a:off x="4229093" y="4809453"/>
            <a:ext cx="2976569" cy="1673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테이블의 학생 선택 후 누르면 그 행이 삭제된다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76" name="꺾인 연결선 104"/>
          <p:cNvCxnSpPr/>
          <p:nvPr/>
        </p:nvCxnSpPr>
        <p:spPr>
          <a:xfrm rot="16200000" flipH="1">
            <a:off x="4224417" y="4719625"/>
            <a:ext cx="184148" cy="3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5870113" y="4455041"/>
            <a:ext cx="3210089" cy="18505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뒤로 가기를 누르면 </a:t>
            </a:r>
            <a:r>
              <a:rPr lang="en-US" altLang="ko-KR" sz="1000" dirty="0" smtClean="0"/>
              <a:t>HYHBALLET </a:t>
            </a:r>
            <a:r>
              <a:rPr lang="ko-KR" altLang="en-US" sz="1000" dirty="0" smtClean="0"/>
              <a:t>메뉴선택으로 돌아간다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21516"/>
            <a:ext cx="7338249" cy="62394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학생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추가창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graphicFrame>
        <p:nvGraphicFramePr>
          <p:cNvPr id="36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434943" y="669851"/>
          <a:ext cx="3730857" cy="429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1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067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030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090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1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원장이 학생의 아이디를 입력한다</a:t>
                      </a:r>
                      <a:r>
                        <a:rPr lang="en-US" altLang="ko-KR" sz="1200" b="0" spc="100" baseline="0" dirty="0" smtClean="0"/>
                        <a:t>.  </a:t>
                      </a:r>
                    </a:p>
                    <a:p>
                      <a:pPr latinLnBrk="1"/>
                      <a:r>
                        <a:rPr lang="ko-KR" altLang="en-US" sz="1200" b="0" spc="100" baseline="0" dirty="0" smtClean="0"/>
                        <a:t>아이디는 이름의 이니셜 </a:t>
                      </a:r>
                      <a:r>
                        <a:rPr lang="en-US" altLang="ko-KR" sz="1200" b="0" spc="100" baseline="0" dirty="0" smtClean="0"/>
                        <a:t>+</a:t>
                      </a:r>
                      <a:r>
                        <a:rPr lang="ko-KR" altLang="en-US" sz="1200" b="0" spc="100" baseline="0" dirty="0" smtClean="0"/>
                        <a:t>휴대폰번호 뒷자리를 원칙으로 하지만 만약 중복이 되는 경우가 있다면 중간번호로 대체한다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2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/>
                        <a:t>이름 입력</a:t>
                      </a:r>
                      <a:endParaRPr lang="ko-KR" altLang="en-US" sz="1200" spc="1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3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/>
                        <a:t>나이 입력</a:t>
                      </a:r>
                      <a:endParaRPr lang="en-US" altLang="ko-KR" sz="1200" spc="1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4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/>
                        <a:t>휴대폰 번호 입력</a:t>
                      </a:r>
                      <a:endParaRPr lang="en-US" altLang="ko-KR" sz="1200" spc="100" baseline="0" dirty="0" smtClean="0"/>
                    </a:p>
                  </a:txBody>
                  <a:tcPr/>
                </a:tc>
              </a:tr>
              <a:tr h="2689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5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/>
                        <a:t>간략한 주소 입력</a:t>
                      </a:r>
                      <a:endParaRPr lang="en-US" altLang="ko-KR" sz="1200" spc="100" baseline="0" dirty="0" smtClean="0"/>
                    </a:p>
                  </a:txBody>
                  <a:tcPr/>
                </a:tc>
              </a:tr>
              <a:tr h="4481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6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/>
                        <a:t>반 종류를 선택한다</a:t>
                      </a:r>
                      <a:r>
                        <a:rPr lang="en-US" altLang="ko-KR" sz="1200" spc="100" baseline="0" dirty="0" smtClean="0"/>
                        <a:t>. </a:t>
                      </a:r>
                      <a:r>
                        <a:rPr lang="ko-KR" altLang="en-US" sz="1200" spc="100" baseline="0" dirty="0" smtClean="0"/>
                        <a:t>초등전공</a:t>
                      </a:r>
                      <a:r>
                        <a:rPr lang="en-US" altLang="ko-KR" sz="1200" spc="100" baseline="0" dirty="0" smtClean="0"/>
                        <a:t>, </a:t>
                      </a:r>
                      <a:r>
                        <a:rPr lang="ko-KR" altLang="en-US" sz="1200" spc="100" baseline="0" dirty="0" smtClean="0"/>
                        <a:t>중등전공</a:t>
                      </a:r>
                      <a:r>
                        <a:rPr lang="en-US" altLang="ko-KR" sz="1200" spc="100" baseline="0" dirty="0" smtClean="0"/>
                        <a:t>, </a:t>
                      </a:r>
                      <a:r>
                        <a:rPr lang="ko-KR" altLang="en-US" sz="1200" spc="100" baseline="0" dirty="0" smtClean="0"/>
                        <a:t>고등전공 중 하나를 선택할 수 있다</a:t>
                      </a:r>
                      <a:r>
                        <a:rPr lang="en-US" altLang="ko-KR" sz="1200" spc="100" baseline="0" dirty="0" smtClean="0"/>
                        <a:t>.</a:t>
                      </a:r>
                    </a:p>
                  </a:txBody>
                  <a:tcPr/>
                </a:tc>
              </a:tr>
              <a:tr h="62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7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/>
                        <a:t>사진 찾기 버튼을 눌러서 이미지를 선택하면 사진표시 란 에 미리 보기 이미지를 볼 수 있다</a:t>
                      </a:r>
                      <a:r>
                        <a:rPr lang="en-US" altLang="ko-KR" sz="1200" spc="100" baseline="0" dirty="0" smtClean="0"/>
                        <a:t>. </a:t>
                      </a:r>
                      <a:r>
                        <a:rPr lang="ko-KR" altLang="en-US" sz="1200" spc="100" baseline="0" dirty="0" smtClean="0"/>
                        <a:t> </a:t>
                      </a:r>
                      <a:endParaRPr lang="en-US" altLang="ko-KR" sz="1200" spc="100" baseline="0" dirty="0" smtClean="0"/>
                    </a:p>
                  </a:txBody>
                  <a:tcPr/>
                </a:tc>
              </a:tr>
              <a:tr h="6274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8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100" baseline="0" dirty="0" smtClean="0"/>
                        <a:t>추가버튼을 누르면 학생정보 테이블에 등록된다</a:t>
                      </a:r>
                      <a:r>
                        <a:rPr lang="en-US" altLang="ko-KR" sz="1200" spc="100" baseline="0" dirty="0" smtClean="0"/>
                        <a:t>.</a:t>
                      </a:r>
                    </a:p>
                    <a:p>
                      <a:pPr latinLnBrk="1"/>
                      <a:endParaRPr lang="en-US" altLang="ko-KR" sz="1200" spc="100" baseline="0" dirty="0" smtClean="0"/>
                    </a:p>
                  </a:txBody>
                  <a:tcPr/>
                </a:tc>
              </a:tr>
              <a:tr h="353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/>
                        <a:t>9</a:t>
                      </a:r>
                      <a:endParaRPr lang="ko-KR" altLang="en-US" sz="1200" spc="1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/>
                        <a:t>닫기 버튼을 누르면 학생추가 창이 닫힌다</a:t>
                      </a:r>
                      <a:r>
                        <a:rPr lang="en-US" altLang="ko-KR" sz="120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975" y="676275"/>
            <a:ext cx="40576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모서리가 둥근 직사각형 20"/>
          <p:cNvSpPr/>
          <p:nvPr/>
        </p:nvSpPr>
        <p:spPr>
          <a:xfrm>
            <a:off x="1353658" y="109537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57196" y="141790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360734" y="175106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360734" y="209131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64272" y="241384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67810" y="2757641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71348" y="308016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25726" y="309079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374819" y="380674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761145" y="460775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423929" y="461129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9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6370060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학생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수정창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graphicFrame>
        <p:nvGraphicFramePr>
          <p:cNvPr id="36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434943" y="669851"/>
          <a:ext cx="3730857" cy="356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279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52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아이디는 </a:t>
                      </a:r>
                      <a:r>
                        <a:rPr lang="en-US" altLang="ko-KR" sz="1200" b="0" spc="100" dirty="0" smtClean="0"/>
                        <a:t>PRIMARY KEY </a:t>
                      </a:r>
                      <a:r>
                        <a:rPr lang="ko-KR" altLang="en-US" sz="1200" b="0" spc="100" dirty="0" smtClean="0"/>
                        <a:t>이기 때문에 수정할 수 없다</a:t>
                      </a:r>
                      <a:r>
                        <a:rPr lang="en-US" altLang="ko-KR" sz="1200" b="0" spc="100" dirty="0" smtClean="0"/>
                        <a:t>. </a:t>
                      </a:r>
                      <a:r>
                        <a:rPr lang="ko-KR" altLang="en-US" sz="1200" b="0" spc="100" dirty="0" smtClean="0"/>
                        <a:t>이름은 아이디의 이니셜과 관련되어 있기 때문에 수정 할 수</a:t>
                      </a:r>
                      <a:r>
                        <a:rPr lang="ko-KR" altLang="en-US" sz="1200" b="0" spc="100" baseline="0" dirty="0" smtClean="0"/>
                        <a:t> </a:t>
                      </a:r>
                      <a:r>
                        <a:rPr lang="ko-KR" altLang="en-US" sz="1200" b="0" spc="100" dirty="0" smtClean="0"/>
                        <a:t>없는 것을 원칙으로 한다</a:t>
                      </a:r>
                      <a:r>
                        <a:rPr lang="en-US" altLang="ko-KR" sz="1200" b="0" spc="100" dirty="0" smtClean="0"/>
                        <a:t>.</a:t>
                      </a:r>
                      <a:r>
                        <a:rPr lang="ko-KR" altLang="en-US" sz="1200" b="0" spc="100" dirty="0" smtClean="0"/>
                        <a:t> 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34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나이 수정</a:t>
                      </a:r>
                      <a:r>
                        <a:rPr lang="ko-KR" altLang="en-US" sz="1200" spc="100" baseline="0" dirty="0" smtClean="0"/>
                        <a:t> </a:t>
                      </a:r>
                      <a:endParaRPr lang="ko-KR" altLang="en-US" sz="1200" spc="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34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3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휴대폰 번호 수정</a:t>
                      </a:r>
                      <a:endParaRPr lang="en-US" altLang="ko-KR" sz="120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34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4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간략한 주소 수정</a:t>
                      </a:r>
                      <a:endParaRPr lang="en-US" altLang="ko-KR" sz="1200" spc="100" dirty="0" smtClean="0"/>
                    </a:p>
                  </a:txBody>
                  <a:tcPr/>
                </a:tc>
              </a:tr>
              <a:tr h="2534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5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반 종류 수정</a:t>
                      </a:r>
                      <a:endParaRPr lang="en-US" altLang="ko-KR" sz="1200" spc="100" dirty="0" smtClean="0"/>
                    </a:p>
                  </a:txBody>
                  <a:tcPr/>
                </a:tc>
              </a:tr>
              <a:tr h="398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6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사진 찾기 버튼을 눌러서 이미지를 선택 후 사진을 수정할 수 있다</a:t>
                      </a:r>
                      <a:r>
                        <a:rPr lang="en-US" altLang="ko-KR" sz="1200" spc="100" dirty="0" smtClean="0"/>
                        <a:t>.</a:t>
                      </a:r>
                    </a:p>
                  </a:txBody>
                  <a:tcPr/>
                </a:tc>
              </a:tr>
              <a:tr h="5036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7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수정버튼을 누르면 선택된 학생의 정보가 수정된다</a:t>
                      </a:r>
                      <a:r>
                        <a:rPr lang="en-US" altLang="ko-KR" sz="1200" spc="100" dirty="0" smtClean="0"/>
                        <a:t>.</a:t>
                      </a:r>
                    </a:p>
                  </a:txBody>
                  <a:tcPr/>
                </a:tc>
              </a:tr>
              <a:tr h="3981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8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spc="100" dirty="0" smtClean="0"/>
                        <a:t>닫기 버튼을 누르면 학생수정 창이 닫힌다</a:t>
                      </a:r>
                      <a:r>
                        <a:rPr lang="en-US" altLang="ko-KR" sz="1200" spc="10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747" y="680485"/>
            <a:ext cx="4057650" cy="425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모서리가 둥근 직사각형 18"/>
          <p:cNvSpPr/>
          <p:nvPr/>
        </p:nvSpPr>
        <p:spPr>
          <a:xfrm>
            <a:off x="1364291" y="110600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67829" y="142853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367829" y="175815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371367" y="208068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374905" y="240321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367810" y="272574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71348" y="305890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139964" y="3062441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374886" y="376421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697414" y="456523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317666" y="4568770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6950973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-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학비관리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507" y="701748"/>
            <a:ext cx="8658778" cy="425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모서리가 둥근 직사각형 14"/>
          <p:cNvSpPr/>
          <p:nvPr/>
        </p:nvSpPr>
        <p:spPr>
          <a:xfrm>
            <a:off x="216646" y="967568"/>
            <a:ext cx="3519374" cy="17012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이름입력 후 검색버튼을 누르면 그에 맞는 학생이 선택된다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16" name="꺾인 연결선 104"/>
          <p:cNvCxnSpPr/>
          <p:nvPr/>
        </p:nvCxnSpPr>
        <p:spPr>
          <a:xfrm rot="5400000">
            <a:off x="1466575" y="1240525"/>
            <a:ext cx="209716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>
          <a:xfrm>
            <a:off x="835770" y="1828800"/>
            <a:ext cx="3576209" cy="15616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납부월을</a:t>
            </a:r>
            <a:r>
              <a:rPr lang="ko-KR" altLang="en-US" sz="1000" dirty="0" smtClean="0"/>
              <a:t> 선택 해서 데이터베이스에 저장된 학비를 가져온다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5" name="꺾인 연결선 104"/>
          <p:cNvCxnSpPr>
            <a:stCxn id="24" idx="0"/>
          </p:cNvCxnSpPr>
          <p:nvPr/>
        </p:nvCxnSpPr>
        <p:spPr>
          <a:xfrm rot="16200000" flipV="1">
            <a:off x="2404141" y="1609066"/>
            <a:ext cx="311148" cy="128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5322045" y="1838325"/>
            <a:ext cx="3576209" cy="15616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납부월을</a:t>
            </a:r>
            <a:r>
              <a:rPr lang="ko-KR" altLang="en-US" sz="1000" dirty="0" smtClean="0"/>
              <a:t> 선택하면 총 수업료의 합이 자동으로 설정된다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32" name="꺾인 연결선 104"/>
          <p:cNvCxnSpPr>
            <a:stCxn id="31" idx="0"/>
          </p:cNvCxnSpPr>
          <p:nvPr/>
        </p:nvCxnSpPr>
        <p:spPr>
          <a:xfrm rot="16200000" flipV="1">
            <a:off x="6890416" y="1618591"/>
            <a:ext cx="311148" cy="128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324476" y="967568"/>
            <a:ext cx="3736020" cy="16590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당월 학생 별 총 수업료를 이름으로 구분해서 </a:t>
            </a:r>
            <a:r>
              <a:rPr lang="ko-KR" altLang="en-US" sz="1000" dirty="0" err="1" smtClean="0"/>
              <a:t>바차트로</a:t>
            </a:r>
            <a:r>
              <a:rPr lang="ko-KR" altLang="en-US" sz="1000" dirty="0" smtClean="0"/>
              <a:t> 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34" name="꺾인 연결선 104"/>
          <p:cNvCxnSpPr/>
          <p:nvPr/>
        </p:nvCxnSpPr>
        <p:spPr>
          <a:xfrm rot="5400000">
            <a:off x="7457800" y="1259575"/>
            <a:ext cx="209716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235694" y="3971925"/>
            <a:ext cx="5536455" cy="16192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기간을 선택해서 월별 총 개인레슨비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총 </a:t>
            </a:r>
            <a:r>
              <a:rPr lang="ko-KR" altLang="en-US" sz="1000" dirty="0" err="1" smtClean="0"/>
              <a:t>작품비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총 수업료를 면적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분산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라인 차트로 볼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cxnSp>
        <p:nvCxnSpPr>
          <p:cNvPr id="38" name="꺾인 연결선 104"/>
          <p:cNvCxnSpPr/>
          <p:nvPr/>
        </p:nvCxnSpPr>
        <p:spPr>
          <a:xfrm rot="5400000">
            <a:off x="1508246" y="4215895"/>
            <a:ext cx="164475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104"/>
          <p:cNvCxnSpPr/>
          <p:nvPr/>
        </p:nvCxnSpPr>
        <p:spPr>
          <a:xfrm rot="5400000">
            <a:off x="2463043" y="4215911"/>
            <a:ext cx="164475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104"/>
          <p:cNvCxnSpPr/>
          <p:nvPr/>
        </p:nvCxnSpPr>
        <p:spPr>
          <a:xfrm rot="5400000">
            <a:off x="3648797" y="4211165"/>
            <a:ext cx="164475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6181725" y="3971925"/>
            <a:ext cx="2762250" cy="1714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당월 각각의 총 레슨비를 파이차트로 보여준다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47" name="꺾인 연결선 104"/>
          <p:cNvCxnSpPr/>
          <p:nvPr/>
        </p:nvCxnSpPr>
        <p:spPr>
          <a:xfrm rot="5400000">
            <a:off x="7890597" y="4220690"/>
            <a:ext cx="164475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3971925" y="3629025"/>
            <a:ext cx="4305300" cy="17145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기간을 선택해서 선택한 학생의 월별 총 수업료를 라인 차트로 볼 수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52" name="꺾인 연결선 104"/>
          <p:cNvCxnSpPr/>
          <p:nvPr/>
        </p:nvCxnSpPr>
        <p:spPr>
          <a:xfrm rot="5400000" flipH="1" flipV="1">
            <a:off x="5629275" y="3943349"/>
            <a:ext cx="581026" cy="295279"/>
          </a:xfrm>
          <a:prstGeom prst="bentConnector3">
            <a:avLst>
              <a:gd name="adj1" fmla="val 8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327946" y="4826138"/>
            <a:ext cx="2786469" cy="168936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학비추가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 버튼을 누르면 서브 창이 뜬다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66" name="꺾인 연결선 104"/>
          <p:cNvCxnSpPr/>
          <p:nvPr/>
        </p:nvCxnSpPr>
        <p:spPr>
          <a:xfrm rot="16200000" flipH="1">
            <a:off x="3671891" y="4757741"/>
            <a:ext cx="126208" cy="2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104"/>
          <p:cNvCxnSpPr/>
          <p:nvPr/>
        </p:nvCxnSpPr>
        <p:spPr>
          <a:xfrm rot="16200000" flipH="1">
            <a:off x="2928941" y="4757741"/>
            <a:ext cx="115092" cy="3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4332397" y="4831678"/>
            <a:ext cx="2976569" cy="1673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테이블의 학비 선택 후 누르면 그 행이 삭제된다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69" name="꺾인 연결선 104"/>
          <p:cNvCxnSpPr/>
          <p:nvPr/>
        </p:nvCxnSpPr>
        <p:spPr>
          <a:xfrm rot="5400000">
            <a:off x="4541872" y="4764040"/>
            <a:ext cx="136539" cy="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6531425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-</a:t>
            </a:r>
            <a:r>
              <a:rPr lang="en-US" altLang="ko-KR" sz="32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학비관리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460" y="701749"/>
            <a:ext cx="8658225" cy="428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모서리가 둥근 직사각형 25"/>
          <p:cNvSpPr/>
          <p:nvPr/>
        </p:nvSpPr>
        <p:spPr>
          <a:xfrm>
            <a:off x="333609" y="925036"/>
            <a:ext cx="3519374" cy="170121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콤보박스</a:t>
            </a:r>
            <a:r>
              <a:rPr lang="ko-KR" altLang="en-US" sz="1000" dirty="0" smtClean="0"/>
              <a:t> 에서 월을 선택하면  그 </a:t>
            </a:r>
            <a:r>
              <a:rPr lang="ko-KR" altLang="en-US" sz="1000" dirty="0" err="1" smtClean="0"/>
              <a:t>에맞는</a:t>
            </a:r>
            <a:r>
              <a:rPr lang="ko-KR" altLang="en-US" sz="1000" dirty="0" smtClean="0"/>
              <a:t> 데이터를 불러온다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7" name="꺾인 연결선 104"/>
          <p:cNvCxnSpPr/>
          <p:nvPr/>
        </p:nvCxnSpPr>
        <p:spPr>
          <a:xfrm rot="5400000">
            <a:off x="1945060" y="1229892"/>
            <a:ext cx="209716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069307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당월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학생별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총 수업료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097" y="796446"/>
            <a:ext cx="5829300" cy="3701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104255" y="747116"/>
          <a:ext cx="2773931" cy="376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021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402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spc="1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>
                          <a:latin typeface="+mn-ea"/>
                          <a:ea typeface="+mn-ea"/>
                        </a:rPr>
                        <a:t>당월 학생 별 총 수업료 버튼을 누르면  그 월의 모든 학생들의 이름을 </a:t>
                      </a:r>
                      <a:r>
                        <a:rPr lang="en-US" altLang="ko-KR" sz="1200" b="0" spc="100" baseline="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ko-KR" altLang="en-US" sz="1200" b="0" spc="100" baseline="0" dirty="0" smtClean="0">
                          <a:latin typeface="+mn-ea"/>
                          <a:ea typeface="+mn-ea"/>
                        </a:rPr>
                        <a:t>축</a:t>
                      </a:r>
                      <a:r>
                        <a:rPr lang="en-US" altLang="ko-KR" sz="1200" b="0" spc="100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0" spc="100" baseline="0" dirty="0" smtClean="0">
                          <a:latin typeface="+mn-ea"/>
                          <a:ea typeface="+mn-ea"/>
                        </a:rPr>
                        <a:t> 총 수업료가  </a:t>
                      </a:r>
                      <a:r>
                        <a:rPr lang="en-US" altLang="ko-KR" sz="1200" b="0" spc="100" baseline="0" dirty="0" smtClean="0"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1200" b="0" spc="100" baseline="0" dirty="0" smtClean="0">
                          <a:latin typeface="+mn-ea"/>
                          <a:ea typeface="+mn-ea"/>
                        </a:rPr>
                        <a:t>축으로 표시되는 바 차트가 나온다</a:t>
                      </a:r>
                      <a:r>
                        <a:rPr lang="en-US" altLang="ko-KR" sz="1200" b="0" spc="100" baseline="0" dirty="0" smtClean="0"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0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spc="1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>
                          <a:latin typeface="+mn-ea"/>
                          <a:ea typeface="+mn-ea"/>
                        </a:rPr>
                        <a:t>이 그래프의 목적은 어떤 학생이 그 달에 수업료를 가장 많이 내고 적게 냈는지 한눈에  볼 수 있기 위함이다</a:t>
                      </a:r>
                      <a:r>
                        <a:rPr lang="en-US" altLang="ko-KR" sz="1200" b="0" spc="1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</a:tr>
              <a:tr h="880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spc="1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그래프에서 볼 수 있듯이 이명주 학생이 약 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400,000</a:t>
                      </a:r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원으로 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월에 가장 많은 수업료를 냈다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spc="1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spc="100" baseline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정혜성 학생이 약 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170,000</a:t>
                      </a:r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원으로 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spc="100" baseline="0" dirty="0" smtClean="0">
                          <a:latin typeface="+mn-ea"/>
                          <a:ea typeface="+mn-ea"/>
                        </a:rPr>
                        <a:t>월에 가장 적은 수업료를 냈다</a:t>
                      </a:r>
                      <a:r>
                        <a:rPr lang="en-US" altLang="ko-KR" sz="1200" spc="10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모서리가 둥근 직사각형 8"/>
          <p:cNvSpPr/>
          <p:nvPr/>
        </p:nvSpPr>
        <p:spPr>
          <a:xfrm>
            <a:off x="1672636" y="121233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6174" y="84371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738478" y="231107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6972489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당월 총 레슨비 비교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649" y="792672"/>
            <a:ext cx="5819775" cy="354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072356" y="765545"/>
          <a:ext cx="2433689" cy="3519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7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901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8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당월 총 레슨비 비교 버튼을 누르면</a:t>
                      </a:r>
                      <a:r>
                        <a:rPr lang="ko-KR" altLang="en-US" sz="1200" b="0" spc="100" baseline="0" dirty="0" smtClean="0"/>
                        <a:t>  그 월의 총 그룹레슨비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smtClean="0"/>
                        <a:t>총 개인레슨비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smtClean="0"/>
                        <a:t>총 작품비가 나오는 파이차트가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375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이 그래프의 목적은 당월의 각 레슨비의 비중을 보기 위함이다</a:t>
                      </a:r>
                      <a:r>
                        <a:rPr lang="en-US" altLang="ko-KR" sz="1200" b="0" spc="1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200" b="0" spc="100" dirty="0" smtClean="0"/>
                        <a:t>또한</a:t>
                      </a:r>
                      <a:r>
                        <a:rPr lang="en-US" altLang="ko-KR" sz="1200" b="0" spc="100" dirty="0" smtClean="0"/>
                        <a:t>, </a:t>
                      </a:r>
                      <a:r>
                        <a:rPr lang="ko-KR" altLang="en-US" sz="1200" b="0" spc="100" dirty="0" smtClean="0"/>
                        <a:t>한눈에 총 수업료가 각각 얼마로 구성되어있는지 쉽게 보기 위함이다</a:t>
                      </a:r>
                      <a:r>
                        <a:rPr lang="en-US" altLang="ko-KR" sz="1200" b="0" spc="100" dirty="0" smtClean="0"/>
                        <a:t>.</a:t>
                      </a:r>
                    </a:p>
                  </a:txBody>
                  <a:tcPr/>
                </a:tc>
              </a:tr>
              <a:tr h="9747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차트에서 볼 수 있듯이 총 그룹레슨비가 </a:t>
                      </a:r>
                      <a:r>
                        <a:rPr lang="en-US" altLang="ko-KR" sz="1200" spc="100" dirty="0" smtClean="0"/>
                        <a:t>2620000</a:t>
                      </a:r>
                      <a:r>
                        <a:rPr lang="ko-KR" altLang="en-US" sz="1200" spc="100" dirty="0" smtClean="0"/>
                        <a:t>원으로 가장 많은 비중을 차지하고 있다</a:t>
                      </a:r>
                      <a:r>
                        <a:rPr lang="en-US" altLang="ko-KR" sz="1200" spc="100" dirty="0" smtClean="0"/>
                        <a:t>.</a:t>
                      </a:r>
                      <a:r>
                        <a:rPr lang="ko-KR" altLang="en-US" sz="1200" spc="100" dirty="0" smtClean="0"/>
                        <a:t> </a:t>
                      </a:r>
                      <a:endParaRPr lang="ko-KR" altLang="en-US" sz="1200" spc="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846302" y="84371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21218" y="32184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381279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선택학생 각 레슨비 비교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072356" y="765545"/>
          <a:ext cx="2433689" cy="353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71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901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581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수업료 테이블의 학비정보를 더블 클릭하면 선택된 학생의 당월 각 레슨비의 현황을 나타내는 파이차트가 나온다</a:t>
                      </a:r>
                      <a:r>
                        <a:rPr lang="en-US" altLang="ko-KR" sz="1200" b="0" spc="1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88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이 그래프의 목적은 선택된 학생의</a:t>
                      </a:r>
                      <a:r>
                        <a:rPr lang="ko-KR" altLang="en-US" sz="1200" b="0" spc="100" baseline="0" dirty="0" smtClean="0"/>
                        <a:t> 당월 </a:t>
                      </a:r>
                      <a:r>
                        <a:rPr lang="ko-KR" altLang="en-US" sz="1200" b="0" spc="100" dirty="0" smtClean="0"/>
                        <a:t>각 레슨비의 비중과 금액을 한눈에</a:t>
                      </a:r>
                      <a:r>
                        <a:rPr lang="ko-KR" altLang="en-US" sz="1200" b="0" spc="100" baseline="0" dirty="0" smtClean="0"/>
                        <a:t> </a:t>
                      </a:r>
                      <a:r>
                        <a:rPr lang="ko-KR" altLang="en-US" sz="1200" b="0" spc="100" dirty="0" smtClean="0"/>
                        <a:t>보기 위함이다</a:t>
                      </a:r>
                      <a:r>
                        <a:rPr lang="en-US" altLang="ko-KR" sz="1200" b="0" spc="100" dirty="0" smtClean="0"/>
                        <a:t>.</a:t>
                      </a:r>
                    </a:p>
                    <a:p>
                      <a:pPr latinLnBrk="1"/>
                      <a:endParaRPr lang="en-US" altLang="ko-KR" sz="1200" b="0" spc="100" dirty="0" smtClean="0"/>
                    </a:p>
                  </a:txBody>
                  <a:tcPr/>
                </a:tc>
              </a:tr>
              <a:tr h="1222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spc="100" dirty="0" smtClean="0"/>
                        <a:t>차트에서 볼 수 있듯이 개인레슨비가 </a:t>
                      </a:r>
                      <a:r>
                        <a:rPr lang="en-US" altLang="ko-KR" sz="1200" spc="100" dirty="0" smtClean="0"/>
                        <a:t>200000</a:t>
                      </a:r>
                      <a:r>
                        <a:rPr lang="ko-KR" altLang="en-US" sz="1200" spc="100" dirty="0" smtClean="0"/>
                        <a:t>원으로</a:t>
                      </a:r>
                      <a:r>
                        <a:rPr lang="ko-KR" altLang="en-US" sz="1200" spc="100" baseline="0" dirty="0" smtClean="0"/>
                        <a:t> </a:t>
                      </a:r>
                      <a:r>
                        <a:rPr lang="en-US" altLang="ko-KR" sz="1200" spc="100" dirty="0" smtClean="0"/>
                        <a:t>2018</a:t>
                      </a:r>
                      <a:r>
                        <a:rPr lang="ko-KR" altLang="en-US" sz="1200" spc="100" dirty="0" smtClean="0"/>
                        <a:t>년 </a:t>
                      </a:r>
                      <a:r>
                        <a:rPr lang="en-US" altLang="ko-KR" sz="1200" spc="100" dirty="0" smtClean="0"/>
                        <a:t>12</a:t>
                      </a:r>
                      <a:r>
                        <a:rPr lang="ko-KR" altLang="en-US" sz="1200" spc="100" dirty="0" smtClean="0"/>
                        <a:t>월 최승희의 레슨비중 가장 많은 비중을 차지하고 있다</a:t>
                      </a:r>
                      <a:r>
                        <a:rPr lang="en-US" altLang="ko-KR" sz="1200" spc="100" dirty="0" smtClean="0"/>
                        <a:t>.</a:t>
                      </a:r>
                      <a:r>
                        <a:rPr lang="ko-KR" altLang="en-US" sz="1200" spc="100" dirty="0" smtClean="0"/>
                        <a:t> </a:t>
                      </a:r>
                      <a:endParaRPr lang="ko-KR" altLang="en-US" sz="1200" spc="1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594" y="776176"/>
            <a:ext cx="5819775" cy="3561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2112127" y="82245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18530" y="154911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목차</a:t>
            </a:r>
            <a:endParaRPr 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6064" y="1410622"/>
            <a:ext cx="3830117" cy="3461225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1. </a:t>
            </a:r>
            <a:r>
              <a:rPr lang="ko-KR" alt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프로그램 개요</a:t>
            </a:r>
            <a:endParaRPr lang="en-US" sz="36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2. </a:t>
            </a:r>
            <a:r>
              <a:rPr lang="ko-KR" alt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개발 일정</a:t>
            </a:r>
            <a:endParaRPr lang="en-US" altLang="ko-KR" sz="36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3. </a:t>
            </a:r>
            <a:r>
              <a:rPr lang="ko-KR" alt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프로그램 구조</a:t>
            </a:r>
            <a:endParaRPr lang="en-US" altLang="ko-KR" sz="36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4. UI</a:t>
            </a:r>
            <a:r>
              <a:rPr lang="ko-KR" alt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및 기능소개</a:t>
            </a:r>
            <a:endParaRPr lang="en-US" altLang="ko-KR" sz="36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5. </a:t>
            </a:r>
            <a:r>
              <a:rPr lang="ko-KR" altLang="en-US" sz="36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후기</a:t>
            </a:r>
            <a:endParaRPr lang="en-US" sz="36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6961731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월 선택창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5232410" y="956932"/>
          <a:ext cx="2773933" cy="340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1405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955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월별 총 개인레슨비 비교</a:t>
                      </a:r>
                      <a:r>
                        <a:rPr lang="en-US" altLang="ko-KR" sz="1200" b="0" spc="100" dirty="0" smtClean="0"/>
                        <a:t>, </a:t>
                      </a:r>
                      <a:r>
                        <a:rPr lang="ko-KR" altLang="en-US" sz="1200" b="0" spc="100" dirty="0" smtClean="0"/>
                        <a:t>월별 총 </a:t>
                      </a:r>
                      <a:r>
                        <a:rPr lang="ko-KR" altLang="en-US" sz="1200" b="0" spc="100" dirty="0" err="1" smtClean="0"/>
                        <a:t>작품비</a:t>
                      </a:r>
                      <a:r>
                        <a:rPr lang="ko-KR" altLang="en-US" sz="1200" b="0" spc="100" dirty="0" smtClean="0"/>
                        <a:t> 비교</a:t>
                      </a:r>
                      <a:r>
                        <a:rPr lang="en-US" altLang="ko-KR" sz="1200" b="0" spc="100" dirty="0" smtClean="0"/>
                        <a:t>, </a:t>
                      </a:r>
                      <a:r>
                        <a:rPr lang="ko-KR" altLang="en-US" sz="1200" b="0" spc="100" dirty="0" smtClean="0"/>
                        <a:t>월별 총 수업료 비교</a:t>
                      </a:r>
                      <a:r>
                        <a:rPr lang="en-US" altLang="ko-KR" sz="1200" b="0" spc="100" dirty="0" smtClean="0"/>
                        <a:t>,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월별 선택학생 총 수업료 버튼을 누르면 공통적으로 시작 월과 끝 월을 선택할 수 있다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09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차트보기를 누르면 시작 월부터 끝 월까지의 정보를 데이터베이스에서 가져와 차트로 보여준다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  <a:tr h="1134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3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만약 시작 월을 끝 월보다 더 늦게 설정하는 경우 차트는 뜨지 않고 바르게 설정할 것을 요구한다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930" y="963842"/>
            <a:ext cx="39909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2431117" y="103504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413390" y="205941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9498" y="2730805"/>
            <a:ext cx="3976576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모서리가 둥근 직사각형 8"/>
          <p:cNvSpPr/>
          <p:nvPr/>
        </p:nvSpPr>
        <p:spPr>
          <a:xfrm>
            <a:off x="2512631" y="277534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069307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월별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총수업료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비교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132" y="769200"/>
            <a:ext cx="5838825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093618" y="754908"/>
          <a:ext cx="2773933" cy="2573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4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4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dirty="0" smtClean="0"/>
                        <a:t>2018-01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까지로 설정한 후 차트보기 버튼을 누르면 다음과 같은 라인 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0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baseline="0" dirty="0" smtClean="0"/>
                        <a:t>2019-01</a:t>
                      </a:r>
                      <a:r>
                        <a:rPr lang="ko-KR" altLang="en-US" sz="1200" b="0" spc="100" baseline="0" dirty="0" smtClean="0"/>
                        <a:t>의 총수업료가 약 </a:t>
                      </a:r>
                      <a:r>
                        <a:rPr lang="en-US" altLang="ko-KR" sz="1200" b="0" spc="100" baseline="0" dirty="0" smtClean="0"/>
                        <a:t>7,000,000</a:t>
                      </a:r>
                      <a:r>
                        <a:rPr lang="ko-KR" altLang="en-US" sz="1200" b="0" spc="100" baseline="0" dirty="0" smtClean="0"/>
                        <a:t>으로 가장 높은 것으로 나타났다</a:t>
                      </a:r>
                      <a:r>
                        <a:rPr lang="en-US" altLang="ko-KR" sz="1200" b="0" spc="100" baseline="0" dirty="0" smtClean="0"/>
                        <a:t>. </a:t>
                      </a:r>
                      <a:r>
                        <a:rPr lang="ko-KR" altLang="en-US" sz="1200" b="0" spc="100" baseline="0" dirty="0" smtClean="0"/>
                        <a:t>아직 수업료 등록중인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을 빼면 </a:t>
                      </a:r>
                      <a:r>
                        <a:rPr lang="en-US" altLang="ko-KR" sz="1200" b="0" spc="100" baseline="0" dirty="0" smtClean="0"/>
                        <a:t>2018-04</a:t>
                      </a:r>
                      <a:r>
                        <a:rPr lang="ko-KR" altLang="en-US" sz="1200" b="0" spc="100" baseline="0" dirty="0" smtClean="0"/>
                        <a:t>이 약 </a:t>
                      </a:r>
                      <a:r>
                        <a:rPr lang="en-US" altLang="ko-KR" sz="1200" b="0" spc="100" baseline="0" dirty="0" smtClean="0"/>
                        <a:t>2,800,000</a:t>
                      </a:r>
                      <a:r>
                        <a:rPr lang="ko-KR" altLang="en-US" sz="1200" b="0" spc="100" baseline="0" dirty="0" smtClean="0"/>
                        <a:t>으로 가장 저조하다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207799" y="80118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922752" y="111308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076754" y="288163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037035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월별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총작품비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비교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181" y="762888"/>
            <a:ext cx="58007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093618" y="754908"/>
          <a:ext cx="2773933" cy="2573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4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4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dirty="0" smtClean="0"/>
                        <a:t>2018-09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까지로 설정한 후 차트보기 버튼을 누르면 다음과 같은 분산 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0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baseline="0" dirty="0" smtClean="0"/>
                        <a:t>2019-01</a:t>
                      </a:r>
                      <a:r>
                        <a:rPr lang="ko-KR" altLang="en-US" sz="1200" b="0" spc="100" baseline="0" dirty="0" smtClean="0"/>
                        <a:t>의 총작품비가 약 </a:t>
                      </a:r>
                      <a:r>
                        <a:rPr lang="en-US" altLang="ko-KR" sz="1200" b="0" spc="100" baseline="0" dirty="0" smtClean="0"/>
                        <a:t>1,200,000</a:t>
                      </a:r>
                      <a:r>
                        <a:rPr lang="ko-KR" altLang="en-US" sz="1200" b="0" spc="100" baseline="0" dirty="0" smtClean="0"/>
                        <a:t>으로 가장 높은 것으로 나타났다</a:t>
                      </a:r>
                      <a:r>
                        <a:rPr lang="en-US" altLang="ko-KR" sz="1200" b="0" spc="100" baseline="0" dirty="0" smtClean="0"/>
                        <a:t>. </a:t>
                      </a:r>
                      <a:r>
                        <a:rPr lang="ko-KR" altLang="en-US" sz="1200" b="0" spc="100" baseline="0" dirty="0" smtClean="0"/>
                        <a:t>아직 수업료 등록중인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을 빼면 </a:t>
                      </a:r>
                      <a:r>
                        <a:rPr lang="en-US" altLang="ko-KR" sz="1200" b="0" spc="100" baseline="0" dirty="0" smtClean="0"/>
                        <a:t>2018-10</a:t>
                      </a:r>
                      <a:r>
                        <a:rPr lang="ko-KR" altLang="en-US" sz="1200" b="0" spc="100" baseline="0" dirty="0" smtClean="0"/>
                        <a:t>이 약 </a:t>
                      </a:r>
                      <a:r>
                        <a:rPr lang="en-US" altLang="ko-KR" sz="1200" b="0" spc="100" baseline="0" dirty="0" smtClean="0"/>
                        <a:t>1,000,000</a:t>
                      </a:r>
                      <a:r>
                        <a:rPr lang="ko-KR" altLang="en-US" sz="1200" b="0" spc="100" baseline="0" dirty="0" smtClean="0"/>
                        <a:t>으로 가장 낮다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97166" y="82245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263506" y="1176881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85356" y="155256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262945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월별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총개인레슨비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비교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215" y="705404"/>
            <a:ext cx="58102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125517" y="680477"/>
          <a:ext cx="2773933" cy="2573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4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4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dirty="0" smtClean="0"/>
                        <a:t>2018-01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까지로 설정한 후 차트보기 버튼을 누르면 다음과 같은 면적 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0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baseline="0" dirty="0" smtClean="0"/>
                        <a:t>2019-01</a:t>
                      </a:r>
                      <a:r>
                        <a:rPr lang="ko-KR" altLang="en-US" sz="1200" b="0" spc="100" baseline="0" dirty="0" smtClean="0"/>
                        <a:t>의 총 개인레슨비가 약 </a:t>
                      </a:r>
                      <a:r>
                        <a:rPr lang="en-US" altLang="ko-KR" sz="1200" b="0" spc="100" baseline="0" dirty="0" smtClean="0"/>
                        <a:t>3,200,000</a:t>
                      </a:r>
                      <a:r>
                        <a:rPr lang="ko-KR" altLang="en-US" sz="1200" b="0" spc="100" baseline="0" dirty="0" smtClean="0"/>
                        <a:t>으로 가장 높은 것으로 나타났다</a:t>
                      </a:r>
                      <a:r>
                        <a:rPr lang="en-US" altLang="ko-KR" sz="1200" b="0" spc="100" baseline="0" dirty="0" smtClean="0"/>
                        <a:t>. </a:t>
                      </a:r>
                      <a:r>
                        <a:rPr lang="ko-KR" altLang="en-US" sz="1200" b="0" spc="100" baseline="0" dirty="0" smtClean="0"/>
                        <a:t>아직 수업료 등록중인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을 빼면 </a:t>
                      </a:r>
                      <a:r>
                        <a:rPr lang="en-US" altLang="ko-KR" sz="1200" b="0" spc="100" baseline="0" dirty="0" smtClean="0"/>
                        <a:t>2018-04</a:t>
                      </a:r>
                      <a:r>
                        <a:rPr lang="ko-KR" altLang="en-US" sz="1200" b="0" spc="100" baseline="0" dirty="0" smtClean="0"/>
                        <a:t>이 약 </a:t>
                      </a:r>
                      <a:r>
                        <a:rPr lang="en-US" altLang="ko-KR" sz="1200" b="0" spc="100" baseline="0" dirty="0" smtClean="0"/>
                        <a:t>250,000</a:t>
                      </a:r>
                      <a:r>
                        <a:rPr lang="ko-KR" altLang="en-US" sz="1200" b="0" spc="100" baseline="0" dirty="0" smtClean="0"/>
                        <a:t>으로 가장 낮다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112102" y="75865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07816" y="116624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949184" y="343452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7531886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선택학생 월별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총수업료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949" y="677494"/>
            <a:ext cx="58102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114884" y="669844"/>
          <a:ext cx="2773933" cy="259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48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47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학생 선택 후 월별 선택학생 총 수업료 버튼을 누르고  </a:t>
                      </a:r>
                      <a:r>
                        <a:rPr lang="en-US" altLang="ko-KR" sz="1200" b="0" spc="100" dirty="0" smtClean="0"/>
                        <a:t>2018-01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까지 설정 후 차트보기 버튼을 누르면 다음과 같은 라인 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028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최승희 학생은 </a:t>
                      </a:r>
                      <a:r>
                        <a:rPr lang="en-US" altLang="ko-KR" sz="1200" b="0" spc="100" baseline="0" dirty="0" smtClean="0"/>
                        <a:t>2018-02</a:t>
                      </a:r>
                      <a:r>
                        <a:rPr lang="ko-KR" altLang="en-US" sz="1200" b="0" spc="100" baseline="0" dirty="0" smtClean="0"/>
                        <a:t>의 총 수업료가 약 </a:t>
                      </a:r>
                      <a:r>
                        <a:rPr lang="en-US" altLang="ko-KR" sz="1200" b="0" spc="100" baseline="0" dirty="0" smtClean="0"/>
                        <a:t>450,000</a:t>
                      </a:r>
                      <a:r>
                        <a:rPr lang="ko-KR" altLang="en-US" sz="1200" b="0" spc="100" baseline="0" dirty="0" smtClean="0"/>
                        <a:t>으로 가장 높은 것으로 나타났다</a:t>
                      </a:r>
                      <a:r>
                        <a:rPr lang="en-US" altLang="ko-KR" sz="1200" b="0" spc="100" baseline="0" dirty="0" smtClean="0"/>
                        <a:t>. 2018-03</a:t>
                      </a:r>
                      <a:r>
                        <a:rPr lang="ko-KR" altLang="en-US" sz="1200" b="0" spc="100" baseline="0" dirty="0" smtClean="0"/>
                        <a:t>이 약 </a:t>
                      </a:r>
                      <a:r>
                        <a:rPr lang="en-US" altLang="ko-KR" sz="1200" b="0" spc="100" baseline="0" dirty="0" smtClean="0"/>
                        <a:t>220,000</a:t>
                      </a:r>
                      <a:r>
                        <a:rPr lang="ko-KR" altLang="en-US" sz="1200" b="0" spc="100" baseline="0" dirty="0" smtClean="0"/>
                        <a:t>으로 가장 낮고 </a:t>
                      </a:r>
                      <a:r>
                        <a:rPr lang="en-US" altLang="ko-KR" sz="1200" b="0" spc="100" baseline="0" dirty="0" smtClean="0"/>
                        <a:t>2018-10</a:t>
                      </a:r>
                      <a:r>
                        <a:rPr lang="ko-KR" altLang="en-US" sz="1200" b="0" spc="100" baseline="0" dirty="0" smtClean="0"/>
                        <a:t>이 약 </a:t>
                      </a:r>
                      <a:r>
                        <a:rPr lang="en-US" altLang="ko-KR" sz="1200" b="0" spc="100" baseline="0" dirty="0" smtClean="0"/>
                        <a:t>230,000</a:t>
                      </a:r>
                      <a:r>
                        <a:rPr lang="ko-KR" altLang="en-US" sz="1200" b="0" spc="100" baseline="0" dirty="0" smtClean="0"/>
                        <a:t>으로 두 번째로 낮다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090836" y="71612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50215" y="104928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704642" y="257334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121871" y="252371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6800366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추가창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272" y="659218"/>
            <a:ext cx="4411626" cy="4333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700766" y="2445554"/>
          <a:ext cx="3709600" cy="2123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7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1563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98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학비추가 버튼을 누르면 다음과 같은 서브 창이 뜬다</a:t>
                      </a:r>
                      <a:r>
                        <a:rPr lang="en-US" altLang="ko-KR" sz="1200" b="0" spc="100" dirty="0" smtClean="0"/>
                        <a:t>. </a:t>
                      </a:r>
                      <a:r>
                        <a:rPr lang="ko-KR" altLang="en-US" sz="1200" b="0" spc="100" dirty="0" smtClean="0"/>
                        <a:t>학생정보 테이블에 아이디가 등록되어 있지 않으면 학비를 추가할 수 없다</a:t>
                      </a:r>
                      <a:r>
                        <a:rPr lang="en-US" altLang="ko-KR" sz="1200" b="0" spc="100" dirty="0" smtClean="0"/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56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아이디 </a:t>
                      </a:r>
                      <a:r>
                        <a:rPr lang="en-US" altLang="ko-KR" sz="1200" b="0" spc="100" baseline="0" dirty="0" smtClean="0"/>
                        <a:t>kms3378</a:t>
                      </a:r>
                      <a:r>
                        <a:rPr lang="ko-KR" altLang="en-US" sz="1200" b="0" spc="100" baseline="0" dirty="0" smtClean="0"/>
                        <a:t>을 쓰고 조회버튼을 누르면 그에 맞는 이름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smtClean="0"/>
                        <a:t>그룹레슨을 학생테이블에서 가져온다</a:t>
                      </a:r>
                      <a:r>
                        <a:rPr lang="en-US" altLang="ko-KR" sz="1200" b="0" spc="100" baseline="0" dirty="0" smtClean="0"/>
                        <a:t>. </a:t>
                      </a:r>
                      <a:r>
                        <a:rPr lang="ko-KR" altLang="en-US" sz="1200" b="0" spc="100" baseline="0" dirty="0" smtClean="0"/>
                        <a:t>그에 맞는 그룹레슨비가 자동으로 설정된다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771846" y="69485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67027" y="111308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1188" y="686797"/>
            <a:ext cx="3571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1470570" y="147813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74108" y="181129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8279" y="285686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60304" y="730300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628705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추가창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906" y="712382"/>
            <a:ext cx="4484950" cy="428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828356" y="712447"/>
          <a:ext cx="3709600" cy="3076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7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287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04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3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개인레슨 횟수를 선택하면 그에 맞는 개인레슨비가 자동으로 설정된다</a:t>
                      </a:r>
                      <a:r>
                        <a:rPr lang="en-US" altLang="ko-KR" sz="1200" b="0" spc="1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42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err="1" smtClean="0"/>
                        <a:t>작품명을</a:t>
                      </a:r>
                      <a:r>
                        <a:rPr lang="ko-KR" altLang="en-US" sz="1200" b="0" spc="100" baseline="0" dirty="0" smtClean="0"/>
                        <a:t> 선택하면 그에 맞는 작품비가 자동으로 설정된다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  <a:tr h="708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합계버튼을 누르면 그룹레슨비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smtClean="0"/>
                        <a:t>개인레슨비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err="1" smtClean="0"/>
                        <a:t>작품비를</a:t>
                      </a:r>
                      <a:r>
                        <a:rPr lang="ko-KR" altLang="en-US" sz="1200" b="0" spc="100" baseline="0" dirty="0" smtClean="0"/>
                        <a:t> 더한 값이 설정된다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  <a:tr h="819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납부일 선택 후 추가버튼을 누르면 학비 테이블에 추가된다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37904" y="220469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41442" y="322900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1442" y="254849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44980" y="3583431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66761" y="370393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541423" y="424975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34328" y="462544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951435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학비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수정창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4549" y="701749"/>
            <a:ext cx="4497572" cy="430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924050" y="712448"/>
          <a:ext cx="3709600" cy="195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7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388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80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수정하고 싶은 학생을 선택 후 학비수정 버튼을 누르면 다음과 같은 서브 창이 뜬다</a:t>
                      </a:r>
                      <a:r>
                        <a:rPr lang="en-US" altLang="ko-KR" sz="1200" b="0" spc="100" dirty="0" smtClean="0"/>
                        <a:t>. </a:t>
                      </a:r>
                      <a:r>
                        <a:rPr lang="ko-KR" altLang="en-US" sz="1200" b="0" spc="100" dirty="0" smtClean="0"/>
                        <a:t>아이디</a:t>
                      </a:r>
                      <a:r>
                        <a:rPr lang="en-US" altLang="ko-KR" sz="1200" b="0" spc="100" dirty="0" smtClean="0"/>
                        <a:t>, </a:t>
                      </a:r>
                      <a:r>
                        <a:rPr lang="ko-KR" altLang="en-US" sz="1200" b="0" spc="100" dirty="0" smtClean="0"/>
                        <a:t>이름</a:t>
                      </a:r>
                      <a:r>
                        <a:rPr lang="en-US" altLang="ko-KR" sz="1200" b="0" spc="100" dirty="0" smtClean="0"/>
                        <a:t>, </a:t>
                      </a:r>
                      <a:r>
                        <a:rPr lang="ko-KR" altLang="en-US" sz="1200" b="0" spc="100" dirty="0" smtClean="0"/>
                        <a:t>그룹레슨은 수정할 수 없다</a:t>
                      </a:r>
                      <a:r>
                        <a:rPr lang="en-US" altLang="ko-KR" sz="1200" b="0" spc="100" dirty="0" smtClean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83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개인레슨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err="1" smtClean="0"/>
                        <a:t>작품명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err="1" smtClean="0"/>
                        <a:t>납부일을</a:t>
                      </a:r>
                      <a:r>
                        <a:rPr lang="ko-KR" altLang="en-US" sz="1200" b="0" spc="100" baseline="0" dirty="0" smtClean="0"/>
                        <a:t> 수정하고 수정버튼을 누르면 해당학생의 학비가 수정된다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856910" y="737390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62724" y="116624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45003" y="463606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8026738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신체관리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5" y="669851"/>
            <a:ext cx="5353050" cy="405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모서리가 둥근 직사각형 3"/>
          <p:cNvSpPr/>
          <p:nvPr/>
        </p:nvSpPr>
        <p:spPr>
          <a:xfrm>
            <a:off x="1507385" y="4566346"/>
            <a:ext cx="2788390" cy="17710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정보추가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수정 버튼을 누르면 서브 창이 뜬다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cxnSp>
        <p:nvCxnSpPr>
          <p:cNvPr id="5" name="꺾인 연결선 104"/>
          <p:cNvCxnSpPr/>
          <p:nvPr/>
        </p:nvCxnSpPr>
        <p:spPr>
          <a:xfrm rot="16200000" flipH="1">
            <a:off x="4022780" y="4497950"/>
            <a:ext cx="126208" cy="2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104"/>
          <p:cNvCxnSpPr/>
          <p:nvPr/>
        </p:nvCxnSpPr>
        <p:spPr>
          <a:xfrm rot="16200000" flipH="1">
            <a:off x="3279830" y="4497950"/>
            <a:ext cx="115092" cy="3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511836" y="4571887"/>
            <a:ext cx="2976569" cy="16736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테이블의 정보 선택 후 누르면 그 행이 삭제된다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8" name="꺾인 연결선 104"/>
          <p:cNvCxnSpPr/>
          <p:nvPr/>
        </p:nvCxnSpPr>
        <p:spPr>
          <a:xfrm rot="5400000">
            <a:off x="4892761" y="4504249"/>
            <a:ext cx="136539" cy="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609725" y="3676650"/>
            <a:ext cx="5581650" cy="16192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기간을 선택해서 선택한 학생의 월별 체중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근육률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체지방률을 분산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라인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면적 차트로 볼 수 있다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 </a:t>
            </a:r>
            <a:endParaRPr lang="ko-KR" altLang="en-US" sz="1000" dirty="0"/>
          </a:p>
        </p:txBody>
      </p:sp>
      <p:cxnSp>
        <p:nvCxnSpPr>
          <p:cNvPr id="10" name="꺾인 연결선 104"/>
          <p:cNvCxnSpPr/>
          <p:nvPr/>
        </p:nvCxnSpPr>
        <p:spPr>
          <a:xfrm rot="5400000">
            <a:off x="2784596" y="3930145"/>
            <a:ext cx="164475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4"/>
          <p:cNvCxnSpPr/>
          <p:nvPr/>
        </p:nvCxnSpPr>
        <p:spPr>
          <a:xfrm rot="5400000">
            <a:off x="3739393" y="3930161"/>
            <a:ext cx="164475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04"/>
          <p:cNvCxnSpPr/>
          <p:nvPr/>
        </p:nvCxnSpPr>
        <p:spPr>
          <a:xfrm rot="5400000">
            <a:off x="4925147" y="3925415"/>
            <a:ext cx="164475" cy="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1512045" y="1905000"/>
            <a:ext cx="3576209" cy="15616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이름입력 후 검색을 누르면 그에 맞는 아이디가 설정된다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17" name="꺾인 연결선 104"/>
          <p:cNvCxnSpPr>
            <a:stCxn id="16" idx="0"/>
          </p:cNvCxnSpPr>
          <p:nvPr/>
        </p:nvCxnSpPr>
        <p:spPr>
          <a:xfrm rot="16200000" flipV="1">
            <a:off x="3102638" y="1707488"/>
            <a:ext cx="352425" cy="42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5619750" y="914400"/>
            <a:ext cx="3202304" cy="318977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아이디 선택 후 년도를 선택하면 그에 맞는 정보를 데이터베이스에서 가져온다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cxnSp>
        <p:nvCxnSpPr>
          <p:cNvPr id="21" name="꺾인 연결선 104"/>
          <p:cNvCxnSpPr/>
          <p:nvPr/>
        </p:nvCxnSpPr>
        <p:spPr>
          <a:xfrm rot="10800000" flipV="1">
            <a:off x="5657858" y="1200152"/>
            <a:ext cx="800092" cy="285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6348545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신체관리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01" y="675469"/>
            <a:ext cx="5132645" cy="4236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5434400" y="669917"/>
          <a:ext cx="3560744" cy="239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562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276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이름입력 후 검색버튼을 누르면 그에 맞는 아이디가 설정된다</a:t>
                      </a:r>
                      <a:r>
                        <a:rPr lang="en-US" altLang="ko-KR" sz="1200" b="0" spc="100" dirty="0" smtClean="0"/>
                        <a:t>. </a:t>
                      </a:r>
                      <a:r>
                        <a:rPr lang="ko-KR" altLang="en-US" sz="1200" b="0" spc="100" dirty="0" smtClean="0"/>
                        <a:t>동명이인이 있을 경우에는 아이디가 여러 개 설정되고 보고</a:t>
                      </a:r>
                      <a:r>
                        <a:rPr lang="ko-KR" altLang="en-US" sz="1200" b="0" spc="100" baseline="0" dirty="0" smtClean="0"/>
                        <a:t> 싶은 아이디를 선택하면 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11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년도를 선택하면 데이터베이스에서 그에 맞는 정보를 테이블로 가져온다</a:t>
                      </a:r>
                      <a:r>
                        <a:rPr lang="en-US" altLang="ko-KR" sz="1200" b="0" spc="100" baseline="0" dirty="0" smtClean="0"/>
                        <a:t>. </a:t>
                      </a:r>
                      <a:r>
                        <a:rPr lang="ko-KR" altLang="en-US" sz="1200" b="0" spc="100" baseline="0" dirty="0" smtClean="0"/>
                        <a:t> </a:t>
                      </a:r>
                      <a:endParaRPr lang="en-US" altLang="ko-KR" sz="1200" b="0" spc="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474674" y="144976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75438" y="125140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88613" y="144621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800827" cy="74227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프로그램 개요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758" y="732875"/>
            <a:ext cx="8246070" cy="40112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목적 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무용학원의 현실적인 수업료 관리와</a:t>
            </a:r>
            <a:endParaRPr lang="en-US" altLang="ko-KR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      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체계적인 학생정보 관리를 위해 제작           </a:t>
            </a:r>
            <a:endParaRPr lang="en-US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구조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기본적인 학생정보 및 사진</a:t>
            </a:r>
            <a:endParaRPr lang="en-US" altLang="ko-KR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그룹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개인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34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작품비를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포함한 수업료 관리 </a:t>
            </a:r>
            <a:endParaRPr lang="en-US" altLang="ko-KR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키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체중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34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근육률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, 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체지방률을 포함한 신체관리</a:t>
            </a:r>
            <a:endParaRPr lang="en-US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7241430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선택학생 월별 체지방률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188" y="750644"/>
            <a:ext cx="5908268" cy="40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242475" y="733136"/>
          <a:ext cx="2773933" cy="281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1988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39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월별 체지방률 비교버튼을 누르고 </a:t>
                      </a:r>
                      <a:r>
                        <a:rPr lang="en-US" altLang="ko-KR" sz="1200" b="0" spc="100" dirty="0" smtClean="0"/>
                        <a:t>2017-01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까지로 설정한 후 차트보기 버튼을 누르면 다음과 같은 면적 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09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baseline="0" dirty="0" smtClean="0"/>
                        <a:t>2017-01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2017-07</a:t>
                      </a:r>
                      <a:r>
                        <a:rPr lang="ko-KR" altLang="en-US" sz="1200" b="0" spc="100" baseline="0" dirty="0" smtClean="0"/>
                        <a:t>까지    체지방률이 일정하게 늘다가 약 </a:t>
                      </a:r>
                      <a:r>
                        <a:rPr lang="en-US" altLang="ko-KR" sz="1200" b="0" spc="100" baseline="0" dirty="0" smtClean="0"/>
                        <a:t>28%</a:t>
                      </a:r>
                      <a:r>
                        <a:rPr lang="ko-KR" altLang="en-US" sz="1200" b="0" spc="100" baseline="0" dirty="0" smtClean="0"/>
                        <a:t>로 정점을 찍고 </a:t>
                      </a:r>
                      <a:r>
                        <a:rPr lang="en-US" altLang="ko-KR" sz="1200" b="0" spc="100" baseline="0" dirty="0" smtClean="0"/>
                        <a:t>2017-08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2018-08</a:t>
                      </a:r>
                      <a:r>
                        <a:rPr lang="ko-KR" altLang="en-US" sz="1200" b="0" spc="100" baseline="0" dirty="0" smtClean="0"/>
                        <a:t>까지</a:t>
                      </a:r>
                      <a:r>
                        <a:rPr lang="en-US" altLang="ko-KR" sz="1200" b="0" spc="100" baseline="0" dirty="0" smtClean="0"/>
                        <a:t> 1</a:t>
                      </a:r>
                      <a:r>
                        <a:rPr lang="ko-KR" altLang="en-US" sz="1200" b="0" spc="100" baseline="0" dirty="0" smtClean="0"/>
                        <a:t>년간 계속 줄고 있다</a:t>
                      </a:r>
                      <a:r>
                        <a:rPr lang="en-US" altLang="ko-KR" sz="1200" b="0" spc="100" baseline="0" dirty="0" smtClean="0"/>
                        <a:t>. </a:t>
                      </a:r>
                      <a:r>
                        <a:rPr lang="ko-KR" altLang="en-US" sz="1200" b="0" spc="100" baseline="0" dirty="0" smtClean="0"/>
                        <a:t>하지만 그 후부터 다시 체지방률이 올라가는 추세이다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r>
                        <a:rPr lang="ko-KR" altLang="en-US" sz="1200" b="0" spc="100" baseline="0" dirty="0" smtClean="0"/>
                        <a:t> </a:t>
                      </a:r>
                      <a:endParaRPr lang="en-US" altLang="ko-KR" sz="1200" b="0" spc="1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1963240" y="79005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34879" y="1048910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497432" y="2058920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8198860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선택학생 월별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근육률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041" y="731520"/>
            <a:ext cx="6040363" cy="4246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242475" y="733137"/>
          <a:ext cx="2773933" cy="2827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314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68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월별 </a:t>
                      </a:r>
                      <a:r>
                        <a:rPr lang="ko-KR" altLang="en-US" sz="1200" b="0" spc="100" dirty="0" err="1" smtClean="0"/>
                        <a:t>근육률</a:t>
                      </a:r>
                      <a:r>
                        <a:rPr lang="ko-KR" altLang="en-US" sz="1200" b="0" spc="100" dirty="0" smtClean="0"/>
                        <a:t> 비교 버튼을 누르고 </a:t>
                      </a:r>
                      <a:r>
                        <a:rPr lang="en-US" altLang="ko-KR" sz="1200" b="0" spc="100" dirty="0" smtClean="0"/>
                        <a:t>2017-01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까지로 설정한 후 차트보기 버튼을 누르면 다음과 같은 라인 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56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baseline="0" dirty="0" smtClean="0"/>
                        <a:t>2017-01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2018-05</a:t>
                      </a:r>
                      <a:r>
                        <a:rPr lang="ko-KR" altLang="en-US" sz="1200" b="0" spc="100" baseline="0" dirty="0" smtClean="0"/>
                        <a:t>까지 약 </a:t>
                      </a:r>
                      <a:r>
                        <a:rPr lang="en-US" altLang="ko-KR" sz="1200" b="0" spc="100" baseline="0" dirty="0" smtClean="0"/>
                        <a:t>1</a:t>
                      </a:r>
                      <a:r>
                        <a:rPr lang="ko-KR" altLang="en-US" sz="1200" b="0" spc="100" baseline="0" dirty="0" smtClean="0"/>
                        <a:t>년간 </a:t>
                      </a:r>
                      <a:r>
                        <a:rPr lang="ko-KR" altLang="en-US" sz="1200" b="0" spc="100" baseline="0" dirty="0" err="1" smtClean="0"/>
                        <a:t>근육률이</a:t>
                      </a:r>
                      <a:r>
                        <a:rPr lang="ko-KR" altLang="en-US" sz="1200" b="0" spc="100" baseline="0" dirty="0" smtClean="0"/>
                        <a:t> 점차 늘다가 </a:t>
                      </a:r>
                      <a:r>
                        <a:rPr lang="en-US" altLang="ko-KR" sz="1200" b="0" spc="100" baseline="0" dirty="0" smtClean="0"/>
                        <a:t>2018-06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2018-08</a:t>
                      </a:r>
                      <a:r>
                        <a:rPr lang="ko-KR" altLang="en-US" sz="1200" b="0" spc="100" baseline="0" dirty="0" smtClean="0"/>
                        <a:t>까지 하락세를 보이다 그 후로 상승세를 타며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에 약 </a:t>
                      </a:r>
                      <a:r>
                        <a:rPr lang="en-US" altLang="ko-KR" sz="1200" b="0" spc="100" baseline="0" dirty="0" smtClean="0"/>
                        <a:t>35.0%</a:t>
                      </a:r>
                      <a:r>
                        <a:rPr lang="ko-KR" altLang="en-US" sz="1200" b="0" spc="100" baseline="0" dirty="0" smtClean="0"/>
                        <a:t>로 약 </a:t>
                      </a:r>
                      <a:r>
                        <a:rPr lang="en-US" altLang="ko-KR" sz="1200" b="0" spc="100" baseline="0" dirty="0" smtClean="0"/>
                        <a:t>2</a:t>
                      </a:r>
                      <a:r>
                        <a:rPr lang="ko-KR" altLang="en-US" sz="1200" b="0" spc="100" baseline="0" dirty="0" smtClean="0"/>
                        <a:t>년간 </a:t>
                      </a:r>
                      <a:r>
                        <a:rPr lang="ko-KR" altLang="en-US" sz="1200" b="0" spc="100" baseline="0" dirty="0" err="1" smtClean="0"/>
                        <a:t>근육률</a:t>
                      </a:r>
                      <a:r>
                        <a:rPr lang="ko-KR" altLang="en-US" sz="1200" b="0" spc="100" baseline="0" dirty="0" smtClean="0"/>
                        <a:t> 중 최고점을 찍은 상태다</a:t>
                      </a:r>
                      <a:r>
                        <a:rPr lang="en-US" altLang="ko-KR" sz="1200" b="0" spc="100" baseline="0" dirty="0" smtClean="0"/>
                        <a:t>.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2049304" y="79005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49983" y="103740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54219" y="165240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60903" y="997952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327491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선택학생 월별 체중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122" y="720762"/>
            <a:ext cx="5981251" cy="415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6242475" y="733137"/>
          <a:ext cx="2773933" cy="264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359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8937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01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월별 체중 비교 버튼을 누르고 </a:t>
                      </a:r>
                      <a:r>
                        <a:rPr lang="en-US" altLang="ko-KR" sz="1200" b="0" spc="100" dirty="0" smtClean="0"/>
                        <a:t>2017-01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2019-02</a:t>
                      </a:r>
                      <a:r>
                        <a:rPr lang="ko-KR" altLang="en-US" sz="1200" b="0" spc="100" baseline="0" dirty="0" smtClean="0"/>
                        <a:t>까지로 설정한 후 차트보기 버튼을 누르면 다음과 같은 분산 차트가 나온다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960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spc="100" baseline="0" dirty="0" smtClean="0"/>
                        <a:t>2017-01</a:t>
                      </a:r>
                      <a:r>
                        <a:rPr lang="ko-KR" altLang="en-US" sz="1200" b="0" spc="100" baseline="0" dirty="0" smtClean="0"/>
                        <a:t>부터 </a:t>
                      </a:r>
                      <a:r>
                        <a:rPr lang="en-US" altLang="ko-KR" sz="1200" b="0" spc="100" baseline="0" dirty="0" smtClean="0"/>
                        <a:t>2018-07</a:t>
                      </a:r>
                      <a:r>
                        <a:rPr lang="ko-KR" altLang="en-US" sz="1200" b="0" spc="100" baseline="0" dirty="0" smtClean="0"/>
                        <a:t>까지 체중이 점차 늘다가 약 </a:t>
                      </a:r>
                      <a:r>
                        <a:rPr lang="en-US" altLang="ko-KR" sz="1200" b="0" spc="100" baseline="0" dirty="0" smtClean="0"/>
                        <a:t>58kg</a:t>
                      </a:r>
                      <a:r>
                        <a:rPr lang="ko-KR" altLang="en-US" sz="1200" b="0" spc="100" baseline="0" dirty="0" smtClean="0"/>
                        <a:t>으로 정점을 찍고 체중이 줄었다 </a:t>
                      </a:r>
                      <a:r>
                        <a:rPr lang="ko-KR" altLang="en-US" sz="1200" b="0" spc="100" baseline="0" dirty="0" err="1" smtClean="0"/>
                        <a:t>늘었다를</a:t>
                      </a:r>
                      <a:r>
                        <a:rPr lang="ko-KR" altLang="en-US" sz="1200" b="0" spc="100" baseline="0" dirty="0" smtClean="0"/>
                        <a:t> 반복 중이다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2135368" y="757781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878964" y="98548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16462" y="1804883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105376" y="157717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3422" y="108230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392037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신체정보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추가창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59" y="699247"/>
            <a:ext cx="4424256" cy="4204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700766" y="2520861"/>
          <a:ext cx="3709600" cy="1894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7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30412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76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신체추가 버튼을 누르면 다음과 같은 서브 창이 뜬다</a:t>
                      </a:r>
                      <a:r>
                        <a:rPr lang="en-US" altLang="ko-KR" sz="1200" b="0" spc="100" dirty="0" smtClean="0"/>
                        <a:t>. </a:t>
                      </a:r>
                      <a:r>
                        <a:rPr lang="ko-KR" altLang="en-US" sz="1200" b="0" spc="100" dirty="0" smtClean="0"/>
                        <a:t>학생정보 테이블에 아이디가 등록되어 있지 않으면 정보를 추가할 수 없다</a:t>
                      </a:r>
                      <a:r>
                        <a:rPr lang="en-US" altLang="ko-KR" sz="1200" b="0" spc="100" dirty="0" smtClean="0"/>
                        <a:t>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79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baseline="0" dirty="0" smtClean="0"/>
                        <a:t>아이디 </a:t>
                      </a:r>
                      <a:r>
                        <a:rPr lang="en-US" altLang="ko-KR" sz="1200" b="0" spc="100" baseline="0" dirty="0" smtClean="0"/>
                        <a:t>csh6478</a:t>
                      </a:r>
                      <a:r>
                        <a:rPr lang="ko-KR" altLang="en-US" sz="1200" b="0" spc="100" baseline="0" dirty="0" smtClean="0"/>
                        <a:t>을 쓰고 조회버튼을 누르면 그에 맞는 이름</a:t>
                      </a:r>
                      <a:r>
                        <a:rPr lang="en-US" altLang="ko-KR" sz="1200" b="0" spc="100" baseline="0" dirty="0" smtClean="0"/>
                        <a:t>, </a:t>
                      </a:r>
                      <a:r>
                        <a:rPr lang="ko-KR" altLang="en-US" sz="1200" b="0" spc="100" baseline="0" dirty="0" smtClean="0"/>
                        <a:t>나이를 학생테이블에서 가져온다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1188" y="686797"/>
            <a:ext cx="35718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1758838" y="736265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63706" y="73805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459402" y="1179131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461190" y="1611239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462978" y="2043347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865374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신체정보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추가창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849" y="643722"/>
            <a:ext cx="4604273" cy="432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828356" y="647898"/>
          <a:ext cx="3709600" cy="188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7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9029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611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3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키</a:t>
                      </a:r>
                      <a:r>
                        <a:rPr lang="en-US" altLang="ko-KR" sz="1200" b="0" spc="100" dirty="0" smtClean="0"/>
                        <a:t>(cm),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체중</a:t>
                      </a:r>
                      <a:r>
                        <a:rPr lang="en-US" altLang="ko-KR" sz="1200" b="0" spc="100" baseline="0" dirty="0" smtClean="0"/>
                        <a:t>(kg), </a:t>
                      </a:r>
                      <a:r>
                        <a:rPr lang="ko-KR" altLang="en-US" sz="1200" b="0" spc="100" baseline="0" dirty="0" err="1" smtClean="0"/>
                        <a:t>근육률</a:t>
                      </a:r>
                      <a:r>
                        <a:rPr lang="en-US" altLang="ko-KR" sz="1200" b="0" spc="100" baseline="0" dirty="0" smtClean="0"/>
                        <a:t>(%), </a:t>
                      </a:r>
                      <a:r>
                        <a:rPr lang="ko-KR" altLang="en-US" sz="1200" b="0" spc="100" baseline="0" dirty="0" smtClean="0"/>
                        <a:t>체지방률</a:t>
                      </a:r>
                      <a:r>
                        <a:rPr lang="en-US" altLang="ko-KR" sz="1200" b="0" spc="100" baseline="0" dirty="0" smtClean="0"/>
                        <a:t>(%)</a:t>
                      </a:r>
                      <a:r>
                        <a:rPr lang="ko-KR" altLang="en-US" sz="1200" b="0" spc="100" baseline="0" dirty="0" smtClean="0"/>
                        <a:t>를 입력하고 측정일 선택 후 추가버튼을 누르면 신체테이블에 추가된다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  <a:endParaRPr lang="en-US" altLang="ko-KR" sz="1200" b="0" spc="10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13194" y="2459288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14982" y="2891396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514828" y="332350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508478" y="376165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02128" y="417440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901962" y="4595754"/>
            <a:ext cx="200025" cy="15240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84000"/>
                  <a:lumMod val="84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262945" cy="67599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한컴 윤고딕 230" pitchFamily="18" charset="-127"/>
                <a:ea typeface="한컴 윤고딕 230" pitchFamily="18" charset="-127"/>
              </a:rPr>
              <a:t>UI </a:t>
            </a:r>
            <a:r>
              <a:rPr lang="ko-KR" altLang="en-US" sz="3200" dirty="0" smtClean="0">
                <a:latin typeface="한컴 윤고딕 230" pitchFamily="18" charset="-127"/>
                <a:ea typeface="한컴 윤고딕 230" pitchFamily="18" charset="-127"/>
              </a:rPr>
              <a:t>및 기능 소개 </a:t>
            </a:r>
            <a:r>
              <a:rPr lang="en-US" altLang="ko-KR" sz="28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신체정보 </a:t>
            </a:r>
            <a:r>
              <a:rPr lang="ko-KR" altLang="en-US" sz="2800" dirty="0" err="1" smtClean="0">
                <a:latin typeface="한컴 윤고딕 230" pitchFamily="18" charset="-127"/>
                <a:ea typeface="한컴 윤고딕 230" pitchFamily="18" charset="-127"/>
              </a:rPr>
              <a:t>수정창</a:t>
            </a:r>
            <a:r>
              <a:rPr lang="ko-KR" altLang="en-US" sz="2800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sz="28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694" y="613186"/>
            <a:ext cx="4541428" cy="439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표 개체 틀 13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9344613"/>
              </p:ext>
            </p:extLst>
          </p:nvPr>
        </p:nvGraphicFramePr>
        <p:xfrm>
          <a:off x="4924050" y="615625"/>
          <a:ext cx="3709600" cy="2041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575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191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>
                    <a:solidFill>
                      <a:srgbClr val="639B9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73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1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수정하고 싶은 정보를 선택 후 신체수정 버튼을 누르면 다음과 같은 서브 창이 뜬다</a:t>
                      </a:r>
                      <a:r>
                        <a:rPr lang="en-US" altLang="ko-KR" sz="1200" b="0" spc="100" dirty="0" smtClean="0"/>
                        <a:t>. </a:t>
                      </a:r>
                      <a:r>
                        <a:rPr lang="ko-KR" altLang="en-US" sz="1200" b="0" spc="100" dirty="0" smtClean="0"/>
                        <a:t>아이디</a:t>
                      </a:r>
                      <a:r>
                        <a:rPr lang="en-US" altLang="ko-KR" sz="1200" b="0" spc="100" dirty="0" smtClean="0"/>
                        <a:t>, </a:t>
                      </a:r>
                      <a:r>
                        <a:rPr lang="ko-KR" altLang="en-US" sz="1200" b="0" spc="100" dirty="0" smtClean="0"/>
                        <a:t>이름</a:t>
                      </a:r>
                      <a:r>
                        <a:rPr lang="en-US" altLang="ko-KR" sz="1200" b="0" spc="100" dirty="0" smtClean="0"/>
                        <a:t>, </a:t>
                      </a:r>
                      <a:r>
                        <a:rPr lang="ko-KR" altLang="en-US" sz="1200" b="0" spc="100" dirty="0" smtClean="0"/>
                        <a:t>나이는 수정할 수 없다</a:t>
                      </a:r>
                      <a:r>
                        <a:rPr lang="en-US" altLang="ko-KR" sz="1200" b="0" spc="100" dirty="0" smtClean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35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spc="100" dirty="0" smtClean="0"/>
                        <a:t>2</a:t>
                      </a:r>
                      <a:endParaRPr lang="ko-KR" altLang="en-US" sz="1200" spc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spc="100" dirty="0" smtClean="0"/>
                        <a:t>키</a:t>
                      </a:r>
                      <a:r>
                        <a:rPr lang="en-US" altLang="ko-KR" sz="1200" b="0" spc="100" dirty="0" smtClean="0"/>
                        <a:t>(cm),</a:t>
                      </a:r>
                      <a:r>
                        <a:rPr lang="en-US" altLang="ko-KR" sz="1200" b="0" spc="100" baseline="0" dirty="0" smtClean="0"/>
                        <a:t> </a:t>
                      </a:r>
                      <a:r>
                        <a:rPr lang="ko-KR" altLang="en-US" sz="1200" b="0" spc="100" baseline="0" dirty="0" smtClean="0"/>
                        <a:t>체중</a:t>
                      </a:r>
                      <a:r>
                        <a:rPr lang="en-US" altLang="ko-KR" sz="1200" b="0" spc="100" baseline="0" dirty="0" smtClean="0"/>
                        <a:t>(kg), </a:t>
                      </a:r>
                      <a:r>
                        <a:rPr lang="ko-KR" altLang="en-US" sz="1200" b="0" spc="100" baseline="0" dirty="0" err="1" smtClean="0"/>
                        <a:t>근육률</a:t>
                      </a:r>
                      <a:r>
                        <a:rPr lang="en-US" altLang="ko-KR" sz="1200" b="0" spc="100" baseline="0" dirty="0" smtClean="0"/>
                        <a:t>(%), </a:t>
                      </a:r>
                      <a:r>
                        <a:rPr lang="ko-KR" altLang="en-US" sz="1200" b="0" spc="100" baseline="0" dirty="0" smtClean="0"/>
                        <a:t>체지방률</a:t>
                      </a:r>
                      <a:r>
                        <a:rPr lang="en-US" altLang="ko-KR" sz="1200" b="0" spc="100" baseline="0" dirty="0" smtClean="0"/>
                        <a:t>(%)</a:t>
                      </a:r>
                      <a:r>
                        <a:rPr lang="ko-KR" altLang="en-US" sz="1200" b="0" spc="100" baseline="0" dirty="0" smtClean="0"/>
                        <a:t>과 측정일을 입력하고 수정버튼을 누르면 해당학생의 신체정보가 수정된다</a:t>
                      </a:r>
                      <a:r>
                        <a:rPr lang="en-US" altLang="ko-KR" sz="1200" b="0" spc="100" baseline="0" dirty="0" smtClean="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3058386" cy="67599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후기</a:t>
            </a:r>
            <a:endParaRPr 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214758" y="732875"/>
            <a:ext cx="8246070" cy="401124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1. 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설계의 중요성을 깨달음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.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          </a:t>
            </a:r>
            <a:endParaRPr lang="en-US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endParaRPr lang="en-US" altLang="ko-KR" sz="32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r>
              <a:rPr lang="ko-KR" altLang="en-US" sz="32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설계를 제대로 하면 느리더라도 올바른 </a:t>
            </a:r>
            <a:endParaRPr lang="en-US" altLang="ko-KR" sz="32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r>
              <a:rPr lang="ko-KR" altLang="en-US" sz="32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방향으로 가고 있기에 목표에 도달 할 수 있겠다고 느낌</a:t>
            </a:r>
            <a:r>
              <a:rPr lang="en-US" altLang="ko-KR" sz="32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.</a:t>
            </a:r>
          </a:p>
          <a:p>
            <a:pPr marL="514350" indent="-514350">
              <a:buNone/>
            </a:pPr>
            <a:endParaRPr lang="en-US" altLang="ko-KR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2. </a:t>
            </a:r>
            <a:r>
              <a:rPr lang="ko-KR" altLang="en-US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기초의 중요성을 깨달음</a:t>
            </a:r>
            <a:r>
              <a:rPr lang="en-US" altLang="ko-KR" sz="34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.</a:t>
            </a:r>
          </a:p>
          <a:p>
            <a:pPr marL="514350" indent="-514350">
              <a:buNone/>
            </a:pPr>
            <a:endParaRPr lang="en-US" altLang="ko-KR" sz="34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r>
              <a:rPr lang="ko-KR" altLang="en-US" sz="32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스트레스도 많이 받고 안 풀리는 경우도 </a:t>
            </a:r>
            <a:r>
              <a:rPr lang="ko-KR" altLang="en-US" sz="32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많았</a:t>
            </a:r>
            <a:endParaRPr lang="en-US" altLang="ko-KR" sz="32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r>
              <a:rPr lang="ko-KR" altLang="en-US" sz="32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지만 기초를 바탕으로 고민 하니 조금씩 해결</a:t>
            </a:r>
            <a:endParaRPr lang="en-US" altLang="ko-KR" sz="32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 marL="514350" indent="-514350">
              <a:buNone/>
            </a:pPr>
            <a:r>
              <a:rPr lang="ko-KR" altLang="en-US" sz="32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책을 찾을 수 있었음</a:t>
            </a:r>
            <a:r>
              <a:rPr lang="en-US" altLang="ko-KR" sz="32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-1"/>
            <a:ext cx="7800827" cy="656217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개발 일정 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endParaRPr lang="en-US" dirty="0">
              <a:latin typeface="한컴 윤고딕 230" pitchFamily="18" charset="-127"/>
              <a:ea typeface="한컴 윤고딕 230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71234048"/>
              </p:ext>
            </p:extLst>
          </p:nvPr>
        </p:nvGraphicFramePr>
        <p:xfrm>
          <a:off x="311972" y="699247"/>
          <a:ext cx="8563086" cy="4173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02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71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801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56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33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329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69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1/22(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1/23(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1/24(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1/25(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금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1/26(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토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1/27(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1/28(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307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프로젝트 선정 및 요구사항 정의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요구사항 정의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요구사항 정의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요구사항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정의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테이블 설계</a:t>
                      </a:r>
                      <a:endParaRPr lang="en-US" altLang="ko-KR" sz="12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테이블 설계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테이블 설계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1/29(</a:t>
                      </a:r>
                      <a:r>
                        <a:rPr lang="ko-KR" altLang="en-US" sz="12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baseline="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1/30(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1/31(</a:t>
                      </a:r>
                      <a:r>
                        <a:rPr lang="ko-KR" altLang="en-US" sz="12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1" kern="1200" baseline="0" dirty="0"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2/1(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금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2/2(</a:t>
                      </a:r>
                      <a:r>
                        <a:rPr lang="ko-KR" altLang="en-US" sz="1200" b="1" baseline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토</a:t>
                      </a:r>
                      <a:r>
                        <a:rPr lang="en-US" altLang="ko-KR" sz="1200" b="1" baseline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2/3(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2/4(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25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테이블 설계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LoginController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,ChoiceController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설계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테이블 설계</a:t>
                      </a:r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CSS</a:t>
                      </a:r>
                      <a:r>
                        <a:rPr lang="en-US" altLang="ko-KR" sz="1200" kern="1200" baseline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Student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StudentController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구현 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StudentController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,StudentDAO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구축 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StudentController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,StudentDAO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구축 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StudentController</a:t>
                      </a:r>
                      <a:r>
                        <a:rPr lang="en-US" altLang="ko-KR" sz="1200" kern="1200" baseline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,StudentDAO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구축 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Tuition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클래스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 </a:t>
                      </a: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TuitionController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2/5(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2/6(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2/7(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2/8(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금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2/9(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토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2/10(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2/11(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849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TuitionController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TuitionDAO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TuitionController,</a:t>
                      </a:r>
                      <a:r>
                        <a:rPr lang="en-US" altLang="ko-KR" sz="1200" kern="1200" baseline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TuitionDAO </a:t>
                      </a:r>
                      <a:r>
                        <a:rPr lang="ko-KR" altLang="en-US" sz="1200" kern="1200" baseline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Body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클래스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BodyController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구현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BodyController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BodyDAO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BodyController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BodyDAO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구축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기능점검 및 보완 수정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기능점검 및 보완 수정</a:t>
                      </a:r>
                    </a:p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97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2/12(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화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2/13(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2/14(</a:t>
                      </a:r>
                      <a:r>
                        <a:rPr lang="ko-KR" altLang="en-US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목</a:t>
                      </a:r>
                      <a:r>
                        <a:rPr lang="en-US" altLang="ko-KR" sz="12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baseline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PPT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PPT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작성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동영상 제작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PPT</a:t>
                      </a:r>
                      <a:r>
                        <a:rPr lang="ko-KR" altLang="en-US" sz="1200" dirty="0" err="1" smtClean="0">
                          <a:latin typeface="+mj-ea"/>
                          <a:ea typeface="+mj-ea"/>
                        </a:rPr>
                        <a:t>발표및시연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639464" cy="67599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프로그램 구조 </a:t>
            </a:r>
            <a:r>
              <a:rPr lang="en-US" altLang="ko-KR" sz="30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3000" dirty="0" smtClean="0">
                <a:latin typeface="한컴 윤고딕 230" pitchFamily="18" charset="-127"/>
                <a:ea typeface="한컴 윤고딕 230" pitchFamily="18" charset="-127"/>
              </a:rPr>
              <a:t>개발 환경</a:t>
            </a:r>
            <a:endParaRPr lang="en-US" sz="3000" dirty="0">
              <a:latin typeface="한컴 윤고딕 230" pitchFamily="18" charset="-127"/>
              <a:ea typeface="한컴 윤고딕 230" pitchFamily="18" charset="-127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758" y="732875"/>
            <a:ext cx="8246070" cy="44106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운영체제 </a:t>
            </a: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: Windows8 K 64bit</a:t>
            </a:r>
          </a:p>
          <a:p>
            <a:pPr>
              <a:buNone/>
            </a:pPr>
            <a:r>
              <a:rPr lang="ko-KR" altLang="en-US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개발 툴</a:t>
            </a: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:  Eclipse IDE for Java Developers Version:    </a:t>
            </a:r>
          </a:p>
          <a:p>
            <a:pPr>
              <a:buNone/>
            </a:pP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            Neon.3  Release (4.9.0)</a:t>
            </a:r>
          </a:p>
          <a:p>
            <a:pPr>
              <a:buNone/>
            </a:pP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            </a:t>
            </a:r>
            <a:r>
              <a:rPr lang="en-GB" altLang="ko-KR" sz="23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JavaFX</a:t>
            </a: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Scene Builder2.0</a:t>
            </a:r>
          </a:p>
          <a:p>
            <a:pPr>
              <a:buNone/>
            </a:pP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            UML CLASS DIAGRAM</a:t>
            </a:r>
          </a:p>
          <a:p>
            <a:pPr>
              <a:buNone/>
            </a:pPr>
            <a:r>
              <a:rPr lang="ko-KR" altLang="en-US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개발언어 </a:t>
            </a:r>
            <a:r>
              <a:rPr lang="en-US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Java ,</a:t>
            </a:r>
            <a:r>
              <a:rPr lang="en-GB" altLang="ko-KR" sz="23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JavaFX</a:t>
            </a:r>
            <a:endParaRPr lang="en-GB" altLang="ko-KR" sz="2300" dirty="0" smtClean="0">
              <a:solidFill>
                <a:schemeClr val="tx1"/>
              </a:solidFill>
              <a:latin typeface="한컴 윤고딕 230" pitchFamily="18" charset="-127"/>
              <a:ea typeface="한컴 윤고딕 230" pitchFamily="18" charset="-127"/>
            </a:endParaRPr>
          </a:p>
          <a:p>
            <a:pPr>
              <a:buNone/>
            </a:pP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DB : </a:t>
            </a:r>
            <a:r>
              <a:rPr lang="en-GB" altLang="ko-KR" sz="23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MySQL</a:t>
            </a: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Community Server 5.7.10-log (GPL)</a:t>
            </a:r>
          </a:p>
          <a:p>
            <a:pPr>
              <a:buNone/>
            </a:pP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      </a:t>
            </a:r>
            <a:r>
              <a:rPr lang="en-GB" altLang="ko-KR" sz="23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MySQL</a:t>
            </a: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Workbench 6.3.5 CE build 201 (64 bit)</a:t>
            </a:r>
          </a:p>
          <a:p>
            <a:pPr>
              <a:buNone/>
            </a:pPr>
            <a:r>
              <a:rPr lang="ko-KR" altLang="en-US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데이터 베이스 모델링 </a:t>
            </a:r>
            <a:r>
              <a:rPr lang="en-US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: </a:t>
            </a:r>
            <a:r>
              <a:rPr lang="en-GB" altLang="ko-KR" sz="2300" dirty="0" err="1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ERwin</a:t>
            </a: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 7.3.0.1666</a:t>
            </a:r>
          </a:p>
          <a:p>
            <a:pPr>
              <a:buNone/>
            </a:pPr>
            <a:r>
              <a:rPr lang="en-GB" altLang="ko-KR" sz="2300" dirty="0" smtClean="0">
                <a:solidFill>
                  <a:schemeClr val="tx1"/>
                </a:solidFill>
                <a:latin typeface="한컴 윤고딕 230" pitchFamily="18" charset="-127"/>
                <a:ea typeface="한컴 윤고딕 230" pitchFamily="18" charset="-127"/>
              </a:rPr>
              <a:t>View : Scene Builder2.0</a:t>
            </a:r>
            <a:endParaRPr lang="en-US" sz="2300" dirty="0"/>
          </a:p>
        </p:txBody>
      </p:sp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639464" cy="675994"/>
          </a:xfrm>
        </p:spPr>
        <p:txBody>
          <a:bodyPr>
            <a:normAutofit/>
          </a:bodyPr>
          <a:lstStyle/>
          <a:p>
            <a:r>
              <a:rPr lang="ko-KR" altLang="en-US" smtClean="0">
                <a:latin typeface="한컴 윤고딕 230" pitchFamily="18" charset="-127"/>
                <a:ea typeface="한컴 윤고딕 230" pitchFamily="18" charset="-127"/>
              </a:rPr>
              <a:t>프로그램 구조 </a:t>
            </a:r>
            <a:r>
              <a:rPr lang="en-US" altLang="ko-KR" sz="300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3000" smtClean="0">
                <a:latin typeface="한컴 윤고딕 230" pitchFamily="18" charset="-127"/>
                <a:ea typeface="한컴 윤고딕 230" pitchFamily="18" charset="-127"/>
              </a:rPr>
              <a:t>개체 관계도</a:t>
            </a:r>
            <a:endParaRPr lang="en-US" sz="30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82171"/>
            <a:ext cx="9144000" cy="4461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639464" cy="67599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프로그램 구조 </a:t>
            </a:r>
            <a:r>
              <a:rPr lang="en-US" altLang="ko-KR" sz="3000" dirty="0" smtClean="0">
                <a:latin typeface="한컴 윤고딕 230" pitchFamily="18" charset="-127"/>
                <a:ea typeface="한컴 윤고딕 230" pitchFamily="18" charset="-127"/>
              </a:rPr>
              <a:t>– </a:t>
            </a:r>
            <a:r>
              <a:rPr lang="ko-KR" altLang="en-US" sz="3000" dirty="0" smtClean="0">
                <a:latin typeface="한컴 윤고딕 230" pitchFamily="18" charset="-127"/>
                <a:ea typeface="한컴 윤고딕 230" pitchFamily="18" charset="-127"/>
              </a:rPr>
              <a:t>테이블 설계</a:t>
            </a:r>
            <a:endParaRPr lang="en-US" sz="30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1266" name="Picture 2" descr="C:\Users\Jekyung Min\Desktop\화이팅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4263" y="727893"/>
            <a:ext cx="6836735" cy="42542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8" y="0"/>
            <a:ext cx="7381279" cy="67599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프로그램 구조</a:t>
            </a:r>
            <a:r>
              <a:rPr lang="en-US" altLang="ko-KR" dirty="0" smtClean="0">
                <a:latin typeface="한컴 윤고딕 230" pitchFamily="18" charset="-127"/>
                <a:ea typeface="한컴 윤고딕 230" pitchFamily="18" charset="-127"/>
              </a:rPr>
              <a:t> </a:t>
            </a:r>
            <a:r>
              <a:rPr lang="en-US" altLang="ko-KR" sz="3000" dirty="0" smtClean="0">
                <a:latin typeface="한컴 윤고딕 230" pitchFamily="18" charset="-127"/>
                <a:ea typeface="한컴 윤고딕 230" pitchFamily="18" charset="-127"/>
              </a:rPr>
              <a:t>– MVC </a:t>
            </a:r>
            <a:r>
              <a:rPr lang="ko-KR" altLang="en-US" sz="3000" dirty="0" smtClean="0">
                <a:latin typeface="한컴 윤고딕 230" pitchFamily="18" charset="-127"/>
                <a:ea typeface="한컴 윤고딕 230" pitchFamily="18" charset="-127"/>
              </a:rPr>
              <a:t>파일 구조 </a:t>
            </a:r>
            <a:endParaRPr lang="en-US" sz="30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942" y="857138"/>
            <a:ext cx="21717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2017" y="849854"/>
            <a:ext cx="18669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2928" y="828339"/>
            <a:ext cx="2066925" cy="410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70589" y="0"/>
            <a:ext cx="7531886" cy="675994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한컴 윤고딕 230" pitchFamily="18" charset="-127"/>
                <a:ea typeface="한컴 윤고딕 230" pitchFamily="18" charset="-127"/>
              </a:rPr>
              <a:t>프로그램 구조 </a:t>
            </a:r>
            <a:r>
              <a:rPr lang="en-US" altLang="ko-KR" sz="3000" dirty="0" smtClean="0">
                <a:latin typeface="한컴 윤고딕 230" pitchFamily="18" charset="-127"/>
                <a:ea typeface="한컴 윤고딕 230" pitchFamily="18" charset="-127"/>
              </a:rPr>
              <a:t>– Class Diagram </a:t>
            </a:r>
            <a:endParaRPr lang="en-US" sz="3000" dirty="0">
              <a:latin typeface="한컴 윤고딕 230" pitchFamily="18" charset="-127"/>
              <a:ea typeface="한컴 윤고딕 230" pitchFamily="18" charset="-127"/>
            </a:endParaRPr>
          </a:p>
        </p:txBody>
      </p:sp>
      <p:pic>
        <p:nvPicPr>
          <p:cNvPr id="12290" name="Picture 2" descr="C:\Users\Jekyung Min\Desktop\ballet_class_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669850"/>
            <a:ext cx="9144000" cy="4473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2659</Words>
  <Application>Microsoft Office PowerPoint</Application>
  <PresentationFormat>화면 슬라이드 쇼(16:9)</PresentationFormat>
  <Paragraphs>456</Paragraphs>
  <Slides>36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Arial</vt:lpstr>
      <vt:lpstr>Calibri</vt:lpstr>
      <vt:lpstr>한컴 윤고딕 230</vt:lpstr>
      <vt:lpstr>맑은 고딕</vt:lpstr>
      <vt:lpstr>Office Theme</vt:lpstr>
      <vt:lpstr>HYHBALLET STUDENT &amp; TUITION MANAGEMENT PROGRAM</vt:lpstr>
      <vt:lpstr>목차</vt:lpstr>
      <vt:lpstr>프로그램 개요   </vt:lpstr>
      <vt:lpstr>개발 일정   </vt:lpstr>
      <vt:lpstr>프로그램 구조 – 개발 환경</vt:lpstr>
      <vt:lpstr>프로그램 구조 – 개체 관계도</vt:lpstr>
      <vt:lpstr>프로그램 구조 – 테이블 설계</vt:lpstr>
      <vt:lpstr>프로그램 구조 – MVC 파일 구조 </vt:lpstr>
      <vt:lpstr>프로그램 구조 – Class Diagram </vt:lpstr>
      <vt:lpstr>UI 및 기능 소개 – 로그인 </vt:lpstr>
      <vt:lpstr>UI 및 기능 소개 – 메뉴선택 </vt:lpstr>
      <vt:lpstr>UI 및 기능 소개 – 학생정보 </vt:lpstr>
      <vt:lpstr>UI 및 기능 소개 – 학생 추가창</vt:lpstr>
      <vt:lpstr>UI 및 기능 소개 – 학생 수정창</vt:lpstr>
      <vt:lpstr>UI 및 기능 소개 - 학비관리</vt:lpstr>
      <vt:lpstr>UI 및 기능 소개 - 학비관리</vt:lpstr>
      <vt:lpstr>UI 및 기능 소개 – 당월 학생별 총 수업료 </vt:lpstr>
      <vt:lpstr>UI 및 기능 소개 – 당월 총 레슨비 비교</vt:lpstr>
      <vt:lpstr>UI 및 기능 소개 – 선택학생 각 레슨비 비교</vt:lpstr>
      <vt:lpstr>UI 및 기능 소개 – 월 선택창</vt:lpstr>
      <vt:lpstr>UI 및 기능 소개 – 월별 총수업료 비교</vt:lpstr>
      <vt:lpstr>UI 및 기능 소개 – 월별 총작품비 비교</vt:lpstr>
      <vt:lpstr>UI 및 기능 소개 – 월별 총개인레슨비 비교</vt:lpstr>
      <vt:lpstr>UI 및 기능 소개 – 선택학생 월별 총수업료</vt:lpstr>
      <vt:lpstr>UI 및 기능 소개 – 학비 추가창</vt:lpstr>
      <vt:lpstr>UI 및 기능 소개 – 학비 추가창 </vt:lpstr>
      <vt:lpstr>UI 및 기능 소개 – 학비 수정창 </vt:lpstr>
      <vt:lpstr>UI 및 기능 소개 – 신체관리 </vt:lpstr>
      <vt:lpstr>UI 및 기능 소개 – 신체관리 </vt:lpstr>
      <vt:lpstr>UI 및 기능 소개 – 선택학생 월별 체지방률</vt:lpstr>
      <vt:lpstr>UI 및 기능 소개 – 선택학생 월별 근육률 </vt:lpstr>
      <vt:lpstr>UI 및 기능 소개 – 선택학생 월별 체중  </vt:lpstr>
      <vt:lpstr>UI 및 기능 소개 – 신체정보 추가창</vt:lpstr>
      <vt:lpstr>UI 및 기능 소개 – 신체정보 추가창 </vt:lpstr>
      <vt:lpstr>UI 및 기능 소개 – 신체정보 수정창 </vt:lpstr>
      <vt:lpstr>후기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2019-02-15T02:37:10Z</dcterms:modified>
</cp:coreProperties>
</file>