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3" r:id="rId4"/>
    <p:sldId id="265" r:id="rId5"/>
    <p:sldId id="275" r:id="rId6"/>
    <p:sldId id="276" r:id="rId7"/>
    <p:sldId id="277" r:id="rId8"/>
    <p:sldId id="27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4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B4"/>
    <a:srgbClr val="00BDD6"/>
    <a:srgbClr val="00D3ED"/>
    <a:srgbClr val="E6E9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23" autoAdjust="0"/>
    <p:restoredTop sz="94660"/>
  </p:normalViewPr>
  <p:slideViewPr>
    <p:cSldViewPr>
      <p:cViewPr>
        <p:scale>
          <a:sx n="100" d="100"/>
          <a:sy n="100" d="100"/>
        </p:scale>
        <p:origin x="91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063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39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46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9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55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49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419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28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75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372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3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51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7775569" y="2820489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34555" y="2821260"/>
            <a:ext cx="5952046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90554" y="3315116"/>
            <a:ext cx="3790439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반려동물 건강관리노트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cs typeface="Aharoni" panose="02010803020104030203" pitchFamily="2" charset="-79"/>
              </a:rPr>
              <a:t>사랑스러운 반려동물의 건강상태를 기록해보세요</a:t>
            </a:r>
            <a:r>
              <a:rPr lang="en-US" altLang="ko-KR" sz="1050" dirty="0" smtClean="0">
                <a:cs typeface="Aharoni" panose="02010803020104030203" pitchFamily="2" charset="-79"/>
              </a:rPr>
              <a:t>.</a:t>
            </a:r>
            <a:endParaRPr lang="en-US" altLang="ko-KR" sz="1050" dirty="0">
              <a:cs typeface="Aharoni" panose="02010803020104030203" pitchFamily="2" charset="-79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90152" y="2856952"/>
            <a:ext cx="108234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D3ED"/>
                </a:solidFill>
              </a:rPr>
              <a:t>프로그램명</a:t>
            </a:r>
            <a:endParaRPr lang="en-US" altLang="ko-KR" sz="1400" b="1" dirty="0">
              <a:solidFill>
                <a:srgbClr val="00D3ED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39074" y="3202256"/>
            <a:ext cx="303453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JavaProject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815910" y="4708855"/>
            <a:ext cx="3034531" cy="159695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81760" y="5193918"/>
            <a:ext cx="2006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송민주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미래능력개발교육원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발표일</a:t>
            </a:r>
            <a:r>
              <a:rPr lang="en-US" altLang="ko-KR" sz="12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: 2019-02-13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909961" y="4779717"/>
            <a:ext cx="72327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D3ED"/>
                </a:solidFill>
              </a:rPr>
              <a:t>발표자</a:t>
            </a:r>
            <a:endParaRPr lang="en-US" altLang="ko-KR" sz="1400" b="1" dirty="0">
              <a:solidFill>
                <a:srgbClr val="00D3ED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140682" y="1657167"/>
            <a:ext cx="38182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00D3ED"/>
                </a:solidFill>
              </a:rPr>
              <a:t>MyPet Diary</a:t>
            </a:r>
            <a:endParaRPr lang="en-US" altLang="ko-KR" sz="4800" b="1" dirty="0">
              <a:solidFill>
                <a:srgbClr val="00D3ED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881818" y="2643182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983416" y="5251018"/>
            <a:ext cx="685800" cy="6837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21" name="그림 20" descr="cat_37752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67" y="5197435"/>
            <a:ext cx="737374" cy="737374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1524003" y="3460321"/>
            <a:ext cx="685800" cy="68379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30" name="그림 29" descr="dia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985" y="3407610"/>
            <a:ext cx="721845" cy="7218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52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5" y="1119347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53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_02.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아이디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,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비밀번호찾기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pic>
        <p:nvPicPr>
          <p:cNvPr id="29" name="그림 28" descr="00.로그인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2" y="1142984"/>
            <a:ext cx="3000396" cy="541719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809720" y="4572008"/>
            <a:ext cx="571504" cy="21431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381224" y="3857628"/>
            <a:ext cx="1643074" cy="82968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inju\Desktop\javaProject\문서및PPT\javaProjectCapture\02.아이디찾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298" y="1142984"/>
            <a:ext cx="2998800" cy="5412991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4024298" y="1214422"/>
            <a:ext cx="30003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가입된 아이디가 있는 경우에는 알림창을 띄우고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아이디를 적는 칸에 자동으로 입력되도록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051" name="Picture 3" descr="C:\Users\minju\Desktop\javaProject\문서및PPT\javaProjectCapture\04.비밀번호찾기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0446" y="1142984"/>
            <a:ext cx="2998800" cy="5412992"/>
          </a:xfrm>
          <a:prstGeom prst="rect">
            <a:avLst/>
          </a:prstGeom>
          <a:noFill/>
        </p:spPr>
      </p:pic>
      <p:sp>
        <p:nvSpPr>
          <p:cNvPr id="45" name="직사각형 44"/>
          <p:cNvSpPr/>
          <p:nvPr/>
        </p:nvSpPr>
        <p:spPr>
          <a:xfrm>
            <a:off x="2452662" y="4572008"/>
            <a:ext cx="847732" cy="20479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309918" y="3849480"/>
            <a:ext cx="4000528" cy="79396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5" y="1119347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grpSp>
        <p:nvGrpSpPr>
          <p:cNvPr id="3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53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_03.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메인페이지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프로필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pic>
        <p:nvPicPr>
          <p:cNvPr id="3074" name="Picture 2" descr="C:\Users\minju\Desktop\javaProject\문서및PPT\javaProjectCapture\06.마이페이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852" y="1142984"/>
            <a:ext cx="3183132" cy="5418000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666712" y="6143644"/>
            <a:ext cx="357190" cy="35719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/>
          <p:cNvCxnSpPr>
            <a:stCxn id="30" idx="3"/>
          </p:cNvCxnSpPr>
          <p:nvPr/>
        </p:nvCxnSpPr>
        <p:spPr>
          <a:xfrm>
            <a:off x="1023902" y="6322239"/>
            <a:ext cx="500066" cy="35719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238216" y="1857364"/>
            <a:ext cx="2000264" cy="107157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5" name="Picture 3" descr="C:\Users\minju\Desktop\javaProject\문서및PPT\javaProjectCapture\07.프로필등록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050" y="1142984"/>
            <a:ext cx="2998800" cy="5412991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1523968" y="6215082"/>
            <a:ext cx="200026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로그인 화면으로 전환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45" idx="3"/>
            <a:endCxn id="3075" idx="1"/>
          </p:cNvCxnSpPr>
          <p:nvPr/>
        </p:nvCxnSpPr>
        <p:spPr>
          <a:xfrm>
            <a:off x="3238480" y="2393149"/>
            <a:ext cx="1071570" cy="145633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minju\Desktop\javaProject\문서및PPT\javaProjectCapture\08.이미지등록_파일열기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95739" y="142852"/>
            <a:ext cx="4327956" cy="2786082"/>
          </a:xfrm>
          <a:prstGeom prst="rect">
            <a:avLst/>
          </a:prstGeom>
          <a:noFill/>
        </p:spPr>
      </p:pic>
      <p:sp>
        <p:nvSpPr>
          <p:cNvPr id="59" name="직사각형 58"/>
          <p:cNvSpPr/>
          <p:nvPr/>
        </p:nvSpPr>
        <p:spPr>
          <a:xfrm>
            <a:off x="5310182" y="2571744"/>
            <a:ext cx="1000132" cy="2857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화살표 연결선 60"/>
          <p:cNvCxnSpPr>
            <a:endCxn id="3076" idx="1"/>
          </p:cNvCxnSpPr>
          <p:nvPr/>
        </p:nvCxnSpPr>
        <p:spPr>
          <a:xfrm rot="5400000" flipH="1" flipV="1">
            <a:off x="6242222" y="1603986"/>
            <a:ext cx="1321609" cy="11854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minju\Desktop\javaProject\문서및PPT\javaProjectCapture\09.프로필등록_오류.JPG"/>
          <p:cNvPicPr>
            <a:picLocks noChangeAspect="1" noChangeArrowheads="1"/>
          </p:cNvPicPr>
          <p:nvPr/>
        </p:nvPicPr>
        <p:blipFill>
          <a:blip r:embed="rId5"/>
          <a:srcRect t="52680" b="977"/>
          <a:stretch>
            <a:fillRect/>
          </a:stretch>
        </p:blipFill>
        <p:spPr bwMode="auto">
          <a:xfrm>
            <a:off x="7524760" y="3000372"/>
            <a:ext cx="3330575" cy="2786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67" name="직사각형 66"/>
          <p:cNvSpPr/>
          <p:nvPr/>
        </p:nvSpPr>
        <p:spPr>
          <a:xfrm>
            <a:off x="5310182" y="3000372"/>
            <a:ext cx="1857388" cy="164307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9" name="직선 화살표 연결선 68"/>
          <p:cNvCxnSpPr>
            <a:stCxn id="67" idx="3"/>
            <a:endCxn id="3077" idx="1"/>
          </p:cNvCxnSpPr>
          <p:nvPr/>
        </p:nvCxnSpPr>
        <p:spPr>
          <a:xfrm>
            <a:off x="7167570" y="3821909"/>
            <a:ext cx="357190" cy="57150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53388" y="4572008"/>
            <a:ext cx="271464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1) </a:t>
            </a:r>
            <a:r>
              <a:rPr lang="ko-KR" altLang="en-US" sz="1200" dirty="0" smtClean="0"/>
              <a:t>빈칸이 있는 경우 저장하기를 누르면 알림창에 오류를 보여준다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5" y="1119347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53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_03.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메인페이지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체중관리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pic>
        <p:nvPicPr>
          <p:cNvPr id="3074" name="Picture 2" descr="C:\Users\minju\Desktop\javaProject\문서및PPT\javaProjectCapture\06.마이페이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852" y="1142984"/>
            <a:ext cx="3183132" cy="5418000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666712" y="6143644"/>
            <a:ext cx="357190" cy="35719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/>
          <p:cNvCxnSpPr>
            <a:stCxn id="30" idx="3"/>
          </p:cNvCxnSpPr>
          <p:nvPr/>
        </p:nvCxnSpPr>
        <p:spPr>
          <a:xfrm>
            <a:off x="1023902" y="6322239"/>
            <a:ext cx="214314" cy="35719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238216" y="2857496"/>
            <a:ext cx="2000264" cy="107157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38216" y="6215082"/>
            <a:ext cx="200026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로그인 화면으로 전환</a:t>
            </a:r>
            <a:endParaRPr lang="ko-KR" altLang="en-US" sz="1200" dirty="0"/>
          </a:p>
        </p:txBody>
      </p:sp>
      <p:pic>
        <p:nvPicPr>
          <p:cNvPr id="4098" name="Picture 2" descr="C:\Users\minju\Desktop\javaProject\문서및PPT\javaProjectCapture\13.다이어리_체중관리_반려동물선택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298" y="1142984"/>
            <a:ext cx="3000396" cy="5418000"/>
          </a:xfrm>
          <a:prstGeom prst="rect">
            <a:avLst/>
          </a:prstGeom>
          <a:noFill/>
        </p:spPr>
      </p:pic>
      <p:cxnSp>
        <p:nvCxnSpPr>
          <p:cNvPr id="58" name="직선 화살표 연결선 57"/>
          <p:cNvCxnSpPr>
            <a:stCxn id="45" idx="3"/>
            <a:endCxn id="4098" idx="1"/>
          </p:cNvCxnSpPr>
          <p:nvPr/>
        </p:nvCxnSpPr>
        <p:spPr>
          <a:xfrm>
            <a:off x="3238480" y="3393281"/>
            <a:ext cx="785818" cy="45870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24298" y="4071943"/>
            <a:ext cx="300039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로그인한 회원이 등록한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동물의 리스트가 화면에 뜬다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1200" dirty="0" smtClean="0"/>
              <a:t>동물을 선택하지 않은 경우에는 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	</a:t>
            </a:r>
            <a:r>
              <a:rPr lang="ko-KR" altLang="en-US" sz="1200" dirty="0" smtClean="0"/>
              <a:t>동물을 선택해달라는 알림이 뜬다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099" name="Picture 3" descr="C:\Users\minju\Desktop\javaProject\문서및PPT\javaProjectCapture\14.체중이전데이터불러오기.JPG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7" y="1142984"/>
            <a:ext cx="2998800" cy="5418000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8453454" y="1428736"/>
            <a:ext cx="307183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선택된 동물의 정보가 화면에 보여진다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452926" y="6215082"/>
            <a:ext cx="714380" cy="2857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310446" y="4857760"/>
            <a:ext cx="2857520" cy="135732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/>
          <p:cNvCxnSpPr>
            <a:stCxn id="49" idx="3"/>
            <a:endCxn id="52" idx="1"/>
          </p:cNvCxnSpPr>
          <p:nvPr/>
        </p:nvCxnSpPr>
        <p:spPr>
          <a:xfrm flipV="1">
            <a:off x="5167306" y="5536421"/>
            <a:ext cx="2143140" cy="82153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239404" y="4633280"/>
            <a:ext cx="1714512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ko-KR" altLang="en-US" sz="1200" dirty="0" smtClean="0"/>
              <a:t>이전데이터 버튼 클릭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데이터 있는 경우 </a:t>
            </a:r>
            <a:r>
              <a:rPr lang="en-US" altLang="ko-KR" sz="1200" dirty="0" smtClean="0"/>
              <a:t>: </a:t>
            </a:r>
          </a:p>
          <a:p>
            <a:pPr marL="228600" indent="-228600"/>
            <a:r>
              <a:rPr lang="en-US" altLang="ko-KR" sz="1200" dirty="0" smtClean="0"/>
              <a:t>	</a:t>
            </a:r>
            <a:r>
              <a:rPr lang="ko-KR" altLang="en-US" sz="1200" dirty="0" smtClean="0"/>
              <a:t>이전에 저장한 체중정보가 테이블에 보여진다</a:t>
            </a:r>
            <a:r>
              <a:rPr lang="en-US" altLang="ko-KR" sz="1200" dirty="0" smtClean="0"/>
              <a:t>.</a:t>
            </a:r>
          </a:p>
          <a:p>
            <a:pPr marL="228600" indent="-228600"/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데이터 없는 경우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저장된 이전데이터가 없다고 알림창을 띄워준다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100" name="Picture 4" descr="C:\Users\minju\Desktop\javaProject\문서및PPT\javaProjectCapture\15.체중데이터추가.JPG"/>
          <p:cNvPicPr>
            <a:picLocks noChangeAspect="1" noChangeArrowheads="1"/>
          </p:cNvPicPr>
          <p:nvPr/>
        </p:nvPicPr>
        <p:blipFill>
          <a:blip r:embed="rId5"/>
          <a:srcRect t="30170" r="9914" b="62961"/>
          <a:stretch>
            <a:fillRect/>
          </a:stretch>
        </p:blipFill>
        <p:spPr bwMode="auto">
          <a:xfrm>
            <a:off x="7239008" y="2714620"/>
            <a:ext cx="2928958" cy="428628"/>
          </a:xfrm>
          <a:prstGeom prst="rect">
            <a:avLst/>
          </a:prstGeom>
          <a:noFill/>
        </p:spPr>
      </p:pic>
      <p:sp>
        <p:nvSpPr>
          <p:cNvPr id="56" name="직사각형 55"/>
          <p:cNvSpPr/>
          <p:nvPr/>
        </p:nvSpPr>
        <p:spPr>
          <a:xfrm>
            <a:off x="7310446" y="2714620"/>
            <a:ext cx="2857520" cy="4286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10446" y="3223439"/>
            <a:ext cx="285752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체중정보를 저장할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4" y="1142984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53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_03.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메인페이지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다이어리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95274" y="1285860"/>
            <a:ext cx="2890800" cy="5333068"/>
            <a:chOff x="666712" y="1428736"/>
            <a:chExt cx="2998800" cy="5333068"/>
          </a:xfrm>
        </p:grpSpPr>
        <p:pic>
          <p:nvPicPr>
            <p:cNvPr id="5122" name="Picture 2" descr="C:\Users\minju\Desktop\javaProject\문서및PPT\javaProjectCapture\16.체중그래프보기.JPG"/>
            <p:cNvPicPr>
              <a:picLocks noChangeAspect="1" noChangeArrowheads="1"/>
            </p:cNvPicPr>
            <p:nvPr/>
          </p:nvPicPr>
          <p:blipFill>
            <a:blip r:embed="rId2"/>
            <a:srcRect t="5085"/>
            <a:stretch>
              <a:fillRect/>
            </a:stretch>
          </p:blipFill>
          <p:spPr bwMode="auto">
            <a:xfrm>
              <a:off x="666712" y="1428736"/>
              <a:ext cx="2998800" cy="5333068"/>
            </a:xfrm>
            <a:prstGeom prst="rect">
              <a:avLst/>
            </a:prstGeom>
            <a:noFill/>
          </p:spPr>
        </p:pic>
        <p:sp>
          <p:nvSpPr>
            <p:cNvPr id="56" name="직사각형 55"/>
            <p:cNvSpPr/>
            <p:nvPr/>
          </p:nvSpPr>
          <p:spPr>
            <a:xfrm>
              <a:off x="1809720" y="6429396"/>
              <a:ext cx="785818" cy="21431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123" name="Picture 3" descr="C:\Users\minju\Desktop\javaProject\문서및PPT\javaProjectCapture\17.체중데이터_수정하기JPG.JPG"/>
          <p:cNvPicPr>
            <a:picLocks noChangeAspect="1" noChangeArrowheads="1"/>
          </p:cNvPicPr>
          <p:nvPr/>
        </p:nvPicPr>
        <p:blipFill>
          <a:blip r:embed="rId3"/>
          <a:srcRect t="5085"/>
          <a:stretch>
            <a:fillRect/>
          </a:stretch>
        </p:blipFill>
        <p:spPr bwMode="auto">
          <a:xfrm>
            <a:off x="3667108" y="1285861"/>
            <a:ext cx="2890800" cy="5286412"/>
          </a:xfrm>
          <a:prstGeom prst="rect">
            <a:avLst/>
          </a:prstGeom>
          <a:noFill/>
        </p:spPr>
      </p:pic>
      <p:sp>
        <p:nvSpPr>
          <p:cNvPr id="50" name="직사각형 49"/>
          <p:cNvSpPr/>
          <p:nvPr/>
        </p:nvSpPr>
        <p:spPr>
          <a:xfrm>
            <a:off x="738150" y="5072074"/>
            <a:ext cx="2500330" cy="14287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3238480" y="3429000"/>
            <a:ext cx="642942" cy="171451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38546" y="4286256"/>
            <a:ext cx="2714644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테이블에서 선택된 행을 더블클릭하면 체중기록을 수정할 수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삭제하기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선택된 행을 삭제하기버튼을 눌러서 삭제할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5524496" y="6215082"/>
            <a:ext cx="714380" cy="2857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5" name="Picture 5" descr="C:\Users\minju\Desktop\javaProject\문서및PPT\javaProjectCapture\22.작성한다이어리노트불러오기_0203.JPG"/>
          <p:cNvPicPr>
            <a:picLocks noChangeAspect="1" noChangeArrowheads="1"/>
          </p:cNvPicPr>
          <p:nvPr/>
        </p:nvPicPr>
        <p:blipFill>
          <a:blip r:embed="rId4"/>
          <a:srcRect t="4397"/>
          <a:stretch>
            <a:fillRect/>
          </a:stretch>
        </p:blipFill>
        <p:spPr bwMode="auto">
          <a:xfrm>
            <a:off x="6667504" y="1269098"/>
            <a:ext cx="3000396" cy="5374611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9525024" y="2071678"/>
            <a:ext cx="2428892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200" dirty="0" smtClean="0"/>
              <a:t>DatePicker: </a:t>
            </a:r>
            <a:r>
              <a:rPr lang="ko-KR" altLang="en-US" sz="1200" dirty="0" smtClean="0"/>
              <a:t>이전달을 선택해서 노트를 가져올 수 있는기능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달력의 숫자버튼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달력의 날짜를 선택 했을 때 해당 날짜에 저장된 노트가 있다면 화면에 내용이 적히고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없다면 알림 창이 뜬다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6810380" y="1714488"/>
            <a:ext cx="1365954" cy="2857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4" y="1142984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53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_03.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메인페이지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다이어리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pic>
        <p:nvPicPr>
          <p:cNvPr id="5125" name="Picture 5" descr="C:\Users\minju\Desktop\javaProject\문서및PPT\javaProjectCapture\22.작성한다이어리노트불러오기_0203.JPG"/>
          <p:cNvPicPr>
            <a:picLocks noChangeAspect="1" noChangeArrowheads="1"/>
          </p:cNvPicPr>
          <p:nvPr/>
        </p:nvPicPr>
        <p:blipFill>
          <a:blip r:embed="rId2"/>
          <a:srcRect t="4397"/>
          <a:stretch>
            <a:fillRect/>
          </a:stretch>
        </p:blipFill>
        <p:spPr bwMode="auto">
          <a:xfrm>
            <a:off x="666712" y="1214422"/>
            <a:ext cx="3000396" cy="5374611"/>
          </a:xfrm>
          <a:prstGeom prst="rect">
            <a:avLst/>
          </a:prstGeom>
          <a:noFill/>
        </p:spPr>
      </p:pic>
      <p:sp>
        <p:nvSpPr>
          <p:cNvPr id="34" name="직사각형 33"/>
          <p:cNvSpPr/>
          <p:nvPr/>
        </p:nvSpPr>
        <p:spPr>
          <a:xfrm>
            <a:off x="3095604" y="1643050"/>
            <a:ext cx="428628" cy="2857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 descr="C:\Users\minju\Desktop\javaProject\문서및PPT\javaProjectCapture\21.다이어리작성.JPG"/>
          <p:cNvPicPr>
            <a:picLocks noChangeAspect="1" noChangeArrowheads="1"/>
          </p:cNvPicPr>
          <p:nvPr/>
        </p:nvPicPr>
        <p:blipFill>
          <a:blip r:embed="rId3"/>
          <a:srcRect t="4986" b="11447"/>
          <a:stretch>
            <a:fillRect/>
          </a:stretch>
        </p:blipFill>
        <p:spPr bwMode="auto">
          <a:xfrm>
            <a:off x="4024298" y="1214422"/>
            <a:ext cx="3330575" cy="5214974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</p:pic>
      <p:cxnSp>
        <p:nvCxnSpPr>
          <p:cNvPr id="38" name="직선 화살표 연결선 37"/>
          <p:cNvCxnSpPr>
            <a:stCxn id="34" idx="3"/>
          </p:cNvCxnSpPr>
          <p:nvPr/>
        </p:nvCxnSpPr>
        <p:spPr>
          <a:xfrm>
            <a:off x="3524232" y="1785926"/>
            <a:ext cx="500066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738810" y="1857364"/>
            <a:ext cx="1357322" cy="3571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7" name="Picture 3" descr="C:\Users\minju\Desktop\javaProject\문서및PPT\javaProjectCapture\23.중복된 날짜에 노트입력불가.JPG"/>
          <p:cNvPicPr>
            <a:picLocks noChangeAspect="1" noChangeArrowheads="1"/>
          </p:cNvPicPr>
          <p:nvPr/>
        </p:nvPicPr>
        <p:blipFill>
          <a:blip r:embed="rId4"/>
          <a:srcRect t="22157" b="48079"/>
          <a:stretch>
            <a:fillRect/>
          </a:stretch>
        </p:blipFill>
        <p:spPr bwMode="auto">
          <a:xfrm>
            <a:off x="7480333" y="1214422"/>
            <a:ext cx="3330575" cy="185738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</p:pic>
      <p:pic>
        <p:nvPicPr>
          <p:cNvPr id="6148" name="Picture 4" descr="C:\Users\minju\Desktop\javaProject\문서및PPT\javaProjectCapture\노트내용없음알림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80329" y="4714884"/>
            <a:ext cx="2759075" cy="1531937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1595406" y="3000372"/>
            <a:ext cx="428628" cy="2857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/>
          <p:cNvCxnSpPr>
            <a:stCxn id="42" idx="3"/>
            <a:endCxn id="6148" idx="1"/>
          </p:cNvCxnSpPr>
          <p:nvPr/>
        </p:nvCxnSpPr>
        <p:spPr>
          <a:xfrm>
            <a:off x="2024034" y="3143248"/>
            <a:ext cx="5456295" cy="233760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310842" y="4714884"/>
            <a:ext cx="150019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해당날짜의</a:t>
            </a:r>
            <a:endParaRPr lang="en-US" altLang="ko-KR" sz="1200" dirty="0" smtClean="0"/>
          </a:p>
          <a:p>
            <a:pPr marL="228600" indent="-228600"/>
            <a:r>
              <a:rPr lang="ko-KR" altLang="en-US" sz="1200" dirty="0" smtClean="0"/>
              <a:t> 노트가 없는 경우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</a:t>
            </a:r>
            <a:r>
              <a:rPr lang="ko-KR" altLang="en-US" sz="1200" dirty="0" smtClean="0"/>
              <a:t>노트 내용없음</a:t>
            </a:r>
            <a:endParaRPr lang="en-US" altLang="ko-KR" sz="1200" dirty="0" smtClean="0"/>
          </a:p>
          <a:p>
            <a:pPr marL="228600" indent="-228600"/>
            <a:r>
              <a:rPr lang="ko-KR" altLang="en-US" sz="1200" dirty="0" smtClean="0"/>
              <a:t> 알림을 보여준다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37" name="직선 화살표 연결선 36"/>
          <p:cNvCxnSpPr>
            <a:stCxn id="40" idx="3"/>
            <a:endCxn id="6147" idx="1"/>
          </p:cNvCxnSpPr>
          <p:nvPr/>
        </p:nvCxnSpPr>
        <p:spPr>
          <a:xfrm>
            <a:off x="7096132" y="2035959"/>
            <a:ext cx="384201" cy="10715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53322" y="3143248"/>
            <a:ext cx="335758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이미 내용이 등록된 날짜를 선택하면 입력오류가 발생한다</a:t>
            </a:r>
            <a:r>
              <a:rPr lang="en-US" altLang="ko-KR" sz="1200" dirty="0" smtClean="0"/>
              <a:t>.00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4" y="1071546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53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_03.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메인페이지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병원검색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,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사료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pic>
        <p:nvPicPr>
          <p:cNvPr id="37" name="Picture 2" descr="C:\Users\minju\Desktop\javaProject\문서및PPT\javaProjectCapture\06.마이페이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852" y="1142984"/>
            <a:ext cx="3183132" cy="5418000"/>
          </a:xfrm>
          <a:prstGeom prst="rect">
            <a:avLst/>
          </a:prstGeom>
          <a:noFill/>
        </p:spPr>
      </p:pic>
      <p:pic>
        <p:nvPicPr>
          <p:cNvPr id="7170" name="Picture 2" descr="C:\Users\minju\Desktop\javaProject\문서및PPT\javaProjectCapture\26.병원검색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298" y="1214422"/>
            <a:ext cx="6946282" cy="4429156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6524628" y="1285860"/>
            <a:ext cx="435771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지역별검색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구별로 등록된 병원리스트를 보여준다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1200" dirty="0" smtClean="0"/>
              <a:t>병원명검색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병원명으로 검색이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8953520" y="1785926"/>
            <a:ext cx="1928826" cy="57150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238216" y="3929066"/>
            <a:ext cx="1928826" cy="10001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4" y="1071546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53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_03.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메인페이지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병원검색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,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사료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pic>
        <p:nvPicPr>
          <p:cNvPr id="37" name="Picture 2" descr="C:\Users\minju\Desktop\javaProject\문서및PPT\javaProjectCapture\06.마이페이지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852" y="1142984"/>
            <a:ext cx="3183132" cy="5418000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1238216" y="4929198"/>
            <a:ext cx="1928826" cy="10715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 descr="C:\Users\minju\Desktop\javaProject\문서및PPT\javaProjectCapture\29.사료정보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736" y="1206337"/>
            <a:ext cx="6846924" cy="4365803"/>
          </a:xfrm>
          <a:prstGeom prst="rect">
            <a:avLst/>
          </a:prstGeom>
          <a:noFill/>
        </p:spPr>
      </p:pic>
      <p:sp>
        <p:nvSpPr>
          <p:cNvPr id="39" name="직사각형 38"/>
          <p:cNvSpPr/>
          <p:nvPr/>
        </p:nvSpPr>
        <p:spPr>
          <a:xfrm>
            <a:off x="9250396" y="1849279"/>
            <a:ext cx="1643074" cy="42862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4" y="1071546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5357850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로그아웃</a:t>
            </a:r>
            <a:endParaRPr lang="en-US" altLang="ko-KR" sz="2000" b="1" dirty="0" smtClean="0">
              <a:solidFill>
                <a:srgbClr val="00D3E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24034" y="1142984"/>
            <a:ext cx="3005333" cy="5357849"/>
            <a:chOff x="738150" y="1142985"/>
            <a:chExt cx="3005333" cy="5357849"/>
          </a:xfrm>
        </p:grpSpPr>
        <p:pic>
          <p:nvPicPr>
            <p:cNvPr id="9218" name="Picture 2" descr="C:\Users\minju\Desktop\javaProject\문서및PPT\javaProjectCapture\31.로그아웃.JPG"/>
            <p:cNvPicPr>
              <a:picLocks noChangeAspect="1" noChangeArrowheads="1"/>
            </p:cNvPicPr>
            <p:nvPr/>
          </p:nvPicPr>
          <p:blipFill>
            <a:blip r:embed="rId2"/>
            <a:srcRect t="4852"/>
            <a:stretch>
              <a:fillRect/>
            </a:stretch>
          </p:blipFill>
          <p:spPr bwMode="auto">
            <a:xfrm>
              <a:off x="738150" y="1142985"/>
              <a:ext cx="3005333" cy="5357849"/>
            </a:xfrm>
            <a:prstGeom prst="rect">
              <a:avLst/>
            </a:prstGeom>
            <a:noFill/>
          </p:spPr>
        </p:pic>
        <p:sp>
          <p:nvSpPr>
            <p:cNvPr id="29" name="직사각형 28"/>
            <p:cNvSpPr/>
            <p:nvPr/>
          </p:nvSpPr>
          <p:spPr>
            <a:xfrm>
              <a:off x="1809720" y="6143644"/>
              <a:ext cx="857256" cy="28575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219" name="Picture 3" descr="C:\Users\minju\Desktop\javaProject\문서및PPT\javaProjectCapture\00.로그인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0" y="1084961"/>
            <a:ext cx="3000396" cy="5415873"/>
          </a:xfrm>
          <a:prstGeom prst="rect">
            <a:avLst/>
          </a:prstGeom>
          <a:noFill/>
        </p:spPr>
      </p:pic>
      <p:cxnSp>
        <p:nvCxnSpPr>
          <p:cNvPr id="33" name="직선 화살표 연결선 32"/>
          <p:cNvCxnSpPr>
            <a:endCxn id="9219" idx="1"/>
          </p:cNvCxnSpPr>
          <p:nvPr/>
        </p:nvCxnSpPr>
        <p:spPr>
          <a:xfrm flipV="1">
            <a:off x="3952860" y="3792898"/>
            <a:ext cx="2857520" cy="249362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80961" y="1169531"/>
            <a:ext cx="11444782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6951678" y="414188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21"/>
          <p:cNvGrpSpPr/>
          <p:nvPr/>
        </p:nvGrpSpPr>
        <p:grpSpPr>
          <a:xfrm>
            <a:off x="6006037" y="37022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52860" y="1571612"/>
            <a:ext cx="764386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후기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화면구상부터 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DB 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까지 전부 스스로 만들어가야 했기때문에 부담이 많이 느꼈다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지금까지 배운 내용들을 혼자서 응용해볼 수 없을 것만 같은 불안감에 다양한 기능을 넣지 못한 점이 이제 와서는 조금 아쉽다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</a:pP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솔직히 말하자면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..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 고민 없이 깊은 잠에 든 날이 없었던 긴 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주가 끝이 났지만 </a:t>
            </a: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완성했다는 성취감과 뿌듯함보다는 속상함이 더 많이 느껴진다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그래도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고민하</a:t>
            </a: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고 또 고민하고 그러고도 해결이 안 되는 부분은 도움을 받아서 완성했다는 </a:t>
            </a: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것 에 의미를 두고 싶다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 </a:t>
            </a: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도와준 모든 사람들에게 감사하고 부족한 부분은 계속 </a:t>
            </a:r>
            <a:endParaRPr lang="en-US" altLang="ko-KR" sz="1600" dirty="0" smtClean="0">
              <a:solidFill>
                <a:prstClr val="white">
                  <a:lumMod val="50000"/>
                </a:prstClr>
              </a:solidFill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>
                    <a:lumMod val="50000"/>
                  </a:prstClr>
                </a:solidFill>
              </a:rPr>
              <a:t>보완해가면서 다음에는 완성도가 높은 프로그램을 만들 수 있도록 해야겠다</a:t>
            </a: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>
                    <a:lumMod val="50000"/>
                  </a:prstClr>
                </a:solidFill>
              </a:rPr>
              <a:t>	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 rot="5400000">
            <a:off x="1076307" y="3836378"/>
            <a:ext cx="5212756" cy="111721"/>
          </a:xfrm>
          <a:prstGeom prst="roundRect">
            <a:avLst>
              <a:gd name="adj" fmla="val 50000"/>
            </a:avLst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314" name="Picture 2" descr="C:\Users\minju\Desktop\javaProject\MyProject_java\projectImages\cat_37752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02" y="1928802"/>
            <a:ext cx="1857388" cy="1857388"/>
          </a:xfrm>
          <a:prstGeom prst="rect">
            <a:avLst/>
          </a:prstGeom>
          <a:noFill/>
        </p:spPr>
      </p:pic>
      <p:pic>
        <p:nvPicPr>
          <p:cNvPr id="13315" name="Picture 3" descr="C:\Users\minju\Desktop\javaProject\MyProject_java\projectImages\iconfinder_Pets_37752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20" y="3824324"/>
            <a:ext cx="2000264" cy="2000264"/>
          </a:xfrm>
          <a:prstGeom prst="rect">
            <a:avLst/>
          </a:prstGeom>
          <a:noFill/>
        </p:spPr>
      </p:pic>
      <p:pic>
        <p:nvPicPr>
          <p:cNvPr id="13316" name="Picture 4" descr="C:\Users\minju\Desktop\javaProject\MyProject_java\projectImages\dog_377525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08" y="3452846"/>
            <a:ext cx="2143140" cy="2143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01281" y="1071546"/>
            <a:ext cx="11389437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</a:p>
        </p:txBody>
      </p:sp>
      <p:sp>
        <p:nvSpPr>
          <p:cNvPr id="48" name="모서리가 둥근 직사각형 47"/>
          <p:cNvSpPr/>
          <p:nvPr/>
        </p:nvSpPr>
        <p:spPr>
          <a:xfrm rot="5400000">
            <a:off x="-1883806" y="3764939"/>
            <a:ext cx="5212756" cy="111721"/>
          </a:xfrm>
          <a:prstGeom prst="roundRect">
            <a:avLst>
              <a:gd name="adj" fmla="val 50000"/>
            </a:avLst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1422" y="2786058"/>
            <a:ext cx="6000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i="1" dirty="0" smtClean="0">
                <a:solidFill>
                  <a:prstClr val="white">
                    <a:lumMod val="50000"/>
                  </a:prstClr>
                </a:solidFill>
              </a:rPr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727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3624079" y="1119347"/>
            <a:ext cx="8201663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5186" y="1119349"/>
            <a:ext cx="3034531" cy="5474179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599027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86363" y="153903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29996" y="176878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79617" y="209664"/>
            <a:ext cx="748389" cy="7483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solidFill>
                <a:prstClr val="white"/>
              </a:solidFill>
            </a:endParaRPr>
          </a:p>
        </p:txBody>
      </p: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951678" y="414188"/>
            <a:ext cx="286936" cy="243391"/>
            <a:chOff x="3669" y="3943"/>
            <a:chExt cx="626" cy="531"/>
          </a:xfrm>
          <a:solidFill>
            <a:srgbClr val="00D3ED"/>
          </a:solidFill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28"/>
          <p:cNvGrpSpPr>
            <a:grpSpLocks noChangeAspect="1"/>
          </p:cNvGrpSpPr>
          <p:nvPr/>
        </p:nvGrpSpPr>
        <p:grpSpPr bwMode="auto">
          <a:xfrm>
            <a:off x="7894722" y="405396"/>
            <a:ext cx="310215" cy="271499"/>
            <a:chOff x="496" y="4251"/>
            <a:chExt cx="641" cy="561"/>
          </a:xfrm>
          <a:solidFill>
            <a:srgbClr val="FFC000"/>
          </a:solidFill>
        </p:grpSpPr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00195" y="357166"/>
            <a:ext cx="304277" cy="337254"/>
            <a:chOff x="4006850" y="1601788"/>
            <a:chExt cx="322263" cy="357188"/>
          </a:xfrm>
          <a:solidFill>
            <a:srgbClr val="FFC000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8867031" y="385924"/>
            <a:ext cx="249294" cy="30606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0D3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23902" y="2000240"/>
            <a:ext cx="219298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개발일정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9686" y="2680489"/>
            <a:ext cx="2192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프로그램개요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0893" y="3355259"/>
            <a:ext cx="2192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프로그램구조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3167" y="1261582"/>
            <a:ext cx="54373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D3ED"/>
                </a:solidFill>
              </a:rPr>
              <a:t>목차</a:t>
            </a:r>
            <a:endParaRPr lang="en-US" altLang="ko-KR" sz="1400" b="1" dirty="0">
              <a:solidFill>
                <a:srgbClr val="00D3ED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81422" y="1142984"/>
            <a:ext cx="90281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D3ED"/>
                </a:solidFill>
                <a:cs typeface="Aharoni" panose="02010803020104030203" pitchFamily="2" charset="-79"/>
              </a:rPr>
              <a:t>개발일정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21409" y="4000028"/>
            <a:ext cx="2192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4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DB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구조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1408" y="4633074"/>
            <a:ext cx="2192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5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UI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구조 및 기능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4339" y="5299518"/>
            <a:ext cx="2192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6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후기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92833" y="1326240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+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 rot="5400000">
            <a:off x="1203803" y="3910033"/>
            <a:ext cx="5212756" cy="111721"/>
          </a:xfrm>
          <a:prstGeom prst="roundRect">
            <a:avLst>
              <a:gd name="adj" fmla="val 50000"/>
            </a:avLst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024297" y="1500174"/>
          <a:ext cx="750099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  <a:gridCol w="1071571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1.22(</a:t>
                      </a:r>
                      <a:r>
                        <a:rPr lang="ko-KR" altLang="en-US" sz="1400" dirty="0" smtClean="0"/>
                        <a:t>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1.23(</a:t>
                      </a:r>
                      <a:r>
                        <a:rPr lang="ko-KR" altLang="en-US" sz="1400" dirty="0" smtClean="0"/>
                        <a:t>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1.24(</a:t>
                      </a:r>
                      <a:r>
                        <a:rPr lang="ko-KR" altLang="en-US" sz="1400" dirty="0" smtClean="0"/>
                        <a:t>목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1.25(</a:t>
                      </a:r>
                      <a:r>
                        <a:rPr lang="ko-KR" altLang="en-US" sz="1400" dirty="0" smtClean="0"/>
                        <a:t>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1.26(</a:t>
                      </a:r>
                      <a:r>
                        <a:rPr lang="ko-KR" altLang="en-US" sz="1400" dirty="0" smtClean="0"/>
                        <a:t>토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1.27(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주제선정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주제선정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-UI</a:t>
                      </a:r>
                      <a:r>
                        <a:rPr lang="ko-KR" altLang="en-US" sz="1200" baseline="0" dirty="0" smtClean="0"/>
                        <a:t> 디자인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설계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-UI</a:t>
                      </a:r>
                      <a:r>
                        <a:rPr lang="ko-KR" altLang="en-US" sz="1200" dirty="0" smtClean="0"/>
                        <a:t>디자인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-DB</a:t>
                      </a:r>
                      <a:r>
                        <a:rPr lang="ko-KR" altLang="en-US" sz="1200" dirty="0" smtClean="0"/>
                        <a:t>테이블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-DB </a:t>
                      </a:r>
                      <a:r>
                        <a:rPr lang="ko-KR" altLang="en-US" sz="1200" dirty="0" smtClean="0"/>
                        <a:t>구상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-UI</a:t>
                      </a:r>
                      <a:r>
                        <a:rPr lang="ko-KR" altLang="en-US" sz="1200" dirty="0" smtClean="0"/>
                        <a:t>디자인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설계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-DB</a:t>
                      </a:r>
                      <a:r>
                        <a:rPr lang="ko-KR" altLang="en-US" sz="1200" dirty="0" smtClean="0"/>
                        <a:t>구상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-UI</a:t>
                      </a:r>
                      <a:r>
                        <a:rPr lang="ko-KR" altLang="en-US" sz="1200" dirty="0" smtClean="0"/>
                        <a:t>디자인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수정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-UI</a:t>
                      </a:r>
                      <a:r>
                        <a:rPr lang="ko-KR" altLang="en-US" sz="1200" dirty="0" smtClean="0"/>
                        <a:t>디자인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-DB</a:t>
                      </a:r>
                      <a:r>
                        <a:rPr lang="ko-KR" altLang="en-US" sz="1200" dirty="0" smtClean="0"/>
                        <a:t>테이블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테스트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4024298" y="3071810"/>
          <a:ext cx="7500990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1.28(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1.29(</a:t>
                      </a:r>
                      <a:r>
                        <a:rPr lang="ko-KR" altLang="en-US" sz="1400" dirty="0" smtClean="0"/>
                        <a:t>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1.30(</a:t>
                      </a:r>
                      <a:r>
                        <a:rPr lang="ko-KR" altLang="en-US" sz="1400" dirty="0" smtClean="0"/>
                        <a:t>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1.31(</a:t>
                      </a:r>
                      <a:r>
                        <a:rPr lang="ko-KR" altLang="en-US" sz="1400" dirty="0" smtClean="0"/>
                        <a:t>목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2.01(</a:t>
                      </a:r>
                      <a:r>
                        <a:rPr lang="ko-KR" altLang="en-US" sz="1400" dirty="0" smtClean="0"/>
                        <a:t>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2.02(</a:t>
                      </a:r>
                      <a:r>
                        <a:rPr lang="ko-KR" altLang="en-US" sz="1400" dirty="0" smtClean="0"/>
                        <a:t>토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2.03(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-UI</a:t>
                      </a:r>
                      <a:r>
                        <a:rPr lang="ko-KR" altLang="en-US" sz="1200" dirty="0" smtClean="0"/>
                        <a:t>디자인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수정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씬빌더</a:t>
                      </a:r>
                      <a:r>
                        <a:rPr lang="en-US" altLang="ko-KR" sz="120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로그인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메인화면 작업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-DB</a:t>
                      </a:r>
                      <a:r>
                        <a:rPr lang="ko-KR" altLang="en-US" sz="1200" dirty="0" smtClean="0"/>
                        <a:t>테이블 테스트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화면과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연동 테스트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다이어리화면 씬빌더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작업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모든 페이지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UI </a:t>
                      </a:r>
                      <a:r>
                        <a:rPr lang="ko-KR" altLang="en-US" sz="1200" baseline="0" dirty="0" smtClean="0"/>
                        <a:t>확정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회원가입</a:t>
                      </a:r>
                      <a:r>
                        <a:rPr lang="en-US" altLang="ko-KR" sz="12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입력정보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 저장확인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노트 화면작업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로그인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아이디찾기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프로그래밍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병원목록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화면추가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아이디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밀번호찾기 오류수정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노트내용 </a:t>
                      </a: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저장 및 불러오기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동물 프로필등록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이미지저장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4024298" y="4786322"/>
          <a:ext cx="7500990" cy="1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  <a:gridCol w="1071570"/>
                <a:gridCol w="1071570"/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2.07(</a:t>
                      </a:r>
                      <a:r>
                        <a:rPr lang="ko-KR" altLang="en-US" sz="1400" dirty="0" smtClean="0"/>
                        <a:t>목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2.8(</a:t>
                      </a:r>
                      <a:r>
                        <a:rPr lang="ko-KR" altLang="en-US" sz="1400" dirty="0" smtClean="0"/>
                        <a:t>금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2.09(</a:t>
                      </a:r>
                      <a:r>
                        <a:rPr lang="ko-KR" altLang="en-US" sz="1400" dirty="0" smtClean="0"/>
                        <a:t>토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2.10(</a:t>
                      </a:r>
                      <a:r>
                        <a:rPr lang="ko-KR" altLang="en-US" sz="1400" dirty="0" smtClean="0"/>
                        <a:t>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2.11(</a:t>
                      </a:r>
                      <a:r>
                        <a:rPr lang="ko-KR" altLang="en-US" sz="1400" dirty="0" smtClean="0"/>
                        <a:t>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2.12(</a:t>
                      </a:r>
                      <a:r>
                        <a:rPr lang="ko-KR" altLang="en-US" sz="1400" dirty="0" smtClean="0"/>
                        <a:t>화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2.13(</a:t>
                      </a:r>
                      <a:r>
                        <a:rPr lang="ko-KR" altLang="en-US" sz="1400" dirty="0" smtClean="0"/>
                        <a:t>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rgbClr val="00D3ED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체중변화 차트구현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체중정보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연동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화면 테이블뷰 구현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이미지경로저장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데이터입력값제한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다수의 동물을 등록가능하도록 수정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동물프로필정보 화면에 가져오기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체중테이블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차트 값 수정 및 삭제기능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사료데이터 테이블뷰에 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달력클릭시해당일자의 노트내용불러오기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병원 지역별검색기능추가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달력클릭시해당일자의 노트내용불러오기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입력오류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 디자인 전반적인 수정 및  확인작업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중복된 날짜의 노트 삽입불가하도록수정</a:t>
                      </a:r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595275" y="1119347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9588" y="1214422"/>
            <a:ext cx="3000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D3ED"/>
                </a:solidFill>
              </a:rPr>
              <a:t>개발환경</a:t>
            </a:r>
            <a:endParaRPr lang="en-US" altLang="ko-KR" sz="2000" b="1" dirty="0" smtClean="0">
              <a:solidFill>
                <a:srgbClr val="00D3E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52464" y="1714488"/>
            <a:ext cx="105728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OS : Window10 64bit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개발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Tool : Eclipse IDE for Java Developers Version: Neon.3  Release (4.9.0)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                     	    JavaFX Scene Builder2.0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 UML CLASS DIAGRAM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개발언어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: Java ,JavaFX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	       DB :    MySQL Community Server 5.7.10-log (GPL)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            	     MySQL Workbench 6.3.5 CE build 201 (64 bit)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</a:rPr>
              <a:t>데이터 베이스 모델링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: ERwin 7.3.0.1666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</a:rPr>
              <a:t>	          View : Scene Builder2.0 S	</a:t>
            </a:r>
          </a:p>
        </p:txBody>
      </p: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595274" y="1071546"/>
            <a:ext cx="11389437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srgbClr val="00D3ED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712" y="214290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5400000" flipV="1">
            <a:off x="7031939" y="1052345"/>
            <a:ext cx="1777678" cy="4673600"/>
            <a:chOff x="6827744" y="1558365"/>
            <a:chExt cx="2228850" cy="4673600"/>
          </a:xfrm>
        </p:grpSpPr>
        <p:sp>
          <p:nvSpPr>
            <p:cNvPr id="34" name="자유형 33"/>
            <p:cNvSpPr/>
            <p:nvPr/>
          </p:nvSpPr>
          <p:spPr>
            <a:xfrm>
              <a:off x="7234136" y="1558365"/>
              <a:ext cx="1663709" cy="4051300"/>
            </a:xfrm>
            <a:custGeom>
              <a:avLst/>
              <a:gdLst>
                <a:gd name="connsiteX0" fmla="*/ 0 w 1663709"/>
                <a:gd name="connsiteY0" fmla="*/ 0 h 4051300"/>
                <a:gd name="connsiteX1" fmla="*/ 1203671 w 1663709"/>
                <a:gd name="connsiteY1" fmla="*/ 0 h 4051300"/>
                <a:gd name="connsiteX2" fmla="*/ 1663709 w 1663709"/>
                <a:gd name="connsiteY2" fmla="*/ 460038 h 4051300"/>
                <a:gd name="connsiteX3" fmla="*/ 1663709 w 1663709"/>
                <a:gd name="connsiteY3" fmla="*/ 4051300 h 4051300"/>
                <a:gd name="connsiteX4" fmla="*/ 457209 w 1663709"/>
                <a:gd name="connsiteY4" fmla="*/ 4051300 h 4051300"/>
                <a:gd name="connsiteX5" fmla="*/ 457209 w 1663709"/>
                <a:gd name="connsiteY5" fmla="*/ 457209 h 4051300"/>
                <a:gd name="connsiteX6" fmla="*/ 0 w 1663709"/>
                <a:gd name="connsiteY6" fmla="*/ 0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709" h="4051300">
                  <a:moveTo>
                    <a:pt x="0" y="0"/>
                  </a:moveTo>
                  <a:lnTo>
                    <a:pt x="1203671" y="0"/>
                  </a:lnTo>
                  <a:cubicBezTo>
                    <a:pt x="1457743" y="0"/>
                    <a:pt x="1663709" y="205966"/>
                    <a:pt x="1663709" y="460038"/>
                  </a:cubicBezTo>
                  <a:lnTo>
                    <a:pt x="1663709" y="4051300"/>
                  </a:lnTo>
                  <a:lnTo>
                    <a:pt x="457209" y="4051300"/>
                  </a:lnTo>
                  <a:lnTo>
                    <a:pt x="457209" y="457209"/>
                  </a:lnTo>
                  <a:cubicBezTo>
                    <a:pt x="457209" y="204699"/>
                    <a:pt x="252510" y="0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양쪽 모서리가 둥근 사각형 35"/>
            <p:cNvSpPr/>
            <p:nvPr/>
          </p:nvSpPr>
          <p:spPr>
            <a:xfrm>
              <a:off x="6827744" y="1558365"/>
              <a:ext cx="863600" cy="96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이등변 삼각형 38"/>
            <p:cNvSpPr/>
            <p:nvPr/>
          </p:nvSpPr>
          <p:spPr>
            <a:xfrm flipV="1">
              <a:off x="7532594" y="5609665"/>
              <a:ext cx="1524000" cy="62230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양쪽 모서리가 둥근 사각형 27"/>
          <p:cNvSpPr/>
          <p:nvPr/>
        </p:nvSpPr>
        <p:spPr>
          <a:xfrm rot="5400000">
            <a:off x="5670497" y="1056465"/>
            <a:ext cx="792162" cy="9652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9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875578" y="1477937"/>
            <a:ext cx="4673600" cy="1522435"/>
            <a:chOff x="1875578" y="1477937"/>
            <a:chExt cx="4673600" cy="1822459"/>
          </a:xfrm>
        </p:grpSpPr>
        <p:sp>
          <p:nvSpPr>
            <p:cNvPr id="27" name="자유형 26"/>
            <p:cNvSpPr/>
            <p:nvPr/>
          </p:nvSpPr>
          <p:spPr>
            <a:xfrm rot="5400000">
              <a:off x="3691673" y="284142"/>
              <a:ext cx="1663709" cy="4051300"/>
            </a:xfrm>
            <a:custGeom>
              <a:avLst/>
              <a:gdLst>
                <a:gd name="connsiteX0" fmla="*/ 0 w 1663709"/>
                <a:gd name="connsiteY0" fmla="*/ 0 h 4051300"/>
                <a:gd name="connsiteX1" fmla="*/ 1203671 w 1663709"/>
                <a:gd name="connsiteY1" fmla="*/ 0 h 4051300"/>
                <a:gd name="connsiteX2" fmla="*/ 1663709 w 1663709"/>
                <a:gd name="connsiteY2" fmla="*/ 460038 h 4051300"/>
                <a:gd name="connsiteX3" fmla="*/ 1663709 w 1663709"/>
                <a:gd name="connsiteY3" fmla="*/ 4051300 h 4051300"/>
                <a:gd name="connsiteX4" fmla="*/ 457209 w 1663709"/>
                <a:gd name="connsiteY4" fmla="*/ 4051300 h 4051300"/>
                <a:gd name="connsiteX5" fmla="*/ 457209 w 1663709"/>
                <a:gd name="connsiteY5" fmla="*/ 457209 h 4051300"/>
                <a:gd name="connsiteX6" fmla="*/ 0 w 1663709"/>
                <a:gd name="connsiteY6" fmla="*/ 0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709" h="4051300">
                  <a:moveTo>
                    <a:pt x="0" y="0"/>
                  </a:moveTo>
                  <a:lnTo>
                    <a:pt x="1203671" y="0"/>
                  </a:lnTo>
                  <a:cubicBezTo>
                    <a:pt x="1457743" y="0"/>
                    <a:pt x="1663709" y="205966"/>
                    <a:pt x="1663709" y="460038"/>
                  </a:cubicBezTo>
                  <a:lnTo>
                    <a:pt x="1663709" y="4051300"/>
                  </a:lnTo>
                  <a:lnTo>
                    <a:pt x="457209" y="4051300"/>
                  </a:lnTo>
                  <a:lnTo>
                    <a:pt x="457209" y="457209"/>
                  </a:lnTo>
                  <a:cubicBezTo>
                    <a:pt x="457209" y="204699"/>
                    <a:pt x="252510" y="0"/>
                    <a:pt x="0" y="0"/>
                  </a:cubicBezTo>
                  <a:close/>
                </a:path>
              </a:pathLst>
            </a:custGeom>
            <a:solidFill>
              <a:srgbClr val="00D3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1" name="이등변 삼각형 30"/>
            <p:cNvSpPr/>
            <p:nvPr/>
          </p:nvSpPr>
          <p:spPr>
            <a:xfrm rot="5400000" flipV="1">
              <a:off x="1424728" y="2227246"/>
              <a:ext cx="1524000" cy="622300"/>
            </a:xfrm>
            <a:prstGeom prst="triangle">
              <a:avLst/>
            </a:prstGeom>
            <a:solidFill>
              <a:srgbClr val="00D3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2524100" y="2071678"/>
            <a:ext cx="3706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프로그램목적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46762" y="3357562"/>
            <a:ext cx="37068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요구사항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024694" y="428604"/>
            <a:ext cx="314231" cy="3142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024694" y="1614602"/>
            <a:ext cx="314231" cy="3142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2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95538" y="2857496"/>
            <a:ext cx="30718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반려동물 케어 기록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cs typeface="Aharoni" panose="02010803020104030203" pitchFamily="2" charset="-79"/>
              </a:rPr>
              <a:t>반려동물을 키우며 건강과 직결된 중요한 요소들을 편리하게 기록할 수 있도록 만든 건강 수첩</a:t>
            </a:r>
            <a:r>
              <a:rPr lang="en-US" altLang="ko-KR" sz="1050" dirty="0" smtClean="0">
                <a:cs typeface="Aharoni" panose="02010803020104030203" pitchFamily="2" charset="-79"/>
              </a:rPr>
              <a:t>.</a:t>
            </a:r>
            <a:endParaRPr lang="en-US" altLang="ko-KR" sz="1050" dirty="0">
              <a:cs typeface="Aharoni" panose="02010803020104030203" pitchFamily="2" charset="-79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96198" y="357166"/>
            <a:ext cx="40005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회원가입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cs typeface="Aharoni" panose="02010803020104030203" pitchFamily="2" charset="-79"/>
              </a:rPr>
              <a:t>미가입자는 이메일계정과 생년월일</a:t>
            </a:r>
            <a:r>
              <a:rPr lang="en-US" altLang="ko-KR" sz="1200" dirty="0" smtClean="0">
                <a:cs typeface="Aharoni" panose="02010803020104030203" pitchFamily="2" charset="-79"/>
              </a:rPr>
              <a:t>, </a:t>
            </a:r>
            <a:r>
              <a:rPr lang="ko-KR" altLang="en-US" sz="1200" dirty="0" smtClean="0">
                <a:cs typeface="Aharoni" panose="02010803020104030203" pitchFamily="2" charset="-79"/>
              </a:rPr>
              <a:t>핸드폰번호등으로 가입을 진행할 수 있다</a:t>
            </a:r>
            <a:r>
              <a:rPr lang="en-US" altLang="ko-KR" sz="1200" dirty="0" smtClean="0">
                <a:cs typeface="Aharoni" panose="02010803020104030203" pitchFamily="2" charset="-79"/>
              </a:rPr>
              <a:t>. </a:t>
            </a:r>
            <a:r>
              <a:rPr lang="ko-KR" altLang="en-US" sz="1200" dirty="0" smtClean="0">
                <a:cs typeface="Aharoni" panose="02010803020104030203" pitchFamily="2" charset="-79"/>
              </a:rPr>
              <a:t>가입시 중복확인을 반드시 진행하도록 한다</a:t>
            </a:r>
            <a:r>
              <a:rPr lang="en-US" altLang="ko-KR" sz="1200" dirty="0" smtClean="0">
                <a:cs typeface="Aharoni" panose="02010803020104030203" pitchFamily="2" charset="-79"/>
              </a:rPr>
              <a:t>.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34584" y="1571612"/>
            <a:ext cx="427645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프로필등록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cs typeface="Aharoni" panose="02010803020104030203" pitchFamily="2" charset="-79"/>
              </a:rPr>
              <a:t>하나의 계정으로 여러 동물을 등록할 수 있고</a:t>
            </a:r>
            <a:r>
              <a:rPr lang="en-US" altLang="ko-KR" sz="1200" dirty="0" smtClean="0">
                <a:cs typeface="Aharoni" panose="02010803020104030203" pitchFamily="2" charset="-79"/>
              </a:rPr>
              <a:t>, </a:t>
            </a:r>
            <a:r>
              <a:rPr lang="ko-KR" altLang="en-US" sz="1200" dirty="0" smtClean="0">
                <a:cs typeface="Aharoni" panose="02010803020104030203" pitchFamily="2" charset="-79"/>
              </a:rPr>
              <a:t>등록시에는 반려동물의 사진</a:t>
            </a:r>
            <a:r>
              <a:rPr lang="en-US" altLang="ko-KR" sz="1200" dirty="0" smtClean="0">
                <a:cs typeface="Aharoni" panose="02010803020104030203" pitchFamily="2" charset="-79"/>
              </a:rPr>
              <a:t>, </a:t>
            </a:r>
            <a:r>
              <a:rPr lang="ko-KR" altLang="en-US" sz="1200" dirty="0" smtClean="0">
                <a:cs typeface="Aharoni" panose="02010803020104030203" pitchFamily="2" charset="-79"/>
              </a:rPr>
              <a:t>이름</a:t>
            </a:r>
            <a:r>
              <a:rPr lang="en-US" altLang="ko-KR" sz="1200" dirty="0" smtClean="0">
                <a:cs typeface="Aharoni" panose="02010803020104030203" pitchFamily="2" charset="-79"/>
              </a:rPr>
              <a:t>, </a:t>
            </a:r>
            <a:r>
              <a:rPr lang="ko-KR" altLang="en-US" sz="1200" dirty="0" smtClean="0">
                <a:cs typeface="Aharoni" panose="02010803020104030203" pitchFamily="2" charset="-79"/>
              </a:rPr>
              <a:t>생년월일</a:t>
            </a:r>
            <a:r>
              <a:rPr lang="en-US" altLang="ko-KR" sz="1200" dirty="0" smtClean="0">
                <a:cs typeface="Aharoni" panose="02010803020104030203" pitchFamily="2" charset="-79"/>
              </a:rPr>
              <a:t>,</a:t>
            </a:r>
            <a:r>
              <a:rPr lang="ko-KR" altLang="en-US" sz="1200" dirty="0" smtClean="0">
                <a:cs typeface="Aharoni" panose="02010803020104030203" pitchFamily="2" charset="-79"/>
              </a:rPr>
              <a:t>성별</a:t>
            </a:r>
            <a:r>
              <a:rPr lang="en-US" altLang="ko-KR" sz="1200" dirty="0" smtClean="0">
                <a:cs typeface="Aharoni" panose="02010803020104030203" pitchFamily="2" charset="-79"/>
              </a:rPr>
              <a:t>,</a:t>
            </a:r>
            <a:r>
              <a:rPr lang="ko-KR" altLang="en-US" sz="1200" dirty="0" smtClean="0">
                <a:cs typeface="Aharoni" panose="02010803020104030203" pitchFamily="2" charset="-79"/>
              </a:rPr>
              <a:t>종류</a:t>
            </a:r>
            <a:r>
              <a:rPr lang="en-US" altLang="ko-KR" sz="1200" dirty="0" smtClean="0">
                <a:cs typeface="Aharoni" panose="02010803020104030203" pitchFamily="2" charset="-79"/>
              </a:rPr>
              <a:t>,</a:t>
            </a:r>
            <a:r>
              <a:rPr lang="ko-KR" altLang="en-US" sz="1200" dirty="0" smtClean="0">
                <a:cs typeface="Aharoni" panose="02010803020104030203" pitchFamily="2" charset="-79"/>
              </a:rPr>
              <a:t>예방접종여부를 수집 받는다</a:t>
            </a:r>
            <a:r>
              <a:rPr lang="en-US" altLang="ko-KR" sz="1200" dirty="0" smtClean="0">
                <a:cs typeface="Aharoni" panose="02010803020104030203" pitchFamily="2" charset="-79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cs typeface="Aharoni" panose="02010803020104030203" pitchFamily="2" charset="-79"/>
              </a:rPr>
              <a:t>등록 받은 정보는 동물에 부여된 고유번호로 불러올 수 있다</a:t>
            </a:r>
            <a:r>
              <a:rPr lang="en-US" altLang="ko-KR" sz="1200" dirty="0" smtClean="0">
                <a:cs typeface="Aharoni" panose="02010803020104030203" pitchFamily="2" charset="-79"/>
              </a:rPr>
              <a:t>.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8150" y="714356"/>
            <a:ext cx="300039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D3ED"/>
                </a:solidFill>
                <a:cs typeface="Aharoni" panose="02010803020104030203" pitchFamily="2" charset="-79"/>
              </a:rPr>
              <a:t>프로그램개요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095472" y="3000371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353933" y="3929066"/>
            <a:ext cx="314231" cy="3142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353933" y="5257909"/>
            <a:ext cx="314231" cy="31423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4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9008" y="3929066"/>
            <a:ext cx="40503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		                  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체중관리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cs typeface="Aharoni" panose="02010803020104030203" pitchFamily="2" charset="-79"/>
              </a:rPr>
              <a:t>체중 정보를 입력 받아 추가하고</a:t>
            </a:r>
            <a:r>
              <a:rPr lang="en-US" altLang="ko-KR" sz="1200" dirty="0" smtClean="0">
                <a:cs typeface="Aharoni" panose="02010803020104030203" pitchFamily="2" charset="-79"/>
              </a:rPr>
              <a:t>, </a:t>
            </a:r>
            <a:r>
              <a:rPr lang="ko-KR" altLang="en-US" sz="1200" dirty="0" smtClean="0">
                <a:cs typeface="Aharoni" panose="02010803020104030203" pitchFamily="2" charset="-79"/>
              </a:rPr>
              <a:t>이전의 체중데이터를 </a:t>
            </a:r>
            <a:r>
              <a:rPr lang="en-US" altLang="ko-KR" sz="1200" dirty="0" smtClean="0">
                <a:cs typeface="Aharoni" panose="02010803020104030203" pitchFamily="2" charset="-79"/>
              </a:rPr>
              <a:t>DB</a:t>
            </a:r>
            <a:r>
              <a:rPr lang="ko-KR" altLang="en-US" sz="1200" dirty="0" smtClean="0">
                <a:cs typeface="Aharoni" panose="02010803020104030203" pitchFamily="2" charset="-79"/>
              </a:rPr>
              <a:t>에서 가져와서 변화사항을 라인 차트로 나타나도록 한다</a:t>
            </a:r>
            <a:r>
              <a:rPr lang="en-US" altLang="ko-KR" sz="1200" dirty="0" smtClean="0">
                <a:cs typeface="Aharoni" panose="02010803020104030203" pitchFamily="2" charset="-79"/>
              </a:rPr>
              <a:t>. 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0446" y="5214950"/>
            <a:ext cx="400052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			    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다이어리</a:t>
            </a:r>
            <a:endParaRPr lang="en-US" altLang="ko-KR" sz="12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cs typeface="Aharoni" panose="02010803020104030203" pitchFamily="2" charset="-79"/>
              </a:rPr>
              <a:t>매일매일 식사량</a:t>
            </a:r>
            <a:r>
              <a:rPr lang="en-US" altLang="ko-KR" sz="1200" dirty="0" smtClean="0">
                <a:cs typeface="Aharoni" panose="02010803020104030203" pitchFamily="2" charset="-79"/>
              </a:rPr>
              <a:t>, </a:t>
            </a:r>
            <a:r>
              <a:rPr lang="ko-KR" altLang="en-US" sz="1200" dirty="0" smtClean="0">
                <a:cs typeface="Aharoni" panose="02010803020104030203" pitchFamily="2" charset="-79"/>
              </a:rPr>
              <a:t>배변정보</a:t>
            </a:r>
            <a:r>
              <a:rPr lang="en-US" altLang="ko-KR" sz="1200" dirty="0" smtClean="0">
                <a:cs typeface="Aharoni" panose="02010803020104030203" pitchFamily="2" charset="-79"/>
              </a:rPr>
              <a:t>, </a:t>
            </a:r>
            <a:r>
              <a:rPr lang="ko-KR" altLang="en-US" sz="1200" dirty="0" smtClean="0">
                <a:cs typeface="Aharoni" panose="02010803020104030203" pitchFamily="2" charset="-79"/>
              </a:rPr>
              <a:t>메모까지 일기를 기록하듯 반려동물과 관련된 사항을 저장할 수 있도록 한다</a:t>
            </a:r>
            <a:r>
              <a:rPr lang="en-US" altLang="ko-KR" sz="1200" dirty="0" smtClean="0">
                <a:cs typeface="Aharoni" panose="02010803020104030203" pitchFamily="2" charset="-79"/>
              </a:rPr>
              <a:t>. </a:t>
            </a:r>
            <a:r>
              <a:rPr lang="ko-KR" altLang="en-US" sz="1200" dirty="0" smtClean="0">
                <a:cs typeface="Aharoni" panose="02010803020104030203" pitchFamily="2" charset="-79"/>
              </a:rPr>
              <a:t>저장된 내용은 </a:t>
            </a:r>
            <a:r>
              <a:rPr lang="en-US" altLang="ko-KR" sz="1200" dirty="0" smtClean="0">
                <a:cs typeface="Aharoni" panose="02010803020104030203" pitchFamily="2" charset="-79"/>
              </a:rPr>
              <a:t>DB</a:t>
            </a:r>
            <a:r>
              <a:rPr lang="ko-KR" altLang="en-US" sz="1200" dirty="0" smtClean="0">
                <a:cs typeface="Aharoni" panose="02010803020104030203" pitchFamily="2" charset="-79"/>
              </a:rPr>
              <a:t>에서 불러와 화면에서 찾아볼 수 있도록 한다</a:t>
            </a:r>
            <a:r>
              <a:rPr lang="en-US" altLang="ko-KR" sz="1200" dirty="0" smtClean="0">
                <a:cs typeface="Aharoni" panose="02010803020104030203" pitchFamily="2" charset="-79"/>
              </a:rPr>
              <a:t>.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095472" y="3707974"/>
            <a:ext cx="3786214" cy="1326686"/>
            <a:chOff x="2095472" y="4572008"/>
            <a:chExt cx="3786214" cy="1326686"/>
          </a:xfrm>
        </p:grpSpPr>
        <p:sp>
          <p:nvSpPr>
            <p:cNvPr id="63" name="TextBox 62"/>
            <p:cNvSpPr txBox="1"/>
            <p:nvPr/>
          </p:nvSpPr>
          <p:spPr>
            <a:xfrm>
              <a:off x="2595538" y="4929198"/>
              <a:ext cx="3286148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white">
                      <a:lumMod val="50000"/>
                    </a:prstClr>
                  </a:solidFill>
                </a:rPr>
                <a:t>체중데이터수집</a:t>
              </a:r>
              <a:endParaRPr lang="en-US" altLang="ko-KR" sz="1400" b="1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cs typeface="Aharoni" panose="02010803020104030203" pitchFamily="2" charset="-79"/>
                </a:rPr>
                <a:t>반려동물의 체중데이터를 수집하고 차트로 보여줄 수 있다</a:t>
              </a:r>
              <a:r>
                <a:rPr lang="en-US" altLang="ko-KR" sz="1200" dirty="0" smtClean="0">
                  <a:cs typeface="Aharoni" panose="02010803020104030203" pitchFamily="2" charset="-79"/>
                </a:rPr>
                <a:t>.</a:t>
              </a:r>
              <a:endParaRPr lang="en-US" altLang="ko-KR" sz="12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095472" y="5000636"/>
              <a:ext cx="314231" cy="357190"/>
            </a:xfrm>
            <a:prstGeom prst="ellipse">
              <a:avLst/>
            </a:prstGeom>
            <a:solidFill>
              <a:srgbClr val="00D3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prstClr val="white"/>
                  </a:solidFill>
                </a:rPr>
                <a:t>2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pic>
          <p:nvPicPr>
            <p:cNvPr id="49" name="그림 48" descr="char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7174" y="4572008"/>
              <a:ext cx="857256" cy="857256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2595538" y="5286388"/>
            <a:ext cx="30718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병원 및 사료정보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cs typeface="Aharoni" panose="02010803020104030203" pitchFamily="2" charset="-79"/>
              </a:rPr>
              <a:t>병원정보를 제공</a:t>
            </a:r>
            <a:r>
              <a:rPr lang="en-US" altLang="ko-KR" sz="1200" dirty="0" smtClean="0"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cs typeface="Aharoni" panose="02010803020104030203" pitchFamily="2" charset="-79"/>
              </a:rPr>
              <a:t>사료의 전성분을 분석하여 정보제공</a:t>
            </a:r>
            <a:r>
              <a:rPr lang="en-US" altLang="ko-KR" sz="1200" dirty="0" smtClean="0">
                <a:cs typeface="Aharoni" panose="02010803020104030203" pitchFamily="2" charset="-79"/>
              </a:rPr>
              <a:t>.</a:t>
            </a:r>
            <a:endParaRPr lang="en-US" altLang="ko-KR" sz="1050" dirty="0">
              <a:cs typeface="Aharoni" panose="02010803020104030203" pitchFamily="2" charset="-79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095472" y="5329347"/>
            <a:ext cx="314231" cy="314231"/>
          </a:xfrm>
          <a:prstGeom prst="ellipse">
            <a:avLst/>
          </a:prstGeom>
          <a:solidFill>
            <a:srgbClr val="00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prstClr val="white"/>
                </a:solidFill>
              </a:rPr>
              <a:t>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738150" y="928670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rgbClr val="00D3ED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9588" y="928670"/>
            <a:ext cx="18573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D3ED"/>
                </a:solidFill>
              </a:rPr>
              <a:t>프로그램구조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pic>
        <p:nvPicPr>
          <p:cNvPr id="10244" name="Picture 4" descr="C:\Users\minju\Desktop\javaProject\문서및PPT\UM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1686" y="1285860"/>
            <a:ext cx="5953940" cy="5000660"/>
          </a:xfrm>
          <a:prstGeom prst="rect">
            <a:avLst/>
          </a:prstGeom>
          <a:noFill/>
          <a:ln>
            <a:solidFill>
              <a:srgbClr val="009FB4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6096000" y="916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D3ED"/>
                </a:solidFill>
              </a:rPr>
              <a:t>UML </a:t>
            </a:r>
            <a:r>
              <a:rPr lang="ko-KR" altLang="en-US" b="1" dirty="0" smtClean="0">
                <a:solidFill>
                  <a:srgbClr val="00D3ED"/>
                </a:solidFill>
              </a:rPr>
              <a:t>구조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2794" y="9165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D3ED"/>
                </a:solidFill>
              </a:rPr>
              <a:t>MVC </a:t>
            </a:r>
            <a:r>
              <a:rPr lang="ko-KR" altLang="en-US" b="1" dirty="0" smtClean="0">
                <a:solidFill>
                  <a:srgbClr val="00D3ED"/>
                </a:solidFill>
              </a:rPr>
              <a:t>구조</a:t>
            </a:r>
            <a:endParaRPr lang="ko-KR" altLang="en-US" dirty="0"/>
          </a:p>
        </p:txBody>
      </p:sp>
      <p:pic>
        <p:nvPicPr>
          <p:cNvPr id="10245" name="Picture 5" descr="C:\Users\minju\Desktop\javaProject\문서및PPT\MVC패턴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28" y="1267390"/>
            <a:ext cx="2286016" cy="5019130"/>
          </a:xfrm>
          <a:prstGeom prst="rect">
            <a:avLst/>
          </a:prstGeom>
          <a:noFill/>
          <a:ln>
            <a:solidFill>
              <a:srgbClr val="009FB4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80766" y="1026655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8575">
            <a:solidFill>
              <a:srgbClr val="009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w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9588" y="1214422"/>
            <a:ext cx="3000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D3ED"/>
                </a:solidFill>
              </a:rPr>
              <a:t>프로그램구조</a:t>
            </a:r>
            <a:endParaRPr lang="en-US" altLang="ko-KR" sz="2000" b="1" dirty="0" smtClean="0">
              <a:solidFill>
                <a:srgbClr val="00D3E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1026" y="171448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D3ED"/>
                </a:solidFill>
              </a:rPr>
              <a:t>스토리보드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81092" y="3143248"/>
            <a:ext cx="928694" cy="369332"/>
          </a:xfrm>
          <a:prstGeom prst="rect">
            <a:avLst/>
          </a:prstGeom>
          <a:noFill/>
          <a:ln w="25400">
            <a:solidFill>
              <a:srgbClr val="009FB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67108" y="1571612"/>
            <a:ext cx="1357322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95736" y="2357430"/>
            <a:ext cx="928694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67108" y="3202544"/>
            <a:ext cx="1428760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프로필등록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81422" y="4214818"/>
            <a:ext cx="1214446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다이어리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1422" y="5131370"/>
            <a:ext cx="1143008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병원정보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81422" y="5774312"/>
            <a:ext cx="1143008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사료정보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32" idx="3"/>
            <a:endCxn id="33" idx="1"/>
          </p:cNvCxnSpPr>
          <p:nvPr/>
        </p:nvCxnSpPr>
        <p:spPr>
          <a:xfrm flipV="1">
            <a:off x="2309786" y="1756278"/>
            <a:ext cx="1357322" cy="1571636"/>
          </a:xfrm>
          <a:prstGeom prst="straightConnector1">
            <a:avLst/>
          </a:prstGeom>
          <a:ln w="25400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3"/>
            <a:endCxn id="34" idx="1"/>
          </p:cNvCxnSpPr>
          <p:nvPr/>
        </p:nvCxnSpPr>
        <p:spPr>
          <a:xfrm flipV="1">
            <a:off x="2309786" y="2542096"/>
            <a:ext cx="1785950" cy="785818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3"/>
            <a:endCxn id="36" idx="1"/>
          </p:cNvCxnSpPr>
          <p:nvPr/>
        </p:nvCxnSpPr>
        <p:spPr>
          <a:xfrm>
            <a:off x="2309786" y="3327914"/>
            <a:ext cx="1357322" cy="59296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2" idx="3"/>
            <a:endCxn id="37" idx="1"/>
          </p:cNvCxnSpPr>
          <p:nvPr/>
        </p:nvCxnSpPr>
        <p:spPr>
          <a:xfrm>
            <a:off x="2309786" y="3327914"/>
            <a:ext cx="1571636" cy="1071570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2" idx="3"/>
            <a:endCxn id="38" idx="1"/>
          </p:cNvCxnSpPr>
          <p:nvPr/>
        </p:nvCxnSpPr>
        <p:spPr>
          <a:xfrm>
            <a:off x="2309786" y="3327914"/>
            <a:ext cx="1571636" cy="1988122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2" idx="3"/>
            <a:endCxn id="39" idx="1"/>
          </p:cNvCxnSpPr>
          <p:nvPr/>
        </p:nvCxnSpPr>
        <p:spPr>
          <a:xfrm>
            <a:off x="2309786" y="3327914"/>
            <a:ext cx="1571636" cy="2631064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3" idx="3"/>
            <a:endCxn id="63" idx="1"/>
          </p:cNvCxnSpPr>
          <p:nvPr/>
        </p:nvCxnSpPr>
        <p:spPr>
          <a:xfrm>
            <a:off x="5024430" y="1756278"/>
            <a:ext cx="4143404" cy="1588"/>
          </a:xfrm>
          <a:prstGeom prst="straightConnector1">
            <a:avLst/>
          </a:prstGeom>
          <a:ln w="25400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167834" y="1571612"/>
            <a:ext cx="1357322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34" idx="3"/>
            <a:endCxn id="71" idx="1"/>
          </p:cNvCxnSpPr>
          <p:nvPr/>
        </p:nvCxnSpPr>
        <p:spPr>
          <a:xfrm flipV="1">
            <a:off x="5024430" y="2297005"/>
            <a:ext cx="1071570" cy="245091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024430" y="2571744"/>
            <a:ext cx="1071570" cy="214314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96000" y="2143116"/>
            <a:ext cx="782058" cy="307777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096000" y="2692595"/>
            <a:ext cx="928694" cy="307777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>
            <a:stCxn id="36" idx="3"/>
            <a:endCxn id="80" idx="1"/>
          </p:cNvCxnSpPr>
          <p:nvPr/>
        </p:nvCxnSpPr>
        <p:spPr>
          <a:xfrm>
            <a:off x="5095868" y="3387210"/>
            <a:ext cx="4000528" cy="12142"/>
          </a:xfrm>
          <a:prstGeom prst="straightConnector1">
            <a:avLst/>
          </a:prstGeom>
          <a:ln w="25400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96396" y="3214686"/>
            <a:ext cx="1500198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동물정보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5095868" y="4214818"/>
            <a:ext cx="1071570" cy="184666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88" idx="1"/>
          </p:cNvCxnSpPr>
          <p:nvPr/>
        </p:nvCxnSpPr>
        <p:spPr>
          <a:xfrm>
            <a:off x="5095868" y="4429132"/>
            <a:ext cx="1071570" cy="274740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67438" y="4071942"/>
            <a:ext cx="928694" cy="307777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체중관리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6167438" y="4549983"/>
            <a:ext cx="928694" cy="307777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다이어리</a:t>
            </a:r>
            <a:endParaRPr lang="ko-KR" altLang="en-US" sz="1400" dirty="0"/>
          </a:p>
        </p:txBody>
      </p:sp>
      <p:cxnSp>
        <p:nvCxnSpPr>
          <p:cNvPr id="94" name="직선 연결선 93"/>
          <p:cNvCxnSpPr>
            <a:stCxn id="84" idx="3"/>
            <a:endCxn id="100" idx="1"/>
          </p:cNvCxnSpPr>
          <p:nvPr/>
        </p:nvCxnSpPr>
        <p:spPr>
          <a:xfrm flipV="1">
            <a:off x="7096132" y="3781814"/>
            <a:ext cx="500066" cy="444017"/>
          </a:xfrm>
          <a:prstGeom prst="line">
            <a:avLst/>
          </a:prstGeom>
          <a:ln w="28575">
            <a:solidFill>
              <a:srgbClr val="009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84" idx="3"/>
          </p:cNvCxnSpPr>
          <p:nvPr/>
        </p:nvCxnSpPr>
        <p:spPr>
          <a:xfrm flipV="1">
            <a:off x="7096132" y="4214818"/>
            <a:ext cx="500066" cy="11013"/>
          </a:xfrm>
          <a:prstGeom prst="line">
            <a:avLst/>
          </a:prstGeom>
          <a:ln w="28575">
            <a:solidFill>
              <a:srgbClr val="009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4" idx="3"/>
            <a:endCxn id="106" idx="1"/>
          </p:cNvCxnSpPr>
          <p:nvPr/>
        </p:nvCxnSpPr>
        <p:spPr>
          <a:xfrm>
            <a:off x="7096132" y="4225831"/>
            <a:ext cx="500066" cy="421992"/>
          </a:xfrm>
          <a:prstGeom prst="line">
            <a:avLst/>
          </a:prstGeom>
          <a:ln w="28575">
            <a:solidFill>
              <a:srgbClr val="009F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596198" y="3643314"/>
            <a:ext cx="500066" cy="276999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596198" y="4080695"/>
            <a:ext cx="500066" cy="276999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596198" y="4509323"/>
            <a:ext cx="500066" cy="276999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100" idx="3"/>
          </p:cNvCxnSpPr>
          <p:nvPr/>
        </p:nvCxnSpPr>
        <p:spPr>
          <a:xfrm>
            <a:off x="8096264" y="3781814"/>
            <a:ext cx="1000132" cy="433004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5" idx="3"/>
          </p:cNvCxnSpPr>
          <p:nvPr/>
        </p:nvCxnSpPr>
        <p:spPr>
          <a:xfrm flipV="1">
            <a:off x="8096264" y="4214818"/>
            <a:ext cx="1000132" cy="4377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6" idx="3"/>
          </p:cNvCxnSpPr>
          <p:nvPr/>
        </p:nvCxnSpPr>
        <p:spPr>
          <a:xfrm flipV="1">
            <a:off x="8096264" y="4214818"/>
            <a:ext cx="1000132" cy="433005"/>
          </a:xfrm>
          <a:prstGeom prst="straightConnector1">
            <a:avLst/>
          </a:prstGeom>
          <a:ln w="28575">
            <a:solidFill>
              <a:srgbClr val="009FB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096396" y="4000504"/>
            <a:ext cx="1571636" cy="369332"/>
          </a:xfrm>
          <a:prstGeom prst="rect">
            <a:avLst/>
          </a:prstGeom>
          <a:noFill/>
          <a:ln w="19050">
            <a:solidFill>
              <a:srgbClr val="009FB4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다이어리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738150" y="928670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rgbClr val="00D3ED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9588" y="928670"/>
            <a:ext cx="18573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D3ED"/>
                </a:solidFill>
              </a:rPr>
              <a:t>프로그램구조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2464" y="1428736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D3ED"/>
                </a:solidFill>
              </a:rPr>
              <a:t>데이터베이스구조</a:t>
            </a:r>
            <a:endParaRPr lang="ko-KR" altLang="en-US" sz="1600" dirty="0"/>
          </a:p>
        </p:txBody>
      </p:sp>
      <p:pic>
        <p:nvPicPr>
          <p:cNvPr id="12290" name="Picture 2" descr="C:\Users\minju\Desktop\javaProject\문서및PPT\테이블모델링_물리적모델링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480" y="1024251"/>
            <a:ext cx="8326897" cy="5333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738150" y="928670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rgbClr val="00D3ED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9588" y="928670"/>
            <a:ext cx="18573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D3ED"/>
                </a:solidFill>
              </a:rPr>
              <a:t>프로그램구조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52464" y="1428736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D3ED"/>
                </a:solidFill>
              </a:rPr>
              <a:t>개체 관계도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952464" y="1857364"/>
            <a:ext cx="10529886" cy="3857652"/>
            <a:chOff x="952464" y="1857364"/>
            <a:chExt cx="10529886" cy="385765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52464" y="1857364"/>
              <a:ext cx="6518275" cy="360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96198" y="2643182"/>
              <a:ext cx="3886152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solidFill>
            <a:srgbClr val="009FB4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5275" y="1119347"/>
            <a:ext cx="11230468" cy="5474179"/>
          </a:xfrm>
          <a:prstGeom prst="roundRect">
            <a:avLst>
              <a:gd name="adj" fmla="val 1662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6305" y="214288"/>
            <a:ext cx="436911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prstClr val="white">
                    <a:lumMod val="50000"/>
                  </a:prstClr>
                </a:solidFill>
              </a:rPr>
              <a:t>myPetDiary</a:t>
            </a:r>
            <a:endParaRPr lang="en-US" altLang="ko-KR" sz="24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5274" y="642918"/>
            <a:ext cx="47149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D3ED"/>
                </a:solidFill>
              </a:rPr>
              <a:t>UI 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및 기능설명</a:t>
            </a:r>
            <a:r>
              <a:rPr lang="en-US" altLang="ko-KR" sz="2000" b="1" dirty="0" smtClean="0">
                <a:solidFill>
                  <a:srgbClr val="00D3ED"/>
                </a:solidFill>
              </a:rPr>
              <a:t>_01.</a:t>
            </a:r>
            <a:r>
              <a:rPr lang="ko-KR" altLang="en-US" sz="2000" b="1" dirty="0" smtClean="0">
                <a:solidFill>
                  <a:srgbClr val="00D3ED"/>
                </a:solidFill>
              </a:rPr>
              <a:t>회원가입</a:t>
            </a:r>
            <a:endParaRPr lang="en-US" altLang="ko-KR" sz="1200" b="1" dirty="0">
              <a:solidFill>
                <a:srgbClr val="00D3ED"/>
              </a:solidFill>
              <a:cs typeface="Aharoni" panose="02010803020104030203" pitchFamily="2" charset="-79"/>
            </a:endParaRPr>
          </a:p>
        </p:txBody>
      </p:sp>
      <p:pic>
        <p:nvPicPr>
          <p:cNvPr id="29" name="그림 28" descr="00.로그인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2" y="1142984"/>
            <a:ext cx="3000396" cy="5417192"/>
          </a:xfrm>
          <a:prstGeom prst="rect">
            <a:avLst/>
          </a:prstGeom>
        </p:spPr>
      </p:pic>
      <p:pic>
        <p:nvPicPr>
          <p:cNvPr id="1026" name="Picture 2" descr="C:\Users\minju\Desktop\javaProject\문서및PPT\javaProjectCapture\01.회원가입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488" y="1142984"/>
            <a:ext cx="2998800" cy="5412991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1023902" y="6000768"/>
            <a:ext cx="2286016" cy="28575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309918" y="6143644"/>
            <a:ext cx="1000132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738678" y="2214554"/>
            <a:ext cx="2286016" cy="2857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10512" y="1714489"/>
            <a:ext cx="3714776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중복확인을 반드시 수행해야 가입이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stCxn id="37" idx="3"/>
          </p:cNvCxnSpPr>
          <p:nvPr/>
        </p:nvCxnSpPr>
        <p:spPr>
          <a:xfrm flipV="1">
            <a:off x="7024694" y="2071678"/>
            <a:ext cx="714380" cy="28575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10512" y="2782669"/>
            <a:ext cx="371477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smtClean="0"/>
              <a:t>비밀번호는 반드시 비밀번호확인 칸과 일치해야 가입이 가능하다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1200" dirty="0" smtClean="0"/>
              <a:t>비밀번호 확인을 누르지 않는 경우 가입이 불가능하다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4738678" y="2714620"/>
            <a:ext cx="2286016" cy="71438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/>
          <p:cNvCxnSpPr>
            <a:stCxn id="42" idx="3"/>
            <a:endCxn id="41" idx="1"/>
          </p:cNvCxnSpPr>
          <p:nvPr/>
        </p:nvCxnSpPr>
        <p:spPr>
          <a:xfrm>
            <a:off x="7024694" y="3071810"/>
            <a:ext cx="785818" cy="12635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352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774</Words>
  <Application>Microsoft Office PowerPoint</Application>
  <PresentationFormat>사용자 지정</PresentationFormat>
  <Paragraphs>228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Customer</cp:lastModifiedBy>
  <cp:revision>113</cp:revision>
  <dcterms:created xsi:type="dcterms:W3CDTF">2018-11-20T06:56:01Z</dcterms:created>
  <dcterms:modified xsi:type="dcterms:W3CDTF">2019-02-15T07:28:46Z</dcterms:modified>
</cp:coreProperties>
</file>