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0" r:id="rId7"/>
    <p:sldId id="262" r:id="rId8"/>
    <p:sldId id="263" r:id="rId9"/>
    <p:sldId id="264" r:id="rId10"/>
    <p:sldId id="265" r:id="rId11"/>
    <p:sldId id="271" r:id="rId12"/>
    <p:sldId id="269" r:id="rId13"/>
    <p:sldId id="270" r:id="rId14"/>
    <p:sldId id="266" r:id="rId15"/>
    <p:sldId id="272"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300712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5630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184715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591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119763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411161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2350790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249863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91663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27975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107660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134459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241917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39624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31796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243302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9C564F-78D2-468B-B819-A7F1F44B5D47}" type="datetimeFigureOut">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94938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9C564F-78D2-468B-B819-A7F1F44B5D47}" type="datetimeFigureOut">
              <a:rPr lang="zh-CN" altLang="en-US" smtClean="0"/>
              <a:t>2018/4/1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BAF79F-4879-4BAB-A5D0-2F3EADC0AC9E}" type="slidenum">
              <a:rPr lang="zh-CN" altLang="en-US" smtClean="0"/>
              <a:t>‹#›</a:t>
            </a:fld>
            <a:endParaRPr lang="zh-CN" altLang="en-US"/>
          </a:p>
        </p:txBody>
      </p:sp>
    </p:spTree>
    <p:extLst>
      <p:ext uri="{BB962C8B-B14F-4D97-AF65-F5344CB8AC3E}">
        <p14:creationId xmlns:p14="http://schemas.microsoft.com/office/powerpoint/2010/main" val="1135849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5%9B%BE%E5%83%8F%E5%A4%84%E7%90%86" TargetMode="External"/><Relationship Id="rId2" Type="http://schemas.openxmlformats.org/officeDocument/2006/relationships/hyperlink" Target="https://baike.baidu.com/item/%E6%9E%84%E6%88%90/103686" TargetMode="External"/><Relationship Id="rId1" Type="http://schemas.openxmlformats.org/officeDocument/2006/relationships/slideLayout" Target="../slideLayouts/slideLayout2.xml"/><Relationship Id="rId5" Type="http://schemas.openxmlformats.org/officeDocument/2006/relationships/hyperlink" Target="https://baike.baidu.com/item/%E6%96%87%E6%A1%A3" TargetMode="External"/><Relationship Id="rId4" Type="http://schemas.openxmlformats.org/officeDocument/2006/relationships/hyperlink" Target="https://baike.baidu.com/item/%E6%8E%A5%E5%8F%A3/288638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baike.baidu.com/item/%E7%85%A7%E7%89%87" TargetMode="External"/><Relationship Id="rId13" Type="http://schemas.openxmlformats.org/officeDocument/2006/relationships/image" Target="../media/image7.jpg"/><Relationship Id="rId3" Type="http://schemas.openxmlformats.org/officeDocument/2006/relationships/hyperlink" Target="https://baike.baidu.com/item/%E6%95%B0%E5%AD%97%E5%9B%BE%E5%83%8F" TargetMode="External"/><Relationship Id="rId7" Type="http://schemas.openxmlformats.org/officeDocument/2006/relationships/hyperlink" Target="https://baike.baidu.com/item/%E7%81%B0%E5%BA%A6" TargetMode="External"/><Relationship Id="rId12" Type="http://schemas.openxmlformats.org/officeDocument/2006/relationships/hyperlink" Target="https://baike.baidu.com/item/%E7%81%B0%E5%BA%A6%E6%89%AB%E6%8F%8F" TargetMode="External"/><Relationship Id="rId2" Type="http://schemas.openxmlformats.org/officeDocument/2006/relationships/hyperlink" Target="https://baike.baidu.com/item/%E8%AE%A1%E7%AE%97%E6%9C%BA" TargetMode="External"/><Relationship Id="rId1" Type="http://schemas.openxmlformats.org/officeDocument/2006/relationships/slideLayout" Target="../slideLayouts/slideLayout2.xml"/><Relationship Id="rId6" Type="http://schemas.openxmlformats.org/officeDocument/2006/relationships/hyperlink" Target="https://baike.baidu.com/item/%E7%99%BD%E8%89%B2" TargetMode="External"/><Relationship Id="rId11" Type="http://schemas.openxmlformats.org/officeDocument/2006/relationships/hyperlink" Target="https://baike.baidu.com/item/%E4%BA%AE%E5%BA%A6" TargetMode="External"/><Relationship Id="rId5" Type="http://schemas.openxmlformats.org/officeDocument/2006/relationships/hyperlink" Target="https://baike.baidu.com/item/%E9%BB%91%E8%89%B2" TargetMode="External"/><Relationship Id="rId10" Type="http://schemas.openxmlformats.org/officeDocument/2006/relationships/hyperlink" Target="https://baike.baidu.com/item/%E5%9F%BA%E5%87%86" TargetMode="External"/><Relationship Id="rId4" Type="http://schemas.openxmlformats.org/officeDocument/2006/relationships/hyperlink" Target="https://baike.baidu.com/item/%E9%A2%9C%E8%89%B2" TargetMode="External"/><Relationship Id="rId9" Type="http://schemas.openxmlformats.org/officeDocument/2006/relationships/hyperlink" Target="https://baike.baidu.com/item/%E8%89%B2%E8%B0%83"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baike.baidu.com/item/%E7%81%B0%E5%BA%A6%E5%80%B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16600" dirty="0" smtClean="0">
                <a:solidFill>
                  <a:srgbClr val="FF0000"/>
                </a:solidFill>
                <a:latin typeface="华文仿宋" panose="02010600040101010101" pitchFamily="2" charset="-122"/>
                <a:ea typeface="华文仿宋" panose="02010600040101010101" pitchFamily="2" charset="-122"/>
              </a:rPr>
              <a:t>图</a:t>
            </a:r>
            <a:r>
              <a:rPr lang="zh-CN" altLang="en-US" sz="16600" dirty="0" smtClean="0">
                <a:solidFill>
                  <a:srgbClr val="00B0F0"/>
                </a:solidFill>
                <a:latin typeface="华文仿宋" panose="02010600040101010101" pitchFamily="2" charset="-122"/>
                <a:ea typeface="华文仿宋" panose="02010600040101010101" pitchFamily="2" charset="-122"/>
              </a:rPr>
              <a:t>像</a:t>
            </a:r>
            <a:r>
              <a:rPr lang="zh-CN" altLang="en-US" sz="16600" dirty="0" smtClean="0">
                <a:solidFill>
                  <a:schemeClr val="accent3">
                    <a:lumMod val="75000"/>
                  </a:schemeClr>
                </a:solidFill>
                <a:latin typeface="华文仿宋" panose="02010600040101010101" pitchFamily="2" charset="-122"/>
                <a:ea typeface="华文仿宋" panose="02010600040101010101" pitchFamily="2" charset="-122"/>
              </a:rPr>
              <a:t>处</a:t>
            </a:r>
            <a:r>
              <a:rPr lang="zh-CN" altLang="en-US" sz="16600" dirty="0" smtClean="0">
                <a:latin typeface="华文仿宋" panose="02010600040101010101" pitchFamily="2" charset="-122"/>
                <a:ea typeface="华文仿宋" panose="02010600040101010101" pitchFamily="2" charset="-122"/>
              </a:rPr>
              <a:t>理</a:t>
            </a:r>
            <a:endParaRPr lang="zh-CN" altLang="en-US" sz="16600" dirty="0">
              <a:latin typeface="华文仿宋" panose="02010600040101010101" pitchFamily="2" charset="-122"/>
              <a:ea typeface="华文仿宋" panose="02010600040101010101" pitchFamily="2" charset="-122"/>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194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图像分类（识别）</a:t>
            </a:r>
          </a:p>
        </p:txBody>
      </p:sp>
      <p:sp>
        <p:nvSpPr>
          <p:cNvPr id="3" name="内容占位符 2"/>
          <p:cNvSpPr>
            <a:spLocks noGrp="1"/>
          </p:cNvSpPr>
          <p:nvPr>
            <p:ph idx="1"/>
          </p:nvPr>
        </p:nvSpPr>
        <p:spPr/>
        <p:txBody>
          <a:bodyPr>
            <a:noAutofit/>
          </a:bodyPr>
          <a:lstStyle/>
          <a:p>
            <a:r>
              <a:rPr lang="zh-CN" altLang="en-US" sz="3200" dirty="0" smtClean="0"/>
              <a:t>图像</a:t>
            </a:r>
            <a:r>
              <a:rPr lang="zh-CN" altLang="en-US" sz="3200" dirty="0"/>
              <a:t>分类（识别）属于模式识别的范畴，其主要内容是图像经过某些预处理（增强、复原、压缩）后，进行图像分割和特征提取，从而进行判决分类。图像分类常采用经典的模式识别方法，有统计模式分类和句法（结构）模式分类，近年来新发展起来的模糊模式识别和</a:t>
            </a:r>
            <a:r>
              <a:rPr lang="zh-CN" altLang="en-US" sz="3200" dirty="0">
                <a:latin typeface="华文楷体" panose="02010600040101010101" pitchFamily="2" charset="-122"/>
                <a:ea typeface="华文楷体" panose="02010600040101010101" pitchFamily="2" charset="-122"/>
              </a:rPr>
              <a:t>人工神经网络</a:t>
            </a:r>
            <a:r>
              <a:rPr lang="zh-CN" altLang="en-US" sz="3200" dirty="0"/>
              <a:t>模式分类在图像识别中也越来越受到重视。</a:t>
            </a:r>
          </a:p>
        </p:txBody>
      </p:sp>
    </p:spTree>
    <p:extLst>
      <p:ext uri="{BB962C8B-B14F-4D97-AF65-F5344CB8AC3E}">
        <p14:creationId xmlns:p14="http://schemas.microsoft.com/office/powerpoint/2010/main" val="322636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600" dirty="0" smtClean="0">
                <a:solidFill>
                  <a:schemeClr val="tx1"/>
                </a:solidFill>
              </a:rPr>
              <a:t>目标检测</a:t>
            </a:r>
            <a:endParaRPr lang="zh-CN" altLang="en-US" sz="6600" dirty="0">
              <a:solidFill>
                <a:schemeClr val="tx1"/>
              </a:solidFill>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479" y="1464574"/>
            <a:ext cx="7006727" cy="5276671"/>
          </a:xfrm>
        </p:spPr>
      </p:pic>
    </p:spTree>
    <p:extLst>
      <p:ext uri="{BB962C8B-B14F-4D97-AF65-F5344CB8AC3E}">
        <p14:creationId xmlns:p14="http://schemas.microsoft.com/office/powerpoint/2010/main" val="350642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t>神器！</a:t>
            </a:r>
            <a:r>
              <a:rPr lang="en-US" altLang="zh-CN" sz="6000" dirty="0"/>
              <a:t> </a:t>
            </a:r>
            <a:r>
              <a:rPr lang="en-US" altLang="zh-CN" sz="6000" dirty="0" err="1" smtClean="0"/>
              <a:t>OpenCv</a:t>
            </a:r>
            <a:endParaRPr lang="zh-CN" altLang="en-US" sz="6000" dirty="0"/>
          </a:p>
        </p:txBody>
      </p:sp>
      <p:sp>
        <p:nvSpPr>
          <p:cNvPr id="3" name="内容占位符 2"/>
          <p:cNvSpPr>
            <a:spLocks noGrp="1"/>
          </p:cNvSpPr>
          <p:nvPr>
            <p:ph idx="1"/>
          </p:nvPr>
        </p:nvSpPr>
        <p:spPr/>
        <p:txBody>
          <a:bodyPr/>
          <a:lstStyle/>
          <a:p>
            <a:r>
              <a:rPr lang="en-US" altLang="zh-CN" sz="2400" dirty="0" err="1"/>
              <a:t>OpenCV</a:t>
            </a:r>
            <a:r>
              <a:rPr lang="zh-CN" altLang="en-US" sz="2400" dirty="0"/>
              <a:t>是一个基于</a:t>
            </a:r>
            <a:r>
              <a:rPr lang="en-US" altLang="zh-CN" sz="2400" dirty="0"/>
              <a:t>BSD</a:t>
            </a:r>
            <a:r>
              <a:rPr lang="zh-CN" altLang="en-US" sz="2400" dirty="0"/>
              <a:t>许可（开源）发行的跨平台计算机视觉库，可以运行在</a:t>
            </a:r>
            <a:r>
              <a:rPr lang="en-US" altLang="zh-CN" sz="2400" dirty="0"/>
              <a:t>Linux</a:t>
            </a:r>
            <a:r>
              <a:rPr lang="zh-CN" altLang="en-US" sz="2400" dirty="0"/>
              <a:t>、</a:t>
            </a:r>
            <a:r>
              <a:rPr lang="en-US" altLang="zh-CN" sz="2400" dirty="0"/>
              <a:t>Windows</a:t>
            </a:r>
            <a:r>
              <a:rPr lang="zh-CN" altLang="en-US" sz="2400" dirty="0"/>
              <a:t>、</a:t>
            </a:r>
            <a:r>
              <a:rPr lang="en-US" altLang="zh-CN" sz="2400" dirty="0"/>
              <a:t>Android</a:t>
            </a:r>
            <a:r>
              <a:rPr lang="zh-CN" altLang="en-US" sz="2400" dirty="0"/>
              <a:t>和</a:t>
            </a:r>
            <a:r>
              <a:rPr lang="en-US" altLang="zh-CN" sz="2400" dirty="0"/>
              <a:t>Mac OS</a:t>
            </a:r>
            <a:r>
              <a:rPr lang="zh-CN" altLang="en-US" sz="2400" dirty="0"/>
              <a:t>操作系统上。它轻量级而且高效</a:t>
            </a:r>
            <a:r>
              <a:rPr lang="en-US" altLang="zh-CN" sz="2400" dirty="0"/>
              <a:t>——</a:t>
            </a:r>
            <a:r>
              <a:rPr lang="zh-CN" altLang="en-US" sz="2400" dirty="0"/>
              <a:t>由一系列 </a:t>
            </a:r>
            <a:r>
              <a:rPr lang="en-US" altLang="zh-CN" sz="2400" dirty="0"/>
              <a:t>C </a:t>
            </a:r>
            <a:r>
              <a:rPr lang="zh-CN" altLang="en-US" sz="2400" dirty="0"/>
              <a:t>函数和少量 </a:t>
            </a:r>
            <a:r>
              <a:rPr lang="en-US" altLang="zh-CN" sz="2400" dirty="0"/>
              <a:t>C++ </a:t>
            </a:r>
            <a:r>
              <a:rPr lang="zh-CN" altLang="en-US" sz="2400" dirty="0"/>
              <a:t>类</a:t>
            </a:r>
            <a:r>
              <a:rPr lang="zh-CN" altLang="en-US" sz="2400" dirty="0">
                <a:hlinkClick r:id="rId2"/>
              </a:rPr>
              <a:t>构成</a:t>
            </a:r>
            <a:r>
              <a:rPr lang="zh-CN" altLang="en-US" sz="2400" dirty="0"/>
              <a:t>，同时提供了</a:t>
            </a:r>
            <a:r>
              <a:rPr lang="en-US" altLang="zh-CN" sz="2400" dirty="0"/>
              <a:t>Python</a:t>
            </a:r>
            <a:r>
              <a:rPr lang="zh-CN" altLang="en-US" sz="2400" dirty="0"/>
              <a:t>、</a:t>
            </a:r>
            <a:r>
              <a:rPr lang="en-US" altLang="zh-CN" sz="2400" dirty="0"/>
              <a:t>Ruby</a:t>
            </a:r>
            <a:r>
              <a:rPr lang="zh-CN" altLang="en-US" sz="2400" dirty="0"/>
              <a:t>、</a:t>
            </a:r>
            <a:r>
              <a:rPr lang="en-US" altLang="zh-CN" sz="2400" dirty="0"/>
              <a:t>MATLAB</a:t>
            </a:r>
            <a:r>
              <a:rPr lang="zh-CN" altLang="en-US" sz="2400" dirty="0"/>
              <a:t>等语言的接口，实现了</a:t>
            </a:r>
            <a:r>
              <a:rPr lang="zh-CN" altLang="en-US" sz="2400" dirty="0">
                <a:hlinkClick r:id="rId3"/>
              </a:rPr>
              <a:t>图像处理</a:t>
            </a:r>
            <a:r>
              <a:rPr lang="zh-CN" altLang="en-US" sz="2400" dirty="0"/>
              <a:t>和计算机视觉方面的很多通用算法。</a:t>
            </a:r>
          </a:p>
          <a:p>
            <a:r>
              <a:rPr lang="en-US" altLang="zh-CN" sz="2400" dirty="0" err="1"/>
              <a:t>OpenCV</a:t>
            </a:r>
            <a:r>
              <a:rPr lang="zh-CN" altLang="en-US" sz="2400" dirty="0"/>
              <a:t>用</a:t>
            </a:r>
            <a:r>
              <a:rPr lang="en-US" altLang="zh-CN" sz="2400" dirty="0"/>
              <a:t>C++</a:t>
            </a:r>
            <a:r>
              <a:rPr lang="zh-CN" altLang="en-US" sz="2400" dirty="0"/>
              <a:t>语言编写，它的主要接口也是</a:t>
            </a:r>
            <a:r>
              <a:rPr lang="en-US" altLang="zh-CN" sz="2400" dirty="0"/>
              <a:t>C++</a:t>
            </a:r>
            <a:r>
              <a:rPr lang="zh-CN" altLang="en-US" sz="2400" dirty="0"/>
              <a:t>语言，但是依然保留了大量的</a:t>
            </a:r>
            <a:r>
              <a:rPr lang="en-US" altLang="zh-CN" sz="2400" dirty="0"/>
              <a:t>C</a:t>
            </a:r>
            <a:r>
              <a:rPr lang="zh-CN" altLang="en-US" sz="2400" dirty="0"/>
              <a:t>语言</a:t>
            </a:r>
            <a:r>
              <a:rPr lang="zh-CN" altLang="en-US" sz="2400" dirty="0">
                <a:hlinkClick r:id="rId4"/>
              </a:rPr>
              <a:t>接口</a:t>
            </a:r>
            <a:r>
              <a:rPr lang="zh-CN" altLang="en-US" sz="2400" dirty="0"/>
              <a:t>。该库也有大量的</a:t>
            </a:r>
            <a:r>
              <a:rPr lang="en-US" altLang="zh-CN" sz="2400" dirty="0"/>
              <a:t>Python</a:t>
            </a:r>
            <a:r>
              <a:rPr lang="zh-CN" altLang="en-US" sz="2400" dirty="0"/>
              <a:t>、</a:t>
            </a:r>
            <a:r>
              <a:rPr lang="en-US" altLang="zh-CN" sz="2400" dirty="0"/>
              <a:t>Java and MATLAB/OCTAVE</a:t>
            </a:r>
            <a:r>
              <a:rPr lang="zh-CN" altLang="en-US" sz="2400" dirty="0"/>
              <a:t>（版本</a:t>
            </a:r>
            <a:r>
              <a:rPr lang="en-US" altLang="zh-CN" sz="2400" dirty="0"/>
              <a:t>2.5</a:t>
            </a:r>
            <a:r>
              <a:rPr lang="zh-CN" altLang="en-US" sz="2400" dirty="0"/>
              <a:t>）的接口。这些语言的</a:t>
            </a:r>
            <a:r>
              <a:rPr lang="en-US" altLang="zh-CN" sz="2400" dirty="0"/>
              <a:t>API</a:t>
            </a:r>
            <a:r>
              <a:rPr lang="zh-CN" altLang="en-US" sz="2400" dirty="0"/>
              <a:t>接口函数可以通过在线</a:t>
            </a:r>
            <a:r>
              <a:rPr lang="zh-CN" altLang="en-US" sz="2400" dirty="0">
                <a:hlinkClick r:id="rId5"/>
              </a:rPr>
              <a:t>文档</a:t>
            </a:r>
            <a:r>
              <a:rPr lang="zh-CN" altLang="en-US" sz="2400" dirty="0"/>
              <a:t>获得。如今也提供对于</a:t>
            </a:r>
            <a:r>
              <a:rPr lang="en-US" altLang="zh-CN" sz="2400" dirty="0"/>
              <a:t>C#</a:t>
            </a:r>
            <a:r>
              <a:rPr lang="zh-CN" altLang="en-US" sz="2400" dirty="0"/>
              <a:t>、</a:t>
            </a:r>
            <a:r>
              <a:rPr lang="en-US" altLang="zh-CN" sz="2400" dirty="0" err="1"/>
              <a:t>Ch</a:t>
            </a:r>
            <a:r>
              <a:rPr lang="zh-CN" altLang="en-US" sz="2400" dirty="0"/>
              <a:t>、</a:t>
            </a:r>
            <a:r>
              <a:rPr lang="en-US" altLang="zh-CN" sz="2400" dirty="0"/>
              <a:t>Ruby</a:t>
            </a:r>
            <a:r>
              <a:rPr lang="zh-CN" altLang="en-US" sz="2400" dirty="0"/>
              <a:t>的支持。</a:t>
            </a:r>
          </a:p>
          <a:p>
            <a:endParaRPr lang="zh-CN" altLang="en-US" dirty="0"/>
          </a:p>
        </p:txBody>
      </p:sp>
    </p:spTree>
    <p:extLst>
      <p:ext uri="{BB962C8B-B14F-4D97-AF65-F5344CB8AC3E}">
        <p14:creationId xmlns:p14="http://schemas.microsoft.com/office/powerpoint/2010/main" val="333031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r>
              <a:rPr lang="zh-CN" altLang="en-US" dirty="0" smtClean="0"/>
              <a:t>的使用</a:t>
            </a: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sz="3600" dirty="0" smtClean="0">
              <a:latin typeface="Microsoft YaHei UI" panose="020B0503020204020204" pitchFamily="34" charset="-122"/>
              <a:ea typeface="Microsoft YaHei UI" panose="020B0503020204020204" pitchFamily="34" charset="-122"/>
            </a:endParaRPr>
          </a:p>
          <a:p>
            <a:r>
              <a:rPr lang="en-US" altLang="zh-CN" sz="3600" dirty="0" smtClean="0">
                <a:latin typeface="Microsoft YaHei UI" panose="020B0503020204020204" pitchFamily="34" charset="-122"/>
                <a:ea typeface="Microsoft YaHei UI" panose="020B0503020204020204" pitchFamily="34" charset="-122"/>
              </a:rPr>
              <a:t>C++:</a:t>
            </a:r>
            <a:endParaRPr lang="en-US" altLang="zh-CN" sz="3600" dirty="0">
              <a:latin typeface="Microsoft YaHei UI" panose="020B0503020204020204" pitchFamily="34" charset="-122"/>
              <a:ea typeface="Microsoft YaHei UI" panose="020B0503020204020204" pitchFamily="34" charset="-122"/>
            </a:endParaRPr>
          </a:p>
          <a:p>
            <a:r>
              <a:rPr lang="en-US" altLang="zh-CN" sz="3600" dirty="0" smtClean="0">
                <a:latin typeface="Microsoft YaHei UI" panose="020B0503020204020204" pitchFamily="34" charset="-122"/>
                <a:ea typeface="Microsoft YaHei UI" panose="020B0503020204020204" pitchFamily="34" charset="-122"/>
              </a:rPr>
              <a:t>   #</a:t>
            </a:r>
            <a:r>
              <a:rPr lang="en-US" altLang="zh-CN" sz="3600" dirty="0">
                <a:latin typeface="Microsoft YaHei UI" panose="020B0503020204020204" pitchFamily="34" charset="-122"/>
                <a:ea typeface="Microsoft YaHei UI" panose="020B0503020204020204" pitchFamily="34" charset="-122"/>
              </a:rPr>
              <a:t>include&lt;opencv2/opencv.hpp&gt;</a:t>
            </a:r>
          </a:p>
          <a:p>
            <a:endParaRPr lang="en-US" altLang="zh-CN" sz="3600" dirty="0"/>
          </a:p>
          <a:p>
            <a:r>
              <a:rPr lang="en-US" altLang="zh-CN" sz="3600" dirty="0" smtClean="0"/>
              <a:t>Python:</a:t>
            </a:r>
          </a:p>
          <a:p>
            <a:r>
              <a:rPr lang="en-US" altLang="zh-CN" sz="3600" dirty="0" smtClean="0">
                <a:latin typeface="Microsoft YaHei UI" panose="020B0503020204020204" pitchFamily="34" charset="-122"/>
                <a:ea typeface="Microsoft YaHei UI" panose="020B0503020204020204" pitchFamily="34" charset="-122"/>
              </a:rPr>
              <a:t>   Import  </a:t>
            </a:r>
            <a:r>
              <a:rPr lang="en-US" altLang="zh-CN" sz="3600" dirty="0" smtClean="0">
                <a:latin typeface="Microsoft YaHei UI" panose="020B0503020204020204" pitchFamily="34" charset="-122"/>
                <a:ea typeface="Microsoft YaHei UI" panose="020B0503020204020204" pitchFamily="34" charset="-122"/>
              </a:rPr>
              <a:t>cv2</a:t>
            </a:r>
          </a:p>
          <a:p>
            <a:endParaRPr lang="en-US" altLang="zh-CN" sz="6000" dirty="0"/>
          </a:p>
          <a:p>
            <a:r>
              <a:rPr lang="zh-CN" altLang="en-US" sz="5800" dirty="0" smtClean="0">
                <a:latin typeface="华文楷体" panose="02010600040101010101" pitchFamily="2" charset="-122"/>
                <a:ea typeface="华文楷体" panose="02010600040101010101" pitchFamily="2" charset="-122"/>
              </a:rPr>
              <a:t>调库调库调库</a:t>
            </a:r>
            <a:endParaRPr lang="zh-CN" altLang="en-US" sz="58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7429500" y="0"/>
            <a:ext cx="4762500" cy="4762500"/>
          </a:xfrm>
          <a:prstGeom prst="rect">
            <a:avLst/>
          </a:prstGeom>
        </p:spPr>
      </p:pic>
    </p:spTree>
    <p:extLst>
      <p:ext uri="{BB962C8B-B14F-4D97-AF65-F5344CB8AC3E}">
        <p14:creationId xmlns:p14="http://schemas.microsoft.com/office/powerpoint/2010/main" val="56765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Lena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9007" y="2052638"/>
            <a:ext cx="4195762" cy="4195762"/>
          </a:xfrm>
        </p:spPr>
      </p:pic>
    </p:spTree>
    <p:extLst>
      <p:ext uri="{BB962C8B-B14F-4D97-AF65-F5344CB8AC3E}">
        <p14:creationId xmlns:p14="http://schemas.microsoft.com/office/powerpoint/2010/main" val="198990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3362468" cy="336246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468" y="0"/>
            <a:ext cx="3258669" cy="339680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165" y="0"/>
            <a:ext cx="3431642" cy="3574357"/>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94" y="3287355"/>
            <a:ext cx="6694960" cy="357064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0935" y="3438101"/>
            <a:ext cx="3419899" cy="3419899"/>
          </a:xfrm>
          <a:prstGeom prst="rect">
            <a:avLst/>
          </a:prstGeom>
        </p:spPr>
      </p:pic>
    </p:spTree>
    <p:extLst>
      <p:ext uri="{BB962C8B-B14F-4D97-AF65-F5344CB8AC3E}">
        <p14:creationId xmlns:p14="http://schemas.microsoft.com/office/powerpoint/2010/main" val="76776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Lena</a:t>
            </a:r>
            <a:r>
              <a:rPr lang="zh-CN" altLang="en-US" b="1" dirty="0"/>
              <a:t>图像如何成为图像处理学术界的标准图像</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3500" dirty="0"/>
              <a:t>1973</a:t>
            </a:r>
            <a:r>
              <a:rPr lang="zh-CN" altLang="en-US" sz="3500" dirty="0"/>
              <a:t>年</a:t>
            </a:r>
            <a:r>
              <a:rPr lang="en-US" altLang="zh-CN" sz="3500" dirty="0"/>
              <a:t>6</a:t>
            </a:r>
            <a:r>
              <a:rPr lang="zh-CN" altLang="en-US" sz="3500" dirty="0"/>
              <a:t>月，美国南加州大学的一名教授想找一幅图像来做图像压缩的测试，他已厌倦了手头繁杂的照片，想找张能让人眼前一亮的照片。恰好这时，一人拿着 </a:t>
            </a:r>
            <a:r>
              <a:rPr lang="en-US" altLang="zh-CN" sz="3500" dirty="0"/>
              <a:t>《</a:t>
            </a:r>
            <a:r>
              <a:rPr lang="zh-CN" altLang="en-US" sz="3500" dirty="0"/>
              <a:t>花花公子</a:t>
            </a:r>
            <a:r>
              <a:rPr lang="en-US" altLang="zh-CN" sz="3500" dirty="0"/>
              <a:t>》</a:t>
            </a:r>
            <a:r>
              <a:rPr lang="zh-CN" altLang="en-US" sz="3500" dirty="0"/>
              <a:t>走了进来，</a:t>
            </a:r>
            <a:r>
              <a:rPr lang="en-US" altLang="zh-CN" sz="3500" dirty="0"/>
              <a:t>Lena</a:t>
            </a:r>
            <a:r>
              <a:rPr lang="zh-CN" altLang="en-US" sz="3500" dirty="0"/>
              <a:t>的照片确实够让教授眼前一亮了。教授便将</a:t>
            </a:r>
            <a:r>
              <a:rPr lang="en-US" altLang="zh-CN" sz="3500" dirty="0"/>
              <a:t>《</a:t>
            </a:r>
            <a:r>
              <a:rPr lang="zh-CN" altLang="en-US" sz="3500" dirty="0"/>
              <a:t>花花公子</a:t>
            </a:r>
            <a:r>
              <a:rPr lang="en-US" altLang="zh-CN" sz="3500" dirty="0"/>
              <a:t>》</a:t>
            </a:r>
            <a:r>
              <a:rPr lang="zh-CN" altLang="en-US" sz="3500" dirty="0"/>
              <a:t>的这期插页图用扫描了下来截取其中的一部分作为了他研究使用的样例图 像。这位教授就是</a:t>
            </a:r>
            <a:r>
              <a:rPr lang="en-US" altLang="zh-CN" sz="3500" dirty="0"/>
              <a:t>IPL</a:t>
            </a:r>
            <a:r>
              <a:rPr lang="zh-CN" altLang="en-US" sz="3500" dirty="0"/>
              <a:t>（图像处理研究所）的 </a:t>
            </a:r>
            <a:r>
              <a:rPr lang="en-US" altLang="zh-CN" sz="3500" dirty="0"/>
              <a:t>William K. Pratt</a:t>
            </a:r>
            <a:r>
              <a:rPr lang="zh-CN" altLang="en-US" sz="3500" dirty="0"/>
              <a:t>博士。从此，这幅</a:t>
            </a:r>
            <a:r>
              <a:rPr lang="en-US" altLang="zh-CN" sz="3500" dirty="0"/>
              <a:t>512*512</a:t>
            </a:r>
            <a:r>
              <a:rPr lang="zh-CN" altLang="en-US" sz="3500" dirty="0"/>
              <a:t>的经典图像就诞生了</a:t>
            </a:r>
          </a:p>
          <a:p>
            <a:r>
              <a:rPr lang="zh-CN" altLang="en-US" dirty="0"/>
              <a:t/>
            </a:r>
            <a:br>
              <a:rPr lang="zh-CN" altLang="en-US" dirty="0"/>
            </a:br>
            <a:endParaRPr lang="zh-CN" altLang="en-US" dirty="0"/>
          </a:p>
          <a:p>
            <a:endParaRPr lang="zh-CN" altLang="en-US" dirty="0"/>
          </a:p>
        </p:txBody>
      </p:sp>
    </p:spTree>
    <p:extLst>
      <p:ext uri="{BB962C8B-B14F-4D97-AF65-F5344CB8AC3E}">
        <p14:creationId xmlns:p14="http://schemas.microsoft.com/office/powerpoint/2010/main" val="255199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RGB	</a:t>
            </a:r>
            <a:endParaRPr lang="zh-CN" altLang="en-US" dirty="0"/>
          </a:p>
        </p:txBody>
      </p:sp>
      <p:sp>
        <p:nvSpPr>
          <p:cNvPr id="3" name="内容占位符 2"/>
          <p:cNvSpPr>
            <a:spLocks noGrp="1"/>
          </p:cNvSpPr>
          <p:nvPr>
            <p:ph idx="1"/>
          </p:nvPr>
        </p:nvSpPr>
        <p:spPr/>
        <p:txBody>
          <a:bodyPr/>
          <a:lstStyle/>
          <a:p>
            <a:r>
              <a:rPr lang="en-US" altLang="zh-CN" sz="4800" dirty="0" smtClean="0">
                <a:solidFill>
                  <a:srgbClr val="FF0000"/>
                </a:solidFill>
              </a:rPr>
              <a:t>R  red  </a:t>
            </a:r>
            <a:r>
              <a:rPr lang="zh-CN" altLang="en-US" sz="4800" dirty="0" smtClean="0">
                <a:solidFill>
                  <a:srgbClr val="FF0000"/>
                </a:solidFill>
              </a:rPr>
              <a:t>红</a:t>
            </a:r>
            <a:endParaRPr lang="en-US" altLang="zh-CN" sz="4800" dirty="0" smtClean="0">
              <a:solidFill>
                <a:srgbClr val="FF0000"/>
              </a:solidFill>
            </a:endParaRPr>
          </a:p>
          <a:p>
            <a:r>
              <a:rPr lang="en-US" altLang="zh-CN" sz="4800" dirty="0" smtClean="0">
                <a:solidFill>
                  <a:srgbClr val="00B050"/>
                </a:solidFill>
              </a:rPr>
              <a:t>G  green  </a:t>
            </a:r>
            <a:r>
              <a:rPr lang="zh-CN" altLang="en-US" sz="4800" dirty="0" smtClean="0">
                <a:solidFill>
                  <a:srgbClr val="00B050"/>
                </a:solidFill>
              </a:rPr>
              <a:t>绿</a:t>
            </a:r>
            <a:endParaRPr lang="en-US" altLang="zh-CN" sz="4800" dirty="0" smtClean="0">
              <a:solidFill>
                <a:srgbClr val="00B050"/>
              </a:solidFill>
            </a:endParaRPr>
          </a:p>
          <a:p>
            <a:r>
              <a:rPr lang="en-US" altLang="zh-CN" sz="4800" dirty="0" smtClean="0">
                <a:solidFill>
                  <a:srgbClr val="00B0F0"/>
                </a:solidFill>
              </a:rPr>
              <a:t>B   blue    </a:t>
            </a:r>
            <a:r>
              <a:rPr lang="zh-CN" altLang="en-US" sz="4800" dirty="0" smtClean="0">
                <a:solidFill>
                  <a:srgbClr val="00B0F0"/>
                </a:solidFill>
              </a:rPr>
              <a:t>蓝</a:t>
            </a:r>
            <a:endParaRPr lang="en-US" altLang="zh-CN" sz="4800" dirty="0" smtClean="0">
              <a:solidFill>
                <a:srgbClr val="00B0F0"/>
              </a:solidFill>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606" y="1037999"/>
            <a:ext cx="5337889" cy="4731311"/>
          </a:xfrm>
          <a:prstGeom prst="rect">
            <a:avLst/>
          </a:prstGeom>
        </p:spPr>
      </p:pic>
    </p:spTree>
    <p:extLst>
      <p:ext uri="{BB962C8B-B14F-4D97-AF65-F5344CB8AC3E}">
        <p14:creationId xmlns:p14="http://schemas.microsoft.com/office/powerpoint/2010/main" val="1482629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RGB </a:t>
            </a:r>
            <a:r>
              <a:rPr lang="zh-CN" altLang="en-US" dirty="0" smtClean="0"/>
              <a:t>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dirty="0"/>
              <a:t>RGB </a:t>
            </a:r>
            <a:r>
              <a:rPr lang="zh-CN" altLang="en-US" sz="2800" dirty="0"/>
              <a:t>模型是目前常用的一种彩色信息表达方式，它使用红、绿、蓝三原色的亮度来定量表示颜色。该模型也称为加色混色模型，是以</a:t>
            </a:r>
            <a:r>
              <a:rPr lang="en-US" altLang="zh-CN" sz="2800" dirty="0"/>
              <a:t>RGB</a:t>
            </a:r>
            <a:r>
              <a:rPr lang="zh-CN" altLang="en-US" sz="2800" dirty="0"/>
              <a:t>三色光互相叠加来实现混色的方法，因而适合于显示器等发光体的显示。</a:t>
            </a:r>
          </a:p>
          <a:p>
            <a:r>
              <a:rPr lang="en-US" altLang="zh-CN" sz="2800" dirty="0" smtClean="0"/>
              <a:t>RGB </a:t>
            </a:r>
            <a:r>
              <a:rPr lang="zh-CN" altLang="en-US" sz="2800" dirty="0"/>
              <a:t>颜色模型可以看做三维直角坐标颜色系统中的一个单位正方体。任何一种颜色在</a:t>
            </a:r>
            <a:r>
              <a:rPr lang="en-US" altLang="zh-CN" sz="2800" dirty="0"/>
              <a:t>RGB </a:t>
            </a:r>
            <a:r>
              <a:rPr lang="zh-CN" altLang="en-US" sz="2800" dirty="0"/>
              <a:t>颜色空间中都可以用三维空间中的一个点来表示。在</a:t>
            </a:r>
            <a:r>
              <a:rPr lang="en-US" altLang="zh-CN" sz="2800" dirty="0"/>
              <a:t>RGB </a:t>
            </a:r>
            <a:r>
              <a:rPr lang="zh-CN" altLang="en-US" sz="2800" dirty="0"/>
              <a:t>颜色空间上，当任何一个基色的亮度值为零时，即在原点处，就显示为黑色。当三种基色都达到最高亮度时，就表现为白色。在连接黑色与白色的对角线上，是亮度等量的三基色混合而成的灰色，该线称为灰色线。</a:t>
            </a:r>
          </a:p>
          <a:p>
            <a:endParaRPr lang="zh-CN" altLang="en-US" dirty="0"/>
          </a:p>
        </p:txBody>
      </p:sp>
    </p:spTree>
    <p:extLst>
      <p:ext uri="{BB962C8B-B14F-4D97-AF65-F5344CB8AC3E}">
        <p14:creationId xmlns:p14="http://schemas.microsoft.com/office/powerpoint/2010/main" val="330543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t>灰度值</a:t>
            </a:r>
            <a:endParaRPr lang="zh-CN" altLang="en-US" sz="4800" dirty="0"/>
          </a:p>
        </p:txBody>
      </p:sp>
      <p:sp>
        <p:nvSpPr>
          <p:cNvPr id="3" name="内容占位符 2"/>
          <p:cNvSpPr>
            <a:spLocks noGrp="1"/>
          </p:cNvSpPr>
          <p:nvPr>
            <p:ph idx="1"/>
          </p:nvPr>
        </p:nvSpPr>
        <p:spPr/>
        <p:txBody>
          <a:bodyPr/>
          <a:lstStyle/>
          <a:p>
            <a:r>
              <a:rPr lang="zh-CN" altLang="en-US" dirty="0"/>
              <a:t>在</a:t>
            </a:r>
            <a:r>
              <a:rPr lang="zh-CN" altLang="en-US" dirty="0">
                <a:hlinkClick r:id="rId2"/>
              </a:rPr>
              <a:t>计算机</a:t>
            </a:r>
            <a:r>
              <a:rPr lang="zh-CN" altLang="en-US" dirty="0"/>
              <a:t>领域中，</a:t>
            </a:r>
            <a:r>
              <a:rPr lang="zh-CN" altLang="en-US" b="1" dirty="0"/>
              <a:t>灰度</a:t>
            </a:r>
            <a:r>
              <a:rPr lang="zh-CN" altLang="en-US" dirty="0"/>
              <a:t>（</a:t>
            </a:r>
            <a:r>
              <a:rPr lang="en-US" altLang="zh-CN" dirty="0"/>
              <a:t>Gray scale</a:t>
            </a:r>
            <a:r>
              <a:rPr lang="zh-CN" altLang="en-US" dirty="0"/>
              <a:t>）</a:t>
            </a:r>
            <a:r>
              <a:rPr lang="zh-CN" altLang="en-US" dirty="0">
                <a:hlinkClick r:id="rId3"/>
              </a:rPr>
              <a:t>数字图像</a:t>
            </a:r>
            <a:r>
              <a:rPr lang="zh-CN" altLang="en-US" dirty="0"/>
              <a:t>是每个像素只有一个采样</a:t>
            </a:r>
            <a:r>
              <a:rPr lang="zh-CN" altLang="en-US" dirty="0">
                <a:hlinkClick r:id="rId4"/>
              </a:rPr>
              <a:t>颜色</a:t>
            </a:r>
            <a:r>
              <a:rPr lang="zh-CN" altLang="en-US" dirty="0"/>
              <a:t>的图像。这类图像通常显示为从最暗</a:t>
            </a:r>
            <a:r>
              <a:rPr lang="zh-CN" altLang="en-US" dirty="0">
                <a:hlinkClick r:id="rId5"/>
              </a:rPr>
              <a:t>黑色</a:t>
            </a:r>
            <a:r>
              <a:rPr lang="zh-CN" altLang="en-US" dirty="0"/>
              <a:t>到最亮的</a:t>
            </a:r>
            <a:r>
              <a:rPr lang="zh-CN" altLang="en-US" dirty="0">
                <a:hlinkClick r:id="rId6"/>
              </a:rPr>
              <a:t>白色</a:t>
            </a:r>
            <a:r>
              <a:rPr lang="zh-CN" altLang="en-US" dirty="0"/>
              <a:t>的</a:t>
            </a:r>
            <a:r>
              <a:rPr lang="zh-CN" altLang="en-US" dirty="0">
                <a:hlinkClick r:id="rId7"/>
              </a:rPr>
              <a:t>灰度</a:t>
            </a:r>
            <a:r>
              <a:rPr lang="zh-CN" altLang="en-US" dirty="0"/>
              <a:t>，尽管理论上这个采样可以任何颜色的不同深浅，甚至可以是不同亮度上的不同颜色。灰度图像与黑白图像不同，在计算机图像领域中黑白图像只有黑白两种颜色，灰度图像在黑色与白色之间还有许多级的颜色深度。但是，在数字图像领域之外，“黑白图像”也表示“灰度图像”，例如灰度的</a:t>
            </a:r>
            <a:r>
              <a:rPr lang="zh-CN" altLang="en-US" dirty="0">
                <a:hlinkClick r:id="rId8"/>
              </a:rPr>
              <a:t>照片</a:t>
            </a:r>
            <a:r>
              <a:rPr lang="zh-CN" altLang="en-US" dirty="0"/>
              <a:t>通常叫做“黑白照片”。在一些关于数字图像的文章中</a:t>
            </a:r>
            <a:r>
              <a:rPr lang="zh-CN" altLang="en-US" b="1" dirty="0"/>
              <a:t>单色图像</a:t>
            </a:r>
            <a:r>
              <a:rPr lang="zh-CN" altLang="en-US" dirty="0"/>
              <a:t>等同于灰度图像，在另外一些文章中又等同于黑白图像</a:t>
            </a:r>
            <a:r>
              <a:rPr lang="zh-CN" altLang="en-US" dirty="0" smtClean="0"/>
              <a:t>。</a:t>
            </a:r>
            <a:endParaRPr lang="en-US" altLang="zh-CN" dirty="0" smtClean="0"/>
          </a:p>
          <a:p>
            <a:r>
              <a:rPr lang="zh-CN" altLang="en-US" dirty="0"/>
              <a:t>灰度使用黑</a:t>
            </a:r>
            <a:r>
              <a:rPr lang="zh-CN" altLang="en-US" dirty="0">
                <a:hlinkClick r:id="rId9"/>
              </a:rPr>
              <a:t>色调</a:t>
            </a:r>
            <a:r>
              <a:rPr lang="zh-CN" altLang="en-US" dirty="0"/>
              <a:t>表示物体</a:t>
            </a:r>
            <a:r>
              <a:rPr lang="en-US" altLang="zh-CN" dirty="0"/>
              <a:t>,</a:t>
            </a:r>
            <a:r>
              <a:rPr lang="zh-CN" altLang="en-US" dirty="0"/>
              <a:t>即用黑色为</a:t>
            </a:r>
            <a:r>
              <a:rPr lang="zh-CN" altLang="en-US" dirty="0">
                <a:hlinkClick r:id="rId10"/>
              </a:rPr>
              <a:t>基准</a:t>
            </a:r>
            <a:r>
              <a:rPr lang="zh-CN" altLang="en-US" dirty="0"/>
              <a:t>色，不同的饱和度的黑色来显示图像。 每个灰度对象都具有从 </a:t>
            </a:r>
            <a:r>
              <a:rPr lang="en-US" altLang="zh-CN" dirty="0"/>
              <a:t>0%</a:t>
            </a:r>
            <a:r>
              <a:rPr lang="zh-CN" altLang="en-US" dirty="0"/>
              <a:t>（白色）到</a:t>
            </a:r>
            <a:r>
              <a:rPr lang="en-US" altLang="zh-CN" dirty="0"/>
              <a:t>100%</a:t>
            </a:r>
            <a:r>
              <a:rPr lang="zh-CN" altLang="en-US" dirty="0"/>
              <a:t>（黑色）的</a:t>
            </a:r>
            <a:r>
              <a:rPr lang="zh-CN" altLang="en-US" dirty="0">
                <a:hlinkClick r:id="rId11"/>
              </a:rPr>
              <a:t>亮度</a:t>
            </a:r>
            <a:r>
              <a:rPr lang="zh-CN" altLang="en-US" dirty="0"/>
              <a:t>值。 使用黑白或</a:t>
            </a:r>
            <a:r>
              <a:rPr lang="zh-CN" altLang="en-US" dirty="0">
                <a:hlinkClick r:id="rId12"/>
              </a:rPr>
              <a:t>灰度扫描</a:t>
            </a:r>
            <a:r>
              <a:rPr lang="zh-CN" altLang="en-US" dirty="0"/>
              <a:t>仪生成的图像通常以灰度显示。</a:t>
            </a: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V="1">
            <a:off x="6533002" y="0"/>
            <a:ext cx="5475842" cy="2134785"/>
          </a:xfrm>
          <a:prstGeom prst="rect">
            <a:avLst/>
          </a:prstGeom>
        </p:spPr>
      </p:pic>
    </p:spTree>
    <p:extLst>
      <p:ext uri="{BB962C8B-B14F-4D97-AF65-F5344CB8AC3E}">
        <p14:creationId xmlns:p14="http://schemas.microsoft.com/office/powerpoint/2010/main" val="5845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二值化</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图像的二值化，就是将图像上的像素点的</a:t>
            </a:r>
            <a:r>
              <a:rPr lang="zh-CN" altLang="en-US" dirty="0">
                <a:hlinkClick r:id="rId2"/>
              </a:rPr>
              <a:t>灰度值</a:t>
            </a:r>
            <a:r>
              <a:rPr lang="zh-CN" altLang="en-US" dirty="0"/>
              <a:t>设置为</a:t>
            </a:r>
            <a:r>
              <a:rPr lang="en-US" altLang="zh-CN" dirty="0"/>
              <a:t>0</a:t>
            </a:r>
            <a:r>
              <a:rPr lang="zh-CN" altLang="en-US" dirty="0"/>
              <a:t>或</a:t>
            </a:r>
            <a:r>
              <a:rPr lang="en-US" altLang="zh-CN" dirty="0"/>
              <a:t>255</a:t>
            </a:r>
            <a:r>
              <a:rPr lang="zh-CN" altLang="en-US" dirty="0"/>
              <a:t>，也就是将整个图像呈现出明显的只有黑和白的视觉效果</a:t>
            </a:r>
            <a:r>
              <a:rPr lang="zh-CN" altLang="en-US" dirty="0" smtClean="0"/>
              <a:t>。</a:t>
            </a:r>
            <a:endParaRPr lang="en-US" altLang="zh-CN" dirty="0" smtClean="0"/>
          </a:p>
          <a:p>
            <a:r>
              <a:rPr lang="zh-CN" altLang="en-US" dirty="0"/>
              <a:t>一、基于点的全局阈值法</a:t>
            </a:r>
          </a:p>
          <a:p>
            <a:r>
              <a:rPr lang="en-US" altLang="zh-CN" dirty="0"/>
              <a:t>1.      </a:t>
            </a:r>
            <a:r>
              <a:rPr lang="zh-CN" altLang="en-US" dirty="0"/>
              <a:t>直方图双峰法（需要有明显的谷底）</a:t>
            </a:r>
          </a:p>
          <a:p>
            <a:r>
              <a:rPr lang="en-US" altLang="zh-CN" dirty="0"/>
              <a:t>2.      </a:t>
            </a:r>
            <a:r>
              <a:rPr lang="zh-CN" altLang="en-US" dirty="0"/>
              <a:t>最大类间方差法（目标与背景的大小之比很小时失效）</a:t>
            </a:r>
          </a:p>
          <a:p>
            <a:r>
              <a:rPr lang="en-US" altLang="zh-CN" dirty="0"/>
              <a:t>3.      </a:t>
            </a:r>
            <a:r>
              <a:rPr lang="zh-CN" altLang="en-US" dirty="0"/>
              <a:t>熵</a:t>
            </a:r>
            <a:r>
              <a:rPr lang="zh-CN" altLang="en-US" dirty="0" smtClean="0"/>
              <a:t>方法   </a:t>
            </a:r>
            <a:r>
              <a:rPr lang="en-US" altLang="zh-CN" dirty="0" smtClean="0"/>
              <a:t>4</a:t>
            </a:r>
            <a:r>
              <a:rPr lang="en-US" altLang="zh-CN" dirty="0"/>
              <a:t>.      </a:t>
            </a:r>
            <a:r>
              <a:rPr lang="zh-CN" altLang="en-US" dirty="0"/>
              <a:t>最小误差</a:t>
            </a:r>
            <a:r>
              <a:rPr lang="zh-CN" altLang="en-US" dirty="0" smtClean="0"/>
              <a:t>阈值 </a:t>
            </a:r>
            <a:r>
              <a:rPr lang="en-US" altLang="zh-CN" dirty="0" smtClean="0"/>
              <a:t>5</a:t>
            </a:r>
            <a:r>
              <a:rPr lang="en-US" altLang="zh-CN" dirty="0"/>
              <a:t>.      </a:t>
            </a:r>
            <a:r>
              <a:rPr lang="zh-CN" altLang="en-US" dirty="0"/>
              <a:t>矩量保持</a:t>
            </a:r>
            <a:r>
              <a:rPr lang="zh-CN" altLang="en-US" dirty="0" smtClean="0"/>
              <a:t>法  </a:t>
            </a:r>
            <a:r>
              <a:rPr lang="en-US" altLang="zh-CN" dirty="0" smtClean="0"/>
              <a:t>6</a:t>
            </a:r>
            <a:r>
              <a:rPr lang="en-US" altLang="zh-CN" dirty="0"/>
              <a:t>.      </a:t>
            </a:r>
            <a:r>
              <a:rPr lang="zh-CN" altLang="en-US" dirty="0"/>
              <a:t>模糊集方法</a:t>
            </a:r>
          </a:p>
          <a:p>
            <a:r>
              <a:rPr lang="zh-CN" altLang="en-US" dirty="0"/>
              <a:t>二、基于区域的全局阈值方法</a:t>
            </a:r>
          </a:p>
          <a:p>
            <a:r>
              <a:rPr lang="en-US" altLang="zh-CN" dirty="0"/>
              <a:t>1.      </a:t>
            </a:r>
            <a:r>
              <a:rPr lang="zh-CN" altLang="en-US" dirty="0"/>
              <a:t>二维熵阈值分割</a:t>
            </a:r>
            <a:r>
              <a:rPr lang="zh-CN" altLang="en-US" dirty="0" smtClean="0"/>
              <a:t>方法  </a:t>
            </a:r>
            <a:r>
              <a:rPr lang="en-US" altLang="zh-CN" dirty="0" smtClean="0"/>
              <a:t>2</a:t>
            </a:r>
            <a:r>
              <a:rPr lang="en-US" altLang="zh-CN" dirty="0"/>
              <a:t>.      </a:t>
            </a:r>
            <a:r>
              <a:rPr lang="zh-CN" altLang="en-US" dirty="0"/>
              <a:t>简单</a:t>
            </a:r>
            <a:r>
              <a:rPr lang="zh-CN" altLang="en-US" dirty="0" smtClean="0"/>
              <a:t>统计法</a:t>
            </a:r>
            <a:r>
              <a:rPr lang="en-US" altLang="zh-CN" dirty="0" smtClean="0"/>
              <a:t>3</a:t>
            </a:r>
            <a:r>
              <a:rPr lang="en-US" altLang="zh-CN" dirty="0"/>
              <a:t>.      </a:t>
            </a:r>
            <a:r>
              <a:rPr lang="zh-CN" altLang="en-US" dirty="0"/>
              <a:t>直方图变化</a:t>
            </a:r>
            <a:r>
              <a:rPr lang="zh-CN" altLang="en-US" dirty="0" smtClean="0"/>
              <a:t>法</a:t>
            </a:r>
            <a:r>
              <a:rPr lang="en-US" altLang="zh-CN" dirty="0" smtClean="0"/>
              <a:t>4</a:t>
            </a:r>
            <a:r>
              <a:rPr lang="en-US" altLang="zh-CN" dirty="0"/>
              <a:t>.      </a:t>
            </a:r>
            <a:r>
              <a:rPr lang="zh-CN" altLang="en-US" dirty="0"/>
              <a:t>松弛法</a:t>
            </a:r>
          </a:p>
          <a:p>
            <a:r>
              <a:rPr lang="zh-CN" altLang="en-US" dirty="0"/>
              <a:t>三、局部阈值方法和多阈值法</a:t>
            </a:r>
          </a:p>
          <a:p>
            <a:r>
              <a:rPr lang="en-US" altLang="zh-CN" dirty="0"/>
              <a:t>1.      </a:t>
            </a:r>
            <a:r>
              <a:rPr lang="zh-CN" altLang="en-US" dirty="0"/>
              <a:t>局部阈值（动态阈值</a:t>
            </a:r>
            <a:r>
              <a:rPr lang="zh-CN" altLang="en-US" dirty="0" smtClean="0"/>
              <a:t>）</a:t>
            </a:r>
          </a:p>
          <a:p>
            <a:r>
              <a:rPr lang="en-US" altLang="zh-CN" dirty="0" smtClean="0"/>
              <a:t>2.      </a:t>
            </a:r>
            <a:r>
              <a:rPr lang="zh-CN" altLang="en-US" dirty="0" smtClean="0"/>
              <a:t>阈值差值法</a:t>
            </a:r>
            <a:r>
              <a:rPr lang="en-US" altLang="zh-CN" dirty="0" smtClean="0"/>
              <a:t>3.      </a:t>
            </a:r>
            <a:r>
              <a:rPr lang="zh-CN" altLang="en-US" dirty="0" smtClean="0"/>
              <a:t>水线阈值法</a:t>
            </a:r>
            <a:r>
              <a:rPr lang="en-US" altLang="zh-CN" dirty="0" smtClean="0"/>
              <a:t>4.      </a:t>
            </a:r>
            <a:r>
              <a:rPr lang="zh-CN" altLang="en-US" dirty="0" smtClean="0"/>
              <a:t>基于小波的多阈值方法</a:t>
            </a:r>
            <a:r>
              <a:rPr lang="en-US" altLang="zh-CN" dirty="0" smtClean="0"/>
              <a:t>5.      </a:t>
            </a:r>
            <a:r>
              <a:rPr lang="zh-CN" altLang="en-US" dirty="0" smtClean="0"/>
              <a:t>基于边界点的递归多阈值方法</a:t>
            </a:r>
            <a:r>
              <a:rPr lang="en-US" altLang="zh-CN" dirty="0" smtClean="0"/>
              <a:t>6.      </a:t>
            </a:r>
            <a:r>
              <a:rPr lang="zh-CN" altLang="en-US" dirty="0" smtClean="0"/>
              <a:t>均衡对比度递归多阈值方法</a:t>
            </a:r>
          </a:p>
          <a:p>
            <a:endParaRPr lang="en-US" altLang="zh-CN" dirty="0"/>
          </a:p>
          <a:p>
            <a:endParaRPr lang="zh-CN" altLang="en-US" dirty="0"/>
          </a:p>
        </p:txBody>
      </p:sp>
    </p:spTree>
    <p:extLst>
      <p:ext uri="{BB962C8B-B14F-4D97-AF65-F5344CB8AC3E}">
        <p14:creationId xmlns:p14="http://schemas.microsoft.com/office/powerpoint/2010/main" val="3212733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二值化</a:t>
            </a:r>
            <a:endParaRPr lang="zh-CN" altLang="en-US" dirty="0"/>
          </a:p>
        </p:txBody>
      </p:sp>
      <p:pic>
        <p:nvPicPr>
          <p:cNvPr id="5" name="图片 4"/>
          <p:cNvPicPr>
            <a:picLocks noChangeAspect="1"/>
          </p:cNvPicPr>
          <p:nvPr/>
        </p:nvPicPr>
        <p:blipFill>
          <a:blip r:embed="rId2"/>
          <a:stretch>
            <a:fillRect/>
          </a:stretch>
        </p:blipFill>
        <p:spPr>
          <a:xfrm>
            <a:off x="6507296" y="1753955"/>
            <a:ext cx="4388386" cy="4388386"/>
          </a:xfrm>
          <a:prstGeom prst="rect">
            <a:avLst/>
          </a:prstGeom>
        </p:spPr>
      </p:pic>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164" y="1753956"/>
            <a:ext cx="4389832" cy="4389832"/>
          </a:xfrm>
        </p:spPr>
      </p:pic>
    </p:spTree>
    <p:extLst>
      <p:ext uri="{BB962C8B-B14F-4D97-AF65-F5344CB8AC3E}">
        <p14:creationId xmlns:p14="http://schemas.microsoft.com/office/powerpoint/2010/main" val="2331438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t>图像处理</a:t>
            </a:r>
            <a:endParaRPr lang="zh-CN" altLang="en-US" sz="6000" dirty="0"/>
          </a:p>
        </p:txBody>
      </p:sp>
      <p:sp>
        <p:nvSpPr>
          <p:cNvPr id="3" name="内容占位符 2"/>
          <p:cNvSpPr>
            <a:spLocks noGrp="1"/>
          </p:cNvSpPr>
          <p:nvPr>
            <p:ph idx="1"/>
          </p:nvPr>
        </p:nvSpPr>
        <p:spPr/>
        <p:txBody>
          <a:bodyPr>
            <a:normAutofit/>
          </a:bodyPr>
          <a:lstStyle/>
          <a:p>
            <a:r>
              <a:rPr lang="zh-CN" altLang="en-US" sz="2800" dirty="0"/>
              <a:t>图像处理</a:t>
            </a:r>
            <a:r>
              <a:rPr lang="en-US" altLang="zh-CN" sz="2800" dirty="0"/>
              <a:t>(image processing)</a:t>
            </a:r>
            <a:r>
              <a:rPr lang="zh-CN" altLang="en-US" sz="2800" dirty="0"/>
              <a:t>，用计算机对图像进行分析，以达到所需结果的技术。又称影像处理。图像处理一般指数字图像处理。数字图像是指用工业相机、摄像机、扫描仪等设备经过拍摄得到的一个大的二维数组，该数组的元素称为像素，其值称为灰度值</a:t>
            </a:r>
            <a:r>
              <a:rPr lang="zh-CN" altLang="en-US" sz="2800" dirty="0" smtClean="0"/>
              <a:t>。</a:t>
            </a:r>
            <a:endParaRPr lang="en-US" altLang="zh-CN" sz="2800" dirty="0" smtClean="0"/>
          </a:p>
          <a:p>
            <a:endParaRPr lang="en-US" altLang="zh-CN" sz="2800" dirty="0"/>
          </a:p>
          <a:p>
            <a:r>
              <a:rPr lang="zh-CN" altLang="en-US" sz="2800" dirty="0" smtClean="0"/>
              <a:t>图像处理</a:t>
            </a:r>
            <a:r>
              <a:rPr lang="zh-CN" altLang="en-US" sz="2800" dirty="0"/>
              <a:t>技术一般包括图像压缩，增强和复原，匹配、描述和识别</a:t>
            </a:r>
            <a:r>
              <a:rPr lang="en-US" altLang="zh-CN" sz="2800" dirty="0"/>
              <a:t>3</a:t>
            </a:r>
            <a:r>
              <a:rPr lang="zh-CN" altLang="en-US" sz="2800" dirty="0"/>
              <a:t>个部分。</a:t>
            </a:r>
          </a:p>
        </p:txBody>
      </p:sp>
    </p:spTree>
    <p:extLst>
      <p:ext uri="{BB962C8B-B14F-4D97-AF65-F5344CB8AC3E}">
        <p14:creationId xmlns:p14="http://schemas.microsoft.com/office/powerpoint/2010/main" val="3748220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图像增强</a:t>
            </a:r>
            <a:r>
              <a:rPr lang="zh-CN" altLang="en-US" dirty="0"/>
              <a:t>和复原：</a:t>
            </a:r>
          </a:p>
        </p:txBody>
      </p:sp>
      <p:sp>
        <p:nvSpPr>
          <p:cNvPr id="3" name="内容占位符 2"/>
          <p:cNvSpPr>
            <a:spLocks noGrp="1"/>
          </p:cNvSpPr>
          <p:nvPr>
            <p:ph idx="1"/>
          </p:nvPr>
        </p:nvSpPr>
        <p:spPr/>
        <p:txBody>
          <a:bodyPr>
            <a:normAutofit/>
          </a:bodyPr>
          <a:lstStyle/>
          <a:p>
            <a:r>
              <a:rPr lang="zh-CN" altLang="en-US" sz="2800" dirty="0" smtClean="0"/>
              <a:t>图像增强</a:t>
            </a:r>
            <a:r>
              <a:rPr lang="zh-CN" altLang="en-US" sz="2800" dirty="0"/>
              <a:t>和复原的目的是为了提高图像的质量，如去除噪声，提高图像的清晰度等。图像增强不考虑图像降质的原因，突出图像中所感兴趣的部分。如强化图像高频分量，可使图像中物体轮廓清晰，细节明显；如强化低频分量可减少图像中噪声影响。图像复原要求对图像降质的原因有一定的了解，一般讲应根据降质过程建立“降质模型”，再采用某种滤波方法，恢复或重建原来的图像。</a:t>
            </a:r>
          </a:p>
        </p:txBody>
      </p:sp>
    </p:spTree>
    <p:extLst>
      <p:ext uri="{BB962C8B-B14F-4D97-AF65-F5344CB8AC3E}">
        <p14:creationId xmlns:p14="http://schemas.microsoft.com/office/powerpoint/2010/main" val="1271575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t>图像</a:t>
            </a:r>
            <a:r>
              <a:rPr lang="zh-CN" altLang="en-US" sz="4800" dirty="0"/>
              <a:t>分割</a:t>
            </a:r>
          </a:p>
        </p:txBody>
      </p:sp>
      <p:sp>
        <p:nvSpPr>
          <p:cNvPr id="3" name="内容占位符 2"/>
          <p:cNvSpPr>
            <a:spLocks noGrp="1"/>
          </p:cNvSpPr>
          <p:nvPr>
            <p:ph idx="1"/>
          </p:nvPr>
        </p:nvSpPr>
        <p:spPr/>
        <p:txBody>
          <a:bodyPr>
            <a:normAutofit/>
          </a:bodyPr>
          <a:lstStyle/>
          <a:p>
            <a:r>
              <a:rPr lang="zh-CN" altLang="en-US" sz="3200" dirty="0" smtClean="0"/>
              <a:t>图像</a:t>
            </a:r>
            <a:r>
              <a:rPr lang="zh-CN" altLang="en-US" sz="3200" dirty="0"/>
              <a:t>分割是数字图像处理中的关键技术之一。图像分割是将图像中有意义的特征部分提取出来，其有意义的特征有图像中的边缘、区域等，这是进一步进行图像识别、分析和理解的基础。虽然目前已研究出不少边缘提取、区域分割的方法，但还没有一种普遍适用于各种图像的有效方法。因此，对图像分割的研究还在不断深入之中，是目前图像处理中研究的热点之一。</a:t>
            </a:r>
          </a:p>
        </p:txBody>
      </p:sp>
    </p:spTree>
    <p:extLst>
      <p:ext uri="{BB962C8B-B14F-4D97-AF65-F5344CB8AC3E}">
        <p14:creationId xmlns:p14="http://schemas.microsoft.com/office/powerpoint/2010/main" val="25047456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1118</Words>
  <Application>Microsoft Office PowerPoint</Application>
  <PresentationFormat>宽屏</PresentationFormat>
  <Paragraphs>50</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Microsoft YaHei UI</vt:lpstr>
      <vt:lpstr>华文仿宋</vt:lpstr>
      <vt:lpstr>华文楷体</vt:lpstr>
      <vt:lpstr>宋体</vt:lpstr>
      <vt:lpstr>Arial</vt:lpstr>
      <vt:lpstr>Century Gothic</vt:lpstr>
      <vt:lpstr>Wingdings 3</vt:lpstr>
      <vt:lpstr>离子</vt:lpstr>
      <vt:lpstr>图像处理</vt:lpstr>
      <vt:lpstr>RGB </vt:lpstr>
      <vt:lpstr>RGB    </vt:lpstr>
      <vt:lpstr>灰度值</vt:lpstr>
      <vt:lpstr>二值化</vt:lpstr>
      <vt:lpstr>二值化</vt:lpstr>
      <vt:lpstr>图像处理</vt:lpstr>
      <vt:lpstr>图像增强和复原：</vt:lpstr>
      <vt:lpstr>图像分割</vt:lpstr>
      <vt:lpstr>图像分类（识别）</vt:lpstr>
      <vt:lpstr>目标检测</vt:lpstr>
      <vt:lpstr>神器！ OpenCv</vt:lpstr>
      <vt:lpstr>OpenCv的使用</vt:lpstr>
      <vt:lpstr>Lena </vt:lpstr>
      <vt:lpstr>PowerPoint 演示文稿</vt:lpstr>
      <vt:lpstr>Lena图像如何成为图像处理学术界的标准图像</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图像处理</dc:title>
  <dc:creator>User</dc:creator>
  <cp:lastModifiedBy>User</cp:lastModifiedBy>
  <cp:revision>35</cp:revision>
  <dcterms:created xsi:type="dcterms:W3CDTF">2018-04-01T12:49:56Z</dcterms:created>
  <dcterms:modified xsi:type="dcterms:W3CDTF">2018-04-01T13:52:49Z</dcterms:modified>
</cp:coreProperties>
</file>