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98" r:id="rId3"/>
    <p:sldId id="257" r:id="rId4"/>
    <p:sldId id="299" r:id="rId5"/>
    <p:sldId id="258" r:id="rId6"/>
    <p:sldId id="292" r:id="rId7"/>
    <p:sldId id="262" r:id="rId8"/>
    <p:sldId id="263" r:id="rId9"/>
    <p:sldId id="264" r:id="rId10"/>
    <p:sldId id="266" r:id="rId11"/>
    <p:sldId id="267" r:id="rId12"/>
    <p:sldId id="269" r:id="rId13"/>
    <p:sldId id="309" r:id="rId14"/>
    <p:sldId id="310" r:id="rId15"/>
    <p:sldId id="311" r:id="rId16"/>
    <p:sldId id="270" r:id="rId17"/>
    <p:sldId id="271" r:id="rId18"/>
    <p:sldId id="272" r:id="rId19"/>
    <p:sldId id="273" r:id="rId20"/>
    <p:sldId id="274" r:id="rId21"/>
    <p:sldId id="276" r:id="rId22"/>
    <p:sldId id="307" r:id="rId23"/>
    <p:sldId id="306" r:id="rId24"/>
    <p:sldId id="277" r:id="rId25"/>
    <p:sldId id="308" r:id="rId26"/>
    <p:sldId id="304" r:id="rId27"/>
    <p:sldId id="305" r:id="rId28"/>
    <p:sldId id="278" r:id="rId29"/>
    <p:sldId id="282" r:id="rId30"/>
    <p:sldId id="283" r:id="rId31"/>
    <p:sldId id="284" r:id="rId32"/>
    <p:sldId id="285" r:id="rId33"/>
    <p:sldId id="286" r:id="rId34"/>
    <p:sldId id="287" r:id="rId35"/>
    <p:sldId id="293" r:id="rId36"/>
    <p:sldId id="294" r:id="rId37"/>
    <p:sldId id="295" r:id="rId38"/>
    <p:sldId id="297" r:id="rId39"/>
    <p:sldId id="288" r:id="rId40"/>
    <p:sldId id="289" r:id="rId41"/>
    <p:sldId id="290" r:id="rId42"/>
    <p:sldId id="291" r:id="rId43"/>
  </p:sldIdLst>
  <p:sldSz cx="9144000" cy="6858000" type="screen4x3"/>
  <p:notesSz cx="6858000" cy="9144000"/>
  <p:embeddedFontLst>
    <p:embeddedFont>
      <p:font typeface="华文新魏" panose="02010800040101010101" pitchFamily="2" charset="-122"/>
      <p:regular r:id="rId44"/>
    </p:embeddedFont>
    <p:embeddedFont>
      <p:font typeface="Bookman Old Style" panose="02050604050505020204" pitchFamily="18" charset="0"/>
      <p:regular r:id="rId45"/>
      <p:bold r:id="rId46"/>
      <p:italic r:id="rId47"/>
      <p:boldItalic r:id="rId48"/>
    </p:embeddedFont>
    <p:embeddedFont>
      <p:font typeface="Gill Sans MT" panose="020B0502020104020203" pitchFamily="34" charset="0"/>
      <p:regular r:id="rId49"/>
      <p:bold r:id="rId50"/>
      <p:italic r:id="rId51"/>
      <p:boldItalic r:id="rId52"/>
    </p:embeddedFont>
    <p:embeddedFont>
      <p:font typeface="Wingdings 3" panose="05040102010807070707" pitchFamily="18" charset="2"/>
      <p:regular r:id="rId53"/>
    </p:embeddedFont>
    <p:embeddedFont>
      <p:font typeface="等线" panose="02010600030101010101" pitchFamily="2" charset="-122"/>
      <p:regular r:id="rId54"/>
      <p:bold r:id="rId55"/>
    </p:embeddedFont>
  </p:embeddedFontLst>
  <p:defaultTextStyle>
    <a:defPPr>
      <a:defRPr lang="zh-CN"/>
    </a:defPPr>
    <a:lvl1pPr algn="l" rtl="0" eaLnBrk="0" fontAlgn="base" hangingPunct="0">
      <a:spcBef>
        <a:spcPct val="0"/>
      </a:spcBef>
      <a:spcAft>
        <a:spcPct val="0"/>
      </a:spcAft>
      <a:defRPr kern="1200">
        <a:solidFill>
          <a:schemeClr val="tx1"/>
        </a:solidFill>
        <a:latin typeface="Gill Sans MT" panose="020B0502020104020203"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Gill Sans MT" panose="020B0502020104020203"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Gill Sans MT" panose="020B0502020104020203"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Gill Sans MT" panose="020B0502020104020203"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Gill Sans MT" panose="020B0502020104020203"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Gill Sans MT" panose="020B0502020104020203"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Gill Sans MT" panose="020B0502020104020203"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Gill Sans MT" panose="020B0502020104020203"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Gill Sans MT" panose="020B0502020104020203"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5.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矩形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矩形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矩形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标题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CN" altLang="en-US" smtClean="0"/>
              <a:t>单击此处编辑母版标题样式</a:t>
            </a:r>
            <a:endParaRPr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10" name="日期占位符 27"/>
          <p:cNvSpPr>
            <a:spLocks noGrp="1"/>
          </p:cNvSpPr>
          <p:nvPr>
            <p:ph type="dt" sz="half" idx="10"/>
          </p:nvPr>
        </p:nvSpPr>
        <p:spPr>
          <a:xfrm>
            <a:off x="6400800" y="6354763"/>
            <a:ext cx="2286000" cy="366712"/>
          </a:xfrm>
        </p:spPr>
        <p:txBody>
          <a:bodyPr/>
          <a:lstStyle>
            <a:lvl1pPr>
              <a:defRPr sz="1400"/>
            </a:lvl1pPr>
          </a:lstStyle>
          <a:p>
            <a:pPr>
              <a:defRPr/>
            </a:pPr>
            <a:fld id="{FD7CCCCB-F0E2-47AD-B323-D587F4166A35}" type="datetimeFigureOut">
              <a:rPr lang="zh-CN" altLang="en-US"/>
              <a:pPr>
                <a:defRPr/>
              </a:pPr>
              <a:t>2019/5/24</a:t>
            </a:fld>
            <a:endParaRPr lang="zh-CN" altLang="en-US"/>
          </a:p>
        </p:txBody>
      </p:sp>
      <p:sp>
        <p:nvSpPr>
          <p:cNvPr id="11" name="页脚占位符 16"/>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12" name="灯片编号占位符 28"/>
          <p:cNvSpPr>
            <a:spLocks noGrp="1"/>
          </p:cNvSpPr>
          <p:nvPr>
            <p:ph type="sldNum" sz="quarter" idx="12"/>
          </p:nvPr>
        </p:nvSpPr>
        <p:spPr>
          <a:xfrm>
            <a:off x="1216025" y="6354763"/>
            <a:ext cx="1219200" cy="366712"/>
          </a:xfrm>
        </p:spPr>
        <p:txBody>
          <a:bodyPr/>
          <a:lstStyle>
            <a:lvl1pPr>
              <a:defRPr/>
            </a:lvl1pPr>
          </a:lstStyle>
          <a:p>
            <a:pPr>
              <a:defRPr/>
            </a:pPr>
            <a:fld id="{4BF5DCD8-972B-4B08-B85E-33184D031FC7}" type="slidenum">
              <a:rPr lang="zh-CN" altLang="en-US"/>
              <a:pPr>
                <a:defRPr/>
              </a:pPr>
              <a:t>‹#›</a:t>
            </a:fld>
            <a:endParaRPr lang="zh-CN" altLang="en-US"/>
          </a:p>
        </p:txBody>
      </p:sp>
    </p:spTree>
    <p:extLst>
      <p:ext uri="{BB962C8B-B14F-4D97-AF65-F5344CB8AC3E}">
        <p14:creationId xmlns:p14="http://schemas.microsoft.com/office/powerpoint/2010/main" val="84727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FADDF6ED-19DE-462D-8A32-4848581F205C}" type="datetimeFigureOut">
              <a:rPr lang="zh-CN" altLang="en-US"/>
              <a:pPr>
                <a:defRPr/>
              </a:pPr>
              <a:t>2019/5/24</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A71C2041-066E-4EB9-B818-5DCB3DCE96A2}" type="slidenum">
              <a:rPr lang="zh-CN" altLang="en-US"/>
              <a:pPr>
                <a:defRPr/>
              </a:pPr>
              <a:t>‹#›</a:t>
            </a:fld>
            <a:endParaRPr lang="zh-CN" altLang="en-US"/>
          </a:p>
        </p:txBody>
      </p:sp>
    </p:spTree>
    <p:extLst>
      <p:ext uri="{BB962C8B-B14F-4D97-AF65-F5344CB8AC3E}">
        <p14:creationId xmlns:p14="http://schemas.microsoft.com/office/powerpoint/2010/main" val="409485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等腰三角形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直接连接符 14"/>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3"/>
          <p:cNvSpPr>
            <a:spLocks noGrp="1"/>
          </p:cNvSpPr>
          <p:nvPr>
            <p:ph type="dt" sz="half" idx="10"/>
          </p:nvPr>
        </p:nvSpPr>
        <p:spPr/>
        <p:txBody>
          <a:bodyPr/>
          <a:lstStyle>
            <a:lvl1pPr>
              <a:defRPr/>
            </a:lvl1pPr>
          </a:lstStyle>
          <a:p>
            <a:pPr>
              <a:defRPr/>
            </a:pPr>
            <a:fld id="{4994E303-46E4-46E2-8B21-C7B4856FF3CD}" type="datetimeFigureOut">
              <a:rPr lang="zh-CN" altLang="en-US"/>
              <a:pPr>
                <a:defRPr/>
              </a:pPr>
              <a:t>2019/5/24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CA65CA7-44B4-4B92-A463-A4B04EBEE789}" type="slidenum">
              <a:rPr lang="zh-CN" altLang="en-US"/>
              <a:pPr>
                <a:defRPr/>
              </a:pPr>
              <a:t>‹#›</a:t>
            </a:fld>
            <a:endParaRPr lang="zh-CN" altLang="en-US"/>
          </a:p>
        </p:txBody>
      </p:sp>
    </p:spTree>
    <p:extLst>
      <p:ext uri="{BB962C8B-B14F-4D97-AF65-F5344CB8AC3E}">
        <p14:creationId xmlns:p14="http://schemas.microsoft.com/office/powerpoint/2010/main" val="3302250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457200" y="1219200"/>
            <a:ext cx="8229600" cy="4937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1A2416DF-B92B-4514-A8F4-306BCA1B9716}" type="datetimeFigureOut">
              <a:rPr lang="zh-CN" altLang="en-US"/>
              <a:pPr>
                <a:defRPr/>
              </a:pPr>
              <a:t>2019/5/24</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117E09F8-9DAD-43C1-844E-1F86528652FC}" type="slidenum">
              <a:rPr lang="zh-CN" altLang="en-US"/>
              <a:pPr>
                <a:defRPr/>
              </a:pPr>
              <a:t>‹#›</a:t>
            </a:fld>
            <a:endParaRPr lang="zh-CN" altLang="en-US"/>
          </a:p>
        </p:txBody>
      </p:sp>
    </p:spTree>
    <p:extLst>
      <p:ext uri="{BB962C8B-B14F-4D97-AF65-F5344CB8AC3E}">
        <p14:creationId xmlns:p14="http://schemas.microsoft.com/office/powerpoint/2010/main" val="34164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4" name="矩形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矩形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标题 1"/>
          <p:cNvSpPr>
            <a:spLocks noGrp="1"/>
          </p:cNvSpPr>
          <p:nvPr>
            <p:ph type="title"/>
          </p:nvPr>
        </p:nvSpPr>
        <p:spPr>
          <a:xfrm>
            <a:off x="1219200" y="2971800"/>
            <a:ext cx="6858000" cy="1066800"/>
          </a:xfrm>
        </p:spPr>
        <p:txBody>
          <a:bodyPr anchor="t"/>
          <a:lstStyle>
            <a:lvl1pPr algn="r">
              <a:buNone/>
              <a:defRPr sz="3200" b="0" cap="none"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6" name="日期占位符 3"/>
          <p:cNvSpPr>
            <a:spLocks noGrp="1"/>
          </p:cNvSpPr>
          <p:nvPr>
            <p:ph type="dt" sz="half" idx="10"/>
          </p:nvPr>
        </p:nvSpPr>
        <p:spPr>
          <a:xfrm>
            <a:off x="6400800" y="6354763"/>
            <a:ext cx="2286000" cy="366712"/>
          </a:xfrm>
        </p:spPr>
        <p:txBody>
          <a:bodyPr/>
          <a:lstStyle>
            <a:lvl1pPr>
              <a:defRPr/>
            </a:lvl1pPr>
          </a:lstStyle>
          <a:p>
            <a:pPr>
              <a:defRPr/>
            </a:pPr>
            <a:fld id="{CB930FB1-3B1C-484E-97ED-882DA42D8E4B}" type="datetimeFigureOut">
              <a:rPr lang="zh-CN" altLang="en-US"/>
              <a:pPr>
                <a:defRPr/>
              </a:pPr>
              <a:t>2019/5/24</a:t>
            </a:fld>
            <a:endParaRPr lang="zh-CN" altLang="en-US"/>
          </a:p>
        </p:txBody>
      </p:sp>
      <p:sp>
        <p:nvSpPr>
          <p:cNvPr id="7" name="页脚占位符 4"/>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1069975" y="6354763"/>
            <a:ext cx="1520825" cy="366712"/>
          </a:xfrm>
        </p:spPr>
        <p:txBody>
          <a:bodyPr/>
          <a:lstStyle>
            <a:lvl1pPr>
              <a:defRPr/>
            </a:lvl1pPr>
          </a:lstStyle>
          <a:p>
            <a:pPr>
              <a:defRPr/>
            </a:pPr>
            <a:fld id="{91415831-4EBF-4AAA-862F-B3BAB26F7D48}" type="slidenum">
              <a:rPr lang="zh-CN" altLang="en-US"/>
              <a:pPr>
                <a:defRPr/>
              </a:pPr>
              <a:t>‹#›</a:t>
            </a:fld>
            <a:endParaRPr lang="zh-CN" altLang="en-US"/>
          </a:p>
        </p:txBody>
      </p:sp>
    </p:spTree>
    <p:extLst>
      <p:ext uri="{BB962C8B-B14F-4D97-AF65-F5344CB8AC3E}">
        <p14:creationId xmlns:p14="http://schemas.microsoft.com/office/powerpoint/2010/main" val="21788049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457200" y="1219200"/>
            <a:ext cx="4041648" cy="4937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632198" y="1216152"/>
            <a:ext cx="4041648" cy="4937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fld id="{9C2ADCD9-6418-4E7D-8E8D-BBE5B0F85A22}" type="datetimeFigureOut">
              <a:rPr lang="zh-CN" altLang="en-US"/>
              <a:pPr>
                <a:defRPr/>
              </a:pPr>
              <a:t>2019/5/24</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8E5B1C37-D55B-4765-B7D7-CA0EC76B09A2}" type="slidenum">
              <a:rPr lang="zh-CN" altLang="en-US"/>
              <a:pPr>
                <a:defRPr/>
              </a:pPr>
              <a:t>‹#›</a:t>
            </a:fld>
            <a:endParaRPr lang="zh-CN" altLang="en-US"/>
          </a:p>
        </p:txBody>
      </p:sp>
    </p:spTree>
    <p:extLst>
      <p:ext uri="{BB962C8B-B14F-4D97-AF65-F5344CB8AC3E}">
        <p14:creationId xmlns:p14="http://schemas.microsoft.com/office/powerpoint/2010/main" val="3797786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11" name="内容占位符 10"/>
          <p:cNvSpPr>
            <a:spLocks noGrp="1"/>
          </p:cNvSpPr>
          <p:nvPr>
            <p:ph sz="quarter" idx="2"/>
          </p:nvPr>
        </p:nvSpPr>
        <p:spPr>
          <a:xfrm>
            <a:off x="457200" y="2133600"/>
            <a:ext cx="40386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quarter" idx="4"/>
          </p:nvPr>
        </p:nvSpPr>
        <p:spPr>
          <a:xfrm>
            <a:off x="4648200" y="2133600"/>
            <a:ext cx="40386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13"/>
          <p:cNvSpPr>
            <a:spLocks noGrp="1"/>
          </p:cNvSpPr>
          <p:nvPr>
            <p:ph type="dt" sz="half" idx="10"/>
          </p:nvPr>
        </p:nvSpPr>
        <p:spPr/>
        <p:txBody>
          <a:bodyPr/>
          <a:lstStyle>
            <a:lvl1pPr>
              <a:defRPr/>
            </a:lvl1pPr>
          </a:lstStyle>
          <a:p>
            <a:pPr>
              <a:defRPr/>
            </a:pPr>
            <a:fld id="{89790F39-439F-496C-B5BB-BB336B0B1019}" type="datetimeFigureOut">
              <a:rPr lang="zh-CN" altLang="en-US"/>
              <a:pPr>
                <a:defRPr/>
              </a:pPr>
              <a:t>2019/5/24</a:t>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CBBD3F92-5AA2-4DE3-ADE2-6B4DAFDD4762}" type="slidenum">
              <a:rPr lang="zh-CN" altLang="en-US"/>
              <a:pPr>
                <a:defRPr/>
              </a:pPr>
              <a:t>‹#›</a:t>
            </a:fld>
            <a:endParaRPr lang="zh-CN" altLang="en-US"/>
          </a:p>
        </p:txBody>
      </p:sp>
    </p:spTree>
    <p:extLst>
      <p:ext uri="{BB962C8B-B14F-4D97-AF65-F5344CB8AC3E}">
        <p14:creationId xmlns:p14="http://schemas.microsoft.com/office/powerpoint/2010/main" val="2864984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标题 1"/>
          <p:cNvSpPr>
            <a:spLocks noGrp="1"/>
          </p:cNvSpPr>
          <p:nvPr>
            <p:ph type="title"/>
          </p:nvPr>
        </p:nvSpPr>
        <p:spPr>
          <a:xfrm>
            <a:off x="457200" y="228600"/>
            <a:ext cx="8229600" cy="914400"/>
          </a:xfrm>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E739620D-CCF8-4B88-97D8-79F7FEC7DB8E}" type="datetimeFigureOut">
              <a:rPr lang="zh-CN" altLang="en-US"/>
              <a:pPr>
                <a:defRPr/>
              </a:pPr>
              <a:t>2019/5/24</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2A792028-3604-492A-A740-E381431FCC2E}" type="slidenum">
              <a:rPr lang="zh-CN" altLang="en-US"/>
              <a:pPr>
                <a:defRPr/>
              </a:pPr>
              <a:t>‹#›</a:t>
            </a:fld>
            <a:endParaRPr lang="zh-CN" altLang="en-US"/>
          </a:p>
        </p:txBody>
      </p:sp>
    </p:spTree>
    <p:extLst>
      <p:ext uri="{BB962C8B-B14F-4D97-AF65-F5344CB8AC3E}">
        <p14:creationId xmlns:p14="http://schemas.microsoft.com/office/powerpoint/2010/main" val="3452223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日期占位符 1"/>
          <p:cNvSpPr>
            <a:spLocks noGrp="1"/>
          </p:cNvSpPr>
          <p:nvPr>
            <p:ph type="dt" sz="half" idx="10"/>
          </p:nvPr>
        </p:nvSpPr>
        <p:spPr/>
        <p:txBody>
          <a:bodyPr/>
          <a:lstStyle>
            <a:lvl1pPr>
              <a:defRPr/>
            </a:lvl1pPr>
          </a:lstStyle>
          <a:p>
            <a:pPr>
              <a:defRPr/>
            </a:pPr>
            <a:fld id="{82C1A685-5590-4445-BBF7-781CA67B17A3}" type="datetimeFigureOut">
              <a:rPr lang="zh-CN" altLang="en-US"/>
              <a:pPr>
                <a:defRPr/>
              </a:pPr>
              <a:t>2019/5/24</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4CF2C462-8971-4421-9D40-E1D43EFA9FF8}" type="slidenum">
              <a:rPr lang="zh-CN" altLang="en-US"/>
              <a:pPr>
                <a:defRPr/>
              </a:pPr>
              <a:t>‹#›</a:t>
            </a:fld>
            <a:endParaRPr lang="zh-CN" altLang="en-US"/>
          </a:p>
        </p:txBody>
      </p:sp>
    </p:spTree>
    <p:extLst>
      <p:ext uri="{BB962C8B-B14F-4D97-AF65-F5344CB8AC3E}">
        <p14:creationId xmlns:p14="http://schemas.microsoft.com/office/powerpoint/2010/main" val="925784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11"/>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等腰三角形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标题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2" name="内容占位符 11"/>
          <p:cNvSpPr>
            <a:spLocks noGrp="1"/>
          </p:cNvSpPr>
          <p:nvPr>
            <p:ph sz="quarter" idx="1"/>
          </p:nvPr>
        </p:nvSpPr>
        <p:spPr>
          <a:xfrm>
            <a:off x="304800" y="304800"/>
            <a:ext cx="571500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4"/>
          <p:cNvSpPr>
            <a:spLocks noGrp="1"/>
          </p:cNvSpPr>
          <p:nvPr>
            <p:ph type="dt" sz="half" idx="10"/>
          </p:nvPr>
        </p:nvSpPr>
        <p:spPr/>
        <p:txBody>
          <a:bodyPr/>
          <a:lstStyle>
            <a:lvl1pPr>
              <a:defRPr/>
            </a:lvl1pPr>
          </a:lstStyle>
          <a:p>
            <a:pPr>
              <a:defRPr/>
            </a:pPr>
            <a:fld id="{113D1710-4B2D-415A-8BD1-60DA41A11EC2}" type="datetimeFigureOut">
              <a:rPr lang="zh-CN" altLang="en-US"/>
              <a:pPr>
                <a:defRPr/>
              </a:pPr>
              <a:t>2019/5/24</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9D969683-40C5-4313-A854-1A291E7A9FD7}" type="slidenum">
              <a:rPr lang="zh-CN" altLang="en-US"/>
              <a:pPr>
                <a:defRPr/>
              </a:pPr>
              <a:t>‹#›</a:t>
            </a:fld>
            <a:endParaRPr lang="zh-CN" altLang="en-US"/>
          </a:p>
        </p:txBody>
      </p:sp>
    </p:spTree>
    <p:extLst>
      <p:ext uri="{BB962C8B-B14F-4D97-AF65-F5344CB8AC3E}">
        <p14:creationId xmlns:p14="http://schemas.microsoft.com/office/powerpoint/2010/main" val="519573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2"/>
        </a:solidFill>
        <a:effectLst/>
      </p:bgPr>
    </p:bg>
    <p:spTree>
      <p:nvGrpSpPr>
        <p:cNvPr id="1" name=""/>
        <p:cNvGrpSpPr/>
        <p:nvPr/>
      </p:nvGrpSpPr>
      <p:grpSpPr>
        <a:xfrm>
          <a:off x="0" y="0"/>
          <a:ext cx="0" cy="0"/>
          <a:chOff x="0" y="0"/>
          <a:chExt cx="0" cy="0"/>
        </a:xfrm>
      </p:grpSpPr>
      <p:sp>
        <p:nvSpPr>
          <p:cNvPr id="5"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等腰三角形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矩形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8" name="日期占位符 4"/>
          <p:cNvSpPr>
            <a:spLocks noGrp="1"/>
          </p:cNvSpPr>
          <p:nvPr>
            <p:ph type="dt" sz="half" idx="10"/>
          </p:nvPr>
        </p:nvSpPr>
        <p:spPr/>
        <p:txBody>
          <a:bodyPr/>
          <a:lstStyle>
            <a:lvl1pPr>
              <a:defRPr/>
            </a:lvl1pPr>
          </a:lstStyle>
          <a:p>
            <a:pPr>
              <a:defRPr/>
            </a:pPr>
            <a:fld id="{70946C07-ADE7-40CF-BEA0-284D9E172DC9}" type="datetimeFigureOut">
              <a:rPr lang="zh-CN" altLang="en-US"/>
              <a:pPr>
                <a:defRPr/>
              </a:pPr>
              <a:t>2019/5/24</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BD624F10-FF23-4F1F-A95F-0542B2712E74}" type="slidenum">
              <a:rPr lang="zh-CN" altLang="en-US"/>
              <a:pPr>
                <a:defRPr/>
              </a:pPr>
              <a:t>‹#›</a:t>
            </a:fld>
            <a:endParaRPr lang="zh-CN" altLang="en-US"/>
          </a:p>
        </p:txBody>
      </p:sp>
    </p:spTree>
    <p:extLst>
      <p:ext uri="{BB962C8B-B14F-4D97-AF65-F5344CB8AC3E}">
        <p14:creationId xmlns:p14="http://schemas.microsoft.com/office/powerpoint/2010/main" val="216616775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1027" name="文本占位符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4" name="日期占位符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E0CDB55D-2C09-4F9B-8196-74F226761EB1}" type="datetimeFigureOut">
              <a:rPr lang="zh-CN" altLang="en-US"/>
              <a:pPr>
                <a:defRPr/>
              </a:pPr>
              <a:t>2019/5/24</a:t>
            </a:fld>
            <a:endParaRPr lang="zh-CN" altLang="en-US"/>
          </a:p>
        </p:txBody>
      </p:sp>
      <p:sp>
        <p:nvSpPr>
          <p:cNvPr id="3" name="页脚占位符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ea typeface="华文新魏" panose="02010800040101010101" pitchFamily="2" charset="-122"/>
              </a:defRPr>
            </a:lvl1pPr>
          </a:lstStyle>
          <a:p>
            <a:pPr>
              <a:defRPr/>
            </a:pPr>
            <a:fld id="{025B5E32-7126-4201-9B9F-9D5F84A68569}" type="slidenum">
              <a:rPr lang="zh-CN" altLang="en-US"/>
              <a:pPr>
                <a:defRPr/>
              </a:pPr>
              <a:t>‹#›</a:t>
            </a:fld>
            <a:endParaRPr lang="zh-CN" altLang="en-US"/>
          </a:p>
        </p:txBody>
      </p:sp>
      <p:sp>
        <p:nvSpPr>
          <p:cNvPr id="1031" name="直接连接符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2" name="直接连接符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4007" r:id="rId1"/>
    <p:sldLayoutId id="2147484003" r:id="rId2"/>
    <p:sldLayoutId id="2147484008" r:id="rId3"/>
    <p:sldLayoutId id="2147484004" r:id="rId4"/>
    <p:sldLayoutId id="2147484005" r:id="rId5"/>
    <p:sldLayoutId id="2147484009" r:id="rId6"/>
    <p:sldLayoutId id="2147484010" r:id="rId7"/>
    <p:sldLayoutId id="2147484011" r:id="rId8"/>
    <p:sldLayoutId id="2147484012" r:id="rId9"/>
    <p:sldLayoutId id="2147484006" r:id="rId10"/>
    <p:sldLayoutId id="2147484013" r:id="rId11"/>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ea typeface="宋体" charset="-122"/>
        </a:defRPr>
      </a:lvl2pPr>
      <a:lvl3pPr algn="l" rtl="0" eaLnBrk="0" fontAlgn="base" hangingPunct="0">
        <a:spcBef>
          <a:spcPct val="0"/>
        </a:spcBef>
        <a:spcAft>
          <a:spcPct val="0"/>
        </a:spcAft>
        <a:defRPr sz="3200">
          <a:solidFill>
            <a:schemeClr val="tx2"/>
          </a:solidFill>
          <a:latin typeface="Bookman Old Style" pitchFamily="18" charset="0"/>
          <a:ea typeface="宋体" charset="-122"/>
        </a:defRPr>
      </a:lvl3pPr>
      <a:lvl4pPr algn="l" rtl="0" eaLnBrk="0" fontAlgn="base" hangingPunct="0">
        <a:spcBef>
          <a:spcPct val="0"/>
        </a:spcBef>
        <a:spcAft>
          <a:spcPct val="0"/>
        </a:spcAft>
        <a:defRPr sz="3200">
          <a:solidFill>
            <a:schemeClr val="tx2"/>
          </a:solidFill>
          <a:latin typeface="Bookman Old Style" pitchFamily="18" charset="0"/>
          <a:ea typeface="宋体" charset="-122"/>
        </a:defRPr>
      </a:lvl4pPr>
      <a:lvl5pPr algn="l" rtl="0" eaLnBrk="0" fontAlgn="base" hangingPunct="0">
        <a:spcBef>
          <a:spcPct val="0"/>
        </a:spcBef>
        <a:spcAft>
          <a:spcPct val="0"/>
        </a:spcAft>
        <a:defRPr sz="3200">
          <a:solidFill>
            <a:schemeClr val="tx2"/>
          </a:solidFill>
          <a:latin typeface="Bookman Old Style" pitchFamily="18" charset="0"/>
          <a:ea typeface="宋体" charset="-122"/>
        </a:defRPr>
      </a:lvl5pPr>
      <a:lvl6pPr marL="457200" algn="l" rtl="0" fontAlgn="base">
        <a:spcBef>
          <a:spcPct val="0"/>
        </a:spcBef>
        <a:spcAft>
          <a:spcPct val="0"/>
        </a:spcAft>
        <a:defRPr sz="3200">
          <a:solidFill>
            <a:schemeClr val="tx2"/>
          </a:solidFill>
          <a:latin typeface="Bookman Old Style" pitchFamily="18" charset="0"/>
          <a:ea typeface="宋体" charset="-122"/>
        </a:defRPr>
      </a:lvl6pPr>
      <a:lvl7pPr marL="914400" algn="l" rtl="0" fontAlgn="base">
        <a:spcBef>
          <a:spcPct val="0"/>
        </a:spcBef>
        <a:spcAft>
          <a:spcPct val="0"/>
        </a:spcAft>
        <a:defRPr sz="3200">
          <a:solidFill>
            <a:schemeClr val="tx2"/>
          </a:solidFill>
          <a:latin typeface="Bookman Old Style" pitchFamily="18" charset="0"/>
          <a:ea typeface="宋体" charset="-122"/>
        </a:defRPr>
      </a:lvl7pPr>
      <a:lvl8pPr marL="1371600" algn="l" rtl="0" fontAlgn="base">
        <a:spcBef>
          <a:spcPct val="0"/>
        </a:spcBef>
        <a:spcAft>
          <a:spcPct val="0"/>
        </a:spcAft>
        <a:defRPr sz="3200">
          <a:solidFill>
            <a:schemeClr val="tx2"/>
          </a:solidFill>
          <a:latin typeface="Bookman Old Style" pitchFamily="18" charset="0"/>
          <a:ea typeface="宋体" charset="-122"/>
        </a:defRPr>
      </a:lvl8pPr>
      <a:lvl9pPr marL="1828800" algn="l" rtl="0" fontAlgn="base">
        <a:spcBef>
          <a:spcPct val="0"/>
        </a:spcBef>
        <a:spcAft>
          <a:spcPct val="0"/>
        </a:spcAft>
        <a:defRPr sz="3200">
          <a:solidFill>
            <a:schemeClr val="tx2"/>
          </a:solidFill>
          <a:latin typeface="Bookman Old Style" pitchFamily="18" charset="0"/>
          <a:ea typeface="宋体" charset="-122"/>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9200" y="3886200"/>
            <a:ext cx="6858000" cy="911225"/>
          </a:xfrm>
        </p:spPr>
        <p:txBody>
          <a:bodyPr>
            <a:normAutofit/>
          </a:bodyPr>
          <a:lstStyle/>
          <a:p>
            <a:pPr eaLnBrk="1" fontAlgn="auto" hangingPunct="1">
              <a:spcAft>
                <a:spcPts val="0"/>
              </a:spcAft>
              <a:defRPr/>
            </a:pPr>
            <a:r>
              <a:rPr lang="zh-CN" altLang="en-US" sz="4000" b="1" smtClean="0">
                <a:solidFill>
                  <a:srgbClr val="C00000"/>
                </a:solidFill>
                <a:effectLst>
                  <a:outerShdw blurRad="38100" dist="38100" dir="2700000" algn="tl">
                    <a:srgbClr val="000000">
                      <a:alpha val="43137"/>
                    </a:srgbClr>
                  </a:outerShdw>
                </a:effectLst>
                <a:latin typeface="华文新魏" pitchFamily="2" charset="-122"/>
                <a:ea typeface="华文新魏" pitchFamily="2" charset="-122"/>
              </a:rPr>
              <a:t>微型计算机原理与接口技术</a:t>
            </a:r>
            <a:endParaRPr lang="zh-CN" altLang="en-US" sz="4000" b="1">
              <a:solidFill>
                <a:srgbClr val="C00000"/>
              </a:solidFill>
              <a:effectLst>
                <a:outerShdw blurRad="38100" dist="38100" dir="2700000" algn="tl">
                  <a:srgbClr val="000000">
                    <a:alpha val="43137"/>
                  </a:srgbClr>
                </a:outerShdw>
              </a:effectLst>
              <a:latin typeface="华文新魏" pitchFamily="2" charset="-122"/>
              <a:ea typeface="华文新魏" pitchFamily="2" charset="-122"/>
            </a:endParaRPr>
          </a:p>
        </p:txBody>
      </p:sp>
      <p:sp>
        <p:nvSpPr>
          <p:cNvPr id="3" name="副标题 2"/>
          <p:cNvSpPr>
            <a:spLocks noGrp="1"/>
          </p:cNvSpPr>
          <p:nvPr>
            <p:ph type="subTitle" idx="1"/>
          </p:nvPr>
        </p:nvSpPr>
        <p:spPr/>
        <p:txBody>
          <a:bodyPr>
            <a:normAutofit/>
          </a:bodyPr>
          <a:lstStyle/>
          <a:p>
            <a:pPr eaLnBrk="1" fontAlgn="auto" hangingPunct="1">
              <a:spcAft>
                <a:spcPts val="0"/>
              </a:spcAft>
              <a:defRPr/>
            </a:pPr>
            <a:r>
              <a:rPr lang="en-US" altLang="zh-CN" sz="2800" b="1" dirty="0" smtClean="0">
                <a:latin typeface="+mn-ea"/>
                <a:ea typeface="+mn-ea"/>
              </a:rPr>
              <a:t>2018-2019-1</a:t>
            </a:r>
            <a:r>
              <a:rPr lang="zh-CN" altLang="en-US" sz="2800" b="1" dirty="0" smtClean="0">
                <a:latin typeface="+mn-ea"/>
                <a:ea typeface="+mn-ea"/>
              </a:rPr>
              <a:t>学期  期末复习</a:t>
            </a:r>
            <a:endParaRPr lang="zh-CN" altLang="en-US" sz="2800" b="1" dirty="0">
              <a:latin typeface="+mn-ea"/>
              <a:ea typeface="+mn-ea"/>
            </a:endParaRPr>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44450"/>
            <a:ext cx="32099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endParaRPr lang="zh-CN" altLang="en-US" smtClean="0"/>
          </a:p>
        </p:txBody>
      </p:sp>
      <p:graphicFrame>
        <p:nvGraphicFramePr>
          <p:cNvPr id="4" name="内容占位符 3"/>
          <p:cNvGraphicFramePr>
            <a:graphicFrameLocks noGrp="1"/>
          </p:cNvGraphicFramePr>
          <p:nvPr>
            <p:ph sz="quarter" idx="1"/>
          </p:nvPr>
        </p:nvGraphicFramePr>
        <p:xfrm>
          <a:off x="457200" y="1219200"/>
          <a:ext cx="8229600" cy="4435476"/>
        </p:xfrm>
        <a:graphic>
          <a:graphicData uri="http://schemas.openxmlformats.org/drawingml/2006/table">
            <a:tbl>
              <a:tblPr firstRow="1" bandRow="1">
                <a:tableStyleId>{2D5ABB26-0587-4C30-8999-92F81FD0307C}</a:tableStyleId>
              </a:tblPr>
              <a:tblGrid>
                <a:gridCol w="586408">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5122912">
                  <a:extLst>
                    <a:ext uri="{9D8B030D-6E8A-4147-A177-3AD203B41FA5}">
                      <a16:colId xmlns:a16="http://schemas.microsoft.com/office/drawing/2014/main" val="20002"/>
                    </a:ext>
                  </a:extLst>
                </a:gridCol>
              </a:tblGrid>
              <a:tr h="685898">
                <a:tc>
                  <a:txBody>
                    <a:bodyPr/>
                    <a:lstStyle/>
                    <a:p>
                      <a:pPr>
                        <a:lnSpc>
                          <a:spcPct val="150000"/>
                        </a:lnSpc>
                      </a:pPr>
                      <a:endParaRPr lang="zh-CN" altLang="en-US" sz="2600" dirty="0"/>
                    </a:p>
                  </a:txBody>
                  <a:tcPr marT="45727" marB="4572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600" b="1" smtClean="0"/>
                        <a:t>内存寻址方式</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altLang="zh-CN" sz="2600" b="1" smtClean="0"/>
                        <a:t>16</a:t>
                      </a:r>
                      <a:r>
                        <a:rPr lang="zh-CN" altLang="en-US" sz="2600" b="1" smtClean="0"/>
                        <a:t>位寻址规定可使用的寄存器</a:t>
                      </a:r>
                      <a:endParaRPr lang="zh-CN" altLang="en-US" sz="2600" b="1"/>
                    </a:p>
                  </a:txBody>
                  <a:tcPr marT="45727" marB="4572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40172">
                <a:tc>
                  <a:txBody>
                    <a:bodyPr/>
                    <a:lstStyle/>
                    <a:p>
                      <a:pPr>
                        <a:lnSpc>
                          <a:spcPct val="150000"/>
                        </a:lnSpc>
                      </a:pPr>
                      <a:r>
                        <a:rPr lang="en-US" altLang="zh-CN" sz="2400" smtClean="0"/>
                        <a:t>(1)</a:t>
                      </a:r>
                      <a:endParaRPr lang="zh-CN" altLang="en-US" sz="2400"/>
                    </a:p>
                  </a:txBody>
                  <a:tcPr marT="45727" marB="4572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2400" smtClean="0"/>
                        <a:t>直接寻址</a:t>
                      </a:r>
                      <a:endParaRPr lang="zh-CN" altLang="en-US" sz="2400"/>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400"/>
                    </a:p>
                  </a:txBody>
                  <a:tcPr marT="45727" marB="4572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40172">
                <a:tc>
                  <a:txBody>
                    <a:bodyPr/>
                    <a:lstStyle/>
                    <a:p>
                      <a:pPr>
                        <a:lnSpc>
                          <a:spcPct val="150000"/>
                        </a:lnSpc>
                      </a:pPr>
                      <a:r>
                        <a:rPr lang="en-US" altLang="zh-CN" sz="2400" smtClean="0"/>
                        <a:t>(2)</a:t>
                      </a:r>
                      <a:endParaRPr lang="zh-CN" altLang="en-US" sz="2400"/>
                    </a:p>
                  </a:txBody>
                  <a:tcPr marT="45727" marB="4572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2400" smtClean="0"/>
                        <a:t>寄存器间接寻址</a:t>
                      </a:r>
                      <a:endParaRPr lang="zh-CN" altLang="en-US" sz="2400"/>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altLang="zh-CN" sz="2400" dirty="0" smtClean="0"/>
                        <a:t>[</a:t>
                      </a:r>
                      <a:r>
                        <a:rPr lang="en-US" altLang="zh-CN" sz="2400" dirty="0" smtClean="0">
                          <a:solidFill>
                            <a:srgbClr val="FF0000"/>
                          </a:solidFill>
                        </a:rPr>
                        <a:t>BX</a:t>
                      </a:r>
                      <a:r>
                        <a:rPr lang="en-US" altLang="zh-CN" sz="2400" dirty="0" smtClean="0"/>
                        <a:t>]</a:t>
                      </a:r>
                      <a:r>
                        <a:rPr lang="zh-CN" altLang="en-US" sz="2400" dirty="0" smtClean="0"/>
                        <a:t>、</a:t>
                      </a:r>
                      <a:r>
                        <a:rPr lang="en-US" altLang="zh-CN" sz="2400" dirty="0" smtClean="0"/>
                        <a:t>[</a:t>
                      </a:r>
                      <a:r>
                        <a:rPr lang="en-US" altLang="zh-CN" sz="2400" dirty="0" smtClean="0">
                          <a:solidFill>
                            <a:srgbClr val="FF0000"/>
                          </a:solidFill>
                        </a:rPr>
                        <a:t>BP</a:t>
                      </a:r>
                      <a:r>
                        <a:rPr lang="en-US" altLang="zh-CN" sz="2400" dirty="0" smtClean="0"/>
                        <a:t>]</a:t>
                      </a:r>
                      <a:r>
                        <a:rPr lang="zh-CN" altLang="en-US" sz="2400" dirty="0" smtClean="0"/>
                        <a:t>、</a:t>
                      </a:r>
                      <a:r>
                        <a:rPr lang="en-US" altLang="zh-CN" sz="2400" dirty="0" smtClean="0"/>
                        <a:t>[</a:t>
                      </a:r>
                      <a:r>
                        <a:rPr lang="en-US" altLang="zh-CN" sz="2400" dirty="0" smtClean="0">
                          <a:solidFill>
                            <a:srgbClr val="FF0000"/>
                          </a:solidFill>
                        </a:rPr>
                        <a:t>SI</a:t>
                      </a:r>
                      <a:r>
                        <a:rPr lang="en-US" altLang="zh-CN" sz="2400" dirty="0" smtClean="0"/>
                        <a:t>]</a:t>
                      </a:r>
                      <a:r>
                        <a:rPr lang="zh-CN" altLang="en-US" sz="2400" dirty="0" smtClean="0"/>
                        <a:t>、</a:t>
                      </a:r>
                      <a:r>
                        <a:rPr lang="en-US" altLang="zh-CN" sz="2400" dirty="0" smtClean="0"/>
                        <a:t>[</a:t>
                      </a:r>
                      <a:r>
                        <a:rPr lang="en-US" altLang="zh-CN" sz="2400" dirty="0" smtClean="0">
                          <a:solidFill>
                            <a:srgbClr val="FF0000"/>
                          </a:solidFill>
                        </a:rPr>
                        <a:t>DI</a:t>
                      </a:r>
                      <a:r>
                        <a:rPr lang="en-US" altLang="zh-CN" sz="2400" dirty="0" smtClean="0"/>
                        <a:t>]</a:t>
                      </a:r>
                      <a:endParaRPr lang="zh-CN" altLang="en-US" sz="2400" dirty="0"/>
                    </a:p>
                  </a:txBody>
                  <a:tcPr marT="45727" marB="4572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0172">
                <a:tc>
                  <a:txBody>
                    <a:bodyPr/>
                    <a:lstStyle/>
                    <a:p>
                      <a:pPr>
                        <a:lnSpc>
                          <a:spcPct val="150000"/>
                        </a:lnSpc>
                      </a:pPr>
                      <a:r>
                        <a:rPr lang="en-US" altLang="zh-CN" sz="2400" smtClean="0"/>
                        <a:t>(3)</a:t>
                      </a:r>
                      <a:endParaRPr lang="zh-CN" altLang="en-US" sz="2400"/>
                    </a:p>
                  </a:txBody>
                  <a:tcPr marT="45727" marB="4572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2400" smtClean="0"/>
                        <a:t>基址寻址</a:t>
                      </a:r>
                      <a:endParaRPr lang="zh-CN" altLang="en-US" sz="2400"/>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altLang="zh-CN" sz="2400" dirty="0" smtClean="0"/>
                        <a:t>[</a:t>
                      </a:r>
                      <a:r>
                        <a:rPr lang="en-US" altLang="zh-CN" sz="2400" dirty="0" smtClean="0">
                          <a:solidFill>
                            <a:srgbClr val="FF0000"/>
                          </a:solidFill>
                        </a:rPr>
                        <a:t>BX</a:t>
                      </a:r>
                      <a:r>
                        <a:rPr lang="en-US" altLang="zh-CN" sz="2400" dirty="0" smtClean="0"/>
                        <a:t>+</a:t>
                      </a:r>
                      <a:r>
                        <a:rPr lang="zh-CN" altLang="en-US" sz="2400" dirty="0" smtClean="0"/>
                        <a:t>位移量</a:t>
                      </a:r>
                      <a:r>
                        <a:rPr lang="en-US" altLang="zh-CN" sz="2400" dirty="0" smtClean="0"/>
                        <a:t>]</a:t>
                      </a:r>
                      <a:r>
                        <a:rPr lang="zh-CN" altLang="en-US" sz="2400" dirty="0" smtClean="0"/>
                        <a:t>、</a:t>
                      </a:r>
                      <a:r>
                        <a:rPr lang="en-US" altLang="zh-CN" sz="2400" dirty="0" smtClean="0"/>
                        <a:t>[</a:t>
                      </a:r>
                      <a:r>
                        <a:rPr lang="en-US" altLang="zh-CN" sz="2400" dirty="0" smtClean="0">
                          <a:solidFill>
                            <a:srgbClr val="FF0000"/>
                          </a:solidFill>
                        </a:rPr>
                        <a:t>BP</a:t>
                      </a:r>
                      <a:r>
                        <a:rPr lang="en-US" altLang="zh-CN" sz="2400" dirty="0" smtClean="0"/>
                        <a:t>+</a:t>
                      </a:r>
                      <a:r>
                        <a:rPr lang="zh-CN" altLang="en-US" sz="2400" dirty="0" smtClean="0"/>
                        <a:t>位移量</a:t>
                      </a:r>
                      <a:r>
                        <a:rPr lang="en-US" altLang="zh-CN" sz="2400" dirty="0" smtClean="0"/>
                        <a:t>]</a:t>
                      </a:r>
                      <a:endParaRPr lang="zh-CN" altLang="en-US" sz="2400" dirty="0"/>
                    </a:p>
                  </a:txBody>
                  <a:tcPr marT="45727" marB="4572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40172">
                <a:tc>
                  <a:txBody>
                    <a:bodyPr/>
                    <a:lstStyle/>
                    <a:p>
                      <a:pPr>
                        <a:lnSpc>
                          <a:spcPct val="150000"/>
                        </a:lnSpc>
                      </a:pPr>
                      <a:r>
                        <a:rPr lang="en-US" altLang="zh-CN" sz="2400" smtClean="0"/>
                        <a:t>(4)</a:t>
                      </a:r>
                      <a:endParaRPr lang="zh-CN" altLang="en-US" sz="2400"/>
                    </a:p>
                  </a:txBody>
                  <a:tcPr marT="45727" marB="4572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2400" smtClean="0"/>
                        <a:t>变址寻址</a:t>
                      </a:r>
                      <a:endParaRPr lang="zh-CN" altLang="en-US" sz="2400"/>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altLang="zh-CN" sz="2400" dirty="0" smtClean="0"/>
                        <a:t>[</a:t>
                      </a:r>
                      <a:r>
                        <a:rPr lang="en-US" altLang="zh-CN" sz="2400" dirty="0" smtClean="0">
                          <a:solidFill>
                            <a:srgbClr val="FF0000"/>
                          </a:solidFill>
                        </a:rPr>
                        <a:t>SI</a:t>
                      </a:r>
                      <a:r>
                        <a:rPr lang="en-US" altLang="zh-CN" sz="2400" dirty="0" smtClean="0"/>
                        <a:t>+</a:t>
                      </a:r>
                      <a:r>
                        <a:rPr lang="zh-CN" altLang="en-US" sz="2400" dirty="0" smtClean="0"/>
                        <a:t>位移量</a:t>
                      </a:r>
                      <a:r>
                        <a:rPr lang="en-US" altLang="zh-CN" sz="2400" dirty="0" smtClean="0"/>
                        <a:t>]</a:t>
                      </a:r>
                      <a:r>
                        <a:rPr lang="zh-CN" altLang="en-US" sz="2400" dirty="0" smtClean="0"/>
                        <a:t>、</a:t>
                      </a:r>
                      <a:r>
                        <a:rPr lang="en-US" altLang="zh-CN" sz="2400" dirty="0" smtClean="0"/>
                        <a:t>[</a:t>
                      </a:r>
                      <a:r>
                        <a:rPr lang="en-US" altLang="zh-CN" sz="2400" dirty="0" smtClean="0">
                          <a:solidFill>
                            <a:srgbClr val="FF0000"/>
                          </a:solidFill>
                        </a:rPr>
                        <a:t>DI</a:t>
                      </a:r>
                      <a:r>
                        <a:rPr lang="en-US" altLang="zh-CN" sz="2400" dirty="0" smtClean="0"/>
                        <a:t>+</a:t>
                      </a:r>
                      <a:r>
                        <a:rPr lang="zh-CN" altLang="en-US" sz="2400" dirty="0" smtClean="0"/>
                        <a:t>位移量</a:t>
                      </a:r>
                      <a:r>
                        <a:rPr lang="en-US" altLang="zh-CN" sz="2400" dirty="0" smtClean="0"/>
                        <a:t>]</a:t>
                      </a:r>
                      <a:endParaRPr lang="zh-CN" altLang="en-US" sz="2400" dirty="0"/>
                    </a:p>
                  </a:txBody>
                  <a:tcPr marT="45727" marB="4572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88890">
                <a:tc>
                  <a:txBody>
                    <a:bodyPr/>
                    <a:lstStyle/>
                    <a:p>
                      <a:pPr>
                        <a:lnSpc>
                          <a:spcPct val="150000"/>
                        </a:lnSpc>
                      </a:pPr>
                      <a:r>
                        <a:rPr lang="en-US" altLang="zh-CN" sz="2400" smtClean="0"/>
                        <a:t>(5)</a:t>
                      </a:r>
                      <a:endParaRPr lang="zh-CN" altLang="en-US" sz="2400"/>
                    </a:p>
                  </a:txBody>
                  <a:tcPr marT="45727" marB="4572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2400" smtClean="0"/>
                        <a:t>基址加变址寻址</a:t>
                      </a:r>
                      <a:endParaRPr lang="zh-CN" altLang="en-US" sz="2400"/>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altLang="zh-CN" sz="2400" dirty="0" smtClean="0"/>
                        <a:t>[</a:t>
                      </a:r>
                      <a:r>
                        <a:rPr lang="en-US" altLang="zh-CN" sz="2400" dirty="0" smtClean="0">
                          <a:solidFill>
                            <a:srgbClr val="FF0000"/>
                          </a:solidFill>
                        </a:rPr>
                        <a:t>BX</a:t>
                      </a:r>
                      <a:r>
                        <a:rPr lang="en-US" altLang="zh-CN" sz="2400" dirty="0" smtClean="0"/>
                        <a:t>+</a:t>
                      </a:r>
                      <a:r>
                        <a:rPr lang="en-US" altLang="zh-CN" sz="2400" dirty="0" smtClean="0">
                          <a:solidFill>
                            <a:srgbClr val="FF0000"/>
                          </a:solidFill>
                        </a:rPr>
                        <a:t>SI</a:t>
                      </a:r>
                      <a:r>
                        <a:rPr lang="en-US" altLang="zh-CN" sz="2400" dirty="0" smtClean="0"/>
                        <a:t>+</a:t>
                      </a:r>
                      <a:r>
                        <a:rPr lang="zh-CN" altLang="en-US" sz="2400" dirty="0" smtClean="0"/>
                        <a:t>位移量</a:t>
                      </a:r>
                      <a:r>
                        <a:rPr lang="en-US" altLang="zh-CN" sz="2400" dirty="0" smtClean="0"/>
                        <a:t>]</a:t>
                      </a:r>
                      <a:r>
                        <a:rPr lang="zh-CN" altLang="en-US" sz="2400" dirty="0" smtClean="0"/>
                        <a:t>、</a:t>
                      </a:r>
                      <a:r>
                        <a:rPr lang="en-US" altLang="zh-CN" sz="2400" dirty="0" smtClean="0"/>
                        <a:t>[</a:t>
                      </a:r>
                      <a:r>
                        <a:rPr kumimoji="0" lang="en-US" altLang="zh-CN" sz="2400" kern="1200" dirty="0" smtClean="0">
                          <a:solidFill>
                            <a:srgbClr val="FF0000"/>
                          </a:solidFill>
                          <a:latin typeface="+mn-lt"/>
                          <a:ea typeface="+mn-ea"/>
                          <a:cs typeface="+mn-cs"/>
                        </a:rPr>
                        <a:t>BX</a:t>
                      </a:r>
                      <a:r>
                        <a:rPr lang="en-US" altLang="zh-CN" sz="2400" dirty="0" smtClean="0"/>
                        <a:t>+</a:t>
                      </a:r>
                      <a:r>
                        <a:rPr kumimoji="0" lang="en-US" altLang="zh-CN" sz="2400" kern="1200" dirty="0" smtClean="0">
                          <a:solidFill>
                            <a:srgbClr val="FF0000"/>
                          </a:solidFill>
                          <a:latin typeface="+mn-lt"/>
                          <a:ea typeface="+mn-ea"/>
                          <a:cs typeface="+mn-cs"/>
                        </a:rPr>
                        <a:t>DI</a:t>
                      </a:r>
                      <a:r>
                        <a:rPr lang="en-US" altLang="zh-CN" sz="2400" dirty="0" smtClean="0"/>
                        <a:t>+</a:t>
                      </a:r>
                      <a:r>
                        <a:rPr lang="zh-CN" altLang="en-US" sz="2400" dirty="0" smtClean="0"/>
                        <a:t>位移量</a:t>
                      </a:r>
                      <a:r>
                        <a:rPr lang="en-US" altLang="zh-CN" sz="2400" dirty="0" smtClean="0"/>
                        <a:t>]</a:t>
                      </a:r>
                    </a:p>
                    <a:p>
                      <a:pPr>
                        <a:lnSpc>
                          <a:spcPct val="150000"/>
                        </a:lnSpc>
                      </a:pPr>
                      <a:r>
                        <a:rPr lang="en-US" altLang="zh-CN" sz="2400" dirty="0" smtClean="0"/>
                        <a:t>[</a:t>
                      </a:r>
                      <a:r>
                        <a:rPr kumimoji="0" lang="en-US" altLang="zh-CN" sz="2400" kern="1200" dirty="0" smtClean="0">
                          <a:solidFill>
                            <a:srgbClr val="FF0000"/>
                          </a:solidFill>
                          <a:latin typeface="+mn-lt"/>
                          <a:ea typeface="+mn-ea"/>
                          <a:cs typeface="+mn-cs"/>
                        </a:rPr>
                        <a:t>BP</a:t>
                      </a:r>
                      <a:r>
                        <a:rPr lang="en-US" altLang="zh-CN" sz="2400" dirty="0" smtClean="0"/>
                        <a:t>+</a:t>
                      </a:r>
                      <a:r>
                        <a:rPr kumimoji="0" lang="en-US" altLang="zh-CN" sz="2400" kern="1200" dirty="0" smtClean="0">
                          <a:solidFill>
                            <a:srgbClr val="FF0000"/>
                          </a:solidFill>
                          <a:latin typeface="+mn-lt"/>
                          <a:ea typeface="+mn-ea"/>
                          <a:cs typeface="+mn-cs"/>
                        </a:rPr>
                        <a:t>SI</a:t>
                      </a:r>
                      <a:r>
                        <a:rPr lang="en-US" altLang="zh-CN" sz="2400" dirty="0" smtClean="0"/>
                        <a:t>+</a:t>
                      </a:r>
                      <a:r>
                        <a:rPr lang="zh-CN" altLang="en-US" sz="2400" dirty="0" smtClean="0"/>
                        <a:t>位移量</a:t>
                      </a:r>
                      <a:r>
                        <a:rPr lang="en-US" altLang="zh-CN" sz="2400" dirty="0" smtClean="0"/>
                        <a:t>]</a:t>
                      </a:r>
                      <a:r>
                        <a:rPr lang="zh-CN" altLang="en-US" sz="2400" dirty="0" smtClean="0"/>
                        <a:t>、</a:t>
                      </a:r>
                      <a:r>
                        <a:rPr lang="en-US" altLang="zh-CN" sz="2400" dirty="0" smtClean="0"/>
                        <a:t>[</a:t>
                      </a:r>
                      <a:r>
                        <a:rPr kumimoji="0" lang="en-US" altLang="zh-CN" sz="2400" kern="1200" dirty="0" smtClean="0">
                          <a:solidFill>
                            <a:srgbClr val="FF0000"/>
                          </a:solidFill>
                          <a:latin typeface="+mn-lt"/>
                          <a:ea typeface="+mn-ea"/>
                          <a:cs typeface="+mn-cs"/>
                        </a:rPr>
                        <a:t>BP</a:t>
                      </a:r>
                      <a:r>
                        <a:rPr lang="en-US" altLang="zh-CN" sz="2400" dirty="0" smtClean="0"/>
                        <a:t>+</a:t>
                      </a:r>
                      <a:r>
                        <a:rPr kumimoji="0" lang="en-US" altLang="zh-CN" sz="2400" kern="1200" dirty="0" smtClean="0">
                          <a:solidFill>
                            <a:srgbClr val="FF0000"/>
                          </a:solidFill>
                          <a:latin typeface="+mn-lt"/>
                          <a:ea typeface="+mn-ea"/>
                          <a:cs typeface="+mn-cs"/>
                        </a:rPr>
                        <a:t>DI</a:t>
                      </a:r>
                      <a:r>
                        <a:rPr lang="en-US" altLang="zh-CN" sz="2400" dirty="0" smtClean="0"/>
                        <a:t>+</a:t>
                      </a:r>
                      <a:r>
                        <a:rPr lang="zh-CN" altLang="en-US" sz="2400" dirty="0" smtClean="0"/>
                        <a:t>位移量</a:t>
                      </a:r>
                      <a:r>
                        <a:rPr lang="en-US" altLang="zh-CN" sz="2400" dirty="0" smtClean="0"/>
                        <a:t>]</a:t>
                      </a:r>
                      <a:endParaRPr lang="zh-CN" altLang="en-US" sz="2400" dirty="0"/>
                    </a:p>
                  </a:txBody>
                  <a:tcPr marT="45727" marB="4572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a:xfrm>
            <a:off x="457200" y="1219200"/>
            <a:ext cx="8229600" cy="4937125"/>
          </a:xfrm>
        </p:spPr>
        <p:txBody>
          <a:bodyPr/>
          <a:lstStyle/>
          <a:p>
            <a:pPr marL="0" indent="0">
              <a:buFont typeface="Wingdings 3" panose="05040102010807070707" pitchFamily="18" charset="2"/>
              <a:buNone/>
              <a:defRPr/>
            </a:pPr>
            <a:r>
              <a:rPr lang="en-US" altLang="zh-CN" b="1" dirty="0" smtClean="0">
                <a:solidFill>
                  <a:srgbClr val="C00000"/>
                </a:solidFill>
                <a:latin typeface="+mn-ea"/>
              </a:rPr>
              <a:t>3. </a:t>
            </a:r>
            <a:r>
              <a:rPr lang="zh-CN" altLang="en-US" b="1" dirty="0" smtClean="0">
                <a:solidFill>
                  <a:srgbClr val="C00000"/>
                </a:solidFill>
                <a:latin typeface="+mn-ea"/>
              </a:rPr>
              <a:t>常用伪指令</a:t>
            </a:r>
          </a:p>
          <a:p>
            <a:pPr marL="0" indent="0">
              <a:buFont typeface="Wingdings 3" panose="05040102010807070707" pitchFamily="18" charset="2"/>
              <a:buNone/>
              <a:defRPr/>
            </a:pPr>
            <a:r>
              <a:rPr lang="zh-CN" altLang="en-US" sz="2400" dirty="0" smtClean="0">
                <a:solidFill>
                  <a:srgbClr val="000066"/>
                </a:solidFill>
                <a:latin typeface="+mn-ea"/>
              </a:rPr>
              <a:t>（</a:t>
            </a:r>
            <a:r>
              <a:rPr lang="en-US" altLang="zh-CN" sz="2400" dirty="0" smtClean="0">
                <a:solidFill>
                  <a:srgbClr val="000066"/>
                </a:solidFill>
                <a:latin typeface="+mn-ea"/>
              </a:rPr>
              <a:t>1</a:t>
            </a:r>
            <a:r>
              <a:rPr lang="zh-CN" altLang="en-US" sz="2400" dirty="0" smtClean="0">
                <a:solidFill>
                  <a:srgbClr val="000066"/>
                </a:solidFill>
                <a:latin typeface="+mn-ea"/>
              </a:rPr>
              <a:t>）数据字义伪指令：</a:t>
            </a:r>
            <a:r>
              <a:rPr lang="en-US" altLang="zh-CN" sz="2400" dirty="0" smtClean="0">
                <a:latin typeface="+mn-ea"/>
              </a:rPr>
              <a:t>DB</a:t>
            </a:r>
            <a:r>
              <a:rPr lang="zh-CN" altLang="en-US" sz="2400" dirty="0" smtClean="0">
                <a:latin typeface="+mn-ea"/>
              </a:rPr>
              <a:t>、</a:t>
            </a:r>
            <a:r>
              <a:rPr lang="en-US" altLang="zh-CN" sz="2400" dirty="0" smtClean="0">
                <a:latin typeface="+mn-ea"/>
              </a:rPr>
              <a:t>DW</a:t>
            </a:r>
            <a:r>
              <a:rPr lang="zh-CN" altLang="en-US" sz="2400" dirty="0" smtClean="0">
                <a:latin typeface="+mn-ea"/>
              </a:rPr>
              <a:t>、</a:t>
            </a:r>
            <a:r>
              <a:rPr lang="en-US" altLang="zh-CN" sz="2400" dirty="0" smtClean="0">
                <a:latin typeface="+mn-ea"/>
              </a:rPr>
              <a:t>DD</a:t>
            </a:r>
          </a:p>
          <a:p>
            <a:pPr marL="0" indent="0">
              <a:buFont typeface="Wingdings 3" panose="05040102010807070707" pitchFamily="18" charset="2"/>
              <a:buNone/>
              <a:defRPr/>
            </a:pPr>
            <a:r>
              <a:rPr lang="zh-CN" altLang="en-US" sz="2400" dirty="0" smtClean="0">
                <a:solidFill>
                  <a:srgbClr val="000066"/>
                </a:solidFill>
                <a:latin typeface="+mn-ea"/>
              </a:rPr>
              <a:t>（</a:t>
            </a:r>
            <a:r>
              <a:rPr lang="en-US" altLang="zh-CN" sz="2400" dirty="0" smtClean="0">
                <a:solidFill>
                  <a:srgbClr val="000066"/>
                </a:solidFill>
                <a:latin typeface="+mn-ea"/>
              </a:rPr>
              <a:t>2</a:t>
            </a:r>
            <a:r>
              <a:rPr lang="zh-CN" altLang="en-US" sz="2400" dirty="0" smtClean="0">
                <a:solidFill>
                  <a:srgbClr val="000066"/>
                </a:solidFill>
                <a:latin typeface="+mn-ea"/>
              </a:rPr>
              <a:t>）等值伪指令：</a:t>
            </a:r>
            <a:r>
              <a:rPr lang="en-US" altLang="zh-CN" sz="2400" dirty="0" smtClean="0">
                <a:latin typeface="+mn-ea"/>
              </a:rPr>
              <a:t>EQU</a:t>
            </a:r>
            <a:r>
              <a:rPr lang="zh-CN" altLang="en-US" sz="2400" dirty="0" smtClean="0">
                <a:latin typeface="+mn-ea"/>
              </a:rPr>
              <a:t>、</a:t>
            </a:r>
            <a:r>
              <a:rPr lang="en-US" altLang="zh-CN" sz="2400" dirty="0" smtClean="0">
                <a:latin typeface="+mn-ea"/>
              </a:rPr>
              <a:t>=</a:t>
            </a:r>
          </a:p>
          <a:p>
            <a:pPr marL="0" indent="0">
              <a:buFont typeface="Wingdings 3" panose="05040102010807070707" pitchFamily="18" charset="2"/>
              <a:buNone/>
              <a:defRPr/>
            </a:pPr>
            <a:r>
              <a:rPr lang="en-US" altLang="zh-CN" sz="2400" b="1" dirty="0">
                <a:solidFill>
                  <a:srgbClr val="C00000"/>
                </a:solidFill>
                <a:latin typeface="+mn-ea"/>
              </a:rPr>
              <a:t>4. </a:t>
            </a:r>
            <a:r>
              <a:rPr lang="zh-CN" altLang="en-US" sz="2400" b="1" dirty="0">
                <a:solidFill>
                  <a:srgbClr val="C00000"/>
                </a:solidFill>
                <a:latin typeface="+mn-ea"/>
              </a:rPr>
              <a:t>常用运算符</a:t>
            </a:r>
          </a:p>
          <a:p>
            <a:pPr>
              <a:defRPr/>
            </a:pPr>
            <a:r>
              <a:rPr lang="en-US" altLang="zh-CN" sz="2400" dirty="0">
                <a:latin typeface="Times New Roman" panose="02020603050405020304" pitchFamily="18" charset="0"/>
                <a:cs typeface="Times New Roman" panose="02020603050405020304" pitchFamily="18" charset="0"/>
              </a:rPr>
              <a:t>$</a:t>
            </a:r>
            <a:r>
              <a:rPr lang="zh-CN" altLang="en-US" sz="2400" dirty="0">
                <a:latin typeface="+mn-ea"/>
              </a:rPr>
              <a:t>运算符、</a:t>
            </a:r>
            <a:r>
              <a:rPr lang="en-US" altLang="zh-CN" sz="2400" dirty="0">
                <a:latin typeface="+mn-ea"/>
              </a:rPr>
              <a:t>SEG</a:t>
            </a:r>
            <a:r>
              <a:rPr lang="zh-CN" altLang="en-US" sz="2400" dirty="0">
                <a:latin typeface="+mn-ea"/>
              </a:rPr>
              <a:t>运算符、</a:t>
            </a:r>
            <a:r>
              <a:rPr lang="en-US" altLang="zh-CN" sz="2400" dirty="0">
                <a:latin typeface="+mn-ea"/>
              </a:rPr>
              <a:t>OFFSET</a:t>
            </a:r>
            <a:r>
              <a:rPr lang="zh-CN" altLang="en-US" sz="2400" dirty="0">
                <a:latin typeface="+mn-ea"/>
              </a:rPr>
              <a:t>运算符、 </a:t>
            </a:r>
            <a:r>
              <a:rPr lang="en-US" altLang="zh-CN" sz="2400" dirty="0">
                <a:latin typeface="+mn-ea"/>
              </a:rPr>
              <a:t>PTR</a:t>
            </a:r>
            <a:r>
              <a:rPr lang="zh-CN" altLang="en-US" sz="2400" dirty="0" smtClean="0">
                <a:latin typeface="+mn-ea"/>
              </a:rPr>
              <a:t>运算符</a:t>
            </a:r>
            <a:endParaRPr lang="en-US" altLang="zh-CN" sz="2400" dirty="0" smtClean="0">
              <a:latin typeface="+mn-ea"/>
            </a:endParaRPr>
          </a:p>
          <a:p>
            <a:pPr marL="0" indent="0">
              <a:buFont typeface="Wingdings 3" panose="05040102010807070707" pitchFamily="18" charset="2"/>
              <a:buNone/>
              <a:defRPr/>
            </a:pPr>
            <a:r>
              <a:rPr lang="en-US" altLang="zh-CN" sz="2400" b="1" dirty="0">
                <a:solidFill>
                  <a:srgbClr val="C00000"/>
                </a:solidFill>
                <a:latin typeface="+mn-ea"/>
              </a:rPr>
              <a:t>5. </a:t>
            </a:r>
            <a:r>
              <a:rPr lang="zh-CN" altLang="en-US" sz="2400" b="1" dirty="0">
                <a:solidFill>
                  <a:srgbClr val="C00000"/>
                </a:solidFill>
                <a:latin typeface="+mn-ea"/>
              </a:rPr>
              <a:t>目标程序的生成（汇编语言程序开发过程）</a:t>
            </a:r>
            <a:endParaRPr lang="en-US" altLang="zh-CN" sz="2400" b="1" dirty="0">
              <a:solidFill>
                <a:srgbClr val="C00000"/>
              </a:solidFill>
              <a:latin typeface="+mn-ea"/>
            </a:endParaRPr>
          </a:p>
          <a:p>
            <a:pPr>
              <a:defRPr/>
            </a:pPr>
            <a:r>
              <a:rPr lang="zh-CN" altLang="en-US" sz="2400" dirty="0">
                <a:latin typeface="+mn-ea"/>
              </a:rPr>
              <a:t>编辑：</a:t>
            </a:r>
            <a:r>
              <a:rPr lang="en-US" altLang="zh-CN" sz="2400" dirty="0">
                <a:latin typeface="+mn-ea"/>
              </a:rPr>
              <a:t>ASM</a:t>
            </a:r>
            <a:r>
              <a:rPr lang="zh-CN" altLang="en-US" sz="2400" dirty="0">
                <a:latin typeface="+mn-ea"/>
              </a:rPr>
              <a:t>文件</a:t>
            </a:r>
            <a:endParaRPr lang="en-US" altLang="zh-CN" sz="2400" dirty="0">
              <a:latin typeface="+mn-ea"/>
            </a:endParaRPr>
          </a:p>
          <a:p>
            <a:pPr>
              <a:defRPr/>
            </a:pPr>
            <a:r>
              <a:rPr lang="zh-CN" altLang="en-US" sz="2400" dirty="0">
                <a:latin typeface="+mn-ea"/>
              </a:rPr>
              <a:t>编译：</a:t>
            </a:r>
            <a:r>
              <a:rPr lang="en-US" altLang="zh-CN" sz="2400" dirty="0">
                <a:latin typeface="+mn-ea"/>
              </a:rPr>
              <a:t>OBJ</a:t>
            </a:r>
            <a:r>
              <a:rPr lang="zh-CN" altLang="en-US" sz="2400" dirty="0">
                <a:latin typeface="+mn-ea"/>
              </a:rPr>
              <a:t>文件</a:t>
            </a:r>
            <a:endParaRPr lang="en-US" altLang="zh-CN" sz="2400" dirty="0">
              <a:latin typeface="+mn-ea"/>
            </a:endParaRPr>
          </a:p>
          <a:p>
            <a:pPr>
              <a:defRPr/>
            </a:pPr>
            <a:r>
              <a:rPr lang="zh-CN" altLang="en-US" sz="2400" dirty="0">
                <a:latin typeface="+mn-ea"/>
              </a:rPr>
              <a:t>链接：</a:t>
            </a:r>
            <a:r>
              <a:rPr lang="en-US" altLang="zh-CN" sz="2400" dirty="0">
                <a:latin typeface="+mn-ea"/>
              </a:rPr>
              <a:t>EXE/COM</a:t>
            </a:r>
            <a:r>
              <a:rPr lang="zh-CN" altLang="en-US" sz="2400" dirty="0" smtClean="0">
                <a:latin typeface="+mn-ea"/>
              </a:rPr>
              <a:t>文件</a:t>
            </a:r>
            <a:endParaRPr lang="en-US" altLang="zh-CN" sz="2400" dirty="0">
              <a:latin typeface="+mn-ea"/>
            </a:endParaRPr>
          </a:p>
        </p:txBody>
      </p:sp>
      <p:sp>
        <p:nvSpPr>
          <p:cNvPr id="4" name="Text Box 3"/>
          <p:cNvSpPr txBox="1">
            <a:spLocks noChangeArrowheads="1"/>
          </p:cNvSpPr>
          <p:nvPr/>
        </p:nvSpPr>
        <p:spPr bwMode="auto">
          <a:xfrm>
            <a:off x="569913" y="5416550"/>
            <a:ext cx="1184275" cy="892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547688" indent="-2730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822325"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096963"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13716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1828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286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2743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2004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kumimoji="1" lang="zh-CN" altLang="en-US">
                <a:latin typeface="华文新魏" panose="02010800040101010101" pitchFamily="2" charset="-122"/>
              </a:rPr>
              <a:t>汇编</a:t>
            </a:r>
          </a:p>
          <a:p>
            <a:pPr eaLnBrk="1" hangingPunct="1">
              <a:spcBef>
                <a:spcPct val="0"/>
              </a:spcBef>
              <a:buClrTx/>
              <a:buSzTx/>
              <a:buFontTx/>
              <a:buNone/>
            </a:pPr>
            <a:r>
              <a:rPr kumimoji="1" lang="zh-CN" altLang="en-US">
                <a:latin typeface="华文新魏" panose="02010800040101010101" pitchFamily="2" charset="-122"/>
              </a:rPr>
              <a:t>源程序</a:t>
            </a:r>
          </a:p>
        </p:txBody>
      </p:sp>
      <p:sp>
        <p:nvSpPr>
          <p:cNvPr id="5" name="Rectangle 5"/>
          <p:cNvSpPr>
            <a:spLocks noChangeArrowheads="1"/>
          </p:cNvSpPr>
          <p:nvPr/>
        </p:nvSpPr>
        <p:spPr bwMode="auto">
          <a:xfrm>
            <a:off x="2551113" y="5557838"/>
            <a:ext cx="2590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547688" indent="-2730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822325"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096963"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13716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1828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286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2743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2004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kumimoji="1" lang="zh-CN" altLang="en-US">
                <a:latin typeface="华文新魏" panose="02010800040101010101" pitchFamily="2" charset="-122"/>
              </a:rPr>
              <a:t>汇编、链接</a:t>
            </a:r>
          </a:p>
        </p:txBody>
      </p:sp>
      <p:sp>
        <p:nvSpPr>
          <p:cNvPr id="6" name="Text Box 7"/>
          <p:cNvSpPr txBox="1">
            <a:spLocks noChangeArrowheads="1"/>
          </p:cNvSpPr>
          <p:nvPr/>
        </p:nvSpPr>
        <p:spPr bwMode="auto">
          <a:xfrm>
            <a:off x="5940425" y="5416550"/>
            <a:ext cx="2851150" cy="892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547688" indent="-2730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822325"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096963"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13716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1828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286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2743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2004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kumimoji="1" lang="zh-CN" altLang="en-US">
                <a:latin typeface="华文新魏" panose="02010800040101010101" pitchFamily="2" charset="-122"/>
              </a:rPr>
              <a:t>可执行的机器指令</a:t>
            </a:r>
          </a:p>
          <a:p>
            <a:pPr eaLnBrk="1" hangingPunct="1">
              <a:spcBef>
                <a:spcPct val="0"/>
              </a:spcBef>
              <a:buClrTx/>
              <a:buSzTx/>
              <a:buFontTx/>
              <a:buNone/>
            </a:pPr>
            <a:r>
              <a:rPr kumimoji="1" lang="zh-CN" altLang="en-US">
                <a:latin typeface="华文新魏" panose="02010800040101010101" pitchFamily="2" charset="-122"/>
              </a:rPr>
              <a:t>程序（目标程序</a:t>
            </a:r>
            <a:r>
              <a:rPr kumimoji="1" lang="en-US" altLang="zh-CN">
                <a:latin typeface="华文新魏" panose="02010800040101010101" pitchFamily="2" charset="-122"/>
              </a:rPr>
              <a:t>)</a:t>
            </a:r>
          </a:p>
        </p:txBody>
      </p:sp>
      <p:sp>
        <p:nvSpPr>
          <p:cNvPr id="7" name="Line 4"/>
          <p:cNvSpPr>
            <a:spLocks noChangeShapeType="1"/>
          </p:cNvSpPr>
          <p:nvPr/>
        </p:nvSpPr>
        <p:spPr bwMode="auto">
          <a:xfrm flipV="1">
            <a:off x="1754188" y="5862638"/>
            <a:ext cx="796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6"/>
          <p:cNvSpPr>
            <a:spLocks noChangeShapeType="1"/>
          </p:cNvSpPr>
          <p:nvPr/>
        </p:nvSpPr>
        <p:spPr bwMode="auto">
          <a:xfrm>
            <a:off x="5141913" y="5853113"/>
            <a:ext cx="798512" cy="206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sz="quarter" idx="1"/>
          </p:nvPr>
        </p:nvSpPr>
        <p:spPr>
          <a:xfrm>
            <a:off x="457200" y="260350"/>
            <a:ext cx="8229600" cy="5895975"/>
          </a:xfrm>
          <a:solidFill>
            <a:schemeClr val="bg1"/>
          </a:solidFill>
        </p:spPr>
        <p:txBody>
          <a:bodyPr/>
          <a:lstStyle/>
          <a:p>
            <a:pPr marL="0" indent="0">
              <a:buFont typeface="Wingdings 3" panose="05040102010807070707" pitchFamily="18" charset="2"/>
              <a:buNone/>
              <a:defRPr/>
            </a:pPr>
            <a:r>
              <a:rPr lang="en-US" altLang="zh-CN" b="1" dirty="0" smtClean="0">
                <a:solidFill>
                  <a:srgbClr val="C00000"/>
                </a:solidFill>
              </a:rPr>
              <a:t>6. 80486</a:t>
            </a:r>
            <a:r>
              <a:rPr lang="zh-CN" altLang="en-US" b="1" dirty="0" smtClean="0">
                <a:solidFill>
                  <a:srgbClr val="C00000"/>
                </a:solidFill>
              </a:rPr>
              <a:t>基本指令集</a:t>
            </a:r>
            <a:endParaRPr lang="en-US" altLang="zh-CN" b="1" dirty="0" smtClean="0">
              <a:solidFill>
                <a:srgbClr val="C00000"/>
              </a:solidFill>
            </a:endParaRPr>
          </a:p>
          <a:p>
            <a:pPr>
              <a:defRPr/>
            </a:pPr>
            <a:r>
              <a:rPr lang="zh-CN" altLang="en-US" dirty="0"/>
              <a:t>传送</a:t>
            </a:r>
            <a:r>
              <a:rPr lang="zh-CN" altLang="en-US" dirty="0" smtClean="0"/>
              <a:t>类指令</a:t>
            </a:r>
            <a:endParaRPr lang="en-US" altLang="zh-CN" dirty="0" smtClean="0"/>
          </a:p>
          <a:p>
            <a:pPr lvl="1">
              <a:defRPr/>
            </a:pPr>
            <a:r>
              <a:rPr lang="en-US" altLang="zh-CN" dirty="0" smtClean="0">
                <a:solidFill>
                  <a:schemeClr val="tx1"/>
                </a:solidFill>
              </a:rPr>
              <a:t>MOV</a:t>
            </a:r>
            <a:r>
              <a:rPr lang="zh-CN" altLang="en-US" dirty="0" smtClean="0">
                <a:solidFill>
                  <a:schemeClr val="tx1"/>
                </a:solidFill>
              </a:rPr>
              <a:t>、</a:t>
            </a:r>
            <a:r>
              <a:rPr lang="en-US" altLang="zh-CN" dirty="0" smtClean="0">
                <a:solidFill>
                  <a:schemeClr val="tx1"/>
                </a:solidFill>
              </a:rPr>
              <a:t>LEA</a:t>
            </a:r>
            <a:r>
              <a:rPr lang="zh-CN" altLang="en-US" dirty="0" smtClean="0">
                <a:solidFill>
                  <a:schemeClr val="tx1"/>
                </a:solidFill>
              </a:rPr>
              <a:t>、</a:t>
            </a:r>
            <a:r>
              <a:rPr lang="en-US" altLang="zh-CN" dirty="0" smtClean="0">
                <a:solidFill>
                  <a:schemeClr val="tx1"/>
                </a:solidFill>
              </a:rPr>
              <a:t>XCHG</a:t>
            </a:r>
            <a:endParaRPr lang="en-US" altLang="zh-CN" dirty="0">
              <a:solidFill>
                <a:schemeClr val="tx1"/>
              </a:solidFill>
            </a:endParaRPr>
          </a:p>
          <a:p>
            <a:pPr lvl="1">
              <a:defRPr/>
            </a:pPr>
            <a:r>
              <a:rPr lang="en-US" altLang="zh-CN" dirty="0" smtClean="0">
                <a:solidFill>
                  <a:schemeClr val="tx1"/>
                </a:solidFill>
              </a:rPr>
              <a:t>PUSH</a:t>
            </a:r>
            <a:r>
              <a:rPr lang="zh-CN" altLang="en-US" dirty="0" smtClean="0">
                <a:solidFill>
                  <a:schemeClr val="tx1"/>
                </a:solidFill>
              </a:rPr>
              <a:t>、</a:t>
            </a:r>
            <a:r>
              <a:rPr lang="en-US" altLang="zh-CN" dirty="0" smtClean="0">
                <a:solidFill>
                  <a:schemeClr val="tx1"/>
                </a:solidFill>
              </a:rPr>
              <a:t>POP</a:t>
            </a:r>
            <a:r>
              <a:rPr lang="zh-CN" altLang="en-US" dirty="0" smtClean="0">
                <a:solidFill>
                  <a:schemeClr val="tx1"/>
                </a:solidFill>
              </a:rPr>
              <a:t>、</a:t>
            </a:r>
            <a:r>
              <a:rPr lang="en-US" altLang="zh-CN" dirty="0" smtClean="0">
                <a:solidFill>
                  <a:schemeClr val="tx1"/>
                </a:solidFill>
              </a:rPr>
              <a:t>PUSHA</a:t>
            </a:r>
            <a:r>
              <a:rPr lang="zh-CN" altLang="en-US" dirty="0" smtClean="0">
                <a:solidFill>
                  <a:schemeClr val="tx1"/>
                </a:solidFill>
              </a:rPr>
              <a:t>、</a:t>
            </a:r>
            <a:r>
              <a:rPr lang="en-US" altLang="zh-CN" dirty="0" smtClean="0">
                <a:solidFill>
                  <a:schemeClr val="tx1"/>
                </a:solidFill>
              </a:rPr>
              <a:t>POPA</a:t>
            </a:r>
            <a:r>
              <a:rPr lang="zh-CN" altLang="en-US" dirty="0" smtClean="0">
                <a:solidFill>
                  <a:schemeClr val="tx1"/>
                </a:solidFill>
              </a:rPr>
              <a:t>、</a:t>
            </a:r>
            <a:r>
              <a:rPr lang="en-US" altLang="zh-CN" dirty="0" smtClean="0">
                <a:solidFill>
                  <a:schemeClr val="tx1"/>
                </a:solidFill>
              </a:rPr>
              <a:t>PUSHF</a:t>
            </a:r>
            <a:r>
              <a:rPr lang="zh-CN" altLang="en-US" dirty="0" smtClean="0">
                <a:solidFill>
                  <a:schemeClr val="tx1"/>
                </a:solidFill>
              </a:rPr>
              <a:t>、</a:t>
            </a:r>
            <a:r>
              <a:rPr lang="en-US" altLang="zh-CN" dirty="0" smtClean="0">
                <a:solidFill>
                  <a:schemeClr val="tx1"/>
                </a:solidFill>
              </a:rPr>
              <a:t>POPF</a:t>
            </a:r>
            <a:endParaRPr lang="en-US" altLang="zh-CN" dirty="0">
              <a:solidFill>
                <a:schemeClr val="tx1"/>
              </a:solidFill>
            </a:endParaRPr>
          </a:p>
          <a:p>
            <a:pPr>
              <a:defRPr/>
            </a:pPr>
            <a:r>
              <a:rPr lang="zh-CN" altLang="en-US" dirty="0" smtClean="0"/>
              <a:t>算术运算指令</a:t>
            </a:r>
            <a:endParaRPr lang="en-US" altLang="zh-CN" dirty="0" smtClean="0"/>
          </a:p>
          <a:p>
            <a:pPr lvl="1">
              <a:defRPr/>
            </a:pPr>
            <a:r>
              <a:rPr lang="en-US" altLang="zh-CN" dirty="0" smtClean="0">
                <a:solidFill>
                  <a:schemeClr val="tx1"/>
                </a:solidFill>
              </a:rPr>
              <a:t>ADD, ADC, INC;		SUB, SBB, DEC, CMP, NEG;</a:t>
            </a:r>
          </a:p>
          <a:p>
            <a:pPr lvl="1">
              <a:defRPr/>
            </a:pPr>
            <a:r>
              <a:rPr lang="en-US" altLang="zh-CN" dirty="0" smtClean="0">
                <a:solidFill>
                  <a:schemeClr val="tx1"/>
                </a:solidFill>
              </a:rPr>
              <a:t>MUL, IMUL;	DIV, IDIV;	DAA</a:t>
            </a:r>
            <a:endParaRPr lang="en-US" altLang="zh-CN" dirty="0">
              <a:solidFill>
                <a:schemeClr val="tx1"/>
              </a:solidFill>
            </a:endParaRPr>
          </a:p>
          <a:p>
            <a:pPr>
              <a:defRPr/>
            </a:pPr>
            <a:r>
              <a:rPr lang="zh-CN" altLang="en-US" dirty="0" smtClean="0"/>
              <a:t>逻辑运算和移位指令</a:t>
            </a:r>
            <a:endParaRPr lang="en-US" altLang="zh-CN" dirty="0" smtClean="0"/>
          </a:p>
          <a:p>
            <a:pPr lvl="1">
              <a:defRPr/>
            </a:pPr>
            <a:r>
              <a:rPr lang="en-US" altLang="zh-CN" dirty="0" smtClean="0">
                <a:solidFill>
                  <a:schemeClr val="tx1"/>
                </a:solidFill>
              </a:rPr>
              <a:t>AND, OR, NOT, XOR, TEST</a:t>
            </a:r>
          </a:p>
          <a:p>
            <a:pPr lvl="1">
              <a:defRPr/>
            </a:pPr>
            <a:r>
              <a:rPr lang="en-US" altLang="zh-CN" dirty="0" smtClean="0">
                <a:solidFill>
                  <a:schemeClr val="tx1"/>
                </a:solidFill>
              </a:rPr>
              <a:t>SHL, SAL, SHR, SAR, ROL, ROR, RCL, RCR</a:t>
            </a:r>
            <a:endParaRPr lang="en-US" altLang="zh-CN" dirty="0">
              <a:solidFill>
                <a:schemeClr val="tx1"/>
              </a:solidFill>
            </a:endParaRPr>
          </a:p>
          <a:p>
            <a:pPr>
              <a:defRPr/>
            </a:pPr>
            <a:r>
              <a:rPr lang="zh-CN" altLang="en-US" dirty="0" smtClean="0"/>
              <a:t>转移和调用指令</a:t>
            </a:r>
            <a:endParaRPr lang="en-US" altLang="zh-CN" dirty="0"/>
          </a:p>
          <a:p>
            <a:pPr>
              <a:defRPr/>
            </a:pPr>
            <a:r>
              <a:rPr lang="zh-CN" altLang="en-US" dirty="0" smtClean="0"/>
              <a:t>串传送指令</a:t>
            </a:r>
            <a:endParaRPr lang="en-US" altLang="zh-CN" dirty="0" smtClean="0"/>
          </a:p>
          <a:p>
            <a:pPr>
              <a:defRPr/>
            </a:pPr>
            <a:r>
              <a:rPr lang="zh-CN" altLang="en-US" dirty="0" smtClean="0"/>
              <a:t>处理机控制指令</a:t>
            </a:r>
            <a:endParaRPr lang="en-US" altLang="zh-C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ts val="600"/>
              </a:spcBef>
              <a:buClr>
                <a:schemeClr val="accent1"/>
              </a:buClr>
              <a:buSzPct val="76000"/>
              <a:defRPr/>
            </a:pPr>
            <a:r>
              <a:rPr lang="en-US" altLang="zh-CN" sz="2600" b="1" dirty="0">
                <a:solidFill>
                  <a:srgbClr val="C00000"/>
                </a:solidFill>
                <a:latin typeface="+mn-lt"/>
                <a:ea typeface="+mn-ea"/>
                <a:cs typeface="+mn-cs"/>
              </a:rPr>
              <a:t>7. </a:t>
            </a:r>
            <a:r>
              <a:rPr lang="zh-CN" altLang="en-US" sz="2600" b="1" dirty="0">
                <a:solidFill>
                  <a:srgbClr val="C00000"/>
                </a:solidFill>
                <a:latin typeface="+mn-lt"/>
                <a:ea typeface="+mn-ea"/>
                <a:cs typeface="+mn-cs"/>
              </a:rPr>
              <a:t>系统功能调用</a:t>
            </a:r>
          </a:p>
        </p:txBody>
      </p:sp>
      <p:sp>
        <p:nvSpPr>
          <p:cNvPr id="21507" name="内容占位符 2"/>
          <p:cNvSpPr>
            <a:spLocks noGrp="1"/>
          </p:cNvSpPr>
          <p:nvPr>
            <p:ph sz="quarter" idx="1"/>
          </p:nvPr>
        </p:nvSpPr>
        <p:spPr>
          <a:xfrm>
            <a:off x="457200" y="1219200"/>
            <a:ext cx="8229600" cy="4937125"/>
          </a:xfrm>
        </p:spPr>
        <p:txBody>
          <a:bodyPr/>
          <a:lstStyle/>
          <a:p>
            <a:r>
              <a:rPr lang="zh-CN" altLang="en-US" smtClean="0"/>
              <a:t>调用模式（语法）</a:t>
            </a:r>
            <a:endParaRPr lang="en-US" altLang="zh-CN" smtClean="0"/>
          </a:p>
          <a:p>
            <a:pPr marL="731838" lvl="1" indent="-457200">
              <a:buFont typeface="+mj-ea"/>
              <a:buAutoNum type="circleNumDbPlain"/>
            </a:pPr>
            <a:r>
              <a:rPr lang="en-US" altLang="zh-CN" smtClean="0"/>
              <a:t>MOV  AH , </a:t>
            </a:r>
            <a:r>
              <a:rPr lang="zh-CN" altLang="en-US" smtClean="0"/>
              <a:t>功能号</a:t>
            </a:r>
            <a:endParaRPr lang="en-US" altLang="zh-CN"/>
          </a:p>
          <a:p>
            <a:pPr marL="731838" lvl="1" indent="-457200">
              <a:buFont typeface="+mj-ea"/>
              <a:buAutoNum type="circleNumDbPlain"/>
            </a:pPr>
            <a:r>
              <a:rPr lang="zh-CN" altLang="en-US" smtClean="0"/>
              <a:t>设置入口参数</a:t>
            </a:r>
            <a:endParaRPr lang="en-US" altLang="zh-CN" smtClean="0"/>
          </a:p>
          <a:p>
            <a:pPr marL="731838" lvl="1" indent="-457200">
              <a:buFont typeface="+mj-ea"/>
              <a:buAutoNum type="circleNumDbPlain"/>
            </a:pPr>
            <a:r>
              <a:rPr lang="en-US" altLang="zh-CN" smtClean="0"/>
              <a:t>INT  n</a:t>
            </a:r>
            <a:endParaRPr lang="en-US" altLang="zh-CN"/>
          </a:p>
          <a:p>
            <a:pPr marL="731838" lvl="1" indent="-457200">
              <a:buFont typeface="+mj-ea"/>
              <a:buAutoNum type="circleNumDbPlain"/>
            </a:pPr>
            <a:r>
              <a:rPr lang="zh-CN" altLang="en-US" smtClean="0"/>
              <a:t>分析出口参数</a:t>
            </a:r>
            <a:endParaRPr lang="en-US" altLang="zh-CN" smtClean="0"/>
          </a:p>
          <a:p>
            <a:r>
              <a:rPr lang="en-US" altLang="zh-CN" smtClean="0"/>
              <a:t>DOS</a:t>
            </a:r>
            <a:r>
              <a:rPr lang="zh-CN" altLang="en-US" smtClean="0"/>
              <a:t>功能（中断类型码</a:t>
            </a:r>
            <a:r>
              <a:rPr lang="en-US" altLang="zh-CN" smtClean="0"/>
              <a:t>n=</a:t>
            </a:r>
            <a:r>
              <a:rPr lang="en-US" altLang="zh-CN" smtClean="0">
                <a:solidFill>
                  <a:srgbClr val="FF0000"/>
                </a:solidFill>
              </a:rPr>
              <a:t>21H</a:t>
            </a:r>
            <a:r>
              <a:rPr lang="zh-CN" altLang="en-US" smtClean="0"/>
              <a:t>）</a:t>
            </a:r>
            <a:endParaRPr lang="en-US" altLang="zh-CN" smtClean="0"/>
          </a:p>
          <a:p>
            <a:pPr lvl="1"/>
            <a:r>
              <a:rPr lang="zh-CN" altLang="en-US" smtClean="0"/>
              <a:t>功能号：</a:t>
            </a:r>
            <a:r>
              <a:rPr lang="en-US" altLang="zh-CN">
                <a:solidFill>
                  <a:srgbClr val="0070C0"/>
                </a:solidFill>
              </a:rPr>
              <a:t>01H</a:t>
            </a:r>
            <a:r>
              <a:rPr lang="zh-CN" altLang="en-US">
                <a:solidFill>
                  <a:srgbClr val="0070C0"/>
                </a:solidFill>
              </a:rPr>
              <a:t>、</a:t>
            </a:r>
            <a:r>
              <a:rPr lang="en-US" altLang="zh-CN">
                <a:solidFill>
                  <a:srgbClr val="0070C0"/>
                </a:solidFill>
              </a:rPr>
              <a:t>02H</a:t>
            </a:r>
            <a:r>
              <a:rPr lang="zh-CN" altLang="en-US">
                <a:solidFill>
                  <a:srgbClr val="0070C0"/>
                </a:solidFill>
              </a:rPr>
              <a:t>、</a:t>
            </a:r>
            <a:r>
              <a:rPr lang="en-US" altLang="zh-CN">
                <a:solidFill>
                  <a:srgbClr val="0070C0"/>
                </a:solidFill>
              </a:rPr>
              <a:t>09H</a:t>
            </a:r>
            <a:r>
              <a:rPr lang="zh-CN" altLang="en-US">
                <a:solidFill>
                  <a:srgbClr val="0070C0"/>
                </a:solidFill>
              </a:rPr>
              <a:t>、</a:t>
            </a:r>
            <a:r>
              <a:rPr lang="en-US" altLang="zh-CN">
                <a:solidFill>
                  <a:srgbClr val="0070C0"/>
                </a:solidFill>
              </a:rPr>
              <a:t>0AH</a:t>
            </a:r>
            <a:r>
              <a:rPr lang="zh-CN" altLang="en-US">
                <a:solidFill>
                  <a:srgbClr val="0070C0"/>
                </a:solidFill>
              </a:rPr>
              <a:t>、</a:t>
            </a:r>
            <a:r>
              <a:rPr lang="en-US" altLang="zh-CN">
                <a:solidFill>
                  <a:srgbClr val="0070C0"/>
                </a:solidFill>
              </a:rPr>
              <a:t>4CH</a:t>
            </a:r>
            <a:endParaRPr lang="en-US" altLang="zh-CN">
              <a:solidFill>
                <a:srgbClr val="0070C0"/>
              </a:solidFill>
            </a:endParaRPr>
          </a:p>
          <a:p>
            <a:r>
              <a:rPr lang="en-US" altLang="zh-CN" smtClean="0"/>
              <a:t>BIOS</a:t>
            </a:r>
            <a:r>
              <a:rPr lang="zh-CN" altLang="en-US" smtClean="0"/>
              <a:t>键盘输入功能</a:t>
            </a:r>
            <a:r>
              <a:rPr lang="zh-CN" altLang="en-US" smtClean="0"/>
              <a:t>（中断类型码</a:t>
            </a:r>
            <a:r>
              <a:rPr lang="en-US" altLang="zh-CN" smtClean="0"/>
              <a:t>n=</a:t>
            </a:r>
            <a:r>
              <a:rPr lang="en-US" altLang="zh-CN" smtClean="0">
                <a:solidFill>
                  <a:srgbClr val="FF0000"/>
                </a:solidFill>
              </a:rPr>
              <a:t>16H</a:t>
            </a:r>
            <a:r>
              <a:rPr lang="zh-CN" altLang="en-US" smtClean="0"/>
              <a:t>）</a:t>
            </a:r>
            <a:endParaRPr lang="en-US" altLang="zh-CN" smtClean="0"/>
          </a:p>
          <a:p>
            <a:pPr lvl="1"/>
            <a:r>
              <a:rPr lang="zh-CN" altLang="en-US" smtClean="0"/>
              <a:t>功能号：</a:t>
            </a:r>
            <a:r>
              <a:rPr lang="en-US" altLang="zh-CN">
                <a:solidFill>
                  <a:srgbClr val="0070C0"/>
                </a:solidFill>
              </a:rPr>
              <a:t>00H</a:t>
            </a:r>
            <a:r>
              <a:rPr lang="zh-CN" altLang="en-US">
                <a:solidFill>
                  <a:srgbClr val="0070C0"/>
                </a:solidFill>
              </a:rPr>
              <a:t>、</a:t>
            </a:r>
            <a:r>
              <a:rPr lang="en-US" altLang="zh-CN">
                <a:solidFill>
                  <a:srgbClr val="0070C0"/>
                </a:solidFill>
              </a:rPr>
              <a:t>01H</a:t>
            </a:r>
          </a:p>
          <a:p>
            <a:r>
              <a:rPr lang="en-US" altLang="zh-CN" smtClean="0"/>
              <a:t>BIOS</a:t>
            </a:r>
            <a:r>
              <a:rPr lang="zh-CN" altLang="en-US" smtClean="0"/>
              <a:t>屏幕显示功能（中断类型码</a:t>
            </a:r>
            <a:r>
              <a:rPr lang="en-US" altLang="zh-CN" smtClean="0"/>
              <a:t>n=</a:t>
            </a:r>
            <a:r>
              <a:rPr lang="en-US" altLang="zh-CN" smtClean="0">
                <a:solidFill>
                  <a:srgbClr val="FF0000"/>
                </a:solidFill>
              </a:rPr>
              <a:t>10H</a:t>
            </a:r>
            <a:r>
              <a:rPr lang="zh-CN" altLang="en-US" smtClean="0"/>
              <a:t>）</a:t>
            </a:r>
            <a:endParaRPr lang="en-US" altLang="zh-CN" smtClean="0"/>
          </a:p>
          <a:p>
            <a:pPr lvl="1"/>
            <a:r>
              <a:rPr lang="zh-CN" altLang="en-US"/>
              <a:t>功能</a:t>
            </a:r>
            <a:r>
              <a:rPr lang="zh-CN" altLang="en-US" smtClean="0"/>
              <a:t>号：</a:t>
            </a:r>
            <a:r>
              <a:rPr lang="en-US" altLang="zh-CN">
                <a:solidFill>
                  <a:srgbClr val="0070C0"/>
                </a:solidFill>
              </a:rPr>
              <a:t>00H</a:t>
            </a:r>
            <a:r>
              <a:rPr lang="zh-CN" altLang="en-US">
                <a:solidFill>
                  <a:srgbClr val="0070C0"/>
                </a:solidFill>
              </a:rPr>
              <a:t>、</a:t>
            </a:r>
            <a:r>
              <a:rPr lang="en-US" altLang="zh-CN">
                <a:solidFill>
                  <a:srgbClr val="0070C0"/>
                </a:solidFill>
              </a:rPr>
              <a:t>0EH</a:t>
            </a:r>
            <a:endParaRPr lang="zh-CN" altLang="en-US">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ts val="600"/>
              </a:spcBef>
              <a:buClr>
                <a:schemeClr val="accent1"/>
              </a:buClr>
              <a:buSzPct val="76000"/>
              <a:defRPr/>
            </a:pPr>
            <a:r>
              <a:rPr lang="en-US" altLang="zh-CN" sz="2600" b="1" dirty="0">
                <a:solidFill>
                  <a:srgbClr val="C00000"/>
                </a:solidFill>
                <a:latin typeface="+mn-lt"/>
                <a:ea typeface="+mn-ea"/>
                <a:cs typeface="+mn-cs"/>
              </a:rPr>
              <a:t>8. </a:t>
            </a:r>
            <a:r>
              <a:rPr lang="zh-CN" altLang="en-US" sz="2600" b="1" dirty="0">
                <a:solidFill>
                  <a:srgbClr val="C00000"/>
                </a:solidFill>
                <a:latin typeface="+mn-lt"/>
                <a:ea typeface="+mn-ea"/>
                <a:cs typeface="+mn-cs"/>
              </a:rPr>
              <a:t>结构化程序设计</a:t>
            </a:r>
          </a:p>
        </p:txBody>
      </p:sp>
      <p:sp>
        <p:nvSpPr>
          <p:cNvPr id="22531" name="内容占位符 2"/>
          <p:cNvSpPr>
            <a:spLocks noGrp="1"/>
          </p:cNvSpPr>
          <p:nvPr>
            <p:ph sz="quarter" idx="1"/>
          </p:nvPr>
        </p:nvSpPr>
        <p:spPr>
          <a:xfrm>
            <a:off x="457200" y="1219200"/>
            <a:ext cx="8229600" cy="4937125"/>
          </a:xfrm>
        </p:spPr>
        <p:txBody>
          <a:bodyPr/>
          <a:lstStyle/>
          <a:p>
            <a:r>
              <a:rPr lang="zh-CN" altLang="en-US" smtClean="0"/>
              <a:t>顺序结构</a:t>
            </a:r>
            <a:endParaRPr lang="en-US" altLang="zh-CN" smtClean="0"/>
          </a:p>
          <a:p>
            <a:r>
              <a:rPr lang="zh-CN" altLang="en-US" smtClean="0"/>
              <a:t>分支结构</a:t>
            </a:r>
            <a:endParaRPr lang="en-US" altLang="zh-CN" smtClean="0"/>
          </a:p>
          <a:p>
            <a:r>
              <a:rPr lang="zh-CN" altLang="en-US" smtClean="0"/>
              <a:t>循环结构</a:t>
            </a:r>
            <a:endParaRPr lang="en-US" altLang="zh-CN" smtClean="0"/>
          </a:p>
          <a:p>
            <a:r>
              <a:rPr lang="zh-CN" altLang="en-US" smtClean="0">
                <a:solidFill>
                  <a:srgbClr val="0070C0"/>
                </a:solidFill>
              </a:rPr>
              <a:t>子程序</a:t>
            </a:r>
            <a:r>
              <a:rPr lang="zh-CN" altLang="en-US" smtClean="0"/>
              <a:t>与</a:t>
            </a:r>
            <a:r>
              <a:rPr lang="zh-CN" altLang="en-US" smtClean="0">
                <a:solidFill>
                  <a:srgbClr val="0070C0"/>
                </a:solidFill>
              </a:rPr>
              <a:t>宏指令</a:t>
            </a:r>
            <a:endParaRPr lang="zh-CN" altLang="en-US"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ts val="600"/>
              </a:spcBef>
              <a:buClr>
                <a:schemeClr val="accent1"/>
              </a:buClr>
              <a:buSzPct val="76000"/>
              <a:defRPr/>
            </a:pPr>
            <a:r>
              <a:rPr lang="en-US" altLang="zh-CN" sz="2600" b="1" dirty="0">
                <a:solidFill>
                  <a:srgbClr val="C00000"/>
                </a:solidFill>
                <a:latin typeface="+mn-lt"/>
                <a:ea typeface="+mn-ea"/>
                <a:cs typeface="+mn-cs"/>
              </a:rPr>
              <a:t>9. </a:t>
            </a:r>
            <a:r>
              <a:rPr lang="zh-CN" altLang="en-US" sz="2600" b="1" dirty="0">
                <a:solidFill>
                  <a:srgbClr val="C00000"/>
                </a:solidFill>
                <a:latin typeface="+mn-lt"/>
                <a:ea typeface="+mn-ea"/>
                <a:cs typeface="+mn-cs"/>
              </a:rPr>
              <a:t>代码转换</a:t>
            </a:r>
          </a:p>
        </p:txBody>
      </p:sp>
      <p:sp>
        <p:nvSpPr>
          <p:cNvPr id="23555" name="内容占位符 2"/>
          <p:cNvSpPr>
            <a:spLocks noGrp="1"/>
          </p:cNvSpPr>
          <p:nvPr>
            <p:ph sz="quarter" idx="1"/>
          </p:nvPr>
        </p:nvSpPr>
        <p:spPr>
          <a:xfrm>
            <a:off x="457200" y="1219200"/>
            <a:ext cx="8229600" cy="4937125"/>
          </a:xfrm>
        </p:spPr>
        <p:txBody>
          <a:bodyPr/>
          <a:lstStyle/>
          <a:p>
            <a:pPr marL="514350" indent="-514350">
              <a:buFont typeface="+mj-ea"/>
              <a:buAutoNum type="circleNumDbPlain"/>
              <a:defRPr/>
            </a:pPr>
            <a:r>
              <a:rPr lang="zh-CN" altLang="en-US"/>
              <a:t>二进制数</a:t>
            </a:r>
            <a:r>
              <a:rPr lang="zh-CN" altLang="en-US"/>
              <a:t>→</a:t>
            </a:r>
            <a:r>
              <a:rPr lang="zh-CN" altLang="en-US" smtClean="0"/>
              <a:t>显示</a:t>
            </a:r>
            <a:endParaRPr lang="zh-CN" altLang="en-US"/>
          </a:p>
          <a:p>
            <a:pPr marL="514350" indent="-514350">
              <a:buFont typeface="+mj-ea"/>
              <a:buAutoNum type="circleNumDbPlain"/>
              <a:defRPr/>
            </a:pPr>
            <a:r>
              <a:rPr lang="zh-CN" altLang="en-US"/>
              <a:t>二进制数→十六进制数</a:t>
            </a:r>
            <a:r>
              <a:rPr lang="zh-CN" altLang="en-US"/>
              <a:t>→</a:t>
            </a:r>
            <a:r>
              <a:rPr lang="zh-CN" altLang="en-US" smtClean="0"/>
              <a:t>显示（</a:t>
            </a:r>
            <a:r>
              <a:rPr lang="zh-CN" altLang="en-US" smtClean="0">
                <a:solidFill>
                  <a:srgbClr val="C00000"/>
                </a:solidFill>
              </a:rPr>
              <a:t>例</a:t>
            </a:r>
            <a:r>
              <a:rPr lang="en-US" altLang="zh-CN" smtClean="0">
                <a:solidFill>
                  <a:srgbClr val="C00000"/>
                </a:solidFill>
              </a:rPr>
              <a:t>4.18</a:t>
            </a:r>
            <a:r>
              <a:rPr lang="zh-CN" altLang="en-US" smtClean="0"/>
              <a:t>）</a:t>
            </a:r>
            <a:endParaRPr lang="zh-CN" altLang="en-US"/>
          </a:p>
          <a:p>
            <a:pPr marL="514350" indent="-514350">
              <a:buFont typeface="+mj-ea"/>
              <a:buAutoNum type="circleNumDbPlain"/>
              <a:defRPr/>
            </a:pPr>
            <a:r>
              <a:rPr lang="en-US" altLang="zh-CN"/>
              <a:t>BCD</a:t>
            </a:r>
            <a:r>
              <a:rPr lang="zh-CN" altLang="en-US"/>
              <a:t>码数</a:t>
            </a:r>
            <a:r>
              <a:rPr lang="zh-CN" altLang="en-US"/>
              <a:t>→</a:t>
            </a:r>
            <a:r>
              <a:rPr lang="zh-CN" altLang="en-US" smtClean="0"/>
              <a:t>二进制数（</a:t>
            </a:r>
            <a:r>
              <a:rPr lang="zh-CN" altLang="en-US">
                <a:solidFill>
                  <a:srgbClr val="C00000"/>
                </a:solidFill>
              </a:rPr>
              <a:t>例</a:t>
            </a:r>
            <a:r>
              <a:rPr lang="en-US" altLang="zh-CN">
                <a:solidFill>
                  <a:srgbClr val="C00000"/>
                </a:solidFill>
              </a:rPr>
              <a:t>4.17</a:t>
            </a:r>
            <a:r>
              <a:rPr lang="zh-CN" altLang="en-US" smtClean="0"/>
              <a:t>）</a:t>
            </a:r>
            <a:endParaRPr lang="en-US" altLang="zh-CN"/>
          </a:p>
          <a:p>
            <a:pPr marL="514350" indent="-514350">
              <a:buFont typeface="+mj-ea"/>
              <a:buAutoNum type="circleNumDbPlain"/>
              <a:defRPr/>
            </a:pPr>
            <a:r>
              <a:rPr lang="zh-CN" altLang="en-US" smtClean="0"/>
              <a:t>二进制数</a:t>
            </a:r>
            <a:r>
              <a:rPr lang="zh-CN" altLang="en-US"/>
              <a:t>→十进制数</a:t>
            </a:r>
            <a:r>
              <a:rPr lang="zh-CN" altLang="en-US"/>
              <a:t>→</a:t>
            </a:r>
            <a:r>
              <a:rPr lang="zh-CN" altLang="en-US" smtClean="0"/>
              <a:t>显示（</a:t>
            </a:r>
            <a:r>
              <a:rPr lang="zh-CN" altLang="en-US">
                <a:solidFill>
                  <a:srgbClr val="C00000"/>
                </a:solidFill>
              </a:rPr>
              <a:t>例</a:t>
            </a:r>
            <a:r>
              <a:rPr lang="en-US" altLang="zh-CN">
                <a:solidFill>
                  <a:srgbClr val="C00000"/>
                </a:solidFill>
              </a:rPr>
              <a:t>4.20</a:t>
            </a:r>
            <a:r>
              <a:rPr lang="zh-CN" altLang="en-US" smtClean="0"/>
              <a:t>）</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第</a:t>
            </a:r>
            <a:r>
              <a:rPr lang="en-US" altLang="zh-CN" smtClean="0"/>
              <a:t>7</a:t>
            </a:r>
            <a:r>
              <a:rPr lang="zh-CN" altLang="en-US" smtClean="0"/>
              <a:t>章 输入</a:t>
            </a:r>
            <a:r>
              <a:rPr lang="en-US" altLang="zh-CN" smtClean="0"/>
              <a:t>/</a:t>
            </a:r>
            <a:r>
              <a:rPr lang="zh-CN" altLang="en-US" smtClean="0"/>
              <a:t>输出系统</a:t>
            </a:r>
          </a:p>
        </p:txBody>
      </p:sp>
      <p:sp>
        <p:nvSpPr>
          <p:cNvPr id="3" name="内容占位符 2"/>
          <p:cNvSpPr>
            <a:spLocks noGrp="1"/>
          </p:cNvSpPr>
          <p:nvPr>
            <p:ph sz="quarter" idx="1"/>
          </p:nvPr>
        </p:nvSpPr>
        <p:spPr>
          <a:xfrm>
            <a:off x="457200" y="1219200"/>
            <a:ext cx="8229600" cy="4937125"/>
          </a:xfrm>
        </p:spPr>
        <p:txBody>
          <a:bodyPr/>
          <a:lstStyle/>
          <a:p>
            <a:pPr marL="0" indent="0">
              <a:buFont typeface="Wingdings 3" panose="05040102010807070707" pitchFamily="18" charset="2"/>
              <a:buNone/>
              <a:defRPr/>
            </a:pPr>
            <a:r>
              <a:rPr lang="en-US" altLang="zh-CN" b="1" dirty="0" smtClean="0">
                <a:solidFill>
                  <a:srgbClr val="C00000"/>
                </a:solidFill>
              </a:rPr>
              <a:t>1. </a:t>
            </a:r>
            <a:r>
              <a:rPr lang="zh-CN" altLang="en-US" b="1" dirty="0" smtClean="0">
                <a:solidFill>
                  <a:srgbClr val="C00000"/>
                </a:solidFill>
              </a:rPr>
              <a:t>接口电路的作用和基本功能</a:t>
            </a:r>
          </a:p>
          <a:p>
            <a:pPr marL="0" indent="0">
              <a:buFont typeface="Wingdings 3" panose="05040102010807070707" pitchFamily="18" charset="2"/>
              <a:buNone/>
              <a:defRPr/>
            </a:pPr>
            <a:r>
              <a:rPr lang="en-US" altLang="zh-CN" b="1" dirty="0" smtClean="0">
                <a:solidFill>
                  <a:srgbClr val="C00000"/>
                </a:solidFill>
              </a:rPr>
              <a:t>2. </a:t>
            </a:r>
            <a:r>
              <a:rPr lang="zh-CN" altLang="en-US" b="1" dirty="0" smtClean="0">
                <a:solidFill>
                  <a:srgbClr val="C00000"/>
                </a:solidFill>
              </a:rPr>
              <a:t>端口的概念、分类</a:t>
            </a:r>
          </a:p>
          <a:p>
            <a:pPr marL="0" indent="0">
              <a:buFont typeface="Wingdings 3" panose="05040102010807070707" pitchFamily="18" charset="2"/>
              <a:buNone/>
              <a:defRPr/>
            </a:pPr>
            <a:r>
              <a:rPr lang="en-US" altLang="zh-CN" b="1" dirty="0" smtClean="0">
                <a:solidFill>
                  <a:srgbClr val="C00000"/>
                </a:solidFill>
              </a:rPr>
              <a:t>3. </a:t>
            </a:r>
            <a:r>
              <a:rPr lang="zh-CN" altLang="en-US" b="1" dirty="0" smtClean="0">
                <a:solidFill>
                  <a:srgbClr val="C00000"/>
                </a:solidFill>
              </a:rPr>
              <a:t>端口的两种编址方式；</a:t>
            </a:r>
            <a:r>
              <a:rPr lang="en-US" altLang="zh-CN" b="1" dirty="0" smtClean="0">
                <a:solidFill>
                  <a:srgbClr val="C00000"/>
                </a:solidFill>
              </a:rPr>
              <a:t>PC</a:t>
            </a:r>
            <a:r>
              <a:rPr lang="zh-CN" altLang="en-US" b="1" dirty="0" smtClean="0">
                <a:solidFill>
                  <a:srgbClr val="C00000"/>
                </a:solidFill>
              </a:rPr>
              <a:t>系列机采用独立编址方式</a:t>
            </a:r>
          </a:p>
          <a:p>
            <a:pPr marL="0" indent="0">
              <a:buFont typeface="Wingdings 3" panose="05040102010807070707" pitchFamily="18" charset="2"/>
              <a:buNone/>
              <a:defRPr/>
            </a:pPr>
            <a:r>
              <a:rPr lang="en-US" altLang="zh-CN" b="1" dirty="0" smtClean="0">
                <a:solidFill>
                  <a:srgbClr val="C00000"/>
                </a:solidFill>
              </a:rPr>
              <a:t>4. </a:t>
            </a:r>
            <a:r>
              <a:rPr lang="zh-CN" altLang="en-US" b="1" dirty="0" smtClean="0">
                <a:solidFill>
                  <a:srgbClr val="C00000"/>
                </a:solidFill>
              </a:rPr>
              <a:t>常用</a:t>
            </a:r>
            <a:r>
              <a:rPr lang="en-US" altLang="zh-CN" b="1" dirty="0" smtClean="0">
                <a:solidFill>
                  <a:srgbClr val="C00000"/>
                </a:solidFill>
              </a:rPr>
              <a:t>I/O </a:t>
            </a:r>
            <a:r>
              <a:rPr lang="zh-CN" altLang="en-US" b="1" dirty="0" smtClean="0">
                <a:solidFill>
                  <a:srgbClr val="C00000"/>
                </a:solidFill>
              </a:rPr>
              <a:t>指令（</a:t>
            </a:r>
            <a:r>
              <a:rPr lang="en-US" altLang="zh-CN" b="1" dirty="0" smtClean="0">
                <a:solidFill>
                  <a:srgbClr val="C00000"/>
                </a:solidFill>
              </a:rPr>
              <a:t>IN</a:t>
            </a:r>
            <a:r>
              <a:rPr lang="zh-CN" altLang="en-US" b="1" dirty="0" smtClean="0">
                <a:solidFill>
                  <a:srgbClr val="C00000"/>
                </a:solidFill>
              </a:rPr>
              <a:t>、</a:t>
            </a:r>
            <a:r>
              <a:rPr lang="en-US" altLang="zh-CN" b="1" dirty="0" smtClean="0">
                <a:solidFill>
                  <a:srgbClr val="C00000"/>
                </a:solidFill>
              </a:rPr>
              <a:t>OUT</a:t>
            </a:r>
            <a:r>
              <a:rPr lang="zh-CN" altLang="en-US" b="1" dirty="0" smtClean="0">
                <a:solidFill>
                  <a:srgbClr val="C00000"/>
                </a:solidFill>
              </a:rPr>
              <a:t>）</a:t>
            </a:r>
          </a:p>
          <a:p>
            <a:pPr marL="514350" indent="-514350">
              <a:buFont typeface="+mj-ea"/>
              <a:buAutoNum type="circleNumDbPlain"/>
              <a:defRPr/>
            </a:pPr>
            <a:r>
              <a:rPr lang="zh-CN" altLang="en-US" dirty="0" smtClean="0"/>
              <a:t>直接寻址 </a:t>
            </a:r>
            <a:r>
              <a:rPr lang="en-US" altLang="zh-CN" dirty="0" smtClean="0"/>
              <a:t>I/O </a:t>
            </a:r>
            <a:r>
              <a:rPr lang="zh-CN" altLang="en-US" dirty="0" smtClean="0"/>
              <a:t>指令（</a:t>
            </a:r>
            <a:r>
              <a:rPr lang="en-US" altLang="zh-CN" dirty="0" smtClean="0"/>
              <a:t>8</a:t>
            </a:r>
            <a:r>
              <a:rPr lang="zh-CN" altLang="en-US" dirty="0" smtClean="0"/>
              <a:t>位端口地址）</a:t>
            </a:r>
          </a:p>
          <a:p>
            <a:pPr marL="514350" indent="-514350">
              <a:buFont typeface="+mj-ea"/>
              <a:buAutoNum type="circleNumDbPlain"/>
              <a:defRPr/>
            </a:pPr>
            <a:r>
              <a:rPr lang="en-US" altLang="zh-CN" dirty="0" smtClean="0"/>
              <a:t>DX</a:t>
            </a:r>
            <a:r>
              <a:rPr lang="zh-CN" altLang="en-US" dirty="0" smtClean="0"/>
              <a:t>间接寻址 </a:t>
            </a:r>
            <a:r>
              <a:rPr lang="en-US" altLang="zh-CN" dirty="0" smtClean="0"/>
              <a:t>I/O </a:t>
            </a:r>
            <a:r>
              <a:rPr lang="zh-CN" altLang="en-US" dirty="0" smtClean="0"/>
              <a:t>指令（当端口地址 </a:t>
            </a:r>
            <a:r>
              <a:rPr lang="en-US" altLang="zh-CN" dirty="0" smtClean="0"/>
              <a:t>&gt; 8</a:t>
            </a:r>
            <a:r>
              <a:rPr lang="zh-CN" altLang="en-US" dirty="0" smtClean="0"/>
              <a:t>位）</a:t>
            </a:r>
            <a:endParaRPr lang="en-US" altLang="zh-CN" dirty="0" smtClean="0"/>
          </a:p>
          <a:p>
            <a:pPr marL="0" indent="0">
              <a:buFont typeface="Wingdings 3" panose="05040102010807070707" pitchFamily="18" charset="2"/>
              <a:buNone/>
              <a:defRPr/>
            </a:pPr>
            <a:r>
              <a:rPr lang="en-US" altLang="zh-CN" b="1" dirty="0">
                <a:solidFill>
                  <a:srgbClr val="C00000"/>
                </a:solidFill>
              </a:rPr>
              <a:t>5. </a:t>
            </a:r>
            <a:r>
              <a:rPr lang="zh-CN" altLang="en-US" b="1" dirty="0">
                <a:solidFill>
                  <a:srgbClr val="C00000"/>
                </a:solidFill>
              </a:rPr>
              <a:t>微机系统与 </a:t>
            </a:r>
            <a:r>
              <a:rPr lang="en-US" altLang="zh-CN" b="1" dirty="0">
                <a:solidFill>
                  <a:srgbClr val="C00000"/>
                </a:solidFill>
              </a:rPr>
              <a:t>I/O </a:t>
            </a:r>
            <a:r>
              <a:rPr lang="zh-CN" altLang="en-US" b="1" dirty="0">
                <a:solidFill>
                  <a:srgbClr val="C00000"/>
                </a:solidFill>
              </a:rPr>
              <a:t>端口的信息交换有四种方式：</a:t>
            </a:r>
            <a:endParaRPr lang="en-US" altLang="zh-CN" b="1" dirty="0">
              <a:solidFill>
                <a:srgbClr val="C00000"/>
              </a:solidFill>
            </a:endParaRPr>
          </a:p>
          <a:p>
            <a:pPr>
              <a:defRPr/>
            </a:pPr>
            <a:r>
              <a:rPr lang="zh-CN" altLang="en-US" sz="2400" dirty="0"/>
              <a:t>无条件传送、查询方式、中断控制方式、</a:t>
            </a:r>
            <a:r>
              <a:rPr lang="en-US" altLang="zh-CN" sz="2400" dirty="0"/>
              <a:t>DMA</a:t>
            </a:r>
            <a:r>
              <a:rPr lang="zh-CN" altLang="en-US" sz="2400" dirty="0" smtClean="0"/>
              <a:t>方式</a:t>
            </a:r>
            <a:endParaRPr lang="en-US" altLang="zh-CN" sz="2400" dirty="0" smtClean="0"/>
          </a:p>
          <a:p>
            <a:pPr>
              <a:defRPr/>
            </a:pPr>
            <a:r>
              <a:rPr lang="zh-CN" altLang="en-US" sz="2400" dirty="0" smtClean="0"/>
              <a:t>其中</a:t>
            </a:r>
            <a:r>
              <a:rPr lang="en-US" altLang="zh-CN" sz="2400" dirty="0" smtClean="0"/>
              <a:t>DMA</a:t>
            </a:r>
            <a:r>
              <a:rPr lang="zh-CN" altLang="en-US" sz="2400" dirty="0" smtClean="0"/>
              <a:t>方式，</a:t>
            </a:r>
            <a:r>
              <a:rPr lang="en-US" altLang="zh-CN" sz="2400" dirty="0" smtClean="0"/>
              <a:t>CPU</a:t>
            </a:r>
            <a:r>
              <a:rPr lang="zh-CN" altLang="en-US" sz="2400" dirty="0" smtClean="0"/>
              <a:t>不参与数据传送</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a:xfrm>
            <a:off x="457200" y="1219200"/>
            <a:ext cx="8229600" cy="4937125"/>
          </a:xfrm>
        </p:spPr>
        <p:txBody>
          <a:bodyPr/>
          <a:lstStyle/>
          <a:p>
            <a:pPr marL="0" indent="0">
              <a:buFont typeface="Wingdings 3" panose="05040102010807070707" pitchFamily="18" charset="2"/>
              <a:buNone/>
              <a:defRPr/>
            </a:pPr>
            <a:r>
              <a:rPr lang="en-US" altLang="zh-CN" b="1" dirty="0" smtClean="0">
                <a:solidFill>
                  <a:srgbClr val="C00000"/>
                </a:solidFill>
              </a:rPr>
              <a:t>6. 8254</a:t>
            </a:r>
            <a:r>
              <a:rPr lang="zh-CN" altLang="en-US" b="1" dirty="0" smtClean="0">
                <a:solidFill>
                  <a:srgbClr val="C00000"/>
                </a:solidFill>
              </a:rPr>
              <a:t>定时器</a:t>
            </a:r>
            <a:r>
              <a:rPr lang="en-US" altLang="zh-CN" b="1" dirty="0" smtClean="0">
                <a:solidFill>
                  <a:srgbClr val="C00000"/>
                </a:solidFill>
              </a:rPr>
              <a:t>/</a:t>
            </a:r>
            <a:r>
              <a:rPr lang="zh-CN" altLang="en-US" b="1" dirty="0" smtClean="0">
                <a:solidFill>
                  <a:srgbClr val="C00000"/>
                </a:solidFill>
              </a:rPr>
              <a:t>计数器</a:t>
            </a:r>
          </a:p>
          <a:p>
            <a:pPr marL="457200" indent="-457200">
              <a:buFont typeface="+mj-ea"/>
              <a:buAutoNum type="circleNumDbPlain"/>
              <a:defRPr/>
            </a:pPr>
            <a:r>
              <a:rPr lang="zh-CN" altLang="en-US" sz="2400" dirty="0" smtClean="0"/>
              <a:t>掌握</a:t>
            </a:r>
            <a:r>
              <a:rPr lang="en-US" altLang="zh-CN" sz="2400" dirty="0" smtClean="0"/>
              <a:t>8254</a:t>
            </a:r>
            <a:r>
              <a:rPr lang="zh-CN" altLang="en-US" sz="2400" dirty="0" smtClean="0"/>
              <a:t>定时器</a:t>
            </a:r>
            <a:r>
              <a:rPr lang="en-US" altLang="zh-CN" sz="2400" dirty="0" smtClean="0"/>
              <a:t>/</a:t>
            </a:r>
            <a:r>
              <a:rPr lang="zh-CN" altLang="en-US" sz="2400" dirty="0" smtClean="0"/>
              <a:t>计数器的基本结构（三个</a:t>
            </a:r>
            <a:r>
              <a:rPr lang="en-US" altLang="zh-CN" sz="2400" dirty="0" smtClean="0"/>
              <a:t>16</a:t>
            </a:r>
            <a:r>
              <a:rPr lang="zh-CN" altLang="en-US" sz="2400" dirty="0" smtClean="0"/>
              <a:t>位计数器、控制寄存器）和计数器的外部引脚功能（</a:t>
            </a:r>
            <a:r>
              <a:rPr lang="en-US" altLang="zh-CN" sz="2400" dirty="0" smtClean="0"/>
              <a:t>GATE</a:t>
            </a:r>
            <a:r>
              <a:rPr lang="zh-CN" altLang="en-US" sz="2400" dirty="0" smtClean="0"/>
              <a:t>、</a:t>
            </a:r>
            <a:r>
              <a:rPr lang="en-US" altLang="zh-CN" sz="2400" dirty="0" smtClean="0"/>
              <a:t>CLK</a:t>
            </a:r>
            <a:r>
              <a:rPr lang="zh-CN" altLang="en-US" sz="2400" dirty="0"/>
              <a:t>和</a:t>
            </a:r>
            <a:r>
              <a:rPr lang="en-US" altLang="zh-CN" sz="2400" dirty="0" smtClean="0"/>
              <a:t>OUT)</a:t>
            </a:r>
            <a:endParaRPr lang="zh-CN" altLang="en-US" sz="2400" dirty="0" smtClean="0"/>
          </a:p>
          <a:p>
            <a:pPr marL="457200" indent="-457200">
              <a:buFont typeface="+mj-ea"/>
              <a:buAutoNum type="circleNumDbPlain" startAt="2"/>
              <a:defRPr/>
            </a:pPr>
            <a:r>
              <a:rPr lang="en-US" altLang="zh-CN" sz="2400" dirty="0" smtClean="0"/>
              <a:t>8254</a:t>
            </a:r>
            <a:r>
              <a:rPr lang="zh-CN" altLang="en-US" sz="2400" dirty="0"/>
              <a:t>有</a:t>
            </a:r>
            <a:r>
              <a:rPr lang="en-US" altLang="zh-CN" sz="2400" dirty="0"/>
              <a:t>6</a:t>
            </a:r>
            <a:r>
              <a:rPr lang="zh-CN" altLang="en-US" sz="2400" dirty="0"/>
              <a:t>种工作</a:t>
            </a:r>
            <a:r>
              <a:rPr lang="zh-CN" altLang="en-US" sz="2400" dirty="0" smtClean="0"/>
              <a:t>方式</a:t>
            </a:r>
            <a:endParaRPr lang="zh-CN" altLang="en-US" sz="2400" dirty="0"/>
          </a:p>
          <a:p>
            <a:pPr>
              <a:defRPr/>
            </a:pPr>
            <a:r>
              <a:rPr lang="zh-CN" altLang="en-US" sz="2400" dirty="0" smtClean="0"/>
              <a:t>重点：方式</a:t>
            </a:r>
            <a:r>
              <a:rPr lang="en-US" altLang="zh-CN" sz="2400" dirty="0" smtClean="0"/>
              <a:t>2</a:t>
            </a:r>
            <a:r>
              <a:rPr lang="zh-CN" altLang="en-US" sz="2400" dirty="0" smtClean="0"/>
              <a:t>和方式</a:t>
            </a:r>
            <a:r>
              <a:rPr lang="en-US" altLang="zh-CN" sz="2400" dirty="0" smtClean="0"/>
              <a:t>3</a:t>
            </a:r>
            <a:r>
              <a:rPr lang="zh-CN" altLang="en-US" sz="2400" dirty="0" smtClean="0"/>
              <a:t>（启动方式、计数过程以及输出信号的波形和周期）</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a:xfrm>
            <a:off x="457200" y="1219200"/>
            <a:ext cx="8229600" cy="4937125"/>
          </a:xfrm>
        </p:spPr>
        <p:txBody>
          <a:bodyPr/>
          <a:lstStyle/>
          <a:p>
            <a:pPr marL="625475" indent="-625475">
              <a:buFont typeface="Wingdings 3" panose="05040102010807070707" pitchFamily="18" charset="2"/>
              <a:buNone/>
              <a:defRPr/>
            </a:pPr>
            <a:r>
              <a:rPr lang="zh-CN" altLang="en-US" sz="2400" dirty="0" smtClean="0">
                <a:latin typeface="+mn-ea"/>
              </a:rPr>
              <a:t>例：设</a:t>
            </a:r>
            <a:r>
              <a:rPr lang="en-US" altLang="zh-CN" sz="2400" dirty="0" smtClean="0">
                <a:latin typeface="+mn-ea"/>
              </a:rPr>
              <a:t>8254</a:t>
            </a:r>
            <a:r>
              <a:rPr lang="zh-CN" altLang="en-US" sz="2400" dirty="0" smtClean="0">
                <a:latin typeface="+mn-ea"/>
              </a:rPr>
              <a:t>计数器</a:t>
            </a:r>
            <a:r>
              <a:rPr lang="en-US" altLang="zh-CN" sz="2400" dirty="0" smtClean="0">
                <a:latin typeface="+mn-ea"/>
              </a:rPr>
              <a:t>1</a:t>
            </a:r>
            <a:r>
              <a:rPr lang="zh-CN" altLang="en-US" sz="2400" dirty="0" smtClean="0">
                <a:latin typeface="+mn-ea"/>
              </a:rPr>
              <a:t>工作于方式</a:t>
            </a:r>
            <a:r>
              <a:rPr lang="en-US" altLang="zh-CN" sz="2400" dirty="0" smtClean="0">
                <a:latin typeface="+mn-ea"/>
              </a:rPr>
              <a:t>3</a:t>
            </a:r>
            <a:r>
              <a:rPr lang="zh-CN" altLang="en-US" sz="2400" dirty="0" smtClean="0">
                <a:latin typeface="+mn-ea"/>
              </a:rPr>
              <a:t>，输入时钟为</a:t>
            </a:r>
            <a:r>
              <a:rPr lang="en-US" altLang="zh-CN" sz="2400" dirty="0" smtClean="0">
                <a:latin typeface="+mn-ea"/>
              </a:rPr>
              <a:t>1000Hz</a:t>
            </a:r>
            <a:r>
              <a:rPr lang="zh-CN" altLang="en-US" sz="2400" dirty="0" smtClean="0">
                <a:latin typeface="+mn-ea"/>
              </a:rPr>
              <a:t>，计数初值为</a:t>
            </a:r>
            <a:r>
              <a:rPr lang="en-US" altLang="zh-CN" sz="2400" dirty="0" smtClean="0">
                <a:latin typeface="+mn-ea"/>
              </a:rPr>
              <a:t>10H</a:t>
            </a:r>
            <a:r>
              <a:rPr lang="zh-CN" altLang="en-US" sz="2400" dirty="0" smtClean="0">
                <a:latin typeface="+mn-ea"/>
              </a:rPr>
              <a:t>，采用二进制计数方式，则一个周期内计数器</a:t>
            </a:r>
            <a:r>
              <a:rPr lang="en-US" altLang="zh-CN" sz="2400" dirty="0" smtClean="0">
                <a:latin typeface="+mn-ea"/>
              </a:rPr>
              <a:t>1</a:t>
            </a:r>
            <a:r>
              <a:rPr lang="zh-CN" altLang="en-US" sz="2400" dirty="0" smtClean="0">
                <a:latin typeface="+mn-ea"/>
              </a:rPr>
              <a:t>输出信号的高电平和低电平分别为 </a:t>
            </a:r>
            <a:r>
              <a:rPr lang="en-US" altLang="zh-CN" sz="2400" dirty="0" smtClean="0">
                <a:latin typeface="+mn-ea"/>
              </a:rPr>
              <a:t>___</a:t>
            </a:r>
            <a:r>
              <a:rPr lang="zh-CN" altLang="en-US" sz="2400" dirty="0" smtClean="0">
                <a:latin typeface="+mn-ea"/>
              </a:rPr>
              <a:t>和</a:t>
            </a:r>
            <a:r>
              <a:rPr lang="en-US" altLang="zh-CN" sz="2400" dirty="0" smtClean="0">
                <a:latin typeface="+mn-ea"/>
              </a:rPr>
              <a:t>___ </a:t>
            </a:r>
            <a:r>
              <a:rPr lang="zh-CN" altLang="en-US" sz="2400" dirty="0" smtClean="0">
                <a:latin typeface="+mn-ea"/>
              </a:rPr>
              <a:t>秒。</a:t>
            </a:r>
            <a:endParaRPr lang="en-US" altLang="zh-CN" sz="2400" dirty="0" smtClean="0">
              <a:latin typeface="+mn-ea"/>
            </a:endParaRPr>
          </a:p>
          <a:p>
            <a:pPr marL="457200" indent="-457200">
              <a:buFont typeface="+mj-ea"/>
              <a:buAutoNum type="circleNumDbPlain" startAt="3"/>
              <a:defRPr/>
            </a:pPr>
            <a:r>
              <a:rPr lang="zh-CN" altLang="en-US" sz="2400" dirty="0" smtClean="0">
                <a:latin typeface="+mn-ea"/>
              </a:rPr>
              <a:t>掌握</a:t>
            </a:r>
            <a:r>
              <a:rPr lang="en-US" altLang="zh-CN" sz="2400" dirty="0" smtClean="0">
                <a:latin typeface="+mn-ea"/>
              </a:rPr>
              <a:t>8254</a:t>
            </a:r>
            <a:r>
              <a:rPr lang="zh-CN" altLang="en-US" sz="2400" dirty="0" smtClean="0">
                <a:latin typeface="+mn-ea"/>
              </a:rPr>
              <a:t>在微型计算机系统中的应用（外扩</a:t>
            </a:r>
            <a:r>
              <a:rPr lang="en-US" altLang="zh-CN" sz="2400" dirty="0" smtClean="0">
                <a:latin typeface="+mn-ea"/>
              </a:rPr>
              <a:t>8254</a:t>
            </a:r>
            <a:r>
              <a:rPr lang="zh-CN" altLang="en-US" sz="2400" dirty="0" smtClean="0">
                <a:latin typeface="+mn-ea"/>
              </a:rPr>
              <a:t>和</a:t>
            </a:r>
            <a:r>
              <a:rPr lang="en-US" altLang="zh-CN" sz="2400" dirty="0" smtClean="0">
                <a:latin typeface="+mn-ea"/>
              </a:rPr>
              <a:t>PC</a:t>
            </a:r>
            <a:r>
              <a:rPr lang="zh-CN" altLang="en-US" sz="2400" dirty="0" smtClean="0">
                <a:latin typeface="+mn-ea"/>
              </a:rPr>
              <a:t>机系统中的</a:t>
            </a:r>
            <a:r>
              <a:rPr lang="en-US" altLang="zh-CN" sz="2400" dirty="0" smtClean="0">
                <a:latin typeface="+mn-ea"/>
              </a:rPr>
              <a:t>8254</a:t>
            </a:r>
            <a:r>
              <a:rPr lang="zh-CN" altLang="en-US" sz="2400" dirty="0" smtClean="0">
                <a:latin typeface="+mn-ea"/>
              </a:rPr>
              <a:t>） </a:t>
            </a:r>
            <a:endParaRPr lang="en-US" altLang="zh-CN" sz="2400" dirty="0" smtClean="0">
              <a:latin typeface="+mn-ea"/>
            </a:endParaRPr>
          </a:p>
          <a:p>
            <a:pPr marL="0" indent="0">
              <a:buFont typeface="Wingdings 3" panose="05040102010807070707" pitchFamily="18" charset="2"/>
              <a:buNone/>
              <a:defRPr/>
            </a:pPr>
            <a:r>
              <a:rPr lang="zh-CN" altLang="en-US" sz="2400" dirty="0" smtClean="0">
                <a:solidFill>
                  <a:srgbClr val="C00000"/>
                </a:solidFill>
                <a:latin typeface="+mn-ea"/>
              </a:rPr>
              <a:t>例：</a:t>
            </a:r>
            <a:r>
              <a:rPr lang="en-US" altLang="zh-CN" sz="2400" dirty="0" smtClean="0">
                <a:solidFill>
                  <a:srgbClr val="C00000"/>
                </a:solidFill>
                <a:latin typeface="+mn-ea"/>
              </a:rPr>
              <a:t>8254</a:t>
            </a:r>
            <a:r>
              <a:rPr lang="zh-CN" altLang="en-US" sz="2400" dirty="0" smtClean="0">
                <a:solidFill>
                  <a:srgbClr val="C00000"/>
                </a:solidFill>
                <a:latin typeface="+mn-ea"/>
              </a:rPr>
              <a:t>的三个计数器在</a:t>
            </a:r>
            <a:r>
              <a:rPr lang="en-US" altLang="zh-CN" sz="2400" dirty="0" smtClean="0">
                <a:solidFill>
                  <a:srgbClr val="C00000"/>
                </a:solidFill>
                <a:latin typeface="+mn-ea"/>
              </a:rPr>
              <a:t>PC</a:t>
            </a:r>
            <a:r>
              <a:rPr lang="zh-CN" altLang="en-US" sz="2400" dirty="0" smtClean="0">
                <a:solidFill>
                  <a:srgbClr val="C00000"/>
                </a:solidFill>
                <a:latin typeface="+mn-ea"/>
              </a:rPr>
              <a:t>系列中是如何应用的？</a:t>
            </a:r>
          </a:p>
          <a:p>
            <a:pPr marL="457200" indent="-457200">
              <a:buFont typeface="+mj-ea"/>
              <a:buAutoNum type="circleNumDbPlain" startAt="4"/>
              <a:defRPr/>
            </a:pPr>
            <a:r>
              <a:rPr lang="en-US" altLang="zh-CN" sz="2400" dirty="0" smtClean="0">
                <a:latin typeface="+mn-ea"/>
              </a:rPr>
              <a:t>8254</a:t>
            </a:r>
            <a:r>
              <a:rPr lang="zh-CN" altLang="en-US" sz="2400" dirty="0">
                <a:latin typeface="+mn-ea"/>
              </a:rPr>
              <a:t>初始化编程</a:t>
            </a:r>
          </a:p>
          <a:p>
            <a:pPr marL="0" indent="0">
              <a:spcBef>
                <a:spcPct val="50000"/>
              </a:spcBef>
              <a:buFont typeface="Wingdings 3" panose="05040102010807070707" pitchFamily="18" charset="2"/>
              <a:buNone/>
              <a:defRPr/>
            </a:pPr>
            <a:r>
              <a:rPr lang="zh-CN" altLang="en-US" sz="2400" dirty="0">
                <a:latin typeface="+mn-ea"/>
              </a:rPr>
              <a:t>第</a:t>
            </a:r>
            <a:r>
              <a:rPr lang="en-US" altLang="zh-CN" sz="2400" dirty="0" smtClean="0">
                <a:latin typeface="+mn-ea"/>
              </a:rPr>
              <a:t>1</a:t>
            </a:r>
            <a:r>
              <a:rPr lang="zh-CN" altLang="en-US" sz="2400" dirty="0" smtClean="0">
                <a:latin typeface="+mn-ea"/>
              </a:rPr>
              <a:t>步：向控制寄存器写入方式选择命令字</a:t>
            </a:r>
          </a:p>
          <a:p>
            <a:pPr marL="1249363" indent="-1249363">
              <a:spcBef>
                <a:spcPct val="50000"/>
              </a:spcBef>
              <a:buFont typeface="Wingdings 3" panose="05040102010807070707" pitchFamily="18" charset="2"/>
              <a:buNone/>
              <a:defRPr/>
            </a:pPr>
            <a:r>
              <a:rPr lang="zh-CN" altLang="en-US" sz="2400" dirty="0" smtClean="0">
                <a:latin typeface="+mn-ea"/>
              </a:rPr>
              <a:t>      目的</a:t>
            </a:r>
            <a:r>
              <a:rPr lang="en-US" altLang="zh-CN" sz="2400" dirty="0" smtClean="0">
                <a:latin typeface="+mn-ea"/>
              </a:rPr>
              <a:t>: </a:t>
            </a:r>
            <a:r>
              <a:rPr lang="zh-CN" altLang="en-US" sz="2400" dirty="0" smtClean="0">
                <a:latin typeface="+mn-ea"/>
              </a:rPr>
              <a:t>选择一个计数器，并确定其工作方式和计数值（或 计数初值）的读 </a:t>
            </a:r>
            <a:r>
              <a:rPr lang="en-US" altLang="zh-CN" sz="2400" dirty="0" smtClean="0">
                <a:latin typeface="+mn-ea"/>
              </a:rPr>
              <a:t>/ </a:t>
            </a:r>
            <a:r>
              <a:rPr lang="zh-CN" altLang="en-US" sz="2400" dirty="0" smtClean="0">
                <a:latin typeface="+mn-ea"/>
              </a:rPr>
              <a:t>写顺序</a:t>
            </a:r>
            <a:endParaRPr lang="en-US" altLang="zh-CN" sz="2400" dirty="0" smtClean="0">
              <a:latin typeface="+mn-ea"/>
            </a:endParaRPr>
          </a:p>
          <a:p>
            <a:pPr marL="1249363" indent="-1249363">
              <a:spcBef>
                <a:spcPct val="50000"/>
              </a:spcBef>
              <a:buFont typeface="Wingdings 3" panose="05040102010807070707" pitchFamily="18" charset="2"/>
              <a:buNone/>
              <a:defRPr/>
            </a:pPr>
            <a:r>
              <a:rPr lang="zh-CN" altLang="en-US" sz="2400" dirty="0" smtClean="0">
                <a:latin typeface="+mn-ea"/>
              </a:rPr>
              <a:t>第</a:t>
            </a:r>
            <a:r>
              <a:rPr lang="en-US" altLang="zh-CN" sz="2400" dirty="0" smtClean="0">
                <a:latin typeface="+mn-ea"/>
              </a:rPr>
              <a:t>2</a:t>
            </a:r>
            <a:r>
              <a:rPr lang="zh-CN" altLang="en-US" sz="2400" dirty="0" smtClean="0">
                <a:latin typeface="+mn-ea"/>
              </a:rPr>
              <a:t>步：向选择的计数器写入计数初值 </a:t>
            </a:r>
            <a:r>
              <a:rPr lang="en-US" altLang="zh-CN" sz="2400" dirty="0" smtClean="0">
                <a:latin typeface="+mn-ea"/>
              </a:rPr>
              <a:t>(</a:t>
            </a:r>
            <a:r>
              <a:rPr lang="en-GB" altLang="zh-CN" sz="2400" dirty="0" err="1" smtClean="0">
                <a:solidFill>
                  <a:srgbClr val="C00000"/>
                </a:solidFill>
                <a:latin typeface="+mn-ea"/>
              </a:rPr>
              <a:t>计数初值</a:t>
            </a:r>
            <a:r>
              <a:rPr lang="en-GB" altLang="zh-CN" sz="2400" dirty="0" smtClean="0">
                <a:solidFill>
                  <a:srgbClr val="C00000"/>
                </a:solidFill>
                <a:latin typeface="+mn-ea"/>
              </a:rPr>
              <a:t>=T</a:t>
            </a:r>
            <a:r>
              <a:rPr lang="en-GB" altLang="zh-CN" sz="2400" baseline="-25000" dirty="0">
                <a:solidFill>
                  <a:srgbClr val="C00000"/>
                </a:solidFill>
                <a:latin typeface="+mn-ea"/>
              </a:rPr>
              <a:t>out </a:t>
            </a:r>
            <a:r>
              <a:rPr lang="en-GB" altLang="zh-CN" sz="2400" baseline="-25000" dirty="0" smtClean="0">
                <a:solidFill>
                  <a:srgbClr val="C00000"/>
                </a:solidFill>
                <a:latin typeface="+mn-ea"/>
              </a:rPr>
              <a:t> </a:t>
            </a:r>
            <a:r>
              <a:rPr lang="en-GB" altLang="zh-CN" sz="2400" dirty="0" smtClean="0">
                <a:solidFill>
                  <a:srgbClr val="C00000"/>
                </a:solidFill>
                <a:latin typeface="+mn-ea"/>
              </a:rPr>
              <a:t>/ </a:t>
            </a:r>
            <a:r>
              <a:rPr lang="en-GB" altLang="zh-CN" sz="2400" dirty="0" err="1" smtClean="0">
                <a:solidFill>
                  <a:srgbClr val="C00000"/>
                </a:solidFill>
                <a:latin typeface="+mn-ea"/>
              </a:rPr>
              <a:t>T</a:t>
            </a:r>
            <a:r>
              <a:rPr lang="en-GB" altLang="zh-CN" sz="2400" baseline="-25000" dirty="0" err="1" smtClean="0">
                <a:solidFill>
                  <a:srgbClr val="C00000"/>
                </a:solidFill>
                <a:latin typeface="+mn-ea"/>
              </a:rPr>
              <a:t>clk</a:t>
            </a:r>
            <a:r>
              <a:rPr lang="en-GB" altLang="zh-CN" sz="2400" dirty="0" smtClean="0">
                <a:latin typeface="+mn-ea"/>
              </a:rPr>
              <a:t>)</a:t>
            </a:r>
            <a:endParaRPr lang="en-US" altLang="zh-CN" sz="2400" dirty="0" smtClean="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第</a:t>
            </a:r>
            <a:r>
              <a:rPr lang="en-US" altLang="zh-CN" smtClean="0"/>
              <a:t>8</a:t>
            </a:r>
            <a:r>
              <a:rPr lang="zh-CN" altLang="en-US" smtClean="0"/>
              <a:t>章 中断系统</a:t>
            </a:r>
          </a:p>
        </p:txBody>
      </p:sp>
      <p:sp>
        <p:nvSpPr>
          <p:cNvPr id="3" name="内容占位符 2"/>
          <p:cNvSpPr>
            <a:spLocks noGrp="1"/>
          </p:cNvSpPr>
          <p:nvPr>
            <p:ph sz="quarter" idx="1"/>
          </p:nvPr>
        </p:nvSpPr>
        <p:spPr>
          <a:xfrm>
            <a:off x="457200" y="1219200"/>
            <a:ext cx="8229600" cy="4937125"/>
          </a:xfrm>
        </p:spPr>
        <p:txBody>
          <a:bodyPr/>
          <a:lstStyle/>
          <a:p>
            <a:pPr marL="0" indent="0" algn="just" eaLnBrk="1" hangingPunct="1">
              <a:lnSpc>
                <a:spcPct val="85000"/>
              </a:lnSpc>
              <a:spcBef>
                <a:spcPct val="50000"/>
              </a:spcBef>
              <a:buFont typeface="Wingdings 3" panose="05040102010807070707" pitchFamily="18" charset="2"/>
              <a:buNone/>
              <a:defRPr/>
            </a:pPr>
            <a:r>
              <a:rPr lang="en-US" altLang="zh-CN" b="1" smtClean="0">
                <a:solidFill>
                  <a:srgbClr val="C00000"/>
                </a:solidFill>
                <a:latin typeface="+mn-ea"/>
              </a:rPr>
              <a:t>1. </a:t>
            </a:r>
            <a:r>
              <a:rPr lang="zh-CN" altLang="en-US" b="1" smtClean="0">
                <a:solidFill>
                  <a:srgbClr val="C00000"/>
                </a:solidFill>
                <a:latin typeface="+mn-ea"/>
              </a:rPr>
              <a:t>中断</a:t>
            </a:r>
            <a:r>
              <a:rPr lang="zh-CN" altLang="en-US" b="1">
                <a:solidFill>
                  <a:srgbClr val="C00000"/>
                </a:solidFill>
                <a:latin typeface="+mn-ea"/>
              </a:rPr>
              <a:t>的</a:t>
            </a:r>
            <a:r>
              <a:rPr lang="zh-CN" altLang="en-US" b="1" smtClean="0">
                <a:solidFill>
                  <a:srgbClr val="C00000"/>
                </a:solidFill>
                <a:latin typeface="+mn-ea"/>
              </a:rPr>
              <a:t>概念</a:t>
            </a:r>
          </a:p>
          <a:p>
            <a:pPr marL="365125" indent="625475" eaLnBrk="1" hangingPunct="1">
              <a:buFont typeface="Wingdings 3" panose="05040102010807070707" pitchFamily="18" charset="2"/>
              <a:buNone/>
              <a:defRPr/>
            </a:pPr>
            <a:r>
              <a:rPr lang="en-US" altLang="zh-CN" sz="2400" smtClean="0">
                <a:latin typeface="+mn-ea"/>
              </a:rPr>
              <a:t>CPU</a:t>
            </a:r>
            <a:r>
              <a:rPr lang="zh-CN" altLang="en-US" sz="2400" smtClean="0">
                <a:latin typeface="+mn-ea"/>
              </a:rPr>
              <a:t>暂停执行现行程序，转而处理随机事件，处理完毕后再返回被暂停的程序，这一全过程称为中断。</a:t>
            </a:r>
          </a:p>
          <a:p>
            <a:pPr marL="0" indent="0" algn="just" eaLnBrk="1" hangingPunct="1">
              <a:lnSpc>
                <a:spcPct val="85000"/>
              </a:lnSpc>
              <a:spcBef>
                <a:spcPct val="50000"/>
              </a:spcBef>
              <a:buFont typeface="Wingdings 3" panose="05040102010807070707" pitchFamily="18" charset="2"/>
              <a:buNone/>
              <a:defRPr/>
            </a:pPr>
            <a:r>
              <a:rPr lang="en-US" altLang="zh-CN" b="1" smtClean="0">
                <a:solidFill>
                  <a:srgbClr val="C00000"/>
                </a:solidFill>
                <a:latin typeface="+mn-ea"/>
              </a:rPr>
              <a:t>2. </a:t>
            </a:r>
            <a:r>
              <a:rPr lang="zh-CN" altLang="en-US" b="1" smtClean="0">
                <a:solidFill>
                  <a:srgbClr val="C00000"/>
                </a:solidFill>
                <a:latin typeface="+mn-ea"/>
              </a:rPr>
              <a:t>中断指令</a:t>
            </a:r>
          </a:p>
          <a:p>
            <a:pPr marL="365125" indent="0" algn="just" eaLnBrk="1" hangingPunct="1">
              <a:lnSpc>
                <a:spcPct val="85000"/>
              </a:lnSpc>
              <a:spcBef>
                <a:spcPct val="50000"/>
              </a:spcBef>
              <a:buFont typeface="Wingdings 3" panose="05040102010807070707" pitchFamily="18" charset="2"/>
              <a:buNone/>
              <a:defRPr/>
            </a:pPr>
            <a:r>
              <a:rPr lang="en-US" altLang="zh-CN" sz="2400" smtClean="0">
                <a:latin typeface="+mn-ea"/>
              </a:rPr>
              <a:t>STI</a:t>
            </a:r>
            <a:r>
              <a:rPr lang="zh-CN" altLang="en-US" sz="2400" smtClean="0">
                <a:latin typeface="+mn-ea"/>
              </a:rPr>
              <a:t>、</a:t>
            </a:r>
            <a:r>
              <a:rPr lang="en-US" altLang="zh-CN" sz="2400" smtClean="0">
                <a:latin typeface="+mn-ea"/>
              </a:rPr>
              <a:t>CLI</a:t>
            </a:r>
            <a:r>
              <a:rPr lang="zh-CN" altLang="en-US" sz="2400" smtClean="0">
                <a:latin typeface="+mn-ea"/>
              </a:rPr>
              <a:t>、</a:t>
            </a:r>
            <a:r>
              <a:rPr lang="en-US" altLang="zh-CN" sz="2400" smtClean="0">
                <a:latin typeface="+mn-ea"/>
              </a:rPr>
              <a:t>INT n</a:t>
            </a:r>
            <a:r>
              <a:rPr lang="zh-CN" altLang="en-US" sz="2400" smtClean="0">
                <a:latin typeface="+mn-ea"/>
              </a:rPr>
              <a:t>和</a:t>
            </a:r>
            <a:r>
              <a:rPr lang="en-US" altLang="zh-CN" sz="2400" smtClean="0">
                <a:latin typeface="+mn-ea"/>
              </a:rPr>
              <a:t>IRET  </a:t>
            </a:r>
          </a:p>
          <a:p>
            <a:pPr marL="0" indent="0" algn="just" eaLnBrk="1" hangingPunct="1">
              <a:lnSpc>
                <a:spcPct val="85000"/>
              </a:lnSpc>
              <a:spcBef>
                <a:spcPct val="50000"/>
              </a:spcBef>
              <a:buFont typeface="Wingdings 3" panose="05040102010807070707" pitchFamily="18" charset="2"/>
              <a:buNone/>
              <a:defRPr/>
            </a:pPr>
            <a:r>
              <a:rPr lang="zh-CN" altLang="en-US" sz="2400" smtClean="0">
                <a:latin typeface="+mn-ea"/>
              </a:rPr>
              <a:t>要求掌握 ：</a:t>
            </a:r>
            <a:endParaRPr lang="en-US" altLang="zh-CN" sz="2400" smtClean="0">
              <a:latin typeface="+mn-ea"/>
            </a:endParaRPr>
          </a:p>
          <a:p>
            <a:pPr marL="514350" indent="-514350" algn="just" eaLnBrk="1" hangingPunct="1">
              <a:lnSpc>
                <a:spcPct val="85000"/>
              </a:lnSpc>
              <a:spcBef>
                <a:spcPct val="50000"/>
              </a:spcBef>
              <a:buFont typeface="+mj-ea"/>
              <a:buAutoNum type="circleNumDbPlain"/>
              <a:defRPr/>
            </a:pPr>
            <a:r>
              <a:rPr lang="zh-CN" altLang="en-US" sz="2400" smtClean="0">
                <a:latin typeface="+mn-ea"/>
              </a:rPr>
              <a:t>中断指令在中断程序设计中何时使用</a:t>
            </a:r>
          </a:p>
          <a:p>
            <a:pPr marL="514350" indent="-514350" algn="just" eaLnBrk="1" hangingPunct="1">
              <a:lnSpc>
                <a:spcPct val="85000"/>
              </a:lnSpc>
              <a:spcBef>
                <a:spcPct val="50000"/>
              </a:spcBef>
              <a:buFont typeface="+mj-ea"/>
              <a:buAutoNum type="circleNumDbPlain"/>
              <a:defRPr/>
            </a:pPr>
            <a:r>
              <a:rPr lang="en-US" altLang="zh-CN" sz="2400" smtClean="0">
                <a:latin typeface="+mn-ea"/>
              </a:rPr>
              <a:t>CPU</a:t>
            </a:r>
            <a:r>
              <a:rPr lang="zh-CN" altLang="en-US" sz="2400" smtClean="0">
                <a:latin typeface="+mn-ea"/>
              </a:rPr>
              <a:t>执行中断指令后，完成哪些操作</a:t>
            </a:r>
          </a:p>
          <a:p>
            <a:pPr marL="514350" indent="-514350" algn="just" eaLnBrk="1" hangingPunct="1">
              <a:lnSpc>
                <a:spcPct val="85000"/>
              </a:lnSpc>
              <a:spcBef>
                <a:spcPct val="50000"/>
              </a:spcBef>
              <a:buFont typeface="+mj-ea"/>
              <a:buAutoNum type="circleNumDbPlain"/>
              <a:defRPr/>
            </a:pPr>
            <a:r>
              <a:rPr lang="en-US" altLang="zh-CN" sz="2400" smtClean="0">
                <a:latin typeface="+mn-ea"/>
              </a:rPr>
              <a:t>STI</a:t>
            </a:r>
            <a:r>
              <a:rPr lang="zh-CN" altLang="en-US" sz="2400" smtClean="0">
                <a:latin typeface="+mn-ea"/>
              </a:rPr>
              <a:t>、</a:t>
            </a:r>
            <a:r>
              <a:rPr lang="en-US" altLang="zh-CN" sz="2400" smtClean="0">
                <a:latin typeface="+mn-ea"/>
              </a:rPr>
              <a:t>CLI</a:t>
            </a:r>
            <a:r>
              <a:rPr lang="zh-CN" altLang="en-US" sz="2400" smtClean="0">
                <a:latin typeface="+mn-ea"/>
              </a:rPr>
              <a:t>只对可屏蔽中断请求有效</a:t>
            </a:r>
          </a:p>
          <a:p>
            <a:pPr marL="533400" indent="-533400">
              <a:buFont typeface="Wingdings 3" panose="05040102010807070707" pitchFamily="18" charset="2"/>
              <a:buNone/>
              <a:defRPr/>
            </a:pPr>
            <a:r>
              <a:rPr lang="zh-CN" altLang="en-US" sz="2400" smtClean="0">
                <a:latin typeface="+mn-ea"/>
              </a:rPr>
              <a:t>例：</a:t>
            </a:r>
            <a:r>
              <a:rPr lang="en-US" altLang="zh-CN" sz="2400" smtClean="0">
                <a:latin typeface="+mn-ea"/>
              </a:rPr>
              <a:t>CPU</a:t>
            </a:r>
            <a:r>
              <a:rPr lang="zh-CN" altLang="en-US" sz="2400" smtClean="0">
                <a:latin typeface="+mn-ea"/>
              </a:rPr>
              <a:t>执行</a:t>
            </a:r>
            <a:r>
              <a:rPr lang="en-US" altLang="zh-CN" sz="2400" smtClean="0">
                <a:latin typeface="+mn-ea"/>
              </a:rPr>
              <a:t>IRET</a:t>
            </a:r>
            <a:r>
              <a:rPr lang="zh-CN" altLang="en-US" sz="2400" smtClean="0">
                <a:latin typeface="+mn-ea"/>
              </a:rPr>
              <a:t>指令后，从栈顶弹出</a:t>
            </a:r>
            <a:r>
              <a:rPr lang="zh-CN" altLang="en-US" sz="2400" u="sng" smtClean="0">
                <a:latin typeface="+mn-ea"/>
              </a:rPr>
              <a:t>     </a:t>
            </a:r>
            <a:r>
              <a:rPr lang="zh-CN" altLang="en-US" sz="2400" smtClean="0">
                <a:latin typeface="+mn-ea"/>
              </a:rPr>
              <a:t>字节数据，分别赋给</a:t>
            </a:r>
            <a:r>
              <a:rPr lang="en-US" altLang="zh-CN" sz="2400" smtClean="0">
                <a:latin typeface="+mn-ea"/>
              </a:rPr>
              <a:t>______</a:t>
            </a:r>
            <a:r>
              <a:rPr lang="zh-CN" altLang="en-US" sz="2400" smtClean="0">
                <a:latin typeface="+mn-ea"/>
              </a:rPr>
              <a:t>、</a:t>
            </a:r>
            <a:r>
              <a:rPr lang="en-US" altLang="zh-CN" sz="2400" smtClean="0">
                <a:latin typeface="+mn-ea"/>
              </a:rPr>
              <a:t>________</a:t>
            </a:r>
            <a:r>
              <a:rPr lang="zh-CN" altLang="en-US" sz="2400" smtClean="0">
                <a:latin typeface="+mn-ea"/>
              </a:rPr>
              <a:t>和 </a:t>
            </a:r>
            <a:r>
              <a:rPr lang="en-US" altLang="zh-CN" sz="2400" smtClean="0">
                <a:latin typeface="+mn-ea"/>
              </a:rPr>
              <a:t>________</a:t>
            </a:r>
            <a:r>
              <a:rPr lang="zh-CN" altLang="en-US" sz="2400" smtClean="0">
                <a:latin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试卷题型结构</a:t>
            </a:r>
          </a:p>
        </p:txBody>
      </p:sp>
      <p:sp>
        <p:nvSpPr>
          <p:cNvPr id="10243" name="内容占位符 2"/>
          <p:cNvSpPr>
            <a:spLocks noGrp="1"/>
          </p:cNvSpPr>
          <p:nvPr>
            <p:ph sz="quarter" idx="1"/>
          </p:nvPr>
        </p:nvSpPr>
        <p:spPr>
          <a:xfrm>
            <a:off x="457200" y="1219200"/>
            <a:ext cx="8229600" cy="4937125"/>
          </a:xfrm>
        </p:spPr>
        <p:txBody>
          <a:bodyPr/>
          <a:lstStyle/>
          <a:p>
            <a:pPr marL="514350" indent="-514350">
              <a:buClrTx/>
              <a:buFont typeface="Bookman Old Style" panose="02050604050505020204" pitchFamily="18" charset="0"/>
              <a:buAutoNum type="arabicPeriod"/>
            </a:pPr>
            <a:r>
              <a:rPr lang="zh-CN" altLang="en-US" smtClean="0"/>
              <a:t>单项选择题（约</a:t>
            </a:r>
            <a:r>
              <a:rPr lang="en-US" altLang="zh-CN" smtClean="0"/>
              <a:t>20</a:t>
            </a:r>
            <a:r>
              <a:rPr lang="zh-CN" altLang="en-US" smtClean="0"/>
              <a:t>分）</a:t>
            </a:r>
          </a:p>
          <a:p>
            <a:pPr marL="514350" indent="-514350">
              <a:buClrTx/>
              <a:buFont typeface="Bookman Old Style" panose="02050604050505020204" pitchFamily="18" charset="0"/>
              <a:buAutoNum type="arabicPeriod"/>
            </a:pPr>
            <a:r>
              <a:rPr lang="zh-CN" altLang="en-US" smtClean="0"/>
              <a:t>填空题（约</a:t>
            </a:r>
            <a:r>
              <a:rPr lang="en-US" altLang="zh-CN" smtClean="0"/>
              <a:t>15</a:t>
            </a:r>
            <a:r>
              <a:rPr lang="zh-CN" altLang="en-US" smtClean="0"/>
              <a:t>分）</a:t>
            </a:r>
          </a:p>
          <a:p>
            <a:pPr marL="514350" indent="-514350">
              <a:buClrTx/>
              <a:buFont typeface="Bookman Old Style" panose="02050604050505020204" pitchFamily="18" charset="0"/>
              <a:buAutoNum type="arabicPeriod"/>
            </a:pPr>
            <a:r>
              <a:rPr lang="zh-CN" altLang="en-US" smtClean="0"/>
              <a:t>简答题（约</a:t>
            </a:r>
            <a:r>
              <a:rPr lang="en-US" altLang="zh-CN" smtClean="0"/>
              <a:t>20</a:t>
            </a:r>
            <a:r>
              <a:rPr lang="zh-CN" altLang="en-US" smtClean="0"/>
              <a:t>分）</a:t>
            </a:r>
            <a:endParaRPr lang="en-US" altLang="zh-CN" smtClean="0"/>
          </a:p>
          <a:p>
            <a:pPr marL="514350" indent="-514350">
              <a:buClrTx/>
              <a:buFont typeface="Bookman Old Style" panose="02050604050505020204" pitchFamily="18" charset="0"/>
              <a:buAutoNum type="arabicPeriod"/>
            </a:pPr>
            <a:r>
              <a:rPr lang="zh-CN" altLang="en-US" smtClean="0"/>
              <a:t>简单应用题（约</a:t>
            </a:r>
            <a:r>
              <a:rPr lang="en-US" altLang="zh-CN" smtClean="0"/>
              <a:t>25</a:t>
            </a:r>
            <a:r>
              <a:rPr lang="zh-CN" altLang="en-US" smtClean="0"/>
              <a:t>分）</a:t>
            </a:r>
            <a:endParaRPr lang="en-US" altLang="zh-CN" smtClean="0"/>
          </a:p>
          <a:p>
            <a:pPr marL="514350" indent="-514350">
              <a:buClrTx/>
              <a:buFont typeface="Bookman Old Style" panose="02050604050505020204" pitchFamily="18" charset="0"/>
              <a:buAutoNum type="arabicPeriod"/>
            </a:pPr>
            <a:r>
              <a:rPr lang="zh-CN" altLang="en-US" smtClean="0"/>
              <a:t>综合应用题（约</a:t>
            </a:r>
            <a:r>
              <a:rPr lang="en-US" altLang="zh-CN" smtClean="0"/>
              <a:t>20</a:t>
            </a:r>
            <a:r>
              <a:rPr lang="zh-CN" altLang="en-US" smtClean="0"/>
              <a:t>分）</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88913"/>
            <a:ext cx="8229600" cy="6192837"/>
          </a:xfrm>
          <a:solidFill>
            <a:schemeClr val="bg1"/>
          </a:solidFill>
        </p:spPr>
        <p:txBody>
          <a:bodyPr/>
          <a:lstStyle/>
          <a:p>
            <a:pPr marL="0" indent="0">
              <a:buFont typeface="Wingdings 3" panose="05040102010807070707" pitchFamily="18" charset="2"/>
              <a:buNone/>
              <a:defRPr/>
            </a:pPr>
            <a:r>
              <a:rPr lang="en-US" altLang="zh-CN" b="1" dirty="0" smtClean="0">
                <a:solidFill>
                  <a:srgbClr val="C00000"/>
                </a:solidFill>
              </a:rPr>
              <a:t>3. </a:t>
            </a:r>
            <a:r>
              <a:rPr lang="zh-CN" altLang="en-US" b="1" dirty="0" smtClean="0">
                <a:solidFill>
                  <a:srgbClr val="C00000"/>
                </a:solidFill>
              </a:rPr>
              <a:t>中断向量、中断向量表</a:t>
            </a:r>
            <a:endParaRPr lang="en-US" altLang="zh-CN" b="1" dirty="0" smtClean="0">
              <a:solidFill>
                <a:srgbClr val="C00000"/>
              </a:solidFill>
            </a:endParaRPr>
          </a:p>
          <a:p>
            <a:pPr>
              <a:defRPr/>
            </a:pPr>
            <a:r>
              <a:rPr lang="zh-CN" altLang="en-US" sz="2400" dirty="0" smtClean="0">
                <a:latin typeface="+mn-ea"/>
              </a:rPr>
              <a:t>中断向量是实模式下中断服务子程序的 入口地址</a:t>
            </a:r>
            <a:r>
              <a:rPr lang="zh-CN" altLang="en-US" sz="2400" dirty="0">
                <a:latin typeface="+mn-ea"/>
              </a:rPr>
              <a:t>，</a:t>
            </a:r>
            <a:r>
              <a:rPr lang="zh-CN" altLang="en-US" sz="2400" dirty="0" smtClean="0">
                <a:latin typeface="+mn-ea"/>
              </a:rPr>
              <a:t>由两部分组成：</a:t>
            </a:r>
            <a:endParaRPr lang="en-US" altLang="zh-CN" sz="2400" dirty="0" smtClean="0">
              <a:latin typeface="+mn-ea"/>
            </a:endParaRPr>
          </a:p>
          <a:p>
            <a:pPr lvl="1">
              <a:defRPr/>
            </a:pPr>
            <a:r>
              <a:rPr lang="zh-CN" altLang="en-US" sz="2100" dirty="0" smtClean="0">
                <a:solidFill>
                  <a:schemeClr val="tx1"/>
                </a:solidFill>
                <a:latin typeface="+mn-ea"/>
              </a:rPr>
              <a:t>服务程序所在代码段的段基址（</a:t>
            </a:r>
            <a:r>
              <a:rPr lang="en-US" altLang="zh-CN" sz="2100" dirty="0" smtClean="0">
                <a:solidFill>
                  <a:schemeClr val="tx1"/>
                </a:solidFill>
                <a:latin typeface="+mn-ea"/>
              </a:rPr>
              <a:t>2</a:t>
            </a:r>
            <a:r>
              <a:rPr lang="zh-CN" altLang="en-US" sz="2100" dirty="0" smtClean="0">
                <a:solidFill>
                  <a:schemeClr val="tx1"/>
                </a:solidFill>
                <a:latin typeface="+mn-ea"/>
              </a:rPr>
              <a:t>个字节）</a:t>
            </a:r>
            <a:endParaRPr lang="en-US" altLang="zh-CN" sz="2100" dirty="0" smtClean="0">
              <a:solidFill>
                <a:schemeClr val="tx1"/>
              </a:solidFill>
              <a:latin typeface="+mn-ea"/>
            </a:endParaRPr>
          </a:p>
          <a:p>
            <a:pPr lvl="1">
              <a:defRPr/>
            </a:pPr>
            <a:r>
              <a:rPr lang="zh-CN" altLang="en-US" sz="2100" dirty="0" smtClean="0">
                <a:solidFill>
                  <a:schemeClr val="tx1"/>
                </a:solidFill>
                <a:latin typeface="+mn-ea"/>
              </a:rPr>
              <a:t>服务程序入口的偏移地址（</a:t>
            </a:r>
            <a:r>
              <a:rPr lang="en-US" altLang="zh-CN" sz="2100" dirty="0" smtClean="0">
                <a:solidFill>
                  <a:schemeClr val="tx1"/>
                </a:solidFill>
                <a:latin typeface="+mn-ea"/>
              </a:rPr>
              <a:t>2</a:t>
            </a:r>
            <a:r>
              <a:rPr lang="zh-CN" altLang="en-US" sz="2100" dirty="0" smtClean="0">
                <a:solidFill>
                  <a:schemeClr val="tx1"/>
                </a:solidFill>
                <a:latin typeface="+mn-ea"/>
              </a:rPr>
              <a:t>个字节）</a:t>
            </a:r>
          </a:p>
          <a:p>
            <a:pPr>
              <a:defRPr/>
            </a:pPr>
            <a:r>
              <a:rPr lang="zh-CN" altLang="en-US" sz="2400" dirty="0">
                <a:solidFill>
                  <a:srgbClr val="C00000"/>
                </a:solidFill>
                <a:latin typeface="+mn-ea"/>
              </a:rPr>
              <a:t>实模式下中断向量表的概念及其在存储器中的存放位置与结构：</a:t>
            </a:r>
          </a:p>
          <a:p>
            <a:pPr marL="731838" lvl="1" indent="-457200">
              <a:buFont typeface="+mj-ea"/>
              <a:buAutoNum type="circleNumDbPlain"/>
              <a:defRPr/>
            </a:pPr>
            <a:r>
              <a:rPr lang="zh-CN" altLang="en-US" dirty="0" smtClean="0"/>
              <a:t>实</a:t>
            </a:r>
            <a:r>
              <a:rPr lang="zh-CN" altLang="en-US" dirty="0"/>
              <a:t>模式下中断向量表是一个将中断类型码与中断服务程序的入口地址相联系的地址指针表；</a:t>
            </a:r>
          </a:p>
          <a:p>
            <a:pPr marL="731838" lvl="1" indent="-457200">
              <a:buFont typeface="+mj-ea"/>
              <a:buAutoNum type="circleNumDbPlain"/>
              <a:defRPr/>
            </a:pPr>
            <a:r>
              <a:rPr lang="zh-CN" altLang="en-US" dirty="0" smtClean="0"/>
              <a:t>中断</a:t>
            </a:r>
            <a:r>
              <a:rPr lang="zh-CN" altLang="en-US" dirty="0"/>
              <a:t>向量表存储在系统</a:t>
            </a:r>
            <a:r>
              <a:rPr lang="en-US" altLang="zh-CN" dirty="0"/>
              <a:t>RAM</a:t>
            </a:r>
            <a:r>
              <a:rPr lang="zh-CN" altLang="en-US" dirty="0"/>
              <a:t>最低端的</a:t>
            </a:r>
            <a:r>
              <a:rPr lang="en-US" altLang="zh-CN" dirty="0"/>
              <a:t>1024</a:t>
            </a:r>
            <a:r>
              <a:rPr lang="zh-CN" altLang="en-US" dirty="0"/>
              <a:t>个单元；</a:t>
            </a:r>
          </a:p>
          <a:p>
            <a:pPr marL="731838" lvl="1" indent="-457200">
              <a:buFont typeface="+mj-ea"/>
              <a:buAutoNum type="circleNumDbPlain"/>
              <a:defRPr/>
            </a:pPr>
            <a:r>
              <a:rPr lang="zh-CN" altLang="en-US" dirty="0" smtClean="0"/>
              <a:t>若</a:t>
            </a:r>
            <a:r>
              <a:rPr lang="zh-CN" altLang="en-US" dirty="0"/>
              <a:t>中断类型码为</a:t>
            </a:r>
            <a:r>
              <a:rPr lang="en-US" altLang="zh-CN" dirty="0"/>
              <a:t>N</a:t>
            </a:r>
            <a:r>
              <a:rPr lang="zh-CN" altLang="en-US" dirty="0"/>
              <a:t>，则</a:t>
            </a:r>
            <a:r>
              <a:rPr lang="zh-CN" altLang="en-US" dirty="0" smtClean="0"/>
              <a:t>该类型</a:t>
            </a:r>
            <a:r>
              <a:rPr lang="zh-CN" altLang="en-US" dirty="0"/>
              <a:t>中断的中断向量存储在</a:t>
            </a:r>
            <a:r>
              <a:rPr lang="en-US" altLang="zh-CN" dirty="0"/>
              <a:t>4N~4N+3</a:t>
            </a:r>
            <a:r>
              <a:rPr lang="zh-CN" altLang="en-US" dirty="0"/>
              <a:t>单元中；</a:t>
            </a:r>
          </a:p>
          <a:p>
            <a:pPr marL="731838" lvl="1" indent="-457200">
              <a:buFont typeface="+mj-ea"/>
              <a:buAutoNum type="circleNumDbPlain"/>
              <a:defRPr/>
            </a:pPr>
            <a:r>
              <a:rPr lang="zh-CN" altLang="en-US" dirty="0" smtClean="0"/>
              <a:t>其中</a:t>
            </a:r>
            <a:r>
              <a:rPr lang="zh-CN" altLang="en-US" dirty="0"/>
              <a:t>，前两个字节为偏移</a:t>
            </a:r>
            <a:r>
              <a:rPr lang="zh-CN" altLang="en-US" dirty="0" smtClean="0"/>
              <a:t>地址部分，</a:t>
            </a:r>
            <a:r>
              <a:rPr lang="zh-CN" altLang="en-US" dirty="0"/>
              <a:t>后两个字节为段基址</a:t>
            </a:r>
            <a:r>
              <a:rPr lang="zh-CN" altLang="en-US" dirty="0" smtClean="0"/>
              <a:t>部分。</a:t>
            </a:r>
            <a:endParaRPr lang="en-US" altLang="zh-CN" dirty="0" smtClean="0"/>
          </a:p>
          <a:p>
            <a:pPr>
              <a:defRPr/>
            </a:pPr>
            <a:r>
              <a:rPr lang="zh-CN" altLang="en-US" sz="2400" dirty="0">
                <a:latin typeface="+mn-ea"/>
              </a:rPr>
              <a:t>中断向量表的引导作用</a:t>
            </a:r>
            <a:endParaRPr lang="en-US" altLang="zh-CN"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a:xfrm>
            <a:off x="457200" y="1219200"/>
            <a:ext cx="8229600" cy="4937125"/>
          </a:xfrm>
        </p:spPr>
        <p:txBody>
          <a:bodyPr/>
          <a:lstStyle/>
          <a:p>
            <a:pPr marL="0" indent="0">
              <a:buFont typeface="Wingdings 3" panose="05040102010807070707" pitchFamily="18" charset="2"/>
              <a:buNone/>
              <a:defRPr/>
            </a:pPr>
            <a:r>
              <a:rPr lang="en-US" altLang="zh-CN" b="1" dirty="0" smtClean="0">
                <a:solidFill>
                  <a:srgbClr val="C00000"/>
                </a:solidFill>
              </a:rPr>
              <a:t>4. </a:t>
            </a:r>
            <a:r>
              <a:rPr lang="zh-CN" altLang="en-US" b="1" dirty="0" smtClean="0">
                <a:solidFill>
                  <a:srgbClr val="C00000"/>
                </a:solidFill>
              </a:rPr>
              <a:t>微机系统中断分类</a:t>
            </a:r>
            <a:endParaRPr lang="en-US" altLang="zh-CN" b="1" dirty="0" smtClean="0">
              <a:solidFill>
                <a:srgbClr val="C00000"/>
              </a:solidFill>
            </a:endParaRPr>
          </a:p>
          <a:p>
            <a:pPr>
              <a:defRPr/>
            </a:pPr>
            <a:endParaRPr lang="zh-CN" altLang="en-US" dirty="0"/>
          </a:p>
        </p:txBody>
      </p:sp>
      <p:grpSp>
        <p:nvGrpSpPr>
          <p:cNvPr id="29700" name="组合 14"/>
          <p:cNvGrpSpPr>
            <a:grpSpLocks/>
          </p:cNvGrpSpPr>
          <p:nvPr/>
        </p:nvGrpSpPr>
        <p:grpSpPr bwMode="auto">
          <a:xfrm>
            <a:off x="1619250" y="2205038"/>
            <a:ext cx="5151438" cy="2971800"/>
            <a:chOff x="1619672" y="2401416"/>
            <a:chExt cx="5151438" cy="2971800"/>
          </a:xfrm>
        </p:grpSpPr>
        <p:sp>
          <p:nvSpPr>
            <p:cNvPr id="4" name="Text Box 3"/>
            <p:cNvSpPr txBox="1">
              <a:spLocks noChangeArrowheads="1"/>
            </p:cNvSpPr>
            <p:nvPr/>
          </p:nvSpPr>
          <p:spPr bwMode="auto">
            <a:xfrm>
              <a:off x="2776960" y="2401416"/>
              <a:ext cx="1423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r>
                <a:rPr lang="en-US" altLang="zh-CN" sz="2400">
                  <a:solidFill>
                    <a:schemeClr val="tx1"/>
                  </a:solidFill>
                  <a:latin typeface="+mn-ea"/>
                  <a:ea typeface="+mn-ea"/>
                </a:rPr>
                <a:t>CPU</a:t>
              </a:r>
              <a:r>
                <a:rPr lang="zh-CN" altLang="en-US" sz="2400">
                  <a:solidFill>
                    <a:schemeClr val="tx1"/>
                  </a:solidFill>
                  <a:latin typeface="+mn-ea"/>
                  <a:ea typeface="+mn-ea"/>
                </a:rPr>
                <a:t>中断</a:t>
              </a:r>
            </a:p>
          </p:txBody>
        </p:sp>
        <p:sp>
          <p:nvSpPr>
            <p:cNvPr id="5" name="Text Box 4"/>
            <p:cNvSpPr txBox="1">
              <a:spLocks noChangeArrowheads="1"/>
            </p:cNvSpPr>
            <p:nvPr/>
          </p:nvSpPr>
          <p:spPr bwMode="auto">
            <a:xfrm>
              <a:off x="2870622" y="4382616"/>
              <a:ext cx="16208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r>
                <a:rPr lang="zh-CN" altLang="en-US" sz="2400">
                  <a:solidFill>
                    <a:schemeClr val="tx1"/>
                  </a:solidFill>
                  <a:latin typeface="+mn-ea"/>
                  <a:ea typeface="+mn-ea"/>
                </a:rPr>
                <a:t>硬件中断</a:t>
              </a:r>
            </a:p>
            <a:p>
              <a:pPr eaLnBrk="1" hangingPunct="1">
                <a:defRPr/>
              </a:pPr>
              <a:r>
                <a:rPr lang="en-US" altLang="zh-CN" sz="2400">
                  <a:solidFill>
                    <a:schemeClr val="tx1"/>
                  </a:solidFill>
                  <a:latin typeface="+mn-ea"/>
                  <a:ea typeface="+mn-ea"/>
                </a:rPr>
                <a:t>(</a:t>
              </a:r>
              <a:r>
                <a:rPr lang="zh-CN" altLang="en-US" sz="2400">
                  <a:solidFill>
                    <a:schemeClr val="tx1"/>
                  </a:solidFill>
                  <a:latin typeface="+mn-ea"/>
                  <a:ea typeface="+mn-ea"/>
                </a:rPr>
                <a:t>外部中断</a:t>
              </a:r>
              <a:r>
                <a:rPr lang="en-US" altLang="zh-CN" sz="2400">
                  <a:solidFill>
                    <a:schemeClr val="tx1"/>
                  </a:solidFill>
                  <a:latin typeface="+mn-ea"/>
                  <a:ea typeface="+mn-ea"/>
                </a:rPr>
                <a:t>)</a:t>
              </a:r>
            </a:p>
          </p:txBody>
        </p:sp>
        <p:sp>
          <p:nvSpPr>
            <p:cNvPr id="6" name="Text Box 5"/>
            <p:cNvSpPr txBox="1">
              <a:spLocks noChangeArrowheads="1"/>
            </p:cNvSpPr>
            <p:nvPr/>
          </p:nvSpPr>
          <p:spPr bwMode="auto">
            <a:xfrm>
              <a:off x="2794422" y="3087216"/>
              <a:ext cx="16208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r>
                <a:rPr lang="zh-CN" altLang="en-US" sz="2400">
                  <a:solidFill>
                    <a:schemeClr val="tx1"/>
                  </a:solidFill>
                  <a:latin typeface="+mn-ea"/>
                  <a:ea typeface="+mn-ea"/>
                </a:rPr>
                <a:t>软件中断</a:t>
              </a:r>
            </a:p>
            <a:p>
              <a:pPr eaLnBrk="1" hangingPunct="1">
                <a:defRPr/>
              </a:pPr>
              <a:r>
                <a:rPr lang="en-US" altLang="zh-CN" sz="2400">
                  <a:solidFill>
                    <a:schemeClr val="tx1"/>
                  </a:solidFill>
                  <a:latin typeface="+mn-ea"/>
                  <a:ea typeface="+mn-ea"/>
                </a:rPr>
                <a:t>(</a:t>
              </a:r>
              <a:r>
                <a:rPr lang="zh-CN" altLang="en-US" sz="2400">
                  <a:solidFill>
                    <a:schemeClr val="tx1"/>
                  </a:solidFill>
                  <a:latin typeface="+mn-ea"/>
                  <a:ea typeface="+mn-ea"/>
                </a:rPr>
                <a:t>内部中断</a:t>
              </a:r>
              <a:r>
                <a:rPr lang="en-US" altLang="zh-CN" sz="2400">
                  <a:solidFill>
                    <a:schemeClr val="tx1"/>
                  </a:solidFill>
                  <a:latin typeface="+mn-ea"/>
                  <a:ea typeface="+mn-ea"/>
                </a:rPr>
                <a:t>)</a:t>
              </a:r>
            </a:p>
          </p:txBody>
        </p:sp>
        <p:sp>
          <p:nvSpPr>
            <p:cNvPr id="7" name="AutoShape 6"/>
            <p:cNvSpPr>
              <a:spLocks/>
            </p:cNvSpPr>
            <p:nvPr/>
          </p:nvSpPr>
          <p:spPr bwMode="auto">
            <a:xfrm>
              <a:off x="2565822" y="2553816"/>
              <a:ext cx="228600" cy="2819400"/>
            </a:xfrm>
            <a:prstGeom prst="leftBrace">
              <a:avLst>
                <a:gd name="adj1" fmla="val 102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endParaRPr lang="zh-CN" altLang="en-US" sz="2400">
                <a:solidFill>
                  <a:schemeClr val="tx1"/>
                </a:solidFill>
                <a:latin typeface="+mn-ea"/>
                <a:ea typeface="+mn-ea"/>
              </a:endParaRPr>
            </a:p>
          </p:txBody>
        </p:sp>
        <p:sp>
          <p:nvSpPr>
            <p:cNvPr id="8" name="Text Box 7"/>
            <p:cNvSpPr txBox="1">
              <a:spLocks noChangeArrowheads="1"/>
            </p:cNvSpPr>
            <p:nvPr/>
          </p:nvSpPr>
          <p:spPr bwMode="auto">
            <a:xfrm>
              <a:off x="1619672" y="3195166"/>
              <a:ext cx="101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r>
                <a:rPr lang="en-US" altLang="zh-CN" sz="2400">
                  <a:solidFill>
                    <a:schemeClr val="tx1"/>
                  </a:solidFill>
                  <a:latin typeface="+mn-ea"/>
                  <a:ea typeface="+mn-ea"/>
                </a:rPr>
                <a:t>PC</a:t>
              </a:r>
              <a:r>
                <a:rPr lang="zh-CN" altLang="en-US" sz="2400">
                  <a:solidFill>
                    <a:schemeClr val="tx1"/>
                  </a:solidFill>
                  <a:latin typeface="+mn-ea"/>
                  <a:ea typeface="+mn-ea"/>
                </a:rPr>
                <a:t>机</a:t>
              </a:r>
            </a:p>
            <a:p>
              <a:pPr eaLnBrk="1" hangingPunct="1">
                <a:defRPr/>
              </a:pPr>
              <a:r>
                <a:rPr lang="en-US" altLang="zh-CN" sz="2400">
                  <a:solidFill>
                    <a:schemeClr val="tx1"/>
                  </a:solidFill>
                  <a:latin typeface="+mn-ea"/>
                  <a:ea typeface="+mn-ea"/>
                </a:rPr>
                <a:t>256</a:t>
              </a:r>
              <a:r>
                <a:rPr lang="zh-CN" altLang="en-US" sz="2400">
                  <a:solidFill>
                    <a:schemeClr val="tx1"/>
                  </a:solidFill>
                  <a:latin typeface="+mn-ea"/>
                  <a:ea typeface="+mn-ea"/>
                </a:rPr>
                <a:t>种</a:t>
              </a:r>
            </a:p>
            <a:p>
              <a:pPr eaLnBrk="1" hangingPunct="1">
                <a:defRPr/>
              </a:pPr>
              <a:r>
                <a:rPr lang="zh-CN" altLang="en-US" sz="2400">
                  <a:solidFill>
                    <a:schemeClr val="tx1"/>
                  </a:solidFill>
                  <a:latin typeface="+mn-ea"/>
                  <a:ea typeface="+mn-ea"/>
                </a:rPr>
                <a:t>中断</a:t>
              </a:r>
            </a:p>
          </p:txBody>
        </p:sp>
        <p:grpSp>
          <p:nvGrpSpPr>
            <p:cNvPr id="29706" name="Group 8"/>
            <p:cNvGrpSpPr>
              <a:grpSpLocks/>
            </p:cNvGrpSpPr>
            <p:nvPr/>
          </p:nvGrpSpPr>
          <p:grpSpPr bwMode="auto">
            <a:xfrm>
              <a:off x="5004222" y="4382616"/>
              <a:ext cx="1766888" cy="990600"/>
              <a:chOff x="1968" y="1728"/>
              <a:chExt cx="1113" cy="624"/>
            </a:xfrm>
          </p:grpSpPr>
          <p:sp>
            <p:nvSpPr>
              <p:cNvPr id="12" name="Text Box 9"/>
              <p:cNvSpPr txBox="1">
                <a:spLocks noChangeArrowheads="1"/>
              </p:cNvSpPr>
              <p:nvPr/>
            </p:nvSpPr>
            <p:spPr bwMode="auto">
              <a:xfrm>
                <a:off x="2000" y="1728"/>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r>
                  <a:rPr lang="zh-CN" altLang="en-US" sz="2400">
                    <a:solidFill>
                      <a:schemeClr val="tx1"/>
                    </a:solidFill>
                    <a:latin typeface="+mn-ea"/>
                    <a:ea typeface="+mn-ea"/>
                  </a:rPr>
                  <a:t>可屏蔽中断</a:t>
                </a:r>
              </a:p>
            </p:txBody>
          </p:sp>
          <p:sp>
            <p:nvSpPr>
              <p:cNvPr id="13" name="Text Box 10"/>
              <p:cNvSpPr txBox="1">
                <a:spLocks noChangeArrowheads="1"/>
              </p:cNvSpPr>
              <p:nvPr/>
            </p:nvSpPr>
            <p:spPr bwMode="auto">
              <a:xfrm>
                <a:off x="1998" y="2064"/>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r>
                  <a:rPr lang="zh-CN" altLang="en-US" sz="2400">
                    <a:solidFill>
                      <a:schemeClr val="tx1"/>
                    </a:solidFill>
                    <a:latin typeface="+mn-ea"/>
                    <a:ea typeface="+mn-ea"/>
                  </a:rPr>
                  <a:t>非屏蔽中断</a:t>
                </a:r>
              </a:p>
            </p:txBody>
          </p:sp>
          <p:sp>
            <p:nvSpPr>
              <p:cNvPr id="14" name="AutoShape 11"/>
              <p:cNvSpPr>
                <a:spLocks/>
              </p:cNvSpPr>
              <p:nvPr/>
            </p:nvSpPr>
            <p:spPr bwMode="auto">
              <a:xfrm>
                <a:off x="1968" y="1824"/>
                <a:ext cx="48" cy="480"/>
              </a:xfrm>
              <a:prstGeom prst="leftBrace">
                <a:avLst>
                  <a:gd name="adj1" fmla="val 83333"/>
                  <a:gd name="adj2" fmla="val 50000"/>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endParaRPr lang="zh-CN" altLang="en-US" sz="2400">
                  <a:solidFill>
                    <a:schemeClr val="tx1"/>
                  </a:solidFill>
                  <a:latin typeface="+mn-ea"/>
                  <a:ea typeface="+mn-ea"/>
                </a:endParaRPr>
              </a:p>
            </p:txBody>
          </p:sp>
        </p:grpSp>
        <p:sp>
          <p:nvSpPr>
            <p:cNvPr id="10" name="AutoShape 23"/>
            <p:cNvSpPr>
              <a:spLocks/>
            </p:cNvSpPr>
            <p:nvPr/>
          </p:nvSpPr>
          <p:spPr bwMode="auto">
            <a:xfrm>
              <a:off x="4623222" y="4458816"/>
              <a:ext cx="76200" cy="838200"/>
            </a:xfrm>
            <a:prstGeom prst="leftBrace">
              <a:avLst>
                <a:gd name="adj1" fmla="val 9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endParaRPr lang="zh-CN" altLang="en-US" sz="2400">
                <a:solidFill>
                  <a:schemeClr val="tx1"/>
                </a:solidFill>
                <a:latin typeface="+mn-ea"/>
                <a:ea typeface="+mn-ea"/>
              </a:endParaRPr>
            </a:p>
          </p:txBody>
        </p:sp>
        <p:sp>
          <p:nvSpPr>
            <p:cNvPr id="11" name="Rectangle 24"/>
            <p:cNvSpPr>
              <a:spLocks noChangeArrowheads="1"/>
            </p:cNvSpPr>
            <p:nvPr/>
          </p:nvSpPr>
          <p:spPr bwMode="auto">
            <a:xfrm>
              <a:off x="4699422" y="4382616"/>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r>
                <a:rPr lang="en-US" altLang="zh-CN" sz="2400">
                  <a:solidFill>
                    <a:schemeClr val="tx1"/>
                  </a:solidFill>
                  <a:latin typeface="+mn-ea"/>
                  <a:ea typeface="+mn-ea"/>
                </a:rPr>
                <a:t>※</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39"/>
          <p:cNvGrpSpPr>
            <a:grpSpLocks/>
          </p:cNvGrpSpPr>
          <p:nvPr/>
        </p:nvGrpSpPr>
        <p:grpSpPr bwMode="auto">
          <a:xfrm>
            <a:off x="457200" y="763588"/>
            <a:ext cx="8229600" cy="5105400"/>
            <a:chOff x="480" y="720"/>
            <a:chExt cx="5184" cy="3216"/>
          </a:xfrm>
        </p:grpSpPr>
        <p:sp>
          <p:nvSpPr>
            <p:cNvPr id="28676" name="Rectangle 12"/>
            <p:cNvSpPr>
              <a:spLocks noChangeArrowheads="1"/>
            </p:cNvSpPr>
            <p:nvPr/>
          </p:nvSpPr>
          <p:spPr bwMode="auto">
            <a:xfrm>
              <a:off x="4032" y="2400"/>
              <a:ext cx="816" cy="1536"/>
            </a:xfrm>
            <a:prstGeom prst="rect">
              <a:avLst/>
            </a:prstGeom>
            <a:solidFill>
              <a:srgbClr val="99CCFF"/>
            </a:solidFill>
            <a:ln w="9525">
              <a:solidFill>
                <a:schemeClr val="tx1"/>
              </a:solidFill>
              <a:miter lim="800000"/>
              <a:headEnd/>
              <a:tailEnd/>
            </a:ln>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677" name="Rectangle 10"/>
            <p:cNvSpPr>
              <a:spLocks noChangeArrowheads="1"/>
            </p:cNvSpPr>
            <p:nvPr/>
          </p:nvSpPr>
          <p:spPr bwMode="auto">
            <a:xfrm>
              <a:off x="3648" y="1104"/>
              <a:ext cx="1680" cy="528"/>
            </a:xfrm>
            <a:prstGeom prst="rect">
              <a:avLst/>
            </a:prstGeom>
            <a:solidFill>
              <a:srgbClr val="CCFFFF"/>
            </a:solidFill>
            <a:ln w="9525">
              <a:solidFill>
                <a:schemeClr val="tx1"/>
              </a:solidFill>
              <a:miter lim="800000"/>
              <a:headEnd/>
              <a:tailEnd/>
            </a:ln>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678" name="Rectangle 6"/>
            <p:cNvSpPr>
              <a:spLocks noChangeArrowheads="1"/>
            </p:cNvSpPr>
            <p:nvPr/>
          </p:nvSpPr>
          <p:spPr bwMode="auto">
            <a:xfrm>
              <a:off x="1151" y="3264"/>
              <a:ext cx="1249" cy="433"/>
            </a:xfrm>
            <a:prstGeom prst="rect">
              <a:avLst/>
            </a:prstGeom>
            <a:solidFill>
              <a:srgbClr val="FFCC99"/>
            </a:solidFill>
            <a:ln w="9525">
              <a:solidFill>
                <a:schemeClr val="tx1"/>
              </a:solidFill>
              <a:miter lim="800000"/>
              <a:headEnd/>
              <a:tailEnd/>
            </a:ln>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679" name="Rectangle 4"/>
            <p:cNvSpPr>
              <a:spLocks noChangeArrowheads="1"/>
            </p:cNvSpPr>
            <p:nvPr/>
          </p:nvSpPr>
          <p:spPr bwMode="auto">
            <a:xfrm>
              <a:off x="864" y="1968"/>
              <a:ext cx="1680" cy="528"/>
            </a:xfrm>
            <a:prstGeom prst="rect">
              <a:avLst/>
            </a:prstGeom>
            <a:solidFill>
              <a:srgbClr val="FF9900"/>
            </a:solidFill>
            <a:ln w="9525">
              <a:solidFill>
                <a:schemeClr val="tx1"/>
              </a:solidFill>
              <a:miter lim="800000"/>
              <a:headEnd/>
              <a:tailEnd/>
            </a:ln>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680" name="Rectangle 8"/>
            <p:cNvSpPr>
              <a:spLocks noChangeArrowheads="1"/>
            </p:cNvSpPr>
            <p:nvPr/>
          </p:nvSpPr>
          <p:spPr bwMode="auto">
            <a:xfrm>
              <a:off x="480" y="720"/>
              <a:ext cx="2160" cy="480"/>
            </a:xfrm>
            <a:prstGeom prst="rect">
              <a:avLst/>
            </a:prstGeom>
            <a:solidFill>
              <a:srgbClr val="FFFF99"/>
            </a:solidFill>
            <a:ln w="9525">
              <a:solidFill>
                <a:schemeClr val="tx1"/>
              </a:solidFill>
              <a:miter lim="800000"/>
              <a:headEnd/>
              <a:tailEnd/>
            </a:ln>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681" name="Text Box 3"/>
            <p:cNvSpPr txBox="1">
              <a:spLocks noChangeArrowheads="1"/>
            </p:cNvSpPr>
            <p:nvPr/>
          </p:nvSpPr>
          <p:spPr bwMode="auto">
            <a:xfrm>
              <a:off x="960" y="2064"/>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ct val="50000"/>
                </a:spcBef>
                <a:spcAft>
                  <a:spcPts val="0"/>
                </a:spcAft>
                <a:defRPr/>
              </a:pPr>
              <a:r>
                <a:rPr lang="en-US" altLang="zh-CN" dirty="0">
                  <a:solidFill>
                    <a:schemeClr val="tx1"/>
                  </a:solidFill>
                  <a:latin typeface="+mn-ea"/>
                  <a:ea typeface="+mn-ea"/>
                </a:rPr>
                <a:t>CPU</a:t>
              </a:r>
              <a:r>
                <a:rPr lang="zh-CN" altLang="en-US" dirty="0">
                  <a:solidFill>
                    <a:schemeClr val="tx1"/>
                  </a:solidFill>
                  <a:latin typeface="+mn-ea"/>
                  <a:ea typeface="+mn-ea"/>
                </a:rPr>
                <a:t>中断逻辑</a:t>
              </a:r>
            </a:p>
          </p:txBody>
        </p:sp>
        <p:sp>
          <p:nvSpPr>
            <p:cNvPr id="28682" name="Text Box 5"/>
            <p:cNvSpPr txBox="1">
              <a:spLocks noChangeArrowheads="1"/>
            </p:cNvSpPr>
            <p:nvPr/>
          </p:nvSpPr>
          <p:spPr bwMode="auto">
            <a:xfrm>
              <a:off x="1296" y="3360"/>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ct val="50000"/>
                </a:spcBef>
                <a:spcAft>
                  <a:spcPts val="0"/>
                </a:spcAft>
                <a:defRPr/>
              </a:pPr>
              <a:r>
                <a:rPr lang="en-US" altLang="zh-CN" dirty="0">
                  <a:solidFill>
                    <a:schemeClr val="tx1"/>
                  </a:solidFill>
                  <a:latin typeface="+mn-ea"/>
                  <a:ea typeface="+mn-ea"/>
                </a:rPr>
                <a:t>CPU</a:t>
              </a:r>
              <a:r>
                <a:rPr lang="zh-CN" altLang="en-US" dirty="0">
                  <a:solidFill>
                    <a:schemeClr val="tx1"/>
                  </a:solidFill>
                  <a:latin typeface="+mn-ea"/>
                  <a:ea typeface="+mn-ea"/>
                </a:rPr>
                <a:t>中断</a:t>
              </a:r>
            </a:p>
          </p:txBody>
        </p:sp>
        <p:sp>
          <p:nvSpPr>
            <p:cNvPr id="28683" name="Text Box 7"/>
            <p:cNvSpPr txBox="1">
              <a:spLocks noChangeArrowheads="1"/>
            </p:cNvSpPr>
            <p:nvPr/>
          </p:nvSpPr>
          <p:spPr bwMode="auto">
            <a:xfrm>
              <a:off x="624" y="816"/>
              <a:ext cx="24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ct val="50000"/>
                </a:spcBef>
                <a:spcAft>
                  <a:spcPts val="0"/>
                </a:spcAft>
                <a:defRPr/>
              </a:pPr>
              <a:r>
                <a:rPr lang="zh-CN" altLang="en-US" dirty="0">
                  <a:solidFill>
                    <a:schemeClr val="tx1"/>
                  </a:solidFill>
                  <a:latin typeface="+mn-ea"/>
                  <a:ea typeface="+mn-ea"/>
                </a:rPr>
                <a:t>软件中断（</a:t>
              </a:r>
              <a:r>
                <a:rPr lang="en-US" altLang="zh-CN" dirty="0">
                  <a:solidFill>
                    <a:schemeClr val="tx1"/>
                  </a:solidFill>
                  <a:latin typeface="+mn-ea"/>
                  <a:ea typeface="+mn-ea"/>
                </a:rPr>
                <a:t>INT n</a:t>
              </a:r>
              <a:r>
                <a:rPr lang="zh-CN" altLang="en-US" dirty="0">
                  <a:solidFill>
                    <a:schemeClr val="tx1"/>
                  </a:solidFill>
                  <a:latin typeface="+mn-ea"/>
                  <a:ea typeface="+mn-ea"/>
                </a:rPr>
                <a:t>指令）</a:t>
              </a:r>
            </a:p>
          </p:txBody>
        </p:sp>
        <p:sp>
          <p:nvSpPr>
            <p:cNvPr id="28684" name="Text Box 9"/>
            <p:cNvSpPr txBox="1">
              <a:spLocks noChangeArrowheads="1"/>
            </p:cNvSpPr>
            <p:nvPr/>
          </p:nvSpPr>
          <p:spPr bwMode="auto">
            <a:xfrm>
              <a:off x="3792" y="1200"/>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ct val="50000"/>
                </a:spcBef>
                <a:spcAft>
                  <a:spcPts val="0"/>
                </a:spcAft>
                <a:defRPr/>
              </a:pPr>
              <a:r>
                <a:rPr lang="zh-CN" altLang="en-US" dirty="0">
                  <a:solidFill>
                    <a:schemeClr val="tx1"/>
                  </a:solidFill>
                  <a:latin typeface="+mn-ea"/>
                  <a:ea typeface="+mn-ea"/>
                </a:rPr>
                <a:t>非屏蔽中断请求</a:t>
              </a:r>
            </a:p>
          </p:txBody>
        </p:sp>
        <p:sp>
          <p:nvSpPr>
            <p:cNvPr id="28685" name="Text Box 11"/>
            <p:cNvSpPr txBox="1">
              <a:spLocks noChangeArrowheads="1"/>
            </p:cNvSpPr>
            <p:nvPr/>
          </p:nvSpPr>
          <p:spPr bwMode="auto">
            <a:xfrm>
              <a:off x="4269" y="2544"/>
              <a:ext cx="349" cy="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dirty="0">
                  <a:solidFill>
                    <a:schemeClr val="tx1"/>
                  </a:solidFill>
                  <a:latin typeface="+mn-ea"/>
                  <a:ea typeface="+mn-ea"/>
                </a:rPr>
                <a:t>中断控制系统</a:t>
              </a:r>
            </a:p>
          </p:txBody>
        </p:sp>
        <p:sp>
          <p:nvSpPr>
            <p:cNvPr id="28686" name="Line 13"/>
            <p:cNvSpPr>
              <a:spLocks noChangeShapeType="1"/>
            </p:cNvSpPr>
            <p:nvPr/>
          </p:nvSpPr>
          <p:spPr bwMode="auto">
            <a:xfrm>
              <a:off x="2880" y="1440"/>
              <a:ext cx="768" cy="0"/>
            </a:xfrm>
            <a:prstGeom prst="line">
              <a:avLst/>
            </a:prstGeom>
            <a:noFill/>
            <a:ln w="57150">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687" name="Text Box 14"/>
            <p:cNvSpPr txBox="1">
              <a:spLocks noChangeArrowheads="1"/>
            </p:cNvSpPr>
            <p:nvPr/>
          </p:nvSpPr>
          <p:spPr bwMode="auto">
            <a:xfrm>
              <a:off x="2925" y="1117"/>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ct val="50000"/>
                </a:spcBef>
                <a:spcAft>
                  <a:spcPts val="0"/>
                </a:spcAft>
                <a:defRPr/>
              </a:pPr>
              <a:r>
                <a:rPr lang="en-US" altLang="zh-CN">
                  <a:solidFill>
                    <a:srgbClr val="CC0066"/>
                  </a:solidFill>
                  <a:latin typeface="+mn-ea"/>
                  <a:ea typeface="+mn-ea"/>
                </a:rPr>
                <a:t>NMI</a:t>
              </a:r>
            </a:p>
          </p:txBody>
        </p:sp>
        <p:sp>
          <p:nvSpPr>
            <p:cNvPr id="28688" name="Line 16"/>
            <p:cNvSpPr>
              <a:spLocks noChangeShapeType="1"/>
            </p:cNvSpPr>
            <p:nvPr/>
          </p:nvSpPr>
          <p:spPr bwMode="auto">
            <a:xfrm>
              <a:off x="4848" y="2544"/>
              <a:ext cx="3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689" name="Line 17"/>
            <p:cNvSpPr>
              <a:spLocks noChangeShapeType="1"/>
            </p:cNvSpPr>
            <p:nvPr/>
          </p:nvSpPr>
          <p:spPr bwMode="auto">
            <a:xfrm>
              <a:off x="4848" y="2688"/>
              <a:ext cx="3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690" name="Line 18"/>
            <p:cNvSpPr>
              <a:spLocks noChangeShapeType="1"/>
            </p:cNvSpPr>
            <p:nvPr/>
          </p:nvSpPr>
          <p:spPr bwMode="auto">
            <a:xfrm>
              <a:off x="4848" y="2832"/>
              <a:ext cx="3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691" name="Line 19"/>
            <p:cNvSpPr>
              <a:spLocks noChangeShapeType="1"/>
            </p:cNvSpPr>
            <p:nvPr/>
          </p:nvSpPr>
          <p:spPr bwMode="auto">
            <a:xfrm>
              <a:off x="4992" y="2976"/>
              <a:ext cx="0" cy="48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692" name="Line 20"/>
            <p:cNvSpPr>
              <a:spLocks noChangeShapeType="1"/>
            </p:cNvSpPr>
            <p:nvPr/>
          </p:nvSpPr>
          <p:spPr bwMode="auto">
            <a:xfrm>
              <a:off x="4896" y="3792"/>
              <a:ext cx="3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693" name="Text Box 21"/>
            <p:cNvSpPr txBox="1">
              <a:spLocks noChangeArrowheads="1"/>
            </p:cNvSpPr>
            <p:nvPr/>
          </p:nvSpPr>
          <p:spPr bwMode="auto">
            <a:xfrm>
              <a:off x="5315" y="2496"/>
              <a:ext cx="349" cy="1436"/>
            </a:xfrm>
            <a:prstGeom prst="rect">
              <a:avLst/>
            </a:prstGeom>
            <a:solidFill>
              <a:srgbClr val="99CCFF"/>
            </a:solidFill>
            <a:ln w="9525">
              <a:solidFill>
                <a:schemeClr val="tx1"/>
              </a:solidFill>
              <a:miter lim="800000"/>
              <a:headEnd/>
              <a:tailEnd/>
            </a:ln>
          </p:spPr>
          <p:txBody>
            <a:bodyPr vert="eaVert"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dirty="0">
                  <a:solidFill>
                    <a:schemeClr val="tx1"/>
                  </a:solidFill>
                  <a:latin typeface="+mn-ea"/>
                  <a:ea typeface="+mn-ea"/>
                </a:rPr>
                <a:t>可屏蔽中断请求</a:t>
              </a:r>
            </a:p>
          </p:txBody>
        </p:sp>
        <p:sp>
          <p:nvSpPr>
            <p:cNvPr id="28694" name="Line 22"/>
            <p:cNvSpPr>
              <a:spLocks noChangeShapeType="1"/>
            </p:cNvSpPr>
            <p:nvPr/>
          </p:nvSpPr>
          <p:spPr bwMode="auto">
            <a:xfrm>
              <a:off x="1584" y="1200"/>
              <a:ext cx="0" cy="768"/>
            </a:xfrm>
            <a:prstGeom prst="line">
              <a:avLst/>
            </a:prstGeom>
            <a:noFill/>
            <a:ln w="57150">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695" name="Line 23"/>
            <p:cNvSpPr>
              <a:spLocks noChangeShapeType="1"/>
            </p:cNvSpPr>
            <p:nvPr/>
          </p:nvSpPr>
          <p:spPr bwMode="auto">
            <a:xfrm>
              <a:off x="2880" y="1440"/>
              <a:ext cx="0" cy="62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696" name="Line 24"/>
            <p:cNvSpPr>
              <a:spLocks noChangeShapeType="1"/>
            </p:cNvSpPr>
            <p:nvPr/>
          </p:nvSpPr>
          <p:spPr bwMode="auto">
            <a:xfrm>
              <a:off x="2544" y="2064"/>
              <a:ext cx="336" cy="0"/>
            </a:xfrm>
            <a:prstGeom prst="line">
              <a:avLst/>
            </a:prstGeom>
            <a:noFill/>
            <a:ln w="9525">
              <a:solidFill>
                <a:schemeClr val="bg1"/>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697" name="Line 25"/>
            <p:cNvSpPr>
              <a:spLocks noChangeShapeType="1"/>
            </p:cNvSpPr>
            <p:nvPr/>
          </p:nvSpPr>
          <p:spPr bwMode="auto">
            <a:xfrm>
              <a:off x="2544" y="2352"/>
              <a:ext cx="960" cy="0"/>
            </a:xfrm>
            <a:prstGeom prst="line">
              <a:avLst/>
            </a:prstGeom>
            <a:noFill/>
            <a:ln w="9525">
              <a:solidFill>
                <a:schemeClr val="bg1"/>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698" name="Line 26"/>
            <p:cNvSpPr>
              <a:spLocks noChangeShapeType="1"/>
            </p:cNvSpPr>
            <p:nvPr/>
          </p:nvSpPr>
          <p:spPr bwMode="auto">
            <a:xfrm>
              <a:off x="3504" y="2352"/>
              <a:ext cx="0" cy="62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699" name="Line 27"/>
            <p:cNvSpPr>
              <a:spLocks noChangeShapeType="1"/>
            </p:cNvSpPr>
            <p:nvPr/>
          </p:nvSpPr>
          <p:spPr bwMode="auto">
            <a:xfrm>
              <a:off x="3504" y="2976"/>
              <a:ext cx="528"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700" name="Line 28"/>
            <p:cNvSpPr>
              <a:spLocks noChangeShapeType="1"/>
            </p:cNvSpPr>
            <p:nvPr/>
          </p:nvSpPr>
          <p:spPr bwMode="auto">
            <a:xfrm>
              <a:off x="1632" y="2496"/>
              <a:ext cx="0" cy="768"/>
            </a:xfrm>
            <a:prstGeom prst="line">
              <a:avLst/>
            </a:prstGeom>
            <a:noFill/>
            <a:ln w="57150">
              <a:solidFill>
                <a:srgbClr val="008000"/>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701" name="Text Box 31"/>
            <p:cNvSpPr txBox="1">
              <a:spLocks noChangeArrowheads="1"/>
            </p:cNvSpPr>
            <p:nvPr/>
          </p:nvSpPr>
          <p:spPr bwMode="auto">
            <a:xfrm>
              <a:off x="2928" y="2112"/>
              <a:ext cx="8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ct val="50000"/>
                </a:spcBef>
                <a:spcAft>
                  <a:spcPts val="0"/>
                </a:spcAft>
                <a:defRPr/>
              </a:pPr>
              <a:r>
                <a:rPr lang="en-US" altLang="zh-CN">
                  <a:solidFill>
                    <a:srgbClr val="CC0066"/>
                  </a:solidFill>
                  <a:latin typeface="+mn-ea"/>
                  <a:ea typeface="+mn-ea"/>
                </a:rPr>
                <a:t>INTR</a:t>
              </a:r>
            </a:p>
          </p:txBody>
        </p:sp>
        <p:sp>
          <p:nvSpPr>
            <p:cNvPr id="28702" name="Line 33"/>
            <p:cNvSpPr>
              <a:spLocks noChangeShapeType="1"/>
            </p:cNvSpPr>
            <p:nvPr/>
          </p:nvSpPr>
          <p:spPr bwMode="auto">
            <a:xfrm>
              <a:off x="2880" y="1434"/>
              <a:ext cx="6" cy="656"/>
            </a:xfrm>
            <a:prstGeom prst="line">
              <a:avLst/>
            </a:prstGeom>
            <a:noFill/>
            <a:ln w="57150">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703" name="Line 34"/>
            <p:cNvSpPr>
              <a:spLocks noChangeShapeType="1"/>
            </p:cNvSpPr>
            <p:nvPr/>
          </p:nvSpPr>
          <p:spPr bwMode="auto">
            <a:xfrm>
              <a:off x="2547" y="2074"/>
              <a:ext cx="336" cy="0"/>
            </a:xfrm>
            <a:prstGeom prst="line">
              <a:avLst/>
            </a:prstGeom>
            <a:noFill/>
            <a:ln w="57150">
              <a:solidFill>
                <a:srgbClr val="008000"/>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704" name="Line 35"/>
            <p:cNvSpPr>
              <a:spLocks noChangeShapeType="1"/>
            </p:cNvSpPr>
            <p:nvPr/>
          </p:nvSpPr>
          <p:spPr bwMode="auto">
            <a:xfrm>
              <a:off x="2547" y="2362"/>
              <a:ext cx="960" cy="0"/>
            </a:xfrm>
            <a:prstGeom prst="line">
              <a:avLst/>
            </a:prstGeom>
            <a:noFill/>
            <a:ln w="57150">
              <a:solidFill>
                <a:srgbClr val="008000"/>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705" name="Line 36"/>
            <p:cNvSpPr>
              <a:spLocks noChangeShapeType="1"/>
            </p:cNvSpPr>
            <p:nvPr/>
          </p:nvSpPr>
          <p:spPr bwMode="auto">
            <a:xfrm>
              <a:off x="3507" y="2362"/>
              <a:ext cx="0" cy="624"/>
            </a:xfrm>
            <a:prstGeom prst="line">
              <a:avLst/>
            </a:prstGeom>
            <a:noFill/>
            <a:ln w="57150">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a:latin typeface="+mn-ea"/>
                <a:ea typeface="+mn-ea"/>
              </a:endParaRPr>
            </a:p>
          </p:txBody>
        </p:sp>
        <p:sp>
          <p:nvSpPr>
            <p:cNvPr id="28706" name="Line 37"/>
            <p:cNvSpPr>
              <a:spLocks noChangeShapeType="1"/>
            </p:cNvSpPr>
            <p:nvPr/>
          </p:nvSpPr>
          <p:spPr bwMode="auto">
            <a:xfrm>
              <a:off x="3507" y="2986"/>
              <a:ext cx="528" cy="0"/>
            </a:xfrm>
            <a:prstGeom prst="line">
              <a:avLst/>
            </a:prstGeom>
            <a:noFill/>
            <a:ln w="57150">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a:latin typeface="+mn-ea"/>
                <a:ea typeface="+mn-ea"/>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pPr>
              <a:spcBef>
                <a:spcPts val="600"/>
              </a:spcBef>
              <a:buClr>
                <a:schemeClr val="accent1"/>
              </a:buClr>
              <a:buSzPct val="76000"/>
              <a:defRPr/>
            </a:pPr>
            <a:r>
              <a:rPr lang="en-US" altLang="zh-CN" sz="2600" b="1" dirty="0">
                <a:solidFill>
                  <a:srgbClr val="C00000"/>
                </a:solidFill>
                <a:latin typeface="+mn-lt"/>
                <a:ea typeface="+mn-ea"/>
                <a:cs typeface="+mn-cs"/>
              </a:rPr>
              <a:t>5. 8259A</a:t>
            </a:r>
            <a:r>
              <a:rPr lang="zh-CN" altLang="en-US" sz="2600" b="1" dirty="0">
                <a:solidFill>
                  <a:srgbClr val="C00000"/>
                </a:solidFill>
                <a:latin typeface="+mn-lt"/>
                <a:ea typeface="+mn-ea"/>
                <a:cs typeface="+mn-cs"/>
              </a:rPr>
              <a:t>的中断管理方式</a:t>
            </a:r>
          </a:p>
        </p:txBody>
      </p:sp>
      <p:grpSp>
        <p:nvGrpSpPr>
          <p:cNvPr id="4" name="Group 3"/>
          <p:cNvGrpSpPr>
            <a:grpSpLocks/>
          </p:cNvGrpSpPr>
          <p:nvPr/>
        </p:nvGrpSpPr>
        <p:grpSpPr bwMode="auto">
          <a:xfrm>
            <a:off x="1403648" y="1786731"/>
            <a:ext cx="5162555" cy="3946525"/>
            <a:chOff x="-128" y="1440"/>
            <a:chExt cx="3252" cy="2486"/>
          </a:xfrm>
          <a:noFill/>
        </p:grpSpPr>
        <p:sp>
          <p:nvSpPr>
            <p:cNvPr id="5" name="Text Box 4"/>
            <p:cNvSpPr txBox="1">
              <a:spLocks noChangeArrowheads="1"/>
            </p:cNvSpPr>
            <p:nvPr/>
          </p:nvSpPr>
          <p:spPr bwMode="auto">
            <a:xfrm>
              <a:off x="-128" y="2207"/>
              <a:ext cx="892" cy="756"/>
            </a:xfrm>
            <a:prstGeom prst="rect">
              <a:avLst/>
            </a:prstGeom>
            <a:grpFill/>
            <a:ln w="9525">
              <a:noFill/>
              <a:miter lim="800000"/>
              <a:headEnd/>
              <a:tailEnd/>
            </a:ln>
            <a:effectLst/>
          </p:spPr>
          <p:txBody>
            <a:bodyPr wrap="none">
              <a:spAutoFit/>
            </a:bodyPr>
            <a:lstStyle/>
            <a:p>
              <a:pPr algn="ctr" eaLnBrk="1" fontAlgn="auto" hangingPunct="1">
                <a:spcAft>
                  <a:spcPts val="0"/>
                </a:spcAft>
                <a:defRPr/>
              </a:pPr>
              <a:r>
                <a:rPr lang="zh-CN" altLang="en-US" sz="2400" b="1" dirty="0">
                  <a:solidFill>
                    <a:srgbClr val="A50021"/>
                  </a:solidFill>
                  <a:effectLst>
                    <a:outerShdw blurRad="38100" dist="38100" dir="2700000" algn="tl">
                      <a:srgbClr val="C0C0C0"/>
                    </a:outerShdw>
                  </a:effectLst>
                  <a:latin typeface="+mn-ea"/>
                  <a:ea typeface="+mn-ea"/>
                </a:rPr>
                <a:t>8259</a:t>
              </a:r>
              <a:r>
                <a:rPr lang="en-US" altLang="zh-CN" sz="2400" b="1" dirty="0">
                  <a:solidFill>
                    <a:srgbClr val="A50021"/>
                  </a:solidFill>
                  <a:effectLst>
                    <a:outerShdw blurRad="38100" dist="38100" dir="2700000" algn="tl">
                      <a:srgbClr val="C0C0C0"/>
                    </a:outerShdw>
                  </a:effectLst>
                  <a:latin typeface="+mn-ea"/>
                  <a:ea typeface="+mn-ea"/>
                </a:rPr>
                <a:t>A</a:t>
              </a:r>
            </a:p>
            <a:p>
              <a:pPr algn="ctr" eaLnBrk="1" fontAlgn="auto" hangingPunct="1">
                <a:spcAft>
                  <a:spcPts val="0"/>
                </a:spcAft>
                <a:defRPr/>
              </a:pPr>
              <a:r>
                <a:rPr lang="zh-CN" altLang="en-US" sz="2400" b="1" dirty="0">
                  <a:solidFill>
                    <a:srgbClr val="A50021"/>
                  </a:solidFill>
                  <a:effectLst>
                    <a:outerShdw blurRad="38100" dist="38100" dir="2700000" algn="tl">
                      <a:srgbClr val="C0C0C0"/>
                    </a:outerShdw>
                  </a:effectLst>
                  <a:latin typeface="+mn-ea"/>
                  <a:ea typeface="+mn-ea"/>
                </a:rPr>
                <a:t>中断管理</a:t>
              </a:r>
            </a:p>
            <a:p>
              <a:pPr algn="ctr" eaLnBrk="1" fontAlgn="auto" hangingPunct="1">
                <a:spcAft>
                  <a:spcPts val="0"/>
                </a:spcAft>
                <a:defRPr/>
              </a:pPr>
              <a:r>
                <a:rPr lang="zh-CN" altLang="en-US" sz="2400" b="1" dirty="0">
                  <a:solidFill>
                    <a:srgbClr val="A50021"/>
                  </a:solidFill>
                  <a:effectLst>
                    <a:outerShdw blurRad="38100" dist="38100" dir="2700000" algn="tl">
                      <a:srgbClr val="C0C0C0"/>
                    </a:outerShdw>
                  </a:effectLst>
                  <a:latin typeface="+mn-ea"/>
                  <a:ea typeface="+mn-ea"/>
                </a:rPr>
                <a:t>方式</a:t>
              </a:r>
            </a:p>
          </p:txBody>
        </p:sp>
        <p:sp>
          <p:nvSpPr>
            <p:cNvPr id="6" name="Text Box 5"/>
            <p:cNvSpPr txBox="1">
              <a:spLocks noChangeArrowheads="1"/>
            </p:cNvSpPr>
            <p:nvPr/>
          </p:nvSpPr>
          <p:spPr bwMode="auto">
            <a:xfrm>
              <a:off x="1263" y="1440"/>
              <a:ext cx="1522" cy="291"/>
            </a:xfrm>
            <a:prstGeom prst="rect">
              <a:avLst/>
            </a:prstGeom>
            <a:grpFill/>
            <a:ln w="9525">
              <a:noFill/>
              <a:miter lim="800000"/>
              <a:headEnd/>
              <a:tailEnd/>
            </a:ln>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ct val="50000"/>
                </a:spcBef>
                <a:spcAft>
                  <a:spcPts val="0"/>
                </a:spcAft>
                <a:defRPr/>
              </a:pPr>
              <a:r>
                <a:rPr lang="zh-CN" altLang="en-US" dirty="0">
                  <a:solidFill>
                    <a:srgbClr val="CC0066"/>
                  </a:solidFill>
                  <a:latin typeface="+mn-ea"/>
                  <a:ea typeface="+mn-ea"/>
                </a:rPr>
                <a:t>中断触发方式</a:t>
              </a:r>
            </a:p>
          </p:txBody>
        </p:sp>
        <p:sp>
          <p:nvSpPr>
            <p:cNvPr id="7" name="Text Box 6"/>
            <p:cNvSpPr txBox="1">
              <a:spLocks noChangeArrowheads="1"/>
            </p:cNvSpPr>
            <p:nvPr/>
          </p:nvSpPr>
          <p:spPr bwMode="auto">
            <a:xfrm>
              <a:off x="1263" y="1989"/>
              <a:ext cx="1280" cy="291"/>
            </a:xfrm>
            <a:prstGeom prst="rect">
              <a:avLst/>
            </a:prstGeom>
            <a:grp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a:solidFill>
                    <a:srgbClr val="CC0066"/>
                  </a:solidFill>
                  <a:latin typeface="+mn-ea"/>
                  <a:ea typeface="+mn-ea"/>
                </a:rPr>
                <a:t>中断屏蔽方式</a:t>
              </a:r>
            </a:p>
          </p:txBody>
        </p:sp>
        <p:sp>
          <p:nvSpPr>
            <p:cNvPr id="8" name="Text Box 7"/>
            <p:cNvSpPr txBox="1">
              <a:spLocks noChangeArrowheads="1"/>
            </p:cNvSpPr>
            <p:nvPr/>
          </p:nvSpPr>
          <p:spPr bwMode="auto">
            <a:xfrm>
              <a:off x="1263" y="2538"/>
              <a:ext cx="1861" cy="291"/>
            </a:xfrm>
            <a:prstGeom prst="rect">
              <a:avLst/>
            </a:prstGeom>
            <a:grp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a:solidFill>
                    <a:srgbClr val="CC0066"/>
                  </a:solidFill>
                  <a:latin typeface="+mn-ea"/>
                  <a:ea typeface="+mn-ea"/>
                </a:rPr>
                <a:t>中断优先级管理方式</a:t>
              </a:r>
            </a:p>
          </p:txBody>
        </p:sp>
        <p:sp>
          <p:nvSpPr>
            <p:cNvPr id="9" name="AutoShape 8"/>
            <p:cNvSpPr>
              <a:spLocks/>
            </p:cNvSpPr>
            <p:nvPr/>
          </p:nvSpPr>
          <p:spPr bwMode="auto">
            <a:xfrm>
              <a:off x="1008" y="1519"/>
              <a:ext cx="96" cy="2400"/>
            </a:xfrm>
            <a:prstGeom prst="leftBrace">
              <a:avLst>
                <a:gd name="adj1" fmla="val 208333"/>
                <a:gd name="adj2" fmla="val 50000"/>
              </a:avLst>
            </a:prstGeom>
            <a:grpFill/>
            <a:ln w="9525">
              <a:solidFill>
                <a:schemeClr val="tx1"/>
              </a:solidFill>
              <a:round/>
              <a:headEnd/>
              <a:tailEnd/>
            </a:ln>
            <a:extLst/>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latin typeface="+mn-ea"/>
                <a:ea typeface="+mn-ea"/>
              </a:endParaRPr>
            </a:p>
          </p:txBody>
        </p:sp>
        <p:sp>
          <p:nvSpPr>
            <p:cNvPr id="10" name="Text Box 9"/>
            <p:cNvSpPr txBox="1">
              <a:spLocks noChangeArrowheads="1"/>
            </p:cNvSpPr>
            <p:nvPr/>
          </p:nvSpPr>
          <p:spPr bwMode="auto">
            <a:xfrm>
              <a:off x="1263" y="3086"/>
              <a:ext cx="1280" cy="291"/>
            </a:xfrm>
            <a:prstGeom prst="rect">
              <a:avLst/>
            </a:prstGeom>
            <a:grp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dirty="0">
                  <a:solidFill>
                    <a:srgbClr val="CC0066"/>
                  </a:solidFill>
                  <a:latin typeface="+mn-ea"/>
                  <a:ea typeface="+mn-ea"/>
                </a:rPr>
                <a:t>中断结束方式</a:t>
              </a:r>
            </a:p>
          </p:txBody>
        </p:sp>
        <p:sp>
          <p:nvSpPr>
            <p:cNvPr id="11" name="Text Box 10"/>
            <p:cNvSpPr txBox="1">
              <a:spLocks noChangeArrowheads="1"/>
            </p:cNvSpPr>
            <p:nvPr/>
          </p:nvSpPr>
          <p:spPr bwMode="auto">
            <a:xfrm>
              <a:off x="1263" y="3635"/>
              <a:ext cx="1280" cy="291"/>
            </a:xfrm>
            <a:prstGeom prst="rect">
              <a:avLst/>
            </a:prstGeom>
            <a:grp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a:solidFill>
                    <a:srgbClr val="CC0066"/>
                  </a:solidFill>
                  <a:latin typeface="+mn-ea"/>
                  <a:ea typeface="+mn-ea"/>
                </a:rPr>
                <a:t>总线连接方式</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a:spcBef>
                <a:spcPts val="600"/>
              </a:spcBef>
              <a:buClr>
                <a:schemeClr val="accent1"/>
              </a:buClr>
              <a:buSzPct val="76000"/>
              <a:defRPr/>
            </a:pPr>
            <a:r>
              <a:rPr lang="en-US" altLang="zh-CN" sz="2600" b="1" dirty="0">
                <a:solidFill>
                  <a:srgbClr val="C00000"/>
                </a:solidFill>
                <a:latin typeface="+mn-lt"/>
                <a:ea typeface="+mn-ea"/>
                <a:cs typeface="+mn-cs"/>
              </a:rPr>
              <a:t>6. PC/AT</a:t>
            </a:r>
            <a:r>
              <a:rPr lang="zh-CN" altLang="en-US" sz="2600" b="1" dirty="0">
                <a:solidFill>
                  <a:srgbClr val="C00000"/>
                </a:solidFill>
                <a:latin typeface="+mn-lt"/>
                <a:ea typeface="+mn-ea"/>
                <a:cs typeface="+mn-cs"/>
              </a:rPr>
              <a:t>可屏蔽中断</a:t>
            </a:r>
          </a:p>
        </p:txBody>
      </p:sp>
      <p:sp>
        <p:nvSpPr>
          <p:cNvPr id="30723" name="内容占位符 2"/>
          <p:cNvSpPr>
            <a:spLocks noGrp="1"/>
          </p:cNvSpPr>
          <p:nvPr>
            <p:ph sz="quarter" idx="1"/>
          </p:nvPr>
        </p:nvSpPr>
        <p:spPr>
          <a:xfrm>
            <a:off x="457200" y="1219200"/>
            <a:ext cx="8229600" cy="4937125"/>
          </a:xfrm>
        </p:spPr>
        <p:txBody>
          <a:bodyPr/>
          <a:lstStyle/>
          <a:p>
            <a:pPr marL="0" indent="0">
              <a:buFont typeface="Wingdings 3" panose="05040102010807070707" pitchFamily="18" charset="2"/>
              <a:buNone/>
              <a:defRPr/>
            </a:pPr>
            <a:r>
              <a:rPr lang="zh-CN" altLang="en-US" sz="2400" dirty="0" smtClean="0"/>
              <a:t>（</a:t>
            </a:r>
            <a:r>
              <a:rPr lang="en-US" altLang="zh-CN" sz="2400" dirty="0" smtClean="0"/>
              <a:t>1</a:t>
            </a:r>
            <a:r>
              <a:rPr lang="zh-CN" altLang="en-US" sz="2400" dirty="0" smtClean="0"/>
              <a:t>）对于</a:t>
            </a:r>
            <a:r>
              <a:rPr lang="en-US" altLang="zh-CN" sz="2400" dirty="0" smtClean="0"/>
              <a:t>CPU</a:t>
            </a:r>
            <a:r>
              <a:rPr lang="zh-CN" altLang="en-US" sz="2400" dirty="0" smtClean="0"/>
              <a:t>中断、软件中断、非屏蔽中断</a:t>
            </a:r>
            <a:r>
              <a:rPr lang="en-US" altLang="zh-CN" sz="2400" dirty="0" smtClean="0"/>
              <a:t>(NMI)</a:t>
            </a:r>
          </a:p>
          <a:p>
            <a:pPr lvl="1">
              <a:defRPr/>
            </a:pPr>
            <a:r>
              <a:rPr lang="zh-CN" altLang="en-US" sz="2400" dirty="0" smtClean="0"/>
              <a:t>概念</a:t>
            </a:r>
          </a:p>
          <a:p>
            <a:pPr lvl="1">
              <a:defRPr/>
            </a:pPr>
            <a:r>
              <a:rPr lang="zh-CN" altLang="en-US" sz="2400" dirty="0" smtClean="0"/>
              <a:t>中断类型码的获得</a:t>
            </a:r>
          </a:p>
          <a:p>
            <a:pPr marL="0" indent="0">
              <a:buFont typeface="Wingdings 3" panose="05040102010807070707" pitchFamily="18" charset="2"/>
              <a:buNone/>
              <a:defRPr/>
            </a:pPr>
            <a:r>
              <a:rPr lang="zh-CN" altLang="en-US" sz="2400" dirty="0" smtClean="0"/>
              <a:t>           </a:t>
            </a:r>
            <a:r>
              <a:rPr lang="en-US" altLang="zh-CN" sz="2400" dirty="0" smtClean="0"/>
              <a:t>CPU</a:t>
            </a:r>
            <a:r>
              <a:rPr lang="zh-CN" altLang="en-US" sz="2400" dirty="0" smtClean="0"/>
              <a:t>中断       自动获得</a:t>
            </a:r>
          </a:p>
          <a:p>
            <a:pPr marL="0" indent="0">
              <a:buFont typeface="Wingdings 3" panose="05040102010807070707" pitchFamily="18" charset="2"/>
              <a:buNone/>
              <a:defRPr/>
            </a:pPr>
            <a:r>
              <a:rPr lang="zh-CN" altLang="en-US" sz="2400" dirty="0" smtClean="0"/>
              <a:t>           软件中断       包含在软件中断指令中</a:t>
            </a:r>
          </a:p>
          <a:p>
            <a:pPr marL="0" indent="0">
              <a:buFont typeface="Wingdings 3" panose="05040102010807070707" pitchFamily="18" charset="2"/>
              <a:buNone/>
              <a:defRPr/>
            </a:pPr>
            <a:r>
              <a:rPr lang="zh-CN" altLang="en-US" sz="2400" dirty="0" smtClean="0"/>
              <a:t>           非屏蔽中断   自动获得，</a:t>
            </a:r>
            <a:r>
              <a:rPr lang="en-US" altLang="zh-CN" sz="2400" dirty="0" smtClean="0"/>
              <a:t>n=2</a:t>
            </a:r>
          </a:p>
          <a:p>
            <a:pPr marL="0" indent="0">
              <a:buFont typeface="Wingdings 3" panose="05040102010807070707" pitchFamily="18" charset="2"/>
              <a:buNone/>
              <a:defRPr/>
            </a:pPr>
            <a:r>
              <a:rPr lang="zh-CN" altLang="en-US" sz="2400" dirty="0" smtClean="0"/>
              <a:t>（</a:t>
            </a:r>
            <a:r>
              <a:rPr lang="en-US" altLang="zh-CN" sz="2400" dirty="0" smtClean="0"/>
              <a:t>2</a:t>
            </a:r>
            <a:r>
              <a:rPr lang="zh-CN" altLang="en-US" sz="2400" dirty="0" smtClean="0"/>
              <a:t>）对于可屏蔽中断</a:t>
            </a:r>
          </a:p>
          <a:p>
            <a:pPr lvl="1">
              <a:defRPr/>
            </a:pPr>
            <a:r>
              <a:rPr lang="zh-CN" altLang="en-US" sz="2400" dirty="0" smtClean="0"/>
              <a:t>可屏蔽中断是通过</a:t>
            </a:r>
            <a:r>
              <a:rPr lang="en-US" altLang="zh-CN" sz="2400" dirty="0" smtClean="0"/>
              <a:t>8259A</a:t>
            </a:r>
            <a:r>
              <a:rPr lang="zh-CN" altLang="en-US" sz="2400" dirty="0" smtClean="0"/>
              <a:t>中断控制器连至</a:t>
            </a:r>
            <a:r>
              <a:rPr lang="en-US" altLang="zh-CN" sz="2400" dirty="0" smtClean="0"/>
              <a:t>CPU</a:t>
            </a:r>
            <a:r>
              <a:rPr lang="zh-CN" altLang="en-US" sz="2400" dirty="0" smtClean="0"/>
              <a:t>的</a:t>
            </a:r>
            <a:r>
              <a:rPr lang="en-US" altLang="zh-CN" sz="2400" dirty="0" smtClean="0"/>
              <a:t>INTR</a:t>
            </a:r>
            <a:endParaRPr lang="zh-CN" altLang="en-US" sz="2400" dirty="0" smtClean="0"/>
          </a:p>
          <a:p>
            <a:pPr lvl="1">
              <a:defRPr/>
            </a:pPr>
            <a:r>
              <a:rPr lang="zh-CN" altLang="en-US" sz="2400" dirty="0" smtClean="0"/>
              <a:t>对于</a:t>
            </a:r>
            <a:r>
              <a:rPr lang="en-US" altLang="zh-CN" sz="2400" dirty="0" smtClean="0"/>
              <a:t>8259A</a:t>
            </a:r>
            <a:r>
              <a:rPr lang="zh-CN" altLang="en-US" sz="2400" dirty="0" smtClean="0"/>
              <a:t>要求掌握：</a:t>
            </a:r>
            <a:endParaRPr lang="en-US" altLang="zh-CN" sz="2400" dirty="0" smtClean="0"/>
          </a:p>
          <a:p>
            <a:pPr marL="274638" lvl="1" indent="0">
              <a:buFont typeface="Wingdings 3" panose="05040102010807070707" pitchFamily="18" charset="2"/>
              <a:buNone/>
              <a:defRPr/>
            </a:pPr>
            <a:r>
              <a:rPr lang="en-US" altLang="zh-CN" sz="2400" dirty="0"/>
              <a:t>	</a:t>
            </a:r>
            <a:r>
              <a:rPr lang="en-US" altLang="zh-CN" sz="2400" dirty="0" smtClean="0"/>
              <a:t>8259A</a:t>
            </a:r>
            <a:r>
              <a:rPr lang="zh-CN" altLang="en-US" sz="2400" dirty="0" smtClean="0"/>
              <a:t>中断响应过程（即</a:t>
            </a:r>
            <a:r>
              <a:rPr lang="en-US" altLang="zh-CN" sz="2400" dirty="0" smtClean="0"/>
              <a:t>CPU</a:t>
            </a:r>
            <a:r>
              <a:rPr lang="zh-CN" altLang="en-US" sz="2400" dirty="0" smtClean="0"/>
              <a:t>响应可屏蔽中断过程）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2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pPr>
              <a:spcBef>
                <a:spcPts val="600"/>
              </a:spcBef>
              <a:buClr>
                <a:schemeClr val="accent1"/>
              </a:buClr>
              <a:buSzPct val="76000"/>
              <a:defRPr/>
            </a:pPr>
            <a:endParaRPr lang="zh-CN" altLang="en-US" sz="2600" b="1" dirty="0">
              <a:solidFill>
                <a:srgbClr val="C00000"/>
              </a:solidFill>
              <a:latin typeface="+mn-lt"/>
              <a:ea typeface="+mn-ea"/>
              <a:cs typeface="+mn-cs"/>
            </a:endParaRPr>
          </a:p>
        </p:txBody>
      </p:sp>
      <p:sp>
        <p:nvSpPr>
          <p:cNvPr id="33795" name="内容占位符 2"/>
          <p:cNvSpPr>
            <a:spLocks noGrp="1"/>
          </p:cNvSpPr>
          <p:nvPr>
            <p:ph sz="quarter" idx="1"/>
          </p:nvPr>
        </p:nvSpPr>
        <p:spPr>
          <a:xfrm>
            <a:off x="457200" y="1219200"/>
            <a:ext cx="8229600" cy="4937125"/>
          </a:xfrm>
        </p:spPr>
        <p:txBody>
          <a:bodyPr/>
          <a:lstStyle/>
          <a:p>
            <a:pPr eaLnBrk="1" hangingPunct="1"/>
            <a:r>
              <a:rPr lang="en-US" altLang="zh-CN" smtClean="0"/>
              <a:t>PC/AT</a:t>
            </a:r>
            <a:r>
              <a:rPr lang="zh-CN" altLang="en-US" smtClean="0"/>
              <a:t>使用</a:t>
            </a:r>
            <a:r>
              <a:rPr lang="en-US" altLang="zh-CN" smtClean="0"/>
              <a:t>2</a:t>
            </a:r>
            <a:r>
              <a:rPr lang="zh-CN" altLang="en-US" smtClean="0"/>
              <a:t>片</a:t>
            </a:r>
            <a:r>
              <a:rPr lang="en-US" altLang="zh-CN" smtClean="0"/>
              <a:t>8259A</a:t>
            </a:r>
            <a:r>
              <a:rPr lang="zh-CN" altLang="en-US" smtClean="0"/>
              <a:t>级连，管理</a:t>
            </a:r>
            <a:r>
              <a:rPr lang="en-US" altLang="zh-CN" smtClean="0"/>
              <a:t>15</a:t>
            </a:r>
            <a:r>
              <a:rPr lang="zh-CN" altLang="en-US" smtClean="0"/>
              <a:t>级中断</a:t>
            </a:r>
            <a:endParaRPr lang="en-US" altLang="zh-CN" smtClean="0"/>
          </a:p>
          <a:p>
            <a:pPr eaLnBrk="1" hangingPunct="1"/>
            <a:r>
              <a:rPr lang="zh-CN" altLang="en-US" smtClean="0"/>
              <a:t>中断源与中断类型</a:t>
            </a:r>
          </a:p>
        </p:txBody>
      </p:sp>
      <p:graphicFrame>
        <p:nvGraphicFramePr>
          <p:cNvPr id="4" name="Group 133"/>
          <p:cNvGraphicFramePr>
            <a:graphicFrameLocks noGrp="1"/>
          </p:cNvGraphicFramePr>
          <p:nvPr/>
        </p:nvGraphicFramePr>
        <p:xfrm>
          <a:off x="611188" y="2311400"/>
          <a:ext cx="8151812" cy="3856041"/>
        </p:xfrm>
        <a:graphic>
          <a:graphicData uri="http://schemas.openxmlformats.org/drawingml/2006/table">
            <a:tbl>
              <a:tblPr/>
              <a:tblGrid>
                <a:gridCol w="1038225">
                  <a:extLst>
                    <a:ext uri="{9D8B030D-6E8A-4147-A177-3AD203B41FA5}">
                      <a16:colId xmlns:a16="http://schemas.microsoft.com/office/drawing/2014/main" val="20000"/>
                    </a:ext>
                  </a:extLst>
                </a:gridCol>
                <a:gridCol w="1481137">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038225">
                  <a:extLst>
                    <a:ext uri="{9D8B030D-6E8A-4147-A177-3AD203B41FA5}">
                      <a16:colId xmlns:a16="http://schemas.microsoft.com/office/drawing/2014/main" val="20003"/>
                    </a:ext>
                  </a:extLst>
                </a:gridCol>
                <a:gridCol w="1333500">
                  <a:extLst>
                    <a:ext uri="{9D8B030D-6E8A-4147-A177-3AD203B41FA5}">
                      <a16:colId xmlns:a16="http://schemas.microsoft.com/office/drawing/2014/main" val="20004"/>
                    </a:ext>
                  </a:extLst>
                </a:gridCol>
                <a:gridCol w="1927225">
                  <a:extLst>
                    <a:ext uri="{9D8B030D-6E8A-4147-A177-3AD203B41FA5}">
                      <a16:colId xmlns:a16="http://schemas.microsoft.com/office/drawing/2014/main" val="20005"/>
                    </a:ext>
                  </a:extLst>
                </a:gridCol>
              </a:tblGrid>
              <a:tr h="434975">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99"/>
                          </a:solidFill>
                          <a:effectLst/>
                          <a:latin typeface="Times New Roman" pitchFamily="18" charset="0"/>
                          <a:ea typeface="华文新魏" pitchFamily="2" charset="-122"/>
                        </a:rPr>
                        <a:t>主8259</a:t>
                      </a:r>
                    </a:p>
                  </a:txBody>
                  <a:tcPr marT="45733" marB="4573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99"/>
                          </a:solidFill>
                          <a:effectLst/>
                          <a:latin typeface="Times New Roman" pitchFamily="18" charset="0"/>
                          <a:ea typeface="华文新魏" pitchFamily="2" charset="-122"/>
                        </a:rPr>
                        <a:t>中断源</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99"/>
                          </a:solidFill>
                          <a:effectLst/>
                          <a:latin typeface="Times New Roman" pitchFamily="18" charset="0"/>
                          <a:ea typeface="华文新魏" pitchFamily="2" charset="-122"/>
                        </a:rPr>
                        <a:t>中断类型</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99"/>
                          </a:solidFill>
                          <a:effectLst/>
                          <a:latin typeface="Times New Roman" pitchFamily="18" charset="0"/>
                          <a:ea typeface="华文新魏" pitchFamily="2" charset="-122"/>
                        </a:rPr>
                        <a:t>从8259</a:t>
                      </a:r>
                      <a:endParaRPr kumimoji="1" lang="en-US" altLang="zh-CN" sz="2200" b="1" i="0" u="none" strike="noStrike" cap="none" normalizeH="0" baseline="0" smtClean="0">
                        <a:ln>
                          <a:noFill/>
                        </a:ln>
                        <a:solidFill>
                          <a:srgbClr val="000099"/>
                        </a:solidFill>
                        <a:effectLst/>
                        <a:latin typeface="Times New Roman" pitchFamily="18" charset="0"/>
                        <a:ea typeface="华文新魏"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99"/>
                          </a:solidFill>
                          <a:effectLst/>
                          <a:latin typeface="Times New Roman" pitchFamily="18" charset="0"/>
                          <a:ea typeface="华文新魏" pitchFamily="2" charset="-122"/>
                        </a:rPr>
                        <a:t>中断源</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99"/>
                          </a:solidFill>
                          <a:effectLst/>
                          <a:latin typeface="Times New Roman" pitchFamily="18" charset="0"/>
                          <a:ea typeface="华文新魏" pitchFamily="2" charset="-122"/>
                        </a:rPr>
                        <a:t>中断类型</a:t>
                      </a:r>
                    </a:p>
                  </a:txBody>
                  <a:tcPr marT="45733" marB="4573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IR0</a:t>
                      </a:r>
                    </a:p>
                  </a:txBody>
                  <a:tcPr marT="45733" marB="4573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日时钟</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08</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实时时钟</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70</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H</a:t>
                      </a:r>
                    </a:p>
                  </a:txBody>
                  <a:tcPr marT="45733" marB="4573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IR1</a:t>
                      </a:r>
                      <a:endParaRPr kumimoji="1" lang="zh-CN" altLang="en-US" sz="2200" b="1" i="0" u="none" strike="noStrike" cap="none" normalizeH="0" baseline="0" smtClean="0">
                        <a:ln>
                          <a:noFill/>
                        </a:ln>
                        <a:solidFill>
                          <a:srgbClr val="00B050"/>
                        </a:solidFill>
                        <a:effectLst/>
                        <a:latin typeface="Times New Roman" pitchFamily="18" charset="0"/>
                        <a:ea typeface="华文新魏" pitchFamily="2" charset="-122"/>
                      </a:endParaRPr>
                    </a:p>
                  </a:txBody>
                  <a:tcPr marT="45733" marB="4573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键盘</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09</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IR1</a:t>
                      </a:r>
                      <a:endParaRPr kumimoji="1" lang="zh-CN" altLang="en-US" sz="2200" b="1" i="0" u="none" strike="noStrike" cap="none" normalizeH="0" baseline="0" smtClean="0">
                        <a:ln>
                          <a:noFill/>
                        </a:ln>
                        <a:solidFill>
                          <a:srgbClr val="00B050"/>
                        </a:solidFill>
                        <a:effectLst/>
                        <a:latin typeface="Times New Roman" pitchFamily="18" charset="0"/>
                        <a:ea typeface="华文新魏"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用户中断</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71</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H</a:t>
                      </a: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改向0</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AH</a:t>
                      </a:r>
                    </a:p>
                  </a:txBody>
                  <a:tcPr marT="45733" marB="4573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IR2</a:t>
                      </a:r>
                    </a:p>
                  </a:txBody>
                  <a:tcPr marT="45733" marB="4573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从8259</a:t>
                      </a:r>
                      <a:endParaRPr kumimoji="1" lang="en-US" altLang="zh-CN" sz="2200" b="1" i="0" u="none" strike="noStrike" cap="none" normalizeH="0" baseline="0" smtClean="0">
                        <a:ln>
                          <a:noFill/>
                        </a:ln>
                        <a:solidFill>
                          <a:srgbClr val="C00000"/>
                        </a:solidFill>
                        <a:effectLst/>
                        <a:latin typeface="Times New Roman" pitchFamily="18" charset="0"/>
                        <a:ea typeface="华文新魏"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IR2</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保留</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72</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H</a:t>
                      </a:r>
                    </a:p>
                  </a:txBody>
                  <a:tcPr marT="45733" marB="4573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703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IR3</a:t>
                      </a:r>
                    </a:p>
                  </a:txBody>
                  <a:tcPr marT="45733" marB="4573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辅串口</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0</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BH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IR3</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保留</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73</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H</a:t>
                      </a:r>
                    </a:p>
                  </a:txBody>
                  <a:tcPr marT="45733" marB="4573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703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IR4</a:t>
                      </a:r>
                    </a:p>
                  </a:txBody>
                  <a:tcPr marT="45733" marB="4573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主串口</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0</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CH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IR4</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保留</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74</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H</a:t>
                      </a:r>
                    </a:p>
                  </a:txBody>
                  <a:tcPr marT="45733" marB="4573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703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IR5</a:t>
                      </a:r>
                    </a:p>
                  </a:txBody>
                  <a:tcPr marT="45733" marB="4573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并行口2</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0</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DH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IR5</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协处理器</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75</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H</a:t>
                      </a:r>
                    </a:p>
                  </a:txBody>
                  <a:tcPr marT="45733" marB="4573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703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IR6</a:t>
                      </a:r>
                    </a:p>
                  </a:txBody>
                  <a:tcPr marT="45733" marB="4573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软盘</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0</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EH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IR6</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硬盘</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76</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H</a:t>
                      </a:r>
                    </a:p>
                  </a:txBody>
                  <a:tcPr marT="45733" marB="4573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703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IR7</a:t>
                      </a:r>
                    </a:p>
                  </a:txBody>
                  <a:tcPr marT="45733" marB="4573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并行口1</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0</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FH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smtClean="0">
                          <a:ln>
                            <a:noFill/>
                          </a:ln>
                          <a:solidFill>
                            <a:srgbClr val="00B050"/>
                          </a:solidFill>
                          <a:effectLst/>
                          <a:latin typeface="Times New Roman" pitchFamily="18" charset="0"/>
                          <a:ea typeface="华文新魏" pitchFamily="2" charset="-122"/>
                        </a:rPr>
                        <a:t>IR7</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C00000"/>
                          </a:solidFill>
                          <a:effectLst/>
                          <a:latin typeface="Times New Roman" pitchFamily="18" charset="0"/>
                          <a:ea typeface="华文新魏" pitchFamily="2" charset="-122"/>
                        </a:rPr>
                        <a:t>保留</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smtClean="0">
                          <a:ln>
                            <a:noFill/>
                          </a:ln>
                          <a:solidFill>
                            <a:srgbClr val="0000FF"/>
                          </a:solidFill>
                          <a:effectLst/>
                          <a:latin typeface="Times New Roman" pitchFamily="18" charset="0"/>
                          <a:ea typeface="华文新魏" pitchFamily="2" charset="-122"/>
                        </a:rPr>
                        <a:t>77</a:t>
                      </a:r>
                      <a:r>
                        <a:rPr kumimoji="1" lang="en-US" altLang="zh-CN" sz="2200" b="1" i="0" u="none" strike="noStrike" cap="none" normalizeH="0" baseline="0" smtClean="0">
                          <a:ln>
                            <a:noFill/>
                          </a:ln>
                          <a:solidFill>
                            <a:srgbClr val="0000FF"/>
                          </a:solidFill>
                          <a:effectLst/>
                          <a:latin typeface="Times New Roman" pitchFamily="18" charset="0"/>
                          <a:ea typeface="华文新魏" pitchFamily="2" charset="-122"/>
                        </a:rPr>
                        <a:t>H</a:t>
                      </a:r>
                    </a:p>
                  </a:txBody>
                  <a:tcPr marT="45733" marB="4573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endParaRPr lang="zh-CN" altLang="en-US" smtClean="0"/>
          </a:p>
        </p:txBody>
      </p:sp>
      <p:sp>
        <p:nvSpPr>
          <p:cNvPr id="34819" name="内容占位符 2"/>
          <p:cNvSpPr>
            <a:spLocks noGrp="1"/>
          </p:cNvSpPr>
          <p:nvPr>
            <p:ph sz="quarter" idx="1"/>
          </p:nvPr>
        </p:nvSpPr>
        <p:spPr>
          <a:xfrm>
            <a:off x="457200" y="1219200"/>
            <a:ext cx="8229600" cy="4937125"/>
          </a:xfrm>
        </p:spPr>
        <p:txBody>
          <a:bodyPr/>
          <a:lstStyle/>
          <a:p>
            <a:r>
              <a:rPr lang="zh-CN" altLang="en-US" smtClean="0"/>
              <a:t>系统分配的</a:t>
            </a:r>
            <a:r>
              <a:rPr lang="en-US" altLang="zh-CN" smtClean="0"/>
              <a:t>8259</a:t>
            </a:r>
            <a:r>
              <a:rPr lang="zh-CN" altLang="en-US" smtClean="0"/>
              <a:t>口地址</a:t>
            </a:r>
          </a:p>
        </p:txBody>
      </p:sp>
      <p:graphicFrame>
        <p:nvGraphicFramePr>
          <p:cNvPr id="4" name="表格 3"/>
          <p:cNvGraphicFramePr>
            <a:graphicFrameLocks noGrp="1"/>
          </p:cNvGraphicFramePr>
          <p:nvPr/>
        </p:nvGraphicFramePr>
        <p:xfrm>
          <a:off x="900113" y="2205038"/>
          <a:ext cx="7775575" cy="2635251"/>
        </p:xfrm>
        <a:graphic>
          <a:graphicData uri="http://schemas.openxmlformats.org/drawingml/2006/table">
            <a:tbl>
              <a:tblPr firstRow="1" bandRow="1">
                <a:tableStyleId>{5C22544A-7EE6-4342-B048-85BDC9FD1C3A}</a:tableStyleId>
              </a:tblPr>
              <a:tblGrid>
                <a:gridCol w="1367925">
                  <a:extLst>
                    <a:ext uri="{9D8B030D-6E8A-4147-A177-3AD203B41FA5}">
                      <a16:colId xmlns:a16="http://schemas.microsoft.com/office/drawing/2014/main" val="20000"/>
                    </a:ext>
                  </a:extLst>
                </a:gridCol>
                <a:gridCol w="2447866">
                  <a:extLst>
                    <a:ext uri="{9D8B030D-6E8A-4147-A177-3AD203B41FA5}">
                      <a16:colId xmlns:a16="http://schemas.microsoft.com/office/drawing/2014/main" val="20001"/>
                    </a:ext>
                  </a:extLst>
                </a:gridCol>
                <a:gridCol w="3959784">
                  <a:extLst>
                    <a:ext uri="{9D8B030D-6E8A-4147-A177-3AD203B41FA5}">
                      <a16:colId xmlns:a16="http://schemas.microsoft.com/office/drawing/2014/main" val="20002"/>
                    </a:ext>
                  </a:extLst>
                </a:gridCol>
              </a:tblGrid>
              <a:tr h="1298113">
                <a:tc>
                  <a:txBody>
                    <a:bodyPr/>
                    <a:lstStyle/>
                    <a:p>
                      <a:pPr algn="l"/>
                      <a:endParaRPr lang="zh-CN" altLang="en-US" sz="2400" dirty="0"/>
                    </a:p>
                  </a:txBody>
                  <a:tcPr marL="91425" marR="91425" marT="45714" marB="4571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zh-CN" altLang="en-US" sz="2400" dirty="0" smtClean="0">
                          <a:solidFill>
                            <a:srgbClr val="FF0000"/>
                          </a:solidFill>
                        </a:rPr>
                        <a:t>中断屏蔽寄存器</a:t>
                      </a:r>
                    </a:p>
                    <a:p>
                      <a:pPr algn="ctr"/>
                      <a:r>
                        <a:rPr lang="zh-CN" altLang="en-US" sz="2400" dirty="0" smtClean="0">
                          <a:solidFill>
                            <a:schemeClr val="tx1"/>
                          </a:solidFill>
                        </a:rPr>
                        <a:t>口地址</a:t>
                      </a:r>
                      <a:endParaRPr lang="zh-CN" altLang="en-US" sz="2400" dirty="0">
                        <a:solidFill>
                          <a:schemeClr val="tx1"/>
                        </a:solidFill>
                      </a:endParaRPr>
                    </a:p>
                  </a:txBody>
                  <a:tcPr marL="91425" marR="91425"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zh-CN" altLang="en-US" sz="2400" dirty="0" smtClean="0">
                          <a:solidFill>
                            <a:schemeClr val="tx1"/>
                          </a:solidFill>
                        </a:rPr>
                        <a:t>接收</a:t>
                      </a:r>
                      <a:r>
                        <a:rPr lang="zh-CN" altLang="en-US" sz="2400" dirty="0" smtClean="0">
                          <a:solidFill>
                            <a:srgbClr val="FF0000"/>
                          </a:solidFill>
                        </a:rPr>
                        <a:t>中断结束命令</a:t>
                      </a:r>
                      <a:r>
                        <a:rPr lang="zh-CN" altLang="en-US" sz="2400" dirty="0" smtClean="0">
                          <a:solidFill>
                            <a:schemeClr val="tx1"/>
                          </a:solidFill>
                        </a:rPr>
                        <a:t>的寄存器</a:t>
                      </a:r>
                    </a:p>
                    <a:p>
                      <a:pPr algn="ctr"/>
                      <a:r>
                        <a:rPr lang="zh-CN" altLang="en-US" sz="2400" dirty="0" smtClean="0">
                          <a:solidFill>
                            <a:schemeClr val="tx1"/>
                          </a:solidFill>
                        </a:rPr>
                        <a:t>口地址</a:t>
                      </a:r>
                      <a:endParaRPr lang="zh-CN" altLang="en-US" sz="2400" dirty="0">
                        <a:solidFill>
                          <a:schemeClr val="tx1"/>
                        </a:solidFill>
                      </a:endParaRPr>
                    </a:p>
                  </a:txBody>
                  <a:tcPr marL="91425" marR="91425" marT="45714" marB="4571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668569">
                <a:tc>
                  <a:txBody>
                    <a:bodyPr/>
                    <a:lstStyle/>
                    <a:p>
                      <a:pPr algn="ctr"/>
                      <a:r>
                        <a:rPr lang="zh-CN" altLang="en-US" sz="2400" dirty="0" smtClean="0"/>
                        <a:t>主</a:t>
                      </a:r>
                      <a:r>
                        <a:rPr lang="en-US" altLang="zh-CN" sz="2400" dirty="0" smtClean="0"/>
                        <a:t>8259A</a:t>
                      </a:r>
                      <a:endParaRPr lang="zh-CN" altLang="en-US" sz="2400" dirty="0"/>
                    </a:p>
                  </a:txBody>
                  <a:tcPr marL="91425" marR="91425" marT="45714" marB="4571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t>21H</a:t>
                      </a:r>
                      <a:endParaRPr lang="zh-CN" altLang="en-US" sz="2400" dirty="0"/>
                    </a:p>
                  </a:txBody>
                  <a:tcPr marL="91425" marR="91425"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t>20H</a:t>
                      </a:r>
                      <a:endParaRPr lang="zh-CN" altLang="en-US" sz="2400" dirty="0"/>
                    </a:p>
                  </a:txBody>
                  <a:tcPr marL="91425" marR="91425" marT="45714" marB="4571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68569">
                <a:tc>
                  <a:txBody>
                    <a:bodyPr/>
                    <a:lstStyle/>
                    <a:p>
                      <a:pPr algn="ctr"/>
                      <a:r>
                        <a:rPr lang="zh-CN" altLang="en-US" sz="2400" dirty="0" smtClean="0"/>
                        <a:t>从</a:t>
                      </a:r>
                      <a:r>
                        <a:rPr lang="en-US" altLang="zh-CN" sz="2400" dirty="0" smtClean="0"/>
                        <a:t>8259A</a:t>
                      </a:r>
                      <a:endParaRPr lang="zh-CN" altLang="en-US" sz="2400" dirty="0"/>
                    </a:p>
                  </a:txBody>
                  <a:tcPr marL="91425" marR="91425" marT="45714" marB="4571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t>A1H</a:t>
                      </a:r>
                      <a:endParaRPr lang="zh-CN" altLang="en-US" sz="2400" dirty="0"/>
                    </a:p>
                  </a:txBody>
                  <a:tcPr marL="91425" marR="91425"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t>A0H</a:t>
                      </a:r>
                      <a:endParaRPr lang="zh-CN" altLang="en-US" sz="2400" dirty="0"/>
                    </a:p>
                  </a:txBody>
                  <a:tcPr marL="91425" marR="91425" marT="45714" marB="4571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a:xfrm>
            <a:off x="457200" y="1219200"/>
            <a:ext cx="8229600" cy="4937125"/>
          </a:xfrm>
        </p:spPr>
        <p:txBody>
          <a:bodyPr/>
          <a:lstStyle/>
          <a:p>
            <a:pPr>
              <a:defRPr/>
            </a:pPr>
            <a:r>
              <a:rPr lang="zh-CN" altLang="en-US" dirty="0" smtClean="0"/>
              <a:t>要求掌握的可屏蔽中断：</a:t>
            </a:r>
            <a:endParaRPr lang="en-US" altLang="zh-CN" dirty="0" smtClean="0"/>
          </a:p>
          <a:p>
            <a:pPr marL="514350" indent="-514350">
              <a:buClrTx/>
              <a:buFont typeface="+mj-ea"/>
              <a:buAutoNum type="circleNumDbPlain"/>
              <a:defRPr/>
            </a:pPr>
            <a:r>
              <a:rPr lang="zh-CN" altLang="en-US" dirty="0" smtClean="0"/>
              <a:t>日时钟中断</a:t>
            </a:r>
          </a:p>
          <a:p>
            <a:pPr marL="0" indent="0">
              <a:buFont typeface="Wingdings 3" panose="05040102010807070707" pitchFamily="18" charset="2"/>
              <a:buNone/>
              <a:defRPr/>
            </a:pPr>
            <a:r>
              <a:rPr lang="en-US" altLang="zh-CN" dirty="0" smtClean="0"/>
              <a:t>	</a:t>
            </a:r>
            <a:r>
              <a:rPr lang="zh-CN" altLang="en-US" dirty="0" smtClean="0"/>
              <a:t>中断源 </a:t>
            </a:r>
          </a:p>
          <a:p>
            <a:pPr marL="0" indent="0">
              <a:buFont typeface="Wingdings 3" panose="05040102010807070707" pitchFamily="18" charset="2"/>
              <a:buNone/>
              <a:defRPr/>
            </a:pPr>
            <a:r>
              <a:rPr lang="en-US" altLang="zh-CN" dirty="0" smtClean="0"/>
              <a:t>	</a:t>
            </a:r>
            <a:r>
              <a:rPr lang="zh-CN" altLang="en-US" dirty="0" smtClean="0"/>
              <a:t>中断向量：</a:t>
            </a:r>
            <a:r>
              <a:rPr lang="en-US" altLang="zh-CN" dirty="0" smtClean="0"/>
              <a:t>08H</a:t>
            </a:r>
            <a:r>
              <a:rPr lang="zh-CN" altLang="en-US" dirty="0" smtClean="0"/>
              <a:t>、</a:t>
            </a:r>
            <a:r>
              <a:rPr lang="en-US" altLang="zh-CN" dirty="0" smtClean="0"/>
              <a:t>1CH</a:t>
            </a:r>
          </a:p>
          <a:p>
            <a:pPr marL="0" indent="0">
              <a:buFont typeface="Wingdings 3" panose="05040102010807070707" pitchFamily="18" charset="2"/>
              <a:buNone/>
              <a:defRPr/>
            </a:pPr>
            <a:r>
              <a:rPr lang="en-US" altLang="zh-CN" dirty="0" smtClean="0"/>
              <a:t>	</a:t>
            </a:r>
            <a:r>
              <a:rPr lang="zh-CN" altLang="en-US" dirty="0" smtClean="0"/>
              <a:t>用户可置换的中断向量：</a:t>
            </a:r>
            <a:r>
              <a:rPr lang="en-US" altLang="zh-CN" dirty="0" smtClean="0"/>
              <a:t>08H</a:t>
            </a:r>
            <a:r>
              <a:rPr lang="zh-CN" altLang="en-US" dirty="0" smtClean="0"/>
              <a:t>、</a:t>
            </a:r>
            <a:r>
              <a:rPr lang="en-US" altLang="zh-CN" dirty="0" smtClean="0"/>
              <a:t>1CH</a:t>
            </a:r>
          </a:p>
          <a:p>
            <a:pPr marL="0" indent="0">
              <a:buFont typeface="Wingdings 3" panose="05040102010807070707" pitchFamily="18" charset="2"/>
              <a:buNone/>
              <a:defRPr/>
            </a:pPr>
            <a:r>
              <a:rPr lang="en-US" altLang="zh-CN" dirty="0" smtClean="0"/>
              <a:t>	</a:t>
            </a:r>
            <a:r>
              <a:rPr lang="zh-CN" altLang="en-US" dirty="0" smtClean="0">
                <a:solidFill>
                  <a:srgbClr val="FF0000"/>
                </a:solidFill>
              </a:rPr>
              <a:t>重点掌握</a:t>
            </a:r>
            <a:r>
              <a:rPr lang="en-US" altLang="zh-CN" dirty="0" smtClean="0">
                <a:solidFill>
                  <a:srgbClr val="FF0000"/>
                </a:solidFill>
              </a:rPr>
              <a:t>1CH</a:t>
            </a:r>
          </a:p>
          <a:p>
            <a:pPr marL="514350" indent="-514350">
              <a:buClrTx/>
              <a:buFont typeface="+mj-ea"/>
              <a:buAutoNum type="circleNumDbPlain" startAt="2"/>
              <a:defRPr/>
            </a:pPr>
            <a:r>
              <a:rPr lang="zh-CN" altLang="en-US" dirty="0" smtClean="0"/>
              <a:t>用户中断</a:t>
            </a:r>
          </a:p>
          <a:p>
            <a:pPr marL="0" indent="0">
              <a:buFont typeface="Wingdings 3" panose="05040102010807070707" pitchFamily="18" charset="2"/>
              <a:buNone/>
              <a:defRPr/>
            </a:pPr>
            <a:r>
              <a:rPr lang="en-US" altLang="zh-CN" dirty="0" smtClean="0"/>
              <a:t>	</a:t>
            </a:r>
            <a:r>
              <a:rPr lang="zh-CN" altLang="en-US" dirty="0" smtClean="0"/>
              <a:t>中断源</a:t>
            </a:r>
          </a:p>
          <a:p>
            <a:pPr marL="0" indent="0">
              <a:buFont typeface="Wingdings 3" panose="05040102010807070707" pitchFamily="18" charset="2"/>
              <a:buNone/>
              <a:defRPr/>
            </a:pPr>
            <a:r>
              <a:rPr lang="en-US" altLang="zh-CN" dirty="0" smtClean="0"/>
              <a:t>	</a:t>
            </a:r>
            <a:r>
              <a:rPr lang="zh-CN" altLang="en-US" dirty="0" smtClean="0"/>
              <a:t>中断向量：</a:t>
            </a:r>
            <a:r>
              <a:rPr lang="en-US" altLang="zh-CN" dirty="0" smtClean="0"/>
              <a:t>71H</a:t>
            </a:r>
            <a:r>
              <a:rPr lang="zh-CN" altLang="en-US" dirty="0" smtClean="0"/>
              <a:t>、</a:t>
            </a:r>
            <a:r>
              <a:rPr lang="en-US" altLang="zh-CN" dirty="0" smtClean="0"/>
              <a:t>0AH</a:t>
            </a:r>
          </a:p>
          <a:p>
            <a:pPr marL="0" indent="0">
              <a:buFont typeface="Wingdings 3" panose="05040102010807070707" pitchFamily="18" charset="2"/>
              <a:buNone/>
              <a:defRPr/>
            </a:pPr>
            <a:r>
              <a:rPr lang="en-US" altLang="zh-CN" dirty="0" smtClean="0"/>
              <a:t>	</a:t>
            </a:r>
            <a:r>
              <a:rPr lang="zh-CN" altLang="en-US" dirty="0" smtClean="0"/>
              <a:t>用户可置换的中断向量：</a:t>
            </a:r>
            <a:r>
              <a:rPr lang="en-US" altLang="zh-CN" dirty="0" smtClean="0"/>
              <a:t>71H</a:t>
            </a:r>
            <a:r>
              <a:rPr lang="zh-CN" altLang="en-US" dirty="0" smtClean="0"/>
              <a:t>、</a:t>
            </a:r>
            <a:r>
              <a:rPr lang="en-US" altLang="zh-CN" dirty="0" smtClean="0"/>
              <a:t>0AH</a:t>
            </a:r>
          </a:p>
        </p:txBody>
      </p:sp>
      <p:sp>
        <p:nvSpPr>
          <p:cNvPr id="4" name="左大括号 3"/>
          <p:cNvSpPr/>
          <p:nvPr/>
        </p:nvSpPr>
        <p:spPr>
          <a:xfrm>
            <a:off x="1116013" y="2276475"/>
            <a:ext cx="287337" cy="165735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7" name="左大括号 6"/>
          <p:cNvSpPr/>
          <p:nvPr/>
        </p:nvSpPr>
        <p:spPr>
          <a:xfrm>
            <a:off x="1116013" y="4652963"/>
            <a:ext cx="287337" cy="122396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a:xfrm>
            <a:off x="457200" y="1219200"/>
            <a:ext cx="8229600" cy="4937125"/>
          </a:xfrm>
        </p:spPr>
        <p:txBody>
          <a:bodyPr/>
          <a:lstStyle/>
          <a:p>
            <a:pPr marL="0" indent="0">
              <a:buFont typeface="Wingdings 3" panose="05040102010807070707" pitchFamily="18" charset="2"/>
              <a:buNone/>
              <a:defRPr/>
            </a:pPr>
            <a:r>
              <a:rPr lang="en-US" altLang="zh-CN" b="1" dirty="0" smtClean="0">
                <a:solidFill>
                  <a:srgbClr val="C00000"/>
                </a:solidFill>
                <a:latin typeface="+mn-ea"/>
              </a:rPr>
              <a:t>5. CPU</a:t>
            </a:r>
            <a:r>
              <a:rPr lang="zh-CN" altLang="en-US" b="1" dirty="0" smtClean="0">
                <a:solidFill>
                  <a:srgbClr val="C00000"/>
                </a:solidFill>
                <a:latin typeface="+mn-ea"/>
              </a:rPr>
              <a:t>响应硬件可屏蔽中断和非屏蔽中断的条件</a:t>
            </a:r>
            <a:endParaRPr lang="en-US" altLang="zh-CN" b="1" dirty="0" smtClean="0">
              <a:solidFill>
                <a:srgbClr val="C00000"/>
              </a:solidFill>
              <a:latin typeface="+mn-ea"/>
            </a:endParaRPr>
          </a:p>
          <a:p>
            <a:pPr marL="0" indent="0">
              <a:buFont typeface="Wingdings 3" panose="05040102010807070707" pitchFamily="18" charset="2"/>
              <a:buNone/>
              <a:defRPr/>
            </a:pPr>
            <a:r>
              <a:rPr lang="en-US" altLang="zh-CN" b="1" dirty="0">
                <a:solidFill>
                  <a:srgbClr val="C00000"/>
                </a:solidFill>
                <a:latin typeface="+mn-ea"/>
              </a:rPr>
              <a:t>6</a:t>
            </a:r>
            <a:r>
              <a:rPr lang="en-US" altLang="zh-CN" b="1" dirty="0" smtClean="0">
                <a:solidFill>
                  <a:srgbClr val="C00000"/>
                </a:solidFill>
                <a:latin typeface="+mn-ea"/>
              </a:rPr>
              <a:t>. </a:t>
            </a:r>
            <a:r>
              <a:rPr lang="zh-CN" altLang="en-US" b="1" dirty="0" smtClean="0">
                <a:solidFill>
                  <a:srgbClr val="C00000"/>
                </a:solidFill>
                <a:latin typeface="+mn-ea"/>
              </a:rPr>
              <a:t>硬件中断与软件中断的区别</a:t>
            </a:r>
            <a:endParaRPr lang="en-US" altLang="zh-CN" b="1" dirty="0" smtClean="0">
              <a:solidFill>
                <a:srgbClr val="C00000"/>
              </a:solidFill>
              <a:latin typeface="+mn-ea"/>
            </a:endParaRPr>
          </a:p>
          <a:p>
            <a:pPr marL="457200" indent="-457200">
              <a:buClrTx/>
              <a:buFont typeface="+mj-ea"/>
              <a:buAutoNum type="circleNumDbPlain"/>
              <a:defRPr/>
            </a:pPr>
            <a:r>
              <a:rPr lang="zh-CN" altLang="en-US" dirty="0" smtClean="0">
                <a:latin typeface="+mn-ea"/>
              </a:rPr>
              <a:t>中断引发方式不同</a:t>
            </a:r>
            <a:endParaRPr lang="en-US" altLang="zh-CN" dirty="0" smtClean="0">
              <a:latin typeface="+mn-ea"/>
            </a:endParaRPr>
          </a:p>
          <a:p>
            <a:pPr marL="457200" indent="-457200">
              <a:buClrTx/>
              <a:buFont typeface="+mj-ea"/>
              <a:buAutoNum type="circleNumDbPlain"/>
              <a:defRPr/>
            </a:pPr>
            <a:r>
              <a:rPr lang="en-US" altLang="zh-CN" dirty="0" smtClean="0">
                <a:latin typeface="+mn-ea"/>
              </a:rPr>
              <a:t>CPU</a:t>
            </a:r>
            <a:r>
              <a:rPr lang="zh-CN" altLang="en-US" dirty="0" smtClean="0">
                <a:latin typeface="+mn-ea"/>
              </a:rPr>
              <a:t>响应条件不同</a:t>
            </a:r>
            <a:endParaRPr lang="en-US" altLang="zh-CN" dirty="0" smtClean="0">
              <a:latin typeface="+mn-ea"/>
            </a:endParaRPr>
          </a:p>
          <a:p>
            <a:pPr marL="457200" indent="-457200">
              <a:buClrTx/>
              <a:buFont typeface="+mj-ea"/>
              <a:buAutoNum type="circleNumDbPlain"/>
              <a:defRPr/>
            </a:pPr>
            <a:r>
              <a:rPr lang="en-US" altLang="zh-CN" dirty="0" smtClean="0">
                <a:latin typeface="+mn-ea"/>
              </a:rPr>
              <a:t>CPU</a:t>
            </a:r>
            <a:r>
              <a:rPr lang="zh-CN" altLang="en-US" dirty="0" smtClean="0">
                <a:latin typeface="+mn-ea"/>
              </a:rPr>
              <a:t>获取中断类型码的方式不同</a:t>
            </a:r>
            <a:endParaRPr lang="en-US" altLang="zh-CN" dirty="0" smtClean="0">
              <a:latin typeface="+mn-ea"/>
            </a:endParaRPr>
          </a:p>
          <a:p>
            <a:pPr marL="457200" indent="-457200">
              <a:buClrTx/>
              <a:buFont typeface="+mj-ea"/>
              <a:buAutoNum type="circleNumDbPlain"/>
              <a:defRPr/>
            </a:pPr>
            <a:r>
              <a:rPr lang="zh-CN" altLang="en-US" dirty="0" smtClean="0">
                <a:latin typeface="+mn-ea"/>
              </a:rPr>
              <a:t>中断结束方式不同</a:t>
            </a:r>
            <a:endParaRPr lang="en-US" altLang="zh-CN" dirty="0" smtClean="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a:xfrm>
            <a:off x="457200" y="1219200"/>
            <a:ext cx="8229600" cy="4937125"/>
          </a:xfrm>
        </p:spPr>
        <p:txBody>
          <a:bodyPr/>
          <a:lstStyle/>
          <a:p>
            <a:pPr marL="0" indent="0">
              <a:lnSpc>
                <a:spcPct val="80000"/>
              </a:lnSpc>
              <a:buFont typeface="Wingdings 3" panose="05040102010807070707"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b="1" dirty="0">
                <a:solidFill>
                  <a:srgbClr val="C00000"/>
                </a:solidFill>
                <a:latin typeface="+mn-ea"/>
              </a:rPr>
              <a:t>7. </a:t>
            </a:r>
            <a:r>
              <a:rPr lang="zh-CN" altLang="en-GB" b="1" dirty="0">
                <a:solidFill>
                  <a:srgbClr val="C00000"/>
                </a:solidFill>
                <a:latin typeface="+mn-ea"/>
              </a:rPr>
              <a:t>中断程序设计</a:t>
            </a:r>
          </a:p>
          <a:p>
            <a:pPr>
              <a:lnSpc>
                <a:spcPct val="80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smtClean="0">
                <a:latin typeface="+mn-ea"/>
              </a:rPr>
              <a:t>（1）主程序的编写</a:t>
            </a:r>
            <a:r>
              <a:rPr lang="zh-CN" altLang="en-GB" sz="2400" dirty="0" smtClean="0">
                <a:latin typeface="+mn-ea"/>
              </a:rPr>
              <a:t>主要包括</a:t>
            </a:r>
            <a:endParaRPr lang="en-GB" altLang="zh-CN" sz="2400" dirty="0" smtClean="0">
              <a:latin typeface="+mn-ea"/>
            </a:endParaRPr>
          </a:p>
          <a:p>
            <a:pPr lvl="1">
              <a:lnSpc>
                <a:spcPct val="80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err="1" smtClean="0">
                <a:solidFill>
                  <a:schemeClr val="tx1"/>
                </a:solidFill>
                <a:latin typeface="+mn-ea"/>
              </a:rPr>
              <a:t>中断向量的置换</a:t>
            </a:r>
            <a:r>
              <a:rPr lang="en-GB" altLang="zh-CN" sz="2400" dirty="0" smtClean="0">
                <a:solidFill>
                  <a:schemeClr val="tx1"/>
                </a:solidFill>
                <a:latin typeface="+mn-ea"/>
              </a:rPr>
              <a:t>（</a:t>
            </a:r>
            <a:r>
              <a:rPr lang="en-US" altLang="zh-CN" sz="2400" dirty="0" smtClean="0">
                <a:solidFill>
                  <a:schemeClr val="tx1"/>
                </a:solidFill>
                <a:latin typeface="+mn-ea"/>
              </a:rPr>
              <a:t>DOS</a:t>
            </a:r>
            <a:r>
              <a:rPr lang="zh-CN" altLang="en-US" sz="2400" dirty="0" smtClean="0">
                <a:solidFill>
                  <a:schemeClr val="tx1"/>
                </a:solidFill>
                <a:latin typeface="+mn-ea"/>
              </a:rPr>
              <a:t>系统功能</a:t>
            </a:r>
            <a:r>
              <a:rPr lang="en-US" altLang="zh-CN" sz="2400" dirty="0" smtClean="0">
                <a:solidFill>
                  <a:schemeClr val="tx1"/>
                </a:solidFill>
                <a:latin typeface="+mn-ea"/>
              </a:rPr>
              <a:t>35H</a:t>
            </a:r>
            <a:r>
              <a:rPr lang="zh-CN" altLang="en-US" sz="2400" dirty="0" smtClean="0">
                <a:solidFill>
                  <a:schemeClr val="tx1"/>
                </a:solidFill>
                <a:latin typeface="+mn-ea"/>
              </a:rPr>
              <a:t>和</a:t>
            </a:r>
            <a:r>
              <a:rPr lang="en-US" altLang="zh-CN" sz="2400" dirty="0" smtClean="0">
                <a:solidFill>
                  <a:schemeClr val="tx1"/>
                </a:solidFill>
                <a:latin typeface="+mn-ea"/>
              </a:rPr>
              <a:t>25H</a:t>
            </a:r>
            <a:r>
              <a:rPr lang="en-GB" altLang="zh-CN" sz="2400" dirty="0" smtClean="0">
                <a:solidFill>
                  <a:schemeClr val="tx1"/>
                </a:solidFill>
                <a:latin typeface="+mn-ea"/>
              </a:rPr>
              <a:t>）</a:t>
            </a:r>
          </a:p>
          <a:p>
            <a:pPr lvl="1">
              <a:lnSpc>
                <a:spcPct val="80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err="1" smtClean="0">
                <a:solidFill>
                  <a:schemeClr val="tx1"/>
                </a:solidFill>
                <a:latin typeface="+mn-ea"/>
              </a:rPr>
              <a:t>硬件中断通路的开放和屏蔽</a:t>
            </a:r>
            <a:endParaRPr lang="en-GB" altLang="zh-CN" sz="2400" dirty="0" smtClean="0">
              <a:solidFill>
                <a:schemeClr val="tx1"/>
              </a:solidFill>
              <a:latin typeface="+mn-ea"/>
            </a:endParaRPr>
          </a:p>
          <a:p>
            <a:pPr indent="625475">
              <a:lnSpc>
                <a:spcPct val="80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err="1" smtClean="0">
                <a:latin typeface="+mn-ea"/>
              </a:rPr>
              <a:t>对于日时钟</a:t>
            </a:r>
            <a:r>
              <a:rPr lang="en-GB" altLang="zh-CN" sz="2400" dirty="0" smtClean="0">
                <a:latin typeface="+mn-ea"/>
              </a:rPr>
              <a:t> 08H (或其中的1CH),  默认下主8259A已经打开，无需再进行开放操作</a:t>
            </a:r>
          </a:p>
          <a:p>
            <a:pP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tLang="zh-CN" sz="2400" dirty="0" smtClean="0">
              <a:latin typeface="+mn-ea"/>
            </a:endParaRPr>
          </a:p>
          <a:p>
            <a:pP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smtClean="0">
                <a:latin typeface="+mn-ea"/>
              </a:rPr>
              <a:t>（2）中断服务程序的编写</a:t>
            </a:r>
          </a:p>
          <a:p>
            <a:pPr marL="615950" indent="-342900">
              <a:lnSpc>
                <a:spcPct val="80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err="1">
                <a:latin typeface="+mn-ea"/>
              </a:rPr>
              <a:t>根据置换的中断类型不同，需要解决是否要对中断管理</a:t>
            </a:r>
            <a:r>
              <a:rPr lang="zh-CN" altLang="en-US" sz="2400" dirty="0">
                <a:latin typeface="+mn-ea"/>
              </a:rPr>
              <a:t>器</a:t>
            </a:r>
            <a:r>
              <a:rPr lang="en-GB" altLang="zh-CN" sz="2400" dirty="0">
                <a:latin typeface="+mn-ea"/>
              </a:rPr>
              <a:t>8259</a:t>
            </a:r>
            <a:r>
              <a:rPr lang="en-US" altLang="zh-CN" sz="2400" dirty="0">
                <a:latin typeface="+mn-ea"/>
              </a:rPr>
              <a:t>A</a:t>
            </a:r>
            <a:r>
              <a:rPr lang="en-GB" altLang="zh-CN" sz="2400" dirty="0" err="1">
                <a:latin typeface="+mn-ea"/>
              </a:rPr>
              <a:t>写中断结束命令字的问题</a:t>
            </a:r>
            <a:endParaRPr lang="en-GB" altLang="zh-CN" sz="2400" dirty="0">
              <a:latin typeface="+mn-ea"/>
            </a:endParaRPr>
          </a:p>
          <a:p>
            <a:pPr marL="615950" indent="-342900">
              <a:lnSpc>
                <a:spcPct val="80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err="1">
                <a:latin typeface="+mn-ea"/>
              </a:rPr>
              <a:t>对于日时钟</a:t>
            </a:r>
            <a:r>
              <a:rPr lang="en-GB" altLang="zh-CN" sz="2400" dirty="0">
                <a:latin typeface="+mn-ea"/>
              </a:rPr>
              <a:t> 08H (或其中的1CH)</a:t>
            </a:r>
            <a:r>
              <a:rPr lang="zh-CN" altLang="en-US" sz="2400" dirty="0">
                <a:latin typeface="+mn-ea"/>
              </a:rPr>
              <a:t>，</a:t>
            </a:r>
            <a:r>
              <a:rPr lang="zh-CN" altLang="en-GB" sz="2400" dirty="0">
                <a:latin typeface="+mn-ea"/>
              </a:rPr>
              <a:t>不需要写</a:t>
            </a:r>
            <a:r>
              <a:rPr lang="en-GB" altLang="zh-CN" sz="2400" dirty="0" err="1">
                <a:latin typeface="+mn-ea"/>
              </a:rPr>
              <a:t>中断结束命令字</a:t>
            </a:r>
            <a:endParaRPr lang="en-GB" altLang="zh-CN"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smtClean="0"/>
              <a:t>第</a:t>
            </a:r>
            <a:r>
              <a:rPr lang="en-US" altLang="zh-CN" smtClean="0"/>
              <a:t>1</a:t>
            </a:r>
            <a:r>
              <a:rPr lang="zh-CN" altLang="en-US" smtClean="0"/>
              <a:t>章 计算机基础</a:t>
            </a:r>
          </a:p>
        </p:txBody>
      </p:sp>
      <p:sp>
        <p:nvSpPr>
          <p:cNvPr id="10243" name="内容占位符 2"/>
          <p:cNvSpPr>
            <a:spLocks noGrp="1"/>
          </p:cNvSpPr>
          <p:nvPr>
            <p:ph sz="quarter" idx="1"/>
          </p:nvPr>
        </p:nvSpPr>
        <p:spPr>
          <a:xfrm>
            <a:off x="457200" y="1219200"/>
            <a:ext cx="8229600" cy="5305425"/>
          </a:xfrm>
        </p:spPr>
        <p:txBody>
          <a:bodyPr/>
          <a:lstStyle/>
          <a:p>
            <a:pPr marL="0" indent="0" eaLnBrk="1" hangingPunct="1">
              <a:buFont typeface="Wingdings 3" panose="05040102010807070707" pitchFamily="18" charset="2"/>
              <a:buNone/>
              <a:defRPr/>
            </a:pPr>
            <a:r>
              <a:rPr lang="en-US" altLang="zh-CN" b="1" dirty="0" smtClean="0">
                <a:solidFill>
                  <a:srgbClr val="C00000"/>
                </a:solidFill>
              </a:rPr>
              <a:t>1. </a:t>
            </a:r>
            <a:r>
              <a:rPr lang="zh-CN" altLang="en-US" b="1" dirty="0" smtClean="0">
                <a:solidFill>
                  <a:srgbClr val="C00000"/>
                </a:solidFill>
              </a:rPr>
              <a:t>二进制数、十进制数、十六进制数以及</a:t>
            </a:r>
            <a:r>
              <a:rPr lang="en-US" altLang="zh-CN" b="1" dirty="0" smtClean="0">
                <a:solidFill>
                  <a:srgbClr val="C00000"/>
                </a:solidFill>
              </a:rPr>
              <a:t>BCD</a:t>
            </a:r>
            <a:r>
              <a:rPr lang="zh-CN" altLang="en-US" b="1" dirty="0" smtClean="0">
                <a:solidFill>
                  <a:srgbClr val="C00000"/>
                </a:solidFill>
              </a:rPr>
              <a:t>码数之间的转换方法</a:t>
            </a:r>
            <a:endParaRPr lang="en-US" altLang="zh-CN" b="1" dirty="0" smtClean="0">
              <a:solidFill>
                <a:srgbClr val="C00000"/>
              </a:solidFill>
            </a:endParaRPr>
          </a:p>
          <a:p>
            <a:pPr marL="0" indent="0" eaLnBrk="1" hangingPunct="1">
              <a:lnSpc>
                <a:spcPct val="150000"/>
              </a:lnSpc>
              <a:buFont typeface="Wingdings 3" panose="05040102010807070707" pitchFamily="18" charset="2"/>
              <a:buNone/>
              <a:defRPr/>
            </a:pPr>
            <a:r>
              <a:rPr lang="zh-CN" altLang="en-US" sz="2400" dirty="0" smtClean="0"/>
              <a:t>例：</a:t>
            </a:r>
            <a:r>
              <a:rPr lang="en-US" altLang="zh-CN" sz="2400" dirty="0" smtClean="0"/>
              <a:t>(129.5)</a:t>
            </a:r>
            <a:r>
              <a:rPr lang="en-US" altLang="zh-CN" sz="2400" baseline="-25000" dirty="0" smtClean="0"/>
              <a:t>10</a:t>
            </a:r>
            <a:r>
              <a:rPr lang="zh-CN" altLang="en-US" sz="2400" dirty="0" smtClean="0"/>
              <a:t>＝</a:t>
            </a:r>
            <a:r>
              <a:rPr lang="en-US" altLang="zh-CN" sz="2400" dirty="0" smtClean="0"/>
              <a:t>(</a:t>
            </a:r>
            <a:r>
              <a:rPr lang="zh-CN" altLang="en-US" sz="2400" u="sng" dirty="0" smtClean="0"/>
              <a:t>          </a:t>
            </a:r>
            <a:r>
              <a:rPr lang="en-US" altLang="zh-CN" sz="2400" dirty="0" smtClean="0"/>
              <a:t>)</a:t>
            </a:r>
            <a:r>
              <a:rPr lang="en-US" altLang="zh-CN" sz="2400" baseline="-25000" dirty="0" smtClean="0"/>
              <a:t>2</a:t>
            </a:r>
            <a:r>
              <a:rPr lang="zh-CN" altLang="en-US" sz="2400" dirty="0" smtClean="0"/>
              <a:t>＝</a:t>
            </a:r>
            <a:r>
              <a:rPr lang="en-US" altLang="zh-CN" sz="2400" dirty="0" smtClean="0"/>
              <a:t>(</a:t>
            </a:r>
            <a:r>
              <a:rPr lang="zh-CN" altLang="en-US" sz="2400" u="sng" dirty="0" smtClean="0"/>
              <a:t>          </a:t>
            </a:r>
            <a:r>
              <a:rPr lang="en-US" altLang="zh-CN" sz="2400" dirty="0" smtClean="0"/>
              <a:t>)</a:t>
            </a:r>
            <a:r>
              <a:rPr lang="en-US" altLang="zh-CN" sz="2400" baseline="-25000" dirty="0" smtClean="0"/>
              <a:t>16</a:t>
            </a:r>
            <a:r>
              <a:rPr lang="en-US" altLang="zh-CN" sz="2400" dirty="0" smtClean="0"/>
              <a:t>  </a:t>
            </a:r>
          </a:p>
          <a:p>
            <a:pPr marL="625475" indent="0" eaLnBrk="1" hangingPunct="1">
              <a:lnSpc>
                <a:spcPct val="150000"/>
              </a:lnSpc>
              <a:buFont typeface="Wingdings 3" panose="05040102010807070707" pitchFamily="18" charset="2"/>
              <a:buNone/>
              <a:defRPr/>
            </a:pPr>
            <a:r>
              <a:rPr lang="en-US" altLang="zh-CN" sz="2400" dirty="0" smtClean="0"/>
              <a:t>(10010111)</a:t>
            </a:r>
            <a:r>
              <a:rPr lang="en-US" altLang="zh-CN" sz="2400" baseline="-25000" dirty="0" smtClean="0"/>
              <a:t>BCD</a:t>
            </a:r>
            <a:r>
              <a:rPr lang="zh-CN" altLang="en-US" sz="2400" dirty="0" smtClean="0"/>
              <a:t>＝</a:t>
            </a:r>
            <a:r>
              <a:rPr lang="en-US" altLang="zh-CN" sz="2400" dirty="0" smtClean="0"/>
              <a:t>(</a:t>
            </a:r>
            <a:r>
              <a:rPr lang="zh-CN" altLang="en-US" sz="2400" u="sng" dirty="0" smtClean="0"/>
              <a:t>           </a:t>
            </a:r>
            <a:r>
              <a:rPr lang="en-US" altLang="zh-CN" sz="2400" dirty="0" smtClean="0"/>
              <a:t>)</a:t>
            </a:r>
            <a:r>
              <a:rPr lang="en-US" altLang="zh-CN" sz="2400" baseline="-25000" dirty="0" smtClean="0"/>
              <a:t>10</a:t>
            </a:r>
            <a:r>
              <a:rPr lang="zh-CN" altLang="en-US" sz="2400" dirty="0" smtClean="0"/>
              <a:t>＝</a:t>
            </a:r>
            <a:r>
              <a:rPr lang="en-US" altLang="zh-CN" sz="2400" dirty="0" smtClean="0"/>
              <a:t>(</a:t>
            </a:r>
            <a:r>
              <a:rPr lang="zh-CN" altLang="en-US" sz="2400" u="sng" dirty="0" smtClean="0"/>
              <a:t>         </a:t>
            </a:r>
            <a:r>
              <a:rPr lang="en-US" altLang="zh-CN" sz="2400" dirty="0" smtClean="0"/>
              <a:t>)</a:t>
            </a:r>
            <a:r>
              <a:rPr lang="en-US" altLang="zh-CN" sz="2400" baseline="-25000" dirty="0" smtClean="0"/>
              <a:t>2</a:t>
            </a:r>
            <a:endParaRPr lang="en-US" altLang="zh-CN" dirty="0"/>
          </a:p>
          <a:p>
            <a:pPr marL="0" indent="0" eaLnBrk="1" hangingPunct="1">
              <a:buFont typeface="Wingdings 3" panose="05040102010807070707" pitchFamily="18" charset="2"/>
              <a:buNone/>
              <a:defRPr/>
            </a:pPr>
            <a:r>
              <a:rPr lang="en-US" altLang="zh-CN" b="1" dirty="0" smtClean="0">
                <a:solidFill>
                  <a:srgbClr val="C00000"/>
                </a:solidFill>
              </a:rPr>
              <a:t>2. </a:t>
            </a:r>
            <a:r>
              <a:rPr lang="zh-CN" altLang="en-US" b="1" dirty="0" smtClean="0">
                <a:solidFill>
                  <a:srgbClr val="C00000"/>
                </a:solidFill>
              </a:rPr>
              <a:t>真值数与补码数之间的转换方法</a:t>
            </a:r>
          </a:p>
          <a:p>
            <a:pPr marL="808038" indent="-808038" eaLnBrk="1" hangingPunct="1">
              <a:buFont typeface="Wingdings 3" panose="05040102010807070707" pitchFamily="18" charset="2"/>
              <a:buNone/>
              <a:defRPr/>
            </a:pPr>
            <a:r>
              <a:rPr lang="zh-CN" altLang="en-US" sz="2400" dirty="0" smtClean="0"/>
              <a:t>例 ：字长＝</a:t>
            </a:r>
            <a:r>
              <a:rPr lang="en-US" altLang="zh-CN" sz="2400" dirty="0" smtClean="0"/>
              <a:t>8</a:t>
            </a:r>
            <a:r>
              <a:rPr lang="zh-CN" altLang="en-US" sz="2400" dirty="0" smtClean="0"/>
              <a:t>位，则</a:t>
            </a:r>
            <a:r>
              <a:rPr lang="en-US" altLang="zh-CN" sz="2400" dirty="0" smtClean="0"/>
              <a:t>[-6]</a:t>
            </a:r>
            <a:r>
              <a:rPr lang="zh-CN" altLang="en-US" sz="2400" baseline="-25000" dirty="0" smtClean="0"/>
              <a:t>补</a:t>
            </a:r>
            <a:r>
              <a:rPr lang="zh-CN" altLang="en-US" sz="2400" dirty="0" smtClean="0"/>
              <a:t>＝</a:t>
            </a:r>
            <a:r>
              <a:rPr lang="en-US" altLang="zh-CN" sz="2400" dirty="0" smtClean="0"/>
              <a:t>(</a:t>
            </a:r>
            <a:r>
              <a:rPr lang="en-US" altLang="zh-CN" sz="2400" u="sng" dirty="0">
                <a:ea typeface="宋体" charset="-122"/>
              </a:rPr>
              <a:t>          </a:t>
            </a:r>
            <a:r>
              <a:rPr lang="en-US" altLang="zh-CN" sz="2400" dirty="0" smtClean="0"/>
              <a:t>) </a:t>
            </a:r>
            <a:r>
              <a:rPr lang="en-US" altLang="zh-CN" sz="2400" baseline="-25000" dirty="0"/>
              <a:t>16</a:t>
            </a:r>
            <a:r>
              <a:rPr lang="zh-CN" altLang="en-US" sz="2400" dirty="0" smtClean="0"/>
              <a:t>，若</a:t>
            </a:r>
            <a:r>
              <a:rPr lang="en-US" altLang="zh-CN" sz="2400" dirty="0" smtClean="0"/>
              <a:t>[X]</a:t>
            </a:r>
            <a:r>
              <a:rPr lang="zh-CN" altLang="en-US" sz="2400" baseline="-25000" dirty="0"/>
              <a:t>补</a:t>
            </a:r>
            <a:r>
              <a:rPr lang="zh-CN" altLang="en-US" sz="2400" dirty="0" smtClean="0"/>
              <a:t>＝</a:t>
            </a:r>
            <a:r>
              <a:rPr lang="en-US" altLang="zh-CN" sz="2400" dirty="0" smtClean="0"/>
              <a:t>E8H</a:t>
            </a:r>
            <a:r>
              <a:rPr lang="zh-CN" altLang="en-US" sz="2400" dirty="0" smtClean="0"/>
              <a:t>，则</a:t>
            </a:r>
            <a:r>
              <a:rPr lang="en-US" altLang="zh-CN" sz="2400" dirty="0" smtClean="0"/>
              <a:t>X</a:t>
            </a:r>
            <a:r>
              <a:rPr lang="zh-CN" altLang="en-US" sz="2400" dirty="0" smtClean="0"/>
              <a:t>的真值为</a:t>
            </a:r>
            <a:r>
              <a:rPr lang="en-US" altLang="zh-CN" sz="2400" dirty="0" smtClean="0"/>
              <a:t>(</a:t>
            </a:r>
            <a:r>
              <a:rPr lang="en-US" altLang="zh-CN" sz="2400" dirty="0">
                <a:ea typeface="宋体" charset="-122"/>
              </a:rPr>
              <a:t>            </a:t>
            </a:r>
            <a:r>
              <a:rPr lang="en-US" altLang="zh-CN" sz="2400" dirty="0" smtClean="0"/>
              <a:t> ) </a:t>
            </a:r>
            <a:r>
              <a:rPr lang="en-US" altLang="zh-CN" sz="2400" baseline="-25000" dirty="0" smtClean="0"/>
              <a:t>16</a:t>
            </a:r>
          </a:p>
          <a:p>
            <a:pPr marL="0" indent="0" eaLnBrk="1" hangingPunct="1">
              <a:buFont typeface="Wingdings 3" panose="05040102010807070707" pitchFamily="18" charset="2"/>
              <a:buNone/>
              <a:defRPr/>
            </a:pPr>
            <a:r>
              <a:rPr lang="en-US" altLang="zh-CN" b="1" dirty="0">
                <a:solidFill>
                  <a:srgbClr val="C00000"/>
                </a:solidFill>
              </a:rPr>
              <a:t>3. n</a:t>
            </a:r>
            <a:r>
              <a:rPr lang="zh-CN" altLang="en-US" b="1" dirty="0">
                <a:solidFill>
                  <a:srgbClr val="C00000"/>
                </a:solidFill>
              </a:rPr>
              <a:t>位字长的有符号数、无符号数的数值范围 ：</a:t>
            </a:r>
          </a:p>
          <a:p>
            <a:pPr marL="808038" indent="-808038" eaLnBrk="1" hangingPunct="1">
              <a:buFont typeface="Wingdings 3" panose="05040102010807070707" pitchFamily="18" charset="2"/>
              <a:buNone/>
              <a:defRPr/>
            </a:pPr>
            <a:r>
              <a:rPr lang="en-US" altLang="zh-CN" sz="2400" dirty="0" smtClean="0">
                <a:solidFill>
                  <a:srgbClr val="C00000"/>
                </a:solidFill>
              </a:rPr>
              <a:t>	</a:t>
            </a:r>
            <a:r>
              <a:rPr lang="en-US" altLang="zh-CN" sz="2400" dirty="0"/>
              <a:t>n</a:t>
            </a:r>
            <a:r>
              <a:rPr lang="zh-CN" altLang="en-US" sz="2400" dirty="0"/>
              <a:t>位字长</a:t>
            </a:r>
            <a:r>
              <a:rPr lang="zh-CN" altLang="en-US" sz="2400" u="sng" dirty="0" smtClean="0"/>
              <a:t>补码数</a:t>
            </a:r>
            <a:r>
              <a:rPr lang="zh-CN" altLang="en-US" sz="2400" dirty="0" smtClean="0"/>
              <a:t>：－</a:t>
            </a:r>
            <a:r>
              <a:rPr lang="en-US" altLang="zh-CN" sz="2400" dirty="0" smtClean="0"/>
              <a:t>2</a:t>
            </a:r>
            <a:r>
              <a:rPr lang="en-US" altLang="zh-CN" sz="2400" baseline="30000" dirty="0" smtClean="0"/>
              <a:t>n</a:t>
            </a:r>
            <a:r>
              <a:rPr lang="en-US" altLang="zh-CN" sz="2400" dirty="0" smtClean="0"/>
              <a:t>-1</a:t>
            </a:r>
            <a:r>
              <a:rPr lang="zh-CN" altLang="en-US" sz="2400" dirty="0" smtClean="0"/>
              <a:t>～</a:t>
            </a:r>
            <a:r>
              <a:rPr lang="en-US" altLang="zh-CN" sz="2400" dirty="0" smtClean="0"/>
              <a:t>+</a:t>
            </a:r>
            <a:r>
              <a:rPr lang="en-US" altLang="zh-CN" sz="2400" dirty="0"/>
              <a:t>2</a:t>
            </a:r>
            <a:r>
              <a:rPr lang="en-US" altLang="zh-CN" sz="2400" baseline="30000" dirty="0"/>
              <a:t>n-1</a:t>
            </a:r>
            <a:r>
              <a:rPr lang="zh-CN" altLang="en-US" sz="2400" dirty="0"/>
              <a:t>－</a:t>
            </a:r>
            <a:r>
              <a:rPr lang="en-US" altLang="zh-CN" sz="2400" dirty="0" smtClean="0"/>
              <a:t>1</a:t>
            </a:r>
          </a:p>
          <a:p>
            <a:pPr marL="808038" indent="-808038" eaLnBrk="1" hangingPunct="1">
              <a:buFont typeface="Wingdings 3" panose="05040102010807070707" pitchFamily="18" charset="2"/>
              <a:buNone/>
              <a:defRPr/>
            </a:pPr>
            <a:r>
              <a:rPr lang="en-US" altLang="zh-CN" sz="2400" dirty="0" smtClean="0"/>
              <a:t> 	n</a:t>
            </a:r>
            <a:r>
              <a:rPr lang="zh-CN" altLang="en-US" sz="2400" dirty="0"/>
              <a:t>位字长</a:t>
            </a:r>
            <a:r>
              <a:rPr lang="zh-CN" altLang="en-US" sz="2400" u="sng" dirty="0" smtClean="0"/>
              <a:t>无符号数</a:t>
            </a:r>
            <a:r>
              <a:rPr lang="zh-CN" altLang="en-US" sz="2400" dirty="0" smtClean="0"/>
              <a:t>：    </a:t>
            </a:r>
            <a:r>
              <a:rPr lang="en-US" altLang="zh-CN" sz="2400" dirty="0" smtClean="0"/>
              <a:t>0</a:t>
            </a:r>
            <a:r>
              <a:rPr lang="zh-CN" altLang="en-US" sz="2400" dirty="0" smtClean="0"/>
              <a:t>～</a:t>
            </a:r>
            <a:r>
              <a:rPr lang="en-US" altLang="zh-CN" sz="2400" dirty="0" smtClean="0"/>
              <a:t>2</a:t>
            </a:r>
            <a:r>
              <a:rPr lang="en-US" altLang="zh-CN" sz="2400" baseline="30000" dirty="0" smtClean="0"/>
              <a:t>n</a:t>
            </a:r>
            <a:r>
              <a:rPr lang="zh-CN" altLang="en-US" sz="2400" dirty="0"/>
              <a:t>－</a:t>
            </a:r>
            <a:r>
              <a:rPr lang="en-US" altLang="zh-CN" sz="2400" dirty="0" smtClean="0"/>
              <a:t>1</a:t>
            </a:r>
          </a:p>
          <a:p>
            <a:pPr marL="808038" indent="-808038" eaLnBrk="1" hangingPunct="1">
              <a:buFont typeface="Wingdings 3" panose="05040102010807070707" pitchFamily="18" charset="2"/>
              <a:buNone/>
              <a:defRPr/>
            </a:pPr>
            <a:r>
              <a:rPr lang="zh-CN" altLang="en-US" sz="2400" dirty="0" smtClean="0"/>
              <a:t>例 ：</a:t>
            </a:r>
            <a:r>
              <a:rPr lang="en-US" altLang="zh-CN" sz="2400" dirty="0" smtClean="0"/>
              <a:t>8</a:t>
            </a:r>
            <a:r>
              <a:rPr lang="zh-CN" altLang="en-US" sz="2400" dirty="0" smtClean="0"/>
              <a:t>位二进制补码和无符号数的取值范围分别是</a:t>
            </a:r>
            <a:r>
              <a:rPr lang="en-US" altLang="zh-CN" sz="2400" dirty="0" smtClean="0"/>
              <a:t>________</a:t>
            </a:r>
            <a:r>
              <a:rPr lang="zh-CN" altLang="en-US" sz="2400" dirty="0" smtClean="0"/>
              <a:t>。</a:t>
            </a:r>
          </a:p>
          <a:p>
            <a:pPr marL="808038" indent="-808038" eaLnBrk="1" hangingPunct="1">
              <a:buFont typeface="Wingdings 3" panose="05040102010807070707" pitchFamily="18" charset="2"/>
              <a:buNone/>
              <a:defRPr/>
            </a:pPr>
            <a:endParaRPr lang="zh-CN" altLang="en-US" baseline="-25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第</a:t>
            </a:r>
            <a:r>
              <a:rPr lang="en-US" altLang="zh-CN" smtClean="0"/>
              <a:t>9</a:t>
            </a:r>
            <a:r>
              <a:rPr lang="zh-CN" altLang="en-US" smtClean="0"/>
              <a:t>章 串行通信</a:t>
            </a:r>
          </a:p>
        </p:txBody>
      </p:sp>
      <p:sp>
        <p:nvSpPr>
          <p:cNvPr id="36867" name="内容占位符 2"/>
          <p:cNvSpPr>
            <a:spLocks noGrp="1"/>
          </p:cNvSpPr>
          <p:nvPr>
            <p:ph sz="quarter" idx="1"/>
          </p:nvPr>
        </p:nvSpPr>
        <p:spPr>
          <a:xfrm>
            <a:off x="457200" y="1219200"/>
            <a:ext cx="8229600" cy="4937125"/>
          </a:xfrm>
        </p:spPr>
        <p:txBody>
          <a:bodyPr/>
          <a:lstStyle/>
          <a:p>
            <a:pPr marL="0" indent="0">
              <a:buFont typeface="Wingdings 3" panose="05040102010807070707" pitchFamily="18" charset="2"/>
              <a:buNone/>
            </a:pPr>
            <a:r>
              <a:rPr lang="en-US" altLang="zh-CN" b="1" smtClean="0">
                <a:solidFill>
                  <a:srgbClr val="C00000"/>
                </a:solidFill>
              </a:rPr>
              <a:t>1. </a:t>
            </a:r>
            <a:r>
              <a:rPr lang="zh-CN" altLang="en-US" b="1" smtClean="0">
                <a:solidFill>
                  <a:srgbClr val="C00000"/>
                </a:solidFill>
              </a:rPr>
              <a:t>基本概念</a:t>
            </a:r>
          </a:p>
          <a:p>
            <a:pPr marL="0" indent="0">
              <a:buFont typeface="Wingdings 3" panose="05040102010807070707" pitchFamily="18" charset="2"/>
              <a:buNone/>
            </a:pPr>
            <a:r>
              <a:rPr lang="zh-CN" altLang="en-US" sz="2400" smtClean="0"/>
              <a:t>（</a:t>
            </a:r>
            <a:r>
              <a:rPr lang="en-US" altLang="zh-CN" sz="2400" smtClean="0"/>
              <a:t>1</a:t>
            </a:r>
            <a:r>
              <a:rPr lang="zh-CN" altLang="en-US" sz="2400" smtClean="0"/>
              <a:t>）通信的基本方式分为并行通信和串行通信</a:t>
            </a:r>
            <a:endParaRPr lang="en-US" altLang="zh-CN" sz="2400" smtClean="0"/>
          </a:p>
          <a:p>
            <a:pPr marL="0" indent="0">
              <a:buFont typeface="Wingdings 3" panose="05040102010807070707" pitchFamily="18" charset="2"/>
              <a:buNone/>
            </a:pPr>
            <a:r>
              <a:rPr lang="zh-CN" altLang="en-US" sz="2400" smtClean="0"/>
              <a:t>（</a:t>
            </a:r>
            <a:r>
              <a:rPr lang="en-US" altLang="zh-CN" sz="2400" smtClean="0"/>
              <a:t>2</a:t>
            </a:r>
            <a:r>
              <a:rPr lang="zh-CN" altLang="en-US" sz="2400" smtClean="0"/>
              <a:t>）串行通信分为串行同步通信和串行异步通信</a:t>
            </a:r>
            <a:endParaRPr lang="en-US" altLang="zh-CN" sz="2400" smtClean="0"/>
          </a:p>
          <a:p>
            <a:pPr marL="0" indent="0">
              <a:buFont typeface="Wingdings 3" panose="05040102010807070707" pitchFamily="18" charset="2"/>
              <a:buNone/>
            </a:pPr>
            <a:r>
              <a:rPr lang="zh-CN" altLang="en-US" sz="2400" smtClean="0"/>
              <a:t>（</a:t>
            </a:r>
            <a:r>
              <a:rPr lang="en-US" altLang="zh-CN" sz="2400" smtClean="0"/>
              <a:t>3</a:t>
            </a:r>
            <a:r>
              <a:rPr lang="zh-CN" altLang="en-US" sz="2400" smtClean="0"/>
              <a:t>）串行异步通信的数据传输方式：</a:t>
            </a:r>
            <a:endParaRPr lang="en-US" altLang="zh-CN" sz="2400" smtClean="0"/>
          </a:p>
          <a:p>
            <a:pPr lvl="1"/>
            <a:r>
              <a:rPr lang="zh-CN" altLang="en-US" sz="2400" smtClean="0"/>
              <a:t>单工通信、半双工通信、全双工通信 </a:t>
            </a:r>
          </a:p>
          <a:p>
            <a:pPr lvl="1"/>
            <a:r>
              <a:rPr lang="zh-CN" altLang="en-US" sz="2400" smtClean="0"/>
              <a:t>三种传输方式的特点</a:t>
            </a:r>
          </a:p>
          <a:p>
            <a:pPr marL="0" indent="0">
              <a:buFont typeface="Wingdings 3" panose="05040102010807070707" pitchFamily="18" charset="2"/>
              <a:buNone/>
            </a:pPr>
            <a:r>
              <a:rPr lang="zh-CN" altLang="en-US" sz="2400" smtClean="0"/>
              <a:t>（</a:t>
            </a:r>
            <a:r>
              <a:rPr lang="en-US" altLang="zh-CN" sz="2400" smtClean="0"/>
              <a:t>4</a:t>
            </a:r>
            <a:r>
              <a:rPr lang="zh-CN" altLang="en-US" sz="2400" smtClean="0"/>
              <a:t>）异步串行通信</a:t>
            </a:r>
            <a:r>
              <a:rPr lang="zh-CN" altLang="en-US" sz="2400" smtClean="0">
                <a:solidFill>
                  <a:srgbClr val="FF0000"/>
                </a:solidFill>
              </a:rPr>
              <a:t>一帧数据的格式</a:t>
            </a:r>
            <a:r>
              <a:rPr lang="zh-CN" altLang="en-US" sz="2400" smtClean="0"/>
              <a:t>及</a:t>
            </a:r>
            <a:r>
              <a:rPr lang="zh-CN" altLang="en-US" sz="2400" smtClean="0">
                <a:solidFill>
                  <a:srgbClr val="FF0000"/>
                </a:solidFill>
              </a:rPr>
              <a:t>通信速率</a:t>
            </a:r>
            <a:r>
              <a:rPr lang="zh-CN" altLang="en-US" sz="2400" smtClean="0"/>
              <a:t>的计算</a:t>
            </a:r>
          </a:p>
        </p:txBody>
      </p:sp>
      <p:grpSp>
        <p:nvGrpSpPr>
          <p:cNvPr id="36868" name="组合 29"/>
          <p:cNvGrpSpPr>
            <a:grpSpLocks/>
          </p:cNvGrpSpPr>
          <p:nvPr/>
        </p:nvGrpSpPr>
        <p:grpSpPr bwMode="auto">
          <a:xfrm>
            <a:off x="852488" y="4149725"/>
            <a:ext cx="7391400" cy="1974850"/>
            <a:chOff x="130175" y="4054946"/>
            <a:chExt cx="7391422" cy="1976140"/>
          </a:xfrm>
        </p:grpSpPr>
        <p:sp>
          <p:nvSpPr>
            <p:cNvPr id="4" name="Text Box 104"/>
            <p:cNvSpPr txBox="1">
              <a:spLocks noChangeArrowheads="1"/>
            </p:cNvSpPr>
            <p:nvPr/>
          </p:nvSpPr>
          <p:spPr bwMode="auto">
            <a:xfrm>
              <a:off x="1254128" y="5568822"/>
              <a:ext cx="1809755" cy="46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spcBef>
                  <a:spcPct val="50000"/>
                </a:spcBef>
                <a:defRPr/>
              </a:pPr>
              <a:r>
                <a:rPr lang="zh-CN" altLang="en-US" sz="2400">
                  <a:solidFill>
                    <a:schemeClr val="tx1"/>
                  </a:solidFill>
                  <a:latin typeface="+mn-ea"/>
                  <a:ea typeface="+mn-ea"/>
                </a:rPr>
                <a:t>起始位</a:t>
              </a:r>
            </a:p>
          </p:txBody>
        </p:sp>
        <p:sp>
          <p:nvSpPr>
            <p:cNvPr id="5" name="Text Box 105"/>
            <p:cNvSpPr txBox="1">
              <a:spLocks noChangeArrowheads="1"/>
            </p:cNvSpPr>
            <p:nvPr/>
          </p:nvSpPr>
          <p:spPr bwMode="auto">
            <a:xfrm>
              <a:off x="6092843" y="5166922"/>
              <a:ext cx="1193804" cy="462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spcBef>
                  <a:spcPct val="50000"/>
                </a:spcBef>
                <a:defRPr/>
              </a:pPr>
              <a:r>
                <a:rPr lang="zh-CN" altLang="en-US" sz="2400">
                  <a:solidFill>
                    <a:schemeClr val="tx1"/>
                  </a:solidFill>
                  <a:latin typeface="+mn-ea"/>
                  <a:ea typeface="+mn-ea"/>
                </a:rPr>
                <a:t>停止位</a:t>
              </a:r>
            </a:p>
          </p:txBody>
        </p:sp>
        <p:grpSp>
          <p:nvGrpSpPr>
            <p:cNvPr id="38919" name="Group 106"/>
            <p:cNvGrpSpPr>
              <a:grpSpLocks/>
            </p:cNvGrpSpPr>
            <p:nvPr/>
          </p:nvGrpSpPr>
          <p:grpSpPr bwMode="auto">
            <a:xfrm>
              <a:off x="746125" y="4740746"/>
              <a:ext cx="204788" cy="228600"/>
              <a:chOff x="1968" y="960"/>
              <a:chExt cx="96" cy="288"/>
            </a:xfrm>
          </p:grpSpPr>
          <p:sp>
            <p:nvSpPr>
              <p:cNvPr id="28" name="Freeform 107"/>
              <p:cNvSpPr>
                <a:spLocks/>
              </p:cNvSpPr>
              <p:nvPr/>
            </p:nvSpPr>
            <p:spPr bwMode="auto">
              <a:xfrm>
                <a:off x="1968" y="993"/>
                <a:ext cx="48" cy="288"/>
              </a:xfrm>
              <a:custGeom>
                <a:avLst/>
                <a:gdLst>
                  <a:gd name="T0" fmla="*/ 0 w 240"/>
                  <a:gd name="T1" fmla="*/ 0 h 288"/>
                  <a:gd name="T2" fmla="*/ 0 w 240"/>
                  <a:gd name="T3" fmla="*/ 48 h 288"/>
                  <a:gd name="T4" fmla="*/ 0 w 240"/>
                  <a:gd name="T5" fmla="*/ 144 h 288"/>
                  <a:gd name="T6" fmla="*/ 0 w 240"/>
                  <a:gd name="T7" fmla="*/ 192 h 288"/>
                  <a:gd name="T8" fmla="*/ 0 w 240"/>
                  <a:gd name="T9" fmla="*/ 288 h 288"/>
                  <a:gd name="T10" fmla="*/ 0 60000 65536"/>
                  <a:gd name="T11" fmla="*/ 0 60000 65536"/>
                  <a:gd name="T12" fmla="*/ 0 60000 65536"/>
                  <a:gd name="T13" fmla="*/ 0 60000 65536"/>
                  <a:gd name="T14" fmla="*/ 0 60000 65536"/>
                  <a:gd name="T15" fmla="*/ 0 w 240"/>
                  <a:gd name="T16" fmla="*/ 0 h 288"/>
                  <a:gd name="T17" fmla="*/ 240 w 240"/>
                  <a:gd name="T18" fmla="*/ 288 h 288"/>
                </a:gdLst>
                <a:ahLst/>
                <a:cxnLst>
                  <a:cxn ang="T10">
                    <a:pos x="T0" y="T1"/>
                  </a:cxn>
                  <a:cxn ang="T11">
                    <a:pos x="T2" y="T3"/>
                  </a:cxn>
                  <a:cxn ang="T12">
                    <a:pos x="T4" y="T5"/>
                  </a:cxn>
                  <a:cxn ang="T13">
                    <a:pos x="T6" y="T7"/>
                  </a:cxn>
                  <a:cxn ang="T14">
                    <a:pos x="T8" y="T9"/>
                  </a:cxn>
                </a:cxnLst>
                <a:rect l="T15" t="T16" r="T17" b="T18"/>
                <a:pathLst>
                  <a:path w="240" h="288">
                    <a:moveTo>
                      <a:pt x="144" y="0"/>
                    </a:moveTo>
                    <a:cubicBezTo>
                      <a:pt x="72" y="12"/>
                      <a:pt x="0" y="24"/>
                      <a:pt x="0" y="48"/>
                    </a:cubicBezTo>
                    <a:cubicBezTo>
                      <a:pt x="0" y="72"/>
                      <a:pt x="104" y="120"/>
                      <a:pt x="144" y="144"/>
                    </a:cubicBezTo>
                    <a:cubicBezTo>
                      <a:pt x="184" y="168"/>
                      <a:pt x="240" y="168"/>
                      <a:pt x="240" y="192"/>
                    </a:cubicBezTo>
                    <a:cubicBezTo>
                      <a:pt x="240" y="216"/>
                      <a:pt x="160" y="272"/>
                      <a:pt x="14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endParaRPr lang="zh-CN" altLang="en-US" sz="2400">
                  <a:latin typeface="+mn-ea"/>
                  <a:ea typeface="+mn-ea"/>
                </a:endParaRPr>
              </a:p>
            </p:txBody>
          </p:sp>
          <p:sp>
            <p:nvSpPr>
              <p:cNvPr id="29" name="Freeform 108"/>
              <p:cNvSpPr>
                <a:spLocks/>
              </p:cNvSpPr>
              <p:nvPr/>
            </p:nvSpPr>
            <p:spPr bwMode="auto">
              <a:xfrm>
                <a:off x="2016" y="993"/>
                <a:ext cx="48" cy="288"/>
              </a:xfrm>
              <a:custGeom>
                <a:avLst/>
                <a:gdLst>
                  <a:gd name="T0" fmla="*/ 0 w 240"/>
                  <a:gd name="T1" fmla="*/ 0 h 288"/>
                  <a:gd name="T2" fmla="*/ 0 w 240"/>
                  <a:gd name="T3" fmla="*/ 48 h 288"/>
                  <a:gd name="T4" fmla="*/ 0 w 240"/>
                  <a:gd name="T5" fmla="*/ 144 h 288"/>
                  <a:gd name="T6" fmla="*/ 0 w 240"/>
                  <a:gd name="T7" fmla="*/ 192 h 288"/>
                  <a:gd name="T8" fmla="*/ 0 w 240"/>
                  <a:gd name="T9" fmla="*/ 288 h 288"/>
                  <a:gd name="T10" fmla="*/ 0 60000 65536"/>
                  <a:gd name="T11" fmla="*/ 0 60000 65536"/>
                  <a:gd name="T12" fmla="*/ 0 60000 65536"/>
                  <a:gd name="T13" fmla="*/ 0 60000 65536"/>
                  <a:gd name="T14" fmla="*/ 0 60000 65536"/>
                  <a:gd name="T15" fmla="*/ 0 w 240"/>
                  <a:gd name="T16" fmla="*/ 0 h 288"/>
                  <a:gd name="T17" fmla="*/ 240 w 240"/>
                  <a:gd name="T18" fmla="*/ 288 h 288"/>
                </a:gdLst>
                <a:ahLst/>
                <a:cxnLst>
                  <a:cxn ang="T10">
                    <a:pos x="T0" y="T1"/>
                  </a:cxn>
                  <a:cxn ang="T11">
                    <a:pos x="T2" y="T3"/>
                  </a:cxn>
                  <a:cxn ang="T12">
                    <a:pos x="T4" y="T5"/>
                  </a:cxn>
                  <a:cxn ang="T13">
                    <a:pos x="T6" y="T7"/>
                  </a:cxn>
                  <a:cxn ang="T14">
                    <a:pos x="T8" y="T9"/>
                  </a:cxn>
                </a:cxnLst>
                <a:rect l="T15" t="T16" r="T17" b="T18"/>
                <a:pathLst>
                  <a:path w="240" h="288">
                    <a:moveTo>
                      <a:pt x="144" y="0"/>
                    </a:moveTo>
                    <a:cubicBezTo>
                      <a:pt x="72" y="12"/>
                      <a:pt x="0" y="24"/>
                      <a:pt x="0" y="48"/>
                    </a:cubicBezTo>
                    <a:cubicBezTo>
                      <a:pt x="0" y="72"/>
                      <a:pt x="104" y="120"/>
                      <a:pt x="144" y="144"/>
                    </a:cubicBezTo>
                    <a:cubicBezTo>
                      <a:pt x="184" y="168"/>
                      <a:pt x="240" y="168"/>
                      <a:pt x="240" y="192"/>
                    </a:cubicBezTo>
                    <a:cubicBezTo>
                      <a:pt x="240" y="216"/>
                      <a:pt x="160" y="272"/>
                      <a:pt x="14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endParaRPr lang="zh-CN" altLang="en-US" sz="2400">
                  <a:latin typeface="+mn-ea"/>
                  <a:ea typeface="+mn-ea"/>
                </a:endParaRPr>
              </a:p>
            </p:txBody>
          </p:sp>
        </p:grpSp>
        <p:sp>
          <p:nvSpPr>
            <p:cNvPr id="7" name="Line 109"/>
            <p:cNvSpPr>
              <a:spLocks noChangeShapeType="1"/>
            </p:cNvSpPr>
            <p:nvPr/>
          </p:nvSpPr>
          <p:spPr bwMode="auto">
            <a:xfrm>
              <a:off x="130175" y="4817444"/>
              <a:ext cx="615952"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endParaRPr lang="zh-CN" altLang="en-US" sz="2400">
                <a:latin typeface="+mn-ea"/>
                <a:ea typeface="+mn-ea"/>
              </a:endParaRPr>
            </a:p>
          </p:txBody>
        </p:sp>
        <p:sp>
          <p:nvSpPr>
            <p:cNvPr id="8" name="Line 110"/>
            <p:cNvSpPr>
              <a:spLocks noChangeShapeType="1"/>
            </p:cNvSpPr>
            <p:nvPr/>
          </p:nvSpPr>
          <p:spPr bwMode="auto">
            <a:xfrm>
              <a:off x="849314" y="4817444"/>
              <a:ext cx="8207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endParaRPr lang="zh-CN" altLang="en-US" sz="2400">
                <a:latin typeface="+mn-ea"/>
                <a:ea typeface="+mn-ea"/>
              </a:endParaRPr>
            </a:p>
          </p:txBody>
        </p:sp>
        <p:sp>
          <p:nvSpPr>
            <p:cNvPr id="9" name="Line 111"/>
            <p:cNvSpPr>
              <a:spLocks noChangeShapeType="1"/>
            </p:cNvSpPr>
            <p:nvPr/>
          </p:nvSpPr>
          <p:spPr bwMode="auto">
            <a:xfrm>
              <a:off x="1670055" y="4817444"/>
              <a:ext cx="0" cy="53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endParaRPr lang="zh-CN" altLang="en-US" sz="2400">
                <a:latin typeface="+mn-ea"/>
                <a:ea typeface="+mn-ea"/>
              </a:endParaRPr>
            </a:p>
          </p:txBody>
        </p:sp>
        <p:sp>
          <p:nvSpPr>
            <p:cNvPr id="10" name="Line 112"/>
            <p:cNvSpPr>
              <a:spLocks noChangeShapeType="1"/>
            </p:cNvSpPr>
            <p:nvPr/>
          </p:nvSpPr>
          <p:spPr bwMode="auto">
            <a:xfrm>
              <a:off x="1670055" y="5349604"/>
              <a:ext cx="43275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endParaRPr lang="zh-CN" altLang="en-US" sz="2400">
                <a:latin typeface="+mn-ea"/>
                <a:ea typeface="+mn-ea"/>
              </a:endParaRPr>
            </a:p>
          </p:txBody>
        </p:sp>
        <p:sp>
          <p:nvSpPr>
            <p:cNvPr id="11" name="Line 113"/>
            <p:cNvSpPr>
              <a:spLocks noChangeShapeType="1"/>
            </p:cNvSpPr>
            <p:nvPr/>
          </p:nvSpPr>
          <p:spPr bwMode="auto">
            <a:xfrm>
              <a:off x="2182818" y="4817444"/>
              <a:ext cx="0" cy="53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endParaRPr lang="zh-CN" altLang="en-US" sz="2400">
                <a:latin typeface="+mn-ea"/>
                <a:ea typeface="+mn-ea"/>
              </a:endParaRPr>
            </a:p>
          </p:txBody>
        </p:sp>
        <p:sp>
          <p:nvSpPr>
            <p:cNvPr id="12" name="Line 114"/>
            <p:cNvSpPr>
              <a:spLocks noChangeShapeType="1"/>
            </p:cNvSpPr>
            <p:nvPr/>
          </p:nvSpPr>
          <p:spPr bwMode="auto">
            <a:xfrm>
              <a:off x="2182818" y="4817444"/>
              <a:ext cx="37988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endParaRPr lang="zh-CN" altLang="en-US" sz="2400">
                <a:latin typeface="+mn-ea"/>
                <a:ea typeface="+mn-ea"/>
              </a:endParaRPr>
            </a:p>
          </p:txBody>
        </p:sp>
        <p:sp>
          <p:nvSpPr>
            <p:cNvPr id="13" name="Line 115"/>
            <p:cNvSpPr>
              <a:spLocks noChangeShapeType="1"/>
            </p:cNvSpPr>
            <p:nvPr/>
          </p:nvSpPr>
          <p:spPr bwMode="auto">
            <a:xfrm>
              <a:off x="5981717" y="4817444"/>
              <a:ext cx="0" cy="53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endParaRPr lang="zh-CN" altLang="en-US" sz="2400">
                <a:latin typeface="+mn-ea"/>
                <a:ea typeface="+mn-ea"/>
              </a:endParaRPr>
            </a:p>
          </p:txBody>
        </p:sp>
        <p:sp>
          <p:nvSpPr>
            <p:cNvPr id="14" name="Line 116"/>
            <p:cNvSpPr>
              <a:spLocks noChangeShapeType="1"/>
            </p:cNvSpPr>
            <p:nvPr/>
          </p:nvSpPr>
          <p:spPr bwMode="auto">
            <a:xfrm>
              <a:off x="5997592" y="4817444"/>
              <a:ext cx="1319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endParaRPr lang="zh-CN" altLang="en-US" sz="2400">
                <a:latin typeface="+mn-ea"/>
                <a:ea typeface="+mn-ea"/>
              </a:endParaRPr>
            </a:p>
          </p:txBody>
        </p:sp>
        <p:grpSp>
          <p:nvGrpSpPr>
            <p:cNvPr id="38928" name="Group 117"/>
            <p:cNvGrpSpPr>
              <a:grpSpLocks/>
            </p:cNvGrpSpPr>
            <p:nvPr/>
          </p:nvGrpSpPr>
          <p:grpSpPr bwMode="auto">
            <a:xfrm>
              <a:off x="7316809" y="4740746"/>
              <a:ext cx="204788" cy="228600"/>
              <a:chOff x="1968" y="960"/>
              <a:chExt cx="96" cy="288"/>
            </a:xfrm>
          </p:grpSpPr>
          <p:sp>
            <p:nvSpPr>
              <p:cNvPr id="26" name="Freeform 118"/>
              <p:cNvSpPr>
                <a:spLocks/>
              </p:cNvSpPr>
              <p:nvPr/>
            </p:nvSpPr>
            <p:spPr bwMode="auto">
              <a:xfrm>
                <a:off x="1968" y="993"/>
                <a:ext cx="48" cy="288"/>
              </a:xfrm>
              <a:custGeom>
                <a:avLst/>
                <a:gdLst>
                  <a:gd name="T0" fmla="*/ 0 w 240"/>
                  <a:gd name="T1" fmla="*/ 0 h 288"/>
                  <a:gd name="T2" fmla="*/ 0 w 240"/>
                  <a:gd name="T3" fmla="*/ 48 h 288"/>
                  <a:gd name="T4" fmla="*/ 0 w 240"/>
                  <a:gd name="T5" fmla="*/ 144 h 288"/>
                  <a:gd name="T6" fmla="*/ 0 w 240"/>
                  <a:gd name="T7" fmla="*/ 192 h 288"/>
                  <a:gd name="T8" fmla="*/ 0 w 240"/>
                  <a:gd name="T9" fmla="*/ 288 h 288"/>
                  <a:gd name="T10" fmla="*/ 0 60000 65536"/>
                  <a:gd name="T11" fmla="*/ 0 60000 65536"/>
                  <a:gd name="T12" fmla="*/ 0 60000 65536"/>
                  <a:gd name="T13" fmla="*/ 0 60000 65536"/>
                  <a:gd name="T14" fmla="*/ 0 60000 65536"/>
                  <a:gd name="T15" fmla="*/ 0 w 240"/>
                  <a:gd name="T16" fmla="*/ 0 h 288"/>
                  <a:gd name="T17" fmla="*/ 240 w 240"/>
                  <a:gd name="T18" fmla="*/ 288 h 288"/>
                </a:gdLst>
                <a:ahLst/>
                <a:cxnLst>
                  <a:cxn ang="T10">
                    <a:pos x="T0" y="T1"/>
                  </a:cxn>
                  <a:cxn ang="T11">
                    <a:pos x="T2" y="T3"/>
                  </a:cxn>
                  <a:cxn ang="T12">
                    <a:pos x="T4" y="T5"/>
                  </a:cxn>
                  <a:cxn ang="T13">
                    <a:pos x="T6" y="T7"/>
                  </a:cxn>
                  <a:cxn ang="T14">
                    <a:pos x="T8" y="T9"/>
                  </a:cxn>
                </a:cxnLst>
                <a:rect l="T15" t="T16" r="T17" b="T18"/>
                <a:pathLst>
                  <a:path w="240" h="288">
                    <a:moveTo>
                      <a:pt x="144" y="0"/>
                    </a:moveTo>
                    <a:cubicBezTo>
                      <a:pt x="72" y="12"/>
                      <a:pt x="0" y="24"/>
                      <a:pt x="0" y="48"/>
                    </a:cubicBezTo>
                    <a:cubicBezTo>
                      <a:pt x="0" y="72"/>
                      <a:pt x="104" y="120"/>
                      <a:pt x="144" y="144"/>
                    </a:cubicBezTo>
                    <a:cubicBezTo>
                      <a:pt x="184" y="168"/>
                      <a:pt x="240" y="168"/>
                      <a:pt x="240" y="192"/>
                    </a:cubicBezTo>
                    <a:cubicBezTo>
                      <a:pt x="240" y="216"/>
                      <a:pt x="160" y="272"/>
                      <a:pt x="14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endParaRPr lang="zh-CN" altLang="en-US" sz="2400">
                  <a:latin typeface="+mn-ea"/>
                  <a:ea typeface="+mn-ea"/>
                </a:endParaRPr>
              </a:p>
            </p:txBody>
          </p:sp>
          <p:sp>
            <p:nvSpPr>
              <p:cNvPr id="27" name="Freeform 119"/>
              <p:cNvSpPr>
                <a:spLocks/>
              </p:cNvSpPr>
              <p:nvPr/>
            </p:nvSpPr>
            <p:spPr bwMode="auto">
              <a:xfrm>
                <a:off x="2016" y="993"/>
                <a:ext cx="48" cy="288"/>
              </a:xfrm>
              <a:custGeom>
                <a:avLst/>
                <a:gdLst>
                  <a:gd name="T0" fmla="*/ 0 w 240"/>
                  <a:gd name="T1" fmla="*/ 0 h 288"/>
                  <a:gd name="T2" fmla="*/ 0 w 240"/>
                  <a:gd name="T3" fmla="*/ 48 h 288"/>
                  <a:gd name="T4" fmla="*/ 0 w 240"/>
                  <a:gd name="T5" fmla="*/ 144 h 288"/>
                  <a:gd name="T6" fmla="*/ 0 w 240"/>
                  <a:gd name="T7" fmla="*/ 192 h 288"/>
                  <a:gd name="T8" fmla="*/ 0 w 240"/>
                  <a:gd name="T9" fmla="*/ 288 h 288"/>
                  <a:gd name="T10" fmla="*/ 0 60000 65536"/>
                  <a:gd name="T11" fmla="*/ 0 60000 65536"/>
                  <a:gd name="T12" fmla="*/ 0 60000 65536"/>
                  <a:gd name="T13" fmla="*/ 0 60000 65536"/>
                  <a:gd name="T14" fmla="*/ 0 60000 65536"/>
                  <a:gd name="T15" fmla="*/ 0 w 240"/>
                  <a:gd name="T16" fmla="*/ 0 h 288"/>
                  <a:gd name="T17" fmla="*/ 240 w 240"/>
                  <a:gd name="T18" fmla="*/ 288 h 288"/>
                </a:gdLst>
                <a:ahLst/>
                <a:cxnLst>
                  <a:cxn ang="T10">
                    <a:pos x="T0" y="T1"/>
                  </a:cxn>
                  <a:cxn ang="T11">
                    <a:pos x="T2" y="T3"/>
                  </a:cxn>
                  <a:cxn ang="T12">
                    <a:pos x="T4" y="T5"/>
                  </a:cxn>
                  <a:cxn ang="T13">
                    <a:pos x="T6" y="T7"/>
                  </a:cxn>
                  <a:cxn ang="T14">
                    <a:pos x="T8" y="T9"/>
                  </a:cxn>
                </a:cxnLst>
                <a:rect l="T15" t="T16" r="T17" b="T18"/>
                <a:pathLst>
                  <a:path w="240" h="288">
                    <a:moveTo>
                      <a:pt x="144" y="0"/>
                    </a:moveTo>
                    <a:cubicBezTo>
                      <a:pt x="72" y="12"/>
                      <a:pt x="0" y="24"/>
                      <a:pt x="0" y="48"/>
                    </a:cubicBezTo>
                    <a:cubicBezTo>
                      <a:pt x="0" y="72"/>
                      <a:pt x="104" y="120"/>
                      <a:pt x="144" y="144"/>
                    </a:cubicBezTo>
                    <a:cubicBezTo>
                      <a:pt x="184" y="168"/>
                      <a:pt x="240" y="168"/>
                      <a:pt x="240" y="192"/>
                    </a:cubicBezTo>
                    <a:cubicBezTo>
                      <a:pt x="240" y="216"/>
                      <a:pt x="160" y="272"/>
                      <a:pt x="14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endParaRPr lang="zh-CN" altLang="en-US" sz="2400">
                  <a:latin typeface="+mn-ea"/>
                  <a:ea typeface="+mn-ea"/>
                </a:endParaRPr>
              </a:p>
            </p:txBody>
          </p:sp>
        </p:grpSp>
        <p:sp>
          <p:nvSpPr>
            <p:cNvPr id="16" name="Line 120"/>
            <p:cNvSpPr>
              <a:spLocks noChangeShapeType="1"/>
            </p:cNvSpPr>
            <p:nvPr/>
          </p:nvSpPr>
          <p:spPr bwMode="auto">
            <a:xfrm>
              <a:off x="1670055" y="4207446"/>
              <a:ext cx="0" cy="3812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endParaRPr lang="zh-CN" altLang="en-US" sz="2400">
                <a:latin typeface="+mn-ea"/>
                <a:ea typeface="+mn-ea"/>
              </a:endParaRPr>
            </a:p>
          </p:txBody>
        </p:sp>
        <p:sp>
          <p:nvSpPr>
            <p:cNvPr id="17" name="Line 121"/>
            <p:cNvSpPr>
              <a:spLocks noChangeShapeType="1"/>
            </p:cNvSpPr>
            <p:nvPr/>
          </p:nvSpPr>
          <p:spPr bwMode="auto">
            <a:xfrm>
              <a:off x="7213621" y="4207446"/>
              <a:ext cx="0" cy="3812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endParaRPr lang="zh-CN" altLang="en-US" sz="2400">
                <a:latin typeface="+mn-ea"/>
                <a:ea typeface="+mn-ea"/>
              </a:endParaRPr>
            </a:p>
          </p:txBody>
        </p:sp>
        <p:sp>
          <p:nvSpPr>
            <p:cNvPr id="18" name="Text Box 122"/>
            <p:cNvSpPr txBox="1">
              <a:spLocks noChangeArrowheads="1"/>
            </p:cNvSpPr>
            <p:nvPr/>
          </p:nvSpPr>
          <p:spPr bwMode="auto">
            <a:xfrm>
              <a:off x="3929073" y="4054946"/>
              <a:ext cx="2976572" cy="462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spcBef>
                  <a:spcPct val="50000"/>
                </a:spcBef>
                <a:defRPr/>
              </a:pPr>
              <a:r>
                <a:rPr lang="zh-CN" altLang="en-US" sz="2400">
                  <a:solidFill>
                    <a:schemeClr val="tx1"/>
                  </a:solidFill>
                  <a:latin typeface="+mn-ea"/>
                  <a:ea typeface="+mn-ea"/>
                </a:rPr>
                <a:t>一帧</a:t>
              </a:r>
            </a:p>
          </p:txBody>
        </p:sp>
        <p:sp>
          <p:nvSpPr>
            <p:cNvPr id="19" name="Line 123"/>
            <p:cNvSpPr>
              <a:spLocks noChangeShapeType="1"/>
            </p:cNvSpPr>
            <p:nvPr/>
          </p:nvSpPr>
          <p:spPr bwMode="auto">
            <a:xfrm>
              <a:off x="1670055" y="4359945"/>
              <a:ext cx="1847856"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endParaRPr lang="zh-CN" altLang="en-US" sz="2400">
                <a:latin typeface="+mn-ea"/>
                <a:ea typeface="+mn-ea"/>
              </a:endParaRPr>
            </a:p>
          </p:txBody>
        </p:sp>
        <p:sp>
          <p:nvSpPr>
            <p:cNvPr id="20" name="Line 124"/>
            <p:cNvSpPr>
              <a:spLocks noChangeShapeType="1"/>
            </p:cNvSpPr>
            <p:nvPr/>
          </p:nvSpPr>
          <p:spPr bwMode="auto">
            <a:xfrm>
              <a:off x="5365766" y="4359945"/>
              <a:ext cx="1847856"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endParaRPr lang="zh-CN" altLang="en-US" sz="2400">
                <a:latin typeface="+mn-ea"/>
                <a:ea typeface="+mn-ea"/>
              </a:endParaRPr>
            </a:p>
          </p:txBody>
        </p:sp>
        <p:sp>
          <p:nvSpPr>
            <p:cNvPr id="21" name="Line 125"/>
            <p:cNvSpPr>
              <a:spLocks noChangeShapeType="1"/>
            </p:cNvSpPr>
            <p:nvPr/>
          </p:nvSpPr>
          <p:spPr bwMode="auto">
            <a:xfrm>
              <a:off x="5468953" y="4817444"/>
              <a:ext cx="0" cy="53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defRPr/>
              </a:pPr>
              <a:endParaRPr lang="zh-CN" altLang="en-US" sz="2400">
                <a:latin typeface="+mn-ea"/>
                <a:ea typeface="+mn-ea"/>
              </a:endParaRPr>
            </a:p>
          </p:txBody>
        </p:sp>
        <p:sp>
          <p:nvSpPr>
            <p:cNvPr id="22" name="Text Box 126"/>
            <p:cNvSpPr txBox="1">
              <a:spLocks noChangeArrowheads="1"/>
            </p:cNvSpPr>
            <p:nvPr/>
          </p:nvSpPr>
          <p:spPr bwMode="auto">
            <a:xfrm>
              <a:off x="4783151" y="5521166"/>
              <a:ext cx="1814518" cy="46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spcBef>
                  <a:spcPct val="50000"/>
                </a:spcBef>
                <a:defRPr/>
              </a:pPr>
              <a:r>
                <a:rPr lang="zh-CN" altLang="en-US" sz="2400">
                  <a:solidFill>
                    <a:schemeClr val="tx1"/>
                  </a:solidFill>
                  <a:latin typeface="+mn-ea"/>
                  <a:ea typeface="+mn-ea"/>
                </a:rPr>
                <a:t>奇偶校验位 </a:t>
              </a:r>
            </a:p>
          </p:txBody>
        </p:sp>
        <p:sp>
          <p:nvSpPr>
            <p:cNvPr id="23" name="Text Box 127"/>
            <p:cNvSpPr txBox="1">
              <a:spLocks noChangeArrowheads="1"/>
            </p:cNvSpPr>
            <p:nvPr/>
          </p:nvSpPr>
          <p:spPr bwMode="auto">
            <a:xfrm>
              <a:off x="2825758" y="5521166"/>
              <a:ext cx="1295404" cy="46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spcBef>
                  <a:spcPct val="50000"/>
                </a:spcBef>
                <a:defRPr/>
              </a:pPr>
              <a:r>
                <a:rPr lang="zh-CN" altLang="en-US" sz="2400">
                  <a:solidFill>
                    <a:schemeClr val="tx1"/>
                  </a:solidFill>
                  <a:latin typeface="+mn-ea"/>
                  <a:ea typeface="+mn-ea"/>
                </a:rPr>
                <a:t>数据位</a:t>
              </a:r>
            </a:p>
          </p:txBody>
        </p:sp>
        <p:sp>
          <p:nvSpPr>
            <p:cNvPr id="24" name="Rectangle 153"/>
            <p:cNvSpPr>
              <a:spLocks noChangeArrowheads="1"/>
            </p:cNvSpPr>
            <p:nvPr/>
          </p:nvSpPr>
          <p:spPr bwMode="auto">
            <a:xfrm>
              <a:off x="2301881" y="4847626"/>
              <a:ext cx="1017590" cy="460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spcBef>
                  <a:spcPct val="50000"/>
                </a:spcBef>
                <a:defRPr/>
              </a:pPr>
              <a:r>
                <a:rPr lang="en-US" altLang="zh-CN" sz="2400">
                  <a:solidFill>
                    <a:schemeClr val="tx1"/>
                  </a:solidFill>
                  <a:latin typeface="+mn-ea"/>
                  <a:ea typeface="+mn-ea"/>
                </a:rPr>
                <a:t>(</a:t>
              </a:r>
              <a:r>
                <a:rPr lang="zh-CN" altLang="en-US" sz="2400">
                  <a:solidFill>
                    <a:schemeClr val="tx1"/>
                  </a:solidFill>
                  <a:latin typeface="+mn-ea"/>
                  <a:ea typeface="+mn-ea"/>
                </a:rPr>
                <a:t>低位</a:t>
              </a:r>
              <a:r>
                <a:rPr lang="en-US" altLang="zh-CN" sz="2400">
                  <a:solidFill>
                    <a:schemeClr val="tx1"/>
                  </a:solidFill>
                  <a:latin typeface="+mn-ea"/>
                  <a:ea typeface="+mn-ea"/>
                </a:rPr>
                <a:t>)</a:t>
              </a:r>
            </a:p>
          </p:txBody>
        </p:sp>
        <p:sp>
          <p:nvSpPr>
            <p:cNvPr id="25" name="Rectangle 154"/>
            <p:cNvSpPr>
              <a:spLocks noChangeArrowheads="1"/>
            </p:cNvSpPr>
            <p:nvPr/>
          </p:nvSpPr>
          <p:spPr bwMode="auto">
            <a:xfrm>
              <a:off x="4511688" y="4893694"/>
              <a:ext cx="903290" cy="460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1pPr>
              <a:lvl2pPr marL="4572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2pPr>
              <a:lvl3pPr marL="9144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3pPr>
              <a:lvl4pPr marL="13716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4pPr>
              <a:lvl5pPr marL="1828800" algn="l" rtl="0" fontAlgn="base">
                <a:spcBef>
                  <a:spcPct val="0"/>
                </a:spcBef>
                <a:spcAft>
                  <a:spcPct val="0"/>
                </a:spcAft>
                <a:defRPr kumimoji="1" sz="2800" kern="1200">
                  <a:solidFill>
                    <a:schemeClr val="tx2"/>
                  </a:solidFill>
                  <a:latin typeface="Times New Roman" pitchFamily="18" charset="0"/>
                  <a:ea typeface="华文中宋" pitchFamily="2" charset="-122"/>
                  <a:cs typeface="+mn-cs"/>
                </a:defRPr>
              </a:lvl5pPr>
              <a:lvl6pPr marL="2286000" algn="l" defTabSz="914400" rtl="0" eaLnBrk="1" latinLnBrk="0" hangingPunct="1">
                <a:defRPr kumimoji="1" sz="2800" kern="1200">
                  <a:solidFill>
                    <a:schemeClr val="tx2"/>
                  </a:solidFill>
                  <a:latin typeface="Times New Roman" pitchFamily="18" charset="0"/>
                  <a:ea typeface="华文中宋" pitchFamily="2" charset="-122"/>
                  <a:cs typeface="+mn-cs"/>
                </a:defRPr>
              </a:lvl6pPr>
              <a:lvl7pPr marL="2743200" algn="l" defTabSz="914400" rtl="0" eaLnBrk="1" latinLnBrk="0" hangingPunct="1">
                <a:defRPr kumimoji="1" sz="2800" kern="1200">
                  <a:solidFill>
                    <a:schemeClr val="tx2"/>
                  </a:solidFill>
                  <a:latin typeface="Times New Roman" pitchFamily="18" charset="0"/>
                  <a:ea typeface="华文中宋" pitchFamily="2" charset="-122"/>
                  <a:cs typeface="+mn-cs"/>
                </a:defRPr>
              </a:lvl7pPr>
              <a:lvl8pPr marL="3200400" algn="l" defTabSz="914400" rtl="0" eaLnBrk="1" latinLnBrk="0" hangingPunct="1">
                <a:defRPr kumimoji="1" sz="2800" kern="1200">
                  <a:solidFill>
                    <a:schemeClr val="tx2"/>
                  </a:solidFill>
                  <a:latin typeface="Times New Roman" pitchFamily="18" charset="0"/>
                  <a:ea typeface="华文中宋" pitchFamily="2" charset="-122"/>
                  <a:cs typeface="+mn-cs"/>
                </a:defRPr>
              </a:lvl8pPr>
              <a:lvl9pPr marL="3657600" algn="l" defTabSz="914400" rtl="0" eaLnBrk="1" latinLnBrk="0" hangingPunct="1">
                <a:defRPr kumimoji="1" sz="2800" kern="1200">
                  <a:solidFill>
                    <a:schemeClr val="tx2"/>
                  </a:solidFill>
                  <a:latin typeface="Times New Roman" pitchFamily="18" charset="0"/>
                  <a:ea typeface="华文中宋" pitchFamily="2" charset="-122"/>
                  <a:cs typeface="+mn-cs"/>
                </a:defRPr>
              </a:lvl9pPr>
            </a:lstStyle>
            <a:p>
              <a:pPr eaLnBrk="1" hangingPunct="1">
                <a:spcBef>
                  <a:spcPct val="50000"/>
                </a:spcBef>
                <a:defRPr/>
              </a:pPr>
              <a:r>
                <a:rPr lang="zh-CN" altLang="en-US" sz="2400">
                  <a:solidFill>
                    <a:schemeClr val="tx1"/>
                  </a:solidFill>
                  <a:latin typeface="+mn-ea"/>
                  <a:ea typeface="+mn-ea"/>
                </a:rPr>
                <a:t>高位</a:t>
              </a:r>
              <a:r>
                <a:rPr lang="en-US" altLang="zh-CN" sz="2400">
                  <a:solidFill>
                    <a:schemeClr val="tx1"/>
                  </a:solidFill>
                  <a:latin typeface="+mn-ea"/>
                  <a:ea typeface="+mn-ea"/>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6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a:xfrm>
            <a:off x="457200" y="1219200"/>
            <a:ext cx="8229600" cy="4937125"/>
          </a:xfrm>
        </p:spPr>
        <p:txBody>
          <a:bodyPr/>
          <a:lstStyle/>
          <a:p>
            <a:pPr marL="625475" indent="-625475" algn="just">
              <a:buFont typeface="Wingdings 3" panose="05040102010807070707" pitchFamily="18" charset="2"/>
              <a:buNone/>
              <a:tabLst>
                <a:tab pos="228600" algn="l"/>
              </a:tabLst>
              <a:defRPr/>
            </a:pPr>
            <a:r>
              <a:rPr lang="zh-CN" altLang="en-US" sz="2400" dirty="0" smtClean="0">
                <a:latin typeface="+mn-ea"/>
              </a:rPr>
              <a:t>例：异步通信一帧数据格式中，按照发送的次序，先传送</a:t>
            </a:r>
            <a:r>
              <a:rPr lang="en-US" altLang="zh-CN" sz="2400" dirty="0" smtClean="0">
                <a:latin typeface="+mn-ea"/>
              </a:rPr>
              <a:t>____________</a:t>
            </a:r>
            <a:r>
              <a:rPr lang="zh-CN" altLang="en-US" sz="2400" dirty="0" smtClean="0">
                <a:latin typeface="+mn-ea"/>
              </a:rPr>
              <a:t>，紧接着是数据</a:t>
            </a:r>
            <a:r>
              <a:rPr lang="en-US" altLang="zh-CN" sz="2400" dirty="0" smtClean="0">
                <a:latin typeface="+mn-ea"/>
              </a:rPr>
              <a:t>_______</a:t>
            </a:r>
            <a:r>
              <a:rPr lang="zh-CN" altLang="en-US" sz="2400" dirty="0" smtClean="0">
                <a:latin typeface="+mn-ea"/>
              </a:rPr>
              <a:t>位，数据位后依次为</a:t>
            </a:r>
            <a:r>
              <a:rPr lang="en-US" altLang="zh-CN" sz="2400" dirty="0" smtClean="0">
                <a:latin typeface="+mn-ea"/>
              </a:rPr>
              <a:t>____________</a:t>
            </a:r>
            <a:r>
              <a:rPr lang="zh-CN" altLang="en-US" sz="2400" dirty="0" smtClean="0">
                <a:latin typeface="+mn-ea"/>
              </a:rPr>
              <a:t>，</a:t>
            </a:r>
            <a:r>
              <a:rPr lang="en-US" altLang="zh-CN" sz="2400" dirty="0" smtClean="0">
                <a:latin typeface="+mn-ea"/>
              </a:rPr>
              <a:t>____________</a:t>
            </a:r>
            <a:r>
              <a:rPr lang="zh-CN" altLang="en-US" sz="2400" dirty="0" smtClean="0">
                <a:latin typeface="+mn-ea"/>
              </a:rPr>
              <a:t>。</a:t>
            </a:r>
            <a:endParaRPr lang="en-US" altLang="zh-CN" sz="2400" dirty="0" smtClean="0">
              <a:latin typeface="+mn-ea"/>
            </a:endParaRPr>
          </a:p>
          <a:p>
            <a:pPr marL="0" indent="0" algn="just">
              <a:buFont typeface="Wingdings 3" panose="05040102010807070707" pitchFamily="18" charset="2"/>
              <a:buNone/>
              <a:tabLst>
                <a:tab pos="228600" algn="l"/>
              </a:tabLst>
              <a:defRPr/>
            </a:pPr>
            <a:r>
              <a:rPr lang="zh-CN" altLang="en-US" sz="2400" dirty="0" smtClean="0"/>
              <a:t>（</a:t>
            </a:r>
            <a:r>
              <a:rPr lang="en-US" altLang="zh-CN" sz="2400" dirty="0" smtClean="0"/>
              <a:t>5</a:t>
            </a:r>
            <a:r>
              <a:rPr lang="zh-CN" altLang="en-US" sz="2400" dirty="0" smtClean="0"/>
              <a:t>）为实现通信，收发双方一帧数据的格式和通信速率要保持一致</a:t>
            </a:r>
            <a:endParaRPr lang="en-US" altLang="zh-CN" sz="2400" dirty="0" smtClean="0"/>
          </a:p>
          <a:p>
            <a:pPr marL="0" indent="0" algn="just">
              <a:buFont typeface="Wingdings 3" panose="05040102010807070707" pitchFamily="18" charset="2"/>
              <a:buNone/>
              <a:tabLst>
                <a:tab pos="228600" algn="l"/>
              </a:tabLst>
              <a:defRPr/>
            </a:pPr>
            <a:r>
              <a:rPr lang="zh-CN" altLang="en-US" sz="2400" dirty="0" smtClean="0"/>
              <a:t>（</a:t>
            </a:r>
            <a:r>
              <a:rPr lang="en-US" altLang="zh-CN" sz="2400" dirty="0" smtClean="0"/>
              <a:t>6</a:t>
            </a:r>
            <a:r>
              <a:rPr lang="zh-CN" altLang="en-US" sz="2400" dirty="0" smtClean="0"/>
              <a:t>）</a:t>
            </a:r>
            <a:r>
              <a:rPr lang="en-US" altLang="zh-CN" sz="2400" dirty="0" smtClean="0"/>
              <a:t>RS232</a:t>
            </a:r>
            <a:r>
              <a:rPr lang="zh-CN" altLang="en-US" sz="2400" dirty="0" smtClean="0"/>
              <a:t>信号采用负逻辑：</a:t>
            </a:r>
            <a:endParaRPr lang="en-US" altLang="zh-CN" sz="2400" dirty="0" smtClean="0"/>
          </a:p>
          <a:p>
            <a:pPr marL="274638" lvl="1" indent="0" algn="just">
              <a:buFont typeface="Wingdings 3" panose="05040102010807070707" pitchFamily="18" charset="2"/>
              <a:buNone/>
              <a:tabLst>
                <a:tab pos="228600" algn="l"/>
              </a:tabLst>
              <a:defRPr/>
            </a:pPr>
            <a:r>
              <a:rPr lang="en-US" altLang="zh-CN" dirty="0" smtClean="0"/>
              <a:t>	</a:t>
            </a:r>
            <a:r>
              <a:rPr lang="en-US" altLang="zh-CN" sz="2400" dirty="0" smtClean="0"/>
              <a:t>“1”= </a:t>
            </a:r>
            <a:r>
              <a:rPr lang="zh-CN" altLang="en-US" sz="2400" dirty="0" smtClean="0"/>
              <a:t>－</a:t>
            </a:r>
            <a:r>
              <a:rPr lang="en-US" altLang="zh-CN" sz="2400" dirty="0" smtClean="0"/>
              <a:t>3V ~ </a:t>
            </a:r>
            <a:r>
              <a:rPr lang="zh-CN" altLang="en-US" sz="2400" dirty="0" smtClean="0"/>
              <a:t>－</a:t>
            </a:r>
            <a:r>
              <a:rPr lang="en-US" altLang="zh-CN" sz="2400" dirty="0" smtClean="0"/>
              <a:t>15V</a:t>
            </a:r>
            <a:r>
              <a:rPr lang="zh-CN" altLang="en-US" sz="2400" dirty="0" smtClean="0"/>
              <a:t>，“</a:t>
            </a:r>
            <a:r>
              <a:rPr lang="en-US" altLang="zh-CN" sz="2400" dirty="0" smtClean="0"/>
              <a:t>0”= </a:t>
            </a:r>
            <a:r>
              <a:rPr lang="zh-CN" altLang="en-US" sz="2400" dirty="0" smtClean="0"/>
              <a:t>＋</a:t>
            </a:r>
            <a:r>
              <a:rPr lang="en-US" altLang="zh-CN" sz="2400" dirty="0" smtClean="0"/>
              <a:t>3V ~ </a:t>
            </a:r>
            <a:r>
              <a:rPr lang="zh-CN" altLang="en-US" sz="2400" dirty="0" smtClean="0"/>
              <a:t>＋</a:t>
            </a:r>
            <a:r>
              <a:rPr lang="en-US" altLang="zh-CN" sz="2400" dirty="0" smtClean="0"/>
              <a:t>15V</a:t>
            </a:r>
          </a:p>
          <a:p>
            <a:pPr marL="0" indent="0" algn="just">
              <a:buFont typeface="Wingdings 3" panose="05040102010807070707" pitchFamily="18" charset="2"/>
              <a:buNone/>
              <a:tabLst>
                <a:tab pos="228600" algn="l"/>
              </a:tabLst>
              <a:defRPr/>
            </a:pPr>
            <a:r>
              <a:rPr lang="en-US" altLang="zh-CN" b="1" dirty="0" smtClean="0">
                <a:solidFill>
                  <a:srgbClr val="C00000"/>
                </a:solidFill>
              </a:rPr>
              <a:t>2. 8250</a:t>
            </a:r>
            <a:r>
              <a:rPr lang="zh-CN" altLang="en-US" b="1" dirty="0" smtClean="0">
                <a:solidFill>
                  <a:srgbClr val="C00000"/>
                </a:solidFill>
              </a:rPr>
              <a:t>芯片</a:t>
            </a:r>
          </a:p>
          <a:p>
            <a:pPr lvl="1" algn="just">
              <a:tabLst>
                <a:tab pos="228600" algn="l"/>
              </a:tabLst>
              <a:defRPr/>
            </a:pPr>
            <a:r>
              <a:rPr lang="en-US" altLang="zh-CN" sz="2400" dirty="0" smtClean="0"/>
              <a:t>8250</a:t>
            </a:r>
            <a:r>
              <a:rPr lang="zh-CN" altLang="en-US" sz="2400" dirty="0" smtClean="0"/>
              <a:t>内部寄存器的功能</a:t>
            </a:r>
          </a:p>
          <a:p>
            <a:pPr lvl="1" algn="just">
              <a:tabLst>
                <a:tab pos="228600" algn="l"/>
              </a:tabLst>
              <a:defRPr/>
            </a:pPr>
            <a:r>
              <a:rPr lang="en-US" altLang="zh-CN" sz="2400" dirty="0" smtClean="0"/>
              <a:t>8250</a:t>
            </a:r>
            <a:r>
              <a:rPr lang="zh-CN" altLang="en-US" sz="2400" dirty="0" smtClean="0"/>
              <a:t>的编程：初始化编程和应用编程</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endParaRPr lang="zh-CN" altLang="en-US" smtClean="0"/>
          </a:p>
        </p:txBody>
      </p:sp>
      <p:sp>
        <p:nvSpPr>
          <p:cNvPr id="36867" name="内容占位符 2"/>
          <p:cNvSpPr>
            <a:spLocks noGrp="1"/>
          </p:cNvSpPr>
          <p:nvPr>
            <p:ph sz="quarter" idx="1"/>
          </p:nvPr>
        </p:nvSpPr>
        <p:spPr>
          <a:xfrm>
            <a:off x="457200" y="1219200"/>
            <a:ext cx="8229600" cy="4937125"/>
          </a:xfrm>
        </p:spPr>
        <p:txBody>
          <a:bodyPr/>
          <a:lstStyle/>
          <a:p>
            <a:pPr marL="0" indent="0">
              <a:buFont typeface="Wingdings 3" panose="05040102010807070707" pitchFamily="18" charset="2"/>
              <a:buNone/>
            </a:pPr>
            <a:r>
              <a:rPr lang="zh-CN" altLang="en-US" sz="2800" smtClean="0"/>
              <a:t>（</a:t>
            </a:r>
            <a:r>
              <a:rPr lang="en-US" altLang="zh-CN" sz="2800" smtClean="0"/>
              <a:t>1</a:t>
            </a:r>
            <a:r>
              <a:rPr lang="zh-CN" altLang="en-US" sz="2800" smtClean="0"/>
              <a:t>） </a:t>
            </a:r>
            <a:r>
              <a:rPr lang="en-US" altLang="zh-CN" smtClean="0"/>
              <a:t>8250</a:t>
            </a:r>
            <a:r>
              <a:rPr lang="zh-CN" altLang="en-US" smtClean="0"/>
              <a:t>的初始化编程：</a:t>
            </a:r>
            <a:endParaRPr lang="en-US" altLang="zh-CN" smtClean="0"/>
          </a:p>
          <a:p>
            <a:pPr marL="0" indent="0">
              <a:buFont typeface="Wingdings 3" panose="05040102010807070707" pitchFamily="18" charset="2"/>
              <a:buNone/>
            </a:pPr>
            <a:r>
              <a:rPr lang="zh-CN" altLang="en-US" smtClean="0"/>
              <a:t>①  </a:t>
            </a:r>
            <a:r>
              <a:rPr lang="en-US" altLang="zh-CN" smtClean="0"/>
              <a:t>80H→</a:t>
            </a:r>
            <a:r>
              <a:rPr lang="zh-CN" altLang="en-US" smtClean="0"/>
              <a:t>线路控制寄存器，使除数寄存器访问位</a:t>
            </a:r>
            <a:r>
              <a:rPr lang="en-US" altLang="zh-CN" smtClean="0"/>
              <a:t>=1</a:t>
            </a:r>
          </a:p>
          <a:p>
            <a:pPr marL="0" indent="0">
              <a:buFont typeface="Wingdings 3" panose="05040102010807070707" pitchFamily="18" charset="2"/>
              <a:buNone/>
            </a:pPr>
            <a:r>
              <a:rPr lang="en-US" altLang="zh-CN" smtClean="0"/>
              <a:t>② </a:t>
            </a:r>
            <a:r>
              <a:rPr lang="zh-CN" altLang="en-US" smtClean="0"/>
              <a:t>根据波特率计算出除数高</a:t>
            </a:r>
            <a:r>
              <a:rPr lang="en-US" altLang="zh-CN" smtClean="0"/>
              <a:t>/</a:t>
            </a:r>
            <a:r>
              <a:rPr lang="zh-CN" altLang="en-US" smtClean="0"/>
              <a:t>低</a:t>
            </a:r>
            <a:r>
              <a:rPr lang="en-US" altLang="zh-CN" smtClean="0"/>
              <a:t>8</a:t>
            </a:r>
            <a:r>
              <a:rPr lang="zh-CN" altLang="en-US" smtClean="0"/>
              <a:t>位→除数寄存器高</a:t>
            </a:r>
            <a:r>
              <a:rPr lang="en-US" altLang="zh-CN" smtClean="0"/>
              <a:t>/</a:t>
            </a:r>
            <a:r>
              <a:rPr lang="zh-CN" altLang="en-US" smtClean="0"/>
              <a:t>低</a:t>
            </a:r>
            <a:r>
              <a:rPr lang="en-US" altLang="zh-CN" smtClean="0"/>
              <a:t>8</a:t>
            </a:r>
            <a:r>
              <a:rPr lang="zh-CN" altLang="en-US" smtClean="0"/>
              <a:t>位，确定通信速率</a:t>
            </a:r>
          </a:p>
          <a:p>
            <a:pPr marL="0" indent="0">
              <a:buFont typeface="Wingdings 3" panose="05040102010807070707" pitchFamily="18" charset="2"/>
              <a:buNone/>
            </a:pPr>
            <a:r>
              <a:rPr lang="zh-CN" altLang="en-US" smtClean="0"/>
              <a:t>③   </a:t>
            </a:r>
            <a:r>
              <a:rPr lang="en-US" altLang="zh-CN" smtClean="0"/>
              <a:t>D7=0</a:t>
            </a:r>
            <a:r>
              <a:rPr lang="zh-CN" altLang="en-US" smtClean="0"/>
              <a:t>的命令字→线路控制寄存器：有</a:t>
            </a:r>
            <a:r>
              <a:rPr lang="en-US" altLang="zh-CN" smtClean="0"/>
              <a:t>2</a:t>
            </a:r>
            <a:r>
              <a:rPr lang="zh-CN" altLang="en-US" smtClean="0"/>
              <a:t>个目的</a:t>
            </a:r>
          </a:p>
          <a:p>
            <a:pPr lvl="1"/>
            <a:r>
              <a:rPr lang="zh-CN" altLang="en-US" sz="2400" smtClean="0"/>
              <a:t>定义一帧数据格式</a:t>
            </a:r>
          </a:p>
          <a:p>
            <a:pPr lvl="1"/>
            <a:r>
              <a:rPr lang="zh-CN" altLang="en-US" sz="2400" smtClean="0"/>
              <a:t>使除数寄存器访问位</a:t>
            </a:r>
            <a:r>
              <a:rPr lang="en-US" altLang="zh-CN" sz="2400" smtClean="0"/>
              <a:t>=0</a:t>
            </a:r>
            <a:r>
              <a:rPr lang="zh-CN" altLang="en-US" sz="2400" smtClean="0"/>
              <a:t>，从而使后继的对合用端口的访问只读写非除数寄存器</a:t>
            </a:r>
          </a:p>
          <a:p>
            <a:pPr marL="0" indent="0">
              <a:buFont typeface="Wingdings 3" panose="05040102010807070707" pitchFamily="18" charset="2"/>
              <a:buNone/>
            </a:pPr>
            <a:r>
              <a:rPr lang="zh-CN" altLang="en-US" smtClean="0"/>
              <a:t>④ 设置中断允许命令字</a:t>
            </a:r>
          </a:p>
          <a:p>
            <a:pPr lvl="1"/>
            <a:r>
              <a:rPr lang="zh-CN" altLang="en-US" sz="2400" smtClean="0"/>
              <a:t>查询方式，则中断允许命令字</a:t>
            </a:r>
            <a:r>
              <a:rPr lang="en-US" altLang="zh-CN" sz="2400" smtClean="0"/>
              <a:t>=0</a:t>
            </a:r>
            <a:r>
              <a:rPr lang="zh-CN" altLang="en-US" sz="2400" smtClean="0"/>
              <a:t>，禁止中断</a:t>
            </a:r>
          </a:p>
          <a:p>
            <a:pPr lvl="1"/>
            <a:r>
              <a:rPr lang="zh-CN" altLang="en-US" sz="2400" smtClean="0"/>
              <a:t>中断方式，使中断允许命令字相应位置</a:t>
            </a:r>
            <a:r>
              <a:rPr lang="en-US" altLang="zh-CN" sz="2400" smtClean="0"/>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6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86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endParaRPr lang="zh-CN" altLang="en-US" smtClean="0"/>
          </a:p>
        </p:txBody>
      </p:sp>
      <p:sp>
        <p:nvSpPr>
          <p:cNvPr id="41987" name="内容占位符 2"/>
          <p:cNvSpPr>
            <a:spLocks noGrp="1"/>
          </p:cNvSpPr>
          <p:nvPr>
            <p:ph sz="quarter" idx="1"/>
          </p:nvPr>
        </p:nvSpPr>
        <p:spPr>
          <a:xfrm>
            <a:off x="457200" y="1219200"/>
            <a:ext cx="8229600" cy="4937125"/>
          </a:xfrm>
        </p:spPr>
        <p:txBody>
          <a:bodyPr/>
          <a:lstStyle/>
          <a:p>
            <a:pPr marL="0" indent="0">
              <a:buFont typeface="Wingdings 3" panose="05040102010807070707" pitchFamily="18" charset="2"/>
              <a:buNone/>
            </a:pPr>
            <a:r>
              <a:rPr lang="zh-CN" altLang="en-US" smtClean="0"/>
              <a:t>⑤ 设置</a:t>
            </a:r>
            <a:r>
              <a:rPr lang="en-US" altLang="zh-CN" smtClean="0"/>
              <a:t>MODEM</a:t>
            </a:r>
            <a:r>
              <a:rPr lang="zh-CN" altLang="en-US" smtClean="0"/>
              <a:t>控制寄存器</a:t>
            </a:r>
          </a:p>
          <a:p>
            <a:pPr lvl="1"/>
            <a:r>
              <a:rPr lang="zh-CN" altLang="en-US" sz="2400" smtClean="0"/>
              <a:t>中断方式：</a:t>
            </a:r>
            <a:r>
              <a:rPr lang="en-US" altLang="zh-CN" sz="2400" smtClean="0"/>
              <a:t>D3=1</a:t>
            </a:r>
            <a:r>
              <a:rPr lang="zh-CN" altLang="en-US" sz="2400" smtClean="0"/>
              <a:t>，允许</a:t>
            </a:r>
            <a:r>
              <a:rPr lang="en-US" altLang="zh-CN" sz="2400" smtClean="0"/>
              <a:t>8250</a:t>
            </a:r>
            <a:r>
              <a:rPr lang="zh-CN" altLang="en-US" sz="2400" smtClean="0"/>
              <a:t>送出中断请求</a:t>
            </a:r>
          </a:p>
          <a:p>
            <a:pPr lvl="1"/>
            <a:r>
              <a:rPr lang="zh-CN" altLang="en-US" sz="2400" smtClean="0"/>
              <a:t>查询方式：</a:t>
            </a:r>
            <a:r>
              <a:rPr lang="en-US" altLang="zh-CN" sz="2400" smtClean="0"/>
              <a:t>D3=0</a:t>
            </a:r>
          </a:p>
          <a:p>
            <a:pPr lvl="1"/>
            <a:r>
              <a:rPr lang="zh-CN" altLang="en-US" sz="2400" smtClean="0"/>
              <a:t>内环方式：</a:t>
            </a:r>
            <a:r>
              <a:rPr lang="en-US" altLang="zh-CN" sz="2400" smtClean="0"/>
              <a:t>D4=1</a:t>
            </a:r>
          </a:p>
          <a:p>
            <a:pPr lvl="1"/>
            <a:r>
              <a:rPr lang="zh-CN" altLang="en-US" sz="2400" smtClean="0"/>
              <a:t>正常通信：</a:t>
            </a:r>
            <a:r>
              <a:rPr lang="en-US" altLang="zh-CN" sz="2400" smtClean="0"/>
              <a:t>D4=0</a:t>
            </a:r>
          </a:p>
          <a:p>
            <a:pPr lvl="1"/>
            <a:r>
              <a:rPr lang="zh-CN" altLang="en-US" sz="2400" smtClean="0"/>
              <a:t>使用联络线：</a:t>
            </a:r>
            <a:r>
              <a:rPr lang="en-US" altLang="zh-CN" sz="2400" smtClean="0"/>
              <a:t>D1</a:t>
            </a:r>
            <a:r>
              <a:rPr lang="zh-CN" altLang="en-US" sz="2400" smtClean="0"/>
              <a:t>、</a:t>
            </a:r>
            <a:r>
              <a:rPr lang="en-US" altLang="zh-CN" sz="2400" smtClean="0"/>
              <a:t>D0</a:t>
            </a:r>
            <a:r>
              <a:rPr lang="zh-CN" altLang="en-US" sz="2400" smtClean="0"/>
              <a:t>位置</a:t>
            </a:r>
            <a:r>
              <a:rPr lang="en-US" altLang="zh-CN" sz="2400" smtClean="0"/>
              <a:t>1</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endParaRPr lang="zh-CN" altLang="en-US" smtClean="0"/>
          </a:p>
        </p:txBody>
      </p:sp>
      <p:sp>
        <p:nvSpPr>
          <p:cNvPr id="35843" name="内容占位符 2"/>
          <p:cNvSpPr>
            <a:spLocks noGrp="1"/>
          </p:cNvSpPr>
          <p:nvPr>
            <p:ph sz="quarter" idx="1"/>
          </p:nvPr>
        </p:nvSpPr>
        <p:spPr>
          <a:xfrm>
            <a:off x="457200" y="1219200"/>
            <a:ext cx="8229600" cy="4937125"/>
          </a:xfrm>
        </p:spPr>
        <p:txBody>
          <a:bodyPr/>
          <a:lstStyle/>
          <a:p>
            <a:pPr marL="0" indent="0">
              <a:buFont typeface="Wingdings 3" panose="05040102010807070707" pitchFamily="18" charset="2"/>
              <a:buNone/>
              <a:defRPr/>
            </a:pPr>
            <a:r>
              <a:rPr lang="zh-CN" altLang="en-US" sz="2800" dirty="0" smtClean="0"/>
              <a:t>（</a:t>
            </a:r>
            <a:r>
              <a:rPr lang="en-US" altLang="zh-CN" sz="2800" dirty="0" smtClean="0"/>
              <a:t>2</a:t>
            </a:r>
            <a:r>
              <a:rPr lang="zh-CN" altLang="en-US" sz="2800" dirty="0" smtClean="0"/>
              <a:t>）</a:t>
            </a:r>
            <a:r>
              <a:rPr lang="en-US" altLang="zh-CN" sz="2800" dirty="0" smtClean="0"/>
              <a:t>8250</a:t>
            </a:r>
            <a:r>
              <a:rPr lang="zh-CN" altLang="en-US" sz="2800" dirty="0" smtClean="0"/>
              <a:t>的应用编程</a:t>
            </a:r>
            <a:endParaRPr lang="en-US" altLang="zh-CN" dirty="0" smtClean="0"/>
          </a:p>
          <a:p>
            <a:pPr>
              <a:defRPr/>
            </a:pPr>
            <a:r>
              <a:rPr lang="en-US" altLang="zh-CN" dirty="0" smtClean="0"/>
              <a:t>8250</a:t>
            </a:r>
            <a:r>
              <a:rPr lang="zh-CN" altLang="en-US" dirty="0" smtClean="0"/>
              <a:t>查询方式下接收和发送程序的编程</a:t>
            </a:r>
          </a:p>
          <a:p>
            <a:pPr lvl="1">
              <a:defRPr/>
            </a:pPr>
            <a:r>
              <a:rPr lang="zh-CN" altLang="en-US" sz="2400" dirty="0" smtClean="0"/>
              <a:t>在发送数据前，读通信线状态寄存器</a:t>
            </a:r>
            <a:r>
              <a:rPr lang="en-US" altLang="zh-CN" sz="2400" dirty="0" smtClean="0"/>
              <a:t>(</a:t>
            </a:r>
            <a:r>
              <a:rPr lang="zh-CN" altLang="en-US" sz="2400" dirty="0" smtClean="0"/>
              <a:t>状态口</a:t>
            </a:r>
            <a:r>
              <a:rPr lang="en-US" altLang="zh-CN" sz="2400" dirty="0" smtClean="0"/>
              <a:t>)</a:t>
            </a:r>
            <a:r>
              <a:rPr lang="zh-CN" altLang="en-US" sz="2400" dirty="0" smtClean="0"/>
              <a:t>获取发送保持或移位寄存器</a:t>
            </a:r>
            <a:r>
              <a:rPr lang="en-US" altLang="zh-CN" sz="2400" dirty="0" smtClean="0"/>
              <a:t>(</a:t>
            </a:r>
            <a:r>
              <a:rPr lang="zh-CN" altLang="en-US" sz="2400" dirty="0" smtClean="0"/>
              <a:t>数据口</a:t>
            </a:r>
            <a:r>
              <a:rPr lang="en-US" altLang="zh-CN" sz="2400" dirty="0" smtClean="0"/>
              <a:t>)</a:t>
            </a:r>
            <a:r>
              <a:rPr lang="zh-CN" altLang="en-US" sz="2400" dirty="0" smtClean="0"/>
              <a:t>是否空闲</a:t>
            </a:r>
            <a:endParaRPr lang="en-US" altLang="zh-CN" sz="2400" dirty="0" smtClean="0"/>
          </a:p>
          <a:p>
            <a:pPr lvl="1">
              <a:defRPr/>
            </a:pPr>
            <a:r>
              <a:rPr lang="zh-CN" altLang="en-US" sz="2400" dirty="0" smtClean="0"/>
              <a:t>在接收数据前，读通信线状态寄存器</a:t>
            </a:r>
            <a:r>
              <a:rPr lang="en-US" altLang="zh-CN" sz="2400" dirty="0" smtClean="0"/>
              <a:t>(</a:t>
            </a:r>
            <a:r>
              <a:rPr lang="zh-CN" altLang="en-US" sz="2400" dirty="0" smtClean="0"/>
              <a:t>状态口</a:t>
            </a:r>
            <a:r>
              <a:rPr lang="en-US" altLang="zh-CN" sz="2400" dirty="0" smtClean="0"/>
              <a:t>)</a:t>
            </a:r>
            <a:r>
              <a:rPr lang="zh-CN" altLang="en-US" sz="2400" dirty="0" smtClean="0"/>
              <a:t>获取接收缓冲寄存器</a:t>
            </a:r>
            <a:r>
              <a:rPr lang="en-US" altLang="zh-CN" sz="2400" dirty="0" smtClean="0"/>
              <a:t>(</a:t>
            </a:r>
            <a:r>
              <a:rPr lang="zh-CN" altLang="en-US" sz="2400" dirty="0" smtClean="0"/>
              <a:t>数据口</a:t>
            </a:r>
            <a:r>
              <a:rPr lang="en-US" altLang="zh-CN" sz="2400" dirty="0" smtClean="0"/>
              <a:t>)</a:t>
            </a:r>
            <a:r>
              <a:rPr lang="zh-CN" altLang="en-US" sz="2400" dirty="0" smtClean="0"/>
              <a:t>是否已经收到</a:t>
            </a:r>
            <a:r>
              <a:rPr lang="en-US" altLang="zh-CN" sz="2400" dirty="0" smtClean="0"/>
              <a:t>1</a:t>
            </a:r>
            <a:r>
              <a:rPr lang="zh-CN" altLang="en-US" sz="2400" dirty="0" smtClean="0"/>
              <a:t>帧数据</a:t>
            </a:r>
          </a:p>
        </p:txBody>
      </p:sp>
      <p:sp>
        <p:nvSpPr>
          <p:cNvPr id="4" name="矩形 1"/>
          <p:cNvSpPr>
            <a:spLocks noChangeArrowheads="1"/>
          </p:cNvSpPr>
          <p:nvPr/>
        </p:nvSpPr>
        <p:spPr bwMode="auto">
          <a:xfrm>
            <a:off x="466725" y="4365625"/>
            <a:ext cx="8137525"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200">
                <a:solidFill>
                  <a:schemeClr val="tx1"/>
                </a:solidFill>
                <a:latin typeface="Times New Roman" pitchFamily="18" charset="0"/>
                <a:ea typeface="宋体" pitchFamily="2" charset="-122"/>
              </a:defRPr>
            </a:lvl1pPr>
            <a:lvl2pPr marL="742950" indent="-285750">
              <a:defRPr kumimoji="1" sz="2200">
                <a:solidFill>
                  <a:schemeClr val="tx1"/>
                </a:solidFill>
                <a:latin typeface="Times New Roman" pitchFamily="18" charset="0"/>
                <a:ea typeface="宋体" pitchFamily="2" charset="-122"/>
              </a:defRPr>
            </a:lvl2pPr>
            <a:lvl3pPr marL="1143000" indent="-228600">
              <a:defRPr kumimoji="1" sz="2200">
                <a:solidFill>
                  <a:schemeClr val="tx1"/>
                </a:solidFill>
                <a:latin typeface="Times New Roman" pitchFamily="18" charset="0"/>
                <a:ea typeface="宋体" pitchFamily="2" charset="-122"/>
              </a:defRPr>
            </a:lvl3pPr>
            <a:lvl4pPr marL="1600200" indent="-228600">
              <a:defRPr kumimoji="1" sz="2200">
                <a:solidFill>
                  <a:schemeClr val="tx1"/>
                </a:solidFill>
                <a:latin typeface="Times New Roman" pitchFamily="18" charset="0"/>
                <a:ea typeface="宋体" pitchFamily="2" charset="-122"/>
              </a:defRPr>
            </a:lvl4pPr>
            <a:lvl5pPr marL="2057400" indent="-228600">
              <a:defRPr kumimoji="1" sz="2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200">
                <a:solidFill>
                  <a:schemeClr val="tx1"/>
                </a:solidFill>
                <a:latin typeface="Times New Roman" pitchFamily="18" charset="0"/>
                <a:ea typeface="宋体" pitchFamily="2" charset="-122"/>
              </a:defRPr>
            </a:lvl9pPr>
          </a:lstStyle>
          <a:p>
            <a:pPr marL="0" indent="457200" algn="just" eaLnBrk="1" hangingPunct="1">
              <a:lnSpc>
                <a:spcPct val="85000"/>
              </a:lnSpc>
              <a:spcBef>
                <a:spcPct val="50000"/>
              </a:spcBef>
              <a:defRPr/>
            </a:pPr>
            <a:r>
              <a:rPr kumimoji="0" lang="zh-CN" altLang="zh-CN" sz="2800"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如果希望</a:t>
            </a:r>
            <a:r>
              <a:rPr kumimoji="0" lang="en-US" altLang="zh-CN" sz="2800"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8250</a:t>
            </a:r>
            <a:r>
              <a:rPr kumimoji="0" lang="zh-CN" altLang="zh-CN" sz="2800"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采用中断</a:t>
            </a:r>
            <a:r>
              <a:rPr kumimoji="0" lang="zh-CN" altLang="en-US" sz="2800"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控制</a:t>
            </a:r>
            <a:r>
              <a:rPr kumimoji="0" lang="zh-CN" altLang="zh-CN" sz="2800"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方式发送和接收数据，编程时应该采取哪些措施？</a:t>
            </a:r>
            <a:endParaRPr kumimoji="0" lang="zh-CN" altLang="en-US" sz="2800"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1143000"/>
            <a:ext cx="8991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kumimoji="1" lang="zh-CN" altLang="en-US" sz="2800" b="1">
                <a:latin typeface="华文新魏" panose="02010800040101010101" pitchFamily="2" charset="-122"/>
              </a:rPr>
              <a:t>例：</a:t>
            </a:r>
            <a:r>
              <a:rPr kumimoji="1" lang="en-US" altLang="zh-CN" sz="2800" b="1">
                <a:latin typeface="华文新魏" panose="02010800040101010101" pitchFamily="2" charset="-122"/>
              </a:rPr>
              <a:t>A</a:t>
            </a:r>
            <a:r>
              <a:rPr kumimoji="1" lang="zh-CN" altLang="en-US" sz="2800" b="1">
                <a:latin typeface="华文新魏" panose="02010800040101010101" pitchFamily="2" charset="-122"/>
              </a:rPr>
              <a:t>、</a:t>
            </a:r>
            <a:r>
              <a:rPr kumimoji="1" lang="en-US" altLang="zh-CN" sz="2800" b="1">
                <a:latin typeface="华文新魏" panose="02010800040101010101" pitchFamily="2" charset="-122"/>
              </a:rPr>
              <a:t>B</a:t>
            </a:r>
            <a:r>
              <a:rPr kumimoji="1" lang="zh-CN" altLang="en-US" sz="2800" b="1">
                <a:latin typeface="华文新魏" panose="02010800040101010101" pitchFamily="2" charset="-122"/>
              </a:rPr>
              <a:t>两台</a:t>
            </a:r>
            <a:r>
              <a:rPr kumimoji="1" lang="en-US" altLang="zh-CN" sz="2800" b="1">
                <a:latin typeface="华文新魏" panose="02010800040101010101" pitchFamily="2" charset="-122"/>
              </a:rPr>
              <a:t>PC</a:t>
            </a:r>
            <a:r>
              <a:rPr kumimoji="1" lang="zh-CN" altLang="en-US" sz="2800" b="1">
                <a:latin typeface="华文新魏" panose="02010800040101010101" pitchFamily="2" charset="-122"/>
              </a:rPr>
              <a:t>机利用主串口进行点</a:t>
            </a:r>
            <a:r>
              <a:rPr kumimoji="1" lang="en-US" altLang="zh-CN" sz="2800" b="1">
                <a:latin typeface="华文新魏" panose="02010800040101010101" pitchFamily="2" charset="-122"/>
              </a:rPr>
              <a:t>-</a:t>
            </a:r>
            <a:r>
              <a:rPr kumimoji="1" lang="zh-CN" altLang="en-US" sz="2800" b="1">
                <a:latin typeface="华文新魏" panose="02010800040101010101" pitchFamily="2" charset="-122"/>
              </a:rPr>
              <a:t>点单工通信（不用联络线），发送采用查询方式，接收采用中断方式。一帧字符包含</a:t>
            </a:r>
            <a:r>
              <a:rPr kumimoji="1" lang="en-US" altLang="zh-CN" sz="2800" b="1">
                <a:latin typeface="华文新魏" panose="02010800040101010101" pitchFamily="2" charset="-122"/>
              </a:rPr>
              <a:t>7</a:t>
            </a:r>
            <a:r>
              <a:rPr kumimoji="1" lang="zh-CN" altLang="en-US" sz="2800" b="1">
                <a:latin typeface="华文新魏" panose="02010800040101010101" pitchFamily="2" charset="-122"/>
              </a:rPr>
              <a:t>个数据位，</a:t>
            </a:r>
            <a:r>
              <a:rPr kumimoji="1" lang="en-US" altLang="zh-CN" sz="2800" b="1">
                <a:latin typeface="华文新魏" panose="02010800040101010101" pitchFamily="2" charset="-122"/>
              </a:rPr>
              <a:t>1</a:t>
            </a:r>
            <a:r>
              <a:rPr kumimoji="1" lang="zh-CN" altLang="en-US" sz="2800" b="1">
                <a:latin typeface="华文新魏" panose="02010800040101010101" pitchFamily="2" charset="-122"/>
              </a:rPr>
              <a:t>个停止位，</a:t>
            </a:r>
            <a:r>
              <a:rPr kumimoji="1" lang="en-US" altLang="zh-CN" sz="2800" b="1">
                <a:latin typeface="华文新魏" panose="02010800040101010101" pitchFamily="2" charset="-122"/>
              </a:rPr>
              <a:t>1</a:t>
            </a:r>
            <a:r>
              <a:rPr kumimoji="1" lang="zh-CN" altLang="en-US" sz="2800" b="1">
                <a:latin typeface="华文新魏" panose="02010800040101010101" pitchFamily="2" charset="-122"/>
              </a:rPr>
              <a:t>个校验位，通信速率为</a:t>
            </a:r>
            <a:r>
              <a:rPr kumimoji="1" lang="en-US" altLang="zh-CN" sz="2800" b="1">
                <a:latin typeface="华文新魏" panose="02010800040101010101" pitchFamily="2" charset="-122"/>
              </a:rPr>
              <a:t>4800</a:t>
            </a:r>
            <a:r>
              <a:rPr kumimoji="1" lang="zh-CN" altLang="en-US" sz="2800" b="1">
                <a:latin typeface="华文新魏" panose="02010800040101010101" pitchFamily="2" charset="-122"/>
              </a:rPr>
              <a:t>波特（分频系数为</a:t>
            </a:r>
            <a:r>
              <a:rPr kumimoji="1" lang="en-US" altLang="zh-CN" sz="2800" b="1">
                <a:latin typeface="华文新魏" panose="02010800040101010101" pitchFamily="2" charset="-122"/>
              </a:rPr>
              <a:t>0018H</a:t>
            </a:r>
            <a:r>
              <a:rPr kumimoji="1" lang="zh-CN" altLang="en-US" sz="2800" b="1">
                <a:latin typeface="华文新魏" panose="02010800040101010101" pitchFamily="2" charset="-122"/>
              </a:rPr>
              <a:t>）。</a:t>
            </a:r>
          </a:p>
        </p:txBody>
      </p:sp>
      <p:sp>
        <p:nvSpPr>
          <p:cNvPr id="44035" name="Rectangle 6"/>
          <p:cNvSpPr>
            <a:spLocks noChangeArrowheads="1"/>
          </p:cNvSpPr>
          <p:nvPr/>
        </p:nvSpPr>
        <p:spPr bwMode="auto">
          <a:xfrm>
            <a:off x="228600" y="3200400"/>
            <a:ext cx="8686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kumimoji="1" lang="zh-CN" altLang="en-US" sz="2400" b="1">
                <a:latin typeface="华文新魏" panose="02010800040101010101" pitchFamily="2" charset="-122"/>
              </a:rPr>
              <a:t>（</a:t>
            </a:r>
            <a:r>
              <a:rPr kumimoji="1" lang="en-US" altLang="zh-CN" sz="2400" b="1">
                <a:latin typeface="华文新魏" panose="02010800040101010101" pitchFamily="2" charset="-122"/>
              </a:rPr>
              <a:t>1</a:t>
            </a:r>
            <a:r>
              <a:rPr kumimoji="1" lang="zh-CN" altLang="en-US" sz="2400" b="1">
                <a:latin typeface="华文新魏" panose="02010800040101010101" pitchFamily="2" charset="-122"/>
              </a:rPr>
              <a:t>）下图是</a:t>
            </a:r>
            <a:r>
              <a:rPr kumimoji="1" lang="en-US" altLang="zh-CN" sz="2400" b="1">
                <a:latin typeface="华文新魏" panose="02010800040101010101" pitchFamily="2" charset="-122"/>
              </a:rPr>
              <a:t>A</a:t>
            </a:r>
            <a:r>
              <a:rPr kumimoji="1" lang="zh-CN" altLang="en-US" sz="2400" b="1">
                <a:latin typeface="华文新魏" panose="02010800040101010101" pitchFamily="2" charset="-122"/>
              </a:rPr>
              <a:t>、</a:t>
            </a:r>
            <a:r>
              <a:rPr kumimoji="1" lang="en-US" altLang="zh-CN" sz="2400" b="1">
                <a:latin typeface="华文新魏" panose="02010800040101010101" pitchFamily="2" charset="-122"/>
              </a:rPr>
              <a:t>B</a:t>
            </a:r>
            <a:r>
              <a:rPr kumimoji="1" lang="zh-CN" altLang="en-US" sz="2400" b="1">
                <a:latin typeface="华文新魏" panose="02010800040101010101" pitchFamily="2" charset="-122"/>
              </a:rPr>
              <a:t>两机的</a:t>
            </a:r>
            <a:r>
              <a:rPr kumimoji="1" lang="en-US" altLang="zh-CN" sz="2400" b="1">
                <a:latin typeface="华文新魏" panose="02010800040101010101" pitchFamily="2" charset="-122"/>
              </a:rPr>
              <a:t>RS—232C</a:t>
            </a:r>
            <a:r>
              <a:rPr kumimoji="1" lang="zh-CN" altLang="en-US" sz="2400" b="1">
                <a:latin typeface="华文新魏" panose="02010800040101010101" pitchFamily="2" charset="-122"/>
              </a:rPr>
              <a:t>接口示意图，根据题意完成连线（不可有多余连线）。</a:t>
            </a:r>
          </a:p>
          <a:p>
            <a:pPr algn="ctr" eaLnBrk="1" hangingPunct="1">
              <a:spcBef>
                <a:spcPct val="50000"/>
              </a:spcBef>
              <a:buClrTx/>
              <a:buSzTx/>
              <a:buFontTx/>
              <a:buNone/>
            </a:pPr>
            <a:endParaRPr kumimoji="1" lang="en-US" altLang="zh-CN" sz="2400" b="1">
              <a:latin typeface="华文新魏" panose="02010800040101010101" pitchFamily="2" charset="-122"/>
            </a:endParaRPr>
          </a:p>
        </p:txBody>
      </p:sp>
      <p:grpSp>
        <p:nvGrpSpPr>
          <p:cNvPr id="44036" name="Group 7"/>
          <p:cNvGrpSpPr>
            <a:grpSpLocks/>
          </p:cNvGrpSpPr>
          <p:nvPr/>
        </p:nvGrpSpPr>
        <p:grpSpPr bwMode="auto">
          <a:xfrm>
            <a:off x="2341563" y="4114800"/>
            <a:ext cx="3297237" cy="2286000"/>
            <a:chOff x="3134" y="12029"/>
            <a:chExt cx="2274" cy="1725"/>
          </a:xfrm>
        </p:grpSpPr>
        <p:sp>
          <p:nvSpPr>
            <p:cNvPr id="44037" name="Rectangle 8"/>
            <p:cNvSpPr>
              <a:spLocks noChangeArrowheads="1"/>
            </p:cNvSpPr>
            <p:nvPr/>
          </p:nvSpPr>
          <p:spPr bwMode="auto">
            <a:xfrm>
              <a:off x="3134" y="12073"/>
              <a:ext cx="480" cy="16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ctr" eaLnBrk="1" hangingPunct="1">
                <a:spcBef>
                  <a:spcPct val="0"/>
                </a:spcBef>
                <a:buClrTx/>
                <a:buSzTx/>
                <a:buFontTx/>
                <a:buNone/>
              </a:pPr>
              <a:endParaRPr kumimoji="1" lang="zh-CN" altLang="en-US" sz="2200">
                <a:latin typeface="Times New Roman" panose="02020603050405020304" pitchFamily="18" charset="0"/>
                <a:ea typeface="宋体" panose="02010600030101010101" pitchFamily="2" charset="-122"/>
              </a:endParaRPr>
            </a:p>
          </p:txBody>
        </p:sp>
        <p:sp>
          <p:nvSpPr>
            <p:cNvPr id="44038" name="Text Box 9"/>
            <p:cNvSpPr txBox="1">
              <a:spLocks noChangeArrowheads="1"/>
            </p:cNvSpPr>
            <p:nvPr/>
          </p:nvSpPr>
          <p:spPr bwMode="auto">
            <a:xfrm>
              <a:off x="3279" y="12044"/>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ea typeface="宋体" panose="02010600030101010101" pitchFamily="2" charset="-122"/>
                </a:rPr>
                <a:t>2</a:t>
              </a:r>
            </a:p>
          </p:txBody>
        </p:sp>
        <p:sp>
          <p:nvSpPr>
            <p:cNvPr id="44039" name="Text Box 10"/>
            <p:cNvSpPr txBox="1">
              <a:spLocks noChangeArrowheads="1"/>
            </p:cNvSpPr>
            <p:nvPr/>
          </p:nvSpPr>
          <p:spPr bwMode="auto">
            <a:xfrm>
              <a:off x="3279" y="12286"/>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ea typeface="宋体" panose="02010600030101010101" pitchFamily="2" charset="-122"/>
                </a:rPr>
                <a:t>3</a:t>
              </a:r>
            </a:p>
          </p:txBody>
        </p:sp>
        <p:sp>
          <p:nvSpPr>
            <p:cNvPr id="44040" name="Text Box 11"/>
            <p:cNvSpPr txBox="1">
              <a:spLocks noChangeArrowheads="1"/>
            </p:cNvSpPr>
            <p:nvPr/>
          </p:nvSpPr>
          <p:spPr bwMode="auto">
            <a:xfrm>
              <a:off x="3268" y="12529"/>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ea typeface="宋体" panose="02010600030101010101" pitchFamily="2" charset="-122"/>
                </a:rPr>
                <a:t>4</a:t>
              </a:r>
            </a:p>
          </p:txBody>
        </p:sp>
        <p:sp>
          <p:nvSpPr>
            <p:cNvPr id="44041" name="Text Box 12"/>
            <p:cNvSpPr txBox="1">
              <a:spLocks noChangeArrowheads="1"/>
            </p:cNvSpPr>
            <p:nvPr/>
          </p:nvSpPr>
          <p:spPr bwMode="auto">
            <a:xfrm>
              <a:off x="3279" y="12771"/>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ea typeface="宋体" panose="02010600030101010101" pitchFamily="2" charset="-122"/>
                </a:rPr>
                <a:t>5</a:t>
              </a:r>
            </a:p>
          </p:txBody>
        </p:sp>
        <p:sp>
          <p:nvSpPr>
            <p:cNvPr id="44042" name="Text Box 13"/>
            <p:cNvSpPr txBox="1">
              <a:spLocks noChangeArrowheads="1"/>
            </p:cNvSpPr>
            <p:nvPr/>
          </p:nvSpPr>
          <p:spPr bwMode="auto">
            <a:xfrm>
              <a:off x="3279" y="13014"/>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ea typeface="宋体" panose="02010600030101010101" pitchFamily="2" charset="-122"/>
                </a:rPr>
                <a:t>6</a:t>
              </a:r>
            </a:p>
          </p:txBody>
        </p:sp>
        <p:sp>
          <p:nvSpPr>
            <p:cNvPr id="44043" name="Text Box 14"/>
            <p:cNvSpPr txBox="1">
              <a:spLocks noChangeArrowheads="1"/>
            </p:cNvSpPr>
            <p:nvPr/>
          </p:nvSpPr>
          <p:spPr bwMode="auto">
            <a:xfrm>
              <a:off x="3279" y="13256"/>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ea typeface="宋体" panose="02010600030101010101" pitchFamily="2" charset="-122"/>
                </a:rPr>
                <a:t>20</a:t>
              </a:r>
            </a:p>
          </p:txBody>
        </p:sp>
        <p:sp>
          <p:nvSpPr>
            <p:cNvPr id="44044" name="Rectangle 15"/>
            <p:cNvSpPr>
              <a:spLocks noChangeArrowheads="1"/>
            </p:cNvSpPr>
            <p:nvPr/>
          </p:nvSpPr>
          <p:spPr bwMode="auto">
            <a:xfrm>
              <a:off x="4859" y="12058"/>
              <a:ext cx="480" cy="16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ctr" eaLnBrk="1" hangingPunct="1">
                <a:spcBef>
                  <a:spcPct val="0"/>
                </a:spcBef>
                <a:buClrTx/>
                <a:buSzTx/>
                <a:buFontTx/>
                <a:buNone/>
              </a:pPr>
              <a:endParaRPr kumimoji="1" lang="zh-CN" altLang="en-US" sz="2200">
                <a:latin typeface="Times New Roman" panose="02020603050405020304" pitchFamily="18" charset="0"/>
                <a:ea typeface="宋体" panose="02010600030101010101" pitchFamily="2" charset="-122"/>
              </a:endParaRPr>
            </a:p>
          </p:txBody>
        </p:sp>
        <p:sp>
          <p:nvSpPr>
            <p:cNvPr id="44045" name="Text Box 16"/>
            <p:cNvSpPr txBox="1">
              <a:spLocks noChangeArrowheads="1"/>
            </p:cNvSpPr>
            <p:nvPr/>
          </p:nvSpPr>
          <p:spPr bwMode="auto">
            <a:xfrm>
              <a:off x="5004" y="12029"/>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ea typeface="宋体" panose="02010600030101010101" pitchFamily="2" charset="-122"/>
                </a:rPr>
                <a:t>2</a:t>
              </a:r>
            </a:p>
          </p:txBody>
        </p:sp>
        <p:sp>
          <p:nvSpPr>
            <p:cNvPr id="44046" name="Text Box 17"/>
            <p:cNvSpPr txBox="1">
              <a:spLocks noChangeArrowheads="1"/>
            </p:cNvSpPr>
            <p:nvPr/>
          </p:nvSpPr>
          <p:spPr bwMode="auto">
            <a:xfrm>
              <a:off x="5004" y="12271"/>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ea typeface="宋体" panose="02010600030101010101" pitchFamily="2" charset="-122"/>
                </a:rPr>
                <a:t>3</a:t>
              </a:r>
            </a:p>
          </p:txBody>
        </p:sp>
        <p:sp>
          <p:nvSpPr>
            <p:cNvPr id="44047" name="Text Box 18"/>
            <p:cNvSpPr txBox="1">
              <a:spLocks noChangeArrowheads="1"/>
            </p:cNvSpPr>
            <p:nvPr/>
          </p:nvSpPr>
          <p:spPr bwMode="auto">
            <a:xfrm>
              <a:off x="4993" y="12514"/>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ea typeface="宋体" panose="02010600030101010101" pitchFamily="2" charset="-122"/>
                </a:rPr>
                <a:t>4</a:t>
              </a:r>
            </a:p>
          </p:txBody>
        </p:sp>
        <p:sp>
          <p:nvSpPr>
            <p:cNvPr id="44048" name="Text Box 19"/>
            <p:cNvSpPr txBox="1">
              <a:spLocks noChangeArrowheads="1"/>
            </p:cNvSpPr>
            <p:nvPr/>
          </p:nvSpPr>
          <p:spPr bwMode="auto">
            <a:xfrm>
              <a:off x="5004" y="12756"/>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ea typeface="宋体" panose="02010600030101010101" pitchFamily="2" charset="-122"/>
                </a:rPr>
                <a:t>5</a:t>
              </a:r>
            </a:p>
          </p:txBody>
        </p:sp>
        <p:sp>
          <p:nvSpPr>
            <p:cNvPr id="44049" name="Text Box 20"/>
            <p:cNvSpPr txBox="1">
              <a:spLocks noChangeArrowheads="1"/>
            </p:cNvSpPr>
            <p:nvPr/>
          </p:nvSpPr>
          <p:spPr bwMode="auto">
            <a:xfrm>
              <a:off x="5004" y="12999"/>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ea typeface="宋体" panose="02010600030101010101" pitchFamily="2" charset="-122"/>
                </a:rPr>
                <a:t>6</a:t>
              </a:r>
            </a:p>
          </p:txBody>
        </p:sp>
        <p:sp>
          <p:nvSpPr>
            <p:cNvPr id="44050" name="Text Box 21"/>
            <p:cNvSpPr txBox="1">
              <a:spLocks noChangeArrowheads="1"/>
            </p:cNvSpPr>
            <p:nvPr/>
          </p:nvSpPr>
          <p:spPr bwMode="auto">
            <a:xfrm>
              <a:off x="5004" y="13241"/>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ea typeface="宋体" panose="02010600030101010101" pitchFamily="2" charset="-122"/>
                </a:rPr>
                <a:t>20</a:t>
              </a:r>
            </a:p>
          </p:txBody>
        </p:sp>
        <p:sp>
          <p:nvSpPr>
            <p:cNvPr id="44051" name="Text Box 22"/>
            <p:cNvSpPr txBox="1">
              <a:spLocks noChangeArrowheads="1"/>
            </p:cNvSpPr>
            <p:nvPr/>
          </p:nvSpPr>
          <p:spPr bwMode="auto">
            <a:xfrm>
              <a:off x="5004" y="13484"/>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ea typeface="宋体" panose="02010600030101010101" pitchFamily="2" charset="-122"/>
                </a:rPr>
                <a:t>7</a:t>
              </a:r>
            </a:p>
          </p:txBody>
        </p:sp>
        <p:sp>
          <p:nvSpPr>
            <p:cNvPr id="44052" name="Text Box 23"/>
            <p:cNvSpPr txBox="1">
              <a:spLocks noChangeArrowheads="1"/>
            </p:cNvSpPr>
            <p:nvPr/>
          </p:nvSpPr>
          <p:spPr bwMode="auto">
            <a:xfrm>
              <a:off x="3293" y="13460"/>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2400" b="1">
                  <a:latin typeface="Times New Roman" panose="02020603050405020304" pitchFamily="18" charset="0"/>
                  <a:ea typeface="宋体" panose="02010600030101010101" pitchFamily="2" charset="-122"/>
                </a:rPr>
                <a:t>7</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0" y="1295400"/>
            <a:ext cx="914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kumimoji="1" lang="zh-CN" altLang="en-US" sz="2400" b="1">
                <a:latin typeface="华文新魏" panose="02010800040101010101" pitchFamily="2" charset="-122"/>
              </a:rPr>
              <a:t>（</a:t>
            </a:r>
            <a:r>
              <a:rPr kumimoji="1" lang="en-US" altLang="zh-CN" sz="2400" b="1">
                <a:latin typeface="华文新魏" panose="02010800040101010101" pitchFamily="2" charset="-122"/>
              </a:rPr>
              <a:t>2</a:t>
            </a:r>
            <a:r>
              <a:rPr kumimoji="1" lang="zh-CN" altLang="en-US" sz="2400" b="1">
                <a:latin typeface="华文新魏" panose="02010800040101010101" pitchFamily="2" charset="-122"/>
              </a:rPr>
              <a:t>）下图是从</a:t>
            </a:r>
            <a:r>
              <a:rPr kumimoji="1" lang="en-US" altLang="zh-CN" sz="2400" b="1">
                <a:latin typeface="华文新魏" panose="02010800040101010101" pitchFamily="2" charset="-122"/>
              </a:rPr>
              <a:t>PC</a:t>
            </a:r>
            <a:r>
              <a:rPr kumimoji="1" lang="zh-CN" altLang="en-US" sz="2400" b="1">
                <a:latin typeface="华文新魏" panose="02010800040101010101" pitchFamily="2" charset="-122"/>
              </a:rPr>
              <a:t>机的</a:t>
            </a:r>
            <a:r>
              <a:rPr kumimoji="1" lang="en-US" altLang="zh-CN" sz="2400" b="1">
                <a:latin typeface="华文新魏" panose="02010800040101010101" pitchFamily="2" charset="-122"/>
              </a:rPr>
              <a:t>RS-232C</a:t>
            </a:r>
            <a:r>
              <a:rPr kumimoji="1" lang="zh-CN" altLang="en-US" sz="2400" b="1">
                <a:latin typeface="华文新魏" panose="02010800040101010101" pitchFamily="2" charset="-122"/>
              </a:rPr>
              <a:t>接口引脚观察到的波形，所传送字符的</a:t>
            </a:r>
            <a:r>
              <a:rPr kumimoji="1" lang="en-US" altLang="zh-CN" sz="2400" b="1">
                <a:latin typeface="华文新魏" panose="02010800040101010101" pitchFamily="2" charset="-122"/>
              </a:rPr>
              <a:t>16</a:t>
            </a:r>
            <a:r>
              <a:rPr kumimoji="1" lang="zh-CN" altLang="en-US" sz="2400" b="1">
                <a:latin typeface="华文新魏" panose="02010800040101010101" pitchFamily="2" charset="-122"/>
              </a:rPr>
              <a:t>进制</a:t>
            </a:r>
            <a:r>
              <a:rPr kumimoji="1" lang="en-US" altLang="zh-CN" sz="2400" b="1">
                <a:latin typeface="华文新魏" panose="02010800040101010101" pitchFamily="2" charset="-122"/>
              </a:rPr>
              <a:t>ASCII</a:t>
            </a:r>
            <a:r>
              <a:rPr kumimoji="1" lang="zh-CN" altLang="en-US" sz="2400" b="1">
                <a:latin typeface="华文新魏" panose="02010800040101010101" pitchFamily="2" charset="-122"/>
              </a:rPr>
              <a:t>码是</a:t>
            </a:r>
            <a:r>
              <a:rPr kumimoji="1" lang="en-US" altLang="zh-CN" sz="2400" b="1">
                <a:latin typeface="华文新魏" panose="02010800040101010101" pitchFamily="2" charset="-122"/>
              </a:rPr>
              <a:t>_________</a:t>
            </a:r>
            <a:r>
              <a:rPr kumimoji="1" lang="zh-CN" altLang="en-US" sz="2400" b="1">
                <a:latin typeface="华文新魏" panose="02010800040101010101" pitchFamily="2" charset="-122"/>
              </a:rPr>
              <a:t>；该帧数据采用的奇偶校验方式是</a:t>
            </a:r>
            <a:r>
              <a:rPr kumimoji="1" lang="en-US" altLang="zh-CN" sz="2400" b="1">
                <a:latin typeface="华文新魏" panose="02010800040101010101" pitchFamily="2" charset="-122"/>
              </a:rPr>
              <a:t>_________</a:t>
            </a:r>
            <a:r>
              <a:rPr kumimoji="1" lang="zh-CN" altLang="en-US" sz="2400" b="1">
                <a:latin typeface="华文新魏" panose="02010800040101010101" pitchFamily="2" charset="-122"/>
              </a:rPr>
              <a:t>校验；传送该帧数据需要的时间是</a:t>
            </a:r>
            <a:r>
              <a:rPr kumimoji="1" lang="en-US" altLang="zh-CN" sz="2400" b="1">
                <a:latin typeface="华文新魏" panose="02010800040101010101" pitchFamily="2" charset="-122"/>
              </a:rPr>
              <a:t>______</a:t>
            </a:r>
            <a:r>
              <a:rPr kumimoji="1" lang="zh-CN" altLang="en-US" sz="2400" b="1">
                <a:latin typeface="华文新魏" panose="02010800040101010101" pitchFamily="2" charset="-122"/>
              </a:rPr>
              <a:t>。</a:t>
            </a:r>
          </a:p>
          <a:p>
            <a:pPr eaLnBrk="1" hangingPunct="1">
              <a:spcBef>
                <a:spcPct val="0"/>
              </a:spcBef>
              <a:buClrTx/>
              <a:buSzTx/>
              <a:buFontTx/>
              <a:buNone/>
            </a:pPr>
            <a:endParaRPr kumimoji="1" lang="en-US" altLang="zh-CN" sz="2400" b="1">
              <a:latin typeface="华文新魏" panose="02010800040101010101" pitchFamily="2" charset="-122"/>
            </a:endParaRPr>
          </a:p>
        </p:txBody>
      </p:sp>
      <p:grpSp>
        <p:nvGrpSpPr>
          <p:cNvPr id="45059" name="Group 31"/>
          <p:cNvGrpSpPr>
            <a:grpSpLocks/>
          </p:cNvGrpSpPr>
          <p:nvPr/>
        </p:nvGrpSpPr>
        <p:grpSpPr bwMode="auto">
          <a:xfrm>
            <a:off x="1303338" y="2854325"/>
            <a:ext cx="5554662" cy="2555875"/>
            <a:chOff x="821" y="1839"/>
            <a:chExt cx="2065" cy="715"/>
          </a:xfrm>
        </p:grpSpPr>
        <p:sp>
          <p:nvSpPr>
            <p:cNvPr id="45060" name="Line 3"/>
            <p:cNvSpPr>
              <a:spLocks noChangeShapeType="1"/>
            </p:cNvSpPr>
            <p:nvPr/>
          </p:nvSpPr>
          <p:spPr bwMode="auto">
            <a:xfrm flipV="1">
              <a:off x="1200" y="2157"/>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1" name="Line 4"/>
            <p:cNvSpPr>
              <a:spLocks noChangeShapeType="1"/>
            </p:cNvSpPr>
            <p:nvPr/>
          </p:nvSpPr>
          <p:spPr bwMode="auto">
            <a:xfrm>
              <a:off x="1196"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2" name="Text Box 5"/>
            <p:cNvSpPr txBox="1">
              <a:spLocks noChangeArrowheads="1"/>
            </p:cNvSpPr>
            <p:nvPr/>
          </p:nvSpPr>
          <p:spPr bwMode="auto">
            <a:xfrm>
              <a:off x="930" y="2386"/>
              <a:ext cx="28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2000" b="1">
                  <a:latin typeface="Times New Roman" panose="02020603050405020304" pitchFamily="18" charset="0"/>
                  <a:ea typeface="宋体" panose="02010600030101010101" pitchFamily="2" charset="-122"/>
                </a:rPr>
                <a:t>-12V</a:t>
              </a:r>
            </a:p>
          </p:txBody>
        </p:sp>
        <p:sp>
          <p:nvSpPr>
            <p:cNvPr id="45063" name="Line 6"/>
            <p:cNvSpPr>
              <a:spLocks noChangeShapeType="1"/>
            </p:cNvSpPr>
            <p:nvPr/>
          </p:nvSpPr>
          <p:spPr bwMode="auto">
            <a:xfrm flipH="1" flipV="1">
              <a:off x="821" y="1959"/>
              <a:ext cx="204"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064" name="Text Box 7"/>
            <p:cNvSpPr txBox="1">
              <a:spLocks noChangeArrowheads="1"/>
            </p:cNvSpPr>
            <p:nvPr/>
          </p:nvSpPr>
          <p:spPr bwMode="auto">
            <a:xfrm>
              <a:off x="912" y="1839"/>
              <a:ext cx="68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zh-CN" altLang="en-US" sz="2000" b="1">
                  <a:latin typeface="华文新魏" panose="02010800040101010101" pitchFamily="2" charset="-122"/>
                </a:rPr>
                <a:t>传送方向</a:t>
              </a:r>
            </a:p>
          </p:txBody>
        </p:sp>
        <p:sp>
          <p:nvSpPr>
            <p:cNvPr id="45065" name="Text Box 8"/>
            <p:cNvSpPr txBox="1">
              <a:spLocks noChangeArrowheads="1"/>
            </p:cNvSpPr>
            <p:nvPr/>
          </p:nvSpPr>
          <p:spPr bwMode="auto">
            <a:xfrm>
              <a:off x="919" y="2089"/>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2000" b="1">
                  <a:latin typeface="Times New Roman" panose="02020603050405020304" pitchFamily="18" charset="0"/>
                  <a:ea typeface="宋体" panose="02010600030101010101" pitchFamily="2" charset="-122"/>
                </a:rPr>
                <a:t>+12V</a:t>
              </a:r>
            </a:p>
          </p:txBody>
        </p:sp>
        <p:sp>
          <p:nvSpPr>
            <p:cNvPr id="45066" name="Line 9"/>
            <p:cNvSpPr>
              <a:spLocks noChangeShapeType="1"/>
            </p:cNvSpPr>
            <p:nvPr/>
          </p:nvSpPr>
          <p:spPr bwMode="auto">
            <a:xfrm>
              <a:off x="1364"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7" name="Line 10"/>
            <p:cNvSpPr>
              <a:spLocks noChangeShapeType="1"/>
            </p:cNvSpPr>
            <p:nvPr/>
          </p:nvSpPr>
          <p:spPr bwMode="auto">
            <a:xfrm>
              <a:off x="1360"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8" name="Line 11"/>
            <p:cNvSpPr>
              <a:spLocks noChangeShapeType="1"/>
            </p:cNvSpPr>
            <p:nvPr/>
          </p:nvSpPr>
          <p:spPr bwMode="auto">
            <a:xfrm>
              <a:off x="1528"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9" name="Line 12"/>
            <p:cNvSpPr>
              <a:spLocks noChangeShapeType="1"/>
            </p:cNvSpPr>
            <p:nvPr/>
          </p:nvSpPr>
          <p:spPr bwMode="auto">
            <a:xfrm>
              <a:off x="1529"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0" name="Line 13"/>
            <p:cNvSpPr>
              <a:spLocks noChangeShapeType="1"/>
            </p:cNvSpPr>
            <p:nvPr/>
          </p:nvSpPr>
          <p:spPr bwMode="auto">
            <a:xfrm>
              <a:off x="1697"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1" name="Line 14"/>
            <p:cNvSpPr>
              <a:spLocks noChangeShapeType="1"/>
            </p:cNvSpPr>
            <p:nvPr/>
          </p:nvSpPr>
          <p:spPr bwMode="auto">
            <a:xfrm>
              <a:off x="1868"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2" name="Line 15"/>
            <p:cNvSpPr>
              <a:spLocks noChangeShapeType="1"/>
            </p:cNvSpPr>
            <p:nvPr/>
          </p:nvSpPr>
          <p:spPr bwMode="auto">
            <a:xfrm>
              <a:off x="2034"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3" name="Line 16"/>
            <p:cNvSpPr>
              <a:spLocks noChangeShapeType="1"/>
            </p:cNvSpPr>
            <p:nvPr/>
          </p:nvSpPr>
          <p:spPr bwMode="auto">
            <a:xfrm>
              <a:off x="2204"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4" name="Line 17"/>
            <p:cNvSpPr>
              <a:spLocks noChangeShapeType="1"/>
            </p:cNvSpPr>
            <p:nvPr/>
          </p:nvSpPr>
          <p:spPr bwMode="auto">
            <a:xfrm>
              <a:off x="2372" y="2109"/>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5" name="Line 18"/>
            <p:cNvSpPr>
              <a:spLocks noChangeShapeType="1"/>
            </p:cNvSpPr>
            <p:nvPr/>
          </p:nvSpPr>
          <p:spPr bwMode="auto">
            <a:xfrm>
              <a:off x="2543"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6" name="Line 19"/>
            <p:cNvSpPr>
              <a:spLocks noChangeShapeType="1"/>
            </p:cNvSpPr>
            <p:nvPr/>
          </p:nvSpPr>
          <p:spPr bwMode="auto">
            <a:xfrm>
              <a:off x="2709"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7" name="Line 20"/>
            <p:cNvSpPr>
              <a:spLocks noChangeShapeType="1"/>
            </p:cNvSpPr>
            <p:nvPr/>
          </p:nvSpPr>
          <p:spPr bwMode="auto">
            <a:xfrm>
              <a:off x="2714"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8" name="Line 21"/>
            <p:cNvSpPr>
              <a:spLocks noChangeShapeType="1"/>
            </p:cNvSpPr>
            <p:nvPr/>
          </p:nvSpPr>
          <p:spPr bwMode="auto">
            <a:xfrm>
              <a:off x="2878"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9" name="Line 22"/>
            <p:cNvSpPr>
              <a:spLocks noChangeShapeType="1"/>
            </p:cNvSpPr>
            <p:nvPr/>
          </p:nvSpPr>
          <p:spPr bwMode="auto">
            <a:xfrm flipV="1">
              <a:off x="1368" y="2157"/>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0" name="Line 23"/>
            <p:cNvSpPr>
              <a:spLocks noChangeShapeType="1"/>
            </p:cNvSpPr>
            <p:nvPr/>
          </p:nvSpPr>
          <p:spPr bwMode="auto">
            <a:xfrm flipV="1">
              <a:off x="1530" y="2400"/>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1" name="Line 24"/>
            <p:cNvSpPr>
              <a:spLocks noChangeShapeType="1"/>
            </p:cNvSpPr>
            <p:nvPr/>
          </p:nvSpPr>
          <p:spPr bwMode="auto">
            <a:xfrm flipV="1">
              <a:off x="1704" y="2400"/>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2" name="Line 25"/>
            <p:cNvSpPr>
              <a:spLocks noChangeShapeType="1"/>
            </p:cNvSpPr>
            <p:nvPr/>
          </p:nvSpPr>
          <p:spPr bwMode="auto">
            <a:xfrm flipV="1">
              <a:off x="1864" y="2157"/>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3" name="Line 26"/>
            <p:cNvSpPr>
              <a:spLocks noChangeShapeType="1"/>
            </p:cNvSpPr>
            <p:nvPr/>
          </p:nvSpPr>
          <p:spPr bwMode="auto">
            <a:xfrm flipV="1">
              <a:off x="2044" y="2157"/>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4" name="Line 27"/>
            <p:cNvSpPr>
              <a:spLocks noChangeShapeType="1"/>
            </p:cNvSpPr>
            <p:nvPr/>
          </p:nvSpPr>
          <p:spPr bwMode="auto">
            <a:xfrm flipV="1">
              <a:off x="2206" y="2157"/>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5" name="Line 28"/>
            <p:cNvSpPr>
              <a:spLocks noChangeShapeType="1"/>
            </p:cNvSpPr>
            <p:nvPr/>
          </p:nvSpPr>
          <p:spPr bwMode="auto">
            <a:xfrm flipV="1">
              <a:off x="2380" y="2400"/>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6" name="Line 29"/>
            <p:cNvSpPr>
              <a:spLocks noChangeShapeType="1"/>
            </p:cNvSpPr>
            <p:nvPr/>
          </p:nvSpPr>
          <p:spPr bwMode="auto">
            <a:xfrm flipV="1">
              <a:off x="2548" y="2157"/>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7" name="Line 30"/>
            <p:cNvSpPr>
              <a:spLocks noChangeShapeType="1"/>
            </p:cNvSpPr>
            <p:nvPr/>
          </p:nvSpPr>
          <p:spPr bwMode="auto">
            <a:xfrm flipV="1">
              <a:off x="2716" y="2400"/>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4925" y="765175"/>
            <a:ext cx="9109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kumimoji="1" lang="zh-CN" altLang="en-US" sz="2400" b="1">
                <a:latin typeface="华文新魏" panose="02010800040101010101" pitchFamily="2" charset="-122"/>
              </a:rPr>
              <a:t>（</a:t>
            </a:r>
            <a:r>
              <a:rPr kumimoji="1" lang="en-US" altLang="zh-CN" sz="2400" b="1">
                <a:latin typeface="华文新魏" panose="02010800040101010101" pitchFamily="2" charset="-122"/>
              </a:rPr>
              <a:t>3</a:t>
            </a:r>
            <a:r>
              <a:rPr kumimoji="1" lang="zh-CN" altLang="en-US" sz="2400" b="1">
                <a:latin typeface="华文新魏" panose="02010800040101010101" pitchFamily="2" charset="-122"/>
              </a:rPr>
              <a:t>）用对端口直接编程的方法为接收方编写</a:t>
            </a:r>
            <a:r>
              <a:rPr kumimoji="1" lang="en-US" altLang="zh-CN" sz="2400" b="1">
                <a:latin typeface="华文新魏" panose="02010800040101010101" pitchFamily="2" charset="-122"/>
              </a:rPr>
              <a:t>8250</a:t>
            </a:r>
            <a:r>
              <a:rPr kumimoji="1" lang="zh-CN" altLang="en-US" sz="2400" b="1">
                <a:latin typeface="华文新魏" panose="02010800040101010101" pitchFamily="2" charset="-122"/>
              </a:rPr>
              <a:t>初始化程序段。</a:t>
            </a:r>
          </a:p>
        </p:txBody>
      </p:sp>
      <p:sp>
        <p:nvSpPr>
          <p:cNvPr id="46083" name="Rectangle 3"/>
          <p:cNvSpPr>
            <a:spLocks noChangeArrowheads="1"/>
          </p:cNvSpPr>
          <p:nvPr/>
        </p:nvSpPr>
        <p:spPr bwMode="auto">
          <a:xfrm>
            <a:off x="317500" y="1341438"/>
            <a:ext cx="4395788" cy="4894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kumimoji="1" lang="en-US" altLang="zh-CN" sz="2400" b="1">
                <a:latin typeface="华文新魏" panose="02010800040101010101" pitchFamily="2" charset="-122"/>
              </a:rPr>
              <a:t>	;</a:t>
            </a:r>
            <a:r>
              <a:rPr kumimoji="1" lang="zh-CN" altLang="en-US" sz="2400" b="1">
                <a:latin typeface="华文新魏" panose="02010800040101010101" pitchFamily="2" charset="-122"/>
              </a:rPr>
              <a:t>寻址位置</a:t>
            </a:r>
            <a:r>
              <a:rPr kumimoji="1" lang="en-US" altLang="zh-CN" sz="2400" b="1">
                <a:latin typeface="华文新魏" panose="02010800040101010101" pitchFamily="2" charset="-122"/>
              </a:rPr>
              <a:t>1</a:t>
            </a:r>
          </a:p>
          <a:p>
            <a:pPr eaLnBrk="1" hangingPunct="1">
              <a:spcBef>
                <a:spcPct val="0"/>
              </a:spcBef>
              <a:buClrTx/>
              <a:buSzTx/>
              <a:buFontTx/>
              <a:buNone/>
            </a:pPr>
            <a:r>
              <a:rPr kumimoji="1" lang="en-US" altLang="zh-CN" sz="2400" b="1">
                <a:latin typeface="华文新魏" panose="02010800040101010101" pitchFamily="2" charset="-122"/>
              </a:rPr>
              <a:t>	MOV     DX, 3FBH</a:t>
            </a:r>
          </a:p>
          <a:p>
            <a:pPr eaLnBrk="1" hangingPunct="1">
              <a:spcBef>
                <a:spcPct val="0"/>
              </a:spcBef>
              <a:buClrTx/>
              <a:buSzTx/>
              <a:buFontTx/>
              <a:buNone/>
            </a:pPr>
            <a:r>
              <a:rPr kumimoji="1" lang="en-US" altLang="zh-CN" sz="2400" b="1">
                <a:latin typeface="华文新魏" panose="02010800040101010101" pitchFamily="2" charset="-122"/>
              </a:rPr>
              <a:t>	MOV     AL, 80H</a:t>
            </a:r>
          </a:p>
          <a:p>
            <a:pPr eaLnBrk="1" hangingPunct="1">
              <a:spcBef>
                <a:spcPct val="0"/>
              </a:spcBef>
              <a:buClrTx/>
              <a:buSzTx/>
              <a:buFontTx/>
              <a:buNone/>
            </a:pPr>
            <a:r>
              <a:rPr kumimoji="1" lang="en-US" altLang="zh-CN" sz="2400" b="1">
                <a:latin typeface="华文新魏" panose="02010800040101010101" pitchFamily="2" charset="-122"/>
              </a:rPr>
              <a:t>	OUT     DX, AL </a:t>
            </a:r>
          </a:p>
          <a:p>
            <a:pPr eaLnBrk="1" hangingPunct="1">
              <a:spcBef>
                <a:spcPct val="0"/>
              </a:spcBef>
              <a:buClrTx/>
              <a:buSzTx/>
              <a:buFontTx/>
              <a:buNone/>
            </a:pPr>
            <a:r>
              <a:rPr kumimoji="1" lang="en-US" altLang="zh-CN" sz="2400" b="1">
                <a:latin typeface="华文新魏" panose="02010800040101010101" pitchFamily="2" charset="-122"/>
              </a:rPr>
              <a:t>	 ;</a:t>
            </a:r>
            <a:r>
              <a:rPr kumimoji="1" lang="zh-CN" altLang="en-US" sz="2400" b="1">
                <a:latin typeface="华文新魏" panose="02010800040101010101" pitchFamily="2" charset="-122"/>
              </a:rPr>
              <a:t>写除数高</a:t>
            </a:r>
            <a:r>
              <a:rPr kumimoji="1" lang="en-US" altLang="zh-CN" sz="2400" b="1">
                <a:latin typeface="华文新魏" panose="02010800040101010101" pitchFamily="2" charset="-122"/>
              </a:rPr>
              <a:t>8</a:t>
            </a:r>
            <a:r>
              <a:rPr kumimoji="1" lang="zh-CN" altLang="en-US" sz="2400" b="1">
                <a:latin typeface="华文新魏" panose="02010800040101010101" pitchFamily="2" charset="-122"/>
              </a:rPr>
              <a:t>位</a:t>
            </a:r>
            <a:endParaRPr kumimoji="1" lang="en-US" altLang="zh-CN" sz="2400" b="1">
              <a:latin typeface="华文新魏" panose="02010800040101010101" pitchFamily="2" charset="-122"/>
            </a:endParaRPr>
          </a:p>
          <a:p>
            <a:pPr eaLnBrk="1" hangingPunct="1">
              <a:spcBef>
                <a:spcPct val="0"/>
              </a:spcBef>
              <a:buClrTx/>
              <a:buSzTx/>
              <a:buFontTx/>
              <a:buNone/>
            </a:pPr>
            <a:r>
              <a:rPr kumimoji="1" lang="en-US" altLang="zh-CN" sz="2400" b="1">
                <a:latin typeface="华文新魏" panose="02010800040101010101" pitchFamily="2" charset="-122"/>
              </a:rPr>
              <a:t>	MOV     DX, 3F9H</a:t>
            </a:r>
          </a:p>
          <a:p>
            <a:pPr eaLnBrk="1" hangingPunct="1">
              <a:spcBef>
                <a:spcPct val="0"/>
              </a:spcBef>
              <a:buClrTx/>
              <a:buSzTx/>
              <a:buFontTx/>
              <a:buNone/>
            </a:pPr>
            <a:r>
              <a:rPr kumimoji="1" lang="en-US" altLang="zh-CN" sz="2400" b="1">
                <a:latin typeface="华文新魏" panose="02010800040101010101" pitchFamily="2" charset="-122"/>
              </a:rPr>
              <a:t>	MOV     AL, 00H</a:t>
            </a:r>
          </a:p>
          <a:p>
            <a:pPr eaLnBrk="1" hangingPunct="1">
              <a:spcBef>
                <a:spcPct val="0"/>
              </a:spcBef>
              <a:buClrTx/>
              <a:buSzTx/>
              <a:buFontTx/>
              <a:buNone/>
            </a:pPr>
            <a:r>
              <a:rPr kumimoji="1" lang="en-US" altLang="zh-CN" sz="2400" b="1">
                <a:latin typeface="华文新魏" panose="02010800040101010101" pitchFamily="2" charset="-122"/>
              </a:rPr>
              <a:t>	OUT     DX, AL </a:t>
            </a:r>
          </a:p>
          <a:p>
            <a:pPr eaLnBrk="1" hangingPunct="1">
              <a:spcBef>
                <a:spcPct val="0"/>
              </a:spcBef>
              <a:buClrTx/>
              <a:buSzTx/>
              <a:buFontTx/>
              <a:buNone/>
            </a:pPr>
            <a:r>
              <a:rPr kumimoji="1" lang="en-US" altLang="zh-CN" sz="2400" b="1">
                <a:latin typeface="华文新魏" panose="02010800040101010101" pitchFamily="2" charset="-122"/>
              </a:rPr>
              <a:t>	 ;</a:t>
            </a:r>
            <a:r>
              <a:rPr kumimoji="1" lang="zh-CN" altLang="en-US" sz="2400" b="1">
                <a:latin typeface="华文新魏" panose="02010800040101010101" pitchFamily="2" charset="-122"/>
              </a:rPr>
              <a:t>写除数低</a:t>
            </a:r>
            <a:r>
              <a:rPr kumimoji="1" lang="en-US" altLang="zh-CN" sz="2400" b="1">
                <a:latin typeface="华文新魏" panose="02010800040101010101" pitchFamily="2" charset="-122"/>
              </a:rPr>
              <a:t>8</a:t>
            </a:r>
            <a:r>
              <a:rPr kumimoji="1" lang="zh-CN" altLang="en-US" sz="2400" b="1">
                <a:latin typeface="华文新魏" panose="02010800040101010101" pitchFamily="2" charset="-122"/>
              </a:rPr>
              <a:t>位</a:t>
            </a:r>
            <a:endParaRPr kumimoji="1" lang="en-US" altLang="zh-CN" sz="2400" b="1">
              <a:latin typeface="华文新魏" panose="02010800040101010101" pitchFamily="2" charset="-122"/>
            </a:endParaRPr>
          </a:p>
          <a:p>
            <a:pPr eaLnBrk="1" hangingPunct="1">
              <a:spcBef>
                <a:spcPct val="0"/>
              </a:spcBef>
              <a:buClrTx/>
              <a:buSzTx/>
              <a:buFontTx/>
              <a:buNone/>
            </a:pPr>
            <a:r>
              <a:rPr kumimoji="1" lang="en-US" altLang="zh-CN" sz="2400" b="1">
                <a:latin typeface="华文新魏" panose="02010800040101010101" pitchFamily="2" charset="-122"/>
              </a:rPr>
              <a:t>	MOV     DX, 3F8H </a:t>
            </a:r>
          </a:p>
          <a:p>
            <a:pPr eaLnBrk="1" hangingPunct="1">
              <a:spcBef>
                <a:spcPct val="0"/>
              </a:spcBef>
              <a:buClrTx/>
              <a:buSzTx/>
              <a:buFontTx/>
              <a:buNone/>
            </a:pPr>
            <a:r>
              <a:rPr kumimoji="1" lang="en-US" altLang="zh-CN" sz="2400" b="1">
                <a:latin typeface="华文新魏" panose="02010800040101010101" pitchFamily="2" charset="-122"/>
              </a:rPr>
              <a:t>	MOV     AL, 18H</a:t>
            </a:r>
          </a:p>
          <a:p>
            <a:pPr eaLnBrk="1" hangingPunct="1">
              <a:spcBef>
                <a:spcPct val="0"/>
              </a:spcBef>
              <a:buClrTx/>
              <a:buSzTx/>
              <a:buFontTx/>
              <a:buNone/>
            </a:pPr>
            <a:r>
              <a:rPr kumimoji="1" lang="en-US" altLang="zh-CN" sz="2400" b="1">
                <a:latin typeface="华文新魏" panose="02010800040101010101" pitchFamily="2" charset="-122"/>
              </a:rPr>
              <a:t>	OUT     DX, AL </a:t>
            </a:r>
            <a:r>
              <a:rPr kumimoji="1" lang="zh-CN" altLang="en-US" sz="2400">
                <a:latin typeface="华文新魏" panose="02010800040101010101" pitchFamily="2" charset="-122"/>
              </a:rPr>
              <a:t>  </a:t>
            </a:r>
            <a:endParaRPr kumimoji="1" lang="en-US" altLang="zh-CN" sz="2400">
              <a:latin typeface="华文新魏" panose="02010800040101010101" pitchFamily="2" charset="-122"/>
            </a:endParaRPr>
          </a:p>
          <a:p>
            <a:pPr eaLnBrk="1" hangingPunct="1">
              <a:spcBef>
                <a:spcPct val="0"/>
              </a:spcBef>
              <a:buClrTx/>
              <a:buSzTx/>
              <a:buFontTx/>
              <a:buNone/>
            </a:pPr>
            <a:endParaRPr kumimoji="1" lang="zh-CN" altLang="en-US" sz="2400">
              <a:latin typeface="华文新魏" panose="02010800040101010101" pitchFamily="2" charset="-122"/>
            </a:endParaRPr>
          </a:p>
        </p:txBody>
      </p:sp>
      <p:sp>
        <p:nvSpPr>
          <p:cNvPr id="46084" name="Rectangle 3"/>
          <p:cNvSpPr>
            <a:spLocks noChangeArrowheads="1"/>
          </p:cNvSpPr>
          <p:nvPr/>
        </p:nvSpPr>
        <p:spPr bwMode="auto">
          <a:xfrm>
            <a:off x="4713288" y="1328738"/>
            <a:ext cx="4106862" cy="4524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kumimoji="1" lang="en-US" altLang="zh-CN" sz="2400" b="1">
                <a:latin typeface="华文新魏" panose="02010800040101010101" pitchFamily="2" charset="-122"/>
              </a:rPr>
              <a:t> 	;</a:t>
            </a:r>
            <a:r>
              <a:rPr kumimoji="1" lang="zh-CN" altLang="en-US" sz="2400" b="1">
                <a:latin typeface="华文新魏" panose="02010800040101010101" pitchFamily="2" charset="-122"/>
              </a:rPr>
              <a:t>无校验传送</a:t>
            </a:r>
            <a:r>
              <a:rPr kumimoji="1" lang="en-US" altLang="zh-CN" sz="2400" b="1">
                <a:latin typeface="华文新魏" panose="02010800040101010101" pitchFamily="2" charset="-122"/>
              </a:rPr>
              <a:t>,8</a:t>
            </a:r>
            <a:r>
              <a:rPr kumimoji="1" lang="zh-CN" altLang="en-US" sz="2400" b="1">
                <a:latin typeface="华文新魏" panose="02010800040101010101" pitchFamily="2" charset="-122"/>
              </a:rPr>
              <a:t>位数据</a:t>
            </a:r>
            <a:endParaRPr kumimoji="1" lang="en-US" altLang="zh-CN" sz="2400" b="1">
              <a:latin typeface="华文新魏" panose="02010800040101010101" pitchFamily="2" charset="-122"/>
            </a:endParaRPr>
          </a:p>
          <a:p>
            <a:pPr eaLnBrk="1" hangingPunct="1">
              <a:spcBef>
                <a:spcPct val="0"/>
              </a:spcBef>
              <a:buClrTx/>
              <a:buSzTx/>
              <a:buFontTx/>
              <a:buNone/>
            </a:pPr>
            <a:r>
              <a:rPr kumimoji="1" lang="en-US" altLang="zh-CN" sz="2400" b="1">
                <a:latin typeface="华文新魏" panose="02010800040101010101" pitchFamily="2" charset="-122"/>
              </a:rPr>
              <a:t>	MOV     DX,3FBH</a:t>
            </a:r>
          </a:p>
          <a:p>
            <a:pPr eaLnBrk="1" hangingPunct="1">
              <a:spcBef>
                <a:spcPct val="0"/>
              </a:spcBef>
              <a:buClrTx/>
              <a:buSzTx/>
              <a:buFontTx/>
              <a:buNone/>
            </a:pPr>
            <a:r>
              <a:rPr kumimoji="1" lang="en-US" altLang="zh-CN" sz="2400" b="1">
                <a:latin typeface="华文新魏" panose="02010800040101010101" pitchFamily="2" charset="-122"/>
              </a:rPr>
              <a:t>	MOV     AL,0AH</a:t>
            </a:r>
          </a:p>
          <a:p>
            <a:pPr eaLnBrk="1" hangingPunct="1">
              <a:spcBef>
                <a:spcPct val="0"/>
              </a:spcBef>
              <a:buClrTx/>
              <a:buSzTx/>
              <a:buFontTx/>
              <a:buNone/>
            </a:pPr>
            <a:r>
              <a:rPr kumimoji="1" lang="en-US" altLang="zh-CN" sz="2400" b="1">
                <a:latin typeface="华文新魏" panose="02010800040101010101" pitchFamily="2" charset="-122"/>
              </a:rPr>
              <a:t>	OUT     DX,AL </a:t>
            </a:r>
          </a:p>
          <a:p>
            <a:pPr eaLnBrk="1" hangingPunct="1">
              <a:spcBef>
                <a:spcPct val="0"/>
              </a:spcBef>
              <a:buClrTx/>
              <a:buSzTx/>
              <a:buFontTx/>
              <a:buNone/>
            </a:pPr>
            <a:r>
              <a:rPr kumimoji="1" lang="en-US" altLang="zh-CN" sz="2400" b="1">
                <a:latin typeface="华文新魏" panose="02010800040101010101" pitchFamily="2" charset="-122"/>
              </a:rPr>
              <a:t>	;</a:t>
            </a:r>
            <a:r>
              <a:rPr kumimoji="1" lang="zh-CN" altLang="en-US" sz="2400" b="1">
                <a:latin typeface="华文新魏" panose="02010800040101010101" pitchFamily="2" charset="-122"/>
              </a:rPr>
              <a:t>写中断允许控制字</a:t>
            </a:r>
            <a:endParaRPr kumimoji="1" lang="en-US" altLang="zh-CN" sz="2400" b="1">
              <a:latin typeface="华文新魏" panose="02010800040101010101" pitchFamily="2" charset="-122"/>
            </a:endParaRPr>
          </a:p>
          <a:p>
            <a:pPr eaLnBrk="1" hangingPunct="1">
              <a:spcBef>
                <a:spcPct val="0"/>
              </a:spcBef>
              <a:buClrTx/>
              <a:buSzTx/>
              <a:buFontTx/>
              <a:buNone/>
            </a:pPr>
            <a:r>
              <a:rPr kumimoji="1" lang="en-US" altLang="zh-CN" sz="2400" b="1">
                <a:latin typeface="华文新魏" panose="02010800040101010101" pitchFamily="2" charset="-122"/>
              </a:rPr>
              <a:t>	MOV     DX,3F9H</a:t>
            </a:r>
          </a:p>
          <a:p>
            <a:pPr eaLnBrk="1" hangingPunct="1">
              <a:spcBef>
                <a:spcPct val="0"/>
              </a:spcBef>
              <a:buClrTx/>
              <a:buSzTx/>
              <a:buFontTx/>
              <a:buNone/>
            </a:pPr>
            <a:r>
              <a:rPr kumimoji="1" lang="en-US" altLang="zh-CN" sz="2400" b="1">
                <a:latin typeface="华文新魏" panose="02010800040101010101" pitchFamily="2" charset="-122"/>
              </a:rPr>
              <a:t>	MOV     AL,01H</a:t>
            </a:r>
          </a:p>
          <a:p>
            <a:pPr eaLnBrk="1" hangingPunct="1">
              <a:spcBef>
                <a:spcPct val="0"/>
              </a:spcBef>
              <a:buClrTx/>
              <a:buSzTx/>
              <a:buFontTx/>
              <a:buNone/>
            </a:pPr>
            <a:r>
              <a:rPr kumimoji="1" lang="en-US" altLang="zh-CN" sz="2400" b="1">
                <a:latin typeface="华文新魏" panose="02010800040101010101" pitchFamily="2" charset="-122"/>
              </a:rPr>
              <a:t>	OUT     DX,AL </a:t>
            </a:r>
          </a:p>
          <a:p>
            <a:pPr eaLnBrk="1" hangingPunct="1">
              <a:spcBef>
                <a:spcPct val="0"/>
              </a:spcBef>
              <a:buClrTx/>
              <a:buSzTx/>
              <a:buFontTx/>
              <a:buNone/>
            </a:pPr>
            <a:r>
              <a:rPr kumimoji="1" lang="en-US" altLang="zh-CN" sz="2400" b="1">
                <a:latin typeface="华文新魏" panose="02010800040101010101" pitchFamily="2" charset="-122"/>
              </a:rPr>
              <a:t>	;MODEM</a:t>
            </a:r>
            <a:r>
              <a:rPr kumimoji="1" lang="zh-CN" altLang="en-US" sz="2400" b="1">
                <a:latin typeface="华文新魏" panose="02010800040101010101" pitchFamily="2" charset="-122"/>
              </a:rPr>
              <a:t>控制寄存器</a:t>
            </a:r>
            <a:endParaRPr kumimoji="1" lang="en-US" altLang="zh-CN" sz="2400" b="1">
              <a:latin typeface="华文新魏" panose="02010800040101010101" pitchFamily="2" charset="-122"/>
            </a:endParaRPr>
          </a:p>
          <a:p>
            <a:pPr eaLnBrk="1" hangingPunct="1">
              <a:spcBef>
                <a:spcPct val="0"/>
              </a:spcBef>
              <a:buClrTx/>
              <a:buSzTx/>
              <a:buFontTx/>
              <a:buNone/>
            </a:pPr>
            <a:r>
              <a:rPr kumimoji="1" lang="en-US" altLang="zh-CN" sz="2400" b="1">
                <a:latin typeface="华文新魏" panose="02010800040101010101" pitchFamily="2" charset="-122"/>
              </a:rPr>
              <a:t>	MOV     DX,3FCH </a:t>
            </a:r>
          </a:p>
          <a:p>
            <a:pPr eaLnBrk="1" hangingPunct="1">
              <a:spcBef>
                <a:spcPct val="0"/>
              </a:spcBef>
              <a:buClrTx/>
              <a:buSzTx/>
              <a:buFontTx/>
              <a:buNone/>
            </a:pPr>
            <a:r>
              <a:rPr kumimoji="1" lang="en-US" altLang="zh-CN" sz="2400" b="1">
                <a:latin typeface="华文新魏" panose="02010800040101010101" pitchFamily="2" charset="-122"/>
              </a:rPr>
              <a:t>	MOV     AL,08H</a:t>
            </a:r>
          </a:p>
          <a:p>
            <a:pPr eaLnBrk="1" hangingPunct="1">
              <a:spcBef>
                <a:spcPct val="0"/>
              </a:spcBef>
              <a:buClrTx/>
              <a:buSzTx/>
              <a:buFontTx/>
              <a:buNone/>
            </a:pPr>
            <a:r>
              <a:rPr kumimoji="1" lang="en-US" altLang="zh-CN" sz="2400" b="1">
                <a:latin typeface="华文新魏" panose="02010800040101010101" pitchFamily="2" charset="-122"/>
              </a:rPr>
              <a:t>	OUT     DX, AL</a:t>
            </a:r>
          </a:p>
        </p:txBody>
      </p:sp>
      <p:cxnSp>
        <p:nvCxnSpPr>
          <p:cNvPr id="3" name="直接连接符 2"/>
          <p:cNvCxnSpPr/>
          <p:nvPr/>
        </p:nvCxnSpPr>
        <p:spPr>
          <a:xfrm>
            <a:off x="4572000" y="1328738"/>
            <a:ext cx="17463" cy="476408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228600" y="1295400"/>
            <a:ext cx="85915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kumimoji="1" lang="zh-CN" altLang="en-US" sz="2400" b="1">
                <a:latin typeface="华文新魏" panose="02010800040101010101" pitchFamily="2" charset="-122"/>
              </a:rPr>
              <a:t>（</a:t>
            </a:r>
            <a:r>
              <a:rPr kumimoji="1" lang="en-US" altLang="zh-CN" sz="2400" b="1">
                <a:latin typeface="华文新魏" panose="02010800040101010101" pitchFamily="2" charset="-122"/>
              </a:rPr>
              <a:t>4</a:t>
            </a:r>
            <a:r>
              <a:rPr kumimoji="1" lang="zh-CN" altLang="en-US" sz="2400" b="1">
                <a:latin typeface="华文新魏" panose="02010800040101010101" pitchFamily="2" charset="-122"/>
              </a:rPr>
              <a:t>）编程实现发送方查询方式发送数据‘</a:t>
            </a:r>
            <a:r>
              <a:rPr kumimoji="1" lang="en-US" altLang="zh-CN" sz="2400" b="1">
                <a:latin typeface="华文新魏" panose="02010800040101010101" pitchFamily="2" charset="-122"/>
              </a:rPr>
              <a:t>A</a:t>
            </a:r>
            <a:r>
              <a:rPr kumimoji="1" lang="zh-CN" altLang="en-US" sz="2400" b="1">
                <a:latin typeface="华文新魏" panose="02010800040101010101" pitchFamily="2" charset="-122"/>
              </a:rPr>
              <a:t>’的程序段。</a:t>
            </a:r>
          </a:p>
          <a:p>
            <a:pPr eaLnBrk="1" hangingPunct="1">
              <a:spcBef>
                <a:spcPct val="0"/>
              </a:spcBef>
              <a:buClrTx/>
              <a:buSzTx/>
              <a:buFontTx/>
              <a:buNone/>
            </a:pPr>
            <a:endParaRPr kumimoji="1" lang="en-US" altLang="zh-CN" sz="2400" b="1">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第</a:t>
            </a:r>
            <a:r>
              <a:rPr lang="en-US" altLang="zh-CN" smtClean="0"/>
              <a:t>11</a:t>
            </a:r>
            <a:r>
              <a:rPr lang="zh-CN" altLang="en-US" smtClean="0"/>
              <a:t>章 并行</a:t>
            </a:r>
            <a:r>
              <a:rPr lang="en-US" altLang="zh-CN" smtClean="0"/>
              <a:t>I/O</a:t>
            </a:r>
            <a:r>
              <a:rPr lang="zh-CN" altLang="en-US" smtClean="0"/>
              <a:t>接口</a:t>
            </a:r>
          </a:p>
        </p:txBody>
      </p:sp>
      <p:sp>
        <p:nvSpPr>
          <p:cNvPr id="44035" name="内容占位符 2"/>
          <p:cNvSpPr>
            <a:spLocks noGrp="1"/>
          </p:cNvSpPr>
          <p:nvPr>
            <p:ph sz="quarter" idx="1"/>
          </p:nvPr>
        </p:nvSpPr>
        <p:spPr>
          <a:xfrm>
            <a:off x="457200" y="1219200"/>
            <a:ext cx="8229600" cy="4937125"/>
          </a:xfrm>
        </p:spPr>
        <p:txBody>
          <a:bodyPr/>
          <a:lstStyle/>
          <a:p>
            <a:pPr marL="0" indent="0">
              <a:buFont typeface="Wingdings 3" panose="05040102010807070707" pitchFamily="18" charset="2"/>
              <a:buNone/>
            </a:pPr>
            <a:r>
              <a:rPr lang="en-US" altLang="zh-CN" b="1" smtClean="0">
                <a:solidFill>
                  <a:srgbClr val="C00000"/>
                </a:solidFill>
              </a:rPr>
              <a:t>1. 8255A</a:t>
            </a:r>
            <a:endParaRPr lang="zh-CN" altLang="en-US" b="1" smtClean="0">
              <a:solidFill>
                <a:srgbClr val="C00000"/>
              </a:solidFill>
            </a:endParaRPr>
          </a:p>
          <a:p>
            <a:pPr marL="0" indent="0">
              <a:buFont typeface="Wingdings 3" panose="05040102010807070707" pitchFamily="18" charset="2"/>
              <a:buNone/>
            </a:pPr>
            <a:r>
              <a:rPr lang="zh-CN" altLang="en-US" sz="2400" smtClean="0"/>
              <a:t>（</a:t>
            </a:r>
            <a:r>
              <a:rPr lang="en-US" altLang="zh-CN" sz="2400" smtClean="0"/>
              <a:t>1</a:t>
            </a:r>
            <a:r>
              <a:rPr lang="zh-CN" altLang="en-US" sz="2400" smtClean="0"/>
              <a:t>）内部结构、端口地址以及与系统总线的连接</a:t>
            </a:r>
          </a:p>
          <a:p>
            <a:pPr marL="0" indent="0">
              <a:buFont typeface="Wingdings 3" panose="05040102010807070707" pitchFamily="18" charset="2"/>
              <a:buNone/>
            </a:pPr>
            <a:r>
              <a:rPr lang="zh-CN" altLang="en-US" sz="2400" smtClean="0"/>
              <a:t>（</a:t>
            </a:r>
            <a:r>
              <a:rPr lang="en-US" altLang="zh-CN" sz="2400" smtClean="0"/>
              <a:t>2</a:t>
            </a:r>
            <a:r>
              <a:rPr lang="zh-CN" altLang="en-US" sz="2400" smtClean="0"/>
              <a:t>）</a:t>
            </a:r>
            <a:r>
              <a:rPr lang="en-US" altLang="zh-CN" sz="2400" smtClean="0"/>
              <a:t>8255A</a:t>
            </a:r>
            <a:r>
              <a:rPr lang="zh-CN" altLang="en-US" sz="2400" smtClean="0"/>
              <a:t>三种工作方式（方式</a:t>
            </a:r>
            <a:r>
              <a:rPr lang="en-US" altLang="zh-CN" sz="2400" smtClean="0"/>
              <a:t>0 ~</a:t>
            </a:r>
            <a:r>
              <a:rPr lang="zh-CN" altLang="en-US" sz="2400" smtClean="0"/>
              <a:t>方式</a:t>
            </a:r>
            <a:r>
              <a:rPr lang="en-US" altLang="zh-CN" sz="2400" smtClean="0"/>
              <a:t>2 </a:t>
            </a:r>
            <a:r>
              <a:rPr lang="zh-CN" altLang="en-US" sz="2400" smtClean="0"/>
              <a:t>）的工作特点和</a:t>
            </a:r>
            <a:r>
              <a:rPr lang="en-US" altLang="zh-CN" sz="2400" smtClean="0"/>
              <a:t>I/O</a:t>
            </a:r>
            <a:r>
              <a:rPr lang="zh-CN" altLang="en-US" sz="2400" smtClean="0"/>
              <a:t>过程</a:t>
            </a:r>
          </a:p>
        </p:txBody>
      </p:sp>
      <p:graphicFrame>
        <p:nvGraphicFramePr>
          <p:cNvPr id="5" name="表格 4"/>
          <p:cNvGraphicFramePr>
            <a:graphicFrameLocks noGrp="1"/>
          </p:cNvGraphicFramePr>
          <p:nvPr/>
        </p:nvGraphicFramePr>
        <p:xfrm>
          <a:off x="1187450" y="3321050"/>
          <a:ext cx="6480175" cy="2560640"/>
        </p:xfrm>
        <a:graphic>
          <a:graphicData uri="http://schemas.openxmlformats.org/drawingml/2006/table">
            <a:tbl>
              <a:tblPr firstRow="1" bandRow="1">
                <a:tableStyleId>{2D5ABB26-0587-4C30-8999-92F81FD0307C}</a:tableStyleId>
              </a:tblPr>
              <a:tblGrid>
                <a:gridCol w="3744101">
                  <a:extLst>
                    <a:ext uri="{9D8B030D-6E8A-4147-A177-3AD203B41FA5}">
                      <a16:colId xmlns:a16="http://schemas.microsoft.com/office/drawing/2014/main" val="20000"/>
                    </a:ext>
                  </a:extLst>
                </a:gridCol>
                <a:gridCol w="2736074">
                  <a:extLst>
                    <a:ext uri="{9D8B030D-6E8A-4147-A177-3AD203B41FA5}">
                      <a16:colId xmlns:a16="http://schemas.microsoft.com/office/drawing/2014/main" val="20001"/>
                    </a:ext>
                  </a:extLst>
                </a:gridCol>
              </a:tblGrid>
              <a:tr h="640160">
                <a:tc>
                  <a:txBody>
                    <a:bodyPr/>
                    <a:lstStyle/>
                    <a:p>
                      <a:pPr algn="ctr">
                        <a:lnSpc>
                          <a:spcPct val="150000"/>
                        </a:lnSpc>
                      </a:pPr>
                      <a:r>
                        <a:rPr lang="zh-CN" altLang="en-US" sz="2400" b="1" dirty="0" smtClean="0"/>
                        <a:t>工作方式</a:t>
                      </a:r>
                      <a:endParaRPr lang="zh-CN" altLang="en-US" sz="2400" b="1" dirty="0"/>
                    </a:p>
                  </a:txBody>
                  <a:tcPr marL="91432" marR="91432" marT="45726" marB="4572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zh-CN" altLang="en-US" sz="2400" b="1" dirty="0" smtClean="0"/>
                        <a:t>适用的端口</a:t>
                      </a:r>
                      <a:endParaRPr lang="zh-CN" altLang="en-US" sz="2400" b="1" dirty="0"/>
                    </a:p>
                  </a:txBody>
                  <a:tcPr marL="91432" marR="91432" marT="45726" marB="4572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40160">
                <a:tc>
                  <a:txBody>
                    <a:bodyPr/>
                    <a:lstStyle/>
                    <a:p>
                      <a:pPr>
                        <a:lnSpc>
                          <a:spcPct val="150000"/>
                        </a:lnSpc>
                      </a:pPr>
                      <a:r>
                        <a:rPr lang="zh-CN" altLang="en-US" sz="2400" smtClean="0"/>
                        <a:t>方式</a:t>
                      </a:r>
                      <a:r>
                        <a:rPr lang="en-US" altLang="zh-CN" sz="2400" smtClean="0"/>
                        <a:t>0</a:t>
                      </a:r>
                      <a:r>
                        <a:rPr lang="zh-CN" altLang="en-US" sz="2400" smtClean="0"/>
                        <a:t>：基本型输入</a:t>
                      </a:r>
                      <a:r>
                        <a:rPr lang="en-US" altLang="zh-CN" sz="2400" smtClean="0"/>
                        <a:t>/</a:t>
                      </a:r>
                      <a:r>
                        <a:rPr lang="zh-CN" altLang="en-US" sz="2400" smtClean="0"/>
                        <a:t>输出</a:t>
                      </a:r>
                      <a:endParaRPr lang="zh-CN" altLang="en-US" sz="2400"/>
                    </a:p>
                  </a:txBody>
                  <a:tcPr marL="91432" marR="91432" marT="45726" marB="4572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altLang="zh-CN" sz="2400" smtClean="0"/>
                        <a:t>A</a:t>
                      </a:r>
                      <a:r>
                        <a:rPr lang="zh-CN" altLang="en-US" sz="2400" smtClean="0"/>
                        <a:t>口、</a:t>
                      </a:r>
                      <a:r>
                        <a:rPr lang="en-US" altLang="zh-CN" sz="2400" smtClean="0"/>
                        <a:t>B</a:t>
                      </a:r>
                      <a:r>
                        <a:rPr lang="zh-CN" altLang="en-US" sz="2400" smtClean="0"/>
                        <a:t>口、</a:t>
                      </a:r>
                      <a:r>
                        <a:rPr lang="en-US" altLang="zh-CN" sz="2400" smtClean="0"/>
                        <a:t>C</a:t>
                      </a:r>
                      <a:r>
                        <a:rPr lang="zh-CN" altLang="en-US" sz="2400" smtClean="0"/>
                        <a:t>口</a:t>
                      </a:r>
                      <a:endParaRPr lang="zh-CN" altLang="en-US" sz="2400"/>
                    </a:p>
                  </a:txBody>
                  <a:tcPr marL="91432" marR="91432" marT="45726" marB="4572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40160">
                <a:tc>
                  <a:txBody>
                    <a:bodyPr/>
                    <a:lstStyle/>
                    <a:p>
                      <a:pPr>
                        <a:lnSpc>
                          <a:spcPct val="150000"/>
                        </a:lnSpc>
                      </a:pPr>
                      <a:r>
                        <a:rPr lang="zh-CN" altLang="en-US" sz="2400" smtClean="0"/>
                        <a:t>方式</a:t>
                      </a:r>
                      <a:r>
                        <a:rPr lang="en-US" altLang="zh-CN" sz="2400" smtClean="0"/>
                        <a:t>1</a:t>
                      </a:r>
                      <a:r>
                        <a:rPr lang="zh-CN" altLang="en-US" sz="2400" smtClean="0"/>
                        <a:t>：选通型输入</a:t>
                      </a:r>
                      <a:r>
                        <a:rPr lang="en-US" altLang="zh-CN" sz="2400" smtClean="0"/>
                        <a:t>/</a:t>
                      </a:r>
                      <a:r>
                        <a:rPr lang="zh-CN" altLang="en-US" sz="2400" smtClean="0"/>
                        <a:t>输出</a:t>
                      </a:r>
                      <a:endParaRPr lang="zh-CN" altLang="en-US" sz="2400"/>
                    </a:p>
                  </a:txBody>
                  <a:tcPr marL="91432" marR="91432" marT="45726" marB="4572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altLang="zh-CN" sz="2400" smtClean="0"/>
                        <a:t>A</a:t>
                      </a:r>
                      <a:r>
                        <a:rPr lang="zh-CN" altLang="en-US" sz="2400" smtClean="0"/>
                        <a:t>口、</a:t>
                      </a:r>
                      <a:r>
                        <a:rPr lang="en-US" altLang="zh-CN" sz="2400" smtClean="0"/>
                        <a:t>B</a:t>
                      </a:r>
                      <a:r>
                        <a:rPr lang="zh-CN" altLang="en-US" sz="2400" smtClean="0"/>
                        <a:t>口</a:t>
                      </a:r>
                      <a:endParaRPr lang="zh-CN" altLang="en-US" sz="2400"/>
                    </a:p>
                  </a:txBody>
                  <a:tcPr marL="91432" marR="91432" marT="45726" marB="4572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0160">
                <a:tc>
                  <a:txBody>
                    <a:bodyPr/>
                    <a:lstStyle/>
                    <a:p>
                      <a:pPr>
                        <a:lnSpc>
                          <a:spcPct val="150000"/>
                        </a:lnSpc>
                      </a:pPr>
                      <a:r>
                        <a:rPr lang="zh-CN" altLang="en-US" sz="2400" smtClean="0"/>
                        <a:t>方式</a:t>
                      </a:r>
                      <a:r>
                        <a:rPr lang="en-US" altLang="zh-CN" sz="2400" smtClean="0"/>
                        <a:t>2</a:t>
                      </a:r>
                      <a:r>
                        <a:rPr lang="zh-CN" altLang="en-US" sz="2400" smtClean="0"/>
                        <a:t>：双向数据传送型</a:t>
                      </a:r>
                      <a:endParaRPr lang="zh-CN" altLang="en-US" sz="2400"/>
                    </a:p>
                  </a:txBody>
                  <a:tcPr marL="91432" marR="91432" marT="45726" marB="4572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altLang="zh-CN" sz="2400" dirty="0" smtClean="0"/>
                        <a:t>A</a:t>
                      </a:r>
                      <a:r>
                        <a:rPr lang="zh-CN" altLang="en-US" sz="2400" dirty="0" smtClean="0"/>
                        <a:t>口</a:t>
                      </a:r>
                      <a:endParaRPr lang="zh-CN" altLang="en-US" sz="2400" dirty="0"/>
                    </a:p>
                  </a:txBody>
                  <a:tcPr marL="91432" marR="91432" marT="45726" marB="4572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sz="quarter" idx="1"/>
          </p:nvPr>
        </p:nvSpPr>
        <p:spPr>
          <a:xfrm>
            <a:off x="457200" y="1219200"/>
            <a:ext cx="8229600" cy="4937125"/>
          </a:xfrm>
        </p:spPr>
        <p:txBody>
          <a:bodyPr/>
          <a:lstStyle/>
          <a:p>
            <a:r>
              <a:rPr lang="en-US" altLang="zh-CN" b="1" smtClean="0">
                <a:solidFill>
                  <a:srgbClr val="C00000"/>
                </a:solidFill>
              </a:rPr>
              <a:t>4. </a:t>
            </a:r>
            <a:r>
              <a:rPr lang="zh-CN" altLang="en-US" b="1" smtClean="0">
                <a:solidFill>
                  <a:srgbClr val="C00000"/>
                </a:solidFill>
              </a:rPr>
              <a:t>补码计算并对结果进行分析</a:t>
            </a:r>
            <a:endParaRPr lang="en-US" altLang="zh-CN" b="1" smtClean="0">
              <a:solidFill>
                <a:srgbClr val="C00000"/>
              </a:solidFill>
            </a:endParaRPr>
          </a:p>
          <a:p>
            <a:pPr marL="274638" lvl="1" indent="0">
              <a:buFont typeface="Wingdings 3" panose="05040102010807070707" pitchFamily="18" charset="2"/>
              <a:buNone/>
            </a:pPr>
            <a:r>
              <a:rPr lang="zh-CN" altLang="en-US" sz="2400" smtClean="0">
                <a:solidFill>
                  <a:schemeClr val="tx1"/>
                </a:solidFill>
              </a:rPr>
              <a:t>例：字长</a:t>
            </a:r>
            <a:r>
              <a:rPr lang="en-US" altLang="zh-CN" sz="2400" smtClean="0">
                <a:solidFill>
                  <a:schemeClr val="tx1"/>
                </a:solidFill>
              </a:rPr>
              <a:t>=8</a:t>
            </a:r>
            <a:r>
              <a:rPr lang="zh-CN" altLang="en-US" sz="2400" smtClean="0">
                <a:solidFill>
                  <a:schemeClr val="tx1"/>
                </a:solidFill>
              </a:rPr>
              <a:t>，用补码形式完成</a:t>
            </a:r>
            <a:r>
              <a:rPr lang="en-US" altLang="zh-CN" sz="2400" smtClean="0">
                <a:solidFill>
                  <a:schemeClr val="tx1"/>
                </a:solidFill>
              </a:rPr>
              <a:t>(+75)+(-6)</a:t>
            </a:r>
            <a:r>
              <a:rPr lang="zh-CN" altLang="en-US" sz="2400" smtClean="0">
                <a:solidFill>
                  <a:schemeClr val="tx1"/>
                </a:solidFill>
              </a:rPr>
              <a:t>运算，要求有运算过程并讨论结果是否溢出。</a:t>
            </a:r>
            <a:endParaRPr lang="en-US" altLang="zh-CN" sz="2400" smtClean="0">
              <a:solidFill>
                <a:schemeClr val="tx1"/>
              </a:solidFill>
            </a:endParaRPr>
          </a:p>
          <a:p>
            <a:pPr marL="274638" lvl="1" indent="0">
              <a:buFont typeface="Wingdings 3" panose="05040102010807070707" pitchFamily="18" charset="2"/>
              <a:buNone/>
            </a:pPr>
            <a:r>
              <a:rPr lang="zh-CN" altLang="en-US" sz="2400" smtClean="0">
                <a:solidFill>
                  <a:schemeClr val="tx1"/>
                </a:solidFill>
              </a:rPr>
              <a:t>解：∵ </a:t>
            </a:r>
            <a:r>
              <a:rPr lang="en-US" altLang="zh-CN" sz="2400" smtClean="0">
                <a:solidFill>
                  <a:schemeClr val="tx1"/>
                </a:solidFill>
              </a:rPr>
              <a:t>(+75)</a:t>
            </a:r>
            <a:r>
              <a:rPr lang="zh-CN" altLang="en-US" sz="2400" baseline="-25000" smtClean="0">
                <a:solidFill>
                  <a:schemeClr val="tx1"/>
                </a:solidFill>
              </a:rPr>
              <a:t>补</a:t>
            </a:r>
            <a:r>
              <a:rPr lang="en-US" altLang="zh-CN" sz="2400" smtClean="0">
                <a:solidFill>
                  <a:schemeClr val="tx1"/>
                </a:solidFill>
              </a:rPr>
              <a:t>=0100,1011B	(-6)</a:t>
            </a:r>
            <a:r>
              <a:rPr lang="zh-CN" altLang="en-US" sz="2400" baseline="-25000" smtClean="0">
                <a:solidFill>
                  <a:schemeClr val="tx1"/>
                </a:solidFill>
              </a:rPr>
              <a:t>补</a:t>
            </a:r>
            <a:r>
              <a:rPr lang="en-US" altLang="zh-CN" sz="2400" smtClean="0">
                <a:solidFill>
                  <a:schemeClr val="tx1"/>
                </a:solidFill>
              </a:rPr>
              <a:t>=1111,1010B</a:t>
            </a:r>
          </a:p>
          <a:p>
            <a:pPr marL="274638" lvl="1" indent="0">
              <a:buFont typeface="Wingdings 3" panose="05040102010807070707" pitchFamily="18" charset="2"/>
              <a:buNone/>
            </a:pPr>
            <a:r>
              <a:rPr lang="en-US" altLang="zh-CN" sz="2400" smtClean="0">
                <a:solidFill>
                  <a:schemeClr val="tx1"/>
                </a:solidFill>
              </a:rPr>
              <a:t>	</a:t>
            </a:r>
            <a:r>
              <a:rPr lang="zh-CN" altLang="en-US" sz="2400" smtClean="0">
                <a:solidFill>
                  <a:schemeClr val="tx1"/>
                </a:solidFill>
              </a:rPr>
              <a:t>∴</a:t>
            </a:r>
            <a:r>
              <a:rPr lang="en-US" altLang="zh-CN" sz="2400" smtClean="0">
                <a:solidFill>
                  <a:schemeClr val="tx1"/>
                </a:solidFill>
              </a:rPr>
              <a:t> (+75)+(-6) 	=  (+75)</a:t>
            </a:r>
            <a:r>
              <a:rPr lang="zh-CN" altLang="en-US" sz="2400" baseline="-25000" smtClean="0">
                <a:solidFill>
                  <a:schemeClr val="tx1"/>
                </a:solidFill>
              </a:rPr>
              <a:t>补</a:t>
            </a:r>
            <a:r>
              <a:rPr lang="en-US" altLang="zh-CN" sz="2400" smtClean="0">
                <a:solidFill>
                  <a:schemeClr val="tx1"/>
                </a:solidFill>
              </a:rPr>
              <a:t>+ (-6)</a:t>
            </a:r>
            <a:r>
              <a:rPr lang="zh-CN" altLang="en-US" sz="2400" baseline="-25000" smtClean="0">
                <a:solidFill>
                  <a:schemeClr val="tx1"/>
                </a:solidFill>
              </a:rPr>
              <a:t>补</a:t>
            </a:r>
            <a:endParaRPr lang="en-US" altLang="zh-CN" sz="2400" smtClean="0">
              <a:solidFill>
                <a:schemeClr val="tx1"/>
              </a:solidFill>
            </a:endParaRPr>
          </a:p>
          <a:p>
            <a:pPr marL="274638" lvl="1" indent="0">
              <a:buFont typeface="Wingdings 3" panose="05040102010807070707" pitchFamily="18" charset="2"/>
              <a:buNone/>
            </a:pPr>
            <a:r>
              <a:rPr lang="en-US" altLang="zh-CN" sz="2400" smtClean="0">
                <a:solidFill>
                  <a:schemeClr val="tx1"/>
                </a:solidFill>
              </a:rPr>
              <a:t>			=  0100,1011B</a:t>
            </a:r>
          </a:p>
          <a:p>
            <a:pPr marL="274638" lvl="1" indent="0">
              <a:buFont typeface="Wingdings 3" panose="05040102010807070707" pitchFamily="18" charset="2"/>
              <a:buNone/>
            </a:pPr>
            <a:r>
              <a:rPr lang="en-US" altLang="zh-CN" sz="2400" smtClean="0">
                <a:solidFill>
                  <a:schemeClr val="tx1"/>
                </a:solidFill>
              </a:rPr>
              <a:t>			+  1111,1010B</a:t>
            </a:r>
          </a:p>
          <a:p>
            <a:pPr marL="274638" lvl="1" indent="0">
              <a:buFont typeface="Wingdings 3" panose="05040102010807070707" pitchFamily="18" charset="2"/>
              <a:buNone/>
            </a:pPr>
            <a:r>
              <a:rPr lang="en-US" altLang="zh-CN" sz="2400" smtClean="0">
                <a:solidFill>
                  <a:schemeClr val="tx1"/>
                </a:solidFill>
              </a:rPr>
              <a:t>			=1,0100,0101B</a:t>
            </a:r>
          </a:p>
          <a:p>
            <a:pPr marL="274638" lvl="1" indent="0">
              <a:buFont typeface="Wingdings 3" panose="05040102010807070707" pitchFamily="18" charset="2"/>
              <a:buNone/>
            </a:pPr>
            <a:r>
              <a:rPr lang="en-US" altLang="zh-CN" sz="2400" smtClean="0">
                <a:solidFill>
                  <a:schemeClr val="tx1"/>
                </a:solidFill>
              </a:rPr>
              <a:t>	</a:t>
            </a:r>
            <a:r>
              <a:rPr lang="zh-CN" altLang="en-US" sz="2400" smtClean="0">
                <a:solidFill>
                  <a:schemeClr val="tx1"/>
                </a:solidFill>
              </a:rPr>
              <a:t>∴运算结果为</a:t>
            </a:r>
            <a:r>
              <a:rPr lang="en-US" altLang="zh-CN" sz="2400" smtClean="0">
                <a:solidFill>
                  <a:schemeClr val="tx1"/>
                </a:solidFill>
              </a:rPr>
              <a:t>0100,0101B</a:t>
            </a:r>
            <a:r>
              <a:rPr lang="zh-CN" altLang="en-US" sz="2400" smtClean="0">
                <a:solidFill>
                  <a:schemeClr val="tx1"/>
                </a:solidFill>
              </a:rPr>
              <a:t>，且</a:t>
            </a:r>
            <a:r>
              <a:rPr lang="en-US" altLang="zh-CN" sz="2400" smtClean="0">
                <a:solidFill>
                  <a:schemeClr val="tx1"/>
                </a:solidFill>
              </a:rPr>
              <a:t>OF=0</a:t>
            </a:r>
          </a:p>
          <a:p>
            <a:pPr marL="274638" lvl="1" indent="0">
              <a:buFont typeface="Wingdings 3" panose="05040102010807070707" pitchFamily="18" charset="2"/>
              <a:buNone/>
            </a:pPr>
            <a:r>
              <a:rPr lang="en-US" altLang="zh-CN" sz="2400" smtClean="0">
                <a:solidFill>
                  <a:schemeClr val="tx1"/>
                </a:solidFill>
              </a:rPr>
              <a:t>	</a:t>
            </a:r>
            <a:r>
              <a:rPr lang="zh-CN" altLang="en-US" sz="2400" smtClean="0">
                <a:solidFill>
                  <a:schemeClr val="tx1"/>
                </a:solidFill>
              </a:rPr>
              <a:t>∴结果不溢出</a:t>
            </a:r>
          </a:p>
        </p:txBody>
      </p:sp>
      <p:cxnSp>
        <p:nvCxnSpPr>
          <p:cNvPr id="5" name="直接连接符 4"/>
          <p:cNvCxnSpPr/>
          <p:nvPr/>
        </p:nvCxnSpPr>
        <p:spPr>
          <a:xfrm>
            <a:off x="3059113" y="4149725"/>
            <a:ext cx="20891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9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9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a:xfrm>
            <a:off x="457200" y="1219200"/>
            <a:ext cx="8229600" cy="4937125"/>
          </a:xfrm>
        </p:spPr>
        <p:txBody>
          <a:bodyPr/>
          <a:lstStyle/>
          <a:p>
            <a:pPr marL="0" indent="0">
              <a:buFont typeface="Wingdings 3" panose="05040102010807070707" pitchFamily="18" charset="2"/>
              <a:buNone/>
            </a:pPr>
            <a:r>
              <a:rPr lang="zh-CN" altLang="en-US" sz="2400" smtClean="0"/>
              <a:t>（</a:t>
            </a:r>
            <a:r>
              <a:rPr lang="en-US" altLang="zh-CN" sz="2400" smtClean="0"/>
              <a:t>3</a:t>
            </a:r>
            <a:r>
              <a:rPr lang="zh-CN" altLang="en-US" sz="2400" smtClean="0"/>
              <a:t>）在方式</a:t>
            </a:r>
            <a:r>
              <a:rPr lang="en-US" altLang="zh-CN" sz="2400" smtClean="0"/>
              <a:t>1</a:t>
            </a:r>
            <a:r>
              <a:rPr lang="zh-CN" altLang="en-US" sz="2400" smtClean="0"/>
              <a:t>中</a:t>
            </a:r>
            <a:r>
              <a:rPr lang="en-US" altLang="zh-CN" sz="2400" smtClean="0"/>
              <a:t>C</a:t>
            </a:r>
            <a:r>
              <a:rPr lang="zh-CN" altLang="en-US" sz="2400" smtClean="0"/>
              <a:t>口哪几个引脚作为信号联络线，各信号联络线的含义</a:t>
            </a:r>
          </a:p>
          <a:p>
            <a:pPr marL="0" indent="0">
              <a:buFont typeface="Wingdings 3" panose="05040102010807070707" pitchFamily="18" charset="2"/>
              <a:buNone/>
            </a:pPr>
            <a:r>
              <a:rPr lang="en-US" altLang="zh-CN" b="1" smtClean="0">
                <a:solidFill>
                  <a:srgbClr val="C00000"/>
                </a:solidFill>
              </a:rPr>
              <a:t>2. 8255A</a:t>
            </a:r>
            <a:r>
              <a:rPr lang="zh-CN" altLang="en-US" b="1" smtClean="0">
                <a:solidFill>
                  <a:srgbClr val="C00000"/>
                </a:solidFill>
              </a:rPr>
              <a:t>初始化编程</a:t>
            </a:r>
          </a:p>
          <a:p>
            <a:pPr lvl="1"/>
            <a:r>
              <a:rPr lang="zh-CN" altLang="en-US" sz="2400" smtClean="0"/>
              <a:t>工作在方式</a:t>
            </a:r>
            <a:r>
              <a:rPr lang="en-US" altLang="zh-CN" sz="2400" smtClean="0"/>
              <a:t>0</a:t>
            </a:r>
            <a:r>
              <a:rPr lang="zh-CN" altLang="en-US" sz="2400" smtClean="0"/>
              <a:t>时：方式选择命令字→控制口</a:t>
            </a:r>
          </a:p>
          <a:p>
            <a:pPr lvl="1"/>
            <a:r>
              <a:rPr lang="zh-CN" altLang="en-US" sz="2400" smtClean="0"/>
              <a:t>工作在方式</a:t>
            </a:r>
            <a:r>
              <a:rPr lang="en-US" altLang="zh-CN" sz="2400" smtClean="0"/>
              <a:t>1</a:t>
            </a:r>
            <a:r>
              <a:rPr lang="zh-CN" altLang="en-US" sz="2400" smtClean="0"/>
              <a:t>、</a:t>
            </a:r>
            <a:r>
              <a:rPr lang="en-US" altLang="zh-CN" sz="2400" smtClean="0"/>
              <a:t>2</a:t>
            </a:r>
            <a:r>
              <a:rPr lang="zh-CN" altLang="en-US" sz="2400" smtClean="0"/>
              <a:t>时：</a:t>
            </a:r>
          </a:p>
          <a:p>
            <a:pPr marL="549275" lvl="2" indent="0">
              <a:buFont typeface="Wingdings 3" panose="05040102010807070707" pitchFamily="18" charset="2"/>
              <a:buNone/>
            </a:pPr>
            <a:r>
              <a:rPr lang="en-US" altLang="zh-CN" sz="2400" smtClean="0"/>
              <a:t>a)   </a:t>
            </a:r>
            <a:r>
              <a:rPr lang="zh-CN" altLang="en-US" sz="2400" smtClean="0"/>
              <a:t>方式选择命令字→控制口</a:t>
            </a:r>
          </a:p>
          <a:p>
            <a:pPr marL="549275" lvl="2" indent="0">
              <a:buFont typeface="Wingdings 3" panose="05040102010807070707" pitchFamily="18" charset="2"/>
              <a:buNone/>
            </a:pPr>
            <a:r>
              <a:rPr lang="en-US" altLang="zh-CN" sz="2400" smtClean="0"/>
              <a:t>b)   </a:t>
            </a:r>
            <a:r>
              <a:rPr lang="zh-CN" altLang="en-US" sz="2400" smtClean="0"/>
              <a:t>允许中断（或禁止中断）的命令字→控制口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a:xfrm>
            <a:off x="457200" y="1219200"/>
            <a:ext cx="8229600" cy="4937125"/>
          </a:xfrm>
        </p:spPr>
        <p:txBody>
          <a:bodyPr/>
          <a:lstStyle/>
          <a:p>
            <a:pPr marL="365125" indent="-365125">
              <a:buFont typeface="Wingdings 3" panose="05040102010807070707" pitchFamily="18" charset="2"/>
              <a:buNone/>
              <a:defRPr/>
            </a:pPr>
            <a:r>
              <a:rPr lang="en-US" altLang="zh-CN" sz="2400" smtClean="0"/>
              <a:t>a.  </a:t>
            </a:r>
            <a:r>
              <a:rPr lang="zh-CN" altLang="en-US" sz="2400" smtClean="0"/>
              <a:t>如果数据口（</a:t>
            </a:r>
            <a:r>
              <a:rPr lang="en-US" altLang="zh-CN" sz="2400" smtClean="0"/>
              <a:t>A,B</a:t>
            </a:r>
            <a:r>
              <a:rPr lang="zh-CN" altLang="en-US" sz="2400" smtClean="0"/>
              <a:t>或</a:t>
            </a:r>
            <a:r>
              <a:rPr lang="en-US" altLang="zh-CN" sz="2400" smtClean="0"/>
              <a:t>C)</a:t>
            </a:r>
            <a:r>
              <a:rPr lang="zh-CN" altLang="en-US" sz="2400" smtClean="0"/>
              <a:t>工作在方式</a:t>
            </a:r>
            <a:r>
              <a:rPr lang="en-US" altLang="zh-CN" sz="2400" smtClean="0"/>
              <a:t>0</a:t>
            </a:r>
            <a:r>
              <a:rPr lang="zh-CN" altLang="en-US" sz="2400" smtClean="0"/>
              <a:t>：</a:t>
            </a:r>
            <a:endParaRPr lang="en-US" altLang="zh-CN" sz="2400" smtClean="0"/>
          </a:p>
          <a:p>
            <a:pPr lvl="1">
              <a:defRPr/>
            </a:pPr>
            <a:r>
              <a:rPr lang="zh-CN" altLang="en-US" sz="2400" smtClean="0"/>
              <a:t>直接采用</a:t>
            </a:r>
            <a:r>
              <a:rPr lang="en-US" altLang="zh-CN" sz="2400" smtClean="0"/>
              <a:t>IN/OUT</a:t>
            </a:r>
            <a:r>
              <a:rPr lang="zh-CN" altLang="en-US" sz="2400" smtClean="0"/>
              <a:t>指令对其进行读写。</a:t>
            </a:r>
          </a:p>
          <a:p>
            <a:pPr marL="0" indent="0">
              <a:buFont typeface="Wingdings 3" panose="05040102010807070707" pitchFamily="18" charset="2"/>
              <a:buNone/>
              <a:defRPr/>
            </a:pPr>
            <a:r>
              <a:rPr lang="en-US" altLang="zh-CN" sz="2400" smtClean="0"/>
              <a:t>b. </a:t>
            </a:r>
            <a:r>
              <a:rPr lang="zh-CN" altLang="en-US" sz="2400" smtClean="0"/>
              <a:t>如果数据口</a:t>
            </a:r>
            <a:r>
              <a:rPr lang="en-US" altLang="zh-CN" sz="2400" smtClean="0"/>
              <a:t>(A</a:t>
            </a:r>
            <a:r>
              <a:rPr lang="zh-CN" altLang="en-US" sz="2400" smtClean="0"/>
              <a:t>或</a:t>
            </a:r>
            <a:r>
              <a:rPr lang="en-US" altLang="zh-CN" sz="2400" smtClean="0"/>
              <a:t>B)</a:t>
            </a:r>
            <a:r>
              <a:rPr lang="zh-CN" altLang="en-US" sz="2400" smtClean="0"/>
              <a:t>工作在方式</a:t>
            </a:r>
            <a:r>
              <a:rPr lang="en-US" altLang="zh-CN" sz="2400" smtClean="0"/>
              <a:t>1</a:t>
            </a:r>
            <a:endParaRPr lang="zh-CN" altLang="en-US" sz="2400" smtClean="0"/>
          </a:p>
          <a:p>
            <a:pPr lvl="1">
              <a:defRPr/>
            </a:pPr>
            <a:r>
              <a:rPr lang="zh-CN" altLang="en-US" sz="2400" smtClean="0"/>
              <a:t>如果采用查询方式，且 </a:t>
            </a:r>
            <a:r>
              <a:rPr lang="en-US" altLang="zh-CN" sz="2400" smtClean="0"/>
              <a:t>A</a:t>
            </a:r>
            <a:r>
              <a:rPr lang="zh-CN" altLang="en-US" sz="2400" smtClean="0"/>
              <a:t>或</a:t>
            </a:r>
            <a:r>
              <a:rPr lang="en-US" altLang="zh-CN" sz="2400" smtClean="0"/>
              <a:t>B</a:t>
            </a:r>
            <a:r>
              <a:rPr lang="zh-CN" altLang="en-US" sz="2400" smtClean="0"/>
              <a:t>口定义为输入口</a:t>
            </a:r>
            <a:r>
              <a:rPr lang="en-US" altLang="zh-CN" sz="2400" smtClean="0"/>
              <a:t>,</a:t>
            </a:r>
            <a:r>
              <a:rPr lang="zh-CN" altLang="en-US" sz="2400" smtClean="0"/>
              <a:t>先用</a:t>
            </a:r>
            <a:r>
              <a:rPr lang="en-US" altLang="zh-CN" sz="2400" smtClean="0"/>
              <a:t>IN</a:t>
            </a:r>
            <a:r>
              <a:rPr lang="zh-CN" altLang="en-US" sz="2400" smtClean="0"/>
              <a:t>指令读入</a:t>
            </a:r>
            <a:r>
              <a:rPr lang="en-US" altLang="zh-CN" sz="2400" smtClean="0"/>
              <a:t>C</a:t>
            </a:r>
            <a:r>
              <a:rPr lang="zh-CN" altLang="en-US" sz="2400" smtClean="0"/>
              <a:t>口的内容，查询其中的</a:t>
            </a:r>
            <a:r>
              <a:rPr lang="en-US" altLang="zh-CN" sz="2400" smtClean="0"/>
              <a:t>IBF=1</a:t>
            </a:r>
            <a:r>
              <a:rPr lang="zh-CN" altLang="en-US" sz="2400" smtClean="0"/>
              <a:t>时</a:t>
            </a:r>
            <a:r>
              <a:rPr lang="en-US" altLang="zh-CN" sz="2400" smtClean="0"/>
              <a:t>,</a:t>
            </a:r>
            <a:r>
              <a:rPr lang="zh-CN" altLang="en-US" sz="2400" smtClean="0"/>
              <a:t>表示</a:t>
            </a:r>
            <a:r>
              <a:rPr lang="en-US" altLang="zh-CN" sz="2400" smtClean="0"/>
              <a:t>CPU</a:t>
            </a:r>
            <a:r>
              <a:rPr lang="zh-CN" altLang="en-US" sz="2400" smtClean="0"/>
              <a:t>可以继续用</a:t>
            </a:r>
            <a:r>
              <a:rPr lang="en-US" altLang="zh-CN" sz="2400" smtClean="0"/>
              <a:t>IN</a:t>
            </a:r>
            <a:r>
              <a:rPr lang="zh-CN" altLang="en-US" sz="2400" smtClean="0"/>
              <a:t>指令从</a:t>
            </a:r>
            <a:r>
              <a:rPr lang="en-US" altLang="zh-CN" sz="2400" smtClean="0"/>
              <a:t>A</a:t>
            </a:r>
            <a:r>
              <a:rPr lang="zh-CN" altLang="en-US" sz="2400" smtClean="0"/>
              <a:t>或</a:t>
            </a:r>
            <a:r>
              <a:rPr lang="en-US" altLang="zh-CN" sz="2400" smtClean="0"/>
              <a:t>B</a:t>
            </a:r>
            <a:r>
              <a:rPr lang="zh-CN" altLang="en-US" sz="2400" smtClean="0"/>
              <a:t>口读入外设送来的数据。</a:t>
            </a:r>
          </a:p>
          <a:p>
            <a:pPr lvl="1">
              <a:defRPr/>
            </a:pPr>
            <a:r>
              <a:rPr lang="zh-CN" altLang="en-US" sz="2400" smtClean="0"/>
              <a:t>如果采用查询方式，且 </a:t>
            </a:r>
            <a:r>
              <a:rPr lang="en-US" altLang="zh-CN" sz="2400" smtClean="0"/>
              <a:t>A</a:t>
            </a:r>
            <a:r>
              <a:rPr lang="zh-CN" altLang="en-US" sz="2400" smtClean="0"/>
              <a:t>或</a:t>
            </a:r>
            <a:r>
              <a:rPr lang="en-US" altLang="zh-CN" sz="2400" smtClean="0"/>
              <a:t>B</a:t>
            </a:r>
            <a:r>
              <a:rPr lang="zh-CN" altLang="en-US" sz="2400" smtClean="0"/>
              <a:t>口定义为输出口</a:t>
            </a:r>
            <a:r>
              <a:rPr lang="en-US" altLang="zh-CN" sz="2400" smtClean="0"/>
              <a:t>,</a:t>
            </a:r>
            <a:r>
              <a:rPr lang="zh-CN" altLang="en-US" sz="2400" smtClean="0"/>
              <a:t>先用</a:t>
            </a:r>
            <a:r>
              <a:rPr lang="en-US" altLang="zh-CN" sz="2400" smtClean="0"/>
              <a:t>IN</a:t>
            </a:r>
            <a:r>
              <a:rPr lang="zh-CN" altLang="en-US" sz="2400" smtClean="0"/>
              <a:t>指令读入</a:t>
            </a:r>
            <a:r>
              <a:rPr lang="en-US" altLang="zh-CN" sz="2400" smtClean="0"/>
              <a:t>C</a:t>
            </a:r>
            <a:r>
              <a:rPr lang="zh-CN" altLang="en-US" sz="2400" smtClean="0"/>
              <a:t>口的内容，查询</a:t>
            </a:r>
            <a:r>
              <a:rPr lang="en-US" altLang="zh-CN" sz="2400" smtClean="0"/>
              <a:t>OBF=1 </a:t>
            </a:r>
            <a:r>
              <a:rPr lang="zh-CN" altLang="en-US" sz="2400" smtClean="0"/>
              <a:t>时</a:t>
            </a:r>
            <a:r>
              <a:rPr lang="en-US" altLang="zh-CN" sz="2400" smtClean="0"/>
              <a:t>,</a:t>
            </a:r>
            <a:r>
              <a:rPr lang="zh-CN" altLang="en-US" sz="2400" smtClean="0"/>
              <a:t>表示</a:t>
            </a:r>
            <a:r>
              <a:rPr lang="en-US" altLang="zh-CN" sz="2400" smtClean="0"/>
              <a:t>CPU</a:t>
            </a:r>
            <a:r>
              <a:rPr lang="zh-CN" altLang="en-US" sz="2400" smtClean="0"/>
              <a:t>可以用</a:t>
            </a:r>
            <a:r>
              <a:rPr lang="en-US" altLang="zh-CN" sz="2400" smtClean="0"/>
              <a:t>OUT</a:t>
            </a:r>
            <a:r>
              <a:rPr lang="zh-CN" altLang="en-US" sz="2400" smtClean="0"/>
              <a:t>指令向</a:t>
            </a:r>
            <a:r>
              <a:rPr lang="en-US" altLang="zh-CN" sz="2400" smtClean="0"/>
              <a:t>A</a:t>
            </a:r>
            <a:r>
              <a:rPr lang="zh-CN" altLang="en-US" sz="2400" smtClean="0"/>
              <a:t>或</a:t>
            </a:r>
            <a:r>
              <a:rPr lang="en-US" altLang="zh-CN" sz="2400" smtClean="0"/>
              <a:t>B</a:t>
            </a:r>
            <a:r>
              <a:rPr lang="zh-CN" altLang="en-US" sz="2400" smtClean="0"/>
              <a:t>口写数据以送给外设</a:t>
            </a:r>
            <a:endParaRPr lang="zh-CN" altLang="en-US" sz="24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endParaRPr lang="zh-CN" altLang="en-US" smtClean="0"/>
          </a:p>
        </p:txBody>
      </p:sp>
      <p:sp>
        <p:nvSpPr>
          <p:cNvPr id="51203" name="内容占位符 2"/>
          <p:cNvSpPr>
            <a:spLocks noGrp="1"/>
          </p:cNvSpPr>
          <p:nvPr>
            <p:ph sz="quarter" idx="1"/>
          </p:nvPr>
        </p:nvSpPr>
        <p:spPr>
          <a:xfrm>
            <a:off x="457200" y="1219200"/>
            <a:ext cx="8229600" cy="4937125"/>
          </a:xfrm>
        </p:spPr>
        <p:txBody>
          <a:bodyPr/>
          <a:lstStyle/>
          <a:p>
            <a:r>
              <a:rPr lang="zh-CN" altLang="en-US" smtClean="0"/>
              <a:t>掌握</a:t>
            </a:r>
            <a:r>
              <a:rPr lang="zh-CN" altLang="en-US" smtClean="0">
                <a:solidFill>
                  <a:srgbClr val="FF0000"/>
                </a:solidFill>
              </a:rPr>
              <a:t>作业</a:t>
            </a:r>
            <a:r>
              <a:rPr lang="zh-CN" altLang="en-US" smtClean="0"/>
              <a:t>、</a:t>
            </a:r>
            <a:r>
              <a:rPr lang="zh-CN" altLang="en-US" smtClean="0">
                <a:solidFill>
                  <a:srgbClr val="FF0000"/>
                </a:solidFill>
              </a:rPr>
              <a:t>实验</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88913"/>
            <a:ext cx="8229600" cy="5967412"/>
          </a:xfrm>
          <a:solidFill>
            <a:schemeClr val="bg1"/>
          </a:solidFill>
        </p:spPr>
        <p:txBody>
          <a:bodyPr/>
          <a:lstStyle/>
          <a:p>
            <a:pPr marL="0" indent="0" eaLnBrk="1" hangingPunct="1">
              <a:buFont typeface="Wingdings 3" panose="05040102010807070707" pitchFamily="18" charset="2"/>
              <a:buNone/>
              <a:defRPr/>
            </a:pPr>
            <a:r>
              <a:rPr lang="en-US" altLang="zh-CN" b="1" dirty="0" smtClean="0">
                <a:solidFill>
                  <a:srgbClr val="C00000"/>
                </a:solidFill>
                <a:latin typeface="+mn-ea"/>
              </a:rPr>
              <a:t>5</a:t>
            </a:r>
            <a:r>
              <a:rPr lang="en-US" altLang="zh-CN" b="1" dirty="0">
                <a:solidFill>
                  <a:srgbClr val="C00000"/>
                </a:solidFill>
                <a:latin typeface="+mn-ea"/>
              </a:rPr>
              <a:t>. </a:t>
            </a:r>
            <a:r>
              <a:rPr lang="zh-CN" altLang="en-US" b="1" dirty="0">
                <a:solidFill>
                  <a:srgbClr val="C00000"/>
                </a:solidFill>
                <a:latin typeface="+mn-ea"/>
              </a:rPr>
              <a:t>熟记</a:t>
            </a:r>
            <a:r>
              <a:rPr lang="en-US" altLang="zh-CN" b="1" dirty="0">
                <a:solidFill>
                  <a:srgbClr val="C00000"/>
                </a:solidFill>
                <a:latin typeface="+mn-ea"/>
              </a:rPr>
              <a:t>0~9</a:t>
            </a:r>
            <a:r>
              <a:rPr lang="zh-CN" altLang="en-US" b="1" dirty="0">
                <a:solidFill>
                  <a:srgbClr val="C00000"/>
                </a:solidFill>
                <a:latin typeface="+mn-ea"/>
              </a:rPr>
              <a:t>、</a:t>
            </a:r>
            <a:r>
              <a:rPr lang="en-US" altLang="zh-CN" b="1" dirty="0">
                <a:solidFill>
                  <a:srgbClr val="C00000"/>
                </a:solidFill>
                <a:latin typeface="+mn-ea"/>
              </a:rPr>
              <a:t>A~F</a:t>
            </a:r>
            <a:r>
              <a:rPr lang="zh-CN" altLang="en-US" b="1" dirty="0">
                <a:solidFill>
                  <a:srgbClr val="C00000"/>
                </a:solidFill>
                <a:latin typeface="+mn-ea"/>
              </a:rPr>
              <a:t>、回车符、换行符的</a:t>
            </a:r>
            <a:r>
              <a:rPr lang="en-US" altLang="zh-CN" b="1" dirty="0">
                <a:solidFill>
                  <a:srgbClr val="C00000"/>
                </a:solidFill>
                <a:latin typeface="+mn-ea"/>
              </a:rPr>
              <a:t>ASCII</a:t>
            </a:r>
            <a:r>
              <a:rPr lang="zh-CN" altLang="en-US" b="1" dirty="0" smtClean="0">
                <a:solidFill>
                  <a:srgbClr val="C00000"/>
                </a:solidFill>
                <a:latin typeface="+mn-ea"/>
              </a:rPr>
              <a:t>码</a:t>
            </a:r>
            <a:endParaRPr lang="en-US" altLang="zh-CN" b="1" dirty="0" smtClean="0">
              <a:solidFill>
                <a:srgbClr val="C00000"/>
              </a:solidFill>
              <a:latin typeface="+mn-ea"/>
            </a:endParaRPr>
          </a:p>
          <a:p>
            <a:pPr marL="0" indent="0" eaLnBrk="1" hangingPunct="1">
              <a:buFont typeface="Wingdings 3" panose="05040102010807070707" pitchFamily="18" charset="2"/>
              <a:buNone/>
              <a:defRPr/>
            </a:pPr>
            <a:r>
              <a:rPr lang="en-US" altLang="zh-CN" b="1" dirty="0" smtClean="0">
                <a:solidFill>
                  <a:srgbClr val="C00000"/>
                </a:solidFill>
                <a:latin typeface="+mn-ea"/>
              </a:rPr>
              <a:t>6. </a:t>
            </a:r>
            <a:r>
              <a:rPr lang="zh-CN" altLang="en-US" b="1" dirty="0" smtClean="0">
                <a:solidFill>
                  <a:srgbClr val="C00000"/>
                </a:solidFill>
                <a:latin typeface="+mn-ea"/>
              </a:rPr>
              <a:t>微型计算机机的硬件结构</a:t>
            </a:r>
            <a:endParaRPr lang="zh-CN" altLang="en-US" b="1" dirty="0">
              <a:solidFill>
                <a:srgbClr val="C00000"/>
              </a:solidFill>
              <a:latin typeface="+mn-ea"/>
            </a:endParaRPr>
          </a:p>
        </p:txBody>
      </p:sp>
      <p:sp>
        <p:nvSpPr>
          <p:cNvPr id="38" name="Text Box 1059"/>
          <p:cNvSpPr txBox="1">
            <a:spLocks noChangeArrowheads="1"/>
          </p:cNvSpPr>
          <p:nvPr/>
        </p:nvSpPr>
        <p:spPr bwMode="auto">
          <a:xfrm>
            <a:off x="577850" y="5383213"/>
            <a:ext cx="8045450" cy="1323975"/>
          </a:xfrm>
          <a:prstGeom prst="rect">
            <a:avLst/>
          </a:prstGeom>
          <a:solidFill>
            <a:schemeClr val="bg1"/>
          </a:solidFill>
          <a:ln>
            <a:noFill/>
          </a:ln>
          <a:extLst/>
        </p:spPr>
        <p:txBody>
          <a:bodyPr wrap="none">
            <a:spAutoFit/>
          </a:bodyPr>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spcBef>
                <a:spcPct val="50000"/>
              </a:spcBef>
              <a:defRPr/>
            </a:pPr>
            <a:r>
              <a:rPr lang="zh-CN" altLang="en-US" sz="2000" b="1" dirty="0" smtClean="0">
                <a:latin typeface="+mn-ea"/>
                <a:ea typeface="+mn-ea"/>
              </a:rPr>
              <a:t>例</a:t>
            </a:r>
            <a:r>
              <a:rPr lang="en-US" altLang="zh-CN" sz="2000" b="1" dirty="0" smtClean="0">
                <a:latin typeface="+mn-ea"/>
                <a:ea typeface="+mn-ea"/>
              </a:rPr>
              <a:t>1</a:t>
            </a:r>
            <a:r>
              <a:rPr lang="zh-CN" altLang="en-US" sz="2000" b="1" dirty="0" smtClean="0">
                <a:latin typeface="+mn-ea"/>
                <a:ea typeface="+mn-ea"/>
              </a:rPr>
              <a:t>：微处理器与</a:t>
            </a:r>
            <a:r>
              <a:rPr lang="en-US" altLang="zh-CN" sz="2000" b="1" dirty="0" smtClean="0">
                <a:latin typeface="+mn-ea"/>
                <a:ea typeface="+mn-ea"/>
              </a:rPr>
              <a:t>I/O</a:t>
            </a:r>
            <a:r>
              <a:rPr lang="zh-CN" altLang="en-US" sz="2000" b="1" dirty="0" smtClean="0">
                <a:latin typeface="+mn-ea"/>
                <a:ea typeface="+mn-ea"/>
              </a:rPr>
              <a:t>接口及存储器进行信息传送是通过三总线来完成，</a:t>
            </a:r>
          </a:p>
          <a:p>
            <a:pPr algn="just" eaLnBrk="1" hangingPunct="1">
              <a:spcBef>
                <a:spcPct val="50000"/>
              </a:spcBef>
              <a:defRPr/>
            </a:pPr>
            <a:r>
              <a:rPr lang="zh-CN" altLang="en-US" sz="2000" b="1" dirty="0" smtClean="0">
                <a:latin typeface="+mn-ea"/>
                <a:ea typeface="+mn-ea"/>
              </a:rPr>
              <a:t>该三总线为</a:t>
            </a:r>
            <a:r>
              <a:rPr lang="zh-CN" altLang="en-US" sz="2000" b="1" u="sng" dirty="0" smtClean="0">
                <a:latin typeface="+mn-ea"/>
                <a:ea typeface="+mn-ea"/>
              </a:rPr>
              <a:t>                  </a:t>
            </a:r>
            <a:r>
              <a:rPr lang="zh-CN" altLang="en-US" sz="2000" b="1" dirty="0" smtClean="0">
                <a:latin typeface="+mn-ea"/>
                <a:ea typeface="+mn-ea"/>
              </a:rPr>
              <a:t>、</a:t>
            </a:r>
            <a:r>
              <a:rPr lang="zh-CN" altLang="en-US" sz="2000" b="1" u="sng" dirty="0" smtClean="0">
                <a:latin typeface="+mn-ea"/>
                <a:ea typeface="+mn-ea"/>
              </a:rPr>
              <a:t>                   </a:t>
            </a:r>
            <a:r>
              <a:rPr lang="zh-CN" altLang="en-US" sz="2000" b="1" dirty="0" smtClean="0">
                <a:latin typeface="+mn-ea"/>
                <a:ea typeface="+mn-ea"/>
              </a:rPr>
              <a:t>和地址总线。</a:t>
            </a:r>
            <a:endParaRPr lang="en-US" altLang="zh-CN" sz="2000" b="1" dirty="0" smtClean="0">
              <a:latin typeface="+mn-ea"/>
              <a:ea typeface="+mn-ea"/>
            </a:endParaRPr>
          </a:p>
          <a:p>
            <a:pPr algn="just" eaLnBrk="1" hangingPunct="1">
              <a:spcBef>
                <a:spcPct val="50000"/>
              </a:spcBef>
              <a:defRPr/>
            </a:pPr>
            <a:r>
              <a:rPr lang="zh-CN" altLang="en-US" sz="2000" b="1" dirty="0" smtClean="0">
                <a:latin typeface="+mn-ea"/>
                <a:ea typeface="+mn-ea"/>
              </a:rPr>
              <a:t>例</a:t>
            </a:r>
            <a:r>
              <a:rPr lang="en-US" altLang="zh-CN" sz="2000" b="1" dirty="0" smtClean="0">
                <a:latin typeface="+mn-ea"/>
                <a:ea typeface="+mn-ea"/>
              </a:rPr>
              <a:t>2</a:t>
            </a:r>
            <a:r>
              <a:rPr lang="zh-CN" altLang="en-US" sz="2000" b="1" dirty="0" smtClean="0">
                <a:latin typeface="+mn-ea"/>
                <a:ea typeface="+mn-ea"/>
              </a:rPr>
              <a:t>：冯诺依曼体系结构计算机的硬件组成。</a:t>
            </a:r>
            <a:endParaRPr lang="zh-CN" altLang="en-US" sz="2000" b="1" dirty="0">
              <a:latin typeface="+mn-ea"/>
              <a:ea typeface="+mn-ea"/>
            </a:endParaRPr>
          </a:p>
        </p:txBody>
      </p:sp>
      <p:grpSp>
        <p:nvGrpSpPr>
          <p:cNvPr id="2" name="组合 1"/>
          <p:cNvGrpSpPr>
            <a:grpSpLocks/>
          </p:cNvGrpSpPr>
          <p:nvPr/>
        </p:nvGrpSpPr>
        <p:grpSpPr bwMode="auto">
          <a:xfrm>
            <a:off x="585788" y="1757363"/>
            <a:ext cx="7794625" cy="3567112"/>
            <a:chOff x="585787" y="1757387"/>
            <a:chExt cx="7795328" cy="3567113"/>
          </a:xfrm>
        </p:grpSpPr>
        <p:sp>
          <p:nvSpPr>
            <p:cNvPr id="7" name="Text Box 1026"/>
            <p:cNvSpPr txBox="1">
              <a:spLocks noChangeArrowheads="1"/>
            </p:cNvSpPr>
            <p:nvPr/>
          </p:nvSpPr>
          <p:spPr bwMode="auto">
            <a:xfrm>
              <a:off x="674695" y="2809899"/>
              <a:ext cx="504871"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r>
                <a:rPr lang="en-US" altLang="zh-CN" b="1">
                  <a:latin typeface="+mn-ea"/>
                  <a:ea typeface="+mn-ea"/>
                </a:rPr>
                <a:t> C</a:t>
              </a:r>
            </a:p>
            <a:p>
              <a:pPr algn="ctr" eaLnBrk="1" hangingPunct="1">
                <a:defRPr/>
              </a:pPr>
              <a:r>
                <a:rPr lang="en-US" altLang="zh-CN" b="1">
                  <a:latin typeface="+mn-ea"/>
                  <a:ea typeface="+mn-ea"/>
                </a:rPr>
                <a:t> P</a:t>
              </a:r>
            </a:p>
            <a:p>
              <a:pPr algn="ctr" eaLnBrk="1" hangingPunct="1">
                <a:defRPr/>
              </a:pPr>
              <a:r>
                <a:rPr lang="en-US" altLang="zh-CN" b="1">
                  <a:latin typeface="+mn-ea"/>
                  <a:ea typeface="+mn-ea"/>
                </a:rPr>
                <a:t> </a:t>
              </a:r>
              <a:r>
                <a:rPr lang="en-US" altLang="zh-CN" sz="2600" b="1">
                  <a:latin typeface="+mn-ea"/>
                  <a:ea typeface="+mn-ea"/>
                </a:rPr>
                <a:t>U</a:t>
              </a:r>
            </a:p>
          </p:txBody>
        </p:sp>
        <p:sp>
          <p:nvSpPr>
            <p:cNvPr id="8" name="Rectangle 1027"/>
            <p:cNvSpPr>
              <a:spLocks noChangeArrowheads="1"/>
            </p:cNvSpPr>
            <p:nvPr/>
          </p:nvSpPr>
          <p:spPr bwMode="auto">
            <a:xfrm>
              <a:off x="585787" y="1819299"/>
              <a:ext cx="838276" cy="3505201"/>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just">
                <a:defRPr/>
              </a:pPr>
              <a:endParaRPr kumimoji="0" lang="en-US" altLang="zh-CN" sz="900" b="1">
                <a:latin typeface="+mn-ea"/>
                <a:ea typeface="+mn-ea"/>
              </a:endParaRPr>
            </a:p>
            <a:p>
              <a:pPr algn="just">
                <a:defRPr/>
              </a:pPr>
              <a:endParaRPr kumimoji="0" lang="en-US" altLang="zh-CN" sz="900" b="1">
                <a:latin typeface="+mn-ea"/>
                <a:ea typeface="+mn-ea"/>
              </a:endParaRPr>
            </a:p>
            <a:p>
              <a:pPr algn="just">
                <a:defRPr/>
              </a:pPr>
              <a:endParaRPr kumimoji="0" lang="en-US" altLang="zh-CN" sz="900" b="1">
                <a:latin typeface="+mn-ea"/>
                <a:ea typeface="+mn-ea"/>
              </a:endParaRPr>
            </a:p>
            <a:p>
              <a:pPr algn="just">
                <a:defRPr/>
              </a:pPr>
              <a:endParaRPr kumimoji="0" lang="en-US" altLang="zh-CN" sz="900" b="1">
                <a:latin typeface="+mn-ea"/>
                <a:ea typeface="+mn-ea"/>
              </a:endParaRPr>
            </a:p>
            <a:p>
              <a:pPr algn="just">
                <a:defRPr/>
              </a:pPr>
              <a:r>
                <a:rPr kumimoji="0" lang="en-US" altLang="zh-CN" b="1">
                  <a:latin typeface="+mn-ea"/>
                  <a:ea typeface="+mn-ea"/>
                </a:rPr>
                <a:t>                </a:t>
              </a:r>
            </a:p>
            <a:p>
              <a:pPr algn="just">
                <a:defRPr/>
              </a:pPr>
              <a:r>
                <a:rPr kumimoji="0" lang="en-US" altLang="zh-CN" b="1">
                  <a:latin typeface="+mn-ea"/>
                  <a:ea typeface="+mn-ea"/>
                </a:rPr>
                <a:t> </a:t>
              </a:r>
            </a:p>
          </p:txBody>
        </p:sp>
        <p:sp>
          <p:nvSpPr>
            <p:cNvPr id="9" name="Rectangle 1028"/>
            <p:cNvSpPr>
              <a:spLocks noChangeArrowheads="1"/>
            </p:cNvSpPr>
            <p:nvPr/>
          </p:nvSpPr>
          <p:spPr bwMode="auto">
            <a:xfrm>
              <a:off x="3253028" y="2767037"/>
              <a:ext cx="1211371" cy="795337"/>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just">
                <a:defRPr/>
              </a:pPr>
              <a:endParaRPr kumimoji="0" lang="en-US" altLang="zh-CN" b="1">
                <a:latin typeface="+mn-ea"/>
                <a:ea typeface="+mn-ea"/>
              </a:endParaRPr>
            </a:p>
            <a:p>
              <a:pPr algn="just">
                <a:defRPr/>
              </a:pPr>
              <a:r>
                <a:rPr kumimoji="0" lang="en-US" altLang="zh-CN" b="1">
                  <a:latin typeface="+mn-ea"/>
                  <a:ea typeface="+mn-ea"/>
                </a:rPr>
                <a:t> </a:t>
              </a:r>
            </a:p>
          </p:txBody>
        </p:sp>
        <p:sp>
          <p:nvSpPr>
            <p:cNvPr id="11" name="Rectangle 1029"/>
            <p:cNvSpPr>
              <a:spLocks noChangeArrowheads="1"/>
            </p:cNvSpPr>
            <p:nvPr/>
          </p:nvSpPr>
          <p:spPr bwMode="auto">
            <a:xfrm>
              <a:off x="1576476" y="2767037"/>
              <a:ext cx="1212959" cy="838200"/>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a:defRPr/>
              </a:pPr>
              <a:endParaRPr kumimoji="0" lang="zh-CN" altLang="zh-CN" b="1">
                <a:latin typeface="+mn-ea"/>
                <a:ea typeface="+mn-ea"/>
              </a:endParaRPr>
            </a:p>
          </p:txBody>
        </p:sp>
        <p:sp>
          <p:nvSpPr>
            <p:cNvPr id="12" name="Text Box 1030"/>
            <p:cNvSpPr txBox="1">
              <a:spLocks noChangeArrowheads="1"/>
            </p:cNvSpPr>
            <p:nvPr/>
          </p:nvSpPr>
          <p:spPr bwMode="auto">
            <a:xfrm>
              <a:off x="1652683" y="2992462"/>
              <a:ext cx="102244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a:defRPr/>
              </a:pPr>
              <a:r>
                <a:rPr kumimoji="0" lang="zh-CN" altLang="en-US" b="1">
                  <a:latin typeface="+mn-ea"/>
                  <a:ea typeface="+mn-ea"/>
                </a:rPr>
                <a:t>存储器</a:t>
              </a:r>
              <a:endParaRPr lang="zh-CN" altLang="en-US" b="1">
                <a:latin typeface="+mn-ea"/>
                <a:ea typeface="+mn-ea"/>
              </a:endParaRPr>
            </a:p>
          </p:txBody>
        </p:sp>
        <p:sp>
          <p:nvSpPr>
            <p:cNvPr id="13" name="Rectangle 1031"/>
            <p:cNvSpPr>
              <a:spLocks noChangeArrowheads="1"/>
            </p:cNvSpPr>
            <p:nvPr/>
          </p:nvSpPr>
          <p:spPr bwMode="auto">
            <a:xfrm>
              <a:off x="585787" y="1819299"/>
              <a:ext cx="838276" cy="3505201"/>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just">
                <a:defRPr/>
              </a:pPr>
              <a:endParaRPr kumimoji="0" lang="en-US" altLang="zh-CN" sz="900" b="1">
                <a:latin typeface="+mn-ea"/>
                <a:ea typeface="+mn-ea"/>
              </a:endParaRPr>
            </a:p>
            <a:p>
              <a:pPr algn="just">
                <a:defRPr/>
              </a:pPr>
              <a:endParaRPr kumimoji="0" lang="en-US" altLang="zh-CN" sz="900" b="1">
                <a:latin typeface="+mn-ea"/>
                <a:ea typeface="+mn-ea"/>
              </a:endParaRPr>
            </a:p>
            <a:p>
              <a:pPr algn="just">
                <a:defRPr/>
              </a:pPr>
              <a:endParaRPr kumimoji="0" lang="en-US" altLang="zh-CN" sz="900" b="1">
                <a:latin typeface="+mn-ea"/>
                <a:ea typeface="+mn-ea"/>
              </a:endParaRPr>
            </a:p>
            <a:p>
              <a:pPr algn="just">
                <a:defRPr/>
              </a:pPr>
              <a:endParaRPr kumimoji="0" lang="en-US" altLang="zh-CN" sz="900" b="1">
                <a:latin typeface="+mn-ea"/>
                <a:ea typeface="+mn-ea"/>
              </a:endParaRPr>
            </a:p>
            <a:p>
              <a:pPr algn="just">
                <a:defRPr/>
              </a:pPr>
              <a:r>
                <a:rPr kumimoji="0" lang="en-US" altLang="zh-CN" b="1">
                  <a:latin typeface="+mn-ea"/>
                  <a:ea typeface="+mn-ea"/>
                </a:rPr>
                <a:t>                </a:t>
              </a:r>
            </a:p>
            <a:p>
              <a:pPr algn="just">
                <a:defRPr/>
              </a:pPr>
              <a:r>
                <a:rPr kumimoji="0" lang="en-US" altLang="zh-CN" b="1">
                  <a:latin typeface="+mn-ea"/>
                  <a:ea typeface="+mn-ea"/>
                </a:rPr>
                <a:t> </a:t>
              </a:r>
            </a:p>
          </p:txBody>
        </p:sp>
        <p:sp>
          <p:nvSpPr>
            <p:cNvPr id="14" name="Rectangle 1032"/>
            <p:cNvSpPr>
              <a:spLocks noChangeArrowheads="1"/>
            </p:cNvSpPr>
            <p:nvPr/>
          </p:nvSpPr>
          <p:spPr bwMode="auto">
            <a:xfrm>
              <a:off x="4777165" y="2767037"/>
              <a:ext cx="1454281" cy="795337"/>
            </a:xfrm>
            <a:prstGeom prst="rect">
              <a:avLst/>
            </a:prstGeom>
            <a:noFill/>
            <a:ln w="317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just">
                <a:defRPr/>
              </a:pPr>
              <a:endParaRPr kumimoji="0" lang="en-US" altLang="zh-CN" sz="2400" b="1">
                <a:latin typeface="+mn-ea"/>
                <a:ea typeface="+mn-ea"/>
              </a:endParaRPr>
            </a:p>
            <a:p>
              <a:pPr algn="just">
                <a:defRPr/>
              </a:pPr>
              <a:r>
                <a:rPr kumimoji="0" lang="en-US" altLang="zh-CN" sz="2400" b="1">
                  <a:latin typeface="+mn-ea"/>
                  <a:ea typeface="+mn-ea"/>
                </a:rPr>
                <a:t> </a:t>
              </a:r>
            </a:p>
          </p:txBody>
        </p:sp>
        <p:sp>
          <p:nvSpPr>
            <p:cNvPr id="15" name="Rectangle 1033"/>
            <p:cNvSpPr>
              <a:spLocks noChangeArrowheads="1"/>
            </p:cNvSpPr>
            <p:nvPr/>
          </p:nvSpPr>
          <p:spPr bwMode="auto">
            <a:xfrm>
              <a:off x="6910957" y="2733699"/>
              <a:ext cx="1219310" cy="795338"/>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just">
                <a:defRPr/>
              </a:pPr>
              <a:endParaRPr kumimoji="0" lang="en-US" altLang="zh-CN" sz="2400" b="1">
                <a:latin typeface="+mn-ea"/>
                <a:ea typeface="+mn-ea"/>
              </a:endParaRPr>
            </a:p>
            <a:p>
              <a:pPr algn="just">
                <a:defRPr/>
              </a:pPr>
              <a:r>
                <a:rPr kumimoji="0" lang="en-US" altLang="zh-CN" sz="2400" b="1">
                  <a:latin typeface="+mn-ea"/>
                  <a:ea typeface="+mn-ea"/>
                </a:rPr>
                <a:t> </a:t>
              </a:r>
            </a:p>
          </p:txBody>
        </p:sp>
        <p:sp>
          <p:nvSpPr>
            <p:cNvPr id="16" name="AutoShape 1034"/>
            <p:cNvSpPr>
              <a:spLocks noChangeArrowheads="1"/>
            </p:cNvSpPr>
            <p:nvPr/>
          </p:nvSpPr>
          <p:spPr bwMode="auto">
            <a:xfrm>
              <a:off x="1424063" y="1819299"/>
              <a:ext cx="5182067" cy="381000"/>
            </a:xfrm>
            <a:prstGeom prst="rightArrow">
              <a:avLst>
                <a:gd name="adj1" fmla="val 50000"/>
                <a:gd name="adj2" fmla="val 7901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endParaRPr lang="zh-CN" altLang="en-US">
                <a:latin typeface="+mn-ea"/>
                <a:ea typeface="+mn-ea"/>
              </a:endParaRPr>
            </a:p>
          </p:txBody>
        </p:sp>
        <p:sp>
          <p:nvSpPr>
            <p:cNvPr id="17" name="AutoShape 1035"/>
            <p:cNvSpPr>
              <a:spLocks noChangeArrowheads="1"/>
            </p:cNvSpPr>
            <p:nvPr/>
          </p:nvSpPr>
          <p:spPr bwMode="auto">
            <a:xfrm>
              <a:off x="2033718" y="2124099"/>
              <a:ext cx="242909" cy="609600"/>
            </a:xfrm>
            <a:prstGeom prst="downArrow">
              <a:avLst>
                <a:gd name="adj1" fmla="val 50000"/>
                <a:gd name="adj2" fmla="val 6274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endParaRPr lang="zh-CN" altLang="en-US">
                <a:latin typeface="+mn-ea"/>
                <a:ea typeface="+mn-ea"/>
              </a:endParaRPr>
            </a:p>
          </p:txBody>
        </p:sp>
        <p:sp>
          <p:nvSpPr>
            <p:cNvPr id="18" name="AutoShape 1036"/>
            <p:cNvSpPr>
              <a:spLocks noChangeArrowheads="1"/>
            </p:cNvSpPr>
            <p:nvPr/>
          </p:nvSpPr>
          <p:spPr bwMode="auto">
            <a:xfrm>
              <a:off x="1424063" y="4791100"/>
              <a:ext cx="5182067" cy="381000"/>
            </a:xfrm>
            <a:prstGeom prst="leftRightArrow">
              <a:avLst>
                <a:gd name="adj1" fmla="val 50000"/>
                <a:gd name="adj2" fmla="val 73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endParaRPr lang="zh-CN" altLang="en-US">
                <a:latin typeface="+mn-ea"/>
                <a:ea typeface="+mn-ea"/>
              </a:endParaRPr>
            </a:p>
          </p:txBody>
        </p:sp>
        <p:sp>
          <p:nvSpPr>
            <p:cNvPr id="19" name="AutoShape 1037"/>
            <p:cNvSpPr>
              <a:spLocks noChangeArrowheads="1"/>
            </p:cNvSpPr>
            <p:nvPr/>
          </p:nvSpPr>
          <p:spPr bwMode="auto">
            <a:xfrm>
              <a:off x="1805097" y="3605238"/>
              <a:ext cx="242909" cy="525462"/>
            </a:xfrm>
            <a:prstGeom prst="upDownArrow">
              <a:avLst>
                <a:gd name="adj1" fmla="val 50000"/>
                <a:gd name="adj2" fmla="val 4326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endParaRPr lang="zh-CN" altLang="en-US">
                <a:latin typeface="+mn-ea"/>
                <a:ea typeface="+mn-ea"/>
              </a:endParaRPr>
            </a:p>
          </p:txBody>
        </p:sp>
        <p:sp>
          <p:nvSpPr>
            <p:cNvPr id="20" name="AutoShape 1038"/>
            <p:cNvSpPr>
              <a:spLocks noChangeArrowheads="1"/>
            </p:cNvSpPr>
            <p:nvPr/>
          </p:nvSpPr>
          <p:spPr bwMode="auto">
            <a:xfrm>
              <a:off x="3494349" y="3605238"/>
              <a:ext cx="242909" cy="525462"/>
            </a:xfrm>
            <a:prstGeom prst="upDownArrow">
              <a:avLst>
                <a:gd name="adj1" fmla="val 50000"/>
                <a:gd name="adj2" fmla="val 4326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endParaRPr lang="zh-CN" altLang="en-US">
                <a:latin typeface="+mn-ea"/>
                <a:ea typeface="+mn-ea"/>
              </a:endParaRPr>
            </a:p>
          </p:txBody>
        </p:sp>
        <p:sp>
          <p:nvSpPr>
            <p:cNvPr id="21" name="AutoShape 1039"/>
            <p:cNvSpPr>
              <a:spLocks noChangeArrowheads="1"/>
            </p:cNvSpPr>
            <p:nvPr/>
          </p:nvSpPr>
          <p:spPr bwMode="auto">
            <a:xfrm>
              <a:off x="5096281" y="3605238"/>
              <a:ext cx="242910" cy="485775"/>
            </a:xfrm>
            <a:prstGeom prst="upDownArrow">
              <a:avLst>
                <a:gd name="adj1" fmla="val 50000"/>
                <a:gd name="adj2" fmla="val 4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endParaRPr lang="zh-CN" altLang="en-US">
                <a:latin typeface="+mn-ea"/>
                <a:ea typeface="+mn-ea"/>
              </a:endParaRPr>
            </a:p>
          </p:txBody>
        </p:sp>
        <p:sp>
          <p:nvSpPr>
            <p:cNvPr id="22" name="AutoShape 1040"/>
            <p:cNvSpPr>
              <a:spLocks noChangeArrowheads="1"/>
            </p:cNvSpPr>
            <p:nvPr/>
          </p:nvSpPr>
          <p:spPr bwMode="auto">
            <a:xfrm>
              <a:off x="2290916" y="3605238"/>
              <a:ext cx="241322" cy="525462"/>
            </a:xfrm>
            <a:prstGeom prst="upArrow">
              <a:avLst>
                <a:gd name="adj1" fmla="val 50000"/>
                <a:gd name="adj2" fmla="val 5444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endParaRPr lang="zh-CN" altLang="en-US">
                <a:latin typeface="+mn-ea"/>
                <a:ea typeface="+mn-ea"/>
              </a:endParaRPr>
            </a:p>
          </p:txBody>
        </p:sp>
        <p:sp>
          <p:nvSpPr>
            <p:cNvPr id="23" name="AutoShape 1041"/>
            <p:cNvSpPr>
              <a:spLocks noChangeArrowheads="1"/>
            </p:cNvSpPr>
            <p:nvPr/>
          </p:nvSpPr>
          <p:spPr bwMode="auto">
            <a:xfrm>
              <a:off x="3980168" y="3605238"/>
              <a:ext cx="242909" cy="525462"/>
            </a:xfrm>
            <a:prstGeom prst="upArrow">
              <a:avLst>
                <a:gd name="adj1" fmla="val 50000"/>
                <a:gd name="adj2" fmla="val 5408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endParaRPr lang="zh-CN" altLang="en-US">
                <a:latin typeface="+mn-ea"/>
                <a:ea typeface="+mn-ea"/>
              </a:endParaRPr>
            </a:p>
          </p:txBody>
        </p:sp>
        <p:sp>
          <p:nvSpPr>
            <p:cNvPr id="24" name="AutoShape 1042"/>
            <p:cNvSpPr>
              <a:spLocks noChangeArrowheads="1"/>
            </p:cNvSpPr>
            <p:nvPr/>
          </p:nvSpPr>
          <p:spPr bwMode="auto">
            <a:xfrm>
              <a:off x="5580512" y="3605238"/>
              <a:ext cx="242909" cy="525462"/>
            </a:xfrm>
            <a:prstGeom prst="upArrow">
              <a:avLst>
                <a:gd name="adj1" fmla="val 50000"/>
                <a:gd name="adj2" fmla="val 5408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endParaRPr lang="zh-CN" altLang="en-US">
                <a:latin typeface="+mn-ea"/>
                <a:ea typeface="+mn-ea"/>
              </a:endParaRPr>
            </a:p>
          </p:txBody>
        </p:sp>
        <p:sp>
          <p:nvSpPr>
            <p:cNvPr id="25" name="AutoShape 1043"/>
            <p:cNvSpPr>
              <a:spLocks noChangeArrowheads="1"/>
            </p:cNvSpPr>
            <p:nvPr/>
          </p:nvSpPr>
          <p:spPr bwMode="auto">
            <a:xfrm>
              <a:off x="6225096" y="2919437"/>
              <a:ext cx="685862" cy="271462"/>
            </a:xfrm>
            <a:prstGeom prst="leftRightArrow">
              <a:avLst>
                <a:gd name="adj1" fmla="val 50000"/>
                <a:gd name="adj2" fmla="val 5052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endParaRPr lang="zh-CN" altLang="en-US">
                <a:latin typeface="+mn-ea"/>
                <a:ea typeface="+mn-ea"/>
              </a:endParaRPr>
            </a:p>
          </p:txBody>
        </p:sp>
        <p:sp>
          <p:nvSpPr>
            <p:cNvPr id="26" name="Text Box 1044"/>
            <p:cNvSpPr txBox="1">
              <a:spLocks noChangeArrowheads="1"/>
            </p:cNvSpPr>
            <p:nvPr/>
          </p:nvSpPr>
          <p:spPr bwMode="auto">
            <a:xfrm>
              <a:off x="6617243" y="1757387"/>
              <a:ext cx="1735294"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r>
                <a:rPr lang="en-US" altLang="zh-CN" b="1">
                  <a:latin typeface="+mn-ea"/>
                  <a:ea typeface="+mn-ea"/>
                </a:rPr>
                <a:t>AB</a:t>
              </a:r>
              <a:r>
                <a:rPr lang="zh-CN" altLang="en-US" b="1">
                  <a:latin typeface="+mn-ea"/>
                  <a:ea typeface="+mn-ea"/>
                </a:rPr>
                <a:t>地址总线 </a:t>
              </a:r>
            </a:p>
          </p:txBody>
        </p:sp>
        <p:sp>
          <p:nvSpPr>
            <p:cNvPr id="27" name="Text Box 1045"/>
            <p:cNvSpPr txBox="1">
              <a:spLocks noChangeArrowheads="1"/>
            </p:cNvSpPr>
            <p:nvPr/>
          </p:nvSpPr>
          <p:spPr bwMode="auto">
            <a:xfrm>
              <a:off x="6626769" y="3890988"/>
              <a:ext cx="1754346"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r>
                <a:rPr lang="en-US" altLang="zh-CN" b="1">
                  <a:latin typeface="+mn-ea"/>
                  <a:ea typeface="+mn-ea"/>
                </a:rPr>
                <a:t>DB</a:t>
              </a:r>
              <a:r>
                <a:rPr lang="zh-CN" altLang="en-US" b="1">
                  <a:latin typeface="+mn-ea"/>
                  <a:ea typeface="+mn-ea"/>
                </a:rPr>
                <a:t>数据总线 </a:t>
              </a:r>
            </a:p>
          </p:txBody>
        </p:sp>
        <p:sp>
          <p:nvSpPr>
            <p:cNvPr id="28" name="Text Box 1046"/>
            <p:cNvSpPr txBox="1">
              <a:spLocks noChangeArrowheads="1"/>
            </p:cNvSpPr>
            <p:nvPr/>
          </p:nvSpPr>
          <p:spPr bwMode="auto">
            <a:xfrm>
              <a:off x="6617243" y="4638700"/>
              <a:ext cx="1735294"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r>
                <a:rPr lang="en-US" altLang="zh-CN" b="1">
                  <a:latin typeface="+mn-ea"/>
                  <a:ea typeface="+mn-ea"/>
                </a:rPr>
                <a:t>CB</a:t>
              </a:r>
              <a:r>
                <a:rPr lang="zh-CN" altLang="en-US" b="1">
                  <a:latin typeface="+mn-ea"/>
                  <a:ea typeface="+mn-ea"/>
                </a:rPr>
                <a:t>控制总线 </a:t>
              </a:r>
            </a:p>
          </p:txBody>
        </p:sp>
        <p:sp>
          <p:nvSpPr>
            <p:cNvPr id="29" name="AutoShape 1049"/>
            <p:cNvSpPr>
              <a:spLocks noChangeArrowheads="1"/>
            </p:cNvSpPr>
            <p:nvPr/>
          </p:nvSpPr>
          <p:spPr bwMode="auto">
            <a:xfrm>
              <a:off x="3710269" y="2124099"/>
              <a:ext cx="242909" cy="609600"/>
            </a:xfrm>
            <a:prstGeom prst="downArrow">
              <a:avLst>
                <a:gd name="adj1" fmla="val 50000"/>
                <a:gd name="adj2" fmla="val 6274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endParaRPr lang="zh-CN" altLang="en-US">
                <a:latin typeface="+mn-ea"/>
                <a:ea typeface="+mn-ea"/>
              </a:endParaRPr>
            </a:p>
          </p:txBody>
        </p:sp>
        <p:sp>
          <p:nvSpPr>
            <p:cNvPr id="30" name="AutoShape 1050"/>
            <p:cNvSpPr>
              <a:spLocks noChangeArrowheads="1"/>
            </p:cNvSpPr>
            <p:nvPr/>
          </p:nvSpPr>
          <p:spPr bwMode="auto">
            <a:xfrm>
              <a:off x="5310613" y="2124099"/>
              <a:ext cx="242909" cy="609600"/>
            </a:xfrm>
            <a:prstGeom prst="downArrow">
              <a:avLst>
                <a:gd name="adj1" fmla="val 50000"/>
                <a:gd name="adj2" fmla="val 6274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endParaRPr lang="zh-CN" altLang="en-US">
                <a:latin typeface="+mn-ea"/>
                <a:ea typeface="+mn-ea"/>
              </a:endParaRPr>
            </a:p>
          </p:txBody>
        </p:sp>
        <p:sp>
          <p:nvSpPr>
            <p:cNvPr id="31" name="Text Box 1051"/>
            <p:cNvSpPr txBox="1">
              <a:spLocks noChangeArrowheads="1"/>
            </p:cNvSpPr>
            <p:nvPr/>
          </p:nvSpPr>
          <p:spPr bwMode="auto">
            <a:xfrm>
              <a:off x="3329234" y="2962299"/>
              <a:ext cx="102244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a:defRPr/>
              </a:pPr>
              <a:r>
                <a:rPr kumimoji="0" lang="zh-CN" altLang="en-US" b="1">
                  <a:latin typeface="+mn-ea"/>
                  <a:ea typeface="+mn-ea"/>
                </a:rPr>
                <a:t>存储器</a:t>
              </a:r>
              <a:endParaRPr lang="zh-CN" altLang="en-US" b="1">
                <a:latin typeface="+mn-ea"/>
                <a:ea typeface="+mn-ea"/>
              </a:endParaRPr>
            </a:p>
          </p:txBody>
        </p:sp>
        <p:sp>
          <p:nvSpPr>
            <p:cNvPr id="32" name="Text Box 1052"/>
            <p:cNvSpPr txBox="1">
              <a:spLocks noChangeArrowheads="1"/>
            </p:cNvSpPr>
            <p:nvPr/>
          </p:nvSpPr>
          <p:spPr bwMode="auto">
            <a:xfrm>
              <a:off x="4942280" y="2962299"/>
              <a:ext cx="117326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a:defRPr/>
              </a:pPr>
              <a:r>
                <a:rPr lang="en-US" altLang="zh-CN" b="1">
                  <a:latin typeface="+mn-ea"/>
                  <a:ea typeface="+mn-ea"/>
                </a:rPr>
                <a:t>I/O</a:t>
              </a:r>
              <a:r>
                <a:rPr lang="zh-CN" altLang="en-US" b="1">
                  <a:latin typeface="+mn-ea"/>
                  <a:ea typeface="+mn-ea"/>
                </a:rPr>
                <a:t>接口</a:t>
              </a:r>
            </a:p>
          </p:txBody>
        </p:sp>
        <p:sp>
          <p:nvSpPr>
            <p:cNvPr id="33" name="Text Box 1053"/>
            <p:cNvSpPr txBox="1">
              <a:spLocks noChangeArrowheads="1"/>
            </p:cNvSpPr>
            <p:nvPr/>
          </p:nvSpPr>
          <p:spPr bwMode="auto">
            <a:xfrm>
              <a:off x="6942710" y="2962299"/>
              <a:ext cx="1174856"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r>
                <a:rPr kumimoji="0" lang="en-US" altLang="zh-CN" b="1">
                  <a:latin typeface="+mn-ea"/>
                  <a:ea typeface="+mn-ea"/>
                </a:rPr>
                <a:t>I/O</a:t>
              </a:r>
              <a:r>
                <a:rPr kumimoji="0" lang="zh-CN" altLang="en-US" b="1">
                  <a:latin typeface="+mn-ea"/>
                  <a:ea typeface="+mn-ea"/>
                </a:rPr>
                <a:t>设备</a:t>
              </a:r>
            </a:p>
          </p:txBody>
        </p:sp>
        <p:sp>
          <p:nvSpPr>
            <p:cNvPr id="34" name="AutoShape 1054"/>
            <p:cNvSpPr>
              <a:spLocks noChangeArrowheads="1"/>
            </p:cNvSpPr>
            <p:nvPr/>
          </p:nvSpPr>
          <p:spPr bwMode="auto">
            <a:xfrm>
              <a:off x="3938889" y="4333900"/>
              <a:ext cx="228621" cy="533400"/>
            </a:xfrm>
            <a:prstGeom prst="downArrow">
              <a:avLst>
                <a:gd name="adj1" fmla="val 50000"/>
                <a:gd name="adj2" fmla="val 58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endParaRPr lang="zh-CN" altLang="en-US">
                <a:latin typeface="+mn-ea"/>
                <a:ea typeface="+mn-ea"/>
              </a:endParaRPr>
            </a:p>
          </p:txBody>
        </p:sp>
        <p:sp>
          <p:nvSpPr>
            <p:cNvPr id="35" name="AutoShape 1055"/>
            <p:cNvSpPr>
              <a:spLocks noChangeArrowheads="1"/>
            </p:cNvSpPr>
            <p:nvPr/>
          </p:nvSpPr>
          <p:spPr bwMode="auto">
            <a:xfrm>
              <a:off x="5539234" y="4333900"/>
              <a:ext cx="228621" cy="533400"/>
            </a:xfrm>
            <a:prstGeom prst="downArrow">
              <a:avLst>
                <a:gd name="adj1" fmla="val 50000"/>
                <a:gd name="adj2" fmla="val 58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endParaRPr lang="zh-CN" altLang="en-US">
                <a:latin typeface="+mn-ea"/>
                <a:ea typeface="+mn-ea"/>
              </a:endParaRPr>
            </a:p>
          </p:txBody>
        </p:sp>
        <p:sp>
          <p:nvSpPr>
            <p:cNvPr id="36" name="AutoShape 1056"/>
            <p:cNvSpPr>
              <a:spLocks noChangeArrowheads="1"/>
            </p:cNvSpPr>
            <p:nvPr/>
          </p:nvSpPr>
          <p:spPr bwMode="auto">
            <a:xfrm>
              <a:off x="2262338" y="4333900"/>
              <a:ext cx="228621" cy="533400"/>
            </a:xfrm>
            <a:prstGeom prst="downArrow">
              <a:avLst>
                <a:gd name="adj1" fmla="val 50000"/>
                <a:gd name="adj2" fmla="val 58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endParaRPr lang="zh-CN" altLang="en-US">
                <a:latin typeface="+mn-ea"/>
                <a:ea typeface="+mn-ea"/>
              </a:endParaRPr>
            </a:p>
          </p:txBody>
        </p:sp>
        <p:sp>
          <p:nvSpPr>
            <p:cNvPr id="37" name="AutoShape 1057"/>
            <p:cNvSpPr>
              <a:spLocks noChangeArrowheads="1"/>
            </p:cNvSpPr>
            <p:nvPr/>
          </p:nvSpPr>
          <p:spPr bwMode="auto">
            <a:xfrm>
              <a:off x="1424063" y="4029100"/>
              <a:ext cx="5182067" cy="381000"/>
            </a:xfrm>
            <a:prstGeom prst="leftRightArrow">
              <a:avLst>
                <a:gd name="adj1" fmla="val 50000"/>
                <a:gd name="adj2" fmla="val 73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ctr" eaLnBrk="1" hangingPunct="1">
                <a:defRPr/>
              </a:pPr>
              <a:endParaRPr lang="zh-CN" altLang="en-US">
                <a:latin typeface="+mn-ea"/>
                <a:ea typeface="+mn-ea"/>
              </a:endParaRPr>
            </a:p>
          </p:txBody>
        </p:sp>
        <p:sp>
          <p:nvSpPr>
            <p:cNvPr id="39" name="Rectangle 1060"/>
            <p:cNvSpPr>
              <a:spLocks noChangeArrowheads="1"/>
            </p:cNvSpPr>
            <p:nvPr/>
          </p:nvSpPr>
          <p:spPr bwMode="auto">
            <a:xfrm>
              <a:off x="585787" y="1819299"/>
              <a:ext cx="838276" cy="3505201"/>
            </a:xfrm>
            <a:prstGeom prst="rect">
              <a:avLst/>
            </a:prstGeom>
            <a:noFill/>
            <a:ln w="317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200" kern="1200">
                  <a:solidFill>
                    <a:schemeClr val="tx1"/>
                  </a:solidFill>
                  <a:latin typeface="Times New Roman" pitchFamily="18" charset="0"/>
                  <a:ea typeface="宋体" pitchFamily="2" charset="-122"/>
                  <a:cs typeface="+mn-cs"/>
                </a:defRPr>
              </a:lvl9pPr>
            </a:lstStyle>
            <a:p>
              <a:pPr algn="just">
                <a:defRPr/>
              </a:pPr>
              <a:endParaRPr kumimoji="0" lang="en-US" altLang="zh-CN" sz="900" b="1">
                <a:latin typeface="+mn-ea"/>
                <a:ea typeface="+mn-ea"/>
              </a:endParaRPr>
            </a:p>
            <a:p>
              <a:pPr algn="just">
                <a:defRPr/>
              </a:pPr>
              <a:endParaRPr kumimoji="0" lang="en-US" altLang="zh-CN" sz="900" b="1">
                <a:latin typeface="+mn-ea"/>
                <a:ea typeface="+mn-ea"/>
              </a:endParaRPr>
            </a:p>
            <a:p>
              <a:pPr algn="just">
                <a:defRPr/>
              </a:pPr>
              <a:endParaRPr kumimoji="0" lang="en-US" altLang="zh-CN" sz="900" b="1">
                <a:latin typeface="+mn-ea"/>
                <a:ea typeface="+mn-ea"/>
              </a:endParaRPr>
            </a:p>
            <a:p>
              <a:pPr algn="just">
                <a:defRPr/>
              </a:pPr>
              <a:endParaRPr kumimoji="0" lang="en-US" altLang="zh-CN" sz="900" b="1">
                <a:latin typeface="+mn-ea"/>
                <a:ea typeface="+mn-ea"/>
              </a:endParaRPr>
            </a:p>
            <a:p>
              <a:pPr algn="just">
                <a:defRPr/>
              </a:pPr>
              <a:r>
                <a:rPr kumimoji="0" lang="en-US" altLang="zh-CN" b="1">
                  <a:latin typeface="+mn-ea"/>
                  <a:ea typeface="+mn-ea"/>
                </a:rPr>
                <a:t>                </a:t>
              </a:r>
            </a:p>
            <a:p>
              <a:pPr algn="just">
                <a:defRPr/>
              </a:pPr>
              <a:r>
                <a:rPr kumimoji="0" lang="en-US" altLang="zh-CN" b="1">
                  <a:latin typeface="+mn-ea"/>
                  <a:ea typeface="+mn-ea"/>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a:xfrm>
            <a:off x="457200" y="1219200"/>
            <a:ext cx="8229600" cy="4937125"/>
          </a:xfrm>
        </p:spPr>
        <p:txBody>
          <a:bodyPr/>
          <a:lstStyle/>
          <a:p>
            <a:pPr marL="0" indent="0" eaLnBrk="1" hangingPunct="1">
              <a:buFont typeface="Wingdings 3" panose="05040102010807070707" pitchFamily="18" charset="2"/>
              <a:buNone/>
              <a:defRPr/>
            </a:pPr>
            <a:r>
              <a:rPr lang="en-US" altLang="zh-CN" b="1" dirty="0" smtClean="0">
                <a:solidFill>
                  <a:srgbClr val="C00000"/>
                </a:solidFill>
                <a:latin typeface="+mn-ea"/>
              </a:rPr>
              <a:t>7. </a:t>
            </a:r>
            <a:r>
              <a:rPr lang="zh-CN" altLang="en-US" b="1" dirty="0" smtClean="0">
                <a:solidFill>
                  <a:srgbClr val="C00000"/>
                </a:solidFill>
                <a:latin typeface="+mn-ea"/>
              </a:rPr>
              <a:t>存贮</a:t>
            </a:r>
            <a:r>
              <a:rPr lang="zh-CN" altLang="en-US" b="1" dirty="0">
                <a:solidFill>
                  <a:srgbClr val="C00000"/>
                </a:solidFill>
                <a:latin typeface="+mn-ea"/>
              </a:rPr>
              <a:t>单元和存贮器地址</a:t>
            </a:r>
          </a:p>
          <a:p>
            <a:pPr>
              <a:defRPr/>
            </a:pPr>
            <a:r>
              <a:rPr lang="zh-CN" altLang="en-US" sz="2400" dirty="0"/>
              <a:t> </a:t>
            </a:r>
            <a:r>
              <a:rPr lang="zh-CN" altLang="en-US" sz="2400" dirty="0" smtClean="0"/>
              <a:t>存储器</a:t>
            </a:r>
            <a:r>
              <a:rPr lang="zh-CN" altLang="en-US" sz="2400" dirty="0"/>
              <a:t>由若干“存储单元”组成，每一单元存放一个“字节”的</a:t>
            </a:r>
            <a:r>
              <a:rPr lang="zh-CN" altLang="en-US" sz="2400" dirty="0" smtClean="0"/>
              <a:t>信息</a:t>
            </a:r>
            <a:endParaRPr lang="zh-CN" altLang="en-US" sz="2400" dirty="0"/>
          </a:p>
          <a:p>
            <a:pPr>
              <a:defRPr/>
            </a:pPr>
            <a:r>
              <a:rPr lang="zh-CN" altLang="en-US" sz="2400" dirty="0"/>
              <a:t> </a:t>
            </a:r>
            <a:r>
              <a:rPr lang="zh-CN" altLang="en-US" sz="2400" dirty="0" smtClean="0"/>
              <a:t>系统</a:t>
            </a:r>
            <a:r>
              <a:rPr lang="zh-CN" altLang="en-US" sz="2400" dirty="0"/>
              <a:t>为每一单元编排一个地址，地址码为二进制数，习惯上写成</a:t>
            </a:r>
            <a:r>
              <a:rPr lang="en-US" altLang="zh-CN" sz="2400" dirty="0"/>
              <a:t>16</a:t>
            </a:r>
            <a:r>
              <a:rPr lang="zh-CN" altLang="en-US" sz="2400" dirty="0"/>
              <a:t>进</a:t>
            </a:r>
            <a:r>
              <a:rPr lang="zh-CN" altLang="en-US" sz="2400" dirty="0" smtClean="0"/>
              <a:t>制</a:t>
            </a:r>
            <a:endParaRPr lang="zh-CN" altLang="en-US" sz="2400" dirty="0"/>
          </a:p>
          <a:p>
            <a:pPr>
              <a:defRPr/>
            </a:pPr>
            <a:r>
              <a:rPr lang="zh-CN" altLang="en-US" sz="2400" dirty="0"/>
              <a:t> </a:t>
            </a:r>
            <a:r>
              <a:rPr lang="zh-CN" altLang="en-US" sz="2400" dirty="0" smtClean="0"/>
              <a:t>存储器容量</a:t>
            </a:r>
            <a:r>
              <a:rPr lang="zh-CN" altLang="en-US" sz="2400" dirty="0"/>
              <a:t>由地址线“宽度”</a:t>
            </a:r>
            <a:r>
              <a:rPr lang="zh-CN" altLang="en-US" sz="2400" dirty="0" smtClean="0"/>
              <a:t>决定</a:t>
            </a:r>
            <a:endParaRPr lang="zh-CN" altLang="en-US" sz="2400" dirty="0"/>
          </a:p>
          <a:p>
            <a:pPr marL="533400" indent="-533400">
              <a:buFont typeface="Wingdings 3" panose="05040102010807070707" pitchFamily="18" charset="2"/>
              <a:buNone/>
              <a:defRPr/>
            </a:pPr>
            <a:r>
              <a:rPr lang="zh-CN" altLang="en-US" sz="2400" dirty="0"/>
              <a:t>例：</a:t>
            </a:r>
            <a:r>
              <a:rPr lang="en-US" altLang="zh-CN" sz="2400" dirty="0"/>
              <a:t>1M</a:t>
            </a:r>
            <a:r>
              <a:rPr lang="zh-CN" altLang="en-US" sz="2400" dirty="0"/>
              <a:t>容量的</a:t>
            </a:r>
            <a:r>
              <a:rPr lang="zh-CN" altLang="en-US" sz="2400" dirty="0" smtClean="0"/>
              <a:t>存储器地址</a:t>
            </a:r>
            <a:r>
              <a:rPr lang="zh-CN" altLang="en-US" sz="2400" dirty="0"/>
              <a:t>范围：</a:t>
            </a:r>
            <a:r>
              <a:rPr lang="en-US" altLang="zh-CN" sz="2400" dirty="0"/>
              <a:t>00000H</a:t>
            </a:r>
            <a:r>
              <a:rPr lang="zh-CN" altLang="en-US" sz="2400" dirty="0"/>
              <a:t>～</a:t>
            </a:r>
            <a:r>
              <a:rPr lang="en-US" altLang="zh-CN" sz="2400" dirty="0" smtClean="0"/>
              <a:t>FFFFFH</a:t>
            </a:r>
            <a:r>
              <a:rPr lang="zh-CN" altLang="en-US" sz="2400" dirty="0" smtClean="0"/>
              <a:t>，由</a:t>
            </a:r>
            <a:r>
              <a:rPr lang="en-US" altLang="zh-CN" sz="2400" dirty="0"/>
              <a:t>20</a:t>
            </a:r>
            <a:r>
              <a:rPr lang="zh-CN" altLang="en-US" sz="2400" dirty="0"/>
              <a:t>根地址线提供</a:t>
            </a:r>
            <a:r>
              <a:rPr lang="zh-CN" altLang="en-US" sz="2400" dirty="0" smtClean="0"/>
              <a:t>地址码</a:t>
            </a:r>
            <a:endParaRPr lang="zh-CN" altLang="en-US" sz="2400" dirty="0"/>
          </a:p>
          <a:p>
            <a:pPr marL="0" indent="0" eaLnBrk="1" hangingPunct="1">
              <a:buFont typeface="Wingdings 3" panose="05040102010807070707" pitchFamily="18" charset="2"/>
              <a:buNone/>
              <a:defRPr/>
            </a:pPr>
            <a:r>
              <a:rPr lang="en-US" altLang="zh-CN" b="1" dirty="0">
                <a:solidFill>
                  <a:srgbClr val="C00000"/>
                </a:solidFill>
                <a:latin typeface="+mn-ea"/>
              </a:rPr>
              <a:t>8</a:t>
            </a:r>
            <a:r>
              <a:rPr lang="en-US" altLang="zh-CN" b="1" dirty="0" smtClean="0">
                <a:solidFill>
                  <a:srgbClr val="C00000"/>
                </a:solidFill>
                <a:latin typeface="+mn-ea"/>
              </a:rPr>
              <a:t>. </a:t>
            </a:r>
            <a:r>
              <a:rPr lang="zh-CN" altLang="en-US" b="1" dirty="0" smtClean="0">
                <a:solidFill>
                  <a:srgbClr val="C00000"/>
                </a:solidFill>
                <a:latin typeface="+mn-ea"/>
              </a:rPr>
              <a:t>存储器</a:t>
            </a:r>
            <a:r>
              <a:rPr lang="zh-CN" altLang="en-US" b="1" dirty="0">
                <a:solidFill>
                  <a:srgbClr val="C00000"/>
                </a:solidFill>
                <a:latin typeface="+mn-ea"/>
              </a:rPr>
              <a:t>扩展</a:t>
            </a:r>
            <a:r>
              <a:rPr lang="zh-CN" altLang="en-US" b="1" dirty="0" smtClean="0">
                <a:solidFill>
                  <a:srgbClr val="C00000"/>
                </a:solidFill>
                <a:latin typeface="+mn-ea"/>
              </a:rPr>
              <a:t>（该章习题第</a:t>
            </a:r>
            <a:r>
              <a:rPr lang="en-US" altLang="zh-CN" b="1" dirty="0" smtClean="0">
                <a:solidFill>
                  <a:srgbClr val="C00000"/>
                </a:solidFill>
                <a:latin typeface="+mn-ea"/>
              </a:rPr>
              <a:t>8</a:t>
            </a:r>
            <a:r>
              <a:rPr lang="zh-CN" altLang="en-US" b="1" dirty="0" smtClean="0">
                <a:solidFill>
                  <a:srgbClr val="C00000"/>
                </a:solidFill>
                <a:latin typeface="+mn-ea"/>
              </a:rPr>
              <a:t>题）</a:t>
            </a:r>
            <a:endParaRPr lang="zh-CN" altLang="en-US" b="1" dirty="0">
              <a:solidFill>
                <a:srgbClr val="C00000"/>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smtClean="0"/>
              <a:t>第</a:t>
            </a:r>
            <a:r>
              <a:rPr lang="en-US" altLang="zh-CN" smtClean="0"/>
              <a:t>2</a:t>
            </a:r>
            <a:r>
              <a:rPr lang="zh-CN" altLang="en-US" smtClean="0"/>
              <a:t>章 </a:t>
            </a:r>
            <a:r>
              <a:rPr lang="en-US" altLang="zh-CN" smtClean="0"/>
              <a:t>80x86</a:t>
            </a:r>
            <a:r>
              <a:rPr lang="zh-CN" altLang="en-US" smtClean="0"/>
              <a:t>微处理器</a:t>
            </a:r>
          </a:p>
        </p:txBody>
      </p:sp>
      <p:sp>
        <p:nvSpPr>
          <p:cNvPr id="3" name="内容占位符 2"/>
          <p:cNvSpPr>
            <a:spLocks noGrp="1"/>
          </p:cNvSpPr>
          <p:nvPr>
            <p:ph sz="quarter" idx="1"/>
          </p:nvPr>
        </p:nvSpPr>
        <p:spPr>
          <a:xfrm>
            <a:off x="457200" y="1219200"/>
            <a:ext cx="8229600" cy="4937125"/>
          </a:xfrm>
        </p:spPr>
        <p:txBody>
          <a:bodyPr/>
          <a:lstStyle/>
          <a:p>
            <a:pPr marL="0" indent="0" eaLnBrk="1" hangingPunct="1">
              <a:spcBef>
                <a:spcPct val="50000"/>
              </a:spcBef>
              <a:buFont typeface="Wingdings 3" panose="05040102010807070707" pitchFamily="18" charset="2"/>
              <a:buNone/>
              <a:defRPr/>
            </a:pPr>
            <a:r>
              <a:rPr lang="en-US" altLang="zh-CN" b="1" dirty="0" smtClean="0">
                <a:solidFill>
                  <a:srgbClr val="C00000"/>
                </a:solidFill>
                <a:latin typeface="+mn-ea"/>
              </a:rPr>
              <a:t>1. </a:t>
            </a:r>
            <a:r>
              <a:rPr lang="zh-CN" altLang="en-US" b="1" dirty="0" smtClean="0">
                <a:solidFill>
                  <a:srgbClr val="C00000"/>
                </a:solidFill>
                <a:latin typeface="+mn-ea"/>
              </a:rPr>
              <a:t>基本结构寄存器的名称、位长和作用</a:t>
            </a:r>
          </a:p>
          <a:p>
            <a:pPr marL="0" indent="0" eaLnBrk="1" hangingPunct="1">
              <a:lnSpc>
                <a:spcPct val="90000"/>
              </a:lnSpc>
              <a:spcBef>
                <a:spcPct val="20000"/>
              </a:spcBef>
              <a:buFont typeface="Wingdings 3" panose="05040102010807070707" pitchFamily="18" charset="2"/>
              <a:buNone/>
              <a:defRPr/>
            </a:pPr>
            <a:r>
              <a:rPr lang="en-US" altLang="zh-CN" sz="2400" dirty="0" smtClean="0">
                <a:latin typeface="+mn-ea"/>
              </a:rPr>
              <a:t>(1)</a:t>
            </a:r>
            <a:r>
              <a:rPr lang="zh-CN" altLang="en-US" sz="2400" dirty="0" smtClean="0">
                <a:latin typeface="+mn-ea"/>
              </a:rPr>
              <a:t>通用寄存器：</a:t>
            </a:r>
            <a:endParaRPr lang="en-US" altLang="zh-CN" sz="2400" dirty="0" smtClean="0">
              <a:latin typeface="+mn-ea"/>
            </a:endParaRPr>
          </a:p>
          <a:p>
            <a:pPr lvl="1" eaLnBrk="1" hangingPunct="1">
              <a:lnSpc>
                <a:spcPct val="90000"/>
              </a:lnSpc>
              <a:spcBef>
                <a:spcPct val="20000"/>
              </a:spcBef>
              <a:defRPr/>
            </a:pPr>
            <a:r>
              <a:rPr lang="en-US" altLang="zh-CN" dirty="0" smtClean="0">
                <a:solidFill>
                  <a:schemeClr val="tx1"/>
                </a:solidFill>
                <a:latin typeface="+mn-ea"/>
              </a:rPr>
              <a:t>32</a:t>
            </a:r>
            <a:r>
              <a:rPr lang="zh-CN" altLang="en-US" dirty="0" smtClean="0">
                <a:solidFill>
                  <a:schemeClr val="tx1"/>
                </a:solidFill>
                <a:latin typeface="+mn-ea"/>
              </a:rPr>
              <a:t>位：</a:t>
            </a:r>
            <a:r>
              <a:rPr lang="en-US" altLang="zh-CN" dirty="0" smtClean="0">
                <a:solidFill>
                  <a:schemeClr val="tx1"/>
                </a:solidFill>
                <a:latin typeface="+mn-ea"/>
              </a:rPr>
              <a:t>EAX</a:t>
            </a:r>
            <a:r>
              <a:rPr lang="zh-CN" altLang="en-US" dirty="0" smtClean="0">
                <a:solidFill>
                  <a:schemeClr val="tx1"/>
                </a:solidFill>
                <a:latin typeface="+mn-ea"/>
              </a:rPr>
              <a:t>、</a:t>
            </a:r>
            <a:r>
              <a:rPr lang="en-US" altLang="zh-CN" dirty="0" smtClean="0">
                <a:solidFill>
                  <a:schemeClr val="tx1"/>
                </a:solidFill>
                <a:latin typeface="+mn-ea"/>
              </a:rPr>
              <a:t>EBX</a:t>
            </a:r>
            <a:r>
              <a:rPr lang="zh-CN" altLang="en-US" dirty="0" smtClean="0">
                <a:solidFill>
                  <a:schemeClr val="tx1"/>
                </a:solidFill>
                <a:latin typeface="+mn-ea"/>
              </a:rPr>
              <a:t>、</a:t>
            </a:r>
            <a:r>
              <a:rPr lang="en-US" altLang="zh-CN" dirty="0" smtClean="0">
                <a:solidFill>
                  <a:schemeClr val="tx1"/>
                </a:solidFill>
                <a:latin typeface="+mn-ea"/>
              </a:rPr>
              <a:t>ECX</a:t>
            </a:r>
            <a:r>
              <a:rPr lang="zh-CN" altLang="en-US" dirty="0" smtClean="0">
                <a:solidFill>
                  <a:schemeClr val="tx1"/>
                </a:solidFill>
                <a:latin typeface="+mn-ea"/>
              </a:rPr>
              <a:t>、</a:t>
            </a:r>
            <a:r>
              <a:rPr lang="en-US" altLang="zh-CN" dirty="0" smtClean="0">
                <a:solidFill>
                  <a:schemeClr val="tx1"/>
                </a:solidFill>
                <a:latin typeface="+mn-ea"/>
              </a:rPr>
              <a:t>EDX</a:t>
            </a:r>
            <a:r>
              <a:rPr lang="zh-CN" altLang="en-US" dirty="0" smtClean="0">
                <a:solidFill>
                  <a:schemeClr val="tx1"/>
                </a:solidFill>
                <a:latin typeface="+mn-ea"/>
              </a:rPr>
              <a:t>、</a:t>
            </a:r>
            <a:r>
              <a:rPr lang="en-US" altLang="zh-CN" dirty="0" smtClean="0">
                <a:solidFill>
                  <a:schemeClr val="tx1"/>
                </a:solidFill>
                <a:latin typeface="+mn-ea"/>
              </a:rPr>
              <a:t>ESI</a:t>
            </a:r>
            <a:r>
              <a:rPr lang="zh-CN" altLang="en-US" dirty="0" smtClean="0">
                <a:solidFill>
                  <a:schemeClr val="tx1"/>
                </a:solidFill>
                <a:latin typeface="+mn-ea"/>
              </a:rPr>
              <a:t>、</a:t>
            </a:r>
            <a:r>
              <a:rPr lang="en-US" altLang="zh-CN" dirty="0" smtClean="0">
                <a:solidFill>
                  <a:schemeClr val="tx1"/>
                </a:solidFill>
                <a:latin typeface="+mn-ea"/>
              </a:rPr>
              <a:t>EDI</a:t>
            </a:r>
            <a:r>
              <a:rPr lang="zh-CN" altLang="en-US" dirty="0" smtClean="0">
                <a:solidFill>
                  <a:schemeClr val="tx1"/>
                </a:solidFill>
                <a:latin typeface="+mn-ea"/>
              </a:rPr>
              <a:t>、</a:t>
            </a:r>
            <a:r>
              <a:rPr lang="en-US" altLang="zh-CN" dirty="0" smtClean="0">
                <a:solidFill>
                  <a:schemeClr val="tx1"/>
                </a:solidFill>
                <a:latin typeface="+mn-ea"/>
              </a:rPr>
              <a:t>EBP</a:t>
            </a:r>
            <a:r>
              <a:rPr lang="zh-CN" altLang="en-US" dirty="0" smtClean="0">
                <a:solidFill>
                  <a:schemeClr val="tx1"/>
                </a:solidFill>
                <a:latin typeface="+mn-ea"/>
              </a:rPr>
              <a:t>、</a:t>
            </a:r>
            <a:r>
              <a:rPr lang="en-US" altLang="zh-CN" dirty="0" smtClean="0">
                <a:solidFill>
                  <a:schemeClr val="tx1"/>
                </a:solidFill>
                <a:latin typeface="+mn-ea"/>
              </a:rPr>
              <a:t>ESP</a:t>
            </a:r>
          </a:p>
          <a:p>
            <a:pPr lvl="1" eaLnBrk="1" hangingPunct="1">
              <a:lnSpc>
                <a:spcPct val="90000"/>
              </a:lnSpc>
              <a:spcBef>
                <a:spcPct val="20000"/>
              </a:spcBef>
              <a:defRPr/>
            </a:pPr>
            <a:r>
              <a:rPr lang="en-US" altLang="zh-CN" dirty="0" smtClean="0">
                <a:solidFill>
                  <a:schemeClr val="tx1"/>
                </a:solidFill>
                <a:latin typeface="+mn-ea"/>
              </a:rPr>
              <a:t>16</a:t>
            </a:r>
            <a:r>
              <a:rPr lang="zh-CN" altLang="en-US" dirty="0" smtClean="0">
                <a:solidFill>
                  <a:schemeClr val="tx1"/>
                </a:solidFill>
                <a:latin typeface="+mn-ea"/>
              </a:rPr>
              <a:t>位：</a:t>
            </a:r>
            <a:r>
              <a:rPr lang="en-US" altLang="zh-CN" dirty="0" smtClean="0">
                <a:solidFill>
                  <a:schemeClr val="tx1"/>
                </a:solidFill>
                <a:latin typeface="+mn-ea"/>
              </a:rPr>
              <a:t>AX</a:t>
            </a:r>
            <a:r>
              <a:rPr lang="zh-CN" altLang="en-US" dirty="0" smtClean="0">
                <a:solidFill>
                  <a:schemeClr val="tx1"/>
                </a:solidFill>
                <a:latin typeface="+mn-ea"/>
              </a:rPr>
              <a:t>、</a:t>
            </a:r>
            <a:r>
              <a:rPr lang="en-US" altLang="zh-CN" dirty="0" smtClean="0">
                <a:solidFill>
                  <a:schemeClr val="tx1"/>
                </a:solidFill>
                <a:latin typeface="+mn-ea"/>
              </a:rPr>
              <a:t>BX</a:t>
            </a:r>
            <a:r>
              <a:rPr lang="zh-CN" altLang="en-US" dirty="0" smtClean="0">
                <a:solidFill>
                  <a:schemeClr val="tx1"/>
                </a:solidFill>
                <a:latin typeface="+mn-ea"/>
              </a:rPr>
              <a:t>、</a:t>
            </a:r>
            <a:r>
              <a:rPr lang="en-US" altLang="zh-CN" dirty="0" smtClean="0">
                <a:solidFill>
                  <a:schemeClr val="tx1"/>
                </a:solidFill>
                <a:latin typeface="+mn-ea"/>
              </a:rPr>
              <a:t>CX</a:t>
            </a:r>
            <a:r>
              <a:rPr lang="zh-CN" altLang="en-US" dirty="0" smtClean="0">
                <a:solidFill>
                  <a:schemeClr val="tx1"/>
                </a:solidFill>
                <a:latin typeface="+mn-ea"/>
              </a:rPr>
              <a:t>、</a:t>
            </a:r>
            <a:r>
              <a:rPr lang="en-US" altLang="zh-CN" dirty="0" smtClean="0">
                <a:solidFill>
                  <a:schemeClr val="tx1"/>
                </a:solidFill>
                <a:latin typeface="+mn-ea"/>
              </a:rPr>
              <a:t>DX</a:t>
            </a:r>
            <a:r>
              <a:rPr lang="zh-CN" altLang="en-US" dirty="0" smtClean="0">
                <a:solidFill>
                  <a:schemeClr val="tx1"/>
                </a:solidFill>
                <a:latin typeface="+mn-ea"/>
              </a:rPr>
              <a:t>、</a:t>
            </a:r>
            <a:r>
              <a:rPr lang="en-US" altLang="zh-CN" dirty="0" smtClean="0">
                <a:solidFill>
                  <a:schemeClr val="tx1"/>
                </a:solidFill>
                <a:latin typeface="+mn-ea"/>
              </a:rPr>
              <a:t>SI</a:t>
            </a:r>
            <a:r>
              <a:rPr lang="zh-CN" altLang="en-US" dirty="0" smtClean="0">
                <a:solidFill>
                  <a:schemeClr val="tx1"/>
                </a:solidFill>
                <a:latin typeface="+mn-ea"/>
              </a:rPr>
              <a:t>、</a:t>
            </a:r>
            <a:r>
              <a:rPr lang="en-US" altLang="zh-CN" dirty="0" smtClean="0">
                <a:solidFill>
                  <a:schemeClr val="tx1"/>
                </a:solidFill>
                <a:latin typeface="+mn-ea"/>
              </a:rPr>
              <a:t>DI</a:t>
            </a:r>
            <a:r>
              <a:rPr lang="zh-CN" altLang="en-US" dirty="0" smtClean="0">
                <a:solidFill>
                  <a:schemeClr val="tx1"/>
                </a:solidFill>
                <a:latin typeface="+mn-ea"/>
              </a:rPr>
              <a:t>、</a:t>
            </a:r>
            <a:r>
              <a:rPr lang="en-US" altLang="zh-CN" dirty="0" smtClean="0">
                <a:solidFill>
                  <a:schemeClr val="tx1"/>
                </a:solidFill>
                <a:latin typeface="+mn-ea"/>
              </a:rPr>
              <a:t>BP</a:t>
            </a:r>
            <a:r>
              <a:rPr lang="zh-CN" altLang="en-US" dirty="0" smtClean="0">
                <a:solidFill>
                  <a:schemeClr val="tx1"/>
                </a:solidFill>
                <a:latin typeface="+mn-ea"/>
              </a:rPr>
              <a:t>、</a:t>
            </a:r>
            <a:r>
              <a:rPr lang="en-US" altLang="zh-CN" dirty="0" smtClean="0">
                <a:solidFill>
                  <a:schemeClr val="tx1"/>
                </a:solidFill>
                <a:latin typeface="+mn-ea"/>
              </a:rPr>
              <a:t>SP</a:t>
            </a:r>
          </a:p>
          <a:p>
            <a:pPr lvl="1" eaLnBrk="1" hangingPunct="1">
              <a:lnSpc>
                <a:spcPct val="90000"/>
              </a:lnSpc>
              <a:spcBef>
                <a:spcPct val="20000"/>
              </a:spcBef>
              <a:defRPr/>
            </a:pPr>
            <a:r>
              <a:rPr lang="en-US" altLang="zh-CN" dirty="0" smtClean="0">
                <a:solidFill>
                  <a:schemeClr val="tx1"/>
                </a:solidFill>
                <a:latin typeface="+mn-ea"/>
              </a:rPr>
              <a:t>8</a:t>
            </a:r>
            <a:r>
              <a:rPr lang="zh-CN" altLang="en-US" dirty="0" smtClean="0">
                <a:solidFill>
                  <a:schemeClr val="tx1"/>
                </a:solidFill>
                <a:latin typeface="+mn-ea"/>
              </a:rPr>
              <a:t>位：</a:t>
            </a:r>
            <a:r>
              <a:rPr lang="en-US" altLang="zh-CN" dirty="0" smtClean="0">
                <a:solidFill>
                  <a:schemeClr val="tx1"/>
                </a:solidFill>
                <a:latin typeface="+mn-ea"/>
              </a:rPr>
              <a:t>AL</a:t>
            </a:r>
            <a:r>
              <a:rPr lang="zh-CN" altLang="en-US" dirty="0" smtClean="0">
                <a:solidFill>
                  <a:schemeClr val="tx1"/>
                </a:solidFill>
                <a:latin typeface="+mn-ea"/>
              </a:rPr>
              <a:t>、</a:t>
            </a:r>
            <a:r>
              <a:rPr lang="en-US" altLang="zh-CN" dirty="0" smtClean="0">
                <a:solidFill>
                  <a:schemeClr val="tx1"/>
                </a:solidFill>
                <a:latin typeface="+mn-ea"/>
              </a:rPr>
              <a:t>AH</a:t>
            </a:r>
            <a:r>
              <a:rPr lang="zh-CN" altLang="en-US" dirty="0" smtClean="0">
                <a:solidFill>
                  <a:schemeClr val="tx1"/>
                </a:solidFill>
                <a:latin typeface="+mn-ea"/>
              </a:rPr>
              <a:t>、</a:t>
            </a:r>
            <a:r>
              <a:rPr lang="en-US" altLang="zh-CN" dirty="0" smtClean="0">
                <a:solidFill>
                  <a:schemeClr val="tx1"/>
                </a:solidFill>
                <a:latin typeface="+mn-ea"/>
              </a:rPr>
              <a:t>BL</a:t>
            </a:r>
            <a:r>
              <a:rPr lang="zh-CN" altLang="en-US" dirty="0" smtClean="0">
                <a:solidFill>
                  <a:schemeClr val="tx1"/>
                </a:solidFill>
                <a:latin typeface="+mn-ea"/>
              </a:rPr>
              <a:t>、</a:t>
            </a:r>
            <a:r>
              <a:rPr lang="en-US" altLang="zh-CN" dirty="0" smtClean="0">
                <a:solidFill>
                  <a:schemeClr val="tx1"/>
                </a:solidFill>
                <a:latin typeface="+mn-ea"/>
              </a:rPr>
              <a:t>BH</a:t>
            </a:r>
            <a:r>
              <a:rPr lang="zh-CN" altLang="en-US" dirty="0" smtClean="0">
                <a:solidFill>
                  <a:schemeClr val="tx1"/>
                </a:solidFill>
                <a:latin typeface="+mn-ea"/>
              </a:rPr>
              <a:t>、</a:t>
            </a:r>
            <a:r>
              <a:rPr lang="en-US" altLang="zh-CN" dirty="0" smtClean="0">
                <a:solidFill>
                  <a:schemeClr val="tx1"/>
                </a:solidFill>
                <a:latin typeface="+mn-ea"/>
              </a:rPr>
              <a:t>CL</a:t>
            </a:r>
            <a:r>
              <a:rPr lang="zh-CN" altLang="en-US" dirty="0" smtClean="0">
                <a:solidFill>
                  <a:schemeClr val="tx1"/>
                </a:solidFill>
                <a:latin typeface="+mn-ea"/>
              </a:rPr>
              <a:t>、</a:t>
            </a:r>
            <a:r>
              <a:rPr lang="en-US" altLang="zh-CN" dirty="0" smtClean="0">
                <a:solidFill>
                  <a:schemeClr val="tx1"/>
                </a:solidFill>
                <a:latin typeface="+mn-ea"/>
              </a:rPr>
              <a:t>CH</a:t>
            </a:r>
            <a:r>
              <a:rPr lang="zh-CN" altLang="en-US" dirty="0" smtClean="0">
                <a:solidFill>
                  <a:schemeClr val="tx1"/>
                </a:solidFill>
                <a:latin typeface="+mn-ea"/>
              </a:rPr>
              <a:t>、</a:t>
            </a:r>
            <a:r>
              <a:rPr lang="en-US" altLang="zh-CN" dirty="0" smtClean="0">
                <a:solidFill>
                  <a:schemeClr val="tx1"/>
                </a:solidFill>
                <a:latin typeface="+mn-ea"/>
              </a:rPr>
              <a:t>DL</a:t>
            </a:r>
            <a:r>
              <a:rPr lang="zh-CN" altLang="en-US" dirty="0" smtClean="0">
                <a:solidFill>
                  <a:schemeClr val="tx1"/>
                </a:solidFill>
                <a:latin typeface="+mn-ea"/>
              </a:rPr>
              <a:t>、</a:t>
            </a:r>
            <a:r>
              <a:rPr lang="en-US" altLang="zh-CN" dirty="0" smtClean="0">
                <a:solidFill>
                  <a:schemeClr val="tx1"/>
                </a:solidFill>
                <a:latin typeface="+mn-ea"/>
              </a:rPr>
              <a:t>DH</a:t>
            </a:r>
          </a:p>
          <a:p>
            <a:pPr marL="0" indent="0" eaLnBrk="1" hangingPunct="1">
              <a:lnSpc>
                <a:spcPct val="90000"/>
              </a:lnSpc>
              <a:spcBef>
                <a:spcPct val="20000"/>
              </a:spcBef>
              <a:buFont typeface="Wingdings 3" panose="05040102010807070707" pitchFamily="18" charset="2"/>
              <a:buNone/>
              <a:defRPr/>
            </a:pPr>
            <a:r>
              <a:rPr lang="en-US" altLang="zh-CN" sz="2400" dirty="0" smtClean="0">
                <a:latin typeface="+mn-ea"/>
              </a:rPr>
              <a:t>(2)</a:t>
            </a:r>
            <a:r>
              <a:rPr lang="zh-CN" altLang="en-US" sz="2400" dirty="0" smtClean="0">
                <a:latin typeface="+mn-ea"/>
              </a:rPr>
              <a:t>段寄存器：</a:t>
            </a:r>
            <a:r>
              <a:rPr lang="en-US" altLang="zh-CN" sz="2400" dirty="0" smtClean="0">
                <a:latin typeface="+mn-ea"/>
              </a:rPr>
              <a:t>CS</a:t>
            </a:r>
            <a:r>
              <a:rPr lang="zh-CN" altLang="en-US" sz="2400" dirty="0" smtClean="0">
                <a:latin typeface="+mn-ea"/>
              </a:rPr>
              <a:t>、</a:t>
            </a:r>
            <a:r>
              <a:rPr lang="en-US" altLang="zh-CN" sz="2400" dirty="0" smtClean="0">
                <a:latin typeface="+mn-ea"/>
              </a:rPr>
              <a:t>SS</a:t>
            </a:r>
            <a:r>
              <a:rPr lang="zh-CN" altLang="en-US" sz="2400" dirty="0" smtClean="0">
                <a:latin typeface="+mn-ea"/>
              </a:rPr>
              <a:t>、</a:t>
            </a:r>
            <a:r>
              <a:rPr lang="en-US" altLang="zh-CN" sz="2400" dirty="0" smtClean="0">
                <a:latin typeface="+mn-ea"/>
              </a:rPr>
              <a:t>DS</a:t>
            </a:r>
            <a:r>
              <a:rPr lang="zh-CN" altLang="en-US" sz="2400" dirty="0" smtClean="0">
                <a:latin typeface="+mn-ea"/>
              </a:rPr>
              <a:t>、</a:t>
            </a:r>
            <a:r>
              <a:rPr lang="en-US" altLang="zh-CN" sz="2400" dirty="0" smtClean="0">
                <a:latin typeface="+mn-ea"/>
              </a:rPr>
              <a:t>ES</a:t>
            </a:r>
            <a:r>
              <a:rPr lang="zh-CN" altLang="en-US" sz="2400" dirty="0" smtClean="0">
                <a:latin typeface="+mn-ea"/>
              </a:rPr>
              <a:t>、</a:t>
            </a:r>
            <a:r>
              <a:rPr lang="en-US" altLang="zh-CN" sz="2400" dirty="0" smtClean="0">
                <a:latin typeface="+mn-ea"/>
              </a:rPr>
              <a:t>FS</a:t>
            </a:r>
            <a:r>
              <a:rPr lang="zh-CN" altLang="en-US" sz="2400" dirty="0" smtClean="0">
                <a:latin typeface="+mn-ea"/>
              </a:rPr>
              <a:t>、</a:t>
            </a:r>
            <a:r>
              <a:rPr lang="en-US" altLang="zh-CN" sz="2400" dirty="0" smtClean="0">
                <a:latin typeface="+mn-ea"/>
              </a:rPr>
              <a:t>GS</a:t>
            </a:r>
          </a:p>
          <a:p>
            <a:pPr marL="0" indent="0" eaLnBrk="1" hangingPunct="1">
              <a:lnSpc>
                <a:spcPct val="90000"/>
              </a:lnSpc>
              <a:spcBef>
                <a:spcPct val="20000"/>
              </a:spcBef>
              <a:buFont typeface="Wingdings 3" panose="05040102010807070707" pitchFamily="18" charset="2"/>
              <a:buNone/>
              <a:defRPr/>
            </a:pPr>
            <a:r>
              <a:rPr lang="en-US" altLang="zh-CN" sz="2400" dirty="0" smtClean="0">
                <a:latin typeface="+mn-ea"/>
              </a:rPr>
              <a:t>(3)</a:t>
            </a:r>
            <a:r>
              <a:rPr lang="zh-CN" altLang="en-US" sz="2400" dirty="0" smtClean="0">
                <a:latin typeface="+mn-ea"/>
              </a:rPr>
              <a:t>指令指针寄存器：</a:t>
            </a:r>
            <a:r>
              <a:rPr lang="en-US" altLang="zh-CN" sz="2400" dirty="0" smtClean="0">
                <a:latin typeface="+mn-ea"/>
              </a:rPr>
              <a:t>EIP</a:t>
            </a:r>
            <a:r>
              <a:rPr lang="zh-CN" altLang="en-US" sz="2400" dirty="0" smtClean="0">
                <a:latin typeface="+mn-ea"/>
              </a:rPr>
              <a:t>、</a:t>
            </a:r>
            <a:r>
              <a:rPr lang="en-US" altLang="zh-CN" sz="2400" dirty="0" smtClean="0">
                <a:latin typeface="+mn-ea"/>
              </a:rPr>
              <a:t>IP</a:t>
            </a:r>
          </a:p>
          <a:p>
            <a:pPr marL="0" indent="0" eaLnBrk="1" hangingPunct="1">
              <a:lnSpc>
                <a:spcPct val="90000"/>
              </a:lnSpc>
              <a:spcBef>
                <a:spcPct val="20000"/>
              </a:spcBef>
              <a:buFont typeface="Wingdings 3" panose="05040102010807070707" pitchFamily="18" charset="2"/>
              <a:buNone/>
              <a:defRPr/>
            </a:pPr>
            <a:r>
              <a:rPr lang="en-US" altLang="zh-CN" sz="2400" dirty="0" smtClean="0">
                <a:latin typeface="+mn-ea"/>
              </a:rPr>
              <a:t>(4)</a:t>
            </a:r>
            <a:r>
              <a:rPr lang="zh-CN" altLang="en-US" sz="2400" dirty="0" smtClean="0">
                <a:latin typeface="+mn-ea"/>
              </a:rPr>
              <a:t>标志寄存器：</a:t>
            </a:r>
            <a:r>
              <a:rPr lang="en-US" altLang="zh-CN" sz="2400" dirty="0" smtClean="0">
                <a:latin typeface="+mn-ea"/>
              </a:rPr>
              <a:t>FLAGS</a:t>
            </a:r>
          </a:p>
          <a:p>
            <a:pPr lvl="1" eaLnBrk="1" hangingPunct="1">
              <a:lnSpc>
                <a:spcPct val="90000"/>
              </a:lnSpc>
              <a:spcBef>
                <a:spcPct val="20000"/>
              </a:spcBef>
              <a:defRPr/>
            </a:pPr>
            <a:r>
              <a:rPr lang="en-US" altLang="zh-CN" sz="2100" dirty="0" smtClean="0">
                <a:solidFill>
                  <a:schemeClr val="tx1"/>
                </a:solidFill>
                <a:latin typeface="+mn-ea"/>
              </a:rPr>
              <a:t>6</a:t>
            </a:r>
            <a:r>
              <a:rPr lang="zh-CN" altLang="en-US" sz="2100" dirty="0" smtClean="0">
                <a:solidFill>
                  <a:schemeClr val="tx1"/>
                </a:solidFill>
                <a:latin typeface="+mn-ea"/>
              </a:rPr>
              <a:t>种状态标志：</a:t>
            </a:r>
            <a:r>
              <a:rPr lang="en-US" altLang="zh-CN" sz="2100" dirty="0" smtClean="0">
                <a:solidFill>
                  <a:schemeClr val="tx1"/>
                </a:solidFill>
                <a:latin typeface="+mn-ea"/>
              </a:rPr>
              <a:t>CF</a:t>
            </a:r>
            <a:r>
              <a:rPr lang="zh-CN" altLang="en-US" sz="2100" dirty="0" smtClean="0">
                <a:solidFill>
                  <a:schemeClr val="tx1"/>
                </a:solidFill>
                <a:latin typeface="+mn-ea"/>
              </a:rPr>
              <a:t>、</a:t>
            </a:r>
            <a:r>
              <a:rPr lang="en-US" altLang="zh-CN" sz="2100" dirty="0" smtClean="0">
                <a:solidFill>
                  <a:schemeClr val="tx1"/>
                </a:solidFill>
                <a:latin typeface="+mn-ea"/>
              </a:rPr>
              <a:t>OF</a:t>
            </a:r>
            <a:r>
              <a:rPr lang="zh-CN" altLang="en-US" sz="2100" dirty="0" smtClean="0">
                <a:solidFill>
                  <a:schemeClr val="tx1"/>
                </a:solidFill>
                <a:latin typeface="+mn-ea"/>
              </a:rPr>
              <a:t>、</a:t>
            </a:r>
            <a:r>
              <a:rPr lang="en-US" altLang="zh-CN" sz="2100" dirty="0" smtClean="0">
                <a:solidFill>
                  <a:schemeClr val="tx1"/>
                </a:solidFill>
                <a:latin typeface="+mn-ea"/>
              </a:rPr>
              <a:t>ZF</a:t>
            </a:r>
            <a:r>
              <a:rPr lang="zh-CN" altLang="en-US" sz="2100" dirty="0" smtClean="0">
                <a:solidFill>
                  <a:schemeClr val="tx1"/>
                </a:solidFill>
                <a:latin typeface="+mn-ea"/>
              </a:rPr>
              <a:t>、</a:t>
            </a:r>
            <a:r>
              <a:rPr lang="en-US" altLang="zh-CN" sz="2100" dirty="0" smtClean="0">
                <a:solidFill>
                  <a:schemeClr val="tx1"/>
                </a:solidFill>
                <a:latin typeface="+mn-ea"/>
              </a:rPr>
              <a:t>PF</a:t>
            </a:r>
            <a:r>
              <a:rPr lang="zh-CN" altLang="en-US" sz="2100" dirty="0" smtClean="0">
                <a:solidFill>
                  <a:schemeClr val="tx1"/>
                </a:solidFill>
                <a:latin typeface="+mn-ea"/>
              </a:rPr>
              <a:t>、</a:t>
            </a:r>
            <a:r>
              <a:rPr lang="en-US" altLang="zh-CN" sz="2100" dirty="0" smtClean="0">
                <a:solidFill>
                  <a:schemeClr val="tx1"/>
                </a:solidFill>
                <a:latin typeface="+mn-ea"/>
              </a:rPr>
              <a:t>AF</a:t>
            </a:r>
            <a:r>
              <a:rPr lang="zh-CN" altLang="en-US" sz="2100" dirty="0" smtClean="0">
                <a:solidFill>
                  <a:schemeClr val="tx1"/>
                </a:solidFill>
                <a:latin typeface="+mn-ea"/>
              </a:rPr>
              <a:t>、</a:t>
            </a:r>
            <a:r>
              <a:rPr lang="en-US" altLang="zh-CN" sz="2100" dirty="0" smtClean="0">
                <a:solidFill>
                  <a:schemeClr val="tx1"/>
                </a:solidFill>
                <a:latin typeface="+mn-ea"/>
              </a:rPr>
              <a:t>SF </a:t>
            </a:r>
          </a:p>
          <a:p>
            <a:pPr lvl="1" eaLnBrk="1" hangingPunct="1">
              <a:lnSpc>
                <a:spcPct val="90000"/>
              </a:lnSpc>
              <a:spcBef>
                <a:spcPct val="20000"/>
              </a:spcBef>
              <a:defRPr/>
            </a:pPr>
            <a:r>
              <a:rPr lang="en-US" altLang="zh-CN" sz="2100" dirty="0" smtClean="0">
                <a:solidFill>
                  <a:schemeClr val="tx1"/>
                </a:solidFill>
                <a:latin typeface="+mn-ea"/>
              </a:rPr>
              <a:t>3</a:t>
            </a:r>
            <a:r>
              <a:rPr lang="zh-CN" altLang="en-US" sz="2100" dirty="0" smtClean="0">
                <a:solidFill>
                  <a:schemeClr val="tx1"/>
                </a:solidFill>
                <a:latin typeface="+mn-ea"/>
              </a:rPr>
              <a:t>种控制标志 ：</a:t>
            </a:r>
            <a:r>
              <a:rPr lang="en-US" altLang="zh-CN" sz="2100" dirty="0" smtClean="0">
                <a:solidFill>
                  <a:schemeClr val="tx1"/>
                </a:solidFill>
                <a:latin typeface="+mn-ea"/>
              </a:rPr>
              <a:t>DF</a:t>
            </a:r>
            <a:r>
              <a:rPr lang="zh-CN" altLang="en-US" sz="2100" dirty="0" smtClean="0">
                <a:solidFill>
                  <a:schemeClr val="tx1"/>
                </a:solidFill>
                <a:latin typeface="+mn-ea"/>
              </a:rPr>
              <a:t>、</a:t>
            </a:r>
            <a:r>
              <a:rPr lang="en-US" altLang="zh-CN" sz="2100" dirty="0" smtClean="0">
                <a:solidFill>
                  <a:schemeClr val="tx1"/>
                </a:solidFill>
                <a:latin typeface="+mn-ea"/>
              </a:rPr>
              <a:t>IF</a:t>
            </a:r>
            <a:r>
              <a:rPr lang="zh-CN" altLang="en-US" sz="2100" dirty="0" smtClean="0">
                <a:solidFill>
                  <a:schemeClr val="tx1"/>
                </a:solidFill>
                <a:latin typeface="+mn-ea"/>
              </a:rPr>
              <a:t>、</a:t>
            </a:r>
            <a:r>
              <a:rPr lang="en-US" altLang="zh-CN" sz="2100" dirty="0" smtClean="0">
                <a:solidFill>
                  <a:schemeClr val="tx1"/>
                </a:solidFill>
                <a:latin typeface="+mn-ea"/>
              </a:rPr>
              <a:t>TF</a:t>
            </a:r>
            <a:endParaRPr lang="en-US" altLang="zh-CN" sz="2100" dirty="0">
              <a:solidFill>
                <a:schemeClr val="tx1"/>
              </a:solidFill>
              <a:latin typeface="+mn-ea"/>
            </a:endParaRPr>
          </a:p>
          <a:p>
            <a:pPr marL="0" indent="0" eaLnBrk="1" hangingPunct="1">
              <a:lnSpc>
                <a:spcPct val="90000"/>
              </a:lnSpc>
              <a:spcBef>
                <a:spcPts val="2400"/>
              </a:spcBef>
              <a:buFont typeface="Wingdings 3" panose="05040102010807070707" pitchFamily="18" charset="2"/>
              <a:buNone/>
              <a:defRPr/>
            </a:pPr>
            <a:r>
              <a:rPr lang="zh-CN" altLang="en-US" sz="2400" dirty="0" smtClean="0">
                <a:latin typeface="+mn-ea"/>
              </a:rPr>
              <a:t>例：</a:t>
            </a:r>
            <a:r>
              <a:rPr lang="en-US" altLang="zh-CN" sz="2400" dirty="0" smtClean="0">
                <a:latin typeface="+mn-ea"/>
              </a:rPr>
              <a:t>80486 CPU</a:t>
            </a:r>
            <a:r>
              <a:rPr lang="zh-CN" altLang="en-US" sz="2400" dirty="0" smtClean="0">
                <a:latin typeface="+mn-ea"/>
              </a:rPr>
              <a:t>中的</a:t>
            </a:r>
            <a:r>
              <a:rPr lang="en-US" altLang="zh-CN" sz="2400" dirty="0" smtClean="0">
                <a:latin typeface="+mn-ea"/>
              </a:rPr>
              <a:t>SP</a:t>
            </a:r>
            <a:r>
              <a:rPr lang="zh-CN" altLang="en-US" sz="2400" dirty="0" smtClean="0">
                <a:latin typeface="+mn-ea"/>
              </a:rPr>
              <a:t>寄存器是一个</a:t>
            </a:r>
            <a:r>
              <a:rPr lang="en-US" altLang="zh-CN" sz="2400" dirty="0" smtClean="0">
                <a:latin typeface="+mn-ea"/>
              </a:rPr>
              <a:t>_______</a:t>
            </a:r>
            <a:r>
              <a:rPr lang="zh-CN" altLang="en-US" sz="2400" dirty="0" smtClean="0">
                <a:latin typeface="+mn-ea"/>
              </a:rPr>
              <a:t>位的寄存器。</a:t>
            </a:r>
          </a:p>
          <a:p>
            <a:pPr marL="0" indent="0" algn="just" eaLnBrk="1" hangingPunct="1">
              <a:spcBef>
                <a:spcPts val="0"/>
              </a:spcBef>
              <a:buFont typeface="Wingdings 3" panose="05040102010807070707" pitchFamily="18" charset="2"/>
              <a:buNone/>
              <a:defRPr/>
            </a:pPr>
            <a:r>
              <a:rPr lang="zh-CN" altLang="en-US" sz="2400" dirty="0" smtClean="0">
                <a:latin typeface="+mn-ea"/>
              </a:rPr>
              <a:t>       </a:t>
            </a:r>
            <a:r>
              <a:rPr lang="en-US" altLang="zh-CN" sz="2400" dirty="0" smtClean="0">
                <a:latin typeface="+mn-ea"/>
              </a:rPr>
              <a:t>A.  8</a:t>
            </a:r>
            <a:r>
              <a:rPr lang="zh-CN" altLang="en-US" sz="2400" dirty="0" smtClean="0">
                <a:latin typeface="+mn-ea"/>
              </a:rPr>
              <a:t>位           </a:t>
            </a:r>
            <a:r>
              <a:rPr lang="en-US" altLang="zh-CN" sz="2400" dirty="0" smtClean="0">
                <a:latin typeface="+mn-ea"/>
              </a:rPr>
              <a:t>B.  16</a:t>
            </a:r>
            <a:r>
              <a:rPr lang="zh-CN" altLang="en-US" sz="2400" dirty="0" smtClean="0">
                <a:latin typeface="+mn-ea"/>
              </a:rPr>
              <a:t>位      </a:t>
            </a:r>
            <a:r>
              <a:rPr lang="en-US" altLang="zh-CN" sz="2400" dirty="0" smtClean="0">
                <a:latin typeface="+mn-ea"/>
              </a:rPr>
              <a:t>C.  24</a:t>
            </a:r>
            <a:r>
              <a:rPr lang="zh-CN" altLang="en-US" sz="2400" dirty="0" smtClean="0">
                <a:latin typeface="+mn-ea"/>
              </a:rPr>
              <a:t>位         </a:t>
            </a:r>
            <a:r>
              <a:rPr lang="en-US" altLang="zh-CN" sz="2400" dirty="0" smtClean="0">
                <a:latin typeface="+mn-ea"/>
              </a:rPr>
              <a:t>D.  32</a:t>
            </a:r>
            <a:r>
              <a:rPr lang="zh-CN" altLang="en-US" sz="2400" dirty="0" smtClean="0">
                <a:latin typeface="+mn-ea"/>
              </a:rPr>
              <a:t>位 </a:t>
            </a:r>
          </a:p>
          <a:p>
            <a:pPr marL="0" indent="0" eaLnBrk="1" hangingPunct="1">
              <a:buFont typeface="Wingdings 3" panose="05040102010807070707" pitchFamily="18" charset="2"/>
              <a:buNone/>
              <a:defRPr/>
            </a:pPr>
            <a:endParaRPr lang="zh-CN" altLang="en-US" dirty="0">
              <a:solidFill>
                <a:srgbClr val="C00000"/>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8229600" cy="4937125"/>
          </a:xfrm>
        </p:spPr>
        <p:txBody>
          <a:bodyPr/>
          <a:lstStyle/>
          <a:p>
            <a:pPr marL="0" indent="0" eaLnBrk="1" hangingPunct="1">
              <a:spcBef>
                <a:spcPct val="50000"/>
              </a:spcBef>
              <a:buFont typeface="Wingdings 3" panose="05040102010807070707" pitchFamily="18" charset="2"/>
              <a:buNone/>
              <a:defRPr/>
            </a:pPr>
            <a:r>
              <a:rPr lang="en-US" altLang="zh-CN" b="1" dirty="0" smtClean="0">
                <a:solidFill>
                  <a:srgbClr val="C00000"/>
                </a:solidFill>
                <a:latin typeface="+mn-ea"/>
              </a:rPr>
              <a:t>2. 80486</a:t>
            </a:r>
            <a:r>
              <a:rPr lang="zh-CN" altLang="en-US" b="1" dirty="0" smtClean="0">
                <a:solidFill>
                  <a:srgbClr val="C00000"/>
                </a:solidFill>
                <a:latin typeface="+mn-ea"/>
              </a:rPr>
              <a:t>的工作模式：</a:t>
            </a:r>
            <a:endParaRPr lang="en-US" altLang="zh-CN" b="1" dirty="0" smtClean="0">
              <a:solidFill>
                <a:srgbClr val="C00000"/>
              </a:solidFill>
              <a:latin typeface="+mn-ea"/>
            </a:endParaRPr>
          </a:p>
          <a:p>
            <a:pPr marL="273050" lvl="1" eaLnBrk="1" hangingPunct="1">
              <a:spcBef>
                <a:spcPts val="600"/>
              </a:spcBef>
              <a:buClr>
                <a:schemeClr val="accent1"/>
              </a:buClr>
              <a:defRPr/>
            </a:pPr>
            <a:r>
              <a:rPr lang="zh-CN" altLang="en-US" sz="2700" dirty="0"/>
              <a:t>实地址模式、保护虚拟地址模式以及虚拟</a:t>
            </a:r>
            <a:r>
              <a:rPr lang="en-US" altLang="zh-CN" sz="2700" dirty="0"/>
              <a:t>8086</a:t>
            </a:r>
            <a:r>
              <a:rPr lang="zh-CN" altLang="en-US" sz="2700" dirty="0"/>
              <a:t>模式</a:t>
            </a:r>
          </a:p>
          <a:p>
            <a:pPr marL="273050" lvl="1" eaLnBrk="1" hangingPunct="1">
              <a:spcBef>
                <a:spcPts val="600"/>
              </a:spcBef>
              <a:buClr>
                <a:schemeClr val="accent1"/>
              </a:buClr>
              <a:defRPr/>
            </a:pPr>
            <a:r>
              <a:rPr lang="zh-CN" altLang="en-US" sz="2500" dirty="0" smtClean="0"/>
              <a:t>实模式的特点：</a:t>
            </a:r>
            <a:endParaRPr lang="en-US" altLang="zh-CN" sz="2500" dirty="0" smtClean="0"/>
          </a:p>
          <a:p>
            <a:pPr marL="776287" lvl="2" indent="-457200" eaLnBrk="1" hangingPunct="1">
              <a:spcBef>
                <a:spcPts val="600"/>
              </a:spcBef>
              <a:buClrTx/>
              <a:buFont typeface="+mj-ea"/>
              <a:buAutoNum type="circleNumDbPlain"/>
              <a:defRPr/>
            </a:pPr>
            <a:r>
              <a:rPr lang="zh-CN" altLang="en-US" sz="2400" dirty="0"/>
              <a:t>加</a:t>
            </a:r>
            <a:r>
              <a:rPr lang="zh-CN" altLang="en-US" sz="2400" dirty="0" smtClean="0"/>
              <a:t>电、复位</a:t>
            </a:r>
            <a:r>
              <a:rPr lang="zh-CN" altLang="en-US" sz="2400" dirty="0"/>
              <a:t>后，</a:t>
            </a:r>
            <a:r>
              <a:rPr lang="en-US" altLang="zh-CN" sz="2400" dirty="0"/>
              <a:t>486</a:t>
            </a:r>
            <a:r>
              <a:rPr lang="zh-CN" altLang="en-US" sz="2400" dirty="0"/>
              <a:t>自动工作在实模式，系统在</a:t>
            </a:r>
            <a:r>
              <a:rPr lang="en-US" altLang="zh-CN" sz="2400" dirty="0"/>
              <a:t>DOS</a:t>
            </a:r>
            <a:r>
              <a:rPr lang="zh-CN" altLang="en-US" sz="2400" dirty="0"/>
              <a:t>管理下</a:t>
            </a:r>
          </a:p>
          <a:p>
            <a:pPr marL="776287" lvl="2" indent="-457200" eaLnBrk="1" hangingPunct="1">
              <a:spcBef>
                <a:spcPts val="600"/>
              </a:spcBef>
              <a:buClrTx/>
              <a:buFont typeface="+mj-ea"/>
              <a:buAutoNum type="circleNumDbPlain"/>
              <a:defRPr/>
            </a:pPr>
            <a:r>
              <a:rPr lang="zh-CN" altLang="en-US" sz="2400" dirty="0"/>
              <a:t>实模式下</a:t>
            </a:r>
            <a:r>
              <a:rPr lang="en-US" altLang="zh-CN" sz="2400" dirty="0"/>
              <a:t>486</a:t>
            </a:r>
            <a:r>
              <a:rPr lang="zh-CN" altLang="en-US" sz="2400" dirty="0"/>
              <a:t>只能访问第一个</a:t>
            </a:r>
            <a:r>
              <a:rPr lang="en-US" altLang="zh-CN" sz="2400" dirty="0"/>
              <a:t>1M</a:t>
            </a:r>
            <a:r>
              <a:rPr lang="zh-CN" altLang="en-US" sz="2400" dirty="0"/>
              <a:t>内存（</a:t>
            </a:r>
            <a:r>
              <a:rPr lang="en-US" altLang="zh-CN" sz="2400" dirty="0"/>
              <a:t>00000H~FFFFFH</a:t>
            </a:r>
            <a:r>
              <a:rPr lang="zh-CN" altLang="en-US" sz="2400" dirty="0"/>
              <a:t>）</a:t>
            </a:r>
          </a:p>
          <a:p>
            <a:pPr marL="776287" lvl="2" indent="-457200" eaLnBrk="1" hangingPunct="1">
              <a:spcBef>
                <a:spcPts val="600"/>
              </a:spcBef>
              <a:buClrTx/>
              <a:buFont typeface="+mj-ea"/>
              <a:buAutoNum type="circleNumDbPlain"/>
              <a:defRPr/>
            </a:pPr>
            <a:r>
              <a:rPr lang="zh-CN" altLang="en-US" sz="2400" dirty="0"/>
              <a:t>存储管理部件对存储器只进行分段管理，没有分页功能，每一逻辑段的最大容量为</a:t>
            </a:r>
            <a:r>
              <a:rPr lang="en-US" altLang="zh-CN" sz="2400" dirty="0"/>
              <a:t>64K</a:t>
            </a:r>
          </a:p>
          <a:p>
            <a:pPr marL="776287" lvl="2" indent="-457200" eaLnBrk="1" hangingPunct="1">
              <a:spcBef>
                <a:spcPts val="600"/>
              </a:spcBef>
              <a:buClrTx/>
              <a:buFont typeface="+mj-ea"/>
              <a:buAutoNum type="circleNumDbPlain"/>
              <a:defRPr/>
            </a:pPr>
            <a:r>
              <a:rPr lang="zh-CN" altLang="en-US" sz="2400" dirty="0"/>
              <a:t>在实模式下，段寄存器中存放段基址</a:t>
            </a:r>
            <a:endParaRPr lang="en-US" altLang="zh-CN" sz="2400" dirty="0"/>
          </a:p>
          <a:p>
            <a:pPr marL="0" indent="0" eaLnBrk="1" hangingPunct="1">
              <a:spcBef>
                <a:spcPct val="50000"/>
              </a:spcBef>
              <a:buFont typeface="Wingdings 3" panose="05040102010807070707" pitchFamily="18" charset="2"/>
              <a:buNone/>
              <a:defRPr/>
            </a:pPr>
            <a:r>
              <a:rPr lang="en-US" altLang="zh-CN" b="1" dirty="0" smtClean="0">
                <a:solidFill>
                  <a:srgbClr val="C00000"/>
                </a:solidFill>
                <a:latin typeface="+mn-ea"/>
              </a:rPr>
              <a:t>3. </a:t>
            </a:r>
            <a:r>
              <a:rPr lang="zh-CN" altLang="en-US" b="1" dirty="0" smtClean="0">
                <a:solidFill>
                  <a:srgbClr val="C00000"/>
                </a:solidFill>
                <a:latin typeface="+mn-ea"/>
              </a:rPr>
              <a:t>实地址模式下，物理地址的形成</a:t>
            </a:r>
          </a:p>
          <a:p>
            <a:pPr marL="547687" lvl="2" eaLnBrk="1" hangingPunct="1">
              <a:spcBef>
                <a:spcPts val="600"/>
              </a:spcBef>
              <a:buClr>
                <a:schemeClr val="accent1"/>
              </a:buClr>
              <a:defRPr/>
            </a:pPr>
            <a:r>
              <a:rPr lang="zh-CN" altLang="en-US" sz="2400" dirty="0"/>
              <a:t>物理地址计算公式</a:t>
            </a:r>
            <a:r>
              <a:rPr lang="zh-CN" altLang="en-US" sz="2400" dirty="0" smtClean="0"/>
              <a:t>：</a:t>
            </a:r>
            <a:endParaRPr lang="en-US" altLang="zh-CN" sz="2400" dirty="0"/>
          </a:p>
          <a:p>
            <a:pPr marL="319087" lvl="2" indent="0" eaLnBrk="1" hangingPunct="1">
              <a:spcBef>
                <a:spcPts val="600"/>
              </a:spcBef>
              <a:buClr>
                <a:schemeClr val="accent1"/>
              </a:buClr>
              <a:buFont typeface="Wingdings 3" panose="05040102010807070707" pitchFamily="18" charset="2"/>
              <a:buNone/>
              <a:defRPr/>
            </a:pPr>
            <a:r>
              <a:rPr lang="en-US" altLang="zh-CN" sz="2400" dirty="0" smtClean="0"/>
              <a:t>		</a:t>
            </a:r>
            <a:r>
              <a:rPr lang="zh-CN" altLang="en-US" sz="2400" dirty="0" smtClean="0"/>
              <a:t>物理</a:t>
            </a:r>
            <a:r>
              <a:rPr lang="zh-CN" altLang="en-US" sz="2400" dirty="0"/>
              <a:t>地址</a:t>
            </a:r>
            <a:r>
              <a:rPr lang="en-US" altLang="zh-CN" sz="2400" dirty="0"/>
              <a:t>=</a:t>
            </a:r>
            <a:r>
              <a:rPr lang="zh-CN" altLang="en-US" sz="2400" dirty="0"/>
              <a:t>段基址*</a:t>
            </a:r>
            <a:r>
              <a:rPr lang="en-US" altLang="zh-CN" sz="2400" dirty="0"/>
              <a:t>16+</a:t>
            </a:r>
            <a:r>
              <a:rPr lang="zh-CN" altLang="en-US" sz="2400" dirty="0"/>
              <a:t>偏移</a:t>
            </a:r>
            <a:r>
              <a:rPr lang="zh-CN" altLang="en-US" sz="2400" dirty="0" smtClean="0"/>
              <a:t>地址</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zh-CN" altLang="en-US" smtClean="0"/>
              <a:t>第</a:t>
            </a:r>
            <a:r>
              <a:rPr lang="en-US" altLang="zh-CN" smtClean="0"/>
              <a:t>3</a:t>
            </a:r>
            <a:r>
              <a:rPr lang="zh-CN" altLang="en-US" smtClean="0"/>
              <a:t>章、第</a:t>
            </a:r>
            <a:r>
              <a:rPr lang="en-US" altLang="zh-CN" smtClean="0"/>
              <a:t>4</a:t>
            </a:r>
            <a:r>
              <a:rPr lang="zh-CN" altLang="en-US" smtClean="0"/>
              <a:t>章</a:t>
            </a:r>
          </a:p>
        </p:txBody>
      </p:sp>
      <p:sp>
        <p:nvSpPr>
          <p:cNvPr id="3" name="内容占位符 2"/>
          <p:cNvSpPr>
            <a:spLocks noGrp="1"/>
          </p:cNvSpPr>
          <p:nvPr>
            <p:ph sz="quarter" idx="1"/>
          </p:nvPr>
        </p:nvSpPr>
        <p:spPr>
          <a:xfrm>
            <a:off x="457200" y="1219200"/>
            <a:ext cx="8229600" cy="4937125"/>
          </a:xfrm>
        </p:spPr>
        <p:txBody>
          <a:bodyPr/>
          <a:lstStyle/>
          <a:p>
            <a:pPr marL="0" indent="0" algn="just" eaLnBrk="1" hangingPunct="1">
              <a:buFont typeface="Wingdings 3" panose="05040102010807070707" pitchFamily="18" charset="2"/>
              <a:buNone/>
              <a:defRPr/>
            </a:pPr>
            <a:r>
              <a:rPr lang="en-US" altLang="zh-CN" b="1" dirty="0" smtClean="0">
                <a:solidFill>
                  <a:srgbClr val="C00000"/>
                </a:solidFill>
                <a:latin typeface="+mn-ea"/>
              </a:rPr>
              <a:t>1. </a:t>
            </a:r>
            <a:r>
              <a:rPr lang="zh-CN" altLang="en-US" b="1" dirty="0" smtClean="0">
                <a:solidFill>
                  <a:srgbClr val="C00000"/>
                </a:solidFill>
                <a:latin typeface="+mn-ea"/>
              </a:rPr>
              <a:t>源程序中的语句类型  </a:t>
            </a:r>
          </a:p>
          <a:p>
            <a:pPr lvl="1" algn="just" eaLnBrk="1" hangingPunct="1">
              <a:defRPr/>
            </a:pPr>
            <a:r>
              <a:rPr lang="zh-CN" altLang="en-US" sz="2400" dirty="0" smtClean="0">
                <a:solidFill>
                  <a:schemeClr val="tx1"/>
                </a:solidFill>
                <a:latin typeface="+mn-ea"/>
              </a:rPr>
              <a:t>一个完整的汇编语言源程序应包含</a:t>
            </a:r>
            <a:r>
              <a:rPr lang="en-US" altLang="zh-CN" sz="2400" dirty="0" smtClean="0">
                <a:solidFill>
                  <a:schemeClr val="tx1"/>
                </a:solidFill>
                <a:latin typeface="+mn-ea"/>
              </a:rPr>
              <a:t>2</a:t>
            </a:r>
            <a:r>
              <a:rPr lang="zh-CN" altLang="en-US" sz="2400" dirty="0" smtClean="0">
                <a:solidFill>
                  <a:schemeClr val="tx1"/>
                </a:solidFill>
                <a:latin typeface="+mn-ea"/>
              </a:rPr>
              <a:t>类语句</a:t>
            </a:r>
            <a:r>
              <a:rPr lang="en-US" altLang="zh-CN" sz="2400" dirty="0" smtClean="0">
                <a:solidFill>
                  <a:schemeClr val="tx1"/>
                </a:solidFill>
                <a:latin typeface="+mn-ea"/>
              </a:rPr>
              <a:t>:</a:t>
            </a:r>
          </a:p>
          <a:p>
            <a:pPr marL="274638" lvl="1" indent="0" algn="just" eaLnBrk="1" hangingPunct="1">
              <a:buFont typeface="Wingdings 3" panose="05040102010807070707" pitchFamily="18" charset="2"/>
              <a:buNone/>
              <a:defRPr/>
            </a:pPr>
            <a:r>
              <a:rPr lang="zh-CN" altLang="en-US" sz="2400" dirty="0" smtClean="0">
                <a:solidFill>
                  <a:schemeClr val="tx1"/>
                </a:solidFill>
                <a:latin typeface="+mn-ea"/>
              </a:rPr>
              <a:t>指令性语句（符号指令）、指示性语句</a:t>
            </a:r>
            <a:r>
              <a:rPr lang="en-US" altLang="zh-CN" sz="2400" dirty="0" smtClean="0">
                <a:solidFill>
                  <a:schemeClr val="tx1"/>
                </a:solidFill>
                <a:latin typeface="+mn-ea"/>
              </a:rPr>
              <a:t>(</a:t>
            </a:r>
            <a:r>
              <a:rPr lang="zh-CN" altLang="en-US" sz="2400" dirty="0" smtClean="0">
                <a:solidFill>
                  <a:schemeClr val="tx1"/>
                </a:solidFill>
                <a:latin typeface="+mn-ea"/>
              </a:rPr>
              <a:t>伪指令</a:t>
            </a:r>
            <a:r>
              <a:rPr lang="en-US" altLang="zh-CN" sz="2400" dirty="0" smtClean="0">
                <a:solidFill>
                  <a:schemeClr val="tx1"/>
                </a:solidFill>
                <a:latin typeface="+mn-ea"/>
              </a:rPr>
              <a:t>)</a:t>
            </a:r>
          </a:p>
          <a:p>
            <a:pPr marL="0" indent="0" eaLnBrk="1" hangingPunct="1">
              <a:spcBef>
                <a:spcPct val="50000"/>
              </a:spcBef>
              <a:buFont typeface="Wingdings 3" panose="05040102010807070707" pitchFamily="18" charset="2"/>
              <a:buNone/>
              <a:defRPr/>
            </a:pPr>
            <a:r>
              <a:rPr lang="en-US" altLang="zh-CN" b="1" dirty="0" smtClean="0">
                <a:solidFill>
                  <a:srgbClr val="C00000"/>
                </a:solidFill>
                <a:latin typeface="+mn-ea"/>
              </a:rPr>
              <a:t>2. 80486</a:t>
            </a:r>
            <a:r>
              <a:rPr lang="zh-CN" altLang="en-US" b="1" dirty="0" smtClean="0">
                <a:solidFill>
                  <a:srgbClr val="C00000"/>
                </a:solidFill>
                <a:latin typeface="+mn-ea"/>
              </a:rPr>
              <a:t>的寻址方式</a:t>
            </a:r>
          </a:p>
          <a:p>
            <a:pPr lvl="1" eaLnBrk="1" hangingPunct="1">
              <a:spcBef>
                <a:spcPts val="600"/>
              </a:spcBef>
              <a:defRPr/>
            </a:pPr>
            <a:r>
              <a:rPr lang="en-US" altLang="zh-CN" sz="2400" dirty="0" smtClean="0">
                <a:solidFill>
                  <a:schemeClr val="tx1"/>
                </a:solidFill>
                <a:latin typeface="+mn-ea"/>
              </a:rPr>
              <a:t>486</a:t>
            </a:r>
            <a:r>
              <a:rPr lang="zh-CN" altLang="en-US" sz="2400" dirty="0" smtClean="0">
                <a:solidFill>
                  <a:schemeClr val="tx1"/>
                </a:solidFill>
                <a:latin typeface="+mn-ea"/>
              </a:rPr>
              <a:t>有</a:t>
            </a:r>
            <a:r>
              <a:rPr lang="en-US" altLang="zh-CN" sz="2400" dirty="0" smtClean="0">
                <a:solidFill>
                  <a:schemeClr val="tx1"/>
                </a:solidFill>
                <a:latin typeface="+mn-ea"/>
              </a:rPr>
              <a:t>3</a:t>
            </a:r>
            <a:r>
              <a:rPr lang="zh-CN" altLang="en-US" sz="2400" dirty="0" smtClean="0">
                <a:solidFill>
                  <a:schemeClr val="tx1"/>
                </a:solidFill>
                <a:latin typeface="+mn-ea"/>
              </a:rPr>
              <a:t>类</a:t>
            </a:r>
            <a:r>
              <a:rPr lang="en-US" altLang="zh-CN" sz="2400" dirty="0" smtClean="0">
                <a:solidFill>
                  <a:schemeClr val="tx1"/>
                </a:solidFill>
                <a:latin typeface="+mn-ea"/>
              </a:rPr>
              <a:t>7</a:t>
            </a:r>
            <a:r>
              <a:rPr lang="zh-CN" altLang="en-US" sz="2400" dirty="0" smtClean="0">
                <a:solidFill>
                  <a:schemeClr val="tx1"/>
                </a:solidFill>
                <a:latin typeface="+mn-ea"/>
              </a:rPr>
              <a:t>种寻址方式</a:t>
            </a:r>
          </a:p>
          <a:p>
            <a:pPr marL="274638" lvl="1" indent="0" eaLnBrk="1" hangingPunct="1">
              <a:spcBef>
                <a:spcPts val="600"/>
              </a:spcBef>
              <a:buFont typeface="Wingdings 3" panose="05040102010807070707" pitchFamily="18" charset="2"/>
              <a:buNone/>
              <a:defRPr/>
            </a:pPr>
            <a:r>
              <a:rPr lang="en-US" altLang="zh-CN" sz="2400" dirty="0" smtClean="0">
                <a:solidFill>
                  <a:schemeClr val="tx1"/>
                </a:solidFill>
                <a:latin typeface="+mn-ea"/>
              </a:rPr>
              <a:t>	</a:t>
            </a:r>
            <a:r>
              <a:rPr lang="zh-CN" altLang="en-US" sz="2400" dirty="0" smtClean="0">
                <a:solidFill>
                  <a:schemeClr val="tx1"/>
                </a:solidFill>
                <a:latin typeface="+mn-ea"/>
              </a:rPr>
              <a:t>立即寻址方式：获得立即数</a:t>
            </a:r>
          </a:p>
          <a:p>
            <a:pPr marL="274638" lvl="1" indent="0" eaLnBrk="1" hangingPunct="1">
              <a:spcBef>
                <a:spcPts val="600"/>
              </a:spcBef>
              <a:buFont typeface="Wingdings 3" panose="05040102010807070707" pitchFamily="18" charset="2"/>
              <a:buNone/>
              <a:defRPr/>
            </a:pPr>
            <a:r>
              <a:rPr lang="en-US" altLang="zh-CN" sz="2400" dirty="0" smtClean="0">
                <a:solidFill>
                  <a:schemeClr val="tx1"/>
                </a:solidFill>
                <a:latin typeface="+mn-ea"/>
              </a:rPr>
              <a:t>	</a:t>
            </a:r>
            <a:r>
              <a:rPr lang="zh-CN" altLang="en-US" sz="2400" dirty="0" smtClean="0">
                <a:solidFill>
                  <a:schemeClr val="tx1"/>
                </a:solidFill>
                <a:latin typeface="+mn-ea"/>
              </a:rPr>
              <a:t>寄存器寻址方式：获得寄存器操作数</a:t>
            </a:r>
          </a:p>
          <a:p>
            <a:pPr marL="274638" lvl="1" indent="0" eaLnBrk="1" hangingPunct="1">
              <a:spcBef>
                <a:spcPts val="600"/>
              </a:spcBef>
              <a:buFont typeface="Wingdings 3" panose="05040102010807070707" pitchFamily="18" charset="2"/>
              <a:buNone/>
              <a:defRPr/>
            </a:pPr>
            <a:r>
              <a:rPr lang="en-US" altLang="zh-CN" sz="2400" dirty="0" smtClean="0">
                <a:solidFill>
                  <a:schemeClr val="tx1"/>
                </a:solidFill>
                <a:latin typeface="+mn-ea"/>
              </a:rPr>
              <a:t>	</a:t>
            </a:r>
            <a:r>
              <a:rPr lang="zh-CN" altLang="en-US" sz="2400" dirty="0" smtClean="0">
                <a:solidFill>
                  <a:schemeClr val="tx1"/>
                </a:solidFill>
                <a:latin typeface="+mn-ea"/>
              </a:rPr>
              <a:t>存储器寻址方式：获得存储器操作数（内存操作数）</a:t>
            </a:r>
            <a:endParaRPr lang="en-US" altLang="zh-CN" sz="2400" dirty="0" smtClean="0">
              <a:solidFill>
                <a:schemeClr val="tx1"/>
              </a:solidFill>
              <a:latin typeface="+mn-ea"/>
            </a:endParaRPr>
          </a:p>
        </p:txBody>
      </p:sp>
      <p:sp>
        <p:nvSpPr>
          <p:cNvPr id="2" name="左大括号 1"/>
          <p:cNvSpPr/>
          <p:nvPr/>
        </p:nvSpPr>
        <p:spPr>
          <a:xfrm>
            <a:off x="971550" y="3716338"/>
            <a:ext cx="287338" cy="1081087"/>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2419</TotalTime>
  <Words>2807</Words>
  <Application>Microsoft Office PowerPoint</Application>
  <PresentationFormat>全屏显示(4:3)</PresentationFormat>
  <Paragraphs>454</Paragraphs>
  <Slides>42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Wingdings</vt:lpstr>
      <vt:lpstr>华文新魏</vt:lpstr>
      <vt:lpstr>Bookman Old Style</vt:lpstr>
      <vt:lpstr>Gill Sans MT</vt:lpstr>
      <vt:lpstr>Wingdings 3</vt:lpstr>
      <vt:lpstr>Times New Roman</vt:lpstr>
      <vt:lpstr>宋体</vt:lpstr>
      <vt:lpstr>Arial</vt:lpstr>
      <vt:lpstr>等线</vt:lpstr>
      <vt:lpstr>质朴</vt:lpstr>
      <vt:lpstr>微型计算机原理与接口技术</vt:lpstr>
      <vt:lpstr>试卷题型结构</vt:lpstr>
      <vt:lpstr>第1章 计算机基础</vt:lpstr>
      <vt:lpstr>PowerPoint 演示文稿</vt:lpstr>
      <vt:lpstr>PowerPoint 演示文稿</vt:lpstr>
      <vt:lpstr>PowerPoint 演示文稿</vt:lpstr>
      <vt:lpstr>第2章 80x86微处理器</vt:lpstr>
      <vt:lpstr>PowerPoint 演示文稿</vt:lpstr>
      <vt:lpstr>第3章、第4章</vt:lpstr>
      <vt:lpstr>PowerPoint 演示文稿</vt:lpstr>
      <vt:lpstr>PowerPoint 演示文稿</vt:lpstr>
      <vt:lpstr>PowerPoint 演示文稿</vt:lpstr>
      <vt:lpstr>7. 系统功能调用</vt:lpstr>
      <vt:lpstr>8. 结构化程序设计</vt:lpstr>
      <vt:lpstr>9. 代码转换</vt:lpstr>
      <vt:lpstr>第7章 输入/输出系统</vt:lpstr>
      <vt:lpstr>PowerPoint 演示文稿</vt:lpstr>
      <vt:lpstr>PowerPoint 演示文稿</vt:lpstr>
      <vt:lpstr>第8章 中断系统</vt:lpstr>
      <vt:lpstr>PowerPoint 演示文稿</vt:lpstr>
      <vt:lpstr>PowerPoint 演示文稿</vt:lpstr>
      <vt:lpstr>PowerPoint 演示文稿</vt:lpstr>
      <vt:lpstr>5. 8259A的中断管理方式</vt:lpstr>
      <vt:lpstr>6. PC/AT可屏蔽中断</vt:lpstr>
      <vt:lpstr>PowerPoint 演示文稿</vt:lpstr>
      <vt:lpstr>PowerPoint 演示文稿</vt:lpstr>
      <vt:lpstr>PowerPoint 演示文稿</vt:lpstr>
      <vt:lpstr>PowerPoint 演示文稿</vt:lpstr>
      <vt:lpstr>PowerPoint 演示文稿</vt:lpstr>
      <vt:lpstr>第9章 串行通信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第11章 并行I/O接口</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微型计算机原理与接口技术</dc:title>
  <dc:creator>thinkpad</dc:creator>
  <cp:lastModifiedBy>Hsiao</cp:lastModifiedBy>
  <cp:revision>98</cp:revision>
  <dcterms:created xsi:type="dcterms:W3CDTF">2013-12-05T06:50:38Z</dcterms:created>
  <dcterms:modified xsi:type="dcterms:W3CDTF">2019-05-24T04:44:04Z</dcterms:modified>
</cp:coreProperties>
</file>