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2017/10/24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2017/10/24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2017/10/24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2017/10/24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2017/10/24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2017/10/24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2017/10/24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0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e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emf"/><Relationship Id="rId20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6.e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3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66738" y="414338"/>
            <a:ext cx="3455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2.5.1    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矩阵秩的定义</a:t>
            </a: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588963" y="863600"/>
            <a:ext cx="7921625" cy="100647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定义</a:t>
            </a:r>
            <a:r>
              <a:rPr kumimoji="1" lang="en-US" altLang="zh-CN" sz="2000" b="1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在</a:t>
            </a:r>
            <a:r>
              <a:rPr kumimoji="1" lang="en-US" altLang="zh-CN" sz="2000" b="1" i="1" dirty="0" err="1"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en-US" sz="2000" b="1" dirty="0" err="1">
                <a:latin typeface="Times New Roman" pitchFamily="18" charset="0"/>
                <a:ea typeface="楷体_GB2312" pitchFamily="49" charset="-122"/>
              </a:rPr>
              <a:t>×</a:t>
            </a:r>
            <a:r>
              <a:rPr kumimoji="1" lang="en-US" altLang="zh-CN" sz="2000" b="1" i="1" dirty="0" err="1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矩阵</a:t>
            </a:r>
            <a:r>
              <a:rPr kumimoji="1" lang="en-US" altLang="zh-CN" sz="2000" b="1" i="1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中，任取 </a:t>
            </a:r>
            <a:r>
              <a:rPr kumimoji="1" lang="en-US" altLang="zh-CN" sz="2000" b="1" i="1" dirty="0">
                <a:latin typeface="Times New Roman" pitchFamily="18" charset="0"/>
                <a:ea typeface="楷体_GB2312" pitchFamily="49" charset="-122"/>
              </a:rPr>
              <a:t>k 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行与 </a:t>
            </a:r>
            <a:r>
              <a:rPr kumimoji="1" lang="en-US" altLang="zh-CN" sz="2000" b="1" i="1" dirty="0">
                <a:latin typeface="Times New Roman" pitchFamily="18" charset="0"/>
                <a:ea typeface="楷体_GB2312" pitchFamily="49" charset="-122"/>
              </a:rPr>
              <a:t>k 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列 </a:t>
            </a: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</a:rPr>
              <a:t>(1≤</a:t>
            </a:r>
            <a:r>
              <a:rPr kumimoji="1" lang="en-US" altLang="zh-CN" sz="2000" b="1" i="1" dirty="0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</a:rPr>
              <a:t>≤</a:t>
            </a:r>
            <a:r>
              <a:rPr kumimoji="1" lang="en-US" altLang="zh-CN" sz="2000" b="1" i="1" dirty="0"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2000" b="1" i="1" dirty="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</a:rPr>
              <a:t>), 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位于这些行列交叉点处的 </a:t>
            </a:r>
            <a:r>
              <a:rPr kumimoji="1" lang="en-US" altLang="zh-CN" sz="2000" b="1" i="1" dirty="0">
                <a:latin typeface="Times New Roman" pitchFamily="18" charset="0"/>
                <a:ea typeface="楷体_GB2312" pitchFamily="49" charset="-122"/>
              </a:rPr>
              <a:t>k </a:t>
            </a:r>
            <a:r>
              <a:rPr kumimoji="1" lang="en-US" altLang="zh-CN" sz="2000" b="1" baseline="30000" dirty="0">
                <a:latin typeface="Times New Roman" pitchFamily="18" charset="0"/>
                <a:ea typeface="楷体_GB2312" pitchFamily="49" charset="-122"/>
              </a:rPr>
              <a:t>2  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个元素，按原有的位置次序得到的 </a:t>
            </a:r>
            <a:r>
              <a:rPr kumimoji="1" lang="en-US" altLang="zh-CN" sz="2000" b="1" i="1" dirty="0">
                <a:latin typeface="Times New Roman" pitchFamily="18" charset="0"/>
                <a:ea typeface="楷体_GB2312" pitchFamily="49" charset="-122"/>
              </a:rPr>
              <a:t>k 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阶行列式，称为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矩阵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的 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  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阶子式。</a:t>
            </a:r>
          </a:p>
        </p:txBody>
      </p:sp>
      <p:sp>
        <p:nvSpPr>
          <p:cNvPr id="32788" name="灯片编号占位符 4"/>
          <p:cNvSpPr txBox="1">
            <a:spLocks noGrp="1"/>
          </p:cNvSpPr>
          <p:nvPr/>
        </p:nvSpPr>
        <p:spPr bwMode="auto">
          <a:xfrm>
            <a:off x="8521700" y="6245225"/>
            <a:ext cx="5143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45DA40D-EBF0-48E2-86BC-B961F33688F4}" type="slidenum">
              <a:rPr lang="en-US" altLang="zh-CN" sz="1400">
                <a:latin typeface="楷体_GB2312" pitchFamily="49" charset="-122"/>
                <a:ea typeface="楷体_GB2312" pitchFamily="49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933487"/>
              </p:ext>
            </p:extLst>
          </p:nvPr>
        </p:nvGraphicFramePr>
        <p:xfrm>
          <a:off x="2699792" y="1870075"/>
          <a:ext cx="2480676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1346040" imgH="1015920" progId="Equation.DSMT4">
                  <p:embed/>
                </p:oleObj>
              </mc:Choice>
              <mc:Fallback>
                <p:oleObj name="Equation" r:id="rId3" imgW="134604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9792" y="1870075"/>
                        <a:ext cx="2480676" cy="1872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20072" y="249289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2.5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4077072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kumimoji="1" lang="en-US" altLang="zh-CN" sz="2000" b="1" i="1" dirty="0">
                <a:latin typeface="Times New Roman" pitchFamily="18" charset="0"/>
                <a:ea typeface="楷体_GB2312" pitchFamily="49" charset="-122"/>
              </a:rPr>
              <a:t> A 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的  </a:t>
            </a:r>
            <a:r>
              <a:rPr kumimoji="1" lang="en-US" altLang="zh-CN" sz="2000" b="1" i="1" dirty="0">
                <a:latin typeface="Times New Roman" pitchFamily="18" charset="0"/>
                <a:ea typeface="楷体_GB2312" pitchFamily="49" charset="-122"/>
              </a:rPr>
              <a:t>k  </a:t>
            </a:r>
            <a:r>
              <a:rPr kumimoji="1" lang="zh-CN" altLang="en-US" sz="2000" b="1" dirty="0" smtClean="0">
                <a:latin typeface="Times New Roman" pitchFamily="18" charset="0"/>
                <a:ea typeface="楷体_GB2312" pitchFamily="49" charset="-122"/>
              </a:rPr>
              <a:t>阶零子式：（</a:t>
            </a:r>
            <a:r>
              <a:rPr kumimoji="1" lang="en-US" altLang="zh-CN" sz="2000" b="1" dirty="0" smtClean="0">
                <a:latin typeface="Times New Roman" pitchFamily="18" charset="0"/>
                <a:ea typeface="楷体_GB2312" pitchFamily="49" charset="-122"/>
              </a:rPr>
              <a:t>2.5</a:t>
            </a:r>
            <a:r>
              <a:rPr kumimoji="1" lang="zh-CN" altLang="en-US" sz="2000" b="1" dirty="0" smtClean="0">
                <a:latin typeface="Times New Roman" pitchFamily="18" charset="0"/>
                <a:ea typeface="楷体_GB2312" pitchFamily="49" charset="-122"/>
              </a:rPr>
              <a:t>）式等于零；</a:t>
            </a:r>
            <a:endParaRPr lang="zh-CN" alt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1074948" y="4629582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kumimoji="1" lang="en-US" altLang="zh-CN" sz="2000" b="1" i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000" b="1" i="1" dirty="0"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的  </a:t>
            </a:r>
            <a:r>
              <a:rPr kumimoji="1" lang="en-US" altLang="zh-CN" sz="2000" b="1" i="1" dirty="0">
                <a:latin typeface="Times New Roman" pitchFamily="18" charset="0"/>
                <a:ea typeface="楷体_GB2312" pitchFamily="49" charset="-122"/>
              </a:rPr>
              <a:t>k  </a:t>
            </a:r>
            <a:r>
              <a:rPr kumimoji="1" lang="zh-CN" altLang="en-US" sz="2000" b="1" dirty="0" smtClean="0">
                <a:latin typeface="Times New Roman" pitchFamily="18" charset="0"/>
                <a:ea typeface="楷体_GB2312" pitchFamily="49" charset="-122"/>
              </a:rPr>
              <a:t>阶非零子式：（</a:t>
            </a:r>
            <a:r>
              <a:rPr kumimoji="1" lang="en-US" altLang="zh-CN" sz="2000" b="1" dirty="0" smtClean="0">
                <a:latin typeface="Times New Roman" pitchFamily="18" charset="0"/>
                <a:ea typeface="楷体_GB2312" pitchFamily="49" charset="-122"/>
              </a:rPr>
              <a:t>2.5</a:t>
            </a:r>
            <a:r>
              <a:rPr kumimoji="1" lang="zh-CN" altLang="en-US" sz="2000" b="1" dirty="0" smtClean="0">
                <a:latin typeface="Times New Roman" pitchFamily="18" charset="0"/>
                <a:ea typeface="楷体_GB2312" pitchFamily="49" charset="-122"/>
              </a:rPr>
              <a:t>）式不等于零；</a:t>
            </a:r>
            <a:endParaRPr lang="zh-CN" alt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4948" y="5245169"/>
            <a:ext cx="680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</a:t>
            </a:r>
            <a:r>
              <a:rPr kumimoji="1" lang="en-US" altLang="zh-CN" sz="2000" b="1" i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000" b="1" i="1" dirty="0"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的  </a:t>
            </a:r>
            <a:r>
              <a:rPr kumimoji="1" lang="en-US" altLang="zh-CN" sz="2000" b="1" i="1" dirty="0">
                <a:latin typeface="Times New Roman" pitchFamily="18" charset="0"/>
                <a:ea typeface="楷体_GB2312" pitchFamily="49" charset="-122"/>
              </a:rPr>
              <a:t>k  </a:t>
            </a:r>
            <a:r>
              <a:rPr kumimoji="1" lang="zh-CN" altLang="en-US" sz="2000" b="1" dirty="0" smtClean="0">
                <a:latin typeface="Times New Roman" pitchFamily="18" charset="0"/>
                <a:ea typeface="楷体_GB2312" pitchFamily="49" charset="-122"/>
              </a:rPr>
              <a:t>阶主子式：                                          ；</a:t>
            </a:r>
            <a:endParaRPr lang="zh-CN" altLang="en-US" sz="20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149793"/>
              </p:ext>
            </p:extLst>
          </p:nvPr>
        </p:nvGraphicFramePr>
        <p:xfrm>
          <a:off x="3883709" y="5222839"/>
          <a:ext cx="2808313" cy="455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5" imgW="1409400" imgH="228600" progId="Equation.DSMT4">
                  <p:embed/>
                </p:oleObj>
              </mc:Choice>
              <mc:Fallback>
                <p:oleObj name="Equation" r:id="rId5" imgW="1409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83709" y="5222839"/>
                        <a:ext cx="2808313" cy="455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599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animBg="1"/>
      <p:bldP spid="3" grpId="0"/>
      <p:bldP spid="4" grpId="0"/>
      <p:bldP spid="35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66738" y="414338"/>
            <a:ext cx="3455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2.5.1    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矩阵秩的定义</a:t>
            </a: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552186" y="1196752"/>
            <a:ext cx="7921625" cy="100647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定义</a:t>
            </a:r>
            <a:r>
              <a:rPr kumimoji="1" lang="en-US" altLang="zh-CN" sz="2000" b="1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在</a:t>
            </a:r>
            <a:r>
              <a:rPr kumimoji="1" lang="en-US" altLang="zh-CN" sz="2000" b="1" i="1" dirty="0" err="1"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en-US" sz="2000" b="1" dirty="0" err="1">
                <a:latin typeface="Times New Roman" pitchFamily="18" charset="0"/>
                <a:ea typeface="楷体_GB2312" pitchFamily="49" charset="-122"/>
              </a:rPr>
              <a:t>×</a:t>
            </a:r>
            <a:r>
              <a:rPr kumimoji="1" lang="en-US" altLang="zh-CN" sz="2000" b="1" i="1" dirty="0" err="1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矩阵</a:t>
            </a:r>
            <a:r>
              <a:rPr kumimoji="1" lang="en-US" altLang="zh-CN" sz="2000" b="1" i="1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中，任取 </a:t>
            </a:r>
            <a:r>
              <a:rPr kumimoji="1" lang="en-US" altLang="zh-CN" sz="2000" b="1" i="1" dirty="0">
                <a:latin typeface="Times New Roman" pitchFamily="18" charset="0"/>
                <a:ea typeface="楷体_GB2312" pitchFamily="49" charset="-122"/>
              </a:rPr>
              <a:t>k 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行与 </a:t>
            </a:r>
            <a:r>
              <a:rPr kumimoji="1" lang="en-US" altLang="zh-CN" sz="2000" b="1" i="1" dirty="0">
                <a:latin typeface="Times New Roman" pitchFamily="18" charset="0"/>
                <a:ea typeface="楷体_GB2312" pitchFamily="49" charset="-122"/>
              </a:rPr>
              <a:t>k 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列 </a:t>
            </a: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</a:rPr>
              <a:t>(1≤</a:t>
            </a:r>
            <a:r>
              <a:rPr kumimoji="1" lang="en-US" altLang="zh-CN" sz="2000" b="1" i="1" dirty="0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</a:rPr>
              <a:t>≤</a:t>
            </a:r>
            <a:r>
              <a:rPr kumimoji="1" lang="en-US" altLang="zh-CN" sz="2000" b="1" i="1" dirty="0"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2000" b="1" i="1" dirty="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</a:rPr>
              <a:t>), 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位于这些行列交叉点处的 </a:t>
            </a:r>
            <a:r>
              <a:rPr kumimoji="1" lang="en-US" altLang="zh-CN" sz="2000" b="1" i="1" dirty="0">
                <a:latin typeface="Times New Roman" pitchFamily="18" charset="0"/>
                <a:ea typeface="楷体_GB2312" pitchFamily="49" charset="-122"/>
              </a:rPr>
              <a:t>k </a:t>
            </a:r>
            <a:r>
              <a:rPr kumimoji="1" lang="en-US" altLang="zh-CN" sz="2000" b="1" baseline="30000" dirty="0">
                <a:latin typeface="Times New Roman" pitchFamily="18" charset="0"/>
                <a:ea typeface="楷体_GB2312" pitchFamily="49" charset="-122"/>
              </a:rPr>
              <a:t>2  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个元素，按原有的位置次序得到的 </a:t>
            </a:r>
            <a:r>
              <a:rPr kumimoji="1" lang="en-US" altLang="zh-CN" sz="2000" b="1" i="1" dirty="0">
                <a:latin typeface="Times New Roman" pitchFamily="18" charset="0"/>
                <a:ea typeface="楷体_GB2312" pitchFamily="49" charset="-122"/>
              </a:rPr>
              <a:t>k 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阶行列式，称为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矩阵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的 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  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阶子式。</a:t>
            </a:r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680231" y="2708920"/>
            <a:ext cx="5827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例题</a:t>
            </a:r>
            <a:r>
              <a:rPr kumimoji="1" lang="en-US" altLang="zh-CN" sz="2000" b="1" dirty="0" smtClean="0">
                <a:solidFill>
                  <a:srgbClr val="0000CC"/>
                </a:solidFill>
                <a:latin typeface="Times New Roman" pitchFamily="18" charset="0"/>
                <a:ea typeface="仿宋" pitchFamily="49" charset="-122"/>
              </a:rPr>
              <a:t>  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已知矩阵</a:t>
            </a:r>
            <a:r>
              <a:rPr kumimoji="1" lang="en-US" altLang="zh-CN" sz="2000" b="1" i="1" dirty="0">
                <a:latin typeface="Times New Roman" pitchFamily="18" charset="0"/>
                <a:ea typeface="仿宋" pitchFamily="49" charset="-122"/>
              </a:rPr>
              <a:t>A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，观察其各阶子式。</a:t>
            </a:r>
          </a:p>
        </p:txBody>
      </p:sp>
      <p:graphicFrame>
        <p:nvGraphicFramePr>
          <p:cNvPr id="154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123778"/>
              </p:ext>
            </p:extLst>
          </p:nvPr>
        </p:nvGraphicFramePr>
        <p:xfrm>
          <a:off x="3300413" y="4611687"/>
          <a:ext cx="576262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公式" r:id="rId3" imgW="238140" imgH="104865" progId="Equation.3">
                  <p:embed/>
                </p:oleObj>
              </mc:Choice>
              <mc:Fallback>
                <p:oleObj name="公式" r:id="rId3" imgW="238140" imgH="1048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611687"/>
                        <a:ext cx="576262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428098"/>
              </p:ext>
            </p:extLst>
          </p:nvPr>
        </p:nvGraphicFramePr>
        <p:xfrm>
          <a:off x="925513" y="3532187"/>
          <a:ext cx="2374900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公式" r:id="rId5" imgW="1114560" imgH="619215" progId="Equation.3">
                  <p:embed/>
                </p:oleObj>
              </mc:Choice>
              <mc:Fallback>
                <p:oleObj name="公式" r:id="rId5" imgW="1114560" imgH="6192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3532187"/>
                        <a:ext cx="2374900" cy="1389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1" name="Object 7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251213491"/>
              </p:ext>
            </p:extLst>
          </p:nvPr>
        </p:nvGraphicFramePr>
        <p:xfrm>
          <a:off x="5192713" y="4513262"/>
          <a:ext cx="11525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公式" r:id="rId7" imgW="609660" imgH="162015" progId="Equation.3">
                  <p:embed/>
                </p:oleObj>
              </mc:Choice>
              <mc:Fallback>
                <p:oleObj name="公式" r:id="rId7" imgW="609660" imgH="1620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713" y="4513262"/>
                        <a:ext cx="115252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18236"/>
              </p:ext>
            </p:extLst>
          </p:nvPr>
        </p:nvGraphicFramePr>
        <p:xfrm>
          <a:off x="4813300" y="3459162"/>
          <a:ext cx="3095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公式" r:id="rId9" imgW="47520" imgH="104865" progId="Equation.3">
                  <p:embed/>
                </p:oleObj>
              </mc:Choice>
              <mc:Fallback>
                <p:oleObj name="公式" r:id="rId9" imgW="47520" imgH="1048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3459162"/>
                        <a:ext cx="3095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077614"/>
              </p:ext>
            </p:extLst>
          </p:nvPr>
        </p:nvGraphicFramePr>
        <p:xfrm>
          <a:off x="5389563" y="3473449"/>
          <a:ext cx="9604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公式" r:id="rId11" imgW="542970" imgH="162015" progId="Equation.3">
                  <p:embed/>
                </p:oleObj>
              </mc:Choice>
              <mc:Fallback>
                <p:oleObj name="公式" r:id="rId11" imgW="542970" imgH="1620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563" y="3473449"/>
                        <a:ext cx="960437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604167"/>
              </p:ext>
            </p:extLst>
          </p:nvPr>
        </p:nvGraphicFramePr>
        <p:xfrm>
          <a:off x="4813300" y="3963987"/>
          <a:ext cx="3333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公式" r:id="rId13" imgW="47520" imgH="85725" progId="Equation.3">
                  <p:embed/>
                </p:oleObj>
              </mc:Choice>
              <mc:Fallback>
                <p:oleObj name="公式" r:id="rId13" imgW="47520" imgH="85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3963987"/>
                        <a:ext cx="33337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759944"/>
              </p:ext>
            </p:extLst>
          </p:nvPr>
        </p:nvGraphicFramePr>
        <p:xfrm>
          <a:off x="5389563" y="3990974"/>
          <a:ext cx="115252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公式" r:id="rId15" imgW="619110" imgH="162015" progId="Equation.3">
                  <p:embed/>
                </p:oleObj>
              </mc:Choice>
              <mc:Fallback>
                <p:oleObj name="公式" r:id="rId15" imgW="619110" imgH="1620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563" y="3990974"/>
                        <a:ext cx="1152525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6" name="Rectangle 12"/>
          <p:cNvSpPr>
            <a:spLocks noChangeArrowheads="1"/>
          </p:cNvSpPr>
          <p:nvPr/>
        </p:nvSpPr>
        <p:spPr bwMode="auto">
          <a:xfrm>
            <a:off x="8051800" y="3414712"/>
            <a:ext cx="760413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都为</a:t>
            </a:r>
            <a:r>
              <a:rPr kumimoji="1" lang="en-US" altLang="zh-CN" sz="1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</a:p>
        </p:txBody>
      </p:sp>
      <p:graphicFrame>
        <p:nvGraphicFramePr>
          <p:cNvPr id="1546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306269"/>
              </p:ext>
            </p:extLst>
          </p:nvPr>
        </p:nvGraphicFramePr>
        <p:xfrm>
          <a:off x="4851400" y="4540249"/>
          <a:ext cx="2492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公式" r:id="rId17" imgW="38070" imgH="85725" progId="Equation.3">
                  <p:embed/>
                </p:oleObj>
              </mc:Choice>
              <mc:Fallback>
                <p:oleObj name="公式" r:id="rId17" imgW="38070" imgH="85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4540249"/>
                        <a:ext cx="249238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857930"/>
              </p:ext>
            </p:extLst>
          </p:nvPr>
        </p:nvGraphicFramePr>
        <p:xfrm>
          <a:off x="4788024" y="2745433"/>
          <a:ext cx="10080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公式" r:id="rId19" imgW="495180" imgH="123735" progId="Equation.3">
                  <p:embed/>
                </p:oleObj>
              </mc:Choice>
              <mc:Fallback>
                <p:oleObj name="公式" r:id="rId19" imgW="495180" imgH="1237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2745433"/>
                        <a:ext cx="1008062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9" name="Line 15"/>
          <p:cNvSpPr>
            <a:spLocks noChangeShapeType="1"/>
          </p:cNvSpPr>
          <p:nvPr/>
        </p:nvSpPr>
        <p:spPr bwMode="auto">
          <a:xfrm flipV="1">
            <a:off x="4275138" y="3933056"/>
            <a:ext cx="4537075" cy="0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4640" name="Rectangle 16"/>
          <p:cNvSpPr>
            <a:spLocks noChangeArrowheads="1"/>
          </p:cNvSpPr>
          <p:nvPr/>
        </p:nvSpPr>
        <p:spPr bwMode="auto">
          <a:xfrm>
            <a:off x="4092575" y="3387724"/>
            <a:ext cx="39846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子式的阶数</a:t>
            </a:r>
            <a:endParaRPr kumimoji="1" lang="zh-CN" altLang="en-US" sz="2000" b="1">
              <a:latin typeface="仿宋" pitchFamily="49" charset="-122"/>
              <a:ea typeface="楷体_GB2312" pitchFamily="49" charset="-122"/>
            </a:endParaRPr>
          </a:p>
        </p:txBody>
      </p:sp>
      <p:sp>
        <p:nvSpPr>
          <p:cNvPr id="154641" name="Rectangle 17"/>
          <p:cNvSpPr>
            <a:spLocks noChangeArrowheads="1"/>
          </p:cNvSpPr>
          <p:nvPr/>
        </p:nvSpPr>
        <p:spPr bwMode="auto">
          <a:xfrm>
            <a:off x="6692900" y="4584699"/>
            <a:ext cx="2205038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有的不为</a:t>
            </a:r>
            <a:r>
              <a:rPr kumimoji="1" lang="en-US" altLang="zh-CN" sz="1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，有为</a:t>
            </a:r>
            <a:r>
              <a:rPr kumimoji="1" lang="en-US" altLang="zh-CN" sz="1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</a:p>
        </p:txBody>
      </p:sp>
      <p:sp>
        <p:nvSpPr>
          <p:cNvPr id="154642" name="Rectangle 18"/>
          <p:cNvSpPr>
            <a:spLocks noChangeArrowheads="1"/>
          </p:cNvSpPr>
          <p:nvPr/>
        </p:nvSpPr>
        <p:spPr bwMode="auto">
          <a:xfrm>
            <a:off x="6661150" y="4062412"/>
            <a:ext cx="2205038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有的不为</a:t>
            </a:r>
            <a:r>
              <a:rPr kumimoji="1" lang="en-US" altLang="zh-CN" sz="1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，有为</a:t>
            </a:r>
            <a:r>
              <a:rPr kumimoji="1" lang="en-US" altLang="zh-CN" sz="1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</a:p>
        </p:txBody>
      </p:sp>
      <p:sp>
        <p:nvSpPr>
          <p:cNvPr id="154643" name="Rectangle 19"/>
          <p:cNvSpPr>
            <a:spLocks noChangeArrowheads="1"/>
          </p:cNvSpPr>
          <p:nvPr/>
        </p:nvSpPr>
        <p:spPr bwMode="auto">
          <a:xfrm>
            <a:off x="483747" y="5445224"/>
            <a:ext cx="8281987" cy="70167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 sz="2000" b="1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定义</a:t>
            </a:r>
            <a:r>
              <a:rPr kumimoji="1" lang="en-US" altLang="zh-CN" sz="2000" b="1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矩阵</a:t>
            </a:r>
            <a:r>
              <a:rPr lang="en-US" altLang="zh-CN" sz="2000" b="1" i="1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中所有非零子式的最高阶数称为矩阵的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秩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。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记作</a:t>
            </a:r>
            <a:r>
              <a:rPr lang="en-US" altLang="zh-CN" sz="2000" b="1" i="1" dirty="0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000" b="1" i="1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。</a:t>
            </a:r>
            <a:r>
              <a:rPr kumimoji="1" lang="zh-CN" altLang="en-US" sz="2000" b="1" dirty="0">
                <a:latin typeface="Arial" charset="0"/>
                <a:ea typeface="楷体_GB2312" pitchFamily="49" charset="-122"/>
              </a:rPr>
              <a:t>规定零矩阵的秩为零。</a:t>
            </a:r>
          </a:p>
        </p:txBody>
      </p:sp>
      <p:sp>
        <p:nvSpPr>
          <p:cNvPr id="32788" name="灯片编号占位符 4"/>
          <p:cNvSpPr txBox="1">
            <a:spLocks noGrp="1"/>
          </p:cNvSpPr>
          <p:nvPr/>
        </p:nvSpPr>
        <p:spPr bwMode="auto">
          <a:xfrm>
            <a:off x="8521700" y="6245225"/>
            <a:ext cx="5143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45DA40D-EBF0-48E2-86BC-B961F33688F4}" type="slidenum">
              <a:rPr lang="en-US" altLang="zh-CN" sz="1400">
                <a:latin typeface="楷体_GB2312" pitchFamily="49" charset="-122"/>
                <a:ea typeface="楷体_GB2312" pitchFamily="49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4645" name="Line 21"/>
          <p:cNvSpPr>
            <a:spLocks noChangeShapeType="1"/>
          </p:cNvSpPr>
          <p:nvPr/>
        </p:nvSpPr>
        <p:spPr bwMode="auto">
          <a:xfrm flipV="1">
            <a:off x="1212850" y="3746499"/>
            <a:ext cx="2305050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4646" name="Line 22"/>
          <p:cNvSpPr>
            <a:spLocks noChangeShapeType="1"/>
          </p:cNvSpPr>
          <p:nvPr/>
        </p:nvSpPr>
        <p:spPr bwMode="auto">
          <a:xfrm>
            <a:off x="1717675" y="3530599"/>
            <a:ext cx="0" cy="1152525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4647" name="Line 23"/>
          <p:cNvSpPr>
            <a:spLocks noChangeShapeType="1"/>
          </p:cNvSpPr>
          <p:nvPr/>
        </p:nvSpPr>
        <p:spPr bwMode="auto">
          <a:xfrm flipV="1">
            <a:off x="1284288" y="4178299"/>
            <a:ext cx="2305050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4648" name="Line 24"/>
          <p:cNvSpPr>
            <a:spLocks noChangeShapeType="1"/>
          </p:cNvSpPr>
          <p:nvPr/>
        </p:nvSpPr>
        <p:spPr bwMode="auto">
          <a:xfrm>
            <a:off x="3013075" y="3459162"/>
            <a:ext cx="0" cy="1152525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5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5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5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5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5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5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 autoUpdateAnimBg="0"/>
      <p:bldP spid="154636" grpId="0" animBg="1"/>
      <p:bldP spid="154639" grpId="0" animBg="1"/>
      <p:bldP spid="154640" grpId="0"/>
      <p:bldP spid="154641" grpId="0" animBg="1"/>
      <p:bldP spid="154642" grpId="0" animBg="1"/>
      <p:bldP spid="154643" grpId="0" animBg="1"/>
      <p:bldP spid="154645" grpId="0" animBg="1"/>
      <p:bldP spid="154645" grpId="1" animBg="1"/>
      <p:bldP spid="154646" grpId="0" animBg="1"/>
      <p:bldP spid="154646" grpId="1" animBg="1"/>
      <p:bldP spid="154647" grpId="0" animBg="1"/>
      <p:bldP spid="154647" grpId="1" animBg="1"/>
      <p:bldP spid="154648" grpId="0" animBg="1"/>
      <p:bldP spid="15464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74501" y="642938"/>
            <a:ext cx="3455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2.5.2   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矩阵秩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性质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85019" y="2204864"/>
            <a:ext cx="2339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Times New Roman" pitchFamily="18" charset="0"/>
                <a:ea typeface="宋体" pitchFamily="2" charset="-122"/>
              </a:rPr>
              <a:t>(2)</a:t>
            </a:r>
            <a:r>
              <a:rPr kumimoji="1" lang="en-US" altLang="en-US" sz="2000" b="1" i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sz="2000" b="1" dirty="0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2000" b="1" dirty="0">
                <a:latin typeface="Times New Roman" pitchFamily="18" charset="0"/>
                <a:ea typeface="宋体" pitchFamily="2" charset="-122"/>
              </a:rPr>
              <a:t>)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</a:rPr>
              <a:t>=</a:t>
            </a:r>
            <a:r>
              <a:rPr kumimoji="1" lang="en-US" altLang="zh-CN" sz="2000" b="1" dirty="0">
                <a:latin typeface="Times New Roman" pitchFamily="18" charset="0"/>
                <a:ea typeface="宋体" pitchFamily="2" charset="-122"/>
              </a:rPr>
              <a:t>0 </a:t>
            </a:r>
            <a:r>
              <a:rPr kumimoji="1" lang="en-US" altLang="zh-CN" sz="2000" b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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A=</a:t>
            </a:r>
            <a:r>
              <a:rPr kumimoji="1" lang="en-US" altLang="zh-CN" sz="2000" b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0</a:t>
            </a:r>
            <a:r>
              <a:rPr kumimoji="1" lang="zh-CN" altLang="en-US" sz="2000" b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；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08657" y="3584726"/>
            <a:ext cx="2736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Times New Roman" pitchFamily="18" charset="0"/>
                <a:ea typeface="宋体" pitchFamily="2" charset="-122"/>
              </a:rPr>
              <a:t>(4) 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sz="2000" b="1" dirty="0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2000" b="1" dirty="0">
                <a:latin typeface="Times New Roman" pitchFamily="18" charset="0"/>
                <a:ea typeface="宋体" pitchFamily="2" charset="-122"/>
              </a:rPr>
              <a:t>) =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sz="2000" b="1" dirty="0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</a:rPr>
              <a:t>A </a:t>
            </a:r>
            <a:r>
              <a:rPr kumimoji="1" lang="en-US" altLang="zh-CN" sz="2000" b="1" baseline="30000" dirty="0">
                <a:latin typeface="Times New Roman" pitchFamily="18" charset="0"/>
                <a:ea typeface="宋体" pitchFamily="2" charset="-122"/>
              </a:rPr>
              <a:t>T</a:t>
            </a:r>
            <a:r>
              <a:rPr kumimoji="1" lang="en-US" altLang="zh-CN" sz="2000" b="1" dirty="0">
                <a:latin typeface="Times New Roman" pitchFamily="18" charset="0"/>
                <a:ea typeface="宋体" pitchFamily="2" charset="-122"/>
              </a:rPr>
              <a:t> ) </a:t>
            </a:r>
            <a:r>
              <a:rPr kumimoji="1" lang="zh-CN" altLang="en-US" sz="2000" b="1" dirty="0">
                <a:latin typeface="Times New Roman" pitchFamily="18" charset="0"/>
                <a:ea typeface="宋体" pitchFamily="2" charset="-122"/>
              </a:rPr>
              <a:t>；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774155" y="4365103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Times New Roman" pitchFamily="18" charset="0"/>
                <a:ea typeface="宋体" pitchFamily="2" charset="-122"/>
              </a:rPr>
              <a:t>(5)</a:t>
            </a:r>
            <a:r>
              <a:rPr kumimoji="1" lang="en-US" altLang="en-US" sz="2000" b="1" i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阶矩阵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可逆</a:t>
            </a:r>
            <a:r>
              <a:rPr kumimoji="1" lang="zh-CN" altLang="en-US" sz="2000" b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 </a:t>
            </a: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r(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)=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n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；</a:t>
            </a: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160957" y="2473523"/>
            <a:ext cx="49053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秩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性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质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08657" y="1507949"/>
            <a:ext cx="6443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Times New Roman" pitchFamily="18" charset="0"/>
                <a:ea typeface="宋体" pitchFamily="2" charset="-122"/>
              </a:rPr>
              <a:t>(1)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若</a:t>
            </a:r>
            <a:r>
              <a:rPr kumimoji="1" lang="en-US" altLang="zh-CN" sz="2000" b="1" i="1" dirty="0" err="1"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en-US" altLang="en-US" sz="2000" b="1" dirty="0" err="1">
                <a:latin typeface="Times New Roman" pitchFamily="18" charset="0"/>
                <a:ea typeface="宋体" pitchFamily="2" charset="-122"/>
              </a:rPr>
              <a:t>×</a:t>
            </a:r>
            <a:r>
              <a:rPr kumimoji="1" lang="en-US" altLang="zh-CN" sz="2000" b="1" i="1" dirty="0" err="1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矩阵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的秩为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zh-CN" altLang="en-US" sz="20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则</a:t>
            </a:r>
            <a:r>
              <a:rPr kumimoji="1" lang="en-US" altLang="zh-CN" sz="2000" b="1" dirty="0">
                <a:latin typeface="Times New Roman" pitchFamily="18" charset="0"/>
                <a:ea typeface="宋体" pitchFamily="2" charset="-122"/>
              </a:rPr>
              <a:t>0 ≤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sz="2000" b="1" dirty="0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2000" b="1" dirty="0">
                <a:latin typeface="Times New Roman" pitchFamily="18" charset="0"/>
                <a:ea typeface="宋体" pitchFamily="2" charset="-122"/>
              </a:rPr>
              <a:t>) ≤min{</a:t>
            </a:r>
            <a:r>
              <a:rPr kumimoji="1" lang="en-US" altLang="zh-CN" sz="2000" b="1" i="1" dirty="0" err="1"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en-US" altLang="zh-CN" sz="2000" b="1" dirty="0" err="1">
                <a:latin typeface="Times New Roman" pitchFamily="18" charset="0"/>
                <a:ea typeface="宋体" pitchFamily="2" charset="-122"/>
              </a:rPr>
              <a:t>,</a:t>
            </a:r>
            <a:r>
              <a:rPr kumimoji="1" lang="en-US" altLang="zh-CN" sz="2000" b="1" i="1" dirty="0" err="1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000" b="1" dirty="0">
                <a:latin typeface="Times New Roman" pitchFamily="18" charset="0"/>
                <a:ea typeface="宋体" pitchFamily="2" charset="-122"/>
              </a:rPr>
              <a:t>} </a:t>
            </a:r>
            <a:r>
              <a:rPr kumimoji="1" lang="zh-CN" altLang="en-US" sz="2000" b="1" dirty="0"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35507" y="2852936"/>
            <a:ext cx="53578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Times New Roman" pitchFamily="18" charset="0"/>
                <a:ea typeface="宋体" pitchFamily="2" charset="-122"/>
              </a:rPr>
              <a:t>(3)</a:t>
            </a:r>
            <a:r>
              <a:rPr kumimoji="1" lang="en-US" altLang="en-US" sz="2000" b="1" i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若</a:t>
            </a:r>
            <a:r>
              <a:rPr kumimoji="1" lang="zh-CN" altLang="en-US" sz="2000" b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000" b="1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k=</a:t>
            </a: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0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sz="2000" b="1" dirty="0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</a:rPr>
              <a:t>kA</a:t>
            </a:r>
            <a:r>
              <a:rPr kumimoji="1" lang="en-US" altLang="zh-CN" sz="2000" b="1" dirty="0">
                <a:latin typeface="Times New Roman" pitchFamily="18" charset="0"/>
                <a:ea typeface="宋体" pitchFamily="2" charset="-122"/>
              </a:rPr>
              <a:t>)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</a:rPr>
              <a:t>=</a:t>
            </a:r>
            <a:r>
              <a:rPr kumimoji="1" lang="en-US" altLang="zh-CN" sz="2000" b="1" dirty="0">
                <a:latin typeface="Times New Roman" pitchFamily="18" charset="0"/>
                <a:ea typeface="宋体" pitchFamily="2" charset="-122"/>
              </a:rPr>
              <a:t>0 </a:t>
            </a:r>
            <a:r>
              <a:rPr kumimoji="1" lang="zh-CN" altLang="en-US" sz="2000" b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；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若</a:t>
            </a:r>
            <a:r>
              <a:rPr kumimoji="1" lang="en-US" altLang="zh-CN" sz="2000" b="1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k</a:t>
            </a: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≠0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kumimoji="1" lang="en-US" altLang="zh-CN" sz="2000" b="1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r</a:t>
            </a: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kumimoji="1" lang="en-US" altLang="zh-CN" sz="2000" b="1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kA</a:t>
            </a: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)=r(</a:t>
            </a:r>
            <a:r>
              <a:rPr kumimoji="1" lang="en-US" altLang="zh-CN" sz="2000" b="1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A</a:t>
            </a: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；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89506" y="5147529"/>
            <a:ext cx="7658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Times New Roman" pitchFamily="18" charset="0"/>
                <a:ea typeface="宋体" pitchFamily="2" charset="-122"/>
              </a:rPr>
              <a:t>(6)</a:t>
            </a:r>
            <a:r>
              <a:rPr kumimoji="1" lang="en-US" altLang="en-US" sz="2000" b="1" i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sz="2000" b="1" dirty="0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2000" b="1" dirty="0">
                <a:latin typeface="Times New Roman" pitchFamily="18" charset="0"/>
                <a:ea typeface="宋体" pitchFamily="2" charset="-122"/>
              </a:rPr>
              <a:t>) =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</a:rPr>
              <a:t> r</a:t>
            </a:r>
            <a:r>
              <a:rPr kumimoji="1" lang="en-US" altLang="zh-CN" sz="2000" b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000" b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  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zh-CN" altLang="zh-CN" sz="20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有一个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r </a:t>
            </a:r>
            <a:r>
              <a:rPr kumimoji="1" lang="zh-CN" altLang="zh-CN" sz="20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阶子式不为零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，所有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r </a:t>
            </a:r>
            <a:r>
              <a:rPr kumimoji="1" lang="en-US" altLang="zh-CN" sz="2000" b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+1 </a:t>
            </a:r>
            <a:r>
              <a:rPr kumimoji="1" lang="zh-CN" altLang="zh-CN" sz="20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阶子式全为零。</a:t>
            </a:r>
            <a:r>
              <a:rPr kumimoji="1" lang="en-US" altLang="en-US" sz="2000" b="1" dirty="0">
                <a:latin typeface="Times New Roman" pitchFamily="18" charset="0"/>
                <a:ea typeface="楷体_GB2312" pitchFamily="49" charset="-122"/>
              </a:rPr>
              <a:t> </a:t>
            </a:r>
            <a:endParaRPr kumimoji="1" lang="zh-CN" altLang="en-US" sz="2000" b="1" dirty="0"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297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/>
      <p:bldP spid="12" grpId="0" autoUpdateAnimBg="0"/>
      <p:bldP spid="13" grpId="0"/>
      <p:bldP spid="14" grpId="0"/>
      <p:bldP spid="15" grpId="0" autoUpdateAnimBg="0"/>
      <p:bldP spid="1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66738" y="414338"/>
            <a:ext cx="3455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2.5.2   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矩阵秩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性质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453417" y="1196752"/>
            <a:ext cx="76581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 dirty="0" smtClean="0">
                <a:latin typeface="Times New Roman" pitchFamily="18" charset="0"/>
                <a:ea typeface="宋体" pitchFamily="2" charset="-122"/>
              </a:rPr>
              <a:t>满秩矩阵：对于</a:t>
            </a:r>
            <a:r>
              <a:rPr kumimoji="1" lang="en-US" altLang="zh-CN" sz="2000" b="1" i="1" dirty="0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sz="2000" b="1" dirty="0">
                <a:latin typeface="Times New Roman" pitchFamily="18" charset="0"/>
                <a:ea typeface="宋体" pitchFamily="2" charset="-122"/>
              </a:rPr>
              <a:t>阶</a:t>
            </a:r>
            <a:r>
              <a:rPr kumimoji="1" lang="zh-CN" altLang="en-US" sz="2000" b="1" dirty="0" smtClean="0">
                <a:latin typeface="Times New Roman" pitchFamily="18" charset="0"/>
                <a:ea typeface="宋体" pitchFamily="2" charset="-122"/>
              </a:rPr>
              <a:t>方阵</a:t>
            </a:r>
            <a:r>
              <a:rPr kumimoji="1" lang="en-US" altLang="zh-CN" sz="2000" b="1" i="1" dirty="0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sz="2000" b="1" i="1" dirty="0" smtClean="0"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zh-CN" altLang="en-US" sz="2000" b="1" dirty="0" smtClean="0">
                <a:latin typeface="Times New Roman" pitchFamily="18" charset="0"/>
                <a:ea typeface="宋体" pitchFamily="2" charset="-122"/>
              </a:rPr>
              <a:t>若</a:t>
            </a:r>
            <a:r>
              <a:rPr kumimoji="1" lang="en-US" altLang="zh-CN" sz="2000" b="1" i="1" dirty="0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sz="2000" b="1" dirty="0" smtClean="0">
                <a:latin typeface="Times New Roman" pitchFamily="18" charset="0"/>
                <a:ea typeface="宋体" pitchFamily="2" charset="-122"/>
              </a:rPr>
              <a:t>的秩等于</a:t>
            </a:r>
            <a:r>
              <a:rPr kumimoji="1" lang="en-US" altLang="zh-CN" sz="2000" b="1" i="1" dirty="0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sz="2000" b="1" dirty="0" smtClean="0">
                <a:latin typeface="Times New Roman" pitchFamily="18" charset="0"/>
                <a:ea typeface="宋体" pitchFamily="2" charset="-122"/>
              </a:rPr>
              <a:t>，则称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</a:rPr>
              <a:t>A </a:t>
            </a:r>
            <a:r>
              <a:rPr kumimoji="1" lang="zh-CN" altLang="en-US" sz="2000" b="1" dirty="0" smtClean="0">
                <a:latin typeface="Times New Roman" pitchFamily="18" charset="0"/>
                <a:ea typeface="宋体" pitchFamily="2" charset="-122"/>
              </a:rPr>
              <a:t>为满秩矩阵；</a:t>
            </a:r>
            <a:endParaRPr kumimoji="1" lang="en-US" altLang="zh-CN" sz="2000" b="1" i="1" dirty="0" smtClean="0"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000" b="1" i="1" dirty="0" smtClean="0">
                <a:latin typeface="Times New Roman" pitchFamily="18" charset="0"/>
                <a:ea typeface="宋体" pitchFamily="2" charset="-122"/>
              </a:rPr>
              <a:t>                                                                 </a:t>
            </a:r>
            <a:r>
              <a:rPr kumimoji="1" lang="zh-CN" altLang="en-US" sz="2000" b="1" dirty="0" smtClean="0">
                <a:latin typeface="Times New Roman" pitchFamily="18" charset="0"/>
                <a:ea typeface="宋体" pitchFamily="2" charset="-122"/>
              </a:rPr>
              <a:t>否则，则称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sz="2000" b="1" dirty="0" smtClean="0">
                <a:latin typeface="Times New Roman" pitchFamily="18" charset="0"/>
                <a:ea typeface="宋体" pitchFamily="2" charset="-122"/>
              </a:rPr>
              <a:t>为降秩矩阵；</a:t>
            </a:r>
            <a:endParaRPr kumimoji="1" lang="zh-CN" altLang="en-US" sz="2000" b="1" dirty="0">
              <a:latin typeface="Times New Roman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圆角矩形 20"/>
              <p:cNvSpPr/>
              <p:nvPr/>
            </p:nvSpPr>
            <p:spPr>
              <a:xfrm>
                <a:off x="434691" y="2132856"/>
                <a:ext cx="7785992" cy="64807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zh-CN" altLang="en-US" sz="20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由于方阵</a:t>
                </a:r>
                <a:r>
                  <a:rPr kumimoji="1" lang="en-US" altLang="zh-CN" sz="2000" b="1" i="1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</a:t>
                </a:r>
                <a:r>
                  <a:rPr kumimoji="1" lang="zh-CN" altLang="en-US" sz="2000" b="1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的</a:t>
                </a:r>
                <a:r>
                  <a:rPr kumimoji="1" lang="en-US" altLang="zh-CN" sz="2000" b="1" i="1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n </a:t>
                </a:r>
                <a:r>
                  <a:rPr kumimoji="1" lang="zh-CN" altLang="en-US" sz="2000" b="1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阶子式只有一个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zh-CN" altLang="en-US" sz="2000" b="1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，</a:t>
                </a:r>
                <a:r>
                  <a:rPr kumimoji="1" lang="en-US" altLang="zh-CN" sz="2000" b="1" i="1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A</a:t>
                </a:r>
                <a:r>
                  <a:rPr kumimoji="1" lang="zh-CN" altLang="en-US" sz="2000" b="1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为满秩矩阵，即</a:t>
                </a:r>
                <a14:m>
                  <m:oMath xmlns:m="http://schemas.openxmlformats.org/officeDocument/2006/math"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/>
                      </a:rPr>
                      <m:t>|≠0</m:t>
                    </m:r>
                  </m:oMath>
                </a14:m>
                <a:r>
                  <a:rPr kumimoji="1" lang="zh-CN" altLang="en-US" sz="2000" b="1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，因而有如下结论</a:t>
                </a:r>
                <a:r>
                  <a:rPr kumimoji="1" lang="zh-CN" altLang="en-US" sz="20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：</a:t>
                </a:r>
                <a:endParaRPr kumimoji="1"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21" name="圆角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91" y="2132856"/>
                <a:ext cx="7785992" cy="648072"/>
              </a:xfrm>
              <a:prstGeom prst="roundRect">
                <a:avLst/>
              </a:prstGeom>
              <a:blipFill rotWithShape="1">
                <a:blip r:embed="rId2"/>
                <a:stretch>
                  <a:fillRect l="-234" t="-8182" b="-1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827584" y="3092826"/>
            <a:ext cx="502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结论：对于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</a:rPr>
              <a:t>n </a:t>
            </a:r>
            <a:r>
              <a:rPr kumimoji="1" lang="zh-CN" altLang="en-US" sz="2000" b="1" dirty="0" smtClean="0">
                <a:latin typeface="Times New Roman" pitchFamily="18" charset="0"/>
                <a:ea typeface="宋体" pitchFamily="2" charset="-122"/>
              </a:rPr>
              <a:t>阶</a:t>
            </a:r>
            <a:r>
              <a:rPr kumimoji="1" lang="zh-CN" altLang="en-US" sz="2000" b="1" dirty="0">
                <a:latin typeface="Times New Roman" pitchFamily="18" charset="0"/>
                <a:ea typeface="宋体" pitchFamily="2" charset="-122"/>
              </a:rPr>
              <a:t>方阵</a:t>
            </a:r>
            <a:r>
              <a:rPr kumimoji="1" lang="en-US" altLang="zh-CN" sz="2000" b="1" i="1" dirty="0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sz="2000" b="1" dirty="0" smtClean="0">
                <a:latin typeface="Times New Roman" pitchFamily="18" charset="0"/>
                <a:ea typeface="宋体" pitchFamily="2" charset="-122"/>
              </a:rPr>
              <a:t>，下列命题等价：</a:t>
            </a:r>
            <a:endParaRPr lang="zh-CN" alt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54845" y="3514891"/>
            <a:ext cx="2547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</a:rPr>
              <a:t> A </a:t>
            </a:r>
            <a:r>
              <a:rPr kumimoji="1" lang="zh-CN" altLang="en-US" sz="2000" b="1" dirty="0">
                <a:latin typeface="Times New Roman" pitchFamily="18" charset="0"/>
                <a:ea typeface="宋体" pitchFamily="2" charset="-122"/>
              </a:rPr>
              <a:t>为满秩</a:t>
            </a:r>
            <a:r>
              <a:rPr kumimoji="1" lang="zh-CN" altLang="en-US" sz="2000" b="1" dirty="0" smtClean="0">
                <a:latin typeface="Times New Roman" pitchFamily="18" charset="0"/>
                <a:ea typeface="宋体" pitchFamily="2" charset="-122"/>
              </a:rPr>
              <a:t>矩阵；</a:t>
            </a:r>
            <a:endParaRPr lang="zh-CN" alt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954845" y="3915001"/>
            <a:ext cx="4317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kumimoji="1" lang="en-US" altLang="zh-CN" sz="2000" b="1" i="1" dirty="0" smtClean="0">
                <a:latin typeface="Times New Roman" pitchFamily="18" charset="0"/>
                <a:ea typeface="宋体" pitchFamily="2" charset="-122"/>
              </a:rPr>
              <a:t> r</a:t>
            </a:r>
            <a:r>
              <a:rPr kumimoji="1" lang="en-US" altLang="zh-CN" sz="2000" b="1" dirty="0" smtClean="0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000" b="1" i="1" dirty="0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2000" b="1" dirty="0" smtClean="0">
                <a:latin typeface="Times New Roman" pitchFamily="18" charset="0"/>
                <a:ea typeface="宋体" pitchFamily="2" charset="-122"/>
              </a:rPr>
              <a:t>)</a:t>
            </a:r>
            <a:r>
              <a:rPr kumimoji="1" lang="en-US" altLang="zh-CN" sz="2000" b="1" i="1" dirty="0" smtClean="0">
                <a:latin typeface="Times New Roman" pitchFamily="18" charset="0"/>
                <a:ea typeface="宋体" pitchFamily="2" charset="-122"/>
              </a:rPr>
              <a:t>=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</a:rPr>
              <a:t> n</a:t>
            </a:r>
            <a:r>
              <a:rPr kumimoji="1" lang="en-US" altLang="zh-CN" sz="2000" b="1" i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sz="2000" b="1" dirty="0" smtClean="0">
                <a:latin typeface="Times New Roman" pitchFamily="18" charset="0"/>
                <a:ea typeface="宋体" pitchFamily="2" charset="-122"/>
              </a:rPr>
              <a:t>；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54845" y="4361349"/>
                <a:ext cx="43179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（</a:t>
                </a:r>
                <a:r>
                  <a:rPr lang="en-US" altLang="zh-CN" sz="2000" dirty="0" smtClean="0"/>
                  <a:t>3</a:t>
                </a:r>
                <a:r>
                  <a:rPr lang="zh-CN" altLang="en-US" sz="2000" dirty="0" smtClean="0"/>
                  <a:t>）</a:t>
                </a:r>
                <a:r>
                  <a:rPr kumimoji="1" lang="en-US" altLang="zh-CN" sz="2000" b="1" i="1" dirty="0" smtClean="0">
                    <a:latin typeface="Times New Roman" pitchFamily="18" charset="0"/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/>
                      </a:rPr>
                      <m:t>|</m:t>
                    </m:r>
                    <m:r>
                      <a:rPr lang="zh-CN" altLang="en-US" sz="2000" i="1">
                        <a:latin typeface="Cambria Math"/>
                      </a:rPr>
                      <m:t>𝐴</m:t>
                    </m:r>
                    <m:r>
                      <a:rPr lang="zh-CN" altLang="en-US" sz="2000">
                        <a:latin typeface="Cambria Math"/>
                      </a:rPr>
                      <m:t>|≠0</m:t>
                    </m:r>
                    <m:r>
                      <a:rPr lang="zh-CN" alt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kumimoji="1" lang="zh-CN" altLang="en-US" sz="2000" b="1" dirty="0" smtClean="0">
                    <a:latin typeface="Times New Roman" pitchFamily="18" charset="0"/>
                    <a:ea typeface="宋体" pitchFamily="2" charset="-122"/>
                  </a:rPr>
                  <a:t>；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45" y="4361349"/>
                <a:ext cx="431791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554" t="-1212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954845" y="4831520"/>
            <a:ext cx="4317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）</a:t>
            </a:r>
            <a:r>
              <a:rPr kumimoji="1" lang="en-US" altLang="zh-CN" sz="2000" b="1" i="1" dirty="0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sz="2000" b="1" dirty="0" smtClean="0">
                <a:latin typeface="Times New Roman" pitchFamily="18" charset="0"/>
                <a:ea typeface="宋体" pitchFamily="2" charset="-122"/>
              </a:rPr>
              <a:t>为可逆矩阵；</a:t>
            </a:r>
            <a:endParaRPr lang="zh-CN" alt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954845" y="5317177"/>
            <a:ext cx="4317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5</a:t>
            </a:r>
            <a:r>
              <a:rPr lang="zh-CN" altLang="en-US" sz="2000" b="1" dirty="0" smtClean="0"/>
              <a:t>）方程组</a:t>
            </a:r>
            <a:r>
              <a:rPr kumimoji="1" lang="en-US" altLang="zh-CN" sz="2000" b="1" i="1" dirty="0" smtClean="0">
                <a:latin typeface="Times New Roman" pitchFamily="18" charset="0"/>
                <a:ea typeface="宋体" pitchFamily="2" charset="-122"/>
              </a:rPr>
              <a:t>Ax=b</a:t>
            </a:r>
            <a:r>
              <a:rPr kumimoji="1" lang="zh-CN" altLang="en-US" sz="2000" b="1" dirty="0" smtClean="0">
                <a:latin typeface="Times New Roman" pitchFamily="18" charset="0"/>
                <a:ea typeface="宋体" pitchFamily="2" charset="-122"/>
              </a:rPr>
              <a:t>有唯一解；</a:t>
            </a:r>
            <a:endParaRPr lang="zh-CN" altLang="en-US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935549" y="5903584"/>
            <a:ext cx="4317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6</a:t>
            </a:r>
            <a:r>
              <a:rPr lang="zh-CN" altLang="en-US" sz="2000" b="1" dirty="0" smtClean="0"/>
              <a:t>）方程组</a:t>
            </a:r>
            <a:r>
              <a:rPr kumimoji="1" lang="en-US" altLang="zh-CN" sz="2000" b="1" i="1" dirty="0" smtClean="0">
                <a:latin typeface="Times New Roman" pitchFamily="18" charset="0"/>
                <a:ea typeface="宋体" pitchFamily="2" charset="-122"/>
              </a:rPr>
              <a:t>Ax=</a:t>
            </a:r>
            <a:r>
              <a:rPr kumimoji="1" lang="en-US" altLang="zh-CN" sz="2000" b="1" dirty="0" smtClean="0">
                <a:latin typeface="Times New Roman" pitchFamily="18" charset="0"/>
                <a:ea typeface="宋体" pitchFamily="2" charset="-122"/>
              </a:rPr>
              <a:t>0</a:t>
            </a:r>
            <a:r>
              <a:rPr kumimoji="1" lang="zh-CN" altLang="en-US" sz="2000" b="1" dirty="0" smtClean="0">
                <a:latin typeface="Times New Roman" pitchFamily="18" charset="0"/>
                <a:ea typeface="宋体" pitchFamily="2" charset="-122"/>
              </a:rPr>
              <a:t>有</a:t>
            </a:r>
            <a:r>
              <a:rPr kumimoji="1" lang="zh-CN" altLang="en-US" sz="2000" b="1" dirty="0" smtClean="0">
                <a:latin typeface="Times New Roman" pitchFamily="18" charset="0"/>
                <a:ea typeface="宋体" pitchFamily="2" charset="-122"/>
              </a:rPr>
              <a:t>只有</a:t>
            </a:r>
            <a:r>
              <a:rPr kumimoji="1" lang="zh-CN" altLang="en-US" sz="2000" b="1" dirty="0">
                <a:latin typeface="Times New Roman" pitchFamily="18" charset="0"/>
                <a:ea typeface="宋体" pitchFamily="2" charset="-122"/>
              </a:rPr>
              <a:t>零</a:t>
            </a:r>
            <a:r>
              <a:rPr kumimoji="1" lang="zh-CN" altLang="en-US" sz="2000" b="1" dirty="0" smtClean="0">
                <a:latin typeface="Times New Roman" pitchFamily="18" charset="0"/>
                <a:ea typeface="宋体" pitchFamily="2" charset="-122"/>
              </a:rPr>
              <a:t>解</a:t>
            </a:r>
            <a:r>
              <a:rPr kumimoji="1" lang="zh-CN" altLang="en-US" sz="2000" b="1" dirty="0" smtClean="0">
                <a:latin typeface="Times New Roman" pitchFamily="18" charset="0"/>
                <a:ea typeface="宋体" pitchFamily="2" charset="-122"/>
              </a:rPr>
              <a:t>；  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8457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21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472</Words>
  <Application>Microsoft Office PowerPoint</Application>
  <PresentationFormat>全屏显示(4:3)</PresentationFormat>
  <Paragraphs>39</Paragraphs>
  <Slides>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Office 主题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nanyou</dc:creator>
  <cp:lastModifiedBy>Chinese User</cp:lastModifiedBy>
  <cp:revision>9</cp:revision>
  <dcterms:created xsi:type="dcterms:W3CDTF">2017-10-15T02:47:10Z</dcterms:created>
  <dcterms:modified xsi:type="dcterms:W3CDTF">2017-10-24T00:23:47Z</dcterms:modified>
</cp:coreProperties>
</file>