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257" r:id="rId2"/>
    <p:sldId id="286" r:id="rId3"/>
    <p:sldId id="287" r:id="rId4"/>
    <p:sldId id="358" r:id="rId5"/>
    <p:sldId id="288" r:id="rId6"/>
    <p:sldId id="289" r:id="rId7"/>
    <p:sldId id="291" r:id="rId8"/>
    <p:sldId id="290" r:id="rId9"/>
    <p:sldId id="359"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89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 Id="rId4"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3.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5" Type="http://schemas.openxmlformats.org/officeDocument/2006/relationships/image" Target="../media/image90.wmf"/><Relationship Id="rId4" Type="http://schemas.openxmlformats.org/officeDocument/2006/relationships/image" Target="../media/image8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423C26-A616-4C4E-A799-542090EF0BAF}" type="datetimeFigureOut">
              <a:rPr lang="zh-CN" altLang="en-US" smtClean="0"/>
              <a:t>2020/2/19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BFB5C-A586-4409-B5CB-976956EC750B}" type="slidenum">
              <a:rPr lang="zh-CN" altLang="en-US" smtClean="0"/>
              <a:t>‹#›</a:t>
            </a:fld>
            <a:endParaRPr lang="zh-CN" altLang="en-US"/>
          </a:p>
        </p:txBody>
      </p:sp>
    </p:spTree>
    <p:extLst>
      <p:ext uri="{BB962C8B-B14F-4D97-AF65-F5344CB8AC3E}">
        <p14:creationId xmlns:p14="http://schemas.microsoft.com/office/powerpoint/2010/main" val="3002923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161594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4221494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609600"/>
            <a:ext cx="1962150" cy="55213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09600" y="609600"/>
            <a:ext cx="5734050" cy="55213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870993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609600"/>
            <a:ext cx="7848600" cy="1139825"/>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096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2178308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quarter" idx="2"/>
          </p:nvPr>
        </p:nvSpPr>
        <p:spPr>
          <a:xfrm>
            <a:off x="4629150" y="1825625"/>
            <a:ext cx="3886200" cy="2098675"/>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内容占位符 4"/>
          <p:cNvSpPr>
            <a:spLocks noGrp="1"/>
          </p:cNvSpPr>
          <p:nvPr>
            <p:ph sz="quarter" idx="3"/>
          </p:nvPr>
        </p:nvSpPr>
        <p:spPr>
          <a:xfrm>
            <a:off x="4629150" y="4076700"/>
            <a:ext cx="3886200" cy="2100263"/>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6" name="日期占位符 5"/>
          <p:cNvSpPr>
            <a:spLocks noGrp="1"/>
          </p:cNvSpPr>
          <p:nvPr>
            <p:ph type="dt" sz="half" idx="10"/>
          </p:nvPr>
        </p:nvSpPr>
        <p:spPr>
          <a:xfrm>
            <a:off x="457200" y="6356350"/>
            <a:ext cx="2133600" cy="365125"/>
          </a:xfrm>
        </p:spPr>
        <p:txBody>
          <a:bodyPr/>
          <a:lstStyle/>
          <a:p>
            <a:fld id="{EFEB1729-FF86-4AB9-877F-49021439FAC5}" type="datetimeFigureOut">
              <a:rPr lang="zh-CN" altLang="en-US" smtClean="0"/>
              <a:t>2020/2/19</a:t>
            </a:fld>
            <a:endParaRPr lang="zh-CN" altLang="en-US"/>
          </a:p>
        </p:txBody>
      </p:sp>
      <p:sp>
        <p:nvSpPr>
          <p:cNvPr id="7" name="页脚占位符 6"/>
          <p:cNvSpPr>
            <a:spLocks noGrp="1"/>
          </p:cNvSpPr>
          <p:nvPr>
            <p:ph type="ftr" sz="quarter" idx="11"/>
          </p:nvPr>
        </p:nvSpPr>
        <p:spPr>
          <a:xfrm>
            <a:off x="3124200" y="6356350"/>
            <a:ext cx="2895600" cy="365125"/>
          </a:xfrm>
        </p:spPr>
        <p:txBody>
          <a:bodyPr/>
          <a:lstStyle/>
          <a:p>
            <a:endParaRPr lang="zh-CN" altLang="en-US"/>
          </a:p>
        </p:txBody>
      </p:sp>
      <p:sp>
        <p:nvSpPr>
          <p:cNvPr id="8" name="灯片编号占位符 7"/>
          <p:cNvSpPr>
            <a:spLocks noGrp="1"/>
          </p:cNvSpPr>
          <p:nvPr>
            <p:ph type="sldNum" sz="quarter" idx="12"/>
          </p:nvPr>
        </p:nvSpPr>
        <p:spPr>
          <a:xfrm>
            <a:off x="6553200" y="6356350"/>
            <a:ext cx="2133600" cy="365125"/>
          </a:xfrm>
        </p:spPr>
        <p:txBody>
          <a:body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80308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2007209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smtClean="0"/>
              <a:t>单击此处编辑母版文本样式</a:t>
            </a:r>
          </a:p>
        </p:txBody>
      </p:sp>
      <p:sp>
        <p:nvSpPr>
          <p:cNvPr id="4" name="灯片编号占位符 3"/>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1845710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096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10100" y="1676400"/>
            <a:ext cx="3848100" cy="4454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12815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灯片编号占位符 6"/>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148887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灯片编号占位符 2"/>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277872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324610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185940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灯片编号占位符 4"/>
          <p:cNvSpPr>
            <a:spLocks noGrp="1"/>
          </p:cNvSpPr>
          <p:nvPr>
            <p:ph type="sldNum" sz="quarter" idx="10"/>
          </p:nvPr>
        </p:nvSpPr>
        <p:spPr>
          <a:xfrm>
            <a:off x="6400800" y="6243638"/>
            <a:ext cx="2133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Arial" pitchFamily="34" charset="0"/>
              </a:defRPr>
            </a:lvl1pPr>
          </a:lstStyle>
          <a:p>
            <a:fld id="{8BFF5333-948E-4C3C-9E48-FCC1693439E2}" type="slidenum">
              <a:rPr lang="zh-CN" altLang="en-US" smtClean="0"/>
              <a:t>‹#›</a:t>
            </a:fld>
            <a:endParaRPr lang="zh-CN" altLang="en-US"/>
          </a:p>
        </p:txBody>
      </p:sp>
    </p:spTree>
    <p:extLst>
      <p:ext uri="{BB962C8B-B14F-4D97-AF65-F5344CB8AC3E}">
        <p14:creationId xmlns:p14="http://schemas.microsoft.com/office/powerpoint/2010/main" val="217169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09600" y="609600"/>
            <a:ext cx="7707313"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endParaRPr lang="en-US" altLang="en-US" smtClean="0"/>
          </a:p>
        </p:txBody>
      </p:sp>
      <p:sp>
        <p:nvSpPr>
          <p:cNvPr id="1027" name="Rectangle 3"/>
          <p:cNvSpPr>
            <a:spLocks noGrp="1" noChangeArrowheads="1"/>
          </p:cNvSpPr>
          <p:nvPr>
            <p:ph type="body" idx="4294967295"/>
          </p:nvPr>
        </p:nvSpPr>
        <p:spPr bwMode="auto">
          <a:xfrm>
            <a:off x="609600" y="1301750"/>
            <a:ext cx="78486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en-US" smtClean="0"/>
          </a:p>
        </p:txBody>
      </p:sp>
      <p:sp>
        <p:nvSpPr>
          <p:cNvPr id="1028" name="Freeform 7"/>
          <p:cNvSpPr>
            <a:spLocks noChangeArrowheads="1"/>
          </p:cNvSpPr>
          <p:nvPr/>
        </p:nvSpPr>
        <p:spPr bwMode="auto">
          <a:xfrm>
            <a:off x="533400" y="533400"/>
            <a:ext cx="8001000" cy="609600"/>
          </a:xfrm>
          <a:custGeom>
            <a:avLst/>
            <a:gdLst>
              <a:gd name="T0" fmla="*/ 0 w 1000"/>
              <a:gd name="T1" fmla="*/ 1000 h 1000"/>
              <a:gd name="T2" fmla="*/ 0 w 1000"/>
              <a:gd name="T3" fmla="*/ 0 h 1000"/>
              <a:gd name="T4" fmla="*/ 1000 w 1000"/>
              <a:gd name="T5" fmla="*/ 0 h 1000"/>
            </a:gdLst>
            <a:ahLst/>
            <a:cxnLst>
              <a:cxn ang="0">
                <a:pos x="T0" y="T1"/>
              </a:cxn>
              <a:cxn ang="0">
                <a:pos x="T2" y="T3"/>
              </a:cxn>
              <a:cxn ang="0">
                <a:pos x="T4" y="T5"/>
              </a:cxn>
            </a:cxnLst>
            <a:rect l="0" t="0" r="r" b="b"/>
            <a:pathLst>
              <a:path w="1000" h="1000">
                <a:moveTo>
                  <a:pt x="0" y="1000"/>
                </a:moveTo>
                <a:lnTo>
                  <a:pt x="0" y="0"/>
                </a:lnTo>
                <a:lnTo>
                  <a:pt x="1000" y="0"/>
                </a:lnTo>
              </a:path>
            </a:pathLst>
          </a:custGeom>
          <a:noFill/>
          <a:ln w="19050">
            <a:solidFill>
              <a:schemeClr val="accent1"/>
            </a:solidFill>
            <a:miter lim="800000"/>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Palatino Linotype" panose="02040502050505030304" pitchFamily="18" charset="0"/>
                <a:ea typeface="宋体" panose="02010600030101010101" pitchFamily="2" charset="-122"/>
              </a:defRPr>
            </a:lvl1pPr>
            <a:lvl2pPr>
              <a:defRPr>
                <a:solidFill>
                  <a:schemeClr val="tx1"/>
                </a:solidFill>
                <a:latin typeface="Palatino Linotype" panose="02040502050505030304" pitchFamily="18" charset="0"/>
                <a:ea typeface="宋体" panose="02010600030101010101" pitchFamily="2" charset="-122"/>
              </a:defRPr>
            </a:lvl2pPr>
            <a:lvl3pPr>
              <a:defRPr>
                <a:solidFill>
                  <a:schemeClr val="tx1"/>
                </a:solidFill>
                <a:latin typeface="Palatino Linotype" panose="02040502050505030304" pitchFamily="18" charset="0"/>
                <a:ea typeface="宋体" panose="02010600030101010101" pitchFamily="2" charset="-122"/>
              </a:defRPr>
            </a:lvl3pPr>
            <a:lvl4pPr>
              <a:defRPr>
                <a:solidFill>
                  <a:schemeClr val="tx1"/>
                </a:solidFill>
                <a:latin typeface="Palatino Linotype" panose="02040502050505030304" pitchFamily="18" charset="0"/>
                <a:ea typeface="宋体" panose="02010600030101010101" pitchFamily="2" charset="-122"/>
              </a:defRPr>
            </a:lvl4pPr>
            <a:lvl5pPr>
              <a:defRPr>
                <a:solidFill>
                  <a:schemeClr val="tx1"/>
                </a:solidFill>
                <a:latin typeface="Palatino Linotype" panose="02040502050505030304" pitchFamily="18"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Palatino Linotype" panose="02040502050505030304" pitchFamily="18" charset="0"/>
                <a:ea typeface="宋体" panose="02010600030101010101" pitchFamily="2" charset="-122"/>
              </a:defRPr>
            </a:lvl9pPr>
          </a:lstStyle>
          <a:p>
            <a:pPr eaLnBrk="1" hangingPunct="1">
              <a:buFont typeface="Arial" panose="020B0604020202020204" pitchFamily="34" charset="0"/>
              <a:buNone/>
              <a:defRPr/>
            </a:pPr>
            <a:endParaRPr lang="zh-CN" altLang="en-US" smtClean="0">
              <a:sym typeface="+mn-ea"/>
            </a:endParaRPr>
          </a:p>
        </p:txBody>
      </p:sp>
      <p:sp>
        <p:nvSpPr>
          <p:cNvPr id="1029" name="Line 8"/>
          <p:cNvSpPr>
            <a:spLocks noChangeShapeType="1"/>
          </p:cNvSpPr>
          <p:nvPr/>
        </p:nvSpPr>
        <p:spPr bwMode="auto">
          <a:xfrm>
            <a:off x="533400" y="6172200"/>
            <a:ext cx="8001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2800" b="1" kern="1200">
          <a:solidFill>
            <a:srgbClr val="006699"/>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400" kern="1200">
          <a:solidFill>
            <a:schemeClr val="tx1"/>
          </a:solidFill>
          <a:latin typeface="+mn-lt"/>
          <a:ea typeface="+mn-ea"/>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kern="1200">
          <a:solidFill>
            <a:schemeClr val="tx1"/>
          </a:solidFill>
          <a:latin typeface="Arial" panose="020B0604020202020204" pitchFamily="34" charset="0"/>
          <a:ea typeface="+mn-ea"/>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kern="1200">
          <a:solidFill>
            <a:schemeClr val="tx1"/>
          </a:solidFill>
          <a:latin typeface="Arial" panose="020B0604020202020204" pitchFamily="34" charset="0"/>
          <a:ea typeface="+mn-ea"/>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png"/><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6.w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oleObject" Target="../embeddings/oleObject12.bin"/><Relationship Id="rId17" Type="http://schemas.openxmlformats.org/officeDocument/2006/relationships/image" Target="../media/image16.wmf"/><Relationship Id="rId2" Type="http://schemas.openxmlformats.org/officeDocument/2006/relationships/slideLayout" Target="../slideLayouts/slideLayout7.xml"/><Relationship Id="rId16" Type="http://schemas.openxmlformats.org/officeDocument/2006/relationships/oleObject" Target="../embeddings/oleObject14.bin"/><Relationship Id="rId1" Type="http://schemas.openxmlformats.org/officeDocument/2006/relationships/vmlDrawing" Target="../drawings/vmlDrawing7.vml"/><Relationship Id="rId6" Type="http://schemas.openxmlformats.org/officeDocument/2006/relationships/image" Target="../media/image11.wmf"/><Relationship Id="rId11" Type="http://schemas.openxmlformats.org/officeDocument/2006/relationships/image" Target="../media/image17.wmf"/><Relationship Id="rId5" Type="http://schemas.openxmlformats.org/officeDocument/2006/relationships/oleObject" Target="../embeddings/oleObject9.bin"/><Relationship Id="rId15" Type="http://schemas.openxmlformats.org/officeDocument/2006/relationships/image" Target="../media/image15.wmf"/><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 Id="rId1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16.bin"/><Relationship Id="rId4" Type="http://schemas.openxmlformats.org/officeDocument/2006/relationships/image" Target="../media/image2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8.png"/><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31.wmf"/><Relationship Id="rId5" Type="http://schemas.openxmlformats.org/officeDocument/2006/relationships/oleObject" Target="../embeddings/oleObject23.bin"/><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3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44.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1.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3.bin"/><Relationship Id="rId14" Type="http://schemas.openxmlformats.org/officeDocument/2006/relationships/image" Target="../media/image45.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6.emf"/></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49.wmf"/><Relationship Id="rId5" Type="http://schemas.openxmlformats.org/officeDocument/2006/relationships/oleObject" Target="../embeddings/oleObject38.bin"/><Relationship Id="rId4" Type="http://schemas.openxmlformats.org/officeDocument/2006/relationships/image" Target="../media/image48.wmf"/><Relationship Id="rId9" Type="http://schemas.openxmlformats.org/officeDocument/2006/relationships/image" Target="../media/image5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52.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53.emf"/></Relationships>
</file>

<file path=ppt/slides/_rels/slide52.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55.wmf"/><Relationship Id="rId5" Type="http://schemas.openxmlformats.org/officeDocument/2006/relationships/oleObject" Target="../embeddings/oleObject43.bin"/><Relationship Id="rId4" Type="http://schemas.openxmlformats.org/officeDocument/2006/relationships/image" Target="../media/image5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8.wmf"/><Relationship Id="rId5" Type="http://schemas.openxmlformats.org/officeDocument/2006/relationships/oleObject" Target="../embeddings/oleObject46.bin"/><Relationship Id="rId10" Type="http://schemas.openxmlformats.org/officeDocument/2006/relationships/image" Target="../media/image44.wmf"/><Relationship Id="rId4" Type="http://schemas.openxmlformats.org/officeDocument/2006/relationships/image" Target="../media/image57.wmf"/><Relationship Id="rId9" Type="http://schemas.openxmlformats.org/officeDocument/2006/relationships/oleObject" Target="../embeddings/oleObject4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1.wmf"/><Relationship Id="rId5" Type="http://schemas.openxmlformats.org/officeDocument/2006/relationships/oleObject" Target="../embeddings/oleObject50.bin"/><Relationship Id="rId4" Type="http://schemas.openxmlformats.org/officeDocument/2006/relationships/image" Target="../media/image60.wmf"/></Relationships>
</file>

<file path=ppt/slides/_rels/slide58.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64.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5.bin"/></Relationships>
</file>

<file path=ppt/slides/_rels/slide59.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69.wmf"/><Relationship Id="rId5" Type="http://schemas.openxmlformats.org/officeDocument/2006/relationships/oleObject" Target="../embeddings/oleObject58.bin"/><Relationship Id="rId10" Type="http://schemas.openxmlformats.org/officeDocument/2006/relationships/image" Target="../media/image71.wmf"/><Relationship Id="rId4" Type="http://schemas.openxmlformats.org/officeDocument/2006/relationships/image" Target="../media/image68.wmf"/><Relationship Id="rId9" Type="http://schemas.openxmlformats.org/officeDocument/2006/relationships/oleObject" Target="../embeddings/oleObject6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73.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75.wmf"/><Relationship Id="rId5" Type="http://schemas.openxmlformats.org/officeDocument/2006/relationships/oleObject" Target="../embeddings/oleObject63.bin"/><Relationship Id="rId4" Type="http://schemas.openxmlformats.org/officeDocument/2006/relationships/image" Target="../media/image74.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76.e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7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79.wmf"/><Relationship Id="rId5" Type="http://schemas.openxmlformats.org/officeDocument/2006/relationships/oleObject" Target="../embeddings/oleObject67.bin"/><Relationship Id="rId4" Type="http://schemas.openxmlformats.org/officeDocument/2006/relationships/image" Target="../media/image78.wmf"/></Relationships>
</file>

<file path=ppt/slides/_rels/slide6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81.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83.wmf"/><Relationship Id="rId5" Type="http://schemas.openxmlformats.org/officeDocument/2006/relationships/oleObject" Target="../embeddings/oleObject70.bin"/><Relationship Id="rId4" Type="http://schemas.openxmlformats.org/officeDocument/2006/relationships/image" Target="../media/image82.wmf"/></Relationships>
</file>

<file path=ppt/slides/_rels/slide7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72.bin"/><Relationship Id="rId7" Type="http://schemas.openxmlformats.org/officeDocument/2006/relationships/oleObject" Target="../embeddings/oleObject74.bin"/><Relationship Id="rId12"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87.wmf"/><Relationship Id="rId11" Type="http://schemas.openxmlformats.org/officeDocument/2006/relationships/oleObject" Target="../embeddings/oleObject76.bin"/><Relationship Id="rId5" Type="http://schemas.openxmlformats.org/officeDocument/2006/relationships/oleObject" Target="../embeddings/oleObject73.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7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435600" y="2852738"/>
            <a:ext cx="223361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None/>
            </a:pPr>
            <a:endParaRPr lang="fr-FR" altLang="zh-CN" sz="5400" b="1">
              <a:solidFill>
                <a:schemeClr val="tx1"/>
              </a:solidFill>
              <a:latin typeface="微软雅黑" panose="020B0503020204020204" pitchFamily="34" charset="-122"/>
              <a:ea typeface="微软雅黑" panose="020B0503020204020204" pitchFamily="34" charset="-122"/>
            </a:endParaRPr>
          </a:p>
        </p:txBody>
      </p:sp>
      <p:sp>
        <p:nvSpPr>
          <p:cNvPr id="15363" name="Rectangle 3"/>
          <p:cNvSpPr>
            <a:spLocks noChangeArrowheads="1"/>
          </p:cNvSpPr>
          <p:nvPr/>
        </p:nvSpPr>
        <p:spPr bwMode="auto">
          <a:xfrm>
            <a:off x="1403350" y="2781300"/>
            <a:ext cx="6624638"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None/>
            </a:pPr>
            <a:endParaRPr lang="zh-CN" altLang="fr-FR" sz="4400" b="1">
              <a:solidFill>
                <a:schemeClr val="tx1"/>
              </a:solidFill>
              <a:latin typeface="微软雅黑" panose="020B0503020204020204" pitchFamily="34" charset="-122"/>
              <a:ea typeface="微软雅黑" panose="020B0503020204020204" pitchFamily="34" charset="-122"/>
            </a:endParaRPr>
          </a:p>
        </p:txBody>
      </p:sp>
      <p:sp>
        <p:nvSpPr>
          <p:cNvPr id="15364" name="Rectangle 4"/>
          <p:cNvSpPr>
            <a:spLocks noChangeArrowheads="1"/>
          </p:cNvSpPr>
          <p:nvPr/>
        </p:nvSpPr>
        <p:spPr bwMode="auto">
          <a:xfrm>
            <a:off x="539750" y="1052513"/>
            <a:ext cx="67675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fr-FR" sz="5400" b="1">
                <a:solidFill>
                  <a:schemeClr val="tx2"/>
                </a:solidFill>
                <a:latin typeface="微软雅黑" panose="020B0503020204020204" pitchFamily="34" charset="-122"/>
                <a:ea typeface="微软雅黑" panose="020B0503020204020204" pitchFamily="34" charset="-122"/>
              </a:rPr>
              <a:t>运动控制系统</a:t>
            </a:r>
            <a:endParaRPr lang="zh-CN" altLang="en-US" sz="5400" b="1">
              <a:solidFill>
                <a:schemeClr val="tx2"/>
              </a:solidFill>
              <a:latin typeface="微软雅黑" panose="020B0503020204020204" pitchFamily="34" charset="-122"/>
              <a:ea typeface="微软雅黑" panose="020B0503020204020204" pitchFamily="34" charset="-122"/>
            </a:endParaRPr>
          </a:p>
        </p:txBody>
      </p:sp>
      <p:pic>
        <p:nvPicPr>
          <p:cNvPr id="1536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7763" y="3860800"/>
            <a:ext cx="2540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076700"/>
            <a:ext cx="2540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28378"/>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582354" y="1507380"/>
            <a:ext cx="7848600" cy="4829175"/>
          </a:xfrm>
        </p:spPr>
        <p:txBody>
          <a:bodyPr/>
          <a:lstStyle/>
          <a:p>
            <a:pPr>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在理想情况下，</a:t>
            </a:r>
            <a:r>
              <a:rPr lang="en-US" altLang="zh-CN" i="1" dirty="0" err="1" smtClean="0">
                <a:latin typeface="微软雅黑" panose="020B0503020204020204" pitchFamily="34" charset="-122"/>
                <a:ea typeface="微软雅黑" panose="020B0503020204020204" pitchFamily="34" charset="-122"/>
              </a:rPr>
              <a:t>U</a:t>
            </a:r>
            <a:r>
              <a:rPr lang="en-US" altLang="zh-CN" i="1" baseline="-25000" dirty="0" err="1"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和</a:t>
            </a:r>
            <a:r>
              <a:rPr lang="en-US" altLang="zh-CN" i="1" dirty="0" err="1" smtClean="0">
                <a:latin typeface="微软雅黑" panose="020B0503020204020204" pitchFamily="34" charset="-122"/>
                <a:ea typeface="微软雅黑" panose="020B0503020204020204" pitchFamily="34" charset="-122"/>
              </a:rPr>
              <a:t>U</a:t>
            </a:r>
            <a:r>
              <a:rPr lang="en-US" altLang="zh-CN" i="1" baseline="-25000" dirty="0" err="1"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之间呈线性关系：</a:t>
            </a:r>
          </a:p>
          <a:p>
            <a:pPr>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a:t>
            </a:r>
          </a:p>
          <a:p>
            <a:pPr>
              <a:lnSpc>
                <a:spcPct val="90000"/>
              </a:lnSpc>
              <a:buFont typeface="Wingdings" panose="05000000000000000000" pitchFamily="2" charset="2"/>
              <a:buNone/>
            </a:pPr>
            <a:endParaRPr lang="zh-CN" altLang="en-US" dirty="0" smtClean="0">
              <a:latin typeface="微软雅黑" panose="020B0503020204020204" pitchFamily="34" charset="-122"/>
              <a:ea typeface="微软雅黑" panose="020B0503020204020204" pitchFamily="34" charset="-122"/>
            </a:endParaRPr>
          </a:p>
          <a:p>
            <a:pPr>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a:t>
            </a:r>
            <a:r>
              <a:rPr lang="zh-CN" altLang="en-US" sz="3600" dirty="0" smtClean="0">
                <a:latin typeface="微软雅黑" panose="020B0503020204020204" pitchFamily="34" charset="-122"/>
                <a:ea typeface="微软雅黑" panose="020B0503020204020204" pitchFamily="34" charset="-122"/>
              </a:rPr>
              <a:t>（</a:t>
            </a:r>
            <a:r>
              <a:rPr lang="en-US" altLang="zh-CN" sz="3600" dirty="0" smtClean="0">
                <a:latin typeface="微软雅黑" panose="020B0503020204020204" pitchFamily="34" charset="-122"/>
                <a:ea typeface="微软雅黑" panose="020B0503020204020204" pitchFamily="34" charset="-122"/>
              </a:rPr>
              <a:t>2-1</a:t>
            </a:r>
            <a:r>
              <a:rPr lang="zh-CN" altLang="en-US" sz="3600" dirty="0" smtClean="0">
                <a:latin typeface="微软雅黑" panose="020B0503020204020204" pitchFamily="34" charset="-122"/>
                <a:ea typeface="微软雅黑" panose="020B0503020204020204" pitchFamily="34" charset="-122"/>
              </a:rPr>
              <a:t>）</a:t>
            </a:r>
          </a:p>
          <a:p>
            <a:pPr>
              <a:lnSpc>
                <a:spcPct val="90000"/>
              </a:lnSpc>
              <a:buFont typeface="Wingdings" panose="05000000000000000000" pitchFamily="2" charset="2"/>
              <a:buNone/>
            </a:pPr>
            <a:endParaRPr lang="zh-CN" altLang="en-US" dirty="0" smtClean="0">
              <a:latin typeface="微软雅黑" panose="020B0503020204020204" pitchFamily="34" charset="-122"/>
              <a:ea typeface="微软雅黑" panose="020B0503020204020204" pitchFamily="34" charset="-122"/>
            </a:endParaRPr>
          </a:p>
          <a:p>
            <a:pPr>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式中， </a:t>
            </a:r>
            <a:r>
              <a:rPr lang="en-US" altLang="zh-CN" i="1" dirty="0" err="1" smtClean="0">
                <a:latin typeface="微软雅黑" panose="020B0503020204020204" pitchFamily="34" charset="-122"/>
                <a:ea typeface="微软雅黑" panose="020B0503020204020204" pitchFamily="34" charset="-122"/>
              </a:rPr>
              <a:t>U</a:t>
            </a:r>
            <a:r>
              <a:rPr lang="en-US" altLang="zh-CN" i="1" baseline="-25000" dirty="0" err="1" smtClean="0">
                <a:latin typeface="微软雅黑" panose="020B0503020204020204" pitchFamily="34" charset="-122"/>
                <a:ea typeface="微软雅黑" panose="020B0503020204020204" pitchFamily="34" charset="-122"/>
              </a:rPr>
              <a:t>d</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平均整流电压，</a:t>
            </a:r>
          </a:p>
          <a:p>
            <a:pPr>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a:t>
            </a:r>
            <a:r>
              <a:rPr lang="en-US" altLang="zh-CN" i="1" dirty="0" err="1" smtClean="0">
                <a:latin typeface="微软雅黑" panose="020B0503020204020204" pitchFamily="34" charset="-122"/>
                <a:ea typeface="微软雅黑" panose="020B0503020204020204" pitchFamily="34" charset="-122"/>
              </a:rPr>
              <a:t>U</a:t>
            </a:r>
            <a:r>
              <a:rPr lang="en-US" altLang="zh-CN" i="1" baseline="-25000" dirty="0" err="1" smtClean="0">
                <a:latin typeface="微软雅黑" panose="020B0503020204020204" pitchFamily="34" charset="-122"/>
                <a:ea typeface="微软雅黑" panose="020B0503020204020204" pitchFamily="34" charset="-122"/>
              </a:rPr>
              <a:t>c</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控制电压，</a:t>
            </a:r>
          </a:p>
          <a:p>
            <a:pPr>
              <a:lnSpc>
                <a:spcPct val="90000"/>
              </a:lnSpc>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 </a:t>
            </a:r>
            <a:r>
              <a:rPr lang="en-US" altLang="zh-CN" i="1" dirty="0" smtClean="0">
                <a:latin typeface="微软雅黑" panose="020B0503020204020204" pitchFamily="34" charset="-122"/>
                <a:ea typeface="微软雅黑" panose="020B0503020204020204" pitchFamily="34" charset="-122"/>
              </a:rPr>
              <a:t>K</a:t>
            </a:r>
            <a:r>
              <a:rPr lang="en-US" altLang="zh-CN" i="1" baseline="-25000" dirty="0" smtClean="0">
                <a:latin typeface="微软雅黑" panose="020B0503020204020204" pitchFamily="34" charset="-122"/>
                <a:ea typeface="微软雅黑" panose="020B0503020204020204" pitchFamily="34" charset="-122"/>
              </a:rPr>
              <a:t>s</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晶闸管整流器放大系数。</a:t>
            </a:r>
          </a:p>
        </p:txBody>
      </p:sp>
      <p:sp>
        <p:nvSpPr>
          <p:cNvPr id="51203" name="Rectangle 5"/>
          <p:cNvSpPr>
            <a:spLocks noChangeArrowheads="1"/>
          </p:cNvSpPr>
          <p:nvPr/>
        </p:nvSpPr>
        <p:spPr bwMode="auto">
          <a:xfrm>
            <a:off x="-27246" y="-2520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51204" name="Object 4"/>
          <p:cNvGraphicFramePr>
            <a:graphicFrameLocks noChangeAspect="1"/>
          </p:cNvGraphicFramePr>
          <p:nvPr>
            <p:extLst>
              <p:ext uri="{D42A27DB-BD31-4B8C-83A1-F6EECF244321}">
                <p14:modId xmlns:p14="http://schemas.microsoft.com/office/powerpoint/2010/main" val="2299358898"/>
              </p:ext>
            </p:extLst>
          </p:nvPr>
        </p:nvGraphicFramePr>
        <p:xfrm>
          <a:off x="1907704" y="2343284"/>
          <a:ext cx="3573080" cy="1128106"/>
        </p:xfrm>
        <a:graphic>
          <a:graphicData uri="http://schemas.openxmlformats.org/presentationml/2006/ole">
            <mc:AlternateContent xmlns:mc="http://schemas.openxmlformats.org/markup-compatibility/2006">
              <mc:Choice xmlns:v="urn:schemas-microsoft-com:vml" Requires="v">
                <p:oleObj spid="_x0000_s9233" name="公式" r:id="rId3" imgW="723900" imgH="228600" progId="Equation.3">
                  <p:embed/>
                </p:oleObj>
              </mc:Choice>
              <mc:Fallback>
                <p:oleObj name="公式" r:id="rId3" imgW="7239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343284"/>
                        <a:ext cx="3573080" cy="1128106"/>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12051088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9552" y="889286"/>
            <a:ext cx="7707313" cy="612775"/>
          </a:xfrm>
        </p:spPr>
        <p:txBody>
          <a:bodyPr/>
          <a:lstStyle/>
          <a:p>
            <a:r>
              <a:rPr lang="zh-CN" altLang="en-US" sz="3200" b="1" dirty="0" smtClean="0">
                <a:latin typeface="微软雅黑" panose="020B0503020204020204" pitchFamily="34" charset="-122"/>
                <a:ea typeface="微软雅黑" panose="020B0503020204020204" pitchFamily="34" charset="-122"/>
              </a:rPr>
              <a:t>触发</a:t>
            </a:r>
            <a:r>
              <a:rPr lang="zh-CN" altLang="en-US" sz="3200" b="1" dirty="0" smtClean="0">
                <a:latin typeface="微软雅黑" panose="020B0503020204020204" pitchFamily="34" charset="-122"/>
                <a:ea typeface="微软雅黑" panose="020B0503020204020204" pitchFamily="34" charset="-122"/>
              </a:rPr>
              <a:t>脉冲相位控制</a:t>
            </a:r>
          </a:p>
        </p:txBody>
      </p:sp>
      <p:sp>
        <p:nvSpPr>
          <p:cNvPr id="52227" name="Rectangle 3"/>
          <p:cNvSpPr>
            <a:spLocks noGrp="1" noChangeArrowheads="1"/>
          </p:cNvSpPr>
          <p:nvPr>
            <p:ph idx="1"/>
          </p:nvPr>
        </p:nvSpPr>
        <p:spPr>
          <a:xfrm>
            <a:off x="539552" y="3789040"/>
            <a:ext cx="8633600" cy="1730722"/>
          </a:xfrm>
        </p:spPr>
        <p:txBody>
          <a:bodyPr/>
          <a:lstStyle/>
          <a:p>
            <a:r>
              <a:rPr lang="zh-CN" altLang="en-US" dirty="0" smtClean="0">
                <a:latin typeface="微软雅黑" panose="020B0503020204020204" pitchFamily="34" charset="-122"/>
                <a:ea typeface="微软雅黑" panose="020B0503020204020204" pitchFamily="34" charset="-122"/>
              </a:rPr>
              <a:t>调节控制电压</a:t>
            </a:r>
            <a:r>
              <a:rPr lang="en-US" altLang="zh-CN" i="1" dirty="0" err="1" smtClean="0">
                <a:latin typeface="微软雅黑" panose="020B0503020204020204" pitchFamily="34" charset="-122"/>
                <a:ea typeface="微软雅黑" panose="020B0503020204020204" pitchFamily="34" charset="-122"/>
              </a:rPr>
              <a:t>U</a:t>
            </a:r>
            <a:r>
              <a:rPr lang="en-US" altLang="zh-CN" i="1" baseline="-25000" dirty="0" err="1" smtClean="0">
                <a:latin typeface="微软雅黑" panose="020B0503020204020204" pitchFamily="34" charset="-122"/>
                <a:ea typeface="微软雅黑" panose="020B0503020204020204" pitchFamily="34" charset="-122"/>
              </a:rPr>
              <a:t>c</a:t>
            </a:r>
            <a:r>
              <a:rPr lang="zh-CN" altLang="en-US" dirty="0" smtClean="0">
                <a:latin typeface="微软雅黑" panose="020B0503020204020204" pitchFamily="34" charset="-122"/>
                <a:ea typeface="微软雅黑" panose="020B0503020204020204" pitchFamily="34" charset="-122"/>
              </a:rPr>
              <a:t>                               </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移动触发装置</a:t>
            </a:r>
            <a:r>
              <a:rPr lang="en-US" altLang="zh-CN" dirty="0" smtClean="0">
                <a:latin typeface="微软雅黑" panose="020B0503020204020204" pitchFamily="34" charset="-122"/>
                <a:ea typeface="微软雅黑" panose="020B0503020204020204" pitchFamily="34" charset="-122"/>
              </a:rPr>
              <a:t>GT</a:t>
            </a:r>
            <a:r>
              <a:rPr lang="zh-CN" altLang="en-US" dirty="0" smtClean="0">
                <a:latin typeface="微软雅黑" panose="020B0503020204020204" pitchFamily="34" charset="-122"/>
                <a:ea typeface="微软雅黑" panose="020B0503020204020204" pitchFamily="34" charset="-122"/>
              </a:rPr>
              <a:t>输出脉冲的</a:t>
            </a:r>
            <a:r>
              <a:rPr lang="zh-CN" altLang="en-US" dirty="0" smtClean="0">
                <a:latin typeface="微软雅黑" panose="020B0503020204020204" pitchFamily="34" charset="-122"/>
                <a:ea typeface="微软雅黑" panose="020B0503020204020204" pitchFamily="34" charset="-122"/>
              </a:rPr>
              <a:t>相位</a:t>
            </a:r>
            <a:endParaRPr lang="zh-CN" altLang="en-US"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改变可控整流器</a:t>
            </a:r>
            <a:r>
              <a:rPr lang="en-US" altLang="zh-CN" dirty="0" smtClean="0">
                <a:latin typeface="微软雅黑" panose="020B0503020204020204" pitchFamily="34" charset="-122"/>
                <a:ea typeface="微软雅黑" panose="020B0503020204020204" pitchFamily="34" charset="-122"/>
              </a:rPr>
              <a:t>VT</a:t>
            </a:r>
            <a:r>
              <a:rPr lang="zh-CN" altLang="en-US" dirty="0" smtClean="0">
                <a:latin typeface="微软雅黑" panose="020B0503020204020204" pitchFamily="34" charset="-122"/>
                <a:ea typeface="微软雅黑" panose="020B0503020204020204" pitchFamily="34" charset="-122"/>
              </a:rPr>
              <a:t>输出瞬时电压</a:t>
            </a:r>
            <a:r>
              <a:rPr lang="en-US" altLang="zh-CN" i="1" dirty="0" err="1" smtClean="0">
                <a:latin typeface="微软雅黑" panose="020B0503020204020204" pitchFamily="34" charset="-122"/>
                <a:ea typeface="微软雅黑" panose="020B0503020204020204" pitchFamily="34" charset="-122"/>
              </a:rPr>
              <a:t>u</a:t>
            </a:r>
            <a:r>
              <a:rPr lang="en-US" altLang="zh-CN" i="1" baseline="-25000" dirty="0" err="1"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的波形，以及输出平均电压</a:t>
            </a:r>
            <a:r>
              <a:rPr lang="en-US" altLang="zh-CN" i="1" dirty="0" err="1" smtClean="0">
                <a:latin typeface="微软雅黑" panose="020B0503020204020204" pitchFamily="34" charset="-122"/>
                <a:ea typeface="微软雅黑" panose="020B0503020204020204" pitchFamily="34" charset="-122"/>
              </a:rPr>
              <a:t>U</a:t>
            </a:r>
            <a:r>
              <a:rPr lang="en-US" altLang="zh-CN" i="1" baseline="-25000" dirty="0" err="1" smtClean="0">
                <a:latin typeface="微软雅黑" panose="020B0503020204020204" pitchFamily="34" charset="-122"/>
                <a:ea typeface="微软雅黑" panose="020B0503020204020204" pitchFamily="34" charset="-122"/>
              </a:rPr>
              <a:t>d</a:t>
            </a:r>
            <a:r>
              <a:rPr lang="zh-CN" altLang="en-US" dirty="0" smtClean="0">
                <a:latin typeface="微软雅黑" panose="020B0503020204020204" pitchFamily="34" charset="-122"/>
                <a:ea typeface="微软雅黑" panose="020B0503020204020204" pitchFamily="34" charset="-122"/>
              </a:rPr>
              <a:t>的数值。 </a:t>
            </a:r>
          </a:p>
        </p:txBody>
      </p:sp>
      <p:sp>
        <p:nvSpPr>
          <p:cNvPr id="52228" name="AutoShape 4"/>
          <p:cNvSpPr>
            <a:spLocks noChangeArrowheads="1"/>
          </p:cNvSpPr>
          <p:nvPr/>
        </p:nvSpPr>
        <p:spPr bwMode="auto">
          <a:xfrm rot="16200000">
            <a:off x="4150320" y="3689750"/>
            <a:ext cx="485775" cy="719137"/>
          </a:xfrm>
          <a:prstGeom prst="downArrow">
            <a:avLst>
              <a:gd name="adj1" fmla="val 50000"/>
              <a:gd name="adj2" fmla="val 37010"/>
            </a:avLst>
          </a:prstGeom>
          <a:solidFill>
            <a:schemeClr val="accent1"/>
          </a:solidFill>
          <a:ln w="9525">
            <a:solidFill>
              <a:schemeClr val="tx1"/>
            </a:solidFill>
            <a:miter lim="800000"/>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2229" name="AutoShape 5"/>
          <p:cNvSpPr>
            <a:spLocks noChangeArrowheads="1"/>
          </p:cNvSpPr>
          <p:nvPr/>
        </p:nvSpPr>
        <p:spPr bwMode="auto">
          <a:xfrm rot="16200000">
            <a:off x="6488881" y="4178402"/>
            <a:ext cx="485775" cy="719137"/>
          </a:xfrm>
          <a:prstGeom prst="downArrow">
            <a:avLst>
              <a:gd name="adj1" fmla="val 50000"/>
              <a:gd name="adj2" fmla="val 37010"/>
            </a:avLst>
          </a:prstGeom>
          <a:solidFill>
            <a:schemeClr val="accent1"/>
          </a:solidFill>
          <a:ln w="9525">
            <a:solidFill>
              <a:schemeClr val="tx1"/>
            </a:solidFill>
            <a:miter lim="800000"/>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pic>
        <p:nvPicPr>
          <p:cNvPr id="6" name="Picture 8" descr="02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863996"/>
            <a:ext cx="4341123" cy="23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848110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0" y="378467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53251" name="Object 4"/>
          <p:cNvGraphicFramePr>
            <a:graphicFrameLocks noChangeAspect="1"/>
          </p:cNvGraphicFramePr>
          <p:nvPr>
            <p:extLst>
              <p:ext uri="{D42A27DB-BD31-4B8C-83A1-F6EECF244321}">
                <p14:modId xmlns:p14="http://schemas.microsoft.com/office/powerpoint/2010/main" val="956438768"/>
              </p:ext>
            </p:extLst>
          </p:nvPr>
        </p:nvGraphicFramePr>
        <p:xfrm>
          <a:off x="1115616" y="3159138"/>
          <a:ext cx="4321175" cy="1300163"/>
        </p:xfrm>
        <a:graphic>
          <a:graphicData uri="http://schemas.openxmlformats.org/presentationml/2006/ole">
            <mc:AlternateContent xmlns:mc="http://schemas.openxmlformats.org/markup-compatibility/2006">
              <mc:Choice xmlns:v="urn:schemas-microsoft-com:vml" Requires="v">
                <p:oleObj spid="_x0000_s10259" name="公式" r:id="rId3" imgW="1358265" imgH="406400" progId="Equation.3">
                  <p:embed/>
                </p:oleObj>
              </mc:Choice>
              <mc:Fallback>
                <p:oleObj name="公式" r:id="rId3" imgW="1358265"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3159138"/>
                        <a:ext cx="4321175"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2" name="Text Box 6"/>
          <p:cNvSpPr txBox="1">
            <a:spLocks noChangeArrowheads="1"/>
          </p:cNvSpPr>
          <p:nvPr/>
        </p:nvSpPr>
        <p:spPr bwMode="auto">
          <a:xfrm>
            <a:off x="6367952" y="3547382"/>
            <a:ext cx="1728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dirty="0">
                <a:solidFill>
                  <a:schemeClr val="tx1"/>
                </a:solidFill>
                <a:latin typeface="微软雅黑" panose="020B0503020204020204" pitchFamily="34" charset="-122"/>
                <a:ea typeface="微软雅黑" panose="020B0503020204020204" pitchFamily="34" charset="-122"/>
              </a:rPr>
              <a:t>(2-2)</a:t>
            </a:r>
          </a:p>
        </p:txBody>
      </p:sp>
      <p:sp>
        <p:nvSpPr>
          <p:cNvPr id="53253" name="Text Box 7"/>
          <p:cNvSpPr txBox="1">
            <a:spLocks noChangeArrowheads="1"/>
          </p:cNvSpPr>
          <p:nvPr/>
        </p:nvSpPr>
        <p:spPr bwMode="auto">
          <a:xfrm>
            <a:off x="895350" y="4725119"/>
            <a:ext cx="628890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sz="2800" dirty="0">
                <a:solidFill>
                  <a:schemeClr val="tx1"/>
                </a:solidFill>
                <a:latin typeface="微软雅黑" panose="020B0503020204020204" pitchFamily="34" charset="-122"/>
                <a:ea typeface="微软雅黑" panose="020B0503020204020204" pitchFamily="34" charset="-122"/>
              </a:rPr>
              <a:t>式中      </a:t>
            </a:r>
            <a:r>
              <a:rPr lang="en-US" altLang="zh-CN" sz="2800" i="1" dirty="0" smtClean="0">
                <a:solidFill>
                  <a:schemeClr val="tx1"/>
                </a:solidFill>
                <a:latin typeface="微软雅黑" panose="020B0503020204020204" pitchFamily="34" charset="-122"/>
                <a:ea typeface="微软雅黑" panose="020B0503020204020204" pitchFamily="34" charset="-122"/>
              </a:rPr>
              <a:t>E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电动机</a:t>
            </a:r>
            <a:r>
              <a:rPr lang="zh-CN" altLang="en-US" sz="2800" dirty="0">
                <a:solidFill>
                  <a:schemeClr val="tx1"/>
                </a:solidFill>
                <a:latin typeface="微软雅黑" panose="020B0503020204020204" pitchFamily="34" charset="-122"/>
                <a:ea typeface="微软雅黑" panose="020B0503020204020204" pitchFamily="34" charset="-122"/>
              </a:rPr>
              <a:t>反电动势</a:t>
            </a:r>
            <a:r>
              <a:rPr lang="en-US" altLang="zh-CN" sz="2800" dirty="0">
                <a:solidFill>
                  <a:schemeClr val="tx1"/>
                </a:solidFill>
                <a:latin typeface="微软雅黑" panose="020B0503020204020204" pitchFamily="34" charset="-122"/>
                <a:ea typeface="微软雅黑" panose="020B0503020204020204" pitchFamily="34" charset="-122"/>
              </a:rPr>
              <a:t>(V)</a:t>
            </a:r>
            <a:r>
              <a:rPr lang="zh-CN" altLang="en-US" sz="2800" dirty="0">
                <a:solidFill>
                  <a:schemeClr val="tx1"/>
                </a:solidFill>
                <a:latin typeface="微软雅黑" panose="020B0503020204020204" pitchFamily="34" charset="-122"/>
                <a:ea typeface="微软雅黑" panose="020B0503020204020204" pitchFamily="34" charset="-122"/>
              </a:rPr>
              <a:t>；</a:t>
            </a:r>
          </a:p>
          <a:p>
            <a:pPr eaLnBrk="1" hangingPunct="1"/>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i="1" dirty="0" smtClean="0">
                <a:solidFill>
                  <a:schemeClr val="tx1"/>
                </a:solidFill>
                <a:latin typeface="微软雅黑" panose="020B0503020204020204" pitchFamily="34" charset="-122"/>
                <a:ea typeface="微软雅黑" panose="020B0503020204020204" pitchFamily="34" charset="-122"/>
              </a:rPr>
              <a:t>i</a:t>
            </a:r>
            <a:r>
              <a:rPr lang="en-US" altLang="zh-CN" sz="2800" i="1" baseline="-25000" dirty="0" smtClean="0">
                <a:solidFill>
                  <a:schemeClr val="tx1"/>
                </a:solidFill>
                <a:latin typeface="微软雅黑" panose="020B0503020204020204" pitchFamily="34" charset="-122"/>
                <a:ea typeface="微软雅黑" panose="020B0503020204020204" pitchFamily="34" charset="-122"/>
              </a:rPr>
              <a:t>d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整流</a:t>
            </a:r>
            <a:r>
              <a:rPr lang="zh-CN" altLang="en-US" sz="2800" dirty="0">
                <a:solidFill>
                  <a:schemeClr val="tx1"/>
                </a:solidFill>
                <a:latin typeface="微软雅黑" panose="020B0503020204020204" pitchFamily="34" charset="-122"/>
                <a:ea typeface="微软雅黑" panose="020B0503020204020204" pitchFamily="34" charset="-122"/>
              </a:rPr>
              <a:t>电流瞬时值</a:t>
            </a:r>
            <a:r>
              <a:rPr lang="en-US" altLang="zh-CN" sz="2800" dirty="0">
                <a:solidFill>
                  <a:schemeClr val="tx1"/>
                </a:solidFill>
                <a:latin typeface="微软雅黑" panose="020B0503020204020204" pitchFamily="34" charset="-122"/>
                <a:ea typeface="微软雅黑" panose="020B0503020204020204" pitchFamily="34" charset="-122"/>
              </a:rPr>
              <a:t>(A)</a:t>
            </a:r>
            <a:r>
              <a:rPr lang="zh-CN" altLang="en-US" sz="2800" dirty="0">
                <a:solidFill>
                  <a:schemeClr val="tx1"/>
                </a:solidFill>
                <a:latin typeface="微软雅黑" panose="020B0503020204020204" pitchFamily="34" charset="-122"/>
                <a:ea typeface="微软雅黑" panose="020B0503020204020204" pitchFamily="34" charset="-122"/>
              </a:rPr>
              <a:t>；</a:t>
            </a:r>
          </a:p>
          <a:p>
            <a:pPr eaLnBrk="1" hangingPunct="1"/>
            <a:r>
              <a:rPr lang="zh-CN" altLang="en-US" sz="2800" dirty="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     </a:t>
            </a:r>
            <a:r>
              <a:rPr lang="en-US" altLang="zh-CN" sz="2800" i="1" dirty="0" smtClean="0">
                <a:solidFill>
                  <a:schemeClr val="tx1"/>
                </a:solidFill>
                <a:latin typeface="微软雅黑" panose="020B0503020204020204" pitchFamily="34" charset="-122"/>
                <a:ea typeface="微软雅黑" panose="020B0503020204020204" pitchFamily="34" charset="-122"/>
              </a:rPr>
              <a:t>L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主电路</a:t>
            </a:r>
            <a:r>
              <a:rPr lang="zh-CN" altLang="en-US" sz="2800" dirty="0">
                <a:solidFill>
                  <a:schemeClr val="tx1"/>
                </a:solidFill>
                <a:latin typeface="微软雅黑" panose="020B0503020204020204" pitchFamily="34" charset="-122"/>
                <a:ea typeface="微软雅黑" panose="020B0503020204020204" pitchFamily="34" charset="-122"/>
              </a:rPr>
              <a:t>总电感</a:t>
            </a:r>
            <a:r>
              <a:rPr lang="en-US" altLang="zh-CN" sz="2800" dirty="0">
                <a:solidFill>
                  <a:schemeClr val="tx1"/>
                </a:solidFill>
                <a:latin typeface="微软雅黑" panose="020B0503020204020204" pitchFamily="34" charset="-122"/>
                <a:ea typeface="微软雅黑" panose="020B0503020204020204" pitchFamily="34" charset="-122"/>
              </a:rPr>
              <a:t>(H)</a:t>
            </a:r>
            <a:r>
              <a:rPr lang="zh-CN" altLang="en-US" sz="2800" dirty="0">
                <a:solidFill>
                  <a:schemeClr val="tx1"/>
                </a:solidFill>
                <a:latin typeface="微软雅黑" panose="020B0503020204020204" pitchFamily="34" charset="-122"/>
                <a:ea typeface="微软雅黑" panose="020B0503020204020204" pitchFamily="34" charset="-122"/>
              </a:rPr>
              <a:t>；</a:t>
            </a:r>
            <a:endParaRPr lang="zh-CN" altLang="en-US" sz="2800" i="1" dirty="0">
              <a:solidFill>
                <a:schemeClr val="tx1"/>
              </a:solidFill>
              <a:latin typeface="微软雅黑" panose="020B0503020204020204" pitchFamily="34" charset="-122"/>
              <a:ea typeface="微软雅黑" panose="020B0503020204020204" pitchFamily="34" charset="-122"/>
            </a:endParaRPr>
          </a:p>
          <a:p>
            <a:pPr eaLnBrk="1" hangingPunct="1"/>
            <a:r>
              <a:rPr lang="zh-CN" altLang="en-US" sz="2800" i="1" dirty="0">
                <a:solidFill>
                  <a:schemeClr val="tx1"/>
                </a:solidFill>
                <a:latin typeface="微软雅黑" panose="020B0503020204020204" pitchFamily="34" charset="-122"/>
                <a:ea typeface="微软雅黑" panose="020B0503020204020204" pitchFamily="34" charset="-122"/>
              </a:rPr>
              <a:t>           </a:t>
            </a:r>
            <a:r>
              <a:rPr lang="zh-CN" altLang="en-US" sz="2800" i="1" dirty="0" smtClean="0">
                <a:solidFill>
                  <a:schemeClr val="tx1"/>
                </a:solidFill>
                <a:latin typeface="微软雅黑" panose="020B0503020204020204" pitchFamily="34" charset="-122"/>
                <a:ea typeface="微软雅黑" panose="020B0503020204020204" pitchFamily="34" charset="-122"/>
              </a:rPr>
              <a:t>  </a:t>
            </a:r>
            <a:r>
              <a:rPr lang="en-US" altLang="zh-CN" sz="2800" i="1" dirty="0" smtClean="0">
                <a:solidFill>
                  <a:schemeClr val="tx1"/>
                </a:solidFill>
                <a:latin typeface="微软雅黑" panose="020B0503020204020204" pitchFamily="34" charset="-122"/>
                <a:ea typeface="微软雅黑" panose="020B0503020204020204" pitchFamily="34" charset="-122"/>
              </a:rPr>
              <a:t>R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主电路</a:t>
            </a:r>
            <a:r>
              <a:rPr lang="zh-CN" altLang="en-US" sz="2800" dirty="0">
                <a:solidFill>
                  <a:schemeClr val="tx1"/>
                </a:solidFill>
                <a:latin typeface="微软雅黑" panose="020B0503020204020204" pitchFamily="34" charset="-122"/>
                <a:ea typeface="微软雅黑" panose="020B0503020204020204" pitchFamily="34" charset="-122"/>
              </a:rPr>
              <a:t>总电阻</a:t>
            </a:r>
            <a:r>
              <a:rPr lang="en-US" altLang="zh-CN" sz="2800" dirty="0">
                <a:solidFill>
                  <a:schemeClr val="tx1"/>
                </a:solidFill>
                <a:latin typeface="微软雅黑" panose="020B0503020204020204" pitchFamily="34" charset="-122"/>
                <a:ea typeface="微软雅黑" panose="020B0503020204020204" pitchFamily="34" charset="-122"/>
              </a:rPr>
              <a:t>(Ω), </a:t>
            </a:r>
            <a:r>
              <a:rPr lang="zh-CN" altLang="en-US" sz="2800" dirty="0">
                <a:solidFill>
                  <a:schemeClr val="tx1"/>
                </a:solidFill>
                <a:latin typeface="微软雅黑" panose="020B0503020204020204" pitchFamily="34" charset="-122"/>
                <a:ea typeface="微软雅黑" panose="020B0503020204020204" pitchFamily="34" charset="-122"/>
              </a:rPr>
              <a:t>；</a:t>
            </a:r>
          </a:p>
        </p:txBody>
      </p:sp>
      <p:sp>
        <p:nvSpPr>
          <p:cNvPr id="7" name="Rectangle 2"/>
          <p:cNvSpPr txBox="1">
            <a:spLocks noChangeArrowheads="1"/>
          </p:cNvSpPr>
          <p:nvPr/>
        </p:nvSpPr>
        <p:spPr>
          <a:xfrm>
            <a:off x="539552" y="889286"/>
            <a:ext cx="7707313" cy="612775"/>
          </a:xfrm>
          <a:prstGeom prst="rect">
            <a:avLst/>
          </a:prstGeom>
        </p:spPr>
        <p:txBody>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sz="3200" b="1" dirty="0" smtClean="0">
                <a:latin typeface="微软雅黑" panose="020B0503020204020204" pitchFamily="34" charset="-122"/>
                <a:ea typeface="微软雅黑" panose="020B0503020204020204" pitchFamily="34" charset="-122"/>
              </a:rPr>
              <a:t>瞬时电压平衡方程</a:t>
            </a:r>
            <a:endParaRPr lang="zh-CN" altLang="en-US" sz="3200" b="1" dirty="0" smtClean="0">
              <a:latin typeface="微软雅黑" panose="020B0503020204020204" pitchFamily="34" charset="-122"/>
              <a:ea typeface="微软雅黑" panose="020B0503020204020204" pitchFamily="34" charset="-122"/>
            </a:endParaRPr>
          </a:p>
        </p:txBody>
      </p:sp>
      <p:pic>
        <p:nvPicPr>
          <p:cNvPr id="8" name="Picture 8" descr="02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4008" y="863996"/>
            <a:ext cx="4341123" cy="233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0288348"/>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ChangeArrowheads="1"/>
          </p:cNvSpPr>
          <p:nvPr/>
        </p:nvSpPr>
        <p:spPr bwMode="auto">
          <a:xfrm>
            <a:off x="0" y="237425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4275" name="Text Box 6"/>
          <p:cNvSpPr txBox="1">
            <a:spLocks noChangeArrowheads="1"/>
          </p:cNvSpPr>
          <p:nvPr/>
        </p:nvSpPr>
        <p:spPr bwMode="auto">
          <a:xfrm>
            <a:off x="4788024" y="3713939"/>
            <a:ext cx="42119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800" dirty="0">
                <a:solidFill>
                  <a:schemeClr val="tx1"/>
                </a:solidFill>
                <a:latin typeface="微软雅黑" panose="020B0503020204020204" pitchFamily="34" charset="-122"/>
                <a:ea typeface="微软雅黑" panose="020B0503020204020204" pitchFamily="34" charset="-122"/>
              </a:rPr>
              <a:t>图</a:t>
            </a:r>
            <a:r>
              <a:rPr lang="en-US" altLang="zh-CN" sz="1800" dirty="0">
                <a:solidFill>
                  <a:schemeClr val="tx1"/>
                </a:solidFill>
                <a:latin typeface="微软雅黑" panose="020B0503020204020204" pitchFamily="34" charset="-122"/>
                <a:ea typeface="微软雅黑" panose="020B0503020204020204" pitchFamily="34" charset="-122"/>
              </a:rPr>
              <a:t>2-2  V-M</a:t>
            </a:r>
            <a:r>
              <a:rPr lang="zh-CN" altLang="en-US" sz="1800" dirty="0">
                <a:solidFill>
                  <a:schemeClr val="tx1"/>
                </a:solidFill>
                <a:latin typeface="微软雅黑" panose="020B0503020204020204" pitchFamily="34" charset="-122"/>
                <a:ea typeface="微软雅黑" panose="020B0503020204020204" pitchFamily="34" charset="-122"/>
              </a:rPr>
              <a:t>系统主电路的等效电路图 </a:t>
            </a:r>
          </a:p>
        </p:txBody>
      </p:sp>
      <p:pic>
        <p:nvPicPr>
          <p:cNvPr id="54276" name="Picture 7" descr="02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7984" y="1052736"/>
            <a:ext cx="4354593" cy="25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4171591922"/>
              </p:ext>
            </p:extLst>
          </p:nvPr>
        </p:nvGraphicFramePr>
        <p:xfrm>
          <a:off x="323529" y="2588449"/>
          <a:ext cx="3456384" cy="1039963"/>
        </p:xfrm>
        <a:graphic>
          <a:graphicData uri="http://schemas.openxmlformats.org/presentationml/2006/ole">
            <mc:AlternateContent xmlns:mc="http://schemas.openxmlformats.org/markup-compatibility/2006">
              <mc:Choice xmlns:v="urn:schemas-microsoft-com:vml" Requires="v">
                <p:oleObj spid="_x0000_s43012" name="公式" r:id="rId4" imgW="1358265" imgH="406400" progId="Equation.3">
                  <p:embed/>
                </p:oleObj>
              </mc:Choice>
              <mc:Fallback>
                <p:oleObj name="公式" r:id="rId4" imgW="1358265" imgH="406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9" y="2588449"/>
                        <a:ext cx="3456384" cy="1039963"/>
                      </a:xfrm>
                      <a:prstGeom prst="rect">
                        <a:avLst/>
                      </a:prstGeom>
                      <a:noFill/>
                      <a:ln>
                        <a:noFill/>
                      </a:ln>
                      <a:extLst/>
                    </p:spPr>
                  </p:pic>
                </p:oleObj>
              </mc:Fallback>
            </mc:AlternateContent>
          </a:graphicData>
        </a:graphic>
      </p:graphicFrame>
      <p:sp>
        <p:nvSpPr>
          <p:cNvPr id="6" name="Rectangle 2"/>
          <p:cNvSpPr txBox="1">
            <a:spLocks noChangeArrowheads="1"/>
          </p:cNvSpPr>
          <p:nvPr/>
        </p:nvSpPr>
        <p:spPr>
          <a:xfrm>
            <a:off x="467544" y="4581128"/>
            <a:ext cx="8424936" cy="1368152"/>
          </a:xfrm>
          <a:prstGeom prst="rect">
            <a:avLst/>
          </a:prstGeom>
        </p:spPr>
        <p:txBody>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sz="2800" b="1" dirty="0" smtClean="0">
                <a:solidFill>
                  <a:schemeClr val="tx1">
                    <a:lumMod val="95000"/>
                    <a:lumOff val="5000"/>
                  </a:schemeClr>
                </a:solidFill>
                <a:latin typeface="微软雅黑" panose="020B0503020204020204" pitchFamily="34" charset="-122"/>
                <a:ea typeface="微软雅黑" panose="020B0503020204020204" pitchFamily="34" charset="-122"/>
              </a:rPr>
              <a:t>对</a:t>
            </a:r>
            <a:r>
              <a:rPr lang="en-US" altLang="zh-CN" sz="2800" b="1" i="1" dirty="0" smtClean="0">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sz="2800" b="1" i="1" baseline="-25000" dirty="0" smtClean="0">
                <a:solidFill>
                  <a:schemeClr val="tx1">
                    <a:lumMod val="95000"/>
                    <a:lumOff val="5000"/>
                  </a:schemeClr>
                </a:solidFill>
                <a:latin typeface="微软雅黑" panose="020B0503020204020204" pitchFamily="34" charset="-122"/>
                <a:ea typeface="微软雅黑" panose="020B0503020204020204" pitchFamily="34" charset="-122"/>
              </a:rPr>
              <a:t>d</a:t>
            </a:r>
            <a:r>
              <a:rPr lang="en-US" altLang="zh-CN" sz="2800" b="1" baseline="-25000" dirty="0" smtClean="0">
                <a:solidFill>
                  <a:schemeClr val="tx1">
                    <a:lumMod val="95000"/>
                    <a:lumOff val="5000"/>
                  </a:schemeClr>
                </a:solidFill>
                <a:latin typeface="微软雅黑" panose="020B0503020204020204" pitchFamily="34" charset="-122"/>
                <a:ea typeface="微软雅黑" panose="020B0503020204020204" pitchFamily="34" charset="-122"/>
              </a:rPr>
              <a:t>0</a:t>
            </a:r>
            <a:r>
              <a:rPr lang="zh-CN" altLang="en-US" sz="2800" b="1" dirty="0" smtClean="0">
                <a:solidFill>
                  <a:schemeClr val="tx1">
                    <a:lumMod val="95000"/>
                    <a:lumOff val="5000"/>
                  </a:schemeClr>
                </a:solidFill>
                <a:latin typeface="微软雅黑" panose="020B0503020204020204" pitchFamily="34" charset="-122"/>
                <a:ea typeface="微软雅黑" panose="020B0503020204020204" pitchFamily="34" charset="-122"/>
              </a:rPr>
              <a:t>、</a:t>
            </a:r>
            <a:r>
              <a:rPr lang="en-US" altLang="zh-CN" sz="2800" b="1" i="1" dirty="0" smtClean="0">
                <a:solidFill>
                  <a:schemeClr val="tx1">
                    <a:lumMod val="95000"/>
                    <a:lumOff val="5000"/>
                  </a:schemeClr>
                </a:solidFill>
                <a:latin typeface="微软雅黑" panose="020B0503020204020204" pitchFamily="34" charset="-122"/>
                <a:ea typeface="微软雅黑" panose="020B0503020204020204" pitchFamily="34" charset="-122"/>
              </a:rPr>
              <a:t>i</a:t>
            </a:r>
            <a:r>
              <a:rPr lang="en-US" altLang="zh-CN" sz="2800" b="1" i="1" baseline="-25000" dirty="0" smtClean="0">
                <a:solidFill>
                  <a:schemeClr val="tx1">
                    <a:lumMod val="95000"/>
                    <a:lumOff val="5000"/>
                  </a:schemeClr>
                </a:solidFill>
                <a:latin typeface="微软雅黑" panose="020B0503020204020204" pitchFamily="34" charset="-122"/>
                <a:ea typeface="微软雅黑" panose="020B0503020204020204" pitchFamily="34" charset="-122"/>
              </a:rPr>
              <a:t>d</a:t>
            </a:r>
            <a:r>
              <a:rPr lang="zh-CN" altLang="en-US" sz="2800" b="1" dirty="0" smtClean="0">
                <a:solidFill>
                  <a:schemeClr val="tx1">
                    <a:lumMod val="95000"/>
                    <a:lumOff val="5000"/>
                  </a:schemeClr>
                </a:solidFill>
                <a:latin typeface="微软雅黑" panose="020B0503020204020204" pitchFamily="34" charset="-122"/>
                <a:ea typeface="微软雅黑" panose="020B0503020204020204" pitchFamily="34" charset="-122"/>
              </a:rPr>
              <a:t>在一个周期内进行积分后取平均值，即可得到理想空载整流电压的平均值</a:t>
            </a:r>
            <a:r>
              <a:rPr lang="en-US" altLang="zh-CN" sz="2800" b="1" i="1" dirty="0" smtClean="0">
                <a:solidFill>
                  <a:schemeClr val="tx1">
                    <a:lumMod val="95000"/>
                    <a:lumOff val="5000"/>
                  </a:schemeClr>
                </a:solidFill>
                <a:latin typeface="微软雅黑" panose="020B0503020204020204" pitchFamily="34" charset="-122"/>
                <a:ea typeface="微软雅黑" panose="020B0503020204020204" pitchFamily="34" charset="-122"/>
              </a:rPr>
              <a:t>U</a:t>
            </a:r>
            <a:r>
              <a:rPr lang="en-US" altLang="zh-CN" sz="2800" b="1" i="1" baseline="-25000" dirty="0" smtClean="0">
                <a:solidFill>
                  <a:schemeClr val="tx1">
                    <a:lumMod val="95000"/>
                    <a:lumOff val="5000"/>
                  </a:schemeClr>
                </a:solidFill>
                <a:latin typeface="微软雅黑" panose="020B0503020204020204" pitchFamily="34" charset="-122"/>
                <a:ea typeface="微软雅黑" panose="020B0503020204020204" pitchFamily="34" charset="-122"/>
              </a:rPr>
              <a:t>d</a:t>
            </a:r>
            <a:r>
              <a:rPr lang="en-US" altLang="zh-CN" sz="2800" b="1" baseline="-25000" dirty="0" smtClean="0">
                <a:solidFill>
                  <a:schemeClr val="tx1">
                    <a:lumMod val="95000"/>
                    <a:lumOff val="5000"/>
                  </a:schemeClr>
                </a:solidFill>
                <a:latin typeface="微软雅黑" panose="020B0503020204020204" pitchFamily="34" charset="-122"/>
                <a:ea typeface="微软雅黑" panose="020B0503020204020204" pitchFamily="34" charset="-122"/>
              </a:rPr>
              <a:t>0</a:t>
            </a:r>
            <a:r>
              <a:rPr lang="zh-CN" altLang="en-US" sz="2800" b="1" dirty="0" smtClean="0">
                <a:solidFill>
                  <a:schemeClr val="tx1">
                    <a:lumMod val="95000"/>
                    <a:lumOff val="5000"/>
                  </a:schemeClr>
                </a:solidFill>
                <a:latin typeface="微软雅黑" panose="020B0503020204020204" pitchFamily="34" charset="-122"/>
                <a:ea typeface="微软雅黑" panose="020B0503020204020204" pitchFamily="34" charset="-122"/>
              </a:rPr>
              <a:t>和电动机电流平均值</a:t>
            </a:r>
            <a:r>
              <a:rPr lang="en-US" altLang="zh-CN" sz="2800" b="1" i="1" dirty="0" smtClean="0">
                <a:solidFill>
                  <a:schemeClr val="tx1">
                    <a:lumMod val="95000"/>
                    <a:lumOff val="5000"/>
                  </a:schemeClr>
                </a:solidFill>
                <a:latin typeface="微软雅黑" panose="020B0503020204020204" pitchFamily="34" charset="-122"/>
                <a:ea typeface="微软雅黑" panose="020B0503020204020204" pitchFamily="34" charset="-122"/>
              </a:rPr>
              <a:t>I</a:t>
            </a:r>
            <a:r>
              <a:rPr lang="en-US" altLang="zh-CN" sz="2800" b="1" i="1" baseline="-25000" dirty="0" smtClean="0">
                <a:solidFill>
                  <a:schemeClr val="tx1">
                    <a:lumMod val="95000"/>
                    <a:lumOff val="5000"/>
                  </a:schemeClr>
                </a:solidFill>
                <a:latin typeface="微软雅黑" panose="020B0503020204020204" pitchFamily="34" charset="-122"/>
                <a:ea typeface="微软雅黑" panose="020B0503020204020204" pitchFamily="34" charset="-122"/>
              </a:rPr>
              <a:t>d</a:t>
            </a:r>
            <a:endParaRPr lang="zh-CN" altLang="en-US" sz="2800" b="1" i="1" baseline="-25000" dirty="0" smtClean="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539552" y="889286"/>
            <a:ext cx="7707313" cy="612775"/>
          </a:xfrm>
          <a:prstGeom prst="rect">
            <a:avLst/>
          </a:prstGeom>
        </p:spPr>
        <p:txBody>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zh-CN" altLang="en-US" sz="3200" b="1" dirty="0" smtClean="0">
                <a:latin typeface="微软雅黑" panose="020B0503020204020204" pitchFamily="34" charset="-122"/>
                <a:ea typeface="微软雅黑" panose="020B0503020204020204" pitchFamily="34" charset="-122"/>
              </a:rPr>
              <a:t>整流电压的平均值</a:t>
            </a:r>
            <a:endParaRPr lang="zh-CN" altLang="en-US" sz="32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5386085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508494" y="2621192"/>
            <a:ext cx="8110537" cy="1156122"/>
          </a:xfrm>
        </p:spPr>
        <p:txBody>
          <a:bodyPr/>
          <a:lstStyle/>
          <a:p>
            <a:r>
              <a:rPr lang="zh-CN" altLang="en-US" dirty="0" smtClean="0">
                <a:latin typeface="微软雅黑" panose="020B0503020204020204" pitchFamily="34" charset="-122"/>
                <a:ea typeface="微软雅黑" panose="020B0503020204020204" pitchFamily="34" charset="-122"/>
              </a:rPr>
              <a:t>对于一般的全控整流电路，当电流波形连续时，              可用下式表示</a:t>
            </a:r>
          </a:p>
        </p:txBody>
      </p:sp>
      <p:sp>
        <p:nvSpPr>
          <p:cNvPr id="55299" name="Rectangle 5"/>
          <p:cNvSpPr>
            <a:spLocks noChangeArrowheads="1"/>
          </p:cNvSpPr>
          <p:nvPr/>
        </p:nvSpPr>
        <p:spPr bwMode="auto">
          <a:xfrm>
            <a:off x="0" y="308386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55300" name="Object 4"/>
          <p:cNvGraphicFramePr>
            <a:graphicFrameLocks noChangeAspect="1"/>
          </p:cNvGraphicFramePr>
          <p:nvPr>
            <p:extLst>
              <p:ext uri="{D42A27DB-BD31-4B8C-83A1-F6EECF244321}">
                <p14:modId xmlns:p14="http://schemas.microsoft.com/office/powerpoint/2010/main" val="2565132682"/>
              </p:ext>
            </p:extLst>
          </p:nvPr>
        </p:nvGraphicFramePr>
        <p:xfrm>
          <a:off x="1619672" y="1637485"/>
          <a:ext cx="2696769" cy="809030"/>
        </p:xfrm>
        <a:graphic>
          <a:graphicData uri="http://schemas.openxmlformats.org/presentationml/2006/ole">
            <mc:AlternateContent xmlns:mc="http://schemas.openxmlformats.org/markup-compatibility/2006">
              <mc:Choice xmlns:v="urn:schemas-microsoft-com:vml" Requires="v">
                <p:oleObj spid="_x0000_s11296" name="公式" r:id="rId3" imgW="761365" imgH="228600" progId="Equation.3">
                  <p:embed/>
                </p:oleObj>
              </mc:Choice>
              <mc:Fallback>
                <p:oleObj name="公式" r:id="rId3" imgW="761365"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1637485"/>
                        <a:ext cx="2696769" cy="809030"/>
                      </a:xfrm>
                      <a:prstGeom prst="rect">
                        <a:avLst/>
                      </a:prstGeom>
                      <a:noFill/>
                      <a:ln>
                        <a:noFill/>
                      </a:ln>
                      <a:extLst/>
                    </p:spPr>
                  </p:pic>
                </p:oleObj>
              </mc:Fallback>
            </mc:AlternateContent>
          </a:graphicData>
        </a:graphic>
      </p:graphicFrame>
      <p:sp>
        <p:nvSpPr>
          <p:cNvPr id="55301" name="Rectangle 7"/>
          <p:cNvSpPr>
            <a:spLocks noChangeArrowheads="1"/>
          </p:cNvSpPr>
          <p:nvPr/>
        </p:nvSpPr>
        <p:spPr bwMode="auto">
          <a:xfrm>
            <a:off x="0" y="300290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55302" name="Object 6"/>
          <p:cNvGraphicFramePr>
            <a:graphicFrameLocks noChangeAspect="1"/>
          </p:cNvGraphicFramePr>
          <p:nvPr>
            <p:extLst>
              <p:ext uri="{D42A27DB-BD31-4B8C-83A1-F6EECF244321}">
                <p14:modId xmlns:p14="http://schemas.microsoft.com/office/powerpoint/2010/main" val="4063009040"/>
              </p:ext>
            </p:extLst>
          </p:nvPr>
        </p:nvGraphicFramePr>
        <p:xfrm>
          <a:off x="1902526" y="3540632"/>
          <a:ext cx="4537075" cy="1185862"/>
        </p:xfrm>
        <a:graphic>
          <a:graphicData uri="http://schemas.openxmlformats.org/presentationml/2006/ole">
            <mc:AlternateContent xmlns:mc="http://schemas.openxmlformats.org/markup-compatibility/2006">
              <mc:Choice xmlns:v="urn:schemas-microsoft-com:vml" Requires="v">
                <p:oleObj spid="_x0000_s11297" name="公式" r:id="rId5" imgW="1497965" imgH="393700" progId="Equation.3">
                  <p:embed/>
                </p:oleObj>
              </mc:Choice>
              <mc:Fallback>
                <p:oleObj name="公式" r:id="rId5" imgW="1497965"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2526" y="3540632"/>
                        <a:ext cx="4537075" cy="11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3" name="Text Box 8"/>
          <p:cNvSpPr txBox="1">
            <a:spLocks noChangeArrowheads="1"/>
          </p:cNvSpPr>
          <p:nvPr/>
        </p:nvSpPr>
        <p:spPr bwMode="auto">
          <a:xfrm>
            <a:off x="6732240" y="3843844"/>
            <a:ext cx="16557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dirty="0">
                <a:solidFill>
                  <a:schemeClr val="tx1"/>
                </a:solidFill>
                <a:latin typeface="微软雅黑" panose="020B0503020204020204" pitchFamily="34" charset="-122"/>
                <a:ea typeface="微软雅黑" panose="020B0503020204020204" pitchFamily="34" charset="-122"/>
              </a:rPr>
              <a:t>(2-3) </a:t>
            </a:r>
          </a:p>
        </p:txBody>
      </p:sp>
      <p:sp>
        <p:nvSpPr>
          <p:cNvPr id="55304" name="Text Box 9"/>
          <p:cNvSpPr txBox="1">
            <a:spLocks noChangeArrowheads="1"/>
          </p:cNvSpPr>
          <p:nvPr/>
        </p:nvSpPr>
        <p:spPr bwMode="auto">
          <a:xfrm>
            <a:off x="261637" y="4884556"/>
            <a:ext cx="860425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2800" dirty="0">
                <a:solidFill>
                  <a:schemeClr val="tx1"/>
                </a:solidFill>
                <a:latin typeface="微软雅黑" panose="020B0503020204020204" pitchFamily="34" charset="-122"/>
                <a:ea typeface="微软雅黑" panose="020B0503020204020204" pitchFamily="34" charset="-122"/>
              </a:rPr>
              <a:t>式中，</a:t>
            </a:r>
            <a:r>
              <a:rPr lang="en-US" altLang="zh-CN" sz="2800" i="1" dirty="0" smtClean="0">
                <a:solidFill>
                  <a:schemeClr val="tx1"/>
                </a:solidFill>
                <a:latin typeface="微软雅黑" panose="020B0503020204020204" pitchFamily="34" charset="-122"/>
                <a:ea typeface="微软雅黑" panose="020B0503020204020204" pitchFamily="34" charset="-122"/>
              </a:rPr>
              <a:t>α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从</a:t>
            </a:r>
            <a:r>
              <a:rPr lang="zh-CN" altLang="en-US" sz="2800" dirty="0">
                <a:solidFill>
                  <a:schemeClr val="tx1"/>
                </a:solidFill>
                <a:latin typeface="微软雅黑" panose="020B0503020204020204" pitchFamily="34" charset="-122"/>
                <a:ea typeface="微软雅黑" panose="020B0503020204020204" pitchFamily="34" charset="-122"/>
              </a:rPr>
              <a:t>自然换相点算起的触发脉冲控制角；</a:t>
            </a:r>
          </a:p>
          <a:p>
            <a:pPr algn="l" eaLnBrk="1" hangingPunct="1"/>
            <a:r>
              <a:rPr lang="zh-CN" altLang="en-US" sz="2800" dirty="0">
                <a:solidFill>
                  <a:schemeClr val="tx1"/>
                </a:solidFill>
                <a:latin typeface="微软雅黑" panose="020B0503020204020204" pitchFamily="34" charset="-122"/>
                <a:ea typeface="微软雅黑" panose="020B0503020204020204" pitchFamily="34" charset="-122"/>
              </a:rPr>
              <a:t>          </a:t>
            </a:r>
            <a:r>
              <a:rPr lang="en-US" altLang="zh-CN" sz="2800" i="1" dirty="0" smtClean="0">
                <a:solidFill>
                  <a:schemeClr val="tx1"/>
                </a:solidFill>
                <a:latin typeface="微软雅黑" panose="020B0503020204020204" pitchFamily="34" charset="-122"/>
                <a:ea typeface="微软雅黑" panose="020B0503020204020204" pitchFamily="34" charset="-122"/>
              </a:rPr>
              <a:t>U</a:t>
            </a:r>
            <a:r>
              <a:rPr lang="en-US" altLang="zh-CN" sz="2800" i="1" baseline="-25000" dirty="0" smtClean="0">
                <a:solidFill>
                  <a:schemeClr val="tx1"/>
                </a:solidFill>
                <a:latin typeface="微软雅黑" panose="020B0503020204020204" pitchFamily="34" charset="-122"/>
                <a:ea typeface="微软雅黑" panose="020B0503020204020204" pitchFamily="34" charset="-122"/>
              </a:rPr>
              <a:t>m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en-US" altLang="zh-CN" sz="3200" i="1" dirty="0" smtClean="0">
                <a:solidFill>
                  <a:schemeClr val="tx1"/>
                </a:solidFill>
                <a:latin typeface="微软雅黑" panose="020B0503020204020204" pitchFamily="34" charset="-122"/>
                <a:ea typeface="微软雅黑" panose="020B0503020204020204" pitchFamily="34" charset="-122"/>
              </a:rPr>
              <a:t>α</a:t>
            </a:r>
            <a:r>
              <a:rPr lang="en-US" altLang="zh-CN" sz="2800" dirty="0" smtClean="0">
                <a:solidFill>
                  <a:schemeClr val="tx1"/>
                </a:solidFill>
                <a:latin typeface="微软雅黑" panose="020B0503020204020204" pitchFamily="34" charset="-122"/>
                <a:ea typeface="微软雅黑" panose="020B0503020204020204" pitchFamily="34" charset="-122"/>
              </a:rPr>
              <a:t>=0</a:t>
            </a:r>
            <a:r>
              <a:rPr lang="zh-CN" altLang="en-US" sz="2800" dirty="0">
                <a:solidFill>
                  <a:schemeClr val="tx1"/>
                </a:solidFill>
                <a:latin typeface="微软雅黑" panose="020B0503020204020204" pitchFamily="34" charset="-122"/>
                <a:ea typeface="微软雅黑" panose="020B0503020204020204" pitchFamily="34" charset="-122"/>
              </a:rPr>
              <a:t>时的整流电压波形峰值；</a:t>
            </a:r>
          </a:p>
          <a:p>
            <a:pPr algn="l" eaLnBrk="1" hangingPunct="1"/>
            <a:r>
              <a:rPr lang="zh-CN" altLang="en-US" sz="2800" dirty="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 </a:t>
            </a:r>
            <a:r>
              <a:rPr lang="en-US" altLang="zh-CN" sz="2800" i="1" dirty="0" smtClean="0">
                <a:solidFill>
                  <a:schemeClr val="tx1"/>
                </a:solidFill>
                <a:latin typeface="微软雅黑" panose="020B0503020204020204" pitchFamily="34" charset="-122"/>
                <a:ea typeface="微软雅黑" panose="020B0503020204020204" pitchFamily="34" charset="-122"/>
              </a:rPr>
              <a:t>m </a:t>
            </a:r>
            <a:r>
              <a:rPr lang="en-US" altLang="zh-CN" sz="2800" dirty="0" smtClean="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交流电源</a:t>
            </a:r>
            <a:r>
              <a:rPr lang="zh-CN" altLang="en-US" sz="2800" dirty="0">
                <a:solidFill>
                  <a:schemeClr val="tx1"/>
                </a:solidFill>
                <a:latin typeface="微软雅黑" panose="020B0503020204020204" pitchFamily="34" charset="-122"/>
                <a:ea typeface="微软雅黑" panose="020B0503020204020204" pitchFamily="34" charset="-122"/>
              </a:rPr>
              <a:t>一周内的整流电压脉波数。</a:t>
            </a:r>
          </a:p>
        </p:txBody>
      </p:sp>
      <p:sp>
        <p:nvSpPr>
          <p:cNvPr id="9" name="Rectangle 2"/>
          <p:cNvSpPr txBox="1">
            <a:spLocks noChangeArrowheads="1"/>
          </p:cNvSpPr>
          <p:nvPr/>
        </p:nvSpPr>
        <p:spPr>
          <a:xfrm>
            <a:off x="539552" y="889286"/>
            <a:ext cx="7707313" cy="612775"/>
          </a:xfrm>
          <a:prstGeom prst="rect">
            <a:avLst/>
          </a:prstGeom>
        </p:spPr>
        <p:txBody>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r>
              <a:rPr lang="en-US" altLang="zh-CN" sz="3200" b="1" i="1" dirty="0" smtClean="0">
                <a:latin typeface="微软雅黑" panose="020B0503020204020204" pitchFamily="34" charset="-122"/>
                <a:ea typeface="微软雅黑" panose="020B0503020204020204" pitchFamily="34" charset="-122"/>
              </a:rPr>
              <a:t>U</a:t>
            </a:r>
            <a:r>
              <a:rPr lang="en-US" altLang="zh-CN" sz="3200" b="1" i="1" baseline="-25000" dirty="0" smtClean="0">
                <a:latin typeface="微软雅黑" panose="020B0503020204020204" pitchFamily="34" charset="-122"/>
                <a:ea typeface="微软雅黑" panose="020B0503020204020204" pitchFamily="34" charset="-122"/>
              </a:rPr>
              <a:t>d</a:t>
            </a:r>
            <a:r>
              <a:rPr lang="en-US" altLang="zh-CN" sz="3200" b="1" baseline="-25000" dirty="0" smtClean="0">
                <a:latin typeface="微软雅黑" panose="020B0503020204020204" pitchFamily="34" charset="-122"/>
                <a:ea typeface="微软雅黑" panose="020B0503020204020204" pitchFamily="34" charset="-122"/>
              </a:rPr>
              <a:t>0</a:t>
            </a:r>
            <a:r>
              <a:rPr lang="zh-CN" altLang="en-US" sz="3200" b="1" dirty="0" smtClean="0">
                <a:latin typeface="微软雅黑" panose="020B0503020204020204" pitchFamily="34" charset="-122"/>
                <a:ea typeface="微软雅黑" panose="020B0503020204020204" pitchFamily="34" charset="-122"/>
              </a:rPr>
              <a:t>与触发脉冲相位角</a:t>
            </a:r>
            <a:r>
              <a:rPr lang="el-GR" altLang="zh-CN" sz="3200" b="1" dirty="0" smtClean="0">
                <a:latin typeface="微软雅黑" panose="020B0503020204020204" pitchFamily="34" charset="-122"/>
                <a:ea typeface="微软雅黑" panose="020B0503020204020204" pitchFamily="34" charset="-122"/>
                <a:cs typeface="Times New Roman" panose="02020603050405020304" pitchFamily="18" charset="0"/>
              </a:rPr>
              <a:t>α</a:t>
            </a:r>
            <a:r>
              <a:rPr lang="zh-CN" altLang="en-US" sz="3200" b="1" dirty="0" smtClean="0">
                <a:latin typeface="微软雅黑" panose="020B0503020204020204" pitchFamily="34" charset="-122"/>
                <a:ea typeface="微软雅黑" panose="020B0503020204020204" pitchFamily="34" charset="-122"/>
              </a:rPr>
              <a:t>的关系</a:t>
            </a:r>
            <a:endParaRPr lang="zh-CN" altLang="en-US" sz="32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574283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11"/>
          <p:cNvGraphicFramePr>
            <a:graphicFrameLocks noChangeAspect="1"/>
          </p:cNvGraphicFramePr>
          <p:nvPr>
            <p:extLst>
              <p:ext uri="{D42A27DB-BD31-4B8C-83A1-F6EECF244321}">
                <p14:modId xmlns:p14="http://schemas.microsoft.com/office/powerpoint/2010/main" val="3372098405"/>
              </p:ext>
            </p:extLst>
          </p:nvPr>
        </p:nvGraphicFramePr>
        <p:xfrm>
          <a:off x="1692275" y="3357563"/>
          <a:ext cx="576263" cy="576262"/>
        </p:xfrm>
        <a:graphic>
          <a:graphicData uri="http://schemas.openxmlformats.org/presentationml/2006/ole">
            <mc:AlternateContent xmlns:mc="http://schemas.openxmlformats.org/markup-compatibility/2006">
              <mc:Choice xmlns:v="urn:schemas-microsoft-com:vml" Requires="v">
                <p:oleObj spid="_x0000_s12395" name="公式" r:id="rId3" imgW="228600" imgH="228600" progId="Equation.3">
                  <p:embed/>
                </p:oleObj>
              </mc:Choice>
              <mc:Fallback>
                <p:oleObj name="公式" r:id="rId3" imgW="2286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357563"/>
                        <a:ext cx="576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3" name="Object 10"/>
          <p:cNvGraphicFramePr>
            <a:graphicFrameLocks noChangeAspect="1"/>
          </p:cNvGraphicFramePr>
          <p:nvPr>
            <p:extLst>
              <p:ext uri="{D42A27DB-BD31-4B8C-83A1-F6EECF244321}">
                <p14:modId xmlns:p14="http://schemas.microsoft.com/office/powerpoint/2010/main" val="1614561058"/>
              </p:ext>
            </p:extLst>
          </p:nvPr>
        </p:nvGraphicFramePr>
        <p:xfrm>
          <a:off x="3276600" y="3357563"/>
          <a:ext cx="1008063" cy="614362"/>
        </p:xfrm>
        <a:graphic>
          <a:graphicData uri="http://schemas.openxmlformats.org/presentationml/2006/ole">
            <mc:AlternateContent xmlns:mc="http://schemas.openxmlformats.org/markup-compatibility/2006">
              <mc:Choice xmlns:v="urn:schemas-microsoft-com:vml" Requires="v">
                <p:oleObj spid="_x0000_s12396" name="公式" r:id="rId5" imgW="393700" imgH="241300" progId="Equation.3">
                  <p:embed/>
                </p:oleObj>
              </mc:Choice>
              <mc:Fallback>
                <p:oleObj name="公式" r:id="rId5" imgW="3937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3357563"/>
                        <a:ext cx="10080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4" name="Object 9"/>
          <p:cNvGraphicFramePr>
            <a:graphicFrameLocks noChangeAspect="1"/>
          </p:cNvGraphicFramePr>
          <p:nvPr>
            <p:extLst>
              <p:ext uri="{D42A27DB-BD31-4B8C-83A1-F6EECF244321}">
                <p14:modId xmlns:p14="http://schemas.microsoft.com/office/powerpoint/2010/main" val="1637553817"/>
              </p:ext>
            </p:extLst>
          </p:nvPr>
        </p:nvGraphicFramePr>
        <p:xfrm>
          <a:off x="5076825" y="3357563"/>
          <a:ext cx="1008063" cy="614362"/>
        </p:xfrm>
        <a:graphic>
          <a:graphicData uri="http://schemas.openxmlformats.org/presentationml/2006/ole">
            <mc:AlternateContent xmlns:mc="http://schemas.openxmlformats.org/markup-compatibility/2006">
              <mc:Choice xmlns:v="urn:schemas-microsoft-com:vml" Requires="v">
                <p:oleObj spid="_x0000_s12397" name="公式" r:id="rId7" imgW="393700" imgH="241300" progId="Equation.3">
                  <p:embed/>
                </p:oleObj>
              </mc:Choice>
              <mc:Fallback>
                <p:oleObj name="公式" r:id="rId7" imgW="3937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3357563"/>
                        <a:ext cx="100806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5" name="Object 8"/>
          <p:cNvGraphicFramePr>
            <a:graphicFrameLocks noChangeAspect="1"/>
          </p:cNvGraphicFramePr>
          <p:nvPr>
            <p:extLst>
              <p:ext uri="{D42A27DB-BD31-4B8C-83A1-F6EECF244321}">
                <p14:modId xmlns:p14="http://schemas.microsoft.com/office/powerpoint/2010/main" val="3391205508"/>
              </p:ext>
            </p:extLst>
          </p:nvPr>
        </p:nvGraphicFramePr>
        <p:xfrm>
          <a:off x="6948488" y="3357563"/>
          <a:ext cx="1081087" cy="676275"/>
        </p:xfrm>
        <a:graphic>
          <a:graphicData uri="http://schemas.openxmlformats.org/presentationml/2006/ole">
            <mc:AlternateContent xmlns:mc="http://schemas.openxmlformats.org/markup-compatibility/2006">
              <mc:Choice xmlns:v="urn:schemas-microsoft-com:vml" Requires="v">
                <p:oleObj spid="_x0000_s12398" name="公式" r:id="rId9" imgW="381000" imgH="241300" progId="Equation.3">
                  <p:embed/>
                </p:oleObj>
              </mc:Choice>
              <mc:Fallback>
                <p:oleObj name="公式" r:id="rId9" imgW="3810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488" y="3357563"/>
                        <a:ext cx="10810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6326" name="Picture 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47813" y="5229225"/>
            <a:ext cx="7921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327" name="Object 6"/>
          <p:cNvGraphicFramePr>
            <a:graphicFrameLocks noChangeAspect="1"/>
          </p:cNvGraphicFramePr>
          <p:nvPr>
            <p:extLst>
              <p:ext uri="{D42A27DB-BD31-4B8C-83A1-F6EECF244321}">
                <p14:modId xmlns:p14="http://schemas.microsoft.com/office/powerpoint/2010/main" val="2871967020"/>
              </p:ext>
            </p:extLst>
          </p:nvPr>
        </p:nvGraphicFramePr>
        <p:xfrm>
          <a:off x="3059113" y="5257800"/>
          <a:ext cx="1657350" cy="477838"/>
        </p:xfrm>
        <a:graphic>
          <a:graphicData uri="http://schemas.openxmlformats.org/presentationml/2006/ole">
            <mc:AlternateContent xmlns:mc="http://schemas.openxmlformats.org/markup-compatibility/2006">
              <mc:Choice xmlns:v="urn:schemas-microsoft-com:vml" Requires="v">
                <p:oleObj spid="_x0000_s12399" name="公式" r:id="rId12" imgW="761365" imgH="215900" progId="Equation.3">
                  <p:embed/>
                </p:oleObj>
              </mc:Choice>
              <mc:Fallback>
                <p:oleObj name="公式" r:id="rId12" imgW="761365" imgH="2159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9113" y="5257800"/>
                        <a:ext cx="1657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8" name="Object 5"/>
          <p:cNvGraphicFramePr>
            <a:graphicFrameLocks noChangeAspect="1"/>
          </p:cNvGraphicFramePr>
          <p:nvPr>
            <p:extLst>
              <p:ext uri="{D42A27DB-BD31-4B8C-83A1-F6EECF244321}">
                <p14:modId xmlns:p14="http://schemas.microsoft.com/office/powerpoint/2010/main" val="2875833324"/>
              </p:ext>
            </p:extLst>
          </p:nvPr>
        </p:nvGraphicFramePr>
        <p:xfrm>
          <a:off x="4787900" y="5335588"/>
          <a:ext cx="1800225" cy="476250"/>
        </p:xfrm>
        <a:graphic>
          <a:graphicData uri="http://schemas.openxmlformats.org/presentationml/2006/ole">
            <mc:AlternateContent xmlns:mc="http://schemas.openxmlformats.org/markup-compatibility/2006">
              <mc:Choice xmlns:v="urn:schemas-microsoft-com:vml" Requires="v">
                <p:oleObj spid="_x0000_s12400" name="公式" r:id="rId14" imgW="824865" imgH="215900" progId="Equation.3">
                  <p:embed/>
                </p:oleObj>
              </mc:Choice>
              <mc:Fallback>
                <p:oleObj name="公式" r:id="rId14" imgW="824865" imgH="215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87900" y="5335588"/>
                        <a:ext cx="18002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29" name="Object 4"/>
          <p:cNvGraphicFramePr>
            <a:graphicFrameLocks noChangeAspect="1"/>
          </p:cNvGraphicFramePr>
          <p:nvPr>
            <p:extLst>
              <p:ext uri="{D42A27DB-BD31-4B8C-83A1-F6EECF244321}">
                <p14:modId xmlns:p14="http://schemas.microsoft.com/office/powerpoint/2010/main" val="3403547882"/>
              </p:ext>
            </p:extLst>
          </p:nvPr>
        </p:nvGraphicFramePr>
        <p:xfrm>
          <a:off x="6732588" y="5300663"/>
          <a:ext cx="1584325" cy="414337"/>
        </p:xfrm>
        <a:graphic>
          <a:graphicData uri="http://schemas.openxmlformats.org/presentationml/2006/ole">
            <mc:AlternateContent xmlns:mc="http://schemas.openxmlformats.org/markup-compatibility/2006">
              <mc:Choice xmlns:v="urn:schemas-microsoft-com:vml" Requires="v">
                <p:oleObj spid="_x0000_s12401" name="公式" r:id="rId16" imgW="837565" imgH="215900" progId="Equation.3">
                  <p:embed/>
                </p:oleObj>
              </mc:Choice>
              <mc:Fallback>
                <p:oleObj name="公式" r:id="rId16" imgW="837565" imgH="2159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32588" y="5300663"/>
                        <a:ext cx="1584325"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0" name="Rectangle 16"/>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6331" name="Rectangle 18"/>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6332" name="Rectangle 20"/>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6333" name="Rectangle 22"/>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6334" name="Rectangle 28"/>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6335" name="Rectangle 30"/>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6336" name="Rectangle 32"/>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6337" name="Rectangle 34"/>
          <p:cNvSpPr>
            <a:spLocks noChangeArrowheads="1"/>
          </p:cNvSpPr>
          <p:nvPr/>
        </p:nvSpPr>
        <p:spPr bwMode="auto">
          <a:xfrm>
            <a:off x="2406650" y="259238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624765" name="Group 125"/>
          <p:cNvGraphicFramePr>
            <a:graphicFrameLocks noGrp="1"/>
          </p:cNvGraphicFramePr>
          <p:nvPr>
            <p:extLst>
              <p:ext uri="{D42A27DB-BD31-4B8C-83A1-F6EECF244321}">
                <p14:modId xmlns:p14="http://schemas.microsoft.com/office/powerpoint/2010/main" val="2360651657"/>
              </p:ext>
            </p:extLst>
          </p:nvPr>
        </p:nvGraphicFramePr>
        <p:xfrm>
          <a:off x="1079500" y="2060848"/>
          <a:ext cx="7416800" cy="4149862"/>
        </p:xfrm>
        <a:graphic>
          <a:graphicData uri="http://schemas.openxmlformats.org/drawingml/2006/table">
            <a:tbl>
              <a:tblPr/>
              <a:tblGrid>
                <a:gridCol w="1854200"/>
                <a:gridCol w="1855787"/>
                <a:gridCol w="1852613"/>
                <a:gridCol w="1854200"/>
              </a:tblGrid>
              <a:tr h="1068812">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整流电路</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单相全波</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三相半波</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三相桥式（全波）</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6016">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8882">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246016">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eaLnBrk="0" hangingPunct="0">
                        <a:spcBef>
                          <a:spcPct val="20000"/>
                        </a:spcBef>
                        <a:buClr>
                          <a:schemeClr val="folHlink"/>
                        </a:buClr>
                        <a:buSzPct val="75000"/>
                        <a:buFont typeface="Wingdings" panose="05000000000000000000" pitchFamily="2" charset="2"/>
                        <a:defRPr kumimoji="1" sz="2800">
                          <a:solidFill>
                            <a:schemeClr val="tx1"/>
                          </a:solidFill>
                          <a:latin typeface="Verdana" panose="020B0604030504040204" pitchFamily="34" charset="0"/>
                          <a:ea typeface="宋体" panose="02010600030101010101" pitchFamily="2" charset="-122"/>
                        </a:defRPr>
                      </a:lvl1pPr>
                      <a:lvl2pPr marL="742950" indent="-285750" algn="l" eaLnBrk="0" hangingPunct="0">
                        <a:spcBef>
                          <a:spcPct val="20000"/>
                        </a:spcBef>
                        <a:buClr>
                          <a:schemeClr val="folHlink"/>
                        </a:buClr>
                        <a:buSzPct val="70000"/>
                        <a:buFont typeface="Wingdings" panose="05000000000000000000" pitchFamily="2" charset="2"/>
                        <a:defRPr kumimoji="1" sz="2400">
                          <a:solidFill>
                            <a:schemeClr val="tx1"/>
                          </a:solidFill>
                          <a:latin typeface="Verdana" panose="020B0604030504040204" pitchFamily="34" charset="0"/>
                          <a:ea typeface="宋体" panose="02010600030101010101" pitchFamily="2" charset="-122"/>
                        </a:defRPr>
                      </a:lvl2pPr>
                      <a:lvl3pPr marL="1143000" indent="-228600" algn="l" eaLnBrk="0" hangingPunct="0">
                        <a:spcBef>
                          <a:spcPct val="20000"/>
                        </a:spcBef>
                        <a:buClr>
                          <a:schemeClr val="tx2"/>
                        </a:buClr>
                        <a:defRPr kumimoji="1" sz="2000">
                          <a:solidFill>
                            <a:schemeClr val="tx1"/>
                          </a:solidFill>
                          <a:latin typeface="Verdana" panose="020B0604030504040204" pitchFamily="34" charset="0"/>
                          <a:ea typeface="宋体" panose="02010600030101010101" pitchFamily="2" charset="-122"/>
                        </a:defRPr>
                      </a:lvl3pPr>
                      <a:lvl4pPr marL="1600200" indent="-228600" algn="l" eaLnBrk="0" hangingPunct="0">
                        <a:spcBef>
                          <a:spcPct val="20000"/>
                        </a:spcBef>
                        <a:buClr>
                          <a:schemeClr val="hlink"/>
                        </a:buClr>
                        <a:defRPr kumimoji="1">
                          <a:solidFill>
                            <a:schemeClr val="tx1"/>
                          </a:solidFill>
                          <a:latin typeface="Verdana" panose="020B0604030504040204" pitchFamily="34" charset="0"/>
                          <a:ea typeface="宋体" panose="02010600030101010101" pitchFamily="2" charset="-122"/>
                        </a:defRPr>
                      </a:lvl4pPr>
                      <a:lvl5pPr marL="2057400" indent="-228600" algn="l" eaLnBrk="0" hangingPunct="0">
                        <a:spcBef>
                          <a:spcPct val="20000"/>
                        </a:spcBef>
                        <a:buClr>
                          <a:schemeClr val="tx1"/>
                        </a:buClr>
                        <a:buSzPct val="85000"/>
                        <a:defRPr kumimoji="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defRPr kumimoji="1">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pPr>
                      <a:endParaRPr kumimoji="1" lang="zh-CN" altLang="zh-CN" sz="32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marL="90000" marR="90000" marT="46794" marB="46794"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6365" name="Text Box 126"/>
          <p:cNvSpPr txBox="1">
            <a:spLocks noChangeArrowheads="1"/>
          </p:cNvSpPr>
          <p:nvPr/>
        </p:nvSpPr>
        <p:spPr bwMode="auto">
          <a:xfrm>
            <a:off x="541337" y="760414"/>
            <a:ext cx="74882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latin typeface="微软雅黑" panose="020B0503020204020204" pitchFamily="34" charset="-122"/>
                <a:ea typeface="微软雅黑" panose="020B0503020204020204" pitchFamily="34" charset="-122"/>
              </a:rPr>
              <a:t>表</a:t>
            </a:r>
            <a:r>
              <a:rPr lang="en-US" altLang="zh-CN" sz="3200" dirty="0">
                <a:solidFill>
                  <a:schemeClr val="tx1"/>
                </a:solidFill>
                <a:latin typeface="微软雅黑" panose="020B0503020204020204" pitchFamily="34" charset="-122"/>
                <a:ea typeface="微软雅黑" panose="020B0503020204020204" pitchFamily="34" charset="-122"/>
              </a:rPr>
              <a:t>2-1</a:t>
            </a:r>
            <a:r>
              <a:rPr lang="zh-CN" altLang="en-US" sz="3200" dirty="0">
                <a:solidFill>
                  <a:schemeClr val="tx1"/>
                </a:solidFill>
                <a:latin typeface="微软雅黑" panose="020B0503020204020204" pitchFamily="34" charset="-122"/>
                <a:ea typeface="微软雅黑" panose="020B0503020204020204" pitchFamily="34" charset="-122"/>
              </a:rPr>
              <a:t>不同整流电路的整流电压波峰值、脉冲数及平均整流电压</a:t>
            </a:r>
          </a:p>
        </p:txBody>
      </p:sp>
    </p:spTree>
    <p:extLst>
      <p:ext uri="{BB962C8B-B14F-4D97-AF65-F5344CB8AC3E}">
        <p14:creationId xmlns:p14="http://schemas.microsoft.com/office/powerpoint/2010/main" val="257285321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611560" y="1916832"/>
            <a:ext cx="7848600" cy="4829175"/>
          </a:xfrm>
        </p:spPr>
        <p:txBody>
          <a:bodyPr/>
          <a:lstStyle/>
          <a:p>
            <a:r>
              <a:rPr lang="zh-CN" altLang="en-US" dirty="0" smtClean="0">
                <a:latin typeface="Times New Roman" panose="02020603050405020304" pitchFamily="18" charset="0"/>
              </a:rPr>
              <a:t>在整流变压器二次侧额定相电压</a:t>
            </a:r>
            <a:r>
              <a:rPr lang="en-US" altLang="zh-CN" i="1" dirty="0" smtClean="0">
                <a:latin typeface="Times New Roman" panose="02020603050405020304" pitchFamily="18" charset="0"/>
              </a:rPr>
              <a:t>u</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的瞬时值大于反电动势</a:t>
            </a:r>
            <a:r>
              <a:rPr lang="en-US" altLang="zh-CN" i="1" dirty="0" smtClean="0">
                <a:latin typeface="Times New Roman" panose="02020603050405020304" pitchFamily="18" charset="0"/>
              </a:rPr>
              <a:t>E</a:t>
            </a:r>
            <a:r>
              <a:rPr lang="zh-CN" altLang="en-US" dirty="0" smtClean="0">
                <a:latin typeface="Times New Roman" panose="02020603050405020304" pitchFamily="18" charset="0"/>
              </a:rPr>
              <a:t>时，晶闸管才可能被触发导通。</a:t>
            </a:r>
          </a:p>
          <a:p>
            <a:r>
              <a:rPr lang="zh-CN" altLang="en-US" dirty="0" smtClean="0">
                <a:latin typeface="Times New Roman" panose="02020603050405020304" pitchFamily="18" charset="0"/>
              </a:rPr>
              <a:t>导通后如果</a:t>
            </a:r>
            <a:r>
              <a:rPr lang="en-US" altLang="zh-CN" i="1" dirty="0" smtClean="0">
                <a:latin typeface="Times New Roman" panose="02020603050405020304" pitchFamily="18" charset="0"/>
              </a:rPr>
              <a:t>u</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降低到</a:t>
            </a:r>
            <a:r>
              <a:rPr lang="en-US" altLang="zh-CN" i="1" dirty="0" smtClean="0">
                <a:latin typeface="Times New Roman" panose="02020603050405020304" pitchFamily="18" charset="0"/>
              </a:rPr>
              <a:t>E</a:t>
            </a:r>
            <a:r>
              <a:rPr lang="zh-CN" altLang="en-US" dirty="0" smtClean="0">
                <a:latin typeface="Times New Roman" panose="02020603050405020304" pitchFamily="18" charset="0"/>
              </a:rPr>
              <a:t>以下，靠电感作用可以维持电流</a:t>
            </a:r>
            <a:r>
              <a:rPr lang="en-US" altLang="zh-CN" i="1" dirty="0" smtClean="0">
                <a:latin typeface="Times New Roman" panose="02020603050405020304" pitchFamily="18" charset="0"/>
              </a:rPr>
              <a:t>i</a:t>
            </a:r>
            <a:r>
              <a:rPr lang="en-US" altLang="zh-CN" i="1" baseline="-25000" dirty="0" smtClean="0">
                <a:latin typeface="Times New Roman" panose="02020603050405020304" pitchFamily="18" charset="0"/>
              </a:rPr>
              <a:t>d</a:t>
            </a:r>
            <a:r>
              <a:rPr lang="zh-CN" altLang="en-US" dirty="0" smtClean="0">
                <a:latin typeface="Times New Roman" panose="02020603050405020304" pitchFamily="18" charset="0"/>
              </a:rPr>
              <a:t>继续流通。</a:t>
            </a:r>
          </a:p>
          <a:p>
            <a:r>
              <a:rPr lang="zh-CN" altLang="en-US" dirty="0" smtClean="0">
                <a:latin typeface="Times New Roman" panose="02020603050405020304" pitchFamily="18" charset="0"/>
              </a:rPr>
              <a:t>由于电压波形的脉动，造成了电流波形的脉动。 </a:t>
            </a:r>
          </a:p>
        </p:txBody>
      </p:sp>
      <p:sp>
        <p:nvSpPr>
          <p:cNvPr id="4" name="Rectangle 2"/>
          <p:cNvSpPr txBox="1">
            <a:spLocks noChangeArrowheads="1"/>
          </p:cNvSpPr>
          <p:nvPr/>
        </p:nvSpPr>
        <p:spPr bwMode="auto">
          <a:xfrm>
            <a:off x="539552" y="548680"/>
            <a:ext cx="8532812"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2pPr>
            <a:lvl3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3pPr>
            <a:lvl4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4pPr>
            <a:lvl5pPr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5pPr>
            <a:lvl6pPr marL="4572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6pPr>
            <a:lvl7pPr marL="9144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7pPr>
            <a:lvl8pPr marL="13716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8pPr>
            <a:lvl9pPr marL="1828800" algn="l" rtl="0" eaLnBrk="1" fontAlgn="base" hangingPunct="1">
              <a:spcBef>
                <a:spcPct val="0"/>
              </a:spcBef>
              <a:spcAft>
                <a:spcPct val="0"/>
              </a:spcAft>
              <a:defRPr sz="4000">
                <a:solidFill>
                  <a:schemeClr val="tx2"/>
                </a:solidFill>
                <a:latin typeface="Bookman Old Style" panose="02050604050505020204" pitchFamily="18" charset="0"/>
                <a:ea typeface="宋体" panose="02010600030101010101" pitchFamily="2" charset="-122"/>
              </a:defRPr>
            </a:lvl9pPr>
          </a:lstStyle>
          <a:p>
            <a:pPr marL="342900" indent="-342900"/>
            <a:r>
              <a:rPr lang="en-US" altLang="zh-CN" sz="3200" dirty="0" smtClean="0">
                <a:latin typeface="微软雅黑" panose="020B0503020204020204" pitchFamily="34" charset="-122"/>
                <a:ea typeface="微软雅黑" panose="020B0503020204020204" pitchFamily="34" charset="-122"/>
              </a:rPr>
              <a:t>2.1.2</a:t>
            </a:r>
            <a:r>
              <a:rPr lang="zh-CN" altLang="en-US" sz="3200" dirty="0" smtClean="0">
                <a:latin typeface="微软雅黑" panose="020B0503020204020204" pitchFamily="34" charset="-122"/>
                <a:ea typeface="微软雅黑" panose="020B0503020204020204" pitchFamily="34" charset="-122"/>
              </a:rPr>
              <a:t>电流脉动</a:t>
            </a:r>
            <a:r>
              <a:rPr lang="zh-CN" altLang="en-US" sz="3200" dirty="0">
                <a:latin typeface="微软雅黑" panose="020B0503020204020204" pitchFamily="34" charset="-122"/>
                <a:ea typeface="微软雅黑" panose="020B0503020204020204" pitchFamily="34" charset="-122"/>
              </a:rPr>
              <a:t>及其波形的连续与断续</a:t>
            </a:r>
            <a:r>
              <a:rPr lang="zh-CN" altLang="en-US" sz="3200" dirty="0" smtClean="0">
                <a:latin typeface="微软雅黑" panose="020B0503020204020204" pitchFamily="34" charset="-122"/>
                <a:ea typeface="微软雅黑" panose="020B0503020204020204" pitchFamily="34" charset="-122"/>
              </a:rPr>
              <a:t/>
            </a:r>
            <a:br>
              <a:rPr lang="zh-CN" altLang="en-US" sz="3200" dirty="0" smtClean="0">
                <a:latin typeface="微软雅黑" panose="020B0503020204020204" pitchFamily="34" charset="-122"/>
                <a:ea typeface="微软雅黑" panose="020B0503020204020204" pitchFamily="34" charset="-122"/>
              </a:rPr>
            </a:br>
            <a:endParaRPr lang="zh-CN" altLang="en-US" sz="32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5769999"/>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8371" name="Text Box 6"/>
          <p:cNvSpPr txBox="1">
            <a:spLocks noChangeArrowheads="1"/>
          </p:cNvSpPr>
          <p:nvPr/>
        </p:nvSpPr>
        <p:spPr bwMode="auto">
          <a:xfrm>
            <a:off x="611188" y="5013176"/>
            <a:ext cx="81359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2-3   </a:t>
            </a:r>
            <a:r>
              <a:rPr lang="zh-CN" altLang="en-US" sz="3200" dirty="0">
                <a:solidFill>
                  <a:schemeClr val="tx1"/>
                </a:solidFill>
              </a:rPr>
              <a:t>带负载单相全控桥式整流电路的输出电压和电流波形</a:t>
            </a:r>
          </a:p>
        </p:txBody>
      </p:sp>
      <p:pic>
        <p:nvPicPr>
          <p:cNvPr id="58372" name="Picture 7" descr="0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1340768"/>
            <a:ext cx="8243888" cy="369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950949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ChangeArrowheads="1"/>
          </p:cNvSpPr>
          <p:nvPr/>
        </p:nvSpPr>
        <p:spPr bwMode="auto">
          <a:xfrm>
            <a:off x="5364163" y="1844675"/>
            <a:ext cx="3529012"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rPr>
              <a:t>在</a:t>
            </a:r>
            <a:r>
              <a:rPr kumimoji="0" lang="en-US" altLang="zh-CN" sz="3600" i="1">
                <a:solidFill>
                  <a:schemeClr val="tx1"/>
                </a:solidFill>
              </a:rPr>
              <a:t>I</a:t>
            </a:r>
            <a:r>
              <a:rPr kumimoji="0" lang="en-US" altLang="zh-CN" sz="3600" baseline="-25000">
                <a:solidFill>
                  <a:schemeClr val="tx1"/>
                </a:solidFill>
              </a:rPr>
              <a:t>d</a:t>
            </a:r>
            <a:r>
              <a:rPr kumimoji="0" lang="zh-CN" altLang="en-US" sz="3600">
                <a:solidFill>
                  <a:schemeClr val="tx1"/>
                </a:solidFill>
              </a:rPr>
              <a:t>上升阶段，电感储能；</a:t>
            </a:r>
          </a:p>
          <a:p>
            <a:pPr algn="l" eaLnBrk="1" hangingPunct="1"/>
            <a:r>
              <a:rPr kumimoji="0" lang="zh-CN" altLang="en-US" sz="3600">
                <a:solidFill>
                  <a:schemeClr val="tx1"/>
                </a:solidFill>
              </a:rPr>
              <a:t>在</a:t>
            </a:r>
            <a:r>
              <a:rPr kumimoji="0" lang="en-US" altLang="zh-CN" sz="3600" i="1">
                <a:solidFill>
                  <a:schemeClr val="tx1"/>
                </a:solidFill>
              </a:rPr>
              <a:t>I</a:t>
            </a:r>
            <a:r>
              <a:rPr kumimoji="0" lang="en-US" altLang="zh-CN" sz="3600" baseline="-25000">
                <a:solidFill>
                  <a:schemeClr val="tx1"/>
                </a:solidFill>
              </a:rPr>
              <a:t>d</a:t>
            </a:r>
            <a:r>
              <a:rPr kumimoji="0" lang="zh-CN" altLang="en-US" sz="3600">
                <a:solidFill>
                  <a:schemeClr val="tx1"/>
                </a:solidFill>
              </a:rPr>
              <a:t>下降阶段，电感中的能量将释放出来维持电流连续。</a:t>
            </a:r>
          </a:p>
        </p:txBody>
      </p:sp>
      <p:sp>
        <p:nvSpPr>
          <p:cNvPr id="59395" name="Rectangle 4"/>
          <p:cNvSpPr>
            <a:spLocks noChangeArrowheads="1"/>
          </p:cNvSpPr>
          <p:nvPr/>
        </p:nvSpPr>
        <p:spPr bwMode="auto">
          <a:xfrm>
            <a:off x="0" y="5013325"/>
            <a:ext cx="487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sz="2800">
                <a:solidFill>
                  <a:schemeClr val="tx1"/>
                </a:solidFill>
              </a:rPr>
              <a:t>图</a:t>
            </a:r>
            <a:r>
              <a:rPr kumimoji="0" lang="en-US" altLang="zh-CN" sz="2800">
                <a:solidFill>
                  <a:schemeClr val="tx1"/>
                </a:solidFill>
              </a:rPr>
              <a:t>2</a:t>
            </a:r>
            <a:r>
              <a:rPr kumimoji="0" lang="zh-CN" altLang="en-US" sz="2800">
                <a:solidFill>
                  <a:schemeClr val="tx1"/>
                </a:solidFill>
              </a:rPr>
              <a:t>－</a:t>
            </a:r>
            <a:r>
              <a:rPr kumimoji="0" lang="en-US" altLang="zh-CN" sz="2800">
                <a:solidFill>
                  <a:schemeClr val="tx1"/>
                </a:solidFill>
              </a:rPr>
              <a:t>4  V-M</a:t>
            </a:r>
            <a:r>
              <a:rPr kumimoji="0" lang="zh-CN" altLang="en-US" sz="2800">
                <a:solidFill>
                  <a:schemeClr val="tx1"/>
                </a:solidFill>
              </a:rPr>
              <a:t>系统的电流波形</a:t>
            </a:r>
          </a:p>
          <a:p>
            <a:pPr eaLnBrk="1" hangingPunct="1"/>
            <a:r>
              <a:rPr kumimoji="0" lang="en-US" altLang="zh-CN" sz="2800">
                <a:solidFill>
                  <a:schemeClr val="tx1"/>
                </a:solidFill>
              </a:rPr>
              <a:t>(a) </a:t>
            </a:r>
            <a:r>
              <a:rPr kumimoji="0" lang="zh-CN" altLang="en-US" sz="2800">
                <a:solidFill>
                  <a:schemeClr val="tx1"/>
                </a:solidFill>
              </a:rPr>
              <a:t>电流连续		</a:t>
            </a:r>
          </a:p>
        </p:txBody>
      </p:sp>
      <p:pic>
        <p:nvPicPr>
          <p:cNvPr id="59396" name="Picture 5" descr="0204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412875"/>
            <a:ext cx="4824412" cy="337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663768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ChangeArrowheads="1"/>
          </p:cNvSpPr>
          <p:nvPr/>
        </p:nvSpPr>
        <p:spPr bwMode="auto">
          <a:xfrm>
            <a:off x="250825" y="4941888"/>
            <a:ext cx="5321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sz="2800">
                <a:solidFill>
                  <a:schemeClr val="tx1"/>
                </a:solidFill>
              </a:rPr>
              <a:t>图</a:t>
            </a:r>
            <a:r>
              <a:rPr kumimoji="0" lang="en-US" altLang="zh-CN" sz="2800">
                <a:solidFill>
                  <a:schemeClr val="tx1"/>
                </a:solidFill>
              </a:rPr>
              <a:t>2</a:t>
            </a:r>
            <a:r>
              <a:rPr kumimoji="0" lang="zh-CN" altLang="en-US" sz="2800">
                <a:solidFill>
                  <a:schemeClr val="tx1"/>
                </a:solidFill>
              </a:rPr>
              <a:t>－</a:t>
            </a:r>
            <a:r>
              <a:rPr kumimoji="0" lang="en-US" altLang="zh-CN" sz="2800">
                <a:solidFill>
                  <a:schemeClr val="tx1"/>
                </a:solidFill>
              </a:rPr>
              <a:t>4  V-M</a:t>
            </a:r>
            <a:r>
              <a:rPr kumimoji="0" lang="zh-CN" altLang="en-US" sz="2800">
                <a:solidFill>
                  <a:schemeClr val="tx1"/>
                </a:solidFill>
              </a:rPr>
              <a:t>系统的电流波形     </a:t>
            </a:r>
          </a:p>
          <a:p>
            <a:pPr eaLnBrk="1" hangingPunct="1"/>
            <a:r>
              <a:rPr kumimoji="0" lang="zh-CN" altLang="en-US" sz="2800">
                <a:solidFill>
                  <a:schemeClr val="tx1"/>
                </a:solidFill>
              </a:rPr>
              <a:t>（</a:t>
            </a:r>
            <a:r>
              <a:rPr kumimoji="0" lang="en-US" altLang="zh-CN" sz="2800">
                <a:solidFill>
                  <a:schemeClr val="tx1"/>
                </a:solidFill>
              </a:rPr>
              <a:t>b</a:t>
            </a:r>
            <a:r>
              <a:rPr kumimoji="0" lang="zh-CN" altLang="en-US" sz="2800">
                <a:solidFill>
                  <a:schemeClr val="tx1"/>
                </a:solidFill>
              </a:rPr>
              <a:t>）电流断续</a:t>
            </a:r>
          </a:p>
        </p:txBody>
      </p:sp>
      <p:sp>
        <p:nvSpPr>
          <p:cNvPr id="60419" name="Rectangle 4"/>
          <p:cNvSpPr>
            <a:spLocks noChangeArrowheads="1"/>
          </p:cNvSpPr>
          <p:nvPr/>
        </p:nvSpPr>
        <p:spPr bwMode="auto">
          <a:xfrm>
            <a:off x="5508625" y="1844675"/>
            <a:ext cx="3421063"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rPr>
              <a:t>当负载电流较小时，电感中的储能较少，</a:t>
            </a:r>
          </a:p>
          <a:p>
            <a:pPr algn="l" eaLnBrk="1" hangingPunct="1"/>
            <a:r>
              <a:rPr kumimoji="0" lang="zh-CN" altLang="en-US" sz="3600">
                <a:solidFill>
                  <a:schemeClr val="tx1"/>
                </a:solidFill>
              </a:rPr>
              <a:t>等到</a:t>
            </a:r>
            <a:r>
              <a:rPr kumimoji="0" lang="en-US" altLang="zh-CN" sz="3600" i="1">
                <a:solidFill>
                  <a:schemeClr val="tx1"/>
                </a:solidFill>
              </a:rPr>
              <a:t>I</a:t>
            </a:r>
            <a:r>
              <a:rPr kumimoji="0" lang="en-US" altLang="zh-CN" sz="3600" baseline="-25000">
                <a:solidFill>
                  <a:schemeClr val="tx1"/>
                </a:solidFill>
              </a:rPr>
              <a:t>d</a:t>
            </a:r>
            <a:r>
              <a:rPr kumimoji="0" lang="zh-CN" altLang="en-US" sz="3600">
                <a:solidFill>
                  <a:schemeClr val="tx1"/>
                </a:solidFill>
              </a:rPr>
              <a:t>下降到零时，造成电流波形断续。</a:t>
            </a:r>
          </a:p>
        </p:txBody>
      </p:sp>
      <p:pic>
        <p:nvPicPr>
          <p:cNvPr id="60420" name="Picture 5" descr="020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341438"/>
            <a:ext cx="4824412" cy="340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84015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28681" y="650776"/>
            <a:ext cx="8162925" cy="762000"/>
          </a:xfrm>
        </p:spPr>
        <p:txBody>
          <a:bodyPr/>
          <a:lstStyle/>
          <a:p>
            <a:r>
              <a:rPr lang="zh-CN" altLang="en-US" b="1" dirty="0" smtClean="0">
                <a:latin typeface="微软雅黑" panose="020B0503020204020204" pitchFamily="34" charset="-122"/>
                <a:ea typeface="微软雅黑" panose="020B0503020204020204" pitchFamily="34" charset="-122"/>
              </a:rPr>
              <a:t>直流电动机的稳态特性</a:t>
            </a:r>
            <a:endParaRPr lang="zh-CN" altLang="en-US" dirty="0" smtClean="0">
              <a:latin typeface="微软雅黑" panose="020B0503020204020204" pitchFamily="34" charset="-122"/>
              <a:ea typeface="微软雅黑" panose="020B0503020204020204" pitchFamily="34" charset="-122"/>
            </a:endParaRPr>
          </a:p>
        </p:txBody>
      </p:sp>
      <p:sp>
        <p:nvSpPr>
          <p:cNvPr id="45059" name="Rectangle 22"/>
          <p:cNvSpPr>
            <a:spLocks noGrp="1" noChangeArrowheads="1"/>
          </p:cNvSpPr>
          <p:nvPr>
            <p:ph idx="1"/>
          </p:nvPr>
        </p:nvSpPr>
        <p:spPr>
          <a:xfrm>
            <a:off x="331788" y="3506688"/>
            <a:ext cx="8748712" cy="2997200"/>
          </a:xfrm>
        </p:spPr>
        <p:txBody>
          <a:bodyPr/>
          <a:lstStyle/>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式中 </a:t>
            </a:r>
            <a:endParaRPr lang="zh-CN" altLang="en-US" sz="2400" i="1" dirty="0" smtClean="0">
              <a:latin typeface="微软雅黑" panose="020B0503020204020204" pitchFamily="34" charset="-122"/>
              <a:ea typeface="微软雅黑" panose="020B0503020204020204" pitchFamily="34" charset="-122"/>
            </a:endParaRPr>
          </a:p>
          <a:p>
            <a:pPr>
              <a:buFont typeface="Wingdings" panose="05000000000000000000" pitchFamily="2" charset="2"/>
              <a:buNone/>
            </a:pPr>
            <a:r>
              <a:rPr lang="zh-CN" altLang="en-US" sz="2400" i="1" dirty="0" smtClean="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n</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转速（</a:t>
            </a:r>
            <a:r>
              <a:rPr lang="en-US" altLang="zh-CN" sz="2400" dirty="0" smtClean="0">
                <a:latin typeface="微软雅黑" panose="020B0503020204020204" pitchFamily="34" charset="-122"/>
                <a:ea typeface="微软雅黑" panose="020B0503020204020204" pitchFamily="34" charset="-122"/>
              </a:rPr>
              <a:t>r/min</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U</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电枢电压（</a:t>
            </a:r>
            <a:r>
              <a:rPr lang="en-US" altLang="zh-CN" sz="2400" dirty="0" smtClean="0">
                <a:latin typeface="微软雅黑" panose="020B0503020204020204" pitchFamily="34" charset="-122"/>
                <a:ea typeface="微软雅黑" panose="020B0503020204020204" pitchFamily="34" charset="-122"/>
              </a:rPr>
              <a:t>V</a:t>
            </a:r>
            <a:r>
              <a:rPr lang="zh-CN" altLang="en-US" sz="2400" dirty="0" smtClean="0">
                <a:latin typeface="微软雅黑" panose="020B0503020204020204" pitchFamily="34" charset="-122"/>
                <a:ea typeface="微软雅黑" panose="020B0503020204020204" pitchFamily="34" charset="-122"/>
              </a:rPr>
              <a:t>）；</a:t>
            </a:r>
          </a:p>
          <a:p>
            <a:pPr>
              <a:buFont typeface="Wingdings" panose="05000000000000000000" pitchFamily="2" charset="2"/>
              <a:buNone/>
            </a:pPr>
            <a:r>
              <a:rPr lang="zh-CN" altLang="en-US" sz="2400" i="1" dirty="0" smtClean="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I</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电枢电流（</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   </a:t>
            </a:r>
            <a:r>
              <a:rPr lang="en-US" altLang="zh-CN" sz="2400" i="1" dirty="0" smtClean="0">
                <a:latin typeface="微软雅黑" panose="020B0503020204020204" pitchFamily="34" charset="-122"/>
                <a:ea typeface="微软雅黑" panose="020B0503020204020204" pitchFamily="34" charset="-122"/>
              </a:rPr>
              <a:t>R</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电枢回路总电阻</a:t>
            </a:r>
            <a:r>
              <a:rPr lang="en-US" altLang="zh-CN" sz="2400" dirty="0" smtClean="0">
                <a:latin typeface="微软雅黑" panose="020B0503020204020204" pitchFamily="34" charset="-122"/>
                <a:ea typeface="微软雅黑" panose="020B0503020204020204" pitchFamily="34" charset="-122"/>
              </a:rPr>
              <a:t>(Ω</a:t>
            </a:r>
            <a:r>
              <a:rPr lang="zh-CN" altLang="en-US" sz="2400" dirty="0" smtClean="0">
                <a:latin typeface="微软雅黑" panose="020B0503020204020204" pitchFamily="34" charset="-122"/>
                <a:ea typeface="微软雅黑" panose="020B0503020204020204" pitchFamily="34" charset="-122"/>
              </a:rPr>
              <a:t>）；  </a:t>
            </a:r>
          </a:p>
          <a:p>
            <a:pPr>
              <a:buFont typeface="Wingdings" panose="05000000000000000000" pitchFamily="2" charset="2"/>
              <a:buNone/>
            </a:pPr>
            <a:r>
              <a:rPr lang="en-US" altLang="zh-CN" sz="2400" dirty="0" smtClean="0">
                <a:latin typeface="微软雅黑" panose="020B0503020204020204" pitchFamily="34" charset="-122"/>
                <a:ea typeface="微软雅黑" panose="020B0503020204020204" pitchFamily="34" charset="-122"/>
              </a:rPr>
              <a:t>φ——</a:t>
            </a:r>
            <a:r>
              <a:rPr lang="zh-CN" altLang="en-US" sz="2400" dirty="0" smtClean="0">
                <a:latin typeface="微软雅黑" panose="020B0503020204020204" pitchFamily="34" charset="-122"/>
                <a:ea typeface="微软雅黑" panose="020B0503020204020204" pitchFamily="34" charset="-122"/>
              </a:rPr>
              <a:t>励磁磁通（</a:t>
            </a:r>
            <a:r>
              <a:rPr lang="en-US" altLang="zh-CN" sz="2400" dirty="0" err="1" smtClean="0">
                <a:latin typeface="微软雅黑" panose="020B0503020204020204" pitchFamily="34" charset="-122"/>
                <a:ea typeface="微软雅黑" panose="020B0503020204020204" pitchFamily="34" charset="-122"/>
              </a:rPr>
              <a:t>Wb</a:t>
            </a:r>
            <a:r>
              <a:rPr lang="zh-CN" altLang="en-US" sz="2400" dirty="0" smtClean="0">
                <a:latin typeface="微软雅黑" panose="020B0503020204020204" pitchFamily="34" charset="-122"/>
                <a:ea typeface="微软雅黑" panose="020B0503020204020204" pitchFamily="34" charset="-122"/>
              </a:rPr>
              <a:t>）； </a:t>
            </a:r>
          </a:p>
          <a:p>
            <a:pPr>
              <a:buFont typeface="Wingdings" panose="05000000000000000000" pitchFamily="2" charset="2"/>
              <a:buNone/>
            </a:pPr>
            <a:r>
              <a:rPr lang="zh-CN" altLang="en-US" sz="2400" dirty="0" smtClean="0">
                <a:latin typeface="微软雅黑" panose="020B0503020204020204" pitchFamily="34" charset="-122"/>
                <a:ea typeface="微软雅黑" panose="020B0503020204020204" pitchFamily="34" charset="-122"/>
              </a:rPr>
              <a:t> </a:t>
            </a:r>
            <a:r>
              <a:rPr lang="en-US" altLang="zh-CN" sz="2400" i="1" dirty="0" err="1" smtClean="0">
                <a:latin typeface="微软雅黑" panose="020B0503020204020204" pitchFamily="34" charset="-122"/>
                <a:ea typeface="微软雅黑" panose="020B0503020204020204" pitchFamily="34" charset="-122"/>
              </a:rPr>
              <a:t>K</a:t>
            </a:r>
            <a:r>
              <a:rPr lang="en-US" altLang="zh-CN" sz="2400" i="1" baseline="-25000" dirty="0" err="1" smtClean="0">
                <a:latin typeface="微软雅黑" panose="020B0503020204020204" pitchFamily="34" charset="-122"/>
                <a:ea typeface="微软雅黑" panose="020B0503020204020204" pitchFamily="34" charset="-122"/>
              </a:rPr>
              <a:t>e</a:t>
            </a:r>
            <a:r>
              <a:rPr lang="en-US" altLang="zh-CN" sz="2400" i="1"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由电机结构决定的电动势常数。</a:t>
            </a:r>
          </a:p>
        </p:txBody>
      </p:sp>
      <p:sp>
        <p:nvSpPr>
          <p:cNvPr id="45060" name="Rectangle 4"/>
          <p:cNvSpPr>
            <a:spLocks noChangeArrowheads="1"/>
          </p:cNvSpPr>
          <p:nvPr/>
        </p:nvSpPr>
        <p:spPr bwMode="auto">
          <a:xfrm>
            <a:off x="0"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5061" name="Rectangle 6"/>
          <p:cNvSpPr>
            <a:spLocks noChangeArrowheads="1"/>
          </p:cNvSpPr>
          <p:nvPr/>
        </p:nvSpPr>
        <p:spPr bwMode="auto">
          <a:xfrm>
            <a:off x="0"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5062" name="Rectangle 12"/>
          <p:cNvSpPr>
            <a:spLocks noChangeArrowheads="1"/>
          </p:cNvSpPr>
          <p:nvPr/>
        </p:nvSpPr>
        <p:spPr bwMode="auto">
          <a:xfrm>
            <a:off x="0" y="310768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5063" name="Rectangle 14"/>
          <p:cNvSpPr>
            <a:spLocks noChangeArrowheads="1"/>
          </p:cNvSpPr>
          <p:nvPr/>
        </p:nvSpPr>
        <p:spPr bwMode="auto">
          <a:xfrm>
            <a:off x="0" y="308386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5064" name="Rectangle 16"/>
          <p:cNvSpPr>
            <a:spLocks noChangeArrowheads="1"/>
          </p:cNvSpPr>
          <p:nvPr/>
        </p:nvSpPr>
        <p:spPr bwMode="auto">
          <a:xfrm>
            <a:off x="0" y="311720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5065" name="Rectangle 18"/>
          <p:cNvSpPr>
            <a:spLocks noChangeArrowheads="1"/>
          </p:cNvSpPr>
          <p:nvPr/>
        </p:nvSpPr>
        <p:spPr bwMode="auto">
          <a:xfrm>
            <a:off x="331788" y="3171181"/>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5066" name="Rectangle 20"/>
          <p:cNvSpPr>
            <a:spLocks noChangeArrowheads="1"/>
          </p:cNvSpPr>
          <p:nvPr/>
        </p:nvSpPr>
        <p:spPr bwMode="auto">
          <a:xfrm>
            <a:off x="0" y="3083868"/>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45067" name="Rectangle 24"/>
          <p:cNvSpPr>
            <a:spLocks noChangeArrowheads="1"/>
          </p:cNvSpPr>
          <p:nvPr/>
        </p:nvSpPr>
        <p:spPr bwMode="auto">
          <a:xfrm>
            <a:off x="0" y="2983856"/>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graphicFrame>
        <p:nvGraphicFramePr>
          <p:cNvPr id="13" name="Object 23"/>
          <p:cNvGraphicFramePr>
            <a:graphicFrameLocks noChangeAspect="1"/>
          </p:cNvGraphicFramePr>
          <p:nvPr>
            <p:extLst>
              <p:ext uri="{D42A27DB-BD31-4B8C-83A1-F6EECF244321}">
                <p14:modId xmlns:p14="http://schemas.microsoft.com/office/powerpoint/2010/main" val="3996002805"/>
              </p:ext>
            </p:extLst>
          </p:nvPr>
        </p:nvGraphicFramePr>
        <p:xfrm>
          <a:off x="1667446" y="1613411"/>
          <a:ext cx="2952502" cy="1725524"/>
        </p:xfrm>
        <a:graphic>
          <a:graphicData uri="http://schemas.openxmlformats.org/presentationml/2006/ole">
            <mc:AlternateContent xmlns:mc="http://schemas.openxmlformats.org/markup-compatibility/2006">
              <mc:Choice xmlns:v="urn:schemas-microsoft-com:vml" Requires="v">
                <p:oleObj spid="_x0000_s8208" name="公式" r:id="rId3" imgW="736600" imgH="431800" progId="Equation.3">
                  <p:embed/>
                </p:oleObj>
              </mc:Choice>
              <mc:Fallback>
                <p:oleObj name="公式" r:id="rId3" imgW="736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7446" y="1613411"/>
                        <a:ext cx="2952502" cy="1725524"/>
                      </a:xfrm>
                      <a:prstGeom prst="rect">
                        <a:avLst/>
                      </a:prstGeom>
                      <a:noFill/>
                    </p:spPr>
                  </p:pic>
                </p:oleObj>
              </mc:Fallback>
            </mc:AlternateContent>
          </a:graphicData>
        </a:graphic>
      </p:graphicFrame>
    </p:spTree>
    <p:extLst>
      <p:ext uri="{BB962C8B-B14F-4D97-AF65-F5344CB8AC3E}">
        <p14:creationId xmlns:p14="http://schemas.microsoft.com/office/powerpoint/2010/main" val="351445613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smtClean="0"/>
              <a:t>抑制电流脉动的措施 </a:t>
            </a:r>
          </a:p>
        </p:txBody>
      </p:sp>
      <p:sp>
        <p:nvSpPr>
          <p:cNvPr id="61443" name="Rectangle 3"/>
          <p:cNvSpPr>
            <a:spLocks noGrp="1" noChangeArrowheads="1"/>
          </p:cNvSpPr>
          <p:nvPr>
            <p:ph idx="1"/>
          </p:nvPr>
        </p:nvSpPr>
        <p:spPr>
          <a:xfrm>
            <a:off x="912813" y="1905000"/>
            <a:ext cx="6827837" cy="4191000"/>
          </a:xfrm>
        </p:spPr>
        <p:txBody>
          <a:bodyPr/>
          <a:lstStyle/>
          <a:p>
            <a:pPr>
              <a:buFont typeface="Wingdings" panose="05000000000000000000" pitchFamily="2" charset="2"/>
              <a:buNone/>
            </a:pPr>
            <a:endParaRPr lang="en-US" altLang="zh-CN"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1</a:t>
            </a:r>
            <a:r>
              <a:rPr lang="zh-CN" altLang="en-US" smtClean="0">
                <a:latin typeface="Times New Roman" panose="02020603050405020304" pitchFamily="18" charset="0"/>
              </a:rPr>
              <a:t>）增加整流电路相数，或采用多重化技术；</a:t>
            </a:r>
          </a:p>
          <a:p>
            <a:pPr>
              <a:buFont typeface="Wingdings" panose="05000000000000000000" pitchFamily="2" charset="2"/>
              <a:buNone/>
            </a:pPr>
            <a:endParaRPr lang="zh-CN" altLang="en-US"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2</a:t>
            </a:r>
            <a:r>
              <a:rPr lang="zh-CN" altLang="en-US" smtClean="0">
                <a:latin typeface="Times New Roman" panose="02020603050405020304" pitchFamily="18" charset="0"/>
              </a:rPr>
              <a:t>）设置电感量足够大的平波电抗器。</a:t>
            </a:r>
          </a:p>
        </p:txBody>
      </p:sp>
    </p:spTree>
    <p:extLst>
      <p:ext uri="{BB962C8B-B14F-4D97-AF65-F5344CB8AC3E}">
        <p14:creationId xmlns:p14="http://schemas.microsoft.com/office/powerpoint/2010/main" val="43019476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95288" y="982663"/>
            <a:ext cx="8639175" cy="641350"/>
          </a:xfrm>
        </p:spPr>
        <p:txBody>
          <a:bodyPr/>
          <a:lstStyle/>
          <a:p>
            <a:r>
              <a:rPr lang="en-US" altLang="zh-CN" sz="3600" smtClean="0">
                <a:latin typeface="Times New Roman" panose="02020603050405020304" pitchFamily="18" charset="0"/>
              </a:rPr>
              <a:t>3</a:t>
            </a:r>
            <a:r>
              <a:rPr lang="zh-CN" altLang="en-US" sz="3600" smtClean="0">
                <a:latin typeface="Times New Roman" panose="02020603050405020304" pitchFamily="18" charset="0"/>
              </a:rPr>
              <a:t>．晶闸管整流器</a:t>
            </a:r>
            <a:r>
              <a:rPr lang="en-US" altLang="zh-CN" sz="3600" smtClean="0">
                <a:latin typeface="Times New Roman" panose="02020603050405020304" pitchFamily="18" charset="0"/>
              </a:rPr>
              <a:t>-</a:t>
            </a:r>
            <a:r>
              <a:rPr lang="zh-CN" altLang="en-US" sz="3600" smtClean="0">
                <a:latin typeface="Times New Roman" panose="02020603050405020304" pitchFamily="18" charset="0"/>
              </a:rPr>
              <a:t>电动机系统的机械特性</a:t>
            </a:r>
          </a:p>
        </p:txBody>
      </p:sp>
      <p:sp>
        <p:nvSpPr>
          <p:cNvPr id="62467" name="Rectangle 3"/>
          <p:cNvSpPr>
            <a:spLocks noGrp="1" noChangeArrowheads="1"/>
          </p:cNvSpPr>
          <p:nvPr>
            <p:ph idx="1"/>
          </p:nvPr>
        </p:nvSpPr>
        <p:spPr>
          <a:xfrm>
            <a:off x="912813" y="1905000"/>
            <a:ext cx="8110537" cy="3540125"/>
          </a:xfrm>
        </p:spPr>
        <p:txBody>
          <a:bodyPr/>
          <a:lstStyle/>
          <a:p>
            <a:r>
              <a:rPr lang="zh-CN" altLang="en-US" smtClean="0">
                <a:latin typeface="Times New Roman" panose="02020603050405020304" pitchFamily="18" charset="0"/>
              </a:rPr>
              <a:t>当电流波形连续时，</a:t>
            </a:r>
            <a:r>
              <a:rPr lang="en-US" altLang="zh-CN" smtClean="0">
                <a:latin typeface="Times New Roman" panose="02020603050405020304" pitchFamily="18" charset="0"/>
              </a:rPr>
              <a:t>V-M</a:t>
            </a:r>
            <a:r>
              <a:rPr lang="zh-CN" altLang="en-US" smtClean="0">
                <a:latin typeface="Times New Roman" panose="02020603050405020304" pitchFamily="18" charset="0"/>
              </a:rPr>
              <a:t>系统的机械特性方程式为</a:t>
            </a:r>
          </a:p>
          <a:p>
            <a:pPr>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2-7</a:t>
            </a:r>
            <a:r>
              <a:rPr lang="zh-CN" altLang="en-US" smtClean="0">
                <a:latin typeface="Times New Roman" panose="02020603050405020304" pitchFamily="18" charset="0"/>
              </a:rPr>
              <a:t>）</a:t>
            </a:r>
          </a:p>
          <a:p>
            <a:pPr>
              <a:buFont typeface="Wingdings" panose="05000000000000000000" pitchFamily="2" charset="2"/>
              <a:buNone/>
            </a:pPr>
            <a:endParaRPr lang="zh-CN" altLang="en-US"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rPr>
              <a:t>式中，</a:t>
            </a:r>
            <a:r>
              <a:rPr lang="en-US" altLang="zh-CN" i="1" smtClean="0">
                <a:latin typeface="Times New Roman" panose="02020603050405020304" pitchFamily="18" charset="0"/>
              </a:rPr>
              <a:t>C</a:t>
            </a:r>
            <a:r>
              <a:rPr lang="en-US" altLang="zh-CN" i="1" baseline="-25000" smtClean="0">
                <a:latin typeface="Times New Roman" panose="02020603050405020304" pitchFamily="18" charset="0"/>
              </a:rPr>
              <a:t>e</a:t>
            </a:r>
            <a:r>
              <a:rPr lang="en-US" altLang="zh-CN" smtClean="0">
                <a:latin typeface="Times New Roman" panose="02020603050405020304" pitchFamily="18" charset="0"/>
              </a:rPr>
              <a:t>——</a:t>
            </a:r>
            <a:r>
              <a:rPr lang="zh-CN" altLang="en-US" smtClean="0">
                <a:latin typeface="Times New Roman" panose="02020603050405020304" pitchFamily="18" charset="0"/>
              </a:rPr>
              <a:t>电动机在额定磁通下的电动势               </a:t>
            </a:r>
          </a:p>
          <a:p>
            <a:pPr>
              <a:buFont typeface="Wingdings" panose="05000000000000000000" pitchFamily="2" charset="2"/>
              <a:buNone/>
            </a:pPr>
            <a:r>
              <a:rPr lang="zh-CN" altLang="en-US" smtClean="0">
                <a:latin typeface="Times New Roman" panose="02020603050405020304" pitchFamily="18" charset="0"/>
              </a:rPr>
              <a:t>                        系数</a:t>
            </a:r>
          </a:p>
        </p:txBody>
      </p:sp>
      <p:sp>
        <p:nvSpPr>
          <p:cNvPr id="62468"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469" name="Object 4"/>
          <p:cNvGraphicFramePr>
            <a:graphicFrameLocks noChangeAspect="1"/>
          </p:cNvGraphicFramePr>
          <p:nvPr/>
        </p:nvGraphicFramePr>
        <p:xfrm>
          <a:off x="1907704" y="2586831"/>
          <a:ext cx="3600450" cy="1255713"/>
        </p:xfrm>
        <a:graphic>
          <a:graphicData uri="http://schemas.openxmlformats.org/presentationml/2006/ole">
            <mc:AlternateContent xmlns:mc="http://schemas.openxmlformats.org/markup-compatibility/2006">
              <mc:Choice xmlns:v="urn:schemas-microsoft-com:vml" Requires="v">
                <p:oleObj spid="_x0000_s13342" name="公式" r:id="rId3" imgW="1231265" imgH="431800" progId="Equation.3">
                  <p:embed/>
                </p:oleObj>
              </mc:Choice>
              <mc:Fallback>
                <p:oleObj name="公式" r:id="rId3" imgW="1231265"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2586831"/>
                        <a:ext cx="360045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0"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2471" name="Object 6"/>
          <p:cNvGraphicFramePr>
            <a:graphicFrameLocks noChangeAspect="1"/>
          </p:cNvGraphicFramePr>
          <p:nvPr/>
        </p:nvGraphicFramePr>
        <p:xfrm>
          <a:off x="2484438" y="5300663"/>
          <a:ext cx="2232025" cy="776287"/>
        </p:xfrm>
        <a:graphic>
          <a:graphicData uri="http://schemas.openxmlformats.org/presentationml/2006/ole">
            <mc:AlternateContent xmlns:mc="http://schemas.openxmlformats.org/markup-compatibility/2006">
              <mc:Choice xmlns:v="urn:schemas-microsoft-com:vml" Requires="v">
                <p:oleObj spid="_x0000_s13343" name="公式" r:id="rId5" imgW="660400" imgH="228600" progId="Equation.3">
                  <p:embed/>
                </p:oleObj>
              </mc:Choice>
              <mc:Fallback>
                <p:oleObj name="公式" r:id="rId5" imgW="660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5300663"/>
                        <a:ext cx="223202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2832691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5"/>
          <p:cNvSpPr>
            <a:spLocks noChangeArrowheads="1"/>
          </p:cNvSpPr>
          <p:nvPr/>
        </p:nvSpPr>
        <p:spPr bwMode="auto">
          <a:xfrm>
            <a:off x="0"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3491" name="Text Box 6"/>
          <p:cNvSpPr txBox="1">
            <a:spLocks noChangeArrowheads="1"/>
          </p:cNvSpPr>
          <p:nvPr/>
        </p:nvSpPr>
        <p:spPr bwMode="auto">
          <a:xfrm>
            <a:off x="755576" y="5513858"/>
            <a:ext cx="74882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2-5    </a:t>
            </a:r>
            <a:r>
              <a:rPr lang="zh-CN" altLang="en-US" sz="3200" dirty="0">
                <a:solidFill>
                  <a:schemeClr val="tx1"/>
                </a:solidFill>
              </a:rPr>
              <a:t>电流连续时</a:t>
            </a:r>
            <a:r>
              <a:rPr lang="en-US" altLang="zh-CN" sz="3200" dirty="0">
                <a:solidFill>
                  <a:schemeClr val="tx1"/>
                </a:solidFill>
              </a:rPr>
              <a:t>V-M</a:t>
            </a:r>
            <a:r>
              <a:rPr lang="zh-CN" altLang="en-US" sz="3200" dirty="0">
                <a:solidFill>
                  <a:schemeClr val="tx1"/>
                </a:solidFill>
              </a:rPr>
              <a:t>系统的机械特性</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19346014"/>
              </p:ext>
            </p:extLst>
          </p:nvPr>
        </p:nvGraphicFramePr>
        <p:xfrm>
          <a:off x="1604094" y="1844824"/>
          <a:ext cx="4408066" cy="3219048"/>
        </p:xfrm>
        <a:graphic>
          <a:graphicData uri="http://schemas.openxmlformats.org/presentationml/2006/ole">
            <mc:AlternateContent xmlns:mc="http://schemas.openxmlformats.org/markup-compatibility/2006">
              <mc:Choice xmlns:v="urn:schemas-microsoft-com:vml" Requires="v">
                <p:oleObj spid="_x0000_s38926" name="Visio" r:id="rId3" imgW="3808651" imgH="2771806" progId="Visio.Drawing.11">
                  <p:embed/>
                </p:oleObj>
              </mc:Choice>
              <mc:Fallback>
                <p:oleObj name="Visio" r:id="rId3" imgW="3808651" imgH="277180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4094" y="1844824"/>
                        <a:ext cx="4408066" cy="3219048"/>
                      </a:xfrm>
                      <a:prstGeom prst="rect">
                        <a:avLst/>
                      </a:prstGeom>
                      <a:noFill/>
                    </p:spPr>
                  </p:pic>
                </p:oleObj>
              </mc:Fallback>
            </mc:AlternateContent>
          </a:graphicData>
        </a:graphic>
      </p:graphicFrame>
    </p:spTree>
    <p:extLst>
      <p:ext uri="{BB962C8B-B14F-4D97-AF65-F5344CB8AC3E}">
        <p14:creationId xmlns:p14="http://schemas.microsoft.com/office/powerpoint/2010/main" val="156614218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0" y="1533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4515" name="Text Box 6"/>
          <p:cNvSpPr txBox="1">
            <a:spLocks noChangeArrowheads="1"/>
          </p:cNvSpPr>
          <p:nvPr/>
        </p:nvSpPr>
        <p:spPr bwMode="auto">
          <a:xfrm>
            <a:off x="179388" y="5570538"/>
            <a:ext cx="5329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a:t>
            </a:r>
            <a:r>
              <a:rPr lang="zh-CN" altLang="en-US" sz="3200" dirty="0">
                <a:solidFill>
                  <a:schemeClr val="tx1"/>
                </a:solidFill>
              </a:rPr>
              <a:t>－</a:t>
            </a:r>
            <a:r>
              <a:rPr lang="en-US" altLang="zh-CN" sz="3200" dirty="0">
                <a:solidFill>
                  <a:schemeClr val="tx1"/>
                </a:solidFill>
              </a:rPr>
              <a:t>6  V-M</a:t>
            </a:r>
            <a:r>
              <a:rPr lang="zh-CN" altLang="en-US" sz="3200" dirty="0">
                <a:solidFill>
                  <a:schemeClr val="tx1"/>
                </a:solidFill>
              </a:rPr>
              <a:t>系统机械特性</a:t>
            </a:r>
          </a:p>
        </p:txBody>
      </p:sp>
      <p:sp>
        <p:nvSpPr>
          <p:cNvPr id="64516" name="Rectangle 7"/>
          <p:cNvSpPr>
            <a:spLocks noChangeArrowheads="1"/>
          </p:cNvSpPr>
          <p:nvPr/>
        </p:nvSpPr>
        <p:spPr bwMode="auto">
          <a:xfrm>
            <a:off x="5292725" y="1196975"/>
            <a:ext cx="352742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latin typeface="Arial" panose="020B0604020202020204" pitchFamily="34" charset="0"/>
              </a:rPr>
              <a:t>在电流连续区，显示出较硬的机械特性；</a:t>
            </a:r>
          </a:p>
        </p:txBody>
      </p:sp>
      <p:sp>
        <p:nvSpPr>
          <p:cNvPr id="64517" name="Rectangle 8"/>
          <p:cNvSpPr>
            <a:spLocks noChangeArrowheads="1"/>
          </p:cNvSpPr>
          <p:nvPr/>
        </p:nvSpPr>
        <p:spPr bwMode="auto">
          <a:xfrm>
            <a:off x="5435600" y="3860800"/>
            <a:ext cx="34194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latin typeface="Arial" panose="020B0604020202020204" pitchFamily="34" charset="0"/>
              </a:rPr>
              <a:t>在电流断续区，机械特性很软，理想空载转速翘得很高。 </a:t>
            </a:r>
          </a:p>
        </p:txBody>
      </p:sp>
      <p:pic>
        <p:nvPicPr>
          <p:cNvPr id="64518" name="Picture 9" descr="020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 y="692149"/>
            <a:ext cx="4656956" cy="498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608442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idx="1"/>
          </p:nvPr>
        </p:nvSpPr>
        <p:spPr>
          <a:xfrm>
            <a:off x="457200" y="1916113"/>
            <a:ext cx="7643813" cy="5289550"/>
          </a:xfrm>
        </p:spPr>
        <p:txBody>
          <a:bodyPr/>
          <a:lstStyle/>
          <a:p>
            <a:r>
              <a:rPr lang="zh-CN" altLang="en-US" sz="3600" smtClean="0"/>
              <a:t>当电流断续时，由于非线性因素，机械特性方程要复杂得多。 </a:t>
            </a:r>
          </a:p>
          <a:p>
            <a:r>
              <a:rPr lang="zh-CN" altLang="en-US" sz="3600" smtClean="0"/>
              <a:t>电流断续区与电流连续区的分界线是        的曲线，当         时，电流便开始连续了。</a:t>
            </a:r>
          </a:p>
          <a:p>
            <a:pPr>
              <a:buFont typeface="Wingdings" panose="05000000000000000000" pitchFamily="2" charset="2"/>
              <a:buNone/>
            </a:pPr>
            <a:r>
              <a:rPr lang="zh-CN" altLang="en-US" sz="3600" smtClean="0"/>
              <a:t>		   </a:t>
            </a:r>
            <a:r>
              <a:rPr lang="en-US" altLang="zh-CN" sz="3600" smtClean="0">
                <a:latin typeface="Times New Roman" panose="02020603050405020304" pitchFamily="18" charset="0"/>
              </a:rPr>
              <a:t>——</a:t>
            </a:r>
            <a:r>
              <a:rPr lang="zh-CN" altLang="en-US" sz="3600" smtClean="0"/>
              <a:t>一个电流脉波的导通角。  </a:t>
            </a:r>
          </a:p>
        </p:txBody>
      </p:sp>
      <p:sp>
        <p:nvSpPr>
          <p:cNvPr id="65539" name="Rectangle 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40" name="Object 4"/>
          <p:cNvGraphicFramePr>
            <a:graphicFrameLocks noChangeAspect="1"/>
          </p:cNvGraphicFramePr>
          <p:nvPr/>
        </p:nvGraphicFramePr>
        <p:xfrm>
          <a:off x="1187624" y="3573016"/>
          <a:ext cx="1081088" cy="852488"/>
        </p:xfrm>
        <a:graphic>
          <a:graphicData uri="http://schemas.openxmlformats.org/presentationml/2006/ole">
            <mc:AlternateContent xmlns:mc="http://schemas.openxmlformats.org/markup-compatibility/2006">
              <mc:Choice xmlns:v="urn:schemas-microsoft-com:vml" Requires="v">
                <p:oleObj spid="_x0000_s14380" name="公式" r:id="rId3" imgW="495300" imgH="393700" progId="Equation.3">
                  <p:embed/>
                </p:oleObj>
              </mc:Choice>
              <mc:Fallback>
                <p:oleObj name="公式" r:id="rId3" imgW="4953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573016"/>
                        <a:ext cx="108108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1" name="Rectangle 5"/>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42" name="Object 6"/>
          <p:cNvGraphicFramePr>
            <a:graphicFrameLocks noChangeAspect="1"/>
          </p:cNvGraphicFramePr>
          <p:nvPr/>
        </p:nvGraphicFramePr>
        <p:xfrm>
          <a:off x="4576812" y="3645024"/>
          <a:ext cx="1081088" cy="852488"/>
        </p:xfrm>
        <a:graphic>
          <a:graphicData uri="http://schemas.openxmlformats.org/presentationml/2006/ole">
            <mc:AlternateContent xmlns:mc="http://schemas.openxmlformats.org/markup-compatibility/2006">
              <mc:Choice xmlns:v="urn:schemas-microsoft-com:vml" Requires="v">
                <p:oleObj spid="_x0000_s14381" name="公式" r:id="rId5" imgW="495300" imgH="393700" progId="Equation.3">
                  <p:embed/>
                </p:oleObj>
              </mc:Choice>
              <mc:Fallback>
                <p:oleObj name="公式" r:id="rId5" imgW="4953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812" y="3645024"/>
                        <a:ext cx="1081088"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3" name="Rectangle 7"/>
          <p:cNvSpPr>
            <a:spLocks noChangeArrowheads="1"/>
          </p:cNvSpPr>
          <p:nvPr/>
        </p:nvSpPr>
        <p:spPr bwMode="auto">
          <a:xfrm>
            <a:off x="0" y="3441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5544" name="Object 8"/>
          <p:cNvGraphicFramePr>
            <a:graphicFrameLocks noChangeAspect="1"/>
          </p:cNvGraphicFramePr>
          <p:nvPr/>
        </p:nvGraphicFramePr>
        <p:xfrm>
          <a:off x="1403350" y="4941888"/>
          <a:ext cx="395288" cy="577850"/>
        </p:xfrm>
        <a:graphic>
          <a:graphicData uri="http://schemas.openxmlformats.org/presentationml/2006/ole">
            <mc:AlternateContent xmlns:mc="http://schemas.openxmlformats.org/markup-compatibility/2006">
              <mc:Choice xmlns:v="urn:schemas-microsoft-com:vml" Requires="v">
                <p:oleObj spid="_x0000_s14382" name="公式" r:id="rId6" imgW="127000" imgH="177165" progId="Equation.3">
                  <p:embed/>
                </p:oleObj>
              </mc:Choice>
              <mc:Fallback>
                <p:oleObj name="公式" r:id="rId6" imgW="127000" imgH="17716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4941888"/>
                        <a:ext cx="395288"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93476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11188" y="557213"/>
            <a:ext cx="7056437" cy="1066800"/>
          </a:xfrm>
        </p:spPr>
        <p:txBody>
          <a:bodyPr/>
          <a:lstStyle/>
          <a:p>
            <a:r>
              <a:rPr lang="en-US" altLang="zh-CN" sz="3200" dirty="0" smtClean="0">
                <a:latin typeface="Times New Roman" panose="02020603050405020304" pitchFamily="18" charset="0"/>
              </a:rPr>
              <a:t> 4</a:t>
            </a:r>
            <a:r>
              <a:rPr lang="zh-CN" altLang="en-US" sz="3200" dirty="0" smtClean="0">
                <a:latin typeface="Times New Roman" panose="02020603050405020304" pitchFamily="18" charset="0"/>
              </a:rPr>
              <a:t>．晶闸管触发和整流装置的放大系数    </a:t>
            </a:r>
            <a:br>
              <a:rPr lang="zh-CN" altLang="en-US" sz="3200" dirty="0" smtClean="0">
                <a:latin typeface="Times New Roman" panose="02020603050405020304" pitchFamily="18" charset="0"/>
              </a:rPr>
            </a:br>
            <a:r>
              <a:rPr lang="zh-CN" altLang="en-US" sz="3200" dirty="0" smtClean="0">
                <a:latin typeface="Times New Roman" panose="02020603050405020304" pitchFamily="18" charset="0"/>
              </a:rPr>
              <a:t>       和传递函数</a:t>
            </a:r>
          </a:p>
        </p:txBody>
      </p:sp>
      <p:sp>
        <p:nvSpPr>
          <p:cNvPr id="66563" name="Rectangle 3"/>
          <p:cNvSpPr>
            <a:spLocks noGrp="1" noChangeArrowheads="1"/>
          </p:cNvSpPr>
          <p:nvPr>
            <p:ph idx="1"/>
          </p:nvPr>
        </p:nvSpPr>
        <p:spPr>
          <a:xfrm>
            <a:off x="611560" y="2028825"/>
            <a:ext cx="7848600" cy="4829175"/>
          </a:xfrm>
        </p:spPr>
        <p:txBody>
          <a:bodyPr/>
          <a:lstStyle/>
          <a:p>
            <a:r>
              <a:rPr lang="zh-CN" altLang="en-US" dirty="0" smtClean="0">
                <a:solidFill>
                  <a:schemeClr val="tx1"/>
                </a:solidFill>
              </a:rPr>
              <a:t>晶闸管触发电路和整流电路的特性是非线性的。</a:t>
            </a:r>
          </a:p>
          <a:p>
            <a:r>
              <a:rPr lang="zh-CN" altLang="en-US" dirty="0" smtClean="0">
                <a:solidFill>
                  <a:schemeClr val="tx1"/>
                </a:solidFill>
              </a:rPr>
              <a:t>在设计调速系统时，只能在一定的工作范围内近似地看成线性环节，</a:t>
            </a:r>
          </a:p>
          <a:p>
            <a:r>
              <a:rPr lang="zh-CN" altLang="en-US" dirty="0" smtClean="0">
                <a:solidFill>
                  <a:schemeClr val="tx1"/>
                </a:solidFill>
              </a:rPr>
              <a:t>得到了它的放大系数和传递函数后，用线性控制理论分析整个调速系统。</a:t>
            </a:r>
          </a:p>
          <a:p>
            <a:pPr>
              <a:buFont typeface="Wingdings" panose="05000000000000000000" pitchFamily="2" charset="2"/>
              <a:buNone/>
            </a:pPr>
            <a:endParaRPr lang="en-US" altLang="zh-CN" dirty="0" smtClean="0"/>
          </a:p>
        </p:txBody>
      </p:sp>
    </p:spTree>
    <p:extLst>
      <p:ext uri="{BB962C8B-B14F-4D97-AF65-F5344CB8AC3E}">
        <p14:creationId xmlns:p14="http://schemas.microsoft.com/office/powerpoint/2010/main" val="63045556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90538" y="765175"/>
            <a:ext cx="8162925" cy="762000"/>
          </a:xfrm>
        </p:spPr>
        <p:txBody>
          <a:bodyPr/>
          <a:lstStyle/>
          <a:p>
            <a:r>
              <a:rPr lang="zh-CN" altLang="en-US" smtClean="0">
                <a:latin typeface="Times New Roman" panose="02020603050405020304" pitchFamily="18" charset="0"/>
              </a:rPr>
              <a:t>放大系数的计算</a:t>
            </a:r>
          </a:p>
        </p:txBody>
      </p:sp>
      <p:sp>
        <p:nvSpPr>
          <p:cNvPr id="67587" name="Rectangle 3"/>
          <p:cNvSpPr>
            <a:spLocks noChangeArrowheads="1"/>
          </p:cNvSpPr>
          <p:nvPr/>
        </p:nvSpPr>
        <p:spPr bwMode="auto">
          <a:xfrm>
            <a:off x="0" y="2333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588" name="Rectangle 5"/>
          <p:cNvSpPr>
            <a:spLocks noChangeArrowheads="1"/>
          </p:cNvSpPr>
          <p:nvPr/>
        </p:nvSpPr>
        <p:spPr bwMode="auto">
          <a:xfrm>
            <a:off x="339725" y="5722938"/>
            <a:ext cx="846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b">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tx1"/>
                </a:solidFill>
              </a:rPr>
              <a:t>图</a:t>
            </a:r>
            <a:r>
              <a:rPr kumimoji="0" lang="en-US" altLang="zh-CN">
                <a:solidFill>
                  <a:schemeClr val="tx1"/>
                </a:solidFill>
                <a:cs typeface="Times New Roman" panose="02020603050405020304" pitchFamily="18" charset="0"/>
              </a:rPr>
              <a:t>2-7  </a:t>
            </a:r>
            <a:r>
              <a:rPr kumimoji="0" lang="zh-CN" altLang="en-US">
                <a:solidFill>
                  <a:schemeClr val="tx1"/>
                </a:solidFill>
              </a:rPr>
              <a:t>晶闸管触发与整流装置的输入输出特性和</a:t>
            </a:r>
            <a:r>
              <a:rPr kumimoji="0" lang="en-US" altLang="zh-CN" i="1">
                <a:solidFill>
                  <a:schemeClr val="tx1"/>
                </a:solidFill>
              </a:rPr>
              <a:t>K</a:t>
            </a:r>
            <a:r>
              <a:rPr kumimoji="0" lang="en-US" altLang="zh-CN" baseline="-25000">
                <a:solidFill>
                  <a:schemeClr val="tx1"/>
                </a:solidFill>
              </a:rPr>
              <a:t>s</a:t>
            </a:r>
            <a:r>
              <a:rPr kumimoji="0" lang="zh-CN" altLang="en-US">
                <a:solidFill>
                  <a:schemeClr val="tx1"/>
                </a:solidFill>
                <a:latin typeface="Arial" panose="020B0604020202020204" pitchFamily="34" charset="0"/>
              </a:rPr>
              <a:t>的测定</a:t>
            </a:r>
          </a:p>
        </p:txBody>
      </p:sp>
      <p:sp>
        <p:nvSpPr>
          <p:cNvPr id="67589" name="Rectangle 6"/>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7590" name="Object 7"/>
          <p:cNvGraphicFramePr>
            <a:graphicFrameLocks noChangeAspect="1"/>
          </p:cNvGraphicFramePr>
          <p:nvPr/>
        </p:nvGraphicFramePr>
        <p:xfrm>
          <a:off x="468313" y="2420938"/>
          <a:ext cx="2305050" cy="1420812"/>
        </p:xfrm>
        <a:graphic>
          <a:graphicData uri="http://schemas.openxmlformats.org/presentationml/2006/ole">
            <mc:AlternateContent xmlns:mc="http://schemas.openxmlformats.org/markup-compatibility/2006">
              <mc:Choice xmlns:v="urn:schemas-microsoft-com:vml" Requires="v">
                <p:oleObj spid="_x0000_s15376" name="公式" r:id="rId3" imgW="698500" imgH="431800" progId="Equation.3">
                  <p:embed/>
                </p:oleObj>
              </mc:Choice>
              <mc:Fallback>
                <p:oleObj name="公式" r:id="rId3" imgW="6985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420938"/>
                        <a:ext cx="2305050" cy="14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1" name="Rectangle 8"/>
          <p:cNvSpPr>
            <a:spLocks noChangeArrowheads="1"/>
          </p:cNvSpPr>
          <p:nvPr/>
        </p:nvSpPr>
        <p:spPr bwMode="auto">
          <a:xfrm>
            <a:off x="1835150" y="3644900"/>
            <a:ext cx="2051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600">
                <a:solidFill>
                  <a:schemeClr val="tx1"/>
                </a:solidFill>
              </a:rPr>
              <a:t>（</a:t>
            </a:r>
            <a:r>
              <a:rPr lang="en-US" altLang="zh-CN" sz="3600">
                <a:solidFill>
                  <a:schemeClr val="tx1"/>
                </a:solidFill>
              </a:rPr>
              <a:t>2-12</a:t>
            </a:r>
            <a:r>
              <a:rPr lang="zh-CN" altLang="en-US" sz="3600">
                <a:solidFill>
                  <a:schemeClr val="tx1"/>
                </a:solidFill>
              </a:rPr>
              <a:t>）</a:t>
            </a:r>
            <a:r>
              <a:rPr lang="zh-CN" altLang="en-US" sz="3600" b="1">
                <a:solidFill>
                  <a:schemeClr val="tx1"/>
                </a:solidFill>
              </a:rPr>
              <a:t> </a:t>
            </a:r>
          </a:p>
        </p:txBody>
      </p:sp>
      <p:sp>
        <p:nvSpPr>
          <p:cNvPr id="67592" name="Rectangle 10"/>
          <p:cNvSpPr>
            <a:spLocks noChangeArrowheads="1"/>
          </p:cNvSpPr>
          <p:nvPr/>
        </p:nvSpPr>
        <p:spPr bwMode="auto">
          <a:xfrm>
            <a:off x="0" y="2471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67593" name="Picture 12" descr="0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79838" y="1765300"/>
            <a:ext cx="4537075" cy="395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649924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endParaRPr lang="zh-CN" altLang="zh-CN" smtClean="0"/>
          </a:p>
        </p:txBody>
      </p:sp>
      <p:sp>
        <p:nvSpPr>
          <p:cNvPr id="68611" name="Rectangle 4"/>
          <p:cNvSpPr>
            <a:spLocks noChangeArrowheads="1"/>
          </p:cNvSpPr>
          <p:nvPr/>
        </p:nvSpPr>
        <p:spPr bwMode="auto">
          <a:xfrm>
            <a:off x="900113" y="1916113"/>
            <a:ext cx="69723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Char char="n"/>
            </a:pPr>
            <a:r>
              <a:rPr lang="zh-CN" altLang="en-US" sz="3600" dirty="0">
                <a:solidFill>
                  <a:schemeClr val="tx1"/>
                </a:solidFill>
              </a:rPr>
              <a:t>晶闸管触发和整流装置的输入量是</a:t>
            </a:r>
            <a:r>
              <a:rPr lang="en-US" altLang="zh-CN" sz="3600" dirty="0" err="1">
                <a:solidFill>
                  <a:schemeClr val="tx1"/>
                </a:solidFill>
              </a:rPr>
              <a:t>Δ</a:t>
            </a:r>
            <a:r>
              <a:rPr lang="en-US" altLang="zh-CN" sz="3600" i="1" dirty="0" err="1">
                <a:solidFill>
                  <a:schemeClr val="tx1"/>
                </a:solidFill>
              </a:rPr>
              <a:t>U</a:t>
            </a:r>
            <a:r>
              <a:rPr lang="en-US" altLang="zh-CN" sz="3600" baseline="-25000" dirty="0" err="1">
                <a:solidFill>
                  <a:schemeClr val="tx1"/>
                </a:solidFill>
              </a:rPr>
              <a:t>c</a:t>
            </a:r>
            <a:r>
              <a:rPr lang="zh-CN" altLang="en-US" sz="3600" dirty="0">
                <a:solidFill>
                  <a:schemeClr val="tx1"/>
                </a:solidFill>
              </a:rPr>
              <a:t>，输出量是</a:t>
            </a:r>
            <a:r>
              <a:rPr lang="en-US" altLang="zh-CN" sz="3600" dirty="0" err="1">
                <a:solidFill>
                  <a:schemeClr val="tx1"/>
                </a:solidFill>
              </a:rPr>
              <a:t>Δ</a:t>
            </a:r>
            <a:r>
              <a:rPr lang="en-US" altLang="zh-CN" sz="3600" i="1" dirty="0" err="1">
                <a:solidFill>
                  <a:schemeClr val="tx1"/>
                </a:solidFill>
              </a:rPr>
              <a:t>U</a:t>
            </a:r>
            <a:r>
              <a:rPr lang="en-US" altLang="zh-CN" sz="3600" baseline="-25000" dirty="0" err="1">
                <a:solidFill>
                  <a:schemeClr val="tx1"/>
                </a:solidFill>
              </a:rPr>
              <a:t>d</a:t>
            </a:r>
            <a:r>
              <a:rPr lang="zh-CN" altLang="en-US" sz="3600" dirty="0">
                <a:solidFill>
                  <a:schemeClr val="tx1"/>
                </a:solidFill>
              </a:rPr>
              <a:t>，晶闸管触发和整流装置的放大系数</a:t>
            </a:r>
            <a:r>
              <a:rPr lang="en-US" altLang="zh-CN" sz="3600" i="1" dirty="0">
                <a:solidFill>
                  <a:schemeClr val="tx1"/>
                </a:solidFill>
              </a:rPr>
              <a:t>K</a:t>
            </a:r>
            <a:r>
              <a:rPr lang="en-US" altLang="zh-CN" sz="3600" baseline="-25000" dirty="0">
                <a:solidFill>
                  <a:schemeClr val="tx1"/>
                </a:solidFill>
              </a:rPr>
              <a:t>s</a:t>
            </a:r>
            <a:r>
              <a:rPr lang="zh-CN" altLang="en-US" sz="3600" dirty="0">
                <a:solidFill>
                  <a:schemeClr val="tx1"/>
                </a:solidFill>
              </a:rPr>
              <a:t>可由工作范围内的特性斜率决定</a:t>
            </a:r>
            <a:r>
              <a:rPr lang="zh-CN" altLang="en-US" sz="2800" dirty="0">
                <a:solidFill>
                  <a:schemeClr val="tx1"/>
                </a:solidFill>
                <a:latin typeface="Verdana" panose="020B0604030504040204" pitchFamily="34" charset="0"/>
              </a:rPr>
              <a:t> </a:t>
            </a:r>
            <a:r>
              <a:rPr lang="zh-CN" altLang="en-US" sz="3600" dirty="0">
                <a:solidFill>
                  <a:schemeClr val="tx1"/>
                </a:solidFill>
              </a:rPr>
              <a:t>。</a:t>
            </a:r>
          </a:p>
          <a:p>
            <a:pPr algn="l" eaLnBrk="1" hangingPunct="1">
              <a:spcBef>
                <a:spcPct val="20000"/>
              </a:spcBef>
              <a:buClr>
                <a:schemeClr val="folHlink"/>
              </a:buClr>
              <a:buSzPct val="75000"/>
              <a:buFont typeface="Wingdings" panose="05000000000000000000" pitchFamily="2" charset="2"/>
              <a:buChar char="n"/>
            </a:pPr>
            <a:r>
              <a:rPr kumimoji="0" lang="zh-CN" altLang="en-US" sz="3600" dirty="0">
                <a:solidFill>
                  <a:schemeClr val="tx1"/>
                </a:solidFill>
              </a:rPr>
              <a:t>如果没有得到实测特性，也可根据装置的参数估算。</a:t>
            </a:r>
            <a:endParaRPr lang="zh-CN" altLang="en-US" sz="3600" dirty="0">
              <a:solidFill>
                <a:schemeClr val="tx1"/>
              </a:solidFill>
            </a:endParaRPr>
          </a:p>
          <a:p>
            <a:pPr algn="l" eaLnBrk="1" hangingPunct="1">
              <a:spcBef>
                <a:spcPct val="20000"/>
              </a:spcBef>
              <a:buClr>
                <a:schemeClr val="folHlink"/>
              </a:buClr>
              <a:buSzPct val="75000"/>
              <a:buFont typeface="Wingdings" panose="05000000000000000000" pitchFamily="2" charset="2"/>
              <a:buChar char="n"/>
            </a:pPr>
            <a:endParaRPr lang="en-US" altLang="zh-CN" sz="3600" dirty="0">
              <a:solidFill>
                <a:schemeClr val="tx1"/>
              </a:solidFill>
            </a:endParaRPr>
          </a:p>
        </p:txBody>
      </p:sp>
    </p:spTree>
    <p:extLst>
      <p:ext uri="{BB962C8B-B14F-4D97-AF65-F5344CB8AC3E}">
        <p14:creationId xmlns:p14="http://schemas.microsoft.com/office/powerpoint/2010/main" val="242309909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90538" y="836613"/>
            <a:ext cx="8162925" cy="762000"/>
          </a:xfrm>
        </p:spPr>
        <p:txBody>
          <a:bodyPr/>
          <a:lstStyle/>
          <a:p>
            <a:r>
              <a:rPr lang="zh-CN" altLang="en-US" smtClean="0"/>
              <a:t>失控时间和纯滞后环节 </a:t>
            </a:r>
          </a:p>
        </p:txBody>
      </p:sp>
      <p:sp>
        <p:nvSpPr>
          <p:cNvPr id="69635" name="Rectangle 3"/>
          <p:cNvSpPr>
            <a:spLocks noGrp="1" noChangeArrowheads="1"/>
          </p:cNvSpPr>
          <p:nvPr>
            <p:ph idx="1"/>
          </p:nvPr>
        </p:nvSpPr>
        <p:spPr>
          <a:xfrm>
            <a:off x="539750" y="1905000"/>
            <a:ext cx="7993063" cy="4476750"/>
          </a:xfrm>
        </p:spPr>
        <p:txBody>
          <a:bodyPr/>
          <a:lstStyle/>
          <a:p>
            <a:pPr>
              <a:lnSpc>
                <a:spcPct val="90000"/>
              </a:lnSpc>
            </a:pPr>
            <a:r>
              <a:rPr lang="zh-CN" altLang="en-US" sz="3600" smtClean="0"/>
              <a:t>滞后作用是由晶闸管整流装置的失控时间引起的。</a:t>
            </a:r>
          </a:p>
          <a:p>
            <a:pPr>
              <a:lnSpc>
                <a:spcPct val="90000"/>
              </a:lnSpc>
            </a:pPr>
            <a:r>
              <a:rPr lang="zh-CN" altLang="en-US" sz="3600" smtClean="0"/>
              <a:t>失控时间是个随机值。</a:t>
            </a:r>
          </a:p>
          <a:p>
            <a:pPr>
              <a:lnSpc>
                <a:spcPct val="90000"/>
              </a:lnSpc>
            </a:pPr>
            <a:r>
              <a:rPr lang="zh-CN" altLang="en-US" sz="3600" smtClean="0"/>
              <a:t>最大失控时间是两个相邻自然换相点之间的时间，它与交流电源频率和晶闸管整流器的类型有关。</a:t>
            </a:r>
          </a:p>
        </p:txBody>
      </p:sp>
      <p:sp>
        <p:nvSpPr>
          <p:cNvPr id="69636" name="Rectangle 4"/>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79980010"/>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5"/>
          <p:cNvSpPr>
            <a:spLocks noChangeArrowheads="1"/>
          </p:cNvSpPr>
          <p:nvPr/>
        </p:nvSpPr>
        <p:spPr bwMode="auto">
          <a:xfrm>
            <a:off x="0" y="2143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0659" name="Text Box 6"/>
          <p:cNvSpPr txBox="1">
            <a:spLocks noChangeArrowheads="1"/>
          </p:cNvSpPr>
          <p:nvPr/>
        </p:nvSpPr>
        <p:spPr bwMode="auto">
          <a:xfrm>
            <a:off x="302146" y="5441951"/>
            <a:ext cx="8280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chemeClr val="tx1"/>
                </a:solidFill>
              </a:rPr>
              <a:t>图</a:t>
            </a:r>
            <a:r>
              <a:rPr lang="en-US" altLang="zh-CN" sz="3200" dirty="0">
                <a:solidFill>
                  <a:schemeClr val="tx1"/>
                </a:solidFill>
              </a:rPr>
              <a:t>2</a:t>
            </a:r>
            <a:r>
              <a:rPr lang="zh-CN" altLang="en-US" sz="3200" dirty="0">
                <a:solidFill>
                  <a:schemeClr val="tx1"/>
                </a:solidFill>
              </a:rPr>
              <a:t>－</a:t>
            </a:r>
            <a:r>
              <a:rPr lang="en-US" altLang="zh-CN" sz="3200" dirty="0">
                <a:solidFill>
                  <a:schemeClr val="tx1"/>
                </a:solidFill>
              </a:rPr>
              <a:t>8  </a:t>
            </a:r>
            <a:r>
              <a:rPr lang="zh-CN" altLang="en-US" sz="3200" dirty="0">
                <a:solidFill>
                  <a:schemeClr val="tx1"/>
                </a:solidFill>
              </a:rPr>
              <a:t>晶闸管触发与整流装置的失控时间 </a:t>
            </a:r>
          </a:p>
        </p:txBody>
      </p:sp>
      <p:pic>
        <p:nvPicPr>
          <p:cNvPr id="70660" name="Picture 7" descr="020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213" y="355601"/>
            <a:ext cx="6624091" cy="4790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爆炸形 1 1"/>
          <p:cNvSpPr/>
          <p:nvPr/>
        </p:nvSpPr>
        <p:spPr>
          <a:xfrm>
            <a:off x="5724128" y="2143125"/>
            <a:ext cx="3419872" cy="3518123"/>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延时时间是针对特定平均电压的！</a:t>
            </a:r>
            <a:endParaRPr lang="zh-CN" altLang="en-US" dirty="0"/>
          </a:p>
        </p:txBody>
      </p:sp>
    </p:spTree>
    <p:extLst>
      <p:ext uri="{BB962C8B-B14F-4D97-AF65-F5344CB8AC3E}">
        <p14:creationId xmlns:p14="http://schemas.microsoft.com/office/powerpoint/2010/main" val="26674153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b="1" smtClean="0">
                <a:latin typeface="微软雅黑" panose="020B0503020204020204" pitchFamily="34" charset="-122"/>
                <a:ea typeface="微软雅黑" panose="020B0503020204020204" pitchFamily="34" charset="-122"/>
              </a:rPr>
              <a:t>调节直流电动机转速的方法</a:t>
            </a:r>
            <a:r>
              <a:rPr lang="zh-CN" altLang="en-US" smtClean="0">
                <a:latin typeface="微软雅黑" panose="020B0503020204020204" pitchFamily="34" charset="-122"/>
                <a:ea typeface="微软雅黑" panose="020B0503020204020204" pitchFamily="34" charset="-122"/>
              </a:rPr>
              <a:t> </a:t>
            </a:r>
          </a:p>
        </p:txBody>
      </p:sp>
      <p:sp>
        <p:nvSpPr>
          <p:cNvPr id="46083" name="Rectangle 3"/>
          <p:cNvSpPr>
            <a:spLocks noGrp="1" noChangeArrowheads="1"/>
          </p:cNvSpPr>
          <p:nvPr>
            <p:ph idx="1"/>
          </p:nvPr>
        </p:nvSpPr>
        <p:spPr>
          <a:xfrm>
            <a:off x="206376" y="3138300"/>
            <a:ext cx="8110537" cy="2966864"/>
          </a:xfrm>
        </p:spPr>
        <p:txBody>
          <a:bodyPr/>
          <a:lstStyle/>
          <a:p>
            <a:pPr>
              <a:buFont typeface="Wingdings" panose="05000000000000000000" pitchFamily="2" charset="2"/>
              <a:buNone/>
            </a:pP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）调节电枢供电电压；</a:t>
            </a:r>
          </a:p>
          <a:p>
            <a:pPr>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）减弱励磁磁通；</a:t>
            </a:r>
          </a:p>
          <a:p>
            <a:pPr>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）改变电枢回路电阻。</a:t>
            </a:r>
          </a:p>
          <a:p>
            <a:pPr>
              <a:buFont typeface="Wingdings" panose="05000000000000000000" pitchFamily="2" charset="2"/>
              <a:buNone/>
            </a:pPr>
            <a:r>
              <a:rPr lang="zh-CN" altLang="en-US" dirty="0" smtClean="0">
                <a:latin typeface="微软雅黑" panose="020B0503020204020204" pitchFamily="34" charset="-122"/>
                <a:ea typeface="微软雅黑" panose="020B0503020204020204" pitchFamily="34" charset="-122"/>
              </a:rPr>
              <a:t>自动控制的直流调速系统往往以</a:t>
            </a:r>
            <a:r>
              <a:rPr lang="zh-CN" altLang="en-US" dirty="0" smtClean="0">
                <a:solidFill>
                  <a:srgbClr val="0000CC"/>
                </a:solidFill>
                <a:latin typeface="微软雅黑" panose="020B0503020204020204" pitchFamily="34" charset="-122"/>
                <a:ea typeface="微软雅黑" panose="020B0503020204020204" pitchFamily="34" charset="-122"/>
              </a:rPr>
              <a:t>变压调速</a:t>
            </a:r>
            <a:r>
              <a:rPr lang="zh-CN" altLang="en-US" dirty="0" smtClean="0">
                <a:latin typeface="微软雅黑" panose="020B0503020204020204" pitchFamily="34" charset="-122"/>
                <a:ea typeface="微软雅黑" panose="020B0503020204020204" pitchFamily="34" charset="-122"/>
              </a:rPr>
              <a:t>为主。</a:t>
            </a:r>
          </a:p>
        </p:txBody>
      </p:sp>
      <p:graphicFrame>
        <p:nvGraphicFramePr>
          <p:cNvPr id="4" name="Object 23"/>
          <p:cNvGraphicFramePr>
            <a:graphicFrameLocks noChangeAspect="1"/>
          </p:cNvGraphicFramePr>
          <p:nvPr>
            <p:extLst>
              <p:ext uri="{D42A27DB-BD31-4B8C-83A1-F6EECF244321}">
                <p14:modId xmlns:p14="http://schemas.microsoft.com/office/powerpoint/2010/main" val="1236121797"/>
              </p:ext>
            </p:extLst>
          </p:nvPr>
        </p:nvGraphicFramePr>
        <p:xfrm>
          <a:off x="1835696" y="1412776"/>
          <a:ext cx="2952502" cy="1725524"/>
        </p:xfrm>
        <a:graphic>
          <a:graphicData uri="http://schemas.openxmlformats.org/presentationml/2006/ole">
            <mc:AlternateContent xmlns:mc="http://schemas.openxmlformats.org/markup-compatibility/2006">
              <mc:Choice xmlns:v="urn:schemas-microsoft-com:vml" Requires="v">
                <p:oleObj spid="_x0000_s41990" name="公式" r:id="rId3" imgW="736600" imgH="431800" progId="Equation.3">
                  <p:embed/>
                </p:oleObj>
              </mc:Choice>
              <mc:Fallback>
                <p:oleObj name="公式" r:id="rId3" imgW="7366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412776"/>
                        <a:ext cx="2952502" cy="1725524"/>
                      </a:xfrm>
                      <a:prstGeom prst="rect">
                        <a:avLst/>
                      </a:prstGeom>
                      <a:noFill/>
                    </p:spPr>
                  </p:pic>
                </p:oleObj>
              </mc:Fallback>
            </mc:AlternateContent>
          </a:graphicData>
        </a:graphic>
      </p:graphicFrame>
    </p:spTree>
    <p:extLst>
      <p:ext uri="{BB962C8B-B14F-4D97-AF65-F5344CB8AC3E}">
        <p14:creationId xmlns:p14="http://schemas.microsoft.com/office/powerpoint/2010/main" val="3091426536"/>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719931" y="1550988"/>
            <a:ext cx="36718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defRPr/>
            </a:pPr>
            <a:r>
              <a:rPr lang="zh-CN" altLang="en-US" sz="4000" dirty="0" smtClean="0">
                <a:solidFill>
                  <a:schemeClr val="tx2">
                    <a:lumMod val="40000"/>
                    <a:lumOff val="60000"/>
                  </a:schemeClr>
                </a:solidFill>
              </a:rPr>
              <a:t>最大失控时间 </a:t>
            </a:r>
          </a:p>
        </p:txBody>
      </p:sp>
      <p:sp>
        <p:nvSpPr>
          <p:cNvPr id="71683" name="Rectangle 6"/>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4" name="Object 5"/>
          <p:cNvGraphicFramePr>
            <a:graphicFrameLocks noChangeAspect="1"/>
          </p:cNvGraphicFramePr>
          <p:nvPr/>
        </p:nvGraphicFramePr>
        <p:xfrm>
          <a:off x="1763688" y="2172494"/>
          <a:ext cx="2087562" cy="1258887"/>
        </p:xfrm>
        <a:graphic>
          <a:graphicData uri="http://schemas.openxmlformats.org/presentationml/2006/ole">
            <mc:AlternateContent xmlns:mc="http://schemas.openxmlformats.org/markup-compatibility/2006">
              <mc:Choice xmlns:v="urn:schemas-microsoft-com:vml" Requires="v">
                <p:oleObj spid="_x0000_s16414" name="公式" r:id="rId3" imgW="698500" imgH="419100" progId="Equation.3">
                  <p:embed/>
                </p:oleObj>
              </mc:Choice>
              <mc:Fallback>
                <p:oleObj name="公式" r:id="rId3" imgW="6985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172494"/>
                        <a:ext cx="2087562"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5" name="Text Box 7"/>
          <p:cNvSpPr txBox="1">
            <a:spLocks noChangeArrowheads="1"/>
          </p:cNvSpPr>
          <p:nvPr/>
        </p:nvSpPr>
        <p:spPr bwMode="auto">
          <a:xfrm>
            <a:off x="5940425" y="3141663"/>
            <a:ext cx="1871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a:solidFill>
                  <a:schemeClr val="tx1"/>
                </a:solidFill>
              </a:rPr>
              <a:t>(2-13) </a:t>
            </a:r>
          </a:p>
        </p:txBody>
      </p:sp>
      <p:sp>
        <p:nvSpPr>
          <p:cNvPr id="71686" name="Text Box 8"/>
          <p:cNvSpPr txBox="1">
            <a:spLocks noChangeArrowheads="1"/>
          </p:cNvSpPr>
          <p:nvPr/>
        </p:nvSpPr>
        <p:spPr bwMode="auto">
          <a:xfrm>
            <a:off x="719931" y="4056063"/>
            <a:ext cx="34575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sz="4000" dirty="0">
                <a:solidFill>
                  <a:schemeClr val="tx1"/>
                </a:solidFill>
              </a:rPr>
              <a:t>平均失控时间 </a:t>
            </a:r>
          </a:p>
        </p:txBody>
      </p:sp>
      <p:sp>
        <p:nvSpPr>
          <p:cNvPr id="71687" name="Rectangle 10"/>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1688" name="Object 9"/>
          <p:cNvGraphicFramePr>
            <a:graphicFrameLocks noChangeAspect="1"/>
          </p:cNvGraphicFramePr>
          <p:nvPr/>
        </p:nvGraphicFramePr>
        <p:xfrm>
          <a:off x="1846064" y="4852987"/>
          <a:ext cx="2305050" cy="1227138"/>
        </p:xfrm>
        <a:graphic>
          <a:graphicData uri="http://schemas.openxmlformats.org/presentationml/2006/ole">
            <mc:AlternateContent xmlns:mc="http://schemas.openxmlformats.org/markup-compatibility/2006">
              <mc:Choice xmlns:v="urn:schemas-microsoft-com:vml" Requires="v">
                <p:oleObj spid="_x0000_s16415" name="公式" r:id="rId5" imgW="736600" imgH="393700" progId="Equation.3">
                  <p:embed/>
                </p:oleObj>
              </mc:Choice>
              <mc:Fallback>
                <p:oleObj name="公式" r:id="rId5" imgW="736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6064" y="4852987"/>
                        <a:ext cx="2305050" cy="122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9" name="Text Box 11"/>
          <p:cNvSpPr txBox="1">
            <a:spLocks noChangeArrowheads="1"/>
          </p:cNvSpPr>
          <p:nvPr/>
        </p:nvSpPr>
        <p:spPr bwMode="auto">
          <a:xfrm>
            <a:off x="4284663" y="4076700"/>
            <a:ext cx="4859337"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solidFill>
                  <a:schemeClr val="tx1"/>
                </a:solidFill>
              </a:rPr>
              <a:t>式中，</a:t>
            </a:r>
            <a:r>
              <a:rPr lang="en-US" altLang="zh-CN" i="1">
                <a:solidFill>
                  <a:schemeClr val="tx1"/>
                </a:solidFill>
              </a:rPr>
              <a:t>f </a:t>
            </a:r>
            <a:r>
              <a:rPr lang="en-US" altLang="zh-CN">
                <a:solidFill>
                  <a:schemeClr val="tx1"/>
                </a:solidFill>
              </a:rPr>
              <a:t>——</a:t>
            </a:r>
            <a:r>
              <a:rPr lang="zh-CN" altLang="en-US">
                <a:solidFill>
                  <a:schemeClr val="tx1"/>
                </a:solidFill>
              </a:rPr>
              <a:t>交流电源频率</a:t>
            </a:r>
            <a:r>
              <a:rPr lang="en-US" altLang="zh-CN">
                <a:solidFill>
                  <a:schemeClr val="tx1"/>
                </a:solidFill>
              </a:rPr>
              <a:t>(Hz)</a:t>
            </a:r>
            <a:r>
              <a:rPr lang="zh-CN" altLang="en-US">
                <a:solidFill>
                  <a:schemeClr val="tx1"/>
                </a:solidFill>
              </a:rPr>
              <a:t>，</a:t>
            </a:r>
          </a:p>
          <a:p>
            <a:pPr algn="l" eaLnBrk="1" hangingPunct="1">
              <a:spcBef>
                <a:spcPct val="50000"/>
              </a:spcBef>
            </a:pPr>
            <a:r>
              <a:rPr lang="zh-CN" altLang="en-US">
                <a:solidFill>
                  <a:schemeClr val="tx1"/>
                </a:solidFill>
              </a:rPr>
              <a:t>            </a:t>
            </a:r>
            <a:r>
              <a:rPr lang="en-US" altLang="zh-CN" i="1">
                <a:solidFill>
                  <a:schemeClr val="tx1"/>
                </a:solidFill>
              </a:rPr>
              <a:t>m</a:t>
            </a:r>
            <a:r>
              <a:rPr lang="en-US" altLang="zh-CN">
                <a:solidFill>
                  <a:schemeClr val="tx1"/>
                </a:solidFill>
              </a:rPr>
              <a:t> —— </a:t>
            </a:r>
            <a:r>
              <a:rPr lang="zh-CN" altLang="en-US">
                <a:solidFill>
                  <a:schemeClr val="tx1"/>
                </a:solidFill>
              </a:rPr>
              <a:t>一周内整流电压的脉 </a:t>
            </a:r>
          </a:p>
          <a:p>
            <a:pPr algn="l" eaLnBrk="1" hangingPunct="1">
              <a:spcBef>
                <a:spcPct val="50000"/>
              </a:spcBef>
            </a:pPr>
            <a:r>
              <a:rPr lang="zh-CN" altLang="en-US">
                <a:solidFill>
                  <a:schemeClr val="tx1"/>
                </a:solidFill>
              </a:rPr>
              <a:t>                         波数。</a:t>
            </a:r>
          </a:p>
        </p:txBody>
      </p:sp>
    </p:spTree>
    <p:extLst>
      <p:ext uri="{BB962C8B-B14F-4D97-AF65-F5344CB8AC3E}">
        <p14:creationId xmlns:p14="http://schemas.microsoft.com/office/powerpoint/2010/main" val="3397811263"/>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0061" name="Group 61"/>
          <p:cNvGraphicFramePr>
            <a:graphicFrameLocks noGrp="1"/>
          </p:cNvGraphicFramePr>
          <p:nvPr/>
        </p:nvGraphicFramePr>
        <p:xfrm>
          <a:off x="611188" y="2060575"/>
          <a:ext cx="7921625" cy="3600450"/>
        </p:xfrm>
        <a:graphic>
          <a:graphicData uri="http://schemas.openxmlformats.org/drawingml/2006/table">
            <a:tbl>
              <a:tblPr/>
              <a:tblGrid>
                <a:gridCol w="3673475"/>
                <a:gridCol w="2087562"/>
                <a:gridCol w="2160588"/>
              </a:tblGrid>
              <a:tr h="1214438">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整流电路形式</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最大失控时间</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ctr" latinLnBrk="0" hangingPunct="1">
                        <a:lnSpc>
                          <a:spcPct val="100000"/>
                        </a:lnSpc>
                        <a:spcBef>
                          <a:spcPct val="0"/>
                        </a:spcBef>
                        <a:spcAft>
                          <a:spcPct val="0"/>
                        </a:spcAft>
                        <a:buClrTx/>
                        <a:buSzTx/>
                        <a:buFontTx/>
                        <a:buNone/>
                      </a:pPr>
                      <a:r>
                        <a:rPr kumimoji="1"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smax</a:t>
                      </a: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(ms)</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平均失控时间</a:t>
                      </a:r>
                      <a:r>
                        <a:rPr kumimoji="1" lang="zh-CN" altLang="en-US" sz="32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 </a:t>
                      </a:r>
                      <a:r>
                        <a:rPr kumimoji="1" lang="en-US" altLang="zh-CN" sz="3200" b="0"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3200" b="0" i="1" u="none" strike="noStrike" cap="none" normalizeH="0" baseline="-25000" smtClean="0">
                          <a:ln>
                            <a:noFill/>
                          </a:ln>
                          <a:solidFill>
                            <a:schemeClr val="tx1"/>
                          </a:solidFill>
                          <a:effectLst/>
                          <a:latin typeface="Times New Roman" panose="02020603050405020304" pitchFamily="18" charset="0"/>
                          <a:ea typeface="宋体" panose="02010600030101010101" pitchFamily="2" charset="-122"/>
                        </a:rPr>
                        <a:t>s</a:t>
                      </a: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(ms)</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86012">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单相半波</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单相桥式（全波）</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三相半波</a:t>
                      </a:r>
                      <a:endPar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zh-CN" altLang="en-US"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三相桥式</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6.67</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3.33</a:t>
                      </a:r>
                      <a:endPar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ctr" latinLnBrk="0" hangingPunct="0">
                        <a:lnSpc>
                          <a:spcPct val="100000"/>
                        </a:lnSpc>
                        <a:spcBef>
                          <a:spcPct val="0"/>
                        </a:spcBef>
                        <a:spcAft>
                          <a:spcPct val="0"/>
                        </a:spcAft>
                        <a:buClrTx/>
                        <a:buSzTx/>
                        <a:buFontTx/>
                        <a:buNone/>
                      </a:pPr>
                      <a:r>
                        <a:rPr kumimoji="1" lang="en-US" altLang="zh-CN" sz="32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1.67</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2720" name="Text Box 62"/>
          <p:cNvSpPr txBox="1">
            <a:spLocks noChangeArrowheads="1"/>
          </p:cNvSpPr>
          <p:nvPr/>
        </p:nvSpPr>
        <p:spPr bwMode="auto">
          <a:xfrm>
            <a:off x="827088" y="549275"/>
            <a:ext cx="734536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tx1"/>
                </a:solidFill>
              </a:rPr>
              <a:t>表</a:t>
            </a:r>
            <a:r>
              <a:rPr lang="en-US" altLang="zh-CN" sz="3200">
                <a:solidFill>
                  <a:schemeClr val="tx1"/>
                </a:solidFill>
              </a:rPr>
              <a:t>2-2  </a:t>
            </a:r>
            <a:r>
              <a:rPr lang="zh-CN" altLang="en-US" sz="3200">
                <a:solidFill>
                  <a:schemeClr val="tx1"/>
                </a:solidFill>
              </a:rPr>
              <a:t>晶闸管整流器的失控时间（</a:t>
            </a:r>
            <a:r>
              <a:rPr lang="en-US" altLang="zh-CN" sz="3200" i="1">
                <a:solidFill>
                  <a:schemeClr val="tx1"/>
                </a:solidFill>
              </a:rPr>
              <a:t>f</a:t>
            </a:r>
            <a:r>
              <a:rPr lang="en-US" altLang="zh-CN" sz="3200">
                <a:solidFill>
                  <a:schemeClr val="tx1"/>
                </a:solidFill>
              </a:rPr>
              <a:t>=50Hz</a:t>
            </a:r>
            <a:r>
              <a:rPr lang="zh-CN" altLang="en-US" sz="3200">
                <a:solidFill>
                  <a:schemeClr val="tx1"/>
                </a:solidFill>
              </a:rPr>
              <a:t>）</a:t>
            </a:r>
          </a:p>
        </p:txBody>
      </p:sp>
    </p:spTree>
    <p:extLst>
      <p:ext uri="{BB962C8B-B14F-4D97-AF65-F5344CB8AC3E}">
        <p14:creationId xmlns:p14="http://schemas.microsoft.com/office/powerpoint/2010/main" val="2867028543"/>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61925" y="957263"/>
            <a:ext cx="8820150" cy="641350"/>
          </a:xfrm>
        </p:spPr>
        <p:txBody>
          <a:bodyPr/>
          <a:lstStyle/>
          <a:p>
            <a:r>
              <a:rPr lang="zh-CN" altLang="en-US" sz="3600" smtClean="0"/>
              <a:t>晶闸管触发电路与整流装置的传递函数 </a:t>
            </a:r>
          </a:p>
        </p:txBody>
      </p:sp>
      <p:sp>
        <p:nvSpPr>
          <p:cNvPr id="73731" name="Rectangle 3"/>
          <p:cNvSpPr>
            <a:spLocks noGrp="1" noChangeArrowheads="1"/>
          </p:cNvSpPr>
          <p:nvPr>
            <p:ph idx="1"/>
          </p:nvPr>
        </p:nvSpPr>
        <p:spPr>
          <a:xfrm>
            <a:off x="684213" y="1905000"/>
            <a:ext cx="8339137" cy="2316163"/>
          </a:xfrm>
        </p:spPr>
        <p:txBody>
          <a:bodyPr/>
          <a:lstStyle/>
          <a:p>
            <a:r>
              <a:rPr lang="zh-CN" altLang="en-US" sz="3600" smtClean="0">
                <a:latin typeface="Times New Roman" panose="02020603050405020304" pitchFamily="18" charset="0"/>
              </a:rPr>
              <a:t>滞后环节的输入为阶跃信号</a:t>
            </a:r>
            <a:r>
              <a:rPr lang="en-US" altLang="zh-CN" sz="3600" smtClean="0">
                <a:latin typeface="Times New Roman" panose="02020603050405020304" pitchFamily="18" charset="0"/>
              </a:rPr>
              <a:t>1(</a:t>
            </a:r>
            <a:r>
              <a:rPr lang="en-US" altLang="zh-CN" sz="3600" i="1" smtClean="0">
                <a:latin typeface="Times New Roman" panose="02020603050405020304" pitchFamily="18" charset="0"/>
              </a:rPr>
              <a:t>t</a:t>
            </a:r>
            <a:r>
              <a:rPr lang="en-US" altLang="zh-CN" sz="3600" smtClean="0">
                <a:latin typeface="Times New Roman" panose="02020603050405020304" pitchFamily="18" charset="0"/>
              </a:rPr>
              <a:t>)</a:t>
            </a:r>
            <a:r>
              <a:rPr lang="zh-CN" altLang="en-US" sz="3600" smtClean="0">
                <a:latin typeface="Times New Roman" panose="02020603050405020304" pitchFamily="18" charset="0"/>
              </a:rPr>
              <a:t>，输出要隔一定时间后才出现响应</a:t>
            </a:r>
            <a:r>
              <a:rPr lang="en-US" altLang="zh-CN" sz="3600" smtClean="0">
                <a:latin typeface="Times New Roman" panose="02020603050405020304" pitchFamily="18" charset="0"/>
              </a:rPr>
              <a:t>1(</a:t>
            </a:r>
            <a:r>
              <a:rPr lang="en-US" altLang="zh-CN" sz="3600" i="1" smtClean="0">
                <a:latin typeface="Times New Roman" panose="02020603050405020304" pitchFamily="18" charset="0"/>
              </a:rPr>
              <a:t>t-T</a:t>
            </a:r>
            <a:r>
              <a:rPr lang="en-US" altLang="zh-CN" sz="3600" baseline="-25000" smtClean="0">
                <a:latin typeface="Times New Roman" panose="02020603050405020304" pitchFamily="18" charset="0"/>
              </a:rPr>
              <a:t>s</a:t>
            </a:r>
            <a:r>
              <a:rPr lang="en-US" altLang="zh-CN" sz="3600" smtClean="0">
                <a:latin typeface="Times New Roman" panose="02020603050405020304" pitchFamily="18" charset="0"/>
              </a:rPr>
              <a:t>)</a:t>
            </a:r>
            <a:r>
              <a:rPr lang="zh-CN" altLang="en-US" sz="3600" smtClean="0">
                <a:latin typeface="Times New Roman" panose="02020603050405020304" pitchFamily="18" charset="0"/>
              </a:rPr>
              <a:t>。</a:t>
            </a:r>
          </a:p>
          <a:p>
            <a:r>
              <a:rPr lang="zh-CN" altLang="en-US" sz="3600" smtClean="0">
                <a:latin typeface="Times New Roman" panose="02020603050405020304" pitchFamily="18" charset="0"/>
              </a:rPr>
              <a:t>输入输出关系为：</a:t>
            </a:r>
            <a:r>
              <a:rPr lang="zh-CN" altLang="en-US" smtClean="0">
                <a:latin typeface="Times New Roman" panose="02020603050405020304" pitchFamily="18" charset="0"/>
              </a:rPr>
              <a:t>  </a:t>
            </a:r>
          </a:p>
        </p:txBody>
      </p:sp>
      <p:sp>
        <p:nvSpPr>
          <p:cNvPr id="73732"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3733" name="Object 5"/>
          <p:cNvGraphicFramePr>
            <a:graphicFrameLocks noChangeAspect="1"/>
          </p:cNvGraphicFramePr>
          <p:nvPr/>
        </p:nvGraphicFramePr>
        <p:xfrm>
          <a:off x="1476375" y="3789363"/>
          <a:ext cx="4464050" cy="725487"/>
        </p:xfrm>
        <a:graphic>
          <a:graphicData uri="http://schemas.openxmlformats.org/presentationml/2006/ole">
            <mc:AlternateContent xmlns:mc="http://schemas.openxmlformats.org/markup-compatibility/2006">
              <mc:Choice xmlns:v="urn:schemas-microsoft-com:vml" Requires="v">
                <p:oleObj spid="_x0000_s17438" name="公式" r:id="rId3" imgW="1409700" imgH="228600" progId="Equation.3">
                  <p:embed/>
                </p:oleObj>
              </mc:Choice>
              <mc:Fallback>
                <p:oleObj name="公式" r:id="rId3" imgW="1409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789363"/>
                        <a:ext cx="446405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4" name="Rectangle 6"/>
          <p:cNvSpPr>
            <a:spLocks noChangeArrowheads="1"/>
          </p:cNvSpPr>
          <p:nvPr/>
        </p:nvSpPr>
        <p:spPr bwMode="auto">
          <a:xfrm>
            <a:off x="720725" y="4437063"/>
            <a:ext cx="770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buClr>
                <a:schemeClr val="folHlink"/>
              </a:buClr>
              <a:buSzPct val="75000"/>
              <a:buFont typeface="Wingdings" panose="05000000000000000000" pitchFamily="2" charset="2"/>
              <a:buChar char="n"/>
            </a:pPr>
            <a:r>
              <a:rPr kumimoji="0" lang="en-US" altLang="zh-CN" sz="3600">
                <a:solidFill>
                  <a:schemeClr val="tx1"/>
                </a:solidFill>
              </a:rPr>
              <a:t> </a:t>
            </a:r>
            <a:r>
              <a:rPr kumimoji="0" lang="zh-CN" altLang="en-US" sz="3600">
                <a:solidFill>
                  <a:schemeClr val="tx1"/>
                </a:solidFill>
              </a:rPr>
              <a:t>传递函数为</a:t>
            </a:r>
          </a:p>
        </p:txBody>
      </p:sp>
      <p:sp>
        <p:nvSpPr>
          <p:cNvPr id="73735"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3736" name="Object 8"/>
          <p:cNvGraphicFramePr>
            <a:graphicFrameLocks noChangeAspect="1"/>
          </p:cNvGraphicFramePr>
          <p:nvPr/>
        </p:nvGraphicFramePr>
        <p:xfrm>
          <a:off x="1692275" y="5013325"/>
          <a:ext cx="4103688" cy="1169988"/>
        </p:xfrm>
        <a:graphic>
          <a:graphicData uri="http://schemas.openxmlformats.org/presentationml/2006/ole">
            <mc:AlternateContent xmlns:mc="http://schemas.openxmlformats.org/markup-compatibility/2006">
              <mc:Choice xmlns:v="urn:schemas-microsoft-com:vml" Requires="v">
                <p:oleObj spid="_x0000_s17439" name="公式" r:id="rId5" imgW="1574800" imgH="444500" progId="Equation.3">
                  <p:embed/>
                </p:oleObj>
              </mc:Choice>
              <mc:Fallback>
                <p:oleObj name="公式" r:id="rId5" imgW="15748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013325"/>
                        <a:ext cx="410368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7" name="Rectangle 9"/>
          <p:cNvSpPr>
            <a:spLocks noChangeArrowheads="1"/>
          </p:cNvSpPr>
          <p:nvPr/>
        </p:nvSpPr>
        <p:spPr bwMode="auto">
          <a:xfrm>
            <a:off x="6156325" y="5237163"/>
            <a:ext cx="2355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600">
                <a:solidFill>
                  <a:schemeClr val="tx1"/>
                </a:solidFill>
              </a:rPr>
              <a:t>（</a:t>
            </a:r>
            <a:r>
              <a:rPr lang="en-US" altLang="zh-CN" sz="3600">
                <a:solidFill>
                  <a:schemeClr val="tx1"/>
                </a:solidFill>
              </a:rPr>
              <a:t>2</a:t>
            </a:r>
            <a:r>
              <a:rPr lang="zh-CN" altLang="en-US" sz="3600">
                <a:solidFill>
                  <a:schemeClr val="tx1"/>
                </a:solidFill>
              </a:rPr>
              <a:t>－</a:t>
            </a:r>
            <a:r>
              <a:rPr lang="en-US" altLang="zh-CN" sz="3600">
                <a:solidFill>
                  <a:schemeClr val="tx1"/>
                </a:solidFill>
              </a:rPr>
              <a:t>14</a:t>
            </a:r>
            <a:r>
              <a:rPr lang="zh-CN" altLang="en-US" sz="3600">
                <a:solidFill>
                  <a:schemeClr val="tx1"/>
                </a:solidFill>
              </a:rPr>
              <a:t>）</a:t>
            </a:r>
            <a:r>
              <a:rPr lang="zh-CN" altLang="en-US" sz="3600" b="1">
                <a:solidFill>
                  <a:schemeClr val="tx1"/>
                </a:solidFill>
              </a:rPr>
              <a:t> </a:t>
            </a:r>
          </a:p>
        </p:txBody>
      </p:sp>
    </p:spTree>
    <p:extLst>
      <p:ext uri="{BB962C8B-B14F-4D97-AF65-F5344CB8AC3E}">
        <p14:creationId xmlns:p14="http://schemas.microsoft.com/office/powerpoint/2010/main" val="4043240581"/>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latin typeface="Times New Roman" panose="02020603050405020304" pitchFamily="18" charset="0"/>
              </a:rPr>
              <a:t>传递函数的近似处理</a:t>
            </a:r>
          </a:p>
        </p:txBody>
      </p:sp>
      <p:sp>
        <p:nvSpPr>
          <p:cNvPr id="74755" name="Rectangle 3"/>
          <p:cNvSpPr>
            <a:spLocks noGrp="1" noChangeArrowheads="1"/>
          </p:cNvSpPr>
          <p:nvPr>
            <p:ph idx="1"/>
          </p:nvPr>
        </p:nvSpPr>
        <p:spPr>
          <a:xfrm>
            <a:off x="827584" y="1700808"/>
            <a:ext cx="8110537" cy="560388"/>
          </a:xfrm>
        </p:spPr>
        <p:txBody>
          <a:bodyPr/>
          <a:lstStyle/>
          <a:p>
            <a:r>
              <a:rPr lang="zh-CN" altLang="en-US" sz="3600" dirty="0" smtClean="0"/>
              <a:t>按泰勒级数展开，可得 </a:t>
            </a:r>
          </a:p>
        </p:txBody>
      </p:sp>
      <p:sp>
        <p:nvSpPr>
          <p:cNvPr id="74756" name="Rectangle 4"/>
          <p:cNvSpPr>
            <a:spLocks noChangeArrowheads="1"/>
          </p:cNvSpPr>
          <p:nvPr/>
        </p:nvSpPr>
        <p:spPr bwMode="auto">
          <a:xfrm>
            <a:off x="0" y="3138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757" name="Object 5"/>
          <p:cNvGraphicFramePr>
            <a:graphicFrameLocks noChangeAspect="1"/>
          </p:cNvGraphicFramePr>
          <p:nvPr/>
        </p:nvGraphicFramePr>
        <p:xfrm>
          <a:off x="971600" y="2420888"/>
          <a:ext cx="6911975" cy="1168400"/>
        </p:xfrm>
        <a:graphic>
          <a:graphicData uri="http://schemas.openxmlformats.org/presentationml/2006/ole">
            <mc:AlternateContent xmlns:mc="http://schemas.openxmlformats.org/markup-compatibility/2006">
              <mc:Choice xmlns:v="urn:schemas-microsoft-com:vml" Requires="v">
                <p:oleObj spid="_x0000_s18462" name="公式" r:id="rId3" imgW="3441700" imgH="584200" progId="Equation.3">
                  <p:embed/>
                </p:oleObj>
              </mc:Choice>
              <mc:Fallback>
                <p:oleObj name="公式" r:id="rId3" imgW="3441700" imgH="584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420888"/>
                        <a:ext cx="691197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Rectangle 6"/>
          <p:cNvSpPr>
            <a:spLocks noChangeArrowheads="1"/>
          </p:cNvSpPr>
          <p:nvPr/>
        </p:nvSpPr>
        <p:spPr bwMode="auto">
          <a:xfrm>
            <a:off x="755650" y="3385275"/>
            <a:ext cx="80645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marL="342900" indent="-342900" algn="l" eaLnBrk="1" hangingPunct="1">
              <a:spcBef>
                <a:spcPct val="20000"/>
              </a:spcBef>
              <a:buClr>
                <a:schemeClr val="accent1"/>
              </a:buClr>
              <a:buSzPct val="65000"/>
              <a:buFont typeface="Wingdings" panose="05000000000000000000" pitchFamily="2" charset="2"/>
              <a:buChar char="n"/>
            </a:pPr>
            <a:r>
              <a:rPr kumimoji="0" lang="en-US" altLang="zh-CN" sz="3200" dirty="0">
                <a:solidFill>
                  <a:schemeClr val="tx1"/>
                </a:solidFill>
                <a:latin typeface="Arial" panose="020B0604020202020204" pitchFamily="34" charset="0"/>
              </a:rPr>
              <a:t> </a:t>
            </a:r>
            <a:r>
              <a:rPr lang="zh-CN" altLang="en-US" sz="3600" b="1" dirty="0">
                <a:solidFill>
                  <a:srgbClr val="006699"/>
                </a:solidFill>
                <a:latin typeface="+mn-lt"/>
                <a:ea typeface="+mn-ea"/>
              </a:rPr>
              <a:t>依据工程近似处理的原则，可忽略高次项，把整流装置近似看作一阶惯性环节 </a:t>
            </a:r>
          </a:p>
        </p:txBody>
      </p:sp>
      <p:sp>
        <p:nvSpPr>
          <p:cNvPr id="74759" name="Rectangle 7"/>
          <p:cNvSpPr>
            <a:spLocks noChangeArrowheads="1"/>
          </p:cNvSpPr>
          <p:nvPr/>
        </p:nvSpPr>
        <p:spPr bwMode="auto">
          <a:xfrm>
            <a:off x="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4760" name="Object 8"/>
          <p:cNvGraphicFramePr>
            <a:graphicFrameLocks noChangeAspect="1"/>
          </p:cNvGraphicFramePr>
          <p:nvPr/>
        </p:nvGraphicFramePr>
        <p:xfrm>
          <a:off x="2339975" y="4797425"/>
          <a:ext cx="2663825" cy="1163638"/>
        </p:xfrm>
        <a:graphic>
          <a:graphicData uri="http://schemas.openxmlformats.org/presentationml/2006/ole">
            <mc:AlternateContent xmlns:mc="http://schemas.openxmlformats.org/markup-compatibility/2006">
              <mc:Choice xmlns:v="urn:schemas-microsoft-com:vml" Requires="v">
                <p:oleObj spid="_x0000_s18463" name="公式" r:id="rId5" imgW="977900" imgH="431800" progId="Equation.3">
                  <p:embed/>
                </p:oleObj>
              </mc:Choice>
              <mc:Fallback>
                <p:oleObj name="公式" r:id="rId5" imgW="9779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4797425"/>
                        <a:ext cx="266382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1" name="Rectangle 9"/>
          <p:cNvSpPr>
            <a:spLocks noChangeArrowheads="1"/>
          </p:cNvSpPr>
          <p:nvPr/>
        </p:nvSpPr>
        <p:spPr bwMode="auto">
          <a:xfrm>
            <a:off x="5651500" y="5156200"/>
            <a:ext cx="2016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200">
                <a:solidFill>
                  <a:schemeClr val="tx1"/>
                </a:solidFill>
              </a:rPr>
              <a:t>（</a:t>
            </a:r>
            <a:r>
              <a:rPr lang="en-US" altLang="zh-CN" sz="3200">
                <a:solidFill>
                  <a:schemeClr val="tx1"/>
                </a:solidFill>
              </a:rPr>
              <a:t>2-16</a:t>
            </a:r>
            <a:r>
              <a:rPr lang="zh-CN" altLang="en-US" sz="3200">
                <a:solidFill>
                  <a:schemeClr val="tx1"/>
                </a:solidFill>
              </a:rPr>
              <a:t>）</a:t>
            </a:r>
            <a:r>
              <a:rPr lang="zh-CN" altLang="en-US" sz="3200" b="1">
                <a:solidFill>
                  <a:schemeClr val="tx1"/>
                </a:solidFill>
              </a:rPr>
              <a:t> </a:t>
            </a:r>
          </a:p>
        </p:txBody>
      </p:sp>
    </p:spTree>
    <p:extLst>
      <p:ext uri="{BB962C8B-B14F-4D97-AF65-F5344CB8AC3E}">
        <p14:creationId xmlns:p14="http://schemas.microsoft.com/office/powerpoint/2010/main" val="1341252437"/>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0"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779" name="Rectangle 5"/>
          <p:cNvSpPr>
            <a:spLocks noChangeArrowheads="1"/>
          </p:cNvSpPr>
          <p:nvPr/>
        </p:nvSpPr>
        <p:spPr bwMode="auto">
          <a:xfrm>
            <a:off x="1357313" y="5916613"/>
            <a:ext cx="582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tx1"/>
                </a:solidFill>
              </a:rPr>
              <a:t>图</a:t>
            </a:r>
            <a:r>
              <a:rPr kumimoji="0" lang="en-US" altLang="zh-CN">
                <a:solidFill>
                  <a:schemeClr val="tx1"/>
                </a:solidFill>
              </a:rPr>
              <a:t>2</a:t>
            </a:r>
            <a:r>
              <a:rPr kumimoji="0" lang="zh-CN" altLang="en-US">
                <a:solidFill>
                  <a:schemeClr val="tx1"/>
                </a:solidFill>
              </a:rPr>
              <a:t>－</a:t>
            </a:r>
            <a:r>
              <a:rPr kumimoji="0" lang="en-US" altLang="zh-CN">
                <a:solidFill>
                  <a:schemeClr val="tx1"/>
                </a:solidFill>
              </a:rPr>
              <a:t>9  </a:t>
            </a:r>
            <a:r>
              <a:rPr kumimoji="0" lang="zh-CN" altLang="en-US">
                <a:solidFill>
                  <a:schemeClr val="tx1"/>
                </a:solidFill>
              </a:rPr>
              <a:t>晶闸管触发与整流装置动态结构图</a:t>
            </a:r>
          </a:p>
        </p:txBody>
      </p:sp>
      <p:pic>
        <p:nvPicPr>
          <p:cNvPr id="75780" name="Picture 9" descr="02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676275"/>
            <a:ext cx="7272338"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6"/>
          <p:cNvSpPr>
            <a:spLocks noChangeArrowheads="1"/>
          </p:cNvSpPr>
          <p:nvPr/>
        </p:nvSpPr>
        <p:spPr bwMode="auto">
          <a:xfrm>
            <a:off x="4427538" y="227647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2800">
                <a:solidFill>
                  <a:schemeClr val="tx1"/>
                </a:solidFill>
                <a:latin typeface="Arial" panose="020B0604020202020204" pitchFamily="34" charset="0"/>
              </a:rPr>
              <a:t>准确的</a:t>
            </a:r>
          </a:p>
        </p:txBody>
      </p:sp>
      <p:sp>
        <p:nvSpPr>
          <p:cNvPr id="75782" name="Rectangle 7"/>
          <p:cNvSpPr>
            <a:spLocks noChangeArrowheads="1"/>
          </p:cNvSpPr>
          <p:nvPr/>
        </p:nvSpPr>
        <p:spPr bwMode="auto">
          <a:xfrm>
            <a:off x="4427538" y="4797425"/>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2800">
                <a:solidFill>
                  <a:schemeClr val="tx1"/>
                </a:solidFill>
                <a:latin typeface="Arial" panose="020B0604020202020204" pitchFamily="34" charset="0"/>
              </a:rPr>
              <a:t>近似的</a:t>
            </a:r>
          </a:p>
        </p:txBody>
      </p:sp>
    </p:spTree>
    <p:extLst>
      <p:ext uri="{BB962C8B-B14F-4D97-AF65-F5344CB8AC3E}">
        <p14:creationId xmlns:p14="http://schemas.microsoft.com/office/powerpoint/2010/main" val="172136326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871538" y="922338"/>
            <a:ext cx="8162925" cy="701675"/>
          </a:xfrm>
        </p:spPr>
        <p:txBody>
          <a:bodyPr/>
          <a:lstStyle/>
          <a:p>
            <a:r>
              <a:rPr lang="en-US" altLang="zh-CN" smtClean="0">
                <a:latin typeface="Times New Roman" panose="02020603050405020304" pitchFamily="18" charset="0"/>
              </a:rPr>
              <a:t>5. </a:t>
            </a:r>
            <a:r>
              <a:rPr lang="zh-CN" altLang="en-US" smtClean="0">
                <a:latin typeface="Times New Roman" panose="02020603050405020304" pitchFamily="18" charset="0"/>
              </a:rPr>
              <a:t>晶闸管整流器运行中存在的问题</a:t>
            </a:r>
          </a:p>
        </p:txBody>
      </p:sp>
      <p:sp>
        <p:nvSpPr>
          <p:cNvPr id="76803" name="Rectangle 3"/>
          <p:cNvSpPr>
            <a:spLocks noGrp="1" noChangeArrowheads="1"/>
          </p:cNvSpPr>
          <p:nvPr>
            <p:ph idx="1"/>
          </p:nvPr>
        </p:nvSpPr>
        <p:spPr>
          <a:xfrm>
            <a:off x="684213" y="1916113"/>
            <a:ext cx="7991475" cy="4191000"/>
          </a:xfrm>
        </p:spPr>
        <p:txBody>
          <a:bodyPr/>
          <a:lstStyle/>
          <a:p>
            <a:pPr>
              <a:lnSpc>
                <a:spcPct val="90000"/>
              </a:lnSpc>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1</a:t>
            </a:r>
            <a:r>
              <a:rPr lang="zh-CN" altLang="en-US" smtClean="0">
                <a:latin typeface="Times New Roman" panose="02020603050405020304" pitchFamily="18" charset="0"/>
              </a:rPr>
              <a:t>）晶闸管是单向导电的。</a:t>
            </a:r>
          </a:p>
          <a:p>
            <a:pPr>
              <a:lnSpc>
                <a:spcPct val="90000"/>
              </a:lnSpc>
              <a:buFont typeface="Wingdings" panose="05000000000000000000" pitchFamily="2" charset="2"/>
              <a:buNone/>
            </a:pPr>
            <a:r>
              <a:rPr lang="zh-CN" altLang="en-US" smtClean="0">
                <a:latin typeface="Times New Roman" panose="02020603050405020304" pitchFamily="18" charset="0"/>
              </a:rPr>
              <a:t> </a:t>
            </a:r>
          </a:p>
          <a:p>
            <a:pPr>
              <a:lnSpc>
                <a:spcPct val="90000"/>
              </a:lnSpc>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2</a:t>
            </a:r>
            <a:r>
              <a:rPr lang="zh-CN" altLang="en-US" smtClean="0">
                <a:latin typeface="Times New Roman" panose="02020603050405020304" pitchFamily="18" charset="0"/>
              </a:rPr>
              <a:t>）晶闸管对过电压、过电流和过高的</a:t>
            </a:r>
            <a:r>
              <a:rPr lang="en-US" altLang="zh-CN" smtClean="0">
                <a:latin typeface="Times New Roman" panose="02020603050405020304" pitchFamily="18" charset="0"/>
              </a:rPr>
              <a:t>du/dt</a:t>
            </a:r>
            <a:r>
              <a:rPr lang="zh-CN" altLang="en-US" smtClean="0">
                <a:latin typeface="Times New Roman" panose="02020603050405020304" pitchFamily="18" charset="0"/>
              </a:rPr>
              <a:t>与</a:t>
            </a:r>
            <a:r>
              <a:rPr lang="en-US" altLang="zh-CN" smtClean="0">
                <a:latin typeface="Times New Roman" panose="02020603050405020304" pitchFamily="18" charset="0"/>
              </a:rPr>
              <a:t>di/dt</a:t>
            </a:r>
            <a:r>
              <a:rPr lang="zh-CN" altLang="en-US" smtClean="0">
                <a:latin typeface="Times New Roman" panose="02020603050405020304" pitchFamily="18" charset="0"/>
              </a:rPr>
              <a:t>都十分敏感。</a:t>
            </a:r>
          </a:p>
          <a:p>
            <a:pPr>
              <a:lnSpc>
                <a:spcPct val="90000"/>
              </a:lnSpc>
              <a:buFont typeface="Wingdings" panose="05000000000000000000" pitchFamily="2" charset="2"/>
              <a:buNone/>
            </a:pPr>
            <a:endParaRPr lang="zh-CN" altLang="en-US" smtClean="0">
              <a:latin typeface="Times New Roman" panose="02020603050405020304" pitchFamily="18" charset="0"/>
            </a:endParaRPr>
          </a:p>
          <a:p>
            <a:pPr>
              <a:lnSpc>
                <a:spcPct val="90000"/>
              </a:lnSpc>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3</a:t>
            </a:r>
            <a:r>
              <a:rPr lang="zh-CN" altLang="en-US" smtClean="0">
                <a:latin typeface="Times New Roman" panose="02020603050405020304" pitchFamily="18" charset="0"/>
              </a:rPr>
              <a:t>）晶闸管的导通角变小时会使得系统的功率因数也随之减少，称之为“电力公害”。  </a:t>
            </a:r>
          </a:p>
        </p:txBody>
      </p:sp>
    </p:spTree>
    <p:extLst>
      <p:ext uri="{BB962C8B-B14F-4D97-AF65-F5344CB8AC3E}">
        <p14:creationId xmlns:p14="http://schemas.microsoft.com/office/powerpoint/2010/main" val="1842935873"/>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9552" y="548680"/>
            <a:ext cx="8162925" cy="641350"/>
          </a:xfrm>
        </p:spPr>
        <p:txBody>
          <a:bodyPr/>
          <a:lstStyle/>
          <a:p>
            <a:r>
              <a:rPr lang="en-US" altLang="zh-CN" sz="3600" b="1" smtClean="0">
                <a:latin typeface="Times New Roman" panose="02020603050405020304" pitchFamily="18" charset="0"/>
              </a:rPr>
              <a:t>2.1.2 </a:t>
            </a:r>
            <a:r>
              <a:rPr lang="zh-CN" altLang="en-US" sz="3600" b="1" smtClean="0">
                <a:latin typeface="Times New Roman" panose="02020603050405020304" pitchFamily="18" charset="0"/>
              </a:rPr>
              <a:t>直流</a:t>
            </a:r>
            <a:r>
              <a:rPr lang="en-US" altLang="zh-CN" sz="3600" b="1" smtClean="0">
                <a:latin typeface="Times New Roman" panose="02020603050405020304" pitchFamily="18" charset="0"/>
              </a:rPr>
              <a:t>PWM</a:t>
            </a:r>
            <a:r>
              <a:rPr lang="zh-CN" altLang="en-US" sz="3600" b="1" smtClean="0">
                <a:latin typeface="Times New Roman" panose="02020603050405020304" pitchFamily="18" charset="0"/>
              </a:rPr>
              <a:t>变换器</a:t>
            </a:r>
            <a:r>
              <a:rPr lang="en-US" altLang="zh-CN" sz="3600" smtClean="0">
                <a:latin typeface="Times New Roman" panose="02020603050405020304" pitchFamily="18" charset="0"/>
              </a:rPr>
              <a:t>-</a:t>
            </a:r>
            <a:r>
              <a:rPr lang="zh-CN" altLang="en-US" sz="3600" b="1" smtClean="0">
                <a:latin typeface="Times New Roman" panose="02020603050405020304" pitchFamily="18" charset="0"/>
              </a:rPr>
              <a:t>电动机系统</a:t>
            </a:r>
          </a:p>
        </p:txBody>
      </p:sp>
      <p:sp>
        <p:nvSpPr>
          <p:cNvPr id="77827" name="Rectangle 3"/>
          <p:cNvSpPr>
            <a:spLocks noGrp="1" noChangeArrowheads="1"/>
          </p:cNvSpPr>
          <p:nvPr>
            <p:ph idx="1"/>
          </p:nvPr>
        </p:nvSpPr>
        <p:spPr/>
        <p:txBody>
          <a:bodyPr/>
          <a:lstStyle/>
          <a:p>
            <a:r>
              <a:rPr lang="zh-CN" altLang="en-US" dirty="0" smtClean="0">
                <a:latin typeface="Times New Roman" panose="02020603050405020304" pitchFamily="18" charset="0"/>
              </a:rPr>
              <a:t>直流</a:t>
            </a:r>
            <a:r>
              <a:rPr lang="en-US" altLang="zh-CN" dirty="0" smtClean="0">
                <a:latin typeface="Times New Roman" panose="02020603050405020304" pitchFamily="18" charset="0"/>
              </a:rPr>
              <a:t>PWM</a:t>
            </a:r>
            <a:r>
              <a:rPr lang="zh-CN" altLang="en-US" dirty="0" smtClean="0">
                <a:latin typeface="Times New Roman" panose="02020603050405020304" pitchFamily="18" charset="0"/>
              </a:rPr>
              <a:t>变换器由全控型电力电子器件构成，采用脉冲宽度调制控制方式。</a:t>
            </a:r>
            <a:endParaRPr lang="en-US" altLang="zh-CN" dirty="0" smtClean="0">
              <a:latin typeface="Times New Roman" panose="02020603050405020304" pitchFamily="18" charset="0"/>
            </a:endParaRPr>
          </a:p>
          <a:p>
            <a:r>
              <a:rPr lang="zh-CN" altLang="en-US" dirty="0">
                <a:latin typeface="Times New Roman" panose="02020603050405020304" pitchFamily="18" charset="0"/>
              </a:rPr>
              <a:t>在中、小容量的高动态性能系统中，直流</a:t>
            </a:r>
            <a:r>
              <a:rPr lang="en-US" altLang="zh-CN" dirty="0" smtClean="0">
                <a:latin typeface="Times New Roman" panose="02020603050405020304" pitchFamily="18" charset="0"/>
              </a:rPr>
              <a:t>PWM</a:t>
            </a:r>
            <a:r>
              <a:rPr lang="zh-CN" altLang="en-US" dirty="0" smtClean="0">
                <a:latin typeface="Times New Roman" panose="02020603050405020304" pitchFamily="18" charset="0"/>
              </a:rPr>
              <a:t>调速系统已经完全取代了</a:t>
            </a:r>
            <a:r>
              <a:rPr lang="en-US" altLang="zh-CN" dirty="0" smtClean="0">
                <a:latin typeface="Times New Roman" panose="02020603050405020304" pitchFamily="18" charset="0"/>
              </a:rPr>
              <a:t>V-M</a:t>
            </a:r>
            <a:r>
              <a:rPr lang="zh-CN" altLang="en-US" dirty="0" smtClean="0">
                <a:latin typeface="Times New Roman" panose="02020603050405020304" pitchFamily="18" charset="0"/>
              </a:rPr>
              <a:t>系统</a:t>
            </a:r>
            <a:endParaRPr lang="en-US" altLang="zh-CN" dirty="0" smtClean="0">
              <a:latin typeface="Times New Roman" panose="02020603050405020304" pitchFamily="18" charset="0"/>
            </a:endParaRPr>
          </a:p>
          <a:p>
            <a:endParaRPr lang="zh-CN" altLang="en-US" dirty="0" smtClean="0">
              <a:latin typeface="Times New Roman" panose="02020603050405020304" pitchFamily="18" charset="0"/>
            </a:endParaRPr>
          </a:p>
        </p:txBody>
      </p:sp>
      <p:sp>
        <p:nvSpPr>
          <p:cNvPr id="2" name="爆炸形 1 1"/>
          <p:cNvSpPr/>
          <p:nvPr/>
        </p:nvSpPr>
        <p:spPr>
          <a:xfrm>
            <a:off x="1403648" y="3501008"/>
            <a:ext cx="5832648" cy="259228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为什么？</a:t>
            </a:r>
            <a:endParaRPr lang="zh-CN" altLang="en-US" dirty="0"/>
          </a:p>
        </p:txBody>
      </p:sp>
    </p:spTree>
    <p:extLst>
      <p:ext uri="{BB962C8B-B14F-4D97-AF65-F5344CB8AC3E}">
        <p14:creationId xmlns:p14="http://schemas.microsoft.com/office/powerpoint/2010/main" val="389222241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5"/>
          <p:cNvSpPr txBox="1">
            <a:spLocks noChangeArrowheads="1"/>
          </p:cNvSpPr>
          <p:nvPr/>
        </p:nvSpPr>
        <p:spPr bwMode="auto">
          <a:xfrm>
            <a:off x="539750" y="765175"/>
            <a:ext cx="8208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1"/>
                </a:solidFill>
              </a:rPr>
              <a:t>图</a:t>
            </a:r>
            <a:r>
              <a:rPr lang="en-US" altLang="zh-CN" sz="2800">
                <a:solidFill>
                  <a:schemeClr val="tx1"/>
                </a:solidFill>
              </a:rPr>
              <a:t>2-10  </a:t>
            </a:r>
            <a:r>
              <a:rPr lang="zh-CN" altLang="en-US" sz="2800">
                <a:solidFill>
                  <a:schemeClr val="tx1"/>
                </a:solidFill>
              </a:rPr>
              <a:t>简单的不可逆</a:t>
            </a:r>
            <a:r>
              <a:rPr lang="en-US" altLang="zh-CN" sz="2800">
                <a:solidFill>
                  <a:schemeClr val="tx1"/>
                </a:solidFill>
              </a:rPr>
              <a:t>PWM</a:t>
            </a:r>
            <a:r>
              <a:rPr lang="zh-CN" altLang="en-US" sz="2800">
                <a:solidFill>
                  <a:schemeClr val="tx1"/>
                </a:solidFill>
              </a:rPr>
              <a:t>变换器</a:t>
            </a:r>
            <a:r>
              <a:rPr lang="en-US" altLang="zh-CN" sz="2800">
                <a:solidFill>
                  <a:schemeClr val="tx1"/>
                </a:solidFill>
              </a:rPr>
              <a:t>-</a:t>
            </a:r>
            <a:r>
              <a:rPr lang="zh-CN" altLang="en-US" sz="2800">
                <a:solidFill>
                  <a:schemeClr val="tx1"/>
                </a:solidFill>
              </a:rPr>
              <a:t>直流电动机系统</a:t>
            </a:r>
          </a:p>
        </p:txBody>
      </p:sp>
      <p:sp>
        <p:nvSpPr>
          <p:cNvPr id="7987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9877"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爆炸形 1 4"/>
          <p:cNvSpPr>
            <a:spLocks noChangeArrowheads="1"/>
          </p:cNvSpPr>
          <p:nvPr/>
        </p:nvSpPr>
        <p:spPr bwMode="auto">
          <a:xfrm>
            <a:off x="5508625" y="3644900"/>
            <a:ext cx="3743325" cy="2016125"/>
          </a:xfrm>
          <a:prstGeom prst="irregularSeal1">
            <a:avLst/>
          </a:prstGeom>
          <a:solidFill>
            <a:schemeClr val="accent1"/>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t>只能正向电动！！</a:t>
            </a:r>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0659" y="1284288"/>
            <a:ext cx="6349627" cy="4881016"/>
          </a:xfrm>
          <a:prstGeom prst="rect">
            <a:avLst/>
          </a:prstGeom>
          <a:noFill/>
          <a:ln>
            <a:noFill/>
          </a:ln>
        </p:spPr>
      </p:pic>
    </p:spTree>
    <p:extLst>
      <p:ext uri="{BB962C8B-B14F-4D97-AF65-F5344CB8AC3E}">
        <p14:creationId xmlns:p14="http://schemas.microsoft.com/office/powerpoint/2010/main" val="40237743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9750" y="692150"/>
            <a:ext cx="8494713" cy="579438"/>
          </a:xfrm>
        </p:spPr>
        <p:txBody>
          <a:bodyPr/>
          <a:lstStyle/>
          <a:p>
            <a:pPr marL="838200" indent="-838200"/>
            <a:r>
              <a:rPr lang="en-US" altLang="zh-CN" sz="3200" smtClean="0">
                <a:latin typeface="Times New Roman" panose="02020603050405020304" pitchFamily="18" charset="0"/>
              </a:rPr>
              <a:t>1</a:t>
            </a:r>
            <a:r>
              <a:rPr lang="zh-CN" altLang="en-US" sz="3200" smtClean="0">
                <a:latin typeface="Times New Roman" panose="02020603050405020304" pitchFamily="18" charset="0"/>
              </a:rPr>
              <a:t>．</a:t>
            </a:r>
            <a:r>
              <a:rPr lang="en-US" altLang="zh-CN" sz="3200" smtClean="0">
                <a:latin typeface="Times New Roman" panose="02020603050405020304" pitchFamily="18" charset="0"/>
              </a:rPr>
              <a:t>PWM</a:t>
            </a:r>
            <a:r>
              <a:rPr lang="zh-CN" altLang="en-US" sz="3200" smtClean="0">
                <a:latin typeface="Times New Roman" panose="02020603050405020304" pitchFamily="18" charset="0"/>
              </a:rPr>
              <a:t>变换器的工作状态和电压、电流波形</a:t>
            </a:r>
          </a:p>
        </p:txBody>
      </p:sp>
      <p:sp>
        <p:nvSpPr>
          <p:cNvPr id="78851" name="Rectangle 3"/>
          <p:cNvSpPr>
            <a:spLocks noGrp="1" noChangeArrowheads="1"/>
          </p:cNvSpPr>
          <p:nvPr>
            <p:ph idx="1"/>
          </p:nvPr>
        </p:nvSpPr>
        <p:spPr>
          <a:xfrm>
            <a:off x="611560" y="1772816"/>
            <a:ext cx="7848600" cy="4829175"/>
          </a:xfrm>
        </p:spPr>
        <p:txBody>
          <a:bodyPr/>
          <a:lstStyle/>
          <a:p>
            <a:r>
              <a:rPr lang="zh-CN" altLang="en-US" dirty="0" smtClean="0">
                <a:latin typeface="Times New Roman" panose="02020603050405020304" pitchFamily="18" charset="0"/>
              </a:rPr>
              <a:t>脉宽调制变换器的作用是：用脉冲宽度调制的方法，把恒定的直流电源电压调制成频率一定、宽度可变的脉冲电压序列，从而可以改变平均输出电压的大小，以调节电动机转速。</a:t>
            </a:r>
          </a:p>
          <a:p>
            <a:r>
              <a:rPr lang="en-US" altLang="zh-CN" dirty="0" smtClean="0">
                <a:latin typeface="Times New Roman" panose="02020603050405020304" pitchFamily="18" charset="0"/>
              </a:rPr>
              <a:t>PWM</a:t>
            </a:r>
            <a:r>
              <a:rPr lang="zh-CN" altLang="en-US" dirty="0" smtClean="0">
                <a:latin typeface="Times New Roman" panose="02020603050405020304" pitchFamily="18" charset="0"/>
              </a:rPr>
              <a:t>变换器电路有多种形式，总体上可分为不可逆与可逆两大类。</a:t>
            </a:r>
          </a:p>
        </p:txBody>
      </p:sp>
    </p:spTree>
    <p:extLst>
      <p:ext uri="{BB962C8B-B14F-4D97-AF65-F5344CB8AC3E}">
        <p14:creationId xmlns:p14="http://schemas.microsoft.com/office/powerpoint/2010/main" val="1062775175"/>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p:txBody>
          <a:bodyPr/>
          <a:lstStyle/>
          <a:p>
            <a:r>
              <a:rPr lang="zh-CN" altLang="en-US" smtClean="0">
                <a:latin typeface="Times New Roman" panose="02020603050405020304" pitchFamily="18" charset="0"/>
              </a:rPr>
              <a:t>在一个开关周期</a:t>
            </a:r>
            <a:r>
              <a:rPr lang="en-US" altLang="zh-CN" i="1" smtClean="0">
                <a:latin typeface="Times New Roman" panose="02020603050405020304" pitchFamily="18" charset="0"/>
              </a:rPr>
              <a:t>T</a:t>
            </a:r>
            <a:r>
              <a:rPr lang="zh-CN" altLang="en-US" smtClean="0">
                <a:latin typeface="Times New Roman" panose="02020603050405020304" pitchFamily="18" charset="0"/>
              </a:rPr>
              <a:t>内，</a:t>
            </a:r>
          </a:p>
          <a:p>
            <a:r>
              <a:rPr lang="zh-CN" altLang="en-US" smtClean="0">
                <a:latin typeface="Times New Roman" panose="02020603050405020304" pitchFamily="18" charset="0"/>
              </a:rPr>
              <a:t>当                  时，</a:t>
            </a:r>
            <a:r>
              <a:rPr lang="en-US" altLang="zh-CN" i="1" smtClean="0">
                <a:latin typeface="Times New Roman" panose="02020603050405020304" pitchFamily="18" charset="0"/>
              </a:rPr>
              <a:t>U</a:t>
            </a:r>
            <a:r>
              <a:rPr lang="en-US" altLang="zh-CN" i="1" baseline="-25000" smtClean="0">
                <a:latin typeface="Times New Roman" panose="02020603050405020304" pitchFamily="18" charset="0"/>
              </a:rPr>
              <a:t>g</a:t>
            </a:r>
            <a:r>
              <a:rPr lang="zh-CN" altLang="en-US" smtClean="0">
                <a:latin typeface="Times New Roman" panose="02020603050405020304" pitchFamily="18" charset="0"/>
              </a:rPr>
              <a:t>为正，</a:t>
            </a:r>
            <a:r>
              <a:rPr lang="en-US" altLang="zh-CN" i="1" smtClean="0">
                <a:latin typeface="Times New Roman" panose="02020603050405020304" pitchFamily="18" charset="0"/>
              </a:rPr>
              <a:t>VT</a:t>
            </a:r>
            <a:r>
              <a:rPr lang="zh-CN" altLang="en-US" smtClean="0">
                <a:latin typeface="Times New Roman" panose="02020603050405020304" pitchFamily="18" charset="0"/>
              </a:rPr>
              <a:t>饱和导通，电源电压</a:t>
            </a:r>
            <a:r>
              <a:rPr lang="en-US" altLang="zh-CN" i="1" smtClean="0">
                <a:latin typeface="Times New Roman" panose="02020603050405020304" pitchFamily="18" charset="0"/>
              </a:rPr>
              <a:t>U</a:t>
            </a:r>
            <a:r>
              <a:rPr lang="en-US" altLang="zh-CN" i="1" baseline="-25000" smtClean="0">
                <a:latin typeface="Times New Roman" panose="02020603050405020304" pitchFamily="18" charset="0"/>
              </a:rPr>
              <a:t>s</a:t>
            </a:r>
            <a:r>
              <a:rPr lang="zh-CN" altLang="en-US" smtClean="0">
                <a:latin typeface="Times New Roman" panose="02020603050405020304" pitchFamily="18" charset="0"/>
              </a:rPr>
              <a:t>通过</a:t>
            </a:r>
            <a:r>
              <a:rPr lang="en-US" altLang="zh-CN" i="1" smtClean="0">
                <a:latin typeface="Times New Roman" panose="02020603050405020304" pitchFamily="18" charset="0"/>
              </a:rPr>
              <a:t>VT</a:t>
            </a:r>
            <a:r>
              <a:rPr lang="zh-CN" altLang="en-US" smtClean="0">
                <a:latin typeface="Times New Roman" panose="02020603050405020304" pitchFamily="18" charset="0"/>
              </a:rPr>
              <a:t>加到直流电动机电枢两端。</a:t>
            </a:r>
          </a:p>
          <a:p>
            <a:r>
              <a:rPr lang="zh-CN" altLang="en-US" smtClean="0">
                <a:latin typeface="Times New Roman" panose="02020603050405020304" pitchFamily="18" charset="0"/>
              </a:rPr>
              <a:t>当                  时， </a:t>
            </a:r>
            <a:r>
              <a:rPr lang="en-US" altLang="zh-CN" i="1" smtClean="0">
                <a:latin typeface="Times New Roman" panose="02020603050405020304" pitchFamily="18" charset="0"/>
              </a:rPr>
              <a:t>U</a:t>
            </a:r>
            <a:r>
              <a:rPr lang="en-US" altLang="zh-CN" i="1" baseline="-25000" smtClean="0">
                <a:latin typeface="Times New Roman" panose="02020603050405020304" pitchFamily="18" charset="0"/>
              </a:rPr>
              <a:t>g</a:t>
            </a:r>
            <a:r>
              <a:rPr lang="zh-CN" altLang="en-US" smtClean="0">
                <a:latin typeface="Times New Roman" panose="02020603050405020304" pitchFamily="18" charset="0"/>
              </a:rPr>
              <a:t>为负， </a:t>
            </a:r>
            <a:r>
              <a:rPr lang="en-US" altLang="zh-CN" i="1" smtClean="0">
                <a:latin typeface="Times New Roman" panose="02020603050405020304" pitchFamily="18" charset="0"/>
              </a:rPr>
              <a:t>VT</a:t>
            </a:r>
            <a:r>
              <a:rPr lang="zh-CN" altLang="en-US" smtClean="0">
                <a:latin typeface="Times New Roman" panose="02020603050405020304" pitchFamily="18" charset="0"/>
              </a:rPr>
              <a:t>关断，电枢电路中的电流通过续流二极管</a:t>
            </a:r>
            <a:r>
              <a:rPr lang="en-US" altLang="zh-CN" i="1" smtClean="0">
                <a:latin typeface="Times New Roman" panose="02020603050405020304" pitchFamily="18" charset="0"/>
              </a:rPr>
              <a:t>VD</a:t>
            </a:r>
            <a:r>
              <a:rPr lang="zh-CN" altLang="en-US" smtClean="0">
                <a:latin typeface="Times New Roman" panose="02020603050405020304" pitchFamily="18" charset="0"/>
              </a:rPr>
              <a:t>续流，直流电动机电枢电压近似等于零。 </a:t>
            </a:r>
          </a:p>
        </p:txBody>
      </p:sp>
      <p:sp>
        <p:nvSpPr>
          <p:cNvPr id="80899"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0" name="Object 4"/>
          <p:cNvGraphicFramePr>
            <a:graphicFrameLocks noChangeAspect="1"/>
          </p:cNvGraphicFramePr>
          <p:nvPr/>
        </p:nvGraphicFramePr>
        <p:xfrm>
          <a:off x="1475656" y="1772816"/>
          <a:ext cx="1728788" cy="638175"/>
        </p:xfrm>
        <a:graphic>
          <a:graphicData uri="http://schemas.openxmlformats.org/presentationml/2006/ole">
            <mc:AlternateContent xmlns:mc="http://schemas.openxmlformats.org/markup-compatibility/2006">
              <mc:Choice xmlns:v="urn:schemas-microsoft-com:vml" Requires="v">
                <p:oleObj spid="_x0000_s19486" name="公式" r:id="rId3" imgW="622300" imgH="228600" progId="Equation.3">
                  <p:embed/>
                </p:oleObj>
              </mc:Choice>
              <mc:Fallback>
                <p:oleObj name="公式" r:id="rId3" imgW="622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772816"/>
                        <a:ext cx="17287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0902" name="Object 6"/>
          <p:cNvGraphicFramePr>
            <a:graphicFrameLocks noChangeAspect="1"/>
          </p:cNvGraphicFramePr>
          <p:nvPr/>
        </p:nvGraphicFramePr>
        <p:xfrm>
          <a:off x="1331640" y="2710929"/>
          <a:ext cx="1800225" cy="625475"/>
        </p:xfrm>
        <a:graphic>
          <a:graphicData uri="http://schemas.openxmlformats.org/presentationml/2006/ole">
            <mc:AlternateContent xmlns:mc="http://schemas.openxmlformats.org/markup-compatibility/2006">
              <mc:Choice xmlns:v="urn:schemas-microsoft-com:vml" Requires="v">
                <p:oleObj spid="_x0000_s19487" name="公式" r:id="rId5" imgW="660400" imgH="228600" progId="Equation.3">
                  <p:embed/>
                </p:oleObj>
              </mc:Choice>
              <mc:Fallback>
                <p:oleObj name="公式" r:id="rId5" imgW="6604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2710929"/>
                        <a:ext cx="180022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24494265"/>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436517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endParaRPr lang="zh-CN" altLang="zh-CN" smtClean="0"/>
          </a:p>
        </p:txBody>
      </p:sp>
      <p:sp>
        <p:nvSpPr>
          <p:cNvPr id="81923" name="Rectangle 3"/>
          <p:cNvSpPr>
            <a:spLocks noGrp="1" noChangeArrowheads="1"/>
          </p:cNvSpPr>
          <p:nvPr>
            <p:ph idx="1"/>
          </p:nvPr>
        </p:nvSpPr>
        <p:spPr>
          <a:xfrm>
            <a:off x="1033463" y="1785938"/>
            <a:ext cx="8110537" cy="4307358"/>
          </a:xfrm>
        </p:spPr>
        <p:txBody>
          <a:bodyPr/>
          <a:lstStyle/>
          <a:p>
            <a:pPr>
              <a:lnSpc>
                <a:spcPct val="90000"/>
              </a:lnSpc>
            </a:pPr>
            <a:r>
              <a:rPr lang="zh-CN" altLang="en-US" dirty="0" smtClean="0">
                <a:latin typeface="Times New Roman" panose="02020603050405020304" pitchFamily="18" charset="0"/>
              </a:rPr>
              <a:t>直流电动机电枢两端的平均电压为 </a:t>
            </a:r>
          </a:p>
          <a:p>
            <a:pPr>
              <a:lnSpc>
                <a:spcPct val="90000"/>
              </a:lnSpc>
              <a:buFont typeface="Wingdings" panose="05000000000000000000" pitchFamily="2" charset="2"/>
              <a:buNone/>
            </a:pPr>
            <a:r>
              <a:rPr lang="zh-CN" altLang="en-US" dirty="0" smtClean="0">
                <a:latin typeface="Times New Roman" panose="02020603050405020304" pitchFamily="18" charset="0"/>
              </a:rPr>
              <a:t>                                                    （</a:t>
            </a:r>
            <a:r>
              <a:rPr lang="en-US" altLang="zh-CN" dirty="0" smtClean="0">
                <a:latin typeface="Times New Roman" panose="02020603050405020304" pitchFamily="18" charset="0"/>
              </a:rPr>
              <a:t>2-17</a:t>
            </a:r>
            <a:r>
              <a:rPr lang="zh-CN" altLang="en-US" dirty="0" smtClean="0">
                <a:latin typeface="Times New Roman" panose="02020603050405020304" pitchFamily="18" charset="0"/>
              </a:rPr>
              <a:t>） </a:t>
            </a:r>
            <a:endParaRPr lang="en-US" altLang="zh-CN" dirty="0" smtClean="0">
              <a:latin typeface="Times New Roman" panose="02020603050405020304" pitchFamily="18" charset="0"/>
            </a:endParaRPr>
          </a:p>
          <a:p>
            <a:pPr>
              <a:lnSpc>
                <a:spcPct val="90000"/>
              </a:lnSpc>
              <a:buFont typeface="Wingdings" panose="05000000000000000000" pitchFamily="2" charset="2"/>
              <a:buNone/>
            </a:pPr>
            <a:endParaRPr lang="zh-CN" altLang="en-US" dirty="0" smtClean="0">
              <a:latin typeface="Times New Roman" panose="02020603050405020304" pitchFamily="18" charset="0"/>
            </a:endParaRPr>
          </a:p>
          <a:p>
            <a:pPr>
              <a:lnSpc>
                <a:spcPct val="90000"/>
              </a:lnSpc>
            </a:pPr>
            <a:r>
              <a:rPr lang="zh-CN" altLang="en-US" dirty="0" smtClean="0">
                <a:solidFill>
                  <a:srgbClr val="FF3300"/>
                </a:solidFill>
                <a:latin typeface="Times New Roman" panose="02020603050405020304" pitchFamily="18" charset="0"/>
              </a:rPr>
              <a:t>改变占空比                       ，即可实现直流电动机的调压调速。</a:t>
            </a:r>
          </a:p>
          <a:p>
            <a:pPr>
              <a:lnSpc>
                <a:spcPct val="90000"/>
              </a:lnSpc>
              <a:buFont typeface="Wingdings" panose="05000000000000000000" pitchFamily="2" charset="2"/>
              <a:buNone/>
            </a:pPr>
            <a:endParaRPr lang="en-US" altLang="zh-CN" dirty="0" smtClean="0">
              <a:latin typeface="Times New Roman" panose="02020603050405020304" pitchFamily="18" charset="0"/>
            </a:endParaRPr>
          </a:p>
          <a:p>
            <a:pPr>
              <a:lnSpc>
                <a:spcPct val="90000"/>
              </a:lnSpc>
              <a:buFont typeface="Wingdings" panose="05000000000000000000" pitchFamily="2" charset="2"/>
              <a:buNone/>
            </a:pPr>
            <a:endParaRPr lang="zh-CN" altLang="en-US" dirty="0" smtClean="0">
              <a:latin typeface="Times New Roman" panose="02020603050405020304" pitchFamily="18" charset="0"/>
            </a:endParaRPr>
          </a:p>
          <a:p>
            <a:pPr>
              <a:lnSpc>
                <a:spcPct val="90000"/>
              </a:lnSpc>
            </a:pPr>
            <a:r>
              <a:rPr lang="zh-CN" altLang="en-US" dirty="0" smtClean="0">
                <a:latin typeface="Times New Roman" panose="02020603050405020304" pitchFamily="18" charset="0"/>
              </a:rPr>
              <a:t>令             为</a:t>
            </a:r>
            <a:r>
              <a:rPr lang="en-US" altLang="zh-CN" dirty="0" smtClean="0">
                <a:latin typeface="Times New Roman" panose="02020603050405020304" pitchFamily="18" charset="0"/>
              </a:rPr>
              <a:t>PWM</a:t>
            </a:r>
            <a:r>
              <a:rPr lang="zh-CN" altLang="en-US" dirty="0" smtClean="0">
                <a:latin typeface="Times New Roman" panose="02020603050405020304" pitchFamily="18" charset="0"/>
              </a:rPr>
              <a:t>电压系数，则在不可逆</a:t>
            </a:r>
            <a:r>
              <a:rPr lang="en-US" altLang="zh-CN" dirty="0" smtClean="0">
                <a:latin typeface="Times New Roman" panose="02020603050405020304" pitchFamily="18" charset="0"/>
              </a:rPr>
              <a:t>PWM</a:t>
            </a:r>
            <a:r>
              <a:rPr lang="zh-CN" altLang="en-US" dirty="0" smtClean="0">
                <a:latin typeface="Times New Roman" panose="02020603050405020304" pitchFamily="18" charset="0"/>
              </a:rPr>
              <a:t>变换器中</a:t>
            </a:r>
          </a:p>
          <a:p>
            <a:pPr>
              <a:lnSpc>
                <a:spcPct val="90000"/>
              </a:lnSpc>
              <a:buFont typeface="Wingdings" panose="05000000000000000000" pitchFamily="2" charset="2"/>
              <a:buNone/>
            </a:pPr>
            <a:r>
              <a:rPr lang="zh-CN" altLang="en-US" dirty="0" smtClean="0">
                <a:latin typeface="Times New Roman" panose="02020603050405020304" pitchFamily="18" charset="0"/>
              </a:rPr>
              <a:t>												                    </a:t>
            </a:r>
          </a:p>
        </p:txBody>
      </p:sp>
      <p:sp>
        <p:nvSpPr>
          <p:cNvPr id="81924"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5" name="Object 4"/>
          <p:cNvGraphicFramePr>
            <a:graphicFrameLocks noChangeAspect="1"/>
          </p:cNvGraphicFramePr>
          <p:nvPr/>
        </p:nvGraphicFramePr>
        <p:xfrm>
          <a:off x="1928813" y="2071688"/>
          <a:ext cx="2808287" cy="966787"/>
        </p:xfrm>
        <a:graphic>
          <a:graphicData uri="http://schemas.openxmlformats.org/presentationml/2006/ole">
            <mc:AlternateContent xmlns:mc="http://schemas.openxmlformats.org/markup-compatibility/2006">
              <mc:Choice xmlns:v="urn:schemas-microsoft-com:vml" Requires="v">
                <p:oleObj spid="_x0000_s20566" name="公式" r:id="rId3" imgW="1193165" imgH="406400" progId="Equation.3">
                  <p:embed/>
                </p:oleObj>
              </mc:Choice>
              <mc:Fallback>
                <p:oleObj name="公式" r:id="rId3" imgW="1193165"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813" y="2071688"/>
                        <a:ext cx="2808287"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Rectangle 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7" name="Object 6"/>
          <p:cNvGraphicFramePr>
            <a:graphicFrameLocks noChangeAspect="1"/>
          </p:cNvGraphicFramePr>
          <p:nvPr/>
        </p:nvGraphicFramePr>
        <p:xfrm>
          <a:off x="3357563" y="3232150"/>
          <a:ext cx="1500187" cy="411163"/>
        </p:xfrm>
        <a:graphic>
          <a:graphicData uri="http://schemas.openxmlformats.org/presentationml/2006/ole">
            <mc:AlternateContent xmlns:mc="http://schemas.openxmlformats.org/markup-compatibility/2006">
              <mc:Choice xmlns:v="urn:schemas-microsoft-com:vml" Requires="v">
                <p:oleObj spid="_x0000_s20567" name="公式" r:id="rId5" imgW="800735" imgH="215900" progId="Equation.3">
                  <p:embed/>
                </p:oleObj>
              </mc:Choice>
              <mc:Fallback>
                <p:oleObj name="公式" r:id="rId5" imgW="800735"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7563" y="3232150"/>
                        <a:ext cx="150018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8"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29" name="Object 8"/>
          <p:cNvGraphicFramePr>
            <a:graphicFrameLocks noChangeAspect="1"/>
          </p:cNvGraphicFramePr>
          <p:nvPr/>
        </p:nvGraphicFramePr>
        <p:xfrm>
          <a:off x="2000250" y="4786313"/>
          <a:ext cx="857250" cy="727075"/>
        </p:xfrm>
        <a:graphic>
          <a:graphicData uri="http://schemas.openxmlformats.org/presentationml/2006/ole">
            <mc:AlternateContent xmlns:mc="http://schemas.openxmlformats.org/markup-compatibility/2006">
              <mc:Choice xmlns:v="urn:schemas-microsoft-com:vml" Requires="v">
                <p:oleObj spid="_x0000_s20568" name="公式" r:id="rId7" imgW="508000" imgH="431800" progId="Equation.3">
                  <p:embed/>
                </p:oleObj>
              </mc:Choice>
              <mc:Fallback>
                <p:oleObj name="公式" r:id="rId7" imgW="5080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0250" y="4786313"/>
                        <a:ext cx="85725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0" name="Rectangle 11"/>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31" name="Object 10"/>
          <p:cNvGraphicFramePr>
            <a:graphicFrameLocks noChangeAspect="1"/>
          </p:cNvGraphicFramePr>
          <p:nvPr/>
        </p:nvGraphicFramePr>
        <p:xfrm>
          <a:off x="3635896" y="5589240"/>
          <a:ext cx="1585912" cy="657225"/>
        </p:xfrm>
        <a:graphic>
          <a:graphicData uri="http://schemas.openxmlformats.org/presentationml/2006/ole">
            <mc:AlternateContent xmlns:mc="http://schemas.openxmlformats.org/markup-compatibility/2006">
              <mc:Choice xmlns:v="urn:schemas-microsoft-com:vml" Requires="v">
                <p:oleObj spid="_x0000_s20569" name="公式" r:id="rId9" imgW="393700" imgH="165100" progId="Equation.3">
                  <p:embed/>
                </p:oleObj>
              </mc:Choice>
              <mc:Fallback>
                <p:oleObj name="公式" r:id="rId9" imgW="393700" imgH="165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896" y="5589240"/>
                        <a:ext cx="15859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2"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33" name="Object 12"/>
          <p:cNvGraphicFramePr>
            <a:graphicFrameLocks noChangeAspect="1"/>
          </p:cNvGraphicFramePr>
          <p:nvPr/>
        </p:nvGraphicFramePr>
        <p:xfrm>
          <a:off x="4143375" y="3929063"/>
          <a:ext cx="2860675" cy="946150"/>
        </p:xfrm>
        <a:graphic>
          <a:graphicData uri="http://schemas.openxmlformats.org/presentationml/2006/ole">
            <mc:AlternateContent xmlns:mc="http://schemas.openxmlformats.org/markup-compatibility/2006">
              <mc:Choice xmlns:v="urn:schemas-microsoft-com:vml" Requires="v">
                <p:oleObj spid="_x0000_s20570" name="Equation" r:id="rId11" imgW="1295400" imgH="431800" progId="Equation.DSMT4">
                  <p:embed/>
                </p:oleObj>
              </mc:Choice>
              <mc:Fallback>
                <p:oleObj name="Equation" r:id="rId11" imgW="1295400" imgH="4318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43375" y="3929063"/>
                        <a:ext cx="2860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4"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1935" name="Object 14"/>
          <p:cNvGraphicFramePr>
            <a:graphicFrameLocks noChangeAspect="1"/>
          </p:cNvGraphicFramePr>
          <p:nvPr/>
        </p:nvGraphicFramePr>
        <p:xfrm>
          <a:off x="1857375" y="3957638"/>
          <a:ext cx="1714500" cy="838200"/>
        </p:xfrm>
        <a:graphic>
          <a:graphicData uri="http://schemas.openxmlformats.org/presentationml/2006/ole">
            <mc:AlternateContent xmlns:mc="http://schemas.openxmlformats.org/markup-compatibility/2006">
              <mc:Choice xmlns:v="urn:schemas-microsoft-com:vml" Requires="v">
                <p:oleObj spid="_x0000_s20571" name="Equation" r:id="rId13" imgW="876300" imgH="431800" progId="Equation.DSMT4">
                  <p:embed/>
                </p:oleObj>
              </mc:Choice>
              <mc:Fallback>
                <p:oleObj name="Equation" r:id="rId13" imgW="876300" imgH="4318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57375" y="3957638"/>
                        <a:ext cx="17145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5956664"/>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endParaRPr lang="zh-CN" altLang="en-US" smtClean="0"/>
          </a:p>
        </p:txBody>
      </p:sp>
      <p:sp>
        <p:nvSpPr>
          <p:cNvPr id="82947" name="内容占位符 2"/>
          <p:cNvSpPr>
            <a:spLocks noGrp="1"/>
          </p:cNvSpPr>
          <p:nvPr>
            <p:ph idx="1"/>
          </p:nvPr>
        </p:nvSpPr>
        <p:spPr/>
        <p:txBody>
          <a:bodyPr/>
          <a:lstStyle/>
          <a:p>
            <a:r>
              <a:rPr lang="zh-CN" altLang="en-US" smtClean="0">
                <a:latin typeface="Times New Roman" panose="02020603050405020304" pitchFamily="18" charset="0"/>
              </a:rPr>
              <a:t>不可逆</a:t>
            </a:r>
            <a:r>
              <a:rPr lang="en-US" altLang="zh-CN" smtClean="0">
                <a:latin typeface="Times New Roman" panose="02020603050405020304" pitchFamily="18" charset="0"/>
              </a:rPr>
              <a:t>PWM</a:t>
            </a:r>
            <a:r>
              <a:rPr lang="zh-CN" altLang="en-US" smtClean="0">
                <a:latin typeface="Times New Roman" panose="02020603050405020304" pitchFamily="18" charset="0"/>
              </a:rPr>
              <a:t>变换器</a:t>
            </a:r>
            <a:r>
              <a:rPr lang="en-US" altLang="zh-CN" smtClean="0">
                <a:latin typeface="Times New Roman" panose="02020603050405020304" pitchFamily="18" charset="0"/>
              </a:rPr>
              <a:t>-</a:t>
            </a:r>
            <a:r>
              <a:rPr lang="zh-CN" altLang="en-US" smtClean="0">
                <a:latin typeface="Times New Roman" panose="02020603050405020304" pitchFamily="18" charset="0"/>
              </a:rPr>
              <a:t>直流电动机系统不允许电流反向，</a:t>
            </a:r>
          </a:p>
          <a:p>
            <a:r>
              <a:rPr lang="zh-CN" altLang="en-US" smtClean="0">
                <a:latin typeface="Times New Roman" panose="02020603050405020304" pitchFamily="18" charset="0"/>
              </a:rPr>
              <a:t>续流二极管</a:t>
            </a:r>
            <a:r>
              <a:rPr lang="en-US" altLang="zh-CN" i="1" smtClean="0">
                <a:latin typeface="Times New Roman" panose="02020603050405020304" pitchFamily="18" charset="0"/>
              </a:rPr>
              <a:t>VD</a:t>
            </a:r>
            <a:r>
              <a:rPr lang="zh-CN" altLang="en-US" smtClean="0">
                <a:latin typeface="Times New Roman" panose="02020603050405020304" pitchFamily="18" charset="0"/>
              </a:rPr>
              <a:t>的作用只是为</a:t>
            </a:r>
            <a:r>
              <a:rPr lang="en-US" altLang="zh-CN" i="1" smtClean="0">
                <a:latin typeface="Times New Roman" panose="02020603050405020304" pitchFamily="18" charset="0"/>
              </a:rPr>
              <a:t>i</a:t>
            </a:r>
            <a:r>
              <a:rPr lang="en-US" altLang="zh-CN" i="1" baseline="-25000" smtClean="0">
                <a:latin typeface="Times New Roman" panose="02020603050405020304" pitchFamily="18" charset="0"/>
              </a:rPr>
              <a:t>d</a:t>
            </a:r>
            <a:r>
              <a:rPr lang="zh-CN" altLang="en-US" smtClean="0">
                <a:latin typeface="Times New Roman" panose="02020603050405020304" pitchFamily="18" charset="0"/>
              </a:rPr>
              <a:t>提供一个续流的通道。</a:t>
            </a:r>
            <a:endParaRPr lang="en-US" altLang="zh-CN" smtClean="0"/>
          </a:p>
          <a:p>
            <a:r>
              <a:rPr lang="zh-CN" altLang="en-US" smtClean="0"/>
              <a:t>在转速向低调节时</a:t>
            </a:r>
            <a:r>
              <a:rPr lang="en-US" altLang="zh-CN" smtClean="0"/>
              <a:t>,</a:t>
            </a:r>
            <a:r>
              <a:rPr lang="zh-CN" altLang="en-US" smtClean="0"/>
              <a:t>要减小占空比</a:t>
            </a:r>
            <a:r>
              <a:rPr lang="en-US" altLang="zh-CN" smtClean="0"/>
              <a:t>,</a:t>
            </a:r>
            <a:r>
              <a:rPr lang="zh-CN" altLang="en-US" smtClean="0"/>
              <a:t>使</a:t>
            </a:r>
            <a:r>
              <a:rPr lang="en-US" altLang="zh-CN" smtClean="0"/>
              <a:t>Ud</a:t>
            </a:r>
            <a:r>
              <a:rPr lang="zh-CN" altLang="en-US" smtClean="0"/>
              <a:t>下降，当</a:t>
            </a:r>
            <a:r>
              <a:rPr lang="en-US" altLang="zh-CN" smtClean="0"/>
              <a:t>Ud</a:t>
            </a:r>
            <a:r>
              <a:rPr lang="zh-CN" altLang="en-US" smtClean="0"/>
              <a:t>小于反电动势时，电流衰减到零</a:t>
            </a:r>
            <a:endParaRPr lang="en-US" altLang="zh-CN" smtClean="0"/>
          </a:p>
          <a:p>
            <a:pPr>
              <a:buFont typeface="Wingdings" panose="05000000000000000000" pitchFamily="2" charset="2"/>
              <a:buNone/>
            </a:pPr>
            <a:r>
              <a:rPr lang="zh-CN" altLang="en-US" smtClean="0"/>
              <a:t>   直流就会断续，出现和相控整流器同样的问题，如何解决呢？</a:t>
            </a:r>
          </a:p>
        </p:txBody>
      </p:sp>
    </p:spTree>
    <p:extLst>
      <p:ext uri="{BB962C8B-B14F-4D97-AF65-F5344CB8AC3E}">
        <p14:creationId xmlns:p14="http://schemas.microsoft.com/office/powerpoint/2010/main" val="99962387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endParaRPr lang="zh-CN" altLang="zh-CN" smtClean="0"/>
          </a:p>
        </p:txBody>
      </p:sp>
      <p:sp>
        <p:nvSpPr>
          <p:cNvPr id="83971" name="Rectangle 3"/>
          <p:cNvSpPr>
            <a:spLocks noGrp="1" noChangeArrowheads="1"/>
          </p:cNvSpPr>
          <p:nvPr>
            <p:ph idx="1"/>
          </p:nvPr>
        </p:nvSpPr>
        <p:spPr/>
        <p:txBody>
          <a:bodyPr/>
          <a:lstStyle/>
          <a:p>
            <a:r>
              <a:rPr lang="zh-CN" altLang="en-US" smtClean="0">
                <a:latin typeface="Times New Roman" panose="02020603050405020304" pitchFamily="18" charset="0"/>
              </a:rPr>
              <a:t>如果要实现电动机的制动，必须为其提供反向电流通道 。</a:t>
            </a:r>
            <a:endParaRPr lang="en-US" altLang="zh-CN" smtClean="0">
              <a:latin typeface="Times New Roman" panose="02020603050405020304" pitchFamily="18" charset="0"/>
            </a:endParaRPr>
          </a:p>
          <a:p>
            <a:endParaRPr lang="zh-CN" altLang="en-US" smtClean="0">
              <a:latin typeface="Times New Roman" panose="02020603050405020304" pitchFamily="18" charset="0"/>
            </a:endParaRPr>
          </a:p>
        </p:txBody>
      </p:sp>
    </p:spTree>
    <p:extLst>
      <p:ext uri="{BB962C8B-B14F-4D97-AF65-F5344CB8AC3E}">
        <p14:creationId xmlns:p14="http://schemas.microsoft.com/office/powerpoint/2010/main" val="3487677918"/>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84995" name="对象 4"/>
          <p:cNvGraphicFramePr>
            <a:graphicFrameLocks noChangeAspect="1"/>
          </p:cNvGraphicFramePr>
          <p:nvPr/>
        </p:nvGraphicFramePr>
        <p:xfrm>
          <a:off x="971550" y="1700213"/>
          <a:ext cx="6192838" cy="4410075"/>
        </p:xfrm>
        <a:graphic>
          <a:graphicData uri="http://schemas.openxmlformats.org/presentationml/2006/ole">
            <mc:AlternateContent xmlns:mc="http://schemas.openxmlformats.org/markup-compatibility/2006">
              <mc:Choice xmlns:v="urn:schemas-microsoft-com:vml" Requires="v">
                <p:oleObj spid="_x0000_s21520" r:id="rId3" imgW="2485390" imgH="1771015" progId="Visio.Drawing.11">
                  <p:embed/>
                </p:oleObj>
              </mc:Choice>
              <mc:Fallback>
                <p:oleObj r:id="rId3" imgW="2485390" imgH="177101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700213"/>
                        <a:ext cx="61928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6" name="Text Box 6"/>
          <p:cNvSpPr>
            <a:spLocks noGrp="1" noChangeArrowheads="1"/>
          </p:cNvSpPr>
          <p:nvPr>
            <p:ph type="title"/>
          </p:nvPr>
        </p:nvSpPr>
        <p:spPr>
          <a:noFill/>
        </p:spPr>
        <p:txBody>
          <a:bodyPr>
            <a:spAutoFit/>
          </a:bodyPr>
          <a:lstStyle/>
          <a:p>
            <a:pPr>
              <a:spcBef>
                <a:spcPct val="50000"/>
              </a:spcBef>
            </a:pPr>
            <a:r>
              <a:rPr kumimoji="1" lang="zh-CN" altLang="en-US" sz="2400" smtClean="0">
                <a:solidFill>
                  <a:schemeClr val="tx1"/>
                </a:solidFill>
                <a:latin typeface="Times New Roman" panose="02020603050405020304" pitchFamily="18" charset="0"/>
              </a:rPr>
              <a:t>图</a:t>
            </a:r>
            <a:r>
              <a:rPr kumimoji="1" lang="en-US" altLang="zh-CN" sz="2400" smtClean="0">
                <a:solidFill>
                  <a:schemeClr val="tx1"/>
                </a:solidFill>
                <a:latin typeface="Times New Roman" panose="02020603050405020304" pitchFamily="18" charset="0"/>
              </a:rPr>
              <a:t>2-12	</a:t>
            </a:r>
            <a:r>
              <a:rPr kumimoji="1" lang="zh-CN" altLang="en-US" sz="2400" smtClean="0">
                <a:solidFill>
                  <a:schemeClr val="tx1"/>
                </a:solidFill>
                <a:latin typeface="Times New Roman" panose="02020603050405020304" pitchFamily="18" charset="0"/>
              </a:rPr>
              <a:t>有制动电流通路的不可逆</a:t>
            </a:r>
            <a:r>
              <a:rPr kumimoji="1" lang="en-US" altLang="zh-CN" sz="2400" smtClean="0">
                <a:solidFill>
                  <a:schemeClr val="tx1"/>
                </a:solidFill>
                <a:latin typeface="Times New Roman" panose="02020603050405020304" pitchFamily="18" charset="0"/>
              </a:rPr>
              <a:t>PWM</a:t>
            </a:r>
            <a:r>
              <a:rPr kumimoji="1" lang="zh-CN" altLang="en-US" sz="2400" smtClean="0">
                <a:solidFill>
                  <a:schemeClr val="tx1"/>
                </a:solidFill>
                <a:latin typeface="Times New Roman" panose="02020603050405020304" pitchFamily="18" charset="0"/>
              </a:rPr>
              <a:t>变换器</a:t>
            </a:r>
            <a:r>
              <a:rPr kumimoji="1" lang="en-US" altLang="zh-CN" sz="2400" smtClean="0">
                <a:solidFill>
                  <a:schemeClr val="tx1"/>
                </a:solidFill>
                <a:latin typeface="Times New Roman" panose="02020603050405020304" pitchFamily="18" charset="0"/>
              </a:rPr>
              <a:t>-</a:t>
            </a:r>
            <a:r>
              <a:rPr kumimoji="1" lang="zh-CN" altLang="en-US" sz="2400" smtClean="0">
                <a:solidFill>
                  <a:schemeClr val="tx1"/>
                </a:solidFill>
                <a:latin typeface="Times New Roman" panose="02020603050405020304" pitchFamily="18" charset="0"/>
              </a:rPr>
              <a:t>直流电动机系统</a:t>
            </a:r>
          </a:p>
        </p:txBody>
      </p:sp>
    </p:spTree>
    <p:extLst>
      <p:ext uri="{BB962C8B-B14F-4D97-AF65-F5344CB8AC3E}">
        <p14:creationId xmlns:p14="http://schemas.microsoft.com/office/powerpoint/2010/main" val="1628055295"/>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9395" name="Text Box 6"/>
          <p:cNvSpPr txBox="1">
            <a:spLocks noChangeArrowheads="1"/>
          </p:cNvSpPr>
          <p:nvPr/>
        </p:nvSpPr>
        <p:spPr bwMode="auto">
          <a:xfrm>
            <a:off x="323850" y="616585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2-12	</a:t>
            </a:r>
            <a:r>
              <a:rPr lang="zh-CN" altLang="en-US">
                <a:solidFill>
                  <a:schemeClr val="tx1"/>
                </a:solidFill>
              </a:rPr>
              <a:t>有制动电流通路的不可逆</a:t>
            </a:r>
            <a:r>
              <a:rPr lang="en-US" altLang="zh-CN">
                <a:solidFill>
                  <a:schemeClr val="tx1"/>
                </a:solidFill>
              </a:rPr>
              <a:t>PWM</a:t>
            </a:r>
            <a:r>
              <a:rPr lang="zh-CN" altLang="en-US">
                <a:solidFill>
                  <a:schemeClr val="tx1"/>
                </a:solidFill>
              </a:rPr>
              <a:t>变换器</a:t>
            </a:r>
            <a:r>
              <a:rPr lang="en-US" altLang="zh-CN">
                <a:solidFill>
                  <a:schemeClr val="tx1"/>
                </a:solidFill>
              </a:rPr>
              <a:t>-</a:t>
            </a:r>
            <a:r>
              <a:rPr lang="zh-CN" altLang="en-US">
                <a:solidFill>
                  <a:schemeClr val="tx1"/>
                </a:solidFill>
              </a:rPr>
              <a:t>直流电动机系统</a:t>
            </a:r>
          </a:p>
        </p:txBody>
      </p:sp>
      <p:pic>
        <p:nvPicPr>
          <p:cNvPr id="59396" name="Picture 8" descr="021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81075"/>
            <a:ext cx="6011863" cy="491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7"/>
          <p:cNvSpPr txBox="1">
            <a:spLocks noChangeArrowheads="1"/>
          </p:cNvSpPr>
          <p:nvPr/>
        </p:nvSpPr>
        <p:spPr bwMode="auto">
          <a:xfrm>
            <a:off x="4356100" y="5157788"/>
            <a:ext cx="2484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一般电动状态的电压、电流波形 </a:t>
            </a:r>
          </a:p>
        </p:txBody>
      </p:sp>
    </p:spTree>
    <p:extLst>
      <p:ext uri="{BB962C8B-B14F-4D97-AF65-F5344CB8AC3E}">
        <p14:creationId xmlns:p14="http://schemas.microsoft.com/office/powerpoint/2010/main" val="243398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871538" y="620688"/>
            <a:ext cx="8162925" cy="701675"/>
          </a:xfrm>
        </p:spPr>
        <p:txBody>
          <a:bodyPr/>
          <a:lstStyle/>
          <a:p>
            <a:r>
              <a:rPr lang="zh-CN" altLang="en-US" b="1" dirty="0" smtClean="0">
                <a:latin typeface="Times New Roman" panose="02020603050405020304" pitchFamily="18" charset="0"/>
              </a:rPr>
              <a:t>一般电动状态</a:t>
            </a:r>
          </a:p>
        </p:txBody>
      </p:sp>
      <p:sp>
        <p:nvSpPr>
          <p:cNvPr id="87043" name="Rectangle 3"/>
          <p:cNvSpPr>
            <a:spLocks noGrp="1" noChangeArrowheads="1"/>
          </p:cNvSpPr>
          <p:nvPr>
            <p:ph idx="1"/>
          </p:nvPr>
        </p:nvSpPr>
        <p:spPr>
          <a:xfrm>
            <a:off x="609600" y="1624161"/>
            <a:ext cx="7848600" cy="4829175"/>
          </a:xfrm>
        </p:spPr>
        <p:txBody>
          <a:bodyPr/>
          <a:lstStyle/>
          <a:p>
            <a:pPr>
              <a:spcBef>
                <a:spcPts val="1500"/>
              </a:spcBef>
            </a:pPr>
            <a:r>
              <a:rPr lang="zh-CN" altLang="en-US" dirty="0" smtClean="0">
                <a:latin typeface="Times New Roman" panose="02020603050405020304" pitchFamily="18" charset="0"/>
              </a:rPr>
              <a:t>在一般电动状态中，</a:t>
            </a:r>
            <a:r>
              <a:rPr lang="en-US" altLang="zh-CN" i="1" dirty="0" smtClean="0">
                <a:latin typeface="Times New Roman" panose="02020603050405020304" pitchFamily="18" charset="0"/>
              </a:rPr>
              <a:t>i</a:t>
            </a:r>
            <a:r>
              <a:rPr lang="en-US" altLang="zh-CN" i="1" baseline="-25000" dirty="0" smtClean="0">
                <a:latin typeface="Times New Roman" panose="02020603050405020304" pitchFamily="18" charset="0"/>
              </a:rPr>
              <a:t>d</a:t>
            </a:r>
            <a:r>
              <a:rPr lang="zh-CN" altLang="en-US" dirty="0" smtClean="0">
                <a:latin typeface="Times New Roman" panose="02020603050405020304" pitchFamily="18" charset="0"/>
              </a:rPr>
              <a:t>始终为正值（其正方向示于图</a:t>
            </a:r>
            <a:r>
              <a:rPr lang="en-US" altLang="zh-CN" dirty="0" smtClean="0">
                <a:latin typeface="Times New Roman" panose="02020603050405020304" pitchFamily="18" charset="0"/>
              </a:rPr>
              <a:t>2-12(a)</a:t>
            </a:r>
            <a:r>
              <a:rPr lang="zh-CN" altLang="en-US" dirty="0" smtClean="0">
                <a:latin typeface="Times New Roman" panose="02020603050405020304" pitchFamily="18" charset="0"/>
              </a:rPr>
              <a:t>中）。</a:t>
            </a:r>
          </a:p>
          <a:p>
            <a:pPr>
              <a:spcBef>
                <a:spcPts val="1500"/>
              </a:spcBef>
            </a:pPr>
            <a:r>
              <a:rPr lang="zh-CN" altLang="en-US" dirty="0" smtClean="0">
                <a:latin typeface="Times New Roman" panose="02020603050405020304" pitchFamily="18" charset="0"/>
              </a:rPr>
              <a:t>在</a:t>
            </a:r>
            <a:r>
              <a:rPr lang="en-US" altLang="zh-CN" i="1" dirty="0" smtClean="0">
                <a:latin typeface="Times New Roman" panose="02020603050405020304" pitchFamily="18" charset="0"/>
              </a:rPr>
              <a:t>0</a:t>
            </a:r>
            <a:r>
              <a:rPr lang="en-US" altLang="en-US" i="1" dirty="0" smtClean="0">
                <a:latin typeface="Times New Roman" panose="02020603050405020304" pitchFamily="18" charset="0"/>
              </a:rPr>
              <a:t>≤</a:t>
            </a:r>
            <a:r>
              <a:rPr lang="en-US" altLang="zh-CN" i="1" dirty="0" smtClean="0">
                <a:latin typeface="Times New Roman" panose="02020603050405020304" pitchFamily="18" charset="0"/>
              </a:rPr>
              <a:t>t&lt;t</a:t>
            </a:r>
            <a:r>
              <a:rPr lang="en-US" altLang="zh-CN" i="1" baseline="-25000" dirty="0" smtClean="0">
                <a:latin typeface="Times New Roman" panose="02020603050405020304" pitchFamily="18" charset="0"/>
              </a:rPr>
              <a:t>on</a:t>
            </a:r>
            <a:r>
              <a:rPr lang="zh-CN" altLang="en-US" dirty="0" smtClean="0">
                <a:latin typeface="Times New Roman" panose="02020603050405020304" pitchFamily="18" charset="0"/>
              </a:rPr>
              <a:t>期间，</a:t>
            </a: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1</a:t>
            </a:r>
            <a:r>
              <a:rPr lang="zh-CN" altLang="en-US" dirty="0" smtClean="0">
                <a:latin typeface="Times New Roman" panose="02020603050405020304" pitchFamily="18" charset="0"/>
              </a:rPr>
              <a:t>导通，</a:t>
            </a: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关断。电流</a:t>
            </a:r>
            <a:r>
              <a:rPr lang="en-US" altLang="zh-CN" i="1" dirty="0" smtClean="0">
                <a:latin typeface="Times New Roman" panose="02020603050405020304" pitchFamily="18" charset="0"/>
              </a:rPr>
              <a:t>i</a:t>
            </a:r>
            <a:r>
              <a:rPr lang="en-US" altLang="zh-CN" i="1" baseline="-25000" dirty="0" smtClean="0">
                <a:latin typeface="Times New Roman" panose="02020603050405020304" pitchFamily="18" charset="0"/>
              </a:rPr>
              <a:t>d</a:t>
            </a:r>
            <a:r>
              <a:rPr lang="zh-CN" altLang="en-US" dirty="0" smtClean="0">
                <a:latin typeface="Times New Roman" panose="02020603050405020304" pitchFamily="18" charset="0"/>
              </a:rPr>
              <a:t>沿图中的回路</a:t>
            </a:r>
            <a:r>
              <a:rPr lang="en-US" altLang="zh-CN" dirty="0" smtClean="0">
                <a:latin typeface="Times New Roman" panose="02020603050405020304" pitchFamily="18" charset="0"/>
              </a:rPr>
              <a:t>1</a:t>
            </a:r>
            <a:r>
              <a:rPr lang="zh-CN" altLang="en-US" dirty="0" smtClean="0">
                <a:latin typeface="Times New Roman" panose="02020603050405020304" pitchFamily="18" charset="0"/>
              </a:rPr>
              <a:t>流通。</a:t>
            </a:r>
          </a:p>
          <a:p>
            <a:pPr>
              <a:spcBef>
                <a:spcPts val="1500"/>
              </a:spcBef>
            </a:pPr>
            <a:r>
              <a:rPr lang="zh-CN" altLang="en-US" dirty="0" smtClean="0">
                <a:latin typeface="Times New Roman" panose="02020603050405020304" pitchFamily="18" charset="0"/>
              </a:rPr>
              <a:t>在</a:t>
            </a:r>
            <a:r>
              <a:rPr lang="en-US" altLang="zh-CN" i="1" dirty="0" err="1" smtClean="0">
                <a:latin typeface="Times New Roman" panose="02020603050405020304" pitchFamily="18" charset="0"/>
              </a:rPr>
              <a:t>t</a:t>
            </a:r>
            <a:r>
              <a:rPr lang="en-US" altLang="zh-CN" i="1" baseline="-25000" dirty="0" err="1" smtClean="0">
                <a:latin typeface="Times New Roman" panose="02020603050405020304" pitchFamily="18" charset="0"/>
              </a:rPr>
              <a:t>on</a:t>
            </a:r>
            <a:r>
              <a:rPr lang="en-US" altLang="zh-CN" i="1" dirty="0" err="1" smtClean="0">
                <a:latin typeface="Times New Roman" panose="02020603050405020304" pitchFamily="18" charset="0"/>
              </a:rPr>
              <a:t>≤t</a:t>
            </a:r>
            <a:r>
              <a:rPr lang="en-US" altLang="zh-CN" i="1" dirty="0" smtClean="0">
                <a:latin typeface="Times New Roman" panose="02020603050405020304" pitchFamily="18" charset="0"/>
              </a:rPr>
              <a:t>&lt;T</a:t>
            </a:r>
            <a:r>
              <a:rPr lang="zh-CN" altLang="en-US" dirty="0" smtClean="0">
                <a:latin typeface="Times New Roman" panose="02020603050405020304" pitchFamily="18" charset="0"/>
              </a:rPr>
              <a:t>期间，</a:t>
            </a: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1</a:t>
            </a:r>
            <a:r>
              <a:rPr lang="zh-CN" altLang="en-US" dirty="0" smtClean="0">
                <a:latin typeface="Times New Roman" panose="02020603050405020304" pitchFamily="18" charset="0"/>
              </a:rPr>
              <a:t>关断，</a:t>
            </a:r>
            <a:r>
              <a:rPr lang="en-US" altLang="zh-CN" i="1" dirty="0" smtClean="0">
                <a:latin typeface="Times New Roman" panose="02020603050405020304" pitchFamily="18" charset="0"/>
              </a:rPr>
              <a:t>i</a:t>
            </a:r>
            <a:r>
              <a:rPr lang="en-US" altLang="zh-CN" i="1" baseline="-25000" dirty="0" smtClean="0">
                <a:latin typeface="Times New Roman" panose="02020603050405020304" pitchFamily="18" charset="0"/>
              </a:rPr>
              <a:t>d</a:t>
            </a:r>
            <a:r>
              <a:rPr lang="zh-CN" altLang="en-US" dirty="0" smtClean="0">
                <a:latin typeface="Times New Roman" panose="02020603050405020304" pitchFamily="18" charset="0"/>
              </a:rPr>
              <a:t>沿回路</a:t>
            </a:r>
            <a:r>
              <a:rPr lang="en-US" altLang="zh-CN" dirty="0" smtClean="0">
                <a:latin typeface="Times New Roman" panose="02020603050405020304" pitchFamily="18" charset="0"/>
              </a:rPr>
              <a:t>2</a:t>
            </a:r>
            <a:r>
              <a:rPr lang="zh-CN" altLang="en-US" dirty="0" smtClean="0">
                <a:latin typeface="Times New Roman" panose="02020603050405020304" pitchFamily="18" charset="0"/>
              </a:rPr>
              <a:t>经二极管</a:t>
            </a:r>
            <a:r>
              <a:rPr lang="en-US" altLang="zh-CN" i="1" dirty="0" smtClean="0">
                <a:latin typeface="Times New Roman" panose="02020603050405020304" pitchFamily="18" charset="0"/>
              </a:rPr>
              <a:t>VD</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续流。</a:t>
            </a:r>
          </a:p>
          <a:p>
            <a:pPr>
              <a:spcBef>
                <a:spcPts val="1500"/>
              </a:spcBef>
            </a:pP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1</a:t>
            </a:r>
            <a:r>
              <a:rPr lang="zh-CN" altLang="en-US" dirty="0" smtClean="0">
                <a:latin typeface="Times New Roman" panose="02020603050405020304" pitchFamily="18" charset="0"/>
              </a:rPr>
              <a:t>和</a:t>
            </a:r>
            <a:r>
              <a:rPr lang="en-US" altLang="zh-CN" i="1" dirty="0" smtClean="0">
                <a:latin typeface="Times New Roman" panose="02020603050405020304" pitchFamily="18" charset="0"/>
              </a:rPr>
              <a:t>VD</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交替导通， </a:t>
            </a:r>
            <a:r>
              <a:rPr lang="en-US" altLang="zh-CN" i="1" dirty="0" smtClean="0">
                <a:latin typeface="Times New Roman" panose="02020603050405020304" pitchFamily="18" charset="0"/>
              </a:rPr>
              <a:t>VT</a:t>
            </a:r>
            <a:r>
              <a:rPr lang="en-US" altLang="zh-CN" baseline="-25000" dirty="0" smtClean="0">
                <a:latin typeface="Times New Roman" panose="02020603050405020304" pitchFamily="18" charset="0"/>
              </a:rPr>
              <a:t>2</a:t>
            </a:r>
            <a:r>
              <a:rPr lang="zh-CN" altLang="en-US" dirty="0" smtClean="0">
                <a:latin typeface="Times New Roman" panose="02020603050405020304" pitchFamily="18" charset="0"/>
              </a:rPr>
              <a:t>和</a:t>
            </a:r>
            <a:r>
              <a:rPr lang="en-US" altLang="zh-CN" i="1" dirty="0" smtClean="0">
                <a:latin typeface="Times New Roman" panose="02020603050405020304" pitchFamily="18" charset="0"/>
              </a:rPr>
              <a:t>VD</a:t>
            </a:r>
            <a:r>
              <a:rPr lang="en-US" altLang="zh-CN" baseline="-25000" dirty="0" smtClean="0">
                <a:latin typeface="Times New Roman" panose="02020603050405020304" pitchFamily="18" charset="0"/>
              </a:rPr>
              <a:t>1</a:t>
            </a:r>
            <a:r>
              <a:rPr lang="zh-CN" altLang="en-US" dirty="0" smtClean="0">
                <a:latin typeface="Times New Roman" panose="02020603050405020304" pitchFamily="18" charset="0"/>
              </a:rPr>
              <a:t>始终关断。 </a:t>
            </a:r>
          </a:p>
        </p:txBody>
      </p:sp>
    </p:spTree>
    <p:extLst>
      <p:ext uri="{BB962C8B-B14F-4D97-AF65-F5344CB8AC3E}">
        <p14:creationId xmlns:p14="http://schemas.microsoft.com/office/powerpoint/2010/main" val="437486604"/>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067" name="Text Box 6"/>
          <p:cNvSpPr txBox="1">
            <a:spLocks noChangeArrowheads="1"/>
          </p:cNvSpPr>
          <p:nvPr/>
        </p:nvSpPr>
        <p:spPr bwMode="auto">
          <a:xfrm>
            <a:off x="250825" y="616585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2-12	</a:t>
            </a:r>
            <a:r>
              <a:rPr lang="zh-CN" altLang="en-US">
                <a:solidFill>
                  <a:schemeClr val="tx1"/>
                </a:solidFill>
              </a:rPr>
              <a:t>有制动电流通路的不可逆</a:t>
            </a:r>
            <a:r>
              <a:rPr lang="en-US" altLang="zh-CN">
                <a:solidFill>
                  <a:schemeClr val="tx1"/>
                </a:solidFill>
              </a:rPr>
              <a:t>PWM</a:t>
            </a:r>
            <a:r>
              <a:rPr lang="zh-CN" altLang="en-US">
                <a:solidFill>
                  <a:schemeClr val="tx1"/>
                </a:solidFill>
              </a:rPr>
              <a:t>变换器</a:t>
            </a:r>
            <a:r>
              <a:rPr lang="en-US" altLang="zh-CN">
                <a:solidFill>
                  <a:schemeClr val="tx1"/>
                </a:solidFill>
              </a:rPr>
              <a:t>-</a:t>
            </a:r>
            <a:r>
              <a:rPr lang="zh-CN" altLang="en-US">
                <a:solidFill>
                  <a:schemeClr val="tx1"/>
                </a:solidFill>
              </a:rPr>
              <a:t>直流电动机系统</a:t>
            </a:r>
          </a:p>
        </p:txBody>
      </p:sp>
      <p:graphicFrame>
        <p:nvGraphicFramePr>
          <p:cNvPr id="88068" name="Object 8"/>
          <p:cNvGraphicFramePr>
            <a:graphicFrameLocks noChangeAspect="1"/>
          </p:cNvGraphicFramePr>
          <p:nvPr/>
        </p:nvGraphicFramePr>
        <p:xfrm>
          <a:off x="5364163" y="2420938"/>
          <a:ext cx="503237" cy="465137"/>
        </p:xfrm>
        <a:graphic>
          <a:graphicData uri="http://schemas.openxmlformats.org/presentationml/2006/ole">
            <mc:AlternateContent xmlns:mc="http://schemas.openxmlformats.org/markup-compatibility/2006">
              <mc:Choice xmlns:v="urn:schemas-microsoft-com:vml" Requires="v">
                <p:oleObj spid="_x0000_s22572" name="公式" r:id="rId3" imgW="254000" imgH="241300" progId="Equation.3">
                  <p:embed/>
                </p:oleObj>
              </mc:Choice>
              <mc:Fallback>
                <p:oleObj name="公式" r:id="rId3" imgW="254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2420938"/>
                        <a:ext cx="50323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69" name="Rectangle 9"/>
          <p:cNvSpPr>
            <a:spLocks noChangeArrowheads="1"/>
          </p:cNvSpPr>
          <p:nvPr/>
        </p:nvSpPr>
        <p:spPr bwMode="auto">
          <a:xfrm>
            <a:off x="5795963" y="2327275"/>
            <a:ext cx="21828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2800">
                <a:solidFill>
                  <a:schemeClr val="tx1"/>
                </a:solidFill>
                <a:latin typeface="Arial" panose="020B0604020202020204" pitchFamily="34" charset="0"/>
              </a:rPr>
              <a:t>的正脉冲比</a:t>
            </a:r>
          </a:p>
          <a:p>
            <a:pPr algn="l" eaLnBrk="1" hangingPunct="1"/>
            <a:r>
              <a:rPr kumimoji="0" lang="zh-CN" altLang="en-US" sz="2800">
                <a:solidFill>
                  <a:schemeClr val="tx1"/>
                </a:solidFill>
                <a:latin typeface="Arial" panose="020B0604020202020204" pitchFamily="34" charset="0"/>
              </a:rPr>
              <a:t>负脉冲</a:t>
            </a:r>
            <a:r>
              <a:rPr kumimoji="0" lang="zh-CN" altLang="en-US" sz="2800">
                <a:solidFill>
                  <a:schemeClr val="tx1"/>
                </a:solidFill>
                <a:latin typeface="Verdana" panose="020B0604030504040204" pitchFamily="34" charset="0"/>
              </a:rPr>
              <a:t>窄</a:t>
            </a:r>
            <a:r>
              <a:rPr kumimoji="0" lang="zh-CN" altLang="en-US" sz="2800" b="1">
                <a:latin typeface="Verdana" panose="020B0604030504040204" pitchFamily="34" charset="0"/>
              </a:rPr>
              <a:t> </a:t>
            </a:r>
            <a:r>
              <a:rPr kumimoji="0" lang="zh-CN" altLang="en-US" sz="2800">
                <a:solidFill>
                  <a:schemeClr val="tx1"/>
                </a:solidFill>
                <a:latin typeface="Arial" panose="020B0604020202020204" pitchFamily="34" charset="0"/>
              </a:rPr>
              <a:t>， </a:t>
            </a:r>
          </a:p>
        </p:txBody>
      </p:sp>
      <p:graphicFrame>
        <p:nvGraphicFramePr>
          <p:cNvPr id="88070" name="Object 10"/>
          <p:cNvGraphicFramePr>
            <a:graphicFrameLocks noChangeAspect="1"/>
          </p:cNvGraphicFramePr>
          <p:nvPr/>
        </p:nvGraphicFramePr>
        <p:xfrm>
          <a:off x="5364163" y="3500438"/>
          <a:ext cx="1295400" cy="609600"/>
        </p:xfrm>
        <a:graphic>
          <a:graphicData uri="http://schemas.openxmlformats.org/presentationml/2006/ole">
            <mc:AlternateContent xmlns:mc="http://schemas.openxmlformats.org/markup-compatibility/2006">
              <mc:Choice xmlns:v="urn:schemas-microsoft-com:vml" Requires="v">
                <p:oleObj spid="_x0000_s22573" name="公式" r:id="rId5" imgW="482600" imgH="228600" progId="Equation.3">
                  <p:embed/>
                </p:oleObj>
              </mc:Choice>
              <mc:Fallback>
                <p:oleObj name="公式" r:id="rId5" imgW="4826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3500438"/>
                        <a:ext cx="129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071" name="Group 11"/>
          <p:cNvGrpSpPr/>
          <p:nvPr/>
        </p:nvGrpSpPr>
        <p:grpSpPr bwMode="auto">
          <a:xfrm>
            <a:off x="5292725" y="4221163"/>
            <a:ext cx="2951163" cy="792162"/>
            <a:chOff x="703" y="1480"/>
            <a:chExt cx="1859" cy="499"/>
          </a:xfrm>
        </p:grpSpPr>
        <p:graphicFrame>
          <p:nvGraphicFramePr>
            <p:cNvPr id="88074" name="Object 12"/>
            <p:cNvGraphicFramePr>
              <a:graphicFrameLocks noChangeAspect="1"/>
            </p:cNvGraphicFramePr>
            <p:nvPr/>
          </p:nvGraphicFramePr>
          <p:xfrm>
            <a:off x="703" y="1480"/>
            <a:ext cx="332" cy="499"/>
          </p:xfrm>
          <a:graphic>
            <a:graphicData uri="http://schemas.openxmlformats.org/presentationml/2006/ole">
              <mc:AlternateContent xmlns:mc="http://schemas.openxmlformats.org/markup-compatibility/2006">
                <mc:Choice xmlns:v="urn:schemas-microsoft-com:vml" Requires="v">
                  <p:oleObj spid="_x0000_s22574" name="公式" r:id="rId7" imgW="152400" imgH="228600" progId="Equation.3">
                    <p:embed/>
                  </p:oleObj>
                </mc:Choice>
                <mc:Fallback>
                  <p:oleObj name="公式" r:id="rId7" imgW="1524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3" y="1480"/>
                          <a:ext cx="332"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5" name="Rectangle 13"/>
            <p:cNvSpPr>
              <a:spLocks noChangeArrowheads="1"/>
            </p:cNvSpPr>
            <p:nvPr/>
          </p:nvSpPr>
          <p:spPr bwMode="auto">
            <a:xfrm>
              <a:off x="953" y="1525"/>
              <a:ext cx="160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zh-CN" altLang="en-US" sz="3600">
                  <a:solidFill>
                    <a:schemeClr val="tx1"/>
                  </a:solidFill>
                  <a:latin typeface="Arial" panose="020B0604020202020204" pitchFamily="34" charset="0"/>
                </a:rPr>
                <a:t>始终为负。</a:t>
              </a:r>
              <a:r>
                <a:rPr kumimoji="0" lang="zh-CN" altLang="en-US">
                  <a:solidFill>
                    <a:schemeClr val="tx1"/>
                  </a:solidFill>
                  <a:latin typeface="Arial" panose="020B0604020202020204" pitchFamily="34" charset="0"/>
                </a:rPr>
                <a:t> </a:t>
              </a:r>
            </a:p>
          </p:txBody>
        </p:sp>
      </p:grpSp>
      <p:pic>
        <p:nvPicPr>
          <p:cNvPr id="88072" name="Picture 15" descr="0211c"/>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404813"/>
            <a:ext cx="4837112"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3" name="Text Box 7"/>
          <p:cNvSpPr txBox="1">
            <a:spLocks noChangeArrowheads="1"/>
          </p:cNvSpPr>
          <p:nvPr/>
        </p:nvSpPr>
        <p:spPr bwMode="auto">
          <a:xfrm>
            <a:off x="2771775" y="5516563"/>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制动状态的电压、电流波形 </a:t>
            </a:r>
          </a:p>
        </p:txBody>
      </p:sp>
    </p:spTree>
    <p:extLst>
      <p:ext uri="{BB962C8B-B14F-4D97-AF65-F5344CB8AC3E}">
        <p14:creationId xmlns:p14="http://schemas.microsoft.com/office/powerpoint/2010/main" val="3229976291"/>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683568" y="555402"/>
            <a:ext cx="8162925" cy="641350"/>
          </a:xfrm>
        </p:spPr>
        <p:txBody>
          <a:bodyPr/>
          <a:lstStyle/>
          <a:p>
            <a:r>
              <a:rPr lang="zh-CN" altLang="en-US" sz="3600" b="1" dirty="0" smtClean="0"/>
              <a:t>制动状态 </a:t>
            </a:r>
          </a:p>
        </p:txBody>
      </p:sp>
      <p:sp>
        <p:nvSpPr>
          <p:cNvPr id="89091" name="Rectangle 3"/>
          <p:cNvSpPr>
            <a:spLocks noGrp="1" noChangeArrowheads="1"/>
          </p:cNvSpPr>
          <p:nvPr>
            <p:ph idx="1"/>
          </p:nvPr>
        </p:nvSpPr>
        <p:spPr>
          <a:xfrm>
            <a:off x="611560" y="2276872"/>
            <a:ext cx="7848600" cy="4829175"/>
          </a:xfrm>
        </p:spPr>
        <p:txBody>
          <a:bodyPr/>
          <a:lstStyle/>
          <a:p>
            <a:pPr>
              <a:spcBef>
                <a:spcPts val="1500"/>
              </a:spcBef>
            </a:pPr>
            <a:r>
              <a:rPr lang="zh-CN" altLang="en-US" dirty="0" smtClean="0">
                <a:latin typeface="Times New Roman" panose="02020603050405020304" pitchFamily="18" charset="0"/>
              </a:rPr>
              <a:t>在</a:t>
            </a:r>
            <a:r>
              <a:rPr lang="en-US" altLang="zh-CN" i="1" dirty="0" err="1" smtClean="0">
                <a:latin typeface="Times New Roman" panose="02020603050405020304" pitchFamily="18" charset="0"/>
              </a:rPr>
              <a:t>t</a:t>
            </a:r>
            <a:r>
              <a:rPr lang="en-US" altLang="zh-CN" i="1" baseline="-25000" dirty="0" err="1" smtClean="0">
                <a:latin typeface="Times New Roman" panose="02020603050405020304" pitchFamily="18" charset="0"/>
              </a:rPr>
              <a:t>on</a:t>
            </a:r>
            <a:r>
              <a:rPr lang="en-US" altLang="zh-CN" i="1" dirty="0" err="1" smtClean="0">
                <a:latin typeface="Times New Roman" panose="02020603050405020304" pitchFamily="18" charset="0"/>
              </a:rPr>
              <a:t>≤t</a:t>
            </a:r>
            <a:r>
              <a:rPr lang="en-US" altLang="zh-CN" i="1" dirty="0" smtClean="0">
                <a:latin typeface="Times New Roman" panose="02020603050405020304" pitchFamily="18" charset="0"/>
              </a:rPr>
              <a:t>&lt;T</a:t>
            </a:r>
            <a:r>
              <a:rPr lang="zh-CN" altLang="en-US" dirty="0" smtClean="0">
                <a:latin typeface="Times New Roman" panose="02020603050405020304" pitchFamily="18" charset="0"/>
              </a:rPr>
              <a:t>期间，</a:t>
            </a:r>
            <a:r>
              <a:rPr lang="en-US" altLang="zh-CN" i="1" dirty="0" smtClean="0">
                <a:latin typeface="Times New Roman" panose="02020603050405020304" pitchFamily="18" charset="0"/>
              </a:rPr>
              <a:t>V</a:t>
            </a:r>
            <a:r>
              <a:rPr lang="en-US" altLang="zh-CN" i="1" baseline="-25000" dirty="0" smtClean="0">
                <a:latin typeface="Times New Roman" panose="02020603050405020304" pitchFamily="18" charset="0"/>
              </a:rPr>
              <a:t>g2</a:t>
            </a:r>
            <a:r>
              <a:rPr lang="zh-CN" altLang="en-US" dirty="0" smtClean="0">
                <a:latin typeface="Times New Roman" panose="02020603050405020304" pitchFamily="18" charset="0"/>
              </a:rPr>
              <a:t>为正，</a:t>
            </a: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导通，在感应电动势</a:t>
            </a:r>
            <a:r>
              <a:rPr lang="en-US" altLang="zh-CN" i="1" dirty="0" smtClean="0">
                <a:latin typeface="Times New Roman" panose="02020603050405020304" pitchFamily="18" charset="0"/>
              </a:rPr>
              <a:t>E</a:t>
            </a:r>
            <a:r>
              <a:rPr lang="zh-CN" altLang="en-US" dirty="0" smtClean="0">
                <a:latin typeface="Times New Roman" panose="02020603050405020304" pitchFamily="18" charset="0"/>
              </a:rPr>
              <a:t>的作用下，反向电流沿回路</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能耗制动。</a:t>
            </a:r>
          </a:p>
          <a:p>
            <a:pPr>
              <a:spcBef>
                <a:spcPts val="1500"/>
              </a:spcBef>
            </a:pPr>
            <a:r>
              <a:rPr lang="zh-CN" altLang="en-US" dirty="0" smtClean="0">
                <a:latin typeface="Times New Roman" panose="02020603050405020304" pitchFamily="18" charset="0"/>
              </a:rPr>
              <a:t>在</a:t>
            </a:r>
            <a:r>
              <a:rPr lang="en-US" altLang="zh-CN" i="1" dirty="0" err="1" smtClean="0">
                <a:latin typeface="Times New Roman" panose="02020603050405020304" pitchFamily="18" charset="0"/>
              </a:rPr>
              <a:t>T≤t</a:t>
            </a:r>
            <a:r>
              <a:rPr lang="en-US" altLang="zh-CN" i="1" dirty="0" smtClean="0">
                <a:latin typeface="Times New Roman" panose="02020603050405020304" pitchFamily="18" charset="0"/>
              </a:rPr>
              <a:t>&lt;</a:t>
            </a:r>
            <a:r>
              <a:rPr lang="en-US" altLang="zh-CN" i="1" dirty="0" err="1" smtClean="0">
                <a:latin typeface="Times New Roman" panose="02020603050405020304" pitchFamily="18" charset="0"/>
              </a:rPr>
              <a:t>T+t</a:t>
            </a:r>
            <a:r>
              <a:rPr lang="en-US" altLang="zh-CN" i="1" baseline="-25000" dirty="0" err="1" smtClean="0">
                <a:latin typeface="Times New Roman" panose="02020603050405020304" pitchFamily="18" charset="0"/>
              </a:rPr>
              <a:t>on</a:t>
            </a:r>
            <a:r>
              <a:rPr lang="zh-CN" altLang="en-US" dirty="0" smtClean="0">
                <a:latin typeface="Times New Roman" panose="02020603050405020304" pitchFamily="18" charset="0"/>
              </a:rPr>
              <a:t>（即下一周期的</a:t>
            </a:r>
            <a:r>
              <a:rPr lang="en-US" altLang="zh-CN" i="1" dirty="0" smtClean="0">
                <a:latin typeface="Times New Roman" panose="02020603050405020304" pitchFamily="18" charset="0"/>
              </a:rPr>
              <a:t>0≤t&lt;t</a:t>
            </a:r>
            <a:r>
              <a:rPr lang="en-US" altLang="zh-CN" i="1" baseline="-25000" dirty="0" smtClean="0">
                <a:latin typeface="Times New Roman" panose="02020603050405020304" pitchFamily="18" charset="0"/>
              </a:rPr>
              <a:t>on</a:t>
            </a:r>
            <a:r>
              <a:rPr lang="zh-CN" altLang="en-US" dirty="0" smtClean="0">
                <a:latin typeface="Times New Roman" panose="02020603050405020304" pitchFamily="18" charset="0"/>
              </a:rPr>
              <a:t>）期间，</a:t>
            </a:r>
            <a:r>
              <a:rPr lang="en-US" altLang="zh-CN" i="1" dirty="0" smtClean="0">
                <a:latin typeface="Times New Roman" panose="02020603050405020304" pitchFamily="18" charset="0"/>
              </a:rPr>
              <a:t>V</a:t>
            </a:r>
            <a:r>
              <a:rPr lang="en-US" altLang="zh-CN" i="1" baseline="-25000" dirty="0" smtClean="0">
                <a:latin typeface="Times New Roman" panose="02020603050405020304" pitchFamily="18" charset="0"/>
              </a:rPr>
              <a:t>g2</a:t>
            </a:r>
            <a:r>
              <a:rPr lang="zh-CN" altLang="en-US" dirty="0" smtClean="0">
                <a:latin typeface="Times New Roman" panose="02020603050405020304" pitchFamily="18" charset="0"/>
              </a:rPr>
              <a:t>为负， </a:t>
            </a: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关断，</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i</a:t>
            </a:r>
            <a:r>
              <a:rPr lang="en-US" altLang="zh-CN" i="1" baseline="-25000" dirty="0" smtClean="0">
                <a:latin typeface="Times New Roman" panose="02020603050405020304" pitchFamily="18" charset="0"/>
              </a:rPr>
              <a:t>d</a:t>
            </a:r>
            <a:r>
              <a:rPr lang="zh-CN" altLang="en-US" dirty="0" smtClean="0">
                <a:latin typeface="Times New Roman" panose="02020603050405020304" pitchFamily="18" charset="0"/>
              </a:rPr>
              <a:t>沿回路</a:t>
            </a:r>
            <a:r>
              <a:rPr lang="en-US" altLang="zh-CN" dirty="0" smtClean="0">
                <a:latin typeface="Times New Roman" panose="02020603050405020304" pitchFamily="18" charset="0"/>
              </a:rPr>
              <a:t>4</a:t>
            </a:r>
            <a:r>
              <a:rPr lang="zh-CN" altLang="en-US" dirty="0" smtClean="0">
                <a:latin typeface="Times New Roman" panose="02020603050405020304" pitchFamily="18" charset="0"/>
              </a:rPr>
              <a:t>经</a:t>
            </a:r>
            <a:r>
              <a:rPr lang="en-US" altLang="zh-CN" i="1" dirty="0" smtClean="0">
                <a:latin typeface="Times New Roman" panose="02020603050405020304" pitchFamily="18" charset="0"/>
              </a:rPr>
              <a:t>VD</a:t>
            </a:r>
            <a:r>
              <a:rPr lang="en-US" altLang="zh-CN" i="1" baseline="-25000" dirty="0" smtClean="0">
                <a:latin typeface="Times New Roman" panose="02020603050405020304" pitchFamily="18" charset="0"/>
              </a:rPr>
              <a:t>1</a:t>
            </a:r>
            <a:r>
              <a:rPr lang="zh-CN" altLang="en-US" dirty="0" smtClean="0">
                <a:latin typeface="Times New Roman" panose="02020603050405020304" pitchFamily="18" charset="0"/>
              </a:rPr>
              <a:t>续流，向电源回馈能量。</a:t>
            </a:r>
          </a:p>
          <a:p>
            <a:pPr>
              <a:spcBef>
                <a:spcPts val="1500"/>
              </a:spcBef>
            </a:pP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和</a:t>
            </a:r>
            <a:r>
              <a:rPr lang="en-US" altLang="zh-CN" i="1" dirty="0" smtClean="0">
                <a:latin typeface="Times New Roman" panose="02020603050405020304" pitchFamily="18" charset="0"/>
              </a:rPr>
              <a:t>VD</a:t>
            </a:r>
            <a:r>
              <a:rPr lang="en-US" altLang="zh-CN" i="1" baseline="-25000" dirty="0" smtClean="0">
                <a:latin typeface="Times New Roman" panose="02020603050405020304" pitchFamily="18" charset="0"/>
              </a:rPr>
              <a:t>1</a:t>
            </a:r>
            <a:r>
              <a:rPr lang="zh-CN" altLang="en-US" dirty="0" smtClean="0">
                <a:latin typeface="Times New Roman" panose="02020603050405020304" pitchFamily="18" charset="0"/>
              </a:rPr>
              <a:t>交替导通， </a:t>
            </a:r>
            <a:r>
              <a:rPr lang="en-US" altLang="zh-CN" i="1" dirty="0" smtClean="0">
                <a:latin typeface="Times New Roman" panose="02020603050405020304" pitchFamily="18" charset="0"/>
              </a:rPr>
              <a:t>VT</a:t>
            </a:r>
            <a:r>
              <a:rPr lang="en-US" altLang="zh-CN" baseline="-25000" dirty="0" smtClean="0">
                <a:latin typeface="Times New Roman" panose="02020603050405020304" pitchFamily="18" charset="0"/>
              </a:rPr>
              <a:t>1</a:t>
            </a:r>
            <a:r>
              <a:rPr lang="zh-CN" altLang="en-US" dirty="0" smtClean="0">
                <a:latin typeface="Times New Roman" panose="02020603050405020304" pitchFamily="18" charset="0"/>
              </a:rPr>
              <a:t>和</a:t>
            </a:r>
            <a:r>
              <a:rPr lang="en-US" altLang="zh-CN" i="1" dirty="0" smtClean="0">
                <a:latin typeface="Times New Roman" panose="02020603050405020304" pitchFamily="18" charset="0"/>
              </a:rPr>
              <a:t>VD</a:t>
            </a:r>
            <a:r>
              <a:rPr lang="en-US" altLang="zh-CN" baseline="-25000" dirty="0" smtClean="0">
                <a:latin typeface="Times New Roman" panose="02020603050405020304" pitchFamily="18" charset="0"/>
              </a:rPr>
              <a:t>2</a:t>
            </a:r>
            <a:r>
              <a:rPr lang="zh-CN" altLang="en-US" dirty="0" smtClean="0">
                <a:latin typeface="Times New Roman" panose="02020603050405020304" pitchFamily="18" charset="0"/>
              </a:rPr>
              <a:t>始终关断。   </a:t>
            </a:r>
          </a:p>
        </p:txBody>
      </p:sp>
    </p:spTree>
    <p:extLst>
      <p:ext uri="{BB962C8B-B14F-4D97-AF65-F5344CB8AC3E}">
        <p14:creationId xmlns:p14="http://schemas.microsoft.com/office/powerpoint/2010/main" val="1106554309"/>
      </p:ext>
    </p:extLst>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5"/>
          <p:cNvSpPr>
            <a:spLocks noChangeArrowheads="1"/>
          </p:cNvSpPr>
          <p:nvPr/>
        </p:nvSpPr>
        <p:spPr bwMode="auto">
          <a:xfrm>
            <a:off x="0" y="1604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0115" name="Object 6"/>
          <p:cNvGraphicFramePr>
            <a:graphicFrameLocks noChangeAspect="1"/>
          </p:cNvGraphicFramePr>
          <p:nvPr/>
        </p:nvGraphicFramePr>
        <p:xfrm>
          <a:off x="-252413" y="1484314"/>
          <a:ext cx="6408589" cy="3774108"/>
        </p:xfrm>
        <a:graphic>
          <a:graphicData uri="http://schemas.openxmlformats.org/presentationml/2006/ole">
            <mc:AlternateContent xmlns:mc="http://schemas.openxmlformats.org/markup-compatibility/2006">
              <mc:Choice xmlns:v="urn:schemas-microsoft-com:vml" Requires="v">
                <p:oleObj spid="_x0000_s23568" name="Visio" r:id="rId3" imgW="2933700" imgH="1727200" progId="Visio.Drawing.11">
                  <p:embed/>
                </p:oleObj>
              </mc:Choice>
              <mc:Fallback>
                <p:oleObj name="Visio" r:id="rId3" imgW="2933700" imgH="17272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1484314"/>
                        <a:ext cx="6408589" cy="3774108"/>
                      </a:xfrm>
                      <a:prstGeom prst="rect">
                        <a:avLst/>
                      </a:prstGeom>
                      <a:noFill/>
                      <a:ln>
                        <a:noFill/>
                      </a:ln>
                      <a:effectLst/>
                    </p:spPr>
                  </p:pic>
                </p:oleObj>
              </mc:Fallback>
            </mc:AlternateContent>
          </a:graphicData>
        </a:graphic>
      </p:graphicFrame>
      <p:sp>
        <p:nvSpPr>
          <p:cNvPr id="90116" name="Text Box 7"/>
          <p:cNvSpPr txBox="1">
            <a:spLocks noChangeArrowheads="1"/>
          </p:cNvSpPr>
          <p:nvPr/>
        </p:nvSpPr>
        <p:spPr bwMode="auto">
          <a:xfrm>
            <a:off x="323850" y="908050"/>
            <a:ext cx="849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2-12	</a:t>
            </a:r>
            <a:r>
              <a:rPr lang="zh-CN" altLang="en-US">
                <a:solidFill>
                  <a:schemeClr val="tx1"/>
                </a:solidFill>
              </a:rPr>
              <a:t>有制动电流通路的不可逆</a:t>
            </a:r>
            <a:r>
              <a:rPr lang="en-US" altLang="zh-CN">
                <a:solidFill>
                  <a:schemeClr val="tx1"/>
                </a:solidFill>
              </a:rPr>
              <a:t>PWM</a:t>
            </a:r>
            <a:r>
              <a:rPr lang="zh-CN" altLang="en-US">
                <a:solidFill>
                  <a:schemeClr val="tx1"/>
                </a:solidFill>
              </a:rPr>
              <a:t>变换器</a:t>
            </a:r>
            <a:r>
              <a:rPr lang="en-US" altLang="zh-CN">
                <a:solidFill>
                  <a:schemeClr val="tx1"/>
                </a:solidFill>
              </a:rPr>
              <a:t>-</a:t>
            </a:r>
            <a:r>
              <a:rPr lang="zh-CN" altLang="en-US">
                <a:solidFill>
                  <a:schemeClr val="tx1"/>
                </a:solidFill>
              </a:rPr>
              <a:t>直流电动机系统</a:t>
            </a:r>
          </a:p>
        </p:txBody>
      </p:sp>
      <p:sp>
        <p:nvSpPr>
          <p:cNvPr id="90117" name="Text Box 8"/>
          <p:cNvSpPr txBox="1">
            <a:spLocks noChangeArrowheads="1"/>
          </p:cNvSpPr>
          <p:nvPr/>
        </p:nvSpPr>
        <p:spPr bwMode="auto">
          <a:xfrm>
            <a:off x="683568" y="5157192"/>
            <a:ext cx="5545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chemeClr val="tx1"/>
                </a:solidFill>
              </a:rPr>
              <a:t> (d) </a:t>
            </a:r>
            <a:r>
              <a:rPr lang="zh-CN" altLang="en-US" dirty="0">
                <a:solidFill>
                  <a:schemeClr val="tx1"/>
                </a:solidFill>
              </a:rPr>
              <a:t>轻载电动状态的电流波形 </a:t>
            </a:r>
          </a:p>
        </p:txBody>
      </p:sp>
      <p:sp>
        <p:nvSpPr>
          <p:cNvPr id="90118" name="Rectangle 17"/>
          <p:cNvSpPr>
            <a:spLocks noChangeArrowheads="1"/>
          </p:cNvSpPr>
          <p:nvPr/>
        </p:nvSpPr>
        <p:spPr bwMode="auto">
          <a:xfrm>
            <a:off x="5827713" y="2093913"/>
            <a:ext cx="302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en-US" altLang="zh-CN" i="1">
                <a:solidFill>
                  <a:schemeClr val="tx1"/>
                </a:solidFill>
              </a:rPr>
              <a:t>VT</a:t>
            </a:r>
            <a:r>
              <a:rPr lang="en-US" altLang="zh-CN" i="1" baseline="-25000">
                <a:solidFill>
                  <a:schemeClr val="tx1"/>
                </a:solidFill>
              </a:rPr>
              <a:t>1</a:t>
            </a:r>
            <a:r>
              <a:rPr lang="zh-CN" altLang="en-US" i="1">
                <a:solidFill>
                  <a:schemeClr val="tx1"/>
                </a:solidFill>
              </a:rPr>
              <a:t>、</a:t>
            </a:r>
            <a:r>
              <a:rPr lang="en-US" altLang="zh-CN" i="1">
                <a:solidFill>
                  <a:schemeClr val="tx1"/>
                </a:solidFill>
              </a:rPr>
              <a:t>VD</a:t>
            </a:r>
            <a:r>
              <a:rPr lang="en-US" altLang="zh-CN" i="1" baseline="-25000">
                <a:solidFill>
                  <a:schemeClr val="tx1"/>
                </a:solidFill>
              </a:rPr>
              <a:t>2</a:t>
            </a:r>
            <a:r>
              <a:rPr lang="zh-CN" altLang="en-US" i="1">
                <a:solidFill>
                  <a:schemeClr val="tx1"/>
                </a:solidFill>
              </a:rPr>
              <a:t>、</a:t>
            </a:r>
            <a:r>
              <a:rPr lang="en-US" altLang="zh-CN" i="1">
                <a:solidFill>
                  <a:schemeClr val="tx1"/>
                </a:solidFill>
              </a:rPr>
              <a:t>VT</a:t>
            </a:r>
            <a:r>
              <a:rPr lang="en-US" altLang="zh-CN" i="1" baseline="-25000">
                <a:solidFill>
                  <a:schemeClr val="tx1"/>
                </a:solidFill>
              </a:rPr>
              <a:t>2</a:t>
            </a:r>
            <a:r>
              <a:rPr kumimoji="0" lang="zh-CN" altLang="en-US">
                <a:solidFill>
                  <a:schemeClr val="tx1"/>
                </a:solidFill>
              </a:rPr>
              <a:t>和</a:t>
            </a:r>
            <a:r>
              <a:rPr lang="en-US" altLang="zh-CN" i="1">
                <a:solidFill>
                  <a:schemeClr val="tx1"/>
                </a:solidFill>
              </a:rPr>
              <a:t>VD</a:t>
            </a:r>
            <a:r>
              <a:rPr lang="en-US" altLang="zh-CN" i="1" baseline="-25000">
                <a:solidFill>
                  <a:schemeClr val="tx1"/>
                </a:solidFill>
              </a:rPr>
              <a:t>1</a:t>
            </a:r>
            <a:endParaRPr kumimoji="0" lang="en-US" altLang="zh-CN" baseline="-25000">
              <a:solidFill>
                <a:schemeClr val="tx1"/>
              </a:solidFill>
            </a:endParaRPr>
          </a:p>
          <a:p>
            <a:pPr algn="l" eaLnBrk="1" hangingPunct="1"/>
            <a:r>
              <a:rPr kumimoji="0" lang="zh-CN" altLang="en-US">
                <a:solidFill>
                  <a:schemeClr val="tx1"/>
                </a:solidFill>
                <a:latin typeface="Arial" panose="020B0604020202020204" pitchFamily="34" charset="0"/>
              </a:rPr>
              <a:t>四个管子轮流导通。 </a:t>
            </a:r>
          </a:p>
        </p:txBody>
      </p:sp>
    </p:spTree>
    <p:extLst>
      <p:ext uri="{BB962C8B-B14F-4D97-AF65-F5344CB8AC3E}">
        <p14:creationId xmlns:p14="http://schemas.microsoft.com/office/powerpoint/2010/main" val="3635033250"/>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3568" y="620688"/>
            <a:ext cx="8162925" cy="579438"/>
          </a:xfrm>
        </p:spPr>
        <p:txBody>
          <a:bodyPr/>
          <a:lstStyle/>
          <a:p>
            <a:r>
              <a:rPr lang="zh-CN" altLang="en-US" sz="3600" b="1" dirty="0" smtClean="0"/>
              <a:t>轻载电动状态 </a:t>
            </a:r>
          </a:p>
        </p:txBody>
      </p:sp>
      <p:sp>
        <p:nvSpPr>
          <p:cNvPr id="91139" name="Rectangle 3"/>
          <p:cNvSpPr>
            <a:spLocks noGrp="1" noChangeArrowheads="1"/>
          </p:cNvSpPr>
          <p:nvPr>
            <p:ph idx="1"/>
          </p:nvPr>
        </p:nvSpPr>
        <p:spPr>
          <a:xfrm>
            <a:off x="609600" y="1480145"/>
            <a:ext cx="7848600" cy="4829175"/>
          </a:xfrm>
        </p:spPr>
        <p:txBody>
          <a:bodyPr/>
          <a:lstStyle/>
          <a:p>
            <a:r>
              <a:rPr lang="zh-CN" altLang="en-US" dirty="0" smtClean="0">
                <a:latin typeface="Times New Roman" panose="02020603050405020304" pitchFamily="18" charset="0"/>
              </a:rPr>
              <a:t>在</a:t>
            </a: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1</a:t>
            </a:r>
            <a:r>
              <a:rPr lang="zh-CN" altLang="en-US" dirty="0" smtClean="0">
                <a:latin typeface="Times New Roman" panose="02020603050405020304" pitchFamily="18" charset="0"/>
              </a:rPr>
              <a:t>关断后，</a:t>
            </a:r>
            <a:r>
              <a:rPr lang="en-US" altLang="zh-CN" i="1" dirty="0" smtClean="0">
                <a:latin typeface="Times New Roman" panose="02020603050405020304" pitchFamily="18" charset="0"/>
              </a:rPr>
              <a:t>i</a:t>
            </a:r>
            <a:r>
              <a:rPr lang="en-US" altLang="zh-CN" i="1" baseline="-25000" dirty="0" smtClean="0">
                <a:latin typeface="Times New Roman" panose="02020603050405020304" pitchFamily="18" charset="0"/>
              </a:rPr>
              <a:t>d</a:t>
            </a:r>
            <a:r>
              <a:rPr lang="zh-CN" altLang="en-US" dirty="0" smtClean="0">
                <a:latin typeface="Times New Roman" panose="02020603050405020304" pitchFamily="18" charset="0"/>
              </a:rPr>
              <a:t>经</a:t>
            </a:r>
            <a:r>
              <a:rPr lang="en-US" altLang="zh-CN" i="1" dirty="0" smtClean="0">
                <a:latin typeface="Times New Roman" panose="02020603050405020304" pitchFamily="18" charset="0"/>
              </a:rPr>
              <a:t>VD</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续流。</a:t>
            </a:r>
          </a:p>
          <a:p>
            <a:r>
              <a:rPr lang="zh-CN" altLang="en-US" dirty="0" smtClean="0">
                <a:latin typeface="Times New Roman" panose="02020603050405020304" pitchFamily="18" charset="0"/>
              </a:rPr>
              <a:t>还没有到达周期</a:t>
            </a:r>
            <a:r>
              <a:rPr lang="en-US" altLang="zh-CN" i="1" dirty="0" smtClean="0">
                <a:latin typeface="Times New Roman" panose="02020603050405020304" pitchFamily="18" charset="0"/>
              </a:rPr>
              <a:t>T</a:t>
            </a:r>
            <a:r>
              <a:rPr lang="zh-CN" altLang="en-US" dirty="0" smtClean="0">
                <a:latin typeface="Times New Roman" panose="02020603050405020304" pitchFamily="18" charset="0"/>
              </a:rPr>
              <a:t>，电流已经衰减到零，</a:t>
            </a:r>
          </a:p>
          <a:p>
            <a:r>
              <a:rPr lang="zh-CN" altLang="en-US" dirty="0" smtClean="0">
                <a:latin typeface="Times New Roman" panose="02020603050405020304" pitchFamily="18" charset="0"/>
              </a:rPr>
              <a:t>在</a:t>
            </a:r>
            <a:r>
              <a:rPr lang="en-US" altLang="zh-CN" i="1" dirty="0" smtClean="0">
                <a:latin typeface="Times New Roman" panose="02020603050405020304" pitchFamily="18" charset="0"/>
              </a:rPr>
              <a:t>t</a:t>
            </a:r>
            <a:r>
              <a:rPr lang="en-US" altLang="zh-CN" dirty="0" smtClean="0">
                <a:latin typeface="Times New Roman" panose="02020603050405020304" pitchFamily="18" charset="0"/>
              </a:rPr>
              <a:t>=</a:t>
            </a:r>
            <a:r>
              <a:rPr lang="en-US" altLang="zh-CN" i="1" dirty="0" smtClean="0">
                <a:latin typeface="Times New Roman" panose="02020603050405020304" pitchFamily="18" charset="0"/>
              </a:rPr>
              <a:t>t</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时刻，</a:t>
            </a:r>
            <a:r>
              <a:rPr lang="en-US" altLang="zh-CN" i="1" dirty="0" smtClean="0">
                <a:latin typeface="Times New Roman" panose="02020603050405020304" pitchFamily="18" charset="0"/>
              </a:rPr>
              <a:t>VT</a:t>
            </a:r>
            <a:r>
              <a:rPr lang="en-US" altLang="zh-CN" i="1" baseline="-25000" dirty="0" smtClean="0">
                <a:latin typeface="Times New Roman" panose="02020603050405020304" pitchFamily="18" charset="0"/>
              </a:rPr>
              <a:t>2</a:t>
            </a:r>
            <a:r>
              <a:rPr lang="zh-CN" altLang="en-US" dirty="0" smtClean="0">
                <a:latin typeface="Times New Roman" panose="02020603050405020304" pitchFamily="18" charset="0"/>
              </a:rPr>
              <a:t>导通，使电流反向，产生局部时间的制动作用。</a:t>
            </a:r>
          </a:p>
          <a:p>
            <a:r>
              <a:rPr lang="zh-CN" altLang="en-US" dirty="0" smtClean="0"/>
              <a:t>轻载时，电流可在正负方向之间脉动，平均电流等于负载电流，一个周期分成四个阶段。 </a:t>
            </a:r>
          </a:p>
        </p:txBody>
      </p:sp>
    </p:spTree>
    <p:extLst>
      <p:ext uri="{BB962C8B-B14F-4D97-AF65-F5344CB8AC3E}">
        <p14:creationId xmlns:p14="http://schemas.microsoft.com/office/powerpoint/2010/main" val="1900054280"/>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435600" y="2997200"/>
            <a:ext cx="223361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20000"/>
              </a:spcBef>
              <a:buClr>
                <a:schemeClr val="folHlink"/>
              </a:buClr>
              <a:buSzPct val="75000"/>
              <a:buFont typeface="Wingdings" panose="05000000000000000000" pitchFamily="2" charset="2"/>
              <a:buNone/>
            </a:pPr>
            <a:r>
              <a:rPr lang="zh-CN" altLang="en-US" sz="5400" b="1">
                <a:solidFill>
                  <a:schemeClr val="tx1"/>
                </a:solidFill>
              </a:rPr>
              <a:t>第</a:t>
            </a:r>
            <a:r>
              <a:rPr lang="en-US" altLang="zh-CN" sz="5400" b="1">
                <a:solidFill>
                  <a:schemeClr val="tx1"/>
                </a:solidFill>
              </a:rPr>
              <a:t>2</a:t>
            </a:r>
            <a:r>
              <a:rPr lang="zh-CN" altLang="en-US" sz="5400" b="1">
                <a:solidFill>
                  <a:schemeClr val="tx1"/>
                </a:solidFill>
              </a:rPr>
              <a:t>章</a:t>
            </a:r>
            <a:r>
              <a:rPr lang="zh-CN" altLang="en-US" sz="3200">
                <a:solidFill>
                  <a:schemeClr val="tx1"/>
                </a:solidFill>
                <a:latin typeface="Verdana" panose="020B0604030504040204" pitchFamily="34" charset="0"/>
              </a:rPr>
              <a:t> </a:t>
            </a:r>
            <a:endParaRPr lang="fr-FR" altLang="zh-CN" sz="3200">
              <a:solidFill>
                <a:schemeClr val="tx1"/>
              </a:solidFill>
              <a:latin typeface="Verdana" panose="020B0604030504040204" pitchFamily="34" charset="0"/>
            </a:endParaRPr>
          </a:p>
        </p:txBody>
      </p:sp>
      <p:sp>
        <p:nvSpPr>
          <p:cNvPr id="47107" name="Rectangle 3"/>
          <p:cNvSpPr>
            <a:spLocks noChangeArrowheads="1"/>
          </p:cNvSpPr>
          <p:nvPr/>
        </p:nvSpPr>
        <p:spPr bwMode="auto">
          <a:xfrm>
            <a:off x="468313" y="4437063"/>
            <a:ext cx="8353425"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None/>
            </a:pPr>
            <a:r>
              <a:rPr lang="zh-CN" altLang="en-US" sz="4800" b="1">
                <a:solidFill>
                  <a:schemeClr val="tx1"/>
                </a:solidFill>
                <a:latin typeface="Verdana" panose="020B0604030504040204" pitchFamily="34" charset="0"/>
              </a:rPr>
              <a:t>转速开环控制的直流调速系统</a:t>
            </a:r>
            <a:r>
              <a:rPr lang="zh-CN" altLang="en-US" sz="3200">
                <a:solidFill>
                  <a:schemeClr val="tx1"/>
                </a:solidFill>
                <a:latin typeface="Verdana" panose="020B0604030504040204" pitchFamily="34" charset="0"/>
              </a:rPr>
              <a:t> </a:t>
            </a:r>
            <a:endParaRPr lang="zh-CN" altLang="fr-FR" sz="3200">
              <a:solidFill>
                <a:schemeClr val="tx1"/>
              </a:solidFill>
              <a:latin typeface="Verdana" panose="020B0604030504040204" pitchFamily="34" charset="0"/>
            </a:endParaRPr>
          </a:p>
        </p:txBody>
      </p:sp>
      <p:sp>
        <p:nvSpPr>
          <p:cNvPr id="47108" name="Rectangle 4"/>
          <p:cNvSpPr>
            <a:spLocks noGrp="1" noChangeArrowheads="1"/>
          </p:cNvSpPr>
          <p:nvPr>
            <p:ph type="ctrTitle"/>
          </p:nvPr>
        </p:nvSpPr>
        <p:spPr>
          <a:xfrm>
            <a:off x="395288" y="1196975"/>
            <a:ext cx="8064500" cy="762000"/>
          </a:xfrm>
          <a:noFill/>
        </p:spPr>
        <p:txBody>
          <a:bodyPr/>
          <a:lstStyle/>
          <a:p>
            <a:r>
              <a:rPr lang="zh-CN" altLang="fr-FR" b="1" smtClean="0"/>
              <a:t>运动控制系统</a:t>
            </a:r>
            <a:endParaRPr lang="zh-CN" altLang="en-US" b="1" smtClean="0"/>
          </a:p>
        </p:txBody>
      </p:sp>
    </p:spTree>
    <p:extLst>
      <p:ext uri="{BB962C8B-B14F-4D97-AF65-F5344CB8AC3E}">
        <p14:creationId xmlns:p14="http://schemas.microsoft.com/office/powerpoint/2010/main" val="3498819053"/>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11560" y="692696"/>
            <a:ext cx="8162925" cy="1190625"/>
          </a:xfrm>
        </p:spPr>
        <p:txBody>
          <a:bodyPr/>
          <a:lstStyle/>
          <a:p>
            <a:r>
              <a:rPr lang="zh-CN" altLang="en-US" sz="3600" dirty="0" smtClean="0">
                <a:latin typeface="Times New Roman" panose="02020603050405020304" pitchFamily="18" charset="0"/>
              </a:rPr>
              <a:t>有制动电流通路的</a:t>
            </a:r>
            <a:br>
              <a:rPr lang="zh-CN" altLang="en-US" sz="3600" dirty="0" smtClean="0">
                <a:latin typeface="Times New Roman" panose="02020603050405020304" pitchFamily="18" charset="0"/>
              </a:rPr>
            </a:br>
            <a:r>
              <a:rPr lang="zh-CN" altLang="en-US" sz="3600" dirty="0" smtClean="0">
                <a:latin typeface="Times New Roman" panose="02020603050405020304" pitchFamily="18" charset="0"/>
              </a:rPr>
              <a:t>不可逆</a:t>
            </a:r>
            <a:r>
              <a:rPr lang="en-US" altLang="zh-CN" sz="3600" dirty="0" smtClean="0">
                <a:latin typeface="Times New Roman" panose="02020603050405020304" pitchFamily="18" charset="0"/>
              </a:rPr>
              <a:t>PWM-</a:t>
            </a:r>
            <a:r>
              <a:rPr lang="zh-CN" altLang="en-US" sz="3600" dirty="0" smtClean="0">
                <a:latin typeface="Times New Roman" panose="02020603050405020304" pitchFamily="18" charset="0"/>
              </a:rPr>
              <a:t>直流电动机系统 </a:t>
            </a:r>
          </a:p>
        </p:txBody>
      </p:sp>
      <p:sp>
        <p:nvSpPr>
          <p:cNvPr id="92163" name="Rectangle 3"/>
          <p:cNvSpPr>
            <a:spLocks noGrp="1" noChangeArrowheads="1"/>
          </p:cNvSpPr>
          <p:nvPr>
            <p:ph idx="1"/>
          </p:nvPr>
        </p:nvSpPr>
        <p:spPr>
          <a:xfrm>
            <a:off x="683568" y="1916832"/>
            <a:ext cx="7848600" cy="4829175"/>
          </a:xfrm>
        </p:spPr>
        <p:txBody>
          <a:bodyPr/>
          <a:lstStyle/>
          <a:p>
            <a:r>
              <a:rPr lang="zh-CN" altLang="en-US" dirty="0" smtClean="0">
                <a:solidFill>
                  <a:srgbClr val="C00000"/>
                </a:solidFill>
                <a:latin typeface="Times New Roman" panose="02020603050405020304" pitchFamily="18" charset="0"/>
              </a:rPr>
              <a:t>为什么不可逆</a:t>
            </a:r>
            <a:r>
              <a:rPr lang="zh-CN" altLang="en-US" dirty="0" smtClean="0">
                <a:latin typeface="Times New Roman" panose="02020603050405020304" pitchFamily="18" charset="0"/>
              </a:rPr>
              <a:t>？</a:t>
            </a:r>
            <a:endParaRPr lang="en-US" altLang="zh-CN" dirty="0" smtClean="0">
              <a:latin typeface="Times New Roman" panose="02020603050405020304" pitchFamily="18" charset="0"/>
            </a:endParaRPr>
          </a:p>
          <a:p>
            <a:r>
              <a:rPr lang="zh-CN" altLang="en-US" dirty="0" smtClean="0">
                <a:latin typeface="Times New Roman" panose="02020603050405020304" pitchFamily="18" charset="0"/>
              </a:rPr>
              <a:t>平均电压</a:t>
            </a:r>
            <a:r>
              <a:rPr lang="en-US" altLang="zh-CN" dirty="0" err="1" smtClean="0">
                <a:latin typeface="Times New Roman" panose="02020603050405020304" pitchFamily="18" charset="0"/>
              </a:rPr>
              <a:t>U</a:t>
            </a:r>
            <a:r>
              <a:rPr lang="en-US" altLang="zh-CN" baseline="-25000" dirty="0" err="1" smtClean="0">
                <a:latin typeface="Times New Roman" panose="02020603050405020304" pitchFamily="18" charset="0"/>
              </a:rPr>
              <a:t>d</a:t>
            </a:r>
            <a:r>
              <a:rPr lang="zh-CN" altLang="en-US" dirty="0" smtClean="0">
                <a:latin typeface="Times New Roman" panose="02020603050405020304" pitchFamily="18" charset="0"/>
              </a:rPr>
              <a:t>始终大于零，电流虽然能够反向，而电压和转速仍不能反向。</a:t>
            </a:r>
          </a:p>
          <a:p>
            <a:r>
              <a:rPr lang="zh-CN" altLang="en-US" dirty="0" smtClean="0">
                <a:latin typeface="Times New Roman" panose="02020603050405020304" pitchFamily="18" charset="0"/>
              </a:rPr>
              <a:t>如果要求转速反向，需要再增加</a:t>
            </a:r>
            <a:r>
              <a:rPr lang="en-US" altLang="zh-CN" dirty="0" smtClean="0">
                <a:latin typeface="Times New Roman" panose="02020603050405020304" pitchFamily="18" charset="0"/>
              </a:rPr>
              <a:t>VT</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VD</a:t>
            </a:r>
            <a:r>
              <a:rPr lang="zh-CN" altLang="en-US" dirty="0" smtClean="0">
                <a:latin typeface="Times New Roman" panose="02020603050405020304" pitchFamily="18" charset="0"/>
              </a:rPr>
              <a:t>，构成可逆的</a:t>
            </a:r>
            <a:r>
              <a:rPr lang="en-US" altLang="zh-CN" dirty="0" smtClean="0">
                <a:latin typeface="Times New Roman" panose="02020603050405020304" pitchFamily="18" charset="0"/>
              </a:rPr>
              <a:t>PWM</a:t>
            </a:r>
            <a:r>
              <a:rPr lang="zh-CN" altLang="en-US" dirty="0" smtClean="0">
                <a:latin typeface="Times New Roman" panose="02020603050405020304" pitchFamily="18" charset="0"/>
              </a:rPr>
              <a:t>变换器</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直流电动机系统，如图</a:t>
            </a:r>
            <a:r>
              <a:rPr lang="en-US" altLang="zh-CN" dirty="0" smtClean="0">
                <a:latin typeface="Times New Roman" panose="02020603050405020304" pitchFamily="18" charset="0"/>
              </a:rPr>
              <a:t>2-13</a:t>
            </a:r>
            <a:r>
              <a:rPr lang="zh-CN" altLang="en-US" dirty="0" smtClean="0">
                <a:latin typeface="Times New Roman" panose="02020603050405020304" pitchFamily="18" charset="0"/>
              </a:rPr>
              <a:t>所示。 </a:t>
            </a:r>
          </a:p>
        </p:txBody>
      </p:sp>
    </p:spTree>
    <p:extLst>
      <p:ext uri="{BB962C8B-B14F-4D97-AF65-F5344CB8AC3E}">
        <p14:creationId xmlns:p14="http://schemas.microsoft.com/office/powerpoint/2010/main" val="2475311919"/>
      </p:ext>
    </p:extLst>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71538" y="982663"/>
            <a:ext cx="8162925" cy="641350"/>
          </a:xfrm>
        </p:spPr>
        <p:txBody>
          <a:bodyPr/>
          <a:lstStyle/>
          <a:p>
            <a:r>
              <a:rPr lang="zh-CN" altLang="en-US" sz="3600" smtClean="0">
                <a:latin typeface="Times New Roman" panose="02020603050405020304" pitchFamily="18" charset="0"/>
              </a:rPr>
              <a:t>桥式可逆</a:t>
            </a:r>
            <a:r>
              <a:rPr lang="en-US" altLang="zh-CN" sz="3600" smtClean="0">
                <a:latin typeface="Times New Roman" panose="02020603050405020304" pitchFamily="18" charset="0"/>
              </a:rPr>
              <a:t>PWM</a:t>
            </a:r>
            <a:r>
              <a:rPr lang="zh-CN" altLang="en-US" sz="3600" smtClean="0">
                <a:latin typeface="Times New Roman" panose="02020603050405020304" pitchFamily="18" charset="0"/>
              </a:rPr>
              <a:t>变换器</a:t>
            </a:r>
          </a:p>
        </p:txBody>
      </p:sp>
      <p:sp>
        <p:nvSpPr>
          <p:cNvPr id="93187" name="Rectangle 5"/>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3188" name="Text Box 6"/>
          <p:cNvSpPr txBox="1">
            <a:spLocks noChangeArrowheads="1"/>
          </p:cNvSpPr>
          <p:nvPr/>
        </p:nvSpPr>
        <p:spPr bwMode="auto">
          <a:xfrm>
            <a:off x="2571750" y="6215063"/>
            <a:ext cx="46815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a:solidFill>
                  <a:schemeClr val="tx1"/>
                </a:solidFill>
              </a:rPr>
              <a:t>图</a:t>
            </a:r>
            <a:r>
              <a:rPr lang="en-US" altLang="zh-CN">
                <a:solidFill>
                  <a:schemeClr val="tx1"/>
                </a:solidFill>
              </a:rPr>
              <a:t>2-13	</a:t>
            </a:r>
            <a:r>
              <a:rPr lang="zh-CN" altLang="en-US">
                <a:solidFill>
                  <a:schemeClr val="tx1"/>
                </a:solidFill>
              </a:rPr>
              <a:t>桥式可逆</a:t>
            </a:r>
            <a:r>
              <a:rPr lang="en-US" altLang="zh-CN">
                <a:solidFill>
                  <a:schemeClr val="tx1"/>
                </a:solidFill>
              </a:rPr>
              <a:t>PWM</a:t>
            </a:r>
            <a:r>
              <a:rPr lang="zh-CN" altLang="en-US">
                <a:solidFill>
                  <a:schemeClr val="tx1"/>
                </a:solidFill>
              </a:rPr>
              <a:t>变换器电路</a:t>
            </a:r>
          </a:p>
        </p:txBody>
      </p:sp>
      <p:sp>
        <p:nvSpPr>
          <p:cNvPr id="93189"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3190" name="对象 3"/>
          <p:cNvGraphicFramePr>
            <a:graphicFrameLocks noChangeAspect="1"/>
          </p:cNvGraphicFramePr>
          <p:nvPr/>
        </p:nvGraphicFramePr>
        <p:xfrm>
          <a:off x="755650" y="1628775"/>
          <a:ext cx="7059613" cy="4097338"/>
        </p:xfrm>
        <a:graphic>
          <a:graphicData uri="http://schemas.openxmlformats.org/presentationml/2006/ole">
            <mc:AlternateContent xmlns:mc="http://schemas.openxmlformats.org/markup-compatibility/2006">
              <mc:Choice xmlns:v="urn:schemas-microsoft-com:vml" Requires="v">
                <p:oleObj spid="_x0000_s24592" r:id="rId3" imgW="3849370" imgH="2235200" progId="Visio.Drawing.11">
                  <p:embed/>
                </p:oleObj>
              </mc:Choice>
              <mc:Fallback>
                <p:oleObj r:id="rId3" imgW="3849370" imgH="22352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628775"/>
                        <a:ext cx="7059613" cy="409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42006992"/>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ChangeArrowheads="1"/>
          </p:cNvSpPr>
          <p:nvPr/>
        </p:nvSpPr>
        <p:spPr bwMode="auto">
          <a:xfrm>
            <a:off x="0" y="136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11" name="Text Box 6"/>
          <p:cNvSpPr txBox="1">
            <a:spLocks noChangeArrowheads="1"/>
          </p:cNvSpPr>
          <p:nvPr/>
        </p:nvSpPr>
        <p:spPr bwMode="auto">
          <a:xfrm>
            <a:off x="395288" y="519113"/>
            <a:ext cx="79930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2-14  </a:t>
            </a:r>
            <a:r>
              <a:rPr lang="zh-CN" altLang="en-US">
                <a:solidFill>
                  <a:schemeClr val="tx1"/>
                </a:solidFill>
              </a:rPr>
              <a:t>双极式控制可逆</a:t>
            </a:r>
            <a:r>
              <a:rPr lang="en-US" altLang="zh-CN">
                <a:solidFill>
                  <a:schemeClr val="tx1"/>
                </a:solidFill>
              </a:rPr>
              <a:t>PWM</a:t>
            </a:r>
            <a:r>
              <a:rPr lang="zh-CN" altLang="en-US">
                <a:solidFill>
                  <a:schemeClr val="tx1"/>
                </a:solidFill>
              </a:rPr>
              <a:t>变换器的驱动电压、输出电压和电流波形</a:t>
            </a:r>
          </a:p>
        </p:txBody>
      </p:sp>
      <p:sp>
        <p:nvSpPr>
          <p:cNvPr id="94212" name="Rectangle 8"/>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4213" name="Text Box 9"/>
          <p:cNvSpPr txBox="1">
            <a:spLocks noChangeArrowheads="1"/>
          </p:cNvSpPr>
          <p:nvPr/>
        </p:nvSpPr>
        <p:spPr bwMode="auto">
          <a:xfrm>
            <a:off x="4211638" y="1773238"/>
            <a:ext cx="4392612"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a:solidFill>
                  <a:schemeClr val="tx1"/>
                </a:solidFill>
              </a:rPr>
              <a:t>在一个开关周期内，</a:t>
            </a: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当</a:t>
            </a:r>
            <a:r>
              <a:rPr lang="en-US" altLang="zh-CN" i="1">
                <a:solidFill>
                  <a:schemeClr val="tx1"/>
                </a:solidFill>
              </a:rPr>
              <a:t>0</a:t>
            </a:r>
            <a:r>
              <a:rPr lang="en-US" altLang="zh-CN">
                <a:solidFill>
                  <a:schemeClr val="tx1"/>
                </a:solidFill>
              </a:rPr>
              <a:t>≤</a:t>
            </a:r>
            <a:r>
              <a:rPr lang="en-US" altLang="zh-CN" i="1">
                <a:solidFill>
                  <a:schemeClr val="tx1"/>
                </a:solidFill>
              </a:rPr>
              <a:t>t</a:t>
            </a:r>
            <a:r>
              <a:rPr lang="en-US" altLang="zh-CN">
                <a:solidFill>
                  <a:schemeClr val="tx1"/>
                </a:solidFill>
              </a:rPr>
              <a:t>&lt;</a:t>
            </a:r>
            <a:r>
              <a:rPr lang="en-US" altLang="zh-CN" i="1">
                <a:solidFill>
                  <a:schemeClr val="tx1"/>
                </a:solidFill>
              </a:rPr>
              <a:t>t</a:t>
            </a:r>
            <a:r>
              <a:rPr lang="en-US" altLang="zh-CN" baseline="-25000">
                <a:solidFill>
                  <a:schemeClr val="tx1"/>
                </a:solidFill>
              </a:rPr>
              <a:t>on</a:t>
            </a:r>
            <a:r>
              <a:rPr lang="zh-CN" altLang="en-US">
                <a:solidFill>
                  <a:schemeClr val="tx1"/>
                </a:solidFill>
              </a:rPr>
              <a:t>时，</a:t>
            </a:r>
            <a:r>
              <a:rPr lang="en-US" altLang="zh-CN" i="1">
                <a:solidFill>
                  <a:schemeClr val="tx1"/>
                </a:solidFill>
              </a:rPr>
              <a:t>U</a:t>
            </a:r>
            <a:r>
              <a:rPr lang="en-US" altLang="zh-CN" baseline="-25000">
                <a:solidFill>
                  <a:schemeClr val="tx1"/>
                </a:solidFill>
              </a:rPr>
              <a:t>AB</a:t>
            </a:r>
            <a:r>
              <a:rPr lang="en-US" altLang="zh-CN">
                <a:solidFill>
                  <a:schemeClr val="tx1"/>
                </a:solidFill>
              </a:rPr>
              <a:t>=</a:t>
            </a:r>
            <a:r>
              <a:rPr lang="en-US" altLang="zh-CN" i="1">
                <a:solidFill>
                  <a:schemeClr val="tx1"/>
                </a:solidFill>
              </a:rPr>
              <a:t>U</a:t>
            </a:r>
            <a:r>
              <a:rPr lang="en-US" altLang="zh-CN" baseline="-25000">
                <a:solidFill>
                  <a:schemeClr val="tx1"/>
                </a:solidFill>
              </a:rPr>
              <a:t>S</a:t>
            </a:r>
            <a:r>
              <a:rPr lang="zh-CN" altLang="en-US">
                <a:solidFill>
                  <a:schemeClr val="tx1"/>
                </a:solidFill>
              </a:rPr>
              <a:t>，电枢电流</a:t>
            </a:r>
            <a:r>
              <a:rPr lang="en-US" altLang="zh-CN" i="1">
                <a:solidFill>
                  <a:schemeClr val="tx1"/>
                </a:solidFill>
              </a:rPr>
              <a:t>i</a:t>
            </a:r>
            <a:r>
              <a:rPr lang="en-US" altLang="zh-CN" baseline="-25000">
                <a:solidFill>
                  <a:schemeClr val="tx1"/>
                </a:solidFill>
              </a:rPr>
              <a:t>d</a:t>
            </a:r>
            <a:r>
              <a:rPr lang="zh-CN" altLang="en-US">
                <a:solidFill>
                  <a:schemeClr val="tx1"/>
                </a:solidFill>
              </a:rPr>
              <a:t>沿回路</a:t>
            </a:r>
            <a:r>
              <a:rPr lang="en-US" altLang="zh-CN">
                <a:solidFill>
                  <a:schemeClr val="tx1"/>
                </a:solidFill>
              </a:rPr>
              <a:t>1</a:t>
            </a:r>
            <a:r>
              <a:rPr lang="zh-CN" altLang="en-US">
                <a:solidFill>
                  <a:schemeClr val="tx1"/>
                </a:solidFill>
              </a:rPr>
              <a:t>流通；</a:t>
            </a: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当</a:t>
            </a:r>
            <a:r>
              <a:rPr lang="en-US" altLang="zh-CN" i="1">
                <a:solidFill>
                  <a:schemeClr val="tx1"/>
                </a:solidFill>
              </a:rPr>
              <a:t>t</a:t>
            </a:r>
            <a:r>
              <a:rPr lang="en-US" altLang="zh-CN" baseline="-25000">
                <a:solidFill>
                  <a:schemeClr val="tx1"/>
                </a:solidFill>
              </a:rPr>
              <a:t>on</a:t>
            </a:r>
            <a:r>
              <a:rPr lang="en-US" altLang="zh-CN">
                <a:solidFill>
                  <a:schemeClr val="tx1"/>
                </a:solidFill>
              </a:rPr>
              <a:t>≤</a:t>
            </a:r>
            <a:r>
              <a:rPr lang="en-US" altLang="zh-CN" i="1">
                <a:solidFill>
                  <a:schemeClr val="tx1"/>
                </a:solidFill>
              </a:rPr>
              <a:t>t</a:t>
            </a:r>
            <a:r>
              <a:rPr lang="en-US" altLang="zh-CN">
                <a:solidFill>
                  <a:schemeClr val="tx1"/>
                </a:solidFill>
              </a:rPr>
              <a:t>&lt;</a:t>
            </a:r>
            <a:r>
              <a:rPr lang="en-US" altLang="zh-CN" i="1">
                <a:solidFill>
                  <a:schemeClr val="tx1"/>
                </a:solidFill>
              </a:rPr>
              <a:t>T</a:t>
            </a:r>
            <a:r>
              <a:rPr lang="zh-CN" altLang="en-US">
                <a:solidFill>
                  <a:schemeClr val="tx1"/>
                </a:solidFill>
              </a:rPr>
              <a:t>时，驱动电压反号， </a:t>
            </a:r>
            <a:r>
              <a:rPr lang="en-US" altLang="zh-CN" i="1">
                <a:solidFill>
                  <a:schemeClr val="tx1"/>
                </a:solidFill>
              </a:rPr>
              <a:t>i</a:t>
            </a:r>
            <a:r>
              <a:rPr lang="en-US" altLang="zh-CN" baseline="-25000">
                <a:solidFill>
                  <a:schemeClr val="tx1"/>
                </a:solidFill>
              </a:rPr>
              <a:t>d</a:t>
            </a:r>
            <a:r>
              <a:rPr lang="zh-CN" altLang="en-US">
                <a:solidFill>
                  <a:schemeClr val="tx1"/>
                </a:solidFill>
              </a:rPr>
              <a:t>沿回路</a:t>
            </a:r>
            <a:r>
              <a:rPr lang="en-US" altLang="zh-CN">
                <a:solidFill>
                  <a:schemeClr val="tx1"/>
                </a:solidFill>
              </a:rPr>
              <a:t>2</a:t>
            </a:r>
            <a:r>
              <a:rPr lang="zh-CN" altLang="en-US">
                <a:solidFill>
                  <a:schemeClr val="tx1"/>
                </a:solidFill>
              </a:rPr>
              <a:t>经二极管续流， </a:t>
            </a:r>
            <a:r>
              <a:rPr lang="en-US" altLang="zh-CN" i="1">
                <a:solidFill>
                  <a:schemeClr val="tx1"/>
                </a:solidFill>
              </a:rPr>
              <a:t>U</a:t>
            </a:r>
            <a:r>
              <a:rPr lang="en-US" altLang="zh-CN" baseline="-25000">
                <a:solidFill>
                  <a:schemeClr val="tx1"/>
                </a:solidFill>
              </a:rPr>
              <a:t>AB</a:t>
            </a:r>
            <a:r>
              <a:rPr lang="en-US" altLang="zh-CN">
                <a:solidFill>
                  <a:schemeClr val="tx1"/>
                </a:solidFill>
              </a:rPr>
              <a:t>=-</a:t>
            </a:r>
            <a:r>
              <a:rPr lang="en-US" altLang="zh-CN" i="1">
                <a:solidFill>
                  <a:schemeClr val="tx1"/>
                </a:solidFill>
              </a:rPr>
              <a:t>U</a:t>
            </a:r>
            <a:r>
              <a:rPr lang="en-US" altLang="zh-CN" baseline="-25000">
                <a:solidFill>
                  <a:schemeClr val="tx1"/>
                </a:solidFill>
              </a:rPr>
              <a:t>S</a:t>
            </a:r>
            <a:r>
              <a:rPr lang="en-US" altLang="zh-CN">
                <a:solidFill>
                  <a:schemeClr val="tx1"/>
                </a:solidFill>
              </a:rPr>
              <a:t> </a:t>
            </a:r>
            <a:r>
              <a:rPr lang="zh-CN" altLang="en-US">
                <a:solidFill>
                  <a:schemeClr val="tx1"/>
                </a:solidFill>
              </a:rPr>
              <a:t>。</a:t>
            </a: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              </a:t>
            </a:r>
            <a:r>
              <a:rPr lang="en-US" altLang="zh-CN">
                <a:solidFill>
                  <a:schemeClr val="tx1"/>
                </a:solidFill>
              </a:rPr>
              <a:t>, </a:t>
            </a:r>
            <a:r>
              <a:rPr lang="en-US" altLang="zh-CN" i="1">
                <a:solidFill>
                  <a:schemeClr val="tx1"/>
                </a:solidFill>
              </a:rPr>
              <a:t>U</a:t>
            </a:r>
            <a:r>
              <a:rPr lang="en-US" altLang="zh-CN" baseline="-25000">
                <a:solidFill>
                  <a:schemeClr val="tx1"/>
                </a:solidFill>
              </a:rPr>
              <a:t>AB</a:t>
            </a:r>
            <a:r>
              <a:rPr lang="zh-CN" altLang="en-US">
                <a:solidFill>
                  <a:schemeClr val="tx1"/>
                </a:solidFill>
              </a:rPr>
              <a:t>的平均值为正，电动机正转；反之则反转。 </a:t>
            </a:r>
          </a:p>
          <a:p>
            <a:pPr algn="l" eaLnBrk="1" hangingPunct="1">
              <a:spcBef>
                <a:spcPct val="50000"/>
              </a:spcBef>
              <a:buClr>
                <a:schemeClr val="folHlink"/>
              </a:buClr>
              <a:buFont typeface="Wingdings" panose="05000000000000000000" pitchFamily="2" charset="2"/>
              <a:buChar char="n"/>
            </a:pPr>
            <a:r>
              <a:rPr lang="zh-CN" altLang="en-US">
                <a:solidFill>
                  <a:schemeClr val="tx1"/>
                </a:solidFill>
              </a:rPr>
              <a:t>                 </a:t>
            </a:r>
            <a:r>
              <a:rPr lang="en-US" altLang="zh-CN">
                <a:solidFill>
                  <a:schemeClr val="tx1"/>
                </a:solidFill>
              </a:rPr>
              <a:t>,</a:t>
            </a:r>
            <a:r>
              <a:rPr lang="zh-CN" altLang="en-US">
                <a:solidFill>
                  <a:schemeClr val="tx1"/>
                </a:solidFill>
              </a:rPr>
              <a:t>平均输出电压为零，电动机停止。 </a:t>
            </a:r>
          </a:p>
        </p:txBody>
      </p:sp>
      <p:sp>
        <p:nvSpPr>
          <p:cNvPr id="94214" name="Rectangle 11"/>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5" name="Object 10"/>
          <p:cNvGraphicFramePr>
            <a:graphicFrameLocks noChangeAspect="1"/>
          </p:cNvGraphicFramePr>
          <p:nvPr/>
        </p:nvGraphicFramePr>
        <p:xfrm>
          <a:off x="4643438" y="4365625"/>
          <a:ext cx="720725" cy="579438"/>
        </p:xfrm>
        <a:graphic>
          <a:graphicData uri="http://schemas.openxmlformats.org/presentationml/2006/ole">
            <mc:AlternateContent xmlns:mc="http://schemas.openxmlformats.org/markup-compatibility/2006">
              <mc:Choice xmlns:v="urn:schemas-microsoft-com:vml" Requires="v">
                <p:oleObj spid="_x0000_s25644" name="公式" r:id="rId3" imgW="482600" imgH="393700" progId="Equation.3">
                  <p:embed/>
                </p:oleObj>
              </mc:Choice>
              <mc:Fallback>
                <p:oleObj name="公式" r:id="rId3" imgW="4826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4365625"/>
                        <a:ext cx="72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6" name="Rectangle 13"/>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7" name="Object 12"/>
          <p:cNvGraphicFramePr>
            <a:graphicFrameLocks noChangeAspect="1"/>
          </p:cNvGraphicFramePr>
          <p:nvPr/>
        </p:nvGraphicFramePr>
        <p:xfrm>
          <a:off x="4714875" y="5300663"/>
          <a:ext cx="720725" cy="579437"/>
        </p:xfrm>
        <a:graphic>
          <a:graphicData uri="http://schemas.openxmlformats.org/presentationml/2006/ole">
            <mc:AlternateContent xmlns:mc="http://schemas.openxmlformats.org/markup-compatibility/2006">
              <mc:Choice xmlns:v="urn:schemas-microsoft-com:vml" Requires="v">
                <p:oleObj spid="_x0000_s25645" name="公式" r:id="rId5" imgW="482600" imgH="393700" progId="Equation.3">
                  <p:embed/>
                </p:oleObj>
              </mc:Choice>
              <mc:Fallback>
                <p:oleObj name="公式" r:id="rId5" imgW="4826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4875" y="5300663"/>
                        <a:ext cx="720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4219" name="Object 5"/>
          <p:cNvGraphicFramePr>
            <a:graphicFrameLocks noChangeAspect="1"/>
          </p:cNvGraphicFramePr>
          <p:nvPr/>
        </p:nvGraphicFramePr>
        <p:xfrm>
          <a:off x="500063" y="1870075"/>
          <a:ext cx="2992437" cy="4630738"/>
        </p:xfrm>
        <a:graphic>
          <a:graphicData uri="http://schemas.openxmlformats.org/presentationml/2006/ole">
            <mc:AlternateContent xmlns:mc="http://schemas.openxmlformats.org/markup-compatibility/2006">
              <mc:Choice xmlns:v="urn:schemas-microsoft-com:vml" Requires="v">
                <p:oleObj spid="_x0000_s25646" name="Visio" r:id="rId7" imgW="2087880" imgH="5024120" progId="Visio.Drawing.11">
                  <p:embed/>
                </p:oleObj>
              </mc:Choice>
              <mc:Fallback>
                <p:oleObj name="Visio" r:id="rId7" imgW="2087880" imgH="5024120" progId="Visio.Drawing.11">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063" y="1870075"/>
                        <a:ext cx="2992437" cy="463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51342800"/>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endParaRPr lang="zh-CN" altLang="zh-CN" smtClean="0"/>
          </a:p>
        </p:txBody>
      </p:sp>
      <p:sp>
        <p:nvSpPr>
          <p:cNvPr id="95235" name="Rectangle 3"/>
          <p:cNvSpPr>
            <a:spLocks noGrp="1" noChangeArrowheads="1"/>
          </p:cNvSpPr>
          <p:nvPr>
            <p:ph idx="1"/>
          </p:nvPr>
        </p:nvSpPr>
        <p:spPr/>
        <p:txBody>
          <a:bodyPr/>
          <a:lstStyle/>
          <a:p>
            <a:pPr>
              <a:lnSpc>
                <a:spcPct val="80000"/>
              </a:lnSpc>
            </a:pPr>
            <a:r>
              <a:rPr lang="zh-CN" altLang="en-US" dirty="0" smtClean="0">
                <a:latin typeface="Times New Roman" panose="02020603050405020304" pitchFamily="18" charset="0"/>
              </a:rPr>
              <a:t>电流波形存在两种情况。</a:t>
            </a:r>
          </a:p>
          <a:p>
            <a:pPr>
              <a:lnSpc>
                <a:spcPct val="80000"/>
              </a:lnSpc>
            </a:pPr>
            <a:r>
              <a:rPr lang="zh-CN" altLang="en-US" dirty="0" smtClean="0">
                <a:latin typeface="Times New Roman" panose="02020603050405020304" pitchFamily="18" charset="0"/>
              </a:rPr>
              <a:t>电动机负载较重的情况时，负载电流</a:t>
            </a:r>
            <a:r>
              <a:rPr lang="en-US" altLang="zh-CN" i="1" dirty="0" smtClean="0">
                <a:latin typeface="Times New Roman" panose="02020603050405020304" pitchFamily="18" charset="0"/>
              </a:rPr>
              <a:t>i</a:t>
            </a:r>
            <a:r>
              <a:rPr lang="en-US" altLang="zh-CN" baseline="-25000" dirty="0" smtClean="0">
                <a:latin typeface="Times New Roman" panose="02020603050405020304" pitchFamily="18" charset="0"/>
              </a:rPr>
              <a:t>d1</a:t>
            </a:r>
            <a:r>
              <a:rPr lang="zh-CN" altLang="en-US" dirty="0" smtClean="0">
                <a:latin typeface="Times New Roman" panose="02020603050405020304" pitchFamily="18" charset="0"/>
              </a:rPr>
              <a:t>大，在续流阶段电流仍维持正方向，电动机始终工作在第</a:t>
            </a:r>
            <a:r>
              <a:rPr lang="en-US" altLang="zh-CN" dirty="0" smtClean="0">
                <a:latin typeface="Times New Roman" panose="02020603050405020304" pitchFamily="18" charset="0"/>
              </a:rPr>
              <a:t>Ⅰ</a:t>
            </a:r>
            <a:r>
              <a:rPr lang="zh-CN" altLang="en-US" dirty="0" smtClean="0">
                <a:latin typeface="Times New Roman" panose="02020603050405020304" pitchFamily="18" charset="0"/>
              </a:rPr>
              <a:t>象限的电动状态。</a:t>
            </a:r>
          </a:p>
          <a:p>
            <a:pPr>
              <a:lnSpc>
                <a:spcPct val="80000"/>
              </a:lnSpc>
            </a:pPr>
            <a:r>
              <a:rPr lang="zh-CN" altLang="en-US" dirty="0" smtClean="0">
                <a:latin typeface="Times New Roman" panose="02020603050405020304" pitchFamily="18" charset="0"/>
              </a:rPr>
              <a:t>负载很轻时，平均电流小，在续流阶段电流很快衰减到零，于是二极管终止续流，而反向开关器件导通，电枢电流反向，电动机处于制动状态。 </a:t>
            </a:r>
            <a:r>
              <a:rPr lang="en-US" altLang="zh-CN" i="1" dirty="0" smtClean="0">
                <a:latin typeface="Times New Roman" panose="02020603050405020304" pitchFamily="18" charset="0"/>
              </a:rPr>
              <a:t>i</a:t>
            </a:r>
            <a:r>
              <a:rPr lang="en-US" altLang="zh-CN" baseline="-25000" dirty="0" smtClean="0">
                <a:latin typeface="Times New Roman" panose="02020603050405020304" pitchFamily="18" charset="0"/>
              </a:rPr>
              <a:t>d2</a:t>
            </a:r>
            <a:r>
              <a:rPr lang="zh-CN" altLang="en-US" dirty="0" smtClean="0">
                <a:latin typeface="Times New Roman" panose="02020603050405020304" pitchFamily="18" charset="0"/>
              </a:rPr>
              <a:t>电流中的线段</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4</a:t>
            </a:r>
            <a:r>
              <a:rPr lang="zh-CN" altLang="en-US" dirty="0" smtClean="0">
                <a:latin typeface="Times New Roman" panose="02020603050405020304" pitchFamily="18" charset="0"/>
              </a:rPr>
              <a:t>是工作在第</a:t>
            </a:r>
            <a:r>
              <a:rPr lang="en-US" altLang="zh-CN" dirty="0" smtClean="0">
                <a:latin typeface="Times New Roman" panose="02020603050405020304" pitchFamily="18" charset="0"/>
              </a:rPr>
              <a:t>Ⅱ</a:t>
            </a:r>
            <a:r>
              <a:rPr lang="zh-CN" altLang="en-US" dirty="0" smtClean="0">
                <a:latin typeface="Times New Roman" panose="02020603050405020304" pitchFamily="18" charset="0"/>
              </a:rPr>
              <a:t>象限的制动状态。</a:t>
            </a:r>
          </a:p>
          <a:p>
            <a:pPr>
              <a:lnSpc>
                <a:spcPct val="80000"/>
              </a:lnSpc>
            </a:pPr>
            <a:r>
              <a:rPr lang="zh-CN" altLang="en-US" dirty="0" smtClean="0">
                <a:latin typeface="Times New Roman" panose="02020603050405020304" pitchFamily="18" charset="0"/>
              </a:rPr>
              <a:t>电枢电流的方向决定了电流是经过续流二极管还是经过开关器件流动。 </a:t>
            </a:r>
          </a:p>
        </p:txBody>
      </p:sp>
    </p:spTree>
    <p:extLst>
      <p:ext uri="{BB962C8B-B14F-4D97-AF65-F5344CB8AC3E}">
        <p14:creationId xmlns:p14="http://schemas.microsoft.com/office/powerpoint/2010/main" val="403772999"/>
      </p:ext>
    </p:extLst>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endParaRPr lang="zh-CN" altLang="zh-CN" smtClean="0"/>
          </a:p>
        </p:txBody>
      </p:sp>
      <p:sp>
        <p:nvSpPr>
          <p:cNvPr id="96259" name="Rectangle 3"/>
          <p:cNvSpPr>
            <a:spLocks noGrp="1" noChangeArrowheads="1"/>
          </p:cNvSpPr>
          <p:nvPr>
            <p:ph idx="1"/>
          </p:nvPr>
        </p:nvSpPr>
        <p:spPr/>
        <p:txBody>
          <a:bodyPr/>
          <a:lstStyle/>
          <a:p>
            <a:pPr>
              <a:lnSpc>
                <a:spcPct val="90000"/>
              </a:lnSpc>
            </a:pPr>
            <a:r>
              <a:rPr lang="zh-CN" altLang="en-US" sz="2400" smtClean="0">
                <a:latin typeface="Times New Roman" panose="02020603050405020304" pitchFamily="18" charset="0"/>
              </a:rPr>
              <a:t>双极式控制可逆</a:t>
            </a:r>
            <a:r>
              <a:rPr lang="en-US" altLang="zh-CN" sz="2400" smtClean="0">
                <a:latin typeface="Times New Roman" panose="02020603050405020304" pitchFamily="18" charset="0"/>
              </a:rPr>
              <a:t>PWM</a:t>
            </a:r>
            <a:r>
              <a:rPr lang="zh-CN" altLang="en-US" sz="2400" smtClean="0">
                <a:latin typeface="Times New Roman" panose="02020603050405020304" pitchFamily="18" charset="0"/>
              </a:rPr>
              <a:t>变换器的输出平均电压为</a:t>
            </a:r>
          </a:p>
          <a:p>
            <a:pPr>
              <a:lnSpc>
                <a:spcPct val="90000"/>
              </a:lnSpc>
            </a:pPr>
            <a:endParaRPr lang="zh-CN" altLang="en-US" smtClean="0">
              <a:latin typeface="Times New Roman" panose="02020603050405020304" pitchFamily="18" charset="0"/>
            </a:endParaRPr>
          </a:p>
          <a:p>
            <a:pPr>
              <a:lnSpc>
                <a:spcPct val="90000"/>
              </a:lnSpc>
            </a:pPr>
            <a:endParaRPr lang="en-US" altLang="zh-CN" smtClean="0">
              <a:latin typeface="Times New Roman" panose="02020603050405020304" pitchFamily="18" charset="0"/>
            </a:endParaRPr>
          </a:p>
          <a:p>
            <a:pPr>
              <a:lnSpc>
                <a:spcPct val="90000"/>
              </a:lnSpc>
            </a:pPr>
            <a:endParaRPr lang="zh-CN" altLang="en-US" smtClean="0">
              <a:latin typeface="Times New Roman" panose="02020603050405020304" pitchFamily="18" charset="0"/>
            </a:endParaRPr>
          </a:p>
          <a:p>
            <a:pPr>
              <a:lnSpc>
                <a:spcPct val="90000"/>
              </a:lnSpc>
            </a:pPr>
            <a:endParaRPr lang="en-US" altLang="zh-CN" smtClean="0">
              <a:latin typeface="Times New Roman" panose="02020603050405020304" pitchFamily="18" charset="0"/>
            </a:endParaRPr>
          </a:p>
          <a:p>
            <a:pPr>
              <a:lnSpc>
                <a:spcPct val="90000"/>
              </a:lnSpc>
            </a:pPr>
            <a:r>
              <a:rPr lang="zh-CN" altLang="en-US" sz="2400" smtClean="0">
                <a:latin typeface="Times New Roman" panose="02020603050405020304" pitchFamily="18" charset="0"/>
              </a:rPr>
              <a:t>占空比</a:t>
            </a:r>
            <a:r>
              <a:rPr lang="en-US" altLang="zh-CN" sz="2400" i="1" smtClean="0">
                <a:latin typeface="Times New Roman" panose="02020603050405020304" pitchFamily="18" charset="0"/>
              </a:rPr>
              <a:t>ρ</a:t>
            </a:r>
            <a:r>
              <a:rPr lang="zh-CN" altLang="en-US" sz="2400" smtClean="0">
                <a:latin typeface="Times New Roman" panose="02020603050405020304" pitchFamily="18" charset="0"/>
              </a:rPr>
              <a:t>和电压系数</a:t>
            </a:r>
            <a:r>
              <a:rPr lang="en-US" altLang="zh-CN" sz="2400" i="1" smtClean="0">
                <a:latin typeface="Times New Roman" panose="02020603050405020304" pitchFamily="18" charset="0"/>
              </a:rPr>
              <a:t>γ</a:t>
            </a:r>
            <a:r>
              <a:rPr lang="zh-CN" altLang="en-US" sz="2400" smtClean="0">
                <a:latin typeface="Times New Roman" panose="02020603050405020304" pitchFamily="18" charset="0"/>
              </a:rPr>
              <a:t>的关系为 </a:t>
            </a:r>
          </a:p>
          <a:p>
            <a:pPr>
              <a:lnSpc>
                <a:spcPct val="90000"/>
              </a:lnSpc>
            </a:pPr>
            <a:endParaRPr lang="zh-CN" altLang="en-US" smtClean="0">
              <a:latin typeface="Times New Roman" panose="02020603050405020304" pitchFamily="18" charset="0"/>
            </a:endParaRPr>
          </a:p>
          <a:p>
            <a:pPr>
              <a:lnSpc>
                <a:spcPct val="90000"/>
              </a:lnSpc>
            </a:pPr>
            <a:endParaRPr lang="zh-CN" altLang="en-US" smtClean="0">
              <a:latin typeface="Times New Roman" panose="02020603050405020304" pitchFamily="18" charset="0"/>
            </a:endParaRPr>
          </a:p>
          <a:p>
            <a:pPr>
              <a:lnSpc>
                <a:spcPct val="90000"/>
              </a:lnSpc>
            </a:pPr>
            <a:r>
              <a:rPr lang="zh-CN" altLang="en-US" smtClean="0">
                <a:latin typeface="Times New Roman" panose="02020603050405020304" pitchFamily="18" charset="0"/>
              </a:rPr>
              <a:t>当</a:t>
            </a:r>
            <a:r>
              <a:rPr lang="en-US" altLang="zh-CN" i="1" smtClean="0">
                <a:latin typeface="Times New Roman" panose="02020603050405020304" pitchFamily="18" charset="0"/>
              </a:rPr>
              <a:t>ρ&gt;</a:t>
            </a:r>
            <a:r>
              <a:rPr lang="en-US" altLang="zh-CN" smtClean="0">
                <a:latin typeface="Times New Roman" panose="02020603050405020304" pitchFamily="18" charset="0"/>
              </a:rPr>
              <a:t>1/2</a:t>
            </a:r>
            <a:r>
              <a:rPr lang="zh-CN" altLang="en-US" smtClean="0">
                <a:latin typeface="Times New Roman" panose="02020603050405020304" pitchFamily="18" charset="0"/>
              </a:rPr>
              <a:t>时，</a:t>
            </a:r>
            <a:r>
              <a:rPr lang="en-US" altLang="zh-CN" i="1" smtClean="0">
                <a:latin typeface="Times New Roman" panose="02020603050405020304" pitchFamily="18" charset="0"/>
              </a:rPr>
              <a:t>γ</a:t>
            </a:r>
            <a:r>
              <a:rPr lang="zh-CN" altLang="en-US" smtClean="0">
                <a:latin typeface="Times New Roman" panose="02020603050405020304" pitchFamily="18" charset="0"/>
              </a:rPr>
              <a:t>为正，电动机正转；当</a:t>
            </a:r>
            <a:r>
              <a:rPr lang="en-US" altLang="zh-CN" i="1" smtClean="0">
                <a:latin typeface="Times New Roman" panose="02020603050405020304" pitchFamily="18" charset="0"/>
              </a:rPr>
              <a:t>ρ&lt;</a:t>
            </a:r>
            <a:r>
              <a:rPr lang="en-US" altLang="zh-CN" smtClean="0">
                <a:latin typeface="Times New Roman" panose="02020603050405020304" pitchFamily="18" charset="0"/>
              </a:rPr>
              <a:t>1/2</a:t>
            </a:r>
            <a:r>
              <a:rPr lang="zh-CN" altLang="en-US" smtClean="0">
                <a:latin typeface="Times New Roman" panose="02020603050405020304" pitchFamily="18" charset="0"/>
              </a:rPr>
              <a:t>时， </a:t>
            </a:r>
            <a:r>
              <a:rPr lang="en-US" altLang="zh-CN" i="1" smtClean="0">
                <a:latin typeface="Times New Roman" panose="02020603050405020304" pitchFamily="18" charset="0"/>
              </a:rPr>
              <a:t>γ</a:t>
            </a:r>
            <a:r>
              <a:rPr lang="zh-CN" altLang="en-US" smtClean="0">
                <a:latin typeface="Times New Roman" panose="02020603050405020304" pitchFamily="18" charset="0"/>
              </a:rPr>
              <a:t>为负，电动机反转；当</a:t>
            </a:r>
            <a:r>
              <a:rPr lang="en-US" altLang="zh-CN" i="1" smtClean="0">
                <a:latin typeface="Times New Roman" panose="02020603050405020304" pitchFamily="18" charset="0"/>
              </a:rPr>
              <a:t>ρ=</a:t>
            </a:r>
            <a:r>
              <a:rPr lang="en-US" altLang="zh-CN" smtClean="0">
                <a:latin typeface="Times New Roman" panose="02020603050405020304" pitchFamily="18" charset="0"/>
              </a:rPr>
              <a:t>1/2</a:t>
            </a:r>
            <a:r>
              <a:rPr lang="zh-CN" altLang="en-US" smtClean="0">
                <a:latin typeface="Times New Roman" panose="02020603050405020304" pitchFamily="18" charset="0"/>
              </a:rPr>
              <a:t>时， </a:t>
            </a:r>
            <a:r>
              <a:rPr lang="en-US" altLang="zh-CN" i="1" smtClean="0">
                <a:latin typeface="Times New Roman" panose="02020603050405020304" pitchFamily="18" charset="0"/>
              </a:rPr>
              <a:t>γ</a:t>
            </a:r>
            <a:r>
              <a:rPr lang="en-US" altLang="zh-CN" smtClean="0">
                <a:latin typeface="Times New Roman" panose="02020603050405020304" pitchFamily="18" charset="0"/>
              </a:rPr>
              <a:t> =0</a:t>
            </a:r>
            <a:r>
              <a:rPr lang="zh-CN" altLang="en-US" smtClean="0">
                <a:latin typeface="Times New Roman" panose="02020603050405020304" pitchFamily="18" charset="0"/>
              </a:rPr>
              <a:t>，电动机停止。 </a:t>
            </a:r>
          </a:p>
        </p:txBody>
      </p:sp>
      <p:sp>
        <p:nvSpPr>
          <p:cNvPr id="96260"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1" name="Object 4"/>
          <p:cNvGraphicFramePr>
            <a:graphicFrameLocks noChangeAspect="1"/>
          </p:cNvGraphicFramePr>
          <p:nvPr/>
        </p:nvGraphicFramePr>
        <p:xfrm>
          <a:off x="1259632" y="1916832"/>
          <a:ext cx="4752975" cy="808037"/>
        </p:xfrm>
        <a:graphic>
          <a:graphicData uri="http://schemas.openxmlformats.org/presentationml/2006/ole">
            <mc:AlternateContent xmlns:mc="http://schemas.openxmlformats.org/markup-compatibility/2006">
              <mc:Choice xmlns:v="urn:schemas-microsoft-com:vml" Requires="v">
                <p:oleObj spid="_x0000_s26682" name="公式" r:id="rId3" imgW="2413000" imgH="406400" progId="Equation.3">
                  <p:embed/>
                </p:oleObj>
              </mc:Choice>
              <mc:Fallback>
                <p:oleObj name="公式" r:id="rId3" imgW="24130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1916832"/>
                        <a:ext cx="4752975"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2"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3" name="Object 6"/>
          <p:cNvGraphicFramePr>
            <a:graphicFrameLocks noChangeAspect="1"/>
          </p:cNvGraphicFramePr>
          <p:nvPr/>
        </p:nvGraphicFramePr>
        <p:xfrm>
          <a:off x="1547664" y="4221088"/>
          <a:ext cx="1800225" cy="549275"/>
        </p:xfrm>
        <a:graphic>
          <a:graphicData uri="http://schemas.openxmlformats.org/presentationml/2006/ole">
            <mc:AlternateContent xmlns:mc="http://schemas.openxmlformats.org/markup-compatibility/2006">
              <mc:Choice xmlns:v="urn:schemas-microsoft-com:vml" Requires="v">
                <p:oleObj spid="_x0000_s26683" name="公式" r:id="rId5" imgW="660400" imgH="203200" progId="Equation.3">
                  <p:embed/>
                </p:oleObj>
              </mc:Choice>
              <mc:Fallback>
                <p:oleObj name="公式" r:id="rId5" imgW="660400" imgH="203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4221088"/>
                        <a:ext cx="18002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4" name="Text Box 8"/>
          <p:cNvSpPr txBox="1">
            <a:spLocks noChangeArrowheads="1"/>
          </p:cNvSpPr>
          <p:nvPr/>
        </p:nvSpPr>
        <p:spPr bwMode="auto">
          <a:xfrm>
            <a:off x="6659563" y="2565400"/>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a:t>
            </a:r>
            <a:r>
              <a:rPr lang="en-US" altLang="zh-CN">
                <a:solidFill>
                  <a:schemeClr val="tx1"/>
                </a:solidFill>
              </a:rPr>
              <a:t>2-21</a:t>
            </a:r>
            <a:r>
              <a:rPr lang="zh-CN" altLang="en-US">
                <a:solidFill>
                  <a:schemeClr val="tx1"/>
                </a:solidFill>
              </a:rPr>
              <a:t>） </a:t>
            </a:r>
          </a:p>
        </p:txBody>
      </p:sp>
      <p:sp>
        <p:nvSpPr>
          <p:cNvPr id="96265"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6" name="Object 10"/>
          <p:cNvGraphicFramePr>
            <a:graphicFrameLocks noChangeAspect="1"/>
          </p:cNvGraphicFramePr>
          <p:nvPr/>
        </p:nvGraphicFramePr>
        <p:xfrm>
          <a:off x="1187624" y="2794000"/>
          <a:ext cx="2214562" cy="809625"/>
        </p:xfrm>
        <a:graphic>
          <a:graphicData uri="http://schemas.openxmlformats.org/presentationml/2006/ole">
            <mc:AlternateContent xmlns:mc="http://schemas.openxmlformats.org/markup-compatibility/2006">
              <mc:Choice xmlns:v="urn:schemas-microsoft-com:vml" Requires="v">
                <p:oleObj spid="_x0000_s26684" name="Equation" r:id="rId7" imgW="1180465" imgH="431800" progId="Equation.DSMT4">
                  <p:embed/>
                </p:oleObj>
              </mc:Choice>
              <mc:Fallback>
                <p:oleObj name="Equation" r:id="rId7" imgW="1180465"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7624" y="2794000"/>
                        <a:ext cx="22145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7"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6268" name="Object 12"/>
          <p:cNvGraphicFramePr>
            <a:graphicFrameLocks noChangeAspect="1"/>
          </p:cNvGraphicFramePr>
          <p:nvPr/>
        </p:nvGraphicFramePr>
        <p:xfrm>
          <a:off x="3995936" y="2831307"/>
          <a:ext cx="2357438" cy="785812"/>
        </p:xfrm>
        <a:graphic>
          <a:graphicData uri="http://schemas.openxmlformats.org/presentationml/2006/ole">
            <mc:AlternateContent xmlns:mc="http://schemas.openxmlformats.org/markup-compatibility/2006">
              <mc:Choice xmlns:v="urn:schemas-microsoft-com:vml" Requires="v">
                <p:oleObj spid="_x0000_s26685" name="Equation" r:id="rId9" imgW="1295400" imgH="431800" progId="Equation.DSMT4">
                  <p:embed/>
                </p:oleObj>
              </mc:Choice>
              <mc:Fallback>
                <p:oleObj name="Equation" r:id="rId9" imgW="1295400" imgH="431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936" y="2831307"/>
                        <a:ext cx="23574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69749800"/>
      </p:ext>
    </p:ext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endParaRPr lang="zh-CN" altLang="zh-CN" smtClean="0"/>
          </a:p>
        </p:txBody>
      </p:sp>
      <p:sp>
        <p:nvSpPr>
          <p:cNvPr id="97283" name="Rectangle 3"/>
          <p:cNvSpPr>
            <a:spLocks noGrp="1" noChangeArrowheads="1"/>
          </p:cNvSpPr>
          <p:nvPr>
            <p:ph idx="1"/>
          </p:nvPr>
        </p:nvSpPr>
        <p:spPr>
          <a:xfrm>
            <a:off x="539750" y="1905000"/>
            <a:ext cx="8604250" cy="4191000"/>
          </a:xfrm>
        </p:spPr>
        <p:txBody>
          <a:bodyPr/>
          <a:lstStyle/>
          <a:p>
            <a:r>
              <a:rPr lang="zh-CN" altLang="en-US" smtClean="0">
                <a:latin typeface="Times New Roman" panose="02020603050405020304" pitchFamily="18" charset="0"/>
              </a:rPr>
              <a:t>双极式控制的桥式可逆</a:t>
            </a:r>
            <a:r>
              <a:rPr lang="en-US" altLang="zh-CN" smtClean="0">
                <a:latin typeface="Times New Roman" panose="02020603050405020304" pitchFamily="18" charset="0"/>
              </a:rPr>
              <a:t>PWM</a:t>
            </a:r>
            <a:r>
              <a:rPr lang="zh-CN" altLang="en-US" smtClean="0">
                <a:latin typeface="Times New Roman" panose="02020603050405020304" pitchFamily="18" charset="0"/>
              </a:rPr>
              <a:t>变换器有下列优点：</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1</a:t>
            </a:r>
            <a:r>
              <a:rPr lang="zh-CN" altLang="en-US" smtClean="0">
                <a:latin typeface="Times New Roman" panose="02020603050405020304" pitchFamily="18" charset="0"/>
              </a:rPr>
              <a:t>）电流一定连续；</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2</a:t>
            </a:r>
            <a:r>
              <a:rPr lang="zh-CN" altLang="en-US" smtClean="0">
                <a:latin typeface="Times New Roman" panose="02020603050405020304" pitchFamily="18" charset="0"/>
              </a:rPr>
              <a:t>）可使电动机在四象限运行；</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3</a:t>
            </a:r>
            <a:r>
              <a:rPr lang="zh-CN" altLang="en-US" smtClean="0">
                <a:latin typeface="Times New Roman" panose="02020603050405020304" pitchFamily="18" charset="0"/>
              </a:rPr>
              <a:t>）电动机停止时有微振电流，能消除静磨擦死区；</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4</a:t>
            </a:r>
            <a:r>
              <a:rPr lang="zh-CN" altLang="en-US" smtClean="0">
                <a:latin typeface="Times New Roman" panose="02020603050405020304" pitchFamily="18" charset="0"/>
              </a:rPr>
              <a:t>）低速平稳性好，系统的调速范围大；</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5</a:t>
            </a:r>
            <a:r>
              <a:rPr lang="zh-CN" altLang="en-US" smtClean="0">
                <a:latin typeface="Times New Roman" panose="02020603050405020304" pitchFamily="18" charset="0"/>
              </a:rPr>
              <a:t>）低速时，每个开关器件的驱动脉冲仍较宽，有利于保证器件的可靠导通。</a:t>
            </a:r>
          </a:p>
        </p:txBody>
      </p:sp>
    </p:spTree>
    <p:extLst>
      <p:ext uri="{BB962C8B-B14F-4D97-AF65-F5344CB8AC3E}">
        <p14:creationId xmlns:p14="http://schemas.microsoft.com/office/powerpoint/2010/main" val="137966134"/>
      </p:ext>
    </p:extLst>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endParaRPr lang="zh-CN" altLang="zh-CN" smtClean="0"/>
          </a:p>
        </p:txBody>
      </p:sp>
      <p:sp>
        <p:nvSpPr>
          <p:cNvPr id="98307" name="Rectangle 3"/>
          <p:cNvSpPr>
            <a:spLocks noGrp="1" noChangeArrowheads="1"/>
          </p:cNvSpPr>
          <p:nvPr>
            <p:ph idx="1"/>
          </p:nvPr>
        </p:nvSpPr>
        <p:spPr/>
        <p:txBody>
          <a:bodyPr/>
          <a:lstStyle/>
          <a:p>
            <a:r>
              <a:rPr lang="zh-CN" altLang="en-US" smtClean="0"/>
              <a:t>双极式控制方式的不足之处是：</a:t>
            </a:r>
          </a:p>
          <a:p>
            <a:pPr>
              <a:buFont typeface="Wingdings" panose="05000000000000000000" pitchFamily="2" charset="2"/>
              <a:buNone/>
            </a:pPr>
            <a:r>
              <a:rPr lang="zh-CN" altLang="en-US" smtClean="0"/>
              <a:t>        在工作过程中，</a:t>
            </a:r>
            <a:r>
              <a:rPr lang="en-US" altLang="zh-CN" smtClean="0"/>
              <a:t>4</a:t>
            </a:r>
            <a:r>
              <a:rPr lang="zh-CN" altLang="en-US" smtClean="0"/>
              <a:t>个开关器件可能都处于开关状态，开关损耗大，而且在切换时可能发生上、下桥臂直通的事故，为了防止直通，在上、下桥臂的驱动脉冲之间，应设置逻辑延时。</a:t>
            </a:r>
          </a:p>
        </p:txBody>
      </p:sp>
    </p:spTree>
    <p:extLst>
      <p:ext uri="{BB962C8B-B14F-4D97-AF65-F5344CB8AC3E}">
        <p14:creationId xmlns:p14="http://schemas.microsoft.com/office/powerpoint/2010/main" val="3080065081"/>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871538" y="982663"/>
            <a:ext cx="8162925" cy="641350"/>
          </a:xfrm>
        </p:spPr>
        <p:txBody>
          <a:bodyPr/>
          <a:lstStyle/>
          <a:p>
            <a:pPr marL="838200" indent="-838200"/>
            <a:r>
              <a:rPr lang="en-US" altLang="zh-CN" sz="3600" dirty="0" smtClean="0">
                <a:latin typeface="Times New Roman" panose="02020603050405020304" pitchFamily="18" charset="0"/>
              </a:rPr>
              <a:t>2.</a:t>
            </a:r>
            <a:r>
              <a:rPr lang="zh-CN" altLang="en-US" sz="3600" dirty="0" smtClean="0">
                <a:latin typeface="Times New Roman" panose="02020603050405020304" pitchFamily="18" charset="0"/>
              </a:rPr>
              <a:t>直流</a:t>
            </a:r>
            <a:r>
              <a:rPr lang="en-US" altLang="zh-CN" sz="3600" dirty="0" smtClean="0">
                <a:latin typeface="Times New Roman" panose="02020603050405020304" pitchFamily="18" charset="0"/>
              </a:rPr>
              <a:t>PWM</a:t>
            </a:r>
            <a:r>
              <a:rPr lang="zh-CN" altLang="en-US" sz="3600" dirty="0" smtClean="0">
                <a:latin typeface="Times New Roman" panose="02020603050405020304" pitchFamily="18" charset="0"/>
              </a:rPr>
              <a:t>调速系统的机械特性</a:t>
            </a:r>
            <a:r>
              <a:rPr lang="en-US" altLang="zh-CN" sz="3600" dirty="0" smtClean="0">
                <a:solidFill>
                  <a:srgbClr val="C00000"/>
                </a:solidFill>
                <a:latin typeface="Times New Roman" panose="02020603050405020304" pitchFamily="18" charset="0"/>
              </a:rPr>
              <a:t>(</a:t>
            </a:r>
            <a:r>
              <a:rPr lang="zh-CN" altLang="en-US" sz="3600" dirty="0" smtClean="0">
                <a:solidFill>
                  <a:srgbClr val="C00000"/>
                </a:solidFill>
                <a:latin typeface="Times New Roman" panose="02020603050405020304" pitchFamily="18" charset="0"/>
              </a:rPr>
              <a:t>稳态</a:t>
            </a:r>
            <a:r>
              <a:rPr lang="en-US" altLang="zh-CN" sz="3600" dirty="0" smtClean="0">
                <a:solidFill>
                  <a:srgbClr val="C00000"/>
                </a:solidFill>
                <a:latin typeface="Times New Roman" panose="02020603050405020304" pitchFamily="18" charset="0"/>
              </a:rPr>
              <a:t>)</a:t>
            </a:r>
          </a:p>
        </p:txBody>
      </p:sp>
      <p:sp>
        <p:nvSpPr>
          <p:cNvPr id="99331" name="Rectangle 3"/>
          <p:cNvSpPr>
            <a:spLocks noGrp="1" noChangeArrowheads="1"/>
          </p:cNvSpPr>
          <p:nvPr>
            <p:ph idx="1"/>
          </p:nvPr>
        </p:nvSpPr>
        <p:spPr>
          <a:xfrm>
            <a:off x="647700" y="1700808"/>
            <a:ext cx="7848600" cy="4829175"/>
          </a:xfrm>
        </p:spPr>
        <p:txBody>
          <a:bodyPr/>
          <a:lstStyle/>
          <a:p>
            <a:pPr>
              <a:lnSpc>
                <a:spcPct val="90000"/>
              </a:lnSpc>
            </a:pPr>
            <a:r>
              <a:rPr lang="zh-CN" altLang="en-US" dirty="0" smtClean="0">
                <a:solidFill>
                  <a:srgbClr val="C00000"/>
                </a:solidFill>
                <a:latin typeface="Times New Roman" panose="02020603050405020304" pitchFamily="18" charset="0"/>
              </a:rPr>
              <a:t>对于带制动电流通路的不可逆电路</a:t>
            </a:r>
            <a:r>
              <a:rPr lang="zh-CN" altLang="en-US" dirty="0" smtClean="0">
                <a:latin typeface="Times New Roman" panose="02020603050405020304" pitchFamily="18" charset="0"/>
              </a:rPr>
              <a:t>，其电压平衡方程式分两个阶段：</a:t>
            </a:r>
          </a:p>
          <a:p>
            <a:pPr>
              <a:lnSpc>
                <a:spcPct val="90000"/>
              </a:lnSpc>
            </a:pPr>
            <a:endParaRPr lang="zh-CN" altLang="en-US" dirty="0" smtClean="0">
              <a:latin typeface="Times New Roman" panose="02020603050405020304" pitchFamily="18" charset="0"/>
            </a:endParaRPr>
          </a:p>
          <a:p>
            <a:pPr>
              <a:lnSpc>
                <a:spcPct val="90000"/>
              </a:lnSpc>
            </a:pPr>
            <a:r>
              <a:rPr lang="zh-CN" altLang="en-US" dirty="0" smtClean="0">
                <a:latin typeface="Times New Roman" panose="02020603050405020304" pitchFamily="18" charset="0"/>
              </a:rPr>
              <a:t>				                               </a:t>
            </a:r>
            <a:r>
              <a:rPr lang="en-US" altLang="zh-CN" dirty="0" smtClean="0">
                <a:latin typeface="Times New Roman" panose="02020603050405020304" pitchFamily="18" charset="0"/>
              </a:rPr>
              <a:t>(2-19)</a:t>
            </a:r>
          </a:p>
          <a:p>
            <a:pPr>
              <a:lnSpc>
                <a:spcPct val="90000"/>
              </a:lnSpc>
            </a:pPr>
            <a:endParaRPr lang="en-US" altLang="zh-CN" dirty="0" smtClean="0">
              <a:latin typeface="Times New Roman" panose="02020603050405020304" pitchFamily="18" charset="0"/>
            </a:endParaRPr>
          </a:p>
          <a:p>
            <a:pPr>
              <a:lnSpc>
                <a:spcPct val="90000"/>
              </a:lnSpc>
            </a:pPr>
            <a:r>
              <a:rPr lang="en-US" altLang="zh-CN" dirty="0" smtClean="0">
                <a:latin typeface="Times New Roman" panose="02020603050405020304" pitchFamily="18" charset="0"/>
              </a:rPr>
              <a:t>   		                                                  (2-20)</a:t>
            </a:r>
          </a:p>
          <a:p>
            <a:pPr>
              <a:lnSpc>
                <a:spcPct val="90000"/>
              </a:lnSpc>
            </a:pPr>
            <a:endParaRPr lang="en-US" altLang="zh-CN" dirty="0" smtClean="0">
              <a:latin typeface="Times New Roman" panose="02020603050405020304" pitchFamily="18" charset="0"/>
            </a:endParaRPr>
          </a:p>
          <a:p>
            <a:pPr>
              <a:lnSpc>
                <a:spcPct val="90000"/>
              </a:lnSpc>
              <a:buFont typeface="Wingdings" panose="05000000000000000000" pitchFamily="2" charset="2"/>
              <a:buNone/>
            </a:pPr>
            <a:r>
              <a:rPr lang="zh-CN" altLang="en-US" dirty="0" smtClean="0">
                <a:latin typeface="Times New Roman" panose="02020603050405020304" pitchFamily="18" charset="0"/>
              </a:rPr>
              <a:t>式中</a:t>
            </a:r>
            <a:r>
              <a:rPr lang="en-US" altLang="zh-CN" i="1" dirty="0" smtClean="0">
                <a:latin typeface="Times New Roman" panose="02020603050405020304" pitchFamily="18" charset="0"/>
              </a:rPr>
              <a:t>R</a:t>
            </a:r>
            <a:r>
              <a:rPr lang="zh-CN" altLang="en-US" dirty="0" smtClean="0">
                <a:latin typeface="Times New Roman" panose="02020603050405020304" pitchFamily="18" charset="0"/>
              </a:rPr>
              <a:t>、</a:t>
            </a:r>
            <a:r>
              <a:rPr lang="en-US" altLang="zh-CN" i="1" dirty="0" smtClean="0">
                <a:latin typeface="Times New Roman" panose="02020603050405020304" pitchFamily="18" charset="0"/>
              </a:rPr>
              <a:t>L</a:t>
            </a:r>
            <a:r>
              <a:rPr lang="zh-CN" altLang="en-US" dirty="0" smtClean="0">
                <a:latin typeface="Times New Roman" panose="02020603050405020304" pitchFamily="18" charset="0"/>
              </a:rPr>
              <a:t>分别为电枢电路的电阻和电感。</a:t>
            </a:r>
          </a:p>
        </p:txBody>
      </p:sp>
      <p:sp>
        <p:nvSpPr>
          <p:cNvPr id="99332" name="Rectangle 5"/>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9333" name="Object 4"/>
          <p:cNvGraphicFramePr>
            <a:graphicFrameLocks noChangeAspect="1"/>
          </p:cNvGraphicFramePr>
          <p:nvPr/>
        </p:nvGraphicFramePr>
        <p:xfrm>
          <a:off x="1043608" y="2863850"/>
          <a:ext cx="6119812" cy="901700"/>
        </p:xfrm>
        <a:graphic>
          <a:graphicData uri="http://schemas.openxmlformats.org/presentationml/2006/ole">
            <mc:AlternateContent xmlns:mc="http://schemas.openxmlformats.org/markup-compatibility/2006">
              <mc:Choice xmlns:v="urn:schemas-microsoft-com:vml" Requires="v">
                <p:oleObj spid="_x0000_s27692" name="公式" r:id="rId3" imgW="2781300" imgH="406400" progId="Equation.3">
                  <p:embed/>
                </p:oleObj>
              </mc:Choice>
              <mc:Fallback>
                <p:oleObj name="公式" r:id="rId3" imgW="27813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863850"/>
                        <a:ext cx="611981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4" name="Rectangle 7"/>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9335" name="Object 6"/>
          <p:cNvGraphicFramePr>
            <a:graphicFrameLocks noChangeAspect="1"/>
          </p:cNvGraphicFramePr>
          <p:nvPr/>
        </p:nvGraphicFramePr>
        <p:xfrm>
          <a:off x="1331640" y="4005064"/>
          <a:ext cx="4752975" cy="950913"/>
        </p:xfrm>
        <a:graphic>
          <a:graphicData uri="http://schemas.openxmlformats.org/presentationml/2006/ole">
            <mc:AlternateContent xmlns:mc="http://schemas.openxmlformats.org/markup-compatibility/2006">
              <mc:Choice xmlns:v="urn:schemas-microsoft-com:vml" Requires="v">
                <p:oleObj spid="_x0000_s27693" name="公式" r:id="rId5" imgW="1955800" imgH="393700" progId="Equation.3">
                  <p:embed/>
                </p:oleObj>
              </mc:Choice>
              <mc:Fallback>
                <p:oleObj name="公式" r:id="rId5" imgW="19558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4005064"/>
                        <a:ext cx="475297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6"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99337" name="Object 8"/>
          <p:cNvGraphicFramePr>
            <a:graphicFrameLocks noChangeAspect="1"/>
          </p:cNvGraphicFramePr>
          <p:nvPr/>
        </p:nvGraphicFramePr>
        <p:xfrm>
          <a:off x="5004048" y="4077072"/>
          <a:ext cx="1863725" cy="568325"/>
        </p:xfrm>
        <a:graphic>
          <a:graphicData uri="http://schemas.openxmlformats.org/presentationml/2006/ole">
            <mc:AlternateContent xmlns:mc="http://schemas.openxmlformats.org/markup-compatibility/2006">
              <mc:Choice xmlns:v="urn:schemas-microsoft-com:vml" Requires="v">
                <p:oleObj spid="_x0000_s27694" name="公式" r:id="rId7" imgW="749300" imgH="228600" progId="Equation.3">
                  <p:embed/>
                </p:oleObj>
              </mc:Choice>
              <mc:Fallback>
                <p:oleObj name="公式" r:id="rId7" imgW="7493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4077072"/>
                        <a:ext cx="18637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1831288"/>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zh-CN" altLang="en-US" b="1" smtClean="0"/>
              <a:t>电压</a:t>
            </a:r>
            <a:r>
              <a:rPr lang="zh-CN" altLang="en-US" b="1" smtClean="0">
                <a:solidFill>
                  <a:schemeClr val="folHlink"/>
                </a:solidFill>
              </a:rPr>
              <a:t>平均值</a:t>
            </a:r>
            <a:r>
              <a:rPr lang="zh-CN" altLang="en-US" b="1" smtClean="0"/>
              <a:t>方程 </a:t>
            </a:r>
          </a:p>
        </p:txBody>
      </p:sp>
      <p:sp>
        <p:nvSpPr>
          <p:cNvPr id="100355" name="Rectangle 3"/>
          <p:cNvSpPr>
            <a:spLocks noGrp="1" noChangeArrowheads="1"/>
          </p:cNvSpPr>
          <p:nvPr>
            <p:ph idx="1"/>
          </p:nvPr>
        </p:nvSpPr>
        <p:spPr>
          <a:xfrm>
            <a:off x="912813" y="3140075"/>
            <a:ext cx="8110537" cy="2955925"/>
          </a:xfrm>
        </p:spPr>
        <p:txBody>
          <a:bodyPr/>
          <a:lstStyle/>
          <a:p>
            <a:pPr>
              <a:buFont typeface="Wingdings" panose="05000000000000000000" pitchFamily="2" charset="2"/>
              <a:buNone/>
            </a:pPr>
            <a:r>
              <a:rPr lang="en-US" altLang="zh-CN" sz="3600" smtClean="0"/>
              <a:t>	</a:t>
            </a:r>
            <a:r>
              <a:rPr lang="zh-CN" altLang="en-US" sz="3600" smtClean="0"/>
              <a:t>平均电压</a:t>
            </a:r>
          </a:p>
          <a:p>
            <a:pPr>
              <a:buFont typeface="Wingdings" panose="05000000000000000000" pitchFamily="2" charset="2"/>
              <a:buNone/>
            </a:pPr>
            <a:r>
              <a:rPr lang="zh-CN" altLang="en-US" sz="3600" smtClean="0"/>
              <a:t>  平均电流</a:t>
            </a:r>
          </a:p>
          <a:p>
            <a:pPr>
              <a:buFont typeface="Wingdings" panose="05000000000000000000" pitchFamily="2" charset="2"/>
              <a:buNone/>
            </a:pPr>
            <a:r>
              <a:rPr lang="zh-CN" altLang="en-US" sz="3600" smtClean="0"/>
              <a:t>  电枢电感压降的均值</a:t>
            </a:r>
          </a:p>
          <a:p>
            <a:pPr>
              <a:buFont typeface="Wingdings" panose="05000000000000000000" pitchFamily="2" charset="2"/>
              <a:buNone/>
            </a:pPr>
            <a:r>
              <a:rPr lang="zh-CN" altLang="en-US" sz="3600" smtClean="0"/>
              <a:t>  转速</a:t>
            </a:r>
          </a:p>
        </p:txBody>
      </p:sp>
      <p:sp>
        <p:nvSpPr>
          <p:cNvPr id="100356"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57" name="Object 5"/>
          <p:cNvGraphicFramePr>
            <a:graphicFrameLocks noChangeAspect="1"/>
          </p:cNvGraphicFramePr>
          <p:nvPr/>
        </p:nvGraphicFramePr>
        <p:xfrm>
          <a:off x="971550" y="1976438"/>
          <a:ext cx="6030913" cy="804862"/>
        </p:xfrm>
        <a:graphic>
          <a:graphicData uri="http://schemas.openxmlformats.org/presentationml/2006/ole">
            <mc:AlternateContent xmlns:mc="http://schemas.openxmlformats.org/markup-compatibility/2006">
              <mc:Choice xmlns:v="urn:schemas-microsoft-com:vml" Requires="v">
                <p:oleObj spid="_x0000_s28744" name="公式" r:id="rId3" imgW="1714500" imgH="228600" progId="Equation.3">
                  <p:embed/>
                </p:oleObj>
              </mc:Choice>
              <mc:Fallback>
                <p:oleObj name="公式" r:id="rId3" imgW="17145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976438"/>
                        <a:ext cx="6030913"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58" name="Rectangle 6"/>
          <p:cNvSpPr>
            <a:spLocks noChangeArrowheads="1"/>
          </p:cNvSpPr>
          <p:nvPr/>
        </p:nvSpPr>
        <p:spPr bwMode="auto">
          <a:xfrm>
            <a:off x="0" y="3543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59" name="Rectangle 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60" name="Object 8"/>
          <p:cNvGraphicFramePr>
            <a:graphicFrameLocks noChangeAspect="1"/>
          </p:cNvGraphicFramePr>
          <p:nvPr/>
        </p:nvGraphicFramePr>
        <p:xfrm>
          <a:off x="3492500" y="3170238"/>
          <a:ext cx="1727200" cy="638175"/>
        </p:xfrm>
        <a:graphic>
          <a:graphicData uri="http://schemas.openxmlformats.org/presentationml/2006/ole">
            <mc:AlternateContent xmlns:mc="http://schemas.openxmlformats.org/markup-compatibility/2006">
              <mc:Choice xmlns:v="urn:schemas-microsoft-com:vml" Requires="v">
                <p:oleObj spid="_x0000_s28745" name="公式" r:id="rId5" imgW="622300" imgH="228600" progId="Equation.3">
                  <p:embed/>
                </p:oleObj>
              </mc:Choice>
              <mc:Fallback>
                <p:oleObj name="公式" r:id="rId5" imgW="622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3170238"/>
                        <a:ext cx="17272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61"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62" name="Object 10"/>
          <p:cNvGraphicFramePr>
            <a:graphicFrameLocks noChangeAspect="1"/>
          </p:cNvGraphicFramePr>
          <p:nvPr/>
        </p:nvGraphicFramePr>
        <p:xfrm>
          <a:off x="3419475" y="3860800"/>
          <a:ext cx="512763" cy="647700"/>
        </p:xfrm>
        <a:graphic>
          <a:graphicData uri="http://schemas.openxmlformats.org/presentationml/2006/ole">
            <mc:AlternateContent xmlns:mc="http://schemas.openxmlformats.org/markup-compatibility/2006">
              <mc:Choice xmlns:v="urn:schemas-microsoft-com:vml" Requires="v">
                <p:oleObj spid="_x0000_s28746" name="公式" r:id="rId7" imgW="177800" imgH="228600" progId="Equation.3">
                  <p:embed/>
                </p:oleObj>
              </mc:Choice>
              <mc:Fallback>
                <p:oleObj name="公式" r:id="rId7" imgW="1778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9475" y="3860800"/>
                        <a:ext cx="5127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3" name="Object 11"/>
          <p:cNvGraphicFramePr>
            <a:graphicFrameLocks noChangeAspect="1"/>
          </p:cNvGraphicFramePr>
          <p:nvPr/>
        </p:nvGraphicFramePr>
        <p:xfrm>
          <a:off x="5724525" y="4292600"/>
          <a:ext cx="1368425" cy="895350"/>
        </p:xfrm>
        <a:graphic>
          <a:graphicData uri="http://schemas.openxmlformats.org/presentationml/2006/ole">
            <mc:AlternateContent xmlns:mc="http://schemas.openxmlformats.org/markup-compatibility/2006">
              <mc:Choice xmlns:v="urn:schemas-microsoft-com:vml" Requires="v">
                <p:oleObj spid="_x0000_s28747" name="公式" r:id="rId9" imgW="596900" imgH="393700" progId="Equation.3">
                  <p:embed/>
                </p:oleObj>
              </mc:Choice>
              <mc:Fallback>
                <p:oleObj name="公式" r:id="rId9" imgW="596900" imgH="3937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24525" y="4292600"/>
                        <a:ext cx="13684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64" name="Rectangle 12"/>
          <p:cNvSpPr>
            <a:spLocks noChangeArrowheads="1"/>
          </p:cNvSpPr>
          <p:nvPr/>
        </p:nvSpPr>
        <p:spPr bwMode="auto">
          <a:xfrm>
            <a:off x="0" y="3624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0365" name="Rectangle 13"/>
          <p:cNvSpPr>
            <a:spLocks noChangeArrowheads="1"/>
          </p:cNvSpPr>
          <p:nvPr/>
        </p:nvSpPr>
        <p:spPr bwMode="auto">
          <a:xfrm>
            <a:off x="1258888" y="5043488"/>
            <a:ext cx="268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kumimoji="0" lang="en-US" altLang="zh-CN">
                <a:solidFill>
                  <a:schemeClr val="tx1"/>
                </a:solidFill>
                <a:latin typeface="Arial" panose="020B0604020202020204" pitchFamily="34" charset="0"/>
              </a:rPr>
              <a:t> </a:t>
            </a:r>
          </a:p>
        </p:txBody>
      </p:sp>
      <p:sp>
        <p:nvSpPr>
          <p:cNvPr id="100366" name="Rectangle 14"/>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0367" name="Object 15"/>
          <p:cNvGraphicFramePr>
            <a:graphicFrameLocks noChangeAspect="1"/>
          </p:cNvGraphicFramePr>
          <p:nvPr/>
        </p:nvGraphicFramePr>
        <p:xfrm>
          <a:off x="2771775" y="4941888"/>
          <a:ext cx="1079500" cy="952500"/>
        </p:xfrm>
        <a:graphic>
          <a:graphicData uri="http://schemas.openxmlformats.org/presentationml/2006/ole">
            <mc:AlternateContent xmlns:mc="http://schemas.openxmlformats.org/markup-compatibility/2006">
              <mc:Choice xmlns:v="urn:schemas-microsoft-com:vml" Requires="v">
                <p:oleObj spid="_x0000_s28748" name="公式" r:id="rId11" imgW="482600" imgH="431800" progId="Equation.3">
                  <p:embed/>
                </p:oleObj>
              </mc:Choice>
              <mc:Fallback>
                <p:oleObj name="公式" r:id="rId11" imgW="482600" imgH="431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1775" y="4941888"/>
                        <a:ext cx="1079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68" name="Rectangle 16"/>
          <p:cNvSpPr>
            <a:spLocks noChangeArrowheads="1"/>
          </p:cNvSpPr>
          <p:nvPr/>
        </p:nvSpPr>
        <p:spPr bwMode="auto">
          <a:xfrm>
            <a:off x="6804025" y="2133600"/>
            <a:ext cx="1843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algn="l" eaLnBrk="1" hangingPunct="1"/>
            <a:r>
              <a:rPr lang="zh-CN" altLang="en-US" sz="3200">
                <a:solidFill>
                  <a:schemeClr val="tx1"/>
                </a:solidFill>
              </a:rPr>
              <a:t>（</a:t>
            </a:r>
            <a:r>
              <a:rPr lang="en-US" altLang="zh-CN" sz="3200">
                <a:solidFill>
                  <a:schemeClr val="tx1"/>
                </a:solidFill>
              </a:rPr>
              <a:t>2-21</a:t>
            </a:r>
            <a:r>
              <a:rPr lang="zh-CN" altLang="en-US" sz="3200">
                <a:solidFill>
                  <a:schemeClr val="tx1"/>
                </a:solidFill>
              </a:rPr>
              <a:t>）</a:t>
            </a:r>
            <a:r>
              <a:rPr lang="zh-CN" altLang="en-US" sz="3200" b="1">
                <a:solidFill>
                  <a:schemeClr val="tx1"/>
                </a:solidFill>
              </a:rPr>
              <a:t> </a:t>
            </a:r>
          </a:p>
        </p:txBody>
      </p:sp>
    </p:spTree>
    <p:extLst>
      <p:ext uri="{BB962C8B-B14F-4D97-AF65-F5344CB8AC3E}">
        <p14:creationId xmlns:p14="http://schemas.microsoft.com/office/powerpoint/2010/main" val="3559163963"/>
      </p:ext>
    </p:extLst>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871538" y="982663"/>
            <a:ext cx="8162925" cy="641350"/>
          </a:xfrm>
        </p:spPr>
        <p:txBody>
          <a:bodyPr/>
          <a:lstStyle/>
          <a:p>
            <a:r>
              <a:rPr lang="zh-CN" altLang="en-US" sz="3600" smtClean="0"/>
              <a:t>机械特性 </a:t>
            </a:r>
          </a:p>
        </p:txBody>
      </p:sp>
      <p:sp>
        <p:nvSpPr>
          <p:cNvPr id="101379" name="Rectangle 3"/>
          <p:cNvSpPr>
            <a:spLocks noGrp="1" noChangeArrowheads="1"/>
          </p:cNvSpPr>
          <p:nvPr>
            <p:ph idx="1"/>
          </p:nvPr>
        </p:nvSpPr>
        <p:spPr>
          <a:xfrm>
            <a:off x="912813" y="1905000"/>
            <a:ext cx="8110537" cy="4692650"/>
          </a:xfrm>
        </p:spPr>
        <p:txBody>
          <a:bodyPr/>
          <a:lstStyle/>
          <a:p>
            <a:pPr>
              <a:lnSpc>
                <a:spcPct val="90000"/>
              </a:lnSpc>
            </a:pPr>
            <a:r>
              <a:rPr lang="zh-CN" altLang="en-US" smtClean="0">
                <a:latin typeface="Times New Roman" panose="02020603050405020304" pitchFamily="18" charset="0"/>
              </a:rPr>
              <a:t>机械特性方程式为</a:t>
            </a:r>
          </a:p>
          <a:p>
            <a:pPr>
              <a:lnSpc>
                <a:spcPct val="90000"/>
              </a:lnSpc>
            </a:pPr>
            <a:endParaRPr lang="zh-CN" altLang="en-US" smtClean="0">
              <a:latin typeface="Times New Roman" panose="02020603050405020304" pitchFamily="18" charset="0"/>
            </a:endParaRPr>
          </a:p>
          <a:p>
            <a:pPr>
              <a:lnSpc>
                <a:spcPct val="90000"/>
              </a:lnSpc>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(2-26)</a:t>
            </a:r>
          </a:p>
          <a:p>
            <a:pPr>
              <a:lnSpc>
                <a:spcPct val="90000"/>
              </a:lnSpc>
            </a:pPr>
            <a:r>
              <a:rPr lang="zh-CN" altLang="en-US" smtClean="0">
                <a:latin typeface="Times New Roman" panose="02020603050405020304" pitchFamily="18" charset="0"/>
              </a:rPr>
              <a:t>或用转矩表示，</a:t>
            </a:r>
          </a:p>
          <a:p>
            <a:pPr>
              <a:lnSpc>
                <a:spcPct val="90000"/>
              </a:lnSpc>
            </a:pPr>
            <a:endParaRPr lang="zh-CN" altLang="en-US" smtClean="0">
              <a:latin typeface="Times New Roman" panose="02020603050405020304" pitchFamily="18" charset="0"/>
            </a:endParaRPr>
          </a:p>
          <a:p>
            <a:pPr>
              <a:lnSpc>
                <a:spcPct val="90000"/>
              </a:lnSpc>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(2-27)</a:t>
            </a:r>
          </a:p>
          <a:p>
            <a:pPr>
              <a:lnSpc>
                <a:spcPct val="90000"/>
              </a:lnSpc>
              <a:buFont typeface="Wingdings" panose="05000000000000000000" pitchFamily="2" charset="2"/>
              <a:buNone/>
            </a:pPr>
            <a:r>
              <a:rPr lang="zh-CN" altLang="en-US" sz="2400" smtClean="0">
                <a:latin typeface="Times New Roman" panose="02020603050405020304" pitchFamily="18" charset="0"/>
              </a:rPr>
              <a:t>式中，                      </a:t>
            </a:r>
            <a:r>
              <a:rPr lang="en-US" altLang="zh-CN" sz="2400" smtClean="0">
                <a:latin typeface="Times New Roman" panose="02020603050405020304" pitchFamily="18" charset="0"/>
              </a:rPr>
              <a:t>——</a:t>
            </a:r>
            <a:r>
              <a:rPr lang="zh-CN" altLang="en-US" sz="2400" smtClean="0">
                <a:latin typeface="Times New Roman" panose="02020603050405020304" pitchFamily="18" charset="0"/>
              </a:rPr>
              <a:t>电动机在额定磁通下的转矩系数；</a:t>
            </a:r>
          </a:p>
          <a:p>
            <a:pPr>
              <a:lnSpc>
                <a:spcPct val="90000"/>
              </a:lnSpc>
              <a:buFont typeface="Wingdings" panose="05000000000000000000" pitchFamily="2" charset="2"/>
              <a:buNone/>
            </a:pPr>
            <a:endParaRPr lang="zh-CN" altLang="en-US" sz="2400" smtClean="0">
              <a:latin typeface="Times New Roman" panose="02020603050405020304" pitchFamily="18" charset="0"/>
            </a:endParaRPr>
          </a:p>
          <a:p>
            <a:pPr>
              <a:lnSpc>
                <a:spcPct val="90000"/>
              </a:lnSpc>
              <a:buFont typeface="Wingdings" panose="05000000000000000000" pitchFamily="2" charset="2"/>
              <a:buNone/>
            </a:pPr>
            <a:r>
              <a:rPr lang="zh-CN" altLang="en-US" sz="2400" smtClean="0">
                <a:latin typeface="Times New Roman" panose="02020603050405020304" pitchFamily="18" charset="0"/>
              </a:rPr>
              <a:t>                                </a:t>
            </a:r>
            <a:r>
              <a:rPr lang="en-US" altLang="zh-CN" sz="2400" smtClean="0">
                <a:latin typeface="Times New Roman" panose="02020603050405020304" pitchFamily="18" charset="0"/>
              </a:rPr>
              <a:t>——</a:t>
            </a:r>
            <a:r>
              <a:rPr lang="zh-CN" altLang="en-US" sz="2400" smtClean="0">
                <a:latin typeface="Times New Roman" panose="02020603050405020304" pitchFamily="18" charset="0"/>
              </a:rPr>
              <a:t>理想空载转速，与电压系数成正比。</a:t>
            </a:r>
          </a:p>
        </p:txBody>
      </p:sp>
      <p:sp>
        <p:nvSpPr>
          <p:cNvPr id="101380"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381" name="Rectangle 7"/>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1382"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3" name="Object 8"/>
          <p:cNvGraphicFramePr>
            <a:graphicFrameLocks noChangeAspect="1"/>
          </p:cNvGraphicFramePr>
          <p:nvPr/>
        </p:nvGraphicFramePr>
        <p:xfrm>
          <a:off x="1908175" y="5084763"/>
          <a:ext cx="1584325" cy="469900"/>
        </p:xfrm>
        <a:graphic>
          <a:graphicData uri="http://schemas.openxmlformats.org/presentationml/2006/ole">
            <mc:AlternateContent xmlns:mc="http://schemas.openxmlformats.org/markup-compatibility/2006">
              <mc:Choice xmlns:v="urn:schemas-microsoft-com:vml" Requires="v">
                <p:oleObj spid="_x0000_s29754" name="公式" r:id="rId3" imgW="774065" imgH="228600" progId="Equation.3">
                  <p:embed/>
                </p:oleObj>
              </mc:Choice>
              <mc:Fallback>
                <p:oleObj name="公式" r:id="rId3" imgW="774065"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5084763"/>
                        <a:ext cx="15843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4" name="Rectangle 11"/>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5" name="Object 10"/>
          <p:cNvGraphicFramePr>
            <a:graphicFrameLocks noChangeAspect="1"/>
          </p:cNvGraphicFramePr>
          <p:nvPr/>
        </p:nvGraphicFramePr>
        <p:xfrm>
          <a:off x="1979613" y="5661025"/>
          <a:ext cx="1296987" cy="938213"/>
        </p:xfrm>
        <a:graphic>
          <a:graphicData uri="http://schemas.openxmlformats.org/presentationml/2006/ole">
            <mc:AlternateContent xmlns:mc="http://schemas.openxmlformats.org/markup-compatibility/2006">
              <mc:Choice xmlns:v="urn:schemas-microsoft-com:vml" Requires="v">
                <p:oleObj spid="_x0000_s29755" name="公式" r:id="rId5" imgW="622300" imgH="444500" progId="Equation.3">
                  <p:embed/>
                </p:oleObj>
              </mc:Choice>
              <mc:Fallback>
                <p:oleObj name="公式" r:id="rId5" imgW="622300"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5661025"/>
                        <a:ext cx="1296987"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6"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7" name="Object 12"/>
          <p:cNvGraphicFramePr>
            <a:graphicFrameLocks noChangeAspect="1"/>
          </p:cNvGraphicFramePr>
          <p:nvPr/>
        </p:nvGraphicFramePr>
        <p:xfrm>
          <a:off x="1571625" y="2428875"/>
          <a:ext cx="4941888" cy="785813"/>
        </p:xfrm>
        <a:graphic>
          <a:graphicData uri="http://schemas.openxmlformats.org/presentationml/2006/ole">
            <mc:AlternateContent xmlns:mc="http://schemas.openxmlformats.org/markup-compatibility/2006">
              <mc:Choice xmlns:v="urn:schemas-microsoft-com:vml" Requires="v">
                <p:oleObj spid="_x0000_s29756" name="Equation" r:id="rId7" imgW="2730500" imgH="431800" progId="Equation.DSMT4">
                  <p:embed/>
                </p:oleObj>
              </mc:Choice>
              <mc:Fallback>
                <p:oleObj name="Equation" r:id="rId7" imgW="2730500" imgH="431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2428875"/>
                        <a:ext cx="494188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8" name="Rectangle 1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1389" name="Object 14"/>
          <p:cNvGraphicFramePr>
            <a:graphicFrameLocks noChangeAspect="1"/>
          </p:cNvGraphicFramePr>
          <p:nvPr/>
        </p:nvGraphicFramePr>
        <p:xfrm>
          <a:off x="1571625" y="4071938"/>
          <a:ext cx="5238750" cy="714375"/>
        </p:xfrm>
        <a:graphic>
          <a:graphicData uri="http://schemas.openxmlformats.org/presentationml/2006/ole">
            <mc:AlternateContent xmlns:mc="http://schemas.openxmlformats.org/markup-compatibility/2006">
              <mc:Choice xmlns:v="urn:schemas-microsoft-com:vml" Requires="v">
                <p:oleObj spid="_x0000_s29757" name="Equation" r:id="rId9" imgW="3200400" imgH="431800" progId="Equation.DSMT4">
                  <p:embed/>
                </p:oleObj>
              </mc:Choice>
              <mc:Fallback>
                <p:oleObj name="Equation" r:id="rId9" imgW="3200400" imgH="4318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1625" y="4071938"/>
                        <a:ext cx="52387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0161407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smtClean="0"/>
              <a:t>内  容  提  要</a:t>
            </a:r>
          </a:p>
        </p:txBody>
      </p:sp>
      <p:sp>
        <p:nvSpPr>
          <p:cNvPr id="48131" name="Rectangle 3"/>
          <p:cNvSpPr>
            <a:spLocks noGrp="1" noChangeArrowheads="1"/>
          </p:cNvSpPr>
          <p:nvPr>
            <p:ph idx="1"/>
          </p:nvPr>
        </p:nvSpPr>
        <p:spPr/>
        <p:txBody>
          <a:bodyPr/>
          <a:lstStyle/>
          <a:p>
            <a:pPr marL="342900" lvl="1" indent="-342900">
              <a:buSzPct val="75000"/>
            </a:pPr>
            <a:r>
              <a:rPr lang="zh-CN" altLang="en-US" sz="2800" dirty="0" smtClean="0">
                <a:solidFill>
                  <a:srgbClr val="0000CC"/>
                </a:solidFill>
                <a:latin typeface="微软雅黑" panose="020B0503020204020204" pitchFamily="34" charset="-122"/>
                <a:ea typeface="微软雅黑" panose="020B0503020204020204" pitchFamily="34" charset="-122"/>
              </a:rPr>
              <a:t>晶闸管整流器</a:t>
            </a:r>
            <a:r>
              <a:rPr lang="en-US" altLang="en-US" sz="2800" dirty="0" smtClean="0">
                <a:solidFill>
                  <a:srgbClr val="0000CC"/>
                </a:solidFill>
                <a:latin typeface="微软雅黑" panose="020B0503020204020204" pitchFamily="34" charset="-122"/>
                <a:ea typeface="微软雅黑" panose="020B0503020204020204" pitchFamily="34" charset="-122"/>
              </a:rPr>
              <a:t>-</a:t>
            </a:r>
            <a:r>
              <a:rPr lang="zh-CN" altLang="en-US" sz="2800" dirty="0" smtClean="0">
                <a:solidFill>
                  <a:srgbClr val="0000CC"/>
                </a:solidFill>
                <a:latin typeface="微软雅黑" panose="020B0503020204020204" pitchFamily="34" charset="-122"/>
                <a:ea typeface="微软雅黑" panose="020B0503020204020204" pitchFamily="34" charset="-122"/>
              </a:rPr>
              <a:t>直流电动机系统</a:t>
            </a:r>
            <a:r>
              <a:rPr lang="zh-CN" altLang="en-US" sz="2800" dirty="0" smtClean="0">
                <a:latin typeface="微软雅黑" panose="020B0503020204020204" pitchFamily="34" charset="-122"/>
                <a:ea typeface="微软雅黑" panose="020B0503020204020204" pitchFamily="34" charset="-122"/>
              </a:rPr>
              <a:t>的工作原理及调速特性</a:t>
            </a:r>
          </a:p>
          <a:p>
            <a:pPr marL="342900" lvl="1" indent="-342900">
              <a:buSzPct val="75000"/>
            </a:pPr>
            <a:r>
              <a:rPr lang="en-US" altLang="en-US" sz="2800" dirty="0" smtClean="0">
                <a:solidFill>
                  <a:srgbClr val="0000CC"/>
                </a:solidFill>
                <a:latin typeface="微软雅黑" panose="020B0503020204020204" pitchFamily="34" charset="-122"/>
                <a:ea typeface="微软雅黑" panose="020B0503020204020204" pitchFamily="34" charset="-122"/>
              </a:rPr>
              <a:t>PWM</a:t>
            </a:r>
            <a:r>
              <a:rPr lang="zh-CN" altLang="en-US" sz="2800" dirty="0" smtClean="0">
                <a:solidFill>
                  <a:srgbClr val="0000CC"/>
                </a:solidFill>
                <a:latin typeface="微软雅黑" panose="020B0503020204020204" pitchFamily="34" charset="-122"/>
                <a:ea typeface="微软雅黑" panose="020B0503020204020204" pitchFamily="34" charset="-122"/>
              </a:rPr>
              <a:t>变换器</a:t>
            </a:r>
            <a:r>
              <a:rPr lang="en-US" altLang="en-US" sz="2800" dirty="0" smtClean="0">
                <a:solidFill>
                  <a:srgbClr val="0000CC"/>
                </a:solidFill>
                <a:latin typeface="微软雅黑" panose="020B0503020204020204" pitchFamily="34" charset="-122"/>
                <a:ea typeface="微软雅黑" panose="020B0503020204020204" pitchFamily="34" charset="-122"/>
              </a:rPr>
              <a:t>-</a:t>
            </a:r>
            <a:r>
              <a:rPr lang="zh-CN" altLang="en-US" sz="2800" dirty="0" smtClean="0">
                <a:solidFill>
                  <a:srgbClr val="0000CC"/>
                </a:solidFill>
                <a:latin typeface="微软雅黑" panose="020B0503020204020204" pitchFamily="34" charset="-122"/>
                <a:ea typeface="微软雅黑" panose="020B0503020204020204" pitchFamily="34" charset="-122"/>
              </a:rPr>
              <a:t>直流电动机系统</a:t>
            </a:r>
            <a:r>
              <a:rPr lang="zh-CN" altLang="en-US" sz="2800" dirty="0" smtClean="0">
                <a:latin typeface="微软雅黑" panose="020B0503020204020204" pitchFamily="34" charset="-122"/>
                <a:ea typeface="微软雅黑" panose="020B0503020204020204" pitchFamily="34" charset="-122"/>
              </a:rPr>
              <a:t>的工作原理及调速特性</a:t>
            </a:r>
          </a:p>
          <a:p>
            <a:r>
              <a:rPr lang="zh-CN" altLang="en-US" dirty="0" smtClean="0">
                <a:solidFill>
                  <a:srgbClr val="0000CC"/>
                </a:solidFill>
                <a:latin typeface="微软雅黑" panose="020B0503020204020204" pitchFamily="34" charset="-122"/>
                <a:ea typeface="微软雅黑" panose="020B0503020204020204" pitchFamily="34" charset="-122"/>
              </a:rPr>
              <a:t>稳态调速性能指标和开环系统</a:t>
            </a:r>
            <a:r>
              <a:rPr lang="zh-CN" altLang="en-US" dirty="0" smtClean="0">
                <a:latin typeface="微软雅黑" panose="020B0503020204020204" pitchFamily="34" charset="-122"/>
                <a:ea typeface="微软雅黑" panose="020B0503020204020204" pitchFamily="34" charset="-122"/>
              </a:rPr>
              <a:t>存在的问题</a:t>
            </a:r>
          </a:p>
          <a:p>
            <a:pPr algn="just">
              <a:buFont typeface="Wingdings" panose="05000000000000000000" pitchFamily="2" charset="2"/>
              <a:buChar char="2"/>
            </a:pP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3557676"/>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5"/>
          <p:cNvSpPr>
            <a:spLocks noChangeArrowheads="1"/>
          </p:cNvSpPr>
          <p:nvPr/>
        </p:nvSpPr>
        <p:spPr bwMode="auto">
          <a:xfrm>
            <a:off x="0" y="2505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03" name="Rectangle 6"/>
          <p:cNvSpPr>
            <a:spLocks noChangeArrowheads="1"/>
          </p:cNvSpPr>
          <p:nvPr/>
        </p:nvSpPr>
        <p:spPr bwMode="auto">
          <a:xfrm>
            <a:off x="0" y="4352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2404" name="Text Box 7"/>
          <p:cNvSpPr txBox="1">
            <a:spLocks noChangeArrowheads="1"/>
          </p:cNvSpPr>
          <p:nvPr/>
        </p:nvSpPr>
        <p:spPr bwMode="auto">
          <a:xfrm>
            <a:off x="900113" y="6165850"/>
            <a:ext cx="7559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tx1"/>
                </a:solidFill>
              </a:rPr>
              <a:t>图</a:t>
            </a:r>
            <a:r>
              <a:rPr lang="en-US" altLang="zh-CN">
                <a:solidFill>
                  <a:schemeClr val="tx1"/>
                </a:solidFill>
              </a:rPr>
              <a:t>2-15	</a:t>
            </a:r>
            <a:r>
              <a:rPr lang="zh-CN" altLang="en-US">
                <a:solidFill>
                  <a:schemeClr val="tx1"/>
                </a:solidFill>
              </a:rPr>
              <a:t>直流</a:t>
            </a:r>
            <a:r>
              <a:rPr lang="en-US" altLang="zh-CN">
                <a:solidFill>
                  <a:schemeClr val="tx1"/>
                </a:solidFill>
              </a:rPr>
              <a:t>PWM</a:t>
            </a:r>
            <a:r>
              <a:rPr lang="zh-CN" altLang="en-US">
                <a:solidFill>
                  <a:schemeClr val="tx1"/>
                </a:solidFill>
              </a:rPr>
              <a:t>调速系统（</a:t>
            </a:r>
            <a:r>
              <a:rPr lang="zh-CN" altLang="en-US" b="1">
                <a:solidFill>
                  <a:schemeClr val="folHlink"/>
                </a:solidFill>
              </a:rPr>
              <a:t>电流连续</a:t>
            </a:r>
            <a:r>
              <a:rPr lang="zh-CN" altLang="en-US">
                <a:solidFill>
                  <a:schemeClr val="tx1"/>
                </a:solidFill>
              </a:rPr>
              <a:t>）的机械特性</a:t>
            </a:r>
          </a:p>
        </p:txBody>
      </p:sp>
      <p:pic>
        <p:nvPicPr>
          <p:cNvPr id="102405" name="Picture 8" descr="02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958850"/>
            <a:ext cx="8713787"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090682"/>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爆炸形 1 1"/>
          <p:cNvSpPr>
            <a:spLocks noChangeArrowheads="1"/>
          </p:cNvSpPr>
          <p:nvPr/>
        </p:nvSpPr>
        <p:spPr bwMode="auto">
          <a:xfrm>
            <a:off x="1619250" y="2276475"/>
            <a:ext cx="2736850" cy="1800225"/>
          </a:xfrm>
          <a:prstGeom prst="irregularSeal1">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27" name="Rectangle 2"/>
          <p:cNvSpPr>
            <a:spLocks noGrp="1" noChangeArrowheads="1"/>
          </p:cNvSpPr>
          <p:nvPr>
            <p:ph type="title"/>
          </p:nvPr>
        </p:nvSpPr>
        <p:spPr>
          <a:xfrm>
            <a:off x="179388" y="908050"/>
            <a:ext cx="8494712" cy="641350"/>
          </a:xfrm>
        </p:spPr>
        <p:txBody>
          <a:bodyPr/>
          <a:lstStyle/>
          <a:p>
            <a:pPr marL="838200" indent="-838200"/>
            <a:r>
              <a:rPr lang="en-US" altLang="zh-CN" sz="3600" b="1" smtClean="0">
                <a:latin typeface="Times New Roman" panose="02020603050405020304" pitchFamily="18" charset="0"/>
              </a:rPr>
              <a:t>3</a:t>
            </a:r>
            <a:r>
              <a:rPr lang="zh-CN" altLang="en-US" sz="3600" b="1" smtClean="0">
                <a:latin typeface="Times New Roman" panose="02020603050405020304" pitchFamily="18" charset="0"/>
              </a:rPr>
              <a:t>．</a:t>
            </a:r>
            <a:r>
              <a:rPr lang="en-US" altLang="zh-CN" sz="3600" b="1" smtClean="0">
                <a:latin typeface="Times New Roman" panose="02020603050405020304" pitchFamily="18" charset="0"/>
              </a:rPr>
              <a:t>PWM</a:t>
            </a:r>
            <a:r>
              <a:rPr lang="zh-CN" altLang="en-US" sz="3600" b="1" smtClean="0">
                <a:latin typeface="Times New Roman" panose="02020603050405020304" pitchFamily="18" charset="0"/>
              </a:rPr>
              <a:t>控制器与变换器的动态数学模型</a:t>
            </a:r>
          </a:p>
        </p:txBody>
      </p:sp>
      <p:sp>
        <p:nvSpPr>
          <p:cNvPr id="103428" name="Rectangle 3"/>
          <p:cNvSpPr>
            <a:spLocks noGrp="1" noChangeArrowheads="1"/>
          </p:cNvSpPr>
          <p:nvPr>
            <p:ph idx="1"/>
          </p:nvPr>
        </p:nvSpPr>
        <p:spPr>
          <a:xfrm>
            <a:off x="611188" y="4794250"/>
            <a:ext cx="8110537" cy="579438"/>
          </a:xfrm>
        </p:spPr>
        <p:txBody>
          <a:bodyPr/>
          <a:lstStyle/>
          <a:p>
            <a:pPr>
              <a:buFont typeface="Wingdings" panose="05000000000000000000" pitchFamily="2" charset="2"/>
              <a:buNone/>
            </a:pPr>
            <a:r>
              <a:rPr lang="zh-CN" altLang="en-US" smtClean="0">
                <a:latin typeface="Times New Roman" panose="02020603050405020304" pitchFamily="18" charset="0"/>
              </a:rPr>
              <a:t>图</a:t>
            </a:r>
            <a:r>
              <a:rPr lang="en-US" altLang="zh-CN" smtClean="0">
                <a:latin typeface="Times New Roman" panose="02020603050405020304" pitchFamily="18" charset="0"/>
              </a:rPr>
              <a:t>2-16	  PWM</a:t>
            </a:r>
            <a:r>
              <a:rPr lang="zh-CN" altLang="en-US" smtClean="0">
                <a:latin typeface="Times New Roman" panose="02020603050405020304" pitchFamily="18" charset="0"/>
              </a:rPr>
              <a:t>控制器与变换器框图 </a:t>
            </a:r>
          </a:p>
        </p:txBody>
      </p:sp>
      <p:sp>
        <p:nvSpPr>
          <p:cNvPr id="103429" name="Rectangle 5"/>
          <p:cNvSpPr>
            <a:spLocks noChangeArrowheads="1"/>
          </p:cNvSpPr>
          <p:nvPr/>
        </p:nvSpPr>
        <p:spPr bwMode="auto">
          <a:xfrm>
            <a:off x="0" y="30670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343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3431" name="Object 6"/>
          <p:cNvGraphicFramePr>
            <a:graphicFrameLocks noChangeAspect="1"/>
          </p:cNvGraphicFramePr>
          <p:nvPr/>
        </p:nvGraphicFramePr>
        <p:xfrm>
          <a:off x="1071563" y="2643188"/>
          <a:ext cx="7510462" cy="1214437"/>
        </p:xfrm>
        <a:graphic>
          <a:graphicData uri="http://schemas.openxmlformats.org/presentationml/2006/ole">
            <mc:AlternateContent xmlns:mc="http://schemas.openxmlformats.org/markup-compatibility/2006">
              <mc:Choice xmlns:v="urn:schemas-microsoft-com:vml" Requires="v">
                <p:oleObj spid="_x0000_s30736" name="Visio" r:id="rId3" imgW="3607435" imgH="789305" progId="Visio.Drawing.11">
                  <p:embed/>
                </p:oleObj>
              </mc:Choice>
              <mc:Fallback>
                <p:oleObj name="Visio" r:id="rId3" imgW="3607435" imgH="78930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563" y="2643188"/>
                        <a:ext cx="7510462"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65528005"/>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
          <p:cNvSpPr>
            <a:spLocks noGrp="1" noChangeArrowheads="1"/>
          </p:cNvSpPr>
          <p:nvPr>
            <p:ph type="title"/>
          </p:nvPr>
        </p:nvSpPr>
        <p:spPr>
          <a:xfrm>
            <a:off x="871538" y="922338"/>
            <a:ext cx="8162925" cy="701675"/>
          </a:xfrm>
        </p:spPr>
        <p:txBody>
          <a:bodyPr/>
          <a:lstStyle/>
          <a:p>
            <a:r>
              <a:rPr lang="zh-CN" altLang="en-US" smtClean="0"/>
              <a:t>传递函数 </a:t>
            </a:r>
          </a:p>
        </p:txBody>
      </p:sp>
      <p:sp>
        <p:nvSpPr>
          <p:cNvPr id="104451" name="Rectangle 3"/>
          <p:cNvSpPr>
            <a:spLocks noGrp="1" noChangeArrowheads="1"/>
          </p:cNvSpPr>
          <p:nvPr>
            <p:ph type="body" sz="half" idx="1"/>
          </p:nvPr>
        </p:nvSpPr>
        <p:spPr>
          <a:xfrm>
            <a:off x="912813" y="1905000"/>
            <a:ext cx="7691437" cy="4191000"/>
          </a:xfrm>
        </p:spPr>
        <p:txBody>
          <a:bodyPr/>
          <a:lstStyle/>
          <a:p>
            <a:r>
              <a:rPr lang="zh-CN" altLang="en-US" smtClean="0">
                <a:latin typeface="Times New Roman" panose="02020603050405020304" pitchFamily="18" charset="0"/>
              </a:rPr>
              <a:t>传递函数为</a:t>
            </a:r>
          </a:p>
          <a:p>
            <a:endParaRPr lang="zh-CN" altLang="en-US"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(2-24)</a:t>
            </a:r>
          </a:p>
          <a:p>
            <a:pPr>
              <a:buFont typeface="Wingdings" panose="05000000000000000000" pitchFamily="2" charset="2"/>
              <a:buNone/>
            </a:pPr>
            <a:r>
              <a:rPr lang="zh-CN" altLang="en-US" sz="2400" smtClean="0">
                <a:latin typeface="Times New Roman" panose="02020603050405020304" pitchFamily="18" charset="0"/>
              </a:rPr>
              <a:t>式中：</a:t>
            </a:r>
            <a:r>
              <a:rPr lang="en-US" altLang="zh-CN" sz="2400" i="1" smtClean="0">
                <a:latin typeface="Times New Roman" panose="02020603050405020304" pitchFamily="18" charset="0"/>
              </a:rPr>
              <a:t>K</a:t>
            </a:r>
            <a:r>
              <a:rPr lang="en-US" altLang="zh-CN" sz="2400" i="1" baseline="-25000" smtClean="0">
                <a:latin typeface="Times New Roman" panose="02020603050405020304" pitchFamily="18" charset="0"/>
              </a:rPr>
              <a:t>s</a:t>
            </a:r>
            <a:r>
              <a:rPr lang="en-US" altLang="zh-CN" sz="2400" smtClean="0">
                <a:latin typeface="Times New Roman" panose="02020603050405020304" pitchFamily="18" charset="0"/>
              </a:rPr>
              <a:t>——PWM</a:t>
            </a:r>
            <a:r>
              <a:rPr lang="zh-CN" altLang="en-US" sz="2400" smtClean="0">
                <a:latin typeface="Times New Roman" panose="02020603050405020304" pitchFamily="18" charset="0"/>
              </a:rPr>
              <a:t>装置的放大系数</a:t>
            </a:r>
          </a:p>
          <a:p>
            <a:pPr>
              <a:buFont typeface="Wingdings" panose="05000000000000000000" pitchFamily="2" charset="2"/>
              <a:buNone/>
            </a:pPr>
            <a:r>
              <a:rPr lang="zh-CN" altLang="en-US" sz="2400" smtClean="0">
                <a:latin typeface="Times New Roman" panose="02020603050405020304" pitchFamily="18" charset="0"/>
              </a:rPr>
              <a:t>            </a:t>
            </a:r>
            <a:r>
              <a:rPr lang="en-US" altLang="zh-CN" sz="2400" i="1" smtClean="0">
                <a:latin typeface="Times New Roman" panose="02020603050405020304" pitchFamily="18" charset="0"/>
              </a:rPr>
              <a:t>T</a:t>
            </a:r>
            <a:r>
              <a:rPr lang="en-US" altLang="zh-CN" sz="2400" i="1" baseline="-25000" smtClean="0">
                <a:latin typeface="Times New Roman" panose="02020603050405020304" pitchFamily="18" charset="0"/>
              </a:rPr>
              <a:t>s</a:t>
            </a:r>
            <a:r>
              <a:rPr lang="en-US" altLang="zh-CN" sz="2400" smtClean="0">
                <a:latin typeface="Times New Roman" panose="02020603050405020304" pitchFamily="18" charset="0"/>
              </a:rPr>
              <a:t>——PWM</a:t>
            </a:r>
            <a:r>
              <a:rPr lang="zh-CN" altLang="en-US" sz="2400" smtClean="0">
                <a:latin typeface="Times New Roman" panose="02020603050405020304" pitchFamily="18" charset="0"/>
              </a:rPr>
              <a:t>装置的延迟时间，</a:t>
            </a:r>
          </a:p>
          <a:p>
            <a:r>
              <a:rPr lang="zh-CN" altLang="en-US" smtClean="0">
                <a:latin typeface="Times New Roman" panose="02020603050405020304" pitchFamily="18" charset="0"/>
              </a:rPr>
              <a:t>近似的传递函数 </a:t>
            </a:r>
          </a:p>
          <a:p>
            <a:endParaRPr lang="zh-CN" altLang="en-US"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(2-25)</a:t>
            </a:r>
          </a:p>
        </p:txBody>
      </p:sp>
      <p:graphicFrame>
        <p:nvGraphicFramePr>
          <p:cNvPr id="104452" name="Object 9"/>
          <p:cNvGraphicFramePr>
            <a:graphicFrameLocks noGrp="1" noChangeAspect="1"/>
          </p:cNvGraphicFramePr>
          <p:nvPr>
            <p:ph sz="half" idx="2"/>
          </p:nvPr>
        </p:nvGraphicFramePr>
        <p:xfrm>
          <a:off x="2268538" y="4941888"/>
          <a:ext cx="2447925" cy="1095375"/>
        </p:xfrm>
        <a:graphic>
          <a:graphicData uri="http://schemas.openxmlformats.org/presentationml/2006/ole">
            <mc:AlternateContent xmlns:mc="http://schemas.openxmlformats.org/markup-compatibility/2006">
              <mc:Choice xmlns:v="urn:schemas-microsoft-com:vml" Requires="v">
                <p:oleObj spid="_x0000_s31774" name="公式" r:id="rId3" imgW="965200" imgH="431800" progId="Equation.3">
                  <p:embed/>
                </p:oleObj>
              </mc:Choice>
              <mc:Fallback>
                <p:oleObj name="公式" r:id="rId3" imgW="965200" imgH="4318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4941888"/>
                        <a:ext cx="2447925"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4454" name="Object 4"/>
          <p:cNvGraphicFramePr>
            <a:graphicFrameLocks noChangeAspect="1"/>
          </p:cNvGraphicFramePr>
          <p:nvPr/>
        </p:nvGraphicFramePr>
        <p:xfrm>
          <a:off x="1908175" y="2349500"/>
          <a:ext cx="3889375" cy="1100138"/>
        </p:xfrm>
        <a:graphic>
          <a:graphicData uri="http://schemas.openxmlformats.org/presentationml/2006/ole">
            <mc:AlternateContent xmlns:mc="http://schemas.openxmlformats.org/markup-compatibility/2006">
              <mc:Choice xmlns:v="urn:schemas-microsoft-com:vml" Requires="v">
                <p:oleObj spid="_x0000_s31775" name="公式" r:id="rId5" imgW="1511300" imgH="431800" progId="Equation.3">
                  <p:embed/>
                </p:oleObj>
              </mc:Choice>
              <mc:Fallback>
                <p:oleObj name="公式" r:id="rId5" imgW="1511300" imgH="431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2349500"/>
                        <a:ext cx="3889375"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3083990"/>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395288" y="1044575"/>
            <a:ext cx="8639175" cy="579438"/>
          </a:xfrm>
        </p:spPr>
        <p:txBody>
          <a:bodyPr/>
          <a:lstStyle/>
          <a:p>
            <a:r>
              <a:rPr lang="en-US" altLang="zh-CN" sz="3200" b="1" smtClean="0">
                <a:latin typeface="Times New Roman" panose="02020603050405020304" pitchFamily="18" charset="0"/>
              </a:rPr>
              <a:t>4</a:t>
            </a:r>
            <a:r>
              <a:rPr lang="zh-CN" altLang="en-US" sz="3200" b="1" smtClean="0">
                <a:latin typeface="Times New Roman" panose="02020603050405020304" pitchFamily="18" charset="0"/>
              </a:rPr>
              <a:t>．直流</a:t>
            </a:r>
            <a:r>
              <a:rPr lang="en-US" altLang="zh-CN" sz="3200" b="1" smtClean="0">
                <a:latin typeface="Times New Roman" panose="02020603050405020304" pitchFamily="18" charset="0"/>
              </a:rPr>
              <a:t>PWM</a:t>
            </a:r>
            <a:r>
              <a:rPr lang="zh-CN" altLang="en-US" sz="3200" b="1" smtClean="0">
                <a:latin typeface="Times New Roman" panose="02020603050405020304" pitchFamily="18" charset="0"/>
              </a:rPr>
              <a:t>调速系统的电能回馈和泵升电压</a:t>
            </a:r>
          </a:p>
        </p:txBody>
      </p:sp>
      <p:sp>
        <p:nvSpPr>
          <p:cNvPr id="105475" name="Rectangle 3"/>
          <p:cNvSpPr>
            <a:spLocks noGrp="1" noChangeArrowheads="1"/>
          </p:cNvSpPr>
          <p:nvPr>
            <p:ph idx="1"/>
          </p:nvPr>
        </p:nvSpPr>
        <p:spPr>
          <a:xfrm>
            <a:off x="684213" y="1916113"/>
            <a:ext cx="8280400" cy="4392612"/>
          </a:xfrm>
        </p:spPr>
        <p:txBody>
          <a:bodyPr/>
          <a:lstStyle/>
          <a:p>
            <a:r>
              <a:rPr lang="en-US" altLang="zh-CN" smtClean="0">
                <a:latin typeface="Times New Roman" panose="02020603050405020304" pitchFamily="18" charset="0"/>
              </a:rPr>
              <a:t>PWM</a:t>
            </a:r>
            <a:r>
              <a:rPr lang="zh-CN" altLang="en-US" smtClean="0">
                <a:latin typeface="Times New Roman" panose="02020603050405020304" pitchFamily="18" charset="0"/>
              </a:rPr>
              <a:t>变换器的直流电源通常由交流电网经不可控的二极管整流器产生，并采用大电容</a:t>
            </a:r>
            <a:r>
              <a:rPr lang="en-US" altLang="zh-CN" smtClean="0">
                <a:latin typeface="Times New Roman" panose="02020603050405020304" pitchFamily="18" charset="0"/>
              </a:rPr>
              <a:t>C</a:t>
            </a:r>
            <a:r>
              <a:rPr lang="zh-CN" altLang="en-US" smtClean="0">
                <a:latin typeface="Times New Roman" panose="02020603050405020304" pitchFamily="18" charset="0"/>
              </a:rPr>
              <a:t>滤波，以获得恒定的直流电压。</a:t>
            </a:r>
          </a:p>
          <a:p>
            <a:r>
              <a:rPr lang="zh-CN" altLang="en-US" smtClean="0">
                <a:latin typeface="Times New Roman" panose="02020603050405020304" pitchFamily="18" charset="0"/>
              </a:rPr>
              <a:t>当电动机工作在回馈制动状态时，电能不可能通过整流装置送回交流电网，只能向滤波电容充电，</a:t>
            </a:r>
          </a:p>
          <a:p>
            <a:r>
              <a:rPr lang="zh-CN" altLang="en-US" smtClean="0">
                <a:latin typeface="Times New Roman" panose="02020603050405020304" pitchFamily="18" charset="0"/>
              </a:rPr>
              <a:t>形成直流</a:t>
            </a:r>
            <a:r>
              <a:rPr lang="en-US" altLang="zh-CN" smtClean="0">
                <a:latin typeface="Times New Roman" panose="02020603050405020304" pitchFamily="18" charset="0"/>
              </a:rPr>
              <a:t>PWM</a:t>
            </a:r>
            <a:r>
              <a:rPr lang="zh-CN" altLang="en-US" smtClean="0">
                <a:latin typeface="Times New Roman" panose="02020603050405020304" pitchFamily="18" charset="0"/>
              </a:rPr>
              <a:t>变换器</a:t>
            </a:r>
            <a:r>
              <a:rPr lang="en-US" altLang="zh-CN" smtClean="0">
                <a:latin typeface="Times New Roman" panose="02020603050405020304" pitchFamily="18" charset="0"/>
              </a:rPr>
              <a:t>-</a:t>
            </a:r>
            <a:r>
              <a:rPr lang="zh-CN" altLang="en-US" smtClean="0">
                <a:latin typeface="Times New Roman" panose="02020603050405020304" pitchFamily="18" charset="0"/>
              </a:rPr>
              <a:t>电动机系统特有的电能回馈问题。</a:t>
            </a:r>
          </a:p>
        </p:txBody>
      </p:sp>
      <p:sp>
        <p:nvSpPr>
          <p:cNvPr id="105476"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527517966"/>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endParaRPr lang="zh-CN" altLang="zh-CN" smtClean="0"/>
          </a:p>
        </p:txBody>
      </p:sp>
      <p:sp>
        <p:nvSpPr>
          <p:cNvPr id="106499" name="Rectangle 3"/>
          <p:cNvSpPr>
            <a:spLocks noGrp="1" noChangeArrowheads="1"/>
          </p:cNvSpPr>
          <p:nvPr>
            <p:ph idx="1"/>
          </p:nvPr>
        </p:nvSpPr>
        <p:spPr/>
        <p:txBody>
          <a:bodyPr/>
          <a:lstStyle/>
          <a:p>
            <a:r>
              <a:rPr lang="zh-CN" altLang="en-US" smtClean="0"/>
              <a:t>对滤波电容充电的结果造成直流侧电压升高，称作</a:t>
            </a:r>
            <a:r>
              <a:rPr lang="zh-CN" altLang="en-US" smtClean="0">
                <a:latin typeface="Times New Roman" panose="02020603050405020304" pitchFamily="18" charset="0"/>
              </a:rPr>
              <a:t>“</a:t>
            </a:r>
            <a:r>
              <a:rPr lang="zh-CN" altLang="en-US" smtClean="0"/>
              <a:t>泵升电压</a:t>
            </a:r>
            <a:r>
              <a:rPr lang="zh-CN" altLang="en-US" smtClean="0">
                <a:latin typeface="Times New Roman" panose="02020603050405020304" pitchFamily="18" charset="0"/>
              </a:rPr>
              <a:t>”</a:t>
            </a:r>
            <a:r>
              <a:rPr lang="zh-CN" altLang="en-US" smtClean="0"/>
              <a:t>。</a:t>
            </a:r>
          </a:p>
          <a:p>
            <a:r>
              <a:rPr lang="zh-CN" altLang="en-US" smtClean="0"/>
              <a:t>系统在制动时释放的动能将表现为电容储能的增加，</a:t>
            </a:r>
          </a:p>
          <a:p>
            <a:r>
              <a:rPr lang="zh-CN" altLang="en-US" smtClean="0"/>
              <a:t>要适当地选择电容的电容量，或采取其它措施，以保护电力电子开关器件不被泵升电压击穿。 </a:t>
            </a:r>
          </a:p>
        </p:txBody>
      </p:sp>
    </p:spTree>
    <p:extLst>
      <p:ext uri="{BB962C8B-B14F-4D97-AF65-F5344CB8AC3E}">
        <p14:creationId xmlns:p14="http://schemas.microsoft.com/office/powerpoint/2010/main" val="3682250018"/>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椭圆 5"/>
          <p:cNvSpPr>
            <a:spLocks noChangeArrowheads="1"/>
          </p:cNvSpPr>
          <p:nvPr/>
        </p:nvSpPr>
        <p:spPr bwMode="auto">
          <a:xfrm>
            <a:off x="3519488" y="4905375"/>
            <a:ext cx="3492500" cy="576263"/>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3" name="椭圆 4"/>
          <p:cNvSpPr>
            <a:spLocks noChangeArrowheads="1"/>
          </p:cNvSpPr>
          <p:nvPr/>
        </p:nvSpPr>
        <p:spPr bwMode="auto">
          <a:xfrm>
            <a:off x="3492500" y="2133600"/>
            <a:ext cx="358775" cy="2663825"/>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4" name="椭圆 3"/>
          <p:cNvSpPr>
            <a:spLocks noChangeArrowheads="1"/>
          </p:cNvSpPr>
          <p:nvPr/>
        </p:nvSpPr>
        <p:spPr bwMode="auto">
          <a:xfrm>
            <a:off x="4546600" y="1844675"/>
            <a:ext cx="2617788" cy="3097213"/>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5" name="椭圆 2"/>
          <p:cNvSpPr>
            <a:spLocks noChangeArrowheads="1"/>
          </p:cNvSpPr>
          <p:nvPr/>
        </p:nvSpPr>
        <p:spPr bwMode="auto">
          <a:xfrm>
            <a:off x="1692275" y="1916113"/>
            <a:ext cx="1079500" cy="3025775"/>
          </a:xfrm>
          <a:prstGeom prst="ellipse">
            <a:avLst/>
          </a:prstGeom>
          <a:solidFill>
            <a:srgbClr val="00FF00"/>
          </a:solidFill>
          <a:ln w="9525" algn="ctr">
            <a:solidFill>
              <a:schemeClr val="tx1"/>
            </a:solidFill>
            <a:round/>
          </a:ln>
        </p:spPr>
        <p:txBody>
          <a:bodyPr wrap="none" anchor="ct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07526" name="标题 1"/>
          <p:cNvSpPr>
            <a:spLocks noGrp="1"/>
          </p:cNvSpPr>
          <p:nvPr>
            <p:ph type="title"/>
          </p:nvPr>
        </p:nvSpPr>
        <p:spPr/>
        <p:txBody>
          <a:bodyPr/>
          <a:lstStyle/>
          <a:p>
            <a:endParaRPr lang="zh-CN" altLang="en-US" smtClean="0"/>
          </a:p>
        </p:txBody>
      </p:sp>
      <p:sp>
        <p:nvSpPr>
          <p:cNvPr id="1075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7528" name="Object 1"/>
          <p:cNvGraphicFramePr>
            <a:graphicFrameLocks noChangeAspect="1"/>
          </p:cNvGraphicFramePr>
          <p:nvPr/>
        </p:nvGraphicFramePr>
        <p:xfrm>
          <a:off x="1258888" y="1773238"/>
          <a:ext cx="6438900" cy="3646487"/>
        </p:xfrm>
        <a:graphic>
          <a:graphicData uri="http://schemas.openxmlformats.org/presentationml/2006/ole">
            <mc:AlternateContent xmlns:mc="http://schemas.openxmlformats.org/markup-compatibility/2006">
              <mc:Choice xmlns:v="urn:schemas-microsoft-com:vml" Requires="v">
                <p:oleObj spid="_x0000_s32784" name="Visio" r:id="rId3" imgW="5193030" imgH="2946400" progId="Visio.Drawing.11">
                  <p:embed/>
                </p:oleObj>
              </mc:Choice>
              <mc:Fallback>
                <p:oleObj name="Visio" r:id="rId3" imgW="5193030" imgH="29464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73238"/>
                        <a:ext cx="6438900" cy="364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9" name="矩形 6"/>
          <p:cNvSpPr>
            <a:spLocks noChangeArrowheads="1"/>
          </p:cNvSpPr>
          <p:nvPr/>
        </p:nvSpPr>
        <p:spPr bwMode="auto">
          <a:xfrm>
            <a:off x="714375" y="5643563"/>
            <a:ext cx="67865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47650"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r>
              <a:rPr lang="zh-CN" altLang="en-US">
                <a:solidFill>
                  <a:schemeClr val="tx1"/>
                </a:solidFill>
              </a:rPr>
              <a:t>图</a:t>
            </a:r>
            <a:r>
              <a:rPr lang="zh-CN" altLang="zh-CN">
                <a:solidFill>
                  <a:schemeClr val="tx1"/>
                </a:solidFill>
              </a:rPr>
              <a:t>2-17	</a:t>
            </a:r>
            <a:r>
              <a:rPr lang="zh-CN" altLang="en-US">
                <a:solidFill>
                  <a:schemeClr val="tx1"/>
                </a:solidFill>
              </a:rPr>
              <a:t>桥式可逆直流脉宽调速系统主电路的原理图</a:t>
            </a:r>
            <a:endParaRPr lang="zh-CN" altLang="en-US" sz="6000">
              <a:solidFill>
                <a:schemeClr val="tx1"/>
              </a:solidFill>
            </a:endParaRPr>
          </a:p>
        </p:txBody>
      </p:sp>
      <p:sp>
        <p:nvSpPr>
          <p:cNvPr id="2" name="右箭头 1"/>
          <p:cNvSpPr/>
          <p:nvPr/>
        </p:nvSpPr>
        <p:spPr bwMode="auto">
          <a:xfrm flipH="1">
            <a:off x="3765550" y="2276475"/>
            <a:ext cx="401638" cy="144463"/>
          </a:xfrm>
          <a:prstGeom prst="rightArrow">
            <a:avLst/>
          </a:prstGeom>
          <a:solidFill>
            <a:srgbClr val="00FF00"/>
          </a:solidFill>
          <a:ln w="9525" cap="flat" cmpd="sng" algn="ctr">
            <a:solidFill>
              <a:schemeClr val="tx1"/>
            </a:solidFill>
            <a:prstDash val="solid"/>
            <a:round/>
            <a:headEnd type="none" w="med" len="med"/>
            <a:tailEnd type="none" w="med" len="med"/>
          </a:ln>
          <a:effectLst/>
        </p:spPr>
        <p:txBody>
          <a:bodyPr wrap="none" anchor="ctr"/>
          <a:lstStyle/>
          <a:p>
            <a:pPr>
              <a:defRPr/>
            </a:pPr>
            <a:endParaRPr lang="zh-CN" altLang="en-US">
              <a:solidFill>
                <a:schemeClr val="tx2">
                  <a:lumMod val="40000"/>
                  <a:lumOff val="60000"/>
                </a:schemeClr>
              </a:solidFill>
              <a:ea typeface="宋体" panose="02010600030101010101" pitchFamily="2" charset="-122"/>
            </a:endParaRPr>
          </a:p>
        </p:txBody>
      </p:sp>
    </p:spTree>
    <p:extLst>
      <p:ext uri="{BB962C8B-B14F-4D97-AF65-F5344CB8AC3E}">
        <p14:creationId xmlns:p14="http://schemas.microsoft.com/office/powerpoint/2010/main" val="4039939698"/>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871538" y="433388"/>
            <a:ext cx="8162925" cy="1190625"/>
          </a:xfrm>
        </p:spPr>
        <p:txBody>
          <a:bodyPr/>
          <a:lstStyle/>
          <a:p>
            <a:r>
              <a:rPr lang="en-US" altLang="zh-CN" sz="3600" b="1" smtClean="0">
                <a:latin typeface="Times New Roman" panose="02020603050405020304" pitchFamily="18" charset="0"/>
              </a:rPr>
              <a:t>2.3  </a:t>
            </a:r>
            <a:r>
              <a:rPr lang="zh-CN" altLang="en-US" sz="3600" b="1" smtClean="0">
                <a:latin typeface="Times New Roman" panose="02020603050405020304" pitchFamily="18" charset="0"/>
              </a:rPr>
              <a:t>稳态调速性能指标和</a:t>
            </a:r>
            <a:br>
              <a:rPr lang="zh-CN" altLang="en-US" sz="3600" b="1" smtClean="0">
                <a:latin typeface="Times New Roman" panose="02020603050405020304" pitchFamily="18" charset="0"/>
              </a:rPr>
            </a:br>
            <a:r>
              <a:rPr lang="zh-CN" altLang="en-US" sz="3600" b="1" smtClean="0">
                <a:latin typeface="Times New Roman" panose="02020603050405020304" pitchFamily="18" charset="0"/>
              </a:rPr>
              <a:t>       直流调速系统的机械特性</a:t>
            </a:r>
          </a:p>
        </p:txBody>
      </p:sp>
      <p:sp>
        <p:nvSpPr>
          <p:cNvPr id="108547" name="Rectangle 3"/>
          <p:cNvSpPr>
            <a:spLocks noGrp="1" noChangeArrowheads="1"/>
          </p:cNvSpPr>
          <p:nvPr>
            <p:ph idx="1"/>
          </p:nvPr>
        </p:nvSpPr>
        <p:spPr>
          <a:xfrm>
            <a:off x="912813" y="1905000"/>
            <a:ext cx="8110537" cy="4953000"/>
          </a:xfrm>
        </p:spPr>
        <p:txBody>
          <a:bodyPr/>
          <a:lstStyle/>
          <a:p>
            <a:r>
              <a:rPr lang="zh-CN" altLang="en-US" smtClean="0">
                <a:latin typeface="Times New Roman" panose="02020603050405020304" pitchFamily="18" charset="0"/>
              </a:rPr>
              <a:t>对于调速系统转速控制的要求：</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1</a:t>
            </a:r>
            <a:r>
              <a:rPr lang="zh-CN" altLang="en-US" smtClean="0">
                <a:latin typeface="Times New Roman" panose="02020603050405020304" pitchFamily="18" charset="0"/>
              </a:rPr>
              <a:t>）调速</a:t>
            </a:r>
            <a:r>
              <a:rPr lang="en-US" altLang="zh-CN" smtClean="0">
                <a:latin typeface="Times New Roman" panose="02020603050405020304" pitchFamily="18" charset="0"/>
              </a:rPr>
              <a:t>——</a:t>
            </a:r>
            <a:r>
              <a:rPr lang="zh-CN" altLang="en-US" smtClean="0">
                <a:latin typeface="Times New Roman" panose="02020603050405020304" pitchFamily="18" charset="0"/>
              </a:rPr>
              <a:t>在一定的最高转速和最低转速范围内调节转速；</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2</a:t>
            </a:r>
            <a:r>
              <a:rPr lang="zh-CN" altLang="en-US" smtClean="0">
                <a:latin typeface="Times New Roman" panose="02020603050405020304" pitchFamily="18" charset="0"/>
              </a:rPr>
              <a:t>）稳速</a:t>
            </a:r>
            <a:r>
              <a:rPr lang="en-US" altLang="zh-CN" smtClean="0">
                <a:latin typeface="Times New Roman" panose="02020603050405020304" pitchFamily="18" charset="0"/>
              </a:rPr>
              <a:t>——</a:t>
            </a:r>
            <a:r>
              <a:rPr lang="zh-CN" altLang="en-US" smtClean="0">
                <a:latin typeface="Times New Roman" panose="02020603050405020304" pitchFamily="18" charset="0"/>
              </a:rPr>
              <a:t>以一定的精度在所需转速上稳定运行，在各种干扰下不允许有过大的转速波动；</a:t>
            </a:r>
          </a:p>
          <a:p>
            <a:pPr>
              <a:buFont typeface="Wingdings" panose="05000000000000000000" pitchFamily="2" charset="2"/>
              <a:buNone/>
            </a:pPr>
            <a:r>
              <a:rPr lang="zh-CN" altLang="en-US" smtClean="0">
                <a:latin typeface="Times New Roman" panose="02020603050405020304" pitchFamily="18" charset="0"/>
              </a:rPr>
              <a:t>（</a:t>
            </a:r>
            <a:r>
              <a:rPr lang="en-US" altLang="zh-CN" smtClean="0">
                <a:latin typeface="Times New Roman" panose="02020603050405020304" pitchFamily="18" charset="0"/>
              </a:rPr>
              <a:t>3</a:t>
            </a:r>
            <a:r>
              <a:rPr lang="zh-CN" altLang="en-US" smtClean="0">
                <a:latin typeface="Times New Roman" panose="02020603050405020304" pitchFamily="18" charset="0"/>
              </a:rPr>
              <a:t>）加、减速</a:t>
            </a:r>
            <a:r>
              <a:rPr lang="en-US" altLang="zh-CN" smtClean="0">
                <a:latin typeface="Times New Roman" panose="02020603050405020304" pitchFamily="18" charset="0"/>
              </a:rPr>
              <a:t>——</a:t>
            </a:r>
            <a:r>
              <a:rPr lang="zh-CN" altLang="en-US" smtClean="0">
                <a:latin typeface="Times New Roman" panose="02020603050405020304" pitchFamily="18" charset="0"/>
              </a:rPr>
              <a:t>频繁起、制动的设备要求加、减速尽量快；不宜经受剧烈速度变化的机械则要求起、制动尽量平稳。</a:t>
            </a:r>
          </a:p>
        </p:txBody>
      </p:sp>
    </p:spTree>
    <p:extLst>
      <p:ext uri="{BB962C8B-B14F-4D97-AF65-F5344CB8AC3E}">
        <p14:creationId xmlns:p14="http://schemas.microsoft.com/office/powerpoint/2010/main" val="1699070638"/>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39552" y="620688"/>
            <a:ext cx="8162925" cy="579438"/>
          </a:xfrm>
        </p:spPr>
        <p:txBody>
          <a:bodyPr/>
          <a:lstStyle/>
          <a:p>
            <a:pPr marL="838200" indent="-838200"/>
            <a:r>
              <a:rPr lang="en-US" altLang="zh-CN" sz="3200" b="1" dirty="0" smtClean="0">
                <a:latin typeface="Times New Roman" panose="02020603050405020304" pitchFamily="18" charset="0"/>
              </a:rPr>
              <a:t>2.3.1</a:t>
            </a:r>
            <a:r>
              <a:rPr lang="zh-CN" altLang="en-US" sz="3200" b="1" dirty="0" smtClean="0">
                <a:latin typeface="Times New Roman" panose="02020603050405020304" pitchFamily="18" charset="0"/>
              </a:rPr>
              <a:t>转速控制的要求和稳态调速性能指标</a:t>
            </a:r>
          </a:p>
        </p:txBody>
      </p:sp>
      <p:sp>
        <p:nvSpPr>
          <p:cNvPr id="109571" name="Rectangle 3"/>
          <p:cNvSpPr>
            <a:spLocks noGrp="1" noChangeArrowheads="1"/>
          </p:cNvSpPr>
          <p:nvPr>
            <p:ph idx="1"/>
          </p:nvPr>
        </p:nvSpPr>
        <p:spPr/>
        <p:txBody>
          <a:bodyPr/>
          <a:lstStyle/>
          <a:p>
            <a:pPr>
              <a:lnSpc>
                <a:spcPct val="90000"/>
              </a:lnSpc>
              <a:buFont typeface="Wingdings" panose="05000000000000000000" pitchFamily="2" charset="2"/>
              <a:buNone/>
            </a:pPr>
            <a:r>
              <a:rPr lang="en-US" altLang="zh-CN" smtClean="0">
                <a:latin typeface="Times New Roman" panose="02020603050405020304" pitchFamily="18" charset="0"/>
              </a:rPr>
              <a:t>1</a:t>
            </a:r>
            <a:r>
              <a:rPr lang="zh-CN" altLang="en-US" smtClean="0">
                <a:latin typeface="Times New Roman" panose="02020603050405020304" pitchFamily="18" charset="0"/>
              </a:rPr>
              <a:t>、调速范围</a:t>
            </a:r>
          </a:p>
          <a:p>
            <a:pPr>
              <a:lnSpc>
                <a:spcPct val="90000"/>
              </a:lnSpc>
            </a:pPr>
            <a:r>
              <a:rPr lang="zh-CN" altLang="en-US" smtClean="0">
                <a:latin typeface="Times New Roman" panose="02020603050405020304" pitchFamily="18" charset="0"/>
              </a:rPr>
              <a:t>生产机械要求电动机提供的最高转速</a:t>
            </a: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max</a:t>
            </a:r>
            <a:r>
              <a:rPr lang="zh-CN" altLang="en-US" smtClean="0">
                <a:latin typeface="Times New Roman" panose="02020603050405020304" pitchFamily="18" charset="0"/>
              </a:rPr>
              <a:t>和最低转速</a:t>
            </a: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min</a:t>
            </a:r>
            <a:r>
              <a:rPr lang="zh-CN" altLang="en-US" smtClean="0">
                <a:latin typeface="Times New Roman" panose="02020603050405020304" pitchFamily="18" charset="0"/>
              </a:rPr>
              <a:t>之比称为调速范围，用字母</a:t>
            </a:r>
            <a:r>
              <a:rPr lang="en-US" altLang="zh-CN" i="1" smtClean="0">
                <a:latin typeface="Times New Roman" panose="02020603050405020304" pitchFamily="18" charset="0"/>
              </a:rPr>
              <a:t>D</a:t>
            </a:r>
            <a:r>
              <a:rPr lang="zh-CN" altLang="en-US" smtClean="0">
                <a:latin typeface="Times New Roman" panose="02020603050405020304" pitchFamily="18" charset="0"/>
              </a:rPr>
              <a:t>表示，即</a:t>
            </a:r>
          </a:p>
          <a:p>
            <a:pPr>
              <a:lnSpc>
                <a:spcPct val="90000"/>
              </a:lnSpc>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2-31</a:t>
            </a:r>
            <a:r>
              <a:rPr lang="zh-CN" altLang="en-US" smtClean="0">
                <a:latin typeface="Times New Roman" panose="02020603050405020304" pitchFamily="18" charset="0"/>
              </a:rPr>
              <a:t>）</a:t>
            </a:r>
          </a:p>
          <a:p>
            <a:pPr>
              <a:lnSpc>
                <a:spcPct val="90000"/>
              </a:lnSpc>
              <a:buFont typeface="Wingdings" panose="05000000000000000000" pitchFamily="2" charset="2"/>
              <a:buNone/>
            </a:pPr>
            <a:endParaRPr lang="zh-CN" altLang="en-US" smtClean="0">
              <a:latin typeface="Times New Roman" panose="02020603050405020304" pitchFamily="18" charset="0"/>
            </a:endParaRPr>
          </a:p>
          <a:p>
            <a:pPr>
              <a:lnSpc>
                <a:spcPct val="90000"/>
              </a:lnSpc>
            </a:pP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max</a:t>
            </a:r>
            <a:r>
              <a:rPr lang="zh-CN" altLang="en-US" smtClean="0">
                <a:latin typeface="Times New Roman" panose="02020603050405020304" pitchFamily="18" charset="0"/>
              </a:rPr>
              <a:t>和</a:t>
            </a: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min</a:t>
            </a:r>
            <a:r>
              <a:rPr lang="zh-CN" altLang="en-US" smtClean="0">
                <a:latin typeface="Times New Roman" panose="02020603050405020304" pitchFamily="18" charset="0"/>
              </a:rPr>
              <a:t>是电动机在额定负载时的最高和最低转速，</a:t>
            </a:r>
          </a:p>
          <a:p>
            <a:pPr>
              <a:lnSpc>
                <a:spcPct val="90000"/>
              </a:lnSpc>
            </a:pPr>
            <a:r>
              <a:rPr lang="zh-CN" altLang="en-US" smtClean="0">
                <a:latin typeface="Times New Roman" panose="02020603050405020304" pitchFamily="18" charset="0"/>
              </a:rPr>
              <a:t>对于少数负载很轻的机械，也可用实际负载时的最高和最低转速。</a:t>
            </a:r>
          </a:p>
        </p:txBody>
      </p:sp>
      <p:sp>
        <p:nvSpPr>
          <p:cNvPr id="109572" name="Rectangle 5"/>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09573" name="Object 4"/>
          <p:cNvGraphicFramePr>
            <a:graphicFrameLocks noChangeAspect="1"/>
          </p:cNvGraphicFramePr>
          <p:nvPr/>
        </p:nvGraphicFramePr>
        <p:xfrm>
          <a:off x="2783938" y="2708920"/>
          <a:ext cx="1800225" cy="1163637"/>
        </p:xfrm>
        <a:graphic>
          <a:graphicData uri="http://schemas.openxmlformats.org/presentationml/2006/ole">
            <mc:AlternateContent xmlns:mc="http://schemas.openxmlformats.org/markup-compatibility/2006">
              <mc:Choice xmlns:v="urn:schemas-microsoft-com:vml" Requires="v">
                <p:oleObj spid="_x0000_s33808" name="公式" r:id="rId3" imgW="609600" imgH="444500" progId="Equation.3">
                  <p:embed/>
                </p:oleObj>
              </mc:Choice>
              <mc:Fallback>
                <p:oleObj name="公式" r:id="rId3" imgW="6096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938" y="2708920"/>
                        <a:ext cx="180022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42795845"/>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endParaRPr lang="zh-CN" altLang="zh-CN" smtClean="0"/>
          </a:p>
        </p:txBody>
      </p:sp>
      <p:sp>
        <p:nvSpPr>
          <p:cNvPr id="110595" name="Rectangle 3"/>
          <p:cNvSpPr>
            <a:spLocks noGrp="1" noChangeArrowheads="1"/>
          </p:cNvSpPr>
          <p:nvPr>
            <p:ph idx="1"/>
          </p:nvPr>
        </p:nvSpPr>
        <p:spPr/>
        <p:txBody>
          <a:bodyPr/>
          <a:lstStyle/>
          <a:p>
            <a:pPr>
              <a:lnSpc>
                <a:spcPct val="90000"/>
              </a:lnSpc>
              <a:buFont typeface="Wingdings" panose="05000000000000000000" pitchFamily="2" charset="2"/>
              <a:buNone/>
            </a:pPr>
            <a:r>
              <a:rPr lang="en-US" altLang="zh-CN" smtClean="0">
                <a:latin typeface="Times New Roman" panose="02020603050405020304" pitchFamily="18" charset="0"/>
              </a:rPr>
              <a:t>2</a:t>
            </a:r>
            <a:r>
              <a:rPr lang="zh-CN" altLang="en-US" smtClean="0">
                <a:latin typeface="Times New Roman" panose="02020603050405020304" pitchFamily="18" charset="0"/>
              </a:rPr>
              <a:t>、静差率</a:t>
            </a:r>
            <a:r>
              <a:rPr lang="en-US" altLang="zh-CN" i="1" smtClean="0">
                <a:latin typeface="Times New Roman" panose="02020603050405020304" pitchFamily="18" charset="0"/>
              </a:rPr>
              <a:t>s</a:t>
            </a:r>
          </a:p>
          <a:p>
            <a:pPr>
              <a:lnSpc>
                <a:spcPct val="90000"/>
              </a:lnSpc>
            </a:pPr>
            <a:r>
              <a:rPr lang="zh-CN" altLang="en-US" smtClean="0">
                <a:latin typeface="Times New Roman" panose="02020603050405020304" pitchFamily="18" charset="0"/>
              </a:rPr>
              <a:t>当系统在某一转速下运行时，负载由理想空载增加到额定值所对应的转速降落</a:t>
            </a:r>
            <a:r>
              <a:rPr lang="en-US" altLang="zh-CN" i="1" smtClean="0">
                <a:latin typeface="Times New Roman" panose="02020603050405020304" pitchFamily="18" charset="0"/>
              </a:rPr>
              <a:t>Δn</a:t>
            </a:r>
            <a:r>
              <a:rPr lang="en-US" altLang="zh-CN" i="1" baseline="-25000" smtClean="0">
                <a:latin typeface="Times New Roman" panose="02020603050405020304" pitchFamily="18" charset="0"/>
              </a:rPr>
              <a:t>N</a:t>
            </a:r>
            <a:r>
              <a:rPr lang="zh-CN" altLang="en-US" smtClean="0">
                <a:latin typeface="Times New Roman" panose="02020603050405020304" pitchFamily="18" charset="0"/>
              </a:rPr>
              <a:t>与理想空载转速</a:t>
            </a: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0</a:t>
            </a:r>
            <a:r>
              <a:rPr lang="zh-CN" altLang="en-US" smtClean="0">
                <a:latin typeface="Times New Roman" panose="02020603050405020304" pitchFamily="18" charset="0"/>
              </a:rPr>
              <a:t>之比：</a:t>
            </a:r>
          </a:p>
          <a:p>
            <a:pPr>
              <a:lnSpc>
                <a:spcPct val="90000"/>
              </a:lnSpc>
            </a:pPr>
            <a:endParaRPr lang="zh-CN" altLang="en-US" smtClean="0">
              <a:latin typeface="Times New Roman" panose="02020603050405020304" pitchFamily="18" charset="0"/>
            </a:endParaRPr>
          </a:p>
          <a:p>
            <a:pPr>
              <a:lnSpc>
                <a:spcPct val="90000"/>
              </a:lnSpc>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2-32</a:t>
            </a:r>
            <a:r>
              <a:rPr lang="zh-CN" altLang="en-US" smtClean="0">
                <a:latin typeface="Times New Roman" panose="02020603050405020304" pitchFamily="18" charset="0"/>
              </a:rPr>
              <a:t>）</a:t>
            </a:r>
          </a:p>
          <a:p>
            <a:pPr>
              <a:lnSpc>
                <a:spcPct val="90000"/>
              </a:lnSpc>
            </a:pPr>
            <a:r>
              <a:rPr lang="zh-CN" altLang="en-US" smtClean="0">
                <a:latin typeface="Times New Roman" panose="02020603050405020304" pitchFamily="18" charset="0"/>
              </a:rPr>
              <a:t>用百分数表示</a:t>
            </a:r>
          </a:p>
          <a:p>
            <a:pPr>
              <a:lnSpc>
                <a:spcPct val="90000"/>
              </a:lnSpc>
              <a:buFont typeface="Wingdings" panose="05000000000000000000" pitchFamily="2" charset="2"/>
              <a:buNone/>
            </a:pPr>
            <a:r>
              <a:rPr lang="zh-CN" altLang="en-US" smtClean="0">
                <a:latin typeface="Times New Roman" panose="02020603050405020304" pitchFamily="18" charset="0"/>
              </a:rPr>
              <a:t>						（</a:t>
            </a:r>
            <a:r>
              <a:rPr lang="en-US" altLang="zh-CN" smtClean="0">
                <a:latin typeface="Times New Roman" panose="02020603050405020304" pitchFamily="18" charset="0"/>
              </a:rPr>
              <a:t>2-33</a:t>
            </a:r>
            <a:r>
              <a:rPr lang="zh-CN" altLang="en-US" smtClean="0">
                <a:latin typeface="Times New Roman" panose="02020603050405020304" pitchFamily="18" charset="0"/>
              </a:rPr>
              <a:t>）</a:t>
            </a:r>
          </a:p>
        </p:txBody>
      </p:sp>
      <p:sp>
        <p:nvSpPr>
          <p:cNvPr id="110596" name="Rectangle 5"/>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597" name="Object 4"/>
          <p:cNvGraphicFramePr>
            <a:graphicFrameLocks noChangeAspect="1"/>
          </p:cNvGraphicFramePr>
          <p:nvPr/>
        </p:nvGraphicFramePr>
        <p:xfrm>
          <a:off x="3419872" y="2708920"/>
          <a:ext cx="1584325" cy="1239837"/>
        </p:xfrm>
        <a:graphic>
          <a:graphicData uri="http://schemas.openxmlformats.org/presentationml/2006/ole">
            <mc:AlternateContent xmlns:mc="http://schemas.openxmlformats.org/markup-compatibility/2006">
              <mc:Choice xmlns:v="urn:schemas-microsoft-com:vml" Requires="v">
                <p:oleObj spid="_x0000_s34846" name="公式" r:id="rId3" imgW="571500" imgH="444500" progId="Equation.3">
                  <p:embed/>
                </p:oleObj>
              </mc:Choice>
              <mc:Fallback>
                <p:oleObj name="公式" r:id="rId3" imgW="571500" imgH="4445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9872" y="2708920"/>
                        <a:ext cx="15843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8" name="Rectangle 7"/>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0599" name="Object 6"/>
          <p:cNvGraphicFramePr>
            <a:graphicFrameLocks noChangeAspect="1"/>
          </p:cNvGraphicFramePr>
          <p:nvPr/>
        </p:nvGraphicFramePr>
        <p:xfrm>
          <a:off x="2411760" y="4437112"/>
          <a:ext cx="2736850" cy="1179512"/>
        </p:xfrm>
        <a:graphic>
          <a:graphicData uri="http://schemas.openxmlformats.org/presentationml/2006/ole">
            <mc:AlternateContent xmlns:mc="http://schemas.openxmlformats.org/markup-compatibility/2006">
              <mc:Choice xmlns:v="urn:schemas-microsoft-com:vml" Requires="v">
                <p:oleObj spid="_x0000_s34847" name="公式" r:id="rId5" imgW="1040765" imgH="444500" progId="Equation.3">
                  <p:embed/>
                </p:oleObj>
              </mc:Choice>
              <mc:Fallback>
                <p:oleObj name="公式" r:id="rId5" imgW="1040765" imgH="4445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4437112"/>
                        <a:ext cx="2736850" cy="117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3397683"/>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endParaRPr lang="zh-CN" altLang="zh-CN" smtClean="0"/>
          </a:p>
        </p:txBody>
      </p:sp>
      <p:sp>
        <p:nvSpPr>
          <p:cNvPr id="111619" name="Rectangle 3"/>
          <p:cNvSpPr>
            <a:spLocks noGrp="1" noChangeArrowheads="1"/>
          </p:cNvSpPr>
          <p:nvPr>
            <p:ph idx="1"/>
          </p:nvPr>
        </p:nvSpPr>
        <p:spPr>
          <a:xfrm>
            <a:off x="6084888" y="1916113"/>
            <a:ext cx="3059112" cy="4191000"/>
          </a:xfrm>
        </p:spPr>
        <p:txBody>
          <a:bodyPr/>
          <a:lstStyle/>
          <a:p>
            <a:r>
              <a:rPr lang="zh-CN" altLang="en-US" smtClean="0">
                <a:latin typeface="Times New Roman" panose="02020603050405020304" pitchFamily="18" charset="0"/>
              </a:rPr>
              <a:t>特性</a:t>
            </a:r>
            <a:r>
              <a:rPr lang="en-US" altLang="zh-CN" i="1" smtClean="0">
                <a:latin typeface="Times New Roman" panose="02020603050405020304" pitchFamily="18" charset="0"/>
              </a:rPr>
              <a:t>a</a:t>
            </a:r>
            <a:r>
              <a:rPr lang="zh-CN" altLang="en-US" smtClean="0">
                <a:latin typeface="Times New Roman" panose="02020603050405020304" pitchFamily="18" charset="0"/>
              </a:rPr>
              <a:t>和</a:t>
            </a:r>
            <a:r>
              <a:rPr lang="en-US" altLang="zh-CN" i="1" smtClean="0">
                <a:latin typeface="Times New Roman" panose="02020603050405020304" pitchFamily="18" charset="0"/>
              </a:rPr>
              <a:t>b</a:t>
            </a:r>
            <a:r>
              <a:rPr lang="zh-CN" altLang="en-US" smtClean="0">
                <a:latin typeface="Times New Roman" panose="02020603050405020304" pitchFamily="18" charset="0"/>
              </a:rPr>
              <a:t>的硬度相同，</a:t>
            </a:r>
          </a:p>
          <a:p>
            <a:r>
              <a:rPr lang="zh-CN" altLang="en-US" smtClean="0">
                <a:latin typeface="Times New Roman" panose="02020603050405020304" pitchFamily="18" charset="0"/>
              </a:rPr>
              <a:t>特性</a:t>
            </a:r>
            <a:r>
              <a:rPr lang="en-US" altLang="zh-CN" i="1" smtClean="0">
                <a:latin typeface="Times New Roman" panose="02020603050405020304" pitchFamily="18" charset="0"/>
              </a:rPr>
              <a:t>a</a:t>
            </a:r>
            <a:r>
              <a:rPr lang="zh-CN" altLang="en-US" smtClean="0">
                <a:latin typeface="Times New Roman" panose="02020603050405020304" pitchFamily="18" charset="0"/>
              </a:rPr>
              <a:t>和</a:t>
            </a:r>
            <a:r>
              <a:rPr lang="en-US" altLang="zh-CN" i="1" smtClean="0">
                <a:latin typeface="Times New Roman" panose="02020603050405020304" pitchFamily="18" charset="0"/>
              </a:rPr>
              <a:t>b</a:t>
            </a:r>
            <a:r>
              <a:rPr lang="zh-CN" altLang="en-US" smtClean="0">
                <a:latin typeface="Times New Roman" panose="02020603050405020304" pitchFamily="18" charset="0"/>
              </a:rPr>
              <a:t>额定速降相同，</a:t>
            </a:r>
          </a:p>
          <a:p>
            <a:r>
              <a:rPr lang="zh-CN" altLang="en-US" smtClean="0">
                <a:latin typeface="Times New Roman" panose="02020603050405020304" pitchFamily="18" charset="0"/>
              </a:rPr>
              <a:t>特性</a:t>
            </a:r>
            <a:r>
              <a:rPr lang="en-US" altLang="zh-CN" i="1" smtClean="0">
                <a:latin typeface="Times New Roman" panose="02020603050405020304" pitchFamily="18" charset="0"/>
              </a:rPr>
              <a:t>a</a:t>
            </a:r>
            <a:r>
              <a:rPr lang="zh-CN" altLang="en-US" smtClean="0">
                <a:latin typeface="Times New Roman" panose="02020603050405020304" pitchFamily="18" charset="0"/>
              </a:rPr>
              <a:t>和</a:t>
            </a:r>
            <a:r>
              <a:rPr lang="en-US" altLang="zh-CN" i="1" smtClean="0">
                <a:latin typeface="Times New Roman" panose="02020603050405020304" pitchFamily="18" charset="0"/>
              </a:rPr>
              <a:t>b</a:t>
            </a:r>
            <a:r>
              <a:rPr lang="zh-CN" altLang="en-US" smtClean="0">
                <a:latin typeface="Times New Roman" panose="02020603050405020304" pitchFamily="18" charset="0"/>
              </a:rPr>
              <a:t>的静差率不相同。 </a:t>
            </a:r>
          </a:p>
        </p:txBody>
      </p:sp>
      <p:sp>
        <p:nvSpPr>
          <p:cNvPr id="111620" name="Rectangle 5"/>
          <p:cNvSpPr>
            <a:spLocks noChangeArrowheads="1"/>
          </p:cNvSpPr>
          <p:nvPr/>
        </p:nvSpPr>
        <p:spPr bwMode="auto">
          <a:xfrm>
            <a:off x="0" y="2205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1621" name="Text Box 6"/>
          <p:cNvSpPr txBox="1">
            <a:spLocks noChangeArrowheads="1"/>
          </p:cNvSpPr>
          <p:nvPr/>
        </p:nvSpPr>
        <p:spPr bwMode="auto">
          <a:xfrm>
            <a:off x="468313" y="5260446"/>
            <a:ext cx="5256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tx1"/>
                </a:solidFill>
              </a:rPr>
              <a:t>图</a:t>
            </a:r>
            <a:r>
              <a:rPr lang="en-US" altLang="zh-CN" dirty="0">
                <a:solidFill>
                  <a:schemeClr val="tx1"/>
                </a:solidFill>
              </a:rPr>
              <a:t>2-18  </a:t>
            </a:r>
            <a:r>
              <a:rPr lang="zh-CN" altLang="en-US" dirty="0">
                <a:solidFill>
                  <a:schemeClr val="tx1"/>
                </a:solidFill>
              </a:rPr>
              <a:t>不同转速下的静差率</a:t>
            </a:r>
          </a:p>
        </p:txBody>
      </p:sp>
      <p:pic>
        <p:nvPicPr>
          <p:cNvPr id="111622" name="Picture 7" descr="02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765175"/>
            <a:ext cx="5832475"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3" name="Rectangle 8"/>
          <p:cNvSpPr>
            <a:spLocks noChangeArrowheads="1"/>
          </p:cNvSpPr>
          <p:nvPr/>
        </p:nvSpPr>
        <p:spPr bwMode="auto">
          <a:xfrm>
            <a:off x="519113" y="5805488"/>
            <a:ext cx="815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tx1"/>
                </a:solidFill>
              </a:rPr>
              <a:t>调速系统的静差率指标应以</a:t>
            </a:r>
            <a:r>
              <a:rPr lang="zh-CN" altLang="en-US" b="1" dirty="0">
                <a:solidFill>
                  <a:srgbClr val="C00000"/>
                </a:solidFill>
              </a:rPr>
              <a:t>最低速时</a:t>
            </a:r>
            <a:r>
              <a:rPr lang="zh-CN" altLang="en-US" b="1" dirty="0">
                <a:solidFill>
                  <a:schemeClr val="tx1"/>
                </a:solidFill>
              </a:rPr>
              <a:t>所能达到的数值为准。</a:t>
            </a:r>
          </a:p>
        </p:txBody>
      </p:sp>
    </p:spTree>
    <p:extLst>
      <p:ext uri="{BB962C8B-B14F-4D97-AF65-F5344CB8AC3E}">
        <p14:creationId xmlns:p14="http://schemas.microsoft.com/office/powerpoint/2010/main" val="121786592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5"/>
          <p:cNvSpPr>
            <a:spLocks noChangeArrowheads="1"/>
          </p:cNvSpPr>
          <p:nvPr/>
        </p:nvSpPr>
        <p:spPr bwMode="auto">
          <a:xfrm>
            <a:off x="0"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0180" name="Text Box 6"/>
          <p:cNvSpPr txBox="1">
            <a:spLocks noChangeArrowheads="1"/>
          </p:cNvSpPr>
          <p:nvPr/>
        </p:nvSpPr>
        <p:spPr bwMode="auto">
          <a:xfrm>
            <a:off x="863600" y="4919242"/>
            <a:ext cx="741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solidFill>
                  <a:schemeClr val="tx1"/>
                </a:solidFill>
              </a:rPr>
              <a:t>图</a:t>
            </a:r>
            <a:r>
              <a:rPr lang="en-US" altLang="zh-CN" sz="2000" dirty="0">
                <a:solidFill>
                  <a:schemeClr val="tx1"/>
                </a:solidFill>
              </a:rPr>
              <a:t>2</a:t>
            </a:r>
            <a:r>
              <a:rPr lang="zh-CN" altLang="en-US" sz="2000" dirty="0">
                <a:solidFill>
                  <a:schemeClr val="tx1"/>
                </a:solidFill>
              </a:rPr>
              <a:t>－</a:t>
            </a:r>
            <a:r>
              <a:rPr lang="en-US" altLang="zh-CN" sz="2000" dirty="0">
                <a:solidFill>
                  <a:schemeClr val="tx1"/>
                </a:solidFill>
              </a:rPr>
              <a:t>1  </a:t>
            </a:r>
            <a:r>
              <a:rPr lang="zh-CN" altLang="en-US" sz="2000" dirty="0">
                <a:solidFill>
                  <a:schemeClr val="tx1"/>
                </a:solidFill>
              </a:rPr>
              <a:t>晶闸管整流器</a:t>
            </a:r>
            <a:r>
              <a:rPr lang="en-US" altLang="zh-CN" sz="2000" dirty="0">
                <a:solidFill>
                  <a:schemeClr val="tx1"/>
                </a:solidFill>
              </a:rPr>
              <a:t>-</a:t>
            </a:r>
            <a:r>
              <a:rPr lang="zh-CN" altLang="en-US" sz="2000" dirty="0">
                <a:solidFill>
                  <a:schemeClr val="tx1"/>
                </a:solidFill>
              </a:rPr>
              <a:t>电动机调速系统（</a:t>
            </a:r>
            <a:r>
              <a:rPr lang="en-US" altLang="zh-CN" sz="2000" dirty="0">
                <a:solidFill>
                  <a:schemeClr val="tx1"/>
                </a:solidFill>
              </a:rPr>
              <a:t>V-M</a:t>
            </a:r>
            <a:r>
              <a:rPr lang="zh-CN" altLang="en-US" sz="2000" dirty="0">
                <a:solidFill>
                  <a:schemeClr val="tx1"/>
                </a:solidFill>
              </a:rPr>
              <a:t>系统）原理图</a:t>
            </a:r>
          </a:p>
        </p:txBody>
      </p:sp>
      <p:pic>
        <p:nvPicPr>
          <p:cNvPr id="50181" name="Picture 8" descr="02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700808"/>
            <a:ext cx="5659561" cy="304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539552" y="548680"/>
            <a:ext cx="8208912" cy="1262062"/>
          </a:xfrm>
        </p:spPr>
        <p:txBody>
          <a:bodyPr/>
          <a:lstStyle/>
          <a:p>
            <a:pPr marL="342900" indent="-342900"/>
            <a:r>
              <a:rPr lang="en-US" altLang="zh-CN" sz="3200" b="1" dirty="0" smtClean="0">
                <a:latin typeface="微软雅黑" panose="020B0503020204020204" pitchFamily="34" charset="-122"/>
                <a:ea typeface="微软雅黑" panose="020B0503020204020204" pitchFamily="34" charset="-122"/>
              </a:rPr>
              <a:t>2.1</a:t>
            </a:r>
            <a:r>
              <a:rPr lang="zh-CN" altLang="en-US" sz="3200" b="1" dirty="0" smtClean="0">
                <a:latin typeface="微软雅黑" panose="020B0503020204020204" pitchFamily="34" charset="-122"/>
                <a:ea typeface="微软雅黑" panose="020B0503020204020204" pitchFamily="34" charset="-122"/>
              </a:rPr>
              <a:t>晶闸管整流器</a:t>
            </a:r>
            <a:r>
              <a:rPr lang="en-US" altLang="en-US"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直流电动机系统的工作原理及调速特性</a:t>
            </a:r>
          </a:p>
        </p:txBody>
      </p:sp>
      <p:sp>
        <p:nvSpPr>
          <p:cNvPr id="9" name="Rectangle 3"/>
          <p:cNvSpPr>
            <a:spLocks noGrp="1" noChangeArrowheads="1"/>
          </p:cNvSpPr>
          <p:nvPr>
            <p:ph idx="1"/>
          </p:nvPr>
        </p:nvSpPr>
        <p:spPr>
          <a:xfrm>
            <a:off x="-36512" y="5403745"/>
            <a:ext cx="9144000" cy="1296144"/>
          </a:xfrm>
        </p:spPr>
        <p:txBody>
          <a:bodyPr/>
          <a:lstStyle/>
          <a:p>
            <a:pPr lvl="2">
              <a:buFontTx/>
              <a:buNone/>
              <a:defRPr/>
            </a:pPr>
            <a:r>
              <a:rPr lang="zh-CN" altLang="en-US" sz="2400" b="1" dirty="0" smtClean="0">
                <a:solidFill>
                  <a:srgbClr val="0000CC"/>
                </a:solidFill>
                <a:latin typeface="微软雅黑" panose="020B0503020204020204" pitchFamily="34" charset="-122"/>
                <a:ea typeface="微软雅黑" panose="020B0503020204020204" pitchFamily="34" charset="-122"/>
              </a:rPr>
              <a:t>通过调节触发装置</a:t>
            </a:r>
            <a:r>
              <a:rPr lang="en-US" altLang="zh-CN" sz="2400" b="1" dirty="0" smtClean="0">
                <a:solidFill>
                  <a:srgbClr val="0000CC"/>
                </a:solidFill>
                <a:latin typeface="微软雅黑" panose="020B0503020204020204" pitchFamily="34" charset="-122"/>
                <a:ea typeface="微软雅黑" panose="020B0503020204020204" pitchFamily="34" charset="-122"/>
              </a:rPr>
              <a:t>GT</a:t>
            </a:r>
            <a:r>
              <a:rPr lang="zh-CN" altLang="en-US" sz="2400" b="1" dirty="0" smtClean="0">
                <a:solidFill>
                  <a:srgbClr val="0000CC"/>
                </a:solidFill>
                <a:latin typeface="微软雅黑" panose="020B0503020204020204" pitchFamily="34" charset="-122"/>
                <a:ea typeface="微软雅黑" panose="020B0503020204020204" pitchFamily="34" charset="-122"/>
              </a:rPr>
              <a:t>的控制电压</a:t>
            </a:r>
            <a:r>
              <a:rPr lang="en-US" altLang="zh-CN" sz="2400" b="1" i="1" dirty="0" err="1" smtClean="0">
                <a:solidFill>
                  <a:srgbClr val="0000CC"/>
                </a:solidFill>
                <a:latin typeface="微软雅黑" panose="020B0503020204020204" pitchFamily="34" charset="-122"/>
                <a:ea typeface="微软雅黑" panose="020B0503020204020204" pitchFamily="34" charset="-122"/>
              </a:rPr>
              <a:t>U</a:t>
            </a:r>
            <a:r>
              <a:rPr lang="en-US" altLang="zh-CN" sz="2400" b="1" i="1" baseline="-25000" dirty="0" err="1" smtClean="0">
                <a:solidFill>
                  <a:srgbClr val="0000CC"/>
                </a:solidFill>
                <a:latin typeface="微软雅黑" panose="020B0503020204020204" pitchFamily="34" charset="-122"/>
                <a:ea typeface="微软雅黑" panose="020B0503020204020204" pitchFamily="34" charset="-122"/>
              </a:rPr>
              <a:t>c</a:t>
            </a:r>
            <a:r>
              <a:rPr lang="zh-CN" altLang="en-US" sz="2400" b="1" dirty="0" smtClean="0">
                <a:solidFill>
                  <a:srgbClr val="0000CC"/>
                </a:solidFill>
                <a:latin typeface="微软雅黑" panose="020B0503020204020204" pitchFamily="34" charset="-122"/>
                <a:ea typeface="微软雅黑" panose="020B0503020204020204" pitchFamily="34" charset="-122"/>
              </a:rPr>
              <a:t>来移动触发脉冲的相位，改变可控整流器平均输出直流电压</a:t>
            </a:r>
            <a:r>
              <a:rPr lang="en-US" altLang="zh-CN" sz="2400" b="1" i="1" dirty="0" err="1" smtClean="0">
                <a:solidFill>
                  <a:srgbClr val="0000CC"/>
                </a:solidFill>
                <a:latin typeface="微软雅黑" panose="020B0503020204020204" pitchFamily="34" charset="-122"/>
                <a:ea typeface="微软雅黑" panose="020B0503020204020204" pitchFamily="34" charset="-122"/>
              </a:rPr>
              <a:t>U</a:t>
            </a:r>
            <a:r>
              <a:rPr lang="en-US" altLang="zh-CN" sz="2400" b="1" i="1" baseline="-25000" dirty="0" err="1" smtClean="0">
                <a:solidFill>
                  <a:srgbClr val="0000CC"/>
                </a:solidFill>
                <a:latin typeface="微软雅黑" panose="020B0503020204020204" pitchFamily="34" charset="-122"/>
                <a:ea typeface="微软雅黑" panose="020B0503020204020204" pitchFamily="34" charset="-122"/>
              </a:rPr>
              <a:t>d</a:t>
            </a:r>
            <a:r>
              <a:rPr lang="zh-CN" altLang="en-US" sz="2400" b="1" dirty="0" smtClean="0">
                <a:solidFill>
                  <a:srgbClr val="0000CC"/>
                </a:solidFill>
                <a:latin typeface="微软雅黑" panose="020B0503020204020204" pitchFamily="34" charset="-122"/>
                <a:ea typeface="微软雅黑" panose="020B0503020204020204" pitchFamily="34" charset="-122"/>
              </a:rPr>
              <a:t>，从而实现直流电动机的平滑调速。</a:t>
            </a:r>
            <a:endParaRPr lang="zh-CN" altLang="en-US"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8765100"/>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683568" y="620688"/>
            <a:ext cx="8162925" cy="579438"/>
          </a:xfrm>
        </p:spPr>
        <p:txBody>
          <a:bodyPr/>
          <a:lstStyle/>
          <a:p>
            <a:r>
              <a:rPr lang="en-US" altLang="zh-CN" sz="3200" dirty="0" smtClean="0">
                <a:latin typeface="Times New Roman" panose="02020603050405020304" pitchFamily="18" charset="0"/>
              </a:rPr>
              <a:t>3. </a:t>
            </a:r>
            <a:r>
              <a:rPr lang="zh-CN" altLang="en-US" sz="3200" dirty="0" smtClean="0">
                <a:latin typeface="Times New Roman" panose="02020603050405020304" pitchFamily="18" charset="0"/>
              </a:rPr>
              <a:t>调速范围、静差率和额定速降之间的关系</a:t>
            </a:r>
          </a:p>
        </p:txBody>
      </p:sp>
      <p:sp>
        <p:nvSpPr>
          <p:cNvPr id="112643" name="Rectangle 3"/>
          <p:cNvSpPr>
            <a:spLocks noGrp="1" noChangeArrowheads="1"/>
          </p:cNvSpPr>
          <p:nvPr>
            <p:ph idx="1"/>
          </p:nvPr>
        </p:nvSpPr>
        <p:spPr/>
        <p:txBody>
          <a:bodyPr/>
          <a:lstStyle/>
          <a:p>
            <a:pPr>
              <a:buFont typeface="Wingdings" panose="05000000000000000000" pitchFamily="2" charset="2"/>
              <a:buNone/>
            </a:pPr>
            <a:endParaRPr lang="en-US" altLang="zh-CN" dirty="0" smtClean="0">
              <a:latin typeface="Times New Roman" panose="02020603050405020304" pitchFamily="18" charset="0"/>
            </a:endParaRPr>
          </a:p>
          <a:p>
            <a:pPr>
              <a:buFont typeface="Wingdings" panose="05000000000000000000" pitchFamily="2" charset="2"/>
              <a:buNone/>
            </a:pPr>
            <a:r>
              <a:rPr lang="en-US" altLang="zh-CN" dirty="0" smtClean="0">
                <a:latin typeface="Times New Roman" panose="02020603050405020304" pitchFamily="18" charset="0"/>
              </a:rPr>
              <a:t>							</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2-34</a:t>
            </a:r>
            <a:r>
              <a:rPr lang="zh-CN" altLang="en-US" dirty="0" smtClean="0">
                <a:latin typeface="Times New Roman" panose="02020603050405020304" pitchFamily="18" charset="0"/>
              </a:rPr>
              <a:t>）</a:t>
            </a:r>
          </a:p>
          <a:p>
            <a:endParaRPr lang="en-US" altLang="zh-CN" dirty="0" smtClean="0">
              <a:latin typeface="Times New Roman" panose="02020603050405020304" pitchFamily="18" charset="0"/>
            </a:endParaRPr>
          </a:p>
          <a:p>
            <a:r>
              <a:rPr lang="zh-CN" altLang="en-US" dirty="0" smtClean="0">
                <a:latin typeface="Times New Roman" panose="02020603050405020304" pitchFamily="18" charset="0"/>
              </a:rPr>
              <a:t>对于同一个调速系统，</a:t>
            </a:r>
            <a:r>
              <a:rPr lang="en-US" altLang="zh-CN" i="1" dirty="0" err="1" smtClean="0">
                <a:latin typeface="Times New Roman" panose="02020603050405020304" pitchFamily="18" charset="0"/>
              </a:rPr>
              <a:t>Δn</a:t>
            </a:r>
            <a:r>
              <a:rPr lang="en-US" altLang="zh-CN" i="1" baseline="-25000" dirty="0" err="1" smtClean="0">
                <a:latin typeface="Times New Roman" panose="02020603050405020304" pitchFamily="18" charset="0"/>
              </a:rPr>
              <a:t>N</a:t>
            </a:r>
            <a:r>
              <a:rPr lang="zh-CN" altLang="en-US" dirty="0" smtClean="0">
                <a:latin typeface="Times New Roman" panose="02020603050405020304" pitchFamily="18" charset="0"/>
              </a:rPr>
              <a:t>值是定值。</a:t>
            </a:r>
          </a:p>
          <a:p>
            <a:r>
              <a:rPr lang="zh-CN" altLang="en-US" dirty="0" smtClean="0">
                <a:latin typeface="Times New Roman" panose="02020603050405020304" pitchFamily="18" charset="0"/>
              </a:rPr>
              <a:t>要求</a:t>
            </a:r>
            <a:r>
              <a:rPr lang="en-US" altLang="zh-CN" i="1" dirty="0" smtClean="0">
                <a:latin typeface="Times New Roman" panose="02020603050405020304" pitchFamily="18" charset="0"/>
              </a:rPr>
              <a:t>s</a:t>
            </a:r>
            <a:r>
              <a:rPr lang="zh-CN" altLang="en-US" dirty="0" smtClean="0">
                <a:latin typeface="Times New Roman" panose="02020603050405020304" pitchFamily="18" charset="0"/>
              </a:rPr>
              <a:t>值越小时，系统能够允许的调速范围</a:t>
            </a:r>
            <a:r>
              <a:rPr lang="en-US" altLang="zh-CN" i="1" dirty="0" smtClean="0">
                <a:latin typeface="Times New Roman" panose="02020603050405020304" pitchFamily="18" charset="0"/>
              </a:rPr>
              <a:t>D</a:t>
            </a:r>
            <a:r>
              <a:rPr lang="zh-CN" altLang="en-US" dirty="0" smtClean="0">
                <a:latin typeface="Times New Roman" panose="02020603050405020304" pitchFamily="18" charset="0"/>
              </a:rPr>
              <a:t>也越小。</a:t>
            </a:r>
          </a:p>
          <a:p>
            <a:r>
              <a:rPr lang="zh-CN" altLang="en-US" dirty="0" smtClean="0">
                <a:latin typeface="Times New Roman" panose="02020603050405020304" pitchFamily="18" charset="0"/>
              </a:rPr>
              <a:t>一个调速系统的调速范围，是指在最低速时还能满足所需静差率的转速可调范围。</a:t>
            </a:r>
          </a:p>
        </p:txBody>
      </p:sp>
      <p:sp>
        <p:nvSpPr>
          <p:cNvPr id="112644"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2645" name="Object 4"/>
          <p:cNvGraphicFramePr>
            <a:graphicFrameLocks noChangeAspect="1"/>
          </p:cNvGraphicFramePr>
          <p:nvPr/>
        </p:nvGraphicFramePr>
        <p:xfrm>
          <a:off x="1763688" y="1484784"/>
          <a:ext cx="3095625" cy="1339850"/>
        </p:xfrm>
        <a:graphic>
          <a:graphicData uri="http://schemas.openxmlformats.org/presentationml/2006/ole">
            <mc:AlternateContent xmlns:mc="http://schemas.openxmlformats.org/markup-compatibility/2006">
              <mc:Choice xmlns:v="urn:schemas-microsoft-com:vml" Requires="v">
                <p:oleObj spid="_x0000_s35856" name="公式" r:id="rId3" imgW="989965" imgH="431800" progId="Equation.3">
                  <p:embed/>
                </p:oleObj>
              </mc:Choice>
              <mc:Fallback>
                <p:oleObj name="公式" r:id="rId3" imgW="989965"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1484784"/>
                        <a:ext cx="3095625" cy="133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126717"/>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71538" y="982663"/>
            <a:ext cx="8162925" cy="641350"/>
          </a:xfrm>
        </p:spPr>
        <p:txBody>
          <a:bodyPr/>
          <a:lstStyle/>
          <a:p>
            <a:r>
              <a:rPr lang="zh-CN" altLang="en-US" sz="3600" b="1" smtClean="0">
                <a:latin typeface="Times New Roman" panose="02020603050405020304" pitchFamily="18" charset="0"/>
              </a:rPr>
              <a:t>例题</a:t>
            </a:r>
            <a:r>
              <a:rPr lang="en-US" altLang="zh-CN" sz="3600" b="1" smtClean="0">
                <a:latin typeface="Times New Roman" panose="02020603050405020304" pitchFamily="18" charset="0"/>
              </a:rPr>
              <a:t>2-1</a:t>
            </a:r>
            <a:r>
              <a:rPr lang="en-US" altLang="zh-CN" sz="3600" smtClean="0">
                <a:latin typeface="Times New Roman" panose="02020603050405020304" pitchFamily="18" charset="0"/>
              </a:rPr>
              <a:t> </a:t>
            </a:r>
          </a:p>
        </p:txBody>
      </p:sp>
      <p:sp>
        <p:nvSpPr>
          <p:cNvPr id="113667" name="Rectangle 3"/>
          <p:cNvSpPr>
            <a:spLocks noGrp="1" noChangeArrowheads="1"/>
          </p:cNvSpPr>
          <p:nvPr>
            <p:ph idx="1"/>
          </p:nvPr>
        </p:nvSpPr>
        <p:spPr>
          <a:xfrm>
            <a:off x="1033463" y="1916113"/>
            <a:ext cx="7499350" cy="4191000"/>
          </a:xfrm>
        </p:spPr>
        <p:txBody>
          <a:bodyPr/>
          <a:lstStyle/>
          <a:p>
            <a:r>
              <a:rPr lang="zh-CN" altLang="en-US" smtClean="0">
                <a:latin typeface="Times New Roman" panose="02020603050405020304" pitchFamily="18" charset="0"/>
              </a:rPr>
              <a:t>某直流调速系统电动机额定转速为</a:t>
            </a: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N</a:t>
            </a:r>
            <a:r>
              <a:rPr lang="en-US" altLang="zh-CN" smtClean="0">
                <a:latin typeface="Times New Roman" panose="02020603050405020304" pitchFamily="18" charset="0"/>
              </a:rPr>
              <a:t>=1430r/min</a:t>
            </a:r>
            <a:r>
              <a:rPr lang="zh-CN" altLang="en-US" smtClean="0">
                <a:latin typeface="Times New Roman" panose="02020603050405020304" pitchFamily="18" charset="0"/>
              </a:rPr>
              <a:t>，额定速降</a:t>
            </a:r>
            <a:r>
              <a:rPr lang="en-US" altLang="zh-CN" smtClean="0">
                <a:latin typeface="Times New Roman" panose="02020603050405020304" pitchFamily="18" charset="0"/>
              </a:rPr>
              <a:t>Δ</a:t>
            </a: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N</a:t>
            </a:r>
            <a:r>
              <a:rPr lang="en-US" altLang="zh-CN" smtClean="0">
                <a:latin typeface="Times New Roman" panose="02020603050405020304" pitchFamily="18" charset="0"/>
              </a:rPr>
              <a:t>=115r/min</a:t>
            </a:r>
            <a:r>
              <a:rPr lang="zh-CN" altLang="en-US" smtClean="0">
                <a:latin typeface="Times New Roman" panose="02020603050405020304" pitchFamily="18" charset="0"/>
              </a:rPr>
              <a:t>，</a:t>
            </a:r>
          </a:p>
          <a:p>
            <a:pPr>
              <a:buFont typeface="Wingdings" panose="05000000000000000000" pitchFamily="2" charset="2"/>
              <a:buNone/>
            </a:pPr>
            <a:r>
              <a:rPr lang="zh-CN" altLang="en-US" smtClean="0">
                <a:latin typeface="Times New Roman" panose="02020603050405020304" pitchFamily="18" charset="0"/>
              </a:rPr>
              <a:t>        当要求静差率</a:t>
            </a:r>
            <a:r>
              <a:rPr lang="en-US" altLang="zh-CN" i="1" smtClean="0">
                <a:latin typeface="Times New Roman" panose="02020603050405020304" pitchFamily="18" charset="0"/>
              </a:rPr>
              <a:t>s</a:t>
            </a:r>
            <a:r>
              <a:rPr lang="en-US" altLang="en-US" smtClean="0"/>
              <a:t>≤</a:t>
            </a:r>
            <a:r>
              <a:rPr lang="en-US" altLang="zh-CN" smtClean="0">
                <a:latin typeface="Times New Roman" panose="02020603050405020304" pitchFamily="18" charset="0"/>
              </a:rPr>
              <a:t>30%</a:t>
            </a:r>
            <a:r>
              <a:rPr lang="zh-CN" altLang="en-US" smtClean="0">
                <a:latin typeface="Times New Roman" panose="02020603050405020304" pitchFamily="18" charset="0"/>
              </a:rPr>
              <a:t>时，允许多大的调速范围？</a:t>
            </a:r>
          </a:p>
          <a:p>
            <a:pPr>
              <a:buFont typeface="Wingdings" panose="05000000000000000000" pitchFamily="2" charset="2"/>
              <a:buNone/>
            </a:pPr>
            <a:r>
              <a:rPr lang="zh-CN" altLang="en-US" smtClean="0">
                <a:latin typeface="Times New Roman" panose="02020603050405020304" pitchFamily="18" charset="0"/>
              </a:rPr>
              <a:t>        如果要求静差率</a:t>
            </a:r>
            <a:r>
              <a:rPr lang="en-US" altLang="zh-CN" i="1" smtClean="0">
                <a:latin typeface="Times New Roman" panose="02020603050405020304" pitchFamily="18" charset="0"/>
              </a:rPr>
              <a:t>s</a:t>
            </a:r>
            <a:r>
              <a:rPr lang="en-US" altLang="en-US" smtClean="0"/>
              <a:t>≤</a:t>
            </a:r>
            <a:r>
              <a:rPr lang="en-US" altLang="zh-CN" smtClean="0">
                <a:latin typeface="Times New Roman" panose="02020603050405020304" pitchFamily="18" charset="0"/>
              </a:rPr>
              <a:t> 20%</a:t>
            </a:r>
            <a:r>
              <a:rPr lang="zh-CN" altLang="en-US" smtClean="0">
                <a:latin typeface="Times New Roman" panose="02020603050405020304" pitchFamily="18" charset="0"/>
              </a:rPr>
              <a:t>，则调速范围是多少？</a:t>
            </a:r>
          </a:p>
          <a:p>
            <a:pPr>
              <a:buFont typeface="Wingdings" panose="05000000000000000000" pitchFamily="2" charset="2"/>
              <a:buNone/>
            </a:pPr>
            <a:r>
              <a:rPr lang="zh-CN" altLang="en-US" smtClean="0">
                <a:latin typeface="Times New Roman" panose="02020603050405020304" pitchFamily="18" charset="0"/>
              </a:rPr>
              <a:t>        如果希望调速范围达到</a:t>
            </a:r>
            <a:r>
              <a:rPr lang="en-US" altLang="zh-CN" smtClean="0">
                <a:latin typeface="Times New Roman" panose="02020603050405020304" pitchFamily="18" charset="0"/>
              </a:rPr>
              <a:t>10</a:t>
            </a:r>
            <a:r>
              <a:rPr lang="zh-CN" altLang="en-US" smtClean="0">
                <a:latin typeface="Times New Roman" panose="02020603050405020304" pitchFamily="18" charset="0"/>
              </a:rPr>
              <a:t>，所能满足的静差率是多少？ </a:t>
            </a:r>
          </a:p>
        </p:txBody>
      </p:sp>
    </p:spTree>
    <p:extLst>
      <p:ext uri="{BB962C8B-B14F-4D97-AF65-F5344CB8AC3E}">
        <p14:creationId xmlns:p14="http://schemas.microsoft.com/office/powerpoint/2010/main" val="1508391193"/>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idx="1"/>
          </p:nvPr>
        </p:nvSpPr>
        <p:spPr>
          <a:xfrm>
            <a:off x="827088" y="1125538"/>
            <a:ext cx="8110537" cy="4191000"/>
          </a:xfrm>
        </p:spPr>
        <p:txBody>
          <a:bodyPr/>
          <a:lstStyle/>
          <a:p>
            <a:pPr>
              <a:buFont typeface="Wingdings" panose="05000000000000000000" pitchFamily="2" charset="2"/>
              <a:buNone/>
            </a:pPr>
            <a:r>
              <a:rPr lang="zh-CN" altLang="en-US" smtClean="0">
                <a:latin typeface="Times New Roman" panose="02020603050405020304" pitchFamily="18" charset="0"/>
              </a:rPr>
              <a:t>解    在要求</a:t>
            </a:r>
            <a:r>
              <a:rPr lang="en-US" altLang="zh-CN" i="1" smtClean="0">
                <a:latin typeface="Times New Roman" panose="02020603050405020304" pitchFamily="18" charset="0"/>
              </a:rPr>
              <a:t>s</a:t>
            </a:r>
            <a:r>
              <a:rPr lang="en-US" altLang="en-US" smtClean="0"/>
              <a:t>≤</a:t>
            </a:r>
            <a:r>
              <a:rPr lang="en-US" altLang="zh-CN" smtClean="0">
                <a:latin typeface="Times New Roman" panose="02020603050405020304" pitchFamily="18" charset="0"/>
              </a:rPr>
              <a:t> 30%</a:t>
            </a:r>
            <a:r>
              <a:rPr lang="zh-CN" altLang="en-US" smtClean="0">
                <a:latin typeface="Times New Roman" panose="02020603050405020304" pitchFamily="18" charset="0"/>
              </a:rPr>
              <a:t>时，允许的调速范围为</a:t>
            </a:r>
          </a:p>
          <a:p>
            <a:pPr>
              <a:buFont typeface="Wingdings" panose="05000000000000000000" pitchFamily="2" charset="2"/>
              <a:buNone/>
            </a:pPr>
            <a:endParaRPr lang="zh-CN" altLang="en-US" smtClean="0">
              <a:latin typeface="Times New Roman" panose="02020603050405020304" pitchFamily="18" charset="0"/>
            </a:endParaRPr>
          </a:p>
          <a:p>
            <a:pPr>
              <a:buFont typeface="Wingdings" panose="05000000000000000000" pitchFamily="2" charset="2"/>
              <a:buNone/>
            </a:pPr>
            <a:endParaRPr lang="zh-CN" altLang="en-US"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rPr>
              <a:t>      若要求</a:t>
            </a:r>
            <a:r>
              <a:rPr lang="en-US" altLang="zh-CN" i="1" smtClean="0">
                <a:latin typeface="Times New Roman" panose="02020603050405020304" pitchFamily="18" charset="0"/>
              </a:rPr>
              <a:t>s</a:t>
            </a:r>
            <a:r>
              <a:rPr lang="en-US" altLang="en-US" smtClean="0"/>
              <a:t>≤</a:t>
            </a:r>
            <a:r>
              <a:rPr lang="en-US" altLang="zh-CN" smtClean="0">
                <a:latin typeface="Times New Roman" panose="02020603050405020304" pitchFamily="18" charset="0"/>
              </a:rPr>
              <a:t> 20%</a:t>
            </a:r>
            <a:r>
              <a:rPr lang="zh-CN" altLang="en-US" smtClean="0">
                <a:latin typeface="Times New Roman" panose="02020603050405020304" pitchFamily="18" charset="0"/>
              </a:rPr>
              <a:t>，则允许的调速范围只有</a:t>
            </a:r>
          </a:p>
          <a:p>
            <a:pPr>
              <a:buFont typeface="Wingdings" panose="05000000000000000000" pitchFamily="2" charset="2"/>
              <a:buNone/>
            </a:pPr>
            <a:endParaRPr lang="zh-CN" altLang="en-US" smtClean="0">
              <a:latin typeface="Times New Roman" panose="02020603050405020304" pitchFamily="18" charset="0"/>
            </a:endParaRPr>
          </a:p>
          <a:p>
            <a:pPr>
              <a:buFont typeface="Wingdings" panose="05000000000000000000" pitchFamily="2" charset="2"/>
              <a:buNone/>
            </a:pPr>
            <a:endParaRPr lang="zh-CN" altLang="en-US" smtClean="0">
              <a:latin typeface="Times New Roman" panose="02020603050405020304" pitchFamily="18" charset="0"/>
            </a:endParaRPr>
          </a:p>
          <a:p>
            <a:pPr>
              <a:buFont typeface="Wingdings" panose="05000000000000000000" pitchFamily="2" charset="2"/>
              <a:buNone/>
            </a:pPr>
            <a:r>
              <a:rPr lang="zh-CN" altLang="en-US" smtClean="0">
                <a:latin typeface="Times New Roman" panose="02020603050405020304" pitchFamily="18" charset="0"/>
              </a:rPr>
              <a:t>      若调速范围达到</a:t>
            </a:r>
            <a:r>
              <a:rPr lang="en-US" altLang="zh-CN" smtClean="0">
                <a:latin typeface="Times New Roman" panose="02020603050405020304" pitchFamily="18" charset="0"/>
              </a:rPr>
              <a:t>10</a:t>
            </a:r>
            <a:r>
              <a:rPr lang="zh-CN" altLang="en-US" smtClean="0">
                <a:latin typeface="Times New Roman" panose="02020603050405020304" pitchFamily="18" charset="0"/>
              </a:rPr>
              <a:t>，则静差率只能是</a:t>
            </a:r>
          </a:p>
        </p:txBody>
      </p:sp>
      <p:sp>
        <p:nvSpPr>
          <p:cNvPr id="114691"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4692" name="Object 4"/>
          <p:cNvGraphicFramePr>
            <a:graphicFrameLocks noChangeAspect="1"/>
          </p:cNvGraphicFramePr>
          <p:nvPr/>
        </p:nvGraphicFramePr>
        <p:xfrm>
          <a:off x="1692275" y="1773238"/>
          <a:ext cx="5327650" cy="966787"/>
        </p:xfrm>
        <a:graphic>
          <a:graphicData uri="http://schemas.openxmlformats.org/presentationml/2006/ole">
            <mc:AlternateContent xmlns:mc="http://schemas.openxmlformats.org/markup-compatibility/2006">
              <mc:Choice xmlns:v="urn:schemas-microsoft-com:vml" Requires="v">
                <p:oleObj spid="_x0000_s36908" name="公式" r:id="rId3" imgW="2362200" imgH="431800" progId="Equation.3">
                  <p:embed/>
                </p:oleObj>
              </mc:Choice>
              <mc:Fallback>
                <p:oleObj name="公式" r:id="rId3" imgW="23622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73238"/>
                        <a:ext cx="5327650"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3" name="Rectangle 7"/>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4694" name="Object 6"/>
          <p:cNvGraphicFramePr>
            <a:graphicFrameLocks noChangeAspect="1"/>
          </p:cNvGraphicFramePr>
          <p:nvPr/>
        </p:nvGraphicFramePr>
        <p:xfrm>
          <a:off x="1692275" y="3495675"/>
          <a:ext cx="3527425" cy="963613"/>
        </p:xfrm>
        <a:graphic>
          <a:graphicData uri="http://schemas.openxmlformats.org/presentationml/2006/ole">
            <mc:AlternateContent xmlns:mc="http://schemas.openxmlformats.org/markup-compatibility/2006">
              <mc:Choice xmlns:v="urn:schemas-microsoft-com:vml" Requires="v">
                <p:oleObj spid="_x0000_s36909" name="公式" r:id="rId5" imgW="1536700" imgH="419100" progId="Equation.3">
                  <p:embed/>
                </p:oleObj>
              </mc:Choice>
              <mc:Fallback>
                <p:oleObj name="公式" r:id="rId5" imgW="15367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495675"/>
                        <a:ext cx="3527425"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5" name="Rectangle 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4696" name="Object 8"/>
          <p:cNvGraphicFramePr>
            <a:graphicFrameLocks noChangeAspect="1"/>
          </p:cNvGraphicFramePr>
          <p:nvPr/>
        </p:nvGraphicFramePr>
        <p:xfrm>
          <a:off x="1476375" y="5300663"/>
          <a:ext cx="6769100" cy="920750"/>
        </p:xfrm>
        <a:graphic>
          <a:graphicData uri="http://schemas.openxmlformats.org/presentationml/2006/ole">
            <mc:AlternateContent xmlns:mc="http://schemas.openxmlformats.org/markup-compatibility/2006">
              <mc:Choice xmlns:v="urn:schemas-microsoft-com:vml" Requires="v">
                <p:oleObj spid="_x0000_s36910" name="公式" r:id="rId7" imgW="3149600" imgH="431800" progId="Equation.3">
                  <p:embed/>
                </p:oleObj>
              </mc:Choice>
              <mc:Fallback>
                <p:oleObj name="公式" r:id="rId7" imgW="31496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5300663"/>
                        <a:ext cx="6769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57756680"/>
      </p:ext>
    </p:extLst>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576386" y="716682"/>
            <a:ext cx="8820150" cy="1200150"/>
          </a:xfrm>
        </p:spPr>
        <p:txBody>
          <a:bodyPr/>
          <a:lstStyle/>
          <a:p>
            <a:pPr marL="838200" indent="-838200"/>
            <a:r>
              <a:rPr lang="en-US" altLang="zh-CN" sz="3200" b="1" smtClean="0">
                <a:latin typeface="Times New Roman" panose="02020603050405020304" pitchFamily="18" charset="0"/>
              </a:rPr>
              <a:t>2.3.2</a:t>
            </a:r>
            <a:r>
              <a:rPr lang="zh-CN" altLang="en-US" sz="3200" b="1" smtClean="0"/>
              <a:t>开环直流调速系统的性能和存在的问题</a:t>
            </a:r>
            <a:r>
              <a:rPr lang="zh-CN" altLang="en-US" b="1" smtClean="0"/>
              <a:t/>
            </a:r>
            <a:br>
              <a:rPr lang="zh-CN" altLang="en-US" b="1" smtClean="0"/>
            </a:br>
            <a:endParaRPr lang="zh-CN" altLang="en-US" b="1" smtClean="0">
              <a:latin typeface="Times New Roman" panose="02020603050405020304" pitchFamily="18" charset="0"/>
            </a:endParaRPr>
          </a:p>
        </p:txBody>
      </p:sp>
      <p:sp>
        <p:nvSpPr>
          <p:cNvPr id="115715" name="Rectangle 3"/>
          <p:cNvSpPr>
            <a:spLocks noGrp="1" noChangeArrowheads="1"/>
          </p:cNvSpPr>
          <p:nvPr>
            <p:ph idx="1"/>
          </p:nvPr>
        </p:nvSpPr>
        <p:spPr>
          <a:xfrm>
            <a:off x="556419" y="2028825"/>
            <a:ext cx="7848600" cy="4829175"/>
          </a:xfrm>
        </p:spPr>
        <p:txBody>
          <a:bodyPr/>
          <a:lstStyle/>
          <a:p>
            <a:r>
              <a:rPr lang="zh-CN" altLang="en-US" dirty="0" smtClean="0">
                <a:latin typeface="Times New Roman" panose="02020603050405020304" pitchFamily="18" charset="0"/>
              </a:rPr>
              <a:t>开环调速系统，即无反馈控制的直流调速系统。</a:t>
            </a:r>
          </a:p>
          <a:p>
            <a:r>
              <a:rPr lang="zh-CN" altLang="en-US" dirty="0" smtClean="0">
                <a:latin typeface="Times New Roman" panose="02020603050405020304" pitchFamily="18" charset="0"/>
              </a:rPr>
              <a:t>调节控制电压</a:t>
            </a:r>
            <a:r>
              <a:rPr lang="en-US" altLang="zh-CN" i="1" dirty="0" err="1" smtClean="0">
                <a:latin typeface="Times New Roman" panose="02020603050405020304" pitchFamily="18" charset="0"/>
              </a:rPr>
              <a:t>U</a:t>
            </a:r>
            <a:r>
              <a:rPr lang="en-US" altLang="zh-CN" i="1" baseline="-25000" dirty="0" err="1" smtClean="0">
                <a:latin typeface="Times New Roman" panose="02020603050405020304" pitchFamily="18" charset="0"/>
              </a:rPr>
              <a:t>c</a:t>
            </a:r>
            <a:r>
              <a:rPr lang="zh-CN" altLang="en-US" dirty="0" smtClean="0">
                <a:latin typeface="Times New Roman" panose="02020603050405020304" pitchFamily="18" charset="0"/>
              </a:rPr>
              <a:t>就可以改变电动机的转速。</a:t>
            </a:r>
          </a:p>
          <a:p>
            <a:pPr>
              <a:buFont typeface="Wingdings" panose="05000000000000000000" pitchFamily="2" charset="2"/>
              <a:buNone/>
            </a:pPr>
            <a:endParaRPr lang="zh-CN" altLang="en-US" dirty="0" smtClean="0">
              <a:latin typeface="Times New Roman" panose="02020603050405020304" pitchFamily="18" charset="0"/>
            </a:endParaRPr>
          </a:p>
        </p:txBody>
      </p:sp>
      <p:pic>
        <p:nvPicPr>
          <p:cNvPr id="115716" name="Picture 6" descr="02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0188" y="3786188"/>
            <a:ext cx="596106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721841"/>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zh-CN" altLang="en-US" b="1" smtClean="0">
                <a:latin typeface="Times New Roman" panose="02020603050405020304" pitchFamily="18" charset="0"/>
              </a:rPr>
              <a:t>例题</a:t>
            </a:r>
            <a:r>
              <a:rPr lang="en-US" altLang="zh-CN" b="1" smtClean="0">
                <a:latin typeface="Times New Roman" panose="02020603050405020304" pitchFamily="18" charset="0"/>
              </a:rPr>
              <a:t>2-2</a:t>
            </a:r>
            <a:r>
              <a:rPr lang="en-US" altLang="zh-CN" smtClean="0">
                <a:latin typeface="Times New Roman" panose="02020603050405020304" pitchFamily="18" charset="0"/>
              </a:rPr>
              <a:t> </a:t>
            </a:r>
          </a:p>
        </p:txBody>
      </p:sp>
      <p:sp>
        <p:nvSpPr>
          <p:cNvPr id="116739" name="Rectangle 3"/>
          <p:cNvSpPr>
            <a:spLocks noGrp="1" noChangeArrowheads="1"/>
          </p:cNvSpPr>
          <p:nvPr>
            <p:ph idx="1"/>
          </p:nvPr>
        </p:nvSpPr>
        <p:spPr>
          <a:xfrm>
            <a:off x="468313" y="1905000"/>
            <a:ext cx="8555037" cy="4191000"/>
          </a:xfrm>
        </p:spPr>
        <p:txBody>
          <a:bodyPr/>
          <a:lstStyle/>
          <a:p>
            <a:pPr>
              <a:buFont typeface="Wingdings" panose="05000000000000000000" pitchFamily="2" charset="2"/>
              <a:buNone/>
            </a:pPr>
            <a:r>
              <a:rPr lang="en-US" altLang="zh-CN" smtClean="0">
                <a:latin typeface="Times New Roman" panose="02020603050405020304" pitchFamily="18" charset="0"/>
              </a:rPr>
              <a:t>   </a:t>
            </a:r>
            <a:r>
              <a:rPr lang="zh-CN" altLang="en-US" smtClean="0">
                <a:latin typeface="Times New Roman" panose="02020603050405020304" pitchFamily="18" charset="0"/>
              </a:rPr>
              <a:t>某龙门刨床工作台拖动采用直流电动机，其额定数据如下：</a:t>
            </a:r>
            <a:r>
              <a:rPr lang="en-US" altLang="zh-CN" smtClean="0">
                <a:latin typeface="Times New Roman" panose="02020603050405020304" pitchFamily="18" charset="0"/>
              </a:rPr>
              <a:t>60kW</a:t>
            </a:r>
            <a:r>
              <a:rPr lang="zh-CN" altLang="en-US" smtClean="0">
                <a:latin typeface="Times New Roman" panose="02020603050405020304" pitchFamily="18" charset="0"/>
              </a:rPr>
              <a:t>，</a:t>
            </a:r>
            <a:r>
              <a:rPr lang="en-US" altLang="zh-CN" smtClean="0">
                <a:latin typeface="Times New Roman" panose="02020603050405020304" pitchFamily="18" charset="0"/>
              </a:rPr>
              <a:t>220V</a:t>
            </a:r>
            <a:r>
              <a:rPr lang="zh-CN" altLang="en-US" smtClean="0">
                <a:latin typeface="Times New Roman" panose="02020603050405020304" pitchFamily="18" charset="0"/>
              </a:rPr>
              <a:t>，</a:t>
            </a:r>
            <a:r>
              <a:rPr lang="en-US" altLang="zh-CN" smtClean="0">
                <a:latin typeface="Times New Roman" panose="02020603050405020304" pitchFamily="18" charset="0"/>
              </a:rPr>
              <a:t>305A</a:t>
            </a:r>
            <a:r>
              <a:rPr lang="zh-CN" altLang="en-US" smtClean="0">
                <a:latin typeface="Times New Roman" panose="02020603050405020304" pitchFamily="18" charset="0"/>
              </a:rPr>
              <a:t>，</a:t>
            </a:r>
            <a:r>
              <a:rPr lang="en-US" altLang="zh-CN" smtClean="0">
                <a:latin typeface="Times New Roman" panose="02020603050405020304" pitchFamily="18" charset="0"/>
              </a:rPr>
              <a:t>1000r/min</a:t>
            </a:r>
            <a:r>
              <a:rPr lang="zh-CN" altLang="en-US" smtClean="0">
                <a:latin typeface="Times New Roman" panose="02020603050405020304" pitchFamily="18" charset="0"/>
              </a:rPr>
              <a:t>，采用</a:t>
            </a:r>
            <a:r>
              <a:rPr lang="en-US" altLang="zh-CN" smtClean="0">
                <a:latin typeface="Times New Roman" panose="02020603050405020304" pitchFamily="18" charset="0"/>
              </a:rPr>
              <a:t>V-M</a:t>
            </a:r>
            <a:r>
              <a:rPr lang="zh-CN" altLang="en-US" smtClean="0">
                <a:latin typeface="Times New Roman" panose="02020603050405020304" pitchFamily="18" charset="0"/>
              </a:rPr>
              <a:t>系统，主电路总电阻</a:t>
            </a:r>
            <a:r>
              <a:rPr lang="en-US" altLang="zh-CN" i="1" smtClean="0">
                <a:latin typeface="Times New Roman" panose="02020603050405020304" pitchFamily="18" charset="0"/>
              </a:rPr>
              <a:t>R</a:t>
            </a:r>
            <a:r>
              <a:rPr lang="en-US" altLang="zh-CN" smtClean="0">
                <a:latin typeface="Times New Roman" panose="02020603050405020304" pitchFamily="18" charset="0"/>
              </a:rPr>
              <a:t>=0.18Ω</a:t>
            </a:r>
            <a:r>
              <a:rPr lang="zh-CN" altLang="en-US" smtClean="0">
                <a:latin typeface="Times New Roman" panose="02020603050405020304" pitchFamily="18" charset="0"/>
              </a:rPr>
              <a:t>，电动机电动势系数</a:t>
            </a:r>
            <a:r>
              <a:rPr lang="en-US" altLang="zh-CN" smtClean="0">
                <a:latin typeface="Times New Roman" panose="02020603050405020304" pitchFamily="18" charset="0"/>
              </a:rPr>
              <a:t>C</a:t>
            </a:r>
            <a:r>
              <a:rPr lang="en-US" altLang="zh-CN" baseline="-25000" smtClean="0">
                <a:latin typeface="Times New Roman" panose="02020603050405020304" pitchFamily="18" charset="0"/>
              </a:rPr>
              <a:t>e</a:t>
            </a:r>
            <a:r>
              <a:rPr lang="en-US" altLang="zh-CN" smtClean="0">
                <a:latin typeface="Times New Roman" panose="02020603050405020304" pitchFamily="18" charset="0"/>
              </a:rPr>
              <a:t>=0.2</a:t>
            </a:r>
            <a:r>
              <a:rPr lang="en-US" altLang="zh-CN" i="1" smtClean="0">
                <a:latin typeface="Times New Roman" panose="02020603050405020304" pitchFamily="18" charset="0"/>
              </a:rPr>
              <a:t>V</a:t>
            </a:r>
            <a:r>
              <a:rPr lang="en-US" altLang="zh-CN" smtClean="0">
                <a:latin typeface="Times New Roman" panose="02020603050405020304" pitchFamily="18" charset="0"/>
              </a:rPr>
              <a:t>min/</a:t>
            </a:r>
            <a:r>
              <a:rPr lang="en-US" altLang="zh-CN" i="1" smtClean="0">
                <a:latin typeface="Times New Roman" panose="02020603050405020304" pitchFamily="18" charset="0"/>
              </a:rPr>
              <a:t>r</a:t>
            </a:r>
            <a:r>
              <a:rPr lang="zh-CN" altLang="en-US" smtClean="0">
                <a:latin typeface="Times New Roman" panose="02020603050405020304" pitchFamily="18" charset="0"/>
              </a:rPr>
              <a:t>。如果要求调速范围</a:t>
            </a:r>
            <a:r>
              <a:rPr lang="en-US" altLang="zh-CN" smtClean="0">
                <a:latin typeface="Times New Roman" panose="02020603050405020304" pitchFamily="18" charset="0"/>
              </a:rPr>
              <a:t>D=20</a:t>
            </a:r>
            <a:r>
              <a:rPr lang="zh-CN" altLang="en-US" smtClean="0">
                <a:latin typeface="Times New Roman" panose="02020603050405020304" pitchFamily="18" charset="0"/>
              </a:rPr>
              <a:t>，静差率</a:t>
            </a:r>
            <a:r>
              <a:rPr lang="en-US" altLang="zh-CN" smtClean="0">
                <a:latin typeface="Times New Roman" panose="02020603050405020304" pitchFamily="18" charset="0"/>
              </a:rPr>
              <a:t>s≤5%</a:t>
            </a:r>
            <a:r>
              <a:rPr lang="zh-CN" altLang="en-US" smtClean="0">
                <a:latin typeface="Times New Roman" panose="02020603050405020304" pitchFamily="18" charset="0"/>
              </a:rPr>
              <a:t>，采用开环调速能否满足？若要满足这个要求，系统的额定速降</a:t>
            </a:r>
            <a:r>
              <a:rPr lang="en-US" altLang="zh-CN" smtClean="0">
                <a:latin typeface="Times New Roman" panose="02020603050405020304" pitchFamily="18" charset="0"/>
              </a:rPr>
              <a:t>Δ</a:t>
            </a:r>
            <a:r>
              <a:rPr lang="en-US" altLang="zh-CN" i="1" smtClean="0">
                <a:latin typeface="Times New Roman" panose="02020603050405020304" pitchFamily="18" charset="0"/>
              </a:rPr>
              <a:t>n</a:t>
            </a:r>
            <a:r>
              <a:rPr lang="en-US" altLang="zh-CN" i="1" baseline="-25000" smtClean="0">
                <a:latin typeface="Times New Roman" panose="02020603050405020304" pitchFamily="18" charset="0"/>
              </a:rPr>
              <a:t>N</a:t>
            </a:r>
            <a:r>
              <a:rPr lang="zh-CN" altLang="en-US" smtClean="0">
                <a:latin typeface="Times New Roman" panose="02020603050405020304" pitchFamily="18" charset="0"/>
              </a:rPr>
              <a:t>最多能有多少？ </a:t>
            </a:r>
          </a:p>
        </p:txBody>
      </p:sp>
    </p:spTree>
    <p:extLst>
      <p:ext uri="{BB962C8B-B14F-4D97-AF65-F5344CB8AC3E}">
        <p14:creationId xmlns:p14="http://schemas.microsoft.com/office/powerpoint/2010/main" val="3657623263"/>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83568" y="692696"/>
            <a:ext cx="8162925" cy="641350"/>
          </a:xfrm>
        </p:spPr>
        <p:txBody>
          <a:bodyPr/>
          <a:lstStyle/>
          <a:p>
            <a:r>
              <a:rPr lang="zh-CN" altLang="en-US" sz="3600" b="1" dirty="0" smtClean="0">
                <a:latin typeface="Times New Roman" panose="02020603050405020304" pitchFamily="18" charset="0"/>
              </a:rPr>
              <a:t>解</a:t>
            </a:r>
            <a:r>
              <a:rPr lang="en-US" altLang="zh-CN" sz="3600" b="1" dirty="0" smtClean="0">
                <a:latin typeface="Times New Roman" panose="02020603050405020304" pitchFamily="18" charset="0"/>
              </a:rPr>
              <a:t>:</a:t>
            </a:r>
          </a:p>
        </p:txBody>
      </p:sp>
      <p:sp>
        <p:nvSpPr>
          <p:cNvPr id="117763" name="Rectangle 3"/>
          <p:cNvSpPr>
            <a:spLocks noGrp="1" noChangeArrowheads="1"/>
          </p:cNvSpPr>
          <p:nvPr>
            <p:ph idx="1"/>
          </p:nvPr>
        </p:nvSpPr>
        <p:spPr>
          <a:xfrm>
            <a:off x="1033463" y="1243013"/>
            <a:ext cx="8110537" cy="4191000"/>
          </a:xfrm>
        </p:spPr>
        <p:txBody>
          <a:bodyPr/>
          <a:lstStyle/>
          <a:p>
            <a:pPr>
              <a:buFont typeface="Wingdings" panose="05000000000000000000" pitchFamily="2" charset="2"/>
              <a:buNone/>
            </a:pPr>
            <a:r>
              <a:rPr lang="zh-CN" altLang="en-US" dirty="0" smtClean="0">
                <a:latin typeface="Times New Roman" panose="02020603050405020304" pitchFamily="18" charset="0"/>
              </a:rPr>
              <a:t>当电流连续时，</a:t>
            </a:r>
            <a:r>
              <a:rPr lang="en-US" altLang="zh-CN" dirty="0" smtClean="0">
                <a:latin typeface="Times New Roman" panose="02020603050405020304" pitchFamily="18" charset="0"/>
              </a:rPr>
              <a:t>V-M</a:t>
            </a:r>
            <a:r>
              <a:rPr lang="zh-CN" altLang="en-US" dirty="0" smtClean="0">
                <a:latin typeface="Times New Roman" panose="02020603050405020304" pitchFamily="18" charset="0"/>
              </a:rPr>
              <a:t>系统的额定速降为</a:t>
            </a:r>
          </a:p>
          <a:p>
            <a:pPr>
              <a:buFont typeface="Wingdings" panose="05000000000000000000" pitchFamily="2" charset="2"/>
              <a:buNone/>
            </a:pPr>
            <a:endParaRPr lang="zh-CN" altLang="en-US" dirty="0" smtClean="0">
              <a:latin typeface="Times New Roman" panose="02020603050405020304" pitchFamily="18" charset="0"/>
            </a:endParaRPr>
          </a:p>
          <a:p>
            <a:pPr>
              <a:buFont typeface="Wingdings" panose="05000000000000000000" pitchFamily="2" charset="2"/>
              <a:buNone/>
            </a:pPr>
            <a:endParaRPr lang="zh-CN" altLang="en-US" dirty="0" smtClean="0">
              <a:latin typeface="Times New Roman" panose="02020603050405020304" pitchFamily="18" charset="0"/>
            </a:endParaRPr>
          </a:p>
          <a:p>
            <a:pPr>
              <a:buFont typeface="Wingdings" panose="05000000000000000000" pitchFamily="2" charset="2"/>
              <a:buNone/>
            </a:pPr>
            <a:r>
              <a:rPr lang="zh-CN" altLang="en-US" dirty="0" smtClean="0">
                <a:latin typeface="Times New Roman" panose="02020603050405020304" pitchFamily="18" charset="0"/>
              </a:rPr>
              <a:t>开环系统在额定转速时的静差率为</a:t>
            </a:r>
          </a:p>
          <a:p>
            <a:pPr>
              <a:buFont typeface="Wingdings" panose="05000000000000000000" pitchFamily="2" charset="2"/>
              <a:buNone/>
            </a:pPr>
            <a:endParaRPr lang="zh-CN" altLang="en-US" dirty="0" smtClean="0">
              <a:latin typeface="Times New Roman" panose="02020603050405020304" pitchFamily="18" charset="0"/>
            </a:endParaRPr>
          </a:p>
          <a:p>
            <a:pPr>
              <a:buFont typeface="Wingdings" panose="05000000000000000000" pitchFamily="2" charset="2"/>
              <a:buNone/>
            </a:pPr>
            <a:endParaRPr lang="zh-CN" altLang="en-US" dirty="0" smtClean="0">
              <a:latin typeface="Times New Roman" panose="02020603050405020304" pitchFamily="18" charset="0"/>
            </a:endParaRPr>
          </a:p>
          <a:p>
            <a:pPr>
              <a:buFont typeface="Wingdings" panose="05000000000000000000" pitchFamily="2" charset="2"/>
              <a:buNone/>
            </a:pPr>
            <a:r>
              <a:rPr lang="zh-CN" altLang="en-US" dirty="0" smtClean="0">
                <a:latin typeface="Times New Roman" panose="02020603050405020304" pitchFamily="18" charset="0"/>
              </a:rPr>
              <a:t>如要求             ，             ，即要求</a:t>
            </a:r>
          </a:p>
        </p:txBody>
      </p:sp>
      <p:sp>
        <p:nvSpPr>
          <p:cNvPr id="117764" name="Rectangle 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65" name="Object 4"/>
          <p:cNvGraphicFramePr>
            <a:graphicFrameLocks noChangeAspect="1"/>
          </p:cNvGraphicFramePr>
          <p:nvPr/>
        </p:nvGraphicFramePr>
        <p:xfrm>
          <a:off x="1547664" y="1844824"/>
          <a:ext cx="5111750" cy="979488"/>
        </p:xfrm>
        <a:graphic>
          <a:graphicData uri="http://schemas.openxmlformats.org/presentationml/2006/ole">
            <mc:AlternateContent xmlns:mc="http://schemas.openxmlformats.org/markup-compatibility/2006">
              <mc:Choice xmlns:v="urn:schemas-microsoft-com:vml" Requires="v">
                <p:oleObj spid="_x0000_s37960" name="Equation" r:id="rId3" imgW="2235200" imgH="431800" progId="Equation.DSMT4">
                  <p:embed/>
                </p:oleObj>
              </mc:Choice>
              <mc:Fallback>
                <p:oleObj name="Equation" r:id="rId3" imgW="2235200" imgH="431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1844824"/>
                        <a:ext cx="51117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6" name="Rectangle 6"/>
          <p:cNvSpPr>
            <a:spLocks noChangeArrowheads="1"/>
          </p:cNvSpPr>
          <p:nvPr/>
        </p:nvSpPr>
        <p:spPr bwMode="auto">
          <a:xfrm>
            <a:off x="0" y="364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767" name="Rectangle 8"/>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68" name="Object 7"/>
          <p:cNvGraphicFramePr>
            <a:graphicFrameLocks noChangeAspect="1"/>
          </p:cNvGraphicFramePr>
          <p:nvPr/>
        </p:nvGraphicFramePr>
        <p:xfrm>
          <a:off x="1547812" y="3241154"/>
          <a:ext cx="6048375" cy="919162"/>
        </p:xfrm>
        <a:graphic>
          <a:graphicData uri="http://schemas.openxmlformats.org/presentationml/2006/ole">
            <mc:AlternateContent xmlns:mc="http://schemas.openxmlformats.org/markup-compatibility/2006">
              <mc:Choice xmlns:v="urn:schemas-microsoft-com:vml" Requires="v">
                <p:oleObj spid="_x0000_s37961" name="Equation" r:id="rId5" imgW="2819400" imgH="431800" progId="Equation.DSMT4">
                  <p:embed/>
                </p:oleObj>
              </mc:Choice>
              <mc:Fallback>
                <p:oleObj name="Equation" r:id="rId5" imgW="2819400" imgH="431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2" y="3241154"/>
                        <a:ext cx="604837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69" name="Rectangle 9"/>
          <p:cNvSpPr>
            <a:spLocks noChangeArrowheads="1"/>
          </p:cNvSpPr>
          <p:nvPr/>
        </p:nvSpPr>
        <p:spPr bwMode="auto">
          <a:xfrm>
            <a:off x="0" y="364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770" name="Rectangle 11"/>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71" name="Object 10"/>
          <p:cNvGraphicFramePr>
            <a:graphicFrameLocks noChangeAspect="1"/>
          </p:cNvGraphicFramePr>
          <p:nvPr/>
        </p:nvGraphicFramePr>
        <p:xfrm>
          <a:off x="1547664" y="4941168"/>
          <a:ext cx="5688013" cy="847725"/>
        </p:xfrm>
        <a:graphic>
          <a:graphicData uri="http://schemas.openxmlformats.org/presentationml/2006/ole">
            <mc:AlternateContent xmlns:mc="http://schemas.openxmlformats.org/markup-compatibility/2006">
              <mc:Choice xmlns:v="urn:schemas-microsoft-com:vml" Requires="v">
                <p:oleObj spid="_x0000_s37962" name="Equation" r:id="rId7" imgW="2806700" imgH="419100" progId="Equation.DSMT4">
                  <p:embed/>
                </p:oleObj>
              </mc:Choice>
              <mc:Fallback>
                <p:oleObj name="Equation" r:id="rId7" imgW="2806700" imgH="4191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941168"/>
                        <a:ext cx="5688013"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72" name="Rectangle 12"/>
          <p:cNvSpPr>
            <a:spLocks noChangeArrowheads="1"/>
          </p:cNvSpPr>
          <p:nvPr/>
        </p:nvSpPr>
        <p:spPr bwMode="auto">
          <a:xfrm>
            <a:off x="0" y="3638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7773" name="Rectangle 14"/>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74" name="Object 13"/>
          <p:cNvGraphicFramePr>
            <a:graphicFrameLocks noChangeAspect="1"/>
          </p:cNvGraphicFramePr>
          <p:nvPr/>
        </p:nvGraphicFramePr>
        <p:xfrm>
          <a:off x="2267744" y="4365104"/>
          <a:ext cx="1150937" cy="434975"/>
        </p:xfrm>
        <a:graphic>
          <a:graphicData uri="http://schemas.openxmlformats.org/presentationml/2006/ole">
            <mc:AlternateContent xmlns:mc="http://schemas.openxmlformats.org/markup-compatibility/2006">
              <mc:Choice xmlns:v="urn:schemas-microsoft-com:vml" Requires="v">
                <p:oleObj spid="_x0000_s37963" name="公式" r:id="rId9" imgW="469900" imgH="177800" progId="Equation.3">
                  <p:embed/>
                </p:oleObj>
              </mc:Choice>
              <mc:Fallback>
                <p:oleObj name="公式" r:id="rId9" imgW="469900" imgH="177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7744" y="4365104"/>
                        <a:ext cx="11509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75" name="Rectangle 16"/>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117776" name="Object 15"/>
          <p:cNvGraphicFramePr>
            <a:graphicFrameLocks noChangeAspect="1"/>
          </p:cNvGraphicFramePr>
          <p:nvPr/>
        </p:nvGraphicFramePr>
        <p:xfrm>
          <a:off x="3563888" y="4365104"/>
          <a:ext cx="1368425" cy="530225"/>
        </p:xfrm>
        <a:graphic>
          <a:graphicData uri="http://schemas.openxmlformats.org/presentationml/2006/ole">
            <mc:AlternateContent xmlns:mc="http://schemas.openxmlformats.org/markup-compatibility/2006">
              <mc:Choice xmlns:v="urn:schemas-microsoft-com:vml" Requires="v">
                <p:oleObj spid="_x0000_s37964" name="公式" r:id="rId11" imgW="469900" imgH="177800" progId="Equation.3">
                  <p:embed/>
                </p:oleObj>
              </mc:Choice>
              <mc:Fallback>
                <p:oleObj name="公式" r:id="rId11" imgW="469900" imgH="177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8" y="4365104"/>
                        <a:ext cx="136842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01140742"/>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9552" y="548680"/>
            <a:ext cx="8208912" cy="1262062"/>
          </a:xfrm>
        </p:spPr>
        <p:txBody>
          <a:bodyPr/>
          <a:lstStyle/>
          <a:p>
            <a:pPr marL="342900" indent="-342900"/>
            <a:r>
              <a:rPr lang="en-US" altLang="zh-CN" sz="3200" b="1" dirty="0" smtClean="0">
                <a:latin typeface="微软雅黑" panose="020B0503020204020204" pitchFamily="34" charset="-122"/>
                <a:ea typeface="微软雅黑" panose="020B0503020204020204" pitchFamily="34" charset="-122"/>
              </a:rPr>
              <a:t>2.1</a:t>
            </a:r>
            <a:r>
              <a:rPr lang="zh-CN" altLang="en-US" sz="3200" b="1" dirty="0" smtClean="0">
                <a:latin typeface="微软雅黑" panose="020B0503020204020204" pitchFamily="34" charset="-122"/>
                <a:ea typeface="微软雅黑" panose="020B0503020204020204" pitchFamily="34" charset="-122"/>
              </a:rPr>
              <a:t>晶闸管整流器</a:t>
            </a:r>
            <a:r>
              <a:rPr lang="en-US" altLang="en-US"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直流电动机系统的工作原理及调速特性</a:t>
            </a:r>
          </a:p>
        </p:txBody>
      </p:sp>
      <p:sp>
        <p:nvSpPr>
          <p:cNvPr id="124931" name="Rectangle 3"/>
          <p:cNvSpPr>
            <a:spLocks noGrp="1" noChangeArrowheads="1"/>
          </p:cNvSpPr>
          <p:nvPr>
            <p:ph idx="1"/>
          </p:nvPr>
        </p:nvSpPr>
        <p:spPr>
          <a:xfrm>
            <a:off x="559889" y="1775431"/>
            <a:ext cx="7848600" cy="4829175"/>
          </a:xfrm>
        </p:spPr>
        <p:txBody>
          <a:bodyPr/>
          <a:lstStyle/>
          <a:p>
            <a:pPr lvl="2">
              <a:buFontTx/>
              <a:buNone/>
              <a:defRPr/>
            </a:pPr>
            <a:endParaRPr lang="zh-CN" altLang="en-US" sz="1800" dirty="0" smtClean="0">
              <a:latin typeface="微软雅黑" panose="020B0503020204020204" pitchFamily="34" charset="-122"/>
              <a:ea typeface="微软雅黑" panose="020B0503020204020204" pitchFamily="34" charset="-122"/>
            </a:endParaRPr>
          </a:p>
          <a:p>
            <a:pPr marL="342900" lvl="2" indent="-342900">
              <a:buClr>
                <a:schemeClr val="folHlink"/>
              </a:buClr>
              <a:buSzPct val="75000"/>
              <a:defRPr/>
            </a:pPr>
            <a:r>
              <a:rPr lang="zh-CN" altLang="en-US" sz="2800" dirty="0" smtClean="0">
                <a:solidFill>
                  <a:srgbClr val="0000CC"/>
                </a:solidFill>
                <a:latin typeface="微软雅黑" panose="020B0503020204020204" pitchFamily="34" charset="-122"/>
                <a:ea typeface="微软雅黑" panose="020B0503020204020204" pitchFamily="34" charset="-122"/>
              </a:rPr>
              <a:t>触发脉冲相位控制</a:t>
            </a:r>
            <a:endParaRPr lang="zh-CN" altLang="en-US" sz="2800" b="1" dirty="0" smtClean="0">
              <a:solidFill>
                <a:srgbClr val="0000CC"/>
              </a:solidFill>
              <a:latin typeface="微软雅黑" panose="020B0503020204020204" pitchFamily="34" charset="-122"/>
              <a:ea typeface="微软雅黑" panose="020B0503020204020204" pitchFamily="34" charset="-122"/>
            </a:endParaRPr>
          </a:p>
          <a:p>
            <a:pPr marL="342900" lvl="2" indent="-342900">
              <a:buClr>
                <a:schemeClr val="folHlink"/>
              </a:buClr>
              <a:buSzPct val="75000"/>
              <a:defRPr/>
            </a:pPr>
            <a:r>
              <a:rPr lang="zh-CN" altLang="en-US" sz="2800" b="1" dirty="0" smtClean="0">
                <a:solidFill>
                  <a:srgbClr val="0000CC"/>
                </a:solidFill>
                <a:latin typeface="微软雅黑" panose="020B0503020204020204" pitchFamily="34" charset="-122"/>
                <a:ea typeface="微软雅黑" panose="020B0503020204020204" pitchFamily="34" charset="-122"/>
              </a:rPr>
              <a:t>电流脉动及波形断续</a:t>
            </a:r>
            <a:r>
              <a:rPr lang="zh-CN" altLang="en-US" sz="2800" dirty="0" smtClean="0">
                <a:latin typeface="微软雅黑" panose="020B0503020204020204" pitchFamily="34" charset="-122"/>
                <a:ea typeface="微软雅黑" panose="020B0503020204020204" pitchFamily="34" charset="-122"/>
              </a:rPr>
              <a:t>问题</a:t>
            </a:r>
          </a:p>
          <a:p>
            <a:pPr marL="342900" lvl="2" indent="-342900">
              <a:buClr>
                <a:schemeClr val="folHlink"/>
              </a:buClr>
              <a:buSzPct val="75000"/>
              <a:defRPr/>
            </a:pPr>
            <a:r>
              <a:rPr lang="zh-CN" altLang="en-US" sz="2800" dirty="0">
                <a:latin typeface="微软雅黑" panose="020B0503020204020204" pitchFamily="34" charset="-122"/>
                <a:ea typeface="微软雅黑" panose="020B0503020204020204" pitchFamily="34" charset="-122"/>
              </a:rPr>
              <a:t>晶闸管整流器</a:t>
            </a:r>
            <a:r>
              <a:rPr lang="en-US" altLang="en-US"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直流电动机系统的</a:t>
            </a:r>
            <a:r>
              <a:rPr lang="zh-CN" altLang="en-US" sz="2800" b="1" dirty="0" smtClean="0">
                <a:latin typeface="微软雅黑" panose="020B0503020204020204" pitchFamily="34" charset="-122"/>
                <a:ea typeface="微软雅黑" panose="020B0503020204020204" pitchFamily="34" charset="-122"/>
              </a:rPr>
              <a:t>机械特性</a:t>
            </a:r>
          </a:p>
          <a:p>
            <a:pPr marL="342900" lvl="2" indent="-342900">
              <a:buClr>
                <a:schemeClr val="folHlink"/>
              </a:buClr>
              <a:buSzPct val="75000"/>
              <a:defRPr/>
            </a:pPr>
            <a:r>
              <a:rPr lang="zh-CN" altLang="en-US" sz="2800" dirty="0" smtClean="0">
                <a:latin typeface="微软雅黑" panose="020B0503020204020204" pitchFamily="34" charset="-122"/>
                <a:ea typeface="微软雅黑" panose="020B0503020204020204" pitchFamily="34" charset="-122"/>
              </a:rPr>
              <a:t>晶闸管触发和整流装置的</a:t>
            </a:r>
            <a:r>
              <a:rPr lang="zh-CN" altLang="en-US" sz="2800" b="1" dirty="0" smtClean="0">
                <a:latin typeface="微软雅黑" panose="020B0503020204020204" pitchFamily="34" charset="-122"/>
                <a:ea typeface="微软雅黑" panose="020B0503020204020204" pitchFamily="34" charset="-122"/>
              </a:rPr>
              <a:t>传递函数</a:t>
            </a:r>
          </a:p>
          <a:p>
            <a:pPr marL="342900" lvl="2" indent="-342900">
              <a:buClr>
                <a:schemeClr val="folHlink"/>
              </a:buClr>
              <a:buSzPct val="75000"/>
              <a:defRPr/>
            </a:pPr>
            <a:r>
              <a:rPr lang="zh-CN" altLang="en-US" sz="2800" dirty="0" smtClean="0">
                <a:latin typeface="微软雅黑" panose="020B0503020204020204" pitchFamily="34" charset="-122"/>
                <a:ea typeface="微软雅黑" panose="020B0503020204020204" pitchFamily="34" charset="-122"/>
              </a:rPr>
              <a:t>晶闸管整流器</a:t>
            </a:r>
            <a:r>
              <a:rPr lang="en-US" altLang="en-US"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直流电动机系统的</a:t>
            </a:r>
            <a:r>
              <a:rPr lang="zh-CN" altLang="en-US" sz="2800" b="1" dirty="0" smtClean="0">
                <a:latin typeface="微软雅黑" panose="020B0503020204020204" pitchFamily="34" charset="-122"/>
                <a:ea typeface="微软雅黑" panose="020B0503020204020204" pitchFamily="34" charset="-122"/>
              </a:rPr>
              <a:t>可逆运行</a:t>
            </a:r>
            <a:endParaRPr lang="zh-CN" altLang="en-US" sz="4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299762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9552" y="548680"/>
            <a:ext cx="8532812" cy="648072"/>
          </a:xfrm>
        </p:spPr>
        <p:txBody>
          <a:bodyPr/>
          <a:lstStyle/>
          <a:p>
            <a:pPr marL="342900" indent="-342900"/>
            <a:r>
              <a:rPr lang="en-US" altLang="zh-CN" sz="3200" b="1" dirty="0" smtClean="0">
                <a:latin typeface="微软雅黑" panose="020B0503020204020204" pitchFamily="34" charset="-122"/>
                <a:ea typeface="微软雅黑" panose="020B0503020204020204" pitchFamily="34" charset="-122"/>
              </a:rPr>
              <a:t>2.1.1</a:t>
            </a:r>
            <a:r>
              <a:rPr lang="zh-CN" altLang="en-US" sz="3200" b="1" dirty="0" smtClean="0">
                <a:latin typeface="微软雅黑" panose="020B0503020204020204" pitchFamily="34" charset="-122"/>
                <a:ea typeface="微软雅黑" panose="020B0503020204020204" pitchFamily="34" charset="-122"/>
              </a:rPr>
              <a:t>触发脉冲</a:t>
            </a:r>
            <a:r>
              <a:rPr lang="zh-CN" altLang="en-US" sz="3200" b="1" dirty="0" smtClean="0">
                <a:latin typeface="微软雅黑" panose="020B0503020204020204" pitchFamily="34" charset="-122"/>
                <a:ea typeface="微软雅黑" panose="020B0503020204020204" pitchFamily="34" charset="-122"/>
              </a:rPr>
              <a:t>相位控制</a:t>
            </a:r>
            <a:r>
              <a:rPr lang="zh-CN" altLang="en-US" sz="3200" b="1" dirty="0" smtClean="0">
                <a:latin typeface="微软雅黑" panose="020B0503020204020204" pitchFamily="34" charset="-122"/>
                <a:ea typeface="微软雅黑" panose="020B0503020204020204" pitchFamily="34" charset="-122"/>
              </a:rPr>
              <a:t/>
            </a:r>
            <a:br>
              <a:rPr lang="zh-CN" altLang="en-US" sz="3200" b="1" dirty="0" smtClean="0">
                <a:latin typeface="微软雅黑" panose="020B0503020204020204" pitchFamily="34" charset="-122"/>
                <a:ea typeface="微软雅黑" panose="020B0503020204020204" pitchFamily="34" charset="-122"/>
              </a:rPr>
            </a:br>
            <a:endParaRPr lang="zh-CN" altLang="en-US" sz="3200" b="1" dirty="0" smtClean="0">
              <a:latin typeface="微软雅黑" panose="020B0503020204020204" pitchFamily="34" charset="-122"/>
              <a:ea typeface="微软雅黑" panose="020B0503020204020204" pitchFamily="34" charset="-122"/>
            </a:endParaRPr>
          </a:p>
        </p:txBody>
      </p:sp>
      <p:sp>
        <p:nvSpPr>
          <p:cNvPr id="50179" name="Rectangle 5"/>
          <p:cNvSpPr>
            <a:spLocks noChangeArrowheads="1"/>
          </p:cNvSpPr>
          <p:nvPr/>
        </p:nvSpPr>
        <p:spPr bwMode="auto">
          <a:xfrm>
            <a:off x="0" y="1950393"/>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endParaRPr lang="zh-CN" altLang="en-US">
              <a:latin typeface="微软雅黑" panose="020B0503020204020204" pitchFamily="34" charset="-122"/>
              <a:ea typeface="微软雅黑" panose="020B0503020204020204" pitchFamily="34" charset="-122"/>
            </a:endParaRPr>
          </a:p>
        </p:txBody>
      </p:sp>
      <p:sp>
        <p:nvSpPr>
          <p:cNvPr id="50180" name="Text Box 6"/>
          <p:cNvSpPr txBox="1">
            <a:spLocks noChangeArrowheads="1"/>
          </p:cNvSpPr>
          <p:nvPr/>
        </p:nvSpPr>
        <p:spPr bwMode="auto">
          <a:xfrm>
            <a:off x="1043608" y="5157192"/>
            <a:ext cx="7416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rgbClr val="FF3300"/>
                </a:solidFill>
                <a:latin typeface="Times New Roman" panose="02020603050405020304" pitchFamily="18" charset="0"/>
                <a:ea typeface="宋体" panose="02010600030101010101" pitchFamily="2" charset="-122"/>
              </a:defRPr>
            </a:lvl1pPr>
            <a:lvl2pPr marL="742950" indent="-285750" eaLnBrk="0" hangingPunct="0">
              <a:defRPr kumimoji="1" sz="2400">
                <a:solidFill>
                  <a:srgbClr val="FF3300"/>
                </a:solidFill>
                <a:latin typeface="Times New Roman" panose="02020603050405020304" pitchFamily="18" charset="0"/>
                <a:ea typeface="宋体" panose="02010600030101010101" pitchFamily="2" charset="-122"/>
              </a:defRPr>
            </a:lvl2pPr>
            <a:lvl3pPr marL="1143000" indent="-228600" eaLnBrk="0" hangingPunct="0">
              <a:defRPr kumimoji="1" sz="2400">
                <a:solidFill>
                  <a:srgbClr val="FF3300"/>
                </a:solidFill>
                <a:latin typeface="Times New Roman" panose="02020603050405020304" pitchFamily="18" charset="0"/>
                <a:ea typeface="宋体" panose="02010600030101010101" pitchFamily="2" charset="-122"/>
              </a:defRPr>
            </a:lvl3pPr>
            <a:lvl4pPr marL="1600200" indent="-228600" eaLnBrk="0" hangingPunct="0">
              <a:defRPr kumimoji="1" sz="2400">
                <a:solidFill>
                  <a:srgbClr val="FF3300"/>
                </a:solidFill>
                <a:latin typeface="Times New Roman" panose="02020603050405020304" pitchFamily="18" charset="0"/>
                <a:ea typeface="宋体" panose="02010600030101010101" pitchFamily="2" charset="-122"/>
              </a:defRPr>
            </a:lvl4pPr>
            <a:lvl5pPr marL="2057400" indent="-228600" eaLnBrk="0" hangingPunct="0">
              <a:defRPr kumimoji="1" sz="2400">
                <a:solidFill>
                  <a:srgbClr val="FF33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a:solidFill>
                  <a:srgbClr val="FF3300"/>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solidFill>
                  <a:schemeClr val="tx1"/>
                </a:solidFill>
                <a:latin typeface="微软雅黑" panose="020B0503020204020204" pitchFamily="34" charset="-122"/>
                <a:ea typeface="微软雅黑" panose="020B0503020204020204" pitchFamily="34" charset="-122"/>
              </a:rPr>
              <a:t>图</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1  </a:t>
            </a:r>
            <a:r>
              <a:rPr lang="zh-CN" altLang="en-US" sz="2000" dirty="0">
                <a:solidFill>
                  <a:schemeClr val="tx1"/>
                </a:solidFill>
                <a:latin typeface="微软雅黑" panose="020B0503020204020204" pitchFamily="34" charset="-122"/>
                <a:ea typeface="微软雅黑" panose="020B0503020204020204" pitchFamily="34" charset="-122"/>
              </a:rPr>
              <a:t>晶闸管整流器</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电动机调速系统（</a:t>
            </a:r>
            <a:r>
              <a:rPr lang="en-US" altLang="zh-CN" sz="2000" dirty="0">
                <a:solidFill>
                  <a:schemeClr val="tx1"/>
                </a:solidFill>
                <a:latin typeface="微软雅黑" panose="020B0503020204020204" pitchFamily="34" charset="-122"/>
                <a:ea typeface="微软雅黑" panose="020B0503020204020204" pitchFamily="34" charset="-122"/>
              </a:rPr>
              <a:t>V-M</a:t>
            </a:r>
            <a:r>
              <a:rPr lang="zh-CN" altLang="en-US" sz="2000" dirty="0">
                <a:solidFill>
                  <a:schemeClr val="tx1"/>
                </a:solidFill>
                <a:latin typeface="微软雅黑" panose="020B0503020204020204" pitchFamily="34" charset="-122"/>
                <a:ea typeface="微软雅黑" panose="020B0503020204020204" pitchFamily="34" charset="-122"/>
              </a:rPr>
              <a:t>系统）原理图</a:t>
            </a:r>
          </a:p>
        </p:txBody>
      </p:sp>
      <p:pic>
        <p:nvPicPr>
          <p:cNvPr id="50181" name="Picture 8" descr="02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32718" y="1700808"/>
            <a:ext cx="6278563"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911514"/>
      </p:ext>
    </p:extLst>
  </p:cSld>
  <p:clrMapOvr>
    <a:masterClrMapping/>
  </p:clrMapOvr>
  <p:transition spd="slow"/>
</p:sld>
</file>

<file path=ppt/theme/theme1.xml><?xml version="1.0" encoding="utf-8"?>
<a:theme xmlns:a="http://schemas.openxmlformats.org/drawingml/2006/main" name="Edgex">
  <a:themeElements>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x">
      <a:majorFont>
        <a:latin typeface="Bookman Old Style"/>
        <a:ea typeface="宋体"/>
        <a:cs typeface=""/>
      </a:majorFont>
      <a:minorFont>
        <a:latin typeface="Palatino Linotype"/>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x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x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x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x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x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x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x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上海大学徐国卿电动汽车新型牵引控制技术1103(2)</Template>
  <TotalTime>669</TotalTime>
  <Words>2938</Words>
  <Application>Microsoft Office PowerPoint</Application>
  <PresentationFormat>全屏显示(4:3)</PresentationFormat>
  <Paragraphs>339</Paragraphs>
  <Slides>75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75</vt:i4>
      </vt:variant>
    </vt:vector>
  </HeadingPairs>
  <TitlesOfParts>
    <vt:vector size="89" baseType="lpstr">
      <vt:lpstr>宋体</vt:lpstr>
      <vt:lpstr>微软雅黑</vt:lpstr>
      <vt:lpstr>Arial</vt:lpstr>
      <vt:lpstr>Bookman Old Style</vt:lpstr>
      <vt:lpstr>Calibri</vt:lpstr>
      <vt:lpstr>Palatino Linotype</vt:lpstr>
      <vt:lpstr>Times New Roman</vt:lpstr>
      <vt:lpstr>Verdana</vt:lpstr>
      <vt:lpstr>Wingdings</vt:lpstr>
      <vt:lpstr>Edgex</vt:lpstr>
      <vt:lpstr>公式</vt:lpstr>
      <vt:lpstr>Visio</vt:lpstr>
      <vt:lpstr>Equation</vt:lpstr>
      <vt:lpstr>Microsoft Office Visio 绘图</vt:lpstr>
      <vt:lpstr>PowerPoint 演示文稿</vt:lpstr>
      <vt:lpstr>直流电动机的稳态特性</vt:lpstr>
      <vt:lpstr>调节直流电动机转速的方法 </vt:lpstr>
      <vt:lpstr>PowerPoint 演示文稿</vt:lpstr>
      <vt:lpstr>运动控制系统</vt:lpstr>
      <vt:lpstr>内  容  提  要</vt:lpstr>
      <vt:lpstr>2.1晶闸管整流器-直流电动机系统的工作原理及调速特性</vt:lpstr>
      <vt:lpstr>2.1晶闸管整流器-直流电动机系统的工作原理及调速特性</vt:lpstr>
      <vt:lpstr>2.1.1触发脉冲相位控制 </vt:lpstr>
      <vt:lpstr>PowerPoint 演示文稿</vt:lpstr>
      <vt:lpstr>触发脉冲相位控制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抑制电流脉动的措施 </vt:lpstr>
      <vt:lpstr>3．晶闸管整流器-电动机系统的机械特性</vt:lpstr>
      <vt:lpstr>PowerPoint 演示文稿</vt:lpstr>
      <vt:lpstr>PowerPoint 演示文稿</vt:lpstr>
      <vt:lpstr>PowerPoint 演示文稿</vt:lpstr>
      <vt:lpstr> 4．晶闸管触发和整流装置的放大系数            和传递函数</vt:lpstr>
      <vt:lpstr>放大系数的计算</vt:lpstr>
      <vt:lpstr>PowerPoint 演示文稿</vt:lpstr>
      <vt:lpstr>失控时间和纯滞后环节 </vt:lpstr>
      <vt:lpstr>PowerPoint 演示文稿</vt:lpstr>
      <vt:lpstr>PowerPoint 演示文稿</vt:lpstr>
      <vt:lpstr>PowerPoint 演示文稿</vt:lpstr>
      <vt:lpstr>晶闸管触发电路与整流装置的传递函数 </vt:lpstr>
      <vt:lpstr>传递函数的近似处理</vt:lpstr>
      <vt:lpstr>PowerPoint 演示文稿</vt:lpstr>
      <vt:lpstr>5. 晶闸管整流器运行中存在的问题</vt:lpstr>
      <vt:lpstr>2.1.2 直流PWM变换器-电动机系统</vt:lpstr>
      <vt:lpstr>PowerPoint 演示文稿</vt:lpstr>
      <vt:lpstr>1．PWM变换器的工作状态和电压、电流波形</vt:lpstr>
      <vt:lpstr>PowerPoint 演示文稿</vt:lpstr>
      <vt:lpstr>PowerPoint 演示文稿</vt:lpstr>
      <vt:lpstr>PowerPoint 演示文稿</vt:lpstr>
      <vt:lpstr>PowerPoint 演示文稿</vt:lpstr>
      <vt:lpstr>图2-12 有制动电流通路的不可逆PWM变换器-直流电动机系统</vt:lpstr>
      <vt:lpstr>PowerPoint 演示文稿</vt:lpstr>
      <vt:lpstr>一般电动状态</vt:lpstr>
      <vt:lpstr>PowerPoint 演示文稿</vt:lpstr>
      <vt:lpstr>制动状态 </vt:lpstr>
      <vt:lpstr>PowerPoint 演示文稿</vt:lpstr>
      <vt:lpstr>轻载电动状态 </vt:lpstr>
      <vt:lpstr>有制动电流通路的 不可逆PWM-直流电动机系统 </vt:lpstr>
      <vt:lpstr>桥式可逆PWM变换器</vt:lpstr>
      <vt:lpstr>PowerPoint 演示文稿</vt:lpstr>
      <vt:lpstr>PowerPoint 演示文稿</vt:lpstr>
      <vt:lpstr>PowerPoint 演示文稿</vt:lpstr>
      <vt:lpstr>PowerPoint 演示文稿</vt:lpstr>
      <vt:lpstr>PowerPoint 演示文稿</vt:lpstr>
      <vt:lpstr>2.直流PWM调速系统的机械特性(稳态)</vt:lpstr>
      <vt:lpstr>电压平均值方程 </vt:lpstr>
      <vt:lpstr>机械特性 </vt:lpstr>
      <vt:lpstr>PowerPoint 演示文稿</vt:lpstr>
      <vt:lpstr>3．PWM控制器与变换器的动态数学模型</vt:lpstr>
      <vt:lpstr>传递函数 </vt:lpstr>
      <vt:lpstr>4．直流PWM调速系统的电能回馈和泵升电压</vt:lpstr>
      <vt:lpstr>PowerPoint 演示文稿</vt:lpstr>
      <vt:lpstr>PowerPoint 演示文稿</vt:lpstr>
      <vt:lpstr>2.3  稳态调速性能指标和        直流调速系统的机械特性</vt:lpstr>
      <vt:lpstr>2.3.1转速控制的要求和稳态调速性能指标</vt:lpstr>
      <vt:lpstr>PowerPoint 演示文稿</vt:lpstr>
      <vt:lpstr>PowerPoint 演示文稿</vt:lpstr>
      <vt:lpstr>3. 调速范围、静差率和额定速降之间的关系</vt:lpstr>
      <vt:lpstr>例题2-1 </vt:lpstr>
      <vt:lpstr>PowerPoint 演示文稿</vt:lpstr>
      <vt:lpstr>2.3.2开环直流调速系统的性能和存在的问题 </vt:lpstr>
      <vt:lpstr>例题2-2 </vt:lpstr>
      <vt:lpstr>解:</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sinbowang</cp:lastModifiedBy>
  <cp:revision>24</cp:revision>
  <dcterms:created xsi:type="dcterms:W3CDTF">2017-11-27T13:54:19Z</dcterms:created>
  <dcterms:modified xsi:type="dcterms:W3CDTF">2020-02-19T01:09:28Z</dcterms:modified>
</cp:coreProperties>
</file>