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115"/>
  </p:notesMasterIdLst>
  <p:sldIdLst>
    <p:sldId id="410" r:id="rId4"/>
    <p:sldId id="412" r:id="rId5"/>
    <p:sldId id="413" r:id="rId6"/>
    <p:sldId id="415" r:id="rId7"/>
    <p:sldId id="420" r:id="rId8"/>
    <p:sldId id="421" r:id="rId9"/>
    <p:sldId id="422" r:id="rId10"/>
    <p:sldId id="426" r:id="rId11"/>
    <p:sldId id="256" r:id="rId12"/>
    <p:sldId id="368" r:id="rId13"/>
    <p:sldId id="381" r:id="rId14"/>
    <p:sldId id="382" r:id="rId15"/>
    <p:sldId id="366" r:id="rId16"/>
    <p:sldId id="258" r:id="rId17"/>
    <p:sldId id="259" r:id="rId18"/>
    <p:sldId id="260" r:id="rId19"/>
    <p:sldId id="376" r:id="rId20"/>
    <p:sldId id="263" r:id="rId21"/>
    <p:sldId id="264" r:id="rId22"/>
    <p:sldId id="377" r:id="rId23"/>
    <p:sldId id="383" r:id="rId24"/>
    <p:sldId id="265" r:id="rId25"/>
    <p:sldId id="384" r:id="rId26"/>
    <p:sldId id="267" r:id="rId27"/>
    <p:sldId id="268" r:id="rId28"/>
    <p:sldId id="269" r:id="rId29"/>
    <p:sldId id="270" r:id="rId30"/>
    <p:sldId id="272" r:id="rId31"/>
    <p:sldId id="385" r:id="rId32"/>
    <p:sldId id="378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427" r:id="rId44"/>
    <p:sldId id="284" r:id="rId45"/>
    <p:sldId id="379" r:id="rId46"/>
    <p:sldId id="285" r:id="rId47"/>
    <p:sldId id="286" r:id="rId48"/>
    <p:sldId id="287" r:id="rId49"/>
    <p:sldId id="288" r:id="rId50"/>
    <p:sldId id="428" r:id="rId51"/>
    <p:sldId id="289" r:id="rId52"/>
    <p:sldId id="429" r:id="rId53"/>
    <p:sldId id="290" r:id="rId54"/>
    <p:sldId id="291" r:id="rId55"/>
    <p:sldId id="292" r:id="rId56"/>
    <p:sldId id="293" r:id="rId57"/>
    <p:sldId id="294" r:id="rId58"/>
    <p:sldId id="431" r:id="rId59"/>
    <p:sldId id="430" r:id="rId60"/>
    <p:sldId id="295" r:id="rId61"/>
    <p:sldId id="296" r:id="rId62"/>
    <p:sldId id="297" r:id="rId63"/>
    <p:sldId id="298" r:id="rId64"/>
    <p:sldId id="299" r:id="rId65"/>
    <p:sldId id="300" r:id="rId66"/>
    <p:sldId id="432" r:id="rId67"/>
    <p:sldId id="301" r:id="rId68"/>
    <p:sldId id="369" r:id="rId69"/>
    <p:sldId id="302" r:id="rId70"/>
    <p:sldId id="303" r:id="rId71"/>
    <p:sldId id="304" r:id="rId72"/>
    <p:sldId id="305" r:id="rId73"/>
    <p:sldId id="307" r:id="rId74"/>
    <p:sldId id="308" r:id="rId75"/>
    <p:sldId id="380" r:id="rId76"/>
    <p:sldId id="309" r:id="rId77"/>
    <p:sldId id="310" r:id="rId78"/>
    <p:sldId id="311" r:id="rId79"/>
    <p:sldId id="312" r:id="rId80"/>
    <p:sldId id="313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6" r:id="rId94"/>
    <p:sldId id="370" r:id="rId95"/>
    <p:sldId id="371" r:id="rId96"/>
    <p:sldId id="349" r:id="rId97"/>
    <p:sldId id="350" r:id="rId98"/>
    <p:sldId id="352" r:id="rId99"/>
    <p:sldId id="353" r:id="rId100"/>
    <p:sldId id="354" r:id="rId101"/>
    <p:sldId id="355" r:id="rId102"/>
    <p:sldId id="356" r:id="rId103"/>
    <p:sldId id="357" r:id="rId104"/>
    <p:sldId id="372" r:id="rId105"/>
    <p:sldId id="373" r:id="rId106"/>
    <p:sldId id="358" r:id="rId107"/>
    <p:sldId id="374" r:id="rId108"/>
    <p:sldId id="360" r:id="rId109"/>
    <p:sldId id="375" r:id="rId110"/>
    <p:sldId id="362" r:id="rId111"/>
    <p:sldId id="363" r:id="rId112"/>
    <p:sldId id="364" r:id="rId113"/>
    <p:sldId id="365" r:id="rId1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2625" autoAdjust="0"/>
    <p:restoredTop sz="94660"/>
  </p:normalViewPr>
  <p:slideViewPr>
    <p:cSldViewPr>
      <p:cViewPr>
        <p:scale>
          <a:sx n="52" d="100"/>
          <a:sy n="52" d="100"/>
        </p:scale>
        <p:origin x="-163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26FC-C328-4C03-97C5-2F20A0AA409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23121-3182-4276-B8B1-628F4EC48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8DA8-B118-462F-89E8-5F42D6B30CF2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70217-50B2-43FD-9235-46F21B72C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322BA-9253-4181-8398-5141A0849BC5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B46B-B543-42FF-A799-9C174EC3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1E257-F23C-4649-AD10-0A75009DC855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CB31A-5093-4A7F-A8DD-5D60689B75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2A51-48D6-4A11-9E3C-733DD6B682BA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C389A-E648-4528-B96C-62CF13F84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F2855-1138-4A8E-9C2C-B4782C6B9EE1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C6FAE-998D-467B-9BA8-00C6BDEAC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1BB5-88FA-42EF-8627-15839AFF113B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FD778-F27D-4DDA-8AD3-9363CDFAD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0CE03-98D0-43B9-8603-4561EDC231A0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E57C-BFE6-4213-B17E-3405DFB05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AE08-367A-4303-869C-5D5886305063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ADE3E-D712-4F1E-9794-6453EECF2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C42DC-9E24-4034-BFEB-03D4350EC6FA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A8896-05E9-4475-A4D5-DD53DA655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E68B-FB20-4702-BE0C-D6E4FA41574B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7A459-D3D4-48CE-B605-0BE3E7D7C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4735-782F-4B2D-80F6-B7AA825D547B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9274C-E1FD-400E-AF8D-30D8BBE79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9999FF">
                  <a:alpha val="54999"/>
                </a:srgbClr>
              </a:gs>
              <a:gs pos="100000">
                <a:srgbClr val="CCCCFF">
                  <a:alpha val="37999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fld id="{CE8E330D-2631-4B76-AB64-4E7A54599C9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>
                <a:ea typeface="宋体" pitchFamily="2" charset="-122"/>
              </a:defRPr>
            </a:lvl1pPr>
          </a:lstStyle>
          <a:p>
            <a:fld id="{0F509E8C-1210-43E8-8D63-AAF7F3A17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7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9999FF">
                  <a:alpha val="54999"/>
                </a:srgbClr>
              </a:gs>
              <a:gs pos="100000">
                <a:srgbClr val="CCCCFF">
                  <a:alpha val="37999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D09A4DB-611D-4613-8C9C-E1DAE78F3307}" type="datetime4">
              <a:rPr lang="en-US" altLang="zh-CN"/>
              <a:pPr>
                <a:defRPr/>
              </a:pPr>
              <a:t>March 3, 2020</a:t>
            </a:fld>
            <a:endParaRPr lang="en-US" altLang="zh-CN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2C8A2E62-60F0-421F-B6FC-171753A3F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59.png"/><Relationship Id="rId4" Type="http://schemas.openxmlformats.org/officeDocument/2006/relationships/oleObject" Target="../embeddings/oleObject1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62.png"/><Relationship Id="rId4" Type="http://schemas.openxmlformats.org/officeDocument/2006/relationships/oleObject" Target="../embeddings/oleObject130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oleObject" Target="../embeddings/oleObject6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9.png"/><Relationship Id="rId4" Type="http://schemas.openxmlformats.org/officeDocument/2006/relationships/oleObject" Target="../embeddings/oleObject6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6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0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0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1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1.png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14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119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21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23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ChangeArrowheads="1"/>
          </p:cNvSpPr>
          <p:nvPr/>
        </p:nvSpPr>
        <p:spPr bwMode="auto">
          <a:xfrm>
            <a:off x="0" y="250507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0" y="43529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04" name="Text Box 7"/>
          <p:cNvSpPr txBox="1">
            <a:spLocks noChangeArrowheads="1"/>
          </p:cNvSpPr>
          <p:nvPr/>
        </p:nvSpPr>
        <p:spPr bwMode="auto">
          <a:xfrm>
            <a:off x="900113" y="6165850"/>
            <a:ext cx="7559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2-15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调速系统（</a:t>
            </a: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电流连续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）的机械特性</a:t>
            </a:r>
          </a:p>
        </p:txBody>
      </p:sp>
      <p:pic>
        <p:nvPicPr>
          <p:cNvPr id="102405" name="Picture 8" descr="0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00240"/>
            <a:ext cx="7616148" cy="432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5715008" y="1785926"/>
          <a:ext cx="3148013" cy="785812"/>
        </p:xfrm>
        <a:graphic>
          <a:graphicData uri="http://schemas.openxmlformats.org/presentationml/2006/ole">
            <p:oleObj spid="_x0000_s317442" name="Equation" r:id="rId4" imgW="1739880" imgH="431640" progId="Equation.DSMT4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34" y="571480"/>
            <a:ext cx="8162925" cy="641350"/>
          </a:xfrm>
          <a:prstGeom prst="rect">
            <a:avLst/>
          </a:prstGeom>
        </p:spPr>
        <p:txBody>
          <a:bodyPr/>
          <a:lstStyle/>
          <a:p>
            <a:pPr marL="838200" marR="0" lvl="0" indent="-838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2.2.3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直流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PWM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调速系统的机械特性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90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 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有静差的转速闭环直流调速系统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结构与静特性分析，闭环直流调速系统的反馈控制规律，稳定性分析）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无静差的转速闭环直流调速系统（比例积分控制规律、稳态参数计算）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转速闭环直流调速系统的限流保护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转速闭环控制直流调速系统的仿真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5"/>
          <p:cNvSpPr>
            <a:spLocks noChangeArrowheads="1"/>
          </p:cNvSpPr>
          <p:nvPr/>
        </p:nvSpPr>
        <p:spPr bwMode="auto">
          <a:xfrm>
            <a:off x="3995738" y="981075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3-26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增益模块对话框</a:t>
            </a:r>
          </a:p>
        </p:txBody>
      </p:sp>
      <p:sp>
        <p:nvSpPr>
          <p:cNvPr id="244739" name="Rectangle 7"/>
          <p:cNvSpPr>
            <a:spLocks noChangeArrowheads="1"/>
          </p:cNvSpPr>
          <p:nvPr/>
        </p:nvSpPr>
        <p:spPr bwMode="auto">
          <a:xfrm>
            <a:off x="611188" y="2387600"/>
            <a:ext cx="1873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</a:rPr>
              <a:t>填写所需要的放大系数 </a:t>
            </a:r>
          </a:p>
        </p:txBody>
      </p:sp>
      <p:pic>
        <p:nvPicPr>
          <p:cNvPr id="24474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71675"/>
            <a:ext cx="5867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41" name="AutoShape 6"/>
          <p:cNvSpPr>
            <a:spLocks noChangeArrowheads="1"/>
          </p:cNvSpPr>
          <p:nvPr/>
        </p:nvSpPr>
        <p:spPr bwMode="auto">
          <a:xfrm>
            <a:off x="395288" y="2349500"/>
            <a:ext cx="2087562" cy="935038"/>
          </a:xfrm>
          <a:prstGeom prst="wedgeRoundRectCallout">
            <a:avLst>
              <a:gd name="adj1" fmla="val 97528"/>
              <a:gd name="adj2" fmla="val 166639"/>
              <a:gd name="adj3" fmla="val 16667"/>
            </a:avLst>
          </a:prstGeom>
          <a:noFill/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5"/>
          <p:cNvSpPr>
            <a:spLocks noChangeArrowheads="1"/>
          </p:cNvSpPr>
          <p:nvPr/>
        </p:nvSpPr>
        <p:spPr bwMode="auto">
          <a:xfrm>
            <a:off x="3851275" y="333375"/>
            <a:ext cx="3199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3-27 </a:t>
            </a:r>
            <a:r>
              <a:rPr lang="en-US" altLang="zh-CN" dirty="0">
                <a:solidFill>
                  <a:schemeClr val="tx1"/>
                </a:solidFill>
              </a:rPr>
              <a:t>	Integrator</a:t>
            </a:r>
            <a:r>
              <a:rPr lang="zh-CN" altLang="en-US" dirty="0">
                <a:solidFill>
                  <a:schemeClr val="tx1"/>
                </a:solidFill>
              </a:rPr>
              <a:t>模块对话框</a:t>
            </a:r>
          </a:p>
        </p:txBody>
      </p:sp>
      <p:pic>
        <p:nvPicPr>
          <p:cNvPr id="24576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5888" y="908050"/>
            <a:ext cx="5218112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4" name="AutoShape 6"/>
          <p:cNvSpPr>
            <a:spLocks noChangeArrowheads="1"/>
          </p:cNvSpPr>
          <p:nvPr/>
        </p:nvSpPr>
        <p:spPr bwMode="auto">
          <a:xfrm>
            <a:off x="539750" y="2205038"/>
            <a:ext cx="2232025" cy="1008062"/>
          </a:xfrm>
          <a:prstGeom prst="wedgeRoundRectCallout">
            <a:avLst>
              <a:gd name="adj1" fmla="val 113657"/>
              <a:gd name="adj2" fmla="val 140866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积分饱和值</a:t>
            </a:r>
            <a:r>
              <a:rPr lang="en-US" altLang="zh-CN" sz="2800" dirty="0"/>
              <a:t>,</a:t>
            </a:r>
            <a:r>
              <a:rPr lang="zh-CN" altLang="en-US" sz="2800" dirty="0"/>
              <a:t>可</a:t>
            </a:r>
            <a:r>
              <a:rPr lang="zh-CN" altLang="en-US" sz="2800" dirty="0" smtClean="0"/>
              <a:t>改为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45765" name="AutoShape 7"/>
          <p:cNvSpPr>
            <a:spLocks noChangeArrowheads="1"/>
          </p:cNvSpPr>
          <p:nvPr/>
        </p:nvSpPr>
        <p:spPr bwMode="auto">
          <a:xfrm>
            <a:off x="539750" y="4724400"/>
            <a:ext cx="2232025" cy="1008063"/>
          </a:xfrm>
          <a:prstGeom prst="wedgeRoundRectCallout">
            <a:avLst>
              <a:gd name="adj1" fmla="val 113514"/>
              <a:gd name="adj2" fmla="val -44171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dirty="0"/>
              <a:t>积分饱和值</a:t>
            </a:r>
            <a:r>
              <a:rPr lang="en-US" altLang="zh-CN" dirty="0"/>
              <a:t>,</a:t>
            </a:r>
            <a:r>
              <a:rPr lang="zh-CN" altLang="en-US" dirty="0"/>
              <a:t>可改为</a:t>
            </a:r>
            <a:r>
              <a:rPr lang="en-US" altLang="zh-CN" dirty="0" smtClean="0"/>
              <a:t>-5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图片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379188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285720" y="142852"/>
            <a:ext cx="3143272" cy="1793880"/>
          </a:xfrm>
          <a:prstGeom prst="wedgeRoundRectCallout">
            <a:avLst>
              <a:gd name="adj1" fmla="val 73960"/>
              <a:gd name="adj2" fmla="val 123098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/>
              <a:t>为了得到周期为</a:t>
            </a:r>
            <a:r>
              <a:rPr lang="en-US" sz="2400" dirty="0" smtClean="0"/>
              <a:t>8KHz</a:t>
            </a:r>
            <a:r>
              <a:rPr lang="zh-CN" altLang="en-US" sz="2400" dirty="0" smtClean="0"/>
              <a:t>的锯齿波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把</a:t>
            </a:r>
            <a:r>
              <a:rPr lang="en-US" sz="2400" dirty="0" smtClean="0"/>
              <a:t>Time value</a:t>
            </a:r>
            <a:r>
              <a:rPr lang="zh-CN" altLang="en-US" sz="2400" dirty="0" smtClean="0"/>
              <a:t>设置为</a:t>
            </a:r>
            <a:r>
              <a:rPr lang="en-US" sz="2400" dirty="0" smtClean="0"/>
              <a:t>[0 0.125e-3]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85720" y="3929066"/>
            <a:ext cx="2428892" cy="1008063"/>
          </a:xfrm>
          <a:prstGeom prst="wedgeRoundRectCallout">
            <a:avLst>
              <a:gd name="adj1" fmla="val 100573"/>
              <a:gd name="adj2" fmla="val -53620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/>
              <a:t>把</a:t>
            </a:r>
            <a:r>
              <a:rPr lang="en-US" sz="2400" dirty="0" smtClean="0"/>
              <a:t>output values</a:t>
            </a:r>
            <a:r>
              <a:rPr lang="zh-CN" altLang="en-US" sz="2400" dirty="0" smtClean="0"/>
              <a:t>设置为</a:t>
            </a:r>
            <a:r>
              <a:rPr lang="en-US" sz="2400" dirty="0" smtClean="0"/>
              <a:t>[-5 5]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926054"/>
            <a:ext cx="4696108" cy="343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285720" y="908720"/>
            <a:ext cx="2232025" cy="1584176"/>
          </a:xfrm>
          <a:prstGeom prst="wedgeRoundRectCallout">
            <a:avLst>
              <a:gd name="adj1" fmla="val 131888"/>
              <a:gd name="adj2" fmla="val 47508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/>
              <a:t>点击</a:t>
            </a:r>
            <a:r>
              <a:rPr lang="en-US" altLang="en-US" sz="2400" dirty="0" smtClean="0"/>
              <a:t>history</a:t>
            </a:r>
            <a:r>
              <a:rPr lang="zh-CN" altLang="en-US" sz="2400" dirty="0" smtClean="0"/>
              <a:t>按钮，取消对点数限制。</a:t>
            </a:r>
            <a:endParaRPr lang="zh-CN" altLang="en-US" sz="24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2976" y="3071810"/>
            <a:ext cx="2232025" cy="1008063"/>
          </a:xfrm>
          <a:prstGeom prst="wedgeRoundRectCallout">
            <a:avLst>
              <a:gd name="adj1" fmla="val 113514"/>
              <a:gd name="adj2" fmla="val -44171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 smtClean="0"/>
              <a:t>设置坐标轴数为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8162925" cy="57943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(4)</a:t>
            </a:r>
            <a:r>
              <a:rPr lang="zh-CN" altLang="en-US" sz="3200" b="1" dirty="0" smtClean="0">
                <a:latin typeface="Times New Roman" pitchFamily="18" charset="0"/>
              </a:rPr>
              <a:t>模块连接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以鼠标左键点击起点模块输出端，拖动鼠标至终点模块输入端处，则在两模块间产生“→”线。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单击某模块，选取</a:t>
            </a:r>
            <a:r>
              <a:rPr lang="en-US" altLang="zh-CN" sz="2800" smtClean="0">
                <a:latin typeface="Times New Roman" pitchFamily="18" charset="0"/>
              </a:rPr>
              <a:t>Format→Rotate Block</a:t>
            </a:r>
            <a:r>
              <a:rPr lang="zh-CN" altLang="en-US" sz="2800" smtClean="0">
                <a:latin typeface="Times New Roman" pitchFamily="18" charset="0"/>
              </a:rPr>
              <a:t>菜单项可使模块旋转</a:t>
            </a:r>
            <a:r>
              <a:rPr lang="en-US" altLang="zh-CN" sz="2800" smtClean="0">
                <a:latin typeface="Times New Roman" pitchFamily="18" charset="0"/>
              </a:rPr>
              <a:t>90°</a:t>
            </a:r>
            <a:r>
              <a:rPr lang="zh-CN" altLang="en-US" sz="2800" smtClean="0">
                <a:latin typeface="Times New Roman" pitchFamily="18" charset="0"/>
              </a:rPr>
              <a:t>；选取</a:t>
            </a:r>
            <a:r>
              <a:rPr lang="en-US" altLang="zh-CN" sz="2800" smtClean="0">
                <a:latin typeface="Times New Roman" pitchFamily="18" charset="0"/>
              </a:rPr>
              <a:t>Format→Flip Block</a:t>
            </a:r>
            <a:r>
              <a:rPr lang="zh-CN" altLang="en-US" sz="2800" smtClean="0">
                <a:latin typeface="Times New Roman" pitchFamily="18" charset="0"/>
              </a:rPr>
              <a:t>菜单项可使模块翻转。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把鼠标移到期望的分支线的起点处，按下鼠标的右键，看到光标变为十字后，拖动鼠标直至分支线的终点处，释放鼠标按钮，就完成了分支线的绘制。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643050"/>
            <a:ext cx="760814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00034" y="2928934"/>
            <a:ext cx="2160588" cy="541337"/>
          </a:xfrm>
          <a:prstGeom prst="wedgeRoundRectCallout">
            <a:avLst>
              <a:gd name="adj1" fmla="val 66532"/>
              <a:gd name="adj2" fmla="val -202199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rIns="0"/>
          <a:lstStyle/>
          <a:p>
            <a:pPr algn="l"/>
            <a:r>
              <a:rPr lang="zh-CN" altLang="en-US" dirty="0">
                <a:latin typeface="Verdana" pitchFamily="34" charset="0"/>
              </a:rPr>
              <a:t>仿真启动按钮</a:t>
            </a:r>
          </a:p>
        </p:txBody>
      </p:sp>
      <p:sp>
        <p:nvSpPr>
          <p:cNvPr id="6" name="矩形 5"/>
          <p:cNvSpPr/>
          <p:nvPr/>
        </p:nvSpPr>
        <p:spPr>
          <a:xfrm>
            <a:off x="1857356" y="6072206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667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3-21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比例积分控制的直流调速系统的仿真框图</a:t>
            </a:r>
            <a:endParaRPr lang="zh-CN" altLang="en-US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162925" cy="701675"/>
          </a:xfrm>
        </p:spPr>
        <p:txBody>
          <a:bodyPr/>
          <a:lstStyle/>
          <a:p>
            <a:pPr marL="838200" indent="-838200" eaLnBrk="1" hangingPunct="1"/>
            <a:r>
              <a:rPr lang="en-US" altLang="zh-CN" sz="4000" b="1" dirty="0" smtClean="0">
                <a:latin typeface="Times New Roman" pitchFamily="18" charset="0"/>
              </a:rPr>
              <a:t>3.4.3  </a:t>
            </a:r>
            <a:r>
              <a:rPr lang="zh-CN" altLang="en-US" sz="4000" b="1" dirty="0" smtClean="0">
                <a:latin typeface="Times New Roman" pitchFamily="18" charset="0"/>
              </a:rPr>
              <a:t>仿真模型的运行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(1)</a:t>
            </a:r>
            <a:r>
              <a:rPr lang="zh-CN" altLang="en-US" sz="2800" dirty="0" smtClean="0">
                <a:latin typeface="Times New Roman" pitchFamily="18" charset="0"/>
              </a:rPr>
              <a:t>仿真过程的启动：单击启动仿真工具条的按钮   或选择</a:t>
            </a:r>
            <a:r>
              <a:rPr lang="en-US" altLang="zh-CN" sz="2800" dirty="0" err="1" smtClean="0">
                <a:latin typeface="Times New Roman" pitchFamily="18" charset="0"/>
              </a:rPr>
              <a:t>Simulation→Start</a:t>
            </a:r>
            <a:r>
              <a:rPr lang="zh-CN" altLang="en-US" sz="2800" dirty="0" smtClean="0">
                <a:latin typeface="Times New Roman" pitchFamily="18" charset="0"/>
              </a:rPr>
              <a:t>菜单项，再双击示波器模块就可以显示仿真结果。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(2)</a:t>
            </a:r>
            <a:r>
              <a:rPr lang="zh-CN" altLang="en-US" sz="2800" dirty="0" smtClean="0">
                <a:latin typeface="Times New Roman" pitchFamily="18" charset="0"/>
              </a:rPr>
              <a:t>仿真参数的设置：为了清晰地观测仿真结果，需要对示波器显示格式作一个修改，对示波器的默认值逐一改动。改动的方法有多种，其中一种方法是选中</a:t>
            </a:r>
            <a:r>
              <a:rPr lang="en-US" altLang="zh-CN" sz="2800" dirty="0" smtClean="0">
                <a:latin typeface="Times New Roman" pitchFamily="18" charset="0"/>
              </a:rPr>
              <a:t>SIMULINK</a:t>
            </a:r>
            <a:r>
              <a:rPr lang="zh-CN" altLang="en-US" sz="2800" dirty="0" smtClean="0">
                <a:latin typeface="Times New Roman" pitchFamily="18" charset="0"/>
              </a:rPr>
              <a:t>模型窗口的</a:t>
            </a:r>
            <a:r>
              <a:rPr lang="en-US" altLang="zh-CN" sz="2800" dirty="0" err="1" smtClean="0">
                <a:latin typeface="Times New Roman" pitchFamily="18" charset="0"/>
              </a:rPr>
              <a:t>Simulation→Configuration</a:t>
            </a:r>
            <a:r>
              <a:rPr lang="en-US" altLang="zh-CN" sz="2800" dirty="0" smtClean="0">
                <a:latin typeface="Times New Roman" pitchFamily="18" charset="0"/>
              </a:rPr>
              <a:t> Parameters</a:t>
            </a:r>
            <a:r>
              <a:rPr lang="zh-CN" altLang="en-US" sz="2800" dirty="0" smtClean="0">
                <a:latin typeface="Times New Roman" pitchFamily="18" charset="0"/>
              </a:rPr>
              <a:t>菜单项，打开仿真控制参数对话框，对仿真控制参数进行设置。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546" y="1658682"/>
            <a:ext cx="5530702" cy="329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500166" y="5357826"/>
            <a:ext cx="56092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3-30 SIMULINK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仿真控制参数对话框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763688" y="501055"/>
            <a:ext cx="1584325" cy="650897"/>
          </a:xfrm>
          <a:prstGeom prst="wedgeRoundRectCallout">
            <a:avLst>
              <a:gd name="adj1" fmla="val 58397"/>
              <a:gd name="adj2" fmla="val 191155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latin typeface="Verdana" pitchFamily="34" charset="0"/>
              </a:rPr>
              <a:t>仿真的起始时间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32258" y="720152"/>
            <a:ext cx="2087562" cy="863600"/>
          </a:xfrm>
          <a:prstGeom prst="wedgeRoundRectCallout">
            <a:avLst>
              <a:gd name="adj1" fmla="val 36267"/>
              <a:gd name="adj2" fmla="val 95962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/>
              <a:t>结束时间修改为</a:t>
            </a:r>
            <a:r>
              <a:rPr lang="en-US" altLang="zh-CN" b="1" dirty="0"/>
              <a:t>0.6</a:t>
            </a:r>
            <a:r>
              <a:rPr lang="zh-CN" altLang="en-US" b="1" dirty="0"/>
              <a:t>秒 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0" y="1571612"/>
            <a:ext cx="1584325" cy="650897"/>
          </a:xfrm>
          <a:prstGeom prst="wedgeRoundRectCallout">
            <a:avLst>
              <a:gd name="adj1" fmla="val 184168"/>
              <a:gd name="adj2" fmla="val 101187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 smtClean="0">
                <a:latin typeface="Verdana" pitchFamily="34" charset="0"/>
              </a:rPr>
              <a:t>最大仿真步长设为</a:t>
            </a:r>
            <a:r>
              <a:rPr lang="en-US" altLang="en-US" b="1" dirty="0" smtClean="0">
                <a:latin typeface="Verdana" pitchFamily="34" charset="0"/>
              </a:rPr>
              <a:t>1e-5s</a:t>
            </a:r>
            <a:endParaRPr lang="zh-CN" altLang="en-US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3"/>
          <p:cNvSpPr>
            <a:spLocks noChangeArrowheads="1"/>
          </p:cNvSpPr>
          <p:nvPr/>
        </p:nvSpPr>
        <p:spPr bwMode="auto">
          <a:xfrm>
            <a:off x="539552" y="3695228"/>
            <a:ext cx="13178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图</a:t>
            </a:r>
            <a:r>
              <a:rPr lang="en-US" altLang="zh-CN" dirty="0">
                <a:solidFill>
                  <a:schemeClr val="tx1"/>
                </a:solidFill>
              </a:rPr>
              <a:t>2-55 	</a:t>
            </a:r>
            <a:r>
              <a:rPr lang="zh-CN" altLang="en-US" dirty="0">
                <a:solidFill>
                  <a:schemeClr val="tx1"/>
                </a:solidFill>
              </a:rPr>
              <a:t>修改控制参数后的仿真结果</a:t>
            </a:r>
          </a:p>
        </p:txBody>
      </p:sp>
      <p:sp>
        <p:nvSpPr>
          <p:cNvPr id="250883" name="Text Box 5"/>
          <p:cNvSpPr txBox="1">
            <a:spLocks noChangeArrowheads="1"/>
          </p:cNvSpPr>
          <p:nvPr/>
        </p:nvSpPr>
        <p:spPr bwMode="auto">
          <a:xfrm>
            <a:off x="3873481" y="620688"/>
            <a:ext cx="525621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启动</a:t>
            </a:r>
            <a:r>
              <a:rPr lang="en-US" altLang="zh-CN" dirty="0">
                <a:solidFill>
                  <a:schemeClr val="tx1"/>
                </a:solidFill>
              </a:rPr>
              <a:t>Scope</a:t>
            </a:r>
            <a:r>
              <a:rPr lang="zh-CN" altLang="en-US" dirty="0">
                <a:solidFill>
                  <a:schemeClr val="tx1"/>
                </a:solidFill>
              </a:rPr>
              <a:t>工具条中的“自动刻度”按钮。把当前窗中信号的最大最小值为纵坐标的上下限，得到清晰的图形。 </a:t>
            </a:r>
          </a:p>
          <a:p>
            <a:pPr algn="l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0885" name="AutoShape 4"/>
          <p:cNvSpPr>
            <a:spLocks noChangeArrowheads="1"/>
          </p:cNvSpPr>
          <p:nvPr/>
        </p:nvSpPr>
        <p:spPr bwMode="auto">
          <a:xfrm>
            <a:off x="1857356" y="714356"/>
            <a:ext cx="2016125" cy="576263"/>
          </a:xfrm>
          <a:prstGeom prst="wedgeRoundRectCallout">
            <a:avLst>
              <a:gd name="adj1" fmla="val 21417"/>
              <a:gd name="adj2" fmla="val 209778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dirty="0">
                <a:latin typeface="Verdana" pitchFamily="34" charset="0"/>
              </a:rPr>
              <a:t>自动刻度</a:t>
            </a:r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2"/>
            <a:ext cx="6143668" cy="46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marL="838200" indent="-838200" eaLnBrk="1" hangingPunct="1"/>
            <a:r>
              <a:rPr lang="en-US" altLang="zh-CN" sz="4000" smtClean="0">
                <a:latin typeface="Times New Roman" pitchFamily="18" charset="0"/>
              </a:rPr>
              <a:t>2.6.4  </a:t>
            </a:r>
            <a:r>
              <a:rPr lang="zh-CN" altLang="en-US" sz="4000" smtClean="0">
                <a:latin typeface="Times New Roman" pitchFamily="18" charset="0"/>
              </a:rPr>
              <a:t>调节器参数的调整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716463" y="5876925"/>
            <a:ext cx="398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2-56  </a:t>
            </a:r>
            <a:r>
              <a:rPr lang="zh-CN" altLang="en-US">
                <a:solidFill>
                  <a:schemeClr val="tx1"/>
                </a:solidFill>
              </a:rPr>
              <a:t>无超调的仿真结果</a:t>
            </a:r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58" name="Object 6"/>
          <p:cNvGraphicFramePr>
            <a:graphicFrameLocks noChangeAspect="1"/>
          </p:cNvGraphicFramePr>
          <p:nvPr/>
        </p:nvGraphicFramePr>
        <p:xfrm>
          <a:off x="684213" y="2133600"/>
          <a:ext cx="1584325" cy="557213"/>
        </p:xfrm>
        <a:graphic>
          <a:graphicData uri="http://schemas.openxmlformats.org/presentationml/2006/ole">
            <p:oleObj spid="_x0000_s64664" name="公式" r:id="rId3" imgW="672808" imgH="241195" progId="Equation.3">
              <p:embed/>
            </p:oleObj>
          </a:graphicData>
        </a:graphic>
      </p:graphicFrame>
      <p:sp>
        <p:nvSpPr>
          <p:cNvPr id="96263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8"/>
          <p:cNvGraphicFramePr>
            <a:graphicFrameLocks noChangeAspect="1"/>
          </p:cNvGraphicFramePr>
          <p:nvPr/>
        </p:nvGraphicFramePr>
        <p:xfrm>
          <a:off x="755650" y="2781300"/>
          <a:ext cx="912813" cy="936625"/>
        </p:xfrm>
        <a:graphic>
          <a:graphicData uri="http://schemas.openxmlformats.org/presentationml/2006/ole">
            <p:oleObj spid="_x0000_s64665" name="公式" r:id="rId4" imgW="380835" imgH="393529" progId="Equation.3">
              <p:embed/>
            </p:oleObj>
          </a:graphicData>
        </a:graphic>
      </p:graphicFrame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755650" y="4283075"/>
            <a:ext cx="2736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系统转速的响应是无超调、但调节时间很长； </a:t>
            </a:r>
          </a:p>
        </p:txBody>
      </p:sp>
      <p:pic>
        <p:nvPicPr>
          <p:cNvPr id="962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4663" y="1887538"/>
            <a:ext cx="4716462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有静差的转速闭环直流调速系统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7848600" cy="48291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调速范围和静差率是一对互相制约的性能指标。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提高调速范围，降低静差率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，唯一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的方法是减少额定转速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解决矛盾的有效途径是：反馈控制，构成闭环系统。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1857356" y="2857496"/>
          <a:ext cx="3086100" cy="1333500"/>
        </p:xfrm>
        <a:graphic>
          <a:graphicData uri="http://schemas.openxmlformats.org/presentationml/2006/ole">
            <p:oleObj spid="_x0000_s211970" name="公式" r:id="rId3" imgW="990170" imgH="431613" progId="Equation.3">
              <p:embed/>
            </p:oleObj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5643570" y="2928934"/>
          <a:ext cx="2373313" cy="1333500"/>
        </p:xfrm>
        <a:graphic>
          <a:graphicData uri="http://schemas.openxmlformats.org/presentationml/2006/ole">
            <p:oleObj spid="_x0000_s211972" name="Equation" r:id="rId4" imgW="7617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3851275" y="6092825"/>
            <a:ext cx="459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2-57  </a:t>
            </a:r>
            <a:r>
              <a:rPr lang="zh-CN" altLang="en-US">
                <a:solidFill>
                  <a:schemeClr val="tx1"/>
                </a:solidFill>
              </a:rPr>
              <a:t>超调量较大的仿真结果</a:t>
            </a:r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2" name="Object 6"/>
          <p:cNvGraphicFramePr>
            <a:graphicFrameLocks noChangeAspect="1"/>
          </p:cNvGraphicFramePr>
          <p:nvPr/>
        </p:nvGraphicFramePr>
        <p:xfrm>
          <a:off x="755650" y="1916113"/>
          <a:ext cx="1295400" cy="539750"/>
        </p:xfrm>
        <a:graphic>
          <a:graphicData uri="http://schemas.openxmlformats.org/presentationml/2006/ole">
            <p:oleObj spid="_x0000_s65688" name="公式" r:id="rId3" imgW="571252" imgH="241195" progId="Equation.3">
              <p:embed/>
            </p:oleObj>
          </a:graphicData>
        </a:graphic>
      </p:graphicFrame>
      <p:sp>
        <p:nvSpPr>
          <p:cNvPr id="97286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3" name="Object 8"/>
          <p:cNvGraphicFramePr>
            <a:graphicFrameLocks noChangeAspect="1"/>
          </p:cNvGraphicFramePr>
          <p:nvPr/>
        </p:nvGraphicFramePr>
        <p:xfrm>
          <a:off x="755650" y="2492375"/>
          <a:ext cx="1152525" cy="1049338"/>
        </p:xfrm>
        <a:graphic>
          <a:graphicData uri="http://schemas.openxmlformats.org/presentationml/2006/ole">
            <p:oleObj spid="_x0000_s65689" name="公式" r:id="rId4" imgW="431613" imgH="393529" progId="Equation.3">
              <p:embed/>
            </p:oleObj>
          </a:graphicData>
        </a:graphic>
      </p:graphicFrame>
      <p:sp>
        <p:nvSpPr>
          <p:cNvPr id="97287" name="Text Box 10"/>
          <p:cNvSpPr txBox="1">
            <a:spLocks noChangeArrowheads="1"/>
          </p:cNvSpPr>
          <p:nvPr/>
        </p:nvSpPr>
        <p:spPr bwMode="auto">
          <a:xfrm>
            <a:off x="468313" y="4581525"/>
            <a:ext cx="2447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系统转速的响应的超调较大、但快速性较好。 </a:t>
            </a:r>
          </a:p>
        </p:txBody>
      </p:sp>
      <p:pic>
        <p:nvPicPr>
          <p:cNvPr id="9728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8038" y="1125538"/>
            <a:ext cx="5651500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SIMULINK</a:t>
            </a:r>
            <a:r>
              <a:rPr lang="zh-CN" altLang="en-US" smtClean="0">
                <a:latin typeface="Times New Roman" pitchFamily="18" charset="0"/>
              </a:rPr>
              <a:t>软件的仿真方法为系统设计提供了仿真平台，可以选择合适的</a:t>
            </a:r>
            <a:r>
              <a:rPr lang="en-US" altLang="zh-CN" smtClean="0">
                <a:latin typeface="Times New Roman" pitchFamily="18" charset="0"/>
              </a:rPr>
              <a:t>PI</a:t>
            </a:r>
            <a:r>
              <a:rPr lang="zh-CN" altLang="en-US" smtClean="0">
                <a:latin typeface="Times New Roman" pitchFamily="18" charset="0"/>
              </a:rPr>
              <a:t>参数，满足系统的跟随性能指标。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在</a:t>
            </a:r>
            <a:r>
              <a:rPr lang="en-US" altLang="zh-CN" smtClean="0">
                <a:latin typeface="Times New Roman" pitchFamily="18" charset="0"/>
              </a:rPr>
              <a:t>《</a:t>
            </a:r>
            <a:r>
              <a:rPr lang="zh-CN" altLang="en-US" smtClean="0">
                <a:latin typeface="Times New Roman" pitchFamily="18" charset="0"/>
              </a:rPr>
              <a:t>自动控制理论</a:t>
            </a:r>
            <a:r>
              <a:rPr lang="en-US" altLang="zh-CN" smtClean="0">
                <a:latin typeface="Times New Roman" pitchFamily="18" charset="0"/>
              </a:rPr>
              <a:t>》</a:t>
            </a:r>
            <a:r>
              <a:rPr lang="zh-CN" altLang="en-US" smtClean="0">
                <a:latin typeface="Times New Roman" pitchFamily="18" charset="0"/>
              </a:rPr>
              <a:t>课程中讨论了多种</a:t>
            </a:r>
            <a:r>
              <a:rPr lang="en-US" altLang="zh-CN" smtClean="0">
                <a:latin typeface="Times New Roman" pitchFamily="18" charset="0"/>
              </a:rPr>
              <a:t>PI</a:t>
            </a:r>
            <a:r>
              <a:rPr lang="zh-CN" altLang="en-US" smtClean="0">
                <a:latin typeface="Times New Roman" pitchFamily="18" charset="0"/>
              </a:rPr>
              <a:t>调节器的设计方法，</a:t>
            </a:r>
            <a:r>
              <a:rPr lang="en-US" altLang="zh-CN" smtClean="0">
                <a:latin typeface="Times New Roman" pitchFamily="18" charset="0"/>
              </a:rPr>
              <a:t>MATLAB</a:t>
            </a:r>
            <a:r>
              <a:rPr lang="zh-CN" altLang="en-US" smtClean="0">
                <a:latin typeface="Times New Roman" pitchFamily="18" charset="0"/>
              </a:rPr>
              <a:t>也为它们的实现提供了模块。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关于直流电动机调速系统的</a:t>
            </a:r>
            <a:r>
              <a:rPr lang="en-US" altLang="zh-CN" smtClean="0">
                <a:latin typeface="Times New Roman" pitchFamily="18" charset="0"/>
              </a:rPr>
              <a:t>PI</a:t>
            </a:r>
            <a:r>
              <a:rPr lang="zh-CN" altLang="en-US" smtClean="0">
                <a:latin typeface="Times New Roman" pitchFamily="18" charset="0"/>
              </a:rPr>
              <a:t>设计，将在第</a:t>
            </a:r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zh-CN" altLang="en-US" smtClean="0">
                <a:latin typeface="Times New Roman" pitchFamily="18" charset="0"/>
              </a:rPr>
              <a:t>章中作详细的论述。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072494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反馈控制的基本作用：将系统的被调节量作为反馈量引入系统，与给定量进行比较，取其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偏差值对系统进行控制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有效地抑制甚至消除扰动造成的影响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，而维持被调节量很少变化或不变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被调节量是转速，转速降落是由负载引起的转速偏差，闭环调速系统可以减少转速降落。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比例控制转速闭环直流调速系统的结构与静特性</a:t>
            </a:r>
            <a:r>
              <a:rPr lang="en-US" sz="36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sz="36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7848600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转速开环系统控制系统存在的问题：对负载扰动没有任何抑制作用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 descr="02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14686"/>
            <a:ext cx="5961062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162925" cy="131127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比例控制转速闭环直流调速系统的结构与静特性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32857"/>
            <a:ext cx="8143932" cy="40822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引入负反馈，在负反馈基础上的“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检测误差，用以纠正误差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”这一原理组成的系统，其输出量反馈的传递途径构成一个闭合的环路，因此被称作闭环控制系统。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在直流调速系统中，被调节量是转速，所构成的是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转速反馈控制的直流调速系统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1472" y="4572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6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108" name="Text Box 7"/>
          <p:cNvSpPr txBox="1">
            <a:spLocks noChangeArrowheads="1"/>
          </p:cNvSpPr>
          <p:nvPr/>
        </p:nvSpPr>
        <p:spPr bwMode="auto">
          <a:xfrm>
            <a:off x="428596" y="5357826"/>
            <a:ext cx="7129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</a:t>
            </a:r>
            <a:r>
              <a:rPr lang="en-US" altLang="zh-CN" dirty="0">
                <a:solidFill>
                  <a:schemeClr val="tx1"/>
                </a:solidFill>
              </a:rPr>
              <a:t>	  </a:t>
            </a:r>
            <a:r>
              <a:rPr lang="zh-CN" altLang="en-US" dirty="0">
                <a:solidFill>
                  <a:schemeClr val="tx1"/>
                </a:solidFill>
              </a:rPr>
              <a:t>带转速负反馈的闭环直流调速系统原理框图 </a:t>
            </a:r>
          </a:p>
        </p:txBody>
      </p:sp>
      <p:pic>
        <p:nvPicPr>
          <p:cNvPr id="175109" name="Picture 8" descr="02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384378"/>
            <a:ext cx="817245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爆炸形 1 3"/>
          <p:cNvSpPr/>
          <p:nvPr/>
        </p:nvSpPr>
        <p:spPr>
          <a:xfrm>
            <a:off x="2427581" y="1268760"/>
            <a:ext cx="2160240" cy="8640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调节器！</a:t>
            </a:r>
            <a:endParaRPr lang="zh-CN" altLang="en-US" dirty="0"/>
          </a:p>
        </p:txBody>
      </p:sp>
      <p:sp>
        <p:nvSpPr>
          <p:cNvPr id="9" name="爆炸形 1 8"/>
          <p:cNvSpPr/>
          <p:nvPr/>
        </p:nvSpPr>
        <p:spPr>
          <a:xfrm>
            <a:off x="6125232" y="5043563"/>
            <a:ext cx="2160240" cy="8640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测速反馈！</a:t>
            </a: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>
          <a:xfrm>
            <a:off x="4553769" y="-127542"/>
            <a:ext cx="4140300" cy="211638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能否减小转速波动？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5786454"/>
            <a:ext cx="8643966" cy="928671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开环和闭环系统的差别：转速经过测量反馈到输入端参与控制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6"/>
          <p:cNvSpPr>
            <a:spLocks noGrp="1" noChangeArrowheads="1"/>
          </p:cNvSpPr>
          <p:nvPr>
            <p:ph type="title"/>
          </p:nvPr>
        </p:nvSpPr>
        <p:spPr>
          <a:xfrm>
            <a:off x="500034" y="530209"/>
            <a:ext cx="8215370" cy="61277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转速反馈闭环直流调速系统各环节稳态关系：</a:t>
            </a:r>
            <a:endParaRPr lang="zh-CN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611188" y="1905000"/>
            <a:ext cx="3960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电压比较环节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比例调节器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测速反馈环节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电力电子变换器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直流电动机 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4572000" y="2781300"/>
          <a:ext cx="2305050" cy="647700"/>
        </p:xfrm>
        <a:graphic>
          <a:graphicData uri="http://schemas.openxmlformats.org/presentationml/2006/ole">
            <p:oleObj spid="_x0000_s1402" name="公式" r:id="rId3" imgW="0" imgH="0" progId="Equation.3">
              <p:embed/>
            </p:oleObj>
          </a:graphicData>
        </a:graphic>
      </p:graphicFrame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40" name="Object 10"/>
          <p:cNvGraphicFramePr>
            <a:graphicFrameLocks noChangeAspect="1"/>
          </p:cNvGraphicFramePr>
          <p:nvPr/>
        </p:nvGraphicFramePr>
        <p:xfrm>
          <a:off x="4498975" y="3559175"/>
          <a:ext cx="1585913" cy="644525"/>
        </p:xfrm>
        <a:graphic>
          <a:graphicData uri="http://schemas.openxmlformats.org/presentationml/2006/ole">
            <p:oleObj spid="_x0000_s1403" name="公式" r:id="rId4" imgW="0" imgH="0" progId="Equation.3">
              <p:embed/>
            </p:oleObj>
          </a:graphicData>
        </a:graphic>
      </p:graphicFrame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41" name="Object 12"/>
          <p:cNvGraphicFramePr>
            <a:graphicFrameLocks noChangeAspect="1"/>
          </p:cNvGraphicFramePr>
          <p:nvPr/>
        </p:nvGraphicFramePr>
        <p:xfrm>
          <a:off x="4857752" y="4357694"/>
          <a:ext cx="1800225" cy="547688"/>
        </p:xfrm>
        <a:graphic>
          <a:graphicData uri="http://schemas.openxmlformats.org/presentationml/2006/ole">
            <p:oleObj spid="_x0000_s1404" name="公式" r:id="rId5" imgW="749300" imgH="228600" progId="Equation.3">
              <p:embed/>
            </p:oleObj>
          </a:graphicData>
        </a:graphic>
      </p:graphicFrame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0" y="32146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42" name="Object 14"/>
          <p:cNvGraphicFramePr>
            <a:graphicFrameLocks noChangeAspect="1"/>
          </p:cNvGraphicFramePr>
          <p:nvPr/>
        </p:nvGraphicFramePr>
        <p:xfrm>
          <a:off x="4643438" y="5214950"/>
          <a:ext cx="2089150" cy="1011237"/>
        </p:xfrm>
        <a:graphic>
          <a:graphicData uri="http://schemas.openxmlformats.org/presentationml/2006/ole">
            <p:oleObj spid="_x0000_s1405" name="公式" r:id="rId6" imgW="888614" imgH="431613" progId="Equation.3">
              <p:embed/>
            </p:oleObj>
          </a:graphicData>
        </a:graphic>
      </p:graphicFrame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395288" y="6237288"/>
            <a:ext cx="4321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i="1" baseline="-25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比例调节器的比例系数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4572000" y="6237288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转速反馈系数（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V·min/r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1409" name="Object 385"/>
          <p:cNvGraphicFramePr>
            <a:graphicFrameLocks noGrp="1" noChangeAspect="1"/>
          </p:cNvGraphicFramePr>
          <p:nvPr/>
        </p:nvGraphicFramePr>
        <p:xfrm>
          <a:off x="4883150" y="2714625"/>
          <a:ext cx="2032000" cy="609600"/>
        </p:xfrm>
        <a:graphic>
          <a:graphicData uri="http://schemas.openxmlformats.org/presentationml/2006/ole">
            <p:oleObj spid="_x0000_s1409" name="Equation" r:id="rId7" imgW="799920" imgH="241200" progId="Equation.DSMT4">
              <p:embed/>
            </p:oleObj>
          </a:graphicData>
        </a:graphic>
      </p:graphicFrame>
      <p:graphicFrame>
        <p:nvGraphicFramePr>
          <p:cNvPr id="1410" name="Object 386"/>
          <p:cNvGraphicFramePr>
            <a:graphicFrameLocks noGrp="1" noChangeAspect="1"/>
          </p:cNvGraphicFramePr>
          <p:nvPr/>
        </p:nvGraphicFramePr>
        <p:xfrm>
          <a:off x="4643438" y="1857364"/>
          <a:ext cx="2514600" cy="609600"/>
        </p:xfrm>
        <a:graphic>
          <a:graphicData uri="http://schemas.openxmlformats.org/presentationml/2006/ole">
            <p:oleObj spid="_x0000_s1410" name="公式" r:id="rId8" imgW="990170" imgH="241195" progId="Equation.3">
              <p:embed/>
            </p:oleObj>
          </a:graphicData>
        </a:graphic>
      </p:graphicFrame>
      <p:graphicFrame>
        <p:nvGraphicFramePr>
          <p:cNvPr id="1411" name="Object 387"/>
          <p:cNvGraphicFramePr>
            <a:graphicFrameLocks noGrp="1" noChangeAspect="1"/>
          </p:cNvGraphicFramePr>
          <p:nvPr/>
        </p:nvGraphicFramePr>
        <p:xfrm>
          <a:off x="5180013" y="3516313"/>
          <a:ext cx="1385887" cy="577850"/>
        </p:xfrm>
        <a:graphic>
          <a:graphicData uri="http://schemas.openxmlformats.org/presentationml/2006/ole">
            <p:oleObj spid="_x0000_s1411" name="Equation" r:id="rId9" imgW="5457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01750"/>
            <a:ext cx="7848600" cy="4829175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稳态时一定转速给定下负载与转速输出间关系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34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静特性分析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结构框图</a:t>
            </a:r>
          </a:p>
        </p:txBody>
      </p:sp>
      <p:pic>
        <p:nvPicPr>
          <p:cNvPr id="5" name="Picture 3" descr="0219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010" y="2132856"/>
            <a:ext cx="82804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37884" y="5110475"/>
            <a:ext cx="792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负反馈闭环直流调速系统稳态结构框图</a:t>
            </a:r>
          </a:p>
        </p:txBody>
      </p:sp>
    </p:spTree>
    <p:extLst>
      <p:ext uri="{BB962C8B-B14F-4D97-AF65-F5344CB8AC3E}">
        <p14:creationId xmlns="" xmlns:p14="http://schemas.microsoft.com/office/powerpoint/2010/main" val="1636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5"/>
          <p:cNvSpPr txBox="1">
            <a:spLocks noChangeArrowheads="1"/>
          </p:cNvSpPr>
          <p:nvPr/>
        </p:nvSpPr>
        <p:spPr bwMode="auto">
          <a:xfrm>
            <a:off x="1007267" y="5260975"/>
            <a:ext cx="691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转速负反馈闭环直流调速系统稳态结构框图</a:t>
            </a:r>
          </a:p>
        </p:txBody>
      </p:sp>
      <p:sp>
        <p:nvSpPr>
          <p:cNvPr id="177155" name="Text Box 6"/>
          <p:cNvSpPr txBox="1">
            <a:spLocks noChangeArrowheads="1"/>
          </p:cNvSpPr>
          <p:nvPr/>
        </p:nvSpPr>
        <p:spPr bwMode="auto">
          <a:xfrm>
            <a:off x="1762918" y="4725144"/>
            <a:ext cx="5400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）只考虑给定作用时的闭环系统 </a:t>
            </a:r>
          </a:p>
        </p:txBody>
      </p:sp>
      <p:pic>
        <p:nvPicPr>
          <p:cNvPr id="177156" name="Picture 7" descr="0219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1" y="1772816"/>
            <a:ext cx="74517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静特性分析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95890" y="5085184"/>
            <a:ext cx="7719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转速负反馈闭环直流调速系统稳态结构框图</a:t>
            </a:r>
          </a:p>
        </p:txBody>
      </p:sp>
      <p:sp>
        <p:nvSpPr>
          <p:cNvPr id="178179" name="Text Box 6"/>
          <p:cNvSpPr txBox="1">
            <a:spLocks noChangeArrowheads="1"/>
          </p:cNvSpPr>
          <p:nvPr/>
        </p:nvSpPr>
        <p:spPr bwMode="auto">
          <a:xfrm>
            <a:off x="2123728" y="4509120"/>
            <a:ext cx="5040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）只考虑扰动作用时的闭环系统</a:t>
            </a:r>
          </a:p>
        </p:txBody>
      </p:sp>
      <p:pic>
        <p:nvPicPr>
          <p:cNvPr id="178180" name="Picture 7" descr="0219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53" y="1844824"/>
            <a:ext cx="7308850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静特性分析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754" y="1619224"/>
            <a:ext cx="7691437" cy="4191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传递函数为</a:t>
            </a: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(2-24)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式中：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i="1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——PWM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装置的放大系数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          T</a:t>
            </a:r>
            <a:r>
              <a:rPr lang="en-US" altLang="zh-CN" sz="2400" i="1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——PWM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装置的延迟时间，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Ts=T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近似的传递函数 </a:t>
            </a: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(2-25)</a:t>
            </a:r>
          </a:p>
        </p:txBody>
      </p:sp>
      <p:graphicFrame>
        <p:nvGraphicFramePr>
          <p:cNvPr id="10445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0298" y="5286388"/>
          <a:ext cx="2447925" cy="1095375"/>
        </p:xfrm>
        <a:graphic>
          <a:graphicData uri="http://schemas.openxmlformats.org/presentationml/2006/ole">
            <p:oleObj spid="_x0000_s319490" name="公式" r:id="rId3" imgW="965200" imgH="431800" progId="Equation.3">
              <p:embed/>
            </p:oleObj>
          </a:graphicData>
        </a:graphic>
      </p:graphicFrame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-319059" y="-2857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4454" name="Object 4"/>
          <p:cNvGraphicFramePr>
            <a:graphicFrameLocks noChangeAspect="1"/>
          </p:cNvGraphicFramePr>
          <p:nvPr/>
        </p:nvGraphicFramePr>
        <p:xfrm>
          <a:off x="1571604" y="2357430"/>
          <a:ext cx="3889375" cy="1100138"/>
        </p:xfrm>
        <a:graphic>
          <a:graphicData uri="http://schemas.openxmlformats.org/presentationml/2006/ole">
            <p:oleObj spid="_x0000_s319491" name="公式" r:id="rId4" imgW="1511300" imgH="431800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44" y="500042"/>
            <a:ext cx="8494712" cy="641350"/>
          </a:xfrm>
        </p:spPr>
        <p:txBody>
          <a:bodyPr/>
          <a:lstStyle/>
          <a:p>
            <a:pPr marL="838200" indent="-838200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2.2.4 PWM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控制器与变换器的动态数学模型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1793083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484784"/>
            <a:ext cx="8162925" cy="701675"/>
          </a:xfrm>
        </p:spPr>
        <p:txBody>
          <a:bodyPr/>
          <a:lstStyle/>
          <a:p>
            <a:pPr marL="457200" indent="-457200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静特性方程式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idx="1"/>
          </p:nvPr>
        </p:nvSpPr>
        <p:spPr>
          <a:xfrm>
            <a:off x="912812" y="4076700"/>
            <a:ext cx="7802591" cy="201930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式中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                 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闭环系统的开环放大系数 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861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9142355"/>
              </p:ext>
            </p:extLst>
          </p:nvPr>
        </p:nvGraphicFramePr>
        <p:xfrm>
          <a:off x="675657" y="2607469"/>
          <a:ext cx="6985000" cy="1157287"/>
        </p:xfrm>
        <a:graphic>
          <a:graphicData uri="http://schemas.openxmlformats.org/presentationml/2006/ole">
            <p:oleObj spid="_x0000_s130182" name="Equation" r:id="rId3" imgW="2933700" imgH="482600" progId="Equation.DSMT4">
              <p:embed/>
            </p:oleObj>
          </a:graphicData>
        </a:graphic>
      </p:graphicFrame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63" name="Object 8"/>
          <p:cNvGraphicFramePr>
            <a:graphicFrameLocks noChangeAspect="1"/>
          </p:cNvGraphicFramePr>
          <p:nvPr/>
        </p:nvGraphicFramePr>
        <p:xfrm>
          <a:off x="1928794" y="3933825"/>
          <a:ext cx="1584325" cy="874713"/>
        </p:xfrm>
        <a:graphic>
          <a:graphicData uri="http://schemas.openxmlformats.org/presentationml/2006/ole">
            <p:oleObj spid="_x0000_s130183" name="公式" r:id="rId4" imgW="825500" imgH="4572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46854" y="692696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静特性分析</a:t>
            </a:r>
          </a:p>
        </p:txBody>
      </p:sp>
    </p:spTree>
    <p:extLst>
      <p:ext uri="{BB962C8B-B14F-4D97-AF65-F5344CB8AC3E}">
        <p14:creationId xmlns="" xmlns:p14="http://schemas.microsoft.com/office/powerpoint/2010/main" val="215614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484784"/>
            <a:ext cx="8162925" cy="701675"/>
          </a:xfrm>
        </p:spPr>
        <p:txBody>
          <a:bodyPr/>
          <a:lstStyle/>
          <a:p>
            <a:pPr marL="457200" indent="-457200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静特性方程式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idx="1"/>
          </p:nvPr>
        </p:nvSpPr>
        <p:spPr>
          <a:xfrm>
            <a:off x="785786" y="2214554"/>
            <a:ext cx="7802591" cy="201930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静特性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表示闭环系统稳态时的电动机转速与负载电流（转矩）之间的稳态关系，与开环机械特性相似，但本质不同。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861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46854" y="692696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静特性分析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405074" y="3857628"/>
          <a:ext cx="3810000" cy="1125538"/>
        </p:xfrm>
        <a:graphic>
          <a:graphicData uri="http://schemas.openxmlformats.org/presentationml/2006/ole">
            <p:oleObj spid="_x0000_s214020" name="Equation" r:id="rId3" imgW="1600200" imgH="469800" progId="Equation.DSMT4">
              <p:embed/>
            </p:oleObj>
          </a:graphicData>
        </a:graphic>
      </p:graphicFrame>
      <p:graphicFrame>
        <p:nvGraphicFramePr>
          <p:cNvPr id="214022" name="Object 9"/>
          <p:cNvGraphicFramePr>
            <a:graphicFrameLocks noChangeAspect="1"/>
          </p:cNvGraphicFramePr>
          <p:nvPr/>
        </p:nvGraphicFramePr>
        <p:xfrm>
          <a:off x="2357422" y="5286388"/>
          <a:ext cx="4141788" cy="955675"/>
        </p:xfrm>
        <a:graphic>
          <a:graphicData uri="http://schemas.openxmlformats.org/presentationml/2006/ole">
            <p:oleObj spid="_x0000_s214022" name="公式" r:id="rId4" imgW="1854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614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00240"/>
            <a:ext cx="8748464" cy="39079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开环机械特性为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                                   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(3-2)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式中，       表示开环系统的理想空载转速，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表示开环系统的稳态速降。</a:t>
            </a: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3930099"/>
              </p:ext>
            </p:extLst>
          </p:nvPr>
        </p:nvGraphicFramePr>
        <p:xfrm>
          <a:off x="1571604" y="2928934"/>
          <a:ext cx="5743575" cy="963612"/>
        </p:xfrm>
        <a:graphic>
          <a:graphicData uri="http://schemas.openxmlformats.org/presentationml/2006/ole">
            <p:oleObj spid="_x0000_s3524" name="公式" r:id="rId3" imgW="2895600" imgH="482600" progId="Equation.3">
              <p:embed/>
            </p:oleObj>
          </a:graphicData>
        </a:graphic>
      </p:graphicFrame>
      <p:sp>
        <p:nvSpPr>
          <p:cNvPr id="41995" name="Rectangle 7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88" name="Object 8"/>
          <p:cNvGraphicFramePr>
            <a:graphicFrameLocks noChangeAspect="1"/>
          </p:cNvGraphicFramePr>
          <p:nvPr/>
        </p:nvGraphicFramePr>
        <p:xfrm>
          <a:off x="1928794" y="5214950"/>
          <a:ext cx="468313" cy="417513"/>
        </p:xfrm>
        <a:graphic>
          <a:graphicData uri="http://schemas.openxmlformats.org/presentationml/2006/ole">
            <p:oleObj spid="_x0000_s3526" name="公式" r:id="rId4" imgW="266469" imgH="241091" progId="Equation.3">
              <p:embed/>
            </p:oleObj>
          </a:graphicData>
        </a:graphic>
      </p:graphicFrame>
      <p:sp>
        <p:nvSpPr>
          <p:cNvPr id="41997" name="Rectangle 11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3114303"/>
              </p:ext>
            </p:extLst>
          </p:nvPr>
        </p:nvGraphicFramePr>
        <p:xfrm>
          <a:off x="1928794" y="4572008"/>
          <a:ext cx="503237" cy="381000"/>
        </p:xfrm>
        <a:graphic>
          <a:graphicData uri="http://schemas.openxmlformats.org/presentationml/2006/ole">
            <p:oleObj spid="_x0000_s3527" name="公式" r:id="rId5" imgW="317225" imgH="241091" progId="Equation.3">
              <p:embed/>
            </p:oleObj>
          </a:graphicData>
        </a:graphic>
      </p:graphicFrame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74651"/>
            <a:ext cx="8162925" cy="13112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微软雅黑" pitchFamily="34" charset="-122"/>
                <a:ea typeface="微软雅黑" pitchFamily="34" charset="-122"/>
              </a:rPr>
              <a:t>3.1.2 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开环系统机械特性与比例控制闭环系统静特性的对比分析</a:t>
            </a: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748464" cy="462232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比例控制闭环系统的静特性为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                                      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(3-3)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式中，        表示闭环系统的理想空载转速，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表示闭环系统的稳态速降。</a:t>
            </a: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5" name="Rectangle 7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3370815"/>
              </p:ext>
            </p:extLst>
          </p:nvPr>
        </p:nvGraphicFramePr>
        <p:xfrm>
          <a:off x="1357290" y="2857496"/>
          <a:ext cx="4826000" cy="965200"/>
        </p:xfrm>
        <a:graphic>
          <a:graphicData uri="http://schemas.openxmlformats.org/presentationml/2006/ole">
            <p:oleObj spid="_x0000_s215043" name="公式" r:id="rId3" imgW="2425700" imgH="482600" progId="Equation.3">
              <p:embed/>
            </p:oleObj>
          </a:graphicData>
        </a:graphic>
      </p:graphicFrame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7" name="Rectangle 11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90" name="Object 12"/>
          <p:cNvGraphicFramePr>
            <a:graphicFrameLocks noChangeAspect="1"/>
          </p:cNvGraphicFramePr>
          <p:nvPr/>
        </p:nvGraphicFramePr>
        <p:xfrm>
          <a:off x="1785918" y="4572008"/>
          <a:ext cx="431800" cy="414338"/>
        </p:xfrm>
        <a:graphic>
          <a:graphicData uri="http://schemas.openxmlformats.org/presentationml/2006/ole">
            <p:oleObj spid="_x0000_s215046" name="Equation" r:id="rId4" imgW="241300" imgH="228600" progId="Equation.DSMT4">
              <p:embed/>
            </p:oleObj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991" name="Object 14"/>
          <p:cNvGraphicFramePr>
            <a:graphicFrameLocks noChangeAspect="1"/>
          </p:cNvGraphicFramePr>
          <p:nvPr/>
        </p:nvGraphicFramePr>
        <p:xfrm>
          <a:off x="1643042" y="5286388"/>
          <a:ext cx="504825" cy="390525"/>
        </p:xfrm>
        <a:graphic>
          <a:graphicData uri="http://schemas.openxmlformats.org/presentationml/2006/ole">
            <p:oleObj spid="_x0000_s215047" name="Equation" r:id="rId5" imgW="291973" imgH="22850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62925" cy="11906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静特性对比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71612"/>
            <a:ext cx="8282018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闭环系统静特性可以比开环系统机械特性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得多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在同样的负载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扰动下，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开环系统的转速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闭环系统的转速降落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1782805"/>
              </p:ext>
            </p:extLst>
          </p:nvPr>
        </p:nvGraphicFramePr>
        <p:xfrm>
          <a:off x="5072066" y="2643182"/>
          <a:ext cx="1800225" cy="1057275"/>
        </p:xfrm>
        <a:graphic>
          <a:graphicData uri="http://schemas.openxmlformats.org/presentationml/2006/ole">
            <p:oleObj spid="_x0000_s4323" name="公式" r:id="rId3" imgW="761669" imgH="444307" progId="Equation.3">
              <p:embed/>
            </p:oleObj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0" y="32051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3407362"/>
              </p:ext>
            </p:extLst>
          </p:nvPr>
        </p:nvGraphicFramePr>
        <p:xfrm>
          <a:off x="5000628" y="3929066"/>
          <a:ext cx="2178050" cy="889000"/>
        </p:xfrm>
        <a:graphic>
          <a:graphicData uri="http://schemas.openxmlformats.org/presentationml/2006/ole">
            <p:oleObj spid="_x0000_s4324" name="公式" r:id="rId4" imgW="1091726" imgH="444307" progId="Equation.3">
              <p:embed/>
            </p:oleObj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21945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4063590"/>
              </p:ext>
            </p:extLst>
          </p:nvPr>
        </p:nvGraphicFramePr>
        <p:xfrm>
          <a:off x="2987824" y="5085184"/>
          <a:ext cx="2016125" cy="1044575"/>
        </p:xfrm>
        <a:graphic>
          <a:graphicData uri="http://schemas.openxmlformats.org/presentationml/2006/ole">
            <p:oleObj spid="_x0000_s4325" name="公式" r:id="rId5" imgW="812447" imgH="418918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62925" cy="119062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静特性对比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56792"/>
            <a:ext cx="8438657" cy="4191000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闭环系统的静差率要比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开环系统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闭环系统的静差率为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开环系统的静差率为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                  时，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2353315"/>
              </p:ext>
            </p:extLst>
          </p:nvPr>
        </p:nvGraphicFramePr>
        <p:xfrm>
          <a:off x="4572000" y="2357430"/>
          <a:ext cx="1657350" cy="1128712"/>
        </p:xfrm>
        <a:graphic>
          <a:graphicData uri="http://schemas.openxmlformats.org/presentationml/2006/ole">
            <p:oleObj spid="_x0000_s5422" name="公式" r:id="rId3" imgW="660113" imgH="444307" progId="Equation.3">
              <p:embed/>
            </p:oleObj>
          </a:graphicData>
        </a:graphic>
      </p:graphicFrame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2482978"/>
              </p:ext>
            </p:extLst>
          </p:nvPr>
        </p:nvGraphicFramePr>
        <p:xfrm>
          <a:off x="4572000" y="3429000"/>
          <a:ext cx="1727200" cy="1158875"/>
        </p:xfrm>
        <a:graphic>
          <a:graphicData uri="http://schemas.openxmlformats.org/presentationml/2006/ole">
            <p:oleObj spid="_x0000_s5423" name="公式" r:id="rId4" imgW="698500" imgH="469900" progId="Equation.3">
              <p:embed/>
            </p:oleObj>
          </a:graphicData>
        </a:graphic>
      </p:graphicFrame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621646"/>
              </p:ext>
            </p:extLst>
          </p:nvPr>
        </p:nvGraphicFramePr>
        <p:xfrm>
          <a:off x="1500166" y="4643446"/>
          <a:ext cx="1657350" cy="609600"/>
        </p:xfrm>
        <a:graphic>
          <a:graphicData uri="http://schemas.openxmlformats.org/presentationml/2006/ole">
            <p:oleObj spid="_x0000_s5424" name="公式" r:id="rId5" imgW="647700" imgH="241300" progId="Equation.3">
              <p:embed/>
            </p:oleObj>
          </a:graphicData>
        </a:graphic>
      </p:graphicFrame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219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7" name="Object 10"/>
          <p:cNvGraphicFramePr>
            <a:graphicFrameLocks noChangeAspect="1"/>
          </p:cNvGraphicFramePr>
          <p:nvPr/>
        </p:nvGraphicFramePr>
        <p:xfrm>
          <a:off x="4286248" y="4572008"/>
          <a:ext cx="1944687" cy="1141413"/>
        </p:xfrm>
        <a:graphic>
          <a:graphicData uri="http://schemas.openxmlformats.org/presentationml/2006/ole">
            <p:oleObj spid="_x0000_s5425" name="公式" r:id="rId6" imgW="710891" imgH="418918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11906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特性对比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604448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如果所要求的静差率一定，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则闭环系统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大提高调速范围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如果电动机的最高转速都是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，最低速静差率都是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，可得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开环时，              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闭环时，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3392019"/>
              </p:ext>
            </p:extLst>
          </p:nvPr>
        </p:nvGraphicFramePr>
        <p:xfrm>
          <a:off x="4143372" y="3500438"/>
          <a:ext cx="2160587" cy="885825"/>
        </p:xfrm>
        <a:graphic>
          <a:graphicData uri="http://schemas.openxmlformats.org/presentationml/2006/ole">
            <p:oleObj spid="_x0000_s6371" name="公式" r:id="rId3" imgW="1117600" imgH="457200" progId="Equation.3">
              <p:embed/>
            </p:oleObj>
          </a:graphicData>
        </a:graphic>
      </p:graphicFrame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0" y="32051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1762811"/>
              </p:ext>
            </p:extLst>
          </p:nvPr>
        </p:nvGraphicFramePr>
        <p:xfrm>
          <a:off x="4198949" y="4429132"/>
          <a:ext cx="2016125" cy="846137"/>
        </p:xfrm>
        <a:graphic>
          <a:graphicData uri="http://schemas.openxmlformats.org/presentationml/2006/ole">
            <p:oleObj spid="_x0000_s6372" name="公式" r:id="rId4" imgW="1066337" imgH="444307" progId="Equation.3">
              <p:embed/>
            </p:oleObj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3099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60" name="Object 8"/>
          <p:cNvGraphicFramePr>
            <a:graphicFrameLocks noChangeAspect="1"/>
          </p:cNvGraphicFramePr>
          <p:nvPr/>
        </p:nvGraphicFramePr>
        <p:xfrm>
          <a:off x="1714480" y="5357826"/>
          <a:ext cx="3384550" cy="762000"/>
        </p:xfrm>
        <a:graphic>
          <a:graphicData uri="http://schemas.openxmlformats.org/presentationml/2006/ole">
            <p:oleObj spid="_x0000_s6373" name="公式" r:id="rId5" imgW="1054100" imgH="2413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静特性对比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4868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比例控制的直流调速系统可以获得比开环系统硬得多的稳态特性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保证在一定静差率的要求下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能够获得更宽的调速范围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电枢回路的总电阻并没变化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转速降落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为什么减小了呢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5"/>
          <p:cNvSpPr>
            <a:spLocks noChangeArrowheads="1"/>
          </p:cNvSpPr>
          <p:nvPr/>
        </p:nvSpPr>
        <p:spPr bwMode="auto">
          <a:xfrm>
            <a:off x="0" y="1671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275" name="Text Box 6"/>
          <p:cNvSpPr txBox="1">
            <a:spLocks noChangeArrowheads="1"/>
          </p:cNvSpPr>
          <p:nvPr/>
        </p:nvSpPr>
        <p:spPr bwMode="auto">
          <a:xfrm>
            <a:off x="1128861" y="5733256"/>
            <a:ext cx="7272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3-3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闭环系统静特性和开环系统机械特性的关系</a:t>
            </a:r>
          </a:p>
        </p:txBody>
      </p:sp>
      <p:pic>
        <p:nvPicPr>
          <p:cNvPr id="182276" name="Picture 7" descr="02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5643602" cy="42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645078"/>
            <a:ext cx="8162925" cy="11906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闭环系统</a:t>
            </a:r>
            <a:r>
              <a:rPr lang="zh-CN" altLang="en-US" sz="3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如何减小加载引起的转速降落</a:t>
            </a:r>
            <a:r>
              <a:rPr lang="en-US" altLang="zh-CN" sz="3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32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43636" y="1773238"/>
            <a:ext cx="3000364" cy="4322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开环系统 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  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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例如：在图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中工作点从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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′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5"/>
          <p:cNvSpPr>
            <a:spLocks noChangeArrowheads="1"/>
          </p:cNvSpPr>
          <p:nvPr/>
        </p:nvSpPr>
        <p:spPr bwMode="auto">
          <a:xfrm>
            <a:off x="0" y="1671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275" name="Text Box 6"/>
          <p:cNvSpPr txBox="1">
            <a:spLocks noChangeArrowheads="1"/>
          </p:cNvSpPr>
          <p:nvPr/>
        </p:nvSpPr>
        <p:spPr bwMode="auto">
          <a:xfrm>
            <a:off x="1128861" y="5733256"/>
            <a:ext cx="7272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3-3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闭环系统静特性和开环系统机械特性的关系</a:t>
            </a:r>
          </a:p>
        </p:txBody>
      </p:sp>
      <p:pic>
        <p:nvPicPr>
          <p:cNvPr id="182276" name="Picture 7" descr="02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1357298"/>
            <a:ext cx="57052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645078"/>
            <a:ext cx="8162925" cy="11906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闭环系统</a:t>
            </a:r>
            <a:r>
              <a:rPr lang="zh-CN" altLang="en-US" sz="3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如何减小加载引起的转速降落</a:t>
            </a:r>
            <a:r>
              <a:rPr lang="en-US" altLang="zh-CN" sz="3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32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43636" y="1773238"/>
            <a:ext cx="3000364" cy="4322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闭环系统   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marL="669925" lvl="1" indent="-325438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  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 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  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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kumimoji="0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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d0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 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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例如：在图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3-3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中工作点从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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8280400" cy="43926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变换器的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直流电源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通常由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交流电网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经不可控的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二极管整流器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产生，并采用大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电容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滤波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，以获得恒定的直流电压。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当电动机工作在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回馈制动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状态时，电能不可能通过整流装置送回交流电网，只能向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滤波电容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充电，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形成直流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变换器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电动机系统特有的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电能回馈问题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7517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48680" cy="4829175"/>
          </a:xfrm>
        </p:spPr>
        <p:txBody>
          <a:bodyPr/>
          <a:lstStyle/>
          <a:p>
            <a:pPr marL="342900" lvl="1" indent="-342900">
              <a:lnSpc>
                <a:spcPct val="125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比例控制直流调速系统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能够减少稳态速降的实质在于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它的自动调节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作用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，在于它能随着负载的变化而相应地改变电枢电压，以补偿电枢回路电阻压降的变化。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0219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861048"/>
            <a:ext cx="61928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标注 5"/>
          <p:cNvSpPr/>
          <p:nvPr/>
        </p:nvSpPr>
        <p:spPr>
          <a:xfrm>
            <a:off x="4021328" y="2924944"/>
            <a:ext cx="1584176" cy="720080"/>
          </a:xfrm>
          <a:prstGeom prst="wedgeRectCallout">
            <a:avLst>
              <a:gd name="adj1" fmla="val -95300"/>
              <a:gd name="adj2" fmla="val 15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动态调整！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波形 7"/>
          <p:cNvSpPr/>
          <p:nvPr/>
        </p:nvSpPr>
        <p:spPr>
          <a:xfrm>
            <a:off x="6660382" y="4797152"/>
            <a:ext cx="864096" cy="382376"/>
          </a:xfrm>
          <a:prstGeom prst="wave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1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3-1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928662" y="1714488"/>
            <a:ext cx="760097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在例题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中，龙门刨床要求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≤5%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，已知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i="1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=30,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0.015Vmin/r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=0.2Vmin/r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，采用比例控制闭环调速系统满足上述要求时，比例放大器的放大系数应该有多少？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解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142984"/>
            <a:ext cx="7848600" cy="48291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开环系统额定速降为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=275 r/min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闭环系统额定速降须为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2.63 r/min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，由式（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）可得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则得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即只要放大器的放大系数等于或大于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4500562" y="1142984"/>
          <a:ext cx="719137" cy="544512"/>
        </p:xfrm>
        <a:graphic>
          <a:graphicData uri="http://schemas.openxmlformats.org/presentationml/2006/ole">
            <p:oleObj spid="_x0000_s7470" name="公式" r:id="rId3" imgW="317225" imgH="241091" progId="Equation.3">
              <p:embed/>
            </p:oleObj>
          </a:graphicData>
        </a:graphic>
      </p:graphicFrame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4572000" y="1677979"/>
          <a:ext cx="1008063" cy="536575"/>
        </p:xfrm>
        <a:graphic>
          <a:graphicData uri="http://schemas.openxmlformats.org/presentationml/2006/ole">
            <p:oleObj spid="_x0000_s7471" name="公式" r:id="rId4" imgW="431613" imgH="228501" progId="Equation.3">
              <p:embed/>
            </p:oleObj>
          </a:graphicData>
        </a:graphic>
      </p:graphicFrame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8"/>
          <p:cNvGraphicFramePr>
            <a:graphicFrameLocks noChangeAspect="1"/>
          </p:cNvGraphicFramePr>
          <p:nvPr/>
        </p:nvGraphicFramePr>
        <p:xfrm>
          <a:off x="3714744" y="2928934"/>
          <a:ext cx="4248150" cy="995363"/>
        </p:xfrm>
        <a:graphic>
          <a:graphicData uri="http://schemas.openxmlformats.org/presentationml/2006/ole">
            <p:oleObj spid="_x0000_s7472" name="公式" r:id="rId5" imgW="1955800" imgH="457200" progId="Equation.3">
              <p:embed/>
            </p:oleObj>
          </a:graphicData>
        </a:graphic>
      </p:graphicFrame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9963549"/>
              </p:ext>
            </p:extLst>
          </p:nvPr>
        </p:nvGraphicFramePr>
        <p:xfrm>
          <a:off x="2390794" y="5000636"/>
          <a:ext cx="4895850" cy="892175"/>
        </p:xfrm>
        <a:graphic>
          <a:graphicData uri="http://schemas.openxmlformats.org/presentationml/2006/ole">
            <p:oleObj spid="_x0000_s7473" name="公式" r:id="rId6" imgW="23495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429652" cy="46926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只有比例放大器的反馈控制系统，其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被调量仍是有静差的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endParaRPr lang="zh-CN" altLang="en-US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endParaRPr lang="zh-CN" altLang="en-US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，才能使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</a:t>
            </a:r>
            <a:r>
              <a:rPr lang="en-US" altLang="zh-CN" b="1" i="1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b="1" baseline="-250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cl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= 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，而这是不可能的。过大的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值也会导致系统的不稳定。 </a:t>
            </a:r>
            <a:endParaRPr lang="zh-CN" altLang="en-US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3219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428860" y="2786058"/>
          <a:ext cx="2808287" cy="1109663"/>
        </p:xfrm>
        <a:graphic>
          <a:graphicData uri="http://schemas.openxmlformats.org/presentationml/2006/ole">
            <p:oleObj spid="_x0000_s8269" name="公式" r:id="rId3" imgW="1129810" imgH="444307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00034" y="474651"/>
            <a:ext cx="81629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3.1.2  </a:t>
            </a:r>
            <a:r>
              <a:rPr lang="zh-CN" altLang="en-US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闭环系统的反馈控制规律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>
          <a:xfrm>
            <a:off x="515938" y="1428736"/>
            <a:ext cx="8628062" cy="41910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反馈控制系统的作用是：抵抗扰动，服从给定 。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一方面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能够有效地抑制一切被包含在负反馈环内前向通道上的扰动作用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另一方面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则能紧紧跟随着给定作用，对给定信号的任何变化都是唯命是从。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50825" y="357166"/>
          <a:ext cx="8569325" cy="5165725"/>
        </p:xfrm>
        <a:graphic>
          <a:graphicData uri="http://schemas.openxmlformats.org/presentationml/2006/ole">
            <p:oleObj spid="_x0000_s9293" name="Visio" r:id="rId3" imgW="4600651" imgH="2771851" progId="Visio.Drawing.11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117600" y="5691188"/>
            <a:ext cx="6955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/>
              <a:t>图</a:t>
            </a:r>
            <a:r>
              <a:rPr lang="en-US" altLang="zh-CN" sz="2800" b="1" dirty="0" smtClean="0"/>
              <a:t>3-4  </a:t>
            </a:r>
            <a:r>
              <a:rPr lang="zh-CN" altLang="en-US" sz="2800" b="1" dirty="0"/>
              <a:t>闭环调速系统的给定作用和扰动作用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>
          <a:xfrm>
            <a:off x="357158" y="1452578"/>
            <a:ext cx="8555037" cy="41910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系统的精度依赖于给定和反馈检测的精度。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反馈控制系统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无法鉴别是给定信号的正常调节还是外界的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电压波动；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反馈通道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上有一个测速反馈系数，它同样存在着因扰动而发生的波动，由于它不是在被反馈环包围的前向通道上，因此也不能被抑制。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type="title"/>
          </p:nvPr>
        </p:nvSpPr>
        <p:spPr>
          <a:xfrm>
            <a:off x="538162" y="571480"/>
            <a:ext cx="8105804" cy="612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smtClean="0">
                <a:latin typeface="微软雅黑" pitchFamily="34" charset="-122"/>
                <a:ea typeface="微软雅黑" pitchFamily="34" charset="-122"/>
              </a:rPr>
              <a:t>3.1.4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比例控制转速闭环系统的稳定性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784860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增加比例调节器的比例系数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可以减小转速降落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从而扩大调速范围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理论上当比例系数为无穷大时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系统基本上就没有转速降落了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调速范围可以无限大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比例系数可以无限增大吗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分析系统静特性的前提是系统必须是稳定的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44575"/>
            <a:ext cx="8566150" cy="57943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</a:rPr>
              <a:t>．</a:t>
            </a:r>
            <a:r>
              <a:rPr lang="zh-CN" altLang="en-US" sz="3200" b="1" dirty="0" smtClean="0">
                <a:latin typeface="Times New Roman" pitchFamily="18" charset="0"/>
              </a:rPr>
              <a:t>转速反馈控制直流调速系统的动态数学模型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010653"/>
            <a:ext cx="7848600" cy="413299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建立系统动态数学模型的基本步骤如下：</a:t>
            </a:r>
          </a:p>
          <a:p>
            <a:pPr lvl="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根据系统各环节的物理规律，列出描述该环节动态过程的微分方程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出各环节的传递函数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系统的动态结构框图，并求出系统的传递函数。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内容占位符 2"/>
          <p:cNvSpPr>
            <a:spLocks noGrp="1"/>
          </p:cNvSpPr>
          <p:nvPr>
            <p:ph idx="1"/>
          </p:nvPr>
        </p:nvSpPr>
        <p:spPr>
          <a:xfrm>
            <a:off x="609600" y="5643578"/>
            <a:ext cx="7848600" cy="48734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闭环直流调速系统的原理框图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9444" name="Picture 8" descr="02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7245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85926"/>
            <a:ext cx="8534400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滤波电容充电的结果造成直流侧电压升高，称作“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泵升电压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地选择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电容的电容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器件</a:t>
            </a:r>
            <a:r>
              <a:rPr lang="en-US" altLang="zh-CN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VTb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放电电阻。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二极管整流器输出端并接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逆变器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571480"/>
            <a:ext cx="8639175" cy="5794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2.2.5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调速系统的电能回馈和泵升电压</a:t>
            </a:r>
          </a:p>
        </p:txBody>
      </p:sp>
    </p:spTree>
    <p:extLst>
      <p:ext uri="{BB962C8B-B14F-4D97-AF65-F5344CB8AC3E}">
        <p14:creationId xmlns:p14="http://schemas.microsoft.com/office/powerpoint/2010/main" xmlns="" val="3682250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1628775"/>
            <a:ext cx="8110537" cy="46196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电子变换器的传递函数</a:t>
            </a: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32131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7644402"/>
              </p:ext>
            </p:extLst>
          </p:nvPr>
        </p:nvGraphicFramePr>
        <p:xfrm>
          <a:off x="1857356" y="2571744"/>
          <a:ext cx="2376488" cy="1106488"/>
        </p:xfrm>
        <a:graphic>
          <a:graphicData uri="http://schemas.openxmlformats.org/presentationml/2006/ole">
            <p:oleObj spid="_x0000_s10467" name="公式" r:id="rId3" imgW="965200" imgH="444500" progId="Equation.3">
              <p:embed/>
            </p:oleObj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156325" y="2708275"/>
            <a:ext cx="158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3-48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0" y="32099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189" y="62068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各环节动态数学模型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1628775"/>
            <a:ext cx="8110537" cy="46196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比例放大器的传递函数 </a:t>
            </a: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测速反馈的传递函数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32131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0446731"/>
              </p:ext>
            </p:extLst>
          </p:nvPr>
        </p:nvGraphicFramePr>
        <p:xfrm>
          <a:off x="1979712" y="2060848"/>
          <a:ext cx="3168650" cy="1020762"/>
        </p:xfrm>
        <a:graphic>
          <a:graphicData uri="http://schemas.openxmlformats.org/presentationml/2006/ole">
            <p:oleObj spid="_x0000_s328707" name="公式" r:id="rId3" imgW="1396394" imgH="444307" progId="Equation.3">
              <p:embed/>
            </p:oleObj>
          </a:graphicData>
        </a:graphic>
      </p:graphicFrame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0" y="32099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0089837"/>
              </p:ext>
            </p:extLst>
          </p:nvPr>
        </p:nvGraphicFramePr>
        <p:xfrm>
          <a:off x="2000232" y="3929066"/>
          <a:ext cx="2881313" cy="1019175"/>
        </p:xfrm>
        <a:graphic>
          <a:graphicData uri="http://schemas.openxmlformats.org/presentationml/2006/ole">
            <p:oleObj spid="_x0000_s328708" name="公式" r:id="rId4" imgW="1244600" imgH="431800" progId="Equation.3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2189" y="62068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各环节动态数学模型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0" y="2543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658833" y="4157112"/>
            <a:ext cx="6913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他励直流电动机在额定励磁下的等效电路</a:t>
            </a:r>
          </a:p>
        </p:txBody>
      </p:sp>
      <p:sp>
        <p:nvSpPr>
          <p:cNvPr id="50182" name="Rectangle 9"/>
          <p:cNvSpPr>
            <a:spLocks noGrp="1" noChangeArrowheads="1"/>
          </p:cNvSpPr>
          <p:nvPr>
            <p:ph idx="1"/>
          </p:nvPr>
        </p:nvSpPr>
        <p:spPr>
          <a:xfrm>
            <a:off x="179388" y="4652963"/>
            <a:ext cx="8110537" cy="220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电压方程		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3" name="Rectangle 11"/>
          <p:cNvSpPr>
            <a:spLocks noChangeArrowheads="1"/>
          </p:cNvSpPr>
          <p:nvPr/>
        </p:nvSpPr>
        <p:spPr bwMode="auto">
          <a:xfrm>
            <a:off x="0" y="32242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4" name="Rectangle 13"/>
          <p:cNvSpPr>
            <a:spLocks noChangeArrowheads="1"/>
          </p:cNvSpPr>
          <p:nvPr/>
        </p:nvSpPr>
        <p:spPr bwMode="auto">
          <a:xfrm>
            <a:off x="0" y="3219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5" name="Picture 14" descr="02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508993"/>
            <a:ext cx="4877940" cy="24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215206" y="1214422"/>
            <a:ext cx="146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电枢电压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3060" y="2357430"/>
            <a:ext cx="1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电枢电流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2176" y="3429000"/>
            <a:ext cx="192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电磁转矩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4509120"/>
            <a:ext cx="19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机械运动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572396" y="1571612"/>
            <a:ext cx="7143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7572396" y="2714620"/>
            <a:ext cx="7143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7572396" y="3857628"/>
            <a:ext cx="7143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43702" y="64291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直流电动机运行原理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43834" y="17859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电压方程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43834" y="40719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运动方程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弧形 23"/>
          <p:cNvSpPr/>
          <p:nvPr/>
        </p:nvSpPr>
        <p:spPr>
          <a:xfrm flipH="1">
            <a:off x="6643702" y="2071678"/>
            <a:ext cx="1071570" cy="3571900"/>
          </a:xfrm>
          <a:prstGeom prst="arc">
            <a:avLst>
              <a:gd name="adj1" fmla="val 16200000"/>
              <a:gd name="adj2" fmla="val 6783621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72132" y="32861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反电动势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>
            <a:off x="7143768" y="2071678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323" y="64291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直流电动机动态数学模型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7088" y="4945063"/>
          <a:ext cx="2449512" cy="693737"/>
        </p:xfrm>
        <a:graphic>
          <a:graphicData uri="http://schemas.openxmlformats.org/presentationml/2006/ole">
            <p:oleObj spid="_x0000_s11367" name="Equation" r:id="rId4" imgW="1447172" imgH="406224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7848600" cy="461592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主电路电压方程：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额定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励磁下的感应电动势和电磁转矩分别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忽略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粘性摩擦及弹性转矩，电动机轴上的动力学方程为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			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9620345"/>
              </p:ext>
            </p:extLst>
          </p:nvPr>
        </p:nvGraphicFramePr>
        <p:xfrm>
          <a:off x="3000364" y="5357826"/>
          <a:ext cx="2554881" cy="928694"/>
        </p:xfrm>
        <a:graphic>
          <a:graphicData uri="http://schemas.openxmlformats.org/presentationml/2006/ole">
            <p:oleObj spid="_x0000_s131233" name="公式" r:id="rId3" imgW="1155700" imgH="4191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1036621"/>
              </p:ext>
            </p:extLst>
          </p:nvPr>
        </p:nvGraphicFramePr>
        <p:xfrm>
          <a:off x="3143240" y="4071942"/>
          <a:ext cx="1728788" cy="601662"/>
        </p:xfrm>
        <a:graphic>
          <a:graphicData uri="http://schemas.openxmlformats.org/presentationml/2006/ole">
            <p:oleObj spid="_x0000_s131234" name="公式" r:id="rId4" imgW="660400" imgH="2286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2233667"/>
              </p:ext>
            </p:extLst>
          </p:nvPr>
        </p:nvGraphicFramePr>
        <p:xfrm>
          <a:off x="3143240" y="3286124"/>
          <a:ext cx="1511300" cy="636588"/>
        </p:xfrm>
        <a:graphic>
          <a:graphicData uri="http://schemas.openxmlformats.org/presentationml/2006/ole">
            <p:oleObj spid="_x0000_s131235" name="公式" r:id="rId5" imgW="545863" imgH="228501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564" y="571480"/>
            <a:ext cx="7128792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直流电动机动态数学模型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1237" name="Object 165"/>
          <p:cNvGraphicFramePr>
            <a:graphicFrameLocks noChangeAspect="1"/>
          </p:cNvGraphicFramePr>
          <p:nvPr/>
        </p:nvGraphicFramePr>
        <p:xfrm>
          <a:off x="3714744" y="1785926"/>
          <a:ext cx="4318000" cy="1054100"/>
        </p:xfrm>
        <a:graphic>
          <a:graphicData uri="http://schemas.openxmlformats.org/presentationml/2006/ole">
            <p:oleObj spid="_x0000_s131237" name="公式" r:id="rId6" imgW="1586811" imgH="39352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231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142984"/>
            <a:ext cx="8699500" cy="4548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包括电动机空载转矩在内的负载转矩，（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N·m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电力拖动装置折算到电动机轴上的飞轮惯量，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(N·m</a:t>
            </a:r>
            <a:r>
              <a:rPr lang="en-US" altLang="zh-CN" sz="2400" baseline="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电动机额定励磁下的转矩系数，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N·m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/A)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再定义下列时间常数：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电枢回路电磁时间常数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电力拖动系统机电时间常数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(s)</a:t>
            </a:r>
          </a:p>
        </p:txBody>
      </p:sp>
      <p:sp>
        <p:nvSpPr>
          <p:cNvPr id="51210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1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2" name="Rectangle 9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311489"/>
              </p:ext>
            </p:extLst>
          </p:nvPr>
        </p:nvGraphicFramePr>
        <p:xfrm>
          <a:off x="899592" y="1928802"/>
          <a:ext cx="298450" cy="360363"/>
        </p:xfrm>
        <a:graphic>
          <a:graphicData uri="http://schemas.openxmlformats.org/presentationml/2006/ole">
            <p:oleObj spid="_x0000_s12713" name="公式" r:id="rId3" imgW="177569" imgH="215619" progId="Equation.3">
              <p:embed/>
            </p:oleObj>
          </a:graphicData>
        </a:graphic>
      </p:graphicFrame>
      <p:sp>
        <p:nvSpPr>
          <p:cNvPr id="51213" name="Rectangle 11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2050585"/>
              </p:ext>
            </p:extLst>
          </p:nvPr>
        </p:nvGraphicFramePr>
        <p:xfrm>
          <a:off x="857224" y="2428868"/>
          <a:ext cx="503238" cy="303212"/>
        </p:xfrm>
        <a:graphic>
          <a:graphicData uri="http://schemas.openxmlformats.org/presentationml/2006/ole">
            <p:oleObj spid="_x0000_s12714" name="公式" r:id="rId4" imgW="330057" imgH="203112" progId="Equation.3">
              <p:embed/>
            </p:oleObj>
          </a:graphicData>
        </a:graphic>
      </p:graphicFrame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0" y="32337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106765"/>
              </p:ext>
            </p:extLst>
          </p:nvPr>
        </p:nvGraphicFramePr>
        <p:xfrm>
          <a:off x="827584" y="3071810"/>
          <a:ext cx="1223963" cy="650875"/>
        </p:xfrm>
        <a:graphic>
          <a:graphicData uri="http://schemas.openxmlformats.org/presentationml/2006/ole">
            <p:oleObj spid="_x0000_s12715" name="公式" r:id="rId5" imgW="736280" imgH="393529" progId="Equation.3">
              <p:embed/>
            </p:oleObj>
          </a:graphicData>
        </a:graphic>
      </p:graphicFrame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0" y="32337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8920612"/>
              </p:ext>
            </p:extLst>
          </p:nvPr>
        </p:nvGraphicFramePr>
        <p:xfrm>
          <a:off x="993756" y="4286256"/>
          <a:ext cx="792162" cy="676275"/>
        </p:xfrm>
        <a:graphic>
          <a:graphicData uri="http://schemas.openxmlformats.org/presentationml/2006/ole">
            <p:oleObj spid="_x0000_s12716" name="公式" r:id="rId6" imgW="457002" imgH="393529" progId="Equation.3">
              <p:embed/>
            </p:oleObj>
          </a:graphicData>
        </a:graphic>
      </p:graphicFrame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5177360"/>
              </p:ext>
            </p:extLst>
          </p:nvPr>
        </p:nvGraphicFramePr>
        <p:xfrm>
          <a:off x="961356" y="4962541"/>
          <a:ext cx="1522412" cy="752475"/>
        </p:xfrm>
        <a:graphic>
          <a:graphicData uri="http://schemas.openxmlformats.org/presentationml/2006/ole">
            <p:oleObj spid="_x0000_s12717" name="Equation" r:id="rId7" imgW="9271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整理后得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(3-13)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	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(3-14)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式中，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负载电流（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6935644"/>
              </p:ext>
            </p:extLst>
          </p:nvPr>
        </p:nvGraphicFramePr>
        <p:xfrm>
          <a:off x="1322395" y="1988840"/>
          <a:ext cx="4321175" cy="1060450"/>
        </p:xfrm>
        <a:graphic>
          <a:graphicData uri="http://schemas.openxmlformats.org/presentationml/2006/ole">
            <p:oleObj spid="_x0000_s13539" name="公式" r:id="rId3" imgW="1586811" imgH="393529" progId="Equation.3">
              <p:embed/>
            </p:oleObj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2242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77981099"/>
              </p:ext>
            </p:extLst>
          </p:nvPr>
        </p:nvGraphicFramePr>
        <p:xfrm>
          <a:off x="1214414" y="3111505"/>
          <a:ext cx="2592388" cy="960437"/>
        </p:xfrm>
        <a:graphic>
          <a:graphicData uri="http://schemas.openxmlformats.org/presentationml/2006/ole">
            <p:oleObj spid="_x0000_s13540" name="公式" r:id="rId4" imgW="1104421" imgH="406224" progId="Equation.3">
              <p:embed/>
            </p:oleObj>
          </a:graphicData>
        </a:graphic>
      </p:graphicFrame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8713856"/>
              </p:ext>
            </p:extLst>
          </p:nvPr>
        </p:nvGraphicFramePr>
        <p:xfrm>
          <a:off x="1928794" y="4149080"/>
          <a:ext cx="1366838" cy="989012"/>
        </p:xfrm>
        <a:graphic>
          <a:graphicData uri="http://schemas.openxmlformats.org/presentationml/2006/ole">
            <p:oleObj spid="_x0000_s13541" name="公式" r:id="rId5" imgW="622030" imgH="444307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在零初始条件下，取拉氏变换，得电压与电流间的传递函数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(3-15)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电流与电动势间的传递函数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(3-16)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31242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78832930"/>
              </p:ext>
            </p:extLst>
          </p:nvPr>
        </p:nvGraphicFramePr>
        <p:xfrm>
          <a:off x="1928794" y="2357430"/>
          <a:ext cx="3024188" cy="1247775"/>
        </p:xfrm>
        <a:graphic>
          <a:graphicData uri="http://schemas.openxmlformats.org/presentationml/2006/ole">
            <p:oleObj spid="_x0000_s14488" name="公式" r:id="rId3" imgW="1473200" imgH="609600" progId="Equation.3">
              <p:embed/>
            </p:oleObj>
          </a:graphicData>
        </a:graphic>
      </p:graphicFrame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152355"/>
              </p:ext>
            </p:extLst>
          </p:nvPr>
        </p:nvGraphicFramePr>
        <p:xfrm>
          <a:off x="1974853" y="4572008"/>
          <a:ext cx="3097213" cy="1017588"/>
        </p:xfrm>
        <a:graphic>
          <a:graphicData uri="http://schemas.openxmlformats.org/presentationml/2006/ole">
            <p:oleObj spid="_x0000_s14489" name="公式" r:id="rId4" imgW="1307532" imgH="431613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16478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428596" y="2714620"/>
            <a:ext cx="42481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电压电流间的结构框图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电流电动势间的结构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框图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438" name="Object 78"/>
          <p:cNvGraphicFramePr>
            <a:graphicFrameLocks noChangeAspect="1"/>
          </p:cNvGraphicFramePr>
          <p:nvPr/>
        </p:nvGraphicFramePr>
        <p:xfrm>
          <a:off x="5643570" y="1571612"/>
          <a:ext cx="3024187" cy="1247775"/>
        </p:xfrm>
        <a:graphic>
          <a:graphicData uri="http://schemas.openxmlformats.org/presentationml/2006/ole">
            <p:oleObj spid="_x0000_s15438" name="公式" r:id="rId3" imgW="1473200" imgH="609600" progId="Equation.3">
              <p:embed/>
            </p:oleObj>
          </a:graphicData>
        </a:graphic>
      </p:graphicFrame>
      <p:graphicFrame>
        <p:nvGraphicFramePr>
          <p:cNvPr id="15439" name="Object 79"/>
          <p:cNvGraphicFramePr>
            <a:graphicFrameLocks noChangeAspect="1"/>
          </p:cNvGraphicFramePr>
          <p:nvPr/>
        </p:nvGraphicFramePr>
        <p:xfrm>
          <a:off x="5357818" y="4357694"/>
          <a:ext cx="3097213" cy="1017588"/>
        </p:xfrm>
        <a:graphic>
          <a:graphicData uri="http://schemas.openxmlformats.org/presentationml/2006/ole">
            <p:oleObj spid="_x0000_s15439" name="公式" r:id="rId4" imgW="1307532" imgH="431613" progId="Equation.3">
              <p:embed/>
            </p:oleObj>
          </a:graphicData>
        </a:graphic>
      </p:graphicFrame>
      <p:pic>
        <p:nvPicPr>
          <p:cNvPr id="15442" name="Picture 8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285860"/>
            <a:ext cx="4648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443" name="Picture 8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3643314"/>
            <a:ext cx="4743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16478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428596" y="4786322"/>
            <a:ext cx="8143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3-6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额定励磁下直流电动机的动态结构框图</a:t>
            </a:r>
          </a:p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）直流电动机的动态结构框图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2773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直流电动机有两个输入量，</a:t>
            </a: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一个是施加在电枢上的理想空载电压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i="1" baseline="-25000" smtClean="0">
                <a:latin typeface="微软雅黑" pitchFamily="34" charset="-122"/>
                <a:ea typeface="微软雅黑" pitchFamily="34" charset="-122"/>
              </a:rPr>
              <a:t>d0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，是控制输入量，</a:t>
            </a: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另一个是负载电流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i="1" baseline="-2500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。扰动输入量。</a:t>
            </a: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如果不需要在结构图中显现出电流，可将扰动量的综合点移前，再进行等效变换，得图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2-22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92773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2" y="571480"/>
            <a:ext cx="8162925" cy="579438"/>
          </a:xfrm>
        </p:spPr>
        <p:txBody>
          <a:bodyPr/>
          <a:lstStyle/>
          <a:p>
            <a:pPr marL="838200" indent="-838200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2.3.1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转速控制的要求和稳态调速性能指标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00221"/>
            <a:ext cx="8286808" cy="4829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、调速范围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生产机械要求电动机提供的最高转速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和最低转速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之比称为调速范围：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2-31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572" name="Rectangle 5"/>
          <p:cNvSpPr>
            <a:spLocks noChangeArrowheads="1"/>
          </p:cNvSpPr>
          <p:nvPr/>
        </p:nvSpPr>
        <p:spPr bwMode="auto">
          <a:xfrm>
            <a:off x="-71470" y="317976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9573" name="Object 4"/>
          <p:cNvGraphicFramePr>
            <a:graphicFrameLocks noChangeAspect="1"/>
          </p:cNvGraphicFramePr>
          <p:nvPr/>
        </p:nvGraphicFramePr>
        <p:xfrm>
          <a:off x="2857488" y="3286124"/>
          <a:ext cx="1800225" cy="1163637"/>
        </p:xfrm>
        <a:graphic>
          <a:graphicData uri="http://schemas.openxmlformats.org/presentationml/2006/ole">
            <p:oleObj spid="_x0000_s322562" name="公式" r:id="rId3" imgW="609336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2795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00240"/>
            <a:ext cx="7848600" cy="413068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不需要在结构图中显现出电流，可将扰动量的综合点移前，再进行等效变换，得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7" descr="0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69850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4724400"/>
            <a:ext cx="8110537" cy="16589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额定励磁下的直流电动机是一个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二阶线性环节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时间常数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i="1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表示机电惯性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时间常数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i="1" baseline="-25000" dirty="0" err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表示电磁惯性。 </a:t>
            </a:r>
          </a:p>
        </p:txBody>
      </p:sp>
      <p:sp>
        <p:nvSpPr>
          <p:cNvPr id="191491" name="Rectangle 5"/>
          <p:cNvSpPr>
            <a:spLocks noChangeArrowheads="1"/>
          </p:cNvSpPr>
          <p:nvPr/>
        </p:nvSpPr>
        <p:spPr bwMode="auto">
          <a:xfrm>
            <a:off x="0" y="2728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492" name="Text Box 6"/>
          <p:cNvSpPr txBox="1">
            <a:spLocks noChangeArrowheads="1"/>
          </p:cNvSpPr>
          <p:nvPr/>
        </p:nvSpPr>
        <p:spPr bwMode="auto">
          <a:xfrm>
            <a:off x="1258888" y="1042988"/>
            <a:ext cx="6408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3-7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直流电动机动态结构框图的变换 </a:t>
            </a:r>
          </a:p>
        </p:txBody>
      </p:sp>
      <p:pic>
        <p:nvPicPr>
          <p:cNvPr id="191493" name="Picture 7" descr="0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844675"/>
            <a:ext cx="69850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ChangeArrowheads="1"/>
          </p:cNvSpPr>
          <p:nvPr/>
        </p:nvSpPr>
        <p:spPr bwMode="auto">
          <a:xfrm>
            <a:off x="0" y="23479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15" name="Text Box 6"/>
          <p:cNvSpPr txBox="1">
            <a:spLocks noChangeArrowheads="1"/>
          </p:cNvSpPr>
          <p:nvPr/>
        </p:nvSpPr>
        <p:spPr bwMode="auto">
          <a:xfrm>
            <a:off x="287339" y="1268413"/>
            <a:ext cx="8316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3-8 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转速反馈控制直流调速系统的动态结构框图</a:t>
            </a:r>
          </a:p>
        </p:txBody>
      </p:sp>
      <p:pic>
        <p:nvPicPr>
          <p:cNvPr id="192516" name="Picture 7" descr="02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8" y="2489200"/>
            <a:ext cx="86772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494713" cy="57943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转速反馈控制的直流调速系统的开环传递函数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42021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57158" y="4214818"/>
          <a:ext cx="6697663" cy="1079500"/>
        </p:xfrm>
        <a:graphic>
          <a:graphicData uri="http://schemas.openxmlformats.org/presentationml/2006/ole">
            <p:oleObj spid="_x0000_s16536" name="公式" r:id="rId3" imgW="2654300" imgH="431800" progId="Equation.3">
              <p:embed/>
            </p:oleObj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215206" y="4572008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(3-19)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84213" y="5640408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式中 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0" y="429262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071670" y="5572140"/>
          <a:ext cx="2952750" cy="717550"/>
        </p:xfrm>
        <a:graphic>
          <a:graphicData uri="http://schemas.openxmlformats.org/presentationml/2006/ole">
            <p:oleObj spid="_x0000_s16537" name="公式" r:id="rId4" imgW="1028254" imgH="241195" progId="Equation.3">
              <p:embed/>
            </p:oleObj>
          </a:graphicData>
        </a:graphic>
      </p:graphicFrame>
      <p:pic>
        <p:nvPicPr>
          <p:cNvPr id="9" name="Picture 7" descr="02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214422"/>
            <a:ext cx="7068102" cy="268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42918"/>
            <a:ext cx="8162925" cy="57943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转速反馈控制直流调速系统的闭环传递函数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28765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288" y="1989138"/>
          <a:ext cx="8243887" cy="1935162"/>
        </p:xfrm>
        <a:graphic>
          <a:graphicData uri="http://schemas.openxmlformats.org/presentationml/2006/ole">
            <p:oleObj spid="_x0000_s17560" name="公式" r:id="rId3" imgW="4737100" imgH="1092200" progId="Equation.3">
              <p:embed/>
            </p:oleObj>
          </a:graphicData>
        </a:graphic>
      </p:graphicFrame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0" y="3014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979613" y="3716338"/>
          <a:ext cx="4824412" cy="1482725"/>
        </p:xfrm>
        <a:graphic>
          <a:graphicData uri="http://schemas.openxmlformats.org/presentationml/2006/ole">
            <p:oleObj spid="_x0000_s17561" name="公式" r:id="rId4" imgW="2692400" imgH="825500" progId="Equation.3">
              <p:embed/>
            </p:oleObj>
          </a:graphicData>
        </a:graphic>
      </p:graphicFrame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7235825" y="4498975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3-20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906" y="500042"/>
            <a:ext cx="9749134" cy="11906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比例控制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闭环直流调速系统的动态稳定性</a:t>
            </a:r>
          </a:p>
        </p:txBody>
      </p:sp>
      <p:sp>
        <p:nvSpPr>
          <p:cNvPr id="5735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8365573" cy="47640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比例控制闭环系统的特征方程为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(3-21)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一般表达式为：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1275822"/>
              </p:ext>
            </p:extLst>
          </p:nvPr>
        </p:nvGraphicFramePr>
        <p:xfrm>
          <a:off x="969954" y="2122715"/>
          <a:ext cx="5761038" cy="836612"/>
        </p:xfrm>
        <a:graphic>
          <a:graphicData uri="http://schemas.openxmlformats.org/presentationml/2006/ole">
            <p:oleObj spid="_x0000_s18734" name="公式" r:id="rId3" imgW="2768600" imgH="393700" progId="Equation.3">
              <p:embed/>
            </p:oleObj>
          </a:graphicData>
        </a:graphic>
      </p:graphicFrame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-1646" y="311348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738" name="Object 306"/>
          <p:cNvGraphicFramePr>
            <a:graphicFrameLocks noChangeAspect="1"/>
          </p:cNvGraphicFramePr>
          <p:nvPr/>
        </p:nvGraphicFramePr>
        <p:xfrm>
          <a:off x="2535238" y="4233863"/>
          <a:ext cx="3117850" cy="512762"/>
        </p:xfrm>
        <a:graphic>
          <a:graphicData uri="http://schemas.openxmlformats.org/presentationml/2006/ole">
            <p:oleObj spid="_x0000_s18738" name="Equation" r:id="rId4" imgW="149832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906" y="500042"/>
            <a:ext cx="9749134" cy="11906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比例控制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闭环直流调速系统的动态稳定性</a:t>
            </a:r>
          </a:p>
        </p:txBody>
      </p:sp>
      <p:sp>
        <p:nvSpPr>
          <p:cNvPr id="5735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8365573" cy="47640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三阶系统的劳斯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赫尔维茨判据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，系统稳定的充分必要条件是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-1646" y="311348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1857356" y="2928934"/>
          <a:ext cx="3408362" cy="485775"/>
        </p:xfrm>
        <a:graphic>
          <a:graphicData uri="http://schemas.openxmlformats.org/presentationml/2006/ole">
            <p:oleObj spid="_x0000_s331782" name="Equation" r:id="rId3" imgW="1638000" imgH="228600" progId="Equation.DSMT4">
              <p:embed/>
            </p:oleObj>
          </a:graphicData>
        </a:graphic>
      </p:graphicFrame>
      <p:graphicFrame>
        <p:nvGraphicFramePr>
          <p:cNvPr id="331783" name="Object 7"/>
          <p:cNvGraphicFramePr>
            <a:graphicFrameLocks noChangeAspect="1"/>
          </p:cNvGraphicFramePr>
          <p:nvPr/>
        </p:nvGraphicFramePr>
        <p:xfrm>
          <a:off x="2609850" y="3643313"/>
          <a:ext cx="1901825" cy="485775"/>
        </p:xfrm>
        <a:graphic>
          <a:graphicData uri="http://schemas.openxmlformats.org/presentationml/2006/ole">
            <p:oleObj spid="_x0000_s331783" name="Equation" r:id="rId4" imgW="9144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906" y="500042"/>
            <a:ext cx="9749134" cy="11906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比例控制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闭环直流调速系统的动态稳定性</a:t>
            </a:r>
          </a:p>
        </p:txBody>
      </p:sp>
      <p:sp>
        <p:nvSpPr>
          <p:cNvPr id="5735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8365573" cy="47640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比例控制闭环系统的特征方程为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稳定条件：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(3-22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稳定误差要求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约到越好；稳定性要求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必须小于某个值。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1275822"/>
              </p:ext>
            </p:extLst>
          </p:nvPr>
        </p:nvGraphicFramePr>
        <p:xfrm>
          <a:off x="928662" y="2071678"/>
          <a:ext cx="5761038" cy="836612"/>
        </p:xfrm>
        <a:graphic>
          <a:graphicData uri="http://schemas.openxmlformats.org/presentationml/2006/ole">
            <p:oleObj spid="_x0000_s330754" name="公式" r:id="rId3" imgW="2768600" imgH="393700" progId="Equation.3">
              <p:embed/>
            </p:oleObj>
          </a:graphicData>
        </a:graphic>
      </p:graphicFrame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-1646" y="314682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571084"/>
              </p:ext>
            </p:extLst>
          </p:nvPr>
        </p:nvGraphicFramePr>
        <p:xfrm>
          <a:off x="3428992" y="3286124"/>
          <a:ext cx="4824413" cy="920750"/>
        </p:xfrm>
        <a:graphic>
          <a:graphicData uri="http://schemas.openxmlformats.org/presentationml/2006/ole">
            <p:oleObj spid="_x0000_s330755" name="公式" r:id="rId4" imgW="2108200" imgH="393700" progId="Equation.3">
              <p:embed/>
            </p:oleObj>
          </a:graphicData>
        </a:graphic>
      </p:graphicFrame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-1646" y="311348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6568969"/>
              </p:ext>
            </p:extLst>
          </p:nvPr>
        </p:nvGraphicFramePr>
        <p:xfrm>
          <a:off x="3286116" y="4429132"/>
          <a:ext cx="2393950" cy="936625"/>
        </p:xfrm>
        <a:graphic>
          <a:graphicData uri="http://schemas.openxmlformats.org/presentationml/2006/ole">
            <p:oleObj spid="_x0000_s330757" name="Equation" r:id="rId5" imgW="1104900" imgH="431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例题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3-2 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7043737" cy="4191000"/>
          </a:xfrm>
        </p:spPr>
        <p:txBody>
          <a:bodyPr/>
          <a:lstStyle/>
          <a:p>
            <a:pPr eaLnBrk="1" hangingPunct="1">
              <a:lnSpc>
                <a:spcPts val="5000"/>
              </a:lnSpc>
              <a:spcBef>
                <a:spcPts val="160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在例题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中，系统采用的是三相桥式可控整流电路，已知电枢回路总电阻                   ，电感量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3mH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，系统运动部分的飞轮惯量                          ，试判别系统的稳定性。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4978388"/>
              </p:ext>
            </p:extLst>
          </p:nvPr>
        </p:nvGraphicFramePr>
        <p:xfrm>
          <a:off x="1835696" y="3362712"/>
          <a:ext cx="1728787" cy="455612"/>
        </p:xfrm>
        <a:graphic>
          <a:graphicData uri="http://schemas.openxmlformats.org/presentationml/2006/ole">
            <p:oleObj spid="_x0000_s19683" name="Equation" r:id="rId3" imgW="685502" imgH="177723" progId="Equation.DSMT4">
              <p:embed/>
            </p:oleObj>
          </a:graphicData>
        </a:graphic>
      </p:graphicFrame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0" y="3352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2002998"/>
              </p:ext>
            </p:extLst>
          </p:nvPr>
        </p:nvGraphicFramePr>
        <p:xfrm>
          <a:off x="5065721" y="3338900"/>
          <a:ext cx="720725" cy="411163"/>
        </p:xfrm>
        <a:graphic>
          <a:graphicData uri="http://schemas.openxmlformats.org/presentationml/2006/ole">
            <p:oleObj spid="_x0000_s19684" name="Equation" r:id="rId4" imgW="266469" imgH="152268" progId="Equation.DSMT4">
              <p:embed/>
            </p:oleObj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4390157"/>
              </p:ext>
            </p:extLst>
          </p:nvPr>
        </p:nvGraphicFramePr>
        <p:xfrm>
          <a:off x="4624404" y="4005064"/>
          <a:ext cx="2376488" cy="457200"/>
        </p:xfrm>
        <a:graphic>
          <a:graphicData uri="http://schemas.openxmlformats.org/presentationml/2006/ole">
            <p:oleObj spid="_x0000_s19685" name="公式" r:id="rId5" imgW="1040948" imgH="20311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981075"/>
            <a:ext cx="8162925" cy="6413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解 ：</a:t>
            </a:r>
          </a:p>
        </p:txBody>
      </p:sp>
      <p:sp>
        <p:nvSpPr>
          <p:cNvPr id="59400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1628775"/>
            <a:ext cx="8110537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电磁时间常数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机电时间常数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晶闸管装置的滞后时间常数为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为保证系统稳定，应满足的稳定条件：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闭环系统的动态稳定性和例题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中稳态性能要求                是矛盾的。</a:t>
            </a:r>
          </a:p>
        </p:txBody>
      </p:sp>
      <p:sp>
        <p:nvSpPr>
          <p:cNvPr id="59401" name="Rectangle 5"/>
          <p:cNvSpPr>
            <a:spLocks noChangeArrowheads="1"/>
          </p:cNvSpPr>
          <p:nvPr/>
        </p:nvSpPr>
        <p:spPr bwMode="auto">
          <a:xfrm>
            <a:off x="0" y="32131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4143372" y="1571612"/>
          <a:ext cx="2268538" cy="571500"/>
        </p:xfrm>
        <a:graphic>
          <a:graphicData uri="http://schemas.openxmlformats.org/presentationml/2006/ole">
            <p:oleObj spid="_x0000_s20857" name="公式" r:id="rId3" imgW="1600200" imgH="393480" progId="Equation.3">
              <p:embed/>
            </p:oleObj>
          </a:graphicData>
        </a:graphic>
      </p:graphicFrame>
      <p:sp>
        <p:nvSpPr>
          <p:cNvPr id="59402" name="Rectangle 7"/>
          <p:cNvSpPr>
            <a:spLocks noChangeArrowheads="1"/>
          </p:cNvSpPr>
          <p:nvPr/>
        </p:nvSpPr>
        <p:spPr bwMode="auto">
          <a:xfrm>
            <a:off x="0" y="3141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5" name="Object 6"/>
          <p:cNvGraphicFramePr>
            <a:graphicFrameLocks noChangeAspect="1"/>
          </p:cNvGraphicFramePr>
          <p:nvPr/>
        </p:nvGraphicFramePr>
        <p:xfrm>
          <a:off x="4000496" y="2071678"/>
          <a:ext cx="3316287" cy="736600"/>
        </p:xfrm>
        <a:graphic>
          <a:graphicData uri="http://schemas.openxmlformats.org/presentationml/2006/ole">
            <p:oleObj spid="_x0000_s20858" name="公式" r:id="rId4" imgW="2794000" imgH="609600" progId="Equation.3">
              <p:embed/>
            </p:oleObj>
          </a:graphicData>
        </a:graphic>
      </p:graphicFrame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6" name="Object 8"/>
          <p:cNvGraphicFramePr>
            <a:graphicFrameLocks noChangeAspect="1"/>
          </p:cNvGraphicFramePr>
          <p:nvPr/>
        </p:nvGraphicFramePr>
        <p:xfrm>
          <a:off x="3786182" y="3143248"/>
          <a:ext cx="1681163" cy="436563"/>
        </p:xfrm>
        <a:graphic>
          <a:graphicData uri="http://schemas.openxmlformats.org/presentationml/2006/ole">
            <p:oleObj spid="_x0000_s20859" name="公式" r:id="rId5" imgW="889000" imgH="228600" progId="Equation.3">
              <p:embed/>
            </p:oleObj>
          </a:graphicData>
        </a:graphic>
      </p:graphicFrame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7" name="Object 10"/>
          <p:cNvGraphicFramePr>
            <a:graphicFrameLocks noChangeAspect="1"/>
          </p:cNvGraphicFramePr>
          <p:nvPr/>
        </p:nvGraphicFramePr>
        <p:xfrm>
          <a:off x="1142976" y="3929066"/>
          <a:ext cx="6985000" cy="784225"/>
        </p:xfrm>
        <a:graphic>
          <a:graphicData uri="http://schemas.openxmlformats.org/presentationml/2006/ole">
            <p:oleObj spid="_x0000_s20860" name="公式" r:id="rId6" imgW="4178300" imgH="457200" progId="Equation.3">
              <p:embed/>
            </p:oleObj>
          </a:graphicData>
        </a:graphic>
      </p:graphicFrame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81044278"/>
              </p:ext>
            </p:extLst>
          </p:nvPr>
        </p:nvGraphicFramePr>
        <p:xfrm>
          <a:off x="3635896" y="5517232"/>
          <a:ext cx="1439863" cy="401638"/>
        </p:xfrm>
        <a:graphic>
          <a:graphicData uri="http://schemas.openxmlformats.org/presentationml/2006/ole">
            <p:oleObj spid="_x0000_s20861" name="Equation" r:id="rId7" imgW="647419" imgH="177723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77242" cy="4829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、静差率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当系统在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某一转速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下运行时，负载由理想空载增加到额定值所对应的转速降落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Δn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与理想空载转速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i="1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之比：</a:t>
            </a: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用百分数表示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2-33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0597" name="Object 4"/>
          <p:cNvGraphicFramePr>
            <a:graphicFrameLocks noChangeAspect="1"/>
          </p:cNvGraphicFramePr>
          <p:nvPr/>
        </p:nvGraphicFramePr>
        <p:xfrm>
          <a:off x="2928926" y="3286124"/>
          <a:ext cx="1584325" cy="1239837"/>
        </p:xfrm>
        <a:graphic>
          <a:graphicData uri="http://schemas.openxmlformats.org/presentationml/2006/ole">
            <p:oleObj spid="_x0000_s323586" name="公式" r:id="rId3" imgW="571252" imgH="444307" progId="Equation.3">
              <p:embed/>
            </p:oleObj>
          </a:graphicData>
        </a:graphic>
      </p:graphicFrame>
      <p:sp>
        <p:nvSpPr>
          <p:cNvPr id="110598" name="Rectangle 7"/>
          <p:cNvSpPr>
            <a:spLocks noChangeArrowheads="1"/>
          </p:cNvSpPr>
          <p:nvPr/>
        </p:nvSpPr>
        <p:spPr bwMode="auto">
          <a:xfrm>
            <a:off x="0" y="3213100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0599" name="Object 6"/>
          <p:cNvGraphicFramePr>
            <a:graphicFrameLocks noChangeAspect="1"/>
          </p:cNvGraphicFramePr>
          <p:nvPr/>
        </p:nvGraphicFramePr>
        <p:xfrm>
          <a:off x="2071670" y="5286388"/>
          <a:ext cx="2736850" cy="1179512"/>
        </p:xfrm>
        <a:graphic>
          <a:graphicData uri="http://schemas.openxmlformats.org/presentationml/2006/ole">
            <p:oleObj spid="_x0000_s323587" name="公式" r:id="rId4" imgW="1040948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73397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981075"/>
            <a:ext cx="8162925" cy="64135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3-3 </a:t>
            </a:r>
          </a:p>
        </p:txBody>
      </p:sp>
      <p:sp>
        <p:nvSpPr>
          <p:cNvPr id="6042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424863" cy="41910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在上题的闭环直流调速系统中，若改用全控型器件的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调速系统，电动机不变，电枢回路参数为：              ，            ，            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开关频率为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。按同样的稳态性能指标               ，             ，该系统能否稳定？如果对静差率的要求不变，在保证稳定时，系统能够达到的最大调速范围有多少？</a:t>
            </a:r>
          </a:p>
        </p:txBody>
      </p:sp>
      <p:sp>
        <p:nvSpPr>
          <p:cNvPr id="60426" name="Rectangle 5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40543505"/>
              </p:ext>
            </p:extLst>
          </p:nvPr>
        </p:nvGraphicFramePr>
        <p:xfrm>
          <a:off x="1187624" y="3339273"/>
          <a:ext cx="1439863" cy="434975"/>
        </p:xfrm>
        <a:graphic>
          <a:graphicData uri="http://schemas.openxmlformats.org/presentationml/2006/ole">
            <p:oleObj spid="_x0000_s21956" name="Equation" r:id="rId3" imgW="596641" imgH="177723" progId="Equation.DSMT4">
              <p:embed/>
            </p:oleObj>
          </a:graphicData>
        </a:graphic>
      </p:graphicFrame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36333207"/>
              </p:ext>
            </p:extLst>
          </p:nvPr>
        </p:nvGraphicFramePr>
        <p:xfrm>
          <a:off x="2699792" y="3314700"/>
          <a:ext cx="1368425" cy="425450"/>
        </p:xfrm>
        <a:graphic>
          <a:graphicData uri="http://schemas.openxmlformats.org/presentationml/2006/ole">
            <p:oleObj spid="_x0000_s21957" name="Equation" r:id="rId4" imgW="583693" imgH="177646" progId="Equation.DSMT4">
              <p:embed/>
            </p:oleObj>
          </a:graphicData>
        </a:graphic>
      </p:graphicFrame>
      <p:sp>
        <p:nvSpPr>
          <p:cNvPr id="60428" name="Rectangle 9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1170180"/>
              </p:ext>
            </p:extLst>
          </p:nvPr>
        </p:nvGraphicFramePr>
        <p:xfrm>
          <a:off x="4283968" y="3314700"/>
          <a:ext cx="1223962" cy="533400"/>
        </p:xfrm>
        <a:graphic>
          <a:graphicData uri="http://schemas.openxmlformats.org/presentationml/2006/ole">
            <p:oleObj spid="_x0000_s21958" name="Equation" r:id="rId5" imgW="520700" imgH="228600" progId="Equation.DSMT4">
              <p:embed/>
            </p:oleObj>
          </a:graphicData>
        </a:graphic>
      </p:graphicFrame>
      <p:sp>
        <p:nvSpPr>
          <p:cNvPr id="60429" name="Rectangle 11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0062033"/>
              </p:ext>
            </p:extLst>
          </p:nvPr>
        </p:nvGraphicFramePr>
        <p:xfrm>
          <a:off x="899964" y="4040237"/>
          <a:ext cx="647700" cy="396875"/>
        </p:xfrm>
        <a:graphic>
          <a:graphicData uri="http://schemas.openxmlformats.org/presentationml/2006/ole">
            <p:oleObj spid="_x0000_s21959" name="Equation" r:id="rId6" imgW="291847" imgH="177646" progId="Equation.DSMT4">
              <p:embed/>
            </p:oleObj>
          </a:graphicData>
        </a:graphic>
      </p:graphicFrame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0643686"/>
              </p:ext>
            </p:extLst>
          </p:nvPr>
        </p:nvGraphicFramePr>
        <p:xfrm>
          <a:off x="5436840" y="3933056"/>
          <a:ext cx="1295400" cy="503238"/>
        </p:xfrm>
        <a:graphic>
          <a:graphicData uri="http://schemas.openxmlformats.org/presentationml/2006/ole">
            <p:oleObj spid="_x0000_s21960" name="Equation" r:id="rId7" imgW="469696" imgH="177723" progId="Equation.DSMT4">
              <p:embed/>
            </p:oleObj>
          </a:graphicData>
        </a:graphic>
      </p:graphicFrame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4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3218522"/>
              </p:ext>
            </p:extLst>
          </p:nvPr>
        </p:nvGraphicFramePr>
        <p:xfrm>
          <a:off x="6876430" y="3933056"/>
          <a:ext cx="1223962" cy="474663"/>
        </p:xfrm>
        <a:graphic>
          <a:graphicData uri="http://schemas.openxmlformats.org/presentationml/2006/ole">
            <p:oleObj spid="_x0000_s21961" name="Equation" r:id="rId8" imgW="469696" imgH="177723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1052513"/>
            <a:ext cx="8162925" cy="57943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Times New Roman" pitchFamily="18" charset="0"/>
              </a:rPr>
              <a:t>解 ：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1258888" y="1844675"/>
          <a:ext cx="3168650" cy="811213"/>
        </p:xfrm>
        <a:graphic>
          <a:graphicData uri="http://schemas.openxmlformats.org/presentationml/2006/ole">
            <p:oleObj spid="_x0000_s22830" name="Equation" r:id="rId3" imgW="1524000" imgH="393700" progId="Equation.DSMT4">
              <p:embed/>
            </p:oleObj>
          </a:graphicData>
        </a:graphic>
      </p:graphicFrame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3" name="Object 6"/>
          <p:cNvGraphicFramePr>
            <a:graphicFrameLocks noChangeAspect="1"/>
          </p:cNvGraphicFramePr>
          <p:nvPr/>
        </p:nvGraphicFramePr>
        <p:xfrm>
          <a:off x="1187450" y="2636838"/>
          <a:ext cx="6048375" cy="1228725"/>
        </p:xfrm>
        <a:graphic>
          <a:graphicData uri="http://schemas.openxmlformats.org/presentationml/2006/ole">
            <p:oleObj spid="_x0000_s22831" name="Equation" r:id="rId4" imgW="2997200" imgH="609600" progId="Equation.DSMT4">
              <p:embed/>
            </p:oleObj>
          </a:graphicData>
        </a:graphic>
      </p:graphicFrame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4" name="Object 10"/>
          <p:cNvGraphicFramePr>
            <a:graphicFrameLocks noChangeAspect="1"/>
          </p:cNvGraphicFramePr>
          <p:nvPr/>
        </p:nvGraphicFramePr>
        <p:xfrm>
          <a:off x="1258888" y="3860800"/>
          <a:ext cx="3097212" cy="793750"/>
        </p:xfrm>
        <a:graphic>
          <a:graphicData uri="http://schemas.openxmlformats.org/presentationml/2006/ole">
            <p:oleObj spid="_x0000_s22832" name="Equation" r:id="rId5" imgW="1524000" imgH="393700" progId="Equation.DSMT4">
              <p:embed/>
            </p:oleObj>
          </a:graphicData>
        </a:graphic>
      </p:graphicFrame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1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5" name="Object 14"/>
          <p:cNvGraphicFramePr>
            <a:graphicFrameLocks noChangeAspect="1"/>
          </p:cNvGraphicFramePr>
          <p:nvPr/>
        </p:nvGraphicFramePr>
        <p:xfrm>
          <a:off x="504825" y="4724400"/>
          <a:ext cx="8278813" cy="877888"/>
        </p:xfrm>
        <a:graphic>
          <a:graphicData uri="http://schemas.openxmlformats.org/presentationml/2006/ole">
            <p:oleObj spid="_x0000_s22833" name="公式" r:id="rId6" imgW="43180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72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1916113"/>
            <a:ext cx="7715250" cy="46926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按照稳态性能指标          、          要求     </a:t>
            </a: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调速系统能够在满足稳态性能指标要求下稳定运行。 </a:t>
            </a:r>
          </a:p>
        </p:txBody>
      </p:sp>
      <p:sp>
        <p:nvSpPr>
          <p:cNvPr id="62473" name="Rectangle 5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6" name="Object 4"/>
          <p:cNvGraphicFramePr>
            <a:graphicFrameLocks noChangeAspect="1"/>
          </p:cNvGraphicFramePr>
          <p:nvPr/>
        </p:nvGraphicFramePr>
        <p:xfrm>
          <a:off x="4500562" y="2000240"/>
          <a:ext cx="1008062" cy="390525"/>
        </p:xfrm>
        <a:graphic>
          <a:graphicData uri="http://schemas.openxmlformats.org/presentationml/2006/ole">
            <p:oleObj spid="_x0000_s23929" name="Equation" r:id="rId3" imgW="469696" imgH="177723" progId="Equation.DSMT4">
              <p:embed/>
            </p:oleObj>
          </a:graphicData>
        </a:graphic>
      </p:graphicFrame>
      <p:sp>
        <p:nvSpPr>
          <p:cNvPr id="62474" name="Rectangle 7"/>
          <p:cNvSpPr>
            <a:spLocks noChangeArrowheads="1"/>
          </p:cNvSpPr>
          <p:nvPr/>
        </p:nvSpPr>
        <p:spPr bwMode="auto">
          <a:xfrm>
            <a:off x="0" y="3338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7" name="Object 6"/>
          <p:cNvGraphicFramePr>
            <a:graphicFrameLocks noChangeAspect="1"/>
          </p:cNvGraphicFramePr>
          <p:nvPr/>
        </p:nvGraphicFramePr>
        <p:xfrm>
          <a:off x="5572132" y="1928802"/>
          <a:ext cx="1152525" cy="447675"/>
        </p:xfrm>
        <a:graphic>
          <a:graphicData uri="http://schemas.openxmlformats.org/presentationml/2006/ole">
            <p:oleObj spid="_x0000_s23930" name="Equation" r:id="rId4" imgW="469696" imgH="177723" progId="Equation.DSMT4">
              <p:embed/>
            </p:oleObj>
          </a:graphicData>
        </a:graphic>
      </p:graphicFrame>
      <p:sp>
        <p:nvSpPr>
          <p:cNvPr id="62475" name="Rectangle 9"/>
          <p:cNvSpPr>
            <a:spLocks noChangeArrowheads="1"/>
          </p:cNvSpPr>
          <p:nvPr/>
        </p:nvSpPr>
        <p:spPr bwMode="auto">
          <a:xfrm>
            <a:off x="0" y="32527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8" name="Object 8"/>
          <p:cNvGraphicFramePr>
            <a:graphicFrameLocks noChangeAspect="1"/>
          </p:cNvGraphicFramePr>
          <p:nvPr/>
        </p:nvGraphicFramePr>
        <p:xfrm>
          <a:off x="1403350" y="2478088"/>
          <a:ext cx="2447925" cy="747712"/>
        </p:xfrm>
        <a:graphic>
          <a:graphicData uri="http://schemas.openxmlformats.org/presentationml/2006/ole">
            <p:oleObj spid="_x0000_s23931" name="Equation" r:id="rId5" imgW="1155199" imgH="355446" progId="Equation.DSMT4">
              <p:embed/>
            </p:oleObj>
          </a:graphicData>
        </a:graphic>
      </p:graphicFrame>
      <p:sp>
        <p:nvSpPr>
          <p:cNvPr id="62476" name="Rectangle 10"/>
          <p:cNvSpPr>
            <a:spLocks noChangeArrowheads="1"/>
          </p:cNvSpPr>
          <p:nvPr/>
        </p:nvSpPr>
        <p:spPr bwMode="auto">
          <a:xfrm>
            <a:off x="3924300" y="2636838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（见例题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2-2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62477" name="Rectangle 12"/>
          <p:cNvSpPr>
            <a:spLocks noChangeArrowheads="1"/>
          </p:cNvSpPr>
          <p:nvPr/>
        </p:nvSpPr>
        <p:spPr bwMode="auto">
          <a:xfrm>
            <a:off x="0" y="32146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9" name="Object 11"/>
          <p:cNvGraphicFramePr>
            <a:graphicFrameLocks noChangeAspect="1"/>
          </p:cNvGraphicFramePr>
          <p:nvPr/>
        </p:nvGraphicFramePr>
        <p:xfrm>
          <a:off x="1547813" y="3284538"/>
          <a:ext cx="5256212" cy="949325"/>
        </p:xfrm>
        <a:graphic>
          <a:graphicData uri="http://schemas.openxmlformats.org/presentationml/2006/ole">
            <p:oleObj spid="_x0000_s23932" name="Equation" r:id="rId6" imgW="2374900" imgH="431800" progId="Equation.DSMT4">
              <p:embed/>
            </p:oleObj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70" name="Object 13"/>
          <p:cNvGraphicFramePr>
            <a:graphicFrameLocks noChangeAspect="1"/>
          </p:cNvGraphicFramePr>
          <p:nvPr/>
        </p:nvGraphicFramePr>
        <p:xfrm>
          <a:off x="1619250" y="4098937"/>
          <a:ext cx="4248150" cy="1044575"/>
        </p:xfrm>
        <a:graphic>
          <a:graphicData uri="http://schemas.openxmlformats.org/presentationml/2006/ole">
            <p:oleObj spid="_x0000_s23933" name="Equation" r:id="rId7" imgW="1815312" imgH="444307" progId="Equation.DSMT4">
              <p:embed/>
            </p:oleObj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786446" y="4357694"/>
            <a:ext cx="22860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&lt;337.5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</a:rPr>
              <a:t>若系统处于临界稳定状况， </a:t>
            </a: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0" name="Object 8"/>
          <p:cNvGraphicFramePr>
            <a:graphicFrameLocks noChangeAspect="1"/>
          </p:cNvGraphicFramePr>
          <p:nvPr/>
        </p:nvGraphicFramePr>
        <p:xfrm>
          <a:off x="1619250" y="4437063"/>
          <a:ext cx="5976938" cy="1062037"/>
        </p:xfrm>
        <a:graphic>
          <a:graphicData uri="http://schemas.openxmlformats.org/presentationml/2006/ole">
            <p:oleObj spid="_x0000_s24803" name="Equation" r:id="rId3" imgW="2413000" imgH="431800" progId="Equation.DSMT4">
              <p:embed/>
            </p:oleObj>
          </a:graphicData>
        </a:graphic>
      </p:graphicFrame>
      <p:sp>
        <p:nvSpPr>
          <p:cNvPr id="63498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11"/>
          <p:cNvGraphicFramePr>
            <a:graphicFrameLocks noChangeAspect="1"/>
          </p:cNvGraphicFramePr>
          <p:nvPr/>
        </p:nvGraphicFramePr>
        <p:xfrm>
          <a:off x="1692275" y="2565400"/>
          <a:ext cx="1655763" cy="442913"/>
        </p:xfrm>
        <a:graphic>
          <a:graphicData uri="http://schemas.openxmlformats.org/presentationml/2006/ole">
            <p:oleObj spid="_x0000_s24804" name="公式" r:id="rId4" imgW="672516" imgH="177646" progId="Equation.3">
              <p:embed/>
            </p:oleObj>
          </a:graphicData>
        </a:graphic>
      </p:graphicFrame>
      <p:sp>
        <p:nvSpPr>
          <p:cNvPr id="63499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2" name="Object 13"/>
          <p:cNvGraphicFramePr>
            <a:graphicFrameLocks noChangeAspect="1"/>
          </p:cNvGraphicFramePr>
          <p:nvPr/>
        </p:nvGraphicFramePr>
        <p:xfrm>
          <a:off x="1547813" y="3213100"/>
          <a:ext cx="4824412" cy="869950"/>
        </p:xfrm>
        <a:graphic>
          <a:graphicData uri="http://schemas.openxmlformats.org/presentationml/2006/ole">
            <p:oleObj spid="_x0000_s24805" name="公式" r:id="rId5" imgW="2324100" imgH="4191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8162925" cy="1190625"/>
          </a:xfrm>
        </p:spPr>
        <p:txBody>
          <a:bodyPr/>
          <a:lstStyle/>
          <a:p>
            <a:pPr marL="838200" indent="-838200"/>
            <a:r>
              <a:rPr lang="en-US" altLang="zh-CN" sz="3600" dirty="0" smtClean="0">
                <a:latin typeface="Times New Roman" pitchFamily="18" charset="0"/>
              </a:rPr>
              <a:t>3.2 </a:t>
            </a:r>
            <a:r>
              <a:rPr lang="zh-CN" altLang="en-US" sz="3600" b="1" dirty="0" smtClean="0"/>
              <a:t>无静差的转速闭环直流调速系统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在比例控制直流调速系统中，系统转速仍是有降落的。减小稳态误差可能导致系统不稳定。</a:t>
            </a:r>
            <a:r>
              <a:rPr lang="zh-CN" altLang="en-US" sz="2800" dirty="0" smtClean="0"/>
              <a:t>能否通过</a:t>
            </a:r>
            <a:r>
              <a:rPr lang="zh-CN" altLang="en-US" sz="2800" dirty="0" smtClean="0">
                <a:solidFill>
                  <a:srgbClr val="FF0000"/>
                </a:solidFill>
              </a:rPr>
              <a:t>改进调节器</a:t>
            </a:r>
            <a:r>
              <a:rPr lang="zh-CN" altLang="en-US" sz="2800" dirty="0" smtClean="0"/>
              <a:t>实现转速无静差控制呢？如把比例调节器换成</a:t>
            </a:r>
            <a:r>
              <a:rPr lang="en-US" sz="2800" dirty="0" smtClean="0"/>
              <a:t>PID</a:t>
            </a:r>
            <a:r>
              <a:rPr lang="zh-CN" altLang="en-US" sz="2800" dirty="0" smtClean="0"/>
              <a:t>调节器之后解决这个问题。</a:t>
            </a:r>
            <a:endParaRPr lang="zh-CN" altLang="en-US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图</a:t>
            </a:r>
            <a:r>
              <a:rPr lang="en-US" altLang="zh-CN" sz="3600" b="1" dirty="0" smtClean="0"/>
              <a:t>3-9有静差调速系统突加负载时的动态过程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endParaRPr lang="zh-CN" altLang="en-US" sz="36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endParaRPr lang="zh-CN" altLang="en-US" dirty="0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8" descr="02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936" y="2681770"/>
            <a:ext cx="3673508" cy="16833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椭圆形标注 2"/>
          <p:cNvSpPr/>
          <p:nvPr/>
        </p:nvSpPr>
        <p:spPr>
          <a:xfrm>
            <a:off x="4067944" y="5013176"/>
            <a:ext cx="1728192" cy="1296144"/>
          </a:xfrm>
          <a:prstGeom prst="wedgeEllipseCallout">
            <a:avLst>
              <a:gd name="adj1" fmla="val 41249"/>
              <a:gd name="adj2" fmla="val -17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不能为零！！</a:t>
            </a:r>
            <a:endParaRPr lang="zh-CN" altLang="en-US" sz="2800" dirty="0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4369073"/>
              </p:ext>
            </p:extLst>
          </p:nvPr>
        </p:nvGraphicFramePr>
        <p:xfrm>
          <a:off x="395536" y="1772816"/>
          <a:ext cx="3960440" cy="5042470"/>
        </p:xfrm>
        <a:graphic>
          <a:graphicData uri="http://schemas.openxmlformats.org/presentationml/2006/ole">
            <p:oleObj spid="_x0000_s128080" name="Visio" r:id="rId4" imgW="4600495" imgH="599140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3.2.1</a:t>
            </a:r>
            <a:r>
              <a:rPr lang="zh-CN" altLang="en-US" sz="3600" b="1" dirty="0" smtClean="0">
                <a:latin typeface="Times New Roman" pitchFamily="18" charset="0"/>
              </a:rPr>
              <a:t> 积分调节器和积分控制规律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2028825"/>
            <a:ext cx="7848600" cy="4829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在输入转速误差信号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的作用下，积分调节器的输入输出关系为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								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                                          （</a:t>
            </a:r>
            <a:r>
              <a:rPr lang="en-US" altLang="zh-CN" dirty="0" smtClean="0">
                <a:latin typeface="Times New Roman" pitchFamily="18" charset="0"/>
              </a:rPr>
              <a:t>3-23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其传递函数是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								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                                           （</a:t>
            </a:r>
            <a:r>
              <a:rPr lang="en-US" altLang="zh-CN" dirty="0" smtClean="0">
                <a:latin typeface="Times New Roman" pitchFamily="18" charset="0"/>
              </a:rPr>
              <a:t>3-24</a:t>
            </a:r>
            <a:r>
              <a:rPr lang="zh-CN" altLang="en-US" dirty="0" smtClean="0">
                <a:latin typeface="Times New Roman" pitchFamily="18" charset="0"/>
              </a:rPr>
              <a:t>）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其中，</a:t>
            </a:r>
            <a:r>
              <a:rPr lang="en-US" altLang="zh-CN" i="1" dirty="0" smtClean="0">
                <a:latin typeface="Times New Roman" pitchFamily="18" charset="0"/>
              </a:rPr>
              <a:t>τ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</a:rPr>
              <a:t>积分时间常数。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4482848"/>
              </p:ext>
            </p:extLst>
          </p:nvPr>
        </p:nvGraphicFramePr>
        <p:xfrm>
          <a:off x="2357422" y="2876798"/>
          <a:ext cx="2590800" cy="984250"/>
        </p:xfrm>
        <a:graphic>
          <a:graphicData uri="http://schemas.openxmlformats.org/presentationml/2006/ole">
            <p:oleObj spid="_x0000_s25752" name="公式" r:id="rId3" imgW="1028254" imgH="393529" progId="Equation.3">
              <p:embed/>
            </p:oleObj>
          </a:graphicData>
        </a:graphic>
      </p:graphicFrame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6"/>
          <p:cNvGraphicFramePr>
            <a:graphicFrameLocks noChangeAspect="1"/>
          </p:cNvGraphicFramePr>
          <p:nvPr/>
        </p:nvGraphicFramePr>
        <p:xfrm>
          <a:off x="2428860" y="4357694"/>
          <a:ext cx="1584325" cy="890588"/>
        </p:xfrm>
        <a:graphic>
          <a:graphicData uri="http://schemas.openxmlformats.org/presentationml/2006/ole">
            <p:oleObj spid="_x0000_s25753" name="公式" r:id="rId4" imgW="698197" imgH="39352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5"/>
          <p:cNvSpPr>
            <a:spLocks noChangeArrowheads="1"/>
          </p:cNvSpPr>
          <p:nvPr/>
        </p:nvSpPr>
        <p:spPr bwMode="auto">
          <a:xfrm>
            <a:off x="517525" y="6308725"/>
            <a:ext cx="4352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3-10 </a:t>
            </a:r>
            <a:r>
              <a:rPr lang="zh-CN" altLang="en-US" dirty="0">
                <a:solidFill>
                  <a:schemeClr val="tx1"/>
                </a:solidFill>
              </a:rPr>
              <a:t>积分调节器的输入和输出动态过程</a:t>
            </a:r>
          </a:p>
        </p:txBody>
      </p:sp>
      <p:pic>
        <p:nvPicPr>
          <p:cNvPr id="194563" name="Picture 8" descr="0226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765175"/>
            <a:ext cx="4537075" cy="53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076825" y="1773238"/>
            <a:ext cx="3671888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zh-CN" altLang="en-US" sz="3200">
                <a:solidFill>
                  <a:schemeClr val="tx1"/>
                </a:solidFill>
              </a:rPr>
              <a:t>输入</a:t>
            </a:r>
            <a:r>
              <a:rPr lang="en-US" altLang="zh-CN" sz="3200" i="1">
                <a:solidFill>
                  <a:schemeClr val="tx1"/>
                </a:solidFill>
              </a:rPr>
              <a:t>ΔU</a:t>
            </a:r>
            <a:r>
              <a:rPr lang="en-US" altLang="zh-CN" sz="3200" baseline="-25000">
                <a:solidFill>
                  <a:schemeClr val="tx1"/>
                </a:solidFill>
              </a:rPr>
              <a:t>N</a:t>
            </a:r>
            <a:r>
              <a:rPr lang="zh-CN" altLang="en-US" sz="3200">
                <a:solidFill>
                  <a:schemeClr val="tx1"/>
                </a:solidFill>
              </a:rPr>
              <a:t>是阶跃信号，则输出</a:t>
            </a:r>
            <a:r>
              <a:rPr lang="en-US" altLang="zh-CN" sz="3200" i="1">
                <a:solidFill>
                  <a:schemeClr val="tx1"/>
                </a:solidFill>
              </a:rPr>
              <a:t>U</a:t>
            </a:r>
            <a:r>
              <a:rPr lang="en-US" altLang="zh-CN" sz="3200" baseline="-25000">
                <a:solidFill>
                  <a:schemeClr val="tx1"/>
                </a:solidFill>
              </a:rPr>
              <a:t>c</a:t>
            </a:r>
            <a:r>
              <a:rPr lang="en-US" altLang="zh-CN" sz="3200">
                <a:solidFill>
                  <a:schemeClr val="tx1"/>
                </a:solidFill>
              </a:rPr>
              <a:t>  </a:t>
            </a:r>
            <a:r>
              <a:rPr lang="zh-CN" altLang="en-US" sz="3200">
                <a:solidFill>
                  <a:schemeClr val="tx1"/>
                </a:solidFill>
              </a:rPr>
              <a:t>按线性规律增长。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chemeClr val="tx1"/>
                </a:solidFill>
              </a:rPr>
              <a:t>当输出值达到积分调节器输出的饱和值</a:t>
            </a:r>
            <a:r>
              <a:rPr lang="en-US" altLang="zh-CN" sz="3200" i="1">
                <a:solidFill>
                  <a:schemeClr val="tx1"/>
                </a:solidFill>
              </a:rPr>
              <a:t>U</a:t>
            </a:r>
            <a:r>
              <a:rPr lang="en-US" altLang="zh-CN" sz="3200" baseline="-25000">
                <a:solidFill>
                  <a:schemeClr val="tx1"/>
                </a:solidFill>
              </a:rPr>
              <a:t>cm</a:t>
            </a:r>
            <a:r>
              <a:rPr lang="zh-CN" altLang="en-US" sz="3200">
                <a:solidFill>
                  <a:schemeClr val="tx1"/>
                </a:solidFill>
              </a:rPr>
              <a:t>时，便维持在</a:t>
            </a:r>
            <a:r>
              <a:rPr lang="en-US" altLang="zh-CN" sz="3200" i="1">
                <a:solidFill>
                  <a:schemeClr val="tx1"/>
                </a:solidFill>
              </a:rPr>
              <a:t>U</a:t>
            </a:r>
            <a:r>
              <a:rPr lang="en-US" altLang="zh-CN" sz="3200" baseline="-25000">
                <a:solidFill>
                  <a:schemeClr val="tx1"/>
                </a:solidFill>
              </a:rPr>
              <a:t>cm</a:t>
            </a:r>
            <a:r>
              <a:rPr lang="zh-CN" altLang="en-US" sz="3200">
                <a:solidFill>
                  <a:schemeClr val="tx1"/>
                </a:solidFill>
              </a:rPr>
              <a:t>不变。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5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587" name="Rectangle 6"/>
          <p:cNvSpPr>
            <a:spLocks noChangeArrowheads="1"/>
          </p:cNvSpPr>
          <p:nvPr/>
        </p:nvSpPr>
        <p:spPr bwMode="auto">
          <a:xfrm>
            <a:off x="684212" y="5518973"/>
            <a:ext cx="3455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3-10 </a:t>
            </a:r>
            <a:r>
              <a:rPr lang="zh-CN" altLang="en-US" dirty="0">
                <a:solidFill>
                  <a:schemeClr val="tx1"/>
                </a:solidFill>
              </a:rPr>
              <a:t>积分调节器的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输入和输出动态过程</a:t>
            </a:r>
          </a:p>
        </p:txBody>
      </p:sp>
      <p:sp>
        <p:nvSpPr>
          <p:cNvPr id="195588" name="Text Box 7"/>
          <p:cNvSpPr txBox="1">
            <a:spLocks noChangeArrowheads="1"/>
          </p:cNvSpPr>
          <p:nvPr/>
        </p:nvSpPr>
        <p:spPr bwMode="auto">
          <a:xfrm>
            <a:off x="4716016" y="847790"/>
            <a:ext cx="4032250" cy="548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5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tx1"/>
                </a:solidFill>
              </a:rPr>
              <a:t>只要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ΔU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b="1" dirty="0">
                <a:solidFill>
                  <a:schemeClr val="tx1"/>
                </a:solidFill>
              </a:rPr>
              <a:t>&gt;0</a:t>
            </a:r>
            <a:r>
              <a:rPr lang="zh-CN" altLang="en-US" sz="3200" b="1" dirty="0">
                <a:solidFill>
                  <a:schemeClr val="tx1"/>
                </a:solidFill>
              </a:rPr>
              <a:t>，积分调节器的输出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c</a:t>
            </a:r>
            <a:r>
              <a:rPr lang="zh-CN" altLang="en-US" sz="3200" b="1" dirty="0">
                <a:solidFill>
                  <a:schemeClr val="tx1"/>
                </a:solidFill>
              </a:rPr>
              <a:t>便一直增长；只有达到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ΔU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b="1" dirty="0">
                <a:solidFill>
                  <a:schemeClr val="tx1"/>
                </a:solidFill>
              </a:rPr>
              <a:t>=0</a:t>
            </a:r>
            <a:r>
              <a:rPr lang="zh-CN" altLang="en-US" sz="3200" b="1" dirty="0">
                <a:solidFill>
                  <a:schemeClr val="tx1"/>
                </a:solidFill>
              </a:rPr>
              <a:t>时， 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c</a:t>
            </a:r>
            <a:r>
              <a:rPr lang="zh-CN" altLang="en-US" sz="3200" b="1" dirty="0">
                <a:solidFill>
                  <a:schemeClr val="tx1"/>
                </a:solidFill>
              </a:rPr>
              <a:t>才停止上升；只有到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ΔU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</a:rPr>
              <a:t>变负， 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c</a:t>
            </a:r>
            <a:r>
              <a:rPr lang="zh-CN" altLang="en-US" sz="3200" b="1" dirty="0">
                <a:solidFill>
                  <a:schemeClr val="tx1"/>
                </a:solidFill>
              </a:rPr>
              <a:t>才会下降。</a:t>
            </a:r>
          </a:p>
          <a:p>
            <a:pPr algn="l">
              <a:lnSpc>
                <a:spcPts val="45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tx1"/>
                </a:solidFill>
              </a:rPr>
              <a:t>当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ΔU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b="1" dirty="0">
                <a:solidFill>
                  <a:schemeClr val="tx1"/>
                </a:solidFill>
              </a:rPr>
              <a:t>=0</a:t>
            </a:r>
            <a:r>
              <a:rPr lang="zh-CN" altLang="en-US" sz="3200" b="1" dirty="0">
                <a:solidFill>
                  <a:schemeClr val="tx1"/>
                </a:solidFill>
              </a:rPr>
              <a:t>时， 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c</a:t>
            </a:r>
            <a:r>
              <a:rPr lang="zh-CN" altLang="en-US" sz="3200" b="1" dirty="0">
                <a:solidFill>
                  <a:schemeClr val="tx1"/>
                </a:solidFill>
              </a:rPr>
              <a:t>并不是零，而是某一个固定值</a:t>
            </a:r>
            <a:r>
              <a:rPr lang="en-US" altLang="zh-CN" sz="3200" b="1" i="1" dirty="0" err="1">
                <a:solidFill>
                  <a:schemeClr val="tx1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chemeClr val="tx1"/>
                </a:solidFill>
              </a:rPr>
              <a:t>cf</a:t>
            </a:r>
            <a:r>
              <a:rPr lang="en-US" altLang="zh-CN" sz="3200" b="1" baseline="-25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95589" name="Picture 8" descr="0226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49" y="620713"/>
            <a:ext cx="37068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77242" cy="4829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、静差率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注意：静差率是用来衡量调速系统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在负载变化下转速的稳定度的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与机械特性的硬度的关系：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特性越硬，静差率越小，转速的稳定度就越高。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与机械特性的硬度的区别：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硬度是机械特性的斜率，静差率与理想空载转速相关。</a:t>
            </a:r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98" name="Rectangle 7"/>
          <p:cNvSpPr>
            <a:spLocks noChangeArrowheads="1"/>
          </p:cNvSpPr>
          <p:nvPr/>
        </p:nvSpPr>
        <p:spPr bwMode="auto">
          <a:xfrm>
            <a:off x="0" y="3213100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397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72343"/>
            <a:ext cx="4535488" cy="461689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突加负载时，</a:t>
            </a:r>
            <a:r>
              <a:rPr lang="zh-CN" altLang="en-US" dirty="0" smtClean="0">
                <a:latin typeface="Times New Roman" pitchFamily="18" charset="0"/>
              </a:rPr>
              <a:t>由于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dl</a:t>
            </a:r>
            <a:r>
              <a:rPr lang="zh-CN" altLang="en-US" dirty="0" smtClean="0">
                <a:latin typeface="Times New Roman" pitchFamily="18" charset="0"/>
              </a:rPr>
              <a:t>的增加，转速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下降，导致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baseline="-25000" dirty="0" err="1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变正，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最终进入新的稳态  。</a:t>
            </a:r>
          </a:p>
        </p:txBody>
      </p:sp>
      <p:sp>
        <p:nvSpPr>
          <p:cNvPr id="655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56482597"/>
              </p:ext>
            </p:extLst>
          </p:nvPr>
        </p:nvGraphicFramePr>
        <p:xfrm>
          <a:off x="1187624" y="4165773"/>
          <a:ext cx="1150937" cy="487363"/>
        </p:xfrm>
        <a:graphic>
          <a:graphicData uri="http://schemas.openxmlformats.org/presentationml/2006/ole">
            <p:oleObj spid="_x0000_s26926" name="公式" r:id="rId3" imgW="558558" imgH="241195" progId="Equation.3">
              <p:embed/>
            </p:oleObj>
          </a:graphicData>
        </a:graphic>
      </p:graphicFrame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4958799"/>
              </p:ext>
            </p:extLst>
          </p:nvPr>
        </p:nvGraphicFramePr>
        <p:xfrm>
          <a:off x="1043608" y="3500810"/>
          <a:ext cx="1490662" cy="576262"/>
        </p:xfrm>
        <a:graphic>
          <a:graphicData uri="http://schemas.openxmlformats.org/presentationml/2006/ole">
            <p:oleObj spid="_x0000_s26927" name="Equation" r:id="rId4" imgW="622080" imgH="241200" progId="Equation.DSMT4">
              <p:embed/>
            </p:oleObj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2756895"/>
              </p:ext>
            </p:extLst>
          </p:nvPr>
        </p:nvGraphicFramePr>
        <p:xfrm>
          <a:off x="1115616" y="2903572"/>
          <a:ext cx="1295400" cy="509587"/>
        </p:xfrm>
        <a:graphic>
          <a:graphicData uri="http://schemas.openxmlformats.org/presentationml/2006/ole">
            <p:oleObj spid="_x0000_s26928" name="公式" r:id="rId5" imgW="583947" imgH="228501" progId="Equation.3">
              <p:embed/>
            </p:oleObj>
          </a:graphicData>
        </a:graphic>
      </p:graphicFrame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72794729"/>
              </p:ext>
            </p:extLst>
          </p:nvPr>
        </p:nvGraphicFramePr>
        <p:xfrm>
          <a:off x="1115616" y="4869160"/>
          <a:ext cx="1368425" cy="522287"/>
        </p:xfrm>
        <a:graphic>
          <a:graphicData uri="http://schemas.openxmlformats.org/presentationml/2006/ole">
            <p:oleObj spid="_x0000_s26929" name="公式" r:id="rId6" imgW="596900" imgH="228600" progId="Equation.3">
              <p:embed/>
            </p:oleObj>
          </a:graphicData>
        </a:graphic>
      </p:graphicFrame>
      <p:sp>
        <p:nvSpPr>
          <p:cNvPr id="65548" name="Text Box 15"/>
          <p:cNvSpPr txBox="1">
            <a:spLocks noChangeArrowheads="1"/>
          </p:cNvSpPr>
          <p:nvPr/>
        </p:nvSpPr>
        <p:spPr bwMode="auto">
          <a:xfrm>
            <a:off x="755650" y="5876925"/>
            <a:ext cx="4464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3-11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积分控制无静差调速系统突加负载时的动态过程</a:t>
            </a:r>
          </a:p>
        </p:txBody>
      </p:sp>
      <p:pic>
        <p:nvPicPr>
          <p:cNvPr id="65549" name="Picture 16" descr="02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9700" y="260350"/>
            <a:ext cx="3241675" cy="6365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8162925" cy="57943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</a:rPr>
              <a:t>积分控制规律和比例控制规律的根本区别：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412162" cy="4191000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spcAft>
                <a:spcPts val="1500"/>
              </a:spcAft>
            </a:pPr>
            <a:r>
              <a:rPr lang="zh-CN" altLang="en-US" dirty="0" smtClean="0">
                <a:latin typeface="Times New Roman" pitchFamily="18" charset="0"/>
              </a:rPr>
              <a:t>比例调节器的输出只取决于输入偏差量的现状，而积分调节器的输出则包含了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输入偏差量的全部历史，稳态值等于多少呢？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spcAft>
                <a:spcPts val="1500"/>
              </a:spcAft>
            </a:pPr>
            <a:r>
              <a:rPr lang="zh-CN" altLang="en-US" dirty="0" smtClean="0">
                <a:latin typeface="Times New Roman" pitchFamily="18" charset="0"/>
              </a:rPr>
              <a:t>积分调节器到稳态时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 =0</a:t>
            </a:r>
            <a:r>
              <a:rPr lang="zh-CN" altLang="en-US" dirty="0" smtClean="0">
                <a:latin typeface="Times New Roman" pitchFamily="18" charset="0"/>
              </a:rPr>
              <a:t>，只要历史上有过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，其积分就有一定数值，足以产生稳态运行所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需要</a:t>
            </a:r>
            <a:r>
              <a:rPr lang="zh-CN" altLang="en-US" dirty="0" smtClean="0">
                <a:latin typeface="Times New Roman" pitchFamily="18" charset="0"/>
              </a:rPr>
              <a:t>的控制电压。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spcAft>
                <a:spcPts val="1500"/>
              </a:spcAft>
            </a:pPr>
            <a:r>
              <a:rPr lang="zh-CN" altLang="en-US" dirty="0" smtClean="0">
                <a:latin typeface="Times New Roman" pitchFamily="18" charset="0"/>
              </a:rPr>
              <a:t>缺点：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响应速度慢！动态性能差！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8110537" cy="4692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比例积分调节器（</a:t>
            </a:r>
            <a:r>
              <a:rPr lang="en-US" altLang="zh-CN" sz="2400" dirty="0" smtClean="0">
                <a:latin typeface="Times New Roman" pitchFamily="18" charset="0"/>
              </a:rPr>
              <a:t>PI</a:t>
            </a:r>
            <a:r>
              <a:rPr lang="zh-CN" altLang="en-US" sz="2400" dirty="0" smtClean="0">
                <a:latin typeface="Times New Roman" pitchFamily="18" charset="0"/>
              </a:rPr>
              <a:t>调节器）的输入输出关系为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					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                                                                          （</a:t>
            </a:r>
            <a:r>
              <a:rPr lang="en-US" altLang="zh-CN" sz="2400" dirty="0" smtClean="0">
                <a:latin typeface="Times New Roman" pitchFamily="18" charset="0"/>
              </a:rPr>
              <a:t>3-25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式中，</a:t>
            </a:r>
            <a:r>
              <a:rPr lang="en-US" altLang="zh-CN" sz="2400" i="1" dirty="0" err="1" smtClean="0">
                <a:latin typeface="Times New Roman" pitchFamily="18" charset="0"/>
              </a:rPr>
              <a:t>U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</a:rPr>
              <a:t>——PI</a:t>
            </a:r>
            <a:r>
              <a:rPr lang="zh-CN" altLang="en-US" sz="2400" dirty="0" smtClean="0">
                <a:latin typeface="Times New Roman" pitchFamily="18" charset="0"/>
              </a:rPr>
              <a:t>调节器的输入，</a:t>
            </a:r>
            <a:r>
              <a:rPr lang="en-US" altLang="zh-CN" sz="2400" i="1" dirty="0" err="1" smtClean="0">
                <a:latin typeface="Times New Roman" pitchFamily="18" charset="0"/>
              </a:rPr>
              <a:t>U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ex</a:t>
            </a:r>
            <a:r>
              <a:rPr lang="en-US" altLang="zh-CN" sz="2400" dirty="0" smtClean="0">
                <a:latin typeface="Times New Roman" pitchFamily="18" charset="0"/>
              </a:rPr>
              <a:t>——PI</a:t>
            </a:r>
            <a:r>
              <a:rPr lang="zh-CN" altLang="en-US" sz="2400" dirty="0" smtClean="0">
                <a:latin typeface="Times New Roman" pitchFamily="18" charset="0"/>
              </a:rPr>
              <a:t>调节器的输出。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其传递函数为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					                                  （</a:t>
            </a:r>
            <a:r>
              <a:rPr lang="en-US" altLang="zh-CN" sz="2400" dirty="0" smtClean="0">
                <a:latin typeface="Times New Roman" pitchFamily="18" charset="0"/>
              </a:rPr>
              <a:t>3-26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>
              <a:lnSpc>
                <a:spcPts val="2800"/>
              </a:lnSpc>
              <a:buNone/>
            </a:pPr>
            <a:r>
              <a:rPr lang="zh-CN" altLang="en-US" sz="2400" dirty="0" smtClean="0">
                <a:latin typeface="Times New Roman" pitchFamily="18" charset="0"/>
              </a:rPr>
              <a:t>式中，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zh-CN" altLang="en-US" sz="2400" i="1" dirty="0" smtClean="0">
                <a:latin typeface="Times New Roman" pitchFamily="18" charset="0"/>
              </a:rPr>
              <a:t>、</a:t>
            </a:r>
            <a:r>
              <a:rPr lang="en-US" altLang="zh-CN" sz="2400" i="1" dirty="0" smtClean="0">
                <a:latin typeface="Times New Roman" pitchFamily="18" charset="0"/>
              </a:rPr>
              <a:t>τ</a:t>
            </a:r>
            <a:r>
              <a:rPr lang="en-US" altLang="zh-CN" sz="2400" dirty="0" smtClean="0">
                <a:latin typeface="Times New Roman" pitchFamily="18" charset="0"/>
              </a:rPr>
              <a:t>——PI</a:t>
            </a:r>
            <a:r>
              <a:rPr lang="zh-CN" altLang="en-US" sz="2400" dirty="0" smtClean="0">
                <a:latin typeface="Times New Roman" pitchFamily="18" charset="0"/>
              </a:rPr>
              <a:t>调节器的比例放大系数、积分系数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74941317"/>
              </p:ext>
            </p:extLst>
          </p:nvPr>
        </p:nvGraphicFramePr>
        <p:xfrm>
          <a:off x="3024187" y="2132856"/>
          <a:ext cx="3095625" cy="792162"/>
        </p:xfrm>
        <a:graphic>
          <a:graphicData uri="http://schemas.openxmlformats.org/presentationml/2006/ole">
            <p:oleObj spid="_x0000_s27846" name="公式" r:id="rId3" imgW="1524000" imgH="393700" progId="Equation.3">
              <p:embed/>
            </p:oleObj>
          </a:graphicData>
        </a:graphic>
      </p:graphicFrame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4012646"/>
              </p:ext>
            </p:extLst>
          </p:nvPr>
        </p:nvGraphicFramePr>
        <p:xfrm>
          <a:off x="3419872" y="3717032"/>
          <a:ext cx="3384550" cy="796925"/>
        </p:xfrm>
        <a:graphic>
          <a:graphicData uri="http://schemas.openxmlformats.org/presentationml/2006/ole">
            <p:oleObj spid="_x0000_s27847" name="公式" r:id="rId4" imgW="1778000" imgH="419100" progId="Equation.3">
              <p:embed/>
            </p:oleObj>
          </a:graphicData>
        </a:graphic>
      </p:graphicFrame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itchFamily="18" charset="0"/>
              </a:rPr>
              <a:t>令</a:t>
            </a:r>
            <a:r>
              <a:rPr lang="en-US" altLang="zh-CN" i="1" dirty="0">
                <a:latin typeface="Times New Roman" pitchFamily="18" charset="0"/>
              </a:rPr>
              <a:t>τ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 err="1">
                <a:latin typeface="Times New Roman" pitchFamily="18" charset="0"/>
              </a:rPr>
              <a:t>K</a:t>
            </a:r>
            <a:r>
              <a:rPr lang="en-US" altLang="zh-CN" i="1" baseline="-25000" dirty="0" err="1">
                <a:latin typeface="Times New Roman" pitchFamily="18" charset="0"/>
              </a:rPr>
              <a:t>p</a:t>
            </a:r>
            <a:r>
              <a:rPr lang="en-US" altLang="zh-CN" i="1" dirty="0" err="1">
                <a:latin typeface="Times New Roman" pitchFamily="18" charset="0"/>
              </a:rPr>
              <a:t>τ</a:t>
            </a:r>
            <a:r>
              <a:rPr lang="zh-CN" altLang="en-US" dirty="0">
                <a:latin typeface="Times New Roman" pitchFamily="18" charset="0"/>
              </a:rPr>
              <a:t>，则</a:t>
            </a:r>
            <a:r>
              <a:rPr lang="en-US" altLang="zh-CN" dirty="0">
                <a:latin typeface="Times New Roman" pitchFamily="18" charset="0"/>
              </a:rPr>
              <a:t>PI</a:t>
            </a:r>
            <a:r>
              <a:rPr lang="zh-CN" altLang="en-US" dirty="0">
                <a:latin typeface="Times New Roman" pitchFamily="18" charset="0"/>
              </a:rPr>
              <a:t>调节器的传递函数也可写成如下形式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itchFamily="18" charset="0"/>
              </a:rPr>
              <a:t>							  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itchFamily="18" charset="0"/>
              </a:rPr>
              <a:t>                                                                                   （</a:t>
            </a:r>
            <a:r>
              <a:rPr lang="en-US" altLang="zh-CN" dirty="0">
                <a:latin typeface="Times New Roman" pitchFamily="18" charset="0"/>
              </a:rPr>
              <a:t>3-27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>
              <a:lnSpc>
                <a:spcPct val="110000"/>
              </a:lnSpc>
              <a:buNone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itchFamily="18" charset="0"/>
              </a:rPr>
              <a:t>式</a:t>
            </a:r>
            <a:r>
              <a:rPr lang="zh-CN" altLang="en-US" dirty="0">
                <a:latin typeface="Times New Roman" pitchFamily="18" charset="0"/>
              </a:rPr>
              <a:t>中，</a:t>
            </a:r>
            <a:r>
              <a:rPr lang="en-US" altLang="zh-CN" i="1" dirty="0">
                <a:latin typeface="Times New Roman" pitchFamily="18" charset="0"/>
              </a:rPr>
              <a:t>τ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微分项中的超前时间常数。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5349490"/>
              </p:ext>
            </p:extLst>
          </p:nvPr>
        </p:nvGraphicFramePr>
        <p:xfrm>
          <a:off x="2483768" y="2204864"/>
          <a:ext cx="3600400" cy="1311717"/>
        </p:xfrm>
        <a:graphic>
          <a:graphicData uri="http://schemas.openxmlformats.org/presentationml/2006/ole">
            <p:oleObj spid="_x0000_s132129" name="公式" r:id="rId3" imgW="1231366" imgH="444307" progId="Equation.3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</p:spTree>
    <p:extLst>
      <p:ext uri="{BB962C8B-B14F-4D97-AF65-F5344CB8AC3E}">
        <p14:creationId xmlns="" xmlns:p14="http://schemas.microsoft.com/office/powerpoint/2010/main" val="3234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5003800" y="1916113"/>
            <a:ext cx="4140200" cy="46815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用运算放大器来实现</a:t>
            </a:r>
            <a:r>
              <a:rPr lang="en-US" altLang="zh-CN" sz="2400" dirty="0" smtClean="0">
                <a:latin typeface="Times New Roman" pitchFamily="18" charset="0"/>
              </a:rPr>
              <a:t>PI</a:t>
            </a:r>
            <a:r>
              <a:rPr lang="zh-CN" altLang="en-US" sz="2400" dirty="0" smtClean="0">
                <a:latin typeface="Times New Roman" pitchFamily="18" charset="0"/>
              </a:rPr>
              <a:t>调节器的输入极性和输出极性是反相的；	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                               </a:t>
            </a:r>
            <a:r>
              <a:rPr lang="en-US" altLang="zh-CN" sz="2400" dirty="0" smtClean="0">
                <a:latin typeface="Times New Roman" pitchFamily="18" charset="0"/>
              </a:rPr>
              <a:t>(3-28)</a:t>
            </a: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式中  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</a:t>
            </a:r>
            <a:r>
              <a:rPr lang="en-US" altLang="zh-CN" sz="2400" i="1" dirty="0" err="1" smtClean="0">
                <a:latin typeface="Times New Roman" pitchFamily="18" charset="0"/>
              </a:rPr>
              <a:t>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bal</a:t>
            </a:r>
            <a:r>
              <a:rPr lang="zh-CN" altLang="en-US" sz="2400" dirty="0" smtClean="0">
                <a:latin typeface="Times New Roman" pitchFamily="18" charset="0"/>
              </a:rPr>
              <a:t>为运算放大器同相输入端的平衡电阻。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263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79388" y="5191125"/>
            <a:ext cx="3455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3-12  </a:t>
            </a:r>
            <a:r>
              <a:rPr lang="zh-CN" altLang="en-US" dirty="0">
                <a:solidFill>
                  <a:schemeClr val="tx1"/>
                </a:solidFill>
              </a:rPr>
              <a:t>比例积分（</a:t>
            </a:r>
            <a:r>
              <a:rPr lang="en-US" altLang="zh-CN" dirty="0">
                <a:solidFill>
                  <a:schemeClr val="tx1"/>
                </a:solidFill>
              </a:rPr>
              <a:t>PI</a:t>
            </a:r>
            <a:r>
              <a:rPr lang="zh-CN" altLang="en-US" dirty="0">
                <a:solidFill>
                  <a:schemeClr val="tx1"/>
                </a:solidFill>
              </a:rPr>
              <a:t>）调节器线路图</a:t>
            </a:r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6" name="Object 8"/>
          <p:cNvGraphicFramePr>
            <a:graphicFrameLocks noChangeAspect="1"/>
          </p:cNvGraphicFramePr>
          <p:nvPr/>
        </p:nvGraphicFramePr>
        <p:xfrm>
          <a:off x="5076825" y="3068638"/>
          <a:ext cx="2951163" cy="1482725"/>
        </p:xfrm>
        <a:graphic>
          <a:graphicData uri="http://schemas.openxmlformats.org/presentationml/2006/ole">
            <p:oleObj spid="_x0000_s28899" name="公式" r:id="rId3" imgW="1676400" imgH="838200" progId="Equation.3">
              <p:embed/>
            </p:oleObj>
          </a:graphicData>
        </a:graphic>
      </p:graphicFrame>
      <p:sp>
        <p:nvSpPr>
          <p:cNvPr id="67593" name="Rectangle 11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7" name="Object 10"/>
          <p:cNvGraphicFramePr>
            <a:graphicFrameLocks noChangeAspect="1"/>
          </p:cNvGraphicFramePr>
          <p:nvPr/>
        </p:nvGraphicFramePr>
        <p:xfrm>
          <a:off x="6011863" y="4581525"/>
          <a:ext cx="1008062" cy="752475"/>
        </p:xfrm>
        <a:graphic>
          <a:graphicData uri="http://schemas.openxmlformats.org/presentationml/2006/ole">
            <p:oleObj spid="_x0000_s28900" name="公式" r:id="rId4" imgW="596641" imgH="444307" progId="Equation.3">
              <p:embed/>
            </p:oleObj>
          </a:graphicData>
        </a:graphic>
      </p:graphicFrame>
      <p:sp>
        <p:nvSpPr>
          <p:cNvPr id="67594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8" name="Object 12"/>
          <p:cNvGraphicFramePr>
            <a:graphicFrameLocks noChangeAspect="1"/>
          </p:cNvGraphicFramePr>
          <p:nvPr/>
        </p:nvGraphicFramePr>
        <p:xfrm>
          <a:off x="7235825" y="4724400"/>
          <a:ext cx="1081088" cy="431800"/>
        </p:xfrm>
        <a:graphic>
          <a:graphicData uri="http://schemas.openxmlformats.org/presentationml/2006/ole">
            <p:oleObj spid="_x0000_s28901" name="公式" r:id="rId5" imgW="571252" imgH="228501" progId="Equation.3">
              <p:embed/>
            </p:oleObj>
          </a:graphicData>
        </a:graphic>
      </p:graphicFrame>
      <p:pic>
        <p:nvPicPr>
          <p:cNvPr id="67595" name="Picture 14" descr="02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1866900"/>
            <a:ext cx="439261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PI</a:t>
            </a:r>
            <a:r>
              <a:rPr lang="zh-CN" altLang="en-US" smtClean="0">
                <a:latin typeface="Times New Roman" pitchFamily="18" charset="0"/>
              </a:rPr>
              <a:t>控制综合了比例控制和积分控制两种规律的优点，又克服了各自的缺点。</a:t>
            </a:r>
          </a:p>
          <a:p>
            <a:pPr eaLnBrk="1" hangingPunct="1"/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比例部分能迅速响应控制作用，</a:t>
            </a:r>
          </a:p>
          <a:p>
            <a:pPr eaLnBrk="1" hangingPunct="1"/>
            <a:endParaRPr lang="zh-CN" altLang="en-US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积分部分则最终消除稳态偏差。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3946525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在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=0</a:t>
            </a:r>
            <a:r>
              <a:rPr lang="zh-CN" altLang="en-US" smtClean="0">
                <a:latin typeface="Times New Roman" pitchFamily="18" charset="0"/>
              </a:rPr>
              <a:t>时就有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baseline="-25000" smtClean="0">
                <a:latin typeface="Times New Roman" pitchFamily="18" charset="0"/>
              </a:rPr>
              <a:t>ex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)=</a:t>
            </a:r>
            <a:r>
              <a:rPr lang="en-US" altLang="zh-CN" i="1" smtClean="0">
                <a:latin typeface="Times New Roman" pitchFamily="18" charset="0"/>
              </a:rPr>
              <a:t>K</a:t>
            </a:r>
            <a:r>
              <a:rPr lang="en-US" altLang="zh-CN" i="1" baseline="-25000" smtClean="0">
                <a:latin typeface="Times New Roman" pitchFamily="18" charset="0"/>
              </a:rPr>
              <a:t>p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baseline="-25000" smtClean="0">
                <a:latin typeface="Times New Roman" pitchFamily="18" charset="0"/>
              </a:rPr>
              <a:t>in</a:t>
            </a:r>
            <a:r>
              <a:rPr lang="zh-CN" altLang="en-US" smtClean="0">
                <a:latin typeface="Times New Roman" pitchFamily="18" charset="0"/>
              </a:rPr>
              <a:t>，实现了快速控制；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随后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baseline="-25000" smtClean="0">
                <a:latin typeface="Times New Roman" pitchFamily="18" charset="0"/>
              </a:rPr>
              <a:t>ex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</a:rPr>
              <a:t>按积分规律增长，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                       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在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=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时，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baseline="-25000" smtClean="0">
                <a:latin typeface="Times New Roman" pitchFamily="18" charset="0"/>
              </a:rPr>
              <a:t>in</a:t>
            </a:r>
            <a:r>
              <a:rPr lang="en-US" altLang="zh-CN" smtClean="0">
                <a:latin typeface="Times New Roman" pitchFamily="18" charset="0"/>
              </a:rPr>
              <a:t>=0</a:t>
            </a:r>
            <a:r>
              <a:rPr lang="zh-CN" altLang="en-US" smtClean="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              。 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516438" y="6153150"/>
            <a:ext cx="3427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3-13  </a:t>
            </a:r>
            <a:r>
              <a:rPr lang="en-US" altLang="zh-CN" dirty="0">
                <a:solidFill>
                  <a:schemeClr val="tx1"/>
                </a:solidFill>
              </a:rPr>
              <a:t>PI</a:t>
            </a:r>
            <a:r>
              <a:rPr lang="zh-CN" altLang="en-US" dirty="0">
                <a:solidFill>
                  <a:schemeClr val="tx1"/>
                </a:solidFill>
              </a:rPr>
              <a:t>调节器的输入输出特性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0" name="Object 8"/>
          <p:cNvGraphicFramePr>
            <a:graphicFrameLocks noChangeAspect="1"/>
          </p:cNvGraphicFramePr>
          <p:nvPr/>
        </p:nvGraphicFramePr>
        <p:xfrm>
          <a:off x="1258888" y="4076700"/>
          <a:ext cx="2952750" cy="812800"/>
        </p:xfrm>
        <a:graphic>
          <a:graphicData uri="http://schemas.openxmlformats.org/presentationml/2006/ole">
            <p:oleObj spid="_x0000_s29848" name="公式" r:id="rId3" imgW="1422400" imgH="393700" progId="Equation.3">
              <p:embed/>
            </p:oleObj>
          </a:graphicData>
        </a:graphic>
      </p:graphicFrame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1" name="Object 10"/>
          <p:cNvGraphicFramePr>
            <a:graphicFrameLocks noChangeAspect="1"/>
          </p:cNvGraphicFramePr>
          <p:nvPr/>
        </p:nvGraphicFramePr>
        <p:xfrm>
          <a:off x="1403350" y="5280025"/>
          <a:ext cx="1655763" cy="889000"/>
        </p:xfrm>
        <a:graphic>
          <a:graphicData uri="http://schemas.openxmlformats.org/presentationml/2006/ole">
            <p:oleObj spid="_x0000_s29849" name="公式" r:id="rId4" imgW="761669" imgH="406224" progId="Equation.3">
              <p:embed/>
            </p:oleObj>
          </a:graphicData>
        </a:graphic>
      </p:graphicFrame>
      <p:pic>
        <p:nvPicPr>
          <p:cNvPr id="68617" name="Picture 12" descr="02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1916113"/>
            <a:ext cx="4321175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43211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itchFamily="18" charset="0"/>
              </a:rPr>
              <a:t>在闭环调速系统中，采用</a:t>
            </a:r>
            <a:r>
              <a:rPr lang="en-US" altLang="zh-CN" dirty="0" smtClean="0">
                <a:latin typeface="Times New Roman" pitchFamily="18" charset="0"/>
              </a:rPr>
              <a:t>PI</a:t>
            </a:r>
            <a:r>
              <a:rPr lang="zh-CN" altLang="en-US" dirty="0" smtClean="0">
                <a:latin typeface="Times New Roman" pitchFamily="18" charset="0"/>
              </a:rPr>
              <a:t>调节器输出部分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i="1" baseline="-25000" dirty="0" err="1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由两部分组成，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itchFamily="18" charset="0"/>
              </a:rPr>
              <a:t>比例部分①和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成正比，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itchFamily="18" charset="0"/>
              </a:rPr>
              <a:t>积分部分②表示了从</a:t>
            </a:r>
            <a:r>
              <a:rPr lang="en-US" altLang="zh-CN" i="1" dirty="0" smtClean="0">
                <a:latin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</a:rPr>
              <a:t>=0</a:t>
            </a:r>
            <a:r>
              <a:rPr lang="zh-CN" altLang="en-US" dirty="0" smtClean="0">
                <a:latin typeface="Times New Roman" pitchFamily="18" charset="0"/>
              </a:rPr>
              <a:t>到此时刻对</a:t>
            </a:r>
            <a:r>
              <a:rPr lang="en-US" altLang="zh-CN" i="1" dirty="0" err="1" smtClean="0">
                <a:latin typeface="Times New Roman" pitchFamily="18" charset="0"/>
              </a:rPr>
              <a:t>ΔU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的积分值，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i="1" baseline="-25000" dirty="0" err="1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是这两部分之和。</a:t>
            </a:r>
          </a:p>
        </p:txBody>
      </p:sp>
      <p:sp>
        <p:nvSpPr>
          <p:cNvPr id="1996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4" name="Rectangle 6"/>
          <p:cNvSpPr>
            <a:spLocks noChangeArrowheads="1"/>
          </p:cNvSpPr>
          <p:nvPr/>
        </p:nvSpPr>
        <p:spPr bwMode="auto">
          <a:xfrm>
            <a:off x="5292080" y="5323580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3-14 </a:t>
            </a:r>
            <a:r>
              <a:rPr lang="zh-CN" altLang="en-US" dirty="0">
                <a:solidFill>
                  <a:schemeClr val="tx1"/>
                </a:solidFill>
              </a:rPr>
              <a:t>闭环系统中</a:t>
            </a:r>
            <a:r>
              <a:rPr lang="en-US" altLang="zh-CN" dirty="0">
                <a:solidFill>
                  <a:schemeClr val="tx1"/>
                </a:solidFill>
              </a:rPr>
              <a:t>PI</a:t>
            </a:r>
            <a:r>
              <a:rPr lang="zh-CN" altLang="en-US" dirty="0">
                <a:solidFill>
                  <a:schemeClr val="tx1"/>
                </a:solidFill>
              </a:rPr>
              <a:t>调节器的输入和输出动态过程</a:t>
            </a:r>
          </a:p>
        </p:txBody>
      </p:sp>
      <p:pic>
        <p:nvPicPr>
          <p:cNvPr id="199685" name="Picture 8" descr="02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916832"/>
            <a:ext cx="32481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3.2.2</a:t>
            </a:r>
            <a:r>
              <a:rPr lang="zh-CN" altLang="en-US" sz="4000" b="1" dirty="0" smtClean="0">
                <a:latin typeface="Times New Roman" pitchFamily="18" charset="0"/>
              </a:rPr>
              <a:t>  比例积分控制规律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64117"/>
            <a:ext cx="8855075" cy="579438"/>
          </a:xfrm>
        </p:spPr>
        <p:txBody>
          <a:bodyPr/>
          <a:lstStyle/>
          <a:p>
            <a:r>
              <a:rPr lang="zh-CN" altLang="en-US" sz="3200" b="1" dirty="0" smtClean="0"/>
              <a:t>无静差的转速单闭环直流调速系统稳态参数设计</a:t>
            </a:r>
          </a:p>
        </p:txBody>
      </p:sp>
      <p:pic>
        <p:nvPicPr>
          <p:cNvPr id="20070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6600846" cy="25817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96556350"/>
              </p:ext>
            </p:extLst>
          </p:nvPr>
        </p:nvGraphicFramePr>
        <p:xfrm>
          <a:off x="1043608" y="4149080"/>
          <a:ext cx="2580341" cy="500066"/>
        </p:xfrm>
        <a:graphic>
          <a:graphicData uri="http://schemas.openxmlformats.org/presentationml/2006/ole">
            <p:oleObj spid="_x0000_s71909" name="Equation" r:id="rId4" imgW="1231366" imgH="241195" progId="Equation.DSMT4">
              <p:embed/>
            </p:oleObj>
          </a:graphicData>
        </a:graphic>
      </p:graphicFrame>
      <p:graphicFrame>
        <p:nvGraphicFramePr>
          <p:cNvPr id="716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2207360"/>
              </p:ext>
            </p:extLst>
          </p:nvPr>
        </p:nvGraphicFramePr>
        <p:xfrm>
          <a:off x="953710" y="4725144"/>
          <a:ext cx="4338370" cy="785818"/>
        </p:xfrm>
        <a:graphic>
          <a:graphicData uri="http://schemas.openxmlformats.org/presentationml/2006/ole">
            <p:oleObj spid="_x0000_s71910" name="Equation" r:id="rId5" imgW="2527300" imgH="457200" progId="Equation.DSMT4">
              <p:embed/>
            </p:oleObj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3660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					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(3-29)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73660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(3-30)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0694" y="4500570"/>
            <a:ext cx="3214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输出的稳态值与输入无关，而是由它后面环节为了保证输入为零的需要决定的。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4118845"/>
              </p:ext>
            </p:extLst>
          </p:nvPr>
        </p:nvGraphicFramePr>
        <p:xfrm>
          <a:off x="1071538" y="5445224"/>
          <a:ext cx="1071570" cy="714380"/>
        </p:xfrm>
        <a:graphic>
          <a:graphicData uri="http://schemas.openxmlformats.org/presentationml/2006/ole">
            <p:oleObj spid="_x0000_s71911" name="Equation" r:id="rId6" imgW="6858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3.3  </a:t>
            </a:r>
            <a:r>
              <a:rPr lang="zh-CN" altLang="en-US" sz="3600" b="1" dirty="0" smtClean="0">
                <a:latin typeface="Times New Roman" pitchFamily="18" charset="0"/>
              </a:rPr>
              <a:t>转速反馈控制直流调速系统的</a:t>
            </a:r>
            <a:br>
              <a:rPr lang="zh-CN" altLang="en-US" sz="3600" b="1" dirty="0" smtClean="0">
                <a:latin typeface="Times New Roman" pitchFamily="18" charset="0"/>
              </a:rPr>
            </a:br>
            <a:r>
              <a:rPr lang="zh-CN" altLang="en-US" sz="3600" b="1" dirty="0" smtClean="0">
                <a:latin typeface="Times New Roman" pitchFamily="18" charset="0"/>
              </a:rPr>
              <a:t>       限流保护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7835900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3.3.1	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过流问题的来源</a:t>
            </a:r>
          </a:p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起动：</a:t>
            </a:r>
            <a:r>
              <a:rPr lang="zh-CN" altLang="en-US" sz="2800" dirty="0" smtClean="0">
                <a:latin typeface="Times New Roman" pitchFamily="18" charset="0"/>
              </a:rPr>
              <a:t>突加给定电压时，电枢电压立即达到它的最高值，对电动机来说，相当于全压起动，会造成电动机过流。</a:t>
            </a:r>
          </a:p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堵转：</a:t>
            </a:r>
            <a:r>
              <a:rPr lang="zh-CN" altLang="en-US" sz="2800" dirty="0" smtClean="0">
                <a:latin typeface="Times New Roman" pitchFamily="18" charset="0"/>
              </a:rPr>
              <a:t>电流将远远超过允许值。如果只依靠过流继电器或熔断器来保护，过载时就跳闸。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</p:txBody>
      </p:sp>
      <p:pic>
        <p:nvPicPr>
          <p:cNvPr id="4" name="Picture 8" descr="02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725144"/>
            <a:ext cx="4536504" cy="15121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椭圆形标注 4"/>
          <p:cNvSpPr/>
          <p:nvPr/>
        </p:nvSpPr>
        <p:spPr>
          <a:xfrm>
            <a:off x="1835696" y="5215268"/>
            <a:ext cx="1800200" cy="936104"/>
          </a:xfrm>
          <a:prstGeom prst="wedgeEllipseCallout">
            <a:avLst>
              <a:gd name="adj1" fmla="val 152545"/>
              <a:gd name="adj2" fmla="val -40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起动、堵转时偏差很大！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8162925" cy="5794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调速范围、静差率和额定速降之间的关系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1750"/>
            <a:ext cx="8105804" cy="4829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2-34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对于同一个调速系统，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Δn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值是定值。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值越小时，系统能够允许的调速范围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也越小。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一个调速系统的调速范围，是指在最低速时还能满足所需静差率的转速可调范围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2645" name="Object 4"/>
          <p:cNvGraphicFramePr>
            <a:graphicFrameLocks noChangeAspect="1"/>
          </p:cNvGraphicFramePr>
          <p:nvPr/>
        </p:nvGraphicFramePr>
        <p:xfrm>
          <a:off x="1763688" y="1484784"/>
          <a:ext cx="3095625" cy="1339850"/>
        </p:xfrm>
        <a:graphic>
          <a:graphicData uri="http://schemas.openxmlformats.org/presentationml/2006/ole">
            <p:oleObj spid="_x0000_s325634" name="公式" r:id="rId3" imgW="990170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126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7762875" cy="302433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系统中必须有自动限制电枢电流的环节。</a:t>
            </a:r>
          </a:p>
          <a:p>
            <a:pPr eaLnBrk="1" hangingPunct="1"/>
            <a:r>
              <a:rPr lang="zh-CN" altLang="en-US" dirty="0" smtClean="0"/>
              <a:t>引入电流负反馈，可以使它不超过允许值。但这种作用只应在起动和堵转时存在，在正常的稳速运行时又得取消。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当电流大到一定程度时才出现的电流负反馈，叫做电流截止负反馈。</a:t>
            </a:r>
          </a:p>
        </p:txBody>
      </p:sp>
      <p:pic>
        <p:nvPicPr>
          <p:cNvPr id="4" name="Picture 8" descr="02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9232"/>
            <a:ext cx="5916168" cy="19720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495" y="692696"/>
            <a:ext cx="8162925" cy="1190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</a:rPr>
              <a:t>3.3.2 </a:t>
            </a:r>
            <a:r>
              <a:rPr lang="zh-CN" altLang="en-US" sz="3200" b="1" dirty="0" smtClean="0">
                <a:latin typeface="Times New Roman" pitchFamily="18" charset="0"/>
              </a:rPr>
              <a:t>带电流截止负反馈环节的直流调速系统</a:t>
            </a:r>
          </a:p>
        </p:txBody>
      </p:sp>
      <p:sp>
        <p:nvSpPr>
          <p:cNvPr id="227331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7332" name="Rectangle 6"/>
          <p:cNvSpPr>
            <a:spLocks noChangeArrowheads="1"/>
          </p:cNvSpPr>
          <p:nvPr/>
        </p:nvSpPr>
        <p:spPr bwMode="auto">
          <a:xfrm>
            <a:off x="958671" y="5373216"/>
            <a:ext cx="72266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42900"/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3-16</a:t>
            </a:r>
            <a:r>
              <a:rPr lang="en-US" altLang="zh-CN" dirty="0"/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电流</a:t>
            </a:r>
            <a:r>
              <a:rPr lang="zh-CN" altLang="en-US" dirty="0">
                <a:solidFill>
                  <a:schemeClr val="tx1"/>
                </a:solidFill>
              </a:rPr>
              <a:t>截止负反馈</a:t>
            </a:r>
            <a:r>
              <a:rPr lang="zh-CN" altLang="en-US" dirty="0" smtClean="0">
                <a:solidFill>
                  <a:schemeClr val="tx1"/>
                </a:solidFill>
              </a:rPr>
              <a:t>环节的</a:t>
            </a:r>
            <a:r>
              <a:rPr lang="zh-CN" altLang="en-US" dirty="0" smtClean="0">
                <a:solidFill>
                  <a:srgbClr val="C00000"/>
                </a:solidFill>
              </a:rPr>
              <a:t>模拟实现</a:t>
            </a:r>
            <a:endParaRPr lang="zh-CN" altLang="en-US" dirty="0">
              <a:solidFill>
                <a:srgbClr val="C00000"/>
              </a:solidFill>
            </a:endParaRPr>
          </a:p>
          <a:p>
            <a:pPr indent="342900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）利用独立直流电源作比较电压（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）利用稳压管产生比较电压</a:t>
            </a:r>
          </a:p>
        </p:txBody>
      </p:sp>
      <p:pic>
        <p:nvPicPr>
          <p:cNvPr id="227333" name="Picture 7" descr="02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246" y="1772816"/>
            <a:ext cx="8353425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latin typeface="Times New Roman" pitchFamily="18" charset="0"/>
              </a:rPr>
              <a:t>．电流截止负反馈环节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848600" cy="4829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电流反馈信号取自串入电动机电枢回路中的小阻值电阻</a:t>
            </a:r>
            <a:r>
              <a:rPr lang="en-US" altLang="zh-CN" sz="2800" i="1" dirty="0" smtClean="0">
                <a:latin typeface="Times New Roman" pitchFamily="18" charset="0"/>
              </a:rPr>
              <a:t>R</a:t>
            </a:r>
            <a:r>
              <a:rPr lang="en-US" altLang="zh-CN" sz="2800" baseline="-25000" dirty="0" smtClean="0">
                <a:latin typeface="Times New Roman" pitchFamily="18" charset="0"/>
              </a:rPr>
              <a:t>s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</a:t>
            </a:r>
            <a:r>
              <a:rPr lang="en-US" altLang="zh-CN" sz="2800" i="1" dirty="0" err="1" smtClean="0">
                <a:latin typeface="Times New Roman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正比于电流。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图</a:t>
            </a:r>
            <a:r>
              <a:rPr lang="en-US" altLang="zh-CN" sz="2800" dirty="0" smtClean="0">
                <a:latin typeface="Times New Roman" pitchFamily="18" charset="0"/>
              </a:rPr>
              <a:t>3-16(a)</a:t>
            </a:r>
            <a:r>
              <a:rPr lang="zh-CN" altLang="en-US" sz="2800" dirty="0" smtClean="0">
                <a:latin typeface="Times New Roman" pitchFamily="18" charset="0"/>
              </a:rPr>
              <a:t>中用独立的直流电源作为比较电压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zh-CN" altLang="en-US" sz="2800" dirty="0" smtClean="0">
                <a:latin typeface="Times New Roman" pitchFamily="18" charset="0"/>
              </a:rPr>
              <a:t>，其大小可用电位器调节，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在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</a:t>
            </a:r>
            <a:r>
              <a:rPr lang="en-US" altLang="zh-CN" sz="2800" i="1" dirty="0" err="1" smtClean="0">
                <a:latin typeface="Times New Roman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与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zh-CN" altLang="en-US" sz="2800" dirty="0" smtClean="0">
                <a:latin typeface="Times New Roman" pitchFamily="18" charset="0"/>
              </a:rPr>
              <a:t>之间串接一个二极管</a:t>
            </a:r>
            <a:r>
              <a:rPr lang="en-US" altLang="zh-CN" sz="2800" dirty="0" smtClean="0">
                <a:latin typeface="Times New Roman" pitchFamily="18" charset="0"/>
              </a:rPr>
              <a:t>VD</a:t>
            </a:r>
            <a:r>
              <a:rPr lang="zh-CN" altLang="en-US" sz="2800" dirty="0" smtClean="0">
                <a:latin typeface="Times New Roman" pitchFamily="18" charset="0"/>
              </a:rPr>
              <a:t>，当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</a:t>
            </a:r>
            <a:r>
              <a:rPr lang="en-US" altLang="zh-CN" sz="2800" i="1" dirty="0" err="1" smtClean="0">
                <a:latin typeface="Times New Roman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&gt; 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zh-CN" altLang="en-US" sz="2800" dirty="0" smtClean="0">
                <a:latin typeface="Times New Roman" pitchFamily="18" charset="0"/>
              </a:rPr>
              <a:t>时，二极管导通，电流负反馈信号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</a:rPr>
              <a:t>即可加到放大器上去；当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</a:t>
            </a:r>
            <a:r>
              <a:rPr lang="en-US" altLang="zh-CN" sz="2800" i="1" dirty="0" err="1" smtClean="0">
                <a:latin typeface="Times New Roman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≤ 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zh-CN" altLang="en-US" sz="2800" dirty="0" smtClean="0">
                <a:latin typeface="Times New Roman" pitchFamily="18" charset="0"/>
              </a:rPr>
              <a:t>时，二极管截止， 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</a:rPr>
              <a:t>消失。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图</a:t>
            </a:r>
            <a:r>
              <a:rPr lang="en-US" altLang="zh-CN" sz="2800" dirty="0" smtClean="0">
                <a:latin typeface="Times New Roman" pitchFamily="18" charset="0"/>
              </a:rPr>
              <a:t>3-16(b)</a:t>
            </a:r>
            <a:r>
              <a:rPr lang="zh-CN" altLang="en-US" sz="2800" dirty="0" smtClean="0">
                <a:latin typeface="Times New Roman" pitchFamily="18" charset="0"/>
              </a:rPr>
              <a:t>中利用稳压管</a:t>
            </a:r>
            <a:r>
              <a:rPr lang="en-US" altLang="zh-CN" sz="2800" dirty="0" smtClean="0">
                <a:latin typeface="Times New Roman" pitchFamily="18" charset="0"/>
              </a:rPr>
              <a:t>VST</a:t>
            </a:r>
            <a:r>
              <a:rPr lang="zh-CN" altLang="en-US" sz="2800" dirty="0" smtClean="0">
                <a:latin typeface="Times New Roman" pitchFamily="18" charset="0"/>
              </a:rPr>
              <a:t>的击穿电压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br</a:t>
            </a:r>
            <a:r>
              <a:rPr lang="zh-CN" altLang="en-US" sz="2800" dirty="0" smtClean="0">
                <a:latin typeface="Times New Roman" pitchFamily="18" charset="0"/>
              </a:rPr>
              <a:t>作为比较电压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截止电流</a:t>
            </a:r>
            <a:r>
              <a:rPr lang="zh-CN" altLang="en-US" sz="2800" i="1" dirty="0" smtClean="0">
                <a:latin typeface="Times New Roman" pitchFamily="18" charset="0"/>
              </a:rPr>
              <a:t> 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dcr</a:t>
            </a:r>
            <a:r>
              <a:rPr lang="en-US" altLang="zh-CN" sz="2800" dirty="0" smtClean="0">
                <a:latin typeface="Times New Roman" pitchFamily="18" charset="0"/>
              </a:rPr>
              <a:t>=</a:t>
            </a:r>
            <a:r>
              <a:rPr lang="en-US" altLang="zh-CN" sz="2800" i="1" dirty="0" err="1" smtClean="0">
                <a:latin typeface="Times New Roman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itchFamily="18" charset="0"/>
              </a:rPr>
              <a:t>com</a:t>
            </a:r>
            <a:r>
              <a:rPr lang="en-US" altLang="zh-CN" sz="2800" dirty="0" smtClean="0">
                <a:latin typeface="Times New Roman" pitchFamily="18" charset="0"/>
              </a:rPr>
              <a:t>/</a:t>
            </a:r>
            <a:r>
              <a:rPr lang="en-US" altLang="zh-CN" sz="2800" i="1" dirty="0" smtClean="0">
                <a:latin typeface="Times New Roman" pitchFamily="18" charset="0"/>
              </a:rPr>
              <a:t>R</a:t>
            </a:r>
            <a:r>
              <a:rPr lang="en-US" altLang="zh-CN" sz="2800" baseline="-25000" dirty="0" smtClean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idx="1"/>
          </p:nvPr>
        </p:nvSpPr>
        <p:spPr>
          <a:xfrm>
            <a:off x="5292725" y="1916113"/>
            <a:ext cx="3095625" cy="4191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当输入信号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</a:t>
            </a:r>
            <a:r>
              <a:rPr lang="en-US" altLang="zh-CN" i="1" dirty="0" err="1" smtClean="0">
                <a:latin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</a:rPr>
              <a:t>c</a:t>
            </a:r>
            <a:r>
              <a:rPr lang="en-US" altLang="zh-CN" dirty="0" err="1" smtClean="0">
                <a:latin typeface="Times New Roman" pitchFamily="18" charset="0"/>
              </a:rPr>
              <a:t>-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baseline="-25000" dirty="0" err="1" smtClean="0">
                <a:latin typeface="Times New Roman" pitchFamily="18" charset="0"/>
              </a:rPr>
              <a:t>com</a:t>
            </a:r>
            <a:r>
              <a:rPr lang="en-US" altLang="zh-CN" dirty="0" smtClean="0">
                <a:latin typeface="Times New Roman" pitchFamily="18" charset="0"/>
              </a:rPr>
              <a:t>&gt;0</a:t>
            </a:r>
            <a:r>
              <a:rPr lang="zh-CN" altLang="en-US" dirty="0" smtClean="0">
                <a:latin typeface="Times New Roman" pitchFamily="18" charset="0"/>
              </a:rPr>
              <a:t>时，输出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baseline="-25000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</a:t>
            </a:r>
            <a:r>
              <a:rPr lang="en-US" altLang="zh-CN" i="1" dirty="0" err="1" smtClean="0">
                <a:latin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</a:rPr>
              <a:t>c</a:t>
            </a:r>
            <a:r>
              <a:rPr lang="en-US" altLang="zh-CN" dirty="0" err="1" smtClean="0">
                <a:latin typeface="Times New Roman" pitchFamily="18" charset="0"/>
              </a:rPr>
              <a:t>-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baseline="-25000" dirty="0" err="1" smtClean="0">
                <a:latin typeface="Times New Roman" pitchFamily="18" charset="0"/>
              </a:rPr>
              <a:t>com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</a:p>
          <a:p>
            <a:pPr eaLnBrk="1" hangingPunct="1"/>
            <a:endParaRPr lang="zh-CN" altLang="en-US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当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</a:t>
            </a:r>
            <a:r>
              <a:rPr lang="en-US" altLang="zh-CN" i="1" dirty="0" err="1" smtClean="0">
                <a:latin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</a:rPr>
              <a:t>c</a:t>
            </a:r>
            <a:r>
              <a:rPr lang="en-US" altLang="zh-CN" dirty="0" err="1" smtClean="0">
                <a:latin typeface="Times New Roman" pitchFamily="18" charset="0"/>
              </a:rPr>
              <a:t>-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baseline="-25000" dirty="0" err="1" smtClean="0">
                <a:latin typeface="Times New Roman" pitchFamily="18" charset="0"/>
              </a:rPr>
              <a:t>com</a:t>
            </a:r>
            <a:r>
              <a:rPr lang="en-US" altLang="zh-CN" dirty="0" smtClean="0">
                <a:latin typeface="Times New Roman" pitchFamily="18" charset="0"/>
              </a:rPr>
              <a:t>≤</a:t>
            </a:r>
            <a:r>
              <a:rPr kumimoji="0" lang="en-US" altLang="zh-CN" dirty="0" smtClean="0">
                <a:latin typeface="Times New Roman" pitchFamily="18" charset="0"/>
              </a:rPr>
              <a:t> 0</a:t>
            </a:r>
            <a:r>
              <a:rPr lang="zh-CN" altLang="en-US" dirty="0" smtClean="0">
                <a:latin typeface="Times New Roman" pitchFamily="18" charset="0"/>
              </a:rPr>
              <a:t>时，输出</a:t>
            </a:r>
            <a:r>
              <a:rPr lang="en-US" altLang="zh-CN" i="1" dirty="0" err="1" smtClean="0">
                <a:latin typeface="Times New Roman" pitchFamily="18" charset="0"/>
              </a:rPr>
              <a:t>U</a:t>
            </a:r>
            <a:r>
              <a:rPr lang="en-US" altLang="zh-CN" baseline="-25000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=0</a:t>
            </a:r>
            <a:r>
              <a:rPr lang="zh-CN" altLang="en-US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229379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0" name="Rectangle 6"/>
          <p:cNvSpPr>
            <a:spLocks noChangeArrowheads="1"/>
          </p:cNvSpPr>
          <p:nvPr/>
        </p:nvSpPr>
        <p:spPr bwMode="auto">
          <a:xfrm>
            <a:off x="468313" y="5367724"/>
            <a:ext cx="4532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3-17</a:t>
            </a:r>
            <a:r>
              <a:rPr lang="zh-CN" altLang="en-US" dirty="0" smtClean="0">
                <a:solidFill>
                  <a:schemeClr val="tx1"/>
                </a:solidFill>
              </a:rPr>
              <a:t>电流</a:t>
            </a:r>
            <a:r>
              <a:rPr lang="zh-CN" altLang="en-US" dirty="0">
                <a:solidFill>
                  <a:schemeClr val="tx1"/>
                </a:solidFill>
              </a:rPr>
              <a:t>截止负反馈</a:t>
            </a:r>
            <a:r>
              <a:rPr lang="zh-CN" altLang="en-US" dirty="0" smtClean="0">
                <a:solidFill>
                  <a:schemeClr val="tx1"/>
                </a:solidFill>
              </a:rPr>
              <a:t>环节的</a:t>
            </a:r>
            <a:r>
              <a:rPr lang="zh-CN" altLang="en-US" dirty="0">
                <a:solidFill>
                  <a:schemeClr val="tx1"/>
                </a:solidFill>
              </a:rPr>
              <a:t>输入输出特性</a:t>
            </a:r>
          </a:p>
        </p:txBody>
      </p:sp>
      <p:pic>
        <p:nvPicPr>
          <p:cNvPr id="229381" name="Picture 7" descr="02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89138"/>
            <a:ext cx="41751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latin typeface="Times New Roman" pitchFamily="18" charset="0"/>
              </a:rPr>
              <a:t>．电流截止负反馈环节特性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5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403" name="Rectangle 6"/>
          <p:cNvSpPr>
            <a:spLocks noChangeArrowheads="1"/>
          </p:cNvSpPr>
          <p:nvPr/>
        </p:nvSpPr>
        <p:spPr bwMode="auto">
          <a:xfrm>
            <a:off x="611560" y="812254"/>
            <a:ext cx="6938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</a:rPr>
              <a:t>3-18  </a:t>
            </a:r>
            <a:r>
              <a:rPr lang="zh-CN" altLang="en-US" sz="2000" dirty="0">
                <a:solidFill>
                  <a:schemeClr val="tx1"/>
                </a:solidFill>
              </a:rPr>
              <a:t>带电流截止负反馈的闭环直流调速系统稳态结构框图</a:t>
            </a:r>
          </a:p>
        </p:txBody>
      </p:sp>
      <p:pic>
        <p:nvPicPr>
          <p:cNvPr id="230404" name="Picture 7" descr="0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12776"/>
            <a:ext cx="80645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2</a:t>
            </a:r>
            <a:r>
              <a:rPr lang="zh-CN" altLang="en-US" sz="3600" b="1" dirty="0" smtClean="0">
                <a:latin typeface="Times New Roman" pitchFamily="18" charset="0"/>
              </a:rPr>
              <a:t>．带电流截止负反馈比例控制闭环直流调速系统的静特性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05000"/>
            <a:ext cx="8483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当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</a:t>
            </a:r>
            <a:r>
              <a:rPr lang="en-US" altLang="zh-CN" dirty="0" err="1" smtClean="0">
                <a:latin typeface="Times New Roman" pitchFamily="18" charset="0"/>
              </a:rPr>
              <a:t>≤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dcr</a:t>
            </a:r>
            <a:r>
              <a:rPr lang="zh-CN" altLang="en-US" dirty="0" smtClean="0">
                <a:latin typeface="Times New Roman" pitchFamily="18" charset="0"/>
              </a:rPr>
              <a:t>时，电流负反馈被截止，静特性与只有转速负反馈调速系统的静特性相同，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                                                     （</a:t>
            </a:r>
            <a:r>
              <a:rPr lang="en-US" altLang="zh-CN" dirty="0" smtClean="0">
                <a:latin typeface="Times New Roman" pitchFamily="18" charset="0"/>
              </a:rPr>
              <a:t>3-32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当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dcr</a:t>
            </a:r>
            <a:r>
              <a:rPr lang="zh-CN" altLang="en-US" dirty="0" smtClean="0">
                <a:latin typeface="Times New Roman" pitchFamily="18" charset="0"/>
              </a:rPr>
              <a:t>后，引入了电流负反馈，静特性变成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                                                      （</a:t>
            </a:r>
            <a:r>
              <a:rPr lang="en-US" altLang="zh-CN" dirty="0" smtClean="0">
                <a:latin typeface="Times New Roman" pitchFamily="18" charset="0"/>
              </a:rPr>
              <a:t>3-33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1819145"/>
              </p:ext>
            </p:extLst>
          </p:nvPr>
        </p:nvGraphicFramePr>
        <p:xfrm>
          <a:off x="2339752" y="2713038"/>
          <a:ext cx="3240088" cy="946150"/>
        </p:xfrm>
        <a:graphic>
          <a:graphicData uri="http://schemas.openxmlformats.org/presentationml/2006/ole">
            <p:oleObj spid="_x0000_s59544" name="公式" r:id="rId3" imgW="1663700" imgH="482600" progId="Equation.3">
              <p:embed/>
            </p:oleObj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6605216"/>
              </p:ext>
            </p:extLst>
          </p:nvPr>
        </p:nvGraphicFramePr>
        <p:xfrm>
          <a:off x="467544" y="4149080"/>
          <a:ext cx="6265862" cy="1819275"/>
        </p:xfrm>
        <a:graphic>
          <a:graphicData uri="http://schemas.openxmlformats.org/presentationml/2006/ole">
            <p:oleObj spid="_x0000_s59545" name="公式" r:id="rId4" imgW="3251200" imgH="93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5"/>
          <p:cNvSpPr>
            <a:spLocks noChangeArrowheads="1"/>
          </p:cNvSpPr>
          <p:nvPr/>
        </p:nvSpPr>
        <p:spPr bwMode="auto">
          <a:xfrm>
            <a:off x="250825" y="5805488"/>
            <a:ext cx="6647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3-19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带电流截止负反馈比例控制闭环直流调速系统的静特性</a:t>
            </a:r>
          </a:p>
        </p:txBody>
      </p:sp>
      <p:sp>
        <p:nvSpPr>
          <p:cNvPr id="231427" name="Rectangle 7"/>
          <p:cNvSpPr>
            <a:spLocks noGrp="1" noChangeArrowheads="1"/>
          </p:cNvSpPr>
          <p:nvPr>
            <p:ph idx="1"/>
          </p:nvPr>
        </p:nvSpPr>
        <p:spPr>
          <a:xfrm>
            <a:off x="5369243" y="1412776"/>
            <a:ext cx="3059112" cy="4191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CA</a:t>
            </a:r>
            <a:r>
              <a:rPr lang="zh-CN" altLang="en-US" dirty="0" smtClean="0">
                <a:latin typeface="Times New Roman" pitchFamily="18" charset="0"/>
              </a:rPr>
              <a:t>段 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</a:rPr>
              <a:t>电流负反馈被截止 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AB</a:t>
            </a:r>
            <a:r>
              <a:rPr lang="zh-CN" altLang="en-US" dirty="0" smtClean="0">
                <a:latin typeface="Times New Roman" pitchFamily="18" charset="0"/>
              </a:rPr>
              <a:t>段 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</a:rPr>
              <a:t>电流负反馈起作用 </a:t>
            </a:r>
          </a:p>
        </p:txBody>
      </p:sp>
      <p:pic>
        <p:nvPicPr>
          <p:cNvPr id="231428" name="Picture 8" descr="02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844675"/>
            <a:ext cx="34671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电流负反馈的作用相当于在主电路中串入一个大电阻               。</a:t>
            </a:r>
          </a:p>
          <a:p>
            <a:pPr eaLnBrk="1" hangingPunct="1"/>
            <a:r>
              <a:rPr lang="zh-CN" altLang="en-US" dirty="0" smtClean="0"/>
              <a:t>比较电压与给定电压的作用一致，好象把理想空载转速提高到 </a:t>
            </a: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3277282"/>
              </p:ext>
            </p:extLst>
          </p:nvPr>
        </p:nvGraphicFramePr>
        <p:xfrm>
          <a:off x="2051720" y="3868183"/>
          <a:ext cx="3529013" cy="1154112"/>
        </p:xfrm>
        <a:graphic>
          <a:graphicData uri="http://schemas.openxmlformats.org/presentationml/2006/ole">
            <p:oleObj spid="_x0000_s60568" name="公式" r:id="rId3" imgW="1485900" imgH="482600" progId="Equation.3">
              <p:embed/>
            </p:oleObj>
          </a:graphicData>
        </a:graphic>
      </p:graphicFrame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6372225" y="465296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3-34</a:t>
            </a:r>
            <a:r>
              <a:rPr lang="zh-CN" altLang="en-US" dirty="0" smtClean="0">
                <a:solidFill>
                  <a:schemeClr val="tx1"/>
                </a:solidFill>
              </a:rPr>
              <a:t>）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7826602"/>
              </p:ext>
            </p:extLst>
          </p:nvPr>
        </p:nvGraphicFramePr>
        <p:xfrm>
          <a:off x="2123728" y="1700808"/>
          <a:ext cx="1368425" cy="581025"/>
        </p:xfrm>
        <a:graphic>
          <a:graphicData uri="http://schemas.openxmlformats.org/presentationml/2006/ole">
            <p:oleObj spid="_x0000_s60569" name="公式" r:id="rId4" imgW="558558" imgH="24119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电流截止负反馈系统参数计算</a:t>
            </a:r>
            <a:endParaRPr lang="zh-CN" altLang="zh-CN" dirty="0" smtClean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令</a:t>
            </a:r>
            <a:r>
              <a:rPr lang="en-US" altLang="zh-CN" sz="2800" i="1" dirty="0" smtClean="0">
                <a:latin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</a:rPr>
              <a:t>=0</a:t>
            </a:r>
            <a:r>
              <a:rPr lang="zh-CN" altLang="en-US" sz="2800" dirty="0" smtClean="0">
                <a:latin typeface="Times New Roman" pitchFamily="18" charset="0"/>
              </a:rPr>
              <a:t>，得到堵转电流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abl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                                       （</a:t>
            </a:r>
            <a:r>
              <a:rPr lang="en-US" altLang="zh-CN" sz="2800" dirty="0" smtClean="0">
                <a:latin typeface="Times New Roman" pitchFamily="18" charset="0"/>
              </a:rPr>
              <a:t>3-35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一般</a:t>
            </a:r>
            <a:r>
              <a:rPr lang="en-US" altLang="zh-CN" sz="2800" i="1" dirty="0" err="1" smtClean="0">
                <a:latin typeface="Times New Roman" pitchFamily="18" charset="0"/>
              </a:rPr>
              <a:t>K</a:t>
            </a:r>
            <a:r>
              <a:rPr lang="en-US" altLang="zh-CN" sz="2800" baseline="-25000" dirty="0" err="1" smtClean="0">
                <a:latin typeface="Times New Roman" pitchFamily="18" charset="0"/>
              </a:rPr>
              <a:t>p</a:t>
            </a:r>
            <a:r>
              <a:rPr lang="en-US" altLang="zh-CN" sz="2800" i="1" dirty="0" err="1" smtClean="0">
                <a:latin typeface="Times New Roman" pitchFamily="18" charset="0"/>
              </a:rPr>
              <a:t>K</a:t>
            </a:r>
            <a:r>
              <a:rPr lang="en-US" altLang="zh-CN" sz="2800" baseline="-25000" dirty="0" err="1" smtClean="0">
                <a:latin typeface="Times New Roman" pitchFamily="18" charset="0"/>
              </a:rPr>
              <a:t>s</a:t>
            </a:r>
            <a:r>
              <a:rPr lang="en-US" altLang="zh-CN" sz="2800" i="1" dirty="0" err="1" smtClean="0">
                <a:latin typeface="Times New Roman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itchFamily="18" charset="0"/>
              </a:rPr>
              <a:t>s</a:t>
            </a:r>
            <a:r>
              <a:rPr lang="en-US" altLang="zh-CN" sz="2800" dirty="0" smtClean="0">
                <a:latin typeface="Times New Roman" pitchFamily="18" charset="0"/>
              </a:rPr>
              <a:t>&gt;&gt;R</a:t>
            </a:r>
            <a:r>
              <a:rPr lang="zh-CN" altLang="en-US" sz="2800" dirty="0" smtClean="0">
                <a:latin typeface="Times New Roman" pitchFamily="18" charset="0"/>
              </a:rPr>
              <a:t>，因此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                                       （</a:t>
            </a:r>
            <a:r>
              <a:rPr lang="en-US" altLang="zh-CN" sz="2800" dirty="0" smtClean="0">
                <a:latin typeface="Times New Roman" pitchFamily="18" charset="0"/>
              </a:rPr>
              <a:t>3-36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abl</a:t>
            </a:r>
            <a:r>
              <a:rPr lang="zh-CN" altLang="en-US" sz="2800" dirty="0" smtClean="0">
                <a:latin typeface="Times New Roman" pitchFamily="18" charset="0"/>
              </a:rPr>
              <a:t>应小于电动机允许的最大电流，一般为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          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abl</a:t>
            </a:r>
            <a:r>
              <a:rPr lang="en-US" altLang="zh-CN" sz="2800" dirty="0" smtClean="0">
                <a:latin typeface="Times New Roman" pitchFamily="18" charset="0"/>
              </a:rPr>
              <a:t> =</a:t>
            </a:r>
            <a:r>
              <a:rPr lang="zh-CN" altLang="en-US" sz="2800" dirty="0" smtClean="0">
                <a:latin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</a:rPr>
              <a:t>1.5~2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  <a:r>
              <a:rPr lang="en-US" altLang="zh-CN" sz="2800" i="1" dirty="0" smtClean="0"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latin typeface="Times New Roman" pitchFamily="18" charset="0"/>
              </a:rPr>
              <a:t>N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截止电流应大于电动机的额定电流，取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          </a:t>
            </a:r>
            <a:r>
              <a:rPr lang="en-US" altLang="zh-CN" sz="2800" i="1" dirty="0" err="1" smtClean="0">
                <a:latin typeface="Times New Roman" pitchFamily="18" charset="0"/>
              </a:rPr>
              <a:t>I</a:t>
            </a:r>
            <a:r>
              <a:rPr lang="en-US" altLang="zh-CN" sz="2800" baseline="-25000" dirty="0" err="1" smtClean="0">
                <a:latin typeface="Times New Roman" pitchFamily="18" charset="0"/>
              </a:rPr>
              <a:t>dcr</a:t>
            </a:r>
            <a:r>
              <a:rPr lang="en-US" altLang="zh-CN" sz="2800" dirty="0" smtClean="0">
                <a:latin typeface="Times New Roman" pitchFamily="18" charset="0"/>
              </a:rPr>
              <a:t>= </a:t>
            </a:r>
            <a:r>
              <a:rPr lang="zh-CN" altLang="en-US" sz="2800" dirty="0" smtClean="0">
                <a:latin typeface="Times New Roman" pitchFamily="18" charset="0"/>
              </a:rPr>
              <a:t>（ </a:t>
            </a:r>
            <a:r>
              <a:rPr lang="en-US" altLang="zh-CN" sz="2800" dirty="0" smtClean="0">
                <a:latin typeface="Times New Roman" pitchFamily="18" charset="0"/>
              </a:rPr>
              <a:t>1.1~1.2 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  <a:r>
              <a:rPr lang="en-US" altLang="zh-CN" sz="2800" i="1" dirty="0" smtClean="0"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6211046"/>
              </p:ext>
            </p:extLst>
          </p:nvPr>
        </p:nvGraphicFramePr>
        <p:xfrm>
          <a:off x="2411413" y="3356992"/>
          <a:ext cx="2016125" cy="871538"/>
        </p:xfrm>
        <a:graphic>
          <a:graphicData uri="http://schemas.openxmlformats.org/presentationml/2006/ole">
            <p:oleObj spid="_x0000_s61592" name="公式" r:id="rId3" imgW="1054100" imgH="457200" progId="Equation.3">
              <p:embed/>
            </p:oleObj>
          </a:graphicData>
        </a:graphic>
      </p:graphicFrame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2667490"/>
              </p:ext>
            </p:extLst>
          </p:nvPr>
        </p:nvGraphicFramePr>
        <p:xfrm>
          <a:off x="1835696" y="2060848"/>
          <a:ext cx="3097212" cy="1000125"/>
        </p:xfrm>
        <a:graphic>
          <a:graphicData uri="http://schemas.openxmlformats.org/presentationml/2006/ole">
            <p:oleObj spid="_x0000_s61593" name="公式" r:id="rId4" imgW="1536033" imgH="49508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3</a:t>
            </a:r>
            <a:r>
              <a:rPr lang="zh-CN" altLang="en-US" sz="3600" b="1" dirty="0" smtClean="0">
                <a:latin typeface="Times New Roman" pitchFamily="18" charset="0"/>
              </a:rPr>
              <a:t>．带电流截止的无静差直流调速系统原理图</a:t>
            </a:r>
          </a:p>
        </p:txBody>
      </p:sp>
      <p:sp>
        <p:nvSpPr>
          <p:cNvPr id="232451" name="Rectangle 5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32453" name="Picture 7" descr="02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4904"/>
            <a:ext cx="4907840" cy="34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章 转速闭环控制的直流调速系统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110537" cy="46926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TA</a:t>
            </a:r>
            <a:r>
              <a:rPr lang="zh-CN" altLang="en-US" smtClean="0">
                <a:latin typeface="Times New Roman" pitchFamily="18" charset="0"/>
              </a:rPr>
              <a:t>为检测电流的交流互感器，经整流后得到电流反馈信号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当电流达到截止电流</a:t>
            </a:r>
            <a:r>
              <a:rPr lang="en-US" altLang="zh-CN" i="1" smtClean="0">
                <a:latin typeface="Times New Roman" pitchFamily="18" charset="0"/>
              </a:rPr>
              <a:t>I</a:t>
            </a:r>
            <a:r>
              <a:rPr lang="en-US" altLang="zh-CN" baseline="-25000" smtClean="0">
                <a:latin typeface="Times New Roman" pitchFamily="18" charset="0"/>
              </a:rPr>
              <a:t>dcr</a:t>
            </a:r>
            <a:r>
              <a:rPr lang="zh-CN" altLang="en-US" smtClean="0">
                <a:latin typeface="Times New Roman" pitchFamily="18" charset="0"/>
              </a:rPr>
              <a:t>时， 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高于稳压管</a:t>
            </a:r>
            <a:r>
              <a:rPr lang="en-US" altLang="zh-CN" smtClean="0">
                <a:latin typeface="Times New Roman" pitchFamily="18" charset="0"/>
              </a:rPr>
              <a:t>VS</a:t>
            </a:r>
            <a:r>
              <a:rPr lang="zh-CN" altLang="en-US" smtClean="0">
                <a:latin typeface="Times New Roman" pitchFamily="18" charset="0"/>
              </a:rPr>
              <a:t>的击穿电压，使晶体三极管</a:t>
            </a:r>
            <a:r>
              <a:rPr lang="en-US" altLang="zh-CN" smtClean="0">
                <a:latin typeface="Times New Roman" pitchFamily="18" charset="0"/>
              </a:rPr>
              <a:t>VBT</a:t>
            </a:r>
            <a:r>
              <a:rPr lang="zh-CN" altLang="en-US" smtClean="0">
                <a:latin typeface="Times New Roman" pitchFamily="18" charset="0"/>
              </a:rPr>
              <a:t>导通，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忽略晶体三极管</a:t>
            </a:r>
            <a:r>
              <a:rPr lang="en-US" altLang="zh-CN" smtClean="0">
                <a:latin typeface="Times New Roman" pitchFamily="18" charset="0"/>
              </a:rPr>
              <a:t>VBT</a:t>
            </a:r>
            <a:r>
              <a:rPr lang="zh-CN" altLang="en-US" smtClean="0">
                <a:latin typeface="Times New Roman" pitchFamily="18" charset="0"/>
              </a:rPr>
              <a:t>导通压降，则</a:t>
            </a:r>
            <a:r>
              <a:rPr lang="en-US" altLang="zh-CN" smtClean="0">
                <a:latin typeface="Times New Roman" pitchFamily="18" charset="0"/>
              </a:rPr>
              <a:t>PI</a:t>
            </a:r>
            <a:r>
              <a:rPr lang="zh-CN" altLang="en-US" smtClean="0">
                <a:latin typeface="Times New Roman" pitchFamily="18" charset="0"/>
              </a:rPr>
              <a:t>调节器的输出电压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baseline="-25000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为零，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电力电子变换器</a:t>
            </a:r>
            <a:r>
              <a:rPr lang="en-US" altLang="zh-CN" smtClean="0">
                <a:latin typeface="Times New Roman" pitchFamily="18" charset="0"/>
              </a:rPr>
              <a:t>UPE</a:t>
            </a:r>
            <a:r>
              <a:rPr lang="zh-CN" altLang="en-US" smtClean="0">
                <a:latin typeface="Times New Roman" pitchFamily="18" charset="0"/>
              </a:rPr>
              <a:t>的输出电压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baseline="-25000" smtClean="0">
                <a:latin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</a:rPr>
              <a:t>=0</a:t>
            </a:r>
            <a:r>
              <a:rPr lang="zh-CN" altLang="en-US" smtClean="0">
                <a:latin typeface="Times New Roman" pitchFamily="18" charset="0"/>
              </a:rPr>
              <a:t>，达到限制电流的目的。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3.4 </a:t>
            </a:r>
            <a:r>
              <a:rPr lang="zh-CN" altLang="en-US" sz="3600" b="1" dirty="0" smtClean="0">
                <a:latin typeface="Times New Roman" pitchFamily="18" charset="0"/>
              </a:rPr>
              <a:t>转速反馈控制直流调速系统的仿真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7762875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MATLAB/SIMULINK</a:t>
            </a:r>
            <a:r>
              <a:rPr lang="zh-CN" altLang="en-US" dirty="0" smtClean="0"/>
              <a:t>仿真平台下构建转速闭环控制的调速系统仿真平台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简单介绍如何借助仿真分析系统工作过程。</a:t>
            </a:r>
          </a:p>
          <a:p>
            <a:pPr eaLnBrk="1" hangingPunct="1">
              <a:buNone/>
            </a:pP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3.4.1 </a:t>
            </a:r>
            <a:r>
              <a:rPr lang="zh-CN" altLang="en-US" sz="3200" b="1" dirty="0" smtClean="0"/>
              <a:t>转速闭环直流调速系统仿真平台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7848600" cy="4829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直流电动机：型号为</a:t>
            </a:r>
            <a:r>
              <a:rPr lang="en-US" dirty="0" smtClean="0"/>
              <a:t>Z4-132-1</a:t>
            </a:r>
            <a:r>
              <a:rPr lang="zh-CN" altLang="en-US" dirty="0" smtClean="0"/>
              <a:t>，额定电压</a:t>
            </a:r>
            <a:r>
              <a:rPr lang="en-US" altLang="zh-CN" dirty="0" smtClean="0"/>
              <a:t>400</a:t>
            </a:r>
            <a:r>
              <a:rPr lang="en-US" dirty="0" smtClean="0"/>
              <a:t> V</a:t>
            </a:r>
            <a:r>
              <a:rPr lang="zh-CN" altLang="en-US" dirty="0" smtClean="0"/>
              <a:t>，额定电流</a:t>
            </a:r>
            <a:r>
              <a:rPr lang="en-US" dirty="0" smtClean="0"/>
              <a:t> </a:t>
            </a:r>
            <a:r>
              <a:rPr lang="en-US" altLang="zh-CN" dirty="0" smtClean="0"/>
              <a:t>52.2</a:t>
            </a:r>
            <a:r>
              <a:rPr lang="en-US" dirty="0" smtClean="0"/>
              <a:t>A</a:t>
            </a:r>
            <a:r>
              <a:rPr lang="zh-CN" altLang="en-US" dirty="0" smtClean="0"/>
              <a:t>，额定转速为</a:t>
            </a:r>
            <a:r>
              <a:rPr lang="en-US" dirty="0" smtClean="0"/>
              <a:t>2610 r/min</a:t>
            </a:r>
            <a:r>
              <a:rPr lang="zh-CN" altLang="en-US" dirty="0" smtClean="0"/>
              <a:t>，反电动势系数</a:t>
            </a:r>
            <a:r>
              <a:rPr lang="en-US" dirty="0" smtClean="0"/>
              <a:t> =0.1459 V min/r</a:t>
            </a:r>
            <a:r>
              <a:rPr lang="zh-CN" altLang="en-US" dirty="0" smtClean="0"/>
              <a:t>，允许过载倍数</a:t>
            </a:r>
            <a:r>
              <a:rPr lang="en-US" dirty="0" smtClean="0"/>
              <a:t> =1.5</a:t>
            </a:r>
            <a:r>
              <a:rPr lang="zh-CN" altLang="en-US" dirty="0" smtClean="0"/>
              <a:t>；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PWM</a:t>
            </a:r>
            <a:r>
              <a:rPr lang="zh-CN" altLang="en-US" dirty="0" smtClean="0"/>
              <a:t>变换器开关频率：</a:t>
            </a:r>
            <a:r>
              <a:rPr lang="en-US" dirty="0" smtClean="0"/>
              <a:t>8KHz</a:t>
            </a:r>
            <a:r>
              <a:rPr lang="zh-CN" altLang="en-US" dirty="0" smtClean="0"/>
              <a:t>，放大系数：</a:t>
            </a:r>
            <a:r>
              <a:rPr lang="en-US" dirty="0" smtClean="0"/>
              <a:t> =107.5</a:t>
            </a:r>
            <a:r>
              <a:rPr lang="zh-CN" altLang="en-US" dirty="0" smtClean="0"/>
              <a:t>；</a:t>
            </a:r>
            <a:r>
              <a:rPr lang="en-US" dirty="0" smtClean="0"/>
              <a:t>(538/5=107.5)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 </a:t>
            </a:r>
            <a:r>
              <a:rPr lang="zh-CN" altLang="en-US" dirty="0" smtClean="0"/>
              <a:t>电枢回路总电阻：                       ； </a:t>
            </a:r>
            <a:r>
              <a:rPr lang="en-US" dirty="0" smtClean="0"/>
              <a:t> 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时间常数：电枢回路电磁时间常数</a:t>
            </a:r>
            <a:r>
              <a:rPr lang="en-US" dirty="0" smtClean="0"/>
              <a:t> =0.0144s</a:t>
            </a:r>
            <a:r>
              <a:rPr lang="zh-CN" altLang="en-US" dirty="0" smtClean="0"/>
              <a:t>，电力拖动系统机电时间常数</a:t>
            </a:r>
            <a:r>
              <a:rPr lang="en-US" dirty="0" smtClean="0"/>
              <a:t> =0.18s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转速反馈系数</a:t>
            </a:r>
            <a:r>
              <a:rPr lang="en-US" dirty="0" smtClean="0"/>
              <a:t>                                     </a:t>
            </a:r>
            <a:r>
              <a:rPr lang="zh-CN" altLang="en-US" dirty="0" smtClean="0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对应额定转速时的给定电压</a:t>
            </a:r>
            <a:r>
              <a:rPr lang="en-US" dirty="0" smtClean="0"/>
              <a:t>              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3349150" y="3714752"/>
          <a:ext cx="1722916" cy="357190"/>
        </p:xfrm>
        <a:graphic>
          <a:graphicData uri="http://schemas.openxmlformats.org/presentationml/2006/ole">
            <p:oleObj spid="_x0000_s129257" name="Equation" r:id="rId3" imgW="1118085" imgH="228699" progId="Equation.DSMT4">
              <p:embed/>
            </p:oleObj>
          </a:graphicData>
        </a:graphic>
      </p:graphicFrame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813831" y="5072074"/>
          <a:ext cx="2543987" cy="291667"/>
        </p:xfrm>
        <a:graphic>
          <a:graphicData uri="http://schemas.openxmlformats.org/presentationml/2006/ole">
            <p:oleObj spid="_x0000_s129258" name="Equation" r:id="rId4" imgW="1993900" imgH="228600" progId="Equation.DSMT4">
              <p:embed/>
            </p:oleObj>
          </a:graphicData>
        </a:graphic>
      </p:graphicFrame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4714876" y="5500702"/>
          <a:ext cx="957268" cy="357190"/>
        </p:xfrm>
        <a:graphic>
          <a:graphicData uri="http://schemas.openxmlformats.org/presentationml/2006/ole">
            <p:oleObj spid="_x0000_s129259" name="Equation" r:id="rId5" imgW="634725" imgH="24119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643050"/>
            <a:ext cx="760814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571472" y="6143644"/>
            <a:ext cx="6885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3-21   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比例积分控制的直流调速系统的仿真框图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72" y="548680"/>
            <a:ext cx="8162925" cy="641350"/>
          </a:xfrm>
        </p:spPr>
        <p:txBody>
          <a:bodyPr/>
          <a:lstStyle/>
          <a:p>
            <a:pPr marL="838200" indent="-838200" eaLnBrk="1" hangingPunct="1"/>
            <a:r>
              <a:rPr lang="en-US" altLang="zh-CN" sz="3600" b="1" dirty="0" smtClean="0">
                <a:latin typeface="Times New Roman" pitchFamily="18" charset="0"/>
              </a:rPr>
              <a:t>3.4.2  </a:t>
            </a:r>
            <a:r>
              <a:rPr lang="zh-CN" altLang="en-US" sz="3600" b="1" dirty="0" smtClean="0">
                <a:latin typeface="Times New Roman" pitchFamily="18" charset="0"/>
              </a:rPr>
              <a:t>仿真模型的建立</a:t>
            </a:r>
          </a:p>
        </p:txBody>
      </p:sp>
      <p:sp>
        <p:nvSpPr>
          <p:cNvPr id="237572" name="Rectangle 6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3825875" cy="41910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进入</a:t>
            </a:r>
            <a:r>
              <a:rPr lang="en-US" altLang="zh-CN" sz="2800" dirty="0" smtClean="0">
                <a:latin typeface="Times New Roman" pitchFamily="18" charset="0"/>
              </a:rPr>
              <a:t>MATLAB</a:t>
            </a:r>
            <a:r>
              <a:rPr lang="zh-CN" altLang="en-US" sz="2800" dirty="0" smtClean="0">
                <a:latin typeface="Times New Roman" pitchFamily="18" charset="0"/>
              </a:rPr>
              <a:t>，单击</a:t>
            </a:r>
            <a:r>
              <a:rPr lang="en-US" altLang="zh-CN" sz="2800" dirty="0" smtClean="0">
                <a:latin typeface="Times New Roman" pitchFamily="18" charset="0"/>
              </a:rPr>
              <a:t>MATLAB</a:t>
            </a:r>
            <a:r>
              <a:rPr lang="zh-CN" altLang="en-US" sz="2800" dirty="0" smtClean="0">
                <a:latin typeface="Times New Roman" pitchFamily="18" charset="0"/>
              </a:rPr>
              <a:t>命令窗口工具栏中的</a:t>
            </a:r>
            <a:r>
              <a:rPr lang="en-US" altLang="zh-CN" sz="2800" dirty="0" smtClean="0">
                <a:latin typeface="Times New Roman" pitchFamily="18" charset="0"/>
              </a:rPr>
              <a:t>SIMULINK</a:t>
            </a:r>
            <a:r>
              <a:rPr lang="zh-CN" altLang="en-US" sz="2800" dirty="0" smtClean="0">
                <a:latin typeface="Times New Roman" pitchFamily="18" charset="0"/>
              </a:rPr>
              <a:t>图标，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或直接键入</a:t>
            </a:r>
            <a:r>
              <a:rPr lang="en-US" altLang="zh-CN" sz="2800" dirty="0" smtClean="0">
                <a:latin typeface="Times New Roman" pitchFamily="18" charset="0"/>
              </a:rPr>
              <a:t>SIMULINK</a:t>
            </a:r>
            <a:r>
              <a:rPr lang="zh-CN" altLang="en-US" sz="2800" dirty="0" smtClean="0">
                <a:latin typeface="Times New Roman" pitchFamily="18" charset="0"/>
              </a:rPr>
              <a:t>命令，打开</a:t>
            </a:r>
            <a:r>
              <a:rPr lang="en-US" altLang="zh-CN" sz="2800" dirty="0" smtClean="0">
                <a:latin typeface="Times New Roman" pitchFamily="18" charset="0"/>
              </a:rPr>
              <a:t>SIMULINK</a:t>
            </a:r>
            <a:r>
              <a:rPr lang="zh-CN" altLang="en-US" sz="2800" dirty="0" smtClean="0">
                <a:latin typeface="Times New Roman" pitchFamily="18" charset="0"/>
              </a:rPr>
              <a:t>模块浏览器窗口， </a:t>
            </a:r>
          </a:p>
        </p:txBody>
      </p:sp>
      <p:sp>
        <p:nvSpPr>
          <p:cNvPr id="237571" name="Text Box 5"/>
          <p:cNvSpPr txBox="1">
            <a:spLocks noChangeArrowheads="1"/>
          </p:cNvSpPr>
          <p:nvPr/>
        </p:nvSpPr>
        <p:spPr bwMode="auto">
          <a:xfrm>
            <a:off x="250825" y="5876925"/>
            <a:ext cx="3529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3-22  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en-US" dirty="0">
                <a:solidFill>
                  <a:schemeClr val="tx1"/>
                </a:solidFill>
              </a:rPr>
              <a:t>模块浏览器窗口</a:t>
            </a:r>
          </a:p>
        </p:txBody>
      </p:sp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714488"/>
            <a:ext cx="476957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8412162" cy="41910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4000" dirty="0" smtClean="0">
                <a:latin typeface="Times New Roman" pitchFamily="18" charset="0"/>
              </a:rPr>
              <a:t>(1)</a:t>
            </a:r>
            <a:r>
              <a:rPr lang="zh-CN" altLang="en-US" sz="4000" dirty="0" smtClean="0">
                <a:latin typeface="Times New Roman" pitchFamily="18" charset="0"/>
              </a:rPr>
              <a:t>打开模型编辑窗口：通过单击</a:t>
            </a:r>
            <a:r>
              <a:rPr lang="en-US" altLang="zh-CN" sz="4000" dirty="0" smtClean="0">
                <a:latin typeface="Times New Roman" pitchFamily="18" charset="0"/>
              </a:rPr>
              <a:t>SIMULINK</a:t>
            </a:r>
            <a:r>
              <a:rPr lang="zh-CN" altLang="en-US" sz="4000" dirty="0" smtClean="0">
                <a:latin typeface="Times New Roman" pitchFamily="18" charset="0"/>
              </a:rPr>
              <a:t>工具栏中新模型的图标或选择</a:t>
            </a:r>
            <a:r>
              <a:rPr lang="en-US" altLang="zh-CN" sz="4000" dirty="0" err="1" smtClean="0">
                <a:latin typeface="Times New Roman" pitchFamily="18" charset="0"/>
              </a:rPr>
              <a:t>File→New→Model</a:t>
            </a:r>
            <a:r>
              <a:rPr lang="zh-CN" altLang="en-US" sz="4000" dirty="0" smtClean="0">
                <a:latin typeface="Times New Roman" pitchFamily="18" charset="0"/>
              </a:rPr>
              <a:t>菜单项实现。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4000" dirty="0" smtClean="0">
                <a:latin typeface="Times New Roman" pitchFamily="18" charset="0"/>
              </a:rPr>
              <a:t>(2)</a:t>
            </a:r>
            <a:r>
              <a:rPr lang="zh-CN" altLang="en-US" sz="4000" dirty="0" smtClean="0">
                <a:latin typeface="Times New Roman" pitchFamily="18" charset="0"/>
              </a:rPr>
              <a:t>复制相关模块：双击所需子模块库图标，则可打开它，以鼠标左键选中所需的子模块，拖入模型编辑窗口。</a:t>
            </a:r>
          </a:p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Times New Roman" pitchFamily="18" charset="0"/>
              </a:rPr>
              <a:t>在本例中拖入模型编辑窗口的为：</a:t>
            </a:r>
            <a:endParaRPr lang="en-US" altLang="zh-CN" sz="4000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4200" dirty="0" smtClean="0">
                <a:latin typeface="Times New Roman" pitchFamily="18" charset="0"/>
              </a:rPr>
              <a:t>把</a:t>
            </a:r>
            <a:r>
              <a:rPr lang="en-US" sz="4200" dirty="0" smtClean="0"/>
              <a:t>Source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Step</a:t>
            </a:r>
            <a:r>
              <a:rPr lang="zh-CN" altLang="en-US" sz="4200" dirty="0" smtClean="0"/>
              <a:t>模块拖入模型编辑窗口；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Math Operations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Sum</a:t>
            </a:r>
            <a:r>
              <a:rPr lang="zh-CN" altLang="en-US" sz="4200" dirty="0" smtClean="0"/>
              <a:t>模块和</a:t>
            </a:r>
            <a:r>
              <a:rPr lang="en-US" sz="4200" dirty="0" smtClean="0"/>
              <a:t>Gain</a:t>
            </a:r>
            <a:r>
              <a:rPr lang="zh-CN" altLang="en-US" sz="4200" dirty="0" smtClean="0"/>
              <a:t>模块分别拖入模型编辑窗口；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Continuous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Transfer </a:t>
            </a:r>
            <a:r>
              <a:rPr lang="en-US" sz="4200" dirty="0" err="1" smtClean="0"/>
              <a:t>Fcn</a:t>
            </a:r>
            <a:r>
              <a:rPr lang="zh-CN" altLang="en-US" sz="4200" dirty="0" smtClean="0"/>
              <a:t>模块和</a:t>
            </a:r>
            <a:r>
              <a:rPr lang="en-US" sz="4200" dirty="0" smtClean="0"/>
              <a:t>Integrator</a:t>
            </a:r>
            <a:r>
              <a:rPr lang="zh-CN" altLang="en-US" sz="4200" dirty="0" smtClean="0"/>
              <a:t>模块拖入模型编辑窗口；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Sinks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Scope</a:t>
            </a:r>
            <a:r>
              <a:rPr lang="zh-CN" altLang="en-US" sz="4200" dirty="0" smtClean="0"/>
              <a:t>模块拖入模型编辑窗口；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discontinuous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relay</a:t>
            </a:r>
            <a:r>
              <a:rPr lang="zh-CN" altLang="en-US" sz="4200" dirty="0" smtClean="0"/>
              <a:t>模块和</a:t>
            </a:r>
            <a:r>
              <a:rPr lang="en-US" sz="4200" dirty="0" smtClean="0"/>
              <a:t>saturation</a:t>
            </a:r>
            <a:r>
              <a:rPr lang="zh-CN" altLang="en-US" sz="4200" dirty="0" smtClean="0"/>
              <a:t>模块拖入编辑窗口；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source </a:t>
            </a:r>
            <a:r>
              <a:rPr lang="zh-CN" altLang="en-US" sz="4200" dirty="0" smtClean="0"/>
              <a:t>组中的</a:t>
            </a:r>
            <a:r>
              <a:rPr lang="en-US" sz="4200" dirty="0" smtClean="0"/>
              <a:t>repeating sequence</a:t>
            </a:r>
            <a:r>
              <a:rPr lang="zh-CN" altLang="en-US" sz="4200" dirty="0" smtClean="0"/>
              <a:t>模块拖入编辑窗口；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smtClean="0"/>
              <a:t>Logic and bit Operations</a:t>
            </a:r>
            <a:r>
              <a:rPr lang="zh-CN" altLang="en-US" sz="4200" dirty="0" smtClean="0"/>
              <a:t>中的</a:t>
            </a:r>
            <a:r>
              <a:rPr lang="en-US" sz="4200" dirty="0" smtClean="0"/>
              <a:t>Logical Operator</a:t>
            </a:r>
            <a:r>
              <a:rPr lang="zh-CN" altLang="en-US" sz="4200" dirty="0" smtClean="0"/>
              <a:t>模块拖入编辑窗口；</a:t>
            </a:r>
            <a:endParaRPr lang="en-US" altLang="zh-CN" sz="4200" dirty="0" smtClean="0"/>
          </a:p>
          <a:p>
            <a:pPr>
              <a:lnSpc>
                <a:spcPct val="120000"/>
              </a:lnSpc>
            </a:pPr>
            <a:r>
              <a:rPr lang="zh-CN" altLang="en-US" sz="4200" dirty="0" smtClean="0"/>
              <a:t>把</a:t>
            </a:r>
            <a:r>
              <a:rPr lang="en-US" sz="4200" dirty="0" err="1" smtClean="0"/>
              <a:t>simulink</a:t>
            </a:r>
            <a:r>
              <a:rPr lang="en-US" sz="4200" dirty="0" smtClean="0"/>
              <a:t> </a:t>
            </a:r>
            <a:r>
              <a:rPr lang="en-US" sz="4200" dirty="0" err="1" smtClean="0"/>
              <a:t>Powersystem</a:t>
            </a:r>
            <a:r>
              <a:rPr lang="en-US" sz="4200" dirty="0" smtClean="0"/>
              <a:t> </a:t>
            </a:r>
            <a:r>
              <a:rPr lang="zh-CN" altLang="en-US" sz="4200" dirty="0" smtClean="0"/>
              <a:t>模块库中</a:t>
            </a:r>
            <a:r>
              <a:rPr lang="en-US" sz="4200" dirty="0" smtClean="0"/>
              <a:t>universal bridge</a:t>
            </a:r>
            <a:r>
              <a:rPr lang="zh-CN" altLang="en-US" sz="4200" dirty="0" smtClean="0"/>
              <a:t>拖入编辑窗口。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。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7475537" cy="4191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 (3)</a:t>
            </a:r>
            <a:r>
              <a:rPr lang="zh-CN" altLang="en-US" smtClean="0">
                <a:latin typeface="Times New Roman" pitchFamily="18" charset="0"/>
              </a:rPr>
              <a:t>修改模块参数：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 双击模块图案，则出现关于该图案的对话框，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 通过修改对话框内容来设定模块的参数。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AutoShape 5"/>
          <p:cNvSpPr>
            <a:spLocks noChangeArrowheads="1"/>
          </p:cNvSpPr>
          <p:nvPr/>
        </p:nvSpPr>
        <p:spPr bwMode="auto">
          <a:xfrm>
            <a:off x="323850" y="2133600"/>
            <a:ext cx="2232025" cy="2951163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241667" name="Rectangle 9"/>
          <p:cNvSpPr>
            <a:spLocks noChangeArrowheads="1"/>
          </p:cNvSpPr>
          <p:nvPr/>
        </p:nvSpPr>
        <p:spPr bwMode="auto">
          <a:xfrm>
            <a:off x="2700338" y="981075"/>
            <a:ext cx="2954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3-23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加法器模块对话框</a:t>
            </a:r>
          </a:p>
        </p:txBody>
      </p:sp>
      <p:pic>
        <p:nvPicPr>
          <p:cNvPr id="24166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133600"/>
            <a:ext cx="58324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69" name="AutoShape 6"/>
          <p:cNvSpPr>
            <a:spLocks noChangeArrowheads="1"/>
          </p:cNvSpPr>
          <p:nvPr/>
        </p:nvSpPr>
        <p:spPr bwMode="auto">
          <a:xfrm>
            <a:off x="323850" y="1773238"/>
            <a:ext cx="2160588" cy="3311525"/>
          </a:xfrm>
          <a:prstGeom prst="wedgeRoundRectCallout">
            <a:avLst>
              <a:gd name="adj1" fmla="val 72630"/>
              <a:gd name="adj2" fmla="val 49713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b="1" dirty="0">
                <a:latin typeface="宋体" charset="-122"/>
              </a:rPr>
              <a:t>描述加法器三路输入的符号，</a:t>
            </a:r>
            <a:r>
              <a:rPr lang="en-US" altLang="zh-CN" b="1" dirty="0">
                <a:latin typeface="宋体" charset="-122"/>
              </a:rPr>
              <a:t>|</a:t>
            </a:r>
            <a:r>
              <a:rPr lang="zh-CN" altLang="en-US" b="1" dirty="0">
                <a:latin typeface="宋体" charset="-122"/>
              </a:rPr>
              <a:t>表示该路没有信号，用</a:t>
            </a:r>
            <a:r>
              <a:rPr lang="en-US" altLang="zh-CN" b="1" dirty="0">
                <a:latin typeface="宋体" charset="-122"/>
              </a:rPr>
              <a:t>|+-</a:t>
            </a:r>
            <a:r>
              <a:rPr lang="zh-CN" altLang="en-US" b="1" dirty="0">
                <a:latin typeface="宋体" charset="-122"/>
              </a:rPr>
              <a:t>取代原来的符号。得到减法器</a:t>
            </a:r>
            <a:r>
              <a:rPr lang="zh-CN" altLang="en-US" b="1" dirty="0">
                <a:solidFill>
                  <a:schemeClr val="folHlink"/>
                </a:solidFill>
                <a:latin typeface="宋体" charset="-122"/>
              </a:rPr>
              <a:t>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5"/>
          <p:cNvSpPr>
            <a:spLocks noChangeArrowheads="1"/>
          </p:cNvSpPr>
          <p:nvPr/>
        </p:nvSpPr>
        <p:spPr bwMode="auto">
          <a:xfrm>
            <a:off x="4140200" y="692150"/>
            <a:ext cx="3185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3-24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传递函数模块对话框</a:t>
            </a:r>
          </a:p>
        </p:txBody>
      </p:sp>
      <p:sp>
        <p:nvSpPr>
          <p:cNvPr id="242691" name="Rectangle 8"/>
          <p:cNvSpPr>
            <a:spLocks noChangeArrowheads="1"/>
          </p:cNvSpPr>
          <p:nvPr/>
        </p:nvSpPr>
        <p:spPr bwMode="auto">
          <a:xfrm>
            <a:off x="611188" y="4797425"/>
            <a:ext cx="27209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>
                <a:solidFill>
                  <a:schemeClr val="tx1"/>
                </a:solidFill>
              </a:rPr>
              <a:t>0.002s+1</a:t>
            </a:r>
            <a:r>
              <a:rPr lang="zh-CN" altLang="en-US">
                <a:solidFill>
                  <a:schemeClr val="tx1"/>
                </a:solidFill>
              </a:rPr>
              <a:t>是用向量</a:t>
            </a:r>
            <a:r>
              <a:rPr lang="en-US" altLang="zh-CN">
                <a:solidFill>
                  <a:schemeClr val="tx1"/>
                </a:solidFill>
              </a:rPr>
              <a:t>[0.002 1]</a:t>
            </a:r>
            <a:r>
              <a:rPr lang="zh-CN" altLang="en-US">
                <a:solidFill>
                  <a:schemeClr val="tx1"/>
                </a:solidFill>
              </a:rPr>
              <a:t>来表示的。 </a:t>
            </a:r>
          </a:p>
        </p:txBody>
      </p:sp>
      <p:pic>
        <p:nvPicPr>
          <p:cNvPr id="24269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1730375"/>
            <a:ext cx="5113338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3" name="AutoShape 6"/>
          <p:cNvSpPr>
            <a:spLocks noChangeArrowheads="1"/>
          </p:cNvSpPr>
          <p:nvPr/>
        </p:nvSpPr>
        <p:spPr bwMode="auto">
          <a:xfrm>
            <a:off x="755650" y="1844675"/>
            <a:ext cx="2160588" cy="1008063"/>
          </a:xfrm>
          <a:prstGeom prst="wedgeRoundRectCallout">
            <a:avLst>
              <a:gd name="adj1" fmla="val 94157"/>
              <a:gd name="adj2" fmla="val 217560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>
                <a:latin typeface="Verdana" pitchFamily="34" charset="0"/>
              </a:rPr>
              <a:t>分子多项式系数 </a:t>
            </a:r>
          </a:p>
        </p:txBody>
      </p:sp>
      <p:sp>
        <p:nvSpPr>
          <p:cNvPr id="242694" name="AutoShape 7"/>
          <p:cNvSpPr>
            <a:spLocks noChangeArrowheads="1"/>
          </p:cNvSpPr>
          <p:nvPr/>
        </p:nvSpPr>
        <p:spPr bwMode="auto">
          <a:xfrm>
            <a:off x="539750" y="3644900"/>
            <a:ext cx="2160588" cy="1008063"/>
          </a:xfrm>
          <a:prstGeom prst="wedgeRoundRectCallout">
            <a:avLst>
              <a:gd name="adj1" fmla="val 107162"/>
              <a:gd name="adj2" fmla="val 91731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>
                <a:latin typeface="Verdana" pitchFamily="34" charset="0"/>
              </a:rPr>
              <a:t>分母多项式系数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5"/>
          <p:cNvSpPr>
            <a:spLocks noChangeArrowheads="1"/>
          </p:cNvSpPr>
          <p:nvPr/>
        </p:nvSpPr>
        <p:spPr bwMode="auto">
          <a:xfrm>
            <a:off x="4787900" y="836613"/>
            <a:ext cx="3185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3-25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阶跃输入模块对话框</a:t>
            </a:r>
          </a:p>
        </p:txBody>
      </p:sp>
      <p:pic>
        <p:nvPicPr>
          <p:cNvPr id="24371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1773238"/>
            <a:ext cx="45672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6" name="AutoShape 6"/>
          <p:cNvSpPr>
            <a:spLocks noChangeArrowheads="1"/>
          </p:cNvSpPr>
          <p:nvPr/>
        </p:nvSpPr>
        <p:spPr bwMode="auto">
          <a:xfrm>
            <a:off x="827088" y="2205038"/>
            <a:ext cx="2232025" cy="1008062"/>
          </a:xfrm>
          <a:prstGeom prst="wedgeRoundRectCallout">
            <a:avLst>
              <a:gd name="adj1" fmla="val 128875"/>
              <a:gd name="adj2" fmla="val 87796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阶跃时刻，可改到</a:t>
            </a:r>
            <a:r>
              <a:rPr lang="en-US" altLang="zh-CN" sz="2800" dirty="0"/>
              <a:t>0  </a:t>
            </a:r>
            <a:r>
              <a:rPr lang="zh-CN" altLang="en-US" sz="2800" dirty="0"/>
              <a:t>。</a:t>
            </a:r>
          </a:p>
        </p:txBody>
      </p:sp>
      <p:sp>
        <p:nvSpPr>
          <p:cNvPr id="243717" name="AutoShape 7"/>
          <p:cNvSpPr>
            <a:spLocks noChangeArrowheads="1"/>
          </p:cNvSpPr>
          <p:nvPr/>
        </p:nvSpPr>
        <p:spPr bwMode="auto">
          <a:xfrm>
            <a:off x="827088" y="3933825"/>
            <a:ext cx="2232025" cy="1008063"/>
          </a:xfrm>
          <a:prstGeom prst="wedgeRoundRectCallout">
            <a:avLst>
              <a:gd name="adj1" fmla="val 128093"/>
              <a:gd name="adj2" fmla="val 28583"/>
              <a:gd name="adj3" fmla="val 1666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阶跃值，可改到</a:t>
            </a:r>
            <a:r>
              <a:rPr lang="en-US" altLang="zh-CN" sz="2800" dirty="0"/>
              <a:t>10  </a:t>
            </a:r>
            <a:r>
              <a:rPr lang="zh-CN" altLang="en-US" sz="2800" dirty="0">
                <a:solidFill>
                  <a:schemeClr val="folHlink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基于转速微分负反馈的伺服系统扭振抑制研究-2016.1023-电工技术学会会议 (1)</Template>
  <TotalTime>518</TotalTime>
  <Words>3837</Words>
  <Application>Microsoft Office PowerPoint</Application>
  <PresentationFormat>全屏显示(4:3)</PresentationFormat>
  <Paragraphs>517</Paragraphs>
  <Slides>111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111</vt:i4>
      </vt:variant>
    </vt:vector>
  </HeadingPairs>
  <TitlesOfParts>
    <vt:vector size="118" baseType="lpstr">
      <vt:lpstr>1_默认设计模板</vt:lpstr>
      <vt:lpstr>2_默认设计模板</vt:lpstr>
      <vt:lpstr>Edgex</vt:lpstr>
      <vt:lpstr>公式</vt:lpstr>
      <vt:lpstr>Equation</vt:lpstr>
      <vt:lpstr>Visio</vt:lpstr>
      <vt:lpstr>MathType 6.0 Equation</vt:lpstr>
      <vt:lpstr>幻灯片 1</vt:lpstr>
      <vt:lpstr>2.2.4 PWM控制器与变换器的动态数学模型</vt:lpstr>
      <vt:lpstr>幻灯片 3</vt:lpstr>
      <vt:lpstr>2.2.5直流PWM调速系统的电能回馈和泵升电压</vt:lpstr>
      <vt:lpstr>2.3.1转速控制的要求和稳态调速性能指标</vt:lpstr>
      <vt:lpstr>幻灯片 6</vt:lpstr>
      <vt:lpstr>幻灯片 7</vt:lpstr>
      <vt:lpstr>3. 调速范围、静差率和额定速降之间的关系</vt:lpstr>
      <vt:lpstr>第3章 转速闭环控制的直流调速系统 </vt:lpstr>
      <vt:lpstr>第3章 目录</vt:lpstr>
      <vt:lpstr>3.1 有静差的转速闭环直流调速系统</vt:lpstr>
      <vt:lpstr>幻灯片 12</vt:lpstr>
      <vt:lpstr>3.1.1  比例控制转速闭环直流调速系统的结构与静特性  </vt:lpstr>
      <vt:lpstr>3.1.1  比例控制转速闭环直流调速系统的结构与静特性 </vt:lpstr>
      <vt:lpstr>幻灯片 15</vt:lpstr>
      <vt:lpstr>转速反馈闭环直流调速系统各环节稳态关系：</vt:lpstr>
      <vt:lpstr>静特性分析—结构框图</vt:lpstr>
      <vt:lpstr>幻灯片 18</vt:lpstr>
      <vt:lpstr>幻灯片 19</vt:lpstr>
      <vt:lpstr>静特性方程式</vt:lpstr>
      <vt:lpstr>静特性方程式</vt:lpstr>
      <vt:lpstr>3.1.2  开环系统机械特性与比例控制闭环系统静特性的对比分析</vt:lpstr>
      <vt:lpstr>幻灯片 23</vt:lpstr>
      <vt:lpstr>静特性对比</vt:lpstr>
      <vt:lpstr>静特性对比</vt:lpstr>
      <vt:lpstr>静特性对比</vt:lpstr>
      <vt:lpstr>静特性对比</vt:lpstr>
      <vt:lpstr>幻灯片 28</vt:lpstr>
      <vt:lpstr>幻灯片 29</vt:lpstr>
      <vt:lpstr>幻灯片 30</vt:lpstr>
      <vt:lpstr>例题3-1</vt:lpstr>
      <vt:lpstr>解: </vt:lpstr>
      <vt:lpstr>幻灯片 33</vt:lpstr>
      <vt:lpstr>幻灯片 34</vt:lpstr>
      <vt:lpstr>幻灯片 35</vt:lpstr>
      <vt:lpstr>幻灯片 36</vt:lpstr>
      <vt:lpstr>3.1.4 比例控制转速闭环系统的稳定性</vt:lpstr>
      <vt:lpstr>1．转速反馈控制直流调速系统的动态数学模型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转速反馈控制的直流调速系统的开环传递函数 </vt:lpstr>
      <vt:lpstr>转速反馈控制直流调速系统的闭环传递函数 </vt:lpstr>
      <vt:lpstr>2.比例控制闭环直流调速系统的动态稳定性</vt:lpstr>
      <vt:lpstr>2.比例控制闭环直流调速系统的动态稳定性</vt:lpstr>
      <vt:lpstr>2.比例控制闭环直流调速系统的动态稳定性</vt:lpstr>
      <vt:lpstr>例题 3-2 </vt:lpstr>
      <vt:lpstr>解 ：</vt:lpstr>
      <vt:lpstr>例题3-3 </vt:lpstr>
      <vt:lpstr>解 ：</vt:lpstr>
      <vt:lpstr>幻灯片 62</vt:lpstr>
      <vt:lpstr>幻灯片 63</vt:lpstr>
      <vt:lpstr>幻灯片 64</vt:lpstr>
      <vt:lpstr>3.2 无静差的转速闭环直流调速系统</vt:lpstr>
      <vt:lpstr>图3-9有静差调速系统突加负载时的动态过程 </vt:lpstr>
      <vt:lpstr>3.2.1 积分调节器和积分控制规律</vt:lpstr>
      <vt:lpstr>幻灯片 68</vt:lpstr>
      <vt:lpstr>幻灯片 69</vt:lpstr>
      <vt:lpstr>幻灯片 70</vt:lpstr>
      <vt:lpstr>积分控制规律和比例控制规律的根本区别：</vt:lpstr>
      <vt:lpstr>3.2.2  比例积分控制规律</vt:lpstr>
      <vt:lpstr>3.2.2  比例积分控制规律</vt:lpstr>
      <vt:lpstr>3.2.2  比例积分控制规律</vt:lpstr>
      <vt:lpstr>3.2.2  比例积分控制规律</vt:lpstr>
      <vt:lpstr>3.2.2  比例积分控制规律</vt:lpstr>
      <vt:lpstr>3.2.2  比例积分控制规律</vt:lpstr>
      <vt:lpstr>无静差的转速单闭环直流调速系统稳态参数设计</vt:lpstr>
      <vt:lpstr>3.3  转速反馈控制直流调速系统的        限流保护</vt:lpstr>
      <vt:lpstr>幻灯片 80</vt:lpstr>
      <vt:lpstr>3.3.2 带电流截止负反馈环节的直流调速系统</vt:lpstr>
      <vt:lpstr>1．电流截止负反馈环节</vt:lpstr>
      <vt:lpstr>1．电流截止负反馈环节特性</vt:lpstr>
      <vt:lpstr>幻灯片 84</vt:lpstr>
      <vt:lpstr>2．带电流截止负反馈比例控制闭环直流调速系统的静特性</vt:lpstr>
      <vt:lpstr>幻灯片 86</vt:lpstr>
      <vt:lpstr>幻灯片 87</vt:lpstr>
      <vt:lpstr>电流截止负反馈系统参数计算</vt:lpstr>
      <vt:lpstr>3．带电流截止的无静差直流调速系统原理图</vt:lpstr>
      <vt:lpstr>幻灯片 90</vt:lpstr>
      <vt:lpstr>3.4 转速反馈控制直流调速系统的仿真</vt:lpstr>
      <vt:lpstr>3.4.1 转速闭环直流调速系统仿真平台</vt:lpstr>
      <vt:lpstr>幻灯片 93</vt:lpstr>
      <vt:lpstr>3.4.2  仿真模型的建立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(4)模块连接 </vt:lpstr>
      <vt:lpstr>幻灯片 105</vt:lpstr>
      <vt:lpstr>3.4.3  仿真模型的运行</vt:lpstr>
      <vt:lpstr>幻灯片 107</vt:lpstr>
      <vt:lpstr>幻灯片 108</vt:lpstr>
      <vt:lpstr>2.6.4  调节器参数的调整</vt:lpstr>
      <vt:lpstr>幻灯片 110</vt:lpstr>
      <vt:lpstr>幻灯片 111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转速闭环</dc:title>
  <dc:creator>dell</dc:creator>
  <cp:lastModifiedBy>微软用户</cp:lastModifiedBy>
  <cp:revision>130</cp:revision>
  <dcterms:created xsi:type="dcterms:W3CDTF">2016-05-16T06:03:36Z</dcterms:created>
  <dcterms:modified xsi:type="dcterms:W3CDTF">2020-03-03T08:51:05Z</dcterms:modified>
</cp:coreProperties>
</file>