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8" r:id="rId2"/>
    <p:sldId id="461" r:id="rId3"/>
    <p:sldId id="299" r:id="rId4"/>
    <p:sldId id="499" r:id="rId5"/>
    <p:sldId id="500" r:id="rId6"/>
    <p:sldId id="304" r:id="rId7"/>
    <p:sldId id="477" r:id="rId8"/>
    <p:sldId id="305" r:id="rId9"/>
    <p:sldId id="307" r:id="rId10"/>
    <p:sldId id="485" r:id="rId11"/>
    <p:sldId id="489" r:id="rId12"/>
    <p:sldId id="310" r:id="rId13"/>
    <p:sldId id="311" r:id="rId14"/>
    <p:sldId id="312" r:id="rId15"/>
    <p:sldId id="314" r:id="rId16"/>
    <p:sldId id="496" r:id="rId17"/>
    <p:sldId id="317" r:id="rId18"/>
    <p:sldId id="319" r:id="rId19"/>
    <p:sldId id="498" r:id="rId20"/>
    <p:sldId id="501" r:id="rId21"/>
    <p:sldId id="321" r:id="rId22"/>
    <p:sldId id="322" r:id="rId23"/>
    <p:sldId id="503" r:id="rId24"/>
    <p:sldId id="502" r:id="rId25"/>
    <p:sldId id="504" r:id="rId26"/>
    <p:sldId id="505" r:id="rId27"/>
    <p:sldId id="323" r:id="rId28"/>
    <p:sldId id="324" r:id="rId29"/>
    <p:sldId id="506" r:id="rId30"/>
    <p:sldId id="508" r:id="rId31"/>
    <p:sldId id="325" r:id="rId32"/>
    <p:sldId id="509" r:id="rId33"/>
    <p:sldId id="326" r:id="rId34"/>
    <p:sldId id="327" r:id="rId35"/>
    <p:sldId id="328" r:id="rId36"/>
    <p:sldId id="329" r:id="rId37"/>
    <p:sldId id="330" r:id="rId38"/>
    <p:sldId id="510" r:id="rId39"/>
    <p:sldId id="331" r:id="rId40"/>
    <p:sldId id="333" r:id="rId41"/>
    <p:sldId id="511" r:id="rId42"/>
    <p:sldId id="512" r:id="rId43"/>
    <p:sldId id="513" r:id="rId44"/>
    <p:sldId id="514" r:id="rId45"/>
    <p:sldId id="516" r:id="rId46"/>
    <p:sldId id="334" r:id="rId47"/>
    <p:sldId id="515" r:id="rId48"/>
    <p:sldId id="517" r:id="rId49"/>
    <p:sldId id="336" r:id="rId50"/>
    <p:sldId id="335" r:id="rId51"/>
    <p:sldId id="518" r:id="rId52"/>
    <p:sldId id="337" r:id="rId53"/>
    <p:sldId id="519" r:id="rId54"/>
    <p:sldId id="338" r:id="rId55"/>
    <p:sldId id="520" r:id="rId56"/>
    <p:sldId id="521" r:id="rId57"/>
    <p:sldId id="33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280" autoAdjust="0"/>
    <p:restoredTop sz="92208" autoAdjust="0"/>
  </p:normalViewPr>
  <p:slideViewPr>
    <p:cSldViewPr>
      <p:cViewPr>
        <p:scale>
          <a:sx n="70" d="100"/>
          <a:sy n="70" d="100"/>
        </p:scale>
        <p:origin x="-175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5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2DB0E-AF47-415D-B8D2-07FDEDA56CF8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8E199-B29C-474F-88EE-55D2F1FF78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918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8E199-B29C-474F-88EE-55D2F1FF78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59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149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21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21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099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830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CC96D07-241A-4304-BC9D-EE402E3CEA5B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08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1E2F-07BF-4AE6-A1BE-3ECF75570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31697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72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57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15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88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87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610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94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79954A1B-6964-4A4E-9642-237DF846C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1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1750"/>
            <a:ext cx="7848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ym typeface="+mn-ea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 b="1" kern="1200">
          <a:solidFill>
            <a:srgbClr val="006699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6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6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6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7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7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8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8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oleObject" Target="../embeddings/oleObject9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5724525" y="2924175"/>
            <a:ext cx="223361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5400" b="1">
                <a:solidFill>
                  <a:schemeClr val="tx1"/>
                </a:solidFill>
              </a:rPr>
              <a:t>第</a:t>
            </a:r>
            <a:r>
              <a:rPr lang="en-US" altLang="zh-CN" sz="5400" b="1">
                <a:solidFill>
                  <a:schemeClr val="tx1"/>
                </a:solidFill>
              </a:rPr>
              <a:t>4</a:t>
            </a:r>
            <a:r>
              <a:rPr lang="zh-CN" altLang="en-US" sz="5400" b="1">
                <a:solidFill>
                  <a:schemeClr val="tx1"/>
                </a:solidFill>
              </a:rPr>
              <a:t>章</a:t>
            </a:r>
            <a:r>
              <a:rPr lang="zh-CN" altLang="en-US" sz="320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fr-FR" altLang="zh-CN" sz="3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900113" y="4292600"/>
            <a:ext cx="669766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5400" b="1" dirty="0">
                <a:solidFill>
                  <a:schemeClr val="tx1"/>
                </a:solidFill>
                <a:latin typeface="Verdana" pitchFamily="34" charset="0"/>
              </a:rPr>
              <a:t>转速、电流双闭环控制的直流调速系统 </a:t>
            </a:r>
            <a:endParaRPr lang="zh-CN" altLang="fr-FR" sz="54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95288" y="1106488"/>
            <a:ext cx="82438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fr-FR" sz="5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运动控制系统</a:t>
            </a:r>
            <a:endParaRPr lang="zh-CN" altLang="en-US" sz="54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78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8162925" cy="641350"/>
          </a:xfrm>
        </p:spPr>
        <p:txBody>
          <a:bodyPr/>
          <a:lstStyle/>
          <a:p>
            <a:pPr marL="838200" indent="-838200"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型系统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的开环传递函数表示为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							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8968871"/>
              </p:ext>
            </p:extLst>
          </p:nvPr>
        </p:nvGraphicFramePr>
        <p:xfrm>
          <a:off x="2428860" y="2071678"/>
          <a:ext cx="2303462" cy="863600"/>
        </p:xfrm>
        <a:graphic>
          <a:graphicData uri="http://schemas.openxmlformats.org/presentationml/2006/ole">
            <p:oleObj spid="_x0000_s387074" name="公式" r:id="rId3" imgW="1143000" imgH="431800" progId="Equation.3">
              <p:embed/>
            </p:oleObj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7075" name="Object 3"/>
          <p:cNvGraphicFramePr>
            <a:graphicFrameLocks noChangeAspect="1"/>
          </p:cNvGraphicFramePr>
          <p:nvPr/>
        </p:nvGraphicFramePr>
        <p:xfrm>
          <a:off x="6572264" y="1000108"/>
          <a:ext cx="2187575" cy="1316038"/>
        </p:xfrm>
        <a:graphic>
          <a:graphicData uri="http://schemas.openxmlformats.org/presentationml/2006/ole">
            <p:oleObj spid="_x0000_s387075" name="公式" r:id="rId4" imgW="1460500" imgH="876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561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85860"/>
            <a:ext cx="42148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由对数幅频特性的幅值得	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                    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相角裕度为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6104441"/>
              </p:ext>
            </p:extLst>
          </p:nvPr>
        </p:nvGraphicFramePr>
        <p:xfrm>
          <a:off x="857250" y="1782763"/>
          <a:ext cx="2849563" cy="1301750"/>
        </p:xfrm>
        <a:graphic>
          <a:graphicData uri="http://schemas.openxmlformats.org/presentationml/2006/ole">
            <p:oleObj spid="_x0000_s390146" name="Equation" r:id="rId3" imgW="1498320" imgH="685800" progId="Equation.DSMT4">
              <p:embed/>
            </p:oleObj>
          </a:graphicData>
        </a:graphic>
      </p:graphicFrame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5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4507680"/>
              </p:ext>
            </p:extLst>
          </p:nvPr>
        </p:nvGraphicFramePr>
        <p:xfrm>
          <a:off x="4709877" y="2476500"/>
          <a:ext cx="865187" cy="682625"/>
        </p:xfrm>
        <a:graphic>
          <a:graphicData uri="http://schemas.openxmlformats.org/presentationml/2006/ole">
            <p:oleObj spid="_x0000_s390148" name="公式" r:id="rId4" imgW="495085" imgH="393529" progId="Equation.3">
              <p:embed/>
            </p:oleObj>
          </a:graphicData>
        </a:graphic>
      </p:graphicFrame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5652120" y="2597150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时）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33099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4400" y="1142984"/>
            <a:ext cx="437388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0996" y="4662531"/>
            <a:ext cx="8277284" cy="169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K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越大，截止频率</a:t>
            </a: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Symbol" pitchFamily="18" charset="2"/>
              </a:rPr>
              <a:t>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Symbol" pitchFamily="18" charset="2"/>
              </a:rPr>
              <a:t>c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Symbol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越大，系统响应越快，相角稳定裕度 </a:t>
            </a: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Symbol" pitchFamily="18" charset="2"/>
              </a:rPr>
              <a:t>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Symbol" pitchFamily="18" charset="2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越小</a:t>
            </a:r>
            <a:r>
              <a:rPr kumimoji="0" lang="zh-CN" alt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快速性与稳定性之间存在矛盾。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1"/>
            <a:ext cx="8572559" cy="642942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型系统性能指标与参数的关系</a:t>
            </a: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1000100" y="4071942"/>
          <a:ext cx="2173288" cy="431800"/>
        </p:xfrm>
        <a:graphic>
          <a:graphicData uri="http://schemas.openxmlformats.org/presentationml/2006/ole">
            <p:oleObj spid="_x0000_s390149" name="Equation" r:id="rId6" imgW="1168200" imgH="241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8117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24116" y="548680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）动态跟随性能指标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684213" y="16288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Ⅰ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型系统的闭环传递函数为</a:t>
            </a:r>
          </a:p>
          <a:p>
            <a:pPr algn="l" eaLnBrk="1" hangingPunct="1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						        </a:t>
            </a:r>
          </a:p>
          <a:p>
            <a:pPr algn="l" eaLnBrk="1" hangingPunct="1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</a:t>
            </a:r>
          </a:p>
          <a:p>
            <a:pPr algn="r" eaLnBrk="1" hangingPunct="1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</a:t>
            </a:r>
          </a:p>
          <a:p>
            <a:pPr algn="l" eaLnBrk="1" hangingPunct="1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自然振荡角频率；  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lnSpc>
                <a:spcPct val="125000"/>
              </a:lnSpc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阻尼比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0" y="29972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571472" y="2285992"/>
          <a:ext cx="8402638" cy="1681162"/>
        </p:xfrm>
        <a:graphic>
          <a:graphicData uri="http://schemas.openxmlformats.org/presentationml/2006/ole">
            <p:oleObj spid="_x0000_s23073" name="公式" r:id="rId3" imgW="4191000" imgH="838200" progId="Equation.3">
              <p:embed/>
            </p:oleObj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785813" y="4214813"/>
          <a:ext cx="968375" cy="669925"/>
        </p:xfrm>
        <a:graphic>
          <a:graphicData uri="http://schemas.openxmlformats.org/presentationml/2006/ole">
            <p:oleObj spid="_x0000_s23074" name="公式" r:id="rId4" imgW="647419" imgH="444307" progId="Equation.3">
              <p:embed/>
            </p:oleObj>
          </a:graphicData>
        </a:graphic>
      </p:graphicFrame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4580" name="Object 9"/>
          <p:cNvGraphicFramePr>
            <a:graphicFrameLocks noChangeAspect="1"/>
          </p:cNvGraphicFramePr>
          <p:nvPr/>
        </p:nvGraphicFramePr>
        <p:xfrm>
          <a:off x="857250" y="4929188"/>
          <a:ext cx="1133475" cy="666750"/>
        </p:xfrm>
        <a:graphic>
          <a:graphicData uri="http://schemas.openxmlformats.org/presentationml/2006/ole">
            <p:oleObj spid="_x0000_s23075" name="公式" r:id="rId5" imgW="761669" imgH="44430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5969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24"/>
          <p:cNvSpPr>
            <a:spLocks noGrp="1" noChangeArrowheads="1"/>
          </p:cNvSpPr>
          <p:nvPr>
            <p:ph idx="1"/>
          </p:nvPr>
        </p:nvSpPr>
        <p:spPr>
          <a:xfrm>
            <a:off x="609600" y="1301750"/>
            <a:ext cx="8105804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超调量                         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上升时间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峰值时间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调节时间近似为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25000"/>
              </a:lnSpc>
              <a:spcBef>
                <a:spcPts val="800"/>
              </a:spcBef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截止频率					</a:t>
            </a:r>
          </a:p>
          <a:p>
            <a:pPr lvl="0">
              <a:lnSpc>
                <a:spcPct val="125000"/>
              </a:lnSpc>
              <a:spcBef>
                <a:spcPts val="800"/>
              </a:spcBef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相角稳定裕度</a:t>
            </a:r>
          </a:p>
          <a:p>
            <a:pPr eaLnBrk="1" hangingPunct="1">
              <a:lnSpc>
                <a:spcPct val="125000"/>
              </a:lnSpc>
              <a:spcBef>
                <a:spcPts val="800"/>
              </a:spcBef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2" name="Rectangle 26"/>
          <p:cNvSpPr>
            <a:spLocks noChangeArrowheads="1"/>
          </p:cNvSpPr>
          <p:nvPr/>
        </p:nvSpPr>
        <p:spPr bwMode="auto">
          <a:xfrm>
            <a:off x="0" y="3300413"/>
            <a:ext cx="184731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60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7457645"/>
              </p:ext>
            </p:extLst>
          </p:nvPr>
        </p:nvGraphicFramePr>
        <p:xfrm>
          <a:off x="2928938" y="1357313"/>
          <a:ext cx="2039937" cy="381000"/>
        </p:xfrm>
        <a:graphic>
          <a:graphicData uri="http://schemas.openxmlformats.org/presentationml/2006/ole">
            <p:oleObj spid="_x0000_s108970" name="公式" r:id="rId3" imgW="1384300" imgH="254000" progId="Equation.3">
              <p:embed/>
            </p:oleObj>
          </a:graphicData>
        </a:graphic>
      </p:graphicFrame>
      <p:sp>
        <p:nvSpPr>
          <p:cNvPr id="25613" name="Rectangle 28"/>
          <p:cNvSpPr>
            <a:spLocks noChangeArrowheads="1"/>
          </p:cNvSpPr>
          <p:nvPr/>
        </p:nvSpPr>
        <p:spPr bwMode="auto">
          <a:xfrm>
            <a:off x="0" y="3195638"/>
            <a:ext cx="184731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6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9002504"/>
              </p:ext>
            </p:extLst>
          </p:nvPr>
        </p:nvGraphicFramePr>
        <p:xfrm>
          <a:off x="2928926" y="1928802"/>
          <a:ext cx="2522537" cy="704850"/>
        </p:xfrm>
        <a:graphic>
          <a:graphicData uri="http://schemas.openxmlformats.org/presentationml/2006/ole">
            <p:oleObj spid="_x0000_s108971" name="Equation" r:id="rId4" imgW="1663700" imgH="469900" progId="Equation.DSMT4">
              <p:embed/>
            </p:oleObj>
          </a:graphicData>
        </a:graphic>
      </p:graphicFrame>
      <p:sp>
        <p:nvSpPr>
          <p:cNvPr id="25614" name="Rectangle 30"/>
          <p:cNvSpPr>
            <a:spLocks noChangeArrowheads="1"/>
          </p:cNvSpPr>
          <p:nvPr/>
        </p:nvSpPr>
        <p:spPr bwMode="auto">
          <a:xfrm>
            <a:off x="0" y="3195638"/>
            <a:ext cx="184731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60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6412303"/>
              </p:ext>
            </p:extLst>
          </p:nvPr>
        </p:nvGraphicFramePr>
        <p:xfrm>
          <a:off x="2928938" y="2571750"/>
          <a:ext cx="1514475" cy="704850"/>
        </p:xfrm>
        <a:graphic>
          <a:graphicData uri="http://schemas.openxmlformats.org/presentationml/2006/ole">
            <p:oleObj spid="_x0000_s108972" name="公式" r:id="rId5" imgW="1002865" imgH="469696" progId="Equation.3">
              <p:embed/>
            </p:oleObj>
          </a:graphicData>
        </a:graphic>
      </p:graphicFrame>
      <p:sp>
        <p:nvSpPr>
          <p:cNvPr id="25615" name="Rectangle 32"/>
          <p:cNvSpPr>
            <a:spLocks noChangeArrowheads="1"/>
          </p:cNvSpPr>
          <p:nvPr/>
        </p:nvSpPr>
        <p:spPr bwMode="auto">
          <a:xfrm>
            <a:off x="0" y="3328988"/>
            <a:ext cx="184731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60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1694358"/>
              </p:ext>
            </p:extLst>
          </p:nvPr>
        </p:nvGraphicFramePr>
        <p:xfrm>
          <a:off x="3857620" y="3357562"/>
          <a:ext cx="936625" cy="385763"/>
        </p:xfrm>
        <a:graphic>
          <a:graphicData uri="http://schemas.openxmlformats.org/presentationml/2006/ole">
            <p:oleObj spid="_x0000_s108973" name="公式" r:id="rId6" imgW="482391" imgH="203112" progId="Equation.3">
              <p:embed/>
            </p:oleObj>
          </a:graphicData>
        </a:graphic>
      </p:graphicFrame>
      <p:sp>
        <p:nvSpPr>
          <p:cNvPr id="25616" name="Rectangle 34"/>
          <p:cNvSpPr>
            <a:spLocks noChangeArrowheads="1"/>
          </p:cNvSpPr>
          <p:nvPr/>
        </p:nvSpPr>
        <p:spPr bwMode="auto">
          <a:xfrm>
            <a:off x="0" y="3338513"/>
            <a:ext cx="184731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60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3149519"/>
              </p:ext>
            </p:extLst>
          </p:nvPr>
        </p:nvGraphicFramePr>
        <p:xfrm>
          <a:off x="5214942" y="3357562"/>
          <a:ext cx="720725" cy="350838"/>
        </p:xfrm>
        <a:graphic>
          <a:graphicData uri="http://schemas.openxmlformats.org/presentationml/2006/ole">
            <p:oleObj spid="_x0000_s108974" name="公式" r:id="rId7" imgW="368140" imgH="177723" progId="Equation.3">
              <p:embed/>
            </p:oleObj>
          </a:graphicData>
        </a:graphic>
      </p:graphicFrame>
      <p:sp>
        <p:nvSpPr>
          <p:cNvPr id="25617" name="Rectangle 36"/>
          <p:cNvSpPr>
            <a:spLocks noChangeArrowheads="1"/>
          </p:cNvSpPr>
          <p:nvPr/>
        </p:nvSpPr>
        <p:spPr bwMode="auto">
          <a:xfrm>
            <a:off x="0" y="3214688"/>
            <a:ext cx="184731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60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6243781"/>
              </p:ext>
            </p:extLst>
          </p:nvPr>
        </p:nvGraphicFramePr>
        <p:xfrm>
          <a:off x="2928926" y="3786190"/>
          <a:ext cx="1397000" cy="647700"/>
        </p:xfrm>
        <a:graphic>
          <a:graphicData uri="http://schemas.openxmlformats.org/presentationml/2006/ole">
            <p:oleObj spid="_x0000_s108975" name="公式" r:id="rId8" imgW="927100" imgH="431800" progId="Equation.3">
              <p:embed/>
            </p:oleObj>
          </a:graphicData>
        </a:graphic>
      </p:graphicFrame>
      <p:sp>
        <p:nvSpPr>
          <p:cNvPr id="25618" name="Rectangle 38"/>
          <p:cNvSpPr>
            <a:spLocks noChangeArrowheads="1"/>
          </p:cNvSpPr>
          <p:nvPr/>
        </p:nvSpPr>
        <p:spPr bwMode="auto">
          <a:xfrm>
            <a:off x="0" y="3252788"/>
            <a:ext cx="184731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9" name="Rectangle 40"/>
          <p:cNvSpPr>
            <a:spLocks noChangeArrowheads="1"/>
          </p:cNvSpPr>
          <p:nvPr/>
        </p:nvSpPr>
        <p:spPr bwMode="auto">
          <a:xfrm>
            <a:off x="0" y="3162300"/>
            <a:ext cx="184731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动态跟随性能指标与参数的关系</a:t>
            </a:r>
          </a:p>
        </p:txBody>
      </p:sp>
      <p:graphicFrame>
        <p:nvGraphicFramePr>
          <p:cNvPr id="1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0437927"/>
              </p:ext>
            </p:extLst>
          </p:nvPr>
        </p:nvGraphicFramePr>
        <p:xfrm>
          <a:off x="3381384" y="4538674"/>
          <a:ext cx="2476500" cy="533400"/>
        </p:xfrm>
        <a:graphic>
          <a:graphicData uri="http://schemas.openxmlformats.org/presentationml/2006/ole">
            <p:oleObj spid="_x0000_s108976" name="公式" r:id="rId9" imgW="1637589" imgH="355446" progId="Equation.3">
              <p:embed/>
            </p:oleObj>
          </a:graphicData>
        </a:graphic>
      </p:graphicFrame>
      <p:graphicFrame>
        <p:nvGraphicFramePr>
          <p:cNvPr id="2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6457418"/>
              </p:ext>
            </p:extLst>
          </p:nvPr>
        </p:nvGraphicFramePr>
        <p:xfrm>
          <a:off x="3429000" y="5130818"/>
          <a:ext cx="2551113" cy="798512"/>
        </p:xfrm>
        <a:graphic>
          <a:graphicData uri="http://schemas.openxmlformats.org/presentationml/2006/ole">
            <p:oleObj spid="_x0000_s108977" name="公式" r:id="rId10" imgW="1701800" imgH="533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602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84" name="Group 4"/>
          <p:cNvGraphicFramePr>
            <a:graphicFrameLocks noGrp="1"/>
          </p:cNvGraphicFramePr>
          <p:nvPr/>
        </p:nvGraphicFramePr>
        <p:xfrm>
          <a:off x="515938" y="1916113"/>
          <a:ext cx="8110537" cy="4191000"/>
        </p:xfrm>
        <a:graphic>
          <a:graphicData uri="http://schemas.openxmlformats.org/drawingml/2006/table">
            <a:tbl>
              <a:tblPr/>
              <a:tblGrid>
                <a:gridCol w="2684462"/>
                <a:gridCol w="996950"/>
                <a:gridCol w="996950"/>
                <a:gridCol w="1073150"/>
                <a:gridCol w="1074738"/>
                <a:gridCol w="1284287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参数关系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阻尼比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超调量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 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上升时间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峰值时间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相角稳定裕度 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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截止频率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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0 %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76.3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°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0.243/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1.5%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6.6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8.3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69.9°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0.367/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0.707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4.3 %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4.7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6.2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65.5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°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0.455/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0.6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9.5 %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4.7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59.2 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0.596/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16.3 %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2.4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3.2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51.8 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0.786/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169" name="Rectangle 27"/>
          <p:cNvSpPr>
            <a:spLocks noChangeArrowheads="1"/>
          </p:cNvSpPr>
          <p:nvPr/>
        </p:nvSpPr>
        <p:spPr bwMode="auto">
          <a:xfrm>
            <a:off x="684213" y="1196975"/>
            <a:ext cx="745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表</a:t>
            </a:r>
            <a:r>
              <a:rPr lang="en-US" altLang="zh-CN">
                <a:solidFill>
                  <a:schemeClr val="tx1"/>
                </a:solidFill>
              </a:rPr>
              <a:t>4-1    </a:t>
            </a:r>
            <a:r>
              <a:rPr lang="zh-CN" altLang="en-US">
                <a:solidFill>
                  <a:schemeClr val="tx1"/>
                </a:solidFill>
              </a:rPr>
              <a:t>典型</a:t>
            </a:r>
            <a:r>
              <a:rPr lang="en-US" altLang="zh-CN">
                <a:solidFill>
                  <a:schemeClr val="tx1"/>
                </a:solidFill>
              </a:rPr>
              <a:t>Ⅰ</a:t>
            </a:r>
            <a:r>
              <a:rPr lang="zh-CN" altLang="en-US">
                <a:solidFill>
                  <a:schemeClr val="tx1"/>
                </a:solidFill>
              </a:rPr>
              <a:t>型系统动态跟随性能指标和频域指标与参数的关系</a:t>
            </a:r>
          </a:p>
        </p:txBody>
      </p:sp>
    </p:spTree>
    <p:extLst>
      <p:ext uri="{BB962C8B-B14F-4D97-AF65-F5344CB8AC3E}">
        <p14:creationId xmlns:p14="http://schemas.microsoft.com/office/powerpoint/2010/main" xmlns="" val="414958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27860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285852" y="3929066"/>
            <a:ext cx="619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4-13   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电流环的在电压扰动作用下的动态结构图</a:t>
            </a:r>
          </a:p>
        </p:txBody>
      </p:sp>
      <p:sp>
        <p:nvSpPr>
          <p:cNvPr id="26629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4365625"/>
            <a:ext cx="8110537" cy="15986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电压扰动作用点前后各有一个一阶惯性环节，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 </a:t>
            </a: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6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3260937"/>
              </p:ext>
            </p:extLst>
          </p:nvPr>
        </p:nvGraphicFramePr>
        <p:xfrm>
          <a:off x="714348" y="5000636"/>
          <a:ext cx="1441450" cy="628650"/>
        </p:xfrm>
        <a:graphic>
          <a:graphicData uri="http://schemas.openxmlformats.org/presentationml/2006/ole">
            <p:oleObj spid="_x0000_s24759" name="公式" r:id="rId3" imgW="520700" imgH="228600" progId="Equation.3">
              <p:embed/>
            </p:oleObj>
          </a:graphicData>
        </a:graphic>
      </p:graphicFrame>
      <p:pic>
        <p:nvPicPr>
          <p:cNvPr id="26631" name="Picture 11" descr="03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62" y="1428736"/>
            <a:ext cx="69850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62925" cy="64135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）动态抗扰性能指标</a:t>
            </a:r>
          </a:p>
        </p:txBody>
      </p:sp>
    </p:spTree>
    <p:extLst>
      <p:ext uri="{BB962C8B-B14F-4D97-AF65-F5344CB8AC3E}">
        <p14:creationId xmlns:p14="http://schemas.microsoft.com/office/powerpoint/2010/main" xmlns="" val="194359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22907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214282" y="5000636"/>
            <a:ext cx="4714908" cy="159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4-14    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电流环校正成一类典型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Ⅰ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型系统在一种扰动作用下的动态结构图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(a)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一种扰动作用下的结构     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b)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等效结构图</a:t>
            </a:r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0" y="33099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0" y="33194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0" y="33147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9" name="Rectangle 16"/>
          <p:cNvSpPr>
            <a:spLocks noChangeArrowheads="1"/>
          </p:cNvSpPr>
          <p:nvPr/>
        </p:nvSpPr>
        <p:spPr bwMode="auto">
          <a:xfrm>
            <a:off x="0" y="33147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60" name="Rectangle 18"/>
          <p:cNvSpPr>
            <a:spLocks noChangeArrowheads="1"/>
          </p:cNvSpPr>
          <p:nvPr/>
        </p:nvSpPr>
        <p:spPr bwMode="auto">
          <a:xfrm>
            <a:off x="0" y="33147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61" name="Rectangle 20"/>
          <p:cNvSpPr>
            <a:spLocks noChangeArrowheads="1"/>
          </p:cNvSpPr>
          <p:nvPr/>
        </p:nvSpPr>
        <p:spPr bwMode="auto">
          <a:xfrm>
            <a:off x="0" y="2200275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62" name="Picture 21" descr="03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1071546"/>
            <a:ext cx="5221476" cy="373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Box 16"/>
          <p:cNvSpPr txBox="1">
            <a:spLocks noChangeArrowheads="1"/>
          </p:cNvSpPr>
          <p:nvPr/>
        </p:nvSpPr>
        <p:spPr bwMode="auto">
          <a:xfrm>
            <a:off x="5286375" y="3861048"/>
            <a:ext cx="364331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7317" name="Object 5"/>
          <p:cNvGraphicFramePr>
            <a:graphicFrameLocks noChangeAspect="1"/>
          </p:cNvGraphicFramePr>
          <p:nvPr/>
        </p:nvGraphicFramePr>
        <p:xfrm>
          <a:off x="5715008" y="1285860"/>
          <a:ext cx="2228850" cy="815975"/>
        </p:xfrm>
        <a:graphic>
          <a:graphicData uri="http://schemas.openxmlformats.org/presentationml/2006/ole">
            <p:oleObj spid="_x0000_s398338" name="Equation" r:id="rId4" imgW="1180800" imgH="431640" progId="Equation.DSMT4">
              <p:embed/>
            </p:oleObj>
          </a:graphicData>
        </a:graphic>
      </p:graphicFrame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5715008" y="2285992"/>
          <a:ext cx="1773238" cy="815975"/>
        </p:xfrm>
        <a:graphic>
          <a:graphicData uri="http://schemas.openxmlformats.org/presentationml/2006/ole">
            <p:oleObj spid="_x0000_s398339" name="Equation" r:id="rId5" imgW="939600" imgH="431640" progId="Equation.DSMT4">
              <p:embed/>
            </p:oleObj>
          </a:graphicData>
        </a:graphic>
      </p:graphicFrame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5357818" y="3571876"/>
          <a:ext cx="3498850" cy="792162"/>
        </p:xfrm>
        <a:graphic>
          <a:graphicData uri="http://schemas.openxmlformats.org/presentationml/2006/ole">
            <p:oleObj spid="_x0000_s398340" name="Equation" r:id="rId6" imgW="1854000" imgH="419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5670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3"/>
          <p:cNvSpPr>
            <a:spLocks noGrp="1" noChangeArrowheads="1"/>
          </p:cNvSpPr>
          <p:nvPr>
            <p:ph idx="1"/>
          </p:nvPr>
        </p:nvSpPr>
        <p:spPr>
          <a:xfrm>
            <a:off x="533428" y="1263679"/>
            <a:ext cx="8324852" cy="48799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阶跃扰动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系统输出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=0.5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，动态过程函数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开环系统输出值作为基准值：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FK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最大动态降落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max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，允许误差带为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±5%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时的恢复时间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                                   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-222222" y="3927504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3287713" y="1071563"/>
          <a:ext cx="1122362" cy="685800"/>
        </p:xfrm>
        <a:graphic>
          <a:graphicData uri="http://schemas.openxmlformats.org/presentationml/2006/ole">
            <p:oleObj spid="_x0000_s27531" name="公式" r:id="rId3" imgW="634725" imgH="393529" progId="Equation.3">
              <p:embed/>
            </p:oleObj>
          </a:graphicData>
        </a:graphic>
      </p:graphicFrame>
      <p:sp>
        <p:nvSpPr>
          <p:cNvPr id="28681" name="Rectangle 7"/>
          <p:cNvSpPr>
            <a:spLocks noChangeArrowheads="1"/>
          </p:cNvSpPr>
          <p:nvPr/>
        </p:nvSpPr>
        <p:spPr bwMode="auto">
          <a:xfrm>
            <a:off x="-222222" y="3729067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3214688" y="1643063"/>
          <a:ext cx="3213100" cy="755650"/>
        </p:xfrm>
        <a:graphic>
          <a:graphicData uri="http://schemas.openxmlformats.org/presentationml/2006/ole">
            <p:oleObj spid="_x0000_s27532" name="Equation" r:id="rId4" imgW="1841400" imgH="431640" progId="Equation.DSMT4">
              <p:embed/>
            </p:oleObj>
          </a:graphicData>
        </a:graphic>
      </p:graphicFrame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-222222" y="3927504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83" name="Rectangle 21"/>
          <p:cNvSpPr>
            <a:spLocks noChangeArrowheads="1"/>
          </p:cNvSpPr>
          <p:nvPr/>
        </p:nvSpPr>
        <p:spPr bwMode="auto">
          <a:xfrm>
            <a:off x="-222222" y="3919567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7536" name="Object 912"/>
          <p:cNvGraphicFramePr>
            <a:graphicFrameLocks noChangeAspect="1"/>
          </p:cNvGraphicFramePr>
          <p:nvPr/>
        </p:nvGraphicFramePr>
        <p:xfrm>
          <a:off x="1071538" y="3286124"/>
          <a:ext cx="7624763" cy="687387"/>
        </p:xfrm>
        <a:graphic>
          <a:graphicData uri="http://schemas.openxmlformats.org/presentationml/2006/ole">
            <p:oleObj spid="_x0000_s27536" name="Equation" r:id="rId5" imgW="4406760" imgH="393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134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Rectangle 15"/>
          <p:cNvSpPr>
            <a:spLocks noChangeArrowheads="1"/>
          </p:cNvSpPr>
          <p:nvPr/>
        </p:nvSpPr>
        <p:spPr bwMode="auto">
          <a:xfrm>
            <a:off x="7164388" y="2205038"/>
            <a:ext cx="1143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0" name="Text Box 51"/>
          <p:cNvSpPr txBox="1">
            <a:spLocks noChangeArrowheads="1"/>
          </p:cNvSpPr>
          <p:nvPr/>
        </p:nvSpPr>
        <p:spPr bwMode="auto">
          <a:xfrm>
            <a:off x="539552" y="692696"/>
            <a:ext cx="835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表</a:t>
            </a:r>
            <a:r>
              <a:rPr lang="en-US" altLang="zh-CN" sz="2800" dirty="0">
                <a:solidFill>
                  <a:schemeClr val="tx1"/>
                </a:solidFill>
              </a:rPr>
              <a:t>4-2  </a:t>
            </a:r>
            <a:r>
              <a:rPr lang="zh-CN" altLang="en-US" sz="2800" dirty="0">
                <a:solidFill>
                  <a:schemeClr val="tx1"/>
                </a:solidFill>
              </a:rPr>
              <a:t>典型</a:t>
            </a:r>
            <a:r>
              <a:rPr lang="en-US" altLang="zh-CN" sz="28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型系统动态抗扰性能指标与参数的关系</a:t>
            </a:r>
          </a:p>
        </p:txBody>
      </p:sp>
      <p:sp>
        <p:nvSpPr>
          <p:cNvPr id="30771" name="Rectangle 5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7924339"/>
              </p:ext>
            </p:extLst>
          </p:nvPr>
        </p:nvGraphicFramePr>
        <p:xfrm>
          <a:off x="3314700" y="1484784"/>
          <a:ext cx="1512888" cy="449263"/>
        </p:xfrm>
        <a:graphic>
          <a:graphicData uri="http://schemas.openxmlformats.org/presentationml/2006/ole">
            <p:oleObj spid="_x0000_s110000" name="公式" r:id="rId3" imgW="609336" imgH="177723" progId="Equation.3">
              <p:embed/>
            </p:oleObj>
          </a:graphicData>
        </a:graphic>
      </p:graphicFrame>
      <p:sp>
        <p:nvSpPr>
          <p:cNvPr id="30772" name="Rectangle 5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4832700"/>
              </p:ext>
            </p:extLst>
          </p:nvPr>
        </p:nvGraphicFramePr>
        <p:xfrm>
          <a:off x="5148064" y="1412776"/>
          <a:ext cx="1512887" cy="566738"/>
        </p:xfrm>
        <a:graphic>
          <a:graphicData uri="http://schemas.openxmlformats.org/presentationml/2006/ole">
            <p:oleObj spid="_x0000_s110001" name="Equation" r:id="rId4" imgW="609600" imgH="228600" progId="Equation.DSMT4">
              <p:embed/>
            </p:oleObj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6567044"/>
              </p:ext>
            </p:extLst>
          </p:nvPr>
        </p:nvGraphicFramePr>
        <p:xfrm>
          <a:off x="571472" y="2071679"/>
          <a:ext cx="7643866" cy="3857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969"/>
                <a:gridCol w="1455974"/>
                <a:gridCol w="1419575"/>
                <a:gridCol w="1492374"/>
                <a:gridCol w="1455974"/>
              </a:tblGrid>
              <a:tr h="1041436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宋体"/>
                          <a:ea typeface="宋体"/>
                        </a:rPr>
                        <a:t>1/5</a:t>
                      </a:r>
                      <a:endParaRPr lang="en-US" sz="24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宋体"/>
                          <a:ea typeface="宋体"/>
                        </a:rPr>
                        <a:t>1/10</a:t>
                      </a:r>
                      <a:endParaRPr lang="en-US" sz="24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宋体"/>
                          <a:ea typeface="宋体"/>
                        </a:rPr>
                        <a:t>1/20</a:t>
                      </a:r>
                      <a:endParaRPr lang="en-US" sz="24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effectLst/>
                          <a:latin typeface="宋体"/>
                          <a:ea typeface="宋体"/>
                        </a:rPr>
                        <a:t>1/30</a:t>
                      </a:r>
                      <a:endParaRPr lang="en-US" sz="24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38738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27.78%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16.58%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9.27%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6.45%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3873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0.566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0.336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0.134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93873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2.209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1.478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0.741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1.014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3120448"/>
              </p:ext>
            </p:extLst>
          </p:nvPr>
        </p:nvGraphicFramePr>
        <p:xfrm>
          <a:off x="928662" y="2357430"/>
          <a:ext cx="1296144" cy="708829"/>
        </p:xfrm>
        <a:graphic>
          <a:graphicData uri="http://schemas.openxmlformats.org/presentationml/2006/ole">
            <p:oleObj spid="_x0000_s110002" r:id="rId5" imgW="813153" imgH="444693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6028667"/>
              </p:ext>
            </p:extLst>
          </p:nvPr>
        </p:nvGraphicFramePr>
        <p:xfrm>
          <a:off x="857250" y="3286125"/>
          <a:ext cx="1389063" cy="665163"/>
        </p:xfrm>
        <a:graphic>
          <a:graphicData uri="http://schemas.openxmlformats.org/presentationml/2006/ole">
            <p:oleObj spid="_x0000_s110003" r:id="rId6" imgW="927503" imgH="444693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8102421"/>
              </p:ext>
            </p:extLst>
          </p:nvPr>
        </p:nvGraphicFramePr>
        <p:xfrm>
          <a:off x="1285875" y="4357688"/>
          <a:ext cx="917575" cy="554037"/>
        </p:xfrm>
        <a:graphic>
          <a:graphicData uri="http://schemas.openxmlformats.org/presentationml/2006/ole">
            <p:oleObj spid="_x0000_s110004" name="Equation" r:id="rId7" imgW="609480" imgH="3682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1792461"/>
              </p:ext>
            </p:extLst>
          </p:nvPr>
        </p:nvGraphicFramePr>
        <p:xfrm>
          <a:off x="1285875" y="5214950"/>
          <a:ext cx="820738" cy="554037"/>
        </p:xfrm>
        <a:graphic>
          <a:graphicData uri="http://schemas.openxmlformats.org/presentationml/2006/ole">
            <p:oleObj spid="_x0000_s110005" name="Equation" r:id="rId8" imgW="545760" imgH="3682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329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03" y="571481"/>
            <a:ext cx="8715435" cy="642942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转速、电流双闭环控制直流调速系统的设计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357126" y="1738330"/>
            <a:ext cx="8429684" cy="4191000"/>
          </a:xfrm>
          <a:noFill/>
        </p:spPr>
        <p:txBody>
          <a:bodyPr lIns="72000"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4.3.1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控制系统的动态性能指标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动态跟随性能指标</a:t>
            </a:r>
            <a:endParaRPr lang="en-US" altLang="zh-CN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动态抗扰性能指标</a:t>
            </a:r>
            <a:endParaRPr lang="en-US" altLang="zh-CN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频域性能指标和伯德图</a:t>
            </a:r>
            <a:endParaRPr lang="en-US" altLang="zh-CN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4.3.2 </a:t>
            </a:r>
            <a:r>
              <a:rPr lang="zh-CN" altLang="en-US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调节器的工程设计方法</a:t>
            </a:r>
            <a:endParaRPr lang="en-US" altLang="zh-CN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4.3.3</a:t>
            </a:r>
            <a:r>
              <a:rPr lang="zh-CN" altLang="en-US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控制对象的工程近似处理方法</a:t>
            </a:r>
            <a:endParaRPr lang="zh-CN" altLang="en-US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71406" y="2605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29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1"/>
            <a:ext cx="8572559" cy="642942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转速、电流双闭环控制直流调速系统的设计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38330"/>
            <a:ext cx="8429684" cy="4191000"/>
          </a:xfrm>
          <a:noFill/>
        </p:spPr>
        <p:txBody>
          <a:bodyPr lIns="72000"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4.3.1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控制系统的动态性能指标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调节器的工程设计方法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工程设计方法的原则和基本思路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4.3.3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控制对象的工程近似处理方法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2605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29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222" y="548680"/>
            <a:ext cx="8460496" cy="641350"/>
          </a:xfrm>
        </p:spPr>
        <p:txBody>
          <a:bodyPr/>
          <a:lstStyle/>
          <a:p>
            <a:pPr marL="838200" indent="-838200"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型系统的性能指标与参数的关系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395254" y="1301750"/>
            <a:ext cx="839158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型系统的开环传递函数表示为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								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4-22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时间常数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是控制对象固有的，比例微分环节保证系统稳定；待定参数： 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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-214346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8968871"/>
              </p:ext>
            </p:extLst>
          </p:nvPr>
        </p:nvGraphicFramePr>
        <p:xfrm>
          <a:off x="2071670" y="2000240"/>
          <a:ext cx="2376488" cy="890588"/>
        </p:xfrm>
        <a:graphic>
          <a:graphicData uri="http://schemas.openxmlformats.org/presentationml/2006/ole">
            <p:oleObj spid="_x0000_s31084" name="公式" r:id="rId3" imgW="1143000" imgH="431800" progId="Equation.3">
              <p:embed/>
            </p:oleObj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-214346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086" name="Picture 36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286256"/>
            <a:ext cx="6086456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3561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19" name="Text Box 6"/>
          <p:cNvSpPr txBox="1">
            <a:spLocks noChangeArrowheads="1"/>
          </p:cNvSpPr>
          <p:nvPr/>
        </p:nvSpPr>
        <p:spPr bwMode="auto">
          <a:xfrm>
            <a:off x="1331640" y="4849813"/>
            <a:ext cx="7000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图</a:t>
            </a:r>
            <a:r>
              <a:rPr lang="en-US" altLang="zh-CN" dirty="0"/>
              <a:t>4-15	</a:t>
            </a:r>
            <a:r>
              <a:rPr lang="zh-CN" altLang="en-US" dirty="0"/>
              <a:t>典型</a:t>
            </a:r>
            <a:r>
              <a:rPr lang="en-US" altLang="zh-CN" dirty="0"/>
              <a:t>Ⅱ</a:t>
            </a:r>
            <a:r>
              <a:rPr lang="zh-CN" altLang="en-US" dirty="0"/>
              <a:t>型系统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(a)</a:t>
            </a:r>
            <a:r>
              <a:rPr lang="zh-CN" altLang="en-US" dirty="0">
                <a:solidFill>
                  <a:schemeClr val="tx1"/>
                </a:solidFill>
              </a:rPr>
              <a:t>闭环系统结构图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(b)</a:t>
            </a:r>
            <a:r>
              <a:rPr lang="zh-CN" altLang="en-US" dirty="0">
                <a:solidFill>
                  <a:schemeClr val="tx1"/>
                </a:solidFill>
              </a:rPr>
              <a:t>开环对数频率特性 </a:t>
            </a:r>
          </a:p>
        </p:txBody>
      </p:sp>
      <p:pic>
        <p:nvPicPr>
          <p:cNvPr id="4505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916796"/>
            <a:ext cx="5441156" cy="458390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572132" y="1100155"/>
            <a:ext cx="3571868" cy="48291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中频段以斜率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-20dB/</a:t>
            </a:r>
            <a:r>
              <a:rPr lang="en-US" altLang="zh-CN" sz="2400" b="1" dirty="0" smtClean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ec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穿越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0dB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zh-CN" sz="2400" b="1" dirty="0" smtClean="0">
              <a:solidFill>
                <a:srgbClr val="0066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要实现如图所示特性：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zh-CN" sz="2400" b="1" dirty="0" smtClean="0">
              <a:solidFill>
                <a:srgbClr val="0066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zh-CN" sz="2400" b="1" dirty="0" smtClean="0">
              <a:solidFill>
                <a:srgbClr val="0066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zh-CN" sz="2400" b="1" dirty="0" smtClean="0">
              <a:solidFill>
                <a:srgbClr val="0066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50562" name="Object 2"/>
          <p:cNvGraphicFramePr>
            <a:graphicFrameLocks noChangeAspect="1"/>
          </p:cNvGraphicFramePr>
          <p:nvPr/>
        </p:nvGraphicFramePr>
        <p:xfrm>
          <a:off x="6072198" y="3214686"/>
          <a:ext cx="1504950" cy="812800"/>
        </p:xfrm>
        <a:graphic>
          <a:graphicData uri="http://schemas.openxmlformats.org/presentationml/2006/ole">
            <p:oleObj spid="_x0000_s450562" name="Equation" r:id="rId4" imgW="723600" imgH="393480" progId="Equation.DSMT4">
              <p:embed/>
            </p:oleObj>
          </a:graphicData>
        </a:graphic>
      </p:graphicFrame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6215074" y="4214818"/>
          <a:ext cx="766762" cy="366713"/>
        </p:xfrm>
        <a:graphic>
          <a:graphicData uri="http://schemas.openxmlformats.org/presentationml/2006/ole">
            <p:oleObj spid="_x0000_s450563" name="Equation" r:id="rId5" imgW="368280" imgH="177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523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ChangeArrowheads="1"/>
          </p:cNvSpPr>
          <p:nvPr/>
        </p:nvSpPr>
        <p:spPr bwMode="auto">
          <a:xfrm>
            <a:off x="0" y="1524000"/>
            <a:ext cx="1847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/>
          </a:p>
        </p:txBody>
      </p:sp>
      <p:sp>
        <p:nvSpPr>
          <p:cNvPr id="137219" name="Text Box 6"/>
          <p:cNvSpPr txBox="1">
            <a:spLocks noChangeArrowheads="1"/>
          </p:cNvSpPr>
          <p:nvPr/>
        </p:nvSpPr>
        <p:spPr bwMode="auto">
          <a:xfrm>
            <a:off x="285720" y="5578634"/>
            <a:ext cx="7000875" cy="82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/>
              <a:t>图</a:t>
            </a:r>
            <a:r>
              <a:rPr lang="en-US" altLang="zh-CN" dirty="0"/>
              <a:t>4-15	</a:t>
            </a:r>
            <a:r>
              <a:rPr lang="zh-CN" altLang="en-US" dirty="0"/>
              <a:t>典型</a:t>
            </a:r>
            <a:r>
              <a:rPr lang="en-US" altLang="zh-CN" dirty="0"/>
              <a:t>Ⅱ</a:t>
            </a:r>
            <a:r>
              <a:rPr lang="zh-CN" altLang="en-US" dirty="0"/>
              <a:t>型系统</a:t>
            </a:r>
            <a:endParaRPr lang="en-US" altLang="zh-CN" dirty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(b)</a:t>
            </a:r>
            <a:r>
              <a:rPr lang="zh-CN" altLang="en-US" dirty="0">
                <a:solidFill>
                  <a:schemeClr val="tx1"/>
                </a:solidFill>
              </a:rPr>
              <a:t>开环对数频率特性 </a:t>
            </a:r>
          </a:p>
        </p:txBody>
      </p:sp>
      <p:pic>
        <p:nvPicPr>
          <p:cNvPr id="4505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45424"/>
            <a:ext cx="5441156" cy="458390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572132" y="1100155"/>
            <a:ext cx="3571868" cy="48291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zh-CN" altLang="en-US" sz="2400" b="1" dirty="0" smtClean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相角稳定裕度</a:t>
            </a:r>
            <a:endParaRPr lang="en-US" altLang="zh-CN" sz="2400" b="1" dirty="0" smtClean="0">
              <a:solidFill>
                <a:srgbClr val="0066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比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</a:t>
            </a:r>
            <a:r>
              <a:rPr lang="zh-CN" altLang="en-US" sz="2400" b="1" dirty="0" smtClean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大的越多，系统的稳定裕度越大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3500430" y="571480"/>
          <a:ext cx="4673600" cy="647700"/>
        </p:xfrm>
        <a:graphic>
          <a:graphicData uri="http://schemas.openxmlformats.org/presentationml/2006/ole">
            <p:oleObj spid="_x0000_s485380" name="Equation" r:id="rId4" imgW="1663560" imgH="228600" progId="Equation.DSMT4">
              <p:embed/>
            </p:oleObj>
          </a:graphicData>
        </a:graphic>
      </p:graphicFrame>
      <p:graphicFrame>
        <p:nvGraphicFramePr>
          <p:cNvPr id="485381" name="Object 5"/>
          <p:cNvGraphicFramePr>
            <a:graphicFrameLocks noChangeAspect="1"/>
          </p:cNvGraphicFramePr>
          <p:nvPr/>
        </p:nvGraphicFramePr>
        <p:xfrm>
          <a:off x="6000760" y="2357430"/>
          <a:ext cx="190500" cy="209550"/>
        </p:xfrm>
        <a:graphic>
          <a:graphicData uri="http://schemas.openxmlformats.org/presentationml/2006/ole">
            <p:oleObj spid="_x0000_s485381" name="Equation" r:id="rId5" imgW="126720" imgH="1396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523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395254" y="1301750"/>
            <a:ext cx="824871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典型系统的参数有两个：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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定义中频宽：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(4-23)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中频宽表示了斜率为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20dB/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的中频的宽度。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-214346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-214346" y="32051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7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1085494"/>
              </p:ext>
            </p:extLst>
          </p:nvPr>
        </p:nvGraphicFramePr>
        <p:xfrm>
          <a:off x="3214678" y="2214554"/>
          <a:ext cx="1512887" cy="877887"/>
        </p:xfrm>
        <a:graphic>
          <a:graphicData uri="http://schemas.openxmlformats.org/presentationml/2006/ole">
            <p:oleObj spid="_x0000_s484355" name="公式" r:id="rId3" imgW="774364" imgH="444307" progId="Equation.3">
              <p:embed/>
            </p:oleObj>
          </a:graphicData>
        </a:graphic>
      </p:graphicFrame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2844" y="4000504"/>
            <a:ext cx="5441156" cy="458390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椭圆 10"/>
          <p:cNvSpPr/>
          <p:nvPr/>
        </p:nvSpPr>
        <p:spPr>
          <a:xfrm>
            <a:off x="5715008" y="4572008"/>
            <a:ext cx="357190" cy="285752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572396" y="5214950"/>
            <a:ext cx="357190" cy="285752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561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idx="1"/>
          </p:nvPr>
        </p:nvSpPr>
        <p:spPr>
          <a:xfrm>
            <a:off x="571472" y="1214422"/>
            <a:ext cx="8215370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根据开环对数幅频特性（截止频率）有，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改变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相当于使开环对数幅频特性上下平移，此特性与闭环系统的快速性有关。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7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7272528"/>
              </p:ext>
            </p:extLst>
          </p:nvPr>
        </p:nvGraphicFramePr>
        <p:xfrm>
          <a:off x="2643174" y="4143380"/>
          <a:ext cx="1944687" cy="696912"/>
        </p:xfrm>
        <a:graphic>
          <a:graphicData uri="http://schemas.openxmlformats.org/presentationml/2006/ole">
            <p:oleObj spid="_x0000_s486402" name="公式" r:id="rId3" imgW="634725" imgH="228501" progId="Equation.3">
              <p:embed/>
            </p:oleObj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1861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7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4609341"/>
              </p:ext>
            </p:extLst>
          </p:nvPr>
        </p:nvGraphicFramePr>
        <p:xfrm>
          <a:off x="1714480" y="2000240"/>
          <a:ext cx="4826000" cy="1774825"/>
        </p:xfrm>
        <a:graphic>
          <a:graphicData uri="http://schemas.openxmlformats.org/presentationml/2006/ole">
            <p:oleObj spid="_x0000_s486403" name="Equation" r:id="rId4" imgW="2438280" imgH="8888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9588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19" name="Text Box 6"/>
          <p:cNvSpPr txBox="1">
            <a:spLocks noChangeArrowheads="1"/>
          </p:cNvSpPr>
          <p:nvPr/>
        </p:nvSpPr>
        <p:spPr bwMode="auto">
          <a:xfrm>
            <a:off x="285720" y="5578634"/>
            <a:ext cx="7000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图</a:t>
            </a:r>
            <a:r>
              <a:rPr lang="en-US" altLang="zh-CN" dirty="0"/>
              <a:t>4-15	</a:t>
            </a:r>
            <a:r>
              <a:rPr lang="zh-CN" altLang="en-US" dirty="0"/>
              <a:t>典型</a:t>
            </a:r>
            <a:r>
              <a:rPr lang="en-US" altLang="zh-CN" dirty="0"/>
              <a:t>Ⅱ</a:t>
            </a:r>
            <a:r>
              <a:rPr lang="zh-CN" altLang="en-US" dirty="0"/>
              <a:t>型系统</a:t>
            </a:r>
            <a:endParaRPr lang="en-US" altLang="zh-CN" dirty="0"/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(b)</a:t>
            </a:r>
            <a:r>
              <a:rPr lang="zh-CN" altLang="en-US" dirty="0">
                <a:solidFill>
                  <a:schemeClr val="tx1"/>
                </a:solidFill>
              </a:rPr>
              <a:t>开环对数频率特性 </a:t>
            </a:r>
          </a:p>
        </p:txBody>
      </p:sp>
      <p:pic>
        <p:nvPicPr>
          <p:cNvPr id="4505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45424"/>
            <a:ext cx="5441156" cy="458390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572132" y="1100155"/>
            <a:ext cx="3571868" cy="48291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zh-CN" altLang="en-US" sz="2800" b="1" dirty="0" smtClean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改变</a:t>
            </a:r>
            <a:r>
              <a:rPr lang="en-US" altLang="zh-CN" sz="2800" b="1" dirty="0" smtClean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800" b="1" dirty="0" smtClean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相当于使开环对数幅频特性上下平移，此特性与闭环系统的快速性有关。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87428" name="Object 4"/>
          <p:cNvGraphicFramePr>
            <a:graphicFrameLocks noChangeAspect="1"/>
          </p:cNvGraphicFramePr>
          <p:nvPr/>
        </p:nvGraphicFramePr>
        <p:xfrm>
          <a:off x="5984898" y="4214818"/>
          <a:ext cx="1944688" cy="696912"/>
        </p:xfrm>
        <a:graphic>
          <a:graphicData uri="http://schemas.openxmlformats.org/presentationml/2006/ole">
            <p:oleObj spid="_x0000_s487428" name="公式" r:id="rId4" imgW="634725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523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301750"/>
            <a:ext cx="8105804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									(4-26)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给定，改变      就相当于改变中频宽；确定     后，改变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就相当于改变截止频率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途径：在两个参数之间建立一种函数关系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33147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7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7272528"/>
              </p:ext>
            </p:extLst>
          </p:nvPr>
        </p:nvGraphicFramePr>
        <p:xfrm>
          <a:off x="1725601" y="2043106"/>
          <a:ext cx="1274763" cy="457200"/>
        </p:xfrm>
        <a:graphic>
          <a:graphicData uri="http://schemas.openxmlformats.org/presentationml/2006/ole">
            <p:oleObj spid="_x0000_s32108" name="Equation" r:id="rId3" imgW="634725" imgH="228501" progId="Equation.DSMT4">
              <p:embed/>
            </p:oleObj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18611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2110" name="Object 366"/>
          <p:cNvGraphicFramePr>
            <a:graphicFrameLocks noChangeAspect="1"/>
          </p:cNvGraphicFramePr>
          <p:nvPr/>
        </p:nvGraphicFramePr>
        <p:xfrm>
          <a:off x="1714500" y="1143000"/>
          <a:ext cx="1525588" cy="884238"/>
        </p:xfrm>
        <a:graphic>
          <a:graphicData uri="http://schemas.openxmlformats.org/presentationml/2006/ole">
            <p:oleObj spid="_x0000_s32110" name="Equation" r:id="rId4" imgW="774364" imgH="444307" progId="Equation.DSMT4">
              <p:embed/>
            </p:oleObj>
          </a:graphicData>
        </a:graphic>
      </p:graphicFrame>
      <p:graphicFrame>
        <p:nvGraphicFramePr>
          <p:cNvPr id="32111" name="Object 367"/>
          <p:cNvGraphicFramePr>
            <a:graphicFrameLocks noChangeAspect="1"/>
          </p:cNvGraphicFramePr>
          <p:nvPr/>
        </p:nvGraphicFramePr>
        <p:xfrm>
          <a:off x="3190868" y="2571744"/>
          <a:ext cx="381000" cy="419100"/>
        </p:xfrm>
        <a:graphic>
          <a:graphicData uri="http://schemas.openxmlformats.org/presentationml/2006/ole">
            <p:oleObj spid="_x0000_s32111" name="Equation" r:id="rId5" imgW="126720" imgH="139680" progId="Equation.DSMT4">
              <p:embed/>
            </p:oleObj>
          </a:graphicData>
        </a:graphic>
      </p:graphicFrame>
      <p:graphicFrame>
        <p:nvGraphicFramePr>
          <p:cNvPr id="32114" name="Object 370"/>
          <p:cNvGraphicFramePr>
            <a:graphicFrameLocks noChangeAspect="1"/>
          </p:cNvGraphicFramePr>
          <p:nvPr/>
        </p:nvGraphicFramePr>
        <p:xfrm>
          <a:off x="6357950" y="3000372"/>
          <a:ext cx="571500" cy="685800"/>
        </p:xfrm>
        <a:graphic>
          <a:graphicData uri="http://schemas.openxmlformats.org/presentationml/2006/ole">
            <p:oleObj spid="_x0000_s32114" name="Equation" r:id="rId6" imgW="190440" imgH="228600" progId="Equation.DSMT4">
              <p:embed/>
            </p:oleObj>
          </a:graphicData>
        </a:graphic>
      </p:graphicFrame>
      <p:graphicFrame>
        <p:nvGraphicFramePr>
          <p:cNvPr id="32115" name="Object 371"/>
          <p:cNvGraphicFramePr>
            <a:graphicFrameLocks noChangeAspect="1"/>
          </p:cNvGraphicFramePr>
          <p:nvPr/>
        </p:nvGraphicFramePr>
        <p:xfrm>
          <a:off x="2428875" y="4000500"/>
          <a:ext cx="2417763" cy="687388"/>
        </p:xfrm>
        <a:graphic>
          <a:graphicData uri="http://schemas.openxmlformats.org/presentationml/2006/ole">
            <p:oleObj spid="_x0000_s32115" name="Equation" r:id="rId7" imgW="812520" imgH="228600" progId="Equation.DSMT4">
              <p:embed/>
            </p:oleObj>
          </a:graphicData>
        </a:graphic>
      </p:graphicFrame>
      <p:graphicFrame>
        <p:nvGraphicFramePr>
          <p:cNvPr id="32116" name="Object 372"/>
          <p:cNvGraphicFramePr>
            <a:graphicFrameLocks noChangeAspect="1"/>
          </p:cNvGraphicFramePr>
          <p:nvPr/>
        </p:nvGraphicFramePr>
        <p:xfrm>
          <a:off x="8001024" y="2571744"/>
          <a:ext cx="381000" cy="419100"/>
        </p:xfrm>
        <a:graphic>
          <a:graphicData uri="http://schemas.openxmlformats.org/presentationml/2006/ole">
            <p:oleObj spid="_x0000_s32116" name="Equation" r:id="rId8" imgW="126720" imgH="1396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9588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301750"/>
            <a:ext cx="8358246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采用“振荡指标法”中的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闭环幅频特性峰值最小准则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，找到两个参数之间的一种最佳配合。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rmin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准则的最佳频比											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-252442" y="320516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-252442" y="320516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252442" y="333851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-252442" y="3233738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820" name="Object 6"/>
          <p:cNvGraphicFramePr>
            <a:graphicFrameLocks noChangeAspect="1"/>
          </p:cNvGraphicFramePr>
          <p:nvPr/>
        </p:nvGraphicFramePr>
        <p:xfrm>
          <a:off x="3286116" y="3143248"/>
          <a:ext cx="1651000" cy="1019175"/>
        </p:xfrm>
        <a:graphic>
          <a:graphicData uri="http://schemas.openxmlformats.org/presentationml/2006/ole">
            <p:oleObj spid="_x0000_s33496" name="Equation" r:id="rId3" imgW="672840" imgH="431640" progId="Equation.DSMT4">
              <p:embed/>
            </p:oleObj>
          </a:graphicData>
        </a:graphic>
      </p:graphicFrame>
      <p:sp>
        <p:nvSpPr>
          <p:cNvPr id="34828" name="Rectangle 14"/>
          <p:cNvSpPr>
            <a:spLocks noChangeArrowheads="1"/>
          </p:cNvSpPr>
          <p:nvPr/>
        </p:nvSpPr>
        <p:spPr bwMode="auto">
          <a:xfrm>
            <a:off x="-252442" y="0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498" name="Object 730"/>
          <p:cNvGraphicFramePr>
            <a:graphicFrameLocks noChangeAspect="1"/>
          </p:cNvGraphicFramePr>
          <p:nvPr/>
        </p:nvGraphicFramePr>
        <p:xfrm>
          <a:off x="3286116" y="4286256"/>
          <a:ext cx="1619250" cy="1019175"/>
        </p:xfrm>
        <a:graphic>
          <a:graphicData uri="http://schemas.openxmlformats.org/presentationml/2006/ole">
            <p:oleObj spid="_x0000_s33498" name="Equation" r:id="rId4" imgW="66024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9665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301750"/>
            <a:ext cx="8358246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最小闭环幅频特性峰值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越大，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aseline="-25000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rmin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越小，超调量越小，截止频率减小，快速性减弱。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h可在3-10选择。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-252442" y="320516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-252442" y="320516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252442" y="333851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-252442" y="3233738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820" name="Object 6"/>
          <p:cNvGraphicFramePr>
            <a:graphicFrameLocks noChangeAspect="1"/>
          </p:cNvGraphicFramePr>
          <p:nvPr/>
        </p:nvGraphicFramePr>
        <p:xfrm>
          <a:off x="4500562" y="1142984"/>
          <a:ext cx="2025465" cy="928688"/>
        </p:xfrm>
        <a:graphic>
          <a:graphicData uri="http://schemas.openxmlformats.org/presentationml/2006/ole">
            <p:oleObj spid="_x0000_s488452" name="公式" r:id="rId3" imgW="825500" imgH="393700" progId="Equation.3">
              <p:embed/>
            </p:oleObj>
          </a:graphicData>
        </a:graphic>
      </p:graphicFrame>
      <p:sp>
        <p:nvSpPr>
          <p:cNvPr id="34828" name="Rectangle 14"/>
          <p:cNvSpPr>
            <a:spLocks noChangeArrowheads="1"/>
          </p:cNvSpPr>
          <p:nvPr/>
        </p:nvSpPr>
        <p:spPr bwMode="auto">
          <a:xfrm>
            <a:off x="-252442" y="0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821" name="Picture 216"/>
          <p:cNvGraphicFramePr>
            <a:graphicFrameLocks noChangeAspect="1"/>
          </p:cNvGraphicFramePr>
          <p:nvPr/>
        </p:nvGraphicFramePr>
        <p:xfrm>
          <a:off x="4643438" y="2500306"/>
          <a:ext cx="1773237" cy="785813"/>
        </p:xfrm>
        <a:graphic>
          <a:graphicData uri="http://schemas.openxmlformats.org/presentationml/2006/ole">
            <p:oleObj spid="_x0000_s488453" name="Equation" r:id="rId4" imgW="838080" imgH="393480" progId="Equation.DSMT4">
              <p:embed/>
            </p:oleObj>
          </a:graphicData>
        </a:graphic>
      </p:graphicFrame>
      <p:graphicFrame>
        <p:nvGraphicFramePr>
          <p:cNvPr id="488454" name="Object 6"/>
          <p:cNvGraphicFramePr>
            <a:graphicFrameLocks noChangeAspect="1"/>
          </p:cNvGraphicFramePr>
          <p:nvPr/>
        </p:nvGraphicFramePr>
        <p:xfrm>
          <a:off x="4143372" y="5286388"/>
          <a:ext cx="4733925" cy="1049337"/>
        </p:xfrm>
        <a:graphic>
          <a:graphicData uri="http://schemas.openxmlformats.org/presentationml/2006/ole">
            <p:oleObj spid="_x0000_s488454" name="Equation" r:id="rId5" imgW="1930320" imgH="444240" progId="Equation.DSMT4">
              <p:embed/>
            </p:oleObj>
          </a:graphicData>
        </a:graphic>
      </p:graphicFrame>
      <p:graphicFrame>
        <p:nvGraphicFramePr>
          <p:cNvPr id="488455" name="Object 7"/>
          <p:cNvGraphicFramePr>
            <a:graphicFrameLocks noChangeAspect="1"/>
          </p:cNvGraphicFramePr>
          <p:nvPr/>
        </p:nvGraphicFramePr>
        <p:xfrm>
          <a:off x="4214810" y="4357694"/>
          <a:ext cx="3089275" cy="785813"/>
        </p:xfrm>
        <a:graphic>
          <a:graphicData uri="http://schemas.openxmlformats.org/presentationml/2006/ole">
            <p:oleObj spid="_x0000_s488455" name="Equation" r:id="rId6" imgW="1460160" imgH="393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9665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357298"/>
            <a:ext cx="7661275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跟随性能指标描述：给定信号或参考输入信号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R(t)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，系统输出量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C(t)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的变化特征。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输出量初始值为零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给定信号阶跃变化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过渡过程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作为典型的跟随过程。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跟随过程的输出量动态响应称作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阶跃响应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常用的阶跃响应跟随性能指标有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上升时间、超调量和调节时间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99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301750"/>
            <a:ext cx="8358246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在确定了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之后，可求得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(4-31)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			   (4-32)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-252442" y="320516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-252442" y="320516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252442" y="3338513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8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5591197"/>
              </p:ext>
            </p:extLst>
          </p:nvPr>
        </p:nvGraphicFramePr>
        <p:xfrm>
          <a:off x="1785918" y="2285992"/>
          <a:ext cx="1134527" cy="419100"/>
        </p:xfrm>
        <a:graphic>
          <a:graphicData uri="http://schemas.openxmlformats.org/presentationml/2006/ole">
            <p:oleObj spid="_x0000_s489474" name="公式" r:id="rId3" imgW="469696" imgH="177723" progId="Equation.3">
              <p:embed/>
            </p:oleObj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-252442" y="3233738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8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264640"/>
              </p:ext>
            </p:extLst>
          </p:nvPr>
        </p:nvGraphicFramePr>
        <p:xfrm>
          <a:off x="1428728" y="3214686"/>
          <a:ext cx="5751051" cy="755650"/>
        </p:xfrm>
        <a:graphic>
          <a:graphicData uri="http://schemas.openxmlformats.org/presentationml/2006/ole">
            <p:oleObj spid="_x0000_s489475" name="Equation" r:id="rId4" imgW="2832100" imgH="393700" progId="Equation.DSMT4">
              <p:embed/>
            </p:oleObj>
          </a:graphicData>
        </a:graphic>
      </p:graphicFrame>
      <p:sp>
        <p:nvSpPr>
          <p:cNvPr id="34828" name="Rectangle 14"/>
          <p:cNvSpPr>
            <a:spLocks noChangeArrowheads="1"/>
          </p:cNvSpPr>
          <p:nvPr/>
        </p:nvSpPr>
        <p:spPr bwMode="auto">
          <a:xfrm>
            <a:off x="-252442" y="0"/>
            <a:ext cx="1941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357158" y="4786322"/>
            <a:ext cx="835824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调节器的设计转变为根据性能指标选择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中频带宽度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65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603" y="571480"/>
            <a:ext cx="8162925" cy="584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）动态跟随性能指标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分析跟随性能与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关系）</a:t>
            </a:r>
          </a:p>
        </p:txBody>
      </p:sp>
      <p:sp>
        <p:nvSpPr>
          <p:cNvPr id="35847" name="Rectangle 3"/>
          <p:cNvSpPr>
            <a:spLocks noGrp="1" noChangeArrowheads="1"/>
          </p:cNvSpPr>
          <p:nvPr>
            <p:ph idx="1"/>
          </p:nvPr>
        </p:nvSpPr>
        <p:spPr>
          <a:xfrm>
            <a:off x="406503" y="2143116"/>
            <a:ext cx="8237463" cy="458154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型系统的开环传递函数为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系统的闭环传递函数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-345973" y="317024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4411254"/>
              </p:ext>
            </p:extLst>
          </p:nvPr>
        </p:nvGraphicFramePr>
        <p:xfrm>
          <a:off x="2428860" y="2928934"/>
          <a:ext cx="4922838" cy="836613"/>
        </p:xfrm>
        <a:graphic>
          <a:graphicData uri="http://schemas.openxmlformats.org/presentationml/2006/ole">
            <p:oleObj spid="_x0000_s34518" name="公式" r:id="rId3" imgW="2463800" imgH="419100" progId="Equation.3">
              <p:embed/>
            </p:oleObj>
          </a:graphicData>
        </a:graphic>
      </p:graphicFrame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-345973" y="297974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8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3272339"/>
              </p:ext>
            </p:extLst>
          </p:nvPr>
        </p:nvGraphicFramePr>
        <p:xfrm>
          <a:off x="2285984" y="4795837"/>
          <a:ext cx="4337050" cy="2062163"/>
        </p:xfrm>
        <a:graphic>
          <a:graphicData uri="http://schemas.openxmlformats.org/presentationml/2006/ole">
            <p:oleObj spid="_x0000_s34519" name="Equation" r:id="rId4" imgW="2882880" imgH="1371600" progId="Equation.DSMT4">
              <p:embed/>
            </p:oleObj>
          </a:graphicData>
        </a:graphic>
      </p:graphicFrame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-345973" y="318453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-345973" y="307499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522" name="Object 730"/>
          <p:cNvGraphicFramePr>
            <a:graphicFrameLocks noChangeAspect="1"/>
          </p:cNvGraphicFramePr>
          <p:nvPr/>
        </p:nvGraphicFramePr>
        <p:xfrm>
          <a:off x="1500166" y="1571612"/>
          <a:ext cx="1135062" cy="419100"/>
        </p:xfrm>
        <a:graphic>
          <a:graphicData uri="http://schemas.openxmlformats.org/presentationml/2006/ole">
            <p:oleObj spid="_x0000_s34522" name="公式" r:id="rId5" imgW="469696" imgH="177723" progId="Equation.3">
              <p:embed/>
            </p:oleObj>
          </a:graphicData>
        </a:graphic>
      </p:graphicFrame>
      <p:graphicFrame>
        <p:nvGraphicFramePr>
          <p:cNvPr id="34523" name="Object 731"/>
          <p:cNvGraphicFramePr>
            <a:graphicFrameLocks noChangeAspect="1"/>
          </p:cNvGraphicFramePr>
          <p:nvPr/>
        </p:nvGraphicFramePr>
        <p:xfrm>
          <a:off x="2857488" y="1387466"/>
          <a:ext cx="1470025" cy="755650"/>
        </p:xfrm>
        <a:graphic>
          <a:graphicData uri="http://schemas.openxmlformats.org/presentationml/2006/ole">
            <p:oleObj spid="_x0000_s34523" name="Equation" r:id="rId6" imgW="723600" imgH="39348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312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603" y="571480"/>
            <a:ext cx="8162925" cy="584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）动态跟随性能指标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分析跟随性能与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关系）</a:t>
            </a:r>
          </a:p>
        </p:txBody>
      </p:sp>
      <p:sp>
        <p:nvSpPr>
          <p:cNvPr id="35847" name="Rectangle 3"/>
          <p:cNvSpPr>
            <a:spLocks noGrp="1" noChangeArrowheads="1"/>
          </p:cNvSpPr>
          <p:nvPr>
            <p:ph idx="1"/>
          </p:nvPr>
        </p:nvSpPr>
        <p:spPr>
          <a:xfrm>
            <a:off x="263626" y="1571612"/>
            <a:ext cx="8237463" cy="451010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单位阶跃输入：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系统响应：</a:t>
            </a:r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-345973" y="317024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-345973" y="297974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-345973" y="318453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8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6287071"/>
              </p:ext>
            </p:extLst>
          </p:nvPr>
        </p:nvGraphicFramePr>
        <p:xfrm>
          <a:off x="3429000" y="1785938"/>
          <a:ext cx="1155700" cy="788987"/>
        </p:xfrm>
        <a:graphic>
          <a:graphicData uri="http://schemas.openxmlformats.org/presentationml/2006/ole">
            <p:oleObj spid="_x0000_s490500" name="公式" r:id="rId3" imgW="571252" imgH="393529" progId="Equation.3">
              <p:embed/>
            </p:oleObj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-345973" y="307499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8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3841907"/>
              </p:ext>
            </p:extLst>
          </p:nvPr>
        </p:nvGraphicFramePr>
        <p:xfrm>
          <a:off x="2071688" y="3643313"/>
          <a:ext cx="5240337" cy="1219200"/>
        </p:xfrm>
        <a:graphic>
          <a:graphicData uri="http://schemas.openxmlformats.org/presentationml/2006/ole">
            <p:oleObj spid="_x0000_s490501" name="公式" r:id="rId4" imgW="2616200" imgH="609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312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4740" name="Group 4"/>
          <p:cNvGraphicFramePr>
            <a:graphicFrameLocks noGrp="1"/>
          </p:cNvGraphicFramePr>
          <p:nvPr>
            <p:ph type="tbl" idx="1"/>
          </p:nvPr>
        </p:nvGraphicFramePr>
        <p:xfrm>
          <a:off x="395288" y="1905000"/>
          <a:ext cx="8110537" cy="4191001"/>
        </p:xfrm>
        <a:graphic>
          <a:graphicData uri="http://schemas.openxmlformats.org/drawingml/2006/table">
            <a:tbl>
              <a:tblPr/>
              <a:tblGrid>
                <a:gridCol w="901700"/>
                <a:gridCol w="900112"/>
                <a:gridCol w="901700"/>
                <a:gridCol w="901700"/>
                <a:gridCol w="900113"/>
                <a:gridCol w="901700"/>
                <a:gridCol w="901700"/>
                <a:gridCol w="900112"/>
                <a:gridCol w="901700"/>
              </a:tblGrid>
              <a:tr h="890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0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 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52.6%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43.6%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11.65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37.6%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9.55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33.2%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29.8%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11.30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27.2%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12.25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25.0%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13.25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23.3%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14.20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275" name="Text Box 37"/>
          <p:cNvSpPr txBox="1">
            <a:spLocks noChangeArrowheads="1"/>
          </p:cNvSpPr>
          <p:nvPr/>
        </p:nvSpPr>
        <p:spPr bwMode="auto">
          <a:xfrm>
            <a:off x="1331913" y="692150"/>
            <a:ext cx="6119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4-4  </a:t>
            </a:r>
            <a:r>
              <a:rPr lang="zh-CN" altLang="en-US" sz="2400">
                <a:solidFill>
                  <a:schemeClr val="tx1"/>
                </a:solidFill>
              </a:rPr>
              <a:t>典型</a:t>
            </a:r>
            <a:r>
              <a:rPr lang="en-US" altLang="zh-CN" sz="2400">
                <a:solidFill>
                  <a:schemeClr val="tx1"/>
                </a:solidFill>
              </a:rPr>
              <a:t>Ⅱ</a:t>
            </a:r>
            <a:r>
              <a:rPr lang="zh-CN" altLang="en-US" sz="2400">
                <a:solidFill>
                  <a:schemeClr val="tx1"/>
                </a:solidFill>
              </a:rPr>
              <a:t>型系统阶跃输入跟随性能指标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按</a:t>
            </a:r>
            <a:r>
              <a:rPr lang="en-US" altLang="zh-CN" sz="2400" i="1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rmin</a:t>
            </a:r>
            <a:r>
              <a:rPr lang="zh-CN" altLang="en-US" sz="2400">
                <a:solidFill>
                  <a:schemeClr val="tx1"/>
                </a:solidFill>
              </a:rPr>
              <a:t>准则确定参数关系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8276" name="Text Box 38"/>
          <p:cNvSpPr txBox="1">
            <a:spLocks noChangeArrowheads="1"/>
          </p:cNvSpPr>
          <p:nvPr/>
        </p:nvSpPr>
        <p:spPr bwMode="auto">
          <a:xfrm>
            <a:off x="1547813" y="6370638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 i="1">
                <a:solidFill>
                  <a:schemeClr val="tx1"/>
                </a:solidFill>
              </a:rPr>
              <a:t>h</a:t>
            </a:r>
            <a:r>
              <a:rPr lang="en-US" altLang="zh-CN">
                <a:solidFill>
                  <a:schemeClr val="tx1"/>
                </a:solidFill>
              </a:rPr>
              <a:t>=5</a:t>
            </a:r>
            <a:r>
              <a:rPr lang="zh-CN" altLang="en-US">
                <a:solidFill>
                  <a:schemeClr val="tx1"/>
                </a:solidFill>
              </a:rPr>
              <a:t>的动态跟随性能比较适中。 </a:t>
            </a:r>
          </a:p>
        </p:txBody>
      </p:sp>
    </p:spTree>
    <p:extLst>
      <p:ext uri="{BB962C8B-B14F-4D97-AF65-F5344CB8AC3E}">
        <p14:creationId xmlns:p14="http://schemas.microsoft.com/office/powerpoint/2010/main" xmlns="" val="286468170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10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62925" cy="579438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）动态抗扰性能指标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571472" y="5929330"/>
            <a:ext cx="8110537" cy="361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4-16	    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转速环在负载扰动作用下的动态结构框图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27860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0" y="33147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6872" name="Picture 11" descr="0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2857496"/>
            <a:ext cx="727392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85720" y="1428736"/>
            <a:ext cx="81105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扰动作用点的问题；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转速环抗负载扰动的性能指标</a:t>
            </a:r>
          </a:p>
        </p:txBody>
      </p:sp>
    </p:spTree>
    <p:extLst>
      <p:ext uri="{BB962C8B-B14F-4D97-AF65-F5344CB8AC3E}">
        <p14:creationId xmlns:p14="http://schemas.microsoft.com/office/powerpoint/2010/main" xmlns="" val="60852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5572140"/>
            <a:ext cx="8110538" cy="3619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4-17   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典型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型系统在一种扰动作用下的动态结构图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(a)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一种扰动作用下的结构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2343150"/>
            <a:ext cx="184731" cy="4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684213" y="1484784"/>
            <a:ext cx="84597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在扰动作用点前后各有一个积分环节，用 </a:t>
            </a:r>
          </a:p>
          <a:p>
            <a:pPr algn="l" eaLnBrk="1" hangingPunct="1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作为一个扰动作用点之前的控制对象，</a:t>
            </a:r>
            <a:r>
              <a:rPr lang="zh-CN" altLang="en-US" sz="2800" b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 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0" y="3224213"/>
            <a:ext cx="184731" cy="4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3854320"/>
              </p:ext>
            </p:extLst>
          </p:nvPr>
        </p:nvGraphicFramePr>
        <p:xfrm>
          <a:off x="1115616" y="1947068"/>
          <a:ext cx="792162" cy="792163"/>
        </p:xfrm>
        <a:graphic>
          <a:graphicData uri="http://schemas.openxmlformats.org/presentationml/2006/ole">
            <p:oleObj spid="_x0000_s36023" name="公式" r:id="rId3" imgW="406048" imgH="406048" progId="Equation.3">
              <p:embed/>
            </p:oleObj>
          </a:graphicData>
        </a:graphic>
      </p:graphicFrame>
      <p:pic>
        <p:nvPicPr>
          <p:cNvPr id="37895" name="Picture 10" descr="0315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2714620"/>
            <a:ext cx="7705725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390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571472" y="1428736"/>
            <a:ext cx="799147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取                                                    ， </a:t>
            </a:r>
          </a:p>
          <a:p>
            <a:pPr algn="l" eaLnBrk="1" hangingPunct="1">
              <a:lnSpc>
                <a:spcPct val="125000"/>
              </a:lnSpc>
              <a:buClr>
                <a:schemeClr val="folHlink"/>
              </a:buClr>
            </a:pP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				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						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0" y="33099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38914" name="Object 8"/>
          <p:cNvGraphicFramePr>
            <a:graphicFrameLocks noChangeAspect="1"/>
          </p:cNvGraphicFramePr>
          <p:nvPr/>
        </p:nvGraphicFramePr>
        <p:xfrm>
          <a:off x="1500166" y="1500174"/>
          <a:ext cx="4897438" cy="525462"/>
        </p:xfrm>
        <a:graphic>
          <a:graphicData uri="http://schemas.openxmlformats.org/presentationml/2006/ole">
            <p:oleObj spid="_x0000_s37409" name="公式" r:id="rId3" imgW="2222500" imgH="241300" progId="Equation.3">
              <p:embed/>
            </p:oleObj>
          </a:graphicData>
        </a:graphic>
      </p:graphicFrame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0" y="32146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920" name="Rectangle 11"/>
          <p:cNvSpPr>
            <a:spLocks noChangeArrowheads="1"/>
          </p:cNvSpPr>
          <p:nvPr/>
        </p:nvSpPr>
        <p:spPr bwMode="auto">
          <a:xfrm>
            <a:off x="0" y="32242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921" name="Rectangle 13"/>
          <p:cNvSpPr>
            <a:spLocks noChangeArrowheads="1"/>
          </p:cNvSpPr>
          <p:nvPr/>
        </p:nvSpPr>
        <p:spPr bwMode="auto">
          <a:xfrm>
            <a:off x="714348" y="5929330"/>
            <a:ext cx="7598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图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4-17   </a:t>
            </a:r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典型</a:t>
            </a:r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Ⅱ</a:t>
            </a:r>
            <a:r>
              <a:rPr lang="zh-CN" altLang="en-US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型系统在一种扰动作用下的动态结构图</a:t>
            </a:r>
          </a:p>
        </p:txBody>
      </p:sp>
      <p:pic>
        <p:nvPicPr>
          <p:cNvPr id="38923" name="Picture 16" descr="0315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8992" y="3952416"/>
            <a:ext cx="5457349" cy="197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0315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6145" y="1928802"/>
            <a:ext cx="5697855" cy="202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7438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551071" y="1285860"/>
            <a:ext cx="8110538" cy="435771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阶跃扰动：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响应：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Aft>
                <a:spcPct val="50000"/>
              </a:spcAft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-71470" y="2745156"/>
            <a:ext cx="18473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0193745"/>
              </p:ext>
            </p:extLst>
          </p:nvPr>
        </p:nvGraphicFramePr>
        <p:xfrm>
          <a:off x="1571604" y="2786058"/>
          <a:ext cx="6797675" cy="909638"/>
        </p:xfrm>
        <a:graphic>
          <a:graphicData uri="http://schemas.openxmlformats.org/presentationml/2006/ole">
            <p:oleObj spid="_x0000_s38252" name="Equation" r:id="rId3" imgW="3213000" imgH="431640" progId="Equation.DSMT4">
              <p:embed/>
            </p:oleObj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114768" y="3049956"/>
            <a:ext cx="9144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2435049"/>
              </p:ext>
            </p:extLst>
          </p:nvPr>
        </p:nvGraphicFramePr>
        <p:xfrm>
          <a:off x="3214678" y="1571612"/>
          <a:ext cx="1657350" cy="428625"/>
        </p:xfrm>
        <a:graphic>
          <a:graphicData uri="http://schemas.openxmlformats.org/presentationml/2006/ole">
            <p:oleObj spid="_x0000_s38253" r:id="rId4" imgW="774364" imgH="20311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611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551071" y="1285860"/>
            <a:ext cx="8110538" cy="23844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闭环系统响应：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Aft>
                <a:spcPct val="50000"/>
              </a:spcAft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Aft>
                <a:spcPct val="50000"/>
              </a:spcAft>
              <a:buFont typeface="Wingdings" pitchFamily="2" charset="2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ct val="5000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基准值选取：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时间内开环输出累加值。 </a:t>
            </a:r>
          </a:p>
          <a:p>
            <a:pPr eaLnBrk="1" hangingPunct="1">
              <a:lnSpc>
                <a:spcPct val="125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-71470" y="2745156"/>
            <a:ext cx="18473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0193745"/>
              </p:ext>
            </p:extLst>
          </p:nvPr>
        </p:nvGraphicFramePr>
        <p:xfrm>
          <a:off x="2285984" y="1785926"/>
          <a:ext cx="5400675" cy="1712912"/>
        </p:xfrm>
        <a:graphic>
          <a:graphicData uri="http://schemas.openxmlformats.org/presentationml/2006/ole">
            <p:oleObj spid="_x0000_s491522" name="公式" r:id="rId3" imgW="2552700" imgH="812800" progId="Equation.3">
              <p:embed/>
            </p:oleObj>
          </a:graphicData>
        </a:graphic>
      </p:graphicFrame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7091330" y="3226168"/>
            <a:ext cx="179408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4-36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857488" y="4643446"/>
            <a:ext cx="4643437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800" i="1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2800" baseline="-25000" dirty="0" err="1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28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FK</a:t>
            </a:r>
            <a:r>
              <a:rPr lang="en-US" altLang="zh-CN" sz="2800" baseline="-25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T            </a:t>
            </a: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4-37</a:t>
            </a:r>
            <a:r>
              <a:rPr lang="zh-CN" altLang="en-US" sz="28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） 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114768" y="3049956"/>
            <a:ext cx="9144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1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36513" y="1844675"/>
            <a:ext cx="9288463" cy="444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（控制结构和扰动作用点如图</a:t>
            </a:r>
            <a:r>
              <a:rPr lang="en-US" altLang="zh-CN" sz="2400" smtClean="0">
                <a:latin typeface="Times New Roman" pitchFamily="18" charset="0"/>
              </a:rPr>
              <a:t>4-17</a:t>
            </a:r>
            <a:r>
              <a:rPr lang="zh-CN" altLang="en-US" sz="2400" smtClean="0">
                <a:latin typeface="Times New Roman" pitchFamily="18" charset="0"/>
              </a:rPr>
              <a:t>所示，参数关系符合        准则）</a:t>
            </a:r>
          </a:p>
        </p:txBody>
      </p:sp>
      <p:graphicFrame>
        <p:nvGraphicFramePr>
          <p:cNvPr id="890886" name="Group 6"/>
          <p:cNvGraphicFramePr>
            <a:graphicFrameLocks noGrp="1"/>
          </p:cNvGraphicFramePr>
          <p:nvPr>
            <p:ph sz="half" idx="2"/>
          </p:nvPr>
        </p:nvGraphicFramePr>
        <p:xfrm>
          <a:off x="468313" y="2420938"/>
          <a:ext cx="8555037" cy="3671888"/>
        </p:xfrm>
        <a:graphic>
          <a:graphicData uri="http://schemas.openxmlformats.org/drawingml/2006/table">
            <a:tbl>
              <a:tblPr/>
              <a:tblGrid>
                <a:gridCol w="1293812"/>
                <a:gridCol w="903288"/>
                <a:gridCol w="911225"/>
                <a:gridCol w="908050"/>
                <a:gridCol w="908050"/>
                <a:gridCol w="906462"/>
                <a:gridCol w="908050"/>
                <a:gridCol w="908050"/>
                <a:gridCol w="908050"/>
              </a:tblGrid>
              <a:tr h="763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        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max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72.2%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77.5%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2.70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81.2%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8.80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84.0%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12.95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86.3%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16.85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88.1%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19.80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89.6%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22.80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90.8%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25.85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7308850" y="1844675"/>
          <a:ext cx="719138" cy="403225"/>
        </p:xfrm>
        <a:graphic>
          <a:graphicData uri="http://schemas.openxmlformats.org/presentationml/2006/ole">
            <p:oleObj spid="_x0000_s39095" name="公式" r:id="rId3" imgW="393359" imgH="215713" progId="Equation.3">
              <p:embed/>
            </p:oleObj>
          </a:graphicData>
        </a:graphic>
      </p:graphicFrame>
      <p:sp>
        <p:nvSpPr>
          <p:cNvPr id="40997" name="Text Box 39"/>
          <p:cNvSpPr txBox="1">
            <a:spLocks noChangeArrowheads="1"/>
          </p:cNvSpPr>
          <p:nvPr/>
        </p:nvSpPr>
        <p:spPr bwMode="auto">
          <a:xfrm>
            <a:off x="900113" y="76517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4-5  </a:t>
            </a:r>
            <a:r>
              <a:rPr lang="zh-CN" altLang="en-US" sz="2400">
                <a:solidFill>
                  <a:schemeClr val="tx1"/>
                </a:solidFill>
              </a:rPr>
              <a:t>典型</a:t>
            </a:r>
            <a:r>
              <a:rPr lang="en-US" altLang="zh-CN" sz="2400">
                <a:solidFill>
                  <a:schemeClr val="tx1"/>
                </a:solidFill>
              </a:rPr>
              <a:t>Ⅱ</a:t>
            </a:r>
            <a:r>
              <a:rPr lang="zh-CN" altLang="en-US" sz="2400">
                <a:solidFill>
                  <a:schemeClr val="tx1"/>
                </a:solidFill>
              </a:rPr>
              <a:t>型系统动态抗扰性能指标与参数的关系</a:t>
            </a:r>
          </a:p>
        </p:txBody>
      </p:sp>
    </p:spTree>
    <p:extLst>
      <p:ext uri="{BB962C8B-B14F-4D97-AF65-F5344CB8AC3E}">
        <p14:creationId xmlns:p14="http://schemas.microsoft.com/office/powerpoint/2010/main" xmlns="" val="387188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248602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cs typeface="Times New Roman" pitchFamily="18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42910" y="6400800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图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4-9  </a:t>
            </a: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典型的阶跃响应过程和跟随性能指标</a:t>
            </a:r>
          </a:p>
        </p:txBody>
      </p:sp>
      <p:sp>
        <p:nvSpPr>
          <p:cNvPr id="19461" name="Rectangle 14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cs typeface="Times New Roman" pitchFamily="18" charset="0"/>
            </a:endParaRPr>
          </a:p>
        </p:txBody>
      </p:sp>
      <p:graphicFrame>
        <p:nvGraphicFramePr>
          <p:cNvPr id="19458" name="Object 13"/>
          <p:cNvGraphicFramePr>
            <a:graphicFrameLocks noChangeAspect="1"/>
          </p:cNvGraphicFramePr>
          <p:nvPr/>
        </p:nvGraphicFramePr>
        <p:xfrm>
          <a:off x="4786313" y="1143000"/>
          <a:ext cx="2119312" cy="668338"/>
        </p:xfrm>
        <a:graphic>
          <a:graphicData uri="http://schemas.openxmlformats.org/presentationml/2006/ole">
            <p:oleObj spid="_x0000_s483330" name="公式" r:id="rId3" imgW="1422400" imgH="444500" progId="Equation.3">
              <p:embed/>
            </p:oleObj>
          </a:graphicData>
        </a:graphic>
      </p:graphicFrame>
      <p:pic>
        <p:nvPicPr>
          <p:cNvPr id="19462" name="Picture 15" descr="03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19275"/>
            <a:ext cx="756126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714348" y="6072206"/>
            <a:ext cx="1800225" cy="287337"/>
          </a:xfrm>
          <a:prstGeom prst="wedgeRoundRectCallout">
            <a:avLst>
              <a:gd name="adj1" fmla="val 41713"/>
              <a:gd name="adj2" fmla="val -137292"/>
              <a:gd name="adj3" fmla="val 16667"/>
            </a:avLst>
          </a:prstGeom>
          <a:solidFill>
            <a:schemeClr val="accent1"/>
          </a:solidFill>
          <a:ln w="9525">
            <a:solidFill>
              <a:srgbClr val="B1664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cs typeface="Times New Roman" pitchFamily="18" charset="0"/>
              </a:rPr>
              <a:t>上升时间 </a:t>
            </a:r>
          </a:p>
        </p:txBody>
      </p:sp>
      <p:sp>
        <p:nvSpPr>
          <p:cNvPr id="19464" name="AutoShape 11"/>
          <p:cNvSpPr>
            <a:spLocks noChangeArrowheads="1"/>
          </p:cNvSpPr>
          <p:nvPr/>
        </p:nvSpPr>
        <p:spPr bwMode="auto">
          <a:xfrm>
            <a:off x="2857488" y="6143644"/>
            <a:ext cx="1800225" cy="287338"/>
          </a:xfrm>
          <a:prstGeom prst="wedgeRoundRectCallout">
            <a:avLst>
              <a:gd name="adj1" fmla="val -29102"/>
              <a:gd name="adj2" fmla="val -173204"/>
              <a:gd name="adj3" fmla="val 16667"/>
            </a:avLst>
          </a:prstGeom>
          <a:solidFill>
            <a:schemeClr val="accent1"/>
          </a:solidFill>
          <a:ln w="9525">
            <a:solidFill>
              <a:srgbClr val="B1664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cs typeface="Times New Roman" pitchFamily="18" charset="0"/>
              </a:rPr>
              <a:t>峰值时间 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5286380" y="6072206"/>
            <a:ext cx="1800225" cy="287338"/>
          </a:xfrm>
          <a:prstGeom prst="wedgeRoundRectCallout">
            <a:avLst>
              <a:gd name="adj1" fmla="val -52292"/>
              <a:gd name="adj2" fmla="val -151106"/>
              <a:gd name="adj3" fmla="val 16667"/>
            </a:avLst>
          </a:prstGeom>
          <a:solidFill>
            <a:schemeClr val="accent1"/>
          </a:solidFill>
          <a:ln w="9525">
            <a:solidFill>
              <a:srgbClr val="B1664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cs typeface="Times New Roman" pitchFamily="18" charset="0"/>
              </a:rPr>
              <a:t>调节时间  </a:t>
            </a:r>
          </a:p>
        </p:txBody>
      </p:sp>
      <p:sp>
        <p:nvSpPr>
          <p:cNvPr id="19466" name="AutoShape 12"/>
          <p:cNvSpPr>
            <a:spLocks noChangeArrowheads="1"/>
          </p:cNvSpPr>
          <p:nvPr/>
        </p:nvSpPr>
        <p:spPr bwMode="auto">
          <a:xfrm>
            <a:off x="3143240" y="1285860"/>
            <a:ext cx="1511300" cy="576262"/>
          </a:xfrm>
          <a:prstGeom prst="wedgeRoundRectCallout">
            <a:avLst>
              <a:gd name="adj1" fmla="val -50585"/>
              <a:gd name="adj2" fmla="val 186544"/>
              <a:gd name="adj3" fmla="val 16667"/>
            </a:avLst>
          </a:prstGeom>
          <a:solidFill>
            <a:schemeClr val="accent1"/>
          </a:solidFill>
          <a:ln w="9525">
            <a:solidFill>
              <a:srgbClr val="B1664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 dirty="0">
                <a:cs typeface="Times New Roman" pitchFamily="18" charset="0"/>
              </a:rPr>
              <a:t>超调量</a:t>
            </a:r>
            <a:r>
              <a:rPr lang="en-US" altLang="zh-CN" sz="2400" i="1" dirty="0">
                <a:cs typeface="Times New Roman" pitchFamily="18" charset="0"/>
              </a:rPr>
              <a:t>σ</a:t>
            </a:r>
            <a:r>
              <a:rPr lang="en-US" altLang="zh-CN" sz="2400" dirty="0">
                <a:cs typeface="Times New Roman" pitchFamily="18" charset="0"/>
              </a:rPr>
              <a:t> 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28596" y="428604"/>
            <a:ext cx="8234363" cy="6413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、跟随性能指标</a:t>
            </a:r>
          </a:p>
        </p:txBody>
      </p:sp>
    </p:spTree>
    <p:extLst>
      <p:ext uri="{BB962C8B-B14F-4D97-AF65-F5344CB8AC3E}">
        <p14:creationId xmlns="" xmlns:p14="http://schemas.microsoft.com/office/powerpoint/2010/main" val="3168101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idx="1"/>
          </p:nvPr>
        </p:nvSpPr>
        <p:spPr>
          <a:xfrm>
            <a:off x="571472" y="1571612"/>
            <a:ext cx="8391556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型系统和典型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型系统在稳态误差上有区别。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型系统：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跟随性能超调小，抗扰性能稍差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Ⅱ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型系统：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超调量相对较大，抗扰性能较好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这些是设计时选择典型系统的重要依据。</a:t>
            </a:r>
          </a:p>
        </p:txBody>
      </p:sp>
    </p:spTree>
    <p:extLst>
      <p:ext uri="{BB962C8B-B14F-4D97-AF65-F5344CB8AC3E}">
        <p14:creationId xmlns:p14="http://schemas.microsoft.com/office/powerpoint/2010/main" xmlns="" val="144215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84" name="Group 4"/>
          <p:cNvGraphicFramePr>
            <a:graphicFrameLocks noGrp="1"/>
          </p:cNvGraphicFramePr>
          <p:nvPr/>
        </p:nvGraphicFramePr>
        <p:xfrm>
          <a:off x="515938" y="1916113"/>
          <a:ext cx="8110537" cy="4191000"/>
        </p:xfrm>
        <a:graphic>
          <a:graphicData uri="http://schemas.openxmlformats.org/drawingml/2006/table">
            <a:tbl>
              <a:tblPr/>
              <a:tblGrid>
                <a:gridCol w="2684462"/>
                <a:gridCol w="996950"/>
                <a:gridCol w="996950"/>
                <a:gridCol w="1073150"/>
                <a:gridCol w="1074738"/>
                <a:gridCol w="1284287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参数关系</a:t>
                      </a:r>
                      <a:r>
                        <a:rPr kumimoji="1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阻尼比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超调量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 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上升时间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峰值时间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相角稳定裕度 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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截止频率</a:t>
                      </a:r>
                      <a:r>
                        <a:rPr kumimoji="1" lang="zh-CN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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0 %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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76.3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°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0.243/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1.5%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6.6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8.3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69.9°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0.367/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0.707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4.3 %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4.7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6.2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65.5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°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0.455/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0.6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9.5 %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4.7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59.2 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0.596/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16.3 %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2.4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3.2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51.8 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0.786/</a:t>
                      </a:r>
                      <a:r>
                        <a:rPr kumimoji="1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169" name="Rectangle 27"/>
          <p:cNvSpPr>
            <a:spLocks noChangeArrowheads="1"/>
          </p:cNvSpPr>
          <p:nvPr/>
        </p:nvSpPr>
        <p:spPr bwMode="auto">
          <a:xfrm>
            <a:off x="684213" y="1196975"/>
            <a:ext cx="745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表</a:t>
            </a:r>
            <a:r>
              <a:rPr lang="en-US" altLang="zh-CN">
                <a:solidFill>
                  <a:schemeClr val="tx1"/>
                </a:solidFill>
              </a:rPr>
              <a:t>4-1    </a:t>
            </a:r>
            <a:r>
              <a:rPr lang="zh-CN" altLang="en-US">
                <a:solidFill>
                  <a:schemeClr val="tx1"/>
                </a:solidFill>
              </a:rPr>
              <a:t>典型</a:t>
            </a:r>
            <a:r>
              <a:rPr lang="en-US" altLang="zh-CN">
                <a:solidFill>
                  <a:schemeClr val="tx1"/>
                </a:solidFill>
              </a:rPr>
              <a:t>Ⅰ</a:t>
            </a:r>
            <a:r>
              <a:rPr lang="zh-CN" altLang="en-US">
                <a:solidFill>
                  <a:schemeClr val="tx1"/>
                </a:solidFill>
              </a:rPr>
              <a:t>型系统动态跟随性能指标和频域指标与参数的关系</a:t>
            </a:r>
          </a:p>
        </p:txBody>
      </p:sp>
    </p:spTree>
    <p:extLst>
      <p:ext uri="{BB962C8B-B14F-4D97-AF65-F5344CB8AC3E}">
        <p14:creationId xmlns="" xmlns:p14="http://schemas.microsoft.com/office/powerpoint/2010/main" val="4149586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Rectangle 15"/>
          <p:cNvSpPr>
            <a:spLocks noChangeArrowheads="1"/>
          </p:cNvSpPr>
          <p:nvPr/>
        </p:nvSpPr>
        <p:spPr bwMode="auto">
          <a:xfrm>
            <a:off x="7164388" y="2205038"/>
            <a:ext cx="1143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0" name="Text Box 51"/>
          <p:cNvSpPr txBox="1">
            <a:spLocks noChangeArrowheads="1"/>
          </p:cNvSpPr>
          <p:nvPr/>
        </p:nvSpPr>
        <p:spPr bwMode="auto">
          <a:xfrm>
            <a:off x="539552" y="692696"/>
            <a:ext cx="835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表</a:t>
            </a:r>
            <a:r>
              <a:rPr lang="en-US" altLang="zh-CN" sz="2800" dirty="0">
                <a:solidFill>
                  <a:schemeClr val="tx1"/>
                </a:solidFill>
              </a:rPr>
              <a:t>4-2  </a:t>
            </a:r>
            <a:r>
              <a:rPr lang="zh-CN" altLang="en-US" sz="2800" dirty="0">
                <a:solidFill>
                  <a:schemeClr val="tx1"/>
                </a:solidFill>
              </a:rPr>
              <a:t>典型</a:t>
            </a:r>
            <a:r>
              <a:rPr lang="en-US" altLang="zh-CN" sz="2800" dirty="0">
                <a:solidFill>
                  <a:schemeClr val="tx1"/>
                </a:solidFill>
              </a:rPr>
              <a:t>I</a:t>
            </a:r>
            <a:r>
              <a:rPr lang="zh-CN" altLang="en-US" sz="2800" dirty="0">
                <a:solidFill>
                  <a:schemeClr val="tx1"/>
                </a:solidFill>
              </a:rPr>
              <a:t>型系统动态抗扰性能指标与参数的关系</a:t>
            </a:r>
          </a:p>
        </p:txBody>
      </p:sp>
      <p:sp>
        <p:nvSpPr>
          <p:cNvPr id="30771" name="Rectangle 5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07924339"/>
              </p:ext>
            </p:extLst>
          </p:nvPr>
        </p:nvGraphicFramePr>
        <p:xfrm>
          <a:off x="3314700" y="1484784"/>
          <a:ext cx="1512888" cy="449263"/>
        </p:xfrm>
        <a:graphic>
          <a:graphicData uri="http://schemas.openxmlformats.org/presentationml/2006/ole">
            <p:oleObj spid="_x0000_s492546" name="公式" r:id="rId3" imgW="609336" imgH="177723" progId="Equation.3">
              <p:embed/>
            </p:oleObj>
          </a:graphicData>
        </a:graphic>
      </p:graphicFrame>
      <p:sp>
        <p:nvSpPr>
          <p:cNvPr id="30772" name="Rectangle 5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2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4832700"/>
              </p:ext>
            </p:extLst>
          </p:nvPr>
        </p:nvGraphicFramePr>
        <p:xfrm>
          <a:off x="5148064" y="1412776"/>
          <a:ext cx="1512887" cy="566738"/>
        </p:xfrm>
        <a:graphic>
          <a:graphicData uri="http://schemas.openxmlformats.org/presentationml/2006/ole">
            <p:oleObj spid="_x0000_s492547" name="Equation" r:id="rId4" imgW="609600" imgH="228600" progId="Equation.DSMT4">
              <p:embed/>
            </p:oleObj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6567044"/>
              </p:ext>
            </p:extLst>
          </p:nvPr>
        </p:nvGraphicFramePr>
        <p:xfrm>
          <a:off x="1259632" y="2492897"/>
          <a:ext cx="6476255" cy="2880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966"/>
                <a:gridCol w="1233572"/>
                <a:gridCol w="1202733"/>
                <a:gridCol w="1264412"/>
                <a:gridCol w="1233572"/>
              </a:tblGrid>
              <a:tr h="77758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宋体"/>
                          <a:ea typeface="宋体"/>
                        </a:rPr>
                        <a:t>1/5</a:t>
                      </a:r>
                      <a:endParaRPr lang="en-US" sz="18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宋体"/>
                          <a:ea typeface="宋体"/>
                        </a:rPr>
                        <a:t>1/10</a:t>
                      </a:r>
                      <a:endParaRPr lang="en-US" sz="18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宋体"/>
                          <a:ea typeface="宋体"/>
                        </a:rPr>
                        <a:t>1/20</a:t>
                      </a:r>
                      <a:endParaRPr lang="en-US" sz="18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宋体"/>
                          <a:ea typeface="宋体"/>
                        </a:rPr>
                        <a:t>1/30</a:t>
                      </a:r>
                      <a:endParaRPr lang="en-US" sz="1800" kern="1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091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27.78%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0025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16.58%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9.27%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6.45%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09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0.336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0.19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0.134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0091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effectLst/>
                        <a:latin typeface="宋体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2.209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1.478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0.741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1.014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13120448"/>
              </p:ext>
            </p:extLst>
          </p:nvPr>
        </p:nvGraphicFramePr>
        <p:xfrm>
          <a:off x="1331640" y="2576155"/>
          <a:ext cx="1296144" cy="708829"/>
        </p:xfrm>
        <a:graphic>
          <a:graphicData uri="http://schemas.openxmlformats.org/presentationml/2006/ole">
            <p:oleObj spid="_x0000_s492548" r:id="rId5" imgW="813153" imgH="444693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76028667"/>
              </p:ext>
            </p:extLst>
          </p:nvPr>
        </p:nvGraphicFramePr>
        <p:xfrm>
          <a:off x="1475656" y="3252061"/>
          <a:ext cx="1296144" cy="621439"/>
        </p:xfrm>
        <a:graphic>
          <a:graphicData uri="http://schemas.openxmlformats.org/presentationml/2006/ole">
            <p:oleObj spid="_x0000_s492549" r:id="rId6" imgW="927503" imgH="444693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18102421"/>
              </p:ext>
            </p:extLst>
          </p:nvPr>
        </p:nvGraphicFramePr>
        <p:xfrm>
          <a:off x="1498600" y="4079875"/>
          <a:ext cx="609600" cy="368300"/>
        </p:xfrm>
        <a:graphic>
          <a:graphicData uri="http://schemas.openxmlformats.org/presentationml/2006/ole">
            <p:oleObj spid="_x0000_s492550" name="Equation" r:id="rId7" imgW="609480" imgH="3682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81792461"/>
              </p:ext>
            </p:extLst>
          </p:nvPr>
        </p:nvGraphicFramePr>
        <p:xfrm>
          <a:off x="1597025" y="4872038"/>
          <a:ext cx="546100" cy="368300"/>
        </p:xfrm>
        <a:graphic>
          <a:graphicData uri="http://schemas.openxmlformats.org/presentationml/2006/ole">
            <p:oleObj spid="_x0000_s492551" name="Equation" r:id="rId8" imgW="545760" imgH="36828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329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4740" name="Group 4"/>
          <p:cNvGraphicFramePr>
            <a:graphicFrameLocks noGrp="1"/>
          </p:cNvGraphicFramePr>
          <p:nvPr>
            <p:ph type="tbl" idx="1"/>
          </p:nvPr>
        </p:nvGraphicFramePr>
        <p:xfrm>
          <a:off x="395288" y="1905000"/>
          <a:ext cx="8110537" cy="4191001"/>
        </p:xfrm>
        <a:graphic>
          <a:graphicData uri="http://schemas.openxmlformats.org/drawingml/2006/table">
            <a:tbl>
              <a:tblPr/>
              <a:tblGrid>
                <a:gridCol w="901700"/>
                <a:gridCol w="900112"/>
                <a:gridCol w="901700"/>
                <a:gridCol w="901700"/>
                <a:gridCol w="900113"/>
                <a:gridCol w="901700"/>
                <a:gridCol w="901700"/>
                <a:gridCol w="900112"/>
                <a:gridCol w="901700"/>
              </a:tblGrid>
              <a:tr h="890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0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</a:t>
                      </a: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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52.6%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43.6%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11.65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37.6%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9.55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33.2%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29.8%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11.30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27.2%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12.25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25.0%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13.25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23.3%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14.20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275" name="Text Box 37"/>
          <p:cNvSpPr txBox="1">
            <a:spLocks noChangeArrowheads="1"/>
          </p:cNvSpPr>
          <p:nvPr/>
        </p:nvSpPr>
        <p:spPr bwMode="auto">
          <a:xfrm>
            <a:off x="1331913" y="692150"/>
            <a:ext cx="6119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4-4  </a:t>
            </a:r>
            <a:r>
              <a:rPr lang="zh-CN" altLang="en-US" sz="2400">
                <a:solidFill>
                  <a:schemeClr val="tx1"/>
                </a:solidFill>
              </a:rPr>
              <a:t>典型</a:t>
            </a:r>
            <a:r>
              <a:rPr lang="en-US" altLang="zh-CN" sz="2400">
                <a:solidFill>
                  <a:schemeClr val="tx1"/>
                </a:solidFill>
              </a:rPr>
              <a:t>Ⅱ</a:t>
            </a:r>
            <a:r>
              <a:rPr lang="zh-CN" altLang="en-US" sz="2400">
                <a:solidFill>
                  <a:schemeClr val="tx1"/>
                </a:solidFill>
              </a:rPr>
              <a:t>型系统阶跃输入跟随性能指标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按</a:t>
            </a:r>
            <a:r>
              <a:rPr lang="en-US" altLang="zh-CN" sz="2400" i="1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rmin</a:t>
            </a:r>
            <a:r>
              <a:rPr lang="zh-CN" altLang="en-US" sz="2400">
                <a:solidFill>
                  <a:schemeClr val="tx1"/>
                </a:solidFill>
              </a:rPr>
              <a:t>准则确定参数关系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8276" name="Text Box 38"/>
          <p:cNvSpPr txBox="1">
            <a:spLocks noChangeArrowheads="1"/>
          </p:cNvSpPr>
          <p:nvPr/>
        </p:nvSpPr>
        <p:spPr bwMode="auto">
          <a:xfrm>
            <a:off x="1547813" y="6370638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 i="1">
                <a:solidFill>
                  <a:schemeClr val="tx1"/>
                </a:solidFill>
              </a:rPr>
              <a:t>h</a:t>
            </a:r>
            <a:r>
              <a:rPr lang="en-US" altLang="zh-CN">
                <a:solidFill>
                  <a:schemeClr val="tx1"/>
                </a:solidFill>
              </a:rPr>
              <a:t>=5</a:t>
            </a:r>
            <a:r>
              <a:rPr lang="zh-CN" altLang="en-US">
                <a:solidFill>
                  <a:schemeClr val="tx1"/>
                </a:solidFill>
              </a:rPr>
              <a:t>的动态跟随性能比较适中。 </a:t>
            </a:r>
          </a:p>
        </p:txBody>
      </p:sp>
    </p:spTree>
    <p:extLst>
      <p:ext uri="{BB962C8B-B14F-4D97-AF65-F5344CB8AC3E}">
        <p14:creationId xmlns="" xmlns:p14="http://schemas.microsoft.com/office/powerpoint/2010/main" val="286468170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36513" y="1844675"/>
            <a:ext cx="9288463" cy="444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（控制结构和扰动作用点如图</a:t>
            </a:r>
            <a:r>
              <a:rPr lang="en-US" altLang="zh-CN" sz="2400" smtClean="0">
                <a:latin typeface="Times New Roman" pitchFamily="18" charset="0"/>
              </a:rPr>
              <a:t>4-17</a:t>
            </a:r>
            <a:r>
              <a:rPr lang="zh-CN" altLang="en-US" sz="2400" smtClean="0">
                <a:latin typeface="Times New Roman" pitchFamily="18" charset="0"/>
              </a:rPr>
              <a:t>所示，参数关系符合        准则）</a:t>
            </a:r>
          </a:p>
        </p:txBody>
      </p:sp>
      <p:graphicFrame>
        <p:nvGraphicFramePr>
          <p:cNvPr id="890886" name="Group 6"/>
          <p:cNvGraphicFramePr>
            <a:graphicFrameLocks noGrp="1"/>
          </p:cNvGraphicFramePr>
          <p:nvPr>
            <p:ph sz="half" idx="2"/>
          </p:nvPr>
        </p:nvGraphicFramePr>
        <p:xfrm>
          <a:off x="468313" y="2420938"/>
          <a:ext cx="8555037" cy="3671888"/>
        </p:xfrm>
        <a:graphic>
          <a:graphicData uri="http://schemas.openxmlformats.org/drawingml/2006/table">
            <a:tbl>
              <a:tblPr/>
              <a:tblGrid>
                <a:gridCol w="1293812"/>
                <a:gridCol w="903288"/>
                <a:gridCol w="911225"/>
                <a:gridCol w="908050"/>
                <a:gridCol w="908050"/>
                <a:gridCol w="906462"/>
                <a:gridCol w="908050"/>
                <a:gridCol w="908050"/>
                <a:gridCol w="908050"/>
              </a:tblGrid>
              <a:tr h="763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        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max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</a:t>
                      </a:r>
                      <a:r>
                        <a:rPr kumimoji="0" lang="en-US" altLang="zh-CN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 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72.2%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77.5%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2.70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81.2%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2.85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8.80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84.0%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12.95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86.3%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16.85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88.1%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19.80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89.6%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22.80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90.8%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3.40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25.85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7308850" y="1844675"/>
          <a:ext cx="719138" cy="403225"/>
        </p:xfrm>
        <a:graphic>
          <a:graphicData uri="http://schemas.openxmlformats.org/presentationml/2006/ole">
            <p:oleObj spid="_x0000_s493570" name="公式" r:id="rId3" imgW="393359" imgH="215713" progId="Equation.3">
              <p:embed/>
            </p:oleObj>
          </a:graphicData>
        </a:graphic>
      </p:graphicFrame>
      <p:sp>
        <p:nvSpPr>
          <p:cNvPr id="40997" name="Text Box 39"/>
          <p:cNvSpPr txBox="1">
            <a:spLocks noChangeArrowheads="1"/>
          </p:cNvSpPr>
          <p:nvPr/>
        </p:nvSpPr>
        <p:spPr bwMode="auto">
          <a:xfrm>
            <a:off x="900113" y="76517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4-5  </a:t>
            </a:r>
            <a:r>
              <a:rPr lang="zh-CN" altLang="en-US" sz="2400">
                <a:solidFill>
                  <a:schemeClr val="tx1"/>
                </a:solidFill>
              </a:rPr>
              <a:t>典型</a:t>
            </a:r>
            <a:r>
              <a:rPr lang="en-US" altLang="zh-CN" sz="2400">
                <a:solidFill>
                  <a:schemeClr val="tx1"/>
                </a:solidFill>
              </a:rPr>
              <a:t>Ⅱ</a:t>
            </a:r>
            <a:r>
              <a:rPr lang="zh-CN" altLang="en-US" sz="2400">
                <a:solidFill>
                  <a:schemeClr val="tx1"/>
                </a:solidFill>
              </a:rPr>
              <a:t>型系统动态抗扰性能指标与参数的关系</a:t>
            </a:r>
          </a:p>
        </p:txBody>
      </p:sp>
    </p:spTree>
    <p:extLst>
      <p:ext uri="{BB962C8B-B14F-4D97-AF65-F5344CB8AC3E}">
        <p14:creationId xmlns="" xmlns:p14="http://schemas.microsoft.com/office/powerpoint/2010/main" val="3871883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1"/>
            <a:ext cx="8572559" cy="642942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转速、电流双闭环控制直流调速系统的设计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38330"/>
            <a:ext cx="8429684" cy="4191000"/>
          </a:xfrm>
          <a:noFill/>
        </p:spPr>
        <p:txBody>
          <a:bodyPr lIns="72000"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4.3.1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控制系统的动态性能指标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4.3.2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调节器的工程设计方法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工程设计方法的原则和基本思路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4.3.3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控制对象的工程近似处理方法</a:t>
            </a: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2605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29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162925" cy="579438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4.3.3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控制对象的工程近似处理方法</a:t>
            </a:r>
          </a:p>
        </p:txBody>
      </p:sp>
      <p:sp>
        <p:nvSpPr>
          <p:cNvPr id="430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0768"/>
            <a:ext cx="867568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）高频段小惯性环节的近似处理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高频段的多个小时间常数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的小惯性环节时，可以等效地用一个小时间常数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的惯性环节来代替。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等效时间常数为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+…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                                           </a:t>
            </a:r>
          </a:p>
        </p:txBody>
      </p:sp>
      <p:sp>
        <p:nvSpPr>
          <p:cNvPr id="43016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7" name="Rectangle 7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0" y="321945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55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0768"/>
            <a:ext cx="867568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个高频段小惯性环节的开环传递函数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为小时间常数。它的频率特性为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                                           </a:t>
            </a:r>
          </a:p>
          <a:p>
            <a:pPr algn="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    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4-39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3016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7337677"/>
              </p:ext>
            </p:extLst>
          </p:nvPr>
        </p:nvGraphicFramePr>
        <p:xfrm>
          <a:off x="2000250" y="2143125"/>
          <a:ext cx="3116263" cy="858838"/>
        </p:xfrm>
        <a:graphic>
          <a:graphicData uri="http://schemas.openxmlformats.org/presentationml/2006/ole">
            <p:oleObj spid="_x0000_s495618" name="Equation" r:id="rId3" imgW="1536480" imgH="431640" progId="Equation.DSMT4">
              <p:embed/>
            </p:oleObj>
          </a:graphicData>
        </a:graphic>
      </p:graphicFrame>
      <p:sp>
        <p:nvSpPr>
          <p:cNvPr id="43017" name="Rectangle 7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30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7288123"/>
              </p:ext>
            </p:extLst>
          </p:nvPr>
        </p:nvGraphicFramePr>
        <p:xfrm>
          <a:off x="1285875" y="4000500"/>
          <a:ext cx="7316788" cy="860425"/>
        </p:xfrm>
        <a:graphic>
          <a:graphicData uri="http://schemas.openxmlformats.org/presentationml/2006/ole">
            <p:oleObj spid="_x0000_s495619" name="公式" r:id="rId4" imgW="3644900" imgH="431800" progId="Equation.3">
              <p:embed/>
            </p:oleObj>
          </a:graphicData>
        </a:graphic>
      </p:graphicFrame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0" y="321945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55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0768"/>
            <a:ext cx="867568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近似处理后的传递函数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，频率特性为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                    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4-41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43016" name="Rectangle 5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7" name="Rectangle 7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0" y="321945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30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1829354"/>
              </p:ext>
            </p:extLst>
          </p:nvPr>
        </p:nvGraphicFramePr>
        <p:xfrm>
          <a:off x="2928938" y="2143125"/>
          <a:ext cx="2181225" cy="835025"/>
        </p:xfrm>
        <a:graphic>
          <a:graphicData uri="http://schemas.openxmlformats.org/presentationml/2006/ole">
            <p:oleObj spid="_x0000_s496644" name="公式" r:id="rId3" imgW="1091726" imgH="418918" progId="Equation.3">
              <p:embed/>
            </p:oleObj>
          </a:graphicData>
        </a:graphic>
      </p:graphicFrame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30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015330"/>
              </p:ext>
            </p:extLst>
          </p:nvPr>
        </p:nvGraphicFramePr>
        <p:xfrm>
          <a:off x="1714500" y="4071938"/>
          <a:ext cx="4538663" cy="857250"/>
        </p:xfrm>
        <a:graphic>
          <a:graphicData uri="http://schemas.openxmlformats.org/presentationml/2006/ole">
            <p:oleObj spid="_x0000_s496645" name="公式" r:id="rId4" imgW="22606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2755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近似条件：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工程计算一般允许有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以内的误差，  近似条件可写成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						                 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0" y="33147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4286435"/>
              </p:ext>
            </p:extLst>
          </p:nvPr>
        </p:nvGraphicFramePr>
        <p:xfrm>
          <a:off x="3786182" y="2000240"/>
          <a:ext cx="1584325" cy="500062"/>
        </p:xfrm>
        <a:graphic>
          <a:graphicData uri="http://schemas.openxmlformats.org/presentationml/2006/ole">
            <p:oleObj spid="_x0000_s42710" name="公式" r:id="rId3" imgW="723586" imgH="228501" progId="Equation.3">
              <p:embed/>
            </p:oleObj>
          </a:graphicData>
        </a:graphic>
      </p:graphicFrame>
      <p:sp>
        <p:nvSpPr>
          <p:cNvPr id="44041" name="Rectangle 7"/>
          <p:cNvSpPr>
            <a:spLocks noChangeArrowheads="1"/>
          </p:cNvSpPr>
          <p:nvPr/>
        </p:nvSpPr>
        <p:spPr bwMode="auto">
          <a:xfrm>
            <a:off x="0" y="32004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9716123"/>
              </p:ext>
            </p:extLst>
          </p:nvPr>
        </p:nvGraphicFramePr>
        <p:xfrm>
          <a:off x="3500430" y="3071810"/>
          <a:ext cx="1584325" cy="906463"/>
        </p:xfrm>
        <a:graphic>
          <a:graphicData uri="http://schemas.openxmlformats.org/presentationml/2006/ole">
            <p:oleObj spid="_x0000_s42711" name="公式" r:id="rId4" imgW="800100" imgH="457200" progId="Equation.3">
              <p:embed/>
            </p:oleObj>
          </a:graphicData>
        </a:graphic>
      </p:graphicFrame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318611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2714" name="Object 730"/>
          <p:cNvGraphicFramePr>
            <a:graphicFrameLocks noChangeAspect="1"/>
          </p:cNvGraphicFramePr>
          <p:nvPr/>
        </p:nvGraphicFramePr>
        <p:xfrm>
          <a:off x="1071538" y="4500570"/>
          <a:ext cx="7313613" cy="860425"/>
        </p:xfrm>
        <a:graphic>
          <a:graphicData uri="http://schemas.openxmlformats.org/presentationml/2006/ole">
            <p:oleObj spid="_x0000_s42714" name="公式" r:id="rId5" imgW="36449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7286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ChangeArrowheads="1"/>
          </p:cNvSpPr>
          <p:nvPr/>
        </p:nvSpPr>
        <p:spPr bwMode="auto">
          <a:xfrm>
            <a:off x="0" y="233362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cs typeface="Times New Roman" pitchFamily="18" charset="0"/>
            </a:endParaRPr>
          </a:p>
        </p:txBody>
      </p:sp>
      <p:sp>
        <p:nvSpPr>
          <p:cNvPr id="130051" name="Text Box 9"/>
          <p:cNvSpPr txBox="1">
            <a:spLocks noChangeArrowheads="1"/>
          </p:cNvSpPr>
          <p:nvPr/>
        </p:nvSpPr>
        <p:spPr bwMode="auto">
          <a:xfrm>
            <a:off x="7092950" y="2852738"/>
            <a:ext cx="18716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cs typeface="Times New Roman" pitchFamily="18" charset="0"/>
              </a:rPr>
              <a:t>图</a:t>
            </a: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4-10    </a:t>
            </a:r>
            <a:r>
              <a:rPr lang="zh-CN" altLang="en-US" sz="2400">
                <a:solidFill>
                  <a:schemeClr val="tx1"/>
                </a:solidFill>
                <a:cs typeface="Times New Roman" pitchFamily="18" charset="0"/>
              </a:rPr>
              <a:t>突加扰动的动态过程和抗扰性能指标</a:t>
            </a:r>
          </a:p>
        </p:txBody>
      </p:sp>
      <p:pic>
        <p:nvPicPr>
          <p:cNvPr id="130052" name="Picture 10" descr="03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5903912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3" name="AutoShape 6"/>
          <p:cNvSpPr>
            <a:spLocks noChangeArrowheads="1"/>
          </p:cNvSpPr>
          <p:nvPr/>
        </p:nvSpPr>
        <p:spPr bwMode="auto">
          <a:xfrm>
            <a:off x="2643174" y="1500174"/>
            <a:ext cx="2016125" cy="431800"/>
          </a:xfrm>
          <a:prstGeom prst="wedgeRoundRectCallout">
            <a:avLst>
              <a:gd name="adj1" fmla="val -73715"/>
              <a:gd name="adj2" fmla="val 267910"/>
              <a:gd name="adj3" fmla="val 16667"/>
            </a:avLst>
          </a:prstGeom>
          <a:solidFill>
            <a:schemeClr val="accent1"/>
          </a:solidFill>
          <a:ln w="9525">
            <a:solidFill>
              <a:srgbClr val="B1664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cs typeface="Times New Roman" pitchFamily="18" charset="0"/>
              </a:rPr>
              <a:t>动态降落  </a:t>
            </a:r>
          </a:p>
        </p:txBody>
      </p:sp>
      <p:sp>
        <p:nvSpPr>
          <p:cNvPr id="130054" name="AutoShape 8"/>
          <p:cNvSpPr>
            <a:spLocks noChangeArrowheads="1"/>
          </p:cNvSpPr>
          <p:nvPr/>
        </p:nvSpPr>
        <p:spPr bwMode="auto">
          <a:xfrm>
            <a:off x="3276600" y="6237288"/>
            <a:ext cx="1800225" cy="430212"/>
          </a:xfrm>
          <a:prstGeom prst="wedgeRoundRectCallout">
            <a:avLst>
              <a:gd name="adj1" fmla="val -65431"/>
              <a:gd name="adj2" fmla="val -106829"/>
              <a:gd name="adj3" fmla="val 16667"/>
            </a:avLst>
          </a:prstGeom>
          <a:solidFill>
            <a:schemeClr val="accent1"/>
          </a:solidFill>
          <a:ln w="9525">
            <a:solidFill>
              <a:srgbClr val="B1664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cs typeface="Times New Roman" pitchFamily="18" charset="0"/>
              </a:rPr>
              <a:t>恢复时间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0034" y="501634"/>
            <a:ext cx="8162925" cy="6413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抗扰性能指标</a:t>
            </a:r>
          </a:p>
        </p:txBody>
      </p:sp>
    </p:spTree>
    <p:extLst>
      <p:ext uri="{BB962C8B-B14F-4D97-AF65-F5344CB8AC3E}">
        <p14:creationId xmlns="" xmlns:p14="http://schemas.microsoft.com/office/powerpoint/2010/main" val="3879420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6"/>
          <p:cNvSpPr txBox="1">
            <a:spLocks noChangeArrowheads="1"/>
          </p:cNvSpPr>
          <p:nvPr/>
        </p:nvSpPr>
        <p:spPr bwMode="auto">
          <a:xfrm>
            <a:off x="1331913" y="6083300"/>
            <a:ext cx="6048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图</a:t>
            </a:r>
            <a:r>
              <a:rPr lang="en-US" altLang="zh-CN">
                <a:solidFill>
                  <a:schemeClr val="tx1"/>
                </a:solidFill>
              </a:rPr>
              <a:t>4-18	</a:t>
            </a:r>
            <a:r>
              <a:rPr lang="zh-CN" altLang="en-US">
                <a:solidFill>
                  <a:schemeClr val="tx1"/>
                </a:solidFill>
              </a:rPr>
              <a:t>高频段小惯性群近似处理对频率特性的影响</a:t>
            </a:r>
          </a:p>
        </p:txBody>
      </p:sp>
      <p:pic>
        <p:nvPicPr>
          <p:cNvPr id="140291" name="Picture 7" descr="0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6497"/>
            <a:ext cx="7777162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AutoShape 5"/>
          <p:cNvSpPr>
            <a:spLocks noChangeArrowheads="1"/>
          </p:cNvSpPr>
          <p:nvPr/>
        </p:nvSpPr>
        <p:spPr bwMode="auto">
          <a:xfrm>
            <a:off x="5076056" y="908844"/>
            <a:ext cx="2016125" cy="719138"/>
          </a:xfrm>
          <a:prstGeom prst="wedgeRoundRectCallout">
            <a:avLst>
              <a:gd name="adj1" fmla="val -77639"/>
              <a:gd name="adj2" fmla="val 281347"/>
              <a:gd name="adj3" fmla="val 16667"/>
            </a:avLst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 dirty="0"/>
              <a:t>T=T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+T</a:t>
            </a:r>
            <a:r>
              <a:rPr lang="en-US" altLang="zh-CN" sz="2800" baseline="-25000" dirty="0"/>
              <a:t>2</a:t>
            </a:r>
          </a:p>
        </p:txBody>
      </p:sp>
      <p:sp>
        <p:nvSpPr>
          <p:cNvPr id="12" name="矩形 11"/>
          <p:cNvSpPr/>
          <p:nvPr/>
        </p:nvSpPr>
        <p:spPr>
          <a:xfrm>
            <a:off x="591848" y="594912"/>
            <a:ext cx="495520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）高频段小惯性环节的近似处理</a:t>
            </a:r>
          </a:p>
        </p:txBody>
      </p:sp>
    </p:spTree>
    <p:extLst>
      <p:ext uri="{BB962C8B-B14F-4D97-AF65-F5344CB8AC3E}">
        <p14:creationId xmlns:p14="http://schemas.microsoft.com/office/powerpoint/2010/main" xmlns="" val="141661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三个小惯性环节，其近似处理的表达式是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近似条件为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						                 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0" y="33147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41" name="Rectangle 7"/>
          <p:cNvSpPr>
            <a:spLocks noChangeArrowheads="1"/>
          </p:cNvSpPr>
          <p:nvPr/>
        </p:nvSpPr>
        <p:spPr bwMode="auto">
          <a:xfrm>
            <a:off x="0" y="3200400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0" y="321468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786929"/>
              </p:ext>
            </p:extLst>
          </p:nvPr>
        </p:nvGraphicFramePr>
        <p:xfrm>
          <a:off x="1428750" y="2000250"/>
          <a:ext cx="6481763" cy="863600"/>
        </p:xfrm>
        <a:graphic>
          <a:graphicData uri="http://schemas.openxmlformats.org/presentationml/2006/ole">
            <p:oleObj spid="_x0000_s497668" name="Equation" r:id="rId3" imgW="3213000" imgH="431640" progId="Equation.DSMT4">
              <p:embed/>
            </p:oleObj>
          </a:graphicData>
        </a:graphic>
      </p:graphicFrame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318611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0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0724095"/>
              </p:ext>
            </p:extLst>
          </p:nvPr>
        </p:nvGraphicFramePr>
        <p:xfrm>
          <a:off x="3214678" y="3357562"/>
          <a:ext cx="2952750" cy="901700"/>
        </p:xfrm>
        <a:graphic>
          <a:graphicData uri="http://schemas.openxmlformats.org/presentationml/2006/ole">
            <p:oleObj spid="_x0000_s497669" name="公式" r:id="rId4" imgW="1586811" imgH="482391" progId="Equation.3">
              <p:embed/>
            </p:oleObj>
          </a:graphicData>
        </a:graphic>
      </p:graphicFrame>
      <p:graphicFrame>
        <p:nvGraphicFramePr>
          <p:cNvPr id="497671" name="Object 7"/>
          <p:cNvGraphicFramePr>
            <a:graphicFrameLocks noChangeAspect="1"/>
          </p:cNvGraphicFramePr>
          <p:nvPr/>
        </p:nvGraphicFramePr>
        <p:xfrm>
          <a:off x="857224" y="4572008"/>
          <a:ext cx="7224713" cy="1778000"/>
        </p:xfrm>
        <a:graphic>
          <a:graphicData uri="http://schemas.openxmlformats.org/presentationml/2006/ole">
            <p:oleObj spid="_x0000_s497671" name="Equation" r:id="rId5" imgW="3581280" imgH="8888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7286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62925" cy="57943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）高阶系统的降阶近似处理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484784"/>
            <a:ext cx="7993063" cy="46926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三阶系统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都是正数，且</a:t>
            </a:r>
            <a:r>
              <a:rPr lang="en-US" altLang="zh-CN" sz="28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bc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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，即系统是稳定的。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降阶处理：忽略高次项，得近似的一阶系统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4505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124832021"/>
              </p:ext>
            </p:extLst>
          </p:nvPr>
        </p:nvGraphicFramePr>
        <p:xfrm>
          <a:off x="2500298" y="2143116"/>
          <a:ext cx="3600450" cy="900113"/>
        </p:xfrm>
        <a:graphic>
          <a:graphicData uri="http://schemas.openxmlformats.org/presentationml/2006/ole">
            <p:oleObj spid="_x0000_s43553" name="公式" r:id="rId3" imgW="1574800" imgH="393700" progId="Equation.3">
              <p:embed/>
            </p:oleObj>
          </a:graphicData>
        </a:graphic>
      </p:graphicFrame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7162800" y="2057400"/>
            <a:ext cx="103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(4-45) </a:t>
            </a:r>
          </a:p>
        </p:txBody>
      </p:sp>
      <p:graphicFrame>
        <p:nvGraphicFramePr>
          <p:cNvPr id="450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5878591"/>
              </p:ext>
            </p:extLst>
          </p:nvPr>
        </p:nvGraphicFramePr>
        <p:xfrm>
          <a:off x="3071802" y="4643446"/>
          <a:ext cx="2016125" cy="908050"/>
        </p:xfrm>
        <a:graphic>
          <a:graphicData uri="http://schemas.openxmlformats.org/presentationml/2006/ole">
            <p:oleObj spid="_x0000_s43554" name="公式" r:id="rId4" imgW="863225" imgH="393529" progId="Equation.3">
              <p:embed/>
            </p:oleObj>
          </a:graphicData>
        </a:graphic>
      </p:graphicFrame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7143768" y="4786322"/>
            <a:ext cx="103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(4-46) </a:t>
            </a:r>
          </a:p>
        </p:txBody>
      </p:sp>
    </p:spTree>
    <p:extLst>
      <p:ext uri="{BB962C8B-B14F-4D97-AF65-F5344CB8AC3E}">
        <p14:creationId xmlns:p14="http://schemas.microsoft.com/office/powerpoint/2010/main" xmlns="" val="21671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62925" cy="57943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）高阶系统的降阶近似处理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484784"/>
            <a:ext cx="7993063" cy="46926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近似条件 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450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294575"/>
              </p:ext>
            </p:extLst>
          </p:nvPr>
        </p:nvGraphicFramePr>
        <p:xfrm>
          <a:off x="2285984" y="2214554"/>
          <a:ext cx="2824162" cy="971550"/>
        </p:xfrm>
        <a:graphic>
          <a:graphicData uri="http://schemas.openxmlformats.org/presentationml/2006/ole">
            <p:oleObj spid="_x0000_s498692" name="公式" r:id="rId3" imgW="1294838" imgH="444307" progId="Equation.3">
              <p:embed/>
            </p:oleObj>
          </a:graphicData>
        </a:graphic>
      </p:graphicFrame>
      <p:graphicFrame>
        <p:nvGraphicFramePr>
          <p:cNvPr id="498693" name="Object 5"/>
          <p:cNvGraphicFramePr>
            <a:graphicFrameLocks noGrp="1" noChangeAspect="1"/>
          </p:cNvGraphicFramePr>
          <p:nvPr/>
        </p:nvGraphicFramePr>
        <p:xfrm>
          <a:off x="785786" y="3500438"/>
          <a:ext cx="5021262" cy="1974850"/>
        </p:xfrm>
        <a:graphic>
          <a:graphicData uri="http://schemas.openxmlformats.org/presentationml/2006/ole">
            <p:oleObj spid="_x0000_s498693" name="Equation" r:id="rId4" imgW="2197080" imgH="863280" progId="Equation.DSMT4">
              <p:embed/>
            </p:oleObj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000892" y="2500306"/>
            <a:ext cx="103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4-47) </a:t>
            </a:r>
            <a:endParaRPr lang="en-US" altLang="zh-CN" sz="24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71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7" y="548680"/>
            <a:ext cx="8162925" cy="5794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）低频段大惯性环节的近似处理</a:t>
            </a:r>
          </a:p>
        </p:txBody>
      </p:sp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大惯性环节可近似看作积分环节： 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大惯性环节的频率特性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积分环节幅值为 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3551305"/>
              </p:ext>
            </p:extLst>
          </p:nvPr>
        </p:nvGraphicFramePr>
        <p:xfrm>
          <a:off x="2400300" y="2120900"/>
          <a:ext cx="831850" cy="787400"/>
        </p:xfrm>
        <a:graphic>
          <a:graphicData uri="http://schemas.openxmlformats.org/presentationml/2006/ole">
            <p:oleObj spid="_x0000_s44939" name="公式" r:id="rId3" imgW="406048" imgH="393359" progId="Equation.3">
              <p:embed/>
            </p:oleObj>
          </a:graphicData>
        </a:graphic>
      </p:graphicFrame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2751389"/>
              </p:ext>
            </p:extLst>
          </p:nvPr>
        </p:nvGraphicFramePr>
        <p:xfrm>
          <a:off x="4572000" y="2095500"/>
          <a:ext cx="434975" cy="787400"/>
        </p:xfrm>
        <a:graphic>
          <a:graphicData uri="http://schemas.openxmlformats.org/presentationml/2006/ole">
            <p:oleObj spid="_x0000_s44940" name="公式" r:id="rId4" imgW="215713" imgH="393359" progId="Equation.3">
              <p:embed/>
            </p:oleObj>
          </a:graphicData>
        </a:graphic>
      </p:graphicFrame>
      <p:sp>
        <p:nvSpPr>
          <p:cNvPr id="46091" name="AutoShape 10"/>
          <p:cNvSpPr>
            <a:spLocks noChangeArrowheads="1"/>
          </p:cNvSpPr>
          <p:nvPr/>
        </p:nvSpPr>
        <p:spPr bwMode="auto">
          <a:xfrm>
            <a:off x="3416300" y="2276872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8387117"/>
              </p:ext>
            </p:extLst>
          </p:nvPr>
        </p:nvGraphicFramePr>
        <p:xfrm>
          <a:off x="2571736" y="3857628"/>
          <a:ext cx="4376738" cy="889000"/>
        </p:xfrm>
        <a:graphic>
          <a:graphicData uri="http://schemas.openxmlformats.org/presentationml/2006/ole">
            <p:oleObj spid="_x0000_s44941" name="公式" r:id="rId5" imgW="2197100" imgH="444500" progId="Equation.3">
              <p:embed/>
            </p:oleObj>
          </a:graphicData>
        </a:graphic>
      </p:graphicFrame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8890161"/>
              </p:ext>
            </p:extLst>
          </p:nvPr>
        </p:nvGraphicFramePr>
        <p:xfrm>
          <a:off x="3857620" y="5286388"/>
          <a:ext cx="2212975" cy="889000"/>
        </p:xfrm>
        <a:graphic>
          <a:graphicData uri="http://schemas.openxmlformats.org/presentationml/2006/ole">
            <p:oleObj spid="_x0000_s44942" name="公式" r:id="rId6" imgW="1117115" imgH="444307" progId="Equation.3">
              <p:embed/>
            </p:oleObj>
          </a:graphicData>
        </a:graphic>
      </p:graphicFrame>
      <p:sp>
        <p:nvSpPr>
          <p:cNvPr id="46094" name="Rectangle 16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679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7" y="548680"/>
            <a:ext cx="8162925" cy="5794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）低频段大惯性环节的近似处理</a:t>
            </a:r>
          </a:p>
        </p:txBody>
      </p:sp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幅值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近似条件是： 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1" name="AutoShape 10"/>
          <p:cNvSpPr>
            <a:spLocks noChangeArrowheads="1"/>
          </p:cNvSpPr>
          <p:nvPr/>
        </p:nvSpPr>
        <p:spPr bwMode="auto">
          <a:xfrm>
            <a:off x="4071934" y="1785926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8387117"/>
              </p:ext>
            </p:extLst>
          </p:nvPr>
        </p:nvGraphicFramePr>
        <p:xfrm>
          <a:off x="2285984" y="1500174"/>
          <a:ext cx="1146175" cy="725487"/>
        </p:xfrm>
        <a:graphic>
          <a:graphicData uri="http://schemas.openxmlformats.org/presentationml/2006/ole">
            <p:oleObj spid="_x0000_s499716" name="Equation" r:id="rId3" imgW="685800" imgH="431640" progId="Equation.DSMT4">
              <p:embed/>
            </p:oleObj>
          </a:graphicData>
        </a:graphic>
      </p:graphicFrame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8890161"/>
              </p:ext>
            </p:extLst>
          </p:nvPr>
        </p:nvGraphicFramePr>
        <p:xfrm>
          <a:off x="5500694" y="1643050"/>
          <a:ext cx="412750" cy="614362"/>
        </p:xfrm>
        <a:graphic>
          <a:graphicData uri="http://schemas.openxmlformats.org/presentationml/2006/ole">
            <p:oleObj spid="_x0000_s499717" name="Equation" r:id="rId4" imgW="266400" imgH="393480" progId="Equation.DSMT4">
              <p:embed/>
            </p:oleObj>
          </a:graphicData>
        </a:graphic>
      </p:graphicFrame>
      <p:sp>
        <p:nvSpPr>
          <p:cNvPr id="46094" name="Rectangle 16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6" name="Object 15"/>
          <p:cNvGraphicFramePr>
            <a:graphicFrameLocks noChangeAspect="1"/>
          </p:cNvGraphicFramePr>
          <p:nvPr/>
        </p:nvGraphicFramePr>
        <p:xfrm>
          <a:off x="2571736" y="3500438"/>
          <a:ext cx="1079500" cy="850900"/>
        </p:xfrm>
        <a:graphic>
          <a:graphicData uri="http://schemas.openxmlformats.org/presentationml/2006/ole">
            <p:oleObj spid="_x0000_s499718" name="公式" r:id="rId5" imgW="495085" imgH="393529" progId="Equation.3">
              <p:embed/>
            </p:oleObj>
          </a:graphicData>
        </a:graphic>
      </p:graphicFrame>
      <p:sp>
        <p:nvSpPr>
          <p:cNvPr id="46095" name="Rectangle 17"/>
          <p:cNvSpPr>
            <a:spLocks noChangeArrowheads="1"/>
          </p:cNvSpPr>
          <p:nvPr/>
        </p:nvSpPr>
        <p:spPr bwMode="auto">
          <a:xfrm>
            <a:off x="4786314" y="3714752"/>
            <a:ext cx="992579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(4-48) </a:t>
            </a:r>
          </a:p>
        </p:txBody>
      </p:sp>
    </p:spTree>
    <p:extLst>
      <p:ext uri="{BB962C8B-B14F-4D97-AF65-F5344CB8AC3E}">
        <p14:creationId xmlns:p14="http://schemas.microsoft.com/office/powerpoint/2010/main" xmlns="" val="187679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相角： 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相角之后从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72.45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度变为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度，滞后的更多，稳定裕度更小。即实际系统的稳定裕度大于近似系统。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8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2751389"/>
              </p:ext>
            </p:extLst>
          </p:nvPr>
        </p:nvGraphicFramePr>
        <p:xfrm>
          <a:off x="5168900" y="2001838"/>
          <a:ext cx="384175" cy="355600"/>
        </p:xfrm>
        <a:graphic>
          <a:graphicData uri="http://schemas.openxmlformats.org/presentationml/2006/ole">
            <p:oleObj spid="_x0000_s500739" name="Equation" r:id="rId3" imgW="190440" imgH="177480" progId="Equation.DSMT4">
              <p:embed/>
            </p:oleObj>
          </a:graphicData>
        </a:graphic>
      </p:graphicFrame>
      <p:sp>
        <p:nvSpPr>
          <p:cNvPr id="46091" name="AutoShape 10"/>
          <p:cNvSpPr>
            <a:spLocks noChangeArrowheads="1"/>
          </p:cNvSpPr>
          <p:nvPr/>
        </p:nvSpPr>
        <p:spPr bwMode="auto">
          <a:xfrm>
            <a:off x="4143372" y="2000240"/>
            <a:ext cx="647700" cy="360363"/>
          </a:xfrm>
          <a:prstGeom prst="rightArrow">
            <a:avLst>
              <a:gd name="adj1" fmla="val 50000"/>
              <a:gd name="adj2" fmla="val 44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0" y="3205163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4" name="Rectangle 16"/>
          <p:cNvSpPr>
            <a:spLocks noChangeArrowheads="1"/>
          </p:cNvSpPr>
          <p:nvPr/>
        </p:nvSpPr>
        <p:spPr bwMode="auto">
          <a:xfrm>
            <a:off x="0" y="3233738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00742" name="Object 6"/>
          <p:cNvGraphicFramePr>
            <a:graphicFrameLocks noChangeAspect="1"/>
          </p:cNvGraphicFramePr>
          <p:nvPr/>
        </p:nvGraphicFramePr>
        <p:xfrm>
          <a:off x="2500298" y="2000240"/>
          <a:ext cx="1144587" cy="406400"/>
        </p:xfrm>
        <a:graphic>
          <a:graphicData uri="http://schemas.openxmlformats.org/presentationml/2006/ole">
            <p:oleObj spid="_x0000_s500742" name="Equation" r:id="rId4" imgW="57132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7679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6210300"/>
            <a:ext cx="8483600" cy="647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图</a:t>
            </a:r>
            <a:r>
              <a:rPr lang="en-US" altLang="zh-CN" sz="2400" dirty="0" smtClean="0">
                <a:latin typeface="Times New Roman" pitchFamily="18" charset="0"/>
              </a:rPr>
              <a:t>4-19  </a:t>
            </a:r>
            <a:r>
              <a:rPr lang="zh-CN" altLang="en-US" sz="2400" dirty="0" smtClean="0">
                <a:latin typeface="Times New Roman" pitchFamily="18" charset="0"/>
              </a:rPr>
              <a:t>低频段大惯性环节近似处理对频率特性的影响</a:t>
            </a:r>
          </a:p>
        </p:txBody>
      </p:sp>
      <p:sp>
        <p:nvSpPr>
          <p:cNvPr id="141315" name="Rectangle 4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1317" name="Picture 9" descr="03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1714488"/>
            <a:ext cx="712787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8" name="AutoShape 6"/>
          <p:cNvSpPr>
            <a:spLocks noChangeArrowheads="1"/>
          </p:cNvSpPr>
          <p:nvPr/>
        </p:nvSpPr>
        <p:spPr bwMode="auto">
          <a:xfrm>
            <a:off x="2928926" y="857232"/>
            <a:ext cx="3529012" cy="1008063"/>
          </a:xfrm>
          <a:prstGeom prst="wedgeRoundRectCallout">
            <a:avLst>
              <a:gd name="adj1" fmla="val -63440"/>
              <a:gd name="adj2" fmla="val 168192"/>
              <a:gd name="adj3" fmla="val 16667"/>
            </a:avLst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dirty="0"/>
              <a:t>在低频段，把特性</a:t>
            </a:r>
            <a:r>
              <a:rPr lang="en-US" altLang="zh-CN" sz="2800" dirty="0"/>
              <a:t>a</a:t>
            </a:r>
            <a:r>
              <a:rPr lang="zh-CN" altLang="en-US" sz="2800" dirty="0"/>
              <a:t>近似地看成特性</a:t>
            </a:r>
            <a:r>
              <a:rPr lang="en-US" altLang="zh-CN" sz="2800" dirty="0"/>
              <a:t>b</a:t>
            </a:r>
            <a:r>
              <a:rPr lang="zh-CN" altLang="en-US" sz="2800" dirty="0"/>
              <a:t>。  </a:t>
            </a:r>
          </a:p>
        </p:txBody>
      </p:sp>
      <p:sp>
        <p:nvSpPr>
          <p:cNvPr id="141316" name="Text Box 8"/>
          <p:cNvSpPr txBox="1">
            <a:spLocks noChangeArrowheads="1"/>
          </p:cNvSpPr>
          <p:nvPr/>
        </p:nvSpPr>
        <p:spPr bwMode="auto">
          <a:xfrm>
            <a:off x="1643042" y="5357826"/>
            <a:ext cx="2376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这种近似处理只适用于分析动态性能 </a:t>
            </a:r>
          </a:p>
        </p:txBody>
      </p:sp>
      <p:graphicFrame>
        <p:nvGraphicFramePr>
          <p:cNvPr id="457729" name="Object 1"/>
          <p:cNvGraphicFramePr>
            <a:graphicFrameLocks noGrp="1" noChangeAspect="1"/>
          </p:cNvGraphicFramePr>
          <p:nvPr/>
        </p:nvGraphicFramePr>
        <p:xfrm>
          <a:off x="5143504" y="1928802"/>
          <a:ext cx="2303463" cy="647700"/>
        </p:xfrm>
        <a:graphic>
          <a:graphicData uri="http://schemas.openxmlformats.org/presentationml/2006/ole">
            <p:oleObj spid="_x0000_s457729" name="Equation" r:id="rId4" imgW="1536480" imgH="431640" progId="Equation.DSMT4">
              <p:embed/>
            </p:oleObj>
          </a:graphicData>
        </a:graphic>
      </p:graphicFrame>
      <p:graphicFrame>
        <p:nvGraphicFramePr>
          <p:cNvPr id="457730" name="Object 2"/>
          <p:cNvGraphicFramePr>
            <a:graphicFrameLocks noGrp="1" noChangeAspect="1"/>
          </p:cNvGraphicFramePr>
          <p:nvPr/>
        </p:nvGraphicFramePr>
        <p:xfrm>
          <a:off x="5291138" y="2714625"/>
          <a:ext cx="1865312" cy="647700"/>
        </p:xfrm>
        <a:graphic>
          <a:graphicData uri="http://schemas.openxmlformats.org/presentationml/2006/ole">
            <p:oleObj spid="_x0000_s457730" name="Equation" r:id="rId5" imgW="124452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6227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181"/>
          <p:cNvSpPr txBox="1">
            <a:spLocks noChangeArrowheads="1"/>
          </p:cNvSpPr>
          <p:nvPr/>
        </p:nvSpPr>
        <p:spPr bwMode="auto">
          <a:xfrm>
            <a:off x="214282" y="2786058"/>
            <a:ext cx="5429288" cy="3714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en-US" altLang="zh-CN" sz="1000" dirty="0"/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sz="900" dirty="0">
              <a:latin typeface="宋体" charset="-122"/>
            </a:endParaRPr>
          </a:p>
          <a:p>
            <a:pPr eaLnBrk="1" hangingPunct="1"/>
            <a:endParaRPr lang="en-US" altLang="zh-CN" dirty="0" smtClean="0">
              <a:latin typeface="宋体" charset="-122"/>
            </a:endParaRPr>
          </a:p>
          <a:p>
            <a:pPr eaLnBrk="1" hangingPunct="1"/>
            <a:r>
              <a:rPr lang="zh-CN" altLang="en-US" dirty="0" smtClean="0">
                <a:latin typeface="宋体" charset="-122"/>
              </a:rPr>
              <a:t>图</a:t>
            </a:r>
            <a:r>
              <a:rPr lang="en-US" altLang="zh-CN" dirty="0">
                <a:latin typeface="Calibri" pitchFamily="34" charset="0"/>
              </a:rPr>
              <a:t>4</a:t>
            </a:r>
            <a:r>
              <a:rPr lang="en-US" altLang="zh-CN" dirty="0"/>
              <a:t>-</a:t>
            </a:r>
            <a:r>
              <a:rPr lang="en-US" altLang="zh-CN" dirty="0">
                <a:latin typeface="Calibri" pitchFamily="34" charset="0"/>
              </a:rPr>
              <a:t>11</a:t>
            </a:r>
            <a:r>
              <a:rPr lang="en-US" altLang="zh-CN" dirty="0">
                <a:latin typeface="宋体" charset="-122"/>
              </a:rPr>
              <a:t>  </a:t>
            </a:r>
            <a:r>
              <a:rPr lang="zh-CN" altLang="en-US" dirty="0">
                <a:latin typeface="宋体" charset="-122"/>
              </a:rPr>
              <a:t>典型的控制系统伯德图</a:t>
            </a:r>
            <a:endParaRPr lang="zh-CN" altLang="en-US" dirty="0"/>
          </a:p>
          <a:p>
            <a:pPr eaLnBrk="1" hangingPunct="1"/>
            <a:endParaRPr lang="en-US" altLang="zh-CN" sz="900" dirty="0">
              <a:latin typeface="宋体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2" name="Picture 582"/>
          <p:cNvGraphicFramePr>
            <a:graphicFrameLocks noChangeAspect="1"/>
          </p:cNvGraphicFramePr>
          <p:nvPr/>
        </p:nvGraphicFramePr>
        <p:xfrm>
          <a:off x="214310" y="2909889"/>
          <a:ext cx="5768975" cy="3470275"/>
        </p:xfrm>
        <a:graphic>
          <a:graphicData uri="http://schemas.openxmlformats.org/presentationml/2006/ole">
            <p:oleObj spid="_x0000_s18615" name="Visio" r:id="rId3" imgW="4600592" imgH="2771806" progId="Visio.Drawing.11">
              <p:embed/>
            </p:oleObj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596" y="548680"/>
            <a:ext cx="8162925" cy="120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3.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频域性能指标和伯德图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43570" y="1500174"/>
            <a:ext cx="3500430" cy="48291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中频段以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-20dB/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dec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的斜率穿越零分贝线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这一斜率有足够频带宽度，则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系统稳定性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好。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</a:t>
            </a:r>
            <a:r>
              <a:rPr lang="zh-CN" altLang="en-US" sz="2000" b="1" dirty="0" smtClean="0">
                <a:solidFill>
                  <a:srgbClr val="0066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截止频率 越高，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系统的快速性越好</a:t>
            </a:r>
            <a:r>
              <a:rPr lang="zh-CN" altLang="en-US" sz="2000" b="1" dirty="0" smtClean="0">
                <a:solidFill>
                  <a:srgbClr val="0066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6699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0" indent="-3429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</a:t>
            </a:r>
            <a:r>
              <a:rPr lang="zh-CN" altLang="en-US" sz="2000" b="1" dirty="0" smtClean="0">
                <a:solidFill>
                  <a:srgbClr val="0066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低频段斜率陡、增益高，表示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系统的稳态精度</a:t>
            </a:r>
            <a:r>
              <a:rPr lang="zh-CN" altLang="en-US" sz="2000" b="1" dirty="0" smtClean="0">
                <a:solidFill>
                  <a:srgbClr val="0066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好。</a:t>
            </a:r>
            <a:endParaRPr lang="en-US" altLang="zh-CN" sz="2000" b="1" dirty="0" smtClean="0">
              <a:solidFill>
                <a:srgbClr val="006699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lang="en-US" altLang="zh-CN" sz="2000" b="1" dirty="0" smtClean="0">
                <a:solidFill>
                  <a:srgbClr val="0066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</a:t>
            </a:r>
            <a:r>
              <a:rPr lang="zh-CN" altLang="en-US" sz="2000" b="1" dirty="0" smtClean="0">
                <a:solidFill>
                  <a:srgbClr val="0066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高频段衰减得越快，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系统抗高频噪声干扰</a:t>
            </a:r>
            <a:r>
              <a:rPr lang="zh-CN" altLang="en-US" sz="2000" b="1" dirty="0" smtClean="0">
                <a:solidFill>
                  <a:srgbClr val="0066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的能力越强。</a:t>
            </a:r>
          </a:p>
          <a:p>
            <a:pPr marL="342900" lvl="0" indent="-3429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endParaRPr lang="zh-CN" altLang="en-US" sz="2000" b="1" dirty="0" smtClean="0">
              <a:solidFill>
                <a:srgbClr val="006699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endParaRPr lang="zh-CN" altLang="en-US" sz="2000" b="1" dirty="0" smtClean="0">
              <a:solidFill>
                <a:srgbClr val="006699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158" y="1301751"/>
            <a:ext cx="5286412" cy="13414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lang="zh-CN" altLang="en-US" sz="2800" b="1" noProof="0" dirty="0" smtClean="0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伯德图中，衡量最小相位系统稳定裕度的指标有：相角裕度和增益裕度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387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1"/>
            <a:ext cx="8572559" cy="642942"/>
          </a:xfrm>
        </p:spPr>
        <p:txBody>
          <a:bodyPr/>
          <a:lstStyle/>
          <a:p>
            <a:pPr marL="838200" indent="-838200"/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转速、电流双闭环控制直流调速系统的设计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38330"/>
            <a:ext cx="8429684" cy="4191000"/>
          </a:xfrm>
          <a:noFill/>
        </p:spPr>
        <p:txBody>
          <a:bodyPr lIns="72000"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4.3.1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控制系统的动态性能指标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调节器的工程设计方法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工程设计方法的原则和基本思路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型系统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4.3.3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控制对象的工程近似处理方法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0" y="260508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29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62925" cy="701675"/>
          </a:xfrm>
        </p:spPr>
        <p:txBody>
          <a:bodyPr/>
          <a:lstStyle/>
          <a:p>
            <a:pPr marL="838200" indent="-838200" eaLnBrk="1" hangingPunct="1">
              <a:lnSpc>
                <a:spcPct val="125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4.3.2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调节器的工程设计方法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05000"/>
            <a:ext cx="8893175" cy="4953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调节器设计过程：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）先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选择调节器的结构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，以确保系统稳定，同时满足所需的稳态精度；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选择调节器的参数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，以满足动态性能指标要求。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第一步解决：动态稳定性和稳定精度；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第二部解决：其他动态性能指标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790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40660" y="571480"/>
            <a:ext cx="8162925" cy="7016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典型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Ⅰ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型系统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541305" y="1357298"/>
            <a:ext cx="845978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典型的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型系统的开环传递函数：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					     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惯性时间常数；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K 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开环增益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-142908" y="3163892"/>
            <a:ext cx="184731" cy="4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2505076" y="2143116"/>
          <a:ext cx="2209800" cy="838200"/>
        </p:xfrm>
        <a:graphic>
          <a:graphicData uri="http://schemas.openxmlformats.org/presentationml/2006/ole">
            <p:oleObj spid="_x0000_s20663" name="公式" r:id="rId3" imgW="1066800" imgH="419100" progId="Equation.3">
              <p:embed/>
            </p:oleObj>
          </a:graphicData>
        </a:graphic>
      </p:graphicFrame>
      <p:pic>
        <p:nvPicPr>
          <p:cNvPr id="20664" name="Picture 18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071942"/>
            <a:ext cx="55816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5720" y="5715016"/>
            <a:ext cx="4572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33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图</a:t>
            </a:r>
            <a:r>
              <a:rPr lang="en-US" altLang="zh-CN" dirty="0">
                <a:solidFill>
                  <a:schemeClr val="tx1"/>
                </a:solidFill>
              </a:rPr>
              <a:t>4-12	</a:t>
            </a:r>
            <a:r>
              <a:rPr lang="zh-CN" altLang="en-US" dirty="0">
                <a:solidFill>
                  <a:schemeClr val="tx1"/>
                </a:solidFill>
              </a:rPr>
              <a:t>典型</a:t>
            </a:r>
            <a:r>
              <a:rPr lang="en-US" altLang="zh-CN" dirty="0">
                <a:solidFill>
                  <a:schemeClr val="tx1"/>
                </a:solidFill>
              </a:rPr>
              <a:t>Ⅰ</a:t>
            </a:r>
            <a:r>
              <a:rPr lang="zh-CN" altLang="en-US" dirty="0">
                <a:solidFill>
                  <a:schemeClr val="tx1"/>
                </a:solidFill>
              </a:rPr>
              <a:t>型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a)</a:t>
            </a:r>
            <a:r>
              <a:rPr lang="zh-CN" altLang="en-US" dirty="0">
                <a:solidFill>
                  <a:schemeClr val="tx1"/>
                </a:solidFill>
              </a:rPr>
              <a:t>闭环系统</a:t>
            </a:r>
            <a:r>
              <a:rPr lang="zh-CN" altLang="en-US" dirty="0" smtClean="0">
                <a:solidFill>
                  <a:schemeClr val="tx1"/>
                </a:solidFill>
              </a:rPr>
              <a:t>结构图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84"/>
          <p:cNvGraphicFramePr>
            <a:graphicFrameLocks noChangeAspect="1"/>
          </p:cNvGraphicFramePr>
          <p:nvPr/>
        </p:nvGraphicFramePr>
        <p:xfrm>
          <a:off x="6357950" y="1000108"/>
          <a:ext cx="2187575" cy="1316037"/>
        </p:xfrm>
        <a:graphic>
          <a:graphicData uri="http://schemas.openxmlformats.org/presentationml/2006/ole">
            <p:oleObj spid="_x0000_s20664" name="公式" r:id="rId5" imgW="1460500" imgH="876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0795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x">
  <a:themeElements>
    <a:clrScheme name="Edgex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x">
      <a:majorFont>
        <a:latin typeface="Bookman Old Styl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x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上海大学徐国卿电动汽车新型牵引控制技术1103(2)</Template>
  <TotalTime>2323</TotalTime>
  <Words>2095</Words>
  <Application>Microsoft Office PowerPoint</Application>
  <PresentationFormat>全屏显示(4:3)</PresentationFormat>
  <Paragraphs>689</Paragraphs>
  <Slides>57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Edgex</vt:lpstr>
      <vt:lpstr>公式</vt:lpstr>
      <vt:lpstr>Visio</vt:lpstr>
      <vt:lpstr>Equation</vt:lpstr>
      <vt:lpstr>Microsoft 公式 3.0</vt:lpstr>
      <vt:lpstr>幻灯片 1</vt:lpstr>
      <vt:lpstr>4.3 转速、电流双闭环控制直流调速系统的设计</vt:lpstr>
      <vt:lpstr>幻灯片 3</vt:lpstr>
      <vt:lpstr>幻灯片 4</vt:lpstr>
      <vt:lpstr>幻灯片 5</vt:lpstr>
      <vt:lpstr>幻灯片 6</vt:lpstr>
      <vt:lpstr>4.3 转速、电流双闭环控制直流调速系统的设计</vt:lpstr>
      <vt:lpstr>4.3.2 调节器的工程设计方法</vt:lpstr>
      <vt:lpstr>(1)典型Ⅰ型系统</vt:lpstr>
      <vt:lpstr>(2)典型Ⅱ型系统</vt:lpstr>
      <vt:lpstr>3.典型I型系统性能指标与参数的关系</vt:lpstr>
      <vt:lpstr>（1）动态跟随性能指标</vt:lpstr>
      <vt:lpstr>动态跟随性能指标与参数的关系</vt:lpstr>
      <vt:lpstr>幻灯片 14</vt:lpstr>
      <vt:lpstr>（2）动态抗扰性能指标</vt:lpstr>
      <vt:lpstr>幻灯片 16</vt:lpstr>
      <vt:lpstr>幻灯片 17</vt:lpstr>
      <vt:lpstr>幻灯片 18</vt:lpstr>
      <vt:lpstr>幻灯片 19</vt:lpstr>
      <vt:lpstr>4.3 转速、电流双闭环控制直流调速系统的设计</vt:lpstr>
      <vt:lpstr>4.典型Ⅱ型系统的性能指标与参数的关系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（1）动态跟随性能指标(分析跟随性能与h关系）</vt:lpstr>
      <vt:lpstr>（1）动态跟随性能指标(分析跟随性能与h关系）</vt:lpstr>
      <vt:lpstr>幻灯片 33</vt:lpstr>
      <vt:lpstr>（2）动态抗扰性能指标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4.3 转速、电流双闭环控制直流调速系统的设计</vt:lpstr>
      <vt:lpstr>4.3.3控制对象的工程近似处理方法</vt:lpstr>
      <vt:lpstr>幻灯片 47</vt:lpstr>
      <vt:lpstr>幻灯片 48</vt:lpstr>
      <vt:lpstr>幻灯片 49</vt:lpstr>
      <vt:lpstr>幻灯片 50</vt:lpstr>
      <vt:lpstr>幻灯片 51</vt:lpstr>
      <vt:lpstr>（2）高阶系统的降阶近似处理</vt:lpstr>
      <vt:lpstr>（2）高阶系统的降阶近似处理</vt:lpstr>
      <vt:lpstr>（3）低频段大惯性环节的近似处理</vt:lpstr>
      <vt:lpstr>（3）低频段大惯性环节的近似处理</vt:lpstr>
      <vt:lpstr>幻灯片 56</vt:lpstr>
      <vt:lpstr>幻灯片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转速闭环控制的直流调速系统 </dc:title>
  <dc:creator>Windows 用户</dc:creator>
  <cp:lastModifiedBy>微软用户</cp:lastModifiedBy>
  <cp:revision>269</cp:revision>
  <dcterms:created xsi:type="dcterms:W3CDTF">2017-11-18T11:25:27Z</dcterms:created>
  <dcterms:modified xsi:type="dcterms:W3CDTF">2020-03-24T06:47:46Z</dcterms:modified>
</cp:coreProperties>
</file>