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8" r:id="rId2"/>
    <p:sldId id="501" r:id="rId3"/>
    <p:sldId id="321" r:id="rId4"/>
    <p:sldId id="502" r:id="rId5"/>
    <p:sldId id="324" r:id="rId6"/>
    <p:sldId id="509" r:id="rId7"/>
    <p:sldId id="326" r:id="rId8"/>
    <p:sldId id="327" r:id="rId9"/>
    <p:sldId id="329" r:id="rId10"/>
    <p:sldId id="510" r:id="rId11"/>
    <p:sldId id="331" r:id="rId12"/>
    <p:sldId id="516" r:id="rId13"/>
    <p:sldId id="334" r:id="rId14"/>
    <p:sldId id="337" r:id="rId15"/>
    <p:sldId id="338" r:id="rId16"/>
    <p:sldId id="527" r:id="rId17"/>
    <p:sldId id="341" r:id="rId18"/>
    <p:sldId id="528" r:id="rId19"/>
    <p:sldId id="431" r:id="rId20"/>
    <p:sldId id="430" r:id="rId21"/>
    <p:sldId id="517" r:id="rId22"/>
    <p:sldId id="519" r:id="rId23"/>
    <p:sldId id="518" r:id="rId24"/>
    <p:sldId id="344" r:id="rId25"/>
    <p:sldId id="345" r:id="rId26"/>
    <p:sldId id="346" r:id="rId27"/>
    <p:sldId id="347" r:id="rId28"/>
    <p:sldId id="520" r:id="rId29"/>
    <p:sldId id="521" r:id="rId30"/>
    <p:sldId id="522" r:id="rId31"/>
    <p:sldId id="349" r:id="rId32"/>
    <p:sldId id="348" r:id="rId33"/>
    <p:sldId id="529" r:id="rId34"/>
    <p:sldId id="350" r:id="rId35"/>
    <p:sldId id="351" r:id="rId36"/>
    <p:sldId id="530" r:id="rId37"/>
    <p:sldId id="352" r:id="rId38"/>
    <p:sldId id="531" r:id="rId39"/>
    <p:sldId id="353" r:id="rId40"/>
    <p:sldId id="354" r:id="rId41"/>
    <p:sldId id="355" r:id="rId42"/>
    <p:sldId id="356" r:id="rId43"/>
    <p:sldId id="523" r:id="rId44"/>
    <p:sldId id="357" r:id="rId45"/>
    <p:sldId id="358" r:id="rId46"/>
    <p:sldId id="359" r:id="rId47"/>
    <p:sldId id="532" r:id="rId48"/>
    <p:sldId id="524" r:id="rId49"/>
    <p:sldId id="360" r:id="rId50"/>
    <p:sldId id="533" r:id="rId51"/>
    <p:sldId id="361" r:id="rId52"/>
    <p:sldId id="362" r:id="rId53"/>
    <p:sldId id="525" r:id="rId54"/>
    <p:sldId id="363" r:id="rId55"/>
    <p:sldId id="526" r:id="rId56"/>
    <p:sldId id="364" r:id="rId57"/>
    <p:sldId id="365" r:id="rId58"/>
    <p:sldId id="366" r:id="rId59"/>
    <p:sldId id="534" r:id="rId60"/>
    <p:sldId id="367" r:id="rId61"/>
    <p:sldId id="368" r:id="rId62"/>
    <p:sldId id="369" r:id="rId63"/>
    <p:sldId id="370" r:id="rId64"/>
    <p:sldId id="371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280" autoAdjust="0"/>
    <p:restoredTop sz="92208" autoAdjust="0"/>
  </p:normalViewPr>
  <p:slideViewPr>
    <p:cSldViewPr>
      <p:cViewPr>
        <p:scale>
          <a:sx n="70" d="100"/>
          <a:sy n="70" d="100"/>
        </p:scale>
        <p:origin x="-176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94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55.wmf"/><Relationship Id="rId4" Type="http://schemas.openxmlformats.org/officeDocument/2006/relationships/image" Target="../media/image10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72.wmf"/><Relationship Id="rId1" Type="http://schemas.openxmlformats.org/officeDocument/2006/relationships/image" Target="../media/image109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10" Type="http://schemas.openxmlformats.org/officeDocument/2006/relationships/image" Target="../media/image120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2DB0E-AF47-415D-B8D2-07FDEDA56CF8}" type="datetimeFigureOut">
              <a:rPr lang="zh-CN" altLang="en-US" smtClean="0"/>
              <a:pPr/>
              <a:t>2020/3/27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8E199-B29C-474F-88EE-55D2F1FF78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918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8E199-B29C-474F-88EE-55D2F1FF780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1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7DCA4ECC-7BCB-4DD9-BCD5-100C709D7543}" type="slidenum">
              <a:rPr lang="zh-CN" altLang="en-US" sz="1200"/>
              <a:pPr eaLnBrk="1" hangingPunct="1"/>
              <a:t>62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8E199-B29C-474F-88EE-55D2F1FF780B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9388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8E199-B29C-474F-88EE-55D2F1FF780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8E199-B29C-474F-88EE-55D2F1FF780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8E199-B29C-474F-88EE-55D2F1FF780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8E199-B29C-474F-88EE-55D2F1FF780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8E199-B29C-474F-88EE-55D2F1FF780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8E199-B29C-474F-88EE-55D2F1FF780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9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8378AC5-343D-4ABC-A961-BD85C7FA86CD}" type="slidenum">
              <a:rPr lang="zh-CN" altLang="en-US" sz="1200"/>
              <a:pPr eaLnBrk="1" hangingPunct="1"/>
              <a:t>57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8E199-B29C-474F-88EE-55D2F1FF780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594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149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521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521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099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8308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CC96D07-241A-4304-BC9D-EE402E3CEA5B}" type="datetimeFigureOut">
              <a:rPr lang="zh-CN" altLang="en-US" smtClean="0"/>
              <a:pPr/>
              <a:t>2020/3/27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308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2813" y="1905000"/>
            <a:ext cx="8110537" cy="4191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11E2F-07BF-4AE6-A1BE-3ECF75570E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931697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720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57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15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888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872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610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940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169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609600"/>
            <a:ext cx="7707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301750"/>
            <a:ext cx="7848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en-US" smtClean="0"/>
          </a:p>
        </p:txBody>
      </p:sp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ym typeface="+mn-ea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 b="1" kern="1200">
          <a:solidFill>
            <a:srgbClr val="006699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5.png"/><Relationship Id="rId4" Type="http://schemas.openxmlformats.org/officeDocument/2006/relationships/oleObject" Target="../embeddings/oleObject2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5.png"/><Relationship Id="rId4" Type="http://schemas.openxmlformats.org/officeDocument/2006/relationships/oleObject" Target="../embeddings/oleObject3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5.png"/><Relationship Id="rId4" Type="http://schemas.openxmlformats.org/officeDocument/2006/relationships/oleObject" Target="../embeddings/oleObject3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4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6.png"/><Relationship Id="rId4" Type="http://schemas.openxmlformats.org/officeDocument/2006/relationships/oleObject" Target="../embeddings/oleObject74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8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oleObject" Target="../embeddings/oleObject115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09.bin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08.bin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07.bin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6.bin"/><Relationship Id="rId9" Type="http://schemas.openxmlformats.org/officeDocument/2006/relationships/oleObject" Target="../embeddings/oleObject11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5724525" y="2924175"/>
            <a:ext cx="223361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5400" b="1">
                <a:solidFill>
                  <a:schemeClr val="tx1"/>
                </a:solidFill>
              </a:rPr>
              <a:t>第</a:t>
            </a:r>
            <a:r>
              <a:rPr lang="en-US" altLang="zh-CN" sz="5400" b="1">
                <a:solidFill>
                  <a:schemeClr val="tx1"/>
                </a:solidFill>
              </a:rPr>
              <a:t>4</a:t>
            </a:r>
            <a:r>
              <a:rPr lang="zh-CN" altLang="en-US" sz="5400" b="1">
                <a:solidFill>
                  <a:schemeClr val="tx1"/>
                </a:solidFill>
              </a:rPr>
              <a:t>章</a:t>
            </a:r>
            <a:r>
              <a:rPr lang="zh-CN" altLang="en-US" sz="320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fr-FR" altLang="zh-CN" sz="3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900113" y="4292600"/>
            <a:ext cx="6697662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5400" b="1" dirty="0">
                <a:solidFill>
                  <a:schemeClr val="tx1"/>
                </a:solidFill>
                <a:latin typeface="Verdana" pitchFamily="34" charset="0"/>
              </a:rPr>
              <a:t>转速、电流双闭环控制的直流调速系统 </a:t>
            </a:r>
            <a:endParaRPr lang="zh-CN" altLang="fr-FR" sz="54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395288" y="1106488"/>
            <a:ext cx="82438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fr-FR" sz="54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运动控制系统</a:t>
            </a:r>
            <a:endParaRPr lang="zh-CN" altLang="en-US" sz="5400" b="1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1783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551071" y="1285860"/>
            <a:ext cx="8110538" cy="23844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Aft>
                <a:spcPct val="5000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闭环系统响应：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Aft>
                <a:spcPct val="50000"/>
              </a:spcAft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Aft>
                <a:spcPct val="50000"/>
              </a:spcAft>
              <a:buFont typeface="Wingdings" pitchFamily="2" charset="2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Aft>
                <a:spcPct val="5000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基准值选取：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时间内开环输出累加值。 </a:t>
            </a:r>
          </a:p>
          <a:p>
            <a:pPr eaLnBrk="1" hangingPunct="1">
              <a:lnSpc>
                <a:spcPct val="125000"/>
              </a:lnSpc>
              <a:spcAft>
                <a:spcPct val="50000"/>
              </a:spcAft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</a:t>
            </a: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-71470" y="2745156"/>
            <a:ext cx="18473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20193745"/>
              </p:ext>
            </p:extLst>
          </p:nvPr>
        </p:nvGraphicFramePr>
        <p:xfrm>
          <a:off x="2285984" y="1785926"/>
          <a:ext cx="5400675" cy="1712912"/>
        </p:xfrm>
        <a:graphic>
          <a:graphicData uri="http://schemas.openxmlformats.org/presentationml/2006/ole">
            <p:oleObj spid="_x0000_s491522" name="公式" r:id="rId3" imgW="2552700" imgH="812800" progId="Equation.3">
              <p:embed/>
            </p:oleObj>
          </a:graphicData>
        </a:graphic>
      </p:graphicFrame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7091330" y="3226168"/>
            <a:ext cx="179408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4-36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857488" y="4643446"/>
            <a:ext cx="4643437" cy="58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sz="2800" i="1" dirty="0" err="1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2800" baseline="-25000" dirty="0" err="1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28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28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8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FK</a:t>
            </a:r>
            <a:r>
              <a:rPr lang="en-US" altLang="zh-CN" sz="2800" baseline="-25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8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T            </a:t>
            </a:r>
            <a:r>
              <a:rPr lang="zh-CN" altLang="en-US" sz="28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4-37</a:t>
            </a:r>
            <a:r>
              <a:rPr lang="zh-CN" altLang="en-US" sz="28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） 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114768" y="3049956"/>
            <a:ext cx="91440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11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36513" y="1844675"/>
            <a:ext cx="9288463" cy="444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（控制结构和扰动作用点如图</a:t>
            </a:r>
            <a:r>
              <a:rPr lang="en-US" altLang="zh-CN" sz="2400" smtClean="0">
                <a:latin typeface="Times New Roman" pitchFamily="18" charset="0"/>
              </a:rPr>
              <a:t>4-17</a:t>
            </a:r>
            <a:r>
              <a:rPr lang="zh-CN" altLang="en-US" sz="2400" smtClean="0">
                <a:latin typeface="Times New Roman" pitchFamily="18" charset="0"/>
              </a:rPr>
              <a:t>所示，参数关系符合        准则）</a:t>
            </a:r>
          </a:p>
        </p:txBody>
      </p:sp>
      <p:graphicFrame>
        <p:nvGraphicFramePr>
          <p:cNvPr id="890886" name="Group 6"/>
          <p:cNvGraphicFramePr>
            <a:graphicFrameLocks noGrp="1"/>
          </p:cNvGraphicFramePr>
          <p:nvPr>
            <p:ph sz="half" idx="2"/>
          </p:nvPr>
        </p:nvGraphicFramePr>
        <p:xfrm>
          <a:off x="468313" y="2420938"/>
          <a:ext cx="8555037" cy="3671888"/>
        </p:xfrm>
        <a:graphic>
          <a:graphicData uri="http://schemas.openxmlformats.org/drawingml/2006/table">
            <a:tbl>
              <a:tblPr/>
              <a:tblGrid>
                <a:gridCol w="1293812"/>
                <a:gridCol w="903288"/>
                <a:gridCol w="911225"/>
                <a:gridCol w="908050"/>
                <a:gridCol w="908050"/>
                <a:gridCol w="906462"/>
                <a:gridCol w="908050"/>
                <a:gridCol w="908050"/>
                <a:gridCol w="908050"/>
              </a:tblGrid>
              <a:tr h="7635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          </a:t>
                      </a: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max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</a:t>
                      </a:r>
                      <a:r>
                        <a:rPr kumimoji="0" lang="en-US" altLang="zh-CN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72.2%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2.45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77.5%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2.70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81.2%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2.85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8.80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84.0%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12.95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86.3%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16.85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88.1%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19.80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89.6%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22.80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90.8%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3.40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25.85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62" name="Object 5"/>
          <p:cNvGraphicFramePr>
            <a:graphicFrameLocks noChangeAspect="1"/>
          </p:cNvGraphicFramePr>
          <p:nvPr/>
        </p:nvGraphicFramePr>
        <p:xfrm>
          <a:off x="7308850" y="1844675"/>
          <a:ext cx="719138" cy="403225"/>
        </p:xfrm>
        <a:graphic>
          <a:graphicData uri="http://schemas.openxmlformats.org/presentationml/2006/ole">
            <p:oleObj spid="_x0000_s39095" name="公式" r:id="rId3" imgW="393359" imgH="215713" progId="Equation.3">
              <p:embed/>
            </p:oleObj>
          </a:graphicData>
        </a:graphic>
      </p:graphicFrame>
      <p:sp>
        <p:nvSpPr>
          <p:cNvPr id="40997" name="Text Box 39"/>
          <p:cNvSpPr txBox="1">
            <a:spLocks noChangeArrowheads="1"/>
          </p:cNvSpPr>
          <p:nvPr/>
        </p:nvSpPr>
        <p:spPr bwMode="auto">
          <a:xfrm>
            <a:off x="900113" y="765175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表</a:t>
            </a:r>
            <a:r>
              <a:rPr lang="en-US" altLang="zh-CN" sz="2400">
                <a:solidFill>
                  <a:schemeClr val="tx1"/>
                </a:solidFill>
              </a:rPr>
              <a:t>4-5  </a:t>
            </a:r>
            <a:r>
              <a:rPr lang="zh-CN" altLang="en-US" sz="2400">
                <a:solidFill>
                  <a:schemeClr val="tx1"/>
                </a:solidFill>
              </a:rPr>
              <a:t>典型</a:t>
            </a:r>
            <a:r>
              <a:rPr lang="en-US" altLang="zh-CN" sz="2400">
                <a:solidFill>
                  <a:schemeClr val="tx1"/>
                </a:solidFill>
              </a:rPr>
              <a:t>Ⅱ</a:t>
            </a:r>
            <a:r>
              <a:rPr lang="zh-CN" altLang="en-US" sz="2400">
                <a:solidFill>
                  <a:schemeClr val="tx1"/>
                </a:solidFill>
              </a:rPr>
              <a:t>型系统动态抗扰性能指标与参数的关系</a:t>
            </a:r>
          </a:p>
        </p:txBody>
      </p:sp>
    </p:spTree>
    <p:extLst>
      <p:ext uri="{BB962C8B-B14F-4D97-AF65-F5344CB8AC3E}">
        <p14:creationId xmlns="" xmlns:p14="http://schemas.microsoft.com/office/powerpoint/2010/main" val="3871883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71481"/>
            <a:ext cx="8572559" cy="642942"/>
          </a:xfrm>
        </p:spPr>
        <p:txBody>
          <a:bodyPr/>
          <a:lstStyle/>
          <a:p>
            <a:pPr marL="838200" indent="-838200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转速、电流双闭环控制直流调速系统的设计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38330"/>
            <a:ext cx="8429684" cy="4191000"/>
          </a:xfrm>
          <a:noFill/>
        </p:spPr>
        <p:txBody>
          <a:bodyPr lIns="72000"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4.3.1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控制系统的动态性能指标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4.3.2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调节器的工程设计方法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工程设计方法的原则和基本思路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典型系统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型系统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型系统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4.3.3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控制对象的工程近似处理方法</a:t>
            </a:r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0" y="26050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7292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8162925" cy="579438"/>
          </a:xfrm>
        </p:spPr>
        <p:txBody>
          <a:bodyPr/>
          <a:lstStyle/>
          <a:p>
            <a:pPr marL="838200" indent="-838200">
              <a:lnSpc>
                <a:spcPct val="125000"/>
              </a:lnSpc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4.3.3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控制对象的工程近似处理方法</a:t>
            </a:r>
          </a:p>
        </p:txBody>
      </p:sp>
      <p:sp>
        <p:nvSpPr>
          <p:cNvPr id="430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0768"/>
            <a:ext cx="8675687" cy="4191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）高频段小惯性环节的近似处理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高频段的多个小时间常数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的小惯性环节时，可以等效地用一个小时间常数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的惯性环节来代替。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等效时间常数为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+…</a:t>
            </a: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近似条件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	                                           </a:t>
            </a:r>
          </a:p>
        </p:txBody>
      </p:sp>
      <p:sp>
        <p:nvSpPr>
          <p:cNvPr id="43016" name="Rectangle 5"/>
          <p:cNvSpPr>
            <a:spLocks noChangeArrowheads="1"/>
          </p:cNvSpPr>
          <p:nvPr/>
        </p:nvSpPr>
        <p:spPr bwMode="auto">
          <a:xfrm>
            <a:off x="0" y="321468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7" name="Rectangle 7"/>
          <p:cNvSpPr>
            <a:spLocks noChangeArrowheads="1"/>
          </p:cNvSpPr>
          <p:nvPr/>
        </p:nvSpPr>
        <p:spPr bwMode="auto">
          <a:xfrm>
            <a:off x="0" y="321468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0" y="321945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0" y="321468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75521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8162925" cy="579437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）高阶系统的降阶近似处理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484784"/>
            <a:ext cx="7993063" cy="46926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三阶系统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en-US" altLang="zh-CN" sz="28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都是正数，且</a:t>
            </a:r>
            <a:r>
              <a:rPr lang="en-US" altLang="zh-CN" sz="28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bc</a:t>
            </a:r>
            <a:r>
              <a:rPr lang="en-US" altLang="zh-CN" sz="28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</a:t>
            </a:r>
            <a:r>
              <a:rPr lang="en-US" altLang="zh-CN" sz="28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，即系统是稳定的。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降阶处理：忽略高次项，得近似的一阶系统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近似条件</a:t>
            </a: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4505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1124832021"/>
              </p:ext>
            </p:extLst>
          </p:nvPr>
        </p:nvGraphicFramePr>
        <p:xfrm>
          <a:off x="2500298" y="2143116"/>
          <a:ext cx="3600450" cy="900113"/>
        </p:xfrm>
        <a:graphic>
          <a:graphicData uri="http://schemas.openxmlformats.org/presentationml/2006/ole">
            <p:oleObj spid="_x0000_s43553" name="公式" r:id="rId3" imgW="1574800" imgH="393700" progId="Equation.3">
              <p:embed/>
            </p:oleObj>
          </a:graphicData>
        </a:graphic>
      </p:graphicFrame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7162800" y="2057400"/>
            <a:ext cx="1031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(4-45) </a:t>
            </a:r>
          </a:p>
        </p:txBody>
      </p:sp>
      <p:graphicFrame>
        <p:nvGraphicFramePr>
          <p:cNvPr id="450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85878591"/>
              </p:ext>
            </p:extLst>
          </p:nvPr>
        </p:nvGraphicFramePr>
        <p:xfrm>
          <a:off x="3071802" y="4643446"/>
          <a:ext cx="2016125" cy="908050"/>
        </p:xfrm>
        <a:graphic>
          <a:graphicData uri="http://schemas.openxmlformats.org/presentationml/2006/ole">
            <p:oleObj spid="_x0000_s43554" name="公式" r:id="rId4" imgW="863225" imgH="393529" progId="Equation.3">
              <p:embed/>
            </p:oleObj>
          </a:graphicData>
        </a:graphic>
      </p:graphicFrame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7143768" y="4786322"/>
            <a:ext cx="1031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(4-46) </a:t>
            </a:r>
          </a:p>
        </p:txBody>
      </p:sp>
    </p:spTree>
    <p:extLst>
      <p:ext uri="{BB962C8B-B14F-4D97-AF65-F5344CB8AC3E}">
        <p14:creationId xmlns="" xmlns:p14="http://schemas.microsoft.com/office/powerpoint/2010/main" val="21671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7" y="548680"/>
            <a:ext cx="8162925" cy="57943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）低频段大惯性环节的近似处理</a:t>
            </a:r>
          </a:p>
        </p:txBody>
      </p:sp>
      <p:sp>
        <p:nvSpPr>
          <p:cNvPr id="460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大惯性环节可近似看作积分环节：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0" y="323373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60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33551305"/>
              </p:ext>
            </p:extLst>
          </p:nvPr>
        </p:nvGraphicFramePr>
        <p:xfrm>
          <a:off x="2400300" y="2120900"/>
          <a:ext cx="831850" cy="787400"/>
        </p:xfrm>
        <a:graphic>
          <a:graphicData uri="http://schemas.openxmlformats.org/presentationml/2006/ole">
            <p:oleObj spid="_x0000_s44939" name="公式" r:id="rId3" imgW="406048" imgH="393359" progId="Equation.3">
              <p:embed/>
            </p:oleObj>
          </a:graphicData>
        </a:graphic>
      </p:graphicFrame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0" y="323373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608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32751389"/>
              </p:ext>
            </p:extLst>
          </p:nvPr>
        </p:nvGraphicFramePr>
        <p:xfrm>
          <a:off x="4572000" y="2095500"/>
          <a:ext cx="434975" cy="787400"/>
        </p:xfrm>
        <a:graphic>
          <a:graphicData uri="http://schemas.openxmlformats.org/presentationml/2006/ole">
            <p:oleObj spid="_x0000_s44940" name="公式" r:id="rId4" imgW="215713" imgH="393359" progId="Equation.3">
              <p:embed/>
            </p:oleObj>
          </a:graphicData>
        </a:graphic>
      </p:graphicFrame>
      <p:sp>
        <p:nvSpPr>
          <p:cNvPr id="46091" name="AutoShape 10"/>
          <p:cNvSpPr>
            <a:spLocks noChangeArrowheads="1"/>
          </p:cNvSpPr>
          <p:nvPr/>
        </p:nvSpPr>
        <p:spPr bwMode="auto">
          <a:xfrm>
            <a:off x="3416300" y="2276872"/>
            <a:ext cx="647700" cy="360363"/>
          </a:xfrm>
          <a:prstGeom prst="rightArrow">
            <a:avLst>
              <a:gd name="adj1" fmla="val 50000"/>
              <a:gd name="adj2" fmla="val 44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0" y="32051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0" y="32051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94" name="Rectangle 16"/>
          <p:cNvSpPr>
            <a:spLocks noChangeArrowheads="1"/>
          </p:cNvSpPr>
          <p:nvPr/>
        </p:nvSpPr>
        <p:spPr bwMode="auto">
          <a:xfrm>
            <a:off x="0" y="323373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2910" y="3286124"/>
            <a:ext cx="7848600" cy="225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幅值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近似条件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4071934" y="3441719"/>
            <a:ext cx="647700" cy="360363"/>
          </a:xfrm>
          <a:prstGeom prst="rightArrow">
            <a:avLst>
              <a:gd name="adj1" fmla="val 50000"/>
              <a:gd name="adj2" fmla="val 44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98387117"/>
              </p:ext>
            </p:extLst>
          </p:nvPr>
        </p:nvGraphicFramePr>
        <p:xfrm>
          <a:off x="2568569" y="3203579"/>
          <a:ext cx="1146175" cy="725487"/>
        </p:xfrm>
        <a:graphic>
          <a:graphicData uri="http://schemas.openxmlformats.org/presentationml/2006/ole">
            <p:oleObj spid="_x0000_s44943" name="Equation" r:id="rId5" imgW="685800" imgH="431640" progId="Equation.DSMT4">
              <p:embed/>
            </p:oleObj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68890161"/>
              </p:ext>
            </p:extLst>
          </p:nvPr>
        </p:nvGraphicFramePr>
        <p:xfrm>
          <a:off x="5500694" y="3298843"/>
          <a:ext cx="412750" cy="614362"/>
        </p:xfrm>
        <a:graphic>
          <a:graphicData uri="http://schemas.openxmlformats.org/presentationml/2006/ole">
            <p:oleObj spid="_x0000_s44944" name="Equation" r:id="rId6" imgW="266400" imgH="393480" progId="Equation.DSMT4">
              <p:embed/>
            </p:oleObj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09600" y="4857761"/>
            <a:ext cx="7848600" cy="135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相角：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32751389"/>
              </p:ext>
            </p:extLst>
          </p:nvPr>
        </p:nvGraphicFramePr>
        <p:xfrm>
          <a:off x="5572132" y="5000636"/>
          <a:ext cx="384175" cy="355600"/>
        </p:xfrm>
        <a:graphic>
          <a:graphicData uri="http://schemas.openxmlformats.org/presentationml/2006/ole">
            <p:oleObj spid="_x0000_s44945" name="Equation" r:id="rId7" imgW="190440" imgH="177480" progId="Equation.DSMT4">
              <p:embed/>
            </p:oleObj>
          </a:graphicData>
        </a:graphic>
      </p:graphicFrame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4143372" y="5000636"/>
            <a:ext cx="647700" cy="360363"/>
          </a:xfrm>
          <a:prstGeom prst="rightArrow">
            <a:avLst>
              <a:gd name="adj1" fmla="val 50000"/>
              <a:gd name="adj2" fmla="val 44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2641595" y="5000636"/>
          <a:ext cx="1144587" cy="406400"/>
        </p:xfrm>
        <a:graphic>
          <a:graphicData uri="http://schemas.openxmlformats.org/presentationml/2006/ole">
            <p:oleObj spid="_x0000_s44946" name="Equation" r:id="rId8" imgW="571320" imgH="2030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76796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71481"/>
            <a:ext cx="8572559" cy="642942"/>
          </a:xfrm>
        </p:spPr>
        <p:txBody>
          <a:bodyPr/>
          <a:lstStyle/>
          <a:p>
            <a:pPr marL="838200" indent="-838200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转速、电流双闭环控制直流调速系统的设计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38330"/>
            <a:ext cx="8429684" cy="4191000"/>
          </a:xfrm>
          <a:noFill/>
        </p:spPr>
        <p:txBody>
          <a:bodyPr lIns="72000"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4.3.1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控制系统的动态性能指标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4.3.2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调节器的工程设计方法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4.3.3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控制对象的工程近似处理方法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4.3.4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、电流双闭环控制直流调速系统的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工程设计方法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电流调节器的设计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转速调节器的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转速调节器退饱和时转速超调量的计算</a:t>
            </a:r>
            <a:endParaRPr lang="zh-CN" altLang="en-US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0" y="26050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7292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0" y="261461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3364" name="Text Box 7"/>
          <p:cNvSpPr txBox="1">
            <a:spLocks noChangeArrowheads="1"/>
          </p:cNvSpPr>
          <p:nvPr/>
        </p:nvSpPr>
        <p:spPr bwMode="auto">
          <a:xfrm>
            <a:off x="1116013" y="5686444"/>
            <a:ext cx="712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图</a:t>
            </a:r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4-20  </a:t>
            </a:r>
            <a:r>
              <a:rPr lang="zh-CN" altLang="en-US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双闭环调速系统的动态结构图</a:t>
            </a:r>
          </a:p>
        </p:txBody>
      </p:sp>
      <p:pic>
        <p:nvPicPr>
          <p:cNvPr id="143365" name="Picture 8" descr="03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2141538"/>
            <a:ext cx="882015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162925" cy="1190625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4.3.4  </a:t>
            </a:r>
            <a:r>
              <a:rPr lang="zh-CN" altLang="en-US" sz="3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转速</a:t>
            </a:r>
            <a:r>
              <a:rPr lang="zh-CN" altLang="en-US" sz="3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、电流反馈控制直流调速系统的调节器</a:t>
            </a:r>
          </a:p>
        </p:txBody>
      </p:sp>
      <p:pic>
        <p:nvPicPr>
          <p:cNvPr id="7" name="Picture 8" descr="0307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8" y="2071678"/>
            <a:ext cx="8873490" cy="30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481562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idx="1"/>
          </p:nvPr>
        </p:nvSpPr>
        <p:spPr>
          <a:xfrm>
            <a:off x="285720" y="5143512"/>
            <a:ext cx="8628062" cy="589248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oi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——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电流反馈滤波时间常数； </a:t>
            </a:r>
            <a:r>
              <a:rPr lang="en-US" altLang="zh-CN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20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on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——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转速反馈滤波时间常数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0" y="261461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3364" name="Text Box 7"/>
          <p:cNvSpPr txBox="1">
            <a:spLocks noChangeArrowheads="1"/>
          </p:cNvSpPr>
          <p:nvPr/>
        </p:nvSpPr>
        <p:spPr bwMode="auto">
          <a:xfrm>
            <a:off x="1116013" y="5686444"/>
            <a:ext cx="712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图</a:t>
            </a:r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4-20  </a:t>
            </a:r>
            <a:r>
              <a:rPr lang="zh-CN" altLang="en-US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双闭环调速系统的动态结构图</a:t>
            </a:r>
          </a:p>
        </p:txBody>
      </p:sp>
      <p:pic>
        <p:nvPicPr>
          <p:cNvPr id="143365" name="Picture 8" descr="03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2141538"/>
            <a:ext cx="882015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162925" cy="1190625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4.3.4  </a:t>
            </a:r>
            <a:r>
              <a:rPr lang="zh-CN" altLang="en-US" sz="3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转速</a:t>
            </a:r>
            <a:r>
              <a:rPr lang="zh-CN" altLang="en-US" sz="3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、电流反馈控制直流调速系统的调节器</a:t>
            </a:r>
          </a:p>
        </p:txBody>
      </p:sp>
    </p:spTree>
    <p:extLst>
      <p:ext uri="{BB962C8B-B14F-4D97-AF65-F5344CB8AC3E}">
        <p14:creationId xmlns="" xmlns:p14="http://schemas.microsoft.com/office/powerpoint/2010/main" val="28481562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7707313" cy="6127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双闭环调节器设计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7848600" cy="455931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个调节器，应当先设计哪一个？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依据什么标准来设计？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每个调节器两个参数，怎么设计？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8" descr="03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59" y="3429000"/>
            <a:ext cx="8807759" cy="275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4887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71481"/>
            <a:ext cx="8572559" cy="642942"/>
          </a:xfrm>
        </p:spPr>
        <p:txBody>
          <a:bodyPr/>
          <a:lstStyle/>
          <a:p>
            <a:pPr marL="838200" indent="-838200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转速、电流双闭环控制直流调速系统的设计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38330"/>
            <a:ext cx="8429684" cy="4191000"/>
          </a:xfrm>
          <a:noFill/>
        </p:spPr>
        <p:txBody>
          <a:bodyPr lIns="72000"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4.3.1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控制系统的动态性能指标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4.3.2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调节器的工程设计方法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工程设计方法的原则和基本思路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典型系统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型系统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4.3.3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控制对象的工程近似处理方法</a:t>
            </a:r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0" y="26050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7292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162925" cy="1190625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4.3.4  </a:t>
            </a: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按工程设计方法设计转速、电流反馈控制直流调速系统的调节器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600221"/>
            <a:ext cx="8786842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双闭环直流调速系统的工程设计原则：先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内环后外环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电流环调节器的设计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步骤：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工程简化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电流环的控制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要求选择</a:t>
            </a:r>
            <a:r>
              <a:rPr lang="zh-CN" altLang="en-US" sz="2800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典型</a:t>
            </a:r>
            <a:r>
              <a:rPr lang="zh-CN" altLang="en-US" sz="2800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系统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，按照控制对象确定电流</a:t>
            </a:r>
            <a:r>
              <a:rPr lang="zh-CN" altLang="en-US" sz="2800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调节器的类型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按动态性能指标要求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确定电流调节器的</a:t>
            </a:r>
            <a:r>
              <a:rPr lang="zh-CN" altLang="en-US" sz="2800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参数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电流环设计完成后，把电流环等效成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转速环（外环）中的一个环节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，再用同样的方法设计转速环。</a:t>
            </a:r>
          </a:p>
        </p:txBody>
      </p:sp>
    </p:spTree>
    <p:extLst>
      <p:ext uri="{BB962C8B-B14F-4D97-AF65-F5344CB8AC3E}">
        <p14:creationId xmlns="" xmlns:p14="http://schemas.microsoft.com/office/powerpoint/2010/main" val="29091612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162925" cy="1190625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4.3.4  </a:t>
            </a: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按工程设计方法设计转速、电流反馈控制直流调速系统的调节器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457345"/>
            <a:ext cx="8429684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电流、转速（测量值）滤波环节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目的：通过一节惯性环节来抑制扰动。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给定信号的配合滤波环节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目的：平衡延迟。</a:t>
            </a:r>
          </a:p>
        </p:txBody>
      </p:sp>
      <p:pic>
        <p:nvPicPr>
          <p:cNvPr id="4" name="Picture 8" descr="03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0" y="3714752"/>
            <a:ext cx="8712158" cy="271839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091612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162925" cy="6413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．电流调节器的设计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01750"/>
            <a:ext cx="8572560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反电动势与电流反馈相互交叉，相对电流变化，是一种变化缓慢的扰动。 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动态性能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设计电流环，暂不考虑反电动势变化的动态影响，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0" y="333851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71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81953836"/>
              </p:ext>
            </p:extLst>
          </p:nvPr>
        </p:nvGraphicFramePr>
        <p:xfrm>
          <a:off x="3000364" y="3214686"/>
          <a:ext cx="1079500" cy="403225"/>
        </p:xfrm>
        <a:graphic>
          <a:graphicData uri="http://schemas.openxmlformats.org/presentationml/2006/ole">
            <p:oleObj spid="_x0000_s567298" name="公式" r:id="rId3" imgW="482181" imgH="177646" progId="Equation.3">
              <p:embed/>
            </p:oleObj>
          </a:graphicData>
        </a:graphic>
      </p:graphicFrame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318611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8" descr="03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22" y="3786190"/>
            <a:ext cx="8712158" cy="271839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63390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162925" cy="6413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．电流调节器的设计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01750"/>
            <a:ext cx="8286808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忽略反电动势对电流环作用的近似条件是</a:t>
            </a:r>
          </a:p>
          <a:p>
            <a:pPr algn="r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			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(4-49)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式中</a:t>
            </a:r>
            <a:r>
              <a:rPr lang="en-US" altLang="zh-CN" sz="2400" i="1" dirty="0" err="1" smtClean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电流环开环频率特性的截止频率。</a:t>
            </a: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0" y="333851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318611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710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54437943"/>
              </p:ext>
            </p:extLst>
          </p:nvPr>
        </p:nvGraphicFramePr>
        <p:xfrm>
          <a:off x="2571736" y="2214554"/>
          <a:ext cx="1584325" cy="868363"/>
        </p:xfrm>
        <a:graphic>
          <a:graphicData uri="http://schemas.openxmlformats.org/presentationml/2006/ole">
            <p:oleObj spid="_x0000_s566275" name="公式" r:id="rId3" imgW="888614" imgH="482391" progId="Equation.3">
              <p:embed/>
            </p:oleObj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974959" y="5793978"/>
            <a:ext cx="5111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图</a:t>
            </a:r>
            <a:r>
              <a:rPr lang="en-US" altLang="zh-CN" dirty="0">
                <a:solidFill>
                  <a:schemeClr val="tx1"/>
                </a:solidFill>
              </a:rPr>
              <a:t>4-21  </a:t>
            </a:r>
            <a:r>
              <a:rPr lang="zh-CN" altLang="en-US" dirty="0">
                <a:solidFill>
                  <a:schemeClr val="tx1"/>
                </a:solidFill>
              </a:rPr>
              <a:t>电流环的动态结构图及其化简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(a)</a:t>
            </a:r>
            <a:r>
              <a:rPr lang="zh-CN" altLang="en-US" dirty="0">
                <a:solidFill>
                  <a:schemeClr val="tx1"/>
                </a:solidFill>
              </a:rPr>
              <a:t>忽略反电动势的动态影响 </a:t>
            </a:r>
          </a:p>
        </p:txBody>
      </p:sp>
      <p:pic>
        <p:nvPicPr>
          <p:cNvPr id="10" name="Picture 6" descr="0319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3857628"/>
            <a:ext cx="7632972" cy="200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63390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6587" y="1484784"/>
            <a:ext cx="8007379" cy="1524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等效成单位负反馈系统：把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给定滤波和反馈滤波同时等效地移到环内前向通道上，再把给定信号改成</a:t>
            </a:r>
          </a:p>
        </p:txBody>
      </p:sp>
      <p:sp>
        <p:nvSpPr>
          <p:cNvPr id="48133" name="Rectangle 8"/>
          <p:cNvSpPr>
            <a:spLocks noChangeArrowheads="1"/>
          </p:cNvSpPr>
          <p:nvPr/>
        </p:nvSpPr>
        <p:spPr bwMode="auto">
          <a:xfrm>
            <a:off x="0" y="32051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81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67192848"/>
              </p:ext>
            </p:extLst>
          </p:nvPr>
        </p:nvGraphicFramePr>
        <p:xfrm>
          <a:off x="1928794" y="2571744"/>
          <a:ext cx="628650" cy="720725"/>
        </p:xfrm>
        <a:graphic>
          <a:graphicData uri="http://schemas.openxmlformats.org/presentationml/2006/ole">
            <p:oleObj spid="_x0000_s46263" name="公式" r:id="rId3" imgW="393529" imgH="444307" progId="Equation.3">
              <p:embed/>
            </p:oleObj>
          </a:graphicData>
        </a:graphic>
      </p:graphicFrame>
      <p:sp>
        <p:nvSpPr>
          <p:cNvPr id="48134" name="Text Box 9"/>
          <p:cNvSpPr txBox="1">
            <a:spLocks noChangeArrowheads="1"/>
          </p:cNvSpPr>
          <p:nvPr/>
        </p:nvSpPr>
        <p:spPr bwMode="auto">
          <a:xfrm>
            <a:off x="2071670" y="5715016"/>
            <a:ext cx="4679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4-21 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电流环的动态结构图及其化简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(b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）等效成单位负反馈系统</a:t>
            </a:r>
          </a:p>
        </p:txBody>
      </p:sp>
      <p:pic>
        <p:nvPicPr>
          <p:cNvPr id="48135" name="Picture 11" descr="031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3357562"/>
            <a:ext cx="8604250" cy="21812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162925" cy="6413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．电流调节器的设计</a:t>
            </a:r>
          </a:p>
        </p:txBody>
      </p:sp>
    </p:spTree>
    <p:extLst>
      <p:ext uri="{BB962C8B-B14F-4D97-AF65-F5344CB8AC3E}">
        <p14:creationId xmlns="" xmlns:p14="http://schemas.microsoft.com/office/powerpoint/2010/main" val="7457845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28596" y="1428736"/>
            <a:ext cx="7775575" cy="15843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Aft>
                <a:spcPct val="20000"/>
              </a:spcAft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小惯性环节近似处理：</a:t>
            </a:r>
          </a:p>
          <a:p>
            <a:pPr eaLnBrk="1" hangingPunct="1">
              <a:lnSpc>
                <a:spcPct val="125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              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baseline="-25000" dirty="0" err="1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∑i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= 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T</a:t>
            </a:r>
            <a:r>
              <a:rPr lang="en-US" altLang="zh-CN" sz="2800" baseline="-25000" dirty="0" err="1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s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+ 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T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oi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0" y="4621242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6557583" y="2214554"/>
            <a:ext cx="1157689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(4-50)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00034" y="2714620"/>
            <a:ext cx="3725700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indent="-342900" eaLnBrk="1" fontAlgn="base" hangingPunct="1">
              <a:lnSpc>
                <a:spcPct val="125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b="1" dirty="0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</a:rPr>
              <a:t>简化的近似条件为 </a:t>
            </a: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0" y="4522817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91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6489359"/>
              </p:ext>
            </p:extLst>
          </p:nvPr>
        </p:nvGraphicFramePr>
        <p:xfrm>
          <a:off x="2571736" y="3286124"/>
          <a:ext cx="1989138" cy="1082675"/>
        </p:xfrm>
        <a:graphic>
          <a:graphicData uri="http://schemas.openxmlformats.org/presentationml/2006/ole">
            <p:oleObj spid="_x0000_s47287" name="公式" r:id="rId3" imgW="888614" imgH="482391" progId="Equation.3">
              <p:embed/>
            </p:oleObj>
          </a:graphicData>
        </a:graphic>
      </p:graphicFrame>
      <p:sp>
        <p:nvSpPr>
          <p:cNvPr id="49160" name="Text Box 11"/>
          <p:cNvSpPr txBox="1">
            <a:spLocks noChangeArrowheads="1"/>
          </p:cNvSpPr>
          <p:nvPr/>
        </p:nvSpPr>
        <p:spPr bwMode="auto">
          <a:xfrm>
            <a:off x="6516216" y="3429000"/>
            <a:ext cx="1157689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(4-51) </a:t>
            </a:r>
          </a:p>
        </p:txBody>
      </p:sp>
      <p:sp>
        <p:nvSpPr>
          <p:cNvPr id="49161" name="Text Box 15"/>
          <p:cNvSpPr txBox="1">
            <a:spLocks noChangeArrowheads="1"/>
          </p:cNvSpPr>
          <p:nvPr/>
        </p:nvSpPr>
        <p:spPr bwMode="auto">
          <a:xfrm>
            <a:off x="2411462" y="5962083"/>
            <a:ext cx="4968850" cy="8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4-21 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电流环的动态结构图及其化简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(c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）小惯性环节近似处理</a:t>
            </a:r>
          </a:p>
        </p:txBody>
      </p:sp>
      <p:pic>
        <p:nvPicPr>
          <p:cNvPr id="49162" name="Picture 17" descr="0319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70817"/>
            <a:ext cx="7380312" cy="172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162925" cy="6413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．电流调节器的设计</a:t>
            </a:r>
          </a:p>
        </p:txBody>
      </p:sp>
    </p:spTree>
    <p:extLst>
      <p:ext uri="{BB962C8B-B14F-4D97-AF65-F5344CB8AC3E}">
        <p14:creationId xmlns="" xmlns:p14="http://schemas.microsoft.com/office/powerpoint/2010/main" val="11942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电流调节器的设计</a:t>
            </a:r>
          </a:p>
        </p:txBody>
      </p:sp>
      <p:sp>
        <p:nvSpPr>
          <p:cNvPr id="145411" name="文本占位符 2"/>
          <p:cNvSpPr>
            <a:spLocks noGrp="1"/>
          </p:cNvSpPr>
          <p:nvPr>
            <p:ph type="body" sz="half" idx="1"/>
          </p:nvPr>
        </p:nvSpPr>
        <p:spPr>
          <a:xfrm>
            <a:off x="899592" y="1412776"/>
            <a:ext cx="6088062" cy="4191000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按照典型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型系统设计电流调节器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按照典型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型系统设计电流调节器</a:t>
            </a:r>
          </a:p>
        </p:txBody>
      </p:sp>
      <p:pic>
        <p:nvPicPr>
          <p:cNvPr id="4" name="Picture 7" descr="03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11" y="2420888"/>
            <a:ext cx="3806450" cy="410445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标注 1"/>
          <p:cNvSpPr/>
          <p:nvPr/>
        </p:nvSpPr>
        <p:spPr>
          <a:xfrm>
            <a:off x="5292080" y="2528900"/>
            <a:ext cx="1656184" cy="1188132"/>
          </a:xfrm>
          <a:prstGeom prst="wedgeRectCallout">
            <a:avLst>
              <a:gd name="adj1" fmla="val -301090"/>
              <a:gd name="adj2" fmla="val 194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电流快速建立，超调小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29899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500174"/>
            <a:ext cx="8294716" cy="469265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电流调节器的选择：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Aft>
                <a:spcPct val="5000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稳定要求：无静差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型系统；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Aft>
                <a:spcPct val="5000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从动态特性：跟随性能为主，超调较小。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5" name="TextBox 8"/>
          <p:cNvSpPr txBox="1">
            <a:spLocks noChangeArrowheads="1"/>
          </p:cNvSpPr>
          <p:nvPr/>
        </p:nvSpPr>
        <p:spPr bwMode="auto">
          <a:xfrm>
            <a:off x="588615" y="620688"/>
            <a:ext cx="6143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典型系统的选择：采用 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型系统</a:t>
            </a:r>
          </a:p>
          <a:p>
            <a:pPr eaLnBrk="1" hangingPunct="1"/>
            <a:endParaRPr lang="zh-CN" altLang="en-US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17" descr="031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4286256"/>
            <a:ext cx="7380312" cy="172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754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500174"/>
            <a:ext cx="8294716" cy="469265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电流环调节器传递函数：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Aft>
                <a:spcPct val="50000"/>
              </a:spcAft>
            </a:pP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01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77943247"/>
              </p:ext>
            </p:extLst>
          </p:nvPr>
        </p:nvGraphicFramePr>
        <p:xfrm>
          <a:off x="2500298" y="2214554"/>
          <a:ext cx="2663825" cy="855663"/>
        </p:xfrm>
        <a:graphic>
          <a:graphicData uri="http://schemas.openxmlformats.org/presentationml/2006/ole">
            <p:oleObj spid="_x0000_s568322" name="公式" r:id="rId3" imgW="1333500" imgH="431800" progId="Equation.3">
              <p:embed/>
            </p:oleObj>
          </a:graphicData>
        </a:graphic>
      </p:graphicFrame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357950" y="2285992"/>
            <a:ext cx="1794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4-52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928662" y="3143248"/>
            <a:ext cx="73660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i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电流调节器的比例系数；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i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i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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aseline="-25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电流调节器的超前时间常数。</a:t>
            </a:r>
          </a:p>
        </p:txBody>
      </p:sp>
      <p:sp>
        <p:nvSpPr>
          <p:cNvPr id="50183" name="Rectangle 10"/>
          <p:cNvSpPr>
            <a:spLocks noChangeArrowheads="1"/>
          </p:cNvSpPr>
          <p:nvPr/>
        </p:nvSpPr>
        <p:spPr bwMode="auto">
          <a:xfrm>
            <a:off x="777875" y="4648985"/>
            <a:ext cx="382027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000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电流环开环传递函数</a:t>
            </a:r>
          </a:p>
          <a:p>
            <a:pPr algn="l">
              <a:buClr>
                <a:schemeClr val="folHlink"/>
              </a:buClr>
              <a:buFont typeface="Wingdings" pitchFamily="2" charset="2"/>
              <a:buChar char="n"/>
            </a:pP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0179" name="Object 9"/>
          <p:cNvGraphicFramePr>
            <a:graphicFrameLocks noChangeAspect="1"/>
          </p:cNvGraphicFramePr>
          <p:nvPr/>
        </p:nvGraphicFramePr>
        <p:xfrm>
          <a:off x="1403350" y="5300663"/>
          <a:ext cx="4608513" cy="873125"/>
        </p:xfrm>
        <a:graphic>
          <a:graphicData uri="http://schemas.openxmlformats.org/presentationml/2006/ole">
            <p:oleObj spid="_x0000_s568323" name="公式" r:id="rId4" imgW="2362200" imgH="444500" progId="Equation.3">
              <p:embed/>
            </p:oleObj>
          </a:graphicData>
        </a:graphic>
      </p:graphicFrame>
      <p:sp>
        <p:nvSpPr>
          <p:cNvPr id="50184" name="Rectangle 11"/>
          <p:cNvSpPr>
            <a:spLocks noChangeArrowheads="1"/>
          </p:cNvSpPr>
          <p:nvPr/>
        </p:nvSpPr>
        <p:spPr bwMode="auto">
          <a:xfrm>
            <a:off x="6156325" y="5486400"/>
            <a:ext cx="2124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4-53</a:t>
            </a: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10" name="Picture 17" descr="0319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4429132"/>
            <a:ext cx="7380312" cy="172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754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500174"/>
            <a:ext cx="8294716" cy="469265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电流环开环传递函数：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17" descr="0319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6" y="3929066"/>
            <a:ext cx="7380312" cy="172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857224" y="2571744"/>
          <a:ext cx="4608513" cy="873125"/>
        </p:xfrm>
        <a:graphic>
          <a:graphicData uri="http://schemas.openxmlformats.org/presentationml/2006/ole">
            <p:oleObj spid="_x0000_s569348" name="公式" r:id="rId4" imgW="2362200" imgH="444500" progId="Equation.3">
              <p:embed/>
            </p:oleObj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10199" y="2757481"/>
            <a:ext cx="2124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</a:rPr>
              <a:t>（</a:t>
            </a:r>
            <a:r>
              <a:rPr lang="en-US" altLang="zh-CN" sz="2800">
                <a:solidFill>
                  <a:schemeClr val="tx1"/>
                </a:solidFill>
              </a:rPr>
              <a:t>4-53</a:t>
            </a:r>
            <a:r>
              <a:rPr lang="zh-CN" altLang="en-US" sz="280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="" xmlns:p14="http://schemas.microsoft.com/office/powerpoint/2010/main" val="11754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222" y="548680"/>
            <a:ext cx="8460496" cy="641350"/>
          </a:xfrm>
        </p:spPr>
        <p:txBody>
          <a:bodyPr/>
          <a:lstStyle/>
          <a:p>
            <a:pPr marL="838200" indent="-838200" eaLnBrk="1" hangingPunct="1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型系统的性能指标与参数的关系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395254" y="1301750"/>
            <a:ext cx="8391588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型系统的开环传递函数表示为</a:t>
            </a:r>
          </a:p>
          <a:p>
            <a:pPr algn="r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									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4-22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待定参数： </a:t>
            </a:r>
            <a:r>
              <a:rPr lang="en-US" altLang="zh-CN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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-214346" y="32146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78968871"/>
              </p:ext>
            </p:extLst>
          </p:nvPr>
        </p:nvGraphicFramePr>
        <p:xfrm>
          <a:off x="2071670" y="2000240"/>
          <a:ext cx="2376488" cy="890588"/>
        </p:xfrm>
        <a:graphic>
          <a:graphicData uri="http://schemas.openxmlformats.org/presentationml/2006/ole">
            <p:oleObj spid="_x0000_s31084" name="公式" r:id="rId3" imgW="1143000" imgH="431800" progId="Equation.3">
              <p:embed/>
            </p:oleObj>
          </a:graphicData>
        </a:graphic>
      </p:graphicFrame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-214346" y="32051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086" name="Picture 36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1034" y="4000504"/>
            <a:ext cx="6824216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356190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开环传递函数：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为提高快速性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，选择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τ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调节器零点消去控制对象中大的时间常数极点，</a:t>
            </a:r>
          </a:p>
          <a:p>
            <a:pPr eaLnBrk="1" hangingPunct="1">
              <a:lnSpc>
                <a:spcPct val="125000"/>
              </a:lnSpc>
            </a:pP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1207" name="Rectangle 5"/>
          <p:cNvSpPr>
            <a:spLocks noChangeArrowheads="1"/>
          </p:cNvSpPr>
          <p:nvPr/>
        </p:nvSpPr>
        <p:spPr bwMode="auto">
          <a:xfrm>
            <a:off x="0" y="32051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12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41788445"/>
              </p:ext>
            </p:extLst>
          </p:nvPr>
        </p:nvGraphicFramePr>
        <p:xfrm>
          <a:off x="2143108" y="2214554"/>
          <a:ext cx="4248150" cy="879475"/>
        </p:xfrm>
        <a:graphic>
          <a:graphicData uri="http://schemas.openxmlformats.org/presentationml/2006/ole">
            <p:oleObj spid="_x0000_s570370" name="公式" r:id="rId3" imgW="2159000" imgH="444500" progId="Equation.3">
              <p:embed/>
            </p:oleObj>
          </a:graphicData>
        </a:graphic>
      </p:graphicFrame>
      <p:sp>
        <p:nvSpPr>
          <p:cNvPr id="51208" name="Rectangle 6"/>
          <p:cNvSpPr>
            <a:spLocks noChangeArrowheads="1"/>
          </p:cNvSpPr>
          <p:nvPr/>
        </p:nvSpPr>
        <p:spPr bwMode="auto">
          <a:xfrm>
            <a:off x="6929454" y="2428868"/>
            <a:ext cx="1568058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4-54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9" name="Rectangle 8"/>
          <p:cNvSpPr>
            <a:spLocks noChangeArrowheads="1"/>
          </p:cNvSpPr>
          <p:nvPr/>
        </p:nvSpPr>
        <p:spPr bwMode="auto">
          <a:xfrm>
            <a:off x="0" y="32051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320040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17" descr="0319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4500570"/>
            <a:ext cx="7380312" cy="172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651724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5"/>
          <p:cNvSpPr>
            <a:spLocks noChangeArrowheads="1"/>
          </p:cNvSpPr>
          <p:nvPr/>
        </p:nvSpPr>
        <p:spPr bwMode="auto">
          <a:xfrm>
            <a:off x="0" y="2295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6435" name="Text Box 6"/>
          <p:cNvSpPr txBox="1">
            <a:spLocks noChangeArrowheads="1"/>
          </p:cNvSpPr>
          <p:nvPr/>
        </p:nvSpPr>
        <p:spPr bwMode="auto">
          <a:xfrm>
            <a:off x="1979613" y="754063"/>
            <a:ext cx="4968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图</a:t>
            </a:r>
            <a:r>
              <a:rPr lang="en-US" altLang="zh-CN">
                <a:solidFill>
                  <a:schemeClr val="tx1"/>
                </a:solidFill>
              </a:rPr>
              <a:t>4-22  </a:t>
            </a:r>
            <a:r>
              <a:rPr lang="zh-CN" altLang="en-US">
                <a:solidFill>
                  <a:schemeClr val="tx1"/>
                </a:solidFill>
              </a:rPr>
              <a:t>校正成典型</a:t>
            </a: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型系统的电流环</a:t>
            </a:r>
          </a:p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(a)</a:t>
            </a:r>
            <a:r>
              <a:rPr lang="zh-CN" altLang="en-US">
                <a:solidFill>
                  <a:schemeClr val="tx1"/>
                </a:solidFill>
              </a:rPr>
              <a:t>动态结构图    </a:t>
            </a:r>
            <a:r>
              <a:rPr lang="en-US" altLang="zh-CN">
                <a:solidFill>
                  <a:schemeClr val="tx1"/>
                </a:solidFill>
              </a:rPr>
              <a:t>(b</a:t>
            </a:r>
            <a:r>
              <a:rPr lang="zh-CN" altLang="en-US">
                <a:solidFill>
                  <a:schemeClr val="tx1"/>
                </a:solidFill>
              </a:rPr>
              <a:t>）开环对数幅频特性 </a:t>
            </a:r>
          </a:p>
        </p:txBody>
      </p:sp>
      <p:pic>
        <p:nvPicPr>
          <p:cNvPr id="146436" name="Picture 7" descr="03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16113"/>
            <a:ext cx="5162550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95825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285860"/>
            <a:ext cx="8134352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希望电流超调量</a:t>
            </a:r>
            <a:r>
              <a:rPr lang="zh-CN" altLang="en-US" sz="2800" i="1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</a:t>
            </a:r>
            <a:r>
              <a:rPr lang="en-US" altLang="zh-CN" sz="2800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≤ 5%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，选 </a:t>
            </a:r>
            <a:r>
              <a:rPr lang="zh-CN" altLang="en-US" sz="2800" i="1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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=0.707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i="1" dirty="0" smtClean="0">
                <a:latin typeface="微软雅黑" pitchFamily="34" charset="-122"/>
                <a:ea typeface="微软雅黑" pitchFamily="34" charset="-122"/>
              </a:rPr>
              <a:t>                          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baseline="-25000" dirty="0" err="1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</a:t>
            </a:r>
            <a:r>
              <a:rPr lang="en-US" altLang="zh-CN" sz="2800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=0.5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，则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比例增益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1207" name="Rectangle 5"/>
          <p:cNvSpPr>
            <a:spLocks noChangeArrowheads="1"/>
          </p:cNvSpPr>
          <p:nvPr/>
        </p:nvSpPr>
        <p:spPr bwMode="auto">
          <a:xfrm>
            <a:off x="0" y="32051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9" name="Rectangle 8"/>
          <p:cNvSpPr>
            <a:spLocks noChangeArrowheads="1"/>
          </p:cNvSpPr>
          <p:nvPr/>
        </p:nvSpPr>
        <p:spPr bwMode="auto">
          <a:xfrm>
            <a:off x="0" y="32051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12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12656318"/>
              </p:ext>
            </p:extLst>
          </p:nvPr>
        </p:nvGraphicFramePr>
        <p:xfrm>
          <a:off x="2624140" y="2571744"/>
          <a:ext cx="2376488" cy="1006475"/>
        </p:xfrm>
        <a:graphic>
          <a:graphicData uri="http://schemas.openxmlformats.org/presentationml/2006/ole">
            <p:oleObj spid="_x0000_s49698" name="公式" r:id="rId3" imgW="1054100" imgH="444500" progId="Equation.3">
              <p:embed/>
            </p:oleObj>
          </a:graphicData>
        </a:graphic>
      </p:graphicFrame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320040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120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91494121"/>
              </p:ext>
            </p:extLst>
          </p:nvPr>
        </p:nvGraphicFramePr>
        <p:xfrm>
          <a:off x="2630497" y="3630621"/>
          <a:ext cx="3370263" cy="941387"/>
        </p:xfrm>
        <a:graphic>
          <a:graphicData uri="http://schemas.openxmlformats.org/presentationml/2006/ole">
            <p:oleObj spid="_x0000_s49699" name="Equation" r:id="rId4" imgW="2590560" imgH="723600" progId="Equation.DSMT4">
              <p:embed/>
            </p:oleObj>
          </a:graphicData>
        </a:graphic>
      </p:graphicFrame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6444208" y="5199285"/>
            <a:ext cx="1157689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(4-56) 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6357950" y="2786058"/>
            <a:ext cx="1157689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(4-55) </a:t>
            </a:r>
          </a:p>
        </p:txBody>
      </p:sp>
      <p:pic>
        <p:nvPicPr>
          <p:cNvPr id="14" name="Picture 17" descr="0319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6" y="4643446"/>
            <a:ext cx="7380312" cy="172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357950" y="3857628"/>
            <a:ext cx="1157689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4-56) 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51724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09600"/>
            <a:ext cx="7816879" cy="612775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验证工作</a:t>
            </a:r>
            <a:endParaRPr lang="zh-CN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1750"/>
            <a:ext cx="8534400" cy="4829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忽略反电动势的近似条件：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	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个小惯性环节近似条件：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                      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r">
              <a:spcBef>
                <a:spcPts val="600"/>
              </a:spcBef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										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6" name="Rectangle 5"/>
          <p:cNvSpPr>
            <a:spLocks noChangeArrowheads="1"/>
          </p:cNvSpPr>
          <p:nvPr/>
        </p:nvSpPr>
        <p:spPr bwMode="auto">
          <a:xfrm>
            <a:off x="0" y="29860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7" name="Rectangle 7"/>
          <p:cNvSpPr>
            <a:spLocks noChangeArrowheads="1"/>
          </p:cNvSpPr>
          <p:nvPr/>
        </p:nvSpPr>
        <p:spPr bwMode="auto">
          <a:xfrm>
            <a:off x="0" y="311943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8" name="Rectangle 9"/>
          <p:cNvSpPr>
            <a:spLocks noChangeArrowheads="1"/>
          </p:cNvSpPr>
          <p:nvPr/>
        </p:nvSpPr>
        <p:spPr bwMode="auto">
          <a:xfrm>
            <a:off x="0" y="318135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92902" name="Object 6"/>
          <p:cNvGraphicFramePr>
            <a:graphicFrameLocks noChangeAspect="1"/>
          </p:cNvGraphicFramePr>
          <p:nvPr/>
        </p:nvGraphicFramePr>
        <p:xfrm>
          <a:off x="2928926" y="1857364"/>
          <a:ext cx="1584325" cy="868362"/>
        </p:xfrm>
        <a:graphic>
          <a:graphicData uri="http://schemas.openxmlformats.org/presentationml/2006/ole">
            <p:oleObj spid="_x0000_s592902" name="公式" r:id="rId4" imgW="888614" imgH="482391" progId="Equation.3">
              <p:embed/>
            </p:oleObj>
          </a:graphicData>
        </a:graphic>
      </p:graphicFrame>
      <p:graphicFrame>
        <p:nvGraphicFramePr>
          <p:cNvPr id="592903" name="Object 7"/>
          <p:cNvGraphicFramePr>
            <a:graphicFrameLocks noChangeAspect="1"/>
          </p:cNvGraphicFramePr>
          <p:nvPr/>
        </p:nvGraphicFramePr>
        <p:xfrm>
          <a:off x="2928926" y="3429000"/>
          <a:ext cx="1989137" cy="1082675"/>
        </p:xfrm>
        <a:graphic>
          <a:graphicData uri="http://schemas.openxmlformats.org/presentationml/2006/ole">
            <p:oleObj spid="_x0000_s592903" name="公式" r:id="rId5" imgW="888614" imgH="482391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211459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836613"/>
            <a:ext cx="4608512" cy="6604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模拟式电流调节器电路</a:t>
            </a: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72653" y="4149080"/>
            <a:ext cx="38512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U</a:t>
            </a:r>
            <a:r>
              <a:rPr lang="en-US" altLang="zh-CN" sz="2400" baseline="30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电流给定电压；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2400" i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I</a:t>
            </a:r>
            <a:r>
              <a:rPr lang="en-US" altLang="zh-CN" sz="2400" baseline="-25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d</a:t>
            </a:r>
            <a:r>
              <a:rPr lang="en-US" altLang="zh-CN" sz="2400" i="1" baseline="-25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电流负反馈电压；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400" i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i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i="1" baseline="-25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电力电子变换器的控制电压。</a:t>
            </a:r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0" y="249237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4500239" y="4869160"/>
            <a:ext cx="50403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4-23 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含给定滤波与反馈滤波的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型电流调节器</a:t>
            </a:r>
          </a:p>
        </p:txBody>
      </p:sp>
      <p:sp>
        <p:nvSpPr>
          <p:cNvPr id="52233" name="Rectangle 11"/>
          <p:cNvSpPr>
            <a:spLocks noChangeArrowheads="1"/>
          </p:cNvSpPr>
          <p:nvPr/>
        </p:nvSpPr>
        <p:spPr bwMode="auto">
          <a:xfrm>
            <a:off x="0" y="32146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2226" name="Object 10"/>
          <p:cNvGraphicFramePr>
            <a:graphicFrameLocks noChangeAspect="1"/>
          </p:cNvGraphicFramePr>
          <p:nvPr/>
        </p:nvGraphicFramePr>
        <p:xfrm>
          <a:off x="684213" y="1844675"/>
          <a:ext cx="935037" cy="738188"/>
        </p:xfrm>
        <a:graphic>
          <a:graphicData uri="http://schemas.openxmlformats.org/presentationml/2006/ole">
            <p:oleObj spid="_x0000_s50721" name="公式" r:id="rId3" imgW="545863" imgH="431613" progId="Equation.3">
              <p:embed/>
            </p:oleObj>
          </a:graphicData>
        </a:graphic>
      </p:graphicFrame>
      <p:sp>
        <p:nvSpPr>
          <p:cNvPr id="52234" name="Rectangle 13"/>
          <p:cNvSpPr>
            <a:spLocks noChangeArrowheads="1"/>
          </p:cNvSpPr>
          <p:nvPr/>
        </p:nvSpPr>
        <p:spPr bwMode="auto">
          <a:xfrm>
            <a:off x="0" y="33147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2227" name="Object 12"/>
          <p:cNvGraphicFramePr>
            <a:graphicFrameLocks noChangeAspect="1"/>
          </p:cNvGraphicFramePr>
          <p:nvPr/>
        </p:nvGraphicFramePr>
        <p:xfrm>
          <a:off x="611188" y="2592388"/>
          <a:ext cx="1223962" cy="466725"/>
        </p:xfrm>
        <a:graphic>
          <a:graphicData uri="http://schemas.openxmlformats.org/presentationml/2006/ole">
            <p:oleObj spid="_x0000_s50722" name="公式" r:id="rId4" imgW="596900" imgH="228600" progId="Equation.3">
              <p:embed/>
            </p:oleObj>
          </a:graphicData>
        </a:graphic>
      </p:graphicFrame>
      <p:sp>
        <p:nvSpPr>
          <p:cNvPr id="52235" name="Rectangle 15"/>
          <p:cNvSpPr>
            <a:spLocks noChangeArrowheads="1"/>
          </p:cNvSpPr>
          <p:nvPr/>
        </p:nvSpPr>
        <p:spPr bwMode="auto">
          <a:xfrm>
            <a:off x="0" y="323373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2228" name="Object 14"/>
          <p:cNvGraphicFramePr>
            <a:graphicFrameLocks noChangeAspect="1"/>
          </p:cNvGraphicFramePr>
          <p:nvPr/>
        </p:nvGraphicFramePr>
        <p:xfrm>
          <a:off x="558784" y="3284538"/>
          <a:ext cx="1655762" cy="779462"/>
        </p:xfrm>
        <a:graphic>
          <a:graphicData uri="http://schemas.openxmlformats.org/presentationml/2006/ole">
            <p:oleObj spid="_x0000_s50723" name="公式" r:id="rId5" imgW="825500" imgH="393700" progId="Equation.3">
              <p:embed/>
            </p:oleObj>
          </a:graphicData>
        </a:graphic>
      </p:graphicFrame>
      <p:sp>
        <p:nvSpPr>
          <p:cNvPr id="52236" name="Text Box 16"/>
          <p:cNvSpPr txBox="1">
            <a:spLocks noChangeArrowheads="1"/>
          </p:cNvSpPr>
          <p:nvPr/>
        </p:nvSpPr>
        <p:spPr bwMode="auto">
          <a:xfrm>
            <a:off x="2278053" y="2060575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(4-57) 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37" name="Text Box 17"/>
          <p:cNvSpPr txBox="1">
            <a:spLocks noChangeArrowheads="1"/>
          </p:cNvSpPr>
          <p:nvPr/>
        </p:nvSpPr>
        <p:spPr bwMode="auto">
          <a:xfrm>
            <a:off x="2357422" y="2714620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(4-58) 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38" name="Rectangle 18"/>
          <p:cNvSpPr>
            <a:spLocks noChangeArrowheads="1"/>
          </p:cNvSpPr>
          <p:nvPr/>
        </p:nvSpPr>
        <p:spPr bwMode="auto">
          <a:xfrm>
            <a:off x="2357422" y="3571876"/>
            <a:ext cx="992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(4-59) 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239" name="Picture 19" descr="03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95" y="1998663"/>
            <a:ext cx="4951880" cy="272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608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09600"/>
            <a:ext cx="7816879" cy="612775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后续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转速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环准备工作</a:t>
            </a:r>
            <a:endParaRPr lang="zh-CN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5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3786190"/>
            <a:ext cx="8534400" cy="220185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电流环闭环传递函数为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	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(4-60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6" name="Rectangle 5"/>
          <p:cNvSpPr>
            <a:spLocks noChangeArrowheads="1"/>
          </p:cNvSpPr>
          <p:nvPr/>
        </p:nvSpPr>
        <p:spPr bwMode="auto">
          <a:xfrm>
            <a:off x="0" y="29860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32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75530797"/>
              </p:ext>
            </p:extLst>
          </p:nvPr>
        </p:nvGraphicFramePr>
        <p:xfrm>
          <a:off x="1000100" y="4572008"/>
          <a:ext cx="5400675" cy="1231900"/>
        </p:xfrm>
        <a:graphic>
          <a:graphicData uri="http://schemas.openxmlformats.org/presentationml/2006/ole">
            <p:oleObj spid="_x0000_s51926" name="Equation" r:id="rId4" imgW="3492500" imgH="889000" progId="Equation.DSMT4">
              <p:embed/>
            </p:oleObj>
          </a:graphicData>
        </a:graphic>
      </p:graphicFrame>
      <p:sp>
        <p:nvSpPr>
          <p:cNvPr id="53257" name="Rectangle 7"/>
          <p:cNvSpPr>
            <a:spLocks noChangeArrowheads="1"/>
          </p:cNvSpPr>
          <p:nvPr/>
        </p:nvSpPr>
        <p:spPr bwMode="auto">
          <a:xfrm>
            <a:off x="0" y="311943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8" name="Rectangle 9"/>
          <p:cNvSpPr>
            <a:spLocks noChangeArrowheads="1"/>
          </p:cNvSpPr>
          <p:nvPr/>
        </p:nvSpPr>
        <p:spPr bwMode="auto">
          <a:xfrm>
            <a:off x="0" y="318135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17" descr="0319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1643050"/>
            <a:ext cx="7380312" cy="172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211459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1750"/>
            <a:ext cx="8534400" cy="4829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	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600"/>
              </a:spcBef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降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阶近似为                              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r">
              <a:spcBef>
                <a:spcPts val="600"/>
              </a:spcBef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(4-61 )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										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       时，降价近似条件为</a:t>
            </a:r>
          </a:p>
          <a:p>
            <a:pPr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			                                               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(4-62)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i="1" dirty="0" err="1" smtClean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cn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转速环开环频率特性的截止频率。</a:t>
            </a:r>
          </a:p>
        </p:txBody>
      </p:sp>
      <p:sp>
        <p:nvSpPr>
          <p:cNvPr id="53256" name="Rectangle 5"/>
          <p:cNvSpPr>
            <a:spLocks noChangeArrowheads="1"/>
          </p:cNvSpPr>
          <p:nvPr/>
        </p:nvSpPr>
        <p:spPr bwMode="auto">
          <a:xfrm>
            <a:off x="0" y="29860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7" name="Rectangle 7"/>
          <p:cNvSpPr>
            <a:spLocks noChangeArrowheads="1"/>
          </p:cNvSpPr>
          <p:nvPr/>
        </p:nvSpPr>
        <p:spPr bwMode="auto">
          <a:xfrm>
            <a:off x="0" y="311943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32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25881801"/>
              </p:ext>
            </p:extLst>
          </p:nvPr>
        </p:nvGraphicFramePr>
        <p:xfrm>
          <a:off x="3214678" y="3214686"/>
          <a:ext cx="1871663" cy="1022350"/>
        </p:xfrm>
        <a:graphic>
          <a:graphicData uri="http://schemas.openxmlformats.org/presentationml/2006/ole">
            <p:oleObj spid="_x0000_s593923" name="公式" r:id="rId4" imgW="1129810" imgH="622030" progId="Equation.3">
              <p:embed/>
            </p:oleObj>
          </a:graphicData>
        </a:graphic>
      </p:graphicFrame>
      <p:sp>
        <p:nvSpPr>
          <p:cNvPr id="53258" name="Rectangle 9"/>
          <p:cNvSpPr>
            <a:spLocks noChangeArrowheads="1"/>
          </p:cNvSpPr>
          <p:nvPr/>
        </p:nvSpPr>
        <p:spPr bwMode="auto">
          <a:xfrm>
            <a:off x="0" y="318135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3252" name="Picture 5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33102585"/>
              </p:ext>
            </p:extLst>
          </p:nvPr>
        </p:nvGraphicFramePr>
        <p:xfrm>
          <a:off x="3286116" y="4714884"/>
          <a:ext cx="1768475" cy="857250"/>
        </p:xfrm>
        <a:graphic>
          <a:graphicData uri="http://schemas.openxmlformats.org/presentationml/2006/ole">
            <p:oleObj spid="_x0000_s593924" name="公式" r:id="rId5" imgW="927100" imgH="444500" progId="Equation.3">
              <p:embed/>
            </p:oleObj>
          </a:graphicData>
        </a:graphic>
      </p:graphicFrame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3253" name="Picture 5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25227000"/>
              </p:ext>
            </p:extLst>
          </p:nvPr>
        </p:nvGraphicFramePr>
        <p:xfrm>
          <a:off x="1000100" y="4429132"/>
          <a:ext cx="1285875" cy="400050"/>
        </p:xfrm>
        <a:graphic>
          <a:graphicData uri="http://schemas.openxmlformats.org/presentationml/2006/ole">
            <p:oleObj spid="_x0000_s593925" r:id="rId6" imgW="737240" imgH="228799" progId="Equation.DSMT4">
              <p:embed/>
            </p:oleObj>
          </a:graphicData>
        </a:graphic>
      </p:graphicFrame>
      <p:pic>
        <p:nvPicPr>
          <p:cNvPr id="13" name="Picture 17" descr="0319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1428736"/>
            <a:ext cx="7380312" cy="172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3926" name="Object 6"/>
          <p:cNvGraphicFramePr>
            <a:graphicFrameLocks noChangeAspect="1"/>
          </p:cNvGraphicFramePr>
          <p:nvPr/>
        </p:nvGraphicFramePr>
        <p:xfrm>
          <a:off x="6357950" y="2214554"/>
          <a:ext cx="2435225" cy="862013"/>
        </p:xfrm>
        <a:graphic>
          <a:graphicData uri="http://schemas.openxmlformats.org/presentationml/2006/ole">
            <p:oleObj spid="_x0000_s593926" name="Equation" r:id="rId8" imgW="1574640" imgH="62208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211459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538130" y="3714752"/>
            <a:ext cx="8605870" cy="2185969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电流环在转速环中等效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</a:t>
            </a:r>
          </a:p>
          <a:p>
            <a:pPr algn="r" eaLnBrk="1" hangingPunct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(4-63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-71470" y="2779696"/>
            <a:ext cx="20255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42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26808486"/>
              </p:ext>
            </p:extLst>
          </p:nvPr>
        </p:nvGraphicFramePr>
        <p:xfrm>
          <a:off x="1714480" y="4500570"/>
          <a:ext cx="3703637" cy="1677988"/>
        </p:xfrm>
        <a:graphic>
          <a:graphicData uri="http://schemas.openxmlformats.org/presentationml/2006/ole">
            <p:oleObj spid="_x0000_s52407" name="公式" r:id="rId3" imgW="1689100" imgH="838200" progId="Equation.3">
              <p:embed/>
            </p:oleObj>
          </a:graphicData>
        </a:graphic>
      </p:graphicFrame>
      <p:pic>
        <p:nvPicPr>
          <p:cNvPr id="5" name="Picture 17" descr="0319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1714488"/>
            <a:ext cx="7380312" cy="172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57340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538130" y="1071546"/>
            <a:ext cx="8605870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总结：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h=0.5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          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电流闭环控制把双惯性环节的电流环控制对象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近似等效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成只有较小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时间常数       的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一阶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惯性环节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加快了电流的跟随作用，这是局部闭环（内环）控制的一个重要功能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要求：准确对消大惯性环节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-71470" y="2779696"/>
            <a:ext cx="20255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94947" name="Object 3"/>
          <p:cNvGraphicFramePr>
            <a:graphicFrameLocks noChangeAspect="1"/>
          </p:cNvGraphicFramePr>
          <p:nvPr/>
        </p:nvGraphicFramePr>
        <p:xfrm>
          <a:off x="5000628" y="3786190"/>
          <a:ext cx="431800" cy="457200"/>
        </p:xfrm>
        <a:graphic>
          <a:graphicData uri="http://schemas.openxmlformats.org/presentationml/2006/ole">
            <p:oleObj spid="_x0000_s594947" name="Equation" r:id="rId3" imgW="215640" imgH="228600" progId="Equation.DSMT4">
              <p:embed/>
            </p:oleObj>
          </a:graphicData>
        </a:graphic>
      </p:graphicFrame>
      <p:graphicFrame>
        <p:nvGraphicFramePr>
          <p:cNvPr id="594948" name="Object 4"/>
          <p:cNvGraphicFramePr>
            <a:graphicFrameLocks noChangeAspect="1"/>
          </p:cNvGraphicFramePr>
          <p:nvPr/>
        </p:nvGraphicFramePr>
        <p:xfrm>
          <a:off x="2857488" y="1357298"/>
          <a:ext cx="3649663" cy="1296988"/>
        </p:xfrm>
        <a:graphic>
          <a:graphicData uri="http://schemas.openxmlformats.org/presentationml/2006/ole">
            <p:oleObj spid="_x0000_s594948" name="Equation" r:id="rId4" imgW="1663560" imgH="6476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57340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例题</a:t>
            </a:r>
            <a:r>
              <a:rPr lang="en-US" altLang="zh-CN" smtClean="0">
                <a:latin typeface="Times New Roman" pitchFamily="18" charset="0"/>
              </a:rPr>
              <a:t>4-1 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1751"/>
            <a:ext cx="7891490" cy="427039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 smtClean="0"/>
              <a:t>某</a:t>
            </a:r>
            <a:r>
              <a:rPr lang="en-US" altLang="zh-CN" sz="2400" dirty="0" smtClean="0"/>
              <a:t>PWM</a:t>
            </a:r>
            <a:r>
              <a:rPr lang="zh-CN" altLang="en-US" sz="2400" dirty="0" smtClean="0"/>
              <a:t>变换器供电的双闭环直流调速系统，</a:t>
            </a:r>
            <a:r>
              <a:rPr lang="zh-CN" altLang="en-US" sz="2400" dirty="0" smtClean="0">
                <a:solidFill>
                  <a:srgbClr val="0000CC"/>
                </a:solidFill>
              </a:rPr>
              <a:t>开关频率为</a:t>
            </a:r>
            <a:r>
              <a:rPr lang="en-US" altLang="zh-CN" sz="2400" dirty="0" smtClean="0">
                <a:solidFill>
                  <a:srgbClr val="0000CC"/>
                </a:solidFill>
              </a:rPr>
              <a:t>8kHz</a:t>
            </a:r>
            <a:r>
              <a:rPr lang="zh-CN" altLang="en-US" sz="2400" dirty="0" smtClean="0"/>
              <a:t>，与</a:t>
            </a:r>
            <a:r>
              <a:rPr lang="en-US" altLang="zh-CN" sz="2400" dirty="0" smtClean="0"/>
              <a:t>3.4</a:t>
            </a:r>
            <a:r>
              <a:rPr lang="zh-CN" altLang="en-US" sz="2400" dirty="0" smtClean="0"/>
              <a:t>节所用电机相同，电机型号为</a:t>
            </a:r>
            <a:r>
              <a:rPr lang="en-US" altLang="zh-CN" sz="2400" dirty="0" smtClean="0"/>
              <a:t>Z4-132-1</a:t>
            </a:r>
            <a:r>
              <a:rPr lang="zh-CN" altLang="en-US" sz="2400" dirty="0" smtClean="0"/>
              <a:t>，基本数据如下：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CC"/>
                </a:solidFill>
              </a:rPr>
              <a:t>直流电动机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400V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52.2A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2610r/min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=0.1459V·min/r</a:t>
            </a:r>
            <a:r>
              <a:rPr lang="zh-CN" altLang="en-US" sz="2400" dirty="0" smtClean="0"/>
              <a:t>，允许过载倍数</a:t>
            </a:r>
            <a:r>
              <a:rPr lang="en-US" altLang="zh-CN" sz="2400" dirty="0" smtClean="0"/>
              <a:t> =1.5</a:t>
            </a:r>
            <a:r>
              <a:rPr lang="zh-CN" altLang="en-US" sz="2400" dirty="0" smtClean="0"/>
              <a:t>；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>
                <a:solidFill>
                  <a:srgbClr val="0000CC"/>
                </a:solidFill>
              </a:rPr>
              <a:t>PWM</a:t>
            </a:r>
            <a:r>
              <a:rPr lang="zh-CN" altLang="en-US" sz="2400" dirty="0" smtClean="0">
                <a:solidFill>
                  <a:srgbClr val="0000CC"/>
                </a:solidFill>
              </a:rPr>
              <a:t>变换器放大系数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=107.5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这是按照理想情况计算的电压放大系数。三相整流输出的最大直流电压为</a:t>
            </a:r>
            <a:r>
              <a:rPr lang="en-US" altLang="zh-CN" sz="2400" dirty="0" smtClean="0"/>
              <a:t>537V</a:t>
            </a:r>
            <a:r>
              <a:rPr lang="zh-CN" altLang="en-US" sz="2400" dirty="0" smtClean="0"/>
              <a:t>，最大控制电压最大为</a:t>
            </a:r>
            <a:r>
              <a:rPr lang="en-US" altLang="zh-CN" sz="2400" dirty="0" smtClean="0"/>
              <a:t>5V</a:t>
            </a:r>
            <a:r>
              <a:rPr lang="zh-CN" altLang="en-US" sz="2400" dirty="0" smtClean="0"/>
              <a:t>，因此，</a:t>
            </a:r>
            <a:r>
              <a:rPr lang="en-US" altLang="zh-CN" sz="2400" dirty="0" smtClean="0"/>
              <a:t>538/5=107.5)</a:t>
            </a:r>
            <a:endParaRPr lang="zh-CN" altLang="en-US" sz="2400" dirty="0" smtClean="0"/>
          </a:p>
        </p:txBody>
      </p:sp>
      <p:sp>
        <p:nvSpPr>
          <p:cNvPr id="147460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6619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395254" y="1301750"/>
            <a:ext cx="8248712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中频宽：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-214346" y="32146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-214346" y="32051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27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81085494"/>
              </p:ext>
            </p:extLst>
          </p:nvPr>
        </p:nvGraphicFramePr>
        <p:xfrm>
          <a:off x="3071802" y="1142984"/>
          <a:ext cx="1512887" cy="877887"/>
        </p:xfrm>
        <a:graphic>
          <a:graphicData uri="http://schemas.openxmlformats.org/presentationml/2006/ole">
            <p:oleObj spid="_x0000_s484355" name="公式" r:id="rId3" imgW="774364" imgH="444307" progId="Equation.3">
              <p:embed/>
            </p:oleObj>
          </a:graphicData>
        </a:graphic>
      </p:graphicFrame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928802"/>
            <a:ext cx="5441156" cy="458390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graphicFrame>
        <p:nvGraphicFramePr>
          <p:cNvPr id="484356" name="Object 4"/>
          <p:cNvGraphicFramePr>
            <a:graphicFrameLocks noChangeAspect="1"/>
          </p:cNvGraphicFramePr>
          <p:nvPr/>
        </p:nvGraphicFramePr>
        <p:xfrm>
          <a:off x="6715140" y="1357298"/>
          <a:ext cx="1274763" cy="457200"/>
        </p:xfrm>
        <a:graphic>
          <a:graphicData uri="http://schemas.openxmlformats.org/presentationml/2006/ole">
            <p:oleObj spid="_x0000_s484356" name="公式" r:id="rId5" imgW="634725" imgH="228501" progId="Equation.3">
              <p:embed/>
            </p:oleObj>
          </a:graphicData>
        </a:graphic>
      </p:graphicFrame>
      <p:graphicFrame>
        <p:nvGraphicFramePr>
          <p:cNvPr id="484357" name="Object 5"/>
          <p:cNvGraphicFramePr>
            <a:graphicFrameLocks noChangeAspect="1"/>
          </p:cNvGraphicFramePr>
          <p:nvPr/>
        </p:nvGraphicFramePr>
        <p:xfrm>
          <a:off x="6429388" y="2714620"/>
          <a:ext cx="2417763" cy="687388"/>
        </p:xfrm>
        <a:graphic>
          <a:graphicData uri="http://schemas.openxmlformats.org/presentationml/2006/ole">
            <p:oleObj spid="_x0000_s484357" name="Equation" r:id="rId6" imgW="81252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356190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电枢回路总电阻：</a:t>
            </a:r>
            <a:r>
              <a:rPr lang="en-US" altLang="zh-CN" sz="2800" dirty="0" smtClean="0"/>
              <a:t>	    </a:t>
            </a:r>
            <a:r>
              <a:rPr lang="zh-CN" altLang="en-US" sz="2800" dirty="0" smtClean="0"/>
              <a:t>         ；</a:t>
            </a:r>
          </a:p>
          <a:p>
            <a:r>
              <a:rPr lang="zh-CN" altLang="en-US" sz="2800" dirty="0" smtClean="0"/>
              <a:t>时间常数：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=0.0144s</a:t>
            </a:r>
            <a:r>
              <a:rPr lang="zh-CN" altLang="en-US" sz="2800" dirty="0" smtClean="0"/>
              <a:t>，    </a:t>
            </a:r>
            <a:r>
              <a:rPr lang="en-US" altLang="zh-CN" sz="2800" dirty="0" smtClean="0"/>
              <a:t>=0.18s</a:t>
            </a:r>
            <a:r>
              <a:rPr lang="zh-CN" altLang="en-US" sz="2800" dirty="0" smtClean="0"/>
              <a:t>；</a:t>
            </a:r>
          </a:p>
          <a:p>
            <a:r>
              <a:rPr lang="zh-CN" altLang="en-US" sz="2800" dirty="0" smtClean="0"/>
              <a:t>电流反馈系数：</a:t>
            </a:r>
            <a:r>
              <a:rPr lang="en-US" altLang="zh-CN" sz="2800" dirty="0" smtClean="0"/>
              <a:t>   =0.1277V/A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                ）</a:t>
            </a:r>
          </a:p>
          <a:p>
            <a:r>
              <a:rPr lang="zh-CN" altLang="en-US" sz="2800" b="1" dirty="0" smtClean="0">
                <a:solidFill>
                  <a:srgbClr val="0000CC"/>
                </a:solidFill>
              </a:rPr>
              <a:t>设计要求</a:t>
            </a:r>
            <a:r>
              <a:rPr lang="en-US" altLang="zh-CN" sz="2800" dirty="0" smtClean="0">
                <a:solidFill>
                  <a:srgbClr val="0000CC"/>
                </a:solidFill>
              </a:rPr>
              <a:t>  </a:t>
            </a:r>
            <a:r>
              <a:rPr lang="zh-CN" altLang="en-US" sz="2800" dirty="0" smtClean="0">
                <a:solidFill>
                  <a:srgbClr val="0000CC"/>
                </a:solidFill>
              </a:rPr>
              <a:t>按照典型</a:t>
            </a:r>
            <a:r>
              <a:rPr lang="en-US" altLang="zh-CN" sz="2800" dirty="0" smtClean="0">
                <a:solidFill>
                  <a:srgbClr val="0000CC"/>
                </a:solidFill>
              </a:rPr>
              <a:t>Ⅰ</a:t>
            </a:r>
            <a:r>
              <a:rPr lang="zh-CN" altLang="en-US" sz="2800" dirty="0" smtClean="0">
                <a:solidFill>
                  <a:srgbClr val="0000CC"/>
                </a:solidFill>
              </a:rPr>
              <a:t>型系统设计电流调节器，要求电流超调量</a:t>
            </a:r>
            <a:r>
              <a:rPr lang="en-US" altLang="zh-CN" sz="2800" dirty="0" smtClean="0">
                <a:solidFill>
                  <a:srgbClr val="0000CC"/>
                </a:solidFill>
              </a:rPr>
              <a:t> </a:t>
            </a:r>
            <a:r>
              <a:rPr lang="zh-CN" altLang="en-US" sz="2800" dirty="0" smtClean="0">
                <a:solidFill>
                  <a:srgbClr val="0000CC"/>
                </a:solidFill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solidFill>
                  <a:srgbClr val="0000CC"/>
                </a:solidFill>
                <a:latin typeface="Times New Roman" pitchFamily="18" charset="0"/>
              </a:rPr>
              <a:t>调节器，要求电流超调量</a:t>
            </a:r>
          </a:p>
          <a:p>
            <a:endParaRPr lang="zh-CN" altLang="en-US" dirty="0" smtClean="0"/>
          </a:p>
        </p:txBody>
      </p:sp>
      <p:graphicFrame>
        <p:nvGraphicFramePr>
          <p:cNvPr id="552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05824737"/>
              </p:ext>
            </p:extLst>
          </p:nvPr>
        </p:nvGraphicFramePr>
        <p:xfrm>
          <a:off x="5076056" y="3789040"/>
          <a:ext cx="1441450" cy="617537"/>
        </p:xfrm>
        <a:graphic>
          <a:graphicData uri="http://schemas.openxmlformats.org/presentationml/2006/ole">
            <p:oleObj spid="_x0000_s114752" name="Equation" r:id="rId3" imgW="533169" imgH="228501" progId="Equation.DSMT4">
              <p:embed/>
            </p:oleObj>
          </a:graphicData>
        </a:graphic>
      </p:graphicFrame>
      <p:sp>
        <p:nvSpPr>
          <p:cNvPr id="5530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5299" name="Picture 6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98181555"/>
              </p:ext>
            </p:extLst>
          </p:nvPr>
        </p:nvGraphicFramePr>
        <p:xfrm>
          <a:off x="3710781" y="1415629"/>
          <a:ext cx="1722437" cy="357187"/>
        </p:xfrm>
        <a:graphic>
          <a:graphicData uri="http://schemas.openxmlformats.org/presentationml/2006/ole">
            <p:oleObj spid="_x0000_s114753" r:id="rId4" imgW="1118085" imgH="228699" progId="Equation.DSMT4">
              <p:embed/>
            </p:oleObj>
          </a:graphicData>
        </a:graphic>
      </p:graphicFrame>
      <p:graphicFrame>
        <p:nvGraphicFramePr>
          <p:cNvPr id="55300" name="Picture 6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82896735"/>
              </p:ext>
            </p:extLst>
          </p:nvPr>
        </p:nvGraphicFramePr>
        <p:xfrm>
          <a:off x="2846660" y="1813892"/>
          <a:ext cx="357188" cy="534988"/>
        </p:xfrm>
        <a:graphic>
          <a:graphicData uri="http://schemas.openxmlformats.org/presentationml/2006/ole">
            <p:oleObj spid="_x0000_s114754" name="公式" r:id="rId5" imgW="152532" imgH="228799" progId="Equation.3">
              <p:embed/>
            </p:oleObj>
          </a:graphicData>
        </a:graphic>
      </p:graphicFrame>
      <p:graphicFrame>
        <p:nvGraphicFramePr>
          <p:cNvPr id="55301" name="Picture 6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30620998"/>
              </p:ext>
            </p:extLst>
          </p:nvPr>
        </p:nvGraphicFramePr>
        <p:xfrm>
          <a:off x="4788024" y="1834530"/>
          <a:ext cx="428625" cy="514350"/>
        </p:xfrm>
        <a:graphic>
          <a:graphicData uri="http://schemas.openxmlformats.org/presentationml/2006/ole">
            <p:oleObj spid="_x0000_s114755" name="公式" r:id="rId6" imgW="190666" imgH="228799" progId="Equation.3">
              <p:embed/>
            </p:oleObj>
          </a:graphicData>
        </a:graphic>
      </p:graphicFrame>
      <p:sp>
        <p:nvSpPr>
          <p:cNvPr id="5530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zh-CN" sz="1000">
                <a:latin typeface="宋体" charset="-122"/>
              </a:rPr>
              <a:t> </a:t>
            </a:r>
            <a:endParaRPr lang="zh-CN" altLang="zh-CN"/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5302" name="Picture 6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8273838"/>
              </p:ext>
            </p:extLst>
          </p:nvPr>
        </p:nvGraphicFramePr>
        <p:xfrm>
          <a:off x="3419872" y="2384623"/>
          <a:ext cx="357187" cy="468313"/>
        </p:xfrm>
        <a:graphic>
          <a:graphicData uri="http://schemas.openxmlformats.org/presentationml/2006/ole">
            <p:oleObj spid="_x0000_s114756" name="公式" r:id="rId7" imgW="152532" imgH="203377" progId="Equation.3">
              <p:embed/>
            </p:oleObj>
          </a:graphicData>
        </a:graphic>
      </p:graphicFrame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5303" name="Picture 6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05370375"/>
              </p:ext>
            </p:extLst>
          </p:nvPr>
        </p:nvGraphicFramePr>
        <p:xfrm>
          <a:off x="5940152" y="2348880"/>
          <a:ext cx="1643063" cy="454025"/>
        </p:xfrm>
        <a:graphic>
          <a:graphicData uri="http://schemas.openxmlformats.org/presentationml/2006/ole">
            <p:oleObj spid="_x0000_s114757" name="公式" r:id="rId8" imgW="825858" imgH="228699" progId="Equation.3">
              <p:embed/>
            </p:oleObj>
          </a:graphicData>
        </a:graphic>
      </p:graphicFrame>
      <p:pic>
        <p:nvPicPr>
          <p:cNvPr id="14" name="Picture 11" descr="0319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4357694"/>
            <a:ext cx="8604250" cy="21812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337056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71546"/>
            <a:ext cx="8162925" cy="6413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解 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698435" y="1142984"/>
            <a:ext cx="8445565" cy="4953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）确定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时间常数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确定系统的传递函数</a:t>
            </a:r>
            <a:endParaRPr lang="zh-CN" altLang="en-US" sz="28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变换器滞后时间常数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=0.000125s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电流滤波时间常数：为滤除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纹波应有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None/>
            </a:pPr>
            <a:r>
              <a:rPr lang="zh-CN" altLang="en-US" sz="2800" i="1" dirty="0" smtClean="0">
                <a:latin typeface="微软雅黑" pitchFamily="34" charset="-122"/>
                <a:ea typeface="微软雅黑" pitchFamily="34" charset="-122"/>
              </a:rPr>
              <a:t>                         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baseline="-25000" dirty="0" err="1" smtClean="0">
                <a:latin typeface="微软雅黑" pitchFamily="34" charset="-122"/>
                <a:ea typeface="微软雅黑" pitchFamily="34" charset="-122"/>
              </a:rPr>
              <a:t>oi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=0.0006s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i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电流环小时间常数之和，按小时间常数近似处理，取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baseline="-25000" dirty="0" err="1" smtClean="0">
                <a:latin typeface="微软雅黑" pitchFamily="34" charset="-122"/>
                <a:ea typeface="微软雅黑" pitchFamily="34" charset="-122"/>
              </a:rPr>
              <a:t>Σi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baseline="-25000" dirty="0" err="1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oi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=0.000725s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5" name="Rectangle 8"/>
          <p:cNvSpPr>
            <a:spLocks noChangeArrowheads="1"/>
          </p:cNvSpPr>
          <p:nvPr/>
        </p:nvSpPr>
        <p:spPr bwMode="auto">
          <a:xfrm>
            <a:off x="-428660" y="2986062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-428660" y="-21433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6322" name="Picture 70"/>
          <p:cNvGraphicFramePr>
            <a:graphicFrameLocks noChangeAspect="1"/>
          </p:cNvGraphicFramePr>
          <p:nvPr/>
        </p:nvGraphicFramePr>
        <p:xfrm>
          <a:off x="1214414" y="2857496"/>
          <a:ext cx="2214562" cy="755650"/>
        </p:xfrm>
        <a:graphic>
          <a:graphicData uri="http://schemas.openxmlformats.org/presentationml/2006/ole">
            <p:oleObj spid="_x0000_s54455" r:id="rId3" imgW="1803400" imgH="622300" progId="Equation.DSMT4">
              <p:embed/>
            </p:oleObj>
          </a:graphicData>
        </a:graphic>
      </p:graphicFrame>
      <p:pic>
        <p:nvPicPr>
          <p:cNvPr id="7" name="Picture 11" descr="031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06" y="4676775"/>
            <a:ext cx="8604250" cy="21812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703598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内容占位符 2"/>
          <p:cNvSpPr>
            <a:spLocks noGrp="1"/>
          </p:cNvSpPr>
          <p:nvPr>
            <p:ph idx="1"/>
          </p:nvPr>
        </p:nvSpPr>
        <p:spPr>
          <a:xfrm>
            <a:off x="500034" y="1071546"/>
            <a:ext cx="8143932" cy="48291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选择电流调节器结构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σ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≤5%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，并保证稳态电流无差，按典型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型系统设计电流调节器。用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型电流调节器。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检查对电源电压的抗扰性能：                             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4-2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的典型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型系统动态抗扰性能，各项指标都是可以接受的。</a:t>
            </a: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7346" name="Picture 7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32258591"/>
              </p:ext>
            </p:extLst>
          </p:nvPr>
        </p:nvGraphicFramePr>
        <p:xfrm>
          <a:off x="2643174" y="3357562"/>
          <a:ext cx="3071812" cy="923925"/>
        </p:xfrm>
        <a:graphic>
          <a:graphicData uri="http://schemas.openxmlformats.org/presentationml/2006/ole">
            <p:oleObj spid="_x0000_s55479" r:id="rId3" imgW="1485900" imgH="444500" progId="Equation.DSMT4">
              <p:embed/>
            </p:oleObj>
          </a:graphicData>
        </a:graphic>
      </p:graphicFrame>
      <p:pic>
        <p:nvPicPr>
          <p:cNvPr id="7" name="Picture 17" descr="0319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74" y="5128049"/>
            <a:ext cx="7380312" cy="172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50155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7" name="Rectangle 15"/>
          <p:cNvSpPr>
            <a:spLocks noChangeArrowheads="1"/>
          </p:cNvSpPr>
          <p:nvPr/>
        </p:nvSpPr>
        <p:spPr bwMode="auto">
          <a:xfrm>
            <a:off x="7164388" y="2205038"/>
            <a:ext cx="1143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0" name="Text Box 51"/>
          <p:cNvSpPr txBox="1">
            <a:spLocks noChangeArrowheads="1"/>
          </p:cNvSpPr>
          <p:nvPr/>
        </p:nvSpPr>
        <p:spPr bwMode="auto">
          <a:xfrm>
            <a:off x="539552" y="692696"/>
            <a:ext cx="8353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表</a:t>
            </a:r>
            <a:r>
              <a:rPr lang="en-US" altLang="zh-CN" sz="2800" dirty="0">
                <a:solidFill>
                  <a:schemeClr val="tx1"/>
                </a:solidFill>
              </a:rPr>
              <a:t>4-2  </a:t>
            </a:r>
            <a:r>
              <a:rPr lang="zh-CN" altLang="en-US" sz="2800" dirty="0">
                <a:solidFill>
                  <a:schemeClr val="tx1"/>
                </a:solidFill>
              </a:rPr>
              <a:t>典型</a:t>
            </a:r>
            <a:r>
              <a:rPr lang="en-US" altLang="zh-CN" sz="2800" dirty="0">
                <a:solidFill>
                  <a:schemeClr val="tx1"/>
                </a:solidFill>
              </a:rPr>
              <a:t>I</a:t>
            </a:r>
            <a:r>
              <a:rPr lang="zh-CN" altLang="en-US" sz="2800" dirty="0">
                <a:solidFill>
                  <a:schemeClr val="tx1"/>
                </a:solidFill>
              </a:rPr>
              <a:t>型系统动态抗扰性能指标与参数的关系</a:t>
            </a:r>
          </a:p>
        </p:txBody>
      </p:sp>
      <p:sp>
        <p:nvSpPr>
          <p:cNvPr id="30771" name="Rectangle 5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22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07924339"/>
              </p:ext>
            </p:extLst>
          </p:nvPr>
        </p:nvGraphicFramePr>
        <p:xfrm>
          <a:off x="3314700" y="1484784"/>
          <a:ext cx="1512888" cy="449263"/>
        </p:xfrm>
        <a:graphic>
          <a:graphicData uri="http://schemas.openxmlformats.org/presentationml/2006/ole">
            <p:oleObj spid="_x0000_s571394" name="公式" r:id="rId3" imgW="609336" imgH="177723" progId="Equation.3">
              <p:embed/>
            </p:oleObj>
          </a:graphicData>
        </a:graphic>
      </p:graphicFrame>
      <p:sp>
        <p:nvSpPr>
          <p:cNvPr id="30772" name="Rectangle 5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2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74832700"/>
              </p:ext>
            </p:extLst>
          </p:nvPr>
        </p:nvGraphicFramePr>
        <p:xfrm>
          <a:off x="5148064" y="1412776"/>
          <a:ext cx="1512887" cy="566738"/>
        </p:xfrm>
        <a:graphic>
          <a:graphicData uri="http://schemas.openxmlformats.org/presentationml/2006/ole">
            <p:oleObj spid="_x0000_s571395" name="Equation" r:id="rId4" imgW="609600" imgH="228600" progId="Equation.DSMT4">
              <p:embed/>
            </p:oleObj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6567044"/>
              </p:ext>
            </p:extLst>
          </p:nvPr>
        </p:nvGraphicFramePr>
        <p:xfrm>
          <a:off x="1259632" y="2492897"/>
          <a:ext cx="6476255" cy="2880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966"/>
                <a:gridCol w="1233572"/>
                <a:gridCol w="1202733"/>
                <a:gridCol w="1264412"/>
                <a:gridCol w="1233572"/>
              </a:tblGrid>
              <a:tr h="777589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宋体"/>
                          <a:ea typeface="宋体"/>
                        </a:rPr>
                        <a:t>1/5</a:t>
                      </a:r>
                      <a:endParaRPr lang="en-US" sz="1800" kern="100" dirty="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宋体"/>
                          <a:ea typeface="宋体"/>
                        </a:rPr>
                        <a:t>1/10</a:t>
                      </a:r>
                      <a:endParaRPr lang="en-US" sz="1800" kern="100" dirty="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</a:rPr>
                        <a:t>1/20</a:t>
                      </a:r>
                      <a:endParaRPr lang="en-US" sz="1800" b="1" kern="100" dirty="0">
                        <a:solidFill>
                          <a:srgbClr val="0000CC"/>
                        </a:solidFill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宋体"/>
                          <a:ea typeface="宋体"/>
                        </a:rPr>
                        <a:t>1/30</a:t>
                      </a:r>
                      <a:endParaRPr lang="en-US" sz="1800" kern="100" dirty="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0091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27.78%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16.58%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CC"/>
                          </a:solidFill>
                          <a:effectLst/>
                        </a:rPr>
                        <a:t>9.27%</a:t>
                      </a:r>
                      <a:endParaRPr lang="zh-CN" sz="1600" b="1" kern="1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6.45%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009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0.566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0.336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CC"/>
                          </a:solidFill>
                          <a:effectLst/>
                        </a:rPr>
                        <a:t>0.19</a:t>
                      </a:r>
                      <a:endParaRPr lang="zh-CN" sz="1600" b="1" kern="1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0.134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009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2.209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1.478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CC"/>
                          </a:solidFill>
                          <a:effectLst/>
                        </a:rPr>
                        <a:t>0.741</a:t>
                      </a:r>
                      <a:endParaRPr lang="zh-CN" sz="1600" b="1" kern="1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1.014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13120448"/>
              </p:ext>
            </p:extLst>
          </p:nvPr>
        </p:nvGraphicFramePr>
        <p:xfrm>
          <a:off x="1331640" y="2576155"/>
          <a:ext cx="1296144" cy="708829"/>
        </p:xfrm>
        <a:graphic>
          <a:graphicData uri="http://schemas.openxmlformats.org/presentationml/2006/ole">
            <p:oleObj spid="_x0000_s571396" r:id="rId5" imgW="813153" imgH="444693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76028667"/>
              </p:ext>
            </p:extLst>
          </p:nvPr>
        </p:nvGraphicFramePr>
        <p:xfrm>
          <a:off x="1475656" y="3252061"/>
          <a:ext cx="1296144" cy="621439"/>
        </p:xfrm>
        <a:graphic>
          <a:graphicData uri="http://schemas.openxmlformats.org/presentationml/2006/ole">
            <p:oleObj spid="_x0000_s571397" r:id="rId6" imgW="927503" imgH="444693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18102421"/>
              </p:ext>
            </p:extLst>
          </p:nvPr>
        </p:nvGraphicFramePr>
        <p:xfrm>
          <a:off x="1498600" y="4079875"/>
          <a:ext cx="609600" cy="368300"/>
        </p:xfrm>
        <a:graphic>
          <a:graphicData uri="http://schemas.openxmlformats.org/presentationml/2006/ole">
            <p:oleObj spid="_x0000_s571398" name="Equation" r:id="rId7" imgW="609480" imgH="36828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81792461"/>
              </p:ext>
            </p:extLst>
          </p:nvPr>
        </p:nvGraphicFramePr>
        <p:xfrm>
          <a:off x="1597025" y="4872038"/>
          <a:ext cx="546100" cy="368300"/>
        </p:xfrm>
        <a:graphic>
          <a:graphicData uri="http://schemas.openxmlformats.org/presentationml/2006/ole">
            <p:oleObj spid="_x0000_s571399" name="Equation" r:id="rId8" imgW="545760" imgH="36828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329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340768"/>
            <a:ext cx="8110537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）计算电流调节器参数</a:t>
            </a:r>
          </a:p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电流调节器超前时间常数：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τ</a:t>
            </a:r>
            <a:r>
              <a:rPr lang="en-US" altLang="zh-CN" sz="2800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i="1" baseline="-25000" dirty="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=0.0144s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电流环开环增益：取                  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	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ACR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的比例系数为</a:t>
            </a:r>
          </a:p>
          <a:p>
            <a:pPr eaLnBrk="1" hangingPunct="1"/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baseline="30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5" name="Rectangle 5"/>
          <p:cNvSpPr>
            <a:spLocks noChangeArrowheads="1"/>
          </p:cNvSpPr>
          <p:nvPr/>
        </p:nvSpPr>
        <p:spPr bwMode="auto">
          <a:xfrm>
            <a:off x="0" y="32051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0" y="32131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8370" name="Picture 7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83053830"/>
              </p:ext>
            </p:extLst>
          </p:nvPr>
        </p:nvGraphicFramePr>
        <p:xfrm>
          <a:off x="4357686" y="2428868"/>
          <a:ext cx="1651000" cy="500063"/>
        </p:xfrm>
        <a:graphic>
          <a:graphicData uri="http://schemas.openxmlformats.org/presentationml/2006/ole">
            <p:oleObj spid="_x0000_s56865" name="公式" r:id="rId3" imgW="774700" imgH="228600" progId="Equation.3">
              <p:embed/>
            </p:oleObj>
          </a:graphicData>
        </a:graphic>
      </p:graphicFrame>
      <p:sp>
        <p:nvSpPr>
          <p:cNvPr id="58378" name="Rectangle 11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8371" name="Picture 7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01357240"/>
              </p:ext>
            </p:extLst>
          </p:nvPr>
        </p:nvGraphicFramePr>
        <p:xfrm>
          <a:off x="2071670" y="3000372"/>
          <a:ext cx="4357687" cy="1303338"/>
        </p:xfrm>
        <a:graphic>
          <a:graphicData uri="http://schemas.openxmlformats.org/presentationml/2006/ole">
            <p:oleObj spid="_x0000_s56866" r:id="rId4" imgW="2133600" imgH="635000" progId="Equation.DSMT4">
              <p:embed/>
            </p:oleObj>
          </a:graphicData>
        </a:graphic>
      </p:graphicFrame>
      <p:sp>
        <p:nvSpPr>
          <p:cNvPr id="58379" name="Rectangle 13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8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92272589"/>
              </p:ext>
            </p:extLst>
          </p:nvPr>
        </p:nvGraphicFramePr>
        <p:xfrm>
          <a:off x="1835696" y="4653136"/>
          <a:ext cx="5848350" cy="857250"/>
        </p:xfrm>
        <a:graphic>
          <a:graphicData uri="http://schemas.openxmlformats.org/presentationml/2006/ole">
            <p:oleObj spid="_x0000_s56867" r:id="rId5" imgW="2921000" imgH="4318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27985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）校验近似条件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电流环截止频率</a:t>
            </a:r>
            <a:r>
              <a:rPr lang="en-US" altLang="zh-CN" sz="2400" i="1" dirty="0" err="1" smtClean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=689.655s</a:t>
            </a:r>
            <a:r>
              <a:rPr lang="en-US" altLang="zh-CN" sz="2400" baseline="30000" dirty="0" smtClean="0">
                <a:latin typeface="微软雅黑" pitchFamily="34" charset="-122"/>
                <a:ea typeface="微软雅黑" pitchFamily="34" charset="-122"/>
              </a:rPr>
              <a:t>-1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）校验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变换器传递函数的近似条件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）校验忽略反电动势变化对电流环动态影响的条件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）校验电流环小时间常数近似处理条件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</a:p>
        </p:txBody>
      </p:sp>
      <p:sp>
        <p:nvSpPr>
          <p:cNvPr id="59405" name="Rectangle 5"/>
          <p:cNvSpPr>
            <a:spLocks noChangeArrowheads="1"/>
          </p:cNvSpPr>
          <p:nvPr/>
        </p:nvSpPr>
        <p:spPr bwMode="auto">
          <a:xfrm>
            <a:off x="0" y="32146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406" name="Rectangle 7"/>
          <p:cNvSpPr>
            <a:spLocks noChangeArrowheads="1"/>
          </p:cNvSpPr>
          <p:nvPr/>
        </p:nvSpPr>
        <p:spPr bwMode="auto">
          <a:xfrm>
            <a:off x="0" y="33289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93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15343556"/>
              </p:ext>
            </p:extLst>
          </p:nvPr>
        </p:nvGraphicFramePr>
        <p:xfrm>
          <a:off x="5652120" y="5339556"/>
          <a:ext cx="431800" cy="393700"/>
        </p:xfrm>
        <a:graphic>
          <a:graphicData uri="http://schemas.openxmlformats.org/presentationml/2006/ole">
            <p:oleObj spid="_x0000_s108127" name="公式" r:id="rId4" imgW="215713" imgH="203024" progId="Equation.3">
              <p:embed/>
            </p:oleObj>
          </a:graphicData>
        </a:graphic>
      </p:graphicFrame>
      <p:sp>
        <p:nvSpPr>
          <p:cNvPr id="59407" name="Rectangle 9"/>
          <p:cNvSpPr>
            <a:spLocks noChangeArrowheads="1"/>
          </p:cNvSpPr>
          <p:nvPr/>
        </p:nvSpPr>
        <p:spPr bwMode="auto">
          <a:xfrm>
            <a:off x="0" y="33289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9395" name="Object 8"/>
          <p:cNvGraphicFramePr>
            <a:graphicFrameLocks noChangeAspect="1"/>
          </p:cNvGraphicFramePr>
          <p:nvPr/>
        </p:nvGraphicFramePr>
        <p:xfrm>
          <a:off x="4997456" y="3857628"/>
          <a:ext cx="431800" cy="393700"/>
        </p:xfrm>
        <a:graphic>
          <a:graphicData uri="http://schemas.openxmlformats.org/presentationml/2006/ole">
            <p:oleObj spid="_x0000_s108128" name="公式" r:id="rId5" imgW="215713" imgH="203024" progId="Equation.3">
              <p:embed/>
            </p:oleObj>
          </a:graphicData>
        </a:graphic>
      </p:graphicFrame>
      <p:sp>
        <p:nvSpPr>
          <p:cNvPr id="59408" name="Rectangle 11"/>
          <p:cNvSpPr>
            <a:spLocks noChangeArrowheads="1"/>
          </p:cNvSpPr>
          <p:nvPr/>
        </p:nvSpPr>
        <p:spPr bwMode="auto">
          <a:xfrm>
            <a:off x="0" y="33289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409" name="Rectangle 13"/>
          <p:cNvSpPr>
            <a:spLocks noChangeArrowheads="1"/>
          </p:cNvSpPr>
          <p:nvPr/>
        </p:nvSpPr>
        <p:spPr bwMode="auto">
          <a:xfrm>
            <a:off x="0" y="318611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410" name="Rectangle 15"/>
          <p:cNvSpPr>
            <a:spLocks noChangeArrowheads="1"/>
          </p:cNvSpPr>
          <p:nvPr/>
        </p:nvSpPr>
        <p:spPr bwMode="auto">
          <a:xfrm>
            <a:off x="0" y="318611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411" name="Rectangle 17"/>
          <p:cNvSpPr>
            <a:spLocks noChangeArrowheads="1"/>
          </p:cNvSpPr>
          <p:nvPr/>
        </p:nvSpPr>
        <p:spPr bwMode="auto">
          <a:xfrm>
            <a:off x="0" y="33147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412" name="Rectangle 19"/>
          <p:cNvSpPr>
            <a:spLocks noChangeArrowheads="1"/>
          </p:cNvSpPr>
          <p:nvPr/>
        </p:nvSpPr>
        <p:spPr bwMode="auto">
          <a:xfrm>
            <a:off x="0" y="33147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93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72731860"/>
              </p:ext>
            </p:extLst>
          </p:nvPr>
        </p:nvGraphicFramePr>
        <p:xfrm>
          <a:off x="6100763" y="5373216"/>
          <a:ext cx="631825" cy="422275"/>
        </p:xfrm>
        <a:graphic>
          <a:graphicData uri="http://schemas.openxmlformats.org/presentationml/2006/ole">
            <p:oleObj spid="_x0000_s108131" name="公式" r:id="rId6" imgW="342751" imgH="228501" progId="Equation.3">
              <p:embed/>
            </p:oleObj>
          </a:graphicData>
        </a:graphic>
      </p:graphicFrame>
      <p:graphicFrame>
        <p:nvGraphicFramePr>
          <p:cNvPr id="59399" name="Object 20"/>
          <p:cNvGraphicFramePr>
            <a:graphicFrameLocks noChangeAspect="1"/>
          </p:cNvGraphicFramePr>
          <p:nvPr/>
        </p:nvGraphicFramePr>
        <p:xfrm>
          <a:off x="5429256" y="3857628"/>
          <a:ext cx="720725" cy="481012"/>
        </p:xfrm>
        <a:graphic>
          <a:graphicData uri="http://schemas.openxmlformats.org/presentationml/2006/ole">
            <p:oleObj spid="_x0000_s108132" name="公式" r:id="rId7" imgW="342751" imgH="228501" progId="Equation.3">
              <p:embed/>
            </p:oleObj>
          </a:graphicData>
        </a:graphic>
      </p:graphicFrame>
      <p:sp>
        <p:nvSpPr>
          <p:cNvPr id="59413" name="Rectangle 22"/>
          <p:cNvSpPr>
            <a:spLocks noChangeArrowheads="1"/>
          </p:cNvSpPr>
          <p:nvPr/>
        </p:nvSpPr>
        <p:spPr bwMode="auto">
          <a:xfrm>
            <a:off x="0" y="32131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414" name="Rectangle 23"/>
          <p:cNvSpPr>
            <a:spLocks noChangeArrowheads="1"/>
          </p:cNvSpPr>
          <p:nvPr/>
        </p:nvSpPr>
        <p:spPr bwMode="auto">
          <a:xfrm>
            <a:off x="0" y="34290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415" name="Rectangle 24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9400" name="Picture 8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69860093"/>
              </p:ext>
            </p:extLst>
          </p:nvPr>
        </p:nvGraphicFramePr>
        <p:xfrm>
          <a:off x="2109794" y="2571744"/>
          <a:ext cx="3390900" cy="635000"/>
        </p:xfrm>
        <a:graphic>
          <a:graphicData uri="http://schemas.openxmlformats.org/presentationml/2006/ole">
            <p:oleObj spid="_x0000_s108133" name="Equation" r:id="rId8" imgW="2260440" imgH="431640" progId="Equation.DSMT4">
              <p:embed/>
            </p:oleObj>
          </a:graphicData>
        </a:graphic>
      </p:graphicFrame>
      <p:sp>
        <p:nvSpPr>
          <p:cNvPr id="59416" name="Rectangle 26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9401" name="Picture 8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38468412"/>
              </p:ext>
            </p:extLst>
          </p:nvPr>
        </p:nvGraphicFramePr>
        <p:xfrm>
          <a:off x="1547664" y="3789040"/>
          <a:ext cx="3516312" cy="714375"/>
        </p:xfrm>
        <a:graphic>
          <a:graphicData uri="http://schemas.openxmlformats.org/presentationml/2006/ole">
            <p:oleObj spid="_x0000_s108134" r:id="rId9" imgW="2387600" imgH="482600" progId="Equation.DSMT4">
              <p:embed/>
            </p:oleObj>
          </a:graphicData>
        </a:graphic>
      </p:graphicFrame>
      <p:sp>
        <p:nvSpPr>
          <p:cNvPr id="59417" name="Rectangle 28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9402" name="Picture 8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47641963"/>
              </p:ext>
            </p:extLst>
          </p:nvPr>
        </p:nvGraphicFramePr>
        <p:xfrm>
          <a:off x="1475656" y="5229200"/>
          <a:ext cx="4214813" cy="725488"/>
        </p:xfrm>
        <a:graphic>
          <a:graphicData uri="http://schemas.openxmlformats.org/presentationml/2006/ole">
            <p:oleObj spid="_x0000_s108135" r:id="rId10" imgW="2818177" imgH="482391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04841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）计算调节器电阻和电容</a:t>
            </a: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取</a:t>
            </a:r>
          </a:p>
          <a:p>
            <a:pPr eaLnBrk="1" hangingPunct="1"/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           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取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</a:t>
            </a:r>
            <a:r>
              <a:rPr lang="en-US" altLang="zh-CN" sz="2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Ω</a:t>
            </a:r>
          </a:p>
          <a:p>
            <a:pPr eaLnBrk="1" hangingPunct="1"/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                       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取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0.15</a:t>
            </a:r>
            <a:r>
              <a:rPr lang="en-US" altLang="zh-CN" sz="2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μF</a:t>
            </a:r>
          </a:p>
          <a:p>
            <a:pPr eaLnBrk="1" hangingPunct="1">
              <a:buNone/>
            </a:pP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425" name="Rectangle 5"/>
          <p:cNvSpPr>
            <a:spLocks noChangeArrowheads="1"/>
          </p:cNvSpPr>
          <p:nvPr/>
        </p:nvSpPr>
        <p:spPr bwMode="auto">
          <a:xfrm>
            <a:off x="0" y="33147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426" name="Rectangle 7"/>
          <p:cNvSpPr>
            <a:spLocks noChangeArrowheads="1"/>
          </p:cNvSpPr>
          <p:nvPr/>
        </p:nvSpPr>
        <p:spPr bwMode="auto">
          <a:xfrm>
            <a:off x="0" y="33147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427" name="Rectangle 9"/>
          <p:cNvSpPr>
            <a:spLocks noChangeArrowheads="1"/>
          </p:cNvSpPr>
          <p:nvPr/>
        </p:nvSpPr>
        <p:spPr bwMode="auto">
          <a:xfrm>
            <a:off x="0" y="32051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428" name="Rectangle 11"/>
          <p:cNvSpPr>
            <a:spLocks noChangeArrowheads="1"/>
          </p:cNvSpPr>
          <p:nvPr/>
        </p:nvSpPr>
        <p:spPr bwMode="auto">
          <a:xfrm>
            <a:off x="0" y="32051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60418" name="Picture 9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16655248"/>
              </p:ext>
            </p:extLst>
          </p:nvPr>
        </p:nvGraphicFramePr>
        <p:xfrm>
          <a:off x="1571604" y="1785926"/>
          <a:ext cx="1687513" cy="500062"/>
        </p:xfrm>
        <a:graphic>
          <a:graphicData uri="http://schemas.openxmlformats.org/presentationml/2006/ole">
            <p:oleObj spid="_x0000_s59275" r:id="rId3" imgW="774700" imgH="228600" progId="Equation.DSMT4">
              <p:embed/>
            </p:oleObj>
          </a:graphicData>
        </a:graphic>
      </p:graphicFrame>
      <p:sp>
        <p:nvSpPr>
          <p:cNvPr id="60430" name="Rectangle 15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60419" name="Picture 9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159304"/>
              </p:ext>
            </p:extLst>
          </p:nvPr>
        </p:nvGraphicFramePr>
        <p:xfrm>
          <a:off x="1115616" y="2285992"/>
          <a:ext cx="4786313" cy="461963"/>
        </p:xfrm>
        <a:graphic>
          <a:graphicData uri="http://schemas.openxmlformats.org/presentationml/2006/ole">
            <p:oleObj spid="_x0000_s59276" r:id="rId4" imgW="2463800" imgH="241300" progId="Equation.DSMT4">
              <p:embed/>
            </p:oleObj>
          </a:graphicData>
        </a:graphic>
      </p:graphicFrame>
      <p:sp>
        <p:nvSpPr>
          <p:cNvPr id="60431" name="Rectangle 17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60420" name="Picture 9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86712078"/>
              </p:ext>
            </p:extLst>
          </p:nvPr>
        </p:nvGraphicFramePr>
        <p:xfrm>
          <a:off x="1192226" y="3286124"/>
          <a:ext cx="5308600" cy="785813"/>
        </p:xfrm>
        <a:graphic>
          <a:graphicData uri="http://schemas.openxmlformats.org/presentationml/2006/ole">
            <p:oleObj spid="_x0000_s59277" r:id="rId5" imgW="2894344" imgH="431613" progId="Equation.DSMT4">
              <p:embed/>
            </p:oleObj>
          </a:graphicData>
        </a:graphic>
      </p:graphicFrame>
      <p:sp>
        <p:nvSpPr>
          <p:cNvPr id="60432" name="Rectangle 19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434" name="Rectangle 21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60422" name="Picture 9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15372921"/>
              </p:ext>
            </p:extLst>
          </p:nvPr>
        </p:nvGraphicFramePr>
        <p:xfrm>
          <a:off x="6330950" y="5743575"/>
          <a:ext cx="1625600" cy="371475"/>
        </p:xfrm>
        <a:graphic>
          <a:graphicData uri="http://schemas.openxmlformats.org/presentationml/2006/ole">
            <p:oleObj spid="_x0000_s59279" r:id="rId6" imgW="1003300" imgH="228600" progId="Equation.DSMT4">
              <p:embed/>
            </p:oleObj>
          </a:graphicData>
        </a:graphic>
      </p:graphicFrame>
      <p:pic>
        <p:nvPicPr>
          <p:cNvPr id="18" name="Picture 19" descr="032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3857628"/>
            <a:ext cx="4951880" cy="272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42438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）计算调节器电阻和电容</a:t>
            </a:r>
          </a:p>
          <a:p>
            <a:pPr eaLnBrk="1" hangingPunct="1"/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425" name="Rectangle 5"/>
          <p:cNvSpPr>
            <a:spLocks noChangeArrowheads="1"/>
          </p:cNvSpPr>
          <p:nvPr/>
        </p:nvSpPr>
        <p:spPr bwMode="auto">
          <a:xfrm>
            <a:off x="0" y="33147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426" name="Rectangle 7"/>
          <p:cNvSpPr>
            <a:spLocks noChangeArrowheads="1"/>
          </p:cNvSpPr>
          <p:nvPr/>
        </p:nvSpPr>
        <p:spPr bwMode="auto">
          <a:xfrm>
            <a:off x="0" y="33147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427" name="Rectangle 9"/>
          <p:cNvSpPr>
            <a:spLocks noChangeArrowheads="1"/>
          </p:cNvSpPr>
          <p:nvPr/>
        </p:nvSpPr>
        <p:spPr bwMode="auto">
          <a:xfrm>
            <a:off x="0" y="32051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428" name="Rectangle 11"/>
          <p:cNvSpPr>
            <a:spLocks noChangeArrowheads="1"/>
          </p:cNvSpPr>
          <p:nvPr/>
        </p:nvSpPr>
        <p:spPr bwMode="auto">
          <a:xfrm>
            <a:off x="0" y="32051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430" name="Rectangle 15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431" name="Rectangle 17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432" name="Rectangle 19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60421" name="Picture 9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31196877"/>
              </p:ext>
            </p:extLst>
          </p:nvPr>
        </p:nvGraphicFramePr>
        <p:xfrm>
          <a:off x="1285852" y="2484436"/>
          <a:ext cx="5143500" cy="730250"/>
        </p:xfrm>
        <a:graphic>
          <a:graphicData uri="http://schemas.openxmlformats.org/presentationml/2006/ole">
            <p:oleObj spid="_x0000_s595973" r:id="rId3" imgW="3021289" imgH="431613" progId="Equation.DSMT4">
              <p:embed/>
            </p:oleObj>
          </a:graphicData>
        </a:graphic>
      </p:graphicFrame>
      <p:sp>
        <p:nvSpPr>
          <p:cNvPr id="60433" name="矩形 19"/>
          <p:cNvSpPr>
            <a:spLocks noChangeArrowheads="1"/>
          </p:cNvSpPr>
          <p:nvPr/>
        </p:nvSpPr>
        <p:spPr bwMode="auto">
          <a:xfrm>
            <a:off x="785786" y="4500570"/>
            <a:ext cx="4545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ea typeface="微软雅黑" pitchFamily="34" charset="-122"/>
                <a:cs typeface="Times New Roman" pitchFamily="18" charset="0"/>
              </a:rPr>
              <a:t>电流环可以达到的动态跟随性能指标为</a:t>
            </a:r>
          </a:p>
        </p:txBody>
      </p:sp>
      <p:sp>
        <p:nvSpPr>
          <p:cNvPr id="60434" name="Rectangle 21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60422" name="Picture 9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15372921"/>
              </p:ext>
            </p:extLst>
          </p:nvPr>
        </p:nvGraphicFramePr>
        <p:xfrm>
          <a:off x="6330950" y="5743575"/>
          <a:ext cx="1625600" cy="371475"/>
        </p:xfrm>
        <a:graphic>
          <a:graphicData uri="http://schemas.openxmlformats.org/presentationml/2006/ole">
            <p:oleObj spid="_x0000_s595974" r:id="rId4" imgW="1003300" imgH="228600" progId="Equation.DSMT4">
              <p:embed/>
            </p:oleObj>
          </a:graphicData>
        </a:graphic>
      </p:graphicFrame>
      <p:pic>
        <p:nvPicPr>
          <p:cNvPr id="18" name="Picture 19" descr="03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120" y="4131519"/>
            <a:ext cx="4951880" cy="272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42438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5284" name="Group 4"/>
          <p:cNvGraphicFramePr>
            <a:graphicFrameLocks noGrp="1"/>
          </p:cNvGraphicFramePr>
          <p:nvPr/>
        </p:nvGraphicFramePr>
        <p:xfrm>
          <a:off x="515938" y="1916113"/>
          <a:ext cx="8110537" cy="4191000"/>
        </p:xfrm>
        <a:graphic>
          <a:graphicData uri="http://schemas.openxmlformats.org/drawingml/2006/table">
            <a:tbl>
              <a:tblPr/>
              <a:tblGrid>
                <a:gridCol w="2684462"/>
                <a:gridCol w="996950"/>
                <a:gridCol w="996950"/>
                <a:gridCol w="1073150"/>
                <a:gridCol w="1074738"/>
                <a:gridCol w="1284287"/>
              </a:tblGrid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参数关系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KT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阻尼比</a:t>
                      </a:r>
                      <a:r>
                        <a:rPr kumimoji="1" lang="zh-CN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超调量</a:t>
                      </a:r>
                      <a:r>
                        <a:rPr kumimoji="1" lang="zh-CN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 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上升时间 </a:t>
                      </a:r>
                      <a:r>
                        <a:rPr kumimoji="1" lang="en-US" altLang="zh-CN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1" lang="en-US" altLang="zh-CN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endParaRPr kumimoji="1" lang="en-US" altLang="zh-CN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峰值时间 </a:t>
                      </a:r>
                      <a:r>
                        <a:rPr kumimoji="1" lang="en-US" altLang="zh-CN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1" lang="en-US" altLang="zh-CN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相角稳定裕度 </a:t>
                      </a:r>
                      <a:r>
                        <a:rPr kumimoji="1" lang="zh-CN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</a:t>
                      </a:r>
                      <a:r>
                        <a:rPr kumimoji="1" lang="zh-CN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截止频率</a:t>
                      </a:r>
                      <a:r>
                        <a:rPr kumimoji="1" lang="zh-CN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</a:t>
                      </a:r>
                      <a:r>
                        <a:rPr kumimoji="1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0 %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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76.3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°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0.243/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1.5%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6.6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8.3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69.9°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0.367/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0.707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4.3 %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4.7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6.2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65.5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°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0.455/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0.6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9.5 %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3.3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4.7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59.2 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0.596/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0.5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16.3 %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2.4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3.2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51.8 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0.786/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169" name="Rectangle 27"/>
          <p:cNvSpPr>
            <a:spLocks noChangeArrowheads="1"/>
          </p:cNvSpPr>
          <p:nvPr/>
        </p:nvSpPr>
        <p:spPr bwMode="auto">
          <a:xfrm>
            <a:off x="684213" y="1196975"/>
            <a:ext cx="7451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表</a:t>
            </a:r>
            <a:r>
              <a:rPr lang="en-US" altLang="zh-CN">
                <a:solidFill>
                  <a:schemeClr val="tx1"/>
                </a:solidFill>
              </a:rPr>
              <a:t>4-1    </a:t>
            </a:r>
            <a:r>
              <a:rPr lang="zh-CN" altLang="en-US">
                <a:solidFill>
                  <a:schemeClr val="tx1"/>
                </a:solidFill>
              </a:rPr>
              <a:t>典型</a:t>
            </a:r>
            <a:r>
              <a:rPr lang="en-US" altLang="zh-CN">
                <a:solidFill>
                  <a:schemeClr val="tx1"/>
                </a:solidFill>
              </a:rPr>
              <a:t>Ⅰ</a:t>
            </a:r>
            <a:r>
              <a:rPr lang="zh-CN" altLang="en-US">
                <a:solidFill>
                  <a:schemeClr val="tx1"/>
                </a:solidFill>
              </a:rPr>
              <a:t>型系统动态跟随性能指标和频域指标与参数的关系</a:t>
            </a:r>
          </a:p>
        </p:txBody>
      </p:sp>
    </p:spTree>
    <p:extLst>
      <p:ext uri="{BB962C8B-B14F-4D97-AF65-F5344CB8AC3E}">
        <p14:creationId xmlns="" xmlns:p14="http://schemas.microsoft.com/office/powerpoint/2010/main" val="41495860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162925" cy="1262062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B.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按照典型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型系统设计电流调节器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483" name="内容占位符 2"/>
          <p:cNvSpPr>
            <a:spLocks noGrp="1"/>
          </p:cNvSpPr>
          <p:nvPr>
            <p:ph idx="1"/>
          </p:nvPr>
        </p:nvSpPr>
        <p:spPr>
          <a:xfrm>
            <a:off x="609600" y="1301750"/>
            <a:ext cx="8105804" cy="4829175"/>
          </a:xfrm>
        </p:spPr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Ⅰ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型系统设计电流调节器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超前环节对消掉控制对象中的大惯性环节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电机参数不准确，大惯性环节未被准确对消，会影响电流环的动态性能。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型系统设计电流调节器：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大惯性环节降阶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17" descr="0319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4429132"/>
            <a:ext cx="7380312" cy="172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57517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301750"/>
            <a:ext cx="8358246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采用“振荡指标法”中的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闭环幅频特性峰值最小准则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，在    和    之间建立最佳配合。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					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4" name="Rectangle 5"/>
          <p:cNvSpPr>
            <a:spLocks noChangeArrowheads="1"/>
          </p:cNvSpPr>
          <p:nvPr/>
        </p:nvSpPr>
        <p:spPr bwMode="auto">
          <a:xfrm>
            <a:off x="-252442" y="3205163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-252442" y="3205163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-252442" y="3338513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-252442" y="3233738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8" name="Rectangle 14"/>
          <p:cNvSpPr>
            <a:spLocks noChangeArrowheads="1"/>
          </p:cNvSpPr>
          <p:nvPr/>
        </p:nvSpPr>
        <p:spPr bwMode="auto">
          <a:xfrm>
            <a:off x="-252442" y="0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3499" name="Object 731"/>
          <p:cNvGraphicFramePr>
            <a:graphicFrameLocks noChangeAspect="1"/>
          </p:cNvGraphicFramePr>
          <p:nvPr/>
        </p:nvGraphicFramePr>
        <p:xfrm>
          <a:off x="1928794" y="2000240"/>
          <a:ext cx="255588" cy="357188"/>
        </p:xfrm>
        <a:graphic>
          <a:graphicData uri="http://schemas.openxmlformats.org/presentationml/2006/ole">
            <p:oleObj spid="_x0000_s33499" name="Equation" r:id="rId3" imgW="126720" imgH="177480" progId="Equation.DSMT4">
              <p:embed/>
            </p:oleObj>
          </a:graphicData>
        </a:graphic>
      </p:graphicFrame>
      <p:graphicFrame>
        <p:nvGraphicFramePr>
          <p:cNvPr id="33500" name="Object 732"/>
          <p:cNvGraphicFramePr>
            <a:graphicFrameLocks noChangeAspect="1"/>
          </p:cNvGraphicFramePr>
          <p:nvPr/>
        </p:nvGraphicFramePr>
        <p:xfrm>
          <a:off x="2714612" y="1928802"/>
          <a:ext cx="381000" cy="457200"/>
        </p:xfrm>
        <a:graphic>
          <a:graphicData uri="http://schemas.openxmlformats.org/presentationml/2006/ole">
            <p:oleObj spid="_x0000_s33500" name="Equation" r:id="rId4" imgW="190440" imgH="228600" progId="Equation.DSMT4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65591197"/>
              </p:ext>
            </p:extLst>
          </p:nvPr>
        </p:nvGraphicFramePr>
        <p:xfrm>
          <a:off x="1214414" y="4143380"/>
          <a:ext cx="1134527" cy="419100"/>
        </p:xfrm>
        <a:graphic>
          <a:graphicData uri="http://schemas.openxmlformats.org/presentationml/2006/ole">
            <p:oleObj spid="_x0000_s33501" name="公式" r:id="rId5" imgW="469696" imgH="177723" progId="Equation.3">
              <p:embed/>
            </p:oleObj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9264640"/>
              </p:ext>
            </p:extLst>
          </p:nvPr>
        </p:nvGraphicFramePr>
        <p:xfrm>
          <a:off x="1214414" y="4643446"/>
          <a:ext cx="2347913" cy="755650"/>
        </p:xfrm>
        <a:graphic>
          <a:graphicData uri="http://schemas.openxmlformats.org/presentationml/2006/ole">
            <p:oleObj spid="_x0000_s33502" name="Equation" r:id="rId6" imgW="1155600" imgH="393480" progId="Equation.DSMT4">
              <p:embed/>
            </p:oleObj>
          </a:graphicData>
        </a:graphic>
      </p:graphicFrame>
      <p:graphicFrame>
        <p:nvGraphicFramePr>
          <p:cNvPr id="33504" name="Object 736"/>
          <p:cNvGraphicFramePr>
            <a:graphicFrameLocks noChangeAspect="1"/>
          </p:cNvGraphicFramePr>
          <p:nvPr/>
        </p:nvGraphicFramePr>
        <p:xfrm>
          <a:off x="1285852" y="2786058"/>
          <a:ext cx="1290638" cy="755650"/>
        </p:xfrm>
        <a:graphic>
          <a:graphicData uri="http://schemas.openxmlformats.org/presentationml/2006/ole">
            <p:oleObj spid="_x0000_s33504" name="Equation" r:id="rId7" imgW="634680" imgH="39348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966591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内容占位符 2"/>
          <p:cNvSpPr>
            <a:spLocks noGrp="1"/>
          </p:cNvSpPr>
          <p:nvPr>
            <p:ph idx="1"/>
          </p:nvPr>
        </p:nvSpPr>
        <p:spPr>
          <a:xfrm>
            <a:off x="609600" y="1301750"/>
            <a:ext cx="8105804" cy="4829175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型系统：</a:t>
            </a:r>
            <a:endParaRPr lang="en-US" altLang="zh-CN" sz="28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大惯性环节可用积分环节近似；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电压扰动作用点后有一个积分环节，其前必须有一个积分环节。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96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786190"/>
            <a:ext cx="6137910" cy="152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57517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28596" y="5357826"/>
            <a:ext cx="7848600" cy="857256"/>
          </a:xfrm>
        </p:spPr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开环传递函数：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9577" name="Object 185"/>
          <p:cNvGraphicFramePr>
            <a:graphicFrameLocks noChangeAspect="1"/>
          </p:cNvGraphicFramePr>
          <p:nvPr/>
        </p:nvGraphicFramePr>
        <p:xfrm>
          <a:off x="3357554" y="5221309"/>
          <a:ext cx="5030787" cy="1208087"/>
        </p:xfrm>
        <a:graphic>
          <a:graphicData uri="http://schemas.openxmlformats.org/presentationml/2006/ole">
            <p:oleObj spid="_x0000_s59577" name="Equation" r:id="rId3" imgW="2743200" imgH="67284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714348" y="4572008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latin typeface="宋体" charset="-122"/>
              </a:rPr>
              <a:t>图</a:t>
            </a:r>
            <a:r>
              <a:rPr lang="en-US" altLang="zh-CN" sz="2000" dirty="0" smtClean="0">
                <a:latin typeface="宋体" charset="-122"/>
              </a:rPr>
              <a:t>4-24  </a:t>
            </a:r>
            <a:r>
              <a:rPr lang="zh-CN" altLang="en-US" sz="2000" dirty="0" smtClean="0">
                <a:latin typeface="宋体" charset="-122"/>
              </a:rPr>
              <a:t>电流环动态结构图</a:t>
            </a:r>
          </a:p>
          <a:p>
            <a:pPr algn="just"/>
            <a:r>
              <a:rPr lang="en-US" altLang="zh-CN" sz="2000" dirty="0" smtClean="0">
                <a:latin typeface="宋体" charset="-122"/>
              </a:rPr>
              <a:t>(a) </a:t>
            </a:r>
            <a:r>
              <a:rPr lang="zh-CN" altLang="en-US" sz="2000" dirty="0" smtClean="0">
                <a:latin typeface="宋体" charset="-122"/>
              </a:rPr>
              <a:t>大惯性环节近似成积分环节（</a:t>
            </a:r>
            <a:r>
              <a:rPr lang="en-US" altLang="zh-CN" sz="2000" dirty="0" smtClean="0">
                <a:latin typeface="宋体" charset="-122"/>
              </a:rPr>
              <a:t>b</a:t>
            </a:r>
            <a:r>
              <a:rPr lang="zh-CN" altLang="en-US" sz="2000" dirty="0" smtClean="0">
                <a:latin typeface="宋体" charset="-122"/>
              </a:rPr>
              <a:t>）电流环校正成典型</a:t>
            </a:r>
            <a:r>
              <a:rPr lang="en-US" altLang="zh-CN" sz="2000" dirty="0" smtClean="0">
                <a:latin typeface="宋体" charset="-122"/>
              </a:rPr>
              <a:t>Ⅱ</a:t>
            </a:r>
            <a:r>
              <a:rPr lang="zh-CN" altLang="en-US" sz="2000" dirty="0" smtClean="0">
                <a:latin typeface="宋体" charset="-122"/>
              </a:rPr>
              <a:t>型系统</a:t>
            </a:r>
            <a:endParaRPr lang="zh-CN" altLang="zh-CN" sz="2000" dirty="0"/>
          </a:p>
        </p:txBody>
      </p:sp>
      <p:pic>
        <p:nvPicPr>
          <p:cNvPr id="59579" name="Picture 18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214422"/>
            <a:ext cx="6469380" cy="330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522646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标题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162925" cy="646112"/>
          </a:xfrm>
        </p:spPr>
        <p:txBody>
          <a:bodyPr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按照典型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型系统设计电流调节器</a:t>
            </a:r>
          </a:p>
        </p:txBody>
      </p:sp>
      <p:sp>
        <p:nvSpPr>
          <p:cNvPr id="624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(4-67)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r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4-68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r"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                      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(4-69)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一般选择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h=5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。电流超调量达到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37.6%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，不能满足电流环对跟随性能指标的要求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！！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471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2466" name="Picture 10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58256389"/>
              </p:ext>
            </p:extLst>
          </p:nvPr>
        </p:nvGraphicFramePr>
        <p:xfrm>
          <a:off x="1428738" y="1484784"/>
          <a:ext cx="1428750" cy="571500"/>
        </p:xfrm>
        <a:graphic>
          <a:graphicData uri="http://schemas.openxmlformats.org/presentationml/2006/ole">
            <p:oleObj spid="_x0000_s60961" r:id="rId3" imgW="571748" imgH="228699" progId="Equation.DSMT4">
              <p:embed/>
            </p:oleObj>
          </a:graphicData>
        </a:graphic>
      </p:graphicFrame>
      <p:sp>
        <p:nvSpPr>
          <p:cNvPr id="62472" name="Rectangle 4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2467" name="Picture 10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75159776"/>
              </p:ext>
            </p:extLst>
          </p:nvPr>
        </p:nvGraphicFramePr>
        <p:xfrm>
          <a:off x="1475656" y="2276872"/>
          <a:ext cx="1660525" cy="928688"/>
        </p:xfrm>
        <a:graphic>
          <a:graphicData uri="http://schemas.openxmlformats.org/presentationml/2006/ole">
            <p:oleObj spid="_x0000_s60962" r:id="rId4" imgW="800100" imgH="444500" progId="Equation.DSMT4">
              <p:embed/>
            </p:oleObj>
          </a:graphicData>
        </a:graphic>
      </p:graphicFrame>
      <p:sp>
        <p:nvSpPr>
          <p:cNvPr id="62473" name="Rectangle 6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2468" name="Picture 13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55159061"/>
              </p:ext>
            </p:extLst>
          </p:nvPr>
        </p:nvGraphicFramePr>
        <p:xfrm>
          <a:off x="1403648" y="3284984"/>
          <a:ext cx="2538413" cy="928688"/>
        </p:xfrm>
        <a:graphic>
          <a:graphicData uri="http://schemas.openxmlformats.org/presentationml/2006/ole">
            <p:oleObj spid="_x0000_s60963" name="公式" r:id="rId5" imgW="1168400" imgH="431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73742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84740" name="Group 4"/>
          <p:cNvGraphicFramePr>
            <a:graphicFrameLocks noGrp="1"/>
          </p:cNvGraphicFramePr>
          <p:nvPr>
            <p:ph type="tbl" idx="1"/>
          </p:nvPr>
        </p:nvGraphicFramePr>
        <p:xfrm>
          <a:off x="395288" y="1905000"/>
          <a:ext cx="8110537" cy="4191001"/>
        </p:xfrm>
        <a:graphic>
          <a:graphicData uri="http://schemas.openxmlformats.org/drawingml/2006/table">
            <a:tbl>
              <a:tblPr/>
              <a:tblGrid>
                <a:gridCol w="901700"/>
                <a:gridCol w="900112"/>
                <a:gridCol w="901700"/>
                <a:gridCol w="901700"/>
                <a:gridCol w="900113"/>
                <a:gridCol w="901700"/>
                <a:gridCol w="901700"/>
                <a:gridCol w="900112"/>
                <a:gridCol w="901700"/>
              </a:tblGrid>
              <a:tr h="8905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0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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52.6%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43.6%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2.65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11.65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37.6%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2.85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9.55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33.2%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10.45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29.8%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11.30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27.2%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12.25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25.0%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13.25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23.3%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14.20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8275" name="Text Box 37"/>
          <p:cNvSpPr txBox="1">
            <a:spLocks noChangeArrowheads="1"/>
          </p:cNvSpPr>
          <p:nvPr/>
        </p:nvSpPr>
        <p:spPr bwMode="auto">
          <a:xfrm>
            <a:off x="1331913" y="692150"/>
            <a:ext cx="6119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表</a:t>
            </a:r>
            <a:r>
              <a:rPr lang="en-US" altLang="zh-CN" sz="2400">
                <a:solidFill>
                  <a:schemeClr val="tx1"/>
                </a:solidFill>
              </a:rPr>
              <a:t>4-4  </a:t>
            </a:r>
            <a:r>
              <a:rPr lang="zh-CN" altLang="en-US" sz="2400">
                <a:solidFill>
                  <a:schemeClr val="tx1"/>
                </a:solidFill>
              </a:rPr>
              <a:t>典型</a:t>
            </a:r>
            <a:r>
              <a:rPr lang="en-US" altLang="zh-CN" sz="2400">
                <a:solidFill>
                  <a:schemeClr val="tx1"/>
                </a:solidFill>
              </a:rPr>
              <a:t>Ⅱ</a:t>
            </a:r>
            <a:r>
              <a:rPr lang="zh-CN" altLang="en-US" sz="2400">
                <a:solidFill>
                  <a:schemeClr val="tx1"/>
                </a:solidFill>
              </a:rPr>
              <a:t>型系统阶跃输入跟随性能指标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按</a:t>
            </a:r>
            <a:r>
              <a:rPr lang="en-US" altLang="zh-CN" sz="2400" i="1">
                <a:solidFill>
                  <a:schemeClr val="tx1"/>
                </a:solidFill>
              </a:rPr>
              <a:t>M</a:t>
            </a:r>
            <a:r>
              <a:rPr lang="en-US" altLang="zh-CN" sz="2400" baseline="-25000">
                <a:solidFill>
                  <a:schemeClr val="tx1"/>
                </a:solidFill>
              </a:rPr>
              <a:t>rmin</a:t>
            </a:r>
            <a:r>
              <a:rPr lang="zh-CN" altLang="en-US" sz="2400">
                <a:solidFill>
                  <a:schemeClr val="tx1"/>
                </a:solidFill>
              </a:rPr>
              <a:t>准则确定参数关系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8276" name="Text Box 38"/>
          <p:cNvSpPr txBox="1">
            <a:spLocks noChangeArrowheads="1"/>
          </p:cNvSpPr>
          <p:nvPr/>
        </p:nvSpPr>
        <p:spPr bwMode="auto">
          <a:xfrm>
            <a:off x="1547813" y="6370638"/>
            <a:ext cx="561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 i="1">
                <a:solidFill>
                  <a:schemeClr val="tx1"/>
                </a:solidFill>
              </a:rPr>
              <a:t>h</a:t>
            </a:r>
            <a:r>
              <a:rPr lang="en-US" altLang="zh-CN">
                <a:solidFill>
                  <a:schemeClr val="tx1"/>
                </a:solidFill>
              </a:rPr>
              <a:t>=5</a:t>
            </a:r>
            <a:r>
              <a:rPr lang="zh-CN" altLang="en-US">
                <a:solidFill>
                  <a:schemeClr val="tx1"/>
                </a:solidFill>
              </a:rPr>
              <a:t>的动态跟随性能比较适中。 </a:t>
            </a:r>
          </a:p>
        </p:txBody>
      </p:sp>
    </p:spTree>
    <p:extLst>
      <p:ext uri="{BB962C8B-B14F-4D97-AF65-F5344CB8AC3E}">
        <p14:creationId xmlns="" xmlns:p14="http://schemas.microsoft.com/office/powerpoint/2010/main" val="2864681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超调量大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在电流给定之后加入低通滤波。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关键是滤波参数如何设计？应当根据系统中惯性环节时间常数选择滤波常数。</a:t>
            </a: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5" name="矩形 6"/>
          <p:cNvSpPr>
            <a:spLocks noChangeArrowheads="1"/>
          </p:cNvSpPr>
          <p:nvPr/>
        </p:nvSpPr>
        <p:spPr bwMode="auto">
          <a:xfrm>
            <a:off x="2000232" y="5643578"/>
            <a:ext cx="57150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4-25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在电流给定前面增设滤波环节的结构图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624" name="Picture 1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643325"/>
            <a:ext cx="6286500" cy="1643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050484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闭环传递函数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(4-70)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r"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                        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471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2466" name="Picture 10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58256389"/>
              </p:ext>
            </p:extLst>
          </p:nvPr>
        </p:nvGraphicFramePr>
        <p:xfrm>
          <a:off x="1285852" y="2357430"/>
          <a:ext cx="5689600" cy="931863"/>
        </p:xfrm>
        <a:graphic>
          <a:graphicData uri="http://schemas.openxmlformats.org/presentationml/2006/ole">
            <p:oleObj spid="_x0000_s572418" name="Equation" r:id="rId3" imgW="3797280" imgH="622080" progId="Equation.DSMT4">
              <p:embed/>
            </p:oleObj>
          </a:graphicData>
        </a:graphic>
      </p:graphicFrame>
      <p:sp>
        <p:nvSpPr>
          <p:cNvPr id="62472" name="Rectangle 4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473" name="Rectangle 6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18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3643325"/>
            <a:ext cx="6286500" cy="1643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73742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分析方法：</a:t>
            </a:r>
          </a:p>
        </p:txBody>
      </p:sp>
      <p:sp>
        <p:nvSpPr>
          <p:cNvPr id="64520" name="内容占位符 2"/>
          <p:cNvSpPr>
            <a:spLocks noGrp="1"/>
          </p:cNvSpPr>
          <p:nvPr>
            <p:ph idx="1"/>
          </p:nvPr>
        </p:nvSpPr>
        <p:spPr>
          <a:xfrm>
            <a:off x="642910" y="1285860"/>
            <a:ext cx="8501090" cy="4191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          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当滤波时间常数      与系统中惯性环节常数      的比值不同时，以 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 为时间基准，求出对应的单位阶跃响应函数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系统的跟随性能指标如表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4-6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所示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</a:p>
        </p:txBody>
      </p:sp>
      <p:sp>
        <p:nvSpPr>
          <p:cNvPr id="64521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522" name="Rectangle 4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4515" name="Picture 110"/>
          <p:cNvGraphicFramePr>
            <a:graphicFrameLocks noChangeAspect="1"/>
          </p:cNvGraphicFramePr>
          <p:nvPr/>
        </p:nvGraphicFramePr>
        <p:xfrm>
          <a:off x="1285852" y="1428736"/>
          <a:ext cx="1014413" cy="500063"/>
        </p:xfrm>
        <a:graphic>
          <a:graphicData uri="http://schemas.openxmlformats.org/presentationml/2006/ole">
            <p:oleObj spid="_x0000_s63372" name="Equation" r:id="rId3" imgW="457200" imgH="228600" progId="Equation.DSMT4">
              <p:embed/>
            </p:oleObj>
          </a:graphicData>
        </a:graphic>
      </p:graphicFrame>
      <p:graphicFrame>
        <p:nvGraphicFramePr>
          <p:cNvPr id="64517" name="Object 8"/>
          <p:cNvGraphicFramePr>
            <a:graphicFrameLocks noChangeAspect="1"/>
          </p:cNvGraphicFramePr>
          <p:nvPr/>
        </p:nvGraphicFramePr>
        <p:xfrm>
          <a:off x="7858148" y="2071678"/>
          <a:ext cx="357188" cy="357187"/>
        </p:xfrm>
        <a:graphic>
          <a:graphicData uri="http://schemas.openxmlformats.org/presentationml/2006/ole">
            <p:oleObj spid="_x0000_s63374" r:id="rId4" imgW="152599" imgH="152599" progId="Equation.DSMT4">
              <p:embed/>
            </p:oleObj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000100" y="4286256"/>
          <a:ext cx="7286626" cy="2214564"/>
        </p:xfrm>
        <a:graphic>
          <a:graphicData uri="http://schemas.openxmlformats.org/drawingml/2006/table">
            <a:tbl>
              <a:tblPr/>
              <a:tblGrid>
                <a:gridCol w="661118"/>
                <a:gridCol w="1067152"/>
                <a:gridCol w="1219055"/>
                <a:gridCol w="1172242"/>
                <a:gridCol w="1091035"/>
                <a:gridCol w="986899"/>
                <a:gridCol w="1089125"/>
              </a:tblGrid>
              <a:tr h="5536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1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T</a:t>
                      </a:r>
                      <a:r>
                        <a:rPr lang="en-US" sz="800" i="1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</a:t>
                      </a:r>
                      <a:r>
                        <a:rPr lang="en-US" sz="1800" i="1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/T</a:t>
                      </a:r>
                      <a:endParaRPr lang="en-US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</a:t>
                      </a:r>
                      <a:endParaRPr lang="zh-CN" sz="1800" kern="10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σ</a:t>
                      </a:r>
                      <a:endParaRPr lang="zh-CN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31.96</a:t>
                      </a:r>
                      <a:r>
                        <a:rPr lang="en-US" sz="1800" i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%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20.996</a:t>
                      </a:r>
                      <a:r>
                        <a:rPr lang="en-US" sz="1800" i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%</a:t>
                      </a:r>
                      <a:endParaRPr lang="zh-CN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10.97</a:t>
                      </a:r>
                      <a:r>
                        <a:rPr lang="en-US" sz="1800" i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%</a:t>
                      </a:r>
                      <a:endParaRPr lang="zh-CN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2.96</a:t>
                      </a:r>
                      <a:r>
                        <a:rPr lang="en-US" sz="1800" i="1" kern="10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%</a:t>
                      </a:r>
                      <a:endParaRPr lang="zh-CN" sz="1800" kern="10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t</a:t>
                      </a:r>
                      <a:r>
                        <a:rPr lang="en-US" sz="1800" i="1" kern="100" baseline="-250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</a:t>
                      </a:r>
                      <a:r>
                        <a:rPr lang="en-US" sz="1800" i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/T</a:t>
                      </a:r>
                      <a:endParaRPr lang="zh-CN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3.966</a:t>
                      </a:r>
                      <a:endParaRPr lang="zh-CN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5.078</a:t>
                      </a:r>
                      <a:endParaRPr lang="zh-CN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6.318</a:t>
                      </a:r>
                      <a:endParaRPr lang="zh-CN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8.147</a:t>
                      </a:r>
                      <a:endParaRPr lang="zh-CN" sz="1800" kern="10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t</a:t>
                      </a:r>
                      <a:r>
                        <a:rPr lang="en-US" sz="1800" i="1" kern="100" baseline="-250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</a:t>
                      </a:r>
                      <a:r>
                        <a:rPr lang="en-US" sz="1800" i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/T</a:t>
                      </a:r>
                      <a:endParaRPr lang="zh-CN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10.806</a:t>
                      </a:r>
                      <a:endParaRPr lang="zh-CN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11.906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11.96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7.234</a:t>
                      </a:r>
                      <a:endParaRPr lang="zh-CN" sz="1800" kern="10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9.511</a:t>
                      </a:r>
                      <a:endParaRPr lang="zh-CN" sz="18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14.887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4518" name="Picture 114"/>
          <p:cNvGraphicFramePr>
            <a:graphicFrameLocks noChangeAspect="1"/>
          </p:cNvGraphicFramePr>
          <p:nvPr/>
        </p:nvGraphicFramePr>
        <p:xfrm>
          <a:off x="0" y="0"/>
          <a:ext cx="190500" cy="228600"/>
        </p:xfrm>
        <a:graphic>
          <a:graphicData uri="http://schemas.openxmlformats.org/presentationml/2006/ole">
            <p:oleObj spid="_x0000_s63375" r:id="rId5" imgW="190666" imgH="228799" progId="Equation.DSMT4">
              <p:embed/>
            </p:oleObj>
          </a:graphicData>
        </a:graphic>
      </p:graphicFrame>
      <p:graphicFrame>
        <p:nvGraphicFramePr>
          <p:cNvPr id="63376" name="Object 912"/>
          <p:cNvGraphicFramePr>
            <a:graphicFrameLocks noChangeAspect="1"/>
          </p:cNvGraphicFramePr>
          <p:nvPr/>
        </p:nvGraphicFramePr>
        <p:xfrm>
          <a:off x="3690934" y="2043106"/>
          <a:ext cx="381000" cy="457200"/>
        </p:xfrm>
        <a:graphic>
          <a:graphicData uri="http://schemas.openxmlformats.org/presentationml/2006/ole">
            <p:oleObj spid="_x0000_s63376" name="Equation" r:id="rId6" imgW="190440" imgH="228600" progId="Equation.DSMT4">
              <p:embed/>
            </p:oleObj>
          </a:graphicData>
        </a:graphic>
      </p:graphicFrame>
      <p:graphicFrame>
        <p:nvGraphicFramePr>
          <p:cNvPr id="63377" name="Object 913"/>
          <p:cNvGraphicFramePr>
            <a:graphicFrameLocks noChangeAspect="1"/>
          </p:cNvGraphicFramePr>
          <p:nvPr/>
        </p:nvGraphicFramePr>
        <p:xfrm>
          <a:off x="3643306" y="2571744"/>
          <a:ext cx="357188" cy="357187"/>
        </p:xfrm>
        <a:graphic>
          <a:graphicData uri="http://schemas.openxmlformats.org/presentationml/2006/ole">
            <p:oleObj spid="_x0000_s63377" r:id="rId7" imgW="152599" imgH="152599" progId="Equation.DSMT4">
              <p:embed/>
            </p:oleObj>
          </a:graphicData>
        </a:graphic>
      </p:graphicFrame>
      <p:graphicFrame>
        <p:nvGraphicFramePr>
          <p:cNvPr id="63378" name="Object 914"/>
          <p:cNvGraphicFramePr>
            <a:graphicFrameLocks noChangeAspect="1"/>
          </p:cNvGraphicFramePr>
          <p:nvPr/>
        </p:nvGraphicFramePr>
        <p:xfrm>
          <a:off x="3143240" y="785794"/>
          <a:ext cx="5689600" cy="931862"/>
        </p:xfrm>
        <a:graphic>
          <a:graphicData uri="http://schemas.openxmlformats.org/presentationml/2006/ole">
            <p:oleObj spid="_x0000_s63378" name="Equation" r:id="rId8" imgW="3797280" imgH="62208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118677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模拟实现方式</a:t>
            </a:r>
          </a:p>
        </p:txBody>
      </p:sp>
      <p:sp>
        <p:nvSpPr>
          <p:cNvPr id="65541" name="Text Box 172"/>
          <p:cNvSpPr txBox="1">
            <a:spLocks noChangeArrowheads="1"/>
          </p:cNvSpPr>
          <p:nvPr/>
        </p:nvSpPr>
        <p:spPr bwMode="auto">
          <a:xfrm>
            <a:off x="1071563" y="1857375"/>
            <a:ext cx="7286625" cy="3714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4-26  </a:t>
            </a: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输入滤波与含配合滤波与反馈滤波的</a:t>
            </a:r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型电流调节器串联</a:t>
            </a:r>
            <a:endParaRPr lang="zh-CN" altLang="zh-CN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542" name="Rectangle 3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285875" y="1857375"/>
          <a:ext cx="6886575" cy="3071813"/>
        </p:xfrm>
        <a:graphic>
          <a:graphicData uri="http://schemas.openxmlformats.org/presentationml/2006/ole">
            <p:oleObj spid="_x0000_s63852" r:id="rId4" imgW="4041267" imgH="2422588" progId="Visio.Drawing.11">
              <p:embed/>
            </p:oleObj>
          </a:graphicData>
        </a:graphic>
      </p:graphicFrame>
      <p:sp>
        <p:nvSpPr>
          <p:cNvPr id="65543" name="Rectangle 5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5539" name="Picture 119"/>
          <p:cNvGraphicFramePr>
            <a:graphicFrameLocks noChangeAspect="1"/>
          </p:cNvGraphicFramePr>
          <p:nvPr/>
        </p:nvGraphicFramePr>
        <p:xfrm>
          <a:off x="2857500" y="5643563"/>
          <a:ext cx="2535238" cy="1071562"/>
        </p:xfrm>
        <a:graphic>
          <a:graphicData uri="http://schemas.openxmlformats.org/presentationml/2006/ole">
            <p:oleObj spid="_x0000_s63853" r:id="rId5" imgW="927100" imgH="3937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75278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标题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162925" cy="646112"/>
          </a:xfrm>
        </p:spPr>
        <p:txBody>
          <a:bodyPr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按照典型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型系统设计的电流环降阶</a:t>
            </a:r>
          </a:p>
        </p:txBody>
      </p:sp>
      <p:sp>
        <p:nvSpPr>
          <p:cNvPr id="6656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降阶前电流闭环传函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降阶后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近似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条件</a:t>
            </a:r>
          </a:p>
        </p:txBody>
      </p:sp>
      <p:sp>
        <p:nvSpPr>
          <p:cNvPr id="66569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6562" name="Picture 10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84298384"/>
              </p:ext>
            </p:extLst>
          </p:nvPr>
        </p:nvGraphicFramePr>
        <p:xfrm>
          <a:off x="1214414" y="1852610"/>
          <a:ext cx="7720013" cy="1219200"/>
        </p:xfrm>
        <a:graphic>
          <a:graphicData uri="http://schemas.openxmlformats.org/presentationml/2006/ole">
            <p:oleObj spid="_x0000_s65419" r:id="rId4" imgW="3860800" imgH="609600" progId="Equation.DSMT4">
              <p:embed/>
            </p:oleObj>
          </a:graphicData>
        </a:graphic>
      </p:graphicFrame>
      <p:sp>
        <p:nvSpPr>
          <p:cNvPr id="66570" name="Rectangle 4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6563" name="Picture 1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83543319"/>
              </p:ext>
            </p:extLst>
          </p:nvPr>
        </p:nvGraphicFramePr>
        <p:xfrm>
          <a:off x="2571736" y="3000372"/>
          <a:ext cx="2428875" cy="942975"/>
        </p:xfrm>
        <a:graphic>
          <a:graphicData uri="http://schemas.openxmlformats.org/presentationml/2006/ole">
            <p:oleObj spid="_x0000_s65420" r:id="rId5" imgW="1104900" imgH="431800" progId="Equation.DSMT4">
              <p:embed/>
            </p:oleObj>
          </a:graphicData>
        </a:graphic>
      </p:graphicFrame>
      <p:sp>
        <p:nvSpPr>
          <p:cNvPr id="66571" name="Rectangle 6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6564" name="Picture 1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69749284"/>
              </p:ext>
            </p:extLst>
          </p:nvPr>
        </p:nvGraphicFramePr>
        <p:xfrm>
          <a:off x="3143240" y="4429132"/>
          <a:ext cx="2143125" cy="881062"/>
        </p:xfrm>
        <a:graphic>
          <a:graphicData uri="http://schemas.openxmlformats.org/presentationml/2006/ole">
            <p:oleObj spid="_x0000_s65421" r:id="rId6" imgW="1638300" imgH="673100" progId="Equation.DSMT4">
              <p:embed/>
            </p:oleObj>
          </a:graphicData>
        </a:graphic>
      </p:graphicFrame>
      <p:sp>
        <p:nvSpPr>
          <p:cNvPr id="66572" name="Rectangle 8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6565" name="Picture 1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50608930"/>
              </p:ext>
            </p:extLst>
          </p:nvPr>
        </p:nvGraphicFramePr>
        <p:xfrm>
          <a:off x="6500826" y="4429132"/>
          <a:ext cx="1928812" cy="889000"/>
        </p:xfrm>
        <a:graphic>
          <a:graphicData uri="http://schemas.openxmlformats.org/presentationml/2006/ole">
            <p:oleObj spid="_x0000_s65422" r:id="rId7" imgW="1333500" imgH="622300" progId="Equation.DSMT4">
              <p:embed/>
            </p:oleObj>
          </a:graphicData>
        </a:graphic>
      </p:graphicFrame>
      <p:sp>
        <p:nvSpPr>
          <p:cNvPr id="66573" name="Rectangle 10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5500694" y="4714884"/>
            <a:ext cx="647700" cy="360363"/>
          </a:xfrm>
          <a:prstGeom prst="rightArrow">
            <a:avLst>
              <a:gd name="adj1" fmla="val 50000"/>
              <a:gd name="adj2" fmla="val 44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072198" y="3071810"/>
            <a:ext cx="114300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825397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标题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162925" cy="646112"/>
          </a:xfrm>
        </p:spPr>
        <p:txBody>
          <a:bodyPr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按照典型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型系统设计的电流环降阶</a:t>
            </a:r>
          </a:p>
        </p:txBody>
      </p:sp>
      <p:sp>
        <p:nvSpPr>
          <p:cNvPr id="6656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电流环等效传递函数：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69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70" name="Rectangle 4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71" name="Rectangle 6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72" name="Rectangle 8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73" name="Rectangle 10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6566" name="Picture 1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72858905"/>
              </p:ext>
            </p:extLst>
          </p:nvPr>
        </p:nvGraphicFramePr>
        <p:xfrm>
          <a:off x="1785918" y="2643182"/>
          <a:ext cx="2959100" cy="1143000"/>
        </p:xfrm>
        <a:graphic>
          <a:graphicData uri="http://schemas.openxmlformats.org/presentationml/2006/ole">
            <p:oleObj spid="_x0000_s598022" r:id="rId3" imgW="1677128" imgH="647981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825397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9603" y="571480"/>
            <a:ext cx="8162925" cy="5842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）动态跟随性能指标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分析跟随性能与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关系）</a:t>
            </a:r>
          </a:p>
        </p:txBody>
      </p:sp>
      <p:sp>
        <p:nvSpPr>
          <p:cNvPr id="35847" name="Rectangle 3"/>
          <p:cNvSpPr>
            <a:spLocks noGrp="1" noChangeArrowheads="1"/>
          </p:cNvSpPr>
          <p:nvPr>
            <p:ph idx="1"/>
          </p:nvPr>
        </p:nvSpPr>
        <p:spPr>
          <a:xfrm>
            <a:off x="263626" y="1571612"/>
            <a:ext cx="8237463" cy="451010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单位阶跃输入：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系统响应：</a:t>
            </a:r>
          </a:p>
        </p:txBody>
      </p:sp>
      <p:sp>
        <p:nvSpPr>
          <p:cNvPr id="35848" name="Rectangle 5"/>
          <p:cNvSpPr>
            <a:spLocks noChangeArrowheads="1"/>
          </p:cNvSpPr>
          <p:nvPr/>
        </p:nvSpPr>
        <p:spPr bwMode="auto">
          <a:xfrm>
            <a:off x="-345973" y="3170242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9" name="Rectangle 7"/>
          <p:cNvSpPr>
            <a:spLocks noChangeArrowheads="1"/>
          </p:cNvSpPr>
          <p:nvPr/>
        </p:nvSpPr>
        <p:spPr bwMode="auto">
          <a:xfrm>
            <a:off x="-345973" y="2979742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-345973" y="318453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58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76287071"/>
              </p:ext>
            </p:extLst>
          </p:nvPr>
        </p:nvGraphicFramePr>
        <p:xfrm>
          <a:off x="3429000" y="1785938"/>
          <a:ext cx="1155700" cy="788987"/>
        </p:xfrm>
        <a:graphic>
          <a:graphicData uri="http://schemas.openxmlformats.org/presentationml/2006/ole">
            <p:oleObj spid="_x0000_s490500" name="公式" r:id="rId3" imgW="571252" imgH="393529" progId="Equation.3">
              <p:embed/>
            </p:oleObj>
          </a:graphicData>
        </a:graphic>
      </p:graphicFrame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-345973" y="3074992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584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93841907"/>
              </p:ext>
            </p:extLst>
          </p:nvPr>
        </p:nvGraphicFramePr>
        <p:xfrm>
          <a:off x="2071688" y="3643313"/>
          <a:ext cx="5240337" cy="1219200"/>
        </p:xfrm>
        <a:graphic>
          <a:graphicData uri="http://schemas.openxmlformats.org/presentationml/2006/ole">
            <p:oleObj spid="_x0000_s490501" name="公式" r:id="rId4" imgW="2616200" imgH="609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931274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715404" cy="48291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系统设计电流调节器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惯性环节的电流环控制对象近似地等效成只有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较小时间常数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一阶惯性环节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，加快了电流的跟随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作用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系统设计的电流环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响应速度有所下降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Ⅰ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型系统与典型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型系统，其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动态响应速度均与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</a:t>
            </a:r>
            <a:endParaRPr lang="en-US" altLang="zh-CN" sz="28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有关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。所以要提高系统动态性能，须尽量减小电流环各环节的延时时间。</a:t>
            </a:r>
          </a:p>
          <a:p>
            <a:pPr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-181004" y="0"/>
            <a:ext cx="20513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7586" name="Picture 128"/>
          <p:cNvGraphicFramePr>
            <a:graphicFrameLocks noChangeAspect="1"/>
          </p:cNvGraphicFramePr>
          <p:nvPr/>
        </p:nvGraphicFramePr>
        <p:xfrm>
          <a:off x="785786" y="5143512"/>
          <a:ext cx="475963" cy="447675"/>
        </p:xfrm>
        <a:graphic>
          <a:graphicData uri="http://schemas.openxmlformats.org/presentationml/2006/ole">
            <p:oleObj spid="_x0000_s65719" r:id="rId3" imgW="215900" imgH="228600" progId="Equation.DSMT4">
              <p:embed/>
            </p:oleObj>
          </a:graphicData>
        </a:graphic>
      </p:graphicFrame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-181004" y="0"/>
            <a:ext cx="20513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5720" name="Object 184"/>
          <p:cNvGraphicFramePr>
            <a:graphicFrameLocks noChangeAspect="1"/>
          </p:cNvGraphicFramePr>
          <p:nvPr/>
        </p:nvGraphicFramePr>
        <p:xfrm>
          <a:off x="7281863" y="2714625"/>
          <a:ext cx="584200" cy="457200"/>
        </p:xfrm>
        <a:graphic>
          <a:graphicData uri="http://schemas.openxmlformats.org/presentationml/2006/ole">
            <p:oleObj spid="_x0000_s65720" name="Equation" r:id="rId4" imgW="291960" imgH="228600" progId="Equation.DSMT4">
              <p:embed/>
            </p:oleObj>
          </a:graphicData>
        </a:graphic>
      </p:graphicFrame>
      <p:graphicFrame>
        <p:nvGraphicFramePr>
          <p:cNvPr id="65721" name="Object 185"/>
          <p:cNvGraphicFramePr>
            <a:graphicFrameLocks noChangeAspect="1"/>
          </p:cNvGraphicFramePr>
          <p:nvPr/>
        </p:nvGraphicFramePr>
        <p:xfrm>
          <a:off x="2571736" y="928670"/>
          <a:ext cx="2959100" cy="1143000"/>
        </p:xfrm>
        <a:graphic>
          <a:graphicData uri="http://schemas.openxmlformats.org/presentationml/2006/ole">
            <p:oleObj spid="_x0000_s65721" r:id="rId5" imgW="1677128" imgH="647981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126569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例题</a:t>
            </a:r>
            <a:r>
              <a:rPr lang="en-US" altLang="zh-CN" sz="2400" b="1" dirty="0" smtClean="0"/>
              <a:t>4-2   </a:t>
            </a:r>
            <a:r>
              <a:rPr lang="zh-CN" altLang="en-US" sz="2400" dirty="0" smtClean="0"/>
              <a:t>电机参数同例题</a:t>
            </a:r>
            <a:r>
              <a:rPr lang="en-US" altLang="zh-CN" sz="2400" dirty="0" smtClean="0"/>
              <a:t>4-1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b="1" dirty="0" smtClean="0"/>
              <a:t>设计要求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按照典型</a:t>
            </a:r>
            <a:r>
              <a:rPr lang="en-US" altLang="zh-CN" sz="2400" dirty="0" smtClean="0"/>
              <a:t>Ⅱ</a:t>
            </a:r>
            <a:r>
              <a:rPr lang="zh-CN" altLang="en-US" sz="2400" dirty="0" smtClean="0"/>
              <a:t>型系统设计电流调节器，要求电流超调量     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        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）确定时间常数同例题</a:t>
            </a:r>
            <a:r>
              <a:rPr lang="en-US" altLang="zh-CN" sz="2400" dirty="0" smtClean="0"/>
              <a:t>4-1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）选择电流调节器结构</a:t>
            </a:r>
            <a:endParaRPr lang="en-US" altLang="zh-CN" sz="2400" dirty="0" smtClean="0"/>
          </a:p>
          <a:p>
            <a:r>
              <a:rPr lang="zh-CN" altLang="en-US" sz="2400" dirty="0" smtClean="0"/>
              <a:t>    </a:t>
            </a:r>
            <a:r>
              <a:rPr lang="en-US" altLang="zh-CN" sz="2400" dirty="0" smtClean="0"/>
              <a:t>=0.0144s</a:t>
            </a:r>
            <a:r>
              <a:rPr lang="zh-CN" altLang="en-US" sz="2400" dirty="0" smtClean="0"/>
              <a:t>，  </a:t>
            </a:r>
            <a:r>
              <a:rPr lang="en-US" altLang="zh-CN" sz="2400" dirty="0" smtClean="0"/>
              <a:t> =0.000725s</a:t>
            </a:r>
            <a:r>
              <a:rPr lang="zh-CN" altLang="en-US" sz="2400" dirty="0" smtClean="0"/>
              <a:t>，满足    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          ，故将电流环控制对象中大惯性环节做降阶处理。</a:t>
            </a:r>
            <a:endParaRPr lang="en-US" altLang="zh-CN" sz="2400" dirty="0" smtClean="0"/>
          </a:p>
          <a:p>
            <a:r>
              <a:rPr lang="zh-CN" altLang="en-US" sz="2400" dirty="0" smtClean="0"/>
              <a:t>为保证稳态电流无差，按典型</a:t>
            </a:r>
            <a:r>
              <a:rPr lang="en-US" altLang="zh-CN" sz="2400" dirty="0" smtClean="0"/>
              <a:t>Ⅱ</a:t>
            </a:r>
            <a:r>
              <a:rPr lang="zh-CN" altLang="en-US" sz="2400" dirty="0" smtClean="0"/>
              <a:t>型系统设计电流调节器。因此可用</a:t>
            </a:r>
            <a:r>
              <a:rPr lang="en-US" altLang="zh-CN" sz="2400" dirty="0" smtClean="0"/>
              <a:t>PI</a:t>
            </a:r>
            <a:r>
              <a:rPr lang="zh-CN" altLang="en-US" sz="2400" dirty="0" smtClean="0"/>
              <a:t>型电流调节器，在输入部分加入低通滤波器，滤波时间常数为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倍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，即为</a:t>
            </a:r>
            <a:r>
              <a:rPr lang="en-US" altLang="zh-CN" sz="2400" dirty="0" smtClean="0"/>
              <a:t>0.0029s</a:t>
            </a:r>
            <a:r>
              <a:rPr lang="zh-CN" altLang="en-US" sz="2400" dirty="0" smtClean="0"/>
              <a:t>。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dirty="0" smtClean="0"/>
          </a:p>
        </p:txBody>
      </p:sp>
      <p:sp>
        <p:nvSpPr>
          <p:cNvPr id="686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8610" name="Picture 12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26066316"/>
              </p:ext>
            </p:extLst>
          </p:nvPr>
        </p:nvGraphicFramePr>
        <p:xfrm>
          <a:off x="2339752" y="2132856"/>
          <a:ext cx="1000125" cy="428625"/>
        </p:xfrm>
        <a:graphic>
          <a:graphicData uri="http://schemas.openxmlformats.org/presentationml/2006/ole">
            <p:oleObj spid="_x0000_s67467" r:id="rId3" imgW="533169" imgH="228501" progId="Equation.DSMT4">
              <p:embed/>
            </p:oleObj>
          </a:graphicData>
        </a:graphic>
      </p:graphicFrame>
      <p:sp>
        <p:nvSpPr>
          <p:cNvPr id="686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8611" name="Picture 130"/>
          <p:cNvGraphicFramePr>
            <a:graphicFrameLocks noChangeAspect="1"/>
          </p:cNvGraphicFramePr>
          <p:nvPr/>
        </p:nvGraphicFramePr>
        <p:xfrm>
          <a:off x="0" y="0"/>
          <a:ext cx="171450" cy="238125"/>
        </p:xfrm>
        <a:graphic>
          <a:graphicData uri="http://schemas.openxmlformats.org/presentationml/2006/ole">
            <p:oleObj spid="_x0000_s67468" r:id="rId4" imgW="127000" imgH="177800" progId="Equation.DSMT4">
              <p:embed/>
            </p:oleObj>
          </a:graphicData>
        </a:graphic>
      </p:graphicFrame>
      <p:sp>
        <p:nvSpPr>
          <p:cNvPr id="686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86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68360240"/>
              </p:ext>
            </p:extLst>
          </p:nvPr>
        </p:nvGraphicFramePr>
        <p:xfrm>
          <a:off x="1043608" y="3429000"/>
          <a:ext cx="357187" cy="496887"/>
        </p:xfrm>
        <a:graphic>
          <a:graphicData uri="http://schemas.openxmlformats.org/presentationml/2006/ole">
            <p:oleObj spid="_x0000_s67469" r:id="rId5" imgW="127000" imgH="177800" progId="Equation.DSMT4">
              <p:embed/>
            </p:oleObj>
          </a:graphicData>
        </a:graphic>
      </p:graphicFrame>
      <p:sp>
        <p:nvSpPr>
          <p:cNvPr id="686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8613" name="Picture 13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49283778"/>
              </p:ext>
            </p:extLst>
          </p:nvPr>
        </p:nvGraphicFramePr>
        <p:xfrm>
          <a:off x="2555776" y="3432994"/>
          <a:ext cx="500063" cy="500062"/>
        </p:xfrm>
        <a:graphic>
          <a:graphicData uri="http://schemas.openxmlformats.org/presentationml/2006/ole">
            <p:oleObj spid="_x0000_s67470" r:id="rId6" imgW="177800" imgH="177800" progId="Equation.DSMT4">
              <p:embed/>
            </p:oleObj>
          </a:graphicData>
        </a:graphic>
      </p:graphicFrame>
      <p:sp>
        <p:nvSpPr>
          <p:cNvPr id="686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8614" name="Picture 13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03345292"/>
              </p:ext>
            </p:extLst>
          </p:nvPr>
        </p:nvGraphicFramePr>
        <p:xfrm>
          <a:off x="5563716" y="3501008"/>
          <a:ext cx="952500" cy="357187"/>
        </p:xfrm>
        <a:graphic>
          <a:graphicData uri="http://schemas.openxmlformats.org/presentationml/2006/ole">
            <p:oleObj spid="_x0000_s67471" r:id="rId7" imgW="610130" imgH="228799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670285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96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）计算电流调节器参数</a:t>
            </a:r>
          </a:p>
          <a:p>
            <a:r>
              <a:rPr lang="zh-CN" altLang="en-US" sz="2800" dirty="0" smtClean="0"/>
              <a:t>电流调节器超前时间常数：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                  </a:t>
            </a:r>
            <a:endParaRPr lang="en-US" altLang="zh-CN" sz="2800" dirty="0" smtClean="0"/>
          </a:p>
          <a:p>
            <a:r>
              <a:rPr lang="zh-CN" altLang="en-US" sz="2800" dirty="0" smtClean="0"/>
              <a:t>              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=</a:t>
            </a:r>
            <a:r>
              <a:rPr lang="en-US" altLang="zh-CN" sz="2800" dirty="0" smtClean="0"/>
              <a:t>0.003625s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比例系数：</a:t>
            </a:r>
            <a:endParaRPr lang="en-US" altLang="zh-CN" sz="2800" dirty="0" smtClean="0"/>
          </a:p>
          <a:p>
            <a:endParaRPr lang="zh-CN" altLang="en-US" sz="28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）校验近似条件</a:t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696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9634" name="Picture 13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30496462"/>
              </p:ext>
            </p:extLst>
          </p:nvPr>
        </p:nvGraphicFramePr>
        <p:xfrm>
          <a:off x="971600" y="2281436"/>
          <a:ext cx="1428750" cy="571500"/>
        </p:xfrm>
        <a:graphic>
          <a:graphicData uri="http://schemas.openxmlformats.org/presentationml/2006/ole">
            <p:oleObj spid="_x0000_s67948" r:id="rId4" imgW="571748" imgH="228699" progId="Equation.DSMT4">
              <p:embed/>
            </p:oleObj>
          </a:graphicData>
        </a:graphic>
      </p:graphicFrame>
      <p:sp>
        <p:nvSpPr>
          <p:cNvPr id="696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53493196"/>
              </p:ext>
            </p:extLst>
          </p:nvPr>
        </p:nvGraphicFramePr>
        <p:xfrm>
          <a:off x="1712913" y="3501008"/>
          <a:ext cx="6716712" cy="785812"/>
        </p:xfrm>
        <a:graphic>
          <a:graphicData uri="http://schemas.openxmlformats.org/presentationml/2006/ole">
            <p:oleObj spid="_x0000_s67949" r:id="rId5" imgW="5346700" imgH="6223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334845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内容占位符 2"/>
          <p:cNvSpPr>
            <a:spLocks noGrp="1"/>
          </p:cNvSpPr>
          <p:nvPr>
            <p:ph idx="1"/>
          </p:nvPr>
        </p:nvSpPr>
        <p:spPr>
          <a:xfrm>
            <a:off x="647700" y="908720"/>
            <a:ext cx="7848600" cy="4829175"/>
          </a:xfrm>
        </p:spPr>
        <p:txBody>
          <a:bodyPr/>
          <a:lstStyle/>
          <a:p>
            <a:r>
              <a:rPr lang="zh-CN" altLang="en-US" sz="2800" dirty="0" smtClean="0"/>
              <a:t>电流环截止频率：</a:t>
            </a:r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）校验 </a:t>
            </a:r>
            <a:r>
              <a:rPr lang="en-US" altLang="zh-CN" sz="2800" dirty="0" smtClean="0"/>
              <a:t>PWM</a:t>
            </a:r>
            <a:r>
              <a:rPr lang="zh-CN" altLang="en-US" sz="2800" dirty="0" smtClean="0"/>
              <a:t>变换器传递函数的近似条件：满足近似条件</a:t>
            </a:r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）校验忽略反电动势变化对电流环动态影响的条件：满足近似条件</a:t>
            </a: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）校验电流环小时间常数近似处理条件：满足近似条件</a:t>
            </a:r>
          </a:p>
          <a:p>
            <a:r>
              <a:rPr lang="en-US" altLang="zh-CN" sz="2800" dirty="0" smtClean="0"/>
              <a:t> 4</a:t>
            </a:r>
            <a:r>
              <a:rPr lang="zh-CN" altLang="en-US" sz="2800" dirty="0" smtClean="0"/>
              <a:t>）校验大惯性环节近似处理条件</a:t>
            </a:r>
          </a:p>
          <a:p>
            <a:r>
              <a:rPr lang="en-US" altLang="zh-CN" sz="2800" dirty="0" smtClean="0"/>
              <a:t>   </a:t>
            </a:r>
            <a:r>
              <a:rPr lang="zh-CN" altLang="en-US" sz="2800" dirty="0" smtClean="0"/>
              <a:t>                                    满足近似条件</a:t>
            </a:r>
          </a:p>
          <a:p>
            <a:endParaRPr lang="zh-CN" altLang="en-US" dirty="0" smtClean="0"/>
          </a:p>
        </p:txBody>
      </p:sp>
      <p:sp>
        <p:nvSpPr>
          <p:cNvPr id="706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0658" name="Picture 13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91732045"/>
              </p:ext>
            </p:extLst>
          </p:nvPr>
        </p:nvGraphicFramePr>
        <p:xfrm>
          <a:off x="3275856" y="1844824"/>
          <a:ext cx="4102100" cy="571500"/>
        </p:xfrm>
        <a:graphic>
          <a:graphicData uri="http://schemas.openxmlformats.org/presentationml/2006/ole">
            <p:oleObj spid="_x0000_s69153" r:id="rId3" imgW="3490985" imgH="482391" progId="Equation.DSMT4">
              <p:embed/>
            </p:oleObj>
          </a:graphicData>
        </a:graphic>
      </p:graphicFrame>
      <p:sp>
        <p:nvSpPr>
          <p:cNvPr id="706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0659" name="Picture 137"/>
          <p:cNvGraphicFramePr>
            <a:graphicFrameLocks noChangeAspect="1"/>
          </p:cNvGraphicFramePr>
          <p:nvPr/>
        </p:nvGraphicFramePr>
        <p:xfrm>
          <a:off x="8286750" y="1857375"/>
          <a:ext cx="469900" cy="428625"/>
        </p:xfrm>
        <a:graphic>
          <a:graphicData uri="http://schemas.openxmlformats.org/presentationml/2006/ole">
            <p:oleObj spid="_x0000_s69154" name="公式" r:id="rId4" imgW="215713" imgH="203024" progId="Equation.3">
              <p:embed/>
            </p:oleObj>
          </a:graphicData>
        </a:graphic>
      </p:graphicFrame>
      <p:sp>
        <p:nvSpPr>
          <p:cNvPr id="706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0660" name="Picture 5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92394681"/>
              </p:ext>
            </p:extLst>
          </p:nvPr>
        </p:nvGraphicFramePr>
        <p:xfrm>
          <a:off x="1284734" y="4641949"/>
          <a:ext cx="3143250" cy="803275"/>
        </p:xfrm>
        <a:graphic>
          <a:graphicData uri="http://schemas.openxmlformats.org/presentationml/2006/ole">
            <p:oleObj spid="_x0000_s69155" r:id="rId5" imgW="1676400" imgH="4318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495759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2" name="标题 1"/>
          <p:cNvSpPr>
            <a:spLocks noGrp="1"/>
          </p:cNvSpPr>
          <p:nvPr>
            <p:ph type="title"/>
          </p:nvPr>
        </p:nvSpPr>
        <p:spPr>
          <a:xfrm>
            <a:off x="539552" y="542628"/>
            <a:ext cx="8162925" cy="1446212"/>
          </a:xfrm>
        </p:spPr>
        <p:txBody>
          <a:bodyPr/>
          <a:lstStyle/>
          <a:p>
            <a:r>
              <a:rPr lang="zh-CN" altLang="en-US" dirty="0" smtClean="0"/>
              <a:t>计算调节器电阻和电容</a:t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71693" name="内容占位符 2"/>
          <p:cNvSpPr>
            <a:spLocks noGrp="1"/>
          </p:cNvSpPr>
          <p:nvPr>
            <p:ph idx="1"/>
          </p:nvPr>
        </p:nvSpPr>
        <p:spPr>
          <a:xfrm>
            <a:off x="647700" y="1268760"/>
            <a:ext cx="7848600" cy="4829175"/>
          </a:xfrm>
        </p:spPr>
        <p:txBody>
          <a:bodyPr/>
          <a:lstStyle/>
          <a:p>
            <a:r>
              <a:rPr lang="zh-CN" altLang="en-US" sz="2800" dirty="0" smtClean="0"/>
              <a:t>电流调节器原理图如图</a:t>
            </a:r>
            <a:r>
              <a:rPr lang="en-US" altLang="zh-CN" sz="2800" dirty="0" smtClean="0"/>
              <a:t>4-26</a:t>
            </a:r>
            <a:r>
              <a:rPr lang="zh-CN" altLang="en-US" sz="2800" dirty="0" smtClean="0"/>
              <a:t>所示，按所用运算放大器取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              ，        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           ，各电阻和电容值计算如下：</a:t>
            </a:r>
          </a:p>
          <a:p>
            <a:r>
              <a:rPr lang="en-US" altLang="zh-CN" sz="2800" dirty="0" smtClean="0"/>
              <a:t>     </a:t>
            </a:r>
            <a:r>
              <a:rPr lang="zh-CN" altLang="en-US" sz="2800" dirty="0" smtClean="0"/>
              <a:t>                                                         ，取</a:t>
            </a:r>
            <a:r>
              <a:rPr lang="en-US" altLang="zh-CN" sz="2800" dirty="0" smtClean="0"/>
              <a:t>3.3 </a:t>
            </a:r>
            <a:endParaRPr lang="zh-CN" altLang="en-US" sz="2800" dirty="0" smtClean="0"/>
          </a:p>
          <a:p>
            <a:r>
              <a:rPr lang="en-US" altLang="zh-CN" sz="2800" dirty="0" smtClean="0"/>
              <a:t>  </a:t>
            </a:r>
            <a:r>
              <a:rPr lang="zh-CN" altLang="en-US" sz="2800" dirty="0" smtClean="0"/>
              <a:t>                                    ，               取</a:t>
            </a:r>
            <a:r>
              <a:rPr lang="en-US" altLang="zh-CN" sz="2800" dirty="0" smtClean="0"/>
              <a:t>1 </a:t>
            </a:r>
            <a:endParaRPr lang="zh-CN" altLang="en-US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	  </a:t>
            </a:r>
            <a:r>
              <a:rPr lang="zh-CN" altLang="en-US" sz="2800" dirty="0" smtClean="0"/>
              <a:t>                                                         ， 取</a:t>
            </a:r>
            <a:r>
              <a:rPr lang="en-US" altLang="zh-CN" sz="2800" dirty="0" smtClean="0"/>
              <a:t>220   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  </a:t>
            </a:r>
            <a:r>
              <a:rPr lang="zh-CN" altLang="en-US" sz="2800" dirty="0" smtClean="0"/>
              <a:t>                                  ， 取</a:t>
            </a:r>
            <a:r>
              <a:rPr lang="en-US" altLang="zh-CN" sz="2800" dirty="0" smtClean="0"/>
              <a:t>2.2 </a:t>
            </a:r>
            <a:endParaRPr lang="zh-CN" altLang="en-US" sz="2800" dirty="0" smtClean="0"/>
          </a:p>
          <a:p>
            <a:endParaRPr lang="zh-CN" altLang="en-US" dirty="0" smtClean="0"/>
          </a:p>
        </p:txBody>
      </p:sp>
      <p:sp>
        <p:nvSpPr>
          <p:cNvPr id="716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682" name="Picture 5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2372972"/>
              </p:ext>
            </p:extLst>
          </p:nvPr>
        </p:nvGraphicFramePr>
        <p:xfrm>
          <a:off x="2555776" y="1772816"/>
          <a:ext cx="1692275" cy="428625"/>
        </p:xfrm>
        <a:graphic>
          <a:graphicData uri="http://schemas.openxmlformats.org/presentationml/2006/ole">
            <p:oleObj spid="_x0000_s106260" r:id="rId4" imgW="1117600" imgH="292100" progId="Equation.DSMT4">
              <p:embed/>
            </p:oleObj>
          </a:graphicData>
        </a:graphic>
      </p:graphicFrame>
      <p:sp>
        <p:nvSpPr>
          <p:cNvPr id="716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683" name="Picture 5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39235790"/>
              </p:ext>
            </p:extLst>
          </p:nvPr>
        </p:nvGraphicFramePr>
        <p:xfrm>
          <a:off x="4283968" y="1844824"/>
          <a:ext cx="1714500" cy="419100"/>
        </p:xfrm>
        <a:graphic>
          <a:graphicData uri="http://schemas.openxmlformats.org/presentationml/2006/ole">
            <p:oleObj spid="_x0000_s106261" r:id="rId5" imgW="1282144" imgH="317362" progId="Equation.DSMT4">
              <p:embed/>
            </p:oleObj>
          </a:graphicData>
        </a:graphic>
      </p:graphicFrame>
      <p:sp>
        <p:nvSpPr>
          <p:cNvPr id="7169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684" name="Picture 4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34506509"/>
              </p:ext>
            </p:extLst>
          </p:nvPr>
        </p:nvGraphicFramePr>
        <p:xfrm>
          <a:off x="1115616" y="2708920"/>
          <a:ext cx="5429250" cy="411163"/>
        </p:xfrm>
        <a:graphic>
          <a:graphicData uri="http://schemas.openxmlformats.org/presentationml/2006/ole">
            <p:oleObj spid="_x0000_s106262" r:id="rId6" imgW="3782958" imgH="291973" progId="Equation.DSMT4">
              <p:embed/>
            </p:oleObj>
          </a:graphicData>
        </a:graphic>
      </p:graphicFrame>
      <p:sp>
        <p:nvSpPr>
          <p:cNvPr id="7169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685" name="Picture 4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25515324"/>
              </p:ext>
            </p:extLst>
          </p:nvPr>
        </p:nvGraphicFramePr>
        <p:xfrm>
          <a:off x="7812360" y="2708920"/>
          <a:ext cx="666750" cy="322262"/>
        </p:xfrm>
        <a:graphic>
          <a:graphicData uri="http://schemas.openxmlformats.org/presentationml/2006/ole">
            <p:oleObj spid="_x0000_s106263" r:id="rId7" imgW="444307" imgH="215806" progId="Equation.DSMT4">
              <p:embed/>
            </p:oleObj>
          </a:graphicData>
        </a:graphic>
      </p:graphicFrame>
      <p:sp>
        <p:nvSpPr>
          <p:cNvPr id="716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686" name="Picture 4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72543112"/>
              </p:ext>
            </p:extLst>
          </p:nvPr>
        </p:nvGraphicFramePr>
        <p:xfrm>
          <a:off x="1043608" y="3212976"/>
          <a:ext cx="4857750" cy="714375"/>
        </p:xfrm>
        <a:graphic>
          <a:graphicData uri="http://schemas.openxmlformats.org/presentationml/2006/ole">
            <p:oleObj spid="_x0000_s106264" r:id="rId8" imgW="4178300" imgH="609600" progId="Equation.DSMT4">
              <p:embed/>
            </p:oleObj>
          </a:graphicData>
        </a:graphic>
      </p:graphicFrame>
      <p:sp>
        <p:nvSpPr>
          <p:cNvPr id="7169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687" name="Picture 4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22997373"/>
              </p:ext>
            </p:extLst>
          </p:nvPr>
        </p:nvGraphicFramePr>
        <p:xfrm>
          <a:off x="6804248" y="3284984"/>
          <a:ext cx="436562" cy="285750"/>
        </p:xfrm>
        <a:graphic>
          <a:graphicData uri="http://schemas.openxmlformats.org/presentationml/2006/ole">
            <p:oleObj spid="_x0000_s106265" r:id="rId9" imgW="317500" imgH="215900" progId="Equation.DSMT4">
              <p:embed/>
            </p:oleObj>
          </a:graphicData>
        </a:graphic>
      </p:graphicFrame>
      <p:sp>
        <p:nvSpPr>
          <p:cNvPr id="7170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688" name="Picture 4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09418226"/>
              </p:ext>
            </p:extLst>
          </p:nvPr>
        </p:nvGraphicFramePr>
        <p:xfrm>
          <a:off x="1043608" y="4149080"/>
          <a:ext cx="5454650" cy="714375"/>
        </p:xfrm>
        <a:graphic>
          <a:graphicData uri="http://schemas.openxmlformats.org/presentationml/2006/ole">
            <p:oleObj spid="_x0000_s106266" r:id="rId10" imgW="4610100" imgH="609600" progId="Equation.DSMT4">
              <p:embed/>
            </p:oleObj>
          </a:graphicData>
        </a:graphic>
      </p:graphicFrame>
      <p:sp>
        <p:nvSpPr>
          <p:cNvPr id="7170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689" name="Picture 5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94980549"/>
              </p:ext>
            </p:extLst>
          </p:nvPr>
        </p:nvGraphicFramePr>
        <p:xfrm>
          <a:off x="8316416" y="4221088"/>
          <a:ext cx="271462" cy="357187"/>
        </p:xfrm>
        <a:graphic>
          <a:graphicData uri="http://schemas.openxmlformats.org/presentationml/2006/ole">
            <p:oleObj spid="_x0000_s106267" r:id="rId11" imgW="342900" imgH="254000" progId="Equation.DSMT4">
              <p:embed/>
            </p:oleObj>
          </a:graphicData>
        </a:graphic>
      </p:graphicFrame>
      <p:sp>
        <p:nvSpPr>
          <p:cNvPr id="7170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690" name="Picture 5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27116638"/>
              </p:ext>
            </p:extLst>
          </p:nvPr>
        </p:nvGraphicFramePr>
        <p:xfrm>
          <a:off x="1115616" y="5085184"/>
          <a:ext cx="3411538" cy="785812"/>
        </p:xfrm>
        <a:graphic>
          <a:graphicData uri="http://schemas.openxmlformats.org/presentationml/2006/ole">
            <p:oleObj spid="_x0000_s106268" r:id="rId12" imgW="1943100" imgH="444500" progId="Equation.DSMT4">
              <p:embed/>
            </p:oleObj>
          </a:graphicData>
        </a:graphic>
      </p:graphicFrame>
      <p:sp>
        <p:nvSpPr>
          <p:cNvPr id="7170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691" name="Picture 5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54027028"/>
              </p:ext>
            </p:extLst>
          </p:nvPr>
        </p:nvGraphicFramePr>
        <p:xfrm>
          <a:off x="5940152" y="5301208"/>
          <a:ext cx="504825" cy="357188"/>
        </p:xfrm>
        <a:graphic>
          <a:graphicData uri="http://schemas.openxmlformats.org/presentationml/2006/ole">
            <p:oleObj spid="_x0000_s106269" r:id="rId13" imgW="228699" imgH="165172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123323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84740" name="Group 4"/>
          <p:cNvGraphicFramePr>
            <a:graphicFrameLocks noGrp="1"/>
          </p:cNvGraphicFramePr>
          <p:nvPr>
            <p:ph type="tbl" idx="1"/>
          </p:nvPr>
        </p:nvGraphicFramePr>
        <p:xfrm>
          <a:off x="395288" y="1905000"/>
          <a:ext cx="8110537" cy="4191001"/>
        </p:xfrm>
        <a:graphic>
          <a:graphicData uri="http://schemas.openxmlformats.org/drawingml/2006/table">
            <a:tbl>
              <a:tblPr/>
              <a:tblGrid>
                <a:gridCol w="901700"/>
                <a:gridCol w="900112"/>
                <a:gridCol w="901700"/>
                <a:gridCol w="901700"/>
                <a:gridCol w="900113"/>
                <a:gridCol w="901700"/>
                <a:gridCol w="901700"/>
                <a:gridCol w="900112"/>
                <a:gridCol w="901700"/>
              </a:tblGrid>
              <a:tr h="8905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0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 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 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 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52.6%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43.6%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2.65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11.65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37.6%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2.85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9.55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33.2%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10.45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29.8%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11.30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27.2%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12.25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25.0%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13.25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23.3%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14.20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8275" name="Text Box 37"/>
          <p:cNvSpPr txBox="1">
            <a:spLocks noChangeArrowheads="1"/>
          </p:cNvSpPr>
          <p:nvPr/>
        </p:nvSpPr>
        <p:spPr bwMode="auto">
          <a:xfrm>
            <a:off x="1331913" y="692150"/>
            <a:ext cx="6119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表</a:t>
            </a:r>
            <a:r>
              <a:rPr lang="en-US" altLang="zh-CN" sz="2400">
                <a:solidFill>
                  <a:schemeClr val="tx1"/>
                </a:solidFill>
              </a:rPr>
              <a:t>4-4  </a:t>
            </a:r>
            <a:r>
              <a:rPr lang="zh-CN" altLang="en-US" sz="2400">
                <a:solidFill>
                  <a:schemeClr val="tx1"/>
                </a:solidFill>
              </a:rPr>
              <a:t>典型</a:t>
            </a:r>
            <a:r>
              <a:rPr lang="en-US" altLang="zh-CN" sz="2400">
                <a:solidFill>
                  <a:schemeClr val="tx1"/>
                </a:solidFill>
              </a:rPr>
              <a:t>Ⅱ</a:t>
            </a:r>
            <a:r>
              <a:rPr lang="zh-CN" altLang="en-US" sz="2400">
                <a:solidFill>
                  <a:schemeClr val="tx1"/>
                </a:solidFill>
              </a:rPr>
              <a:t>型系统阶跃输入跟随性能指标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按</a:t>
            </a:r>
            <a:r>
              <a:rPr lang="en-US" altLang="zh-CN" sz="2400" i="1">
                <a:solidFill>
                  <a:schemeClr val="tx1"/>
                </a:solidFill>
              </a:rPr>
              <a:t>M</a:t>
            </a:r>
            <a:r>
              <a:rPr lang="en-US" altLang="zh-CN" sz="2400" baseline="-25000">
                <a:solidFill>
                  <a:schemeClr val="tx1"/>
                </a:solidFill>
              </a:rPr>
              <a:t>rmin</a:t>
            </a:r>
            <a:r>
              <a:rPr lang="zh-CN" altLang="en-US" sz="2400">
                <a:solidFill>
                  <a:schemeClr val="tx1"/>
                </a:solidFill>
              </a:rPr>
              <a:t>准则确定参数关系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8276" name="Text Box 38"/>
          <p:cNvSpPr txBox="1">
            <a:spLocks noChangeArrowheads="1"/>
          </p:cNvSpPr>
          <p:nvPr/>
        </p:nvSpPr>
        <p:spPr bwMode="auto">
          <a:xfrm>
            <a:off x="1547813" y="6370638"/>
            <a:ext cx="561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 i="1">
                <a:solidFill>
                  <a:schemeClr val="tx1"/>
                </a:solidFill>
              </a:rPr>
              <a:t>h</a:t>
            </a:r>
            <a:r>
              <a:rPr lang="en-US" altLang="zh-CN">
                <a:solidFill>
                  <a:schemeClr val="tx1"/>
                </a:solidFill>
              </a:rPr>
              <a:t>=5</a:t>
            </a:r>
            <a:r>
              <a:rPr lang="zh-CN" altLang="en-US">
                <a:solidFill>
                  <a:schemeClr val="tx1"/>
                </a:solidFill>
              </a:rPr>
              <a:t>的动态跟随性能比较适中。 </a:t>
            </a:r>
          </a:p>
        </p:txBody>
      </p:sp>
    </p:spTree>
    <p:extLst>
      <p:ext uri="{BB962C8B-B14F-4D97-AF65-F5344CB8AC3E}">
        <p14:creationId xmlns="" xmlns:p14="http://schemas.microsoft.com/office/powerpoint/2010/main" val="2864681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10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8162925" cy="579438"/>
          </a:xfrm>
          <a:noFill/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）动态抗扰性能指标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>
          <a:xfrm>
            <a:off x="571472" y="5929330"/>
            <a:ext cx="8110537" cy="361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图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4-16	    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转速环在负载扰动作用下的动态结构框图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27860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0" y="33147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36872" name="Picture 11" descr="03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2857496"/>
            <a:ext cx="7273925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85720" y="1428736"/>
            <a:ext cx="811053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扰动作用点的问题；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转速环抗负载扰动的性能指标</a:t>
            </a:r>
          </a:p>
        </p:txBody>
      </p:sp>
    </p:spTree>
    <p:extLst>
      <p:ext uri="{BB962C8B-B14F-4D97-AF65-F5344CB8AC3E}">
        <p14:creationId xmlns="" xmlns:p14="http://schemas.microsoft.com/office/powerpoint/2010/main" val="6085217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0" y="330993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0" y="32146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920" name="Rectangle 11"/>
          <p:cNvSpPr>
            <a:spLocks noChangeArrowheads="1"/>
          </p:cNvSpPr>
          <p:nvPr/>
        </p:nvSpPr>
        <p:spPr bwMode="auto">
          <a:xfrm>
            <a:off x="0" y="322421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921" name="Rectangle 13"/>
          <p:cNvSpPr>
            <a:spLocks noChangeArrowheads="1"/>
          </p:cNvSpPr>
          <p:nvPr/>
        </p:nvSpPr>
        <p:spPr bwMode="auto">
          <a:xfrm>
            <a:off x="571472" y="5072074"/>
            <a:ext cx="7598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图</a:t>
            </a:r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4-17   </a:t>
            </a:r>
            <a:r>
              <a:rPr lang="zh-CN" altLang="en-US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典型</a:t>
            </a:r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Ⅱ</a:t>
            </a:r>
            <a:r>
              <a:rPr lang="zh-CN" altLang="en-US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型系统在一种扰动作用下的动态结构图</a:t>
            </a:r>
          </a:p>
        </p:txBody>
      </p:sp>
      <p:pic>
        <p:nvPicPr>
          <p:cNvPr id="38923" name="Picture 16" descr="0315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2214554"/>
            <a:ext cx="7171861" cy="259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743859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x">
  <a:themeElements>
    <a:clrScheme name="Edgex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x">
      <a:majorFont>
        <a:latin typeface="Bookman Old Styl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x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x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x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上海大学徐国卿电动汽车新型牵引控制技术1103(2)</Template>
  <TotalTime>2985</TotalTime>
  <Words>2485</Words>
  <Application>Microsoft Office PowerPoint</Application>
  <PresentationFormat>全屏显示(4:3)</PresentationFormat>
  <Paragraphs>668</Paragraphs>
  <Slides>64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64</vt:i4>
      </vt:variant>
    </vt:vector>
  </HeadingPairs>
  <TitlesOfParts>
    <vt:vector size="70" baseType="lpstr">
      <vt:lpstr>Edgex</vt:lpstr>
      <vt:lpstr>公式</vt:lpstr>
      <vt:lpstr>Equation</vt:lpstr>
      <vt:lpstr>MathType 6.0 Equation</vt:lpstr>
      <vt:lpstr>Microsoft 公式 3.0</vt:lpstr>
      <vt:lpstr>Microsoft Office Visio 绘图</vt:lpstr>
      <vt:lpstr>幻灯片 1</vt:lpstr>
      <vt:lpstr>4.3 转速、电流双闭环控制直流调速系统的设计</vt:lpstr>
      <vt:lpstr>4.典型Ⅱ型系统的性能指标与参数的关系</vt:lpstr>
      <vt:lpstr>幻灯片 4</vt:lpstr>
      <vt:lpstr>幻灯片 5</vt:lpstr>
      <vt:lpstr>（1）动态跟随性能指标(分析跟随性能与h关系）</vt:lpstr>
      <vt:lpstr>幻灯片 7</vt:lpstr>
      <vt:lpstr>（2）动态抗扰性能指标</vt:lpstr>
      <vt:lpstr>幻灯片 9</vt:lpstr>
      <vt:lpstr>幻灯片 10</vt:lpstr>
      <vt:lpstr>幻灯片 11</vt:lpstr>
      <vt:lpstr>4.3 转速、电流双闭环控制直流调速系统的设计</vt:lpstr>
      <vt:lpstr>4.3.3控制对象的工程近似处理方法</vt:lpstr>
      <vt:lpstr>（2）高阶系统的降阶近似处理</vt:lpstr>
      <vt:lpstr>（3）低频段大惯性环节的近似处理</vt:lpstr>
      <vt:lpstr>4.3 转速、电流双闭环控制直流调速系统的设计</vt:lpstr>
      <vt:lpstr>4.3.4  转速、电流反馈控制直流调速系统的调节器</vt:lpstr>
      <vt:lpstr>4.3.4  转速、电流反馈控制直流调速系统的调节器</vt:lpstr>
      <vt:lpstr>双闭环调节器设计</vt:lpstr>
      <vt:lpstr>4.3.4  按工程设计方法设计转速、电流反馈控制直流调速系统的调节器</vt:lpstr>
      <vt:lpstr>4.3.4  按工程设计方法设计转速、电流反馈控制直流调速系统的调节器</vt:lpstr>
      <vt:lpstr>1．电流调节器的设计</vt:lpstr>
      <vt:lpstr>1．电流调节器的设计</vt:lpstr>
      <vt:lpstr>1．电流调节器的设计</vt:lpstr>
      <vt:lpstr>1．电流调节器的设计</vt:lpstr>
      <vt:lpstr>电流调节器的设计</vt:lpstr>
      <vt:lpstr>幻灯片 27</vt:lpstr>
      <vt:lpstr>幻灯片 28</vt:lpstr>
      <vt:lpstr>幻灯片 29</vt:lpstr>
      <vt:lpstr>幻灯片 30</vt:lpstr>
      <vt:lpstr>幻灯片 31</vt:lpstr>
      <vt:lpstr>幻灯片 32</vt:lpstr>
      <vt:lpstr>验证工作</vt:lpstr>
      <vt:lpstr>幻灯片 34</vt:lpstr>
      <vt:lpstr>后续处理—转速环准备工作</vt:lpstr>
      <vt:lpstr>幻灯片 36</vt:lpstr>
      <vt:lpstr>幻灯片 37</vt:lpstr>
      <vt:lpstr>幻灯片 38</vt:lpstr>
      <vt:lpstr>例题4-1 </vt:lpstr>
      <vt:lpstr>幻灯片 40</vt:lpstr>
      <vt:lpstr>解 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B. 按照典型Ⅱ型系统设计电流调节器 </vt:lpstr>
      <vt:lpstr>幻灯片 50</vt:lpstr>
      <vt:lpstr>幻灯片 51</vt:lpstr>
      <vt:lpstr>按照典型Ⅱ型系统设计电流调节器</vt:lpstr>
      <vt:lpstr>幻灯片 53</vt:lpstr>
      <vt:lpstr>幻灯片 54</vt:lpstr>
      <vt:lpstr>幻灯片 55</vt:lpstr>
      <vt:lpstr>分析方法：</vt:lpstr>
      <vt:lpstr>模拟实现方式</vt:lpstr>
      <vt:lpstr>按照典型Ⅱ型系统设计的电流环降阶</vt:lpstr>
      <vt:lpstr>按照典型Ⅱ型系统设计的电流环降阶</vt:lpstr>
      <vt:lpstr>幻灯片 60</vt:lpstr>
      <vt:lpstr>幻灯片 61</vt:lpstr>
      <vt:lpstr>幻灯片 62</vt:lpstr>
      <vt:lpstr>幻灯片 63</vt:lpstr>
      <vt:lpstr>计算调节器电阻和电容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转速闭环控制的直流调速系统 </dc:title>
  <dc:creator>Windows 用户</dc:creator>
  <cp:lastModifiedBy>微软用户</cp:lastModifiedBy>
  <cp:revision>324</cp:revision>
  <dcterms:created xsi:type="dcterms:W3CDTF">2017-11-18T11:25:27Z</dcterms:created>
  <dcterms:modified xsi:type="dcterms:W3CDTF">2020-03-27T07:16:30Z</dcterms:modified>
</cp:coreProperties>
</file>