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97" r:id="rId2"/>
    <p:sldId id="312" r:id="rId3"/>
    <p:sldId id="313" r:id="rId4"/>
    <p:sldId id="314" r:id="rId5"/>
    <p:sldId id="319" r:id="rId6"/>
    <p:sldId id="321" r:id="rId7"/>
    <p:sldId id="322" r:id="rId8"/>
    <p:sldId id="323" r:id="rId9"/>
    <p:sldId id="336" r:id="rId10"/>
    <p:sldId id="342" r:id="rId11"/>
    <p:sldId id="344" r:id="rId12"/>
    <p:sldId id="345" r:id="rId13"/>
    <p:sldId id="348" r:id="rId14"/>
    <p:sldId id="292" r:id="rId15"/>
    <p:sldId id="293" r:id="rId16"/>
    <p:sldId id="349" r:id="rId17"/>
    <p:sldId id="350" r:id="rId18"/>
    <p:sldId id="291" r:id="rId19"/>
    <p:sldId id="259" r:id="rId20"/>
    <p:sldId id="351" r:id="rId21"/>
    <p:sldId id="352" r:id="rId22"/>
    <p:sldId id="260" r:id="rId23"/>
    <p:sldId id="261" r:id="rId24"/>
    <p:sldId id="354" r:id="rId25"/>
    <p:sldId id="353" r:id="rId26"/>
    <p:sldId id="262" r:id="rId27"/>
    <p:sldId id="263" r:id="rId28"/>
    <p:sldId id="355" r:id="rId29"/>
    <p:sldId id="356" r:id="rId30"/>
    <p:sldId id="357" r:id="rId31"/>
    <p:sldId id="358" r:id="rId32"/>
    <p:sldId id="264" r:id="rId33"/>
    <p:sldId id="265" r:id="rId34"/>
    <p:sldId id="266" r:id="rId35"/>
    <p:sldId id="294" r:id="rId36"/>
    <p:sldId id="267" r:id="rId37"/>
    <p:sldId id="359" r:id="rId38"/>
    <p:sldId id="268" r:id="rId39"/>
    <p:sldId id="269" r:id="rId40"/>
    <p:sldId id="360" r:id="rId41"/>
    <p:sldId id="270" r:id="rId42"/>
    <p:sldId id="271" r:id="rId43"/>
    <p:sldId id="272" r:id="rId44"/>
    <p:sldId id="273" r:id="rId45"/>
    <p:sldId id="361" r:id="rId46"/>
    <p:sldId id="274" r:id="rId47"/>
    <p:sldId id="275" r:id="rId48"/>
    <p:sldId id="276" r:id="rId49"/>
    <p:sldId id="277" r:id="rId50"/>
    <p:sldId id="362" r:id="rId51"/>
    <p:sldId id="278" r:id="rId52"/>
    <p:sldId id="363" r:id="rId53"/>
    <p:sldId id="279" r:id="rId54"/>
    <p:sldId id="364" r:id="rId55"/>
    <p:sldId id="280" r:id="rId56"/>
    <p:sldId id="281" r:id="rId57"/>
    <p:sldId id="282" r:id="rId58"/>
    <p:sldId id="283" r:id="rId59"/>
    <p:sldId id="285" r:id="rId60"/>
    <p:sldId id="286" r:id="rId61"/>
    <p:sldId id="365" r:id="rId62"/>
    <p:sldId id="287" r:id="rId63"/>
    <p:sldId id="366" r:id="rId64"/>
    <p:sldId id="367" r:id="rId65"/>
    <p:sldId id="370" r:id="rId66"/>
    <p:sldId id="371" r:id="rId67"/>
    <p:sldId id="372" r:id="rId68"/>
    <p:sldId id="369" r:id="rId69"/>
    <p:sldId id="368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6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24D-00AA-46C3-9BB6-ACDDE9F325AF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B8B3-1160-44F7-9B08-0B1C55C0F9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557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282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CB8B3-1160-44F7-9B08-0B1C55C0F95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679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CB8B3-1160-44F7-9B08-0B1C55C0F95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679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CB8B3-1160-44F7-9B08-0B1C55C0F95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67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9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14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99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830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A1A7CA7-FB09-4418-872D-B5044303916D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0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72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7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1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8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8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1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1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3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png"/><Relationship Id="rId4" Type="http://schemas.openxmlformats.org/officeDocument/2006/relationships/oleObject" Target="../embeddings/oleObject4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5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5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5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6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工程设计方法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电流调节器的设计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转速调节器的设计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转速调节器退饱和时转速超调量的计算</a:t>
            </a: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29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3"/>
          <p:cNvSpPr>
            <a:spLocks noChangeArrowheads="1"/>
          </p:cNvSpPr>
          <p:nvPr/>
        </p:nvSpPr>
        <p:spPr bwMode="auto">
          <a:xfrm>
            <a:off x="0" y="33099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7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8" name="Rectangle 7"/>
          <p:cNvSpPr>
            <a:spLocks noChangeArrowheads="1"/>
          </p:cNvSpPr>
          <p:nvPr/>
        </p:nvSpPr>
        <p:spPr bwMode="auto">
          <a:xfrm>
            <a:off x="0" y="32242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2571736" y="5929330"/>
            <a:ext cx="63594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4-17 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型系统在一种扰动作用下的动态结构图</a:t>
            </a:r>
          </a:p>
        </p:txBody>
      </p:sp>
      <p:pic>
        <p:nvPicPr>
          <p:cNvPr id="87051" name="Picture 10" descr="0315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26" y="3857628"/>
            <a:ext cx="5514474" cy="199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0325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1428736"/>
            <a:ext cx="5404009" cy="17768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上下箭头 14"/>
          <p:cNvSpPr/>
          <p:nvPr/>
        </p:nvSpPr>
        <p:spPr>
          <a:xfrm>
            <a:off x="6143636" y="3357562"/>
            <a:ext cx="357190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3714744" y="3571876"/>
          <a:ext cx="1627187" cy="457200"/>
        </p:xfrm>
        <a:graphic>
          <a:graphicData uri="http://schemas.openxmlformats.org/presentationml/2006/ole">
            <p:oleObj spid="_x0000_s82949" name="Equation" r:id="rId6" imgW="8125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47447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85860"/>
            <a:ext cx="7958166" cy="48450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型系统抗扰性能指标中， 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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的基准值是      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n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的基准值是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(4-89)</a:t>
            </a:r>
          </a:p>
        </p:txBody>
      </p:sp>
      <p:sp>
        <p:nvSpPr>
          <p:cNvPr id="88071" name="Rectangle 4"/>
          <p:cNvSpPr>
            <a:spLocks noChangeArrowheads="1"/>
          </p:cNvSpPr>
          <p:nvPr/>
        </p:nvSpPr>
        <p:spPr bwMode="auto">
          <a:xfrm>
            <a:off x="-2578" y="3314700"/>
            <a:ext cx="18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-2578" y="3100388"/>
            <a:ext cx="18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-2578" y="3314700"/>
            <a:ext cx="18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-2578" y="3205163"/>
            <a:ext cx="18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2102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4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100" name="Rectangle 9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101" name="Rectangle 11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102" name="Rectangle 15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9093" name="Object 14"/>
          <p:cNvGraphicFramePr>
            <a:graphicFrameLocks noChangeAspect="1"/>
          </p:cNvGraphicFramePr>
          <p:nvPr/>
        </p:nvGraphicFramePr>
        <p:xfrm>
          <a:off x="4857752" y="5143512"/>
          <a:ext cx="3455988" cy="1047750"/>
        </p:xfrm>
        <a:graphic>
          <a:graphicData uri="http://schemas.openxmlformats.org/presentationml/2006/ole">
            <p:oleObj spid="_x0000_s84996" name="公式" r:id="rId3" imgW="1473200" imgH="444500" progId="Equation.3">
              <p:embed/>
            </p:oleObj>
          </a:graphicData>
        </a:graphic>
      </p:graphicFrame>
      <p:sp>
        <p:nvSpPr>
          <p:cNvPr id="89104" name="Rectangle 18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71472" y="1214422"/>
          <a:ext cx="7048500" cy="1911350"/>
        </p:xfrm>
        <a:graphic>
          <a:graphicData uri="http://schemas.openxmlformats.org/presentationml/2006/ole">
            <p:oleObj spid="_x0000_s84999" name="Equation" r:id="rId4" imgW="3200400" imgH="863280" progId="Equation.DSMT4">
              <p:embed/>
            </p:oleObj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857224" y="4071942"/>
          <a:ext cx="2044700" cy="555625"/>
        </p:xfrm>
        <a:graphic>
          <a:graphicData uri="http://schemas.openxmlformats.org/presentationml/2006/ole">
            <p:oleObj spid="_x0000_s85000" name="公式" r:id="rId5" imgW="825500" imgH="228600" progId="Equation.3">
              <p:embed/>
            </p:oleObj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785786" y="5143512"/>
          <a:ext cx="3467100" cy="1057275"/>
        </p:xfrm>
        <a:graphic>
          <a:graphicData uri="http://schemas.openxmlformats.org/presentationml/2006/ole">
            <p:oleObj spid="_x0000_s85001" name="Equation" r:id="rId6" imgW="1447560" imgH="444240" progId="Equation.DSMT4">
              <p:embed/>
            </p:oleObj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4929190" y="3714752"/>
          <a:ext cx="1235075" cy="1371600"/>
        </p:xfrm>
        <a:graphic>
          <a:graphicData uri="http://schemas.openxmlformats.org/presentationml/2006/ole">
            <p:oleObj spid="_x0000_s85002" name="Equation" r:id="rId7" imgW="81252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08457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928669"/>
            <a:ext cx="8162925" cy="695343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748712" cy="4191000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）转速的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退饱和超调量与稳态转速有关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）反电动势对转速环和转速超调量的影响 。</a:t>
            </a: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反电动势的动态影响对于电流环来说是可以忽略的。对于转速环，只会使转速超调量更小。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）内、外环开环对数幅频特性的比较</a:t>
            </a: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外环的响应比内环慢。 </a:t>
            </a: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endParaRPr lang="zh-CN" alt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endParaRPr lang="zh-CN" alt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605185" name="Object 1"/>
          <p:cNvGraphicFramePr>
            <a:graphicFrameLocks noChangeAspect="1"/>
          </p:cNvGraphicFramePr>
          <p:nvPr/>
        </p:nvGraphicFramePr>
        <p:xfrm>
          <a:off x="1142976" y="2500306"/>
          <a:ext cx="7075487" cy="984250"/>
        </p:xfrm>
        <a:graphic>
          <a:graphicData uri="http://schemas.openxmlformats.org/presentationml/2006/ole">
            <p:oleObj spid="_x0000_s88066" name="Equation" r:id="rId3" imgW="3213000" imgH="4442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655370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数字系统介绍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采样频率的选择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转速检测的数字化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数字控制的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可逆直流调速系统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548680"/>
            <a:ext cx="8162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章  直流调速系统的数字控制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6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模拟控制系统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548680"/>
            <a:ext cx="8162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章  直流调速系统的数字控制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1397504"/>
              </p:ext>
            </p:extLst>
          </p:nvPr>
        </p:nvGraphicFramePr>
        <p:xfrm>
          <a:off x="1000100" y="2357430"/>
          <a:ext cx="6916738" cy="3562350"/>
        </p:xfrm>
        <a:graphic>
          <a:graphicData uri="http://schemas.openxmlformats.org/presentationml/2006/ole">
            <p:oleObj spid="_x0000_s20509" r:id="rId3" imgW="4604766" imgH="237086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135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数字控制的可行性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参考给定、测速反馈、控制器都可用单片机等数字方式实现。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548680"/>
            <a:ext cx="8162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章  直流调速系统的数字控制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000125" y="2509856"/>
          <a:ext cx="6916738" cy="3562350"/>
        </p:xfrm>
        <a:graphic>
          <a:graphicData uri="http://schemas.openxmlformats.org/presentationml/2006/ole">
            <p:oleObj spid="_x0000_s99331" r:id="rId3" imgW="4604766" imgH="237086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135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数字控制的附加功能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自适应、最优化、智能控制；信息存储、数据通信和故障诊断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000125" y="2652732"/>
          <a:ext cx="6916738" cy="3562350"/>
        </p:xfrm>
        <a:graphic>
          <a:graphicData uri="http://schemas.openxmlformats.org/presentationml/2006/ole">
            <p:oleObj spid="_x0000_s100355" r:id="rId3" imgW="4604766" imgH="237086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135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01750"/>
            <a:ext cx="8429684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模拟直流调速系统控制精度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依赖转速给定和测速反馈精度。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以微处理器为核心的数字控制系统硬件电路的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标准化程度高，制作成本低，且不受器件温度漂移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的影响；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控制软件能够进行逻辑判断和复杂运算，可以实现不同于一般线性调节的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最优化、自适应、非线性、智能化等控制规律，而且更改起来灵活方便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898872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260975"/>
            <a:ext cx="8162925" cy="954088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ZOH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：零阶保持器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428750" y="4500563"/>
            <a:ext cx="62199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数字控制的双闭环直流调速系统原理图</a:t>
            </a:r>
          </a:p>
          <a:p>
            <a:pPr algn="l" eaLnBrk="1" hangingPunct="1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42844" y="1500174"/>
          <a:ext cx="8850313" cy="2971800"/>
        </p:xfrm>
        <a:graphic>
          <a:graphicData uri="http://schemas.openxmlformats.org/presentationml/2006/ole">
            <p:oleObj spid="_x0000_s1056" r:id="rId3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51601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600221"/>
            <a:ext cx="87868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工程设计原则：先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内环后外环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电流环调节器设计步骤：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工程简化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电流环的控制要求选择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典型系统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，按照控制对象确定电流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调节器的类型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按动态性能指标要求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确定电流调节器的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电流环设计完成后，把电流环等效成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转速环（外环）中的一个环节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，再用同样的方法设计转速环。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428596" y="476672"/>
            <a:ext cx="8162925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．转速调节器的设计</a:t>
            </a:r>
          </a:p>
        </p:txBody>
      </p:sp>
    </p:spTree>
    <p:extLst>
      <p:ext uri="{BB962C8B-B14F-4D97-AF65-F5344CB8AC3E}">
        <p14:creationId xmlns:p14="http://schemas.microsoft.com/office/powerpoint/2010/main" xmlns="" val="290916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260975"/>
            <a:ext cx="8162925" cy="954088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ASR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ACR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用数字方式实现；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电流模拟量通过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转换为数字量。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428750" y="4500563"/>
            <a:ext cx="62199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数字控制的双闭环直流调速系统原理图</a:t>
            </a:r>
          </a:p>
          <a:p>
            <a:pPr algn="l" eaLnBrk="1" hangingPunct="1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42844" y="1500174"/>
          <a:ext cx="8850313" cy="2971800"/>
        </p:xfrm>
        <a:graphic>
          <a:graphicData uri="http://schemas.openxmlformats.org/presentationml/2006/ole">
            <p:oleObj spid="_x0000_s101378" r:id="rId3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51601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260975"/>
            <a:ext cx="8162925" cy="954088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反馈信号通过低通滤波器滤除高频信号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428750" y="4500563"/>
            <a:ext cx="62199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数字控制的双闭环直流调速系统原理图</a:t>
            </a:r>
          </a:p>
          <a:p>
            <a:pPr algn="l" eaLnBrk="1" hangingPunct="1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42844" y="1500174"/>
          <a:ext cx="8850313" cy="2971800"/>
        </p:xfrm>
        <a:graphic>
          <a:graphicData uri="http://schemas.openxmlformats.org/presentationml/2006/ole">
            <p:oleObj spid="_x0000_s102402" r:id="rId3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51601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62925" cy="646112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数字控制调速系统的几个主要问题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采样频率的选择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转速检测的数字化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调节器的数字化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数字控制系统的调节器参数设计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365157" y="3814786"/>
          <a:ext cx="8850313" cy="2971800"/>
        </p:xfrm>
        <a:graphic>
          <a:graphicData uri="http://schemas.openxmlformats.org/presentationml/2006/ole">
            <p:oleObj spid="_x0000_s38913" r:id="rId3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1533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162925" cy="132397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采样频率的选择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01750"/>
            <a:ext cx="788672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在电动机调速系统中，控制对象是电动机的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转速和电流，是快速变化的物理量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，必须具有较高的采样频率。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离散的数字信号要能够不失真的复现连续的模拟信号，采样频率要求。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657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01750"/>
            <a:ext cx="7886728" cy="48291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香农（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Shannon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）采样定理：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如果模拟信号的最高频率为</a:t>
            </a:r>
            <a:r>
              <a:rPr lang="en-US" altLang="zh-CN" sz="2400" i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2400" baseline="-25000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max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，只要按照</a:t>
            </a:r>
            <a:r>
              <a:rPr lang="en-US" altLang="zh-CN" sz="2400" i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f&gt;2f</a:t>
            </a:r>
            <a:r>
              <a:rPr lang="en-US" altLang="zh-CN" sz="2400" baseline="-25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max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采样频率进行采样，取出的样品序列就可以代表（或恢复）模拟信号。</a:t>
            </a:r>
            <a:endParaRPr lang="en-US" altLang="zh-CN" sz="2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None/>
            </a:pPr>
            <a:endParaRPr lang="en-US" altLang="zh-CN" dirty="0" smtClean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香农定理不能用于确定调速系统的采样频率：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实际系统最高频率无法确定；</a:t>
            </a:r>
            <a:endParaRPr lang="en-US" altLang="zh-CN" sz="2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过高采样频率系统硬件无法实现。</a:t>
            </a:r>
            <a:endParaRPr lang="en-US" altLang="zh-CN" sz="2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endParaRPr lang="zh-CN" altLang="en-US" dirty="0" smtClean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657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01750"/>
            <a:ext cx="788672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电流环：电流的采样要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控制保持同步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，以便重构的信号恰好是采样信号的平均值。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转速环：采样频率可以按照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采样频率的典型取法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来确定，即根据闭环系统的带宽来确定，令采样角频率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电流环采样周期和转速环采样周期要为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整数倍 关系以实现同步控制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9404840"/>
              </p:ext>
            </p:extLst>
          </p:nvPr>
        </p:nvGraphicFramePr>
        <p:xfrm>
          <a:off x="3000364" y="3714752"/>
          <a:ext cx="1785938" cy="379413"/>
        </p:xfrm>
        <a:graphic>
          <a:graphicData uri="http://schemas.openxmlformats.org/presentationml/2006/ole">
            <p:oleObj spid="_x0000_s103426" r:id="rId4" imgW="10795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84657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　转速检测的数字化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238125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051050" y="5661025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5-2  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增量式旋转编码器示意图 </a:t>
            </a:r>
          </a:p>
        </p:txBody>
      </p:sp>
      <p:pic>
        <p:nvPicPr>
          <p:cNvPr id="25605" name="Picture 7" descr="0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87538"/>
            <a:ext cx="770413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04724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5.2.1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常用测速元件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旋转编码器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光电式旋转编码器是检测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转速或转角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的元件，旋转编码器与电动机相连，当电动机转动时，带动编码器旋转，产生转速或转角信号。</a:t>
            </a:r>
          </a:p>
        </p:txBody>
      </p:sp>
      <p:pic>
        <p:nvPicPr>
          <p:cNvPr id="4" name="Picture 7" descr="0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3214686"/>
            <a:ext cx="770413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6655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旋转编码器可分为绝对式和增量式两种。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绝对式编码器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常用于检测转角。在码盘上分层刻上表示角度的二进制码或循环码。</a:t>
            </a:r>
          </a:p>
        </p:txBody>
      </p:sp>
      <p:pic>
        <p:nvPicPr>
          <p:cNvPr id="6" name="Picture 6" descr="09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71810"/>
            <a:ext cx="5949208" cy="2928958"/>
          </a:xfrm>
          <a:prstGeom prst="rect">
            <a:avLst/>
          </a:prstGeom>
          <a:noFill/>
        </p:spPr>
      </p:pic>
      <p:pic>
        <p:nvPicPr>
          <p:cNvPr id="106498" name="Picture 2" descr="http://www.elecfans.com/baike/UploadPic/2010-3/20103815175881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71810"/>
            <a:ext cx="321945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16655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增量式编码器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在码盘上均匀地刻制一定数量的光栅，在接收装置的输出端便得到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频率与转速成正比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的方波脉冲序列，从而可以计算转速。</a:t>
            </a:r>
          </a:p>
        </p:txBody>
      </p:sp>
      <p:pic>
        <p:nvPicPr>
          <p:cNvPr id="4" name="Picture 7" descr="0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3214686"/>
            <a:ext cx="770413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6655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0" name="Rectangle 6"/>
          <p:cNvSpPr>
            <a:spLocks noGrp="1" noChangeArrowheads="1"/>
          </p:cNvSpPr>
          <p:nvPr>
            <p:ph type="title"/>
          </p:nvPr>
        </p:nvSpPr>
        <p:spPr>
          <a:xfrm>
            <a:off x="490537" y="476672"/>
            <a:ext cx="8162925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．转速调节器的设计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5157192"/>
            <a:ext cx="8628062" cy="79216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oi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电流反馈滤波时间常数； 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25000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转速反馈滤波时间常数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26146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187624" y="5723957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3-18 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双闭环调速系统的动态结构图</a:t>
            </a:r>
          </a:p>
        </p:txBody>
      </p:sp>
      <p:pic>
        <p:nvPicPr>
          <p:cNvPr id="149509" name="Picture 5" descr="03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141538"/>
            <a:ext cx="87487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76470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当电动机旋转时，码盘随电动机轴一转动。通过光栅的作用，持续不断的开放或封闭光通路，在接收装置端得到与转速成正比的方波脉冲序列。</a:t>
            </a:r>
          </a:p>
        </p:txBody>
      </p:sp>
      <p:pic>
        <p:nvPicPr>
          <p:cNvPr id="4" name="Picture 7" descr="0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3214686"/>
            <a:ext cx="770413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6655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860800"/>
            <a:ext cx="8424862" cy="22463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一对发光与接收装置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，使两对发光与接收装置错开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光栅节距的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正转时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相超前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相；反转时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相超前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采用简单的鉴相电路可以分辨出转向。 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306863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-900113" y="45815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2786050" y="3500438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5-3  </a:t>
            </a:r>
            <a:r>
              <a:rPr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区分旋转方向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两组脉冲序列 </a:t>
            </a:r>
          </a:p>
        </p:txBody>
      </p:sp>
      <p:pic>
        <p:nvPicPr>
          <p:cNvPr id="27654" name="Picture 11" descr="02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928802"/>
            <a:ext cx="72009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5783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4143380"/>
            <a:ext cx="8424862" cy="167798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上图中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为光敏接受管，相距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S2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306863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-900113" y="45815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62" name="Picture 2" descr="编码器工作原理 - notbig - 老奀的博客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857232"/>
            <a:ext cx="6477000" cy="29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5783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55402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数字测速方法的性能指标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01750"/>
            <a:ext cx="828680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分辨率：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衡量测速方法对被测转速变化的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改变一个计数值对应的转速变化量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，符号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当被测转速由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28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变为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28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时，引起记数值增量为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，则该测速方法的分辨率是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						                                                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分辨率</a:t>
            </a:r>
            <a:r>
              <a:rPr lang="en-US" altLang="zh-CN" sz="2800" i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越小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，说明测速装置对转速变化的检测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越敏感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，从而测速的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精度也越高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3194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5381974"/>
              </p:ext>
            </p:extLst>
          </p:nvPr>
        </p:nvGraphicFramePr>
        <p:xfrm>
          <a:off x="3000364" y="4500570"/>
          <a:ext cx="2232248" cy="684848"/>
        </p:xfrm>
        <a:graphic>
          <a:graphicData uri="http://schemas.openxmlformats.org/presentationml/2006/ole">
            <p:oleObj spid="_x0000_s3104" name="公式" r:id="rId3" imgW="710891" imgH="215806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5169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测速误差率：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转速实际值和测量值之差与实际值之比定义为测速误差率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，记作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								                                                 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测速误差率反映了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测速方法的准确性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i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δ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越小，准确度越高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62819203"/>
              </p:ext>
            </p:extLst>
          </p:nvPr>
        </p:nvGraphicFramePr>
        <p:xfrm>
          <a:off x="2500298" y="2643182"/>
          <a:ext cx="2520950" cy="1044575"/>
        </p:xfrm>
        <a:graphic>
          <a:graphicData uri="http://schemas.openxmlformats.org/presentationml/2006/ole">
            <p:oleObj spid="_x0000_s4128" name="Equation" r:id="rId3" imgW="939392" imgH="393529" progId="Equation.DSMT4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5.2.2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数字测速方法的性能指标</a:t>
            </a:r>
          </a:p>
        </p:txBody>
      </p:sp>
    </p:spTree>
    <p:extLst>
      <p:ext uri="{BB962C8B-B14F-4D97-AF65-F5344CB8AC3E}">
        <p14:creationId xmlns="" xmlns:p14="http://schemas.microsoft.com/office/powerpoint/2010/main" val="664323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常用测速方法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利用旋转编码器的测速方法有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M/T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4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5.2.3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248678" cy="4929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5000"/>
              </a:lnSpc>
              <a:defRPr/>
            </a:pP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法测速：在一定的时间</a:t>
            </a:r>
            <a:r>
              <a:rPr lang="en-US" altLang="zh-CN" sz="3300" dirty="0" err="1" smtClean="0"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内，旋转编码器发出的脉冲个数为</a:t>
            </a: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M1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，用以计算这段时间内的转速。又称频率法测速。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                             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(5-3)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式中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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转速，单位为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r/min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		   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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内的脉冲个数；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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旋转编码器每转输出的脉冲个数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    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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采样周期，单位为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8421598"/>
              </p:ext>
            </p:extLst>
          </p:nvPr>
        </p:nvGraphicFramePr>
        <p:xfrm>
          <a:off x="2571736" y="3214686"/>
          <a:ext cx="2736850" cy="1073150"/>
        </p:xfrm>
        <a:graphic>
          <a:graphicData uri="http://schemas.openxmlformats.org/presentationml/2006/ole">
            <p:oleObj spid="_x0000_s5152" name="公式" r:id="rId3" imgW="1143000" imgH="444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07596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248678" cy="4929222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  <a:defRPr/>
            </a:pP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3300" dirty="0" err="1" smtClean="0"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，脉冲为</a:t>
            </a: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M1</a:t>
            </a:r>
          </a:p>
          <a:p>
            <a:pPr>
              <a:lnSpc>
                <a:spcPct val="145000"/>
              </a:lnSpc>
              <a:defRPr/>
            </a:pP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个脉冲的时间：</a:t>
            </a:r>
            <a:endParaRPr lang="en-US" altLang="zh-CN" sz="3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5000"/>
              </a:lnSpc>
              <a:defRPr/>
            </a:pP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个脉冲的时间</a:t>
            </a: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圈）：</a:t>
            </a:r>
            <a:endParaRPr lang="en-US" altLang="zh-CN" sz="3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5000"/>
              </a:lnSpc>
              <a:defRPr/>
            </a:pPr>
            <a:r>
              <a:rPr lang="en-US" altLang="zh-CN" sz="33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分钟转了多少圈：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8421598"/>
              </p:ext>
            </p:extLst>
          </p:nvPr>
        </p:nvGraphicFramePr>
        <p:xfrm>
          <a:off x="5786446" y="2500306"/>
          <a:ext cx="3027362" cy="3052762"/>
        </p:xfrm>
        <a:graphic>
          <a:graphicData uri="http://schemas.openxmlformats.org/presentationml/2006/ole">
            <p:oleObj spid="_x0000_s117762" name="Equation" r:id="rId3" imgW="1523880" imgH="15238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07596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365625"/>
            <a:ext cx="8675687" cy="17303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定时器按采样周期定期发出采样脉冲信号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计数器在第一个采样脉冲时进行计数；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在第二个采样脉冲时停止计数。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得到旋转编码器的脉冲个数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2743200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928794" y="1214422"/>
            <a:ext cx="3934090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5-4  M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法测速原理示意图</a:t>
            </a:r>
          </a:p>
        </p:txBody>
      </p:sp>
      <p:pic>
        <p:nvPicPr>
          <p:cNvPr id="28677" name="Picture 7" descr="02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714488"/>
            <a:ext cx="698341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5094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56792"/>
            <a:ext cx="8110538" cy="47291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法测速分辨率为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5-4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法测速的分辨率与实际转速的大小无关。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90985793"/>
              </p:ext>
            </p:extLst>
          </p:nvPr>
        </p:nvGraphicFramePr>
        <p:xfrm>
          <a:off x="1857356" y="2643182"/>
          <a:ext cx="4149222" cy="928694"/>
        </p:xfrm>
        <a:graphic>
          <a:graphicData uri="http://schemas.openxmlformats.org/presentationml/2006/ole">
            <p:oleObj spid="_x0000_s6206" name="公式" r:id="rId3" imgW="1917700" imgH="431800" progId="Equation.3">
              <p:embed/>
            </p:oleObj>
          </a:graphicData>
        </a:graphic>
      </p:graphicFrame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9860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5.2.3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</p:spTree>
    <p:extLst>
      <p:ext uri="{BB962C8B-B14F-4D97-AF65-F5344CB8AC3E}">
        <p14:creationId xmlns="" xmlns:p14="http://schemas.microsoft.com/office/powerpoint/2010/main" val="3709566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8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0" y="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0" y="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1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7300" y="1723070"/>
            <a:ext cx="4030980" cy="13487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1" name="Picture 5" descr="03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714488"/>
            <a:ext cx="4374784" cy="136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下箭头 11"/>
          <p:cNvSpPr/>
          <p:nvPr/>
        </p:nvSpPr>
        <p:spPr>
          <a:xfrm rot="16200000">
            <a:off x="4531276" y="2237298"/>
            <a:ext cx="321149" cy="461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3571876"/>
            <a:ext cx="4071967" cy="12858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4" name="下箭头 13"/>
          <p:cNvSpPr/>
          <p:nvPr/>
        </p:nvSpPr>
        <p:spPr>
          <a:xfrm>
            <a:off x="6572264" y="314324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693122">
            <a:off x="4160807" y="4269456"/>
            <a:ext cx="428628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5072074"/>
            <a:ext cx="4600838" cy="15716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00034" y="928670"/>
            <a:ext cx="8001056" cy="7858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工程简化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5144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428736"/>
            <a:ext cx="8858280" cy="47291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最多有一个脉冲的误差，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法的测速误差率的最大值为 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5-5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zh-CN" sz="2800" i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成反比。转速越低，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越小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误差率越大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9860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2654548"/>
              </p:ext>
            </p:extLst>
          </p:nvPr>
        </p:nvGraphicFramePr>
        <p:xfrm>
          <a:off x="945248" y="2357430"/>
          <a:ext cx="6555710" cy="1571636"/>
        </p:xfrm>
        <a:graphic>
          <a:graphicData uri="http://schemas.openxmlformats.org/presentationml/2006/ole">
            <p:oleObj spid="_x0000_s118787" name="公式" r:id="rId3" imgW="3048000" imgH="838200" progId="Equation.3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5.2.3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pic>
        <p:nvPicPr>
          <p:cNvPr id="8" name="Picture 7" descr="02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70" y="4764424"/>
            <a:ext cx="5980188" cy="195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09566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611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法测速：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测出旋转编码器两个输出脉冲之间的间隔时间来计算转速，又被称为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周期法测速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法不同之处：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法测速测的是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计算机发出的高频时钟脉冲的个数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，以旋转编码器输出的相邻两个脉冲的同样变化沿作为计数器的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起始点和终止点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4037948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277177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000250" y="1311151"/>
            <a:ext cx="5357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5-5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法测速原理示意图</a:t>
            </a: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57158" y="4214818"/>
            <a:ext cx="8572528" cy="22320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准确的测速时间是用所得的高频时钟脉冲个数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计算出来的，即                   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电动机转速为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5-6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223" name="Rectangle 17"/>
          <p:cNvSpPr>
            <a:spLocks noChangeArrowheads="1"/>
          </p:cNvSpPr>
          <p:nvPr/>
        </p:nvSpPr>
        <p:spPr bwMode="auto">
          <a:xfrm>
            <a:off x="0" y="328453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3643306" y="4929198"/>
          <a:ext cx="1584325" cy="474662"/>
        </p:xfrm>
        <a:graphic>
          <a:graphicData uri="http://schemas.openxmlformats.org/presentationml/2006/ole">
            <p:oleObj spid="_x0000_s7230" name="公式" r:id="rId3" imgW="761669" imgH="228501" progId="Equation.3">
              <p:embed/>
            </p:oleObj>
          </a:graphicData>
        </a:graphic>
      </p:graphicFrame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32146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219" name="Object 18"/>
          <p:cNvGraphicFramePr>
            <a:graphicFrameLocks noChangeAspect="1"/>
          </p:cNvGraphicFramePr>
          <p:nvPr/>
        </p:nvGraphicFramePr>
        <p:xfrm>
          <a:off x="3563938" y="5445125"/>
          <a:ext cx="2232025" cy="974725"/>
        </p:xfrm>
        <a:graphic>
          <a:graphicData uri="http://schemas.openxmlformats.org/presentationml/2006/ole">
            <p:oleObj spid="_x0000_s7231" name="Equation" r:id="rId4" imgW="977900" imgH="431800" progId="Equation.DSMT4">
              <p:embed/>
            </p:oleObj>
          </a:graphicData>
        </a:graphic>
      </p:graphicFrame>
      <p:pic>
        <p:nvPicPr>
          <p:cNvPr id="9225" name="Picture 20" descr="02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85926"/>
            <a:ext cx="7777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6112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</p:spTree>
    <p:extLst>
      <p:ext uri="{BB962C8B-B14F-4D97-AF65-F5344CB8AC3E}">
        <p14:creationId xmlns="" xmlns:p14="http://schemas.microsoft.com/office/powerpoint/2010/main" val="15193847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24868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法测速的分辨率：时钟脉冲个数由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-1)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时转速的变化量，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(5-7)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考虑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可得          	        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(5-8)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法测速的分辨率与转速高低有关，转速越低，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值越小，分辨能力越强。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5765290"/>
              </p:ext>
            </p:extLst>
          </p:nvPr>
        </p:nvGraphicFramePr>
        <p:xfrm>
          <a:off x="2143108" y="2500306"/>
          <a:ext cx="4824413" cy="850900"/>
        </p:xfrm>
        <a:graphic>
          <a:graphicData uri="http://schemas.openxmlformats.org/presentationml/2006/ole">
            <p:oleObj spid="_x0000_s8254" name="公式" r:id="rId3" imgW="2425700" imgH="431800" progId="Equation.3">
              <p:embed/>
            </p:oleObj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200400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86818966"/>
              </p:ext>
            </p:extLst>
          </p:nvPr>
        </p:nvGraphicFramePr>
        <p:xfrm>
          <a:off x="2357422" y="4500570"/>
          <a:ext cx="2016125" cy="976313"/>
        </p:xfrm>
        <a:graphic>
          <a:graphicData uri="http://schemas.openxmlformats.org/presentationml/2006/ole">
            <p:oleObj spid="_x0000_s8255" name="公式" r:id="rId4" imgW="939800" imgH="457200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graphicFrame>
        <p:nvGraphicFramePr>
          <p:cNvPr id="8256" name="Object 64"/>
          <p:cNvGraphicFramePr>
            <a:graphicFrameLocks noChangeAspect="1"/>
          </p:cNvGraphicFramePr>
          <p:nvPr/>
        </p:nvGraphicFramePr>
        <p:xfrm>
          <a:off x="2071670" y="3571876"/>
          <a:ext cx="1990725" cy="863600"/>
        </p:xfrm>
        <a:graphic>
          <a:graphicData uri="http://schemas.openxmlformats.org/presentationml/2006/ole">
            <p:oleObj spid="_x0000_s8256" name="Equation" r:id="rId5" imgW="9779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58769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高频时钟脉冲边沿与编码器输出脉冲边沿可能不一致，最多产生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个脉冲的误差。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09086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pic>
        <p:nvPicPr>
          <p:cNvPr id="7" name="Picture 20" descr="02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3357562"/>
            <a:ext cx="7777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9930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法测速误差率的最大值为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5-9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低速时，编码器相邻脉冲间隔时间长，测得的高频时钟脉冲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个数多，误差率小，测速精度高。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法测速更适用于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低速段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09086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149998"/>
              </p:ext>
            </p:extLst>
          </p:nvPr>
        </p:nvGraphicFramePr>
        <p:xfrm>
          <a:off x="785786" y="1928802"/>
          <a:ext cx="6192837" cy="1495425"/>
        </p:xfrm>
        <a:graphic>
          <a:graphicData uri="http://schemas.openxmlformats.org/presentationml/2006/ole">
            <p:oleObj spid="_x0000_s119810" name="Equation" r:id="rId3" imgW="3213100" imgH="838200" progId="Equation.DSMT4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</p:spTree>
    <p:extLst>
      <p:ext uri="{BB962C8B-B14F-4D97-AF65-F5344CB8AC3E}">
        <p14:creationId xmlns="" xmlns:p14="http://schemas.microsoft.com/office/powerpoint/2010/main" val="329930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法测速中，随着电动机的转速的降低，计数值减少，测速装置的分辨能力变差，测速误差增大。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法测速正好相反，随着电动机转速的增加，计数值减小，测速装置的分辨能力越来越差。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综合这两种测速方法的特点，产生了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M/T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测速法，它无论在高速还是在低速时都具有较高的分辨能力和检测精度。</a:t>
            </a:r>
          </a:p>
        </p:txBody>
      </p:sp>
    </p:spTree>
    <p:extLst>
      <p:ext uri="{BB962C8B-B14F-4D97-AF65-F5344CB8AC3E}">
        <p14:creationId xmlns="" xmlns:p14="http://schemas.microsoft.com/office/powerpoint/2010/main" val="589990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0" y="215265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987824" y="5589240"/>
            <a:ext cx="4453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5-6	   M/T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法测速原理示意图</a:t>
            </a:r>
          </a:p>
        </p:txBody>
      </p:sp>
      <p:pic>
        <p:nvPicPr>
          <p:cNvPr id="31748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886972" cy="360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620688"/>
            <a:ext cx="8162925" cy="6413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="" xmlns:p14="http://schemas.microsoft.com/office/powerpoint/2010/main" val="2810164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01750"/>
            <a:ext cx="850112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计数同步开始和关闭。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采样时钟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由定时器产生，始终不变。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检测周期由采样脉冲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的边沿之后的第一个脉冲编码器的输出脉冲的边沿来决定，即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ΔT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ΔT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pic>
        <p:nvPicPr>
          <p:cNvPr id="5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3786190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1748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628062" cy="4764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检测周期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内被测转轴的转角为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	 (5-10)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旋转编码器每转有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个脉冲，检测周期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内编码器发出脉冲数是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(5-11)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2717962"/>
              </p:ext>
            </p:extLst>
          </p:nvPr>
        </p:nvGraphicFramePr>
        <p:xfrm>
          <a:off x="3286116" y="2214554"/>
          <a:ext cx="1292225" cy="779463"/>
        </p:xfrm>
        <a:graphic>
          <a:graphicData uri="http://schemas.openxmlformats.org/presentationml/2006/ole">
            <p:oleObj spid="_x0000_s10362" name="公式" r:id="rId3" imgW="647419" imgH="393529" progId="Equation.3">
              <p:embed/>
            </p:oleObj>
          </a:graphicData>
        </a:graphic>
      </p:graphicFrame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322421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5156400"/>
              </p:ext>
            </p:extLst>
          </p:nvPr>
        </p:nvGraphicFramePr>
        <p:xfrm>
          <a:off x="1571604" y="4357694"/>
          <a:ext cx="1363663" cy="814387"/>
        </p:xfrm>
        <a:graphic>
          <a:graphicData uri="http://schemas.openxmlformats.org/presentationml/2006/ole">
            <p:oleObj spid="_x0000_s10363" name="公式" r:id="rId4" imgW="685502" imgH="406224" progId="Equation.3">
              <p:embed/>
            </p:oleObj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1201798"/>
              </p:ext>
            </p:extLst>
          </p:nvPr>
        </p:nvGraphicFramePr>
        <p:xfrm>
          <a:off x="5148064" y="3861048"/>
          <a:ext cx="1008063" cy="831850"/>
        </p:xfrm>
        <a:graphic>
          <a:graphicData uri="http://schemas.openxmlformats.org/presentationml/2006/ole">
            <p:oleObj spid="_x0000_s10364" name="公式" r:id="rId5" imgW="545863" imgH="444307" progId="Equation.3">
              <p:embed/>
            </p:oleObj>
          </a:graphicData>
        </a:graphic>
      </p:graphicFrame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6892212"/>
              </p:ext>
            </p:extLst>
          </p:nvPr>
        </p:nvGraphicFramePr>
        <p:xfrm>
          <a:off x="4860032" y="5229200"/>
          <a:ext cx="1512887" cy="836613"/>
        </p:xfrm>
        <a:graphic>
          <a:graphicData uri="http://schemas.openxmlformats.org/presentationml/2006/ole">
            <p:oleObj spid="_x0000_s10365" name="公式" r:id="rId6" imgW="812447" imgH="444307" progId="Equation.3">
              <p:embed/>
            </p:oleObj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pic>
        <p:nvPicPr>
          <p:cNvPr id="12" name="Picture 7" descr="02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786190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9946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选择典型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系统：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</a:t>
            </a: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调速系统的开环传递函数为</a:t>
            </a:r>
          </a:p>
          <a:p>
            <a:pPr eaLnBrk="1" hangingPunct="1"/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</a:t>
            </a:r>
          </a:p>
        </p:txBody>
      </p:sp>
      <p:sp>
        <p:nvSpPr>
          <p:cNvPr id="75783" name="Rectangle 5"/>
          <p:cNvSpPr>
            <a:spLocks noChangeArrowheads="1"/>
          </p:cNvSpPr>
          <p:nvPr/>
        </p:nvSpPr>
        <p:spPr bwMode="auto">
          <a:xfrm>
            <a:off x="0" y="31051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57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0346766"/>
              </p:ext>
            </p:extLst>
          </p:nvPr>
        </p:nvGraphicFramePr>
        <p:xfrm>
          <a:off x="1500166" y="2928934"/>
          <a:ext cx="5976937" cy="1044575"/>
        </p:xfrm>
        <a:graphic>
          <a:graphicData uri="http://schemas.openxmlformats.org/presentationml/2006/ole">
            <p:oleObj spid="_x0000_s67586" name="公式" r:id="rId3" imgW="3708400" imgH="647700" progId="Equation.3">
              <p:embed/>
            </p:oleObj>
          </a:graphicData>
        </a:graphic>
      </p:graphicFrame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32004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" y="4197691"/>
            <a:ext cx="8778240" cy="25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4572000" y="1643050"/>
          <a:ext cx="2879725" cy="914400"/>
        </p:xfrm>
        <a:graphic>
          <a:graphicData uri="http://schemas.openxmlformats.org/presentationml/2006/ole">
            <p:oleObj spid="_x0000_s67587" name="公式" r:id="rId5" imgW="1409088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83874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748464" cy="4764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时钟脉冲频率</a:t>
            </a:r>
            <a:r>
              <a:rPr lang="en-US" altLang="zh-CN" sz="3000" i="1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3000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0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内时钟脉冲计数值为</a:t>
            </a:r>
            <a:r>
              <a:rPr lang="en-US" altLang="zh-CN" sz="30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30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，则							 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(5-12)</a:t>
            </a:r>
          </a:p>
          <a:p>
            <a:pPr eaLnBrk="1" hangingPunct="1">
              <a:lnSpc>
                <a:spcPct val="135000"/>
              </a:lnSpc>
              <a:defRPr/>
            </a:pP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被测的转速为：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			                                                                 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(5-13)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322421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1201798"/>
              </p:ext>
            </p:extLst>
          </p:nvPr>
        </p:nvGraphicFramePr>
        <p:xfrm>
          <a:off x="1857356" y="2214554"/>
          <a:ext cx="1008063" cy="831850"/>
        </p:xfrm>
        <a:graphic>
          <a:graphicData uri="http://schemas.openxmlformats.org/presentationml/2006/ole">
            <p:oleObj spid="_x0000_s120836" name="公式" r:id="rId3" imgW="545863" imgH="444307" progId="Equation.3">
              <p:embed/>
            </p:oleObj>
          </a:graphicData>
        </a:graphic>
      </p:graphicFrame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6892212"/>
              </p:ext>
            </p:extLst>
          </p:nvPr>
        </p:nvGraphicFramePr>
        <p:xfrm>
          <a:off x="1357313" y="4357694"/>
          <a:ext cx="1608137" cy="889000"/>
        </p:xfrm>
        <a:graphic>
          <a:graphicData uri="http://schemas.openxmlformats.org/presentationml/2006/ole">
            <p:oleObj spid="_x0000_s120837" name="公式" r:id="rId4" imgW="812447" imgH="444307" progId="Equation.3">
              <p:embed/>
            </p:oleObj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pic>
        <p:nvPicPr>
          <p:cNvPr id="13" name="Picture 7" descr="02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786190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4714876" y="3071810"/>
          <a:ext cx="1292225" cy="779462"/>
        </p:xfrm>
        <a:graphic>
          <a:graphicData uri="http://schemas.openxmlformats.org/presentationml/2006/ole">
            <p:oleObj spid="_x0000_s120838" name="公式" r:id="rId6" imgW="647419" imgH="393529" progId="Equation.3">
              <p:embed/>
            </p:oleObj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6786578" y="2928934"/>
          <a:ext cx="1363663" cy="814387"/>
        </p:xfrm>
        <a:graphic>
          <a:graphicData uri="http://schemas.openxmlformats.org/presentationml/2006/ole">
            <p:oleObj spid="_x0000_s120839" name="公式" r:id="rId7" imgW="685502" imgH="406224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79946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3571876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56792"/>
            <a:ext cx="8438658" cy="46926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在高速段，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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ΔT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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ΔT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，可看成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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algn="r"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						                                      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(5-14)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				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在高速段，与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速的分辨率相同。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38166117"/>
              </p:ext>
            </p:extLst>
          </p:nvPr>
        </p:nvGraphicFramePr>
        <p:xfrm>
          <a:off x="1785918" y="2357430"/>
          <a:ext cx="4679950" cy="912812"/>
        </p:xfrm>
        <a:graphic>
          <a:graphicData uri="http://schemas.openxmlformats.org/presentationml/2006/ole">
            <p:oleObj spid="_x0000_s11326" name="公式" r:id="rId4" imgW="2298700" imgH="444500" progId="Equation.3">
              <p:embed/>
            </p:oleObj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0289896"/>
              </p:ext>
            </p:extLst>
          </p:nvPr>
        </p:nvGraphicFramePr>
        <p:xfrm>
          <a:off x="2000232" y="4000504"/>
          <a:ext cx="1295400" cy="971550"/>
        </p:xfrm>
        <a:graphic>
          <a:graphicData uri="http://schemas.openxmlformats.org/presentationml/2006/ole">
            <p:oleObj spid="_x0000_s11327" name="公式" r:id="rId5" imgW="571252" imgH="431613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分辨率</a:t>
            </a:r>
          </a:p>
        </p:txBody>
      </p:sp>
    </p:spTree>
    <p:extLst>
      <p:ext uri="{BB962C8B-B14F-4D97-AF65-F5344CB8AC3E}">
        <p14:creationId xmlns="" xmlns:p14="http://schemas.microsoft.com/office/powerpoint/2010/main" val="3992757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28736"/>
            <a:ext cx="8438658" cy="46926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在低速段，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随转速变化，分辨率与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法测速相同。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i="1" dirty="0" smtClean="0">
                <a:latin typeface="微软雅黑" pitchFamily="34" charset="-122"/>
                <a:ea typeface="微软雅黑" pitchFamily="34" charset="-122"/>
              </a:rPr>
              <a:t>M/T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法测速在高速和低速都有较强的分辨能力。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分辨率</a:t>
            </a:r>
          </a:p>
        </p:txBody>
      </p:sp>
      <p:pic>
        <p:nvPicPr>
          <p:cNvPr id="9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786190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785786" y="3500438"/>
          <a:ext cx="3181350" cy="885825"/>
        </p:xfrm>
        <a:graphic>
          <a:graphicData uri="http://schemas.openxmlformats.org/presentationml/2006/ole">
            <p:oleObj spid="_x0000_s121861" name="Equation" r:id="rId4" imgW="1562040" imgH="431640" progId="Equation.DSMT4">
              <p:embed/>
            </p:oleObj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928662" y="4572008"/>
          <a:ext cx="2222500" cy="850900"/>
        </p:xfrm>
        <a:graphic>
          <a:graphicData uri="http://schemas.openxmlformats.org/presentationml/2006/ole">
            <p:oleObj spid="_x0000_s121862" name="Equation" r:id="rId5" imgW="11174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2757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M/T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法测速中，检测时间是以脉冲编码器的输出脉冲的边沿为基准，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计数值</a:t>
            </a:r>
            <a:r>
              <a:rPr lang="en-US" altLang="zh-CN" i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最多产生一个时钟脉冲的误差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321468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误差率</a:t>
            </a:r>
          </a:p>
        </p:txBody>
      </p:sp>
      <p:pic>
        <p:nvPicPr>
          <p:cNvPr id="7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786190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1071538" y="4000504"/>
          <a:ext cx="1995805" cy="1103308"/>
        </p:xfrm>
        <a:graphic>
          <a:graphicData uri="http://schemas.openxmlformats.org/presentationml/2006/ole">
            <p:oleObj spid="_x0000_s12321" name="公式" r:id="rId4" imgW="812447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45476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24868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的数值在中、高速时，基本上是一个常数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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，其测速误差率为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	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在低速时，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＝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M/T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法测速具有较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高的测量精度。 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321468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5580571"/>
              </p:ext>
            </p:extLst>
          </p:nvPr>
        </p:nvGraphicFramePr>
        <p:xfrm>
          <a:off x="3571868" y="2357430"/>
          <a:ext cx="1800225" cy="785813"/>
        </p:xfrm>
        <a:graphic>
          <a:graphicData uri="http://schemas.openxmlformats.org/presentationml/2006/ole">
            <p:oleObj spid="_x0000_s122882" name="公式" r:id="rId3" imgW="977900" imgH="4318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误差率</a:t>
            </a:r>
          </a:p>
        </p:txBody>
      </p:sp>
      <p:pic>
        <p:nvPicPr>
          <p:cNvPr id="7" name="Picture 7" descr="02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3966204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1428728" y="5214950"/>
          <a:ext cx="1995487" cy="1103313"/>
        </p:xfrm>
        <a:graphic>
          <a:graphicData uri="http://schemas.openxmlformats.org/presentationml/2006/ole">
            <p:oleObj spid="_x0000_s122883" name="公式" r:id="rId5" imgW="812447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45476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　数字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调节器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6815679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调节器的传递函数：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        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时域表达式为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i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比例系数，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积分系数。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322421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6674474"/>
              </p:ext>
            </p:extLst>
          </p:nvPr>
        </p:nvGraphicFramePr>
        <p:xfrm>
          <a:off x="2400300" y="2120900"/>
          <a:ext cx="2306638" cy="877888"/>
        </p:xfrm>
        <a:graphic>
          <a:graphicData uri="http://schemas.openxmlformats.org/presentationml/2006/ole">
            <p:oleObj spid="_x0000_s13374" name="Equation" r:id="rId3" imgW="1117600" imgH="419100" progId="Equation.DSMT4">
              <p:embed/>
            </p:oleObj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3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2594699"/>
              </p:ext>
            </p:extLst>
          </p:nvPr>
        </p:nvGraphicFramePr>
        <p:xfrm>
          <a:off x="1214438" y="3929063"/>
          <a:ext cx="6024562" cy="823912"/>
        </p:xfrm>
        <a:graphic>
          <a:graphicData uri="http://schemas.openxmlformats.org/presentationml/2006/ole">
            <p:oleObj spid="_x0000_s13375" name="公式" r:id="rId4" imgW="2819400" imgH="393700" progId="Equation.3">
              <p:embed/>
            </p:oleObj>
          </a:graphicData>
        </a:graphic>
      </p:graphicFrame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07181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690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/>
              <a:t>5.3 </a:t>
            </a:r>
            <a:r>
              <a:rPr lang="zh-CN" altLang="en-US" sz="3600" b="1" dirty="0" smtClean="0"/>
              <a:t>数字</a:t>
            </a:r>
            <a:r>
              <a:rPr lang="en-US" altLang="zh-CN" sz="3600" b="1" dirty="0" smtClean="0"/>
              <a:t>PI</a:t>
            </a:r>
            <a:r>
              <a:rPr lang="zh-CN" altLang="en-US" sz="3600" b="1" dirty="0" smtClean="0"/>
              <a:t>调节器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位置式算法</a:t>
            </a:r>
            <a:endParaRPr lang="zh-CN" altLang="zh-CN" sz="3600" b="1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2214554"/>
            <a:ext cx="8055003" cy="446449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转换为差分方程，第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拍输出为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为位置式算法，由比例和积分两部分构成，利用当前误差、上一拍积分计算。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调节器的结构清晰，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两部分作用分明，参数调整简单明了。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472212"/>
              </p:ext>
            </p:extLst>
          </p:nvPr>
        </p:nvGraphicFramePr>
        <p:xfrm>
          <a:off x="1428728" y="2786058"/>
          <a:ext cx="5772150" cy="1404937"/>
        </p:xfrm>
        <a:graphic>
          <a:graphicData uri="http://schemas.openxmlformats.org/presentationml/2006/ole">
            <p:oleObj spid="_x0000_s14368" name="公式" r:id="rId3" imgW="2540000" imgH="622300" progId="Equation.3">
              <p:embed/>
            </p:oleObj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1928794" y="1428736"/>
          <a:ext cx="3365500" cy="584200"/>
        </p:xfrm>
        <a:graphic>
          <a:graphicData uri="http://schemas.openxmlformats.org/presentationml/2006/ole">
            <p:oleObj spid="_x0000_s14369" name="Equation" r:id="rId4" imgW="1574640" imgH="27936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99344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内容占位符 2"/>
          <p:cNvSpPr>
            <a:spLocks noGrp="1"/>
          </p:cNvSpPr>
          <p:nvPr>
            <p:ph idx="1"/>
          </p:nvPr>
        </p:nvSpPr>
        <p:spPr>
          <a:xfrm>
            <a:off x="609600" y="3500438"/>
            <a:ext cx="7848600" cy="263048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增量式算法只需要当前的和上一拍的偏差、上一拍输出即可计算输出值。 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09608588"/>
              </p:ext>
            </p:extLst>
          </p:nvPr>
        </p:nvGraphicFramePr>
        <p:xfrm>
          <a:off x="857224" y="4714884"/>
          <a:ext cx="5688013" cy="989013"/>
        </p:xfrm>
        <a:graphic>
          <a:graphicData uri="http://schemas.openxmlformats.org/presentationml/2006/ole">
            <p:oleObj spid="_x0000_s15422" name="Equation" r:id="rId3" imgW="2654300" imgH="457200" progId="Equation.DSMT4">
              <p:embed/>
            </p:oleObj>
          </a:graphicData>
        </a:graphic>
      </p:graphicFrame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7358082" y="4643446"/>
            <a:ext cx="156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5-18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231996"/>
              </p:ext>
            </p:extLst>
          </p:nvPr>
        </p:nvGraphicFramePr>
        <p:xfrm>
          <a:off x="928688" y="2714625"/>
          <a:ext cx="7683500" cy="474663"/>
        </p:xfrm>
        <a:graphic>
          <a:graphicData uri="http://schemas.openxmlformats.org/presentationml/2006/ole">
            <p:oleObj spid="_x0000_s15423" name="公式" r:id="rId4" imgW="2997200" imgH="190500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调节器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增量式算法</a:t>
            </a:r>
            <a:endParaRPr lang="zh-CN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425" name="Object 65"/>
          <p:cNvGraphicFramePr>
            <a:graphicFrameLocks noChangeAspect="1"/>
          </p:cNvGraphicFramePr>
          <p:nvPr/>
        </p:nvGraphicFramePr>
        <p:xfrm>
          <a:off x="1000100" y="1500174"/>
          <a:ext cx="4156075" cy="974725"/>
        </p:xfrm>
        <a:graphic>
          <a:graphicData uri="http://schemas.openxmlformats.org/presentationml/2006/ole">
            <p:oleObj spid="_x0000_s15425" name="Equation" r:id="rId5" imgW="182880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97122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在数字控制算法中，要对</a:t>
            </a:r>
            <a:r>
              <a:rPr lang="en-US" altLang="zh-CN" i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限幅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，设置限幅值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±</a:t>
            </a:r>
            <a:r>
              <a:rPr kumimoji="0"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0"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)|&gt;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时，便以限幅值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±</a:t>
            </a:r>
            <a:r>
              <a:rPr kumimoji="0"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0"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作为输出。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增量式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调节器算法：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只需输出限幅。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位置式算法：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必须同时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设积分限幅和输出限幅，积分限幅小于等于输出限幅。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若没有积分限幅，积分项可能很大，将产生较大的退饱和超调。</a:t>
            </a:r>
          </a:p>
        </p:txBody>
      </p:sp>
    </p:spTree>
    <p:extLst>
      <p:ext uri="{BB962C8B-B14F-4D97-AF65-F5344CB8AC3E}">
        <p14:creationId xmlns="" xmlns:p14="http://schemas.microsoft.com/office/powerpoint/2010/main" val="1328460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数字控制器的设计</a:t>
            </a:r>
          </a:p>
        </p:txBody>
      </p:sp>
      <p:sp>
        <p:nvSpPr>
          <p:cNvPr id="1843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数字控制直流调速系统实际是一个模拟与数字混合的系统。</a:t>
            </a:r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500034" y="2571744"/>
          <a:ext cx="8358187" cy="2816225"/>
        </p:xfrm>
        <a:graphic>
          <a:graphicData uri="http://schemas.openxmlformats.org/presentationml/2006/ole">
            <p:oleObj spid="_x0000_s16416" r:id="rId3" imgW="4886325" imgH="1647063" progId="Visio.Drawing.11">
              <p:embed/>
            </p:oleObj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00250" y="5429250"/>
            <a:ext cx="4206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数字控制的双闭环直流调速系统原理图</a:t>
            </a:r>
          </a:p>
          <a:p>
            <a:pPr algn="l" eaLnBrk="1" hangingPunct="1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764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802" name="Object 6"/>
          <p:cNvGraphicFramePr>
            <a:graphicFrameLocks noChangeAspect="1"/>
          </p:cNvGraphicFramePr>
          <p:nvPr/>
        </p:nvGraphicFramePr>
        <p:xfrm>
          <a:off x="1116013" y="4699012"/>
          <a:ext cx="1439862" cy="515938"/>
        </p:xfrm>
        <a:graphic>
          <a:graphicData uri="http://schemas.openxmlformats.org/presentationml/2006/ole">
            <p:oleObj spid="_x0000_s69634" name="公式" r:id="rId3" imgW="634725" imgH="228501" progId="Equation.3">
              <p:embed/>
            </p:oleObj>
          </a:graphicData>
        </a:graphic>
      </p:graphicFrame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803" name="Object 8"/>
          <p:cNvGraphicFramePr>
            <a:graphicFrameLocks noChangeAspect="1"/>
          </p:cNvGraphicFramePr>
          <p:nvPr/>
        </p:nvGraphicFramePr>
        <p:xfrm>
          <a:off x="1130288" y="5373688"/>
          <a:ext cx="1655762" cy="819150"/>
        </p:xfrm>
        <a:graphic>
          <a:graphicData uri="http://schemas.openxmlformats.org/presentationml/2006/ole">
            <p:oleObj spid="_x0000_s69635" name="公式" r:id="rId4" imgW="901309" imgH="444307" progId="Equation.3">
              <p:embed/>
            </p:oleObj>
          </a:graphicData>
        </a:graphic>
      </p:graphicFrame>
      <p:sp>
        <p:nvSpPr>
          <p:cNvPr id="76808" name="Rectangle 11"/>
          <p:cNvSpPr>
            <a:spLocks noChangeArrowheads="1"/>
          </p:cNvSpPr>
          <p:nvPr/>
        </p:nvSpPr>
        <p:spPr bwMode="auto">
          <a:xfrm>
            <a:off x="0" y="32131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804" name="Object 10"/>
          <p:cNvGraphicFramePr>
            <a:graphicFrameLocks noChangeAspect="1"/>
          </p:cNvGraphicFramePr>
          <p:nvPr/>
        </p:nvGraphicFramePr>
        <p:xfrm>
          <a:off x="5292725" y="4797425"/>
          <a:ext cx="2303463" cy="871538"/>
        </p:xfrm>
        <a:graphic>
          <a:graphicData uri="http://schemas.openxmlformats.org/presentationml/2006/ole">
            <p:oleObj spid="_x0000_s69636" name="公式" r:id="rId5" imgW="1206500" imgH="457200" progId="Equation.3">
              <p:embed/>
            </p:oleObj>
          </a:graphicData>
        </a:graphic>
      </p:graphicFrame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2771775" y="4746637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4-81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76810" name="Text Box 13"/>
          <p:cNvSpPr txBox="1">
            <a:spLocks noChangeArrowheads="1"/>
          </p:cNvSpPr>
          <p:nvPr/>
        </p:nvSpPr>
        <p:spPr bwMode="auto">
          <a:xfrm>
            <a:off x="2700338" y="5651500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4-82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76811" name="Text Box 14"/>
          <p:cNvSpPr txBox="1">
            <a:spLocks noChangeArrowheads="1"/>
          </p:cNvSpPr>
          <p:nvPr/>
        </p:nvSpPr>
        <p:spPr bwMode="auto">
          <a:xfrm>
            <a:off x="7667625" y="5218113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4-83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6813" name="Picture 17" descr="0322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989145"/>
            <a:ext cx="7345362" cy="258286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581052" y="1171593"/>
            <a:ext cx="7848600" cy="2471721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按典型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型系统设计调节器</a:t>
            </a:r>
            <a:endParaRPr lang="zh-CN" altLang="en-US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2123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86808" cy="441643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间接设计法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采样频率足够高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时，混合系统近似地看成是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模拟系统来设计调节器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，再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需要注意保证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采样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不会对系统的最终性能产生明显影响。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流环和转速环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：一般都可以采用间接方法设计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：在设计时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考虑采样环节的影响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可得到更好的动态性能。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数字控制器的设计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352713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500034" y="1301750"/>
            <a:ext cx="8286808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零阶保持器用一阶惯性环节近似。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然后按照第四章设计电流环。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最后离散化得到数字控制器。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57243864"/>
              </p:ext>
            </p:extLst>
          </p:nvPr>
        </p:nvGraphicFramePr>
        <p:xfrm>
          <a:off x="2571736" y="1857364"/>
          <a:ext cx="3792537" cy="914400"/>
        </p:xfrm>
        <a:graphic>
          <a:graphicData uri="http://schemas.openxmlformats.org/presentationml/2006/ole">
            <p:oleObj spid="_x0000_s123906" r:id="rId3" imgW="1892300" imgH="457200" progId="Equation.DSMT4">
              <p:embed/>
            </p:oleObj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数字控制器的设计</a:t>
            </a:r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500034" y="3613171"/>
          <a:ext cx="8358187" cy="2816225"/>
        </p:xfrm>
        <a:graphic>
          <a:graphicData uri="http://schemas.openxmlformats.org/presentationml/2006/ole">
            <p:oleObj spid="_x0000_s123907" r:id="rId4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713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/>
          <p:cNvSpPr>
            <a:spLocks noGrp="1"/>
          </p:cNvSpPr>
          <p:nvPr>
            <p:ph idx="1"/>
          </p:nvPr>
        </p:nvSpPr>
        <p:spPr>
          <a:xfrm>
            <a:off x="785813" y="1928813"/>
            <a:ext cx="8110537" cy="41910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工程设计方法设计转速调节器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857250" y="3000375"/>
          <a:ext cx="7154863" cy="2571750"/>
        </p:xfrm>
        <a:graphic>
          <a:graphicData uri="http://schemas.openxmlformats.org/presentationml/2006/ole">
            <p:oleObj spid="_x0000_s18464" r:id="rId3" imgW="5572125" imgH="3945636" progId="Visio.Drawing.11">
              <p:embed/>
            </p:oleObj>
          </a:graphicData>
        </a:graphic>
      </p:graphicFrame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1953419" y="5445224"/>
            <a:ext cx="5237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5-8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用惯性环节近似零阶保持器的转速环动态结构图</a:t>
            </a:r>
          </a:p>
        </p:txBody>
      </p:sp>
      <p:sp>
        <p:nvSpPr>
          <p:cNvPr id="20487" name="矩形标注 6"/>
          <p:cNvSpPr>
            <a:spLocks noChangeArrowheads="1"/>
          </p:cNvSpPr>
          <p:nvPr/>
        </p:nvSpPr>
        <p:spPr bwMode="auto">
          <a:xfrm>
            <a:off x="5572125" y="2500313"/>
            <a:ext cx="1285875" cy="571500"/>
          </a:xfrm>
          <a:prstGeom prst="wedgeRectCallout">
            <a:avLst>
              <a:gd name="adj1" fmla="val -60338"/>
              <a:gd name="adj2" fmla="val 1513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电流环</a:t>
            </a:r>
          </a:p>
        </p:txBody>
      </p:sp>
      <p:sp>
        <p:nvSpPr>
          <p:cNvPr id="20488" name="矩形标注 8"/>
          <p:cNvSpPr>
            <a:spLocks noChangeArrowheads="1"/>
          </p:cNvSpPr>
          <p:nvPr/>
        </p:nvSpPr>
        <p:spPr bwMode="auto">
          <a:xfrm>
            <a:off x="2428875" y="2714625"/>
            <a:ext cx="1285875" cy="642938"/>
          </a:xfrm>
          <a:prstGeom prst="wedgeRectCallout">
            <a:avLst>
              <a:gd name="adj1" fmla="val 116120"/>
              <a:gd name="adj2" fmla="val 94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零阶保持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数字控制器的设计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2557515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主电路与驱动电路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检测调理电路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数字控制器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辅助（通信，故障）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87955" y="548680"/>
            <a:ext cx="81629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5.5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数字控制的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PWM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可逆直流调速系统</a:t>
            </a:r>
            <a:b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0" y="1481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250825" y="6453188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4-6  </a:t>
            </a:r>
            <a:r>
              <a:rPr lang="zh-CN" altLang="en-US">
                <a:solidFill>
                  <a:schemeClr val="tx1"/>
                </a:solidFill>
              </a:rPr>
              <a:t>微机数字控制双闭环直流</a:t>
            </a:r>
            <a:r>
              <a:rPr lang="en-US" altLang="zh-CN">
                <a:solidFill>
                  <a:schemeClr val="tx1"/>
                </a:solidFill>
              </a:rPr>
              <a:t>PWM</a:t>
            </a:r>
            <a:r>
              <a:rPr lang="zh-CN" altLang="en-US">
                <a:solidFill>
                  <a:schemeClr val="tx1"/>
                </a:solidFill>
              </a:rPr>
              <a:t>调速系统硬件结构图</a:t>
            </a:r>
          </a:p>
        </p:txBody>
      </p:sp>
      <p:pic>
        <p:nvPicPr>
          <p:cNvPr id="973831" name="Picture 7" descr="04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22263"/>
            <a:ext cx="7559675" cy="598328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71472" y="571480"/>
            <a:ext cx="8143932" cy="1928826"/>
          </a:xfrm>
          <a:prstGeom prst="rect">
            <a:avLst/>
          </a:prstGeom>
          <a:solidFill>
            <a:srgbClr val="C0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301750"/>
            <a:ext cx="7848600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0" y="1481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250825" y="6453188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4-6  </a:t>
            </a:r>
            <a:r>
              <a:rPr lang="zh-CN" altLang="en-US">
                <a:solidFill>
                  <a:schemeClr val="tx1"/>
                </a:solidFill>
              </a:rPr>
              <a:t>微机数字控制双闭环直流</a:t>
            </a:r>
            <a:r>
              <a:rPr lang="en-US" altLang="zh-CN">
                <a:solidFill>
                  <a:schemeClr val="tx1"/>
                </a:solidFill>
              </a:rPr>
              <a:t>PWM</a:t>
            </a:r>
            <a:r>
              <a:rPr lang="zh-CN" altLang="en-US">
                <a:solidFill>
                  <a:schemeClr val="tx1"/>
                </a:solidFill>
              </a:rPr>
              <a:t>调速系统硬件结构图</a:t>
            </a:r>
          </a:p>
        </p:txBody>
      </p:sp>
      <p:pic>
        <p:nvPicPr>
          <p:cNvPr id="973831" name="Picture 7" descr="04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22263"/>
            <a:ext cx="7559675" cy="598328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429124" y="2285992"/>
            <a:ext cx="4000528" cy="1928826"/>
          </a:xfrm>
          <a:prstGeom prst="rect">
            <a:avLst/>
          </a:prstGeom>
          <a:solidFill>
            <a:srgbClr val="C0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301750"/>
            <a:ext cx="7848600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0" y="1481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250825" y="6453188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4-6  </a:t>
            </a:r>
            <a:r>
              <a:rPr lang="zh-CN" altLang="en-US">
                <a:solidFill>
                  <a:schemeClr val="tx1"/>
                </a:solidFill>
              </a:rPr>
              <a:t>微机数字控制双闭环直流</a:t>
            </a:r>
            <a:r>
              <a:rPr lang="en-US" altLang="zh-CN">
                <a:solidFill>
                  <a:schemeClr val="tx1"/>
                </a:solidFill>
              </a:rPr>
              <a:t>PWM</a:t>
            </a:r>
            <a:r>
              <a:rPr lang="zh-CN" altLang="en-US">
                <a:solidFill>
                  <a:schemeClr val="tx1"/>
                </a:solidFill>
              </a:rPr>
              <a:t>调速系统硬件结构图</a:t>
            </a:r>
          </a:p>
        </p:txBody>
      </p:sp>
      <p:pic>
        <p:nvPicPr>
          <p:cNvPr id="973831" name="Picture 7" descr="04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22263"/>
            <a:ext cx="7559675" cy="598328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857620" y="3071810"/>
            <a:ext cx="857256" cy="1928826"/>
          </a:xfrm>
          <a:prstGeom prst="rect">
            <a:avLst/>
          </a:prstGeom>
          <a:solidFill>
            <a:srgbClr val="C0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301750"/>
            <a:ext cx="7848600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0" y="1481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250825" y="6453188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4-6  </a:t>
            </a:r>
            <a:r>
              <a:rPr lang="zh-CN" altLang="en-US">
                <a:solidFill>
                  <a:schemeClr val="tx1"/>
                </a:solidFill>
              </a:rPr>
              <a:t>微机数字控制双闭环直流</a:t>
            </a:r>
            <a:r>
              <a:rPr lang="en-US" altLang="zh-CN">
                <a:solidFill>
                  <a:schemeClr val="tx1"/>
                </a:solidFill>
              </a:rPr>
              <a:t>PWM</a:t>
            </a:r>
            <a:r>
              <a:rPr lang="zh-CN" altLang="en-US">
                <a:solidFill>
                  <a:schemeClr val="tx1"/>
                </a:solidFill>
              </a:rPr>
              <a:t>调速系统硬件结构图</a:t>
            </a:r>
          </a:p>
        </p:txBody>
      </p:sp>
      <p:pic>
        <p:nvPicPr>
          <p:cNvPr id="973831" name="Picture 7" descr="04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22263"/>
            <a:ext cx="7559675" cy="598328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85786" y="3071810"/>
            <a:ext cx="2857520" cy="3357586"/>
          </a:xfrm>
          <a:prstGeom prst="rect">
            <a:avLst/>
          </a:prstGeom>
          <a:solidFill>
            <a:srgbClr val="C0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301750"/>
            <a:ext cx="7848600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三相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交流电源        电压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恒定的直流电源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       直流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变换器       直流电动机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检测回路包括电压、电流、温度和转速检测，转速检测用数字测速。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故障检测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电压、电流、温度等信号进行实时监测和报警。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微机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以显示、键盘等外围电路，通过通信接口与上位机或其他外设交换数据。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87955" y="548680"/>
            <a:ext cx="81629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5.5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数字控制的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PWM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可逆直流调速系统</a:t>
            </a:r>
            <a:b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357554" y="157161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643834" y="157161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643306" y="2071678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01750"/>
            <a:ext cx="8215370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控制软件一般采用转速、电流双闭环控制，电流环为内环，转速环为外环，内环的采样周期小于外环的采样周期。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电流和转速采样值受外部扰动影响，采用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硬件滤波与软件滤波相结合的办法。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转速调节器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ASR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和电流调节器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ACR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大多采用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非线性和智能化的控制算法，使调节器能够更好地适应控制对象。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09600"/>
            <a:ext cx="7816879" cy="61277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验证工作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28736"/>
            <a:ext cx="8534400" cy="468629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电流环近似条件：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两个小惯性环节合并条件：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ts val="600"/>
              </a:spcBef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0" y="2986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0" y="31194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0" y="31813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2903" name="Object 7"/>
          <p:cNvGraphicFramePr>
            <a:graphicFrameLocks noChangeAspect="1"/>
          </p:cNvGraphicFramePr>
          <p:nvPr/>
        </p:nvGraphicFramePr>
        <p:xfrm>
          <a:off x="3357554" y="3857628"/>
          <a:ext cx="1847850" cy="1082675"/>
        </p:xfrm>
        <a:graphic>
          <a:graphicData uri="http://schemas.openxmlformats.org/presentationml/2006/ole">
            <p:oleObj spid="_x0000_s70658" name="Equation" r:id="rId4" imgW="825480" imgH="482400" progId="Equation.DSMT4">
              <p:embed/>
            </p:oleObj>
          </a:graphicData>
        </a:graphic>
      </p:graphicFrame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3286116" y="2000240"/>
          <a:ext cx="1768475" cy="857250"/>
        </p:xfrm>
        <a:graphic>
          <a:graphicData uri="http://schemas.openxmlformats.org/presentationml/2006/ole">
            <p:oleObj spid="_x0000_s70659" name="公式" r:id="rId5" imgW="9271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114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4608512" cy="6604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模拟式转速调节器电路</a:t>
            </a:r>
          </a:p>
        </p:txBody>
      </p:sp>
      <p:sp>
        <p:nvSpPr>
          <p:cNvPr id="77830" name="Text Box 3"/>
          <p:cNvSpPr txBox="1">
            <a:spLocks noChangeArrowheads="1"/>
          </p:cNvSpPr>
          <p:nvPr/>
        </p:nvSpPr>
        <p:spPr bwMode="auto">
          <a:xfrm>
            <a:off x="71760" y="4149080"/>
            <a:ext cx="43573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U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转速给定电压；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αn</a:t>
            </a:r>
            <a:r>
              <a:rPr lang="en-US" altLang="zh-CN" sz="2400" i="1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转速负反馈电压；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i="1" baseline="30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电流调节器的给定电压。</a:t>
            </a:r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24923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34" name="Rectangle 11"/>
          <p:cNvSpPr>
            <a:spLocks noChangeArrowheads="1"/>
          </p:cNvSpPr>
          <p:nvPr/>
        </p:nvSpPr>
        <p:spPr bwMode="auto">
          <a:xfrm>
            <a:off x="0" y="32337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35" name="Text Box 13"/>
          <p:cNvSpPr txBox="1">
            <a:spLocks noChangeArrowheads="1"/>
          </p:cNvSpPr>
          <p:nvPr/>
        </p:nvSpPr>
        <p:spPr bwMode="auto">
          <a:xfrm>
            <a:off x="2124075" y="206057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(4-84) </a:t>
            </a:r>
          </a:p>
        </p:txBody>
      </p:sp>
      <p:sp>
        <p:nvSpPr>
          <p:cNvPr id="77836" name="Text Box 14"/>
          <p:cNvSpPr txBox="1">
            <a:spLocks noChangeArrowheads="1"/>
          </p:cNvSpPr>
          <p:nvPr/>
        </p:nvSpPr>
        <p:spPr bwMode="auto">
          <a:xfrm>
            <a:off x="2195513" y="27082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(4-85) </a:t>
            </a:r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2195513" y="3644900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(4-86) 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0" y="25765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39" name="Text Box 18"/>
          <p:cNvSpPr txBox="1">
            <a:spLocks noChangeArrowheads="1"/>
          </p:cNvSpPr>
          <p:nvPr/>
        </p:nvSpPr>
        <p:spPr bwMode="auto">
          <a:xfrm>
            <a:off x="4415092" y="4869160"/>
            <a:ext cx="4392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4-28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含给定滤波与反馈滤波的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型转速调节器</a:t>
            </a:r>
          </a:p>
        </p:txBody>
      </p:sp>
      <p:sp>
        <p:nvSpPr>
          <p:cNvPr id="77840" name="Rectangle 20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7826" name="Object 19"/>
          <p:cNvGraphicFramePr>
            <a:graphicFrameLocks noChangeAspect="1"/>
          </p:cNvGraphicFramePr>
          <p:nvPr/>
        </p:nvGraphicFramePr>
        <p:xfrm>
          <a:off x="684213" y="1773238"/>
          <a:ext cx="1079500" cy="804862"/>
        </p:xfrm>
        <a:graphic>
          <a:graphicData uri="http://schemas.openxmlformats.org/presentationml/2006/ole">
            <p:oleObj spid="_x0000_s71682" name="公式" r:id="rId3" imgW="596641" imgH="444307" progId="Equation.3">
              <p:embed/>
            </p:oleObj>
          </a:graphicData>
        </a:graphic>
      </p:graphicFrame>
      <p:sp>
        <p:nvSpPr>
          <p:cNvPr id="77841" name="Rectangle 22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7827" name="Object 21"/>
          <p:cNvGraphicFramePr>
            <a:graphicFrameLocks noChangeAspect="1"/>
          </p:cNvGraphicFramePr>
          <p:nvPr/>
        </p:nvGraphicFramePr>
        <p:xfrm>
          <a:off x="642910" y="2636838"/>
          <a:ext cx="1366837" cy="474662"/>
        </p:xfrm>
        <a:graphic>
          <a:graphicData uri="http://schemas.openxmlformats.org/presentationml/2006/ole">
            <p:oleObj spid="_x0000_s71683" name="公式" r:id="rId4" imgW="660400" imgH="228600" progId="Equation.3">
              <p:embed/>
            </p:oleObj>
          </a:graphicData>
        </a:graphic>
      </p:graphicFrame>
      <p:sp>
        <p:nvSpPr>
          <p:cNvPr id="77842" name="Rectangle 24"/>
          <p:cNvSpPr>
            <a:spLocks noChangeArrowheads="1"/>
          </p:cNvSpPr>
          <p:nvPr/>
        </p:nvSpPr>
        <p:spPr bwMode="auto">
          <a:xfrm>
            <a:off x="0" y="32337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7828" name="Object 23"/>
          <p:cNvGraphicFramePr>
            <a:graphicFrameLocks noChangeAspect="1"/>
          </p:cNvGraphicFramePr>
          <p:nvPr/>
        </p:nvGraphicFramePr>
        <p:xfrm>
          <a:off x="395288" y="3429000"/>
          <a:ext cx="1800225" cy="811213"/>
        </p:xfrm>
        <a:graphic>
          <a:graphicData uri="http://schemas.openxmlformats.org/presentationml/2006/ole">
            <p:oleObj spid="_x0000_s71684" name="公式" r:id="rId5" imgW="863225" imgH="393529" progId="Equation.3">
              <p:embed/>
            </p:oleObj>
          </a:graphicData>
        </a:graphic>
      </p:graphicFrame>
      <p:pic>
        <p:nvPicPr>
          <p:cNvPr id="77843" name="Picture 25" descr="03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5508625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389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内容占位符 2"/>
          <p:cNvSpPr>
            <a:spLocks noGrp="1"/>
          </p:cNvSpPr>
          <p:nvPr>
            <p:ph idx="1"/>
          </p:nvPr>
        </p:nvSpPr>
        <p:spPr>
          <a:xfrm>
            <a:off x="500034" y="1301750"/>
            <a:ext cx="828680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超调是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经历了饱和非线性区域之后的超调，称作“退饱和超调”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退饱和超调过程突与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突减负载的速升过程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完全相同。（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数学模型、初始条件相同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7" descr="0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3857628"/>
            <a:ext cx="5187346" cy="24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57943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．转速调节器退饱和时转速超调量的计算</a:t>
            </a:r>
          </a:p>
        </p:txBody>
      </p:sp>
    </p:spTree>
    <p:extLst>
      <p:ext uri="{BB962C8B-B14F-4D97-AF65-F5344CB8AC3E}">
        <p14:creationId xmlns="" xmlns:p14="http://schemas.microsoft.com/office/powerpoint/2010/main" val="2322056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上海大学徐国卿电动汽车新型牵引控制技术1103(2)</Template>
  <TotalTime>576</TotalTime>
  <Words>2338</Words>
  <Application>Microsoft Office PowerPoint</Application>
  <PresentationFormat>全屏显示(4:3)</PresentationFormat>
  <Paragraphs>297</Paragraphs>
  <Slides>69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74" baseType="lpstr">
      <vt:lpstr>Edgex</vt:lpstr>
      <vt:lpstr>公式</vt:lpstr>
      <vt:lpstr>Equation</vt:lpstr>
      <vt:lpstr>Microsoft Office Visio 绘图</vt:lpstr>
      <vt:lpstr>MathType 6.0 Equation</vt:lpstr>
      <vt:lpstr>4.3 转速、电流双闭环控制直流调速系统的设计</vt:lpstr>
      <vt:lpstr>2．转速调节器的设计</vt:lpstr>
      <vt:lpstr>2．转速调节器的设计</vt:lpstr>
      <vt:lpstr>幻灯片 4</vt:lpstr>
      <vt:lpstr>幻灯片 5</vt:lpstr>
      <vt:lpstr>幻灯片 6</vt:lpstr>
      <vt:lpstr>4. 验证工作</vt:lpstr>
      <vt:lpstr>幻灯片 8</vt:lpstr>
      <vt:lpstr>3．转速调节器退饱和时转速超调量的计算</vt:lpstr>
      <vt:lpstr>幻灯片 10</vt:lpstr>
      <vt:lpstr>幻灯片 11</vt:lpstr>
      <vt:lpstr>幻灯片 12</vt:lpstr>
      <vt:lpstr>分析</vt:lpstr>
      <vt:lpstr>幻灯片 14</vt:lpstr>
      <vt:lpstr>幻灯片 15</vt:lpstr>
      <vt:lpstr>幻灯片 16</vt:lpstr>
      <vt:lpstr>幻灯片 17</vt:lpstr>
      <vt:lpstr>幻灯片 18</vt:lpstr>
      <vt:lpstr>ZOH：零阶保持器</vt:lpstr>
      <vt:lpstr>ASR和ACR用数字方式实现； 电流模拟量通过AD转换为数字量。</vt:lpstr>
      <vt:lpstr>反馈信号通过低通滤波器滤除高频信号</vt:lpstr>
      <vt:lpstr>数字控制调速系统的几个主要问题</vt:lpstr>
      <vt:lpstr>5.1 采样频率的选择 </vt:lpstr>
      <vt:lpstr>幻灯片 24</vt:lpstr>
      <vt:lpstr>幻灯片 25</vt:lpstr>
      <vt:lpstr>5.2　转速检测的数字化</vt:lpstr>
      <vt:lpstr>5.2.1 常用测速元件-旋转编码器</vt:lpstr>
      <vt:lpstr>幻灯片 28</vt:lpstr>
      <vt:lpstr>幻灯片 29</vt:lpstr>
      <vt:lpstr>幻灯片 30</vt:lpstr>
      <vt:lpstr>幻灯片 31</vt:lpstr>
      <vt:lpstr>幻灯片 32</vt:lpstr>
      <vt:lpstr>5.2.2 数字测速方法的性能指标</vt:lpstr>
      <vt:lpstr>5.2.2 数字测速方法的性能指标</vt:lpstr>
      <vt:lpstr>常用测速方法</vt:lpstr>
      <vt:lpstr>5.2.3  M法测速</vt:lpstr>
      <vt:lpstr>幻灯片 37</vt:lpstr>
      <vt:lpstr>幻灯片 38</vt:lpstr>
      <vt:lpstr>5.2.3  M法测速</vt:lpstr>
      <vt:lpstr>5.2.3  M法测速</vt:lpstr>
      <vt:lpstr>5.2.4  T法测速</vt:lpstr>
      <vt:lpstr>5.2.4  T法测速</vt:lpstr>
      <vt:lpstr>5.2.4  T法测速</vt:lpstr>
      <vt:lpstr>5.2.4  T法测速</vt:lpstr>
      <vt:lpstr>5.2.4  T法测速</vt:lpstr>
      <vt:lpstr>5.2.5 M/T法测速</vt:lpstr>
      <vt:lpstr>幻灯片 47</vt:lpstr>
      <vt:lpstr>5.2.5 M/T法测速</vt:lpstr>
      <vt:lpstr>5.2.5 M/T法测速</vt:lpstr>
      <vt:lpstr>5.2.5 M/T法测速</vt:lpstr>
      <vt:lpstr>5.2.5 M/T法测速-分辨率</vt:lpstr>
      <vt:lpstr>5.2.5 M/T法测速-分辨率</vt:lpstr>
      <vt:lpstr>5.2.5 M/T法测速-误差率</vt:lpstr>
      <vt:lpstr>5.2.5 M/T法测速-误差率</vt:lpstr>
      <vt:lpstr>5.3　数字PI调节器</vt:lpstr>
      <vt:lpstr>5.3 数字PI调节器-位置式算法</vt:lpstr>
      <vt:lpstr>5.3 数字PI调节器-增量式算法</vt:lpstr>
      <vt:lpstr>幻灯片 58</vt:lpstr>
      <vt:lpstr>5.4数字控制器的设计</vt:lpstr>
      <vt:lpstr>5.4数字控制器的设计</vt:lpstr>
      <vt:lpstr>5.4数字控制器的设计</vt:lpstr>
      <vt:lpstr>5.4数字控制器的设计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直流调速系统的数字控制</dc:title>
  <dc:creator>Windows 用户</dc:creator>
  <cp:lastModifiedBy>微软用户</cp:lastModifiedBy>
  <cp:revision>50</cp:revision>
  <dcterms:created xsi:type="dcterms:W3CDTF">2017-11-21T04:26:15Z</dcterms:created>
  <dcterms:modified xsi:type="dcterms:W3CDTF">2020-04-08T03:24:16Z</dcterms:modified>
</cp:coreProperties>
</file>