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92" r:id="rId2"/>
    <p:sldId id="259" r:id="rId3"/>
    <p:sldId id="353" r:id="rId4"/>
    <p:sldId id="355" r:id="rId5"/>
    <p:sldId id="265" r:id="rId6"/>
    <p:sldId id="267" r:id="rId7"/>
    <p:sldId id="270" r:id="rId8"/>
    <p:sldId id="275" r:id="rId9"/>
    <p:sldId id="278" r:id="rId10"/>
    <p:sldId id="364" r:id="rId11"/>
    <p:sldId id="281" r:id="rId12"/>
    <p:sldId id="283" r:id="rId13"/>
    <p:sldId id="286" r:id="rId14"/>
    <p:sldId id="365" r:id="rId15"/>
    <p:sldId id="366" r:id="rId16"/>
    <p:sldId id="373" r:id="rId17"/>
    <p:sldId id="375" r:id="rId18"/>
    <p:sldId id="376" r:id="rId19"/>
    <p:sldId id="379" r:id="rId20"/>
    <p:sldId id="591" r:id="rId21"/>
    <p:sldId id="592" r:id="rId22"/>
    <p:sldId id="593" r:id="rId23"/>
    <p:sldId id="380" r:id="rId24"/>
    <p:sldId id="594" r:id="rId25"/>
    <p:sldId id="598" r:id="rId26"/>
    <p:sldId id="595" r:id="rId27"/>
    <p:sldId id="596" r:id="rId28"/>
    <p:sldId id="597" r:id="rId29"/>
    <p:sldId id="600" r:id="rId30"/>
    <p:sldId id="599" r:id="rId31"/>
    <p:sldId id="384" r:id="rId32"/>
    <p:sldId id="390" r:id="rId33"/>
    <p:sldId id="387" r:id="rId34"/>
    <p:sldId id="392" r:id="rId35"/>
    <p:sldId id="393" r:id="rId36"/>
    <p:sldId id="394" r:id="rId37"/>
    <p:sldId id="395" r:id="rId38"/>
    <p:sldId id="396" r:id="rId39"/>
    <p:sldId id="397" r:id="rId40"/>
    <p:sldId id="399" r:id="rId41"/>
    <p:sldId id="400" r:id="rId42"/>
    <p:sldId id="601" r:id="rId43"/>
    <p:sldId id="602" r:id="rId44"/>
    <p:sldId id="401" r:id="rId45"/>
    <p:sldId id="402" r:id="rId46"/>
    <p:sldId id="403" r:id="rId47"/>
    <p:sldId id="603" r:id="rId48"/>
    <p:sldId id="404" r:id="rId49"/>
    <p:sldId id="405" r:id="rId50"/>
    <p:sldId id="604" r:id="rId51"/>
    <p:sldId id="605" r:id="rId52"/>
    <p:sldId id="406" r:id="rId53"/>
    <p:sldId id="606" r:id="rId54"/>
    <p:sldId id="607" r:id="rId55"/>
    <p:sldId id="407" r:id="rId56"/>
    <p:sldId id="408" r:id="rId57"/>
    <p:sldId id="409" r:id="rId58"/>
    <p:sldId id="414" r:id="rId59"/>
    <p:sldId id="415" r:id="rId60"/>
    <p:sldId id="416" r:id="rId61"/>
    <p:sldId id="417" r:id="rId62"/>
    <p:sldId id="419" r:id="rId63"/>
    <p:sldId id="420" r:id="rId64"/>
    <p:sldId id="608" r:id="rId65"/>
    <p:sldId id="421" r:id="rId66"/>
    <p:sldId id="609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34.wmf"/><Relationship Id="rId5" Type="http://schemas.openxmlformats.org/officeDocument/2006/relationships/image" Target="../media/image36.wmf"/><Relationship Id="rId4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39.wmf"/><Relationship Id="rId1" Type="http://schemas.openxmlformats.org/officeDocument/2006/relationships/image" Target="../media/image5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24D-00AA-46C3-9BB6-ACDDE9F325AF}" type="datetimeFigureOut">
              <a:rPr lang="zh-CN" altLang="en-US" smtClean="0"/>
              <a:pPr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B8B3-1160-44F7-9B08-0B1C55C0F9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8557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CB8B3-1160-44F7-9B08-0B1C55C0F95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679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7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EA6F2-F496-4CE0-AFF7-6ECA0BBB1A6D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C14DD-1C1E-4CB3-A7C3-57782975178C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CB8B3-1160-44F7-9B08-0B1C55C0F952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59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149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521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521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099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830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9A1A7CA7-FB09-4418-872D-B5044303916D}" type="datetimeFigureOut">
              <a:rPr lang="zh-CN" altLang="en-US" smtClean="0"/>
              <a:pPr/>
              <a:t>2020/4/10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30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72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7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3848100" cy="4454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1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88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8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610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94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008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Arial" pitchFamily="34" charset="0"/>
              </a:defRPr>
            </a:lvl1pPr>
          </a:lstStyle>
          <a:p>
            <a:fld id="{32BD6FB0-3F67-4B6B-B40E-357C5F3F19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1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175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ym typeface="+mn-ea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 b="1" kern="1200">
          <a:solidFill>
            <a:srgbClr val="006699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6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7.png"/><Relationship Id="rId4" Type="http://schemas.openxmlformats.org/officeDocument/2006/relationships/oleObject" Target="../embeddings/oleObject6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7.png"/><Relationship Id="rId4" Type="http://schemas.openxmlformats.org/officeDocument/2006/relationships/oleObject" Target="../embeddings/oleObject7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采样频率的选择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转速检测的数字化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调节器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数字控制的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可逆直流调速系统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548680"/>
            <a:ext cx="8162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章  直流调速系统的数字控制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6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248680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测速误差率为 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 	</a:t>
            </a: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3214688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5580571"/>
              </p:ext>
            </p:extLst>
          </p:nvPr>
        </p:nvGraphicFramePr>
        <p:xfrm>
          <a:off x="2214546" y="2214554"/>
          <a:ext cx="1800225" cy="785813"/>
        </p:xfrm>
        <a:graphic>
          <a:graphicData uri="http://schemas.openxmlformats.org/presentationml/2006/ole">
            <p:oleObj spid="_x0000_s122882" name="公式" r:id="rId3" imgW="977900" imgH="4318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误差率</a:t>
            </a:r>
          </a:p>
        </p:txBody>
      </p:sp>
      <p:pic>
        <p:nvPicPr>
          <p:cNvPr id="7" name="Picture 7" descr="02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3286124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1428728" y="5072074"/>
          <a:ext cx="1995487" cy="1103313"/>
        </p:xfrm>
        <a:graphic>
          <a:graphicData uri="http://schemas.openxmlformats.org/presentationml/2006/ole">
            <p:oleObj spid="_x0000_s122883" name="公式" r:id="rId5" imgW="812447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45476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/>
              <a:t>5.3 </a:t>
            </a:r>
            <a:r>
              <a:rPr lang="zh-CN" altLang="en-US" sz="3600" b="1" dirty="0" smtClean="0"/>
              <a:t>数字</a:t>
            </a:r>
            <a:r>
              <a:rPr lang="en-US" altLang="zh-CN" sz="3600" b="1" dirty="0" smtClean="0"/>
              <a:t>PI</a:t>
            </a:r>
            <a:r>
              <a:rPr lang="zh-CN" altLang="en-US" sz="3600" b="1" dirty="0" smtClean="0"/>
              <a:t>调节器</a:t>
            </a:r>
            <a:r>
              <a:rPr lang="en-US" altLang="zh-CN" sz="3600" b="1" dirty="0" smtClean="0"/>
              <a:t>-</a:t>
            </a:r>
            <a:endParaRPr lang="zh-CN" altLang="zh-CN" sz="3600" b="1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393504"/>
            <a:ext cx="8055003" cy="446449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位置式算法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增量式算法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472212"/>
              </p:ext>
            </p:extLst>
          </p:nvPr>
        </p:nvGraphicFramePr>
        <p:xfrm>
          <a:off x="428624" y="3000372"/>
          <a:ext cx="8715376" cy="974725"/>
        </p:xfrm>
        <a:graphic>
          <a:graphicData uri="http://schemas.openxmlformats.org/presentationml/2006/ole">
            <p:oleObj spid="_x0000_s14368" name="Equation" r:id="rId3" imgW="3835080" imgH="431640" progId="Equation.DSMT4">
              <p:embed/>
            </p:oleObj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1928794" y="1428736"/>
          <a:ext cx="3365500" cy="584200"/>
        </p:xfrm>
        <a:graphic>
          <a:graphicData uri="http://schemas.openxmlformats.org/presentationml/2006/ole">
            <p:oleObj spid="_x0000_s14369" name="Equation" r:id="rId4" imgW="1574640" imgH="279360" progId="Equation.DSMT4">
              <p:embed/>
            </p:oleObj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785786" y="4643446"/>
          <a:ext cx="6340475" cy="549275"/>
        </p:xfrm>
        <a:graphic>
          <a:graphicData uri="http://schemas.openxmlformats.org/presentationml/2006/ole">
            <p:oleObj spid="_x0000_s14376" name="Equation" r:id="rId5" imgW="2958840" imgH="253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99344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输入限幅：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设置限幅值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±</a:t>
            </a:r>
            <a:r>
              <a:rPr kumimoji="0"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0"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)|&gt;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时，便以限幅值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±</a:t>
            </a:r>
            <a:r>
              <a:rPr kumimoji="0"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kumimoji="0"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作为输出。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增量式算法：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只需输出限幅。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位置式算法：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同时设置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积分限幅和输出限幅，且积分限幅小于等于输出限幅。</a:t>
            </a:r>
            <a:endParaRPr lang="zh-CN" altLang="en-US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460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357158" y="1428736"/>
            <a:ext cx="8643966" cy="441643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间接设计法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采样频率足够高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，先按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模拟系统设计调节器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，再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离散化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流环和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采用间接方法设计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数字控制器的设计</a:t>
            </a:r>
          </a:p>
        </p:txBody>
      </p:sp>
    </p:spTree>
    <p:extLst>
      <p:ext uri="{BB962C8B-B14F-4D97-AF65-F5344CB8AC3E}">
        <p14:creationId xmlns="" xmlns:p14="http://schemas.microsoft.com/office/powerpoint/2010/main" val="352713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500034" y="1301750"/>
            <a:ext cx="8286808" cy="4829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零阶保持器用一阶惯性环节近似：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然后按照第四章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设计转速环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最后离散化得到数字控制器。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57243864"/>
              </p:ext>
            </p:extLst>
          </p:nvPr>
        </p:nvGraphicFramePr>
        <p:xfrm>
          <a:off x="2571736" y="1857364"/>
          <a:ext cx="3792537" cy="914400"/>
        </p:xfrm>
        <a:graphic>
          <a:graphicData uri="http://schemas.openxmlformats.org/presentationml/2006/ole">
            <p:oleObj spid="_x0000_s123906" r:id="rId3" imgW="1892300" imgH="457200" progId="Equation.DSMT4">
              <p:embed/>
            </p:oleObj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数字控制器的设计</a:t>
            </a:r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500034" y="3898923"/>
          <a:ext cx="8358187" cy="2816225"/>
        </p:xfrm>
        <a:graphic>
          <a:graphicData uri="http://schemas.openxmlformats.org/presentationml/2006/ole">
            <p:oleObj spid="_x0000_s123907" r:id="rId4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7138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87955" y="548680"/>
            <a:ext cx="81629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5.5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数字控制的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PWM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可逆直流调速系统</a:t>
            </a:r>
            <a:b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6453188"/>
            <a:ext cx="889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图</a:t>
            </a:r>
            <a:r>
              <a:rPr lang="en-US" altLang="zh-CN">
                <a:solidFill>
                  <a:schemeClr val="tx1"/>
                </a:solidFill>
              </a:rPr>
              <a:t>4-6  </a:t>
            </a:r>
            <a:r>
              <a:rPr lang="zh-CN" altLang="en-US">
                <a:solidFill>
                  <a:schemeClr val="tx1"/>
                </a:solidFill>
              </a:rPr>
              <a:t>微机数字控制双闭环直流</a:t>
            </a:r>
            <a:r>
              <a:rPr lang="en-US" altLang="zh-CN">
                <a:solidFill>
                  <a:schemeClr val="tx1"/>
                </a:solidFill>
              </a:rPr>
              <a:t>PWM</a:t>
            </a:r>
            <a:r>
              <a:rPr lang="zh-CN" altLang="en-US">
                <a:solidFill>
                  <a:schemeClr val="tx1"/>
                </a:solidFill>
              </a:rPr>
              <a:t>调速系统硬件结构图</a:t>
            </a:r>
          </a:p>
        </p:txBody>
      </p:sp>
      <p:pic>
        <p:nvPicPr>
          <p:cNvPr id="7" name="Picture 7" descr="04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113927"/>
            <a:ext cx="6804711" cy="538690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05413" y="1628775"/>
            <a:ext cx="3095625" cy="914400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第  </a:t>
            </a:r>
            <a:r>
              <a:rPr lang="en-US" altLang="zh-CN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2  </a:t>
            </a:r>
            <a:r>
              <a:rPr lang="zh-CN" altLang="en-US" sz="4800" b="1" smtClean="0">
                <a:latin typeface="微软雅黑" pitchFamily="34" charset="-122"/>
                <a:ea typeface="微软雅黑" pitchFamily="34" charset="-122"/>
                <a:cs typeface="Arial" charset="0"/>
              </a:rPr>
              <a:t>篇</a:t>
            </a:r>
            <a:endParaRPr lang="zh-CN" altLang="en-US" sz="480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16013" y="3213100"/>
            <a:ext cx="72739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66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交流调速系统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98475"/>
            <a:ext cx="7297738" cy="1022350"/>
          </a:xfrm>
        </p:spPr>
        <p:txBody>
          <a:bodyPr/>
          <a:lstStyle/>
          <a:p>
            <a:pPr eaLnBrk="1" hangingPunct="1"/>
            <a:r>
              <a:rPr lang="zh-CN" altLang="en-US" sz="4600" b="1" dirty="0" smtClean="0">
                <a:latin typeface="微软雅黑" pitchFamily="34" charset="-122"/>
                <a:ea typeface="微软雅黑" pitchFamily="34" charset="-122"/>
              </a:rPr>
              <a:t>概      述</a:t>
            </a:r>
            <a:endParaRPr lang="zh-CN" altLang="en-US" sz="4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857364"/>
            <a:ext cx="8305800" cy="4500594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GB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GB" sz="2800" b="1" dirty="0" smtClean="0">
                <a:latin typeface="微软雅黑" pitchFamily="34" charset="-122"/>
                <a:ea typeface="微软雅黑" pitchFamily="34" charset="-122"/>
              </a:rPr>
              <a:t>直流调速系统的缺点：</a:t>
            </a:r>
          </a:p>
          <a:p>
            <a:pPr marL="457200" indent="-457200" eaLnBrk="1" hangingPunct="1">
              <a:lnSpc>
                <a:spcPct val="125000"/>
              </a:lnSpc>
              <a:buFont typeface="Wingdings" pitchFamily="2" charset="2"/>
              <a:buAutoNum type="arabicParenBoth"/>
              <a:defRPr/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直流电机</a:t>
            </a:r>
            <a:r>
              <a:rPr lang="zh-CN" altLang="en-GB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复杂；</a:t>
            </a:r>
          </a:p>
          <a:p>
            <a:pPr marL="457200" indent="-457200" eaLnBrk="1" hangingPunct="1">
              <a:lnSpc>
                <a:spcPct val="125000"/>
              </a:lnSpc>
              <a:buFont typeface="Wingdings" pitchFamily="2" charset="2"/>
              <a:buAutoNum type="arabicParenBoth"/>
              <a:defRPr/>
            </a:pP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换向器的换向能力限制了直流电机的</a:t>
            </a:r>
            <a:r>
              <a:rPr lang="zh-CN" altLang="en-GB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容量及速度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，极限容量与速度乘积为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GB" altLang="zh-CN" sz="2400" baseline="30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kW</a:t>
            </a:r>
            <a:r>
              <a:rPr lang="en-GB" altLang="en-GB" sz="2400" dirty="0" smtClean="0">
                <a:latin typeface="微软雅黑" pitchFamily="34" charset="-122"/>
                <a:ea typeface="微软雅黑" pitchFamily="34" charset="-122"/>
              </a:rPr>
              <a:t>﹒</a:t>
            </a:r>
            <a:r>
              <a:rPr lang="en-GB" altLang="zh-CN" sz="2400" dirty="0" smtClean="0">
                <a:latin typeface="微软雅黑" pitchFamily="34" charset="-122"/>
                <a:ea typeface="微软雅黑" pitchFamily="34" charset="-122"/>
              </a:rPr>
              <a:t>r/min</a:t>
            </a:r>
            <a:r>
              <a:rPr lang="zh-CN" altLang="en-GB" sz="2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itchFamily="2" charset="2"/>
              <a:buAutoNum type="arabicParenBoth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换向火花限制了直流电机的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应用环境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itchFamily="2" charset="2"/>
              <a:buAutoNum type="arabicParenBoth"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直流电机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效率低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－直流电机的大部分功率都是通过换向器流入电枢，转子发热多；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itchFamily="2" charset="2"/>
              <a:buAutoNum type="arabicParenBoth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麻烦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GB" sz="2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sz="2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14282" y="1357298"/>
            <a:ext cx="712946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、为什么要开发交流调速系统？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交流调速系统的优越性：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00221"/>
            <a:ext cx="8572560" cy="4829175"/>
          </a:xfrm>
        </p:spPr>
        <p:txBody>
          <a:bodyPr/>
          <a:lstStyle/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大功率负载场合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：如电力机车、卷扬机等系统中。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6kV-10kV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调速系统，目前只能采用交流调速。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对“功率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重量”比、“功率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体积”比要求高的领域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，电动自行车、电动汽车、飞机。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高速运行场合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：高速磨头、离心机、高速电钻等的控制中，转速达上万转。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易燃、易爆、多尘的场合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，不需过多维护。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zh-CN" sz="25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09600" y="1928802"/>
            <a:ext cx="7848600" cy="420212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一般性能调速和节能调速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高性能的交流调速系统和伺服系统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特大容量、转速极高的交流调速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143512"/>
            <a:ext cx="8162925" cy="954088"/>
          </a:xfrm>
        </p:spPr>
        <p:txBody>
          <a:bodyPr/>
          <a:lstStyle/>
          <a:p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ZOH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：零阶保持器；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ASR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ACR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用数字方式实现；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电流模拟量通过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AD</a:t>
            </a:r>
            <a:r>
              <a:rPr lang="zh-CN" altLang="en-US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转换为数字量；</a:t>
            </a:r>
            <a: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反馈信号通过低通滤波器滤除高频信号。</a:t>
            </a:r>
            <a:endParaRPr lang="zh-CN" altLang="en-US" sz="2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428750" y="4500563"/>
            <a:ext cx="62199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5-1</a:t>
            </a:r>
            <a:r>
              <a: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数字控制的双闭环直流调速系统原理图</a:t>
            </a:r>
          </a:p>
          <a:p>
            <a:pPr algn="l" eaLnBrk="1" hangingPunct="1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142844" y="1500174"/>
          <a:ext cx="8850313" cy="2971800"/>
        </p:xfrm>
        <a:graphic>
          <a:graphicData uri="http://schemas.openxmlformats.org/presentationml/2006/ole">
            <p:oleObj spid="_x0000_s1056" r:id="rId3" imgW="4886325" imgH="1647063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51601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500174"/>
            <a:ext cx="7191375" cy="76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一般性能调速和节能调速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506898" name="Rectangle 18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690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42910" y="2500306"/>
            <a:ext cx="7643866" cy="315278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风机、水泵对调速范围和动态性能的要求都不高，只要有一般的调速性能就足够了。</a:t>
            </a:r>
          </a:p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调速，但对调速性能要求不高的生产机械，也属于一般性能调速。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交流调速系统的应用领域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714488"/>
            <a:ext cx="8072494" cy="14319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高性能的交流调速系统和伺服系统</a:t>
            </a:r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2714620"/>
            <a:ext cx="7848600" cy="3024188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矢量控制技术、直接转矩控制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和直流调速系统媲美的高性能交流调速系统和交流伺服系统。</a:t>
            </a:r>
          </a:p>
          <a:p>
            <a:pPr algn="just">
              <a:lnSpc>
                <a:spcPct val="125000"/>
              </a:lnSpc>
              <a:buFont typeface="Wingdings" pitchFamily="2" charset="2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交流调速系统的应用领域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500174"/>
            <a:ext cx="8280400" cy="762000"/>
          </a:xfrm>
        </p:spPr>
        <p:txBody>
          <a:bodyPr/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特大容量、极高转速的交流调速</a:t>
            </a:r>
          </a:p>
        </p:txBody>
      </p:sp>
      <p:sp>
        <p:nvSpPr>
          <p:cNvPr id="842755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2285992"/>
            <a:ext cx="8072494" cy="3240088"/>
          </a:xfrm>
        </p:spPr>
        <p:txBody>
          <a:bodyPr/>
          <a:lstStyle/>
          <a:p>
            <a:pPr algn="just"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特大容量的电力拖动设备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		厚板轧机、矿井卷扬机等，以及极高转速的拖动，如高速磨头、离心机等，都以采用交流调速为宜。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609600"/>
            <a:ext cx="77073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交流调速系统的应用领域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交流调速系统主要种类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按电机分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643050"/>
            <a:ext cx="8001056" cy="4429156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同步电动机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177200" indent="-45720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永磁同步电机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177200" indent="-45720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刷直流电机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特种电机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177200" indent="-45720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步进电机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177200" indent="-457200">
              <a:lnSpc>
                <a:spcPct val="125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磁阻电机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异步电动机调速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3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1714488"/>
            <a:ext cx="8143932" cy="4321175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定子传输到转子的电磁功率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分为两部分：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机械功率：拖动负载的有效功率；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转差功率：传输给转子电路的功率，与转差率成正比。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500438"/>
            <a:ext cx="5020376" cy="3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  <a:buFontTx/>
              <a:buAutoNum type="arabicPeriod"/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异步电动机调速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3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1714488"/>
            <a:ext cx="7777162" cy="4321175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转差功率将异步电动机的调速系统分成三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转差功率消耗型调速系统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转差功率馈送型调速系统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转差功率不变型调速系统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071942"/>
            <a:ext cx="3938588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转差功率消耗型</a:t>
            </a:r>
          </a:p>
        </p:txBody>
      </p:sp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58" y="2071678"/>
            <a:ext cx="8429684" cy="3816350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全部转差功率都转换成热能消耗在转子回路中。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以增加转差功率的消耗来换取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转速降低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（恒转矩负载时），越到低速效率越低。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结构简单，设备成本少，还有一定的应用价值。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转差功率馈送型</a:t>
            </a:r>
          </a:p>
        </p:txBody>
      </p:sp>
      <p:sp>
        <p:nvSpPr>
          <p:cNvPr id="846851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6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58" y="2060575"/>
            <a:ext cx="8501122" cy="4321175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转差功率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一部分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被消耗掉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大部分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则通过变流装置</a:t>
            </a:r>
            <a:r>
              <a:rPr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回馈给电网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转化成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功率既可以从转子馈入又可以馈出的系统称作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双馈调速系统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效率较高，只能采用绕线转子感应电动机。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转差功率不变型</a:t>
            </a:r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7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857364"/>
            <a:ext cx="8358246" cy="4321175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除了转子铜损，转子电路基本没有附加损耗。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最高。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要求配置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与电动机容量相当的变压变频器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，成本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最高。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变极对数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转差功率不变型调速系统，属于有级调速。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同步电动机调速</a:t>
            </a:r>
          </a:p>
        </p:txBody>
      </p:sp>
      <p:sp>
        <p:nvSpPr>
          <p:cNvPr id="848899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8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064500" cy="4321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同步电动机没有转差，也就没有转差功率，所以同步电动机调速系统只能是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转差功率不变型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同步电动机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转子极对数是固定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的，只能靠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调速。</a:t>
            </a:r>
          </a:p>
        </p:txBody>
      </p:sp>
      <p:graphicFrame>
        <p:nvGraphicFramePr>
          <p:cNvPr id="288770" name="Object 4"/>
          <p:cNvGraphicFramePr>
            <a:graphicFrameLocks noChangeAspect="1"/>
          </p:cNvGraphicFramePr>
          <p:nvPr/>
        </p:nvGraphicFramePr>
        <p:xfrm>
          <a:off x="3286116" y="4643446"/>
          <a:ext cx="3386137" cy="768350"/>
        </p:xfrm>
        <a:graphic>
          <a:graphicData uri="http://schemas.openxmlformats.org/presentationml/2006/ole">
            <p:oleObj spid="_x0000_s288770" name="公式" r:id="rId3" imgW="952087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01750"/>
            <a:ext cx="788672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电流环：电流的采样要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PWM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控制保持同步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，以便重构的信号恰好是采样信号的平均值。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转速环：采样频率可以按照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采样频率的典型取法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来确定，即根据闭环系统的带宽来确定，令采样角频率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电流环采样周期和转速环采样周期要为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整数倍 关系以实现同步控制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9404840"/>
              </p:ext>
            </p:extLst>
          </p:nvPr>
        </p:nvGraphicFramePr>
        <p:xfrm>
          <a:off x="3000364" y="3714752"/>
          <a:ext cx="1785938" cy="379413"/>
        </p:xfrm>
        <a:graphic>
          <a:graphicData uri="http://schemas.openxmlformats.org/presentationml/2006/ole">
            <p:oleObj spid="_x0000_s103426" r:id="rId4" imgW="1079500" imgH="2286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162925" cy="1323975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采样频率的选择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657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80400" cy="762000"/>
          </a:xfrm>
        </p:spPr>
        <p:txBody>
          <a:bodyPr/>
          <a:lstStyle/>
          <a:p>
            <a:pPr marL="838200" indent="-838200">
              <a:lnSpc>
                <a:spcPct val="125000"/>
              </a:lnSpc>
            </a:pP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同步电动机调速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8"/>
            <a:ext cx="8143932" cy="43211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频率控制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的方式来看，同步电动机调速可分为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他控变频调速和自控变频调速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两类。</a:t>
            </a:r>
          </a:p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自控变频调速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利用转子磁极位置检测信号来控制变压变频装置换相，又称作无换向器电动机调速，或无刷直流电动机调速。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928670"/>
            <a:ext cx="7848600" cy="4829175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异步电动机变压和变压变频控制策略包括：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稳态模型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的控制策略（第六章）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控制规律简单，动态性能不高。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动态模型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的控制策略（第七章）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用于高性能的调速系统中。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绕线转子异步电动机串级和双馈调速（第八章）</a:t>
            </a:r>
          </a:p>
          <a:p>
            <a:pPr marL="609600" indent="-609600" eaLnBrk="1" hangingPunct="1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同步电动机变频调速系统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8075" y="1150938"/>
            <a:ext cx="4125913" cy="488950"/>
          </a:xfrm>
        </p:spPr>
        <p:txBody>
          <a:bodyPr/>
          <a:lstStyle/>
          <a:p>
            <a:pPr eaLnBrk="1" hangingPunct="1"/>
            <a:r>
              <a:rPr lang="zh-CN" altLang="fr-FR" b="1" smtClean="0">
                <a:latin typeface="黑体" pitchFamily="49" charset="-122"/>
                <a:ea typeface="黑体" pitchFamily="49" charset="-122"/>
              </a:rPr>
              <a:t>运动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控制系统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148263" y="1484313"/>
            <a:ext cx="22336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b="1"/>
              <a:t>第</a:t>
            </a:r>
            <a:r>
              <a:rPr lang="en-US" altLang="zh-CN" sz="4000" b="1"/>
              <a:t>6</a:t>
            </a:r>
            <a:r>
              <a:rPr lang="zh-CN" altLang="en-US" sz="4000" b="1"/>
              <a:t>章</a:t>
            </a:r>
            <a:endParaRPr lang="fr-FR" altLang="zh-CN" sz="4000" b="1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03350" y="3284538"/>
            <a:ext cx="662463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800" b="1"/>
              <a:t>基于稳态模型的异步电动机调速系统</a:t>
            </a:r>
            <a:endParaRPr lang="zh-CN" altLang="fr-FR" sz="4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20052" cy="61277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章基于稳态模型的异步电动机调速系统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81206"/>
            <a:ext cx="8389967" cy="4191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异步电动机的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稳态数学模型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和调速方法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异步电动机的调压调速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异步电动机的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（最常用调速方法）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电力电子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（交流电源，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SVPWM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开环变压变频调速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系统（一般性能的闭环系统）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转速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转差频率控制的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系统（一般性能的闭环系统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闭环控制的原理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8858280" cy="86044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异步电动机的稳态数学模型和方法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1788" y="34020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844675"/>
            <a:ext cx="8320117" cy="42481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稳态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等效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电路：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在一定转差率下电动机的稳态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电气特性</a:t>
            </a:r>
            <a:endParaRPr lang="en-US" altLang="zh-CN" sz="28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l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机械特性：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电机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输出转矩与转差率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（或转速）的稳态关系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两种调速方法：调压调速，变频调速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p"/>
            </a:pP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下箭头 1"/>
          <p:cNvSpPr>
            <a:spLocks noChangeArrowheads="1"/>
          </p:cNvSpPr>
          <p:nvPr/>
        </p:nvSpPr>
        <p:spPr bwMode="auto">
          <a:xfrm>
            <a:off x="3929058" y="2928934"/>
            <a:ext cx="287338" cy="649288"/>
          </a:xfrm>
          <a:prstGeom prst="down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下箭头 1"/>
          <p:cNvSpPr>
            <a:spLocks noChangeArrowheads="1"/>
          </p:cNvSpPr>
          <p:nvPr/>
        </p:nvSpPr>
        <p:spPr bwMode="auto">
          <a:xfrm>
            <a:off x="3929058" y="4351348"/>
            <a:ext cx="287338" cy="649288"/>
          </a:xfrm>
          <a:prstGeom prst="down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642918"/>
            <a:ext cx="7648575" cy="8112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异步电动的稳态数学模型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4321175" cy="44640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在三个假定条件下：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①忽略空间和时间谐波，（各电压电流量均为正弦量）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②忽略磁饱和（电感参数为常数）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ü"/>
            </a:pP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③忽略铁损（忽略激磁回路的电阻）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异步电动机的稳态模型可以用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</a:rPr>
              <a:t>型等效电路表示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2776538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4932363" y="2636838"/>
          <a:ext cx="3783012" cy="1562100"/>
        </p:xfrm>
        <a:graphic>
          <a:graphicData uri="http://schemas.openxmlformats.org/presentationml/2006/ole">
            <p:oleObj spid="_x0000_s150530" name="Visio" r:id="rId3" imgW="3164400" imgH="1301760" progId="Visio.Drawing.11">
              <p:embed/>
            </p:oleObj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076825" y="4576763"/>
            <a:ext cx="3433763" cy="97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6-1  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异步电动机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型等效电路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96900"/>
            <a:ext cx="8001000" cy="923925"/>
          </a:xfrm>
        </p:spPr>
        <p:txBody>
          <a:bodyPr/>
          <a:lstStyle/>
          <a:p>
            <a:pPr eaLnBrk="1" hangingPunct="1"/>
            <a:r>
              <a:rPr lang="zh-CN" altLang="en-US" sz="3400" b="1" dirty="0" smtClean="0">
                <a:latin typeface="Times New Roman" pitchFamily="18" charset="0"/>
              </a:rPr>
              <a:t>参数定义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6" y="1214422"/>
            <a:ext cx="8786842" cy="4419600"/>
          </a:xfrm>
        </p:spPr>
        <p:txBody>
          <a:bodyPr/>
          <a:lstStyle/>
          <a:p>
            <a:pPr lvl="1" eaLnBrk="1" hangingPunct="1"/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定子每相电阻和折合到定子侧的转子每相电阻；</a:t>
            </a:r>
          </a:p>
          <a:p>
            <a:pPr lvl="1" eaLnBrk="1" hangingPunct="1"/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en-US" altLang="zh-CN" baseline="30000" dirty="0" smtClean="0">
                <a:latin typeface="微软雅黑" pitchFamily="34" charset="-122"/>
                <a:ea typeface="微软雅黑" pitchFamily="34" charset="-122"/>
              </a:rPr>
              <a:t>′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定子每相漏感和折合到定子侧的转子每相漏感；</a:t>
            </a:r>
          </a:p>
          <a:p>
            <a:pPr lvl="1" eaLnBrk="1" hangingPunct="1"/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定子每相绕组产生气隙主磁通的等效电感，即励磁电感；</a:t>
            </a:r>
          </a:p>
          <a:p>
            <a:pPr lvl="1" eaLnBrk="1" hangingPunct="1"/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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定子相电压和电源角频率；</a:t>
            </a:r>
          </a:p>
          <a:p>
            <a:pPr lvl="1" eaLnBrk="1" hangingPunct="1"/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—</a:t>
            </a:r>
            <a:r>
              <a:rPr lang="zh-CN" altLang="en-US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转差率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289794" name="Object 4"/>
          <p:cNvGraphicFramePr>
            <a:graphicFrameLocks noChangeAspect="1"/>
          </p:cNvGraphicFramePr>
          <p:nvPr/>
        </p:nvGraphicFramePr>
        <p:xfrm>
          <a:off x="2214546" y="3857628"/>
          <a:ext cx="6308725" cy="2605087"/>
        </p:xfrm>
        <a:graphic>
          <a:graphicData uri="http://schemas.openxmlformats.org/presentationml/2006/ole">
            <p:oleObj spid="_x0000_s289794" name="Visio" r:id="rId3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85926"/>
            <a:ext cx="8569325" cy="6477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转差率与转速的关系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l"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同步转速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214414" y="2857496"/>
          <a:ext cx="2808287" cy="1069975"/>
        </p:xfrm>
        <a:graphic>
          <a:graphicData uri="http://schemas.openxmlformats.org/presentationml/2006/ole">
            <p:oleObj spid="_x0000_s151554" name="Equation" r:id="rId3" imgW="622030" imgH="431613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857752" y="2928934"/>
          <a:ext cx="2087562" cy="650875"/>
        </p:xfrm>
        <a:graphic>
          <a:graphicData uri="http://schemas.openxmlformats.org/presentationml/2006/ole">
            <p:oleObj spid="_x0000_s151555" name="Equation" r:id="rId4" imgW="736600" imgH="228600" progId="Equation.DSMT4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3143240" y="4286256"/>
          <a:ext cx="1584325" cy="1146175"/>
        </p:xfrm>
        <a:graphic>
          <a:graphicData uri="http://schemas.openxmlformats.org/presentationml/2006/ole">
            <p:oleObj spid="_x0000_s151556" name="Equation" r:id="rId5" imgW="622030" imgH="444307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714488"/>
            <a:ext cx="7707313" cy="61277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转子相电流的幅值（折合到定子侧） 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714348" y="2428868"/>
          <a:ext cx="5592762" cy="1712912"/>
        </p:xfrm>
        <a:graphic>
          <a:graphicData uri="http://schemas.openxmlformats.org/presentationml/2006/ole">
            <p:oleObj spid="_x0000_s152578" name="公式" r:id="rId3" imgW="2527300" imgH="774700" progId="Equation.3">
              <p:embed/>
            </p:oleObj>
          </a:graphicData>
        </a:graphic>
      </p:graphicFrame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500034" y="4929198"/>
          <a:ext cx="3351213" cy="814387"/>
        </p:xfrm>
        <a:graphic>
          <a:graphicData uri="http://schemas.openxmlformats.org/presentationml/2006/ole">
            <p:oleObj spid="_x0000_s152579" name="公式" r:id="rId4" imgW="1688367" imgH="406224" progId="Equation.3">
              <p:embed/>
            </p:oleObj>
          </a:graphicData>
        </a:graphic>
      </p:graphicFrame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7380288" y="2922588"/>
            <a:ext cx="138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6-3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4214810" y="4357694"/>
          <a:ext cx="4844135" cy="2000264"/>
        </p:xfrm>
        <a:graphic>
          <a:graphicData uri="http://schemas.openxmlformats.org/presentationml/2006/ole">
            <p:oleObj spid="_x0000_s152580" name="Visio" r:id="rId5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173151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电流简化公式</a:t>
            </a:r>
            <a:endParaRPr lang="fr-FR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70" y="1928802"/>
            <a:ext cx="6384916" cy="42640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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，相当于忽略励磁电流。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117725" y="4059238"/>
            <a:ext cx="184731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endParaRPr kumimoji="1" lang="fr-FR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07181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642910" y="2571744"/>
          <a:ext cx="5045075" cy="1624013"/>
        </p:xfrm>
        <a:graphic>
          <a:graphicData uri="http://schemas.openxmlformats.org/presentationml/2006/ole">
            <p:oleObj spid="_x0000_s153602" name="Equation" r:id="rId3" imgW="2298700" imgH="736600" progId="Equation.3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00562" y="6215082"/>
            <a:ext cx="4572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b="1" dirty="0"/>
              <a:t>图</a:t>
            </a:r>
            <a:r>
              <a:rPr lang="en-US" altLang="zh-CN" sz="2000" b="1" dirty="0"/>
              <a:t>6-2   </a:t>
            </a:r>
            <a:r>
              <a:rPr lang="zh-CN" altLang="en-US" sz="2000" b="1" dirty="0"/>
              <a:t>异步电动机简化等效电路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430744" y="4117994"/>
          <a:ext cx="4641850" cy="1954212"/>
        </p:xfrm>
        <a:graphic>
          <a:graphicData uri="http://schemas.openxmlformats.org/presentationml/2006/ole">
            <p:oleObj spid="_x0000_s153604" name="Visio" r:id="rId4" imgW="3096768" imgH="1301496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1750"/>
            <a:ext cx="8177242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旋转编码器：绝对式和增量式</a:t>
            </a:r>
          </a:p>
        </p:txBody>
      </p:sp>
      <p:pic>
        <p:nvPicPr>
          <p:cNvPr id="106498" name="Picture 2" descr="http://www.elecfans.com/baike/UploadPic/2010-3/201038151758818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2575560" cy="22860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　转速检测的数字化</a:t>
            </a:r>
          </a:p>
        </p:txBody>
      </p:sp>
      <p:pic>
        <p:nvPicPr>
          <p:cNvPr id="7" name="Picture 7" descr="02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2428868"/>
            <a:ext cx="5230090" cy="236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6655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001000" cy="9239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电磁转矩</a:t>
            </a:r>
            <a:r>
              <a:rPr lang="zh-CN" altLang="en-US" sz="3400" b="1" dirty="0" smtClean="0">
                <a:latin typeface="微软雅黑" pitchFamily="34" charset="-122"/>
                <a:ea typeface="微软雅黑" pitchFamily="34" charset="-122"/>
              </a:rPr>
              <a:t>公式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71612"/>
            <a:ext cx="7853391" cy="4264025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电磁功率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机械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同步角速度        </a:t>
            </a:r>
            <a:endParaRPr lang="en-US" altLang="zh-CN" b="1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异步电动机的电磁转矩</a:t>
            </a:r>
          </a:p>
          <a:p>
            <a:pPr algn="just" eaLnBrk="1" hangingPunct="1">
              <a:lnSpc>
                <a:spcPct val="125000"/>
              </a:lnSpc>
              <a:buFont typeface="Wingdings" pitchFamily="2" charset="2"/>
              <a:buNone/>
            </a:pP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60525" y="4592638"/>
            <a:ext cx="184731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endParaRPr kumimoji="1" lang="fr-FR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537325" y="858838"/>
            <a:ext cx="184731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endParaRPr kumimoji="1" lang="fr-FR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241925" y="2535238"/>
            <a:ext cx="184731" cy="51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endParaRPr kumimoji="1" lang="fr-FR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3147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30480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5651" name="Object 5"/>
          <p:cNvGraphicFramePr>
            <a:graphicFrameLocks noChangeAspect="1"/>
          </p:cNvGraphicFramePr>
          <p:nvPr/>
        </p:nvGraphicFramePr>
        <p:xfrm>
          <a:off x="3500430" y="1571612"/>
          <a:ext cx="1160462" cy="628650"/>
        </p:xfrm>
        <a:graphic>
          <a:graphicData uri="http://schemas.openxmlformats.org/presentationml/2006/ole">
            <p:oleObj spid="_x0000_s155651" name="Equation" r:id="rId3" imgW="774360" imgH="419040" progId="Equation.DSMT4">
              <p:embed/>
            </p:oleObj>
          </a:graphicData>
        </a:graphic>
      </p:graphicFrame>
      <p:graphicFrame>
        <p:nvGraphicFramePr>
          <p:cNvPr id="155652" name="Object 5"/>
          <p:cNvGraphicFramePr>
            <a:graphicFrameLocks noChangeAspect="1"/>
          </p:cNvGraphicFramePr>
          <p:nvPr/>
        </p:nvGraphicFramePr>
        <p:xfrm>
          <a:off x="4430744" y="4643446"/>
          <a:ext cx="4641850" cy="1954213"/>
        </p:xfrm>
        <a:graphic>
          <a:graphicData uri="http://schemas.openxmlformats.org/presentationml/2006/ole">
            <p:oleObj spid="_x0000_s155652" name="Visio" r:id="rId4" imgW="3096768" imgH="1301496" progId="Visio.Drawing.11">
              <p:embed/>
            </p:oleObj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3535361" y="2214554"/>
          <a:ext cx="893763" cy="666750"/>
        </p:xfrm>
        <a:graphic>
          <a:graphicData uri="http://schemas.openxmlformats.org/presentationml/2006/ole">
            <p:oleObj spid="_x0000_s155653" name="Equation" r:id="rId5" imgW="596880" imgH="444240" progId="Equation.DSMT4">
              <p:embed/>
            </p:oleObj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5500694" y="1500174"/>
          <a:ext cx="3422650" cy="1101725"/>
        </p:xfrm>
        <a:graphic>
          <a:graphicData uri="http://schemas.openxmlformats.org/presentationml/2006/ole">
            <p:oleObj spid="_x0000_s155654" name="Equation" r:id="rId6" imgW="2298700" imgH="736600" progId="Equation.3">
              <p:embed/>
            </p:oleObj>
          </a:graphicData>
        </a:graphic>
      </p:graphicFrame>
      <p:graphicFrame>
        <p:nvGraphicFramePr>
          <p:cNvPr id="155655" name="Object 5"/>
          <p:cNvGraphicFramePr>
            <a:graphicFrameLocks noChangeAspect="1"/>
          </p:cNvGraphicFramePr>
          <p:nvPr/>
        </p:nvGraphicFramePr>
        <p:xfrm>
          <a:off x="500034" y="3429000"/>
          <a:ext cx="5099050" cy="2093913"/>
        </p:xfrm>
        <a:graphic>
          <a:graphicData uri="http://schemas.openxmlformats.org/presentationml/2006/ole">
            <p:oleObj spid="_x0000_s155655" name="Equation" r:id="rId7" imgW="3403440" imgH="1396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214422"/>
            <a:ext cx="8501090" cy="762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异步电动机的机械特性方程：</a:t>
            </a: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714348" y="1928802"/>
          <a:ext cx="5510213" cy="1195387"/>
        </p:xfrm>
        <a:graphic>
          <a:graphicData uri="http://schemas.openxmlformats.org/presentationml/2006/ole">
            <p:oleObj spid="_x0000_s156677" name="Equation" r:id="rId3" imgW="2755800" imgH="596880" progId="Equation.DSMT4">
              <p:embed/>
            </p:oleObj>
          </a:graphicData>
        </a:graphic>
      </p:graphicFrame>
      <p:pic>
        <p:nvPicPr>
          <p:cNvPr id="24" name="Picture 15" descr="05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135332"/>
            <a:ext cx="4249737" cy="3151188"/>
          </a:xfrm>
          <a:prstGeom prst="rect">
            <a:avLst/>
          </a:prstGeom>
          <a:noFill/>
        </p:spPr>
      </p:pic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572000" y="6357958"/>
            <a:ext cx="45354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latin typeface="Verdana" pitchFamily="34" charset="0"/>
              </a:rPr>
              <a:t>图</a:t>
            </a:r>
            <a:r>
              <a:rPr lang="en-US" altLang="zh-CN" sz="2400" b="1" dirty="0" smtClean="0">
                <a:solidFill>
                  <a:schemeClr val="tx1"/>
                </a:solidFill>
                <a:latin typeface="Verdana" pitchFamily="34" charset="0"/>
              </a:rPr>
              <a:t>6-3  </a:t>
            </a:r>
            <a:r>
              <a:rPr lang="zh-CN" altLang="en-US" sz="2400" b="1" dirty="0">
                <a:solidFill>
                  <a:schemeClr val="tx1"/>
                </a:solidFill>
                <a:latin typeface="Verdana" pitchFamily="34" charset="0"/>
              </a:rPr>
              <a:t>异步电动机的机械特性</a:t>
            </a:r>
          </a:p>
        </p:txBody>
      </p:sp>
      <p:graphicFrame>
        <p:nvGraphicFramePr>
          <p:cNvPr id="156678" name="Object 5"/>
          <p:cNvGraphicFramePr>
            <a:graphicFrameLocks noChangeAspect="1"/>
          </p:cNvGraphicFramePr>
          <p:nvPr/>
        </p:nvGraphicFramePr>
        <p:xfrm>
          <a:off x="785786" y="3429000"/>
          <a:ext cx="2087563" cy="650875"/>
        </p:xfrm>
        <a:graphic>
          <a:graphicData uri="http://schemas.openxmlformats.org/presentationml/2006/ole">
            <p:oleObj spid="_x0000_s156678" name="Equation" r:id="rId5" imgW="736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85794"/>
            <a:ext cx="8162925" cy="762000"/>
          </a:xfrm>
        </p:spPr>
        <p:txBody>
          <a:bodyPr/>
          <a:lstStyle/>
          <a:p>
            <a:pPr eaLnBrk="1" hangingPunct="1"/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临界转差率和临界转矩</a:t>
            </a:r>
            <a:r>
              <a:rPr lang="zh-CN" altLang="en-US" sz="42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3286124"/>
            <a:ext cx="7305675" cy="2928958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临界转差率：</a:t>
            </a:r>
            <a:endParaRPr lang="en-US" altLang="zh-CN" sz="2400" b="1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求导并令其等于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00034" y="4572008"/>
          <a:ext cx="3851275" cy="1206500"/>
        </p:xfrm>
        <a:graphic>
          <a:graphicData uri="http://schemas.openxmlformats.org/presentationml/2006/ole">
            <p:oleObj spid="_x0000_s291842" name="公式" r:id="rId3" imgW="1548728" imgH="482391" progId="Equation.3">
              <p:embed/>
            </p:oleObj>
          </a:graphicData>
        </a:graphic>
      </p:graphicFrame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3143240" y="5929330"/>
            <a:ext cx="138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6-6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785786" y="1785926"/>
          <a:ext cx="5510213" cy="1195387"/>
        </p:xfrm>
        <a:graphic>
          <a:graphicData uri="http://schemas.openxmlformats.org/presentationml/2006/ole">
            <p:oleObj spid="_x0000_s291846" name="Equation" r:id="rId4" imgW="2755800" imgH="596880" progId="Equation.DSMT4">
              <p:embed/>
            </p:oleObj>
          </a:graphicData>
        </a:graphic>
      </p:graphicFrame>
      <p:pic>
        <p:nvPicPr>
          <p:cNvPr id="15" name="Picture 15" descr="050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419" y="3214686"/>
            <a:ext cx="4249737" cy="31511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85794"/>
            <a:ext cx="8162925" cy="762000"/>
          </a:xfrm>
        </p:spPr>
        <p:txBody>
          <a:bodyPr/>
          <a:lstStyle/>
          <a:p>
            <a:pPr eaLnBrk="1" hangingPunct="1"/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临界转差率和临界转矩</a:t>
            </a:r>
            <a:r>
              <a:rPr lang="zh-CN" altLang="en-US" sz="42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-32" y="3214686"/>
            <a:ext cx="811053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临界转矩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195264" y="4071942"/>
          <a:ext cx="4519612" cy="1014413"/>
        </p:xfrm>
        <a:graphic>
          <a:graphicData uri="http://schemas.openxmlformats.org/presentationml/2006/ole">
            <p:oleObj spid="_x0000_s292867" name="公式" r:id="rId3" imgW="2247900" imgH="508000" progId="Equation.3">
              <p:embed/>
            </p:oleObj>
          </a:graphicData>
        </a:graphic>
      </p:graphicFrame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7202488" y="3427413"/>
            <a:ext cx="138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6-6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7418388" y="5372100"/>
            <a:ext cx="138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6-7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b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11" name="Picture 15" descr="05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1419" y="3214686"/>
            <a:ext cx="4249737" cy="3151188"/>
          </a:xfrm>
          <a:prstGeom prst="rect">
            <a:avLst/>
          </a:prstGeom>
          <a:noFill/>
        </p:spPr>
      </p:pic>
      <p:graphicFrame>
        <p:nvGraphicFramePr>
          <p:cNvPr id="291846" name="Object 6"/>
          <p:cNvGraphicFramePr>
            <a:graphicFrameLocks noChangeAspect="1"/>
          </p:cNvGraphicFramePr>
          <p:nvPr/>
        </p:nvGraphicFramePr>
        <p:xfrm>
          <a:off x="785786" y="1785926"/>
          <a:ext cx="5510213" cy="1195387"/>
        </p:xfrm>
        <a:graphic>
          <a:graphicData uri="http://schemas.openxmlformats.org/presentationml/2006/ole">
            <p:oleObj spid="_x0000_s292869" name="Equation" r:id="rId5" imgW="2755800" imgH="596880" progId="Equation.DSMT4">
              <p:embed/>
            </p:oleObj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00430" y="5357826"/>
            <a:ext cx="138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6-7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机械特性</a:t>
            </a:r>
            <a:endParaRPr lang="zh-CN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00213"/>
            <a:ext cx="4219576" cy="426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很小时，忽略定子电阻与电感压降，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转矩与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成正比，机械特性近似为一段直线。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2800350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2643188" y="928688"/>
          <a:ext cx="5121275" cy="1047750"/>
        </p:xfrm>
        <a:graphic>
          <a:graphicData uri="http://schemas.openxmlformats.org/presentationml/2006/ole">
            <p:oleObj spid="_x0000_s157698" name="Equation" r:id="rId4" imgW="2933700" imgH="596900" progId="Equation.DSMT4">
              <p:embed/>
            </p:oleObj>
          </a:graphicData>
        </a:graphic>
      </p:graphicFrame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0" y="3181350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500166" y="3071810"/>
          <a:ext cx="2062162" cy="939800"/>
        </p:xfrm>
        <a:graphic>
          <a:graphicData uri="http://schemas.openxmlformats.org/presentationml/2006/ole">
            <p:oleObj spid="_x0000_s157699" name="Equation" r:id="rId5" imgW="1028700" imgH="469900" progId="Equation.DSMT4">
              <p:embed/>
            </p:oleObj>
          </a:graphicData>
        </a:graphic>
      </p:graphicFrame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5580063" y="3284538"/>
            <a:ext cx="3563937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4" name="Arc 5"/>
          <p:cNvSpPr>
            <a:spLocks/>
          </p:cNvSpPr>
          <p:nvPr/>
        </p:nvSpPr>
        <p:spPr bwMode="auto">
          <a:xfrm flipH="1">
            <a:off x="6319838" y="4481535"/>
            <a:ext cx="1462087" cy="2046287"/>
          </a:xfrm>
          <a:custGeom>
            <a:avLst/>
            <a:gdLst>
              <a:gd name="T0" fmla="*/ 2147483647 w 21370"/>
              <a:gd name="T1" fmla="*/ 0 h 20806"/>
              <a:gd name="T2" fmla="*/ 2147483647 w 21370"/>
              <a:gd name="T3" fmla="*/ 2147483647 h 20806"/>
              <a:gd name="T4" fmla="*/ 0 w 21370"/>
              <a:gd name="T5" fmla="*/ 2147483647 h 20806"/>
              <a:gd name="T6" fmla="*/ 0 60000 65536"/>
              <a:gd name="T7" fmla="*/ 0 60000 65536"/>
              <a:gd name="T8" fmla="*/ 0 60000 65536"/>
              <a:gd name="T9" fmla="*/ 0 w 21370"/>
              <a:gd name="T10" fmla="*/ 0 h 20806"/>
              <a:gd name="T11" fmla="*/ 21370 w 21370"/>
              <a:gd name="T12" fmla="*/ 20806 h 20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0806" fill="none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</a:path>
              <a:path w="21370" h="20806" stroke="0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  <a:lnTo>
                  <a:pt x="0" y="20806"/>
                </a:lnTo>
                <a:lnTo>
                  <a:pt x="5802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5" name="Arc 6"/>
          <p:cNvSpPr>
            <a:spLocks/>
          </p:cNvSpPr>
          <p:nvPr/>
        </p:nvSpPr>
        <p:spPr bwMode="auto">
          <a:xfrm rot="664062">
            <a:off x="7088188" y="3948135"/>
            <a:ext cx="487362" cy="528637"/>
          </a:xfrm>
          <a:custGeom>
            <a:avLst/>
            <a:gdLst>
              <a:gd name="T0" fmla="*/ 2147483647 w 21600"/>
              <a:gd name="T1" fmla="*/ 0 h 37442"/>
              <a:gd name="T2" fmla="*/ 2147483647 w 21600"/>
              <a:gd name="T3" fmla="*/ 2147483647 h 37442"/>
              <a:gd name="T4" fmla="*/ 0 w 21600"/>
              <a:gd name="T5" fmla="*/ 2147483647 h 37442"/>
              <a:gd name="T6" fmla="*/ 0 60000 65536"/>
              <a:gd name="T7" fmla="*/ 0 60000 65536"/>
              <a:gd name="T8" fmla="*/ 0 60000 65536"/>
              <a:gd name="T9" fmla="*/ 0 w 21600"/>
              <a:gd name="T10" fmla="*/ 0 h 37442"/>
              <a:gd name="T11" fmla="*/ 21600 w 21600"/>
              <a:gd name="T12" fmla="*/ 37442 h 374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442" fill="none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</a:path>
              <a:path w="21600" h="37442" stroke="0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  <a:lnTo>
                  <a:pt x="0" y="21600"/>
                </a:lnTo>
                <a:lnTo>
                  <a:pt x="42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6" name="Line 7"/>
          <p:cNvSpPr>
            <a:spLocks noChangeShapeType="1"/>
          </p:cNvSpPr>
          <p:nvPr/>
        </p:nvSpPr>
        <p:spPr bwMode="auto">
          <a:xfrm flipH="1" flipV="1">
            <a:off x="5149850" y="3471885"/>
            <a:ext cx="2160588" cy="4667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7" name="Line 8"/>
          <p:cNvSpPr>
            <a:spLocks noChangeShapeType="1"/>
          </p:cNvSpPr>
          <p:nvPr/>
        </p:nvSpPr>
        <p:spPr bwMode="auto">
          <a:xfrm>
            <a:off x="5167313" y="4206897"/>
            <a:ext cx="2386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23138" y="3965597"/>
            <a:ext cx="885825" cy="552450"/>
            <a:chOff x="4294" y="2108"/>
            <a:chExt cx="558" cy="348"/>
          </a:xfrm>
        </p:grpSpPr>
        <p:sp>
          <p:nvSpPr>
            <p:cNvPr id="31776" name="Line 10"/>
            <p:cNvSpPr>
              <a:spLocks noChangeShapeType="1"/>
            </p:cNvSpPr>
            <p:nvPr/>
          </p:nvSpPr>
          <p:spPr bwMode="auto">
            <a:xfrm flipH="1" flipV="1">
              <a:off x="4341" y="2108"/>
              <a:ext cx="511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7" name="Line 11"/>
            <p:cNvSpPr>
              <a:spLocks noChangeShapeType="1"/>
            </p:cNvSpPr>
            <p:nvPr/>
          </p:nvSpPr>
          <p:spPr bwMode="auto">
            <a:xfrm flipV="1">
              <a:off x="4294" y="2253"/>
              <a:ext cx="413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9" name="Rectangle 12"/>
          <p:cNvSpPr>
            <a:spLocks noChangeArrowheads="1"/>
          </p:cNvSpPr>
          <p:nvPr/>
        </p:nvSpPr>
        <p:spPr bwMode="auto">
          <a:xfrm>
            <a:off x="5256213" y="3781447"/>
            <a:ext cx="34945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500" i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2500" baseline="-25000">
                <a:latin typeface="微软雅黑" pitchFamily="34" charset="-122"/>
                <a:ea typeface="微软雅黑" pitchFamily="34" charset="-122"/>
              </a:rPr>
              <a:t>m</a:t>
            </a: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49813" y="2600347"/>
            <a:ext cx="4149725" cy="4094163"/>
            <a:chOff x="2736" y="1248"/>
            <a:chExt cx="2614" cy="2579"/>
          </a:xfrm>
        </p:grpSpPr>
        <p:sp>
          <p:nvSpPr>
            <p:cNvPr id="31765" name="Line 14"/>
            <p:cNvSpPr>
              <a:spLocks noChangeShapeType="1"/>
            </p:cNvSpPr>
            <p:nvPr/>
          </p:nvSpPr>
          <p:spPr bwMode="auto">
            <a:xfrm>
              <a:off x="2939" y="3520"/>
              <a:ext cx="2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6" name="Line 15"/>
            <p:cNvSpPr>
              <a:spLocks noChangeShapeType="1"/>
            </p:cNvSpPr>
            <p:nvPr/>
          </p:nvSpPr>
          <p:spPr bwMode="auto">
            <a:xfrm flipV="1">
              <a:off x="2939" y="1259"/>
              <a:ext cx="0" cy="22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7" name="Line 16"/>
            <p:cNvSpPr>
              <a:spLocks noChangeShapeType="1"/>
            </p:cNvSpPr>
            <p:nvPr/>
          </p:nvSpPr>
          <p:spPr bwMode="auto">
            <a:xfrm>
              <a:off x="2939" y="1798"/>
              <a:ext cx="232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8" name="Rectangle 17"/>
            <p:cNvSpPr>
              <a:spLocks noChangeArrowheads="1"/>
            </p:cNvSpPr>
            <p:nvPr/>
          </p:nvSpPr>
          <p:spPr bwMode="auto">
            <a:xfrm>
              <a:off x="2756" y="1248"/>
              <a:ext cx="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9" name="Rectangle 18"/>
            <p:cNvSpPr>
              <a:spLocks noChangeArrowheads="1"/>
            </p:cNvSpPr>
            <p:nvPr/>
          </p:nvSpPr>
          <p:spPr bwMode="auto">
            <a:xfrm>
              <a:off x="2736" y="1632"/>
              <a:ext cx="20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0" name="Rectangle 19"/>
            <p:cNvSpPr>
              <a:spLocks noChangeArrowheads="1"/>
            </p:cNvSpPr>
            <p:nvPr/>
          </p:nvSpPr>
          <p:spPr bwMode="auto">
            <a:xfrm>
              <a:off x="3024" y="1248"/>
              <a:ext cx="9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latin typeface="微软雅黑" pitchFamily="34" charset="-122"/>
                  <a:ea typeface="微软雅黑" pitchFamily="34" charset="-122"/>
                </a:rPr>
                <a:t>s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1" name="Rectangle 20"/>
            <p:cNvSpPr>
              <a:spLocks noChangeArrowheads="1"/>
            </p:cNvSpPr>
            <p:nvPr/>
          </p:nvSpPr>
          <p:spPr bwMode="auto">
            <a:xfrm>
              <a:off x="5157" y="3552"/>
              <a:ext cx="19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sp>
          <p:nvSpPr>
            <p:cNvPr id="31772" name="Rectangle 21"/>
            <p:cNvSpPr>
              <a:spLocks noChangeArrowheads="1"/>
            </p:cNvSpPr>
            <p:nvPr/>
          </p:nvSpPr>
          <p:spPr bwMode="auto">
            <a:xfrm>
              <a:off x="2780" y="3408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2500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3" name="Rectangle 22"/>
            <p:cNvSpPr>
              <a:spLocks noChangeArrowheads="1"/>
            </p:cNvSpPr>
            <p:nvPr/>
          </p:nvSpPr>
          <p:spPr bwMode="auto">
            <a:xfrm>
              <a:off x="2948" y="3552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500" i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4" name="Rectangle 23"/>
            <p:cNvSpPr>
              <a:spLocks noChangeArrowheads="1"/>
            </p:cNvSpPr>
            <p:nvPr/>
          </p:nvSpPr>
          <p:spPr bwMode="auto">
            <a:xfrm>
              <a:off x="2984" y="1584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500" i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>
              <a:off x="5136" y="1500"/>
              <a:ext cx="19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 dirty="0"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454904" y="3040085"/>
            <a:ext cx="733426" cy="3675063"/>
            <a:chOff x="4368" y="1512"/>
            <a:chExt cx="462" cy="2315"/>
          </a:xfrm>
        </p:grpSpPr>
        <p:sp>
          <p:nvSpPr>
            <p:cNvPr id="31762" name="Line 26"/>
            <p:cNvSpPr>
              <a:spLocks noChangeShapeType="1"/>
            </p:cNvSpPr>
            <p:nvPr/>
          </p:nvSpPr>
          <p:spPr bwMode="auto">
            <a:xfrm>
              <a:off x="4444" y="1798"/>
              <a:ext cx="0" cy="1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63" name="Rectangle 27"/>
            <p:cNvSpPr>
              <a:spLocks noChangeArrowheads="1"/>
            </p:cNvSpPr>
            <p:nvPr/>
          </p:nvSpPr>
          <p:spPr bwMode="auto">
            <a:xfrm>
              <a:off x="4368" y="3552"/>
              <a:ext cx="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emax</a:t>
              </a:r>
            </a:p>
          </p:txBody>
        </p:sp>
        <p:sp>
          <p:nvSpPr>
            <p:cNvPr id="31764" name="Rectangle 28"/>
            <p:cNvSpPr>
              <a:spLocks noChangeArrowheads="1"/>
            </p:cNvSpPr>
            <p:nvPr/>
          </p:nvSpPr>
          <p:spPr bwMode="auto">
            <a:xfrm>
              <a:off x="4368" y="1512"/>
              <a:ext cx="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 dirty="0" err="1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 dirty="0" err="1">
                  <a:latin typeface="微软雅黑" pitchFamily="34" charset="-122"/>
                  <a:ea typeface="微软雅黑" pitchFamily="34" charset="-122"/>
                </a:rPr>
                <a:t>emax</a:t>
              </a:r>
              <a:endParaRPr kumimoji="1" lang="en-US" altLang="zh-CN" sz="2500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805006"/>
            <a:ext cx="4492655" cy="4267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较大，忽略分母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一次项和零次项（忽略转子电阻影响求电流），则</a:t>
            </a:r>
          </a:p>
          <a:p>
            <a:pPr eaLnBrk="1" hangingPunct="1">
              <a:lnSpc>
                <a:spcPct val="125000"/>
              </a:lnSpc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一段双曲线。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3479807"/>
            <a:ext cx="331311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Arc 5"/>
          <p:cNvSpPr>
            <a:spLocks/>
          </p:cNvSpPr>
          <p:nvPr/>
        </p:nvSpPr>
        <p:spPr bwMode="auto">
          <a:xfrm flipH="1">
            <a:off x="6319838" y="4381494"/>
            <a:ext cx="1462087" cy="2046287"/>
          </a:xfrm>
          <a:custGeom>
            <a:avLst/>
            <a:gdLst>
              <a:gd name="T0" fmla="*/ 2147483647 w 21370"/>
              <a:gd name="T1" fmla="*/ 0 h 20806"/>
              <a:gd name="T2" fmla="*/ 2147483647 w 21370"/>
              <a:gd name="T3" fmla="*/ 2147483647 h 20806"/>
              <a:gd name="T4" fmla="*/ 0 w 21370"/>
              <a:gd name="T5" fmla="*/ 2147483647 h 20806"/>
              <a:gd name="T6" fmla="*/ 0 60000 65536"/>
              <a:gd name="T7" fmla="*/ 0 60000 65536"/>
              <a:gd name="T8" fmla="*/ 0 60000 65536"/>
              <a:gd name="T9" fmla="*/ 0 w 21370"/>
              <a:gd name="T10" fmla="*/ 0 h 20806"/>
              <a:gd name="T11" fmla="*/ 21370 w 21370"/>
              <a:gd name="T12" fmla="*/ 20806 h 20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0806" fill="none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</a:path>
              <a:path w="21370" h="20806" stroke="0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  <a:lnTo>
                  <a:pt x="0" y="20806"/>
                </a:lnTo>
                <a:lnTo>
                  <a:pt x="5802" y="-1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5" name="Arc 6"/>
          <p:cNvSpPr>
            <a:spLocks/>
          </p:cNvSpPr>
          <p:nvPr/>
        </p:nvSpPr>
        <p:spPr bwMode="auto">
          <a:xfrm rot="664062">
            <a:off x="7088188" y="3848094"/>
            <a:ext cx="487362" cy="528637"/>
          </a:xfrm>
          <a:custGeom>
            <a:avLst/>
            <a:gdLst>
              <a:gd name="T0" fmla="*/ 2147483647 w 21600"/>
              <a:gd name="T1" fmla="*/ 0 h 37442"/>
              <a:gd name="T2" fmla="*/ 2147483647 w 21600"/>
              <a:gd name="T3" fmla="*/ 2147483647 h 37442"/>
              <a:gd name="T4" fmla="*/ 0 w 21600"/>
              <a:gd name="T5" fmla="*/ 2147483647 h 37442"/>
              <a:gd name="T6" fmla="*/ 0 60000 65536"/>
              <a:gd name="T7" fmla="*/ 0 60000 65536"/>
              <a:gd name="T8" fmla="*/ 0 60000 65536"/>
              <a:gd name="T9" fmla="*/ 0 w 21600"/>
              <a:gd name="T10" fmla="*/ 0 h 37442"/>
              <a:gd name="T11" fmla="*/ 21600 w 21600"/>
              <a:gd name="T12" fmla="*/ 37442 h 374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442" fill="none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</a:path>
              <a:path w="21600" h="37442" stroke="0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  <a:lnTo>
                  <a:pt x="0" y="21600"/>
                </a:lnTo>
                <a:lnTo>
                  <a:pt x="42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 flipV="1">
            <a:off x="5149850" y="3371844"/>
            <a:ext cx="216058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5167313" y="4106856"/>
            <a:ext cx="23860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23138" y="3865556"/>
            <a:ext cx="885825" cy="552450"/>
            <a:chOff x="4294" y="2108"/>
            <a:chExt cx="558" cy="348"/>
          </a:xfrm>
        </p:grpSpPr>
        <p:sp>
          <p:nvSpPr>
            <p:cNvPr id="32796" name="Line 10"/>
            <p:cNvSpPr>
              <a:spLocks noChangeShapeType="1"/>
            </p:cNvSpPr>
            <p:nvPr/>
          </p:nvSpPr>
          <p:spPr bwMode="auto">
            <a:xfrm flipH="1" flipV="1">
              <a:off x="4341" y="2108"/>
              <a:ext cx="511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97" name="Line 11"/>
            <p:cNvSpPr>
              <a:spLocks noChangeShapeType="1"/>
            </p:cNvSpPr>
            <p:nvPr/>
          </p:nvSpPr>
          <p:spPr bwMode="auto">
            <a:xfrm flipV="1">
              <a:off x="4294" y="2253"/>
              <a:ext cx="413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5256213" y="3681406"/>
            <a:ext cx="349455" cy="43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500" i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2500" baseline="-25000">
                <a:latin typeface="微软雅黑" pitchFamily="34" charset="-122"/>
                <a:ea typeface="微软雅黑" pitchFamily="34" charset="-122"/>
              </a:rPr>
              <a:t>m</a:t>
            </a:r>
            <a:endParaRPr kumimoji="1" lang="en-US" altLang="zh-CN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49813" y="2500306"/>
            <a:ext cx="4149725" cy="4094163"/>
            <a:chOff x="2736" y="1248"/>
            <a:chExt cx="2614" cy="2579"/>
          </a:xfrm>
        </p:grpSpPr>
        <p:sp>
          <p:nvSpPr>
            <p:cNvPr id="32785" name="Line 14"/>
            <p:cNvSpPr>
              <a:spLocks noChangeShapeType="1"/>
            </p:cNvSpPr>
            <p:nvPr/>
          </p:nvSpPr>
          <p:spPr bwMode="auto">
            <a:xfrm>
              <a:off x="2939" y="3520"/>
              <a:ext cx="2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6" name="Line 15"/>
            <p:cNvSpPr>
              <a:spLocks noChangeShapeType="1"/>
            </p:cNvSpPr>
            <p:nvPr/>
          </p:nvSpPr>
          <p:spPr bwMode="auto">
            <a:xfrm flipV="1">
              <a:off x="2939" y="1259"/>
              <a:ext cx="0" cy="22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7" name="Line 16"/>
            <p:cNvSpPr>
              <a:spLocks noChangeShapeType="1"/>
            </p:cNvSpPr>
            <p:nvPr/>
          </p:nvSpPr>
          <p:spPr bwMode="auto">
            <a:xfrm>
              <a:off x="2939" y="1798"/>
              <a:ext cx="232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8" name="Rectangle 17"/>
            <p:cNvSpPr>
              <a:spLocks noChangeArrowheads="1"/>
            </p:cNvSpPr>
            <p:nvPr/>
          </p:nvSpPr>
          <p:spPr bwMode="auto">
            <a:xfrm>
              <a:off x="2756" y="1248"/>
              <a:ext cx="1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9" name="Rectangle 18"/>
            <p:cNvSpPr>
              <a:spLocks noChangeArrowheads="1"/>
            </p:cNvSpPr>
            <p:nvPr/>
          </p:nvSpPr>
          <p:spPr bwMode="auto">
            <a:xfrm>
              <a:off x="2736" y="1632"/>
              <a:ext cx="20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90" name="Rectangle 19"/>
            <p:cNvSpPr>
              <a:spLocks noChangeArrowheads="1"/>
            </p:cNvSpPr>
            <p:nvPr/>
          </p:nvSpPr>
          <p:spPr bwMode="auto">
            <a:xfrm>
              <a:off x="3024" y="1248"/>
              <a:ext cx="9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latin typeface="微软雅黑" pitchFamily="34" charset="-122"/>
                  <a:ea typeface="微软雅黑" pitchFamily="34" charset="-122"/>
                </a:rPr>
                <a:t>s</a:t>
              </a:r>
              <a:endParaRPr kumimoji="1" lang="en-US" altLang="zh-CN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91" name="Rectangle 20"/>
            <p:cNvSpPr>
              <a:spLocks noChangeArrowheads="1"/>
            </p:cNvSpPr>
            <p:nvPr/>
          </p:nvSpPr>
          <p:spPr bwMode="auto">
            <a:xfrm>
              <a:off x="5157" y="3552"/>
              <a:ext cx="19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sp>
          <p:nvSpPr>
            <p:cNvPr id="32792" name="Rectangle 21"/>
            <p:cNvSpPr>
              <a:spLocks noChangeArrowheads="1"/>
            </p:cNvSpPr>
            <p:nvPr/>
          </p:nvSpPr>
          <p:spPr bwMode="auto">
            <a:xfrm>
              <a:off x="2780" y="3408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2500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93" name="Rectangle 22"/>
            <p:cNvSpPr>
              <a:spLocks noChangeArrowheads="1"/>
            </p:cNvSpPr>
            <p:nvPr/>
          </p:nvSpPr>
          <p:spPr bwMode="auto">
            <a:xfrm>
              <a:off x="2948" y="3552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500" i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94" name="Rectangle 23"/>
            <p:cNvSpPr>
              <a:spLocks noChangeArrowheads="1"/>
            </p:cNvSpPr>
            <p:nvPr/>
          </p:nvSpPr>
          <p:spPr bwMode="auto">
            <a:xfrm>
              <a:off x="2984" y="1584"/>
              <a:ext cx="11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>
                  <a:latin typeface="微软雅黑" pitchFamily="34" charset="-122"/>
                  <a:ea typeface="微软雅黑" pitchFamily="34" charset="-122"/>
                </a:rPr>
                <a:t>0</a:t>
              </a:r>
              <a:endParaRPr kumimoji="1" lang="en-US" altLang="zh-CN" sz="2500" i="1" baseline="-25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95" name="Rectangle 24"/>
            <p:cNvSpPr>
              <a:spLocks noChangeArrowheads="1"/>
            </p:cNvSpPr>
            <p:nvPr/>
          </p:nvSpPr>
          <p:spPr bwMode="auto">
            <a:xfrm>
              <a:off x="5136" y="1500"/>
              <a:ext cx="193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454904" y="2940044"/>
            <a:ext cx="733426" cy="3675063"/>
            <a:chOff x="4368" y="1512"/>
            <a:chExt cx="462" cy="2315"/>
          </a:xfrm>
        </p:grpSpPr>
        <p:sp>
          <p:nvSpPr>
            <p:cNvPr id="32782" name="Line 26"/>
            <p:cNvSpPr>
              <a:spLocks noChangeShapeType="1"/>
            </p:cNvSpPr>
            <p:nvPr/>
          </p:nvSpPr>
          <p:spPr bwMode="auto">
            <a:xfrm>
              <a:off x="4444" y="1798"/>
              <a:ext cx="0" cy="1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783" name="Rectangle 27"/>
            <p:cNvSpPr>
              <a:spLocks noChangeArrowheads="1"/>
            </p:cNvSpPr>
            <p:nvPr/>
          </p:nvSpPr>
          <p:spPr bwMode="auto">
            <a:xfrm>
              <a:off x="4368" y="3552"/>
              <a:ext cx="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emax</a:t>
              </a:r>
            </a:p>
          </p:txBody>
        </p:sp>
        <p:sp>
          <p:nvSpPr>
            <p:cNvPr id="32784" name="Rectangle 28"/>
            <p:cNvSpPr>
              <a:spLocks noChangeArrowheads="1"/>
            </p:cNvSpPr>
            <p:nvPr/>
          </p:nvSpPr>
          <p:spPr bwMode="auto">
            <a:xfrm>
              <a:off x="4368" y="1512"/>
              <a:ext cx="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500" i="1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2500" baseline="-25000">
                  <a:latin typeface="微软雅黑" pitchFamily="34" charset="-122"/>
                  <a:ea typeface="微软雅黑" pitchFamily="34" charset="-122"/>
                </a:rPr>
                <a:t>emax</a:t>
              </a: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7707313" cy="612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机械特性</a:t>
            </a:r>
            <a:endParaRPr lang="zh-CN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2643188" y="714356"/>
          <a:ext cx="5121275" cy="1047750"/>
        </p:xfrm>
        <a:graphic>
          <a:graphicData uri="http://schemas.openxmlformats.org/presentationml/2006/ole">
            <p:oleObj spid="_x0000_s158723" name="Equation" r:id="rId4" imgW="2933700" imgH="596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114800" y="18288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785794"/>
            <a:ext cx="8001000" cy="735031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机械特性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3201988" cy="338296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为以上两段的中间数值：机械特性从直线段逐渐过渡到双曲线段。</a:t>
            </a:r>
          </a:p>
        </p:txBody>
      </p:sp>
      <p:sp>
        <p:nvSpPr>
          <p:cNvPr id="33797" name="Arc 5"/>
          <p:cNvSpPr>
            <a:spLocks/>
          </p:cNvSpPr>
          <p:nvPr/>
        </p:nvSpPr>
        <p:spPr bwMode="auto">
          <a:xfrm flipH="1">
            <a:off x="5813425" y="3862388"/>
            <a:ext cx="1462088" cy="2046287"/>
          </a:xfrm>
          <a:custGeom>
            <a:avLst/>
            <a:gdLst>
              <a:gd name="T0" fmla="*/ 2147483647 w 21370"/>
              <a:gd name="T1" fmla="*/ 0 h 20806"/>
              <a:gd name="T2" fmla="*/ 2147483647 w 21370"/>
              <a:gd name="T3" fmla="*/ 2147483647 h 20806"/>
              <a:gd name="T4" fmla="*/ 0 w 21370"/>
              <a:gd name="T5" fmla="*/ 2147483647 h 20806"/>
              <a:gd name="T6" fmla="*/ 0 60000 65536"/>
              <a:gd name="T7" fmla="*/ 0 60000 65536"/>
              <a:gd name="T8" fmla="*/ 0 60000 65536"/>
              <a:gd name="T9" fmla="*/ 0 w 21370"/>
              <a:gd name="T10" fmla="*/ 0 h 20806"/>
              <a:gd name="T11" fmla="*/ 21370 w 21370"/>
              <a:gd name="T12" fmla="*/ 20806 h 208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0" h="20806" fill="none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</a:path>
              <a:path w="21370" h="20806" stroke="0" extrusionOk="0">
                <a:moveTo>
                  <a:pt x="5802" y="-1"/>
                </a:moveTo>
                <a:cubicBezTo>
                  <a:pt x="14025" y="2293"/>
                  <a:pt x="20127" y="9215"/>
                  <a:pt x="21369" y="17662"/>
                </a:cubicBezTo>
                <a:lnTo>
                  <a:pt x="0" y="20806"/>
                </a:lnTo>
                <a:lnTo>
                  <a:pt x="5802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Arc 6"/>
          <p:cNvSpPr>
            <a:spLocks/>
          </p:cNvSpPr>
          <p:nvPr/>
        </p:nvSpPr>
        <p:spPr bwMode="auto">
          <a:xfrm rot="664062">
            <a:off x="6581775" y="3328988"/>
            <a:ext cx="487363" cy="528637"/>
          </a:xfrm>
          <a:custGeom>
            <a:avLst/>
            <a:gdLst>
              <a:gd name="T0" fmla="*/ 2147483647 w 21600"/>
              <a:gd name="T1" fmla="*/ 0 h 37442"/>
              <a:gd name="T2" fmla="*/ 2147483647 w 21600"/>
              <a:gd name="T3" fmla="*/ 2147483647 h 37442"/>
              <a:gd name="T4" fmla="*/ 0 w 21600"/>
              <a:gd name="T5" fmla="*/ 2147483647 h 37442"/>
              <a:gd name="T6" fmla="*/ 0 60000 65536"/>
              <a:gd name="T7" fmla="*/ 0 60000 65536"/>
              <a:gd name="T8" fmla="*/ 0 60000 65536"/>
              <a:gd name="T9" fmla="*/ 0 w 21600"/>
              <a:gd name="T10" fmla="*/ 0 h 37442"/>
              <a:gd name="T11" fmla="*/ 21600 w 21600"/>
              <a:gd name="T12" fmla="*/ 37442 h 374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442" fill="none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</a:path>
              <a:path w="21600" h="37442" stroke="0" extrusionOk="0">
                <a:moveTo>
                  <a:pt x="42" y="0"/>
                </a:moveTo>
                <a:cubicBezTo>
                  <a:pt x="11955" y="23"/>
                  <a:pt x="21600" y="9687"/>
                  <a:pt x="21600" y="21600"/>
                </a:cubicBezTo>
                <a:cubicBezTo>
                  <a:pt x="21600" y="27613"/>
                  <a:pt x="19093" y="33354"/>
                  <a:pt x="14683" y="37442"/>
                </a:cubicBezTo>
                <a:lnTo>
                  <a:pt x="0" y="21600"/>
                </a:lnTo>
                <a:lnTo>
                  <a:pt x="42" y="0"/>
                </a:lnTo>
                <a:close/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 flipV="1">
            <a:off x="4643438" y="2852738"/>
            <a:ext cx="2160587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660900" y="3587750"/>
            <a:ext cx="23860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16725" y="3346450"/>
            <a:ext cx="885825" cy="552450"/>
            <a:chOff x="4294" y="2108"/>
            <a:chExt cx="558" cy="348"/>
          </a:xfrm>
        </p:grpSpPr>
        <p:sp>
          <p:nvSpPr>
            <p:cNvPr id="33820" name="Line 10"/>
            <p:cNvSpPr>
              <a:spLocks noChangeShapeType="1"/>
            </p:cNvSpPr>
            <p:nvPr/>
          </p:nvSpPr>
          <p:spPr bwMode="auto">
            <a:xfrm flipH="1" flipV="1">
              <a:off x="4341" y="2108"/>
              <a:ext cx="511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11"/>
            <p:cNvSpPr>
              <a:spLocks noChangeShapeType="1"/>
            </p:cNvSpPr>
            <p:nvPr/>
          </p:nvSpPr>
          <p:spPr bwMode="auto">
            <a:xfrm flipV="1">
              <a:off x="4294" y="2253"/>
              <a:ext cx="413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4749800" y="3162300"/>
            <a:ext cx="292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500" i="1">
                <a:latin typeface="Times New Roman" pitchFamily="18" charset="0"/>
              </a:rPr>
              <a:t>s</a:t>
            </a:r>
            <a:r>
              <a:rPr kumimoji="1" lang="en-US" altLang="zh-CN" sz="2500" baseline="-25000">
                <a:latin typeface="Times New Roman" pitchFamily="18" charset="0"/>
              </a:rPr>
              <a:t>m</a:t>
            </a:r>
            <a:endParaRPr kumimoji="1" lang="en-US" altLang="zh-CN" sz="2400">
              <a:latin typeface="Tahoma" pitchFamily="3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43400" y="1981200"/>
            <a:ext cx="4114800" cy="4038600"/>
            <a:chOff x="2736" y="1248"/>
            <a:chExt cx="2592" cy="2544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>
              <a:off x="2939" y="3520"/>
              <a:ext cx="2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5"/>
            <p:cNvSpPr>
              <a:spLocks noChangeShapeType="1"/>
            </p:cNvSpPr>
            <p:nvPr/>
          </p:nvSpPr>
          <p:spPr bwMode="auto">
            <a:xfrm flipV="1">
              <a:off x="2939" y="1259"/>
              <a:ext cx="0" cy="22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6"/>
            <p:cNvSpPr>
              <a:spLocks noChangeShapeType="1"/>
            </p:cNvSpPr>
            <p:nvPr/>
          </p:nvSpPr>
          <p:spPr bwMode="auto">
            <a:xfrm>
              <a:off x="2939" y="1798"/>
              <a:ext cx="232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Rectangle 17"/>
            <p:cNvSpPr>
              <a:spLocks noChangeArrowheads="1"/>
            </p:cNvSpPr>
            <p:nvPr/>
          </p:nvSpPr>
          <p:spPr bwMode="auto">
            <a:xfrm>
              <a:off x="2756" y="1248"/>
              <a:ext cx="1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3813" name="Rectangle 18"/>
            <p:cNvSpPr>
              <a:spLocks noChangeArrowheads="1"/>
            </p:cNvSpPr>
            <p:nvPr/>
          </p:nvSpPr>
          <p:spPr bwMode="auto">
            <a:xfrm>
              <a:off x="2736" y="1632"/>
              <a:ext cx="16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3814" name="Rectangle 19"/>
            <p:cNvSpPr>
              <a:spLocks noChangeArrowheads="1"/>
            </p:cNvSpPr>
            <p:nvPr/>
          </p:nvSpPr>
          <p:spPr bwMode="auto">
            <a:xfrm>
              <a:off x="3024" y="1248"/>
              <a:ext cx="7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ahoma" pitchFamily="34" charset="0"/>
              </a:endParaRPr>
            </a:p>
          </p:txBody>
        </p:sp>
        <p:sp>
          <p:nvSpPr>
            <p:cNvPr id="33815" name="Rectangle 20"/>
            <p:cNvSpPr>
              <a:spLocks noChangeArrowheads="1"/>
            </p:cNvSpPr>
            <p:nvPr/>
          </p:nvSpPr>
          <p:spPr bwMode="auto">
            <a:xfrm>
              <a:off x="5157" y="3552"/>
              <a:ext cx="1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3816" name="Rectangle 21"/>
            <p:cNvSpPr>
              <a:spLocks noChangeArrowheads="1"/>
            </p:cNvSpPr>
            <p:nvPr/>
          </p:nvSpPr>
          <p:spPr bwMode="auto">
            <a:xfrm>
              <a:off x="2780" y="3408"/>
              <a:ext cx="1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latin typeface="Times New Roman" pitchFamily="18" charset="0"/>
                </a:rPr>
                <a:t>1</a:t>
              </a:r>
              <a:endParaRPr kumimoji="1" lang="en-US" altLang="zh-CN" sz="2500" baseline="-25000">
                <a:latin typeface="Times New Roman" pitchFamily="18" charset="0"/>
              </a:endParaRPr>
            </a:p>
          </p:txBody>
        </p:sp>
        <p:sp>
          <p:nvSpPr>
            <p:cNvPr id="33817" name="Rectangle 22"/>
            <p:cNvSpPr>
              <a:spLocks noChangeArrowheads="1"/>
            </p:cNvSpPr>
            <p:nvPr/>
          </p:nvSpPr>
          <p:spPr bwMode="auto">
            <a:xfrm>
              <a:off x="2948" y="3552"/>
              <a:ext cx="1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latin typeface="Times New Roman" pitchFamily="18" charset="0"/>
                </a:rPr>
                <a:t>0</a:t>
              </a:r>
              <a:endParaRPr kumimoji="1" lang="en-US" altLang="zh-CN" sz="2500" i="1" baseline="-25000">
                <a:latin typeface="Times New Roman" pitchFamily="18" charset="0"/>
              </a:endParaRPr>
            </a:p>
          </p:txBody>
        </p:sp>
        <p:sp>
          <p:nvSpPr>
            <p:cNvPr id="33818" name="Rectangle 23"/>
            <p:cNvSpPr>
              <a:spLocks noChangeArrowheads="1"/>
            </p:cNvSpPr>
            <p:nvPr/>
          </p:nvSpPr>
          <p:spPr bwMode="auto">
            <a:xfrm>
              <a:off x="2984" y="1584"/>
              <a:ext cx="1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>
                  <a:latin typeface="Times New Roman" pitchFamily="18" charset="0"/>
                </a:rPr>
                <a:t>0</a:t>
              </a:r>
              <a:endParaRPr kumimoji="1" lang="en-US" altLang="zh-CN" sz="2500" i="1" baseline="-25000">
                <a:latin typeface="Times New Roman" pitchFamily="18" charset="0"/>
              </a:endParaRPr>
            </a:p>
          </p:txBody>
        </p:sp>
        <p:sp>
          <p:nvSpPr>
            <p:cNvPr id="33819" name="Rectangle 24"/>
            <p:cNvSpPr>
              <a:spLocks noChangeArrowheads="1"/>
            </p:cNvSpPr>
            <p:nvPr/>
          </p:nvSpPr>
          <p:spPr bwMode="auto">
            <a:xfrm>
              <a:off x="5136" y="1500"/>
              <a:ext cx="17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latin typeface="Times New Roman" pitchFamily="18" charset="0"/>
                </a:rPr>
                <a:t>T</a:t>
              </a:r>
              <a:r>
                <a:rPr kumimoji="1" lang="en-US" altLang="zh-CN" sz="2500" baseline="-250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948488" y="2420938"/>
            <a:ext cx="642937" cy="3619500"/>
            <a:chOff x="4368" y="1512"/>
            <a:chExt cx="405" cy="2280"/>
          </a:xfrm>
        </p:grpSpPr>
        <p:sp>
          <p:nvSpPr>
            <p:cNvPr id="33806" name="Line 26"/>
            <p:cNvSpPr>
              <a:spLocks noChangeShapeType="1"/>
            </p:cNvSpPr>
            <p:nvPr/>
          </p:nvSpPr>
          <p:spPr bwMode="auto">
            <a:xfrm>
              <a:off x="4444" y="1798"/>
              <a:ext cx="0" cy="1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Rectangle 27"/>
            <p:cNvSpPr>
              <a:spLocks noChangeArrowheads="1"/>
            </p:cNvSpPr>
            <p:nvPr/>
          </p:nvSpPr>
          <p:spPr bwMode="auto">
            <a:xfrm>
              <a:off x="4368" y="3552"/>
              <a:ext cx="40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baseline="-25000">
                  <a:solidFill>
                    <a:srgbClr val="000000"/>
                  </a:solidFill>
                  <a:latin typeface="Times New Roman" pitchFamily="18" charset="0"/>
                </a:rPr>
                <a:t>emax</a:t>
              </a:r>
            </a:p>
          </p:txBody>
        </p:sp>
        <p:sp>
          <p:nvSpPr>
            <p:cNvPr id="33808" name="Rectangle 28"/>
            <p:cNvSpPr>
              <a:spLocks noChangeArrowheads="1"/>
            </p:cNvSpPr>
            <p:nvPr/>
          </p:nvSpPr>
          <p:spPr bwMode="auto">
            <a:xfrm>
              <a:off x="4368" y="1512"/>
              <a:ext cx="40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latin typeface="Times New Roman" pitchFamily="18" charset="0"/>
                </a:rPr>
                <a:t>T</a:t>
              </a:r>
              <a:r>
                <a:rPr kumimoji="1" lang="en-US" altLang="zh-CN" sz="2500" baseline="-25000">
                  <a:latin typeface="Times New Roman" pitchFamily="18" charset="0"/>
                </a:rPr>
                <a:t>emax</a:t>
              </a:r>
            </a:p>
          </p:txBody>
        </p:sp>
      </p:grp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4379913" y="6232525"/>
            <a:ext cx="445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Times New Roman" pitchFamily="18" charset="0"/>
              </a:rPr>
              <a:t>图</a:t>
            </a:r>
            <a:r>
              <a:rPr kumimoji="1" lang="en-US" altLang="zh-CN" sz="2000">
                <a:latin typeface="Times New Roman" pitchFamily="18" charset="0"/>
              </a:rPr>
              <a:t>4-3  </a:t>
            </a:r>
            <a:r>
              <a:rPr kumimoji="1" lang="zh-CN" altLang="en-US" sz="2000">
                <a:latin typeface="Times New Roman" pitchFamily="18" charset="0"/>
              </a:rPr>
              <a:t>恒压恒频时异步电机的机械特性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93890" name="Object 4"/>
          <p:cNvGraphicFramePr>
            <a:graphicFrameLocks noChangeAspect="1"/>
          </p:cNvGraphicFramePr>
          <p:nvPr/>
        </p:nvGraphicFramePr>
        <p:xfrm>
          <a:off x="2643188" y="714375"/>
          <a:ext cx="5121275" cy="1047750"/>
        </p:xfrm>
        <a:graphic>
          <a:graphicData uri="http://schemas.openxmlformats.org/presentationml/2006/ole">
            <p:oleObj spid="_x0000_s293890" name="Equation" r:id="rId4" imgW="2933700" imgH="596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301750"/>
            <a:ext cx="7958166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异步电动机由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额定电压、额定频率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供电，且无外加电阻和电抗时的机械特性方程式为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固有特性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294914" name="Object 2"/>
          <p:cNvGraphicFramePr>
            <a:graphicFrameLocks noChangeAspect="1"/>
          </p:cNvGraphicFramePr>
          <p:nvPr/>
        </p:nvGraphicFramePr>
        <p:xfrm>
          <a:off x="2168525" y="3235325"/>
          <a:ext cx="5097463" cy="2441575"/>
        </p:xfrm>
        <a:graphic>
          <a:graphicData uri="http://schemas.openxmlformats.org/presentationml/2006/ole">
            <p:oleObj spid="_x0000_s295938" name="Equation" r:id="rId3" imgW="2514600" imgH="1218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调速：人为地改变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机械特性的参数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，包括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电动机参数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电源电压和电源频率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（或角频率）。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使电动机稳定工作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在人为机械特性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上，以达到调速的目的。</a:t>
            </a:r>
          </a:p>
        </p:txBody>
      </p:sp>
      <p:graphicFrame>
        <p:nvGraphicFramePr>
          <p:cNvPr id="294914" name="Object 2"/>
          <p:cNvGraphicFramePr>
            <a:graphicFrameLocks noChangeAspect="1"/>
          </p:cNvGraphicFramePr>
          <p:nvPr/>
        </p:nvGraphicFramePr>
        <p:xfrm>
          <a:off x="2038365" y="4714875"/>
          <a:ext cx="4748213" cy="1195388"/>
        </p:xfrm>
        <a:graphic>
          <a:graphicData uri="http://schemas.openxmlformats.org/presentationml/2006/ole">
            <p:oleObj spid="_x0000_s294914" name="Equation" r:id="rId3" imgW="2374560" imgH="59688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001056" cy="8112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异步电动的调速方法与气隙磁通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7056437" cy="762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异步电动机的调速方法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101013" cy="720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由异步电动机的机械特性方程式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4213" y="3933825"/>
            <a:ext cx="8101012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能够改变的参数可分为</a:t>
            </a:r>
            <a:r>
              <a:rPr lang="en-US" altLang="zh-CN" sz="3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类：</a:t>
            </a:r>
          </a:p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电动机参数、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电源电压和电源频率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（或角频率）。</a:t>
            </a:r>
          </a:p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本章重点讲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调压调速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变压变频调速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 marL="469900" indent="-46990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476375" y="2492375"/>
          <a:ext cx="5111750" cy="1271588"/>
        </p:xfrm>
        <a:graphic>
          <a:graphicData uri="http://schemas.openxmlformats.org/presentationml/2006/ole">
            <p:oleObj spid="_x0000_s159746" name="Equation" r:id="rId3" imgW="2400300" imgH="596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55402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5.2.2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数字测速方法的性能指标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01750"/>
            <a:ext cx="828680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分辨率：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当被测转速由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28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变为</a:t>
            </a:r>
            <a:r>
              <a:rPr lang="en-US" altLang="zh-CN" sz="28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28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时，引起记数值增量为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，分辨率是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							</a:t>
            </a: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敏感性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误差率：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转速实际值和测量值之差与实际值之比定义为测速误差率</a:t>
            </a:r>
            <a:endParaRPr lang="en-US" altLang="zh-CN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反映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准确性</a:t>
            </a:r>
            <a:endParaRPr lang="zh-CN" altLang="en-US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3194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5381974"/>
              </p:ext>
            </p:extLst>
          </p:nvPr>
        </p:nvGraphicFramePr>
        <p:xfrm>
          <a:off x="3286116" y="2458400"/>
          <a:ext cx="2232248" cy="684848"/>
        </p:xfrm>
        <a:graphic>
          <a:graphicData uri="http://schemas.openxmlformats.org/presentationml/2006/ole">
            <p:oleObj spid="_x0000_s3104" name="公式" r:id="rId3" imgW="710891" imgH="215806" progId="Equation.3">
              <p:embed/>
            </p:oleObj>
          </a:graphicData>
        </a:graphic>
      </p:graphicFrame>
      <p:graphicFrame>
        <p:nvGraphicFramePr>
          <p:cNvPr id="3110" name="Object 38"/>
          <p:cNvGraphicFramePr>
            <a:graphicFrameLocks noChangeAspect="1"/>
          </p:cNvGraphicFramePr>
          <p:nvPr/>
        </p:nvGraphicFramePr>
        <p:xfrm>
          <a:off x="3357554" y="4714884"/>
          <a:ext cx="2520950" cy="1044575"/>
        </p:xfrm>
        <a:graphic>
          <a:graphicData uri="http://schemas.openxmlformats.org/presentationml/2006/ole">
            <p:oleObj spid="_x0000_s3110" name="Equation" r:id="rId4" imgW="939392" imgH="393529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5169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7056437" cy="762000"/>
          </a:xfrm>
        </p:spPr>
        <p:txBody>
          <a:bodyPr/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异步电动机的气隙磁通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00240"/>
            <a:ext cx="8101013" cy="5762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三相异步电动机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定子每相电动势的有效值</a:t>
            </a:r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428596" y="3286124"/>
            <a:ext cx="81010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忽略定子绕组电阻和漏磁感抗压降</a:t>
            </a: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0" y="32289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58119" name="Object 7"/>
          <p:cNvGraphicFramePr>
            <a:graphicFrameLocks noChangeAspect="1"/>
          </p:cNvGraphicFramePr>
          <p:nvPr/>
        </p:nvGraphicFramePr>
        <p:xfrm>
          <a:off x="2214546" y="2643182"/>
          <a:ext cx="3451225" cy="633413"/>
        </p:xfrm>
        <a:graphic>
          <a:graphicData uri="http://schemas.openxmlformats.org/presentationml/2006/ole">
            <p:oleObj spid="_x0000_s296962" name="Equation" r:id="rId3" imgW="1396394" imgH="253890" progId="Equation.DSMT4">
              <p:embed/>
            </p:oleObj>
          </a:graphicData>
        </a:graphic>
      </p:graphicFrame>
      <p:graphicFrame>
        <p:nvGraphicFramePr>
          <p:cNvPr id="858121" name="Object 9"/>
          <p:cNvGraphicFramePr>
            <a:graphicFrameLocks noChangeAspect="1"/>
          </p:cNvGraphicFramePr>
          <p:nvPr/>
        </p:nvGraphicFramePr>
        <p:xfrm>
          <a:off x="1857356" y="4010034"/>
          <a:ext cx="4249737" cy="633412"/>
        </p:xfrm>
        <a:graphic>
          <a:graphicData uri="http://schemas.openxmlformats.org/presentationml/2006/ole">
            <p:oleObj spid="_x0000_s296963" name="Equation" r:id="rId4" imgW="1726451" imgH="253890" progId="Equation.DSMT4">
              <p:embed/>
            </p:oleObj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4214813" y="4357688"/>
          <a:ext cx="4843462" cy="2000250"/>
        </p:xfrm>
        <a:graphic>
          <a:graphicData uri="http://schemas.openxmlformats.org/presentationml/2006/ole">
            <p:oleObj spid="_x0000_s296964" name="Visio" r:id="rId5" imgW="3164400" imgH="1301760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285992"/>
            <a:ext cx="4857784" cy="5762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异步电动机的气隙磁通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357158" y="4000504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为了保持气隙磁通恒定，应使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57101" name="Object 13"/>
          <p:cNvGraphicFramePr>
            <a:graphicFrameLocks noChangeAspect="1"/>
          </p:cNvGraphicFramePr>
          <p:nvPr/>
        </p:nvGraphicFramePr>
        <p:xfrm>
          <a:off x="2071670" y="3143248"/>
          <a:ext cx="3311525" cy="604837"/>
        </p:xfrm>
        <a:graphic>
          <a:graphicData uri="http://schemas.openxmlformats.org/presentationml/2006/ole">
            <p:oleObj spid="_x0000_s297986" name="Equation" r:id="rId3" imgW="1307880" imgH="241200" progId="Equation.DSMT4">
              <p:embed/>
            </p:oleObj>
          </a:graphicData>
        </a:graphic>
      </p:graphicFrame>
      <p:graphicFrame>
        <p:nvGraphicFramePr>
          <p:cNvPr id="857103" name="Object 15"/>
          <p:cNvGraphicFramePr>
            <a:graphicFrameLocks noChangeAspect="1"/>
          </p:cNvGraphicFramePr>
          <p:nvPr/>
        </p:nvGraphicFramePr>
        <p:xfrm>
          <a:off x="6215074" y="3714752"/>
          <a:ext cx="2016125" cy="1343025"/>
        </p:xfrm>
        <a:graphic>
          <a:graphicData uri="http://schemas.openxmlformats.org/presentationml/2006/ole">
            <p:oleObj spid="_x0000_s297987" name="Equation" r:id="rId4" imgW="685800" imgH="457200" progId="Equation.DSMT4">
              <p:embed/>
            </p:oleObj>
          </a:graphicData>
        </a:graphic>
      </p:graphicFrame>
      <p:graphicFrame>
        <p:nvGraphicFramePr>
          <p:cNvPr id="857105" name="Object 17"/>
          <p:cNvGraphicFramePr>
            <a:graphicFrameLocks noChangeAspect="1"/>
          </p:cNvGraphicFramePr>
          <p:nvPr/>
        </p:nvGraphicFramePr>
        <p:xfrm>
          <a:off x="3571868" y="4786322"/>
          <a:ext cx="1944687" cy="1216025"/>
        </p:xfrm>
        <a:graphic>
          <a:graphicData uri="http://schemas.openxmlformats.org/presentationml/2006/ole">
            <p:oleObj spid="_x0000_s297988" name="Equation" r:id="rId5" imgW="685800" imgH="431800" progId="Equation.DSMT4">
              <p:embed/>
            </p:oleObj>
          </a:graphicData>
        </a:graphic>
      </p:graphicFrame>
      <p:sp>
        <p:nvSpPr>
          <p:cNvPr id="857107" name="Rectangle 19"/>
          <p:cNvSpPr>
            <a:spLocks noChangeArrowheads="1"/>
          </p:cNvSpPr>
          <p:nvPr/>
        </p:nvSpPr>
        <p:spPr bwMode="auto">
          <a:xfrm>
            <a:off x="1042988" y="5084763"/>
            <a:ext cx="45370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或近似为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2000232" y="1428736"/>
          <a:ext cx="4249738" cy="633413"/>
        </p:xfrm>
        <a:graphic>
          <a:graphicData uri="http://schemas.openxmlformats.org/presentationml/2006/ole">
            <p:oleObj spid="_x0000_s297989" name="Equation" r:id="rId6" imgW="1726451" imgH="25389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7056437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6.2 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异步电动机调压调速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071810"/>
            <a:ext cx="8208962" cy="2949578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调压调速：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额定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只改变定子电压的调速方法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称作。</a:t>
            </a:r>
          </a:p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降压调速：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定子电压只能降低，不能升高。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9010" name="Object 6"/>
          <p:cNvGraphicFramePr>
            <a:graphicFrameLocks noChangeAspect="1"/>
          </p:cNvGraphicFramePr>
          <p:nvPr/>
        </p:nvGraphicFramePr>
        <p:xfrm>
          <a:off x="928662" y="1643050"/>
          <a:ext cx="5111750" cy="1271588"/>
        </p:xfrm>
        <a:graphic>
          <a:graphicData uri="http://schemas.openxmlformats.org/presentationml/2006/ole">
            <p:oleObj spid="_x0000_s299010" name="Equation" r:id="rId3" imgW="2400300" imgH="596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7056437" cy="76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异步电动机调压调速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64500" cy="1081088"/>
          </a:xfrm>
        </p:spPr>
        <p:txBody>
          <a:bodyPr/>
          <a:lstStyle/>
          <a:p>
            <a:pPr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：电动机同步转速保持额定值不变 </a:t>
            </a:r>
          </a:p>
        </p:txBody>
      </p:sp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571472" y="4357694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气隙磁通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785786" y="5734050"/>
            <a:ext cx="7710514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随定子电压的降低而减小，属于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弱磁调速</a:t>
            </a: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60172" name="Rectangle 12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3071802" y="2928934"/>
          <a:ext cx="2592387" cy="1117600"/>
        </p:xfrm>
        <a:graphic>
          <a:graphicData uri="http://schemas.openxmlformats.org/presentationml/2006/ole">
            <p:oleObj spid="_x0000_s300034" name="Equation" r:id="rId3" imgW="1040948" imgH="444307" progId="Equation.DSMT4">
              <p:embed/>
            </p:oleObj>
          </a:graphicData>
        </a:graphic>
      </p:graphicFrame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0" y="320040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60173" name="Object 13"/>
          <p:cNvGraphicFramePr>
            <a:graphicFrameLocks noChangeAspect="1"/>
          </p:cNvGraphicFramePr>
          <p:nvPr/>
        </p:nvGraphicFramePr>
        <p:xfrm>
          <a:off x="3071802" y="4286256"/>
          <a:ext cx="2808287" cy="1095375"/>
        </p:xfrm>
        <a:graphic>
          <a:graphicData uri="http://schemas.openxmlformats.org/presentationml/2006/ole">
            <p:oleObj spid="_x0000_s300035" name="Equation" r:id="rId4" imgW="11684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96" y="571480"/>
            <a:ext cx="8820150" cy="90648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异步电动机调压调速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的主电路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6281738"/>
            <a:ext cx="5257800" cy="576262"/>
          </a:xfrm>
        </p:spPr>
        <p:txBody>
          <a:bodyPr/>
          <a:lstStyle/>
          <a:p>
            <a:pPr algn="ctr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5-4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晶闸管交流调压器调速</a:t>
            </a:r>
          </a:p>
        </p:txBody>
      </p:sp>
      <p:sp>
        <p:nvSpPr>
          <p:cNvPr id="861188" name="Rectangle 4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1190" name="Rectangle 6"/>
          <p:cNvSpPr>
            <a:spLocks noChangeArrowheads="1"/>
          </p:cNvSpPr>
          <p:nvPr/>
        </p:nvSpPr>
        <p:spPr bwMode="auto">
          <a:xfrm>
            <a:off x="0" y="0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034" y="4929198"/>
            <a:ext cx="385765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a) 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不可逆电路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23526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000240"/>
            <a:ext cx="2781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5000628" y="5072074"/>
            <a:ext cx="148951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b)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可逆电路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57158" y="1643050"/>
            <a:ext cx="7704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调压调速的机械特性表达式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1527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57158" y="2428868"/>
          <a:ext cx="4019550" cy="1036637"/>
        </p:xfrm>
        <a:graphic>
          <a:graphicData uri="http://schemas.openxmlformats.org/presentationml/2006/ole">
            <p:oleObj spid="_x0000_s160770" name="Equation" r:id="rId3" imgW="2540000" imgH="647700" progId="Equation.DSMT4">
              <p:embed/>
            </p:oleObj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5720" y="4143380"/>
            <a:ext cx="392909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电磁转矩与定子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电压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平方成正比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8196" y="571480"/>
            <a:ext cx="8820150" cy="90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6.2.2 </a:t>
            </a:r>
            <a:r>
              <a:rPr lang="zh-CN" altLang="en-US" sz="3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异步电动机调压调速的机械特性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29058" y="6157905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</a:rPr>
              <a:t>图</a:t>
            </a:r>
            <a:r>
              <a:rPr kumimoji="1" lang="en-US" altLang="zh-CN" sz="2400" b="1" dirty="0">
                <a:latin typeface="Times New Roman" pitchFamily="18" charset="0"/>
              </a:rPr>
              <a:t>6-5  </a:t>
            </a:r>
            <a:r>
              <a:rPr kumimoji="1" lang="zh-CN" altLang="en-US" sz="2400" b="1" dirty="0">
                <a:latin typeface="Times New Roman" pitchFamily="18" charset="0"/>
              </a:rPr>
              <a:t>异步电动机调压调速的机械特性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9485" y="2357430"/>
            <a:ext cx="461010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3214686"/>
            <a:ext cx="5905500" cy="719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临界转差率保持不变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85720" y="1643050"/>
            <a:ext cx="7704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理想空载转速保持为同步转速不变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1527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357313" y="2286000"/>
          <a:ext cx="1309687" cy="571500"/>
        </p:xfrm>
        <a:graphic>
          <a:graphicData uri="http://schemas.openxmlformats.org/presentationml/2006/ole">
            <p:oleObj spid="_x0000_s161794" name="Equation" r:id="rId3" imgW="520700" imgH="228600" progId="Equation.DSMT4">
              <p:embed/>
            </p:oleObj>
          </a:graphicData>
        </a:graphic>
      </p:graphicFrame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42910" y="3714752"/>
          <a:ext cx="3527425" cy="1103312"/>
        </p:xfrm>
        <a:graphic>
          <a:graphicData uri="http://schemas.openxmlformats.org/presentationml/2006/ole">
            <p:oleObj spid="_x0000_s161795" name="Equation" r:id="rId4" imgW="1548728" imgH="482391" progId="Equation.DSMT4">
              <p:embed/>
            </p:oleObj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929058" y="6157905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6-5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异步电动机调压调速的机械特性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9485" y="2357430"/>
            <a:ext cx="461010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1797" name="Object 8"/>
          <p:cNvGraphicFramePr>
            <a:graphicFrameLocks noChangeAspect="1"/>
          </p:cNvGraphicFramePr>
          <p:nvPr/>
        </p:nvGraphicFramePr>
        <p:xfrm>
          <a:off x="500034" y="5357826"/>
          <a:ext cx="4019550" cy="1036638"/>
        </p:xfrm>
        <a:graphic>
          <a:graphicData uri="http://schemas.openxmlformats.org/presentationml/2006/ole">
            <p:oleObj spid="_x0000_s161797" name="Equation" r:id="rId6" imgW="2540000" imgH="647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31527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85720" y="1500174"/>
            <a:ext cx="76327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临界转矩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31765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690831" y="1269992"/>
          <a:ext cx="4524375" cy="1016000"/>
        </p:xfrm>
        <a:graphic>
          <a:graphicData uri="http://schemas.openxmlformats.org/presentationml/2006/ole">
            <p:oleObj spid="_x0000_s162818" name="Equation" r:id="rId3" imgW="2247900" imgH="508000" progId="Equation.DSMT4">
              <p:embed/>
            </p:oleObj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85720" y="4000504"/>
            <a:ext cx="42148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Wingdings" pitchFamily="2" charset="2"/>
              <a:buChar char="l"/>
            </a:pPr>
            <a:r>
              <a:rPr kumimoji="1" lang="en-US" altLang="zh-CN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</a:rPr>
              <a:t>随定子电压的减小而成平方比地下降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29058" y="6157905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6-5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异步电动机调压调速的机械特性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9485" y="2357430"/>
            <a:ext cx="461010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-428660" y="2736836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82528" y="1500174"/>
            <a:ext cx="5389604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带恒转矩负载时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，异步电动机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降压调速时的稳定工作范围为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-428660" y="2898761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-428660" y="2770174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-428660" y="2760649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39665" y="3184511"/>
            <a:ext cx="489743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p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调速范围有限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为恒转矩负载在不同电压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时稳定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工作点。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p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带风机类负载运行，调速范围可以稍大一些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为风机类负载在不同电压时的稳定工作点。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-428660" y="2898761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857356" y="2500306"/>
          <a:ext cx="1554162" cy="571500"/>
        </p:xfrm>
        <a:graphic>
          <a:graphicData uri="http://schemas.openxmlformats.org/presentationml/2006/ole">
            <p:oleObj spid="_x0000_s165890" name="Equation" r:id="rId3" imgW="622030" imgH="228501" progId="Equation.DSMT4">
              <p:embed/>
            </p:oleObj>
          </a:graphicData>
        </a:graphic>
      </p:graphicFrame>
      <p:pic>
        <p:nvPicPr>
          <p:cNvPr id="4506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5432" y="3155937"/>
            <a:ext cx="3454286" cy="28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85794"/>
            <a:ext cx="8351838" cy="62073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异步电动机调压调速的效率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31527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27088" y="2419352"/>
            <a:ext cx="7273925" cy="65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定子侧输入的电磁功率：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恒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转矩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负载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18611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31765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827088" y="5229225"/>
            <a:ext cx="7561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故</a:t>
            </a:r>
            <a:r>
              <a:rPr kumimoji="1"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电磁功率恒定不变，与转速无关。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571736" y="3214686"/>
          <a:ext cx="3024187" cy="1184275"/>
        </p:xfrm>
        <a:graphic>
          <a:graphicData uri="http://schemas.openxmlformats.org/presentationml/2006/ole">
            <p:oleObj spid="_x0000_s166914" name="Equation" r:id="rId3" imgW="1143000" imgH="444500" progId="Equation.DSMT4">
              <p:embed/>
            </p:oleObj>
          </a:graphicData>
        </a:graphic>
      </p:graphicFrame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331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714612" y="4500570"/>
          <a:ext cx="1152525" cy="587375"/>
        </p:xfrm>
        <a:graphic>
          <a:graphicData uri="http://schemas.openxmlformats.org/presentationml/2006/ole">
            <p:oleObj spid="_x0000_s166915" name="Equation" r:id="rId4" imgW="444307" imgH="228501" progId="Equation.DSMT4">
              <p:embed/>
            </p:oleObj>
          </a:graphicData>
        </a:graphic>
      </p:graphicFrame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857620" y="4500570"/>
            <a:ext cx="266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均为常数</a:t>
            </a:r>
            <a:r>
              <a:rPr kumimoji="1" lang="zh-CN" altLang="en-US" sz="24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162925" cy="6413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5.2.3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4"/>
            <a:ext cx="8248678" cy="4786346"/>
          </a:xfrm>
        </p:spPr>
        <p:txBody>
          <a:bodyPr>
            <a:noAutofit/>
          </a:bodyPr>
          <a:lstStyle/>
          <a:p>
            <a:pPr>
              <a:lnSpc>
                <a:spcPct val="145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法测速：在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内，旋转编码器发出脉冲数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5000"/>
              </a:lnSpc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45000"/>
              </a:lnSpc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法测速分辨率为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45000"/>
              </a:lnSpc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45000"/>
              </a:lnSpc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测速误差率</a:t>
            </a:r>
          </a:p>
          <a:p>
            <a:pPr>
              <a:lnSpc>
                <a:spcPct val="145000"/>
              </a:lnSpc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											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3205163"/>
            <a:ext cx="184731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8421598"/>
              </p:ext>
            </p:extLst>
          </p:nvPr>
        </p:nvGraphicFramePr>
        <p:xfrm>
          <a:off x="3071802" y="2214554"/>
          <a:ext cx="2736850" cy="1073150"/>
        </p:xfrm>
        <a:graphic>
          <a:graphicData uri="http://schemas.openxmlformats.org/presentationml/2006/ole">
            <p:oleObj spid="_x0000_s5152" name="公式" r:id="rId3" imgW="1143000" imgH="4445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90985793"/>
              </p:ext>
            </p:extLst>
          </p:nvPr>
        </p:nvGraphicFramePr>
        <p:xfrm>
          <a:off x="3214678" y="3571876"/>
          <a:ext cx="4149222" cy="928694"/>
        </p:xfrm>
        <a:graphic>
          <a:graphicData uri="http://schemas.openxmlformats.org/presentationml/2006/ole">
            <p:oleObj spid="_x0000_s5156" name="公式" r:id="rId4" imgW="1917700" imgH="43180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2654548"/>
              </p:ext>
            </p:extLst>
          </p:nvPr>
        </p:nvGraphicFramePr>
        <p:xfrm>
          <a:off x="2588290" y="5000636"/>
          <a:ext cx="6555710" cy="1571636"/>
        </p:xfrm>
        <a:graphic>
          <a:graphicData uri="http://schemas.openxmlformats.org/presentationml/2006/ole">
            <p:oleObj spid="_x0000_s5157" name="公式" r:id="rId5" imgW="3048000" imgH="838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07596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549275" y="2424110"/>
            <a:ext cx="7273925" cy="6477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转差功率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28596" y="3447836"/>
            <a:ext cx="5000660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带恒转矩负载的降压调速就是靠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增大转差功率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、减小输出功率来换取转速的降低。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转差功率消耗型：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的转差功率全部消耗在转子电阻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上。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475052"/>
            <a:ext cx="184731" cy="5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965469" y="2285992"/>
          <a:ext cx="4321175" cy="1208087"/>
        </p:xfrm>
        <a:graphic>
          <a:graphicData uri="http://schemas.openxmlformats.org/presentationml/2006/ole">
            <p:oleObj spid="_x0000_s167938" name="Equation" r:id="rId3" imgW="1600200" imgH="444500" progId="Equation.DSMT4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1473" y="1412873"/>
            <a:ext cx="3786214" cy="6477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输出的机械功率：</a:t>
            </a: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aphicFrame>
        <p:nvGraphicFramePr>
          <p:cNvPr id="167939" name="Object 6"/>
          <p:cNvGraphicFramePr>
            <a:graphicFrameLocks noChangeAspect="1"/>
          </p:cNvGraphicFramePr>
          <p:nvPr/>
        </p:nvGraphicFramePr>
        <p:xfrm>
          <a:off x="4127500" y="1214438"/>
          <a:ext cx="4354513" cy="1208087"/>
        </p:xfrm>
        <a:graphic>
          <a:graphicData uri="http://schemas.openxmlformats.org/presentationml/2006/ole">
            <p:oleObj spid="_x0000_s167939" name="Equation" r:id="rId4" imgW="1612800" imgH="444240" progId="Equation.DSMT4">
              <p:embed/>
            </p:oleObj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3363653"/>
            <a:ext cx="3454286" cy="285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2143116"/>
            <a:ext cx="4929190" cy="40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增加转子电阻值，临界转差率加大，可以扩大恒转矩负载下的调速范围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，称作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交流力矩电动机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缺点是机械特性较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软。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959225" y="5214950"/>
            <a:ext cx="5184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6-6 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高转子电阻电动机（交流力矩电动机）在不同电压下的机械特性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4" name="Picture 6" descr="05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30" y="2060575"/>
            <a:ext cx="381635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2082" name="Object 11"/>
          <p:cNvGraphicFramePr>
            <a:graphicFrameLocks noChangeAspect="1"/>
          </p:cNvGraphicFramePr>
          <p:nvPr/>
        </p:nvGraphicFramePr>
        <p:xfrm>
          <a:off x="714348" y="785794"/>
          <a:ext cx="3527425" cy="1103313"/>
        </p:xfrm>
        <a:graphic>
          <a:graphicData uri="http://schemas.openxmlformats.org/presentationml/2006/ole">
            <p:oleObj spid="_x0000_s302082" name="Equation" r:id="rId5" imgW="1548728" imgH="482391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闭环控制的调压调速系统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5720" y="2060575"/>
            <a:ext cx="350046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要求带恒转矩负载的调压系统具有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较大的调速范围时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，往往须采用带转速反馈的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控制系统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995738" y="5157788"/>
            <a:ext cx="4033837" cy="97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>
                <a:latin typeface="微软雅黑" pitchFamily="34" charset="-122"/>
                <a:ea typeface="微软雅黑" pitchFamily="34" charset="-122"/>
              </a:rPr>
              <a:t>6-7  </a:t>
            </a:r>
            <a:r>
              <a:rPr kumimoji="1" lang="zh-CN" altLang="en-US" sz="2400" b="1">
                <a:latin typeface="微软雅黑" pitchFamily="34" charset="-122"/>
                <a:ea typeface="微软雅黑" pitchFamily="34" charset="-122"/>
              </a:rPr>
              <a:t>带转速负反馈闭环控制的交流调压调速系统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0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182" name="Picture 6" descr="05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9032" y="1773238"/>
            <a:ext cx="3956306" cy="334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闭环控制的调压调速系统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57158" y="2000240"/>
            <a:ext cx="4286280" cy="380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负载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增大或减小，引起转速下降或</a:t>
            </a:r>
            <a:r>
              <a:rPr lang="zh-CN" altLang="en-US" sz="3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上升。</a:t>
            </a:r>
            <a:endParaRPr lang="en-US" altLang="zh-CN" sz="30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反馈控制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作用会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自动调整定子电压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，使闭环系统工作在新的稳定工作点</a:t>
            </a: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3328988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05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9379" y="2205038"/>
            <a:ext cx="3756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0129" y="5516563"/>
            <a:ext cx="4033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6-8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转速闭环控制的交流调压调速系统静特性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闭环控制的调压调速系统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57159" y="2143116"/>
            <a:ext cx="4000528" cy="380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 smtClean="0">
                <a:latin typeface="微软雅黑" pitchFamily="34" charset="-122"/>
                <a:ea typeface="微软雅黑" pitchFamily="34" charset="-122"/>
              </a:rPr>
              <a:t>按反馈控制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规律，将稳定工作点连接起来便是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闭环系统的静特性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3328988"/>
            <a:ext cx="18473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05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7941" y="2205038"/>
            <a:ext cx="3756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38691" y="5516563"/>
            <a:ext cx="40338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6-8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转速闭环控制的交流调压调速系统静特性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05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81" y="2205038"/>
            <a:ext cx="3756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351838" cy="762000"/>
          </a:xfrm>
        </p:spPr>
        <p:txBody>
          <a:bodyPr/>
          <a:lstStyle/>
          <a:p>
            <a:pPr algn="ctr" eaLnBrk="1" hangingPunct="1"/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闭环控制的调压调速系统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85720" y="2060575"/>
            <a:ext cx="314327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静特性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左右两边都有极限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，它们是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额定电压下的机械特性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最小输出电压下的机械特性</a:t>
            </a:r>
            <a:r>
              <a:rPr lang="zh-CN" altLang="en-US" sz="3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394231" y="5516563"/>
            <a:ext cx="40338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6-8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转速闭环控制的交流调压调速系统静特性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7634318" y="2133600"/>
            <a:ext cx="1366838" cy="863600"/>
          </a:xfrm>
          <a:prstGeom prst="wedgeRectCallout">
            <a:avLst>
              <a:gd name="adj1" fmla="val -94597"/>
              <a:gd name="adj2" fmla="val 149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 sz="24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3289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7850218" y="2205038"/>
          <a:ext cx="863600" cy="671512"/>
        </p:xfrm>
        <a:graphic>
          <a:graphicData uri="http://schemas.openxmlformats.org/presentationml/2006/ole">
            <p:oleObj spid="_x0000_s168962" name="Equation" r:id="rId4" imgW="253780" imgH="203024" progId="Equation.DSMT4">
              <p:embed/>
            </p:oleObj>
          </a:graphicData>
        </a:graphic>
      </p:graphicFrame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3422650" y="2636838"/>
            <a:ext cx="1149350" cy="863600"/>
          </a:xfrm>
          <a:prstGeom prst="wedgeRectCallout">
            <a:avLst>
              <a:gd name="adj1" fmla="val 118509"/>
              <a:gd name="adj2" fmla="val 79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CN" altLang="zh-CN" sz="24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50825" y="314166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3530631" y="2781300"/>
          <a:ext cx="992187" cy="579438"/>
        </p:xfrm>
        <a:graphic>
          <a:graphicData uri="http://schemas.openxmlformats.org/presentationml/2006/ole">
            <p:oleObj spid="_x0000_s168963" name="Equation" r:id="rId5" imgW="342751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62925" cy="64611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5.2.4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法测速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01750"/>
            <a:ext cx="8286808" cy="48291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法测速：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测旋转编码器两个输出脉冲之间的间隔时间来计算转速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分辨率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误差率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3643306" y="2071678"/>
          <a:ext cx="2222500" cy="965200"/>
        </p:xfrm>
        <a:graphic>
          <a:graphicData uri="http://schemas.openxmlformats.org/presentationml/2006/ole">
            <p:oleObj spid="_x0000_s131076" name="Equation" r:id="rId3" imgW="977900" imgH="431800" progId="Equation.DSMT4">
              <p:embed/>
            </p:oleObj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7000892" y="2357430"/>
          <a:ext cx="1584325" cy="474662"/>
        </p:xfrm>
        <a:graphic>
          <a:graphicData uri="http://schemas.openxmlformats.org/presentationml/2006/ole">
            <p:oleObj spid="_x0000_s131077" name="公式" r:id="rId4" imgW="761669" imgH="228501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5765290"/>
              </p:ext>
            </p:extLst>
          </p:nvPr>
        </p:nvGraphicFramePr>
        <p:xfrm>
          <a:off x="2786050" y="3357562"/>
          <a:ext cx="4824413" cy="850900"/>
        </p:xfrm>
        <a:graphic>
          <a:graphicData uri="http://schemas.openxmlformats.org/presentationml/2006/ole">
            <p:oleObj spid="_x0000_s131078" name="公式" r:id="rId5" imgW="2425700" imgH="43180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149998"/>
              </p:ext>
            </p:extLst>
          </p:nvPr>
        </p:nvGraphicFramePr>
        <p:xfrm>
          <a:off x="2071670" y="4643446"/>
          <a:ext cx="6192837" cy="1495425"/>
        </p:xfrm>
        <a:graphic>
          <a:graphicData uri="http://schemas.openxmlformats.org/presentationml/2006/ole">
            <p:oleObj spid="_x0000_s131079" name="Equation" r:id="rId6" imgW="3213100" imgH="8382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37948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ChangeArrowheads="1"/>
          </p:cNvSpPr>
          <p:nvPr/>
        </p:nvSpPr>
        <p:spPr bwMode="auto">
          <a:xfrm>
            <a:off x="0" y="215265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3286116" y="5286388"/>
            <a:ext cx="4453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5-6	   M/T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法测速原理示意图</a:t>
            </a:r>
          </a:p>
        </p:txBody>
      </p:sp>
      <p:pic>
        <p:nvPicPr>
          <p:cNvPr id="31748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357298"/>
            <a:ext cx="5886972" cy="360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620688"/>
            <a:ext cx="8162925" cy="6413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643042" y="5969000"/>
          <a:ext cx="1608137" cy="889000"/>
        </p:xfrm>
        <a:graphic>
          <a:graphicData uri="http://schemas.openxmlformats.org/presentationml/2006/ole">
            <p:oleObj spid="_x0000_s126981" name="公式" r:id="rId4" imgW="812447" imgH="444307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101640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02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3571876"/>
            <a:ext cx="4722885" cy="289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56792"/>
            <a:ext cx="8438658" cy="46926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高速段</a:t>
            </a:r>
          </a:p>
          <a:p>
            <a:pPr algn="r"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			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法测速的分辨率相同。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低速段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法测速相同。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3205163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21468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0289896"/>
              </p:ext>
            </p:extLst>
          </p:nvPr>
        </p:nvGraphicFramePr>
        <p:xfrm>
          <a:off x="3000364" y="1714488"/>
          <a:ext cx="1295400" cy="971550"/>
        </p:xfrm>
        <a:graphic>
          <a:graphicData uri="http://schemas.openxmlformats.org/presentationml/2006/ole">
            <p:oleObj spid="_x0000_s11327" name="公式" r:id="rId4" imgW="571252" imgH="431613" progId="Equation.3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5.2.5 M/T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法测速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分辨率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285852" y="3935422"/>
          <a:ext cx="2222500" cy="850900"/>
        </p:xfrm>
        <a:graphic>
          <a:graphicData uri="http://schemas.openxmlformats.org/presentationml/2006/ole">
            <p:oleObj spid="_x0000_s11331" name="Equation" r:id="rId5" imgW="11174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27570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x">
  <a:themeElements>
    <a:clrScheme name="Edgex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x">
      <a:majorFont>
        <a:latin typeface="Bookman Old Styl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x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x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x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上海大学徐国卿电动汽车新型牵引控制技术1103(2)</Template>
  <TotalTime>945</TotalTime>
  <Words>2130</Words>
  <Application>Microsoft Office PowerPoint</Application>
  <PresentationFormat>全屏显示(4:3)</PresentationFormat>
  <Paragraphs>315</Paragraphs>
  <Slides>66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Edgex</vt:lpstr>
      <vt:lpstr>Microsoft Office Visio 绘图</vt:lpstr>
      <vt:lpstr>MathType 6.0 Equation</vt:lpstr>
      <vt:lpstr>公式</vt:lpstr>
      <vt:lpstr>Equation</vt:lpstr>
      <vt:lpstr>Visio</vt:lpstr>
      <vt:lpstr>幻灯片 1</vt:lpstr>
      <vt:lpstr>ZOH：零阶保持器； ASR和ACR用数字方式实现； 电流模拟量通过AD转换为数字量； 反馈信号通过低通滤波器滤除高频信号。</vt:lpstr>
      <vt:lpstr>5.1 采样频率的选择 </vt:lpstr>
      <vt:lpstr>5.2　转速检测的数字化</vt:lpstr>
      <vt:lpstr>5.2.2 数字测速方法的性能指标</vt:lpstr>
      <vt:lpstr>5.2.3  M法测速</vt:lpstr>
      <vt:lpstr>5.2.4  T法测速</vt:lpstr>
      <vt:lpstr>幻灯片 8</vt:lpstr>
      <vt:lpstr>5.2.5 M/T法测速-分辨率</vt:lpstr>
      <vt:lpstr>5.2.5 M/T法测速-误差率</vt:lpstr>
      <vt:lpstr>5.3 数字PI调节器-</vt:lpstr>
      <vt:lpstr>幻灯片 12</vt:lpstr>
      <vt:lpstr>5.4数字控制器的设计</vt:lpstr>
      <vt:lpstr>5.4数字控制器的设计</vt:lpstr>
      <vt:lpstr>幻灯片 15</vt:lpstr>
      <vt:lpstr>第  2  篇</vt:lpstr>
      <vt:lpstr>概      述</vt:lpstr>
      <vt:lpstr>交流调速系统的优越性：</vt:lpstr>
      <vt:lpstr>幻灯片 19</vt:lpstr>
      <vt:lpstr>一般性能调速和节能调速 </vt:lpstr>
      <vt:lpstr>高性能的交流调速系统和伺服系统</vt:lpstr>
      <vt:lpstr>特大容量、极高转速的交流调速</vt:lpstr>
      <vt:lpstr>交流调速系统主要种类-按电机分</vt:lpstr>
      <vt:lpstr>异步电动机调速</vt:lpstr>
      <vt:lpstr>异步电动机调速</vt:lpstr>
      <vt:lpstr>转差功率消耗型</vt:lpstr>
      <vt:lpstr>转差功率馈送型</vt:lpstr>
      <vt:lpstr>转差功率不变型</vt:lpstr>
      <vt:lpstr>2. 同步电动机调速</vt:lpstr>
      <vt:lpstr>2. 同步电动机调速</vt:lpstr>
      <vt:lpstr>幻灯片 31</vt:lpstr>
      <vt:lpstr>运动控制系统</vt:lpstr>
      <vt:lpstr>第6章基于稳态模型的异步电动机调速系统</vt:lpstr>
      <vt:lpstr>6.1 异步电动机的稳态数学模型和方法</vt:lpstr>
      <vt:lpstr>6.1.1异步电动的稳态数学模型</vt:lpstr>
      <vt:lpstr>参数定义</vt:lpstr>
      <vt:lpstr>幻灯片 37</vt:lpstr>
      <vt:lpstr>转子相电流的幅值（折合到定子侧） </vt:lpstr>
      <vt:lpstr>电流简化公式</vt:lpstr>
      <vt:lpstr> 电磁转矩公式</vt:lpstr>
      <vt:lpstr>异步电动机的机械特性方程：</vt:lpstr>
      <vt:lpstr>临界转差率和临界转矩 </vt:lpstr>
      <vt:lpstr>临界转差率和临界转矩 </vt:lpstr>
      <vt:lpstr>机械特性</vt:lpstr>
      <vt:lpstr>机械特性</vt:lpstr>
      <vt:lpstr>机械特性</vt:lpstr>
      <vt:lpstr>幻灯片 47</vt:lpstr>
      <vt:lpstr>6.1.1异步电动的调速方法与气隙磁通</vt:lpstr>
      <vt:lpstr>异步电动机的调速方法</vt:lpstr>
      <vt:lpstr>异步电动机的气隙磁通</vt:lpstr>
      <vt:lpstr>幻灯片 51</vt:lpstr>
      <vt:lpstr>6.2  异步电动机调压调速</vt:lpstr>
      <vt:lpstr>异步电动机调压调速</vt:lpstr>
      <vt:lpstr>6.2.1 异步电动机调压调速的主电路</vt:lpstr>
      <vt:lpstr>幻灯片 55</vt:lpstr>
      <vt:lpstr>幻灯片 56</vt:lpstr>
      <vt:lpstr>幻灯片 57</vt:lpstr>
      <vt:lpstr>幻灯片 58</vt:lpstr>
      <vt:lpstr>异步电动机调压调速的效率</vt:lpstr>
      <vt:lpstr>幻灯片 60</vt:lpstr>
      <vt:lpstr>幻灯片 61</vt:lpstr>
      <vt:lpstr>*6.2.3 闭环控制的调压调速系统</vt:lpstr>
      <vt:lpstr>*6.2.3 闭环控制的调压调速系统</vt:lpstr>
      <vt:lpstr>*6.2.3 闭环控制的调压调速系统</vt:lpstr>
      <vt:lpstr>6.2.3 闭环控制的调压调速系统</vt:lpstr>
      <vt:lpstr>幻灯片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直流调速系统的数字控制</dc:title>
  <dc:creator>Windows 用户</dc:creator>
  <cp:lastModifiedBy>微软用户</cp:lastModifiedBy>
  <cp:revision>81</cp:revision>
  <dcterms:created xsi:type="dcterms:W3CDTF">2017-11-21T04:26:15Z</dcterms:created>
  <dcterms:modified xsi:type="dcterms:W3CDTF">2020-04-10T03:53:17Z</dcterms:modified>
</cp:coreProperties>
</file>