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373" r:id="rId2"/>
    <p:sldId id="598" r:id="rId3"/>
    <p:sldId id="610" r:id="rId4"/>
    <p:sldId id="599" r:id="rId5"/>
    <p:sldId id="390" r:id="rId6"/>
    <p:sldId id="387" r:id="rId7"/>
    <p:sldId id="392" r:id="rId8"/>
    <p:sldId id="393" r:id="rId9"/>
    <p:sldId id="601" r:id="rId10"/>
    <p:sldId id="401" r:id="rId11"/>
    <p:sldId id="405" r:id="rId12"/>
    <p:sldId id="604" r:id="rId13"/>
    <p:sldId id="605" r:id="rId14"/>
    <p:sldId id="606" r:id="rId15"/>
    <p:sldId id="407" r:id="rId16"/>
    <p:sldId id="414" r:id="rId17"/>
    <p:sldId id="416" r:id="rId18"/>
    <p:sldId id="421" r:id="rId19"/>
    <p:sldId id="609" r:id="rId20"/>
    <p:sldId id="423" r:id="rId21"/>
    <p:sldId id="424" r:id="rId22"/>
    <p:sldId id="425" r:id="rId23"/>
    <p:sldId id="611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612" r:id="rId37"/>
    <p:sldId id="438" r:id="rId38"/>
    <p:sldId id="439" r:id="rId39"/>
    <p:sldId id="613" r:id="rId40"/>
    <p:sldId id="440" r:id="rId41"/>
    <p:sldId id="441" r:id="rId42"/>
    <p:sldId id="442" r:id="rId43"/>
    <p:sldId id="443" r:id="rId44"/>
    <p:sldId id="614" r:id="rId45"/>
    <p:sldId id="615" r:id="rId46"/>
    <p:sldId id="444" r:id="rId47"/>
    <p:sldId id="445" r:id="rId48"/>
    <p:sldId id="446" r:id="rId49"/>
    <p:sldId id="447" r:id="rId50"/>
    <p:sldId id="616" r:id="rId51"/>
    <p:sldId id="448" r:id="rId52"/>
    <p:sldId id="449" r:id="rId53"/>
    <p:sldId id="450" r:id="rId54"/>
    <p:sldId id="617" r:id="rId55"/>
    <p:sldId id="618" r:id="rId56"/>
    <p:sldId id="451" r:id="rId57"/>
    <p:sldId id="452" r:id="rId58"/>
    <p:sldId id="453" r:id="rId59"/>
    <p:sldId id="455" r:id="rId60"/>
    <p:sldId id="456" r:id="rId61"/>
    <p:sldId id="457" r:id="rId62"/>
    <p:sldId id="458" r:id="rId63"/>
    <p:sldId id="460" r:id="rId64"/>
    <p:sldId id="461" r:id="rId65"/>
    <p:sldId id="462" r:id="rId66"/>
    <p:sldId id="463" r:id="rId67"/>
    <p:sldId id="464" r:id="rId68"/>
    <p:sldId id="465" r:id="rId69"/>
    <p:sldId id="466" r:id="rId70"/>
    <p:sldId id="467" r:id="rId71"/>
    <p:sldId id="468" r:id="rId72"/>
    <p:sldId id="469" r:id="rId73"/>
    <p:sldId id="470" r:id="rId74"/>
    <p:sldId id="619" r:id="rId75"/>
    <p:sldId id="620" r:id="rId76"/>
    <p:sldId id="471" r:id="rId77"/>
    <p:sldId id="622" r:id="rId78"/>
    <p:sldId id="623" r:id="rId79"/>
    <p:sldId id="472" r:id="rId80"/>
    <p:sldId id="473" r:id="rId81"/>
    <p:sldId id="474" r:id="rId82"/>
    <p:sldId id="475" r:id="rId8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68.emf"/><Relationship Id="rId1" Type="http://schemas.openxmlformats.org/officeDocument/2006/relationships/image" Target="../media/image3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4.wmf"/><Relationship Id="rId1" Type="http://schemas.openxmlformats.org/officeDocument/2006/relationships/image" Target="../media/image7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40.wmf"/><Relationship Id="rId1" Type="http://schemas.openxmlformats.org/officeDocument/2006/relationships/image" Target="../media/image8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2.wmf"/><Relationship Id="rId1" Type="http://schemas.openxmlformats.org/officeDocument/2006/relationships/image" Target="../media/image8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4D24D-00AA-46C3-9BB6-ACDDE9F325AF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B8B3-1160-44F7-9B08-0B1C55C0F9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8557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7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EA6F2-F496-4CE0-AFF7-6ECA0BBB1A6D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6899B-B0C6-4A00-91BD-C1244111CE88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04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30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A89E5-51ED-4F4C-878D-ADF7B91A1919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3D2E9-9FB5-446C-9946-C046D9775B17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79188-C4D9-44E8-92A1-1E10B9BEBE28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59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149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21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21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099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830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9A1A7CA7-FB09-4418-872D-B5044303916D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08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266BC-FC8C-4875-9E8A-A658350D6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72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57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15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88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87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610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94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1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1750"/>
            <a:ext cx="7848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ym typeface="+mn-ea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 b="1" kern="1200">
          <a:solidFill>
            <a:srgbClr val="006699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6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7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0.png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0.png"/><Relationship Id="rId4" Type="http://schemas.openxmlformats.org/officeDocument/2006/relationships/oleObject" Target="../embeddings/oleObject9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70.png"/><Relationship Id="rId4" Type="http://schemas.openxmlformats.org/officeDocument/2006/relationships/oleObject" Target="../embeddings/oleObject10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109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0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3.v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4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5413" y="1628775"/>
            <a:ext cx="3095625" cy="914400"/>
          </a:xfrm>
        </p:spPr>
        <p:txBody>
          <a:bodyPr/>
          <a:lstStyle/>
          <a:p>
            <a:pPr algn="ctr" eaLnBrk="1" hangingPunct="1"/>
            <a:r>
              <a:rPr lang="zh-CN" altLang="en-US" sz="4800" b="1" smtClean="0">
                <a:latin typeface="微软雅黑" pitchFamily="34" charset="-122"/>
                <a:ea typeface="微软雅黑" pitchFamily="34" charset="-122"/>
                <a:cs typeface="Arial" charset="0"/>
              </a:rPr>
              <a:t>第  </a:t>
            </a:r>
            <a:r>
              <a:rPr lang="en-US" altLang="zh-CN" sz="4800" b="1" smtClean="0">
                <a:latin typeface="微软雅黑" pitchFamily="34" charset="-122"/>
                <a:ea typeface="微软雅黑" pitchFamily="34" charset="-122"/>
                <a:cs typeface="Arial" charset="0"/>
              </a:rPr>
              <a:t>2  </a:t>
            </a:r>
            <a:r>
              <a:rPr lang="zh-CN" altLang="en-US" sz="4800" b="1" smtClean="0">
                <a:latin typeface="微软雅黑" pitchFamily="34" charset="-122"/>
                <a:ea typeface="微软雅黑" pitchFamily="34" charset="-122"/>
                <a:cs typeface="Arial" charset="0"/>
              </a:rPr>
              <a:t>篇</a:t>
            </a:r>
            <a:endParaRPr lang="zh-CN" altLang="en-US" sz="480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16013" y="3213100"/>
            <a:ext cx="7273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66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交流调速系统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805006"/>
            <a:ext cx="4357718" cy="4267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较小，近似为一段直线</a:t>
            </a:r>
          </a:p>
          <a:p>
            <a:pPr eaLnBrk="1" hangingPunct="1">
              <a:lnSpc>
                <a:spcPct val="125000"/>
              </a:lnSpc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较大，双曲线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中间数值：从直线过渡到双曲线段。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2800350"/>
            <a:ext cx="18473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928662" y="785794"/>
          <a:ext cx="5121275" cy="1047750"/>
        </p:xfrm>
        <a:graphic>
          <a:graphicData uri="http://schemas.openxmlformats.org/presentationml/2006/ole">
            <p:oleObj spid="_x0000_s157698" name="Equation" r:id="rId4" imgW="2933700" imgH="596900" progId="Equation.DSMT4">
              <p:embed/>
            </p:oleObj>
          </a:graphicData>
        </a:graphic>
      </p:graphicFrame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0" y="3181350"/>
            <a:ext cx="18473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1428728" y="2632076"/>
          <a:ext cx="2062162" cy="939800"/>
        </p:xfrm>
        <a:graphic>
          <a:graphicData uri="http://schemas.openxmlformats.org/presentationml/2006/ole">
            <p:oleObj spid="_x0000_s157699" name="Equation" r:id="rId5" imgW="1028700" imgH="469900" progId="Equation.DSMT4">
              <p:embed/>
            </p:oleObj>
          </a:graphicData>
        </a:graphic>
      </p:graphicFrame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5580063" y="3284538"/>
            <a:ext cx="3563937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4" name="Arc 5"/>
          <p:cNvSpPr>
            <a:spLocks/>
          </p:cNvSpPr>
          <p:nvPr/>
        </p:nvSpPr>
        <p:spPr bwMode="auto">
          <a:xfrm flipH="1">
            <a:off x="6319838" y="4481535"/>
            <a:ext cx="1462087" cy="2046287"/>
          </a:xfrm>
          <a:custGeom>
            <a:avLst/>
            <a:gdLst>
              <a:gd name="T0" fmla="*/ 2147483647 w 21370"/>
              <a:gd name="T1" fmla="*/ 0 h 20806"/>
              <a:gd name="T2" fmla="*/ 2147483647 w 21370"/>
              <a:gd name="T3" fmla="*/ 2147483647 h 20806"/>
              <a:gd name="T4" fmla="*/ 0 w 21370"/>
              <a:gd name="T5" fmla="*/ 2147483647 h 20806"/>
              <a:gd name="T6" fmla="*/ 0 60000 65536"/>
              <a:gd name="T7" fmla="*/ 0 60000 65536"/>
              <a:gd name="T8" fmla="*/ 0 60000 65536"/>
              <a:gd name="T9" fmla="*/ 0 w 21370"/>
              <a:gd name="T10" fmla="*/ 0 h 20806"/>
              <a:gd name="T11" fmla="*/ 21370 w 21370"/>
              <a:gd name="T12" fmla="*/ 20806 h 208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20806" fill="none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</a:path>
              <a:path w="21370" h="20806" stroke="0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  <a:lnTo>
                  <a:pt x="0" y="20806"/>
                </a:lnTo>
                <a:lnTo>
                  <a:pt x="5802" y="-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5" name="Arc 6"/>
          <p:cNvSpPr>
            <a:spLocks/>
          </p:cNvSpPr>
          <p:nvPr/>
        </p:nvSpPr>
        <p:spPr bwMode="auto">
          <a:xfrm rot="664062">
            <a:off x="7088188" y="3948135"/>
            <a:ext cx="487362" cy="528637"/>
          </a:xfrm>
          <a:custGeom>
            <a:avLst/>
            <a:gdLst>
              <a:gd name="T0" fmla="*/ 2147483647 w 21600"/>
              <a:gd name="T1" fmla="*/ 0 h 37442"/>
              <a:gd name="T2" fmla="*/ 2147483647 w 21600"/>
              <a:gd name="T3" fmla="*/ 2147483647 h 37442"/>
              <a:gd name="T4" fmla="*/ 0 w 21600"/>
              <a:gd name="T5" fmla="*/ 2147483647 h 37442"/>
              <a:gd name="T6" fmla="*/ 0 60000 65536"/>
              <a:gd name="T7" fmla="*/ 0 60000 65536"/>
              <a:gd name="T8" fmla="*/ 0 60000 65536"/>
              <a:gd name="T9" fmla="*/ 0 w 21600"/>
              <a:gd name="T10" fmla="*/ 0 h 37442"/>
              <a:gd name="T11" fmla="*/ 21600 w 21600"/>
              <a:gd name="T12" fmla="*/ 37442 h 374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442" fill="none" extrusionOk="0">
                <a:moveTo>
                  <a:pt x="42" y="0"/>
                </a:moveTo>
                <a:cubicBezTo>
                  <a:pt x="11955" y="23"/>
                  <a:pt x="21600" y="9687"/>
                  <a:pt x="21600" y="21600"/>
                </a:cubicBezTo>
                <a:cubicBezTo>
                  <a:pt x="21600" y="27613"/>
                  <a:pt x="19093" y="33354"/>
                  <a:pt x="14683" y="37442"/>
                </a:cubicBezTo>
              </a:path>
              <a:path w="21600" h="37442" stroke="0" extrusionOk="0">
                <a:moveTo>
                  <a:pt x="42" y="0"/>
                </a:moveTo>
                <a:cubicBezTo>
                  <a:pt x="11955" y="23"/>
                  <a:pt x="21600" y="9687"/>
                  <a:pt x="21600" y="21600"/>
                </a:cubicBezTo>
                <a:cubicBezTo>
                  <a:pt x="21600" y="27613"/>
                  <a:pt x="19093" y="33354"/>
                  <a:pt x="14683" y="37442"/>
                </a:cubicBezTo>
                <a:lnTo>
                  <a:pt x="0" y="21600"/>
                </a:lnTo>
                <a:lnTo>
                  <a:pt x="42" y="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6" name="Line 7"/>
          <p:cNvSpPr>
            <a:spLocks noChangeShapeType="1"/>
          </p:cNvSpPr>
          <p:nvPr/>
        </p:nvSpPr>
        <p:spPr bwMode="auto">
          <a:xfrm flipH="1" flipV="1">
            <a:off x="5149850" y="3471885"/>
            <a:ext cx="2160588" cy="4667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7" name="Line 8"/>
          <p:cNvSpPr>
            <a:spLocks noChangeShapeType="1"/>
          </p:cNvSpPr>
          <p:nvPr/>
        </p:nvSpPr>
        <p:spPr bwMode="auto">
          <a:xfrm>
            <a:off x="5167313" y="4206897"/>
            <a:ext cx="2386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23138" y="3965597"/>
            <a:ext cx="885825" cy="552450"/>
            <a:chOff x="4294" y="2108"/>
            <a:chExt cx="558" cy="348"/>
          </a:xfrm>
        </p:grpSpPr>
        <p:sp>
          <p:nvSpPr>
            <p:cNvPr id="31776" name="Line 10"/>
            <p:cNvSpPr>
              <a:spLocks noChangeShapeType="1"/>
            </p:cNvSpPr>
            <p:nvPr/>
          </p:nvSpPr>
          <p:spPr bwMode="auto">
            <a:xfrm flipH="1" flipV="1">
              <a:off x="4341" y="2108"/>
              <a:ext cx="511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7" name="Line 11"/>
            <p:cNvSpPr>
              <a:spLocks noChangeShapeType="1"/>
            </p:cNvSpPr>
            <p:nvPr/>
          </p:nvSpPr>
          <p:spPr bwMode="auto">
            <a:xfrm flipV="1">
              <a:off x="4294" y="2253"/>
              <a:ext cx="413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759" name="Rectangle 12"/>
          <p:cNvSpPr>
            <a:spLocks noChangeArrowheads="1"/>
          </p:cNvSpPr>
          <p:nvPr/>
        </p:nvSpPr>
        <p:spPr bwMode="auto">
          <a:xfrm>
            <a:off x="5256213" y="3781447"/>
            <a:ext cx="34945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500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2500" baseline="-25000" dirty="0" err="1">
                <a:latin typeface="微软雅黑" pitchFamily="34" charset="-122"/>
                <a:ea typeface="微软雅黑" pitchFamily="34" charset="-122"/>
              </a:rPr>
              <a:t>m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49813" y="2600347"/>
            <a:ext cx="4149725" cy="4094163"/>
            <a:chOff x="2736" y="1248"/>
            <a:chExt cx="2614" cy="2579"/>
          </a:xfrm>
        </p:grpSpPr>
        <p:sp>
          <p:nvSpPr>
            <p:cNvPr id="31765" name="Line 14"/>
            <p:cNvSpPr>
              <a:spLocks noChangeShapeType="1"/>
            </p:cNvSpPr>
            <p:nvPr/>
          </p:nvSpPr>
          <p:spPr bwMode="auto">
            <a:xfrm>
              <a:off x="2939" y="3520"/>
              <a:ext cx="23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6" name="Line 15"/>
            <p:cNvSpPr>
              <a:spLocks noChangeShapeType="1"/>
            </p:cNvSpPr>
            <p:nvPr/>
          </p:nvSpPr>
          <p:spPr bwMode="auto">
            <a:xfrm flipV="1">
              <a:off x="2939" y="1259"/>
              <a:ext cx="0" cy="22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7" name="Line 16"/>
            <p:cNvSpPr>
              <a:spLocks noChangeShapeType="1"/>
            </p:cNvSpPr>
            <p:nvPr/>
          </p:nvSpPr>
          <p:spPr bwMode="auto">
            <a:xfrm>
              <a:off x="2939" y="1798"/>
              <a:ext cx="232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8" name="Rectangle 17"/>
            <p:cNvSpPr>
              <a:spLocks noChangeArrowheads="1"/>
            </p:cNvSpPr>
            <p:nvPr/>
          </p:nvSpPr>
          <p:spPr bwMode="auto">
            <a:xfrm>
              <a:off x="2756" y="1248"/>
              <a:ext cx="1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9" name="Rectangle 18"/>
            <p:cNvSpPr>
              <a:spLocks noChangeArrowheads="1"/>
            </p:cNvSpPr>
            <p:nvPr/>
          </p:nvSpPr>
          <p:spPr bwMode="auto">
            <a:xfrm>
              <a:off x="2736" y="1632"/>
              <a:ext cx="20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0" name="Rectangle 19"/>
            <p:cNvSpPr>
              <a:spLocks noChangeArrowheads="1"/>
            </p:cNvSpPr>
            <p:nvPr/>
          </p:nvSpPr>
          <p:spPr bwMode="auto">
            <a:xfrm>
              <a:off x="3024" y="1248"/>
              <a:ext cx="9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latin typeface="微软雅黑" pitchFamily="34" charset="-122"/>
                  <a:ea typeface="微软雅黑" pitchFamily="34" charset="-122"/>
                </a:rPr>
                <a:t>s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1" name="Rectangle 20"/>
            <p:cNvSpPr>
              <a:spLocks noChangeArrowheads="1"/>
            </p:cNvSpPr>
            <p:nvPr/>
          </p:nvSpPr>
          <p:spPr bwMode="auto">
            <a:xfrm>
              <a:off x="5157" y="3552"/>
              <a:ext cx="19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  <p:sp>
          <p:nvSpPr>
            <p:cNvPr id="31772" name="Rectangle 21"/>
            <p:cNvSpPr>
              <a:spLocks noChangeArrowheads="1"/>
            </p:cNvSpPr>
            <p:nvPr/>
          </p:nvSpPr>
          <p:spPr bwMode="auto">
            <a:xfrm>
              <a:off x="2780" y="3408"/>
              <a:ext cx="11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2500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3" name="Rectangle 22"/>
            <p:cNvSpPr>
              <a:spLocks noChangeArrowheads="1"/>
            </p:cNvSpPr>
            <p:nvPr/>
          </p:nvSpPr>
          <p:spPr bwMode="auto">
            <a:xfrm>
              <a:off x="2948" y="3552"/>
              <a:ext cx="11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>
                  <a:latin typeface="微软雅黑" pitchFamily="34" charset="-122"/>
                  <a:ea typeface="微软雅黑" pitchFamily="34" charset="-122"/>
                </a:rPr>
                <a:t>0</a:t>
              </a:r>
              <a:endParaRPr kumimoji="1" lang="en-US" altLang="zh-CN" sz="2500" i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4" name="Rectangle 23"/>
            <p:cNvSpPr>
              <a:spLocks noChangeArrowheads="1"/>
            </p:cNvSpPr>
            <p:nvPr/>
          </p:nvSpPr>
          <p:spPr bwMode="auto">
            <a:xfrm>
              <a:off x="2984" y="1584"/>
              <a:ext cx="11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>
                  <a:latin typeface="微软雅黑" pitchFamily="34" charset="-122"/>
                  <a:ea typeface="微软雅黑" pitchFamily="34" charset="-122"/>
                </a:rPr>
                <a:t>0</a:t>
              </a:r>
              <a:endParaRPr kumimoji="1" lang="en-US" altLang="zh-CN" sz="2500" i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>
              <a:off x="5136" y="1500"/>
              <a:ext cx="19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 dirty="0"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454904" y="3040085"/>
            <a:ext cx="733426" cy="3675063"/>
            <a:chOff x="4368" y="1512"/>
            <a:chExt cx="462" cy="2315"/>
          </a:xfrm>
        </p:grpSpPr>
        <p:sp>
          <p:nvSpPr>
            <p:cNvPr id="31762" name="Line 26"/>
            <p:cNvSpPr>
              <a:spLocks noChangeShapeType="1"/>
            </p:cNvSpPr>
            <p:nvPr/>
          </p:nvSpPr>
          <p:spPr bwMode="auto">
            <a:xfrm>
              <a:off x="4444" y="1798"/>
              <a:ext cx="0" cy="1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3" name="Rectangle 27"/>
            <p:cNvSpPr>
              <a:spLocks noChangeArrowheads="1"/>
            </p:cNvSpPr>
            <p:nvPr/>
          </p:nvSpPr>
          <p:spPr bwMode="auto">
            <a:xfrm>
              <a:off x="4368" y="3552"/>
              <a:ext cx="46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emax</a:t>
              </a:r>
            </a:p>
          </p:txBody>
        </p:sp>
        <p:sp>
          <p:nvSpPr>
            <p:cNvPr id="31764" name="Rectangle 28"/>
            <p:cNvSpPr>
              <a:spLocks noChangeArrowheads="1"/>
            </p:cNvSpPr>
            <p:nvPr/>
          </p:nvSpPr>
          <p:spPr bwMode="auto">
            <a:xfrm>
              <a:off x="4368" y="1512"/>
              <a:ext cx="46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 dirty="0" err="1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 dirty="0" err="1">
                  <a:latin typeface="微软雅黑" pitchFamily="34" charset="-122"/>
                  <a:ea typeface="微软雅黑" pitchFamily="34" charset="-122"/>
                </a:rPr>
                <a:t>emax</a:t>
              </a:r>
              <a:endParaRPr kumimoji="1" lang="en-US" altLang="zh-CN" sz="25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4622815"/>
            <a:ext cx="3313112" cy="9493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3817"/>
            <a:ext cx="8101013" cy="720725"/>
          </a:xfrm>
        </p:spPr>
        <p:txBody>
          <a:bodyPr/>
          <a:lstStyle/>
          <a:p>
            <a:pPr algn="just"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由异步电动机的机械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特性得到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调速方法</a:t>
            </a:r>
            <a:endParaRPr lang="zh-CN" altLang="en-US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00034" y="3282967"/>
            <a:ext cx="8285191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电源电压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和电源频率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（或角频率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zh-CN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调压调速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变压变频调速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-65085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476375" y="1841517"/>
          <a:ext cx="5111750" cy="1271588"/>
        </p:xfrm>
        <a:graphic>
          <a:graphicData uri="http://schemas.openxmlformats.org/presentationml/2006/ole">
            <p:oleObj spid="_x0000_s159746" name="Equation" r:id="rId3" imgW="2400300" imgH="596900" progId="Equation.DSMT4">
              <p:embed/>
            </p:oleObj>
          </a:graphicData>
        </a:graphic>
      </p:graphicFrame>
      <p:pic>
        <p:nvPicPr>
          <p:cNvPr id="6" name="Picture 15" descr="05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4295" y="3849712"/>
            <a:ext cx="4249737" cy="31511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071546"/>
            <a:ext cx="7056437" cy="762000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异步电动机的气隙磁通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00240"/>
            <a:ext cx="8101013" cy="5762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三相异步电动机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定子每相电动势的有效值</a:t>
            </a:r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428596" y="3286124"/>
            <a:ext cx="81010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忽略定子绕组电阻和漏磁感抗压降</a:t>
            </a: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0" y="32289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58119" name="Object 7"/>
          <p:cNvGraphicFramePr>
            <a:graphicFrameLocks noChangeAspect="1"/>
          </p:cNvGraphicFramePr>
          <p:nvPr/>
        </p:nvGraphicFramePr>
        <p:xfrm>
          <a:off x="2214546" y="2643182"/>
          <a:ext cx="3451225" cy="633413"/>
        </p:xfrm>
        <a:graphic>
          <a:graphicData uri="http://schemas.openxmlformats.org/presentationml/2006/ole">
            <p:oleObj spid="_x0000_s296962" name="Equation" r:id="rId3" imgW="1396394" imgH="253890" progId="Equation.DSMT4">
              <p:embed/>
            </p:oleObj>
          </a:graphicData>
        </a:graphic>
      </p:graphicFrame>
      <p:graphicFrame>
        <p:nvGraphicFramePr>
          <p:cNvPr id="858121" name="Object 9"/>
          <p:cNvGraphicFramePr>
            <a:graphicFrameLocks noChangeAspect="1"/>
          </p:cNvGraphicFramePr>
          <p:nvPr/>
        </p:nvGraphicFramePr>
        <p:xfrm>
          <a:off x="1857356" y="4010034"/>
          <a:ext cx="4249737" cy="633412"/>
        </p:xfrm>
        <a:graphic>
          <a:graphicData uri="http://schemas.openxmlformats.org/presentationml/2006/ole">
            <p:oleObj spid="_x0000_s296963" name="Equation" r:id="rId4" imgW="1726451" imgH="253890" progId="Equation.DSMT4">
              <p:embed/>
            </p:oleObj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4214813" y="4357688"/>
          <a:ext cx="4843462" cy="2000250"/>
        </p:xfrm>
        <a:graphic>
          <a:graphicData uri="http://schemas.openxmlformats.org/presentationml/2006/ole">
            <p:oleObj spid="_x0000_s296964" name="Visio" r:id="rId5" imgW="3164400" imgH="13017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4857784" cy="5762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异步电动机的气隙磁通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428596" y="3357562"/>
            <a:ext cx="81010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气隙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磁通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恒定：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57101" name="Object 13"/>
          <p:cNvGraphicFramePr>
            <a:graphicFrameLocks noChangeAspect="1"/>
          </p:cNvGraphicFramePr>
          <p:nvPr/>
        </p:nvGraphicFramePr>
        <p:xfrm>
          <a:off x="2214546" y="2214554"/>
          <a:ext cx="3311525" cy="604837"/>
        </p:xfrm>
        <a:graphic>
          <a:graphicData uri="http://schemas.openxmlformats.org/presentationml/2006/ole">
            <p:oleObj spid="_x0000_s297986" name="Equation" r:id="rId3" imgW="1307880" imgH="241200" progId="Equation.DSMT4">
              <p:embed/>
            </p:oleObj>
          </a:graphicData>
        </a:graphic>
      </p:graphicFrame>
      <p:graphicFrame>
        <p:nvGraphicFramePr>
          <p:cNvPr id="857103" name="Object 15"/>
          <p:cNvGraphicFramePr>
            <a:graphicFrameLocks noChangeAspect="1"/>
          </p:cNvGraphicFramePr>
          <p:nvPr/>
        </p:nvGraphicFramePr>
        <p:xfrm>
          <a:off x="3857620" y="3143248"/>
          <a:ext cx="2016125" cy="1343025"/>
        </p:xfrm>
        <a:graphic>
          <a:graphicData uri="http://schemas.openxmlformats.org/presentationml/2006/ole">
            <p:oleObj spid="_x0000_s297987" name="Equation" r:id="rId4" imgW="685800" imgH="457200" progId="Equation.DSMT4">
              <p:embed/>
            </p:oleObj>
          </a:graphicData>
        </a:graphic>
      </p:graphicFrame>
      <p:graphicFrame>
        <p:nvGraphicFramePr>
          <p:cNvPr id="857105" name="Object 17"/>
          <p:cNvGraphicFramePr>
            <a:graphicFrameLocks noChangeAspect="1"/>
          </p:cNvGraphicFramePr>
          <p:nvPr/>
        </p:nvGraphicFramePr>
        <p:xfrm>
          <a:off x="3857620" y="4786322"/>
          <a:ext cx="1944687" cy="1216025"/>
        </p:xfrm>
        <a:graphic>
          <a:graphicData uri="http://schemas.openxmlformats.org/presentationml/2006/ole">
            <p:oleObj spid="_x0000_s297988" name="Equation" r:id="rId5" imgW="685800" imgH="431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064500" cy="1081088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：电动机同步转速保持额定值不变 </a:t>
            </a:r>
          </a:p>
        </p:txBody>
      </p:sp>
      <p:sp>
        <p:nvSpPr>
          <p:cNvPr id="860164" name="Rectangle 4"/>
          <p:cNvSpPr>
            <a:spLocks noChangeArrowheads="1"/>
          </p:cNvSpPr>
          <p:nvPr/>
        </p:nvSpPr>
        <p:spPr bwMode="auto">
          <a:xfrm>
            <a:off x="571472" y="4357694"/>
            <a:ext cx="81010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气隙磁通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0170" name="Rectangle 10"/>
          <p:cNvSpPr>
            <a:spLocks noChangeArrowheads="1"/>
          </p:cNvSpPr>
          <p:nvPr/>
        </p:nvSpPr>
        <p:spPr bwMode="auto">
          <a:xfrm>
            <a:off x="785786" y="5734050"/>
            <a:ext cx="7710514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随定子电压的降低而减小，属于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弱磁调速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60172" name="Rectangle 12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3071802" y="2928934"/>
          <a:ext cx="2592387" cy="1117600"/>
        </p:xfrm>
        <a:graphic>
          <a:graphicData uri="http://schemas.openxmlformats.org/presentationml/2006/ole">
            <p:oleObj spid="_x0000_s300034" name="Equation" r:id="rId3" imgW="1040948" imgH="444307" progId="Equation.DSMT4">
              <p:embed/>
            </p:oleObj>
          </a:graphicData>
        </a:graphic>
      </p:graphicFrame>
      <p:sp>
        <p:nvSpPr>
          <p:cNvPr id="860174" name="Rectangle 14"/>
          <p:cNvSpPr>
            <a:spLocks noChangeArrowheads="1"/>
          </p:cNvSpPr>
          <p:nvPr/>
        </p:nvSpPr>
        <p:spPr bwMode="auto">
          <a:xfrm>
            <a:off x="0" y="32004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60173" name="Object 13"/>
          <p:cNvGraphicFramePr>
            <a:graphicFrameLocks noChangeAspect="1"/>
          </p:cNvGraphicFramePr>
          <p:nvPr/>
        </p:nvGraphicFramePr>
        <p:xfrm>
          <a:off x="3071802" y="4286256"/>
          <a:ext cx="2808287" cy="1095375"/>
        </p:xfrm>
        <a:graphic>
          <a:graphicData uri="http://schemas.openxmlformats.org/presentationml/2006/ole">
            <p:oleObj spid="_x0000_s300035" name="Equation" r:id="rId4" imgW="1168400" imgH="457200" progId="Equation.DSMT4">
              <p:embed/>
            </p:oleObj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7056437" cy="76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6.2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异步电动机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调速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14282" y="1571612"/>
            <a:ext cx="7847014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机械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特性表达式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1527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00034" y="2071678"/>
          <a:ext cx="4019550" cy="1036637"/>
        </p:xfrm>
        <a:graphic>
          <a:graphicData uri="http://schemas.openxmlformats.org/presentationml/2006/ole">
            <p:oleObj spid="_x0000_s160770" name="Equation" r:id="rId3" imgW="2540000" imgH="647700" progId="Equation.DSMT4">
              <p:embed/>
            </p:oleObj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14282" y="3214686"/>
            <a:ext cx="45720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电磁转矩与定子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电压平方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成正比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理想空载转速保持为同步转速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69900" lvl="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临界转差率保持不变  </a:t>
            </a: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8196" y="571480"/>
            <a:ext cx="8820150" cy="90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6.2.2 </a:t>
            </a:r>
            <a:r>
              <a:rPr lang="zh-CN" altLang="en-US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异步电动机调压调速的机械特性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57620" y="6072206"/>
            <a:ext cx="5500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图</a:t>
            </a:r>
            <a:r>
              <a:rPr kumimoji="1" lang="en-US" altLang="zh-CN" sz="2400" b="1" dirty="0">
                <a:latin typeface="Times New Roman" pitchFamily="18" charset="0"/>
              </a:rPr>
              <a:t>6-5  </a:t>
            </a:r>
            <a:r>
              <a:rPr kumimoji="1" lang="zh-CN" altLang="en-US" sz="2400" b="1" dirty="0">
                <a:latin typeface="Times New Roman" pitchFamily="18" charset="0"/>
              </a:rPr>
              <a:t>异步电动机调压调速的机械特性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4032" y="2357430"/>
            <a:ext cx="4030000" cy="332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7158" y="6326216"/>
            <a:ext cx="5905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l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5720" y="4754580"/>
            <a:ext cx="77041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428660" y="2736836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82528" y="1500174"/>
            <a:ext cx="5389604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恒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转矩负载时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，调速范围有限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带风机类负载运行，调速范围可以稍大一些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-428660" y="2898761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-428660" y="2770174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-428660" y="2760649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428660" y="2898761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857356" y="2285992"/>
          <a:ext cx="1554162" cy="571500"/>
        </p:xfrm>
        <a:graphic>
          <a:graphicData uri="http://schemas.openxmlformats.org/presentationml/2006/ole">
            <p:oleObj spid="_x0000_s165890" name="Equation" r:id="rId3" imgW="622030" imgH="228501" progId="Equation.DSMT4">
              <p:embed/>
            </p:oleObj>
          </a:graphicData>
        </a:graphic>
      </p:graphicFrame>
      <p:pic>
        <p:nvPicPr>
          <p:cNvPr id="4506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4717" y="3000372"/>
            <a:ext cx="3729283" cy="30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28596" y="1500174"/>
            <a:ext cx="7273925" cy="6477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转差功率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28596" y="3447836"/>
            <a:ext cx="5000660" cy="179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增大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转差功率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、减小输出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功率实现转速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的降低。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转差功率消耗型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475052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071670" y="2357430"/>
          <a:ext cx="3181350" cy="889000"/>
        </p:xfrm>
        <a:graphic>
          <a:graphicData uri="http://schemas.openxmlformats.org/presentationml/2006/ole">
            <p:oleObj spid="_x0000_s167938" name="Equation" r:id="rId3" imgW="1600200" imgH="444500" progId="Equation.DSMT4">
              <p:embed/>
            </p:oleObj>
          </a:graphicData>
        </a:graphic>
      </p:graphicFrame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363653"/>
            <a:ext cx="3454286" cy="285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05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81" y="2205038"/>
            <a:ext cx="37560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351838" cy="762000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6.2.3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闭环控制的调压调速系统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85720" y="2060575"/>
            <a:ext cx="314327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闭环系统静特性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左右有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极限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，对应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额定电压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下的机械特性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最小输出电压下的机械特性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394231" y="5516563"/>
            <a:ext cx="40338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6-8 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转速闭环控制的交流调压调速系统静特性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7634318" y="2133600"/>
            <a:ext cx="1366838" cy="863600"/>
          </a:xfrm>
          <a:prstGeom prst="wedgeRectCallout">
            <a:avLst>
              <a:gd name="adj1" fmla="val -94597"/>
              <a:gd name="adj2" fmla="val 149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 sz="240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7850218" y="2205038"/>
          <a:ext cx="863600" cy="671512"/>
        </p:xfrm>
        <a:graphic>
          <a:graphicData uri="http://schemas.openxmlformats.org/presentationml/2006/ole">
            <p:oleObj spid="_x0000_s168962" name="Equation" r:id="rId4" imgW="253780" imgH="203024" progId="Equation.DSMT4">
              <p:embed/>
            </p:oleObj>
          </a:graphicData>
        </a:graphic>
      </p:graphicFrame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3422650" y="2636838"/>
            <a:ext cx="1149350" cy="863600"/>
          </a:xfrm>
          <a:prstGeom prst="wedgeRectCallout">
            <a:avLst>
              <a:gd name="adj1" fmla="val 118509"/>
              <a:gd name="adj2" fmla="val 79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 sz="240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50825" y="3141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3530631" y="2781300"/>
          <a:ext cx="992187" cy="579438"/>
        </p:xfrm>
        <a:graphic>
          <a:graphicData uri="http://schemas.openxmlformats.org/presentationml/2006/ole">
            <p:oleObj spid="_x0000_s168963" name="Equation" r:id="rId5" imgW="342751" imgH="203112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0400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  <a:buFontTx/>
              <a:buAutoNum type="arabicPeriod"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异步电动机调速</a:t>
            </a:r>
          </a:p>
        </p:txBody>
      </p:sp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3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572560" cy="4321175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转差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异步电动机调速系统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分成三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转差功率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型调速系统：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全部转差功率都转换成热能消耗在转子回路中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转差功率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馈送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型调速系统：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转差功率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一部分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被消耗掉，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大部分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则通过变流装置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回馈给电网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转化成机械能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转差功率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不变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调速系统：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除了转子铜损，转子电路基本没有附加损耗。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Char char="Ø"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4429132"/>
            <a:ext cx="3938588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5" name="Object 5"/>
          <p:cNvGraphicFramePr>
            <a:graphicFrameLocks noChangeAspect="1"/>
          </p:cNvGraphicFramePr>
          <p:nvPr>
            <p:ph idx="1"/>
          </p:nvPr>
        </p:nvGraphicFramePr>
        <p:xfrm>
          <a:off x="393710" y="1714488"/>
          <a:ext cx="5535612" cy="1187450"/>
        </p:xfrm>
        <a:graphic>
          <a:graphicData uri="http://schemas.openxmlformats.org/presentationml/2006/ole">
            <p:oleObj spid="_x0000_s171010" name="Equation" r:id="rId3" imgW="2781000" imgH="596880" progId="Equation.DSMT4">
              <p:embed/>
            </p:oleObj>
          </a:graphicData>
        </a:graphic>
      </p:graphicFrame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3851275" y="18288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5942015" y="2924175"/>
            <a:ext cx="2825431" cy="3208886"/>
            <a:chOff x="4343401" y="1981200"/>
            <a:chExt cx="4252913" cy="4179888"/>
          </a:xfrm>
        </p:grpSpPr>
        <p:sp>
          <p:nvSpPr>
            <p:cNvPr id="54279" name="Arc 5"/>
            <p:cNvSpPr>
              <a:spLocks/>
            </p:cNvSpPr>
            <p:nvPr/>
          </p:nvSpPr>
          <p:spPr bwMode="auto">
            <a:xfrm flipH="1">
              <a:off x="5813425" y="3862388"/>
              <a:ext cx="1462088" cy="2046287"/>
            </a:xfrm>
            <a:custGeom>
              <a:avLst/>
              <a:gdLst>
                <a:gd name="T0" fmla="*/ 2147483647 w 21370"/>
                <a:gd name="T1" fmla="*/ 0 h 20806"/>
                <a:gd name="T2" fmla="*/ 2147483647 w 21370"/>
                <a:gd name="T3" fmla="*/ 2147483647 h 20806"/>
                <a:gd name="T4" fmla="*/ 0 w 21370"/>
                <a:gd name="T5" fmla="*/ 2147483647 h 20806"/>
                <a:gd name="T6" fmla="*/ 0 60000 65536"/>
                <a:gd name="T7" fmla="*/ 0 60000 65536"/>
                <a:gd name="T8" fmla="*/ 0 60000 65536"/>
                <a:gd name="T9" fmla="*/ 0 w 21370"/>
                <a:gd name="T10" fmla="*/ 0 h 20806"/>
                <a:gd name="T11" fmla="*/ 21370 w 21370"/>
                <a:gd name="T12" fmla="*/ 20806 h 208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70" h="20806" fill="none" extrusionOk="0">
                  <a:moveTo>
                    <a:pt x="5802" y="-1"/>
                  </a:moveTo>
                  <a:cubicBezTo>
                    <a:pt x="14025" y="2293"/>
                    <a:pt x="20127" y="9215"/>
                    <a:pt x="21369" y="17662"/>
                  </a:cubicBezTo>
                </a:path>
                <a:path w="21370" h="20806" stroke="0" extrusionOk="0">
                  <a:moveTo>
                    <a:pt x="5802" y="-1"/>
                  </a:moveTo>
                  <a:cubicBezTo>
                    <a:pt x="14025" y="2293"/>
                    <a:pt x="20127" y="9215"/>
                    <a:pt x="21369" y="17662"/>
                  </a:cubicBezTo>
                  <a:lnTo>
                    <a:pt x="0" y="20806"/>
                  </a:lnTo>
                  <a:lnTo>
                    <a:pt x="5802" y="-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54280" name="Arc 6"/>
            <p:cNvSpPr>
              <a:spLocks/>
            </p:cNvSpPr>
            <p:nvPr/>
          </p:nvSpPr>
          <p:spPr bwMode="auto">
            <a:xfrm rot="664062">
              <a:off x="6581775" y="3328988"/>
              <a:ext cx="487363" cy="528637"/>
            </a:xfrm>
            <a:custGeom>
              <a:avLst/>
              <a:gdLst>
                <a:gd name="T0" fmla="*/ 2147483647 w 21600"/>
                <a:gd name="T1" fmla="*/ 0 h 37442"/>
                <a:gd name="T2" fmla="*/ 2147483647 w 21600"/>
                <a:gd name="T3" fmla="*/ 2147483647 h 37442"/>
                <a:gd name="T4" fmla="*/ 0 w 21600"/>
                <a:gd name="T5" fmla="*/ 2147483647 h 3744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442"/>
                <a:gd name="T11" fmla="*/ 21600 w 21600"/>
                <a:gd name="T12" fmla="*/ 37442 h 374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442" fill="none" extrusionOk="0">
                  <a:moveTo>
                    <a:pt x="42" y="0"/>
                  </a:moveTo>
                  <a:cubicBezTo>
                    <a:pt x="11955" y="23"/>
                    <a:pt x="21600" y="9687"/>
                    <a:pt x="21600" y="21600"/>
                  </a:cubicBezTo>
                  <a:cubicBezTo>
                    <a:pt x="21600" y="27613"/>
                    <a:pt x="19093" y="33354"/>
                    <a:pt x="14683" y="37442"/>
                  </a:cubicBezTo>
                </a:path>
                <a:path w="21600" h="37442" stroke="0" extrusionOk="0">
                  <a:moveTo>
                    <a:pt x="42" y="0"/>
                  </a:moveTo>
                  <a:cubicBezTo>
                    <a:pt x="11955" y="23"/>
                    <a:pt x="21600" y="9687"/>
                    <a:pt x="21600" y="21600"/>
                  </a:cubicBezTo>
                  <a:cubicBezTo>
                    <a:pt x="21600" y="27613"/>
                    <a:pt x="19093" y="33354"/>
                    <a:pt x="14683" y="37442"/>
                  </a:cubicBezTo>
                  <a:lnTo>
                    <a:pt x="0" y="21600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54281" name="Line 7"/>
            <p:cNvSpPr>
              <a:spLocks noChangeShapeType="1"/>
            </p:cNvSpPr>
            <p:nvPr/>
          </p:nvSpPr>
          <p:spPr bwMode="auto">
            <a:xfrm flipH="1" flipV="1">
              <a:off x="4643438" y="2852738"/>
              <a:ext cx="2160587" cy="46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54282" name="Line 8"/>
            <p:cNvSpPr>
              <a:spLocks noChangeShapeType="1"/>
            </p:cNvSpPr>
            <p:nvPr/>
          </p:nvSpPr>
          <p:spPr bwMode="auto">
            <a:xfrm>
              <a:off x="4660900" y="3587750"/>
              <a:ext cx="23860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6816725" y="3346450"/>
              <a:ext cx="885825" cy="552450"/>
              <a:chOff x="4294" y="2108"/>
              <a:chExt cx="558" cy="348"/>
            </a:xfrm>
          </p:grpSpPr>
          <p:sp>
            <p:nvSpPr>
              <p:cNvPr id="54301" name="Line 10"/>
              <p:cNvSpPr>
                <a:spLocks noChangeShapeType="1"/>
              </p:cNvSpPr>
              <p:nvPr/>
            </p:nvSpPr>
            <p:spPr bwMode="auto">
              <a:xfrm flipH="1" flipV="1">
                <a:off x="4341" y="2108"/>
                <a:ext cx="511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302" name="Line 11"/>
              <p:cNvSpPr>
                <a:spLocks noChangeShapeType="1"/>
              </p:cNvSpPr>
              <p:nvPr/>
            </p:nvSpPr>
            <p:spPr bwMode="auto">
              <a:xfrm flipV="1">
                <a:off x="4294" y="2253"/>
                <a:ext cx="413" cy="2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4749800" y="3162299"/>
              <a:ext cx="439145" cy="501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</a:t>
              </a:r>
              <a:r>
                <a:rPr kumimoji="1" lang="en-US" altLang="zh-CN" sz="25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m</a:t>
              </a:r>
              <a:endParaRPr kumimoji="1" lang="en-US" altLang="zh-CN" sz="24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43401" y="1981200"/>
              <a:ext cx="4252913" cy="4159250"/>
              <a:chOff x="2736" y="1248"/>
              <a:chExt cx="2679" cy="2620"/>
            </a:xfrm>
          </p:grpSpPr>
          <p:sp>
            <p:nvSpPr>
              <p:cNvPr id="54290" name="Line 14"/>
              <p:cNvSpPr>
                <a:spLocks noChangeShapeType="1"/>
              </p:cNvSpPr>
              <p:nvPr/>
            </p:nvSpPr>
            <p:spPr bwMode="auto">
              <a:xfrm>
                <a:off x="2939" y="3520"/>
                <a:ext cx="23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291" name="Line 15"/>
              <p:cNvSpPr>
                <a:spLocks noChangeShapeType="1"/>
              </p:cNvSpPr>
              <p:nvPr/>
            </p:nvSpPr>
            <p:spPr bwMode="auto">
              <a:xfrm flipV="1">
                <a:off x="2939" y="1259"/>
                <a:ext cx="0" cy="22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292" name="Line 16"/>
              <p:cNvSpPr>
                <a:spLocks noChangeShapeType="1"/>
              </p:cNvSpPr>
              <p:nvPr/>
            </p:nvSpPr>
            <p:spPr bwMode="auto">
              <a:xfrm>
                <a:off x="2939" y="1798"/>
                <a:ext cx="232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293" name="Rectangle 17"/>
              <p:cNvSpPr>
                <a:spLocks noChangeArrowheads="1"/>
              </p:cNvSpPr>
              <p:nvPr/>
            </p:nvSpPr>
            <p:spPr bwMode="auto">
              <a:xfrm>
                <a:off x="2756" y="1248"/>
                <a:ext cx="152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 i="1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n</a:t>
                </a:r>
                <a:endParaRPr kumimoji="1" lang="en-US" altLang="zh-CN" sz="240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294" name="Rectangle 18"/>
              <p:cNvSpPr>
                <a:spLocks noChangeArrowheads="1"/>
              </p:cNvSpPr>
              <p:nvPr/>
            </p:nvSpPr>
            <p:spPr bwMode="auto">
              <a:xfrm>
                <a:off x="2736" y="1632"/>
                <a:ext cx="254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 i="1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n</a:t>
                </a:r>
                <a:r>
                  <a:rPr kumimoji="1" lang="en-US" altLang="zh-CN" sz="2500" baseline="-2500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0</a:t>
                </a:r>
                <a:endParaRPr kumimoji="1" lang="en-US" altLang="zh-CN" sz="24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295" name="Rectangle 19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19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 i="1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s</a:t>
                </a:r>
                <a:endParaRPr kumimoji="1" lang="en-US" altLang="zh-CN" sz="240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296" name="Rectangle 20"/>
              <p:cNvSpPr>
                <a:spLocks noChangeArrowheads="1"/>
              </p:cNvSpPr>
              <p:nvPr/>
            </p:nvSpPr>
            <p:spPr bwMode="auto">
              <a:xfrm>
                <a:off x="5157" y="3552"/>
                <a:ext cx="25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 i="1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T</a:t>
                </a:r>
                <a:r>
                  <a:rPr kumimoji="1" lang="en-US" altLang="zh-CN" sz="2500" baseline="-2500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54297" name="Rectangle 21"/>
              <p:cNvSpPr>
                <a:spLocks noChangeArrowheads="1"/>
              </p:cNvSpPr>
              <p:nvPr/>
            </p:nvSpPr>
            <p:spPr bwMode="auto">
              <a:xfrm>
                <a:off x="2780" y="3408"/>
                <a:ext cx="152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1</a:t>
                </a:r>
                <a:endParaRPr kumimoji="1" lang="en-US" altLang="zh-CN" sz="25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298" name="Rectangle 22"/>
              <p:cNvSpPr>
                <a:spLocks noChangeArrowheads="1"/>
              </p:cNvSpPr>
              <p:nvPr/>
            </p:nvSpPr>
            <p:spPr bwMode="auto">
              <a:xfrm>
                <a:off x="2948" y="3552"/>
                <a:ext cx="152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0</a:t>
                </a:r>
                <a:endParaRPr kumimoji="1" lang="en-US" altLang="zh-CN" sz="2500" i="1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299" name="Rectangle 23"/>
              <p:cNvSpPr>
                <a:spLocks noChangeArrowheads="1"/>
              </p:cNvSpPr>
              <p:nvPr/>
            </p:nvSpPr>
            <p:spPr bwMode="auto">
              <a:xfrm>
                <a:off x="2984" y="1584"/>
                <a:ext cx="152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0</a:t>
                </a:r>
                <a:endParaRPr kumimoji="1" lang="en-US" altLang="zh-CN" sz="2500" i="1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300" name="Rectangle 24"/>
              <p:cNvSpPr>
                <a:spLocks noChangeArrowheads="1"/>
              </p:cNvSpPr>
              <p:nvPr/>
            </p:nvSpPr>
            <p:spPr bwMode="auto">
              <a:xfrm>
                <a:off x="5136" y="1500"/>
                <a:ext cx="25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 i="1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T</a:t>
                </a:r>
                <a:r>
                  <a:rPr kumimoji="1" lang="en-US" altLang="zh-CN" sz="2500" baseline="-2500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948486" y="2420938"/>
              <a:ext cx="965199" cy="3740150"/>
              <a:chOff x="4368" y="1512"/>
              <a:chExt cx="608" cy="2356"/>
            </a:xfrm>
          </p:grpSpPr>
          <p:sp>
            <p:nvSpPr>
              <p:cNvPr id="54287" name="Line 26"/>
              <p:cNvSpPr>
                <a:spLocks noChangeShapeType="1"/>
              </p:cNvSpPr>
              <p:nvPr/>
            </p:nvSpPr>
            <p:spPr bwMode="auto">
              <a:xfrm>
                <a:off x="4444" y="1798"/>
                <a:ext cx="0" cy="17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288" name="Rectangle 27"/>
              <p:cNvSpPr>
                <a:spLocks noChangeArrowheads="1"/>
              </p:cNvSpPr>
              <p:nvPr/>
            </p:nvSpPr>
            <p:spPr bwMode="auto">
              <a:xfrm>
                <a:off x="4368" y="3552"/>
                <a:ext cx="60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 i="1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T</a:t>
                </a:r>
                <a:r>
                  <a:rPr kumimoji="1" lang="en-US" altLang="zh-CN" sz="2500" baseline="-2500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emax</a:t>
                </a:r>
              </a:p>
            </p:txBody>
          </p:sp>
          <p:sp>
            <p:nvSpPr>
              <p:cNvPr id="54289" name="Rectangle 28"/>
              <p:cNvSpPr>
                <a:spLocks noChangeArrowheads="1"/>
              </p:cNvSpPr>
              <p:nvPr/>
            </p:nvSpPr>
            <p:spPr bwMode="auto">
              <a:xfrm>
                <a:off x="4368" y="1512"/>
                <a:ext cx="608" cy="3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500" i="1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T</a:t>
                </a:r>
                <a:r>
                  <a:rPr kumimoji="1" lang="en-US" altLang="zh-CN" sz="2500" baseline="-2500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emax</a:t>
                </a:r>
              </a:p>
            </p:txBody>
          </p:sp>
        </p:grpSp>
      </p:grpSp>
      <p:sp>
        <p:nvSpPr>
          <p:cNvPr id="24582" name="TextBox 31"/>
          <p:cNvSpPr txBox="1">
            <a:spLocks noChangeArrowheads="1"/>
          </p:cNvSpPr>
          <p:nvPr/>
        </p:nvSpPr>
        <p:spPr bwMode="auto">
          <a:xfrm>
            <a:off x="755650" y="4840288"/>
            <a:ext cx="46085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变频可以调速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单独变频可以吗？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28596" y="571480"/>
            <a:ext cx="8351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zh-CN" sz="3800" b="1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6.3 </a:t>
            </a:r>
            <a:r>
              <a:rPr lang="zh-CN" altLang="en-US" sz="3800" b="1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异步电动机变压变频调速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101012" cy="5762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三相异步电动机定子每相电动势的有效值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468313" y="3500438"/>
            <a:ext cx="81010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忽略定子绕组电阻和漏磁感抗压降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33004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5302" name="Object 7"/>
          <p:cNvGraphicFramePr>
            <a:graphicFrameLocks noChangeAspect="1"/>
          </p:cNvGraphicFramePr>
          <p:nvPr/>
        </p:nvGraphicFramePr>
        <p:xfrm>
          <a:off x="1619250" y="2774950"/>
          <a:ext cx="4248150" cy="779463"/>
        </p:xfrm>
        <a:graphic>
          <a:graphicData uri="http://schemas.openxmlformats.org/presentationml/2006/ole">
            <p:oleObj spid="_x0000_s172034" name="Equation" r:id="rId3" imgW="1396394" imgH="253890" progId="Equation.DSMT4">
              <p:embed/>
            </p:oleObj>
          </a:graphicData>
        </a:graphic>
      </p:graphicFrame>
      <p:graphicFrame>
        <p:nvGraphicFramePr>
          <p:cNvPr id="55303" name="Object 8"/>
          <p:cNvGraphicFramePr>
            <a:graphicFrameLocks noChangeAspect="1"/>
          </p:cNvGraphicFramePr>
          <p:nvPr/>
        </p:nvGraphicFramePr>
        <p:xfrm>
          <a:off x="1331913" y="4149725"/>
          <a:ext cx="5327650" cy="793750"/>
        </p:xfrm>
        <a:graphic>
          <a:graphicData uri="http://schemas.openxmlformats.org/presentationml/2006/ole">
            <p:oleObj spid="_x0000_s172035" name="Equation" r:id="rId4" imgW="1726451" imgH="253890" progId="Equation.DSMT4">
              <p:embed/>
            </p:oleObj>
          </a:graphicData>
        </a:graphic>
      </p:graphicFrame>
      <p:sp>
        <p:nvSpPr>
          <p:cNvPr id="55304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单独变频可以吗？</a:t>
            </a:r>
          </a:p>
        </p:txBody>
      </p:sp>
      <p:sp>
        <p:nvSpPr>
          <p:cNvPr id="55305" name="Rectangle 4"/>
          <p:cNvSpPr>
            <a:spLocks noChangeArrowheads="1"/>
          </p:cNvSpPr>
          <p:nvPr/>
        </p:nvSpPr>
        <p:spPr bwMode="auto">
          <a:xfrm>
            <a:off x="468313" y="4940300"/>
            <a:ext cx="81010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单降低频率，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磁通增加！！！</a:t>
            </a:r>
          </a:p>
        </p:txBody>
      </p:sp>
      <p:sp>
        <p:nvSpPr>
          <p:cNvPr id="2" name="爆炸形 1 1"/>
          <p:cNvSpPr>
            <a:spLocks noChangeArrowheads="1"/>
          </p:cNvSpPr>
          <p:nvPr/>
        </p:nvSpPr>
        <p:spPr bwMode="auto">
          <a:xfrm>
            <a:off x="4881563" y="188913"/>
            <a:ext cx="3708400" cy="266382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不能单独降频！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变压变频调速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变压变频的基本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和基本原理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变压变频调速得到一族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机械特性曲线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机械特性如何变化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临界转矩如何变化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变压变频调速时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转差功率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怎么变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71480"/>
            <a:ext cx="8351838" cy="762000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异步电动机变压变频调速</a:t>
            </a:r>
          </a:p>
        </p:txBody>
      </p:sp>
      <p:sp>
        <p:nvSpPr>
          <p:cNvPr id="879619" name="Rectangle 3"/>
          <p:cNvSpPr>
            <a:spLocks noChangeArrowheads="1"/>
          </p:cNvSpPr>
          <p:nvPr/>
        </p:nvSpPr>
        <p:spPr bwMode="auto">
          <a:xfrm>
            <a:off x="285720" y="1714488"/>
            <a:ext cx="8064500" cy="193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异步电动机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同步转速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随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频率变化</a:t>
            </a:r>
            <a:endParaRPr lang="zh-CN" altLang="en-US" sz="28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auto">
          <a:xfrm>
            <a:off x="0" y="31289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9628" name="Rectangle 12"/>
          <p:cNvSpPr>
            <a:spLocks noChangeArrowheads="1"/>
          </p:cNvSpPr>
          <p:nvPr/>
        </p:nvSpPr>
        <p:spPr bwMode="auto">
          <a:xfrm>
            <a:off x="0" y="3200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79627" name="Object 11"/>
          <p:cNvGraphicFramePr>
            <a:graphicFrameLocks noChangeAspect="1"/>
          </p:cNvGraphicFramePr>
          <p:nvPr/>
        </p:nvGraphicFramePr>
        <p:xfrm>
          <a:off x="2857488" y="2357430"/>
          <a:ext cx="3097212" cy="1228725"/>
        </p:xfrm>
        <a:graphic>
          <a:graphicData uri="http://schemas.openxmlformats.org/presentationml/2006/ole">
            <p:oleObj spid="_x0000_s369666" name="Equation" r:id="rId3" imgW="1155700" imgH="457200" progId="Equation.DSMT4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5720" y="3429000"/>
            <a:ext cx="80645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异步电动机的实际转速 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525607" y="4076709"/>
          <a:ext cx="5903913" cy="709613"/>
        </p:xfrm>
        <a:graphic>
          <a:graphicData uri="http://schemas.openxmlformats.org/presentationml/2006/ole">
            <p:oleObj spid="_x0000_s369667" name="Equation" r:id="rId4" imgW="1905000" imgH="228600" progId="Equation.DSMT4">
              <p:embed/>
            </p:oleObj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85720" y="5000636"/>
            <a:ext cx="771371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稳态速降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ph idx="1"/>
          </p:nvPr>
        </p:nvGraphicFramePr>
        <p:xfrm>
          <a:off x="2428875" y="4959364"/>
          <a:ext cx="1400175" cy="541338"/>
        </p:xfrm>
        <a:graphic>
          <a:graphicData uri="http://schemas.openxmlformats.org/presentationml/2006/ole">
            <p:oleObj spid="_x0000_s369668" name="Equation" r:id="rId5" imgW="558558" imgH="215806" progId="Equation.DSMT4">
              <p:embed/>
            </p:oleObj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214546" y="5786454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随负载大小变化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5363" y="2143116"/>
            <a:ext cx="6430962" cy="3854459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三相异步电动机定子每相电动势的有效值</a:t>
            </a:r>
          </a:p>
        </p:txBody>
      </p:sp>
      <p:graphicFrame>
        <p:nvGraphicFramePr>
          <p:cNvPr id="57347" name="Object 23"/>
          <p:cNvGraphicFramePr>
            <a:graphicFrameLocks noChangeAspect="1"/>
          </p:cNvGraphicFramePr>
          <p:nvPr>
            <p:ph sz="quarter" idx="2"/>
          </p:nvPr>
        </p:nvGraphicFramePr>
        <p:xfrm>
          <a:off x="1142976" y="3363914"/>
          <a:ext cx="296862" cy="350838"/>
        </p:xfrm>
        <a:graphic>
          <a:graphicData uri="http://schemas.openxmlformats.org/presentationml/2006/ole">
            <p:oleObj spid="_x0000_s173058" name="Equation" r:id="rId3" imgW="203112" imgH="228501" progId="Equation.DSMT4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724028" y="2684461"/>
          <a:ext cx="3276600" cy="601663"/>
        </p:xfrm>
        <a:graphic>
          <a:graphicData uri="http://schemas.openxmlformats.org/presentationml/2006/ole">
            <p:oleObj spid="_x0000_s173059" name="Equation" r:id="rId4" imgW="1295400" imgH="241300" progId="Equation.DSMT4">
              <p:embed/>
            </p:oleObj>
          </a:graphicData>
        </a:graphic>
      </p:graphicFrame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5904534" y="2660688"/>
            <a:ext cx="13821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6-8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57350" name="Object 17"/>
          <p:cNvGraphicFramePr>
            <a:graphicFrameLocks noChangeAspect="1"/>
          </p:cNvGraphicFramePr>
          <p:nvPr/>
        </p:nvGraphicFramePr>
        <p:xfrm>
          <a:off x="2714616" y="5214954"/>
          <a:ext cx="500062" cy="571500"/>
        </p:xfrm>
        <a:graphic>
          <a:graphicData uri="http://schemas.openxmlformats.org/presentationml/2006/ole">
            <p:oleObj spid="_x0000_s173060" name="Equation" r:id="rId5" imgW="203112" imgH="228501" progId="Equation.DSMT4">
              <p:embed/>
            </p:oleObj>
          </a:graphicData>
        </a:graphic>
      </p:graphicFrame>
      <p:graphicFrame>
        <p:nvGraphicFramePr>
          <p:cNvPr id="57351" name="Object 16"/>
          <p:cNvGraphicFramePr>
            <a:graphicFrameLocks noChangeAspect="1"/>
          </p:cNvGraphicFramePr>
          <p:nvPr/>
        </p:nvGraphicFramePr>
        <p:xfrm>
          <a:off x="3543295" y="5208604"/>
          <a:ext cx="385763" cy="506412"/>
        </p:xfrm>
        <a:graphic>
          <a:graphicData uri="http://schemas.openxmlformats.org/presentationml/2006/ole">
            <p:oleObj spid="_x0000_s173061" name="公式" r:id="rId6" imgW="152268" imgH="203024" progId="Equation.3">
              <p:embed/>
            </p:oleObj>
          </a:graphicData>
        </a:graphic>
      </p:graphicFrame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1154142" y="3286124"/>
            <a:ext cx="76327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气隙磁通在定子每相中感应电动势的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定子每相绕组串联匝数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定子基波绕组系数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每极气隙磁通量</a:t>
            </a:r>
          </a:p>
        </p:txBody>
      </p:sp>
      <p:graphicFrame>
        <p:nvGraphicFramePr>
          <p:cNvPr id="57353" name="Object 25"/>
          <p:cNvGraphicFramePr>
            <a:graphicFrameLocks noChangeAspect="1"/>
          </p:cNvGraphicFramePr>
          <p:nvPr>
            <p:ph sz="quarter" idx="3"/>
          </p:nvPr>
        </p:nvGraphicFramePr>
        <p:xfrm>
          <a:off x="1071538" y="3795717"/>
          <a:ext cx="320675" cy="347663"/>
        </p:xfrm>
        <a:graphic>
          <a:graphicData uri="http://schemas.openxmlformats.org/presentationml/2006/ole">
            <p:oleObj spid="_x0000_s173062" name="Equation" r:id="rId7" imgW="215806" imgH="228501" progId="Equation.DSMT4">
              <p:embed/>
            </p:oleObj>
          </a:graphicData>
        </a:graphic>
      </p:graphicFrame>
      <p:graphicFrame>
        <p:nvGraphicFramePr>
          <p:cNvPr id="57354" name="Object 27"/>
          <p:cNvGraphicFramePr>
            <a:graphicFrameLocks noChangeAspect="1"/>
          </p:cNvGraphicFramePr>
          <p:nvPr/>
        </p:nvGraphicFramePr>
        <p:xfrm>
          <a:off x="1071538" y="4333884"/>
          <a:ext cx="381000" cy="381000"/>
        </p:xfrm>
        <a:graphic>
          <a:graphicData uri="http://schemas.openxmlformats.org/presentationml/2006/ole">
            <p:oleObj spid="_x0000_s173063" name="Equation" r:id="rId8" imgW="253780" imgH="253780" progId="Equation.DSMT4">
              <p:embed/>
            </p:oleObj>
          </a:graphicData>
        </a:graphic>
      </p:graphicFrame>
      <p:graphicFrame>
        <p:nvGraphicFramePr>
          <p:cNvPr id="57355" name="Object 28"/>
          <p:cNvGraphicFramePr>
            <a:graphicFrameLocks noChangeAspect="1"/>
          </p:cNvGraphicFramePr>
          <p:nvPr/>
        </p:nvGraphicFramePr>
        <p:xfrm>
          <a:off x="1071538" y="4714884"/>
          <a:ext cx="292100" cy="306388"/>
        </p:xfrm>
        <a:graphic>
          <a:graphicData uri="http://schemas.openxmlformats.org/presentationml/2006/ole">
            <p:oleObj spid="_x0000_s173064" name="Equation" r:id="rId9" imgW="190417" imgH="203112" progId="Equation.DSMT4">
              <p:embed/>
            </p:oleObj>
          </a:graphicData>
        </a:graphic>
      </p:graphicFrame>
      <p:sp>
        <p:nvSpPr>
          <p:cNvPr id="57356" name="Rectangle 29"/>
          <p:cNvSpPr>
            <a:spLocks noChangeArrowheads="1"/>
          </p:cNvSpPr>
          <p:nvPr/>
        </p:nvSpPr>
        <p:spPr bwMode="auto">
          <a:xfrm>
            <a:off x="642910" y="5130822"/>
            <a:ext cx="799306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只要控制好     和     ，便可达到控制气隙磁通的目的。</a:t>
            </a:r>
          </a:p>
          <a:p>
            <a:pPr marL="469900" indent="-469900" algn="just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kumimoji="1" lang="zh-CN" altLang="en-US" sz="2400" b="1" dirty="0" smtClean="0">
                <a:latin typeface="微软雅黑" pitchFamily="34" charset="-122"/>
                <a:ea typeface="微软雅黑" pitchFamily="34" charset="-122"/>
              </a:rPr>
              <a:t>考虑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基频（额定频率）以下和基频以上两种情况。</a:t>
            </a:r>
          </a:p>
        </p:txBody>
      </p:sp>
      <p:sp>
        <p:nvSpPr>
          <p:cNvPr id="57357" name="Text Box 31"/>
          <p:cNvSpPr txBox="1">
            <a:spLocks noChangeArrowheads="1"/>
          </p:cNvSpPr>
          <p:nvPr/>
        </p:nvSpPr>
        <p:spPr bwMode="auto">
          <a:xfrm>
            <a:off x="1042988" y="5661025"/>
            <a:ext cx="712946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spcBef>
                <a:spcPct val="50000"/>
              </a:spcBef>
            </a:pPr>
            <a:endParaRPr kumimoji="1" lang="zh-CN" altLang="zh-CN" b="1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8" name="Rectangle 33"/>
          <p:cNvSpPr>
            <a:spLocks noGrp="1" noChangeArrowheads="1"/>
          </p:cNvSpPr>
          <p:nvPr>
            <p:ph type="title"/>
          </p:nvPr>
        </p:nvSpPr>
        <p:spPr>
          <a:xfrm>
            <a:off x="428596" y="1428736"/>
            <a:ext cx="8001000" cy="663593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变频调速时的气隙磁通控制</a:t>
            </a:r>
          </a:p>
        </p:txBody>
      </p:sp>
      <p:sp>
        <p:nvSpPr>
          <p:cNvPr id="15" name="Rectangle 33"/>
          <p:cNvSpPr txBox="1">
            <a:spLocks noChangeArrowheads="1"/>
          </p:cNvSpPr>
          <p:nvPr/>
        </p:nvSpPr>
        <p:spPr bwMode="auto">
          <a:xfrm>
            <a:off x="500034" y="571480"/>
            <a:ext cx="8001000" cy="66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6.3.1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变压变频调速的基本原理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214422"/>
            <a:ext cx="8351837" cy="76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基频以下变频调速的基本原则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95288" y="2214554"/>
            <a:ext cx="8208962" cy="395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当异步电动机在基频（额定频率）以下运行时，如果磁通太弱，没有充分利用电机的铁心，是一种浪费；如果磁通过大，又会使铁心饱和，从而导致过大的励磁电流，严重时还会因绕组过热而损坏电机。</a:t>
            </a:r>
          </a:p>
          <a:p>
            <a:pPr marL="469900" indent="-469900">
              <a:lnSpc>
                <a:spcPct val="125000"/>
              </a:lnSpc>
            </a:pP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  <a:p>
            <a:pPr marL="469900" indent="-46990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最好是保持每极磁通量为额定值不变。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186113"/>
            <a:ext cx="18473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20" y="1285860"/>
            <a:ext cx="8247121" cy="40687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基频以下调速</a:t>
            </a:r>
            <a:r>
              <a:rPr lang="en-US" altLang="zh-CN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保持每极磁通量为额定值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不变。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当频率 </a:t>
            </a:r>
            <a:r>
              <a:rPr kumimoji="1" lang="en-US" altLang="zh-CN" b="1" i="1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1" lang="en-US" altLang="zh-CN" b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从额定值 </a:t>
            </a:r>
            <a:r>
              <a:rPr kumimoji="1" lang="en-US" altLang="zh-CN" b="1" i="1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1" lang="en-US" altLang="zh-CN" b="1" baseline="-25000" dirty="0" smtClean="0">
                <a:latin typeface="微软雅黑" pitchFamily="34" charset="-122"/>
                <a:ea typeface="微软雅黑" pitchFamily="34" charset="-122"/>
              </a:rPr>
              <a:t>1N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向下调节时，必须同时降低 </a:t>
            </a:r>
            <a:r>
              <a:rPr kumimoji="1" lang="en-US" altLang="zh-CN" b="1" i="1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kumimoji="1" lang="en-US" altLang="zh-CN" b="1" baseline="-25000" dirty="0" err="1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，使：</a:t>
            </a:r>
          </a:p>
        </p:txBody>
      </p:sp>
      <p:graphicFrame>
        <p:nvGraphicFramePr>
          <p:cNvPr id="59396" name="Object 6"/>
          <p:cNvGraphicFramePr>
            <a:graphicFrameLocks noChangeAspect="1"/>
          </p:cNvGraphicFramePr>
          <p:nvPr/>
        </p:nvGraphicFramePr>
        <p:xfrm>
          <a:off x="858809" y="3597260"/>
          <a:ext cx="4824412" cy="1250950"/>
        </p:xfrm>
        <a:graphic>
          <a:graphicData uri="http://schemas.openxmlformats.org/presentationml/2006/ole">
            <p:oleObj spid="_x0000_s174082" name="公式" r:id="rId3" imgW="1765300" imgH="457200" progId="Equation.3">
              <p:embed/>
            </p:oleObj>
          </a:graphicData>
        </a:graphic>
      </p:graphicFrame>
      <p:sp>
        <p:nvSpPr>
          <p:cNvPr id="59397" name="Rectangle 8"/>
          <p:cNvSpPr>
            <a:spLocks noChangeArrowheads="1"/>
          </p:cNvSpPr>
          <p:nvPr/>
        </p:nvSpPr>
        <p:spPr bwMode="auto">
          <a:xfrm>
            <a:off x="6619846" y="3886185"/>
            <a:ext cx="1382110" cy="5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6-8</a:t>
            </a:r>
            <a:r>
              <a:rPr kumimoji="1"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zh-CN" altLang="en-US" b="1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398" name="Rectangle 9"/>
          <p:cNvSpPr>
            <a:spLocks noChangeArrowheads="1"/>
          </p:cNvSpPr>
          <p:nvPr/>
        </p:nvSpPr>
        <p:spPr bwMode="auto">
          <a:xfrm>
            <a:off x="500034" y="5140310"/>
            <a:ext cx="6647974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即采用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电动势频率比为恒值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的控制方式。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7848600" cy="11398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恒压频比控制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6075" cy="4267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异步电动机绕组中的电动势是难以直接控制的，当电动势值较高时，可忽略定子电阻和漏磁感抗压降，认为                ，则得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600" b="1" smtClean="0">
                <a:latin typeface="微软雅黑" pitchFamily="34" charset="-122"/>
                <a:ea typeface="微软雅黑" pitchFamily="34" charset="-122"/>
              </a:rPr>
              <a:t>												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116013" y="3573463"/>
          <a:ext cx="1873250" cy="1154112"/>
        </p:xfrm>
        <a:graphic>
          <a:graphicData uri="http://schemas.openxmlformats.org/presentationml/2006/ole">
            <p:oleObj spid="_x0000_s175106" name="公式" r:id="rId3" imgW="698197" imgH="431613" progId="Equation.3">
              <p:embed/>
            </p:oleObj>
          </a:graphicData>
        </a:graphic>
      </p:graphicFrame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827088" y="5373688"/>
            <a:ext cx="69945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b="1">
                <a:latin typeface="微软雅黑" pitchFamily="34" charset="-122"/>
                <a:ea typeface="微软雅黑" pitchFamily="34" charset="-122"/>
              </a:rPr>
              <a:t>这就是</a:t>
            </a:r>
            <a:r>
              <a:rPr lang="zh-CN" altLang="en-US" sz="3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恒压频比的控制方式。</a:t>
            </a:r>
          </a:p>
        </p:txBody>
      </p:sp>
      <p:graphicFrame>
        <p:nvGraphicFramePr>
          <p:cNvPr id="60422" name="Object 10"/>
          <p:cNvGraphicFramePr>
            <a:graphicFrameLocks noChangeAspect="1"/>
          </p:cNvGraphicFramePr>
          <p:nvPr/>
        </p:nvGraphicFramePr>
        <p:xfrm>
          <a:off x="1476375" y="2781300"/>
          <a:ext cx="1082675" cy="482600"/>
        </p:xfrm>
        <a:graphic>
          <a:graphicData uri="http://schemas.openxmlformats.org/presentationml/2006/ole">
            <p:oleObj spid="_x0000_s175107" name="公式" r:id="rId4" imgW="533169" imgH="241195" progId="Equation.3">
              <p:embed/>
            </p:oleObj>
          </a:graphicData>
        </a:graphic>
      </p:graphicFrame>
      <p:graphicFrame>
        <p:nvGraphicFramePr>
          <p:cNvPr id="60423" name="Object 31"/>
          <p:cNvGraphicFramePr>
            <a:graphicFrameLocks noChangeAspect="1"/>
          </p:cNvGraphicFramePr>
          <p:nvPr>
            <p:ph sz="half" idx="2"/>
          </p:nvPr>
        </p:nvGraphicFramePr>
        <p:xfrm>
          <a:off x="3786182" y="3071810"/>
          <a:ext cx="5054600" cy="2079625"/>
        </p:xfrm>
        <a:graphic>
          <a:graphicData uri="http://schemas.openxmlformats.org/presentationml/2006/ole">
            <p:oleObj spid="_x0000_s175108" name="Visio" r:id="rId5" imgW="3164400" imgH="13017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857232"/>
            <a:ext cx="8351838" cy="76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基频以下调速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285720" y="1500174"/>
            <a:ext cx="8858280" cy="45942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低频补偿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低频时反电动势小，定子电阻和漏感压降不能忽略。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人为地把定子电压抬高一些，以补偿定子阻抗压降。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负载大小不同，需要补偿的定子电压也不一样。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31861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319563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1446" name="对象 1"/>
          <p:cNvGraphicFramePr>
            <a:graphicFrameLocks noChangeAspect="1"/>
          </p:cNvGraphicFramePr>
          <p:nvPr/>
        </p:nvGraphicFramePr>
        <p:xfrm>
          <a:off x="1928794" y="4000504"/>
          <a:ext cx="6334125" cy="2605088"/>
        </p:xfrm>
        <a:graphic>
          <a:graphicData uri="http://schemas.openxmlformats.org/presentationml/2006/ole">
            <p:oleObj spid="_x0000_s176130" name="Visio" r:id="rId3" imgW="3164400" imgH="13017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52436" y="1828800"/>
            <a:ext cx="6934200" cy="4800600"/>
            <a:chOff x="768" y="1152"/>
            <a:chExt cx="4368" cy="3024"/>
          </a:xfrm>
        </p:grpSpPr>
        <p:sp>
          <p:nvSpPr>
            <p:cNvPr id="62478" name="Rectangle 3"/>
            <p:cNvSpPr>
              <a:spLocks noChangeArrowheads="1"/>
            </p:cNvSpPr>
            <p:nvPr/>
          </p:nvSpPr>
          <p:spPr bwMode="auto">
            <a:xfrm>
              <a:off x="768" y="1152"/>
              <a:ext cx="4368" cy="3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2479" name="Line 4"/>
            <p:cNvSpPr>
              <a:spLocks noChangeShapeType="1"/>
            </p:cNvSpPr>
            <p:nvPr/>
          </p:nvSpPr>
          <p:spPr bwMode="auto">
            <a:xfrm flipV="1">
              <a:off x="1474" y="1307"/>
              <a:ext cx="0" cy="2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2480" name="Line 5"/>
            <p:cNvSpPr>
              <a:spLocks noChangeShapeType="1"/>
            </p:cNvSpPr>
            <p:nvPr/>
          </p:nvSpPr>
          <p:spPr bwMode="auto">
            <a:xfrm>
              <a:off x="1474" y="3334"/>
              <a:ext cx="30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2481" name="Text Box 6"/>
            <p:cNvSpPr txBox="1">
              <a:spLocks noChangeArrowheads="1"/>
            </p:cNvSpPr>
            <p:nvPr/>
          </p:nvSpPr>
          <p:spPr bwMode="auto">
            <a:xfrm>
              <a:off x="1259" y="3279"/>
              <a:ext cx="2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</a:t>
              </a:r>
            </a:p>
          </p:txBody>
        </p:sp>
        <p:sp>
          <p:nvSpPr>
            <p:cNvPr id="62482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62483" name="Text Box 8"/>
            <p:cNvSpPr txBox="1">
              <a:spLocks noChangeArrowheads="1"/>
            </p:cNvSpPr>
            <p:nvPr/>
          </p:nvSpPr>
          <p:spPr bwMode="auto">
            <a:xfrm>
              <a:off x="4264" y="3334"/>
              <a:ext cx="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 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2484" name="Text Box 9"/>
            <p:cNvSpPr txBox="1">
              <a:spLocks noChangeArrowheads="1"/>
            </p:cNvSpPr>
            <p:nvPr/>
          </p:nvSpPr>
          <p:spPr bwMode="auto">
            <a:xfrm>
              <a:off x="1488" y="3566"/>
              <a:ext cx="25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图</a:t>
              </a:r>
              <a:r>
                <a:rPr kumimoji="1" lang="en-US" altLang="zh-CN" sz="2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4.4</a:t>
              </a:r>
              <a:r>
                <a:rPr kumimoji="1" lang="en-US" altLang="zh-CN" sz="24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kumimoji="1" lang="zh-CN" altLang="en-US" sz="2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恒压频比控制特性</a:t>
              </a:r>
            </a:p>
          </p:txBody>
        </p:sp>
      </p:grpSp>
      <p:sp>
        <p:nvSpPr>
          <p:cNvPr id="62467" name="Rectangle 10"/>
          <p:cNvSpPr>
            <a:spLocks noGrp="1" noChangeArrowheads="1"/>
          </p:cNvSpPr>
          <p:nvPr>
            <p:ph type="title"/>
          </p:nvPr>
        </p:nvSpPr>
        <p:spPr>
          <a:xfrm>
            <a:off x="338165" y="1214422"/>
            <a:ext cx="8162925" cy="579438"/>
          </a:xfrm>
        </p:spPr>
        <p:txBody>
          <a:bodyPr/>
          <a:lstStyle/>
          <a:p>
            <a:pPr eaLnBrk="1" hangingPunct="1"/>
            <a:r>
              <a:rPr lang="zh-CN" altLang="en-US" sz="2500" b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带压降补偿的恒压频比控制特性</a:t>
            </a:r>
          </a:p>
        </p:txBody>
      </p:sp>
      <p:sp>
        <p:nvSpPr>
          <p:cNvPr id="62468" name="Line 11"/>
          <p:cNvSpPr>
            <a:spLocks noChangeShapeType="1"/>
          </p:cNvSpPr>
          <p:nvPr/>
        </p:nvSpPr>
        <p:spPr bwMode="auto">
          <a:xfrm flipV="1">
            <a:off x="768339" y="2836863"/>
            <a:ext cx="3662363" cy="2455862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2469" name="Line 12"/>
          <p:cNvSpPr>
            <a:spLocks noChangeShapeType="1"/>
          </p:cNvSpPr>
          <p:nvPr/>
        </p:nvSpPr>
        <p:spPr bwMode="auto">
          <a:xfrm flipV="1">
            <a:off x="768339" y="2819400"/>
            <a:ext cx="3679825" cy="196532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4764" y="2581275"/>
            <a:ext cx="4325938" cy="457200"/>
            <a:chOff x="1056" y="1626"/>
            <a:chExt cx="2725" cy="288"/>
          </a:xfrm>
        </p:grpSpPr>
        <p:sp>
          <p:nvSpPr>
            <p:cNvPr id="62476" name="Line 14"/>
            <p:cNvSpPr>
              <a:spLocks noChangeShapeType="1"/>
            </p:cNvSpPr>
            <p:nvPr/>
          </p:nvSpPr>
          <p:spPr bwMode="auto">
            <a:xfrm>
              <a:off x="1474" y="1787"/>
              <a:ext cx="230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2477" name="Text Box 15"/>
            <p:cNvSpPr txBox="1">
              <a:spLocks noChangeArrowheads="1"/>
            </p:cNvSpPr>
            <p:nvPr/>
          </p:nvSpPr>
          <p:spPr bwMode="auto">
            <a:xfrm>
              <a:off x="1056" y="1626"/>
              <a:ext cx="4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sN</a:t>
              </a:r>
              <a:endParaRPr kumimoji="1" lang="en-US" altLang="zh-CN" sz="2000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089389" y="2836863"/>
            <a:ext cx="852488" cy="2913062"/>
            <a:chOff x="3566" y="1787"/>
            <a:chExt cx="537" cy="1835"/>
          </a:xfrm>
        </p:grpSpPr>
        <p:sp>
          <p:nvSpPr>
            <p:cNvPr id="62474" name="Line 17"/>
            <p:cNvSpPr>
              <a:spLocks noChangeShapeType="1"/>
            </p:cNvSpPr>
            <p:nvPr/>
          </p:nvSpPr>
          <p:spPr bwMode="auto">
            <a:xfrm>
              <a:off x="3771" y="1787"/>
              <a:ext cx="0" cy="154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2475" name="Text Box 18"/>
            <p:cNvSpPr txBox="1">
              <a:spLocks noChangeArrowheads="1"/>
            </p:cNvSpPr>
            <p:nvPr/>
          </p:nvSpPr>
          <p:spPr bwMode="auto">
            <a:xfrm>
              <a:off x="3566" y="3334"/>
              <a:ext cx="5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 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1N</a:t>
              </a:r>
              <a:endParaRPr kumimoji="1" lang="en-US" altLang="zh-CN" sz="2000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2472" name="Text Box 19"/>
          <p:cNvSpPr txBox="1">
            <a:spLocks noChangeArrowheads="1"/>
          </p:cNvSpPr>
          <p:nvPr/>
        </p:nvSpPr>
        <p:spPr bwMode="auto">
          <a:xfrm>
            <a:off x="2466964" y="4038600"/>
            <a:ext cx="209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2000" b="1">
                <a:solidFill>
                  <a:srgbClr val="00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00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1" lang="zh-CN" altLang="en-US" sz="2000" b="1">
                <a:solidFill>
                  <a:srgbClr val="00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无补偿</a:t>
            </a:r>
            <a:r>
              <a:rPr kumimoji="1"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62473" name="Text Box 20"/>
          <p:cNvSpPr txBox="1">
            <a:spLocks noChangeArrowheads="1"/>
          </p:cNvSpPr>
          <p:nvPr/>
        </p:nvSpPr>
        <p:spPr bwMode="auto">
          <a:xfrm>
            <a:off x="866764" y="3048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带定子压降补偿</a:t>
            </a:r>
            <a:r>
              <a:rPr kumimoji="1" lang="zh-CN" altLang="en-US" sz="24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12321" name="对象 1"/>
          <p:cNvGraphicFramePr>
            <a:graphicFrameLocks noChangeAspect="1"/>
          </p:cNvGraphicFramePr>
          <p:nvPr/>
        </p:nvGraphicFramePr>
        <p:xfrm>
          <a:off x="4967318" y="2227266"/>
          <a:ext cx="3962400" cy="1630362"/>
        </p:xfrm>
        <a:graphic>
          <a:graphicData uri="http://schemas.openxmlformats.org/presentationml/2006/ole">
            <p:oleObj spid="_x0000_s312321" name="Visio" r:id="rId4" imgW="3164400" imgH="13017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928670"/>
            <a:ext cx="7848600" cy="4829175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稳态模型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的控制策略（第六章）</a:t>
            </a:r>
          </a:p>
          <a:p>
            <a:pPr marL="609600" indent="-609600"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动态模型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的控制策略（第七章）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023926"/>
            <a:ext cx="8351838" cy="76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基频以上调速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00034" y="1857364"/>
            <a:ext cx="7672416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从额定频率向上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升高，受到电机绝缘耐压和磁路饱和的限制，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定子电压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不能随之升高，最多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只能保持额定电压不变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这将导致磁通与频率成反比地降低，使得异步电动机工作在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弱磁状态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63492" name="对象 1"/>
          <p:cNvGraphicFramePr>
            <a:graphicFrameLocks noChangeAspect="1"/>
          </p:cNvGraphicFramePr>
          <p:nvPr/>
        </p:nvGraphicFramePr>
        <p:xfrm>
          <a:off x="2428860" y="5572140"/>
          <a:ext cx="3276600" cy="601663"/>
        </p:xfrm>
        <a:graphic>
          <a:graphicData uri="http://schemas.openxmlformats.org/presentationml/2006/ole">
            <p:oleObj spid="_x0000_s177154" name="Equation" r:id="rId3" imgW="12954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928670"/>
            <a:ext cx="7707313" cy="612775"/>
          </a:xfrm>
        </p:spPr>
        <p:txBody>
          <a:bodyPr/>
          <a:lstStyle/>
          <a:p>
            <a:pPr eaLnBrk="1" hangingPunct="1"/>
            <a:r>
              <a:rPr lang="zh-CN" altLang="en-US" sz="2500" b="1" dirty="0" smtClean="0">
                <a:solidFill>
                  <a:schemeClr val="accent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变压变频控制特性</a:t>
            </a:r>
          </a:p>
        </p:txBody>
      </p:sp>
      <p:sp>
        <p:nvSpPr>
          <p:cNvPr id="64515" name="Rectangle 44"/>
          <p:cNvSpPr>
            <a:spLocks noChangeArrowheads="1"/>
          </p:cNvSpPr>
          <p:nvPr/>
        </p:nvSpPr>
        <p:spPr bwMode="auto">
          <a:xfrm>
            <a:off x="-4770" y="18288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206868" y="2124075"/>
            <a:ext cx="811212" cy="3616325"/>
            <a:chOff x="3325" y="1512"/>
            <a:chExt cx="511" cy="2278"/>
          </a:xfrm>
        </p:grpSpPr>
        <p:sp>
          <p:nvSpPr>
            <p:cNvPr id="64546" name="Line 46"/>
            <p:cNvSpPr>
              <a:spLocks noChangeShapeType="1"/>
            </p:cNvSpPr>
            <p:nvPr/>
          </p:nvSpPr>
          <p:spPr bwMode="auto">
            <a:xfrm flipH="1" flipV="1">
              <a:off x="3492" y="1512"/>
              <a:ext cx="0" cy="196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47" name="Text Box 47"/>
            <p:cNvSpPr txBox="1">
              <a:spLocks noChangeArrowheads="1"/>
            </p:cNvSpPr>
            <p:nvPr/>
          </p:nvSpPr>
          <p:spPr bwMode="auto">
            <a:xfrm>
              <a:off x="3325" y="350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1N</a:t>
              </a:r>
              <a:endParaRPr kumimoji="1" lang="en-US" altLang="zh-CN" sz="2000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4517" name="Text Box 48"/>
          <p:cNvSpPr txBox="1">
            <a:spLocks noChangeArrowheads="1"/>
          </p:cNvSpPr>
          <p:nvPr/>
        </p:nvSpPr>
        <p:spPr bwMode="auto">
          <a:xfrm>
            <a:off x="714348" y="5715016"/>
            <a:ext cx="5715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图</a:t>
            </a:r>
            <a:r>
              <a:rPr kumimoji="1"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4-5 </a:t>
            </a:r>
            <a:r>
              <a:rPr kumimoji="1" lang="zh-CN" altLang="en-US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异步电机变压变频调速的控制特性</a:t>
            </a:r>
            <a:r>
              <a:rPr kumimoji="1" lang="zh-CN" altLang="en-US" sz="2400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64518" name="Line 49"/>
          <p:cNvSpPr>
            <a:spLocks noChangeShapeType="1"/>
          </p:cNvSpPr>
          <p:nvPr/>
        </p:nvSpPr>
        <p:spPr bwMode="auto">
          <a:xfrm flipV="1">
            <a:off x="5634030" y="2714625"/>
            <a:ext cx="0" cy="251460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19" name="Line 50"/>
          <p:cNvSpPr>
            <a:spLocks noChangeShapeType="1"/>
          </p:cNvSpPr>
          <p:nvPr/>
        </p:nvSpPr>
        <p:spPr bwMode="auto">
          <a:xfrm>
            <a:off x="1214430" y="2163763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0" name="Line 51"/>
          <p:cNvSpPr>
            <a:spLocks noChangeShapeType="1"/>
          </p:cNvSpPr>
          <p:nvPr/>
        </p:nvSpPr>
        <p:spPr bwMode="auto">
          <a:xfrm>
            <a:off x="4476743" y="2163763"/>
            <a:ext cx="0" cy="357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235068" y="1933575"/>
            <a:ext cx="3241675" cy="496888"/>
            <a:chOff x="1453" y="1392"/>
            <a:chExt cx="2042" cy="313"/>
          </a:xfrm>
        </p:grpSpPr>
        <p:sp>
          <p:nvSpPr>
            <p:cNvPr id="64542" name="Line 53"/>
            <p:cNvSpPr>
              <a:spLocks noChangeShapeType="1"/>
            </p:cNvSpPr>
            <p:nvPr/>
          </p:nvSpPr>
          <p:spPr bwMode="auto">
            <a:xfrm>
              <a:off x="2417" y="1705"/>
              <a:ext cx="1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1453" y="1392"/>
              <a:ext cx="1702" cy="313"/>
              <a:chOff x="1453" y="1392"/>
              <a:chExt cx="1702" cy="313"/>
            </a:xfrm>
          </p:grpSpPr>
          <p:sp>
            <p:nvSpPr>
              <p:cNvPr id="64544" name="Line 55"/>
              <p:cNvSpPr>
                <a:spLocks noChangeShapeType="1"/>
              </p:cNvSpPr>
              <p:nvPr/>
            </p:nvSpPr>
            <p:spPr bwMode="auto">
              <a:xfrm flipH="1">
                <a:off x="1453" y="1705"/>
                <a:ext cx="11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4545" name="Text Box 56"/>
              <p:cNvSpPr txBox="1">
                <a:spLocks noChangeArrowheads="1"/>
              </p:cNvSpPr>
              <p:nvPr/>
            </p:nvSpPr>
            <p:spPr bwMode="auto">
              <a:xfrm>
                <a:off x="2020" y="1392"/>
                <a:ext cx="11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 b="1" dirty="0">
                    <a:solidFill>
                      <a:srgbClr val="00FF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恒转矩调速</a:t>
                </a:r>
                <a:endParaRPr kumimoji="1" lang="zh-CN" altLang="en-US" sz="20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64522" name="Line 57"/>
          <p:cNvSpPr>
            <a:spLocks noChangeShapeType="1"/>
          </p:cNvSpPr>
          <p:nvPr/>
        </p:nvSpPr>
        <p:spPr bwMode="auto">
          <a:xfrm flipV="1">
            <a:off x="1235068" y="2817813"/>
            <a:ext cx="3241675" cy="2406650"/>
          </a:xfrm>
          <a:prstGeom prst="line">
            <a:avLst/>
          </a:prstGeom>
          <a:noFill/>
          <a:ln w="28575">
            <a:solidFill>
              <a:srgbClr val="80008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3" name="Line 58"/>
          <p:cNvSpPr>
            <a:spLocks noChangeShapeType="1"/>
          </p:cNvSpPr>
          <p:nvPr/>
        </p:nvSpPr>
        <p:spPr bwMode="auto">
          <a:xfrm>
            <a:off x="4476743" y="2817813"/>
            <a:ext cx="1171575" cy="0"/>
          </a:xfrm>
          <a:prstGeom prst="line">
            <a:avLst/>
          </a:prstGeom>
          <a:noFill/>
          <a:ln w="28575">
            <a:solidFill>
              <a:srgbClr val="80008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4" name="Text Box 59"/>
          <p:cNvSpPr txBox="1">
            <a:spLocks noChangeArrowheads="1"/>
          </p:cNvSpPr>
          <p:nvPr/>
        </p:nvSpPr>
        <p:spPr bwMode="auto">
          <a:xfrm>
            <a:off x="1955793" y="3768725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</a:t>
            </a:r>
            <a:r>
              <a:rPr kumimoji="1" lang="en-US" altLang="zh-CN" sz="2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endParaRPr kumimoji="1" lang="en-US" altLang="zh-CN" sz="2400" i="1" baseline="-25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36568" y="2466975"/>
            <a:ext cx="3940175" cy="457200"/>
            <a:chOff x="1013" y="1728"/>
            <a:chExt cx="2482" cy="288"/>
          </a:xfrm>
        </p:grpSpPr>
        <p:sp>
          <p:nvSpPr>
            <p:cNvPr id="64540" name="Line 61"/>
            <p:cNvSpPr>
              <a:spLocks noChangeShapeType="1"/>
            </p:cNvSpPr>
            <p:nvPr/>
          </p:nvSpPr>
          <p:spPr bwMode="auto">
            <a:xfrm>
              <a:off x="1453" y="1944"/>
              <a:ext cx="2042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41" name="Text Box 62"/>
            <p:cNvSpPr txBox="1">
              <a:spLocks noChangeArrowheads="1"/>
            </p:cNvSpPr>
            <p:nvPr/>
          </p:nvSpPr>
          <p:spPr bwMode="auto">
            <a:xfrm>
              <a:off x="1013" y="1728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sN</a:t>
              </a:r>
              <a:endParaRPr kumimoji="1" lang="en-US" altLang="zh-CN" sz="2000" i="1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64526" name="Line 63"/>
          <p:cNvSpPr>
            <a:spLocks noChangeShapeType="1"/>
          </p:cNvSpPr>
          <p:nvPr/>
        </p:nvSpPr>
        <p:spPr bwMode="auto">
          <a:xfrm>
            <a:off x="1214430" y="3343275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7" name="Freeform 64"/>
          <p:cNvSpPr>
            <a:spLocks/>
          </p:cNvSpPr>
          <p:nvPr/>
        </p:nvSpPr>
        <p:spPr bwMode="auto">
          <a:xfrm>
            <a:off x="4476743" y="3336925"/>
            <a:ext cx="1171575" cy="728663"/>
          </a:xfrm>
          <a:custGeom>
            <a:avLst/>
            <a:gdLst>
              <a:gd name="T0" fmla="*/ 0 w 624"/>
              <a:gd name="T1" fmla="*/ 0 h 392"/>
              <a:gd name="T2" fmla="*/ 2147483647 w 624"/>
              <a:gd name="T3" fmla="*/ 2147483647 h 392"/>
              <a:gd name="T4" fmla="*/ 2147483647 w 624"/>
              <a:gd name="T5" fmla="*/ 2147483647 h 392"/>
              <a:gd name="T6" fmla="*/ 2147483647 w 624"/>
              <a:gd name="T7" fmla="*/ 2147483647 h 392"/>
              <a:gd name="T8" fmla="*/ 2147483647 w 624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392"/>
              <a:gd name="T17" fmla="*/ 624 w 62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392">
                <a:moveTo>
                  <a:pt x="0" y="0"/>
                </a:moveTo>
                <a:cubicBezTo>
                  <a:pt x="16" y="44"/>
                  <a:pt x="32" y="88"/>
                  <a:pt x="96" y="144"/>
                </a:cubicBezTo>
                <a:cubicBezTo>
                  <a:pt x="160" y="200"/>
                  <a:pt x="312" y="296"/>
                  <a:pt x="384" y="336"/>
                </a:cubicBezTo>
                <a:cubicBezTo>
                  <a:pt x="456" y="376"/>
                  <a:pt x="488" y="376"/>
                  <a:pt x="528" y="384"/>
                </a:cubicBezTo>
                <a:cubicBezTo>
                  <a:pt x="568" y="392"/>
                  <a:pt x="596" y="388"/>
                  <a:pt x="624" y="384"/>
                </a:cubicBezTo>
              </a:path>
            </a:pathLst>
          </a:cu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8" name="Text Box 65"/>
          <p:cNvSpPr txBox="1">
            <a:spLocks noChangeArrowheads="1"/>
          </p:cNvSpPr>
          <p:nvPr/>
        </p:nvSpPr>
        <p:spPr bwMode="auto">
          <a:xfrm>
            <a:off x="452430" y="3076575"/>
            <a:ext cx="126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1" lang="en-US" altLang="zh-CN" sz="2400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mN</a:t>
            </a:r>
            <a:endParaRPr kumimoji="1" lang="en-US" altLang="zh-CN" sz="2000" i="1" baseline="-2500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529" name="Text Box 66"/>
          <p:cNvSpPr txBox="1">
            <a:spLocks noChangeArrowheads="1"/>
          </p:cNvSpPr>
          <p:nvPr/>
        </p:nvSpPr>
        <p:spPr bwMode="auto">
          <a:xfrm>
            <a:off x="5737218" y="3768725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1" lang="en-US" altLang="zh-CN" sz="2400" baseline="-250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endParaRPr kumimoji="1" lang="en-US" altLang="zh-CN" sz="2000" i="1" baseline="-2500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4476743" y="1966913"/>
            <a:ext cx="1981200" cy="463550"/>
            <a:chOff x="3495" y="1413"/>
            <a:chExt cx="1248" cy="292"/>
          </a:xfrm>
        </p:grpSpPr>
        <p:sp>
          <p:nvSpPr>
            <p:cNvPr id="64538" name="Text Box 68"/>
            <p:cNvSpPr txBox="1">
              <a:spLocks noChangeArrowheads="1"/>
            </p:cNvSpPr>
            <p:nvPr/>
          </p:nvSpPr>
          <p:spPr bwMode="auto">
            <a:xfrm>
              <a:off x="3609" y="1413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恒功率调速</a:t>
              </a:r>
              <a:endParaRPr kumimoji="1"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9" name="Line 69"/>
            <p:cNvSpPr>
              <a:spLocks noChangeShapeType="1"/>
            </p:cNvSpPr>
            <p:nvPr/>
          </p:nvSpPr>
          <p:spPr bwMode="auto">
            <a:xfrm flipH="1">
              <a:off x="3495" y="170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604830" y="1628775"/>
            <a:ext cx="6019800" cy="4038600"/>
            <a:chOff x="1056" y="1200"/>
            <a:chExt cx="3792" cy="2544"/>
          </a:xfrm>
        </p:grpSpPr>
        <p:sp>
          <p:nvSpPr>
            <p:cNvPr id="64532" name="Line 71"/>
            <p:cNvSpPr>
              <a:spLocks noChangeShapeType="1"/>
            </p:cNvSpPr>
            <p:nvPr/>
          </p:nvSpPr>
          <p:spPr bwMode="auto">
            <a:xfrm flipV="1">
              <a:off x="1441" y="1331"/>
              <a:ext cx="0" cy="2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3" name="Line 72"/>
            <p:cNvSpPr>
              <a:spLocks noChangeShapeType="1"/>
            </p:cNvSpPr>
            <p:nvPr/>
          </p:nvSpPr>
          <p:spPr bwMode="auto">
            <a:xfrm>
              <a:off x="1453" y="3465"/>
              <a:ext cx="3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4" name="Text Box 73"/>
            <p:cNvSpPr txBox="1">
              <a:spLocks noChangeArrowheads="1"/>
            </p:cNvSpPr>
            <p:nvPr/>
          </p:nvSpPr>
          <p:spPr bwMode="auto">
            <a:xfrm>
              <a:off x="1453" y="1200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Φ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m</a:t>
              </a:r>
              <a:endParaRPr kumimoji="1" lang="en-US" altLang="zh-CN" sz="2400" i="1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5" name="Text Box 74"/>
            <p:cNvSpPr txBox="1">
              <a:spLocks noChangeArrowheads="1"/>
            </p:cNvSpPr>
            <p:nvPr/>
          </p:nvSpPr>
          <p:spPr bwMode="auto">
            <a:xfrm>
              <a:off x="1056" y="1200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U</a:t>
              </a:r>
              <a:r>
                <a:rPr kumimoji="1" lang="en-US" altLang="zh-CN" sz="2400" baseline="-2500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</a:t>
              </a:r>
              <a:endParaRPr kumimoji="1" lang="en-US" altLang="zh-CN" sz="2400" i="1" baseline="-25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6" name="Text Box 75"/>
            <p:cNvSpPr txBox="1">
              <a:spLocks noChangeArrowheads="1"/>
            </p:cNvSpPr>
            <p:nvPr/>
          </p:nvSpPr>
          <p:spPr bwMode="auto">
            <a:xfrm>
              <a:off x="4508" y="345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f</a:t>
              </a:r>
              <a:r>
                <a:rPr kumimoji="1" lang="en-US" altLang="zh-CN" sz="2400" baseline="-250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1</a:t>
              </a:r>
              <a:endParaRPr kumimoji="1" lang="en-US" altLang="zh-CN" sz="2400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4537" name="Rectangle 76"/>
            <p:cNvSpPr>
              <a:spLocks noChangeArrowheads="1"/>
            </p:cNvSpPr>
            <p:nvPr/>
          </p:nvSpPr>
          <p:spPr bwMode="auto">
            <a:xfrm>
              <a:off x="1184" y="3511"/>
              <a:ext cx="227" cy="2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不同调速区的特性</a:t>
            </a:r>
            <a:endParaRPr lang="fr-FR" altLang="zh-CN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14488"/>
            <a:ext cx="8110538" cy="457203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Char char="p"/>
            </a:pP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基频以下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气隙磁通不变，</a:t>
            </a: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允许输出转矩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基本不变，所以基频以下的变频调速属于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恒转矩调速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p"/>
            </a:pPr>
            <a:r>
              <a:rPr lang="zh-CN" altLang="en-US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基频以上：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频率提高，定子电压不变，气隙磁通势减弱，允许输出转矩减小，但转速却升高了，可以认为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允许输出功率基本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不变。所以基频以上的变频调速属于弱磁恒功率调速。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恒功率调速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变压变频调速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变压变频的基本原则和基本原理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变压变频调速得到一族机械特性曲线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机械特性如何变化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变压变频调速时转差功率怎么变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642918"/>
            <a:ext cx="7707313" cy="612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6.3.2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变压变频调速的机械特性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765301"/>
            <a:ext cx="8429683" cy="87788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基频以下恒压频比控制，异步电动机的电磁转矩为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571472" y="2714620"/>
          <a:ext cx="6696075" cy="1203325"/>
        </p:xfrm>
        <a:graphic>
          <a:graphicData uri="http://schemas.openxmlformats.org/presentationml/2006/ole">
            <p:oleObj spid="_x0000_s178178" name="公式" r:id="rId3" imgW="2806700" imgH="508000" progId="Equation.3">
              <p:embed/>
            </p:oleObj>
          </a:graphicData>
        </a:graphic>
      </p:graphicFrame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7562850" y="3573463"/>
            <a:ext cx="1175322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6-28</a:t>
            </a:r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857488" y="4143380"/>
          <a:ext cx="2363787" cy="1614488"/>
        </p:xfrm>
        <a:graphic>
          <a:graphicData uri="http://schemas.openxmlformats.org/presentationml/2006/ole">
            <p:oleObj spid="_x0000_s179202" name="Equation" r:id="rId3" imgW="1066680" imgH="723600" progId="Equation.DSMT4">
              <p:embed/>
            </p:oleObj>
          </a:graphicData>
        </a:graphic>
      </p:graphicFrame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7540082" y="4508531"/>
            <a:ext cx="1175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6-30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143125" y="2500306"/>
          <a:ext cx="3954463" cy="1270000"/>
        </p:xfrm>
        <a:graphic>
          <a:graphicData uri="http://schemas.openxmlformats.org/presentationml/2006/ole">
            <p:oleObj spid="_x0000_s179206" name="公式" r:id="rId4" imgW="1574800" imgH="508000" progId="Equation.3">
              <p:embed/>
            </p:oleObj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49317" y="1857364"/>
            <a:ext cx="8137525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当</a:t>
            </a:r>
            <a:r>
              <a:rPr kumimoji="1" lang="en-US" altLang="zh-CN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很小时，可忽略上式分母中含</a:t>
            </a:r>
            <a:r>
              <a:rPr kumimoji="1" lang="en-US" altLang="zh-CN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各项，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567671" y="3071810"/>
            <a:ext cx="1175322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6-29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214422"/>
            <a:ext cx="7707313" cy="61277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转速降落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57364"/>
            <a:ext cx="7848600" cy="4273561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带负载时的转速降落 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309706" y="2420938"/>
          <a:ext cx="5905500" cy="1160462"/>
        </p:xfrm>
        <a:graphic>
          <a:graphicData uri="http://schemas.openxmlformats.org/presentationml/2006/ole">
            <p:oleObj spid="_x0000_s371714" name="公式" r:id="rId3" imgW="2667000" imgH="520700" progId="Equation.3">
              <p:embed/>
            </p:oleObj>
          </a:graphicData>
        </a:graphic>
      </p:graphicFrame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7375525" y="2781300"/>
            <a:ext cx="1175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6-31</a:t>
            </a:r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68615" name="Object 9"/>
          <p:cNvGraphicFramePr>
            <a:graphicFrameLocks noChangeAspect="1"/>
          </p:cNvGraphicFramePr>
          <p:nvPr/>
        </p:nvGraphicFramePr>
        <p:xfrm>
          <a:off x="3571875" y="3857625"/>
          <a:ext cx="385763" cy="506413"/>
        </p:xfrm>
        <a:graphic>
          <a:graphicData uri="http://schemas.openxmlformats.org/presentationml/2006/ole">
            <p:oleObj spid="_x0000_s371716" name="公式" r:id="rId4" imgW="152268" imgH="203024" progId="Equation.3">
              <p:embed/>
            </p:oleObj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285852" y="4500570"/>
          <a:ext cx="511175" cy="414338"/>
        </p:xfrm>
        <a:graphic>
          <a:graphicData uri="http://schemas.openxmlformats.org/presentationml/2006/ole">
            <p:oleObj spid="_x0000_s371717" name="公式" r:id="rId5" imgW="203024" imgH="164957" progId="Equation.3">
              <p:embed/>
            </p:oleObj>
          </a:graphicData>
        </a:graphic>
      </p:graphicFrame>
      <p:sp>
        <p:nvSpPr>
          <p:cNvPr id="68617" name="Rectangle 12"/>
          <p:cNvSpPr>
            <a:spLocks noChangeArrowheads="1"/>
          </p:cNvSpPr>
          <p:nvPr/>
        </p:nvSpPr>
        <p:spPr bwMode="auto">
          <a:xfrm>
            <a:off x="1214414" y="3786190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对于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同一转矩</a:t>
            </a:r>
          </a:p>
        </p:txBody>
      </p:sp>
      <p:sp>
        <p:nvSpPr>
          <p:cNvPr id="68618" name="Rectangle 14"/>
          <p:cNvSpPr>
            <a:spLocks noChangeArrowheads="1"/>
          </p:cNvSpPr>
          <p:nvPr/>
        </p:nvSpPr>
        <p:spPr bwMode="auto">
          <a:xfrm>
            <a:off x="1763713" y="4437063"/>
            <a:ext cx="197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基本不变。</a:t>
            </a:r>
          </a:p>
        </p:txBody>
      </p:sp>
      <p:sp>
        <p:nvSpPr>
          <p:cNvPr id="68619" name="Rectangle 15"/>
          <p:cNvSpPr>
            <a:spLocks noChangeArrowheads="1"/>
          </p:cNvSpPr>
          <p:nvPr/>
        </p:nvSpPr>
        <p:spPr bwMode="auto">
          <a:xfrm>
            <a:off x="214282" y="5143512"/>
            <a:ext cx="8462573" cy="97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在恒压频比的条件下改变频率 </a:t>
            </a:r>
            <a:r>
              <a:rPr kumimoji="1" lang="zh-CN" altLang="en-US" sz="2400" b="1" i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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1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机械特性基本上是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平行下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移</a:t>
            </a:r>
            <a:r>
              <a:rPr kumimoji="1"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05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6048375" cy="4033837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3000364" y="3714752"/>
            <a:ext cx="2143140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71802" y="4284668"/>
            <a:ext cx="2143140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3071802" y="4071942"/>
            <a:ext cx="35719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>
            <a:off x="4857752" y="3714752"/>
            <a:ext cx="142876" cy="214314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4857752" y="4286256"/>
            <a:ext cx="142876" cy="214314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214422"/>
            <a:ext cx="7707313" cy="612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恒压频比控制的临界转矩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5992"/>
            <a:ext cx="7848600" cy="384493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临界转矩 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000100" y="3143248"/>
          <a:ext cx="5507037" cy="1641475"/>
        </p:xfrm>
        <a:graphic>
          <a:graphicData uri="http://schemas.openxmlformats.org/presentationml/2006/ole">
            <p:oleObj spid="_x0000_s181250" name="公式" r:id="rId3" imgW="2717800" imgH="812800" progId="Equation.3">
              <p:embed/>
            </p:oleObj>
          </a:graphicData>
        </a:graphic>
      </p:graphicFrame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7215206" y="3714752"/>
            <a:ext cx="1175322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6-32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70662" name="Object 8"/>
          <p:cNvGraphicFramePr>
            <a:graphicFrameLocks noChangeAspect="1"/>
          </p:cNvGraphicFramePr>
          <p:nvPr/>
        </p:nvGraphicFramePr>
        <p:xfrm>
          <a:off x="2627313" y="4924441"/>
          <a:ext cx="719137" cy="719137"/>
        </p:xfrm>
        <a:graphic>
          <a:graphicData uri="http://schemas.openxmlformats.org/presentationml/2006/ole">
            <p:oleObj spid="_x0000_s181251" name="公式" r:id="rId4" imgW="228600" imgH="228600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4284663" y="4938728"/>
          <a:ext cx="701675" cy="776288"/>
        </p:xfrm>
        <a:graphic>
          <a:graphicData uri="http://schemas.openxmlformats.org/presentationml/2006/ole">
            <p:oleObj spid="_x0000_s181252" name="公式" r:id="rId5" imgW="177569" imgH="202936" progId="Equation.3">
              <p:embed/>
            </p:oleObj>
          </a:graphicData>
        </a:graphic>
      </p:graphicFrame>
      <p:sp>
        <p:nvSpPr>
          <p:cNvPr id="70664" name="Rectangle 9"/>
          <p:cNvSpPr>
            <a:spLocks noChangeArrowheads="1"/>
          </p:cNvSpPr>
          <p:nvPr/>
        </p:nvSpPr>
        <p:spPr bwMode="auto">
          <a:xfrm>
            <a:off x="827088" y="4941888"/>
            <a:ext cx="1826141" cy="65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临界转矩</a:t>
            </a:r>
          </a:p>
        </p:txBody>
      </p:sp>
      <p:sp>
        <p:nvSpPr>
          <p:cNvPr id="70665" name="Rectangle 10"/>
          <p:cNvSpPr>
            <a:spLocks noChangeArrowheads="1"/>
          </p:cNvSpPr>
          <p:nvPr/>
        </p:nvSpPr>
        <p:spPr bwMode="auto">
          <a:xfrm>
            <a:off x="3348038" y="4941888"/>
            <a:ext cx="1005403" cy="65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随着</a:t>
            </a:r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5003800" y="4941888"/>
            <a:ext cx="3098925" cy="65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的降低而减小。</a:t>
            </a:r>
            <a:r>
              <a:rPr kumimoji="1" lang="zh-CN" altLang="en-US" sz="11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kumimoji="1" lang="zh-CN" altLang="en-US" sz="24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05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6048375" cy="4033837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3214678" y="3786190"/>
            <a:ext cx="3214710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4678" y="4143380"/>
            <a:ext cx="3357586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0400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同步电动机调速</a:t>
            </a: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9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1714488"/>
            <a:ext cx="8143932" cy="43211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方式，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同步电动机调速可分为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他控变频调速和自控变频调速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两类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071546"/>
            <a:ext cx="7707313" cy="612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恒转矩调速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7"/>
            <a:ext cx="8358246" cy="285752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当频率较低时， 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emax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很小，电动机带载能力减弱，采用低频定子压降补偿，适当地提高电压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，可以增强带载能力。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rc 4"/>
          <p:cNvSpPr>
            <a:spLocks/>
          </p:cNvSpPr>
          <p:nvPr/>
        </p:nvSpPr>
        <p:spPr bwMode="auto">
          <a:xfrm flipH="1">
            <a:off x="3784600" y="4484688"/>
            <a:ext cx="2011363" cy="2320925"/>
          </a:xfrm>
          <a:custGeom>
            <a:avLst/>
            <a:gdLst>
              <a:gd name="T0" fmla="*/ 2147483647 w 21370"/>
              <a:gd name="T1" fmla="*/ 0 h 20806"/>
              <a:gd name="T2" fmla="*/ 2147483647 w 21370"/>
              <a:gd name="T3" fmla="*/ 2147483647 h 20806"/>
              <a:gd name="T4" fmla="*/ 0 w 21370"/>
              <a:gd name="T5" fmla="*/ 2147483647 h 20806"/>
              <a:gd name="T6" fmla="*/ 0 60000 65536"/>
              <a:gd name="T7" fmla="*/ 0 60000 65536"/>
              <a:gd name="T8" fmla="*/ 0 60000 65536"/>
              <a:gd name="T9" fmla="*/ 0 w 21370"/>
              <a:gd name="T10" fmla="*/ 0 h 20806"/>
              <a:gd name="T11" fmla="*/ 21370 w 21370"/>
              <a:gd name="T12" fmla="*/ 20806 h 208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20806" fill="none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</a:path>
              <a:path w="21370" h="20806" stroke="0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  <a:lnTo>
                  <a:pt x="0" y="20806"/>
                </a:lnTo>
                <a:lnTo>
                  <a:pt x="5802" y="-1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2707" name="Arc 5"/>
          <p:cNvSpPr>
            <a:spLocks/>
          </p:cNvSpPr>
          <p:nvPr/>
        </p:nvSpPr>
        <p:spPr bwMode="auto">
          <a:xfrm rot="664062">
            <a:off x="4733925" y="3860800"/>
            <a:ext cx="774700" cy="598488"/>
          </a:xfrm>
          <a:custGeom>
            <a:avLst/>
            <a:gdLst>
              <a:gd name="T0" fmla="*/ 0 w 24959"/>
              <a:gd name="T1" fmla="*/ 2147483647 h 37442"/>
              <a:gd name="T2" fmla="*/ 2147483647 w 24959"/>
              <a:gd name="T3" fmla="*/ 2147483647 h 37442"/>
              <a:gd name="T4" fmla="*/ 2147483647 w 24959"/>
              <a:gd name="T5" fmla="*/ 2147483647 h 37442"/>
              <a:gd name="T6" fmla="*/ 0 60000 65536"/>
              <a:gd name="T7" fmla="*/ 0 60000 65536"/>
              <a:gd name="T8" fmla="*/ 0 60000 65536"/>
              <a:gd name="T9" fmla="*/ 0 w 24959"/>
              <a:gd name="T10" fmla="*/ 0 h 37442"/>
              <a:gd name="T11" fmla="*/ 24959 w 24959"/>
              <a:gd name="T12" fmla="*/ 37442 h 374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59" h="37442" fill="none" extrusionOk="0">
                <a:moveTo>
                  <a:pt x="-1" y="262"/>
                </a:moveTo>
                <a:cubicBezTo>
                  <a:pt x="1111" y="87"/>
                  <a:pt x="2234" y="-1"/>
                  <a:pt x="3359" y="0"/>
                </a:cubicBezTo>
                <a:cubicBezTo>
                  <a:pt x="15288" y="0"/>
                  <a:pt x="24959" y="9670"/>
                  <a:pt x="24959" y="21600"/>
                </a:cubicBezTo>
                <a:cubicBezTo>
                  <a:pt x="24959" y="27613"/>
                  <a:pt x="22452" y="33354"/>
                  <a:pt x="18042" y="37442"/>
                </a:cubicBezTo>
              </a:path>
              <a:path w="24959" h="37442" stroke="0" extrusionOk="0">
                <a:moveTo>
                  <a:pt x="-1" y="262"/>
                </a:moveTo>
                <a:cubicBezTo>
                  <a:pt x="1111" y="87"/>
                  <a:pt x="2234" y="-1"/>
                  <a:pt x="3359" y="0"/>
                </a:cubicBezTo>
                <a:cubicBezTo>
                  <a:pt x="15288" y="0"/>
                  <a:pt x="24959" y="9670"/>
                  <a:pt x="24959" y="21600"/>
                </a:cubicBezTo>
                <a:cubicBezTo>
                  <a:pt x="24959" y="27613"/>
                  <a:pt x="22452" y="33354"/>
                  <a:pt x="18042" y="37442"/>
                </a:cubicBezTo>
                <a:lnTo>
                  <a:pt x="3359" y="21600"/>
                </a:lnTo>
                <a:lnTo>
                  <a:pt x="-1" y="262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60563" y="2305050"/>
            <a:ext cx="5354637" cy="4552950"/>
            <a:chOff x="1235" y="1164"/>
            <a:chExt cx="3373" cy="2868"/>
          </a:xfrm>
        </p:grpSpPr>
        <p:sp>
          <p:nvSpPr>
            <p:cNvPr id="72742" name="Line 7"/>
            <p:cNvSpPr>
              <a:spLocks noChangeShapeType="1"/>
            </p:cNvSpPr>
            <p:nvPr/>
          </p:nvSpPr>
          <p:spPr bwMode="auto">
            <a:xfrm>
              <a:off x="1391" y="3778"/>
              <a:ext cx="31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2743" name="Line 8"/>
            <p:cNvSpPr>
              <a:spLocks noChangeShapeType="1"/>
            </p:cNvSpPr>
            <p:nvPr/>
          </p:nvSpPr>
          <p:spPr bwMode="auto">
            <a:xfrm flipV="1">
              <a:off x="1391" y="1202"/>
              <a:ext cx="0" cy="2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aphicFrame>
          <p:nvGraphicFramePr>
            <p:cNvPr id="72744" name="Object 9"/>
            <p:cNvGraphicFramePr>
              <a:graphicFrameLocks noChangeAspect="1"/>
            </p:cNvGraphicFramePr>
            <p:nvPr/>
          </p:nvGraphicFramePr>
          <p:xfrm>
            <a:off x="4425" y="3795"/>
            <a:ext cx="183" cy="237"/>
          </p:xfrm>
          <a:graphic>
            <a:graphicData uri="http://schemas.openxmlformats.org/presentationml/2006/ole">
              <p:oleObj spid="_x0000_s182283" name="公式" r:id="rId4" imgW="152334" imgH="228501" progId="Equation.3">
                <p:embed/>
              </p:oleObj>
            </a:graphicData>
          </a:graphic>
        </p:graphicFrame>
        <p:sp>
          <p:nvSpPr>
            <p:cNvPr id="72745" name="Text Box 10"/>
            <p:cNvSpPr txBox="1">
              <a:spLocks noChangeArrowheads="1"/>
            </p:cNvSpPr>
            <p:nvPr/>
          </p:nvSpPr>
          <p:spPr bwMode="auto">
            <a:xfrm>
              <a:off x="1235" y="3662"/>
              <a:ext cx="9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kumimoji="1" lang="en-US" altLang="zh-CN" sz="2000" i="1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O</a:t>
              </a:r>
              <a:endParaRPr kumimoji="1" lang="en-US" altLang="zh-CN" sz="1000" i="1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2746" name="Rectangle 11"/>
            <p:cNvSpPr>
              <a:spLocks noChangeArrowheads="1"/>
            </p:cNvSpPr>
            <p:nvPr/>
          </p:nvSpPr>
          <p:spPr bwMode="auto">
            <a:xfrm>
              <a:off x="1236" y="1164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i="1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n</a:t>
              </a:r>
              <a:endParaRPr kumimoji="1" lang="en-US" altLang="zh-CN" sz="24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aphicFrame>
        <p:nvGraphicFramePr>
          <p:cNvPr id="72709" name="Object 12"/>
          <p:cNvGraphicFramePr>
            <a:graphicFrameLocks noChangeAspect="1"/>
          </p:cNvGraphicFramePr>
          <p:nvPr/>
        </p:nvGraphicFramePr>
        <p:xfrm>
          <a:off x="1763713" y="3267075"/>
          <a:ext cx="425450" cy="376238"/>
        </p:xfrm>
        <a:graphic>
          <a:graphicData uri="http://schemas.openxmlformats.org/presentationml/2006/ole">
            <p:oleObj spid="_x0000_s182274" name="公式" r:id="rId5" imgW="241300" imgH="228600" progId="Equation.3">
              <p:embed/>
            </p:oleObj>
          </a:graphicData>
        </a:graphic>
      </p:graphicFrame>
      <p:sp>
        <p:nvSpPr>
          <p:cNvPr id="72710" name="Arc 13"/>
          <p:cNvSpPr>
            <a:spLocks/>
          </p:cNvSpPr>
          <p:nvPr/>
        </p:nvSpPr>
        <p:spPr bwMode="auto">
          <a:xfrm flipH="1">
            <a:off x="4076700" y="4883150"/>
            <a:ext cx="1533525" cy="1849438"/>
          </a:xfrm>
          <a:custGeom>
            <a:avLst/>
            <a:gdLst>
              <a:gd name="T0" fmla="*/ 2147483647 w 21389"/>
              <a:gd name="T1" fmla="*/ 0 h 20451"/>
              <a:gd name="T2" fmla="*/ 2147483647 w 21389"/>
              <a:gd name="T3" fmla="*/ 2147483647 h 20451"/>
              <a:gd name="T4" fmla="*/ 0 w 21389"/>
              <a:gd name="T5" fmla="*/ 2147483647 h 20451"/>
              <a:gd name="T6" fmla="*/ 0 60000 65536"/>
              <a:gd name="T7" fmla="*/ 0 60000 65536"/>
              <a:gd name="T8" fmla="*/ 0 60000 65536"/>
              <a:gd name="T9" fmla="*/ 0 w 21389"/>
              <a:gd name="T10" fmla="*/ 0 h 20451"/>
              <a:gd name="T11" fmla="*/ 21389 w 21389"/>
              <a:gd name="T12" fmla="*/ 20451 h 20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89" h="20451" fill="none" extrusionOk="0">
                <a:moveTo>
                  <a:pt x="6951" y="-1"/>
                </a:moveTo>
                <a:cubicBezTo>
                  <a:pt x="14669" y="2623"/>
                  <a:pt x="20253" y="9369"/>
                  <a:pt x="21389" y="17441"/>
                </a:cubicBezTo>
              </a:path>
              <a:path w="21389" h="20451" stroke="0" extrusionOk="0">
                <a:moveTo>
                  <a:pt x="6951" y="-1"/>
                </a:moveTo>
                <a:cubicBezTo>
                  <a:pt x="14669" y="2623"/>
                  <a:pt x="20253" y="9369"/>
                  <a:pt x="21389" y="17441"/>
                </a:cubicBezTo>
                <a:lnTo>
                  <a:pt x="0" y="20451"/>
                </a:lnTo>
                <a:lnTo>
                  <a:pt x="6951" y="-1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2711" name="Arc 14"/>
          <p:cNvSpPr>
            <a:spLocks/>
          </p:cNvSpPr>
          <p:nvPr/>
        </p:nvSpPr>
        <p:spPr bwMode="auto">
          <a:xfrm rot="664062">
            <a:off x="4654550" y="4398963"/>
            <a:ext cx="633413" cy="458787"/>
          </a:xfrm>
          <a:custGeom>
            <a:avLst/>
            <a:gdLst>
              <a:gd name="T0" fmla="*/ 2147483647 w 21600"/>
              <a:gd name="T1" fmla="*/ 0 h 35127"/>
              <a:gd name="T2" fmla="*/ 2147483647 w 21600"/>
              <a:gd name="T3" fmla="*/ 2147483647 h 35127"/>
              <a:gd name="T4" fmla="*/ 0 w 21600"/>
              <a:gd name="T5" fmla="*/ 2147483647 h 35127"/>
              <a:gd name="T6" fmla="*/ 0 60000 65536"/>
              <a:gd name="T7" fmla="*/ 0 60000 65536"/>
              <a:gd name="T8" fmla="*/ 0 60000 65536"/>
              <a:gd name="T9" fmla="*/ 0 w 21600"/>
              <a:gd name="T10" fmla="*/ 0 h 35127"/>
              <a:gd name="T11" fmla="*/ 21600 w 21600"/>
              <a:gd name="T12" fmla="*/ 35127 h 351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127" fill="none" extrusionOk="0">
                <a:moveTo>
                  <a:pt x="140" y="0"/>
                </a:moveTo>
                <a:cubicBezTo>
                  <a:pt x="12015" y="77"/>
                  <a:pt x="21600" y="9725"/>
                  <a:pt x="21600" y="21600"/>
                </a:cubicBezTo>
                <a:cubicBezTo>
                  <a:pt x="21600" y="26519"/>
                  <a:pt x="19920" y="31291"/>
                  <a:pt x="16839" y="35126"/>
                </a:cubicBezTo>
              </a:path>
              <a:path w="21600" h="35127" stroke="0" extrusionOk="0">
                <a:moveTo>
                  <a:pt x="140" y="0"/>
                </a:moveTo>
                <a:cubicBezTo>
                  <a:pt x="12015" y="77"/>
                  <a:pt x="21600" y="9725"/>
                  <a:pt x="21600" y="21600"/>
                </a:cubicBezTo>
                <a:cubicBezTo>
                  <a:pt x="21600" y="26519"/>
                  <a:pt x="19920" y="31291"/>
                  <a:pt x="16839" y="35126"/>
                </a:cubicBezTo>
                <a:lnTo>
                  <a:pt x="0" y="21600"/>
                </a:lnTo>
                <a:lnTo>
                  <a:pt x="140" y="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67213" y="5356225"/>
            <a:ext cx="698500" cy="1204913"/>
            <a:chOff x="2751" y="3086"/>
            <a:chExt cx="440" cy="759"/>
          </a:xfrm>
        </p:grpSpPr>
        <p:sp>
          <p:nvSpPr>
            <p:cNvPr id="72740" name="Arc 16"/>
            <p:cNvSpPr>
              <a:spLocks/>
            </p:cNvSpPr>
            <p:nvPr/>
          </p:nvSpPr>
          <p:spPr bwMode="auto">
            <a:xfrm flipH="1">
              <a:off x="2751" y="3270"/>
              <a:ext cx="440" cy="575"/>
            </a:xfrm>
            <a:custGeom>
              <a:avLst/>
              <a:gdLst>
                <a:gd name="T0" fmla="*/ 0 w 21462"/>
                <a:gd name="T1" fmla="*/ 0 h 18530"/>
                <a:gd name="T2" fmla="*/ 0 w 21462"/>
                <a:gd name="T3" fmla="*/ 0 h 18530"/>
                <a:gd name="T4" fmla="*/ 0 w 21462"/>
                <a:gd name="T5" fmla="*/ 0 h 18530"/>
                <a:gd name="T6" fmla="*/ 0 60000 65536"/>
                <a:gd name="T7" fmla="*/ 0 60000 65536"/>
                <a:gd name="T8" fmla="*/ 0 60000 65536"/>
                <a:gd name="T9" fmla="*/ 0 w 21462"/>
                <a:gd name="T10" fmla="*/ 0 h 18530"/>
                <a:gd name="T11" fmla="*/ 21462 w 21462"/>
                <a:gd name="T12" fmla="*/ 18530 h 185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62" h="18530" fill="none" extrusionOk="0">
                  <a:moveTo>
                    <a:pt x="11099" y="-1"/>
                  </a:moveTo>
                  <a:cubicBezTo>
                    <a:pt x="16871" y="3457"/>
                    <a:pt x="20702" y="9406"/>
                    <a:pt x="21461" y="16092"/>
                  </a:cubicBezTo>
                </a:path>
                <a:path w="21462" h="18530" stroke="0" extrusionOk="0">
                  <a:moveTo>
                    <a:pt x="11099" y="-1"/>
                  </a:moveTo>
                  <a:cubicBezTo>
                    <a:pt x="16871" y="3457"/>
                    <a:pt x="20702" y="9406"/>
                    <a:pt x="21461" y="16092"/>
                  </a:cubicBezTo>
                  <a:lnTo>
                    <a:pt x="0" y="18530"/>
                  </a:lnTo>
                  <a:lnTo>
                    <a:pt x="11099" y="-1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2741" name="Arc 17"/>
            <p:cNvSpPr>
              <a:spLocks/>
            </p:cNvSpPr>
            <p:nvPr/>
          </p:nvSpPr>
          <p:spPr bwMode="auto">
            <a:xfrm rot="664062">
              <a:off x="2751" y="3086"/>
              <a:ext cx="273" cy="169"/>
            </a:xfrm>
            <a:custGeom>
              <a:avLst/>
              <a:gdLst>
                <a:gd name="T0" fmla="*/ 0 w 24959"/>
                <a:gd name="T1" fmla="*/ 0 h 33586"/>
                <a:gd name="T2" fmla="*/ 0 w 24959"/>
                <a:gd name="T3" fmla="*/ 0 h 33586"/>
                <a:gd name="T4" fmla="*/ 0 w 24959"/>
                <a:gd name="T5" fmla="*/ 0 h 33586"/>
                <a:gd name="T6" fmla="*/ 0 60000 65536"/>
                <a:gd name="T7" fmla="*/ 0 60000 65536"/>
                <a:gd name="T8" fmla="*/ 0 60000 65536"/>
                <a:gd name="T9" fmla="*/ 0 w 24959"/>
                <a:gd name="T10" fmla="*/ 0 h 33586"/>
                <a:gd name="T11" fmla="*/ 24959 w 24959"/>
                <a:gd name="T12" fmla="*/ 33586 h 33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59" h="33586" fill="none" extrusionOk="0">
                  <a:moveTo>
                    <a:pt x="-1" y="262"/>
                  </a:moveTo>
                  <a:cubicBezTo>
                    <a:pt x="1111" y="87"/>
                    <a:pt x="2234" y="-1"/>
                    <a:pt x="3359" y="0"/>
                  </a:cubicBezTo>
                  <a:cubicBezTo>
                    <a:pt x="15288" y="0"/>
                    <a:pt x="24959" y="9670"/>
                    <a:pt x="24959" y="21600"/>
                  </a:cubicBezTo>
                  <a:cubicBezTo>
                    <a:pt x="24959" y="25866"/>
                    <a:pt x="23695" y="30036"/>
                    <a:pt x="21328" y="33585"/>
                  </a:cubicBezTo>
                </a:path>
                <a:path w="24959" h="33586" stroke="0" extrusionOk="0">
                  <a:moveTo>
                    <a:pt x="-1" y="262"/>
                  </a:moveTo>
                  <a:cubicBezTo>
                    <a:pt x="1111" y="87"/>
                    <a:pt x="2234" y="-1"/>
                    <a:pt x="3359" y="0"/>
                  </a:cubicBezTo>
                  <a:cubicBezTo>
                    <a:pt x="15288" y="0"/>
                    <a:pt x="24959" y="9670"/>
                    <a:pt x="24959" y="21600"/>
                  </a:cubicBezTo>
                  <a:cubicBezTo>
                    <a:pt x="24959" y="25866"/>
                    <a:pt x="23695" y="30036"/>
                    <a:pt x="21328" y="33585"/>
                  </a:cubicBezTo>
                  <a:lnTo>
                    <a:pt x="3359" y="21600"/>
                  </a:lnTo>
                  <a:lnTo>
                    <a:pt x="-1" y="262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72713" name="Arc 18"/>
          <p:cNvSpPr>
            <a:spLocks/>
          </p:cNvSpPr>
          <p:nvPr/>
        </p:nvSpPr>
        <p:spPr bwMode="auto">
          <a:xfrm flipH="1">
            <a:off x="3894138" y="6111875"/>
            <a:ext cx="252412" cy="401638"/>
          </a:xfrm>
          <a:custGeom>
            <a:avLst/>
            <a:gdLst>
              <a:gd name="T0" fmla="*/ 2147483647 w 21370"/>
              <a:gd name="T1" fmla="*/ 0 h 19639"/>
              <a:gd name="T2" fmla="*/ 2147483647 w 21370"/>
              <a:gd name="T3" fmla="*/ 2147483647 h 19639"/>
              <a:gd name="T4" fmla="*/ 0 w 21370"/>
              <a:gd name="T5" fmla="*/ 2147483647 h 19639"/>
              <a:gd name="T6" fmla="*/ 0 60000 65536"/>
              <a:gd name="T7" fmla="*/ 0 60000 65536"/>
              <a:gd name="T8" fmla="*/ 0 60000 65536"/>
              <a:gd name="T9" fmla="*/ 0 w 21370"/>
              <a:gd name="T10" fmla="*/ 0 h 19639"/>
              <a:gd name="T11" fmla="*/ 21370 w 21370"/>
              <a:gd name="T12" fmla="*/ 19639 h 196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19639" fill="none" extrusionOk="0">
                <a:moveTo>
                  <a:pt x="8992" y="0"/>
                </a:moveTo>
                <a:cubicBezTo>
                  <a:pt x="15646" y="3046"/>
                  <a:pt x="20304" y="9255"/>
                  <a:pt x="21369" y="16495"/>
                </a:cubicBezTo>
              </a:path>
              <a:path w="21370" h="19639" stroke="0" extrusionOk="0">
                <a:moveTo>
                  <a:pt x="8992" y="0"/>
                </a:moveTo>
                <a:cubicBezTo>
                  <a:pt x="15646" y="3046"/>
                  <a:pt x="20304" y="9255"/>
                  <a:pt x="21369" y="16495"/>
                </a:cubicBezTo>
                <a:lnTo>
                  <a:pt x="0" y="19639"/>
                </a:lnTo>
                <a:lnTo>
                  <a:pt x="8992" y="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2714" name="Arc 19"/>
          <p:cNvSpPr>
            <a:spLocks/>
          </p:cNvSpPr>
          <p:nvPr/>
        </p:nvSpPr>
        <p:spPr bwMode="auto">
          <a:xfrm rot="664062">
            <a:off x="3567113" y="5932488"/>
            <a:ext cx="490537" cy="139700"/>
          </a:xfrm>
          <a:custGeom>
            <a:avLst/>
            <a:gdLst>
              <a:gd name="T0" fmla="*/ 0 w 28789"/>
              <a:gd name="T1" fmla="*/ 2147483647 h 26904"/>
              <a:gd name="T2" fmla="*/ 2147483647 w 28789"/>
              <a:gd name="T3" fmla="*/ 2147483647 h 26904"/>
              <a:gd name="T4" fmla="*/ 2147483647 w 28789"/>
              <a:gd name="T5" fmla="*/ 2147483647 h 26904"/>
              <a:gd name="T6" fmla="*/ 0 60000 65536"/>
              <a:gd name="T7" fmla="*/ 0 60000 65536"/>
              <a:gd name="T8" fmla="*/ 0 60000 65536"/>
              <a:gd name="T9" fmla="*/ 0 w 28789"/>
              <a:gd name="T10" fmla="*/ 0 h 26904"/>
              <a:gd name="T11" fmla="*/ 28789 w 28789"/>
              <a:gd name="T12" fmla="*/ 26904 h 269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9" h="26904" fill="none" extrusionOk="0">
                <a:moveTo>
                  <a:pt x="0" y="1231"/>
                </a:moveTo>
                <a:cubicBezTo>
                  <a:pt x="2309" y="416"/>
                  <a:pt x="4740" y="-1"/>
                  <a:pt x="7189" y="0"/>
                </a:cubicBezTo>
                <a:cubicBezTo>
                  <a:pt x="19118" y="0"/>
                  <a:pt x="28789" y="9670"/>
                  <a:pt x="28789" y="21600"/>
                </a:cubicBezTo>
                <a:cubicBezTo>
                  <a:pt x="28789" y="23388"/>
                  <a:pt x="28566" y="25170"/>
                  <a:pt x="28127" y="26903"/>
                </a:cubicBezTo>
              </a:path>
              <a:path w="28789" h="26904" stroke="0" extrusionOk="0">
                <a:moveTo>
                  <a:pt x="0" y="1231"/>
                </a:moveTo>
                <a:cubicBezTo>
                  <a:pt x="2309" y="416"/>
                  <a:pt x="4740" y="-1"/>
                  <a:pt x="7189" y="0"/>
                </a:cubicBezTo>
                <a:cubicBezTo>
                  <a:pt x="19118" y="0"/>
                  <a:pt x="28789" y="9670"/>
                  <a:pt x="28789" y="21600"/>
                </a:cubicBezTo>
                <a:cubicBezTo>
                  <a:pt x="28789" y="23388"/>
                  <a:pt x="28566" y="25170"/>
                  <a:pt x="28127" y="26903"/>
                </a:cubicBezTo>
                <a:lnTo>
                  <a:pt x="7189" y="21600"/>
                </a:lnTo>
                <a:lnTo>
                  <a:pt x="0" y="1231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2715" name="Arc 20"/>
          <p:cNvSpPr>
            <a:spLocks/>
          </p:cNvSpPr>
          <p:nvPr/>
        </p:nvSpPr>
        <p:spPr bwMode="auto">
          <a:xfrm flipH="1">
            <a:off x="4611688" y="6124575"/>
            <a:ext cx="173037" cy="369888"/>
          </a:xfrm>
          <a:custGeom>
            <a:avLst/>
            <a:gdLst>
              <a:gd name="T0" fmla="*/ 2147483647 w 21370"/>
              <a:gd name="T1" fmla="*/ 0 h 19639"/>
              <a:gd name="T2" fmla="*/ 2147483647 w 21370"/>
              <a:gd name="T3" fmla="*/ 2147483647 h 19639"/>
              <a:gd name="T4" fmla="*/ 0 w 21370"/>
              <a:gd name="T5" fmla="*/ 2147483647 h 19639"/>
              <a:gd name="T6" fmla="*/ 0 60000 65536"/>
              <a:gd name="T7" fmla="*/ 0 60000 65536"/>
              <a:gd name="T8" fmla="*/ 0 60000 65536"/>
              <a:gd name="T9" fmla="*/ 0 w 21370"/>
              <a:gd name="T10" fmla="*/ 0 h 19639"/>
              <a:gd name="T11" fmla="*/ 21370 w 21370"/>
              <a:gd name="T12" fmla="*/ 19639 h 196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19639" fill="none" extrusionOk="0">
                <a:moveTo>
                  <a:pt x="8992" y="0"/>
                </a:moveTo>
                <a:cubicBezTo>
                  <a:pt x="15646" y="3046"/>
                  <a:pt x="20304" y="9255"/>
                  <a:pt x="21369" y="16495"/>
                </a:cubicBezTo>
              </a:path>
              <a:path w="21370" h="19639" stroke="0" extrusionOk="0">
                <a:moveTo>
                  <a:pt x="8992" y="0"/>
                </a:moveTo>
                <a:cubicBezTo>
                  <a:pt x="15646" y="3046"/>
                  <a:pt x="20304" y="9255"/>
                  <a:pt x="21369" y="16495"/>
                </a:cubicBezTo>
                <a:lnTo>
                  <a:pt x="0" y="19639"/>
                </a:lnTo>
                <a:lnTo>
                  <a:pt x="8992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741738" y="5907088"/>
            <a:ext cx="987425" cy="195262"/>
            <a:chOff x="2357" y="3433"/>
            <a:chExt cx="622" cy="123"/>
          </a:xfrm>
        </p:grpSpPr>
        <p:sp>
          <p:nvSpPr>
            <p:cNvPr id="72738" name="Arc 22"/>
            <p:cNvSpPr>
              <a:spLocks/>
            </p:cNvSpPr>
            <p:nvPr/>
          </p:nvSpPr>
          <p:spPr bwMode="auto">
            <a:xfrm rot="664062">
              <a:off x="2769" y="3469"/>
              <a:ext cx="210" cy="87"/>
            </a:xfrm>
            <a:custGeom>
              <a:avLst/>
              <a:gdLst>
                <a:gd name="T0" fmla="*/ 0 w 28789"/>
                <a:gd name="T1" fmla="*/ 0 h 26904"/>
                <a:gd name="T2" fmla="*/ 0 w 28789"/>
                <a:gd name="T3" fmla="*/ 0 h 26904"/>
                <a:gd name="T4" fmla="*/ 0 w 28789"/>
                <a:gd name="T5" fmla="*/ 0 h 26904"/>
                <a:gd name="T6" fmla="*/ 0 60000 65536"/>
                <a:gd name="T7" fmla="*/ 0 60000 65536"/>
                <a:gd name="T8" fmla="*/ 0 60000 65536"/>
                <a:gd name="T9" fmla="*/ 0 w 28789"/>
                <a:gd name="T10" fmla="*/ 0 h 26904"/>
                <a:gd name="T11" fmla="*/ 28789 w 28789"/>
                <a:gd name="T12" fmla="*/ 26904 h 269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9" h="26904" fill="none" extrusionOk="0">
                  <a:moveTo>
                    <a:pt x="0" y="1231"/>
                  </a:moveTo>
                  <a:cubicBezTo>
                    <a:pt x="2309" y="416"/>
                    <a:pt x="4740" y="-1"/>
                    <a:pt x="7189" y="0"/>
                  </a:cubicBezTo>
                  <a:cubicBezTo>
                    <a:pt x="19118" y="0"/>
                    <a:pt x="28789" y="9670"/>
                    <a:pt x="28789" y="21600"/>
                  </a:cubicBezTo>
                  <a:cubicBezTo>
                    <a:pt x="28789" y="23388"/>
                    <a:pt x="28566" y="25170"/>
                    <a:pt x="28127" y="26903"/>
                  </a:cubicBezTo>
                </a:path>
                <a:path w="28789" h="26904" stroke="0" extrusionOk="0">
                  <a:moveTo>
                    <a:pt x="0" y="1231"/>
                  </a:moveTo>
                  <a:cubicBezTo>
                    <a:pt x="2309" y="416"/>
                    <a:pt x="4740" y="-1"/>
                    <a:pt x="7189" y="0"/>
                  </a:cubicBezTo>
                  <a:cubicBezTo>
                    <a:pt x="19118" y="0"/>
                    <a:pt x="28789" y="9670"/>
                    <a:pt x="28789" y="21600"/>
                  </a:cubicBezTo>
                  <a:cubicBezTo>
                    <a:pt x="28789" y="23388"/>
                    <a:pt x="28566" y="25170"/>
                    <a:pt x="28127" y="26903"/>
                  </a:cubicBezTo>
                  <a:lnTo>
                    <a:pt x="7189" y="21600"/>
                  </a:lnTo>
                  <a:lnTo>
                    <a:pt x="0" y="123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2739" name="Line 23"/>
            <p:cNvSpPr>
              <a:spLocks noChangeShapeType="1"/>
            </p:cNvSpPr>
            <p:nvPr/>
          </p:nvSpPr>
          <p:spPr bwMode="auto">
            <a:xfrm flipH="1" flipV="1">
              <a:off x="2357" y="3433"/>
              <a:ext cx="433" cy="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aphicFrame>
        <p:nvGraphicFramePr>
          <p:cNvPr id="72717" name="Object 24"/>
          <p:cNvGraphicFramePr>
            <a:graphicFrameLocks noChangeAspect="1"/>
          </p:cNvGraphicFramePr>
          <p:nvPr/>
        </p:nvGraphicFramePr>
        <p:xfrm>
          <a:off x="1797050" y="5621338"/>
          <a:ext cx="358775" cy="376237"/>
        </p:xfrm>
        <a:graphic>
          <a:graphicData uri="http://schemas.openxmlformats.org/presentationml/2006/ole">
            <p:oleObj spid="_x0000_s182275" name="Equation" r:id="rId6" imgW="203112" imgH="228501" progId="Equation.DSMT4">
              <p:embed/>
            </p:oleObj>
          </a:graphicData>
        </a:graphic>
      </p:graphicFrame>
      <p:graphicFrame>
        <p:nvGraphicFramePr>
          <p:cNvPr id="72718" name="Object 25"/>
          <p:cNvGraphicFramePr>
            <a:graphicFrameLocks noChangeAspect="1"/>
          </p:cNvGraphicFramePr>
          <p:nvPr/>
        </p:nvGraphicFramePr>
        <p:xfrm>
          <a:off x="1797050" y="4938713"/>
          <a:ext cx="358775" cy="376237"/>
        </p:xfrm>
        <a:graphic>
          <a:graphicData uri="http://schemas.openxmlformats.org/presentationml/2006/ole">
            <p:oleObj spid="_x0000_s182276" name="Equation" r:id="rId7" imgW="203112" imgH="228501" progId="Equation.DSMT4">
              <p:embed/>
            </p:oleObj>
          </a:graphicData>
        </a:graphic>
      </p:graphicFrame>
      <p:graphicFrame>
        <p:nvGraphicFramePr>
          <p:cNvPr id="72719" name="Object 26"/>
          <p:cNvGraphicFramePr>
            <a:graphicFrameLocks noChangeAspect="1"/>
          </p:cNvGraphicFramePr>
          <p:nvPr/>
        </p:nvGraphicFramePr>
        <p:xfrm>
          <a:off x="1797050" y="3875088"/>
          <a:ext cx="357188" cy="376237"/>
        </p:xfrm>
        <a:graphic>
          <a:graphicData uri="http://schemas.openxmlformats.org/presentationml/2006/ole">
            <p:oleObj spid="_x0000_s182277" name="Equation" r:id="rId8" imgW="190500" imgH="228600" progId="Equation.DSMT4">
              <p:embed/>
            </p:oleObj>
          </a:graphicData>
        </a:graphic>
      </p:graphicFrame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220913" y="3284538"/>
            <a:ext cx="2566987" cy="490537"/>
            <a:chOff x="1393" y="1800"/>
            <a:chExt cx="1617" cy="309"/>
          </a:xfrm>
        </p:grpSpPr>
        <p:sp>
          <p:nvSpPr>
            <p:cNvPr id="72736" name="Line 28"/>
            <p:cNvSpPr>
              <a:spLocks noChangeShapeType="1"/>
            </p:cNvSpPr>
            <p:nvPr/>
          </p:nvSpPr>
          <p:spPr bwMode="auto">
            <a:xfrm flipH="1" flipV="1">
              <a:off x="1393" y="1926"/>
              <a:ext cx="1617" cy="18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aphicFrame>
          <p:nvGraphicFramePr>
            <p:cNvPr id="72737" name="Object 29"/>
            <p:cNvGraphicFramePr>
              <a:graphicFrameLocks noChangeAspect="1"/>
            </p:cNvGraphicFramePr>
            <p:nvPr/>
          </p:nvGraphicFramePr>
          <p:xfrm>
            <a:off x="2186" y="1800"/>
            <a:ext cx="282" cy="237"/>
          </p:xfrm>
          <a:graphic>
            <a:graphicData uri="http://schemas.openxmlformats.org/presentationml/2006/ole">
              <p:oleObj spid="_x0000_s182282" name="公式" r:id="rId9" imgW="253890" imgH="228501" progId="Equation.3">
                <p:embed/>
              </p:oleObj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195513" y="3884613"/>
            <a:ext cx="2501900" cy="455612"/>
            <a:chOff x="1383" y="2159"/>
            <a:chExt cx="1576" cy="287"/>
          </a:xfrm>
        </p:grpSpPr>
        <p:sp>
          <p:nvSpPr>
            <p:cNvPr id="72734" name="Line 31"/>
            <p:cNvSpPr>
              <a:spLocks noChangeShapeType="1"/>
            </p:cNvSpPr>
            <p:nvPr/>
          </p:nvSpPr>
          <p:spPr bwMode="auto">
            <a:xfrm flipH="1" flipV="1">
              <a:off x="1383" y="2296"/>
              <a:ext cx="1576" cy="15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aphicFrame>
          <p:nvGraphicFramePr>
            <p:cNvPr id="72735" name="Object 32"/>
            <p:cNvGraphicFramePr>
              <a:graphicFrameLocks noChangeAspect="1"/>
            </p:cNvGraphicFramePr>
            <p:nvPr/>
          </p:nvGraphicFramePr>
          <p:xfrm>
            <a:off x="2179" y="2159"/>
            <a:ext cx="254" cy="224"/>
          </p:xfrm>
          <a:graphic>
            <a:graphicData uri="http://schemas.openxmlformats.org/presentationml/2006/ole">
              <p:oleObj spid="_x0000_s182281" name="公式" r:id="rId10" imgW="228501" imgH="215806" progId="Equation.3">
                <p:embed/>
              </p:oleObj>
            </a:graphicData>
          </a:graphic>
        </p:graphicFrame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195513" y="4935538"/>
            <a:ext cx="2228850" cy="379412"/>
            <a:chOff x="1383" y="2821"/>
            <a:chExt cx="1404" cy="239"/>
          </a:xfrm>
        </p:grpSpPr>
        <p:sp>
          <p:nvSpPr>
            <p:cNvPr id="72732" name="Line 34"/>
            <p:cNvSpPr>
              <a:spLocks noChangeShapeType="1"/>
            </p:cNvSpPr>
            <p:nvPr/>
          </p:nvSpPr>
          <p:spPr bwMode="auto">
            <a:xfrm flipH="1" flipV="1">
              <a:off x="1383" y="2976"/>
              <a:ext cx="1404" cy="8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aphicFrame>
          <p:nvGraphicFramePr>
            <p:cNvPr id="72733" name="Object 35"/>
            <p:cNvGraphicFramePr>
              <a:graphicFrameLocks noChangeAspect="1"/>
            </p:cNvGraphicFramePr>
            <p:nvPr/>
          </p:nvGraphicFramePr>
          <p:xfrm>
            <a:off x="2179" y="2821"/>
            <a:ext cx="268" cy="224"/>
          </p:xfrm>
          <a:graphic>
            <a:graphicData uri="http://schemas.openxmlformats.org/presentationml/2006/ole">
              <p:oleObj spid="_x0000_s182280" name="公式" r:id="rId11" imgW="228501" imgH="215806" progId="Equation.3">
                <p:embed/>
              </p:oleObj>
            </a:graphicData>
          </a:graphic>
        </p:graphicFrame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205038" y="5541963"/>
            <a:ext cx="1657350" cy="377825"/>
            <a:chOff x="1389" y="3203"/>
            <a:chExt cx="1044" cy="238"/>
          </a:xfrm>
        </p:grpSpPr>
        <p:sp>
          <p:nvSpPr>
            <p:cNvPr id="72730" name="Line 37"/>
            <p:cNvSpPr>
              <a:spLocks noChangeShapeType="1"/>
            </p:cNvSpPr>
            <p:nvPr/>
          </p:nvSpPr>
          <p:spPr bwMode="auto">
            <a:xfrm flipH="1" flipV="1">
              <a:off x="1389" y="3397"/>
              <a:ext cx="873" cy="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graphicFrame>
          <p:nvGraphicFramePr>
            <p:cNvPr id="72731" name="Object 38"/>
            <p:cNvGraphicFramePr>
              <a:graphicFrameLocks noChangeAspect="1"/>
            </p:cNvGraphicFramePr>
            <p:nvPr/>
          </p:nvGraphicFramePr>
          <p:xfrm>
            <a:off x="2179" y="3203"/>
            <a:ext cx="254" cy="238"/>
          </p:xfrm>
          <a:graphic>
            <a:graphicData uri="http://schemas.openxmlformats.org/presentationml/2006/ole">
              <p:oleObj spid="_x0000_s182279" name="公式" r:id="rId12" imgW="228600" imgH="228600" progId="Equation.3">
                <p:embed/>
              </p:oleObj>
            </a:graphicData>
          </a:graphic>
        </p:graphicFrame>
      </p:grpSp>
      <p:graphicFrame>
        <p:nvGraphicFramePr>
          <p:cNvPr id="72724" name="Object 39"/>
          <p:cNvGraphicFramePr>
            <a:graphicFrameLocks noChangeAspect="1"/>
          </p:cNvGraphicFramePr>
          <p:nvPr/>
        </p:nvGraphicFramePr>
        <p:xfrm>
          <a:off x="4516438" y="3065463"/>
          <a:ext cx="2351087" cy="376237"/>
        </p:xfrm>
        <a:graphic>
          <a:graphicData uri="http://schemas.openxmlformats.org/presentationml/2006/ole">
            <p:oleObj spid="_x0000_s182278" name="公式" r:id="rId13" imgW="1282700" imgH="228600" progId="Equation.3">
              <p:embed/>
            </p:oleObj>
          </a:graphicData>
        </a:graphic>
      </p:graphicFrame>
      <p:sp>
        <p:nvSpPr>
          <p:cNvPr id="72725" name="AutoShape 40"/>
          <p:cNvSpPr>
            <a:spLocks noChangeArrowheads="1"/>
          </p:cNvSpPr>
          <p:nvPr/>
        </p:nvSpPr>
        <p:spPr bwMode="auto">
          <a:xfrm>
            <a:off x="5651500" y="5229225"/>
            <a:ext cx="2087563" cy="1008063"/>
          </a:xfrm>
          <a:prstGeom prst="wedgeRoundRectCallout">
            <a:avLst>
              <a:gd name="adj1" fmla="val -103764"/>
              <a:gd name="adj2" fmla="val 25907"/>
              <a:gd name="adj3" fmla="val 16667"/>
            </a:avLst>
          </a:prstGeom>
          <a:solidFill>
            <a:schemeClr val="accent1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补偿定子压降后的特性</a:t>
            </a:r>
            <a:endParaRPr kumimoji="1" lang="zh-CN" altLang="en-US" sz="240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2726" name="Rectangle 41"/>
          <p:cNvSpPr>
            <a:spLocks noGrp="1" noChangeArrowheads="1"/>
          </p:cNvSpPr>
          <p:nvPr>
            <p:ph type="title"/>
          </p:nvPr>
        </p:nvSpPr>
        <p:spPr>
          <a:xfrm>
            <a:off x="500034" y="1214422"/>
            <a:ext cx="7707313" cy="61277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变频调速时的机械特性</a:t>
            </a:r>
            <a:endParaRPr lang="zh-CN" altLang="zh-CN" sz="32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2727" name="AutoShape 44"/>
          <p:cNvSpPr>
            <a:spLocks noChangeArrowheads="1"/>
          </p:cNvSpPr>
          <p:nvPr/>
        </p:nvSpPr>
        <p:spPr bwMode="auto">
          <a:xfrm>
            <a:off x="6588125" y="3573463"/>
            <a:ext cx="1655763" cy="863600"/>
          </a:xfrm>
          <a:prstGeom prst="wedgeRoundRectCallout">
            <a:avLst>
              <a:gd name="adj1" fmla="val -117787"/>
              <a:gd name="adj2" fmla="val 21875"/>
              <a:gd name="adj3" fmla="val 16667"/>
            </a:avLst>
          </a:prstGeom>
          <a:solidFill>
            <a:schemeClr val="accent1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algn="just"/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固有特性</a:t>
            </a:r>
            <a:endParaRPr kumimoji="1" lang="zh-CN" altLang="en-US" sz="240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2728" name="Line 45"/>
          <p:cNvSpPr>
            <a:spLocks noChangeShapeType="1"/>
          </p:cNvSpPr>
          <p:nvPr/>
        </p:nvSpPr>
        <p:spPr bwMode="auto">
          <a:xfrm>
            <a:off x="1692275" y="35004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2729" name="Text Box 49"/>
          <p:cNvSpPr txBox="1">
            <a:spLocks noChangeArrowheads="1"/>
          </p:cNvSpPr>
          <p:nvPr/>
        </p:nvSpPr>
        <p:spPr bwMode="auto">
          <a:xfrm>
            <a:off x="1113137" y="3789363"/>
            <a:ext cx="461665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基频以下机械特性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变压变频调速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变压变频的基本原则和基本原理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变压变频调速得到一族机械特性曲线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机械特性如何变化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25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临界转矩如何变化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25000"/>
              </a:lnSpc>
            </a:pPr>
            <a:r>
              <a:rPr lang="zh-CN" altLang="en-US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变压变频调速时转差功率怎么变</a:t>
            </a:r>
            <a:r>
              <a:rPr lang="en-US" altLang="zh-CN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68313" y="1916113"/>
            <a:ext cx="73453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>
                <a:latin typeface="微软雅黑" pitchFamily="34" charset="-122"/>
                <a:ea typeface="微软雅黑" pitchFamily="34" charset="-122"/>
              </a:rPr>
              <a:t>转差功率 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47688" y="5021263"/>
            <a:ext cx="798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kumimoji="1" lang="zh-CN" altLang="en-US" sz="3200">
                <a:latin typeface="微软雅黑" pitchFamily="34" charset="-122"/>
                <a:ea typeface="微软雅黑" pitchFamily="34" charset="-122"/>
              </a:rPr>
              <a:t>与转速无关，故称作</a:t>
            </a:r>
            <a:r>
              <a:rPr kumimoji="1" lang="zh-CN" altLang="en-US" sz="3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转差功率不变型</a:t>
            </a:r>
            <a:r>
              <a:rPr kumimoji="1" lang="zh-CN" altLang="en-US" sz="32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30622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3162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0" y="30670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1822450" y="2924175"/>
          <a:ext cx="4849813" cy="1795463"/>
        </p:xfrm>
        <a:graphic>
          <a:graphicData uri="http://schemas.openxmlformats.org/presentationml/2006/ole">
            <p:oleObj spid="_x0000_s183298" name="Equation" r:id="rId3" imgW="1955800" imgH="723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30275"/>
            <a:ext cx="8280400" cy="76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基频以上调速</a:t>
            </a:r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571472" y="2143116"/>
            <a:ext cx="7273925" cy="92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机械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方程式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125" name="Rectangle 5"/>
          <p:cNvSpPr>
            <a:spLocks noChangeArrowheads="1"/>
          </p:cNvSpPr>
          <p:nvPr/>
        </p:nvSpPr>
        <p:spPr bwMode="auto">
          <a:xfrm>
            <a:off x="785786" y="4508500"/>
            <a:ext cx="7739089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临界转矩表达式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01126" name="Rectangle 6"/>
          <p:cNvSpPr>
            <a:spLocks noChangeArrowheads="1"/>
          </p:cNvSpPr>
          <p:nvPr/>
        </p:nvSpPr>
        <p:spPr bwMode="auto">
          <a:xfrm>
            <a:off x="0" y="306228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131" name="Rectangle 11"/>
          <p:cNvSpPr>
            <a:spLocks noChangeArrowheads="1"/>
          </p:cNvSpPr>
          <p:nvPr/>
        </p:nvSpPr>
        <p:spPr bwMode="auto">
          <a:xfrm>
            <a:off x="0" y="32004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01130" name="Object 10"/>
          <p:cNvGraphicFramePr>
            <a:graphicFrameLocks noChangeAspect="1"/>
          </p:cNvGraphicFramePr>
          <p:nvPr/>
        </p:nvGraphicFramePr>
        <p:xfrm>
          <a:off x="1142976" y="2857496"/>
          <a:ext cx="7704137" cy="1200150"/>
        </p:xfrm>
        <a:graphic>
          <a:graphicData uri="http://schemas.openxmlformats.org/presentationml/2006/ole">
            <p:oleObj spid="_x0000_s372738" name="Equation" r:id="rId3" imgW="2933700" imgH="457200" progId="Equation.DSMT4">
              <p:embed/>
            </p:oleObj>
          </a:graphicData>
        </a:graphic>
      </p:graphicFrame>
      <p:sp>
        <p:nvSpPr>
          <p:cNvPr id="901133" name="Rectangle 13"/>
          <p:cNvSpPr>
            <a:spLocks noChangeArrowheads="1"/>
          </p:cNvSpPr>
          <p:nvPr/>
        </p:nvSpPr>
        <p:spPr bwMode="auto">
          <a:xfrm>
            <a:off x="0" y="319563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01132" name="Object 12"/>
          <p:cNvGraphicFramePr>
            <a:graphicFrameLocks noChangeAspect="1"/>
          </p:cNvGraphicFramePr>
          <p:nvPr/>
        </p:nvGraphicFramePr>
        <p:xfrm>
          <a:off x="1428728" y="5300663"/>
          <a:ext cx="6624638" cy="1127125"/>
        </p:xfrm>
        <a:graphic>
          <a:graphicData uri="http://schemas.openxmlformats.org/presentationml/2006/ole">
            <p:oleObj spid="_x0000_s372739" name="Equation" r:id="rId4" imgW="27432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30275"/>
            <a:ext cx="8280400" cy="762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基频以上调速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39750" y="1916113"/>
            <a:ext cx="727392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临界转差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30622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3200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2857488" y="1428736"/>
          <a:ext cx="4535488" cy="1419225"/>
        </p:xfrm>
        <a:graphic>
          <a:graphicData uri="http://schemas.openxmlformats.org/presentationml/2006/ole">
            <p:oleObj spid="_x0000_s373762" name="Equation" r:id="rId3" imgW="1548728" imgH="482391" progId="Equation.DSMT4">
              <p:embed/>
            </p:oleObj>
          </a:graphicData>
        </a:graphic>
      </p:graphicFrame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3200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6" descr="05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2713802"/>
            <a:ext cx="6048375" cy="4033837"/>
          </a:xfrm>
          <a:prstGeom prst="rect">
            <a:avLst/>
          </a:prstGeom>
          <a:noFill/>
        </p:spPr>
      </p:pic>
      <p:cxnSp>
        <p:nvCxnSpPr>
          <p:cNvPr id="22" name="直接连接符 21"/>
          <p:cNvCxnSpPr/>
          <p:nvPr/>
        </p:nvCxnSpPr>
        <p:spPr>
          <a:xfrm>
            <a:off x="3500430" y="3929066"/>
            <a:ext cx="2143140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357554" y="4357694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30275"/>
            <a:ext cx="8280400" cy="762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基频以上调速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714348" y="3071810"/>
            <a:ext cx="7985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kumimoji="1" lang="en-US" altLang="zh-CN" sz="28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很小时，忽略上式分母中含</a:t>
            </a:r>
            <a:r>
              <a:rPr kumimoji="1" lang="en-US" altLang="zh-CN" sz="2800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各项</a:t>
            </a:r>
            <a:r>
              <a:rPr kumimoji="1"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30622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3200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3200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1500188" y="3643313"/>
          <a:ext cx="2505075" cy="1144587"/>
        </p:xfrm>
        <a:graphic>
          <a:graphicData uri="http://schemas.openxmlformats.org/presentationml/2006/ole">
            <p:oleObj spid="_x0000_s184323" name="Equation" r:id="rId3" imgW="1002865" imgH="457002" progId="Equation.DSMT4">
              <p:embed/>
            </p:oleObj>
          </a:graphicData>
        </a:graphic>
      </p:graphicFrame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4857752" y="4000504"/>
            <a:ext cx="5905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或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0" y="3195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5857875" y="3714750"/>
          <a:ext cx="2181225" cy="1174750"/>
        </p:xfrm>
        <a:graphic>
          <a:graphicData uri="http://schemas.openxmlformats.org/presentationml/2006/ole">
            <p:oleObj spid="_x0000_s184324" name="Equation" r:id="rId4" imgW="863225" imgH="469696" progId="Equation.DSMT4">
              <p:embed/>
            </p:oleObj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1143000" y="1643063"/>
          <a:ext cx="7323138" cy="1141412"/>
        </p:xfrm>
        <a:graphic>
          <a:graphicData uri="http://schemas.openxmlformats.org/presentationml/2006/ole">
            <p:oleObj spid="_x0000_s184325" name="Equation" r:id="rId5" imgW="2933700" imgH="457200" progId="Equation.DSMT4">
              <p:embed/>
            </p:oleObj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27099" y="4786323"/>
            <a:ext cx="727392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带负载时的转速降落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500166" y="5497513"/>
          <a:ext cx="6192837" cy="1360487"/>
        </p:xfrm>
        <a:graphic>
          <a:graphicData uri="http://schemas.openxmlformats.org/presentationml/2006/ole">
            <p:oleObj spid="_x0000_s184326" name="Equation" r:id="rId6" imgW="21209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30275"/>
            <a:ext cx="8280400" cy="762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基频以上调速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28596" y="1714488"/>
            <a:ext cx="8358246" cy="112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对于相同的电磁转矩，角频率越大，转速降落越大，机械特性越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软。</a:t>
            </a:r>
            <a:endParaRPr kumimoji="1"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6" descr="05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81" y="2786058"/>
            <a:ext cx="6048375" cy="4033837"/>
          </a:xfrm>
          <a:prstGeom prst="rect">
            <a:avLst/>
          </a:prstGeom>
          <a:noFill/>
        </p:spPr>
      </p:pic>
      <p:cxnSp>
        <p:nvCxnSpPr>
          <p:cNvPr id="7" name="直接连接符 6"/>
          <p:cNvCxnSpPr/>
          <p:nvPr/>
        </p:nvCxnSpPr>
        <p:spPr>
          <a:xfrm>
            <a:off x="4500562" y="3285330"/>
            <a:ext cx="2143140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72000" y="3927478"/>
            <a:ext cx="2143140" cy="15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4572000" y="3642520"/>
            <a:ext cx="35719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>
            <a:off x="6357950" y="3286124"/>
            <a:ext cx="500066" cy="571504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6357950" y="3929066"/>
            <a:ext cx="357190" cy="285752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30275"/>
            <a:ext cx="8280400" cy="762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基频以上调速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39750" y="1916113"/>
            <a:ext cx="727392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转差功率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39750" y="3789363"/>
            <a:ext cx="7985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带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恒功率负载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运行时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571625" y="2357438"/>
          <a:ext cx="4156075" cy="1176337"/>
        </p:xfrm>
        <a:graphic>
          <a:graphicData uri="http://schemas.openxmlformats.org/presentationml/2006/ole">
            <p:oleObj spid="_x0000_s186370" name="Equation" r:id="rId3" imgW="1651000" imgH="469900" progId="Equation.DSMT4">
              <p:embed/>
            </p:oleObj>
          </a:graphicData>
        </a:graphic>
      </p:graphicFrame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684213" y="5586413"/>
            <a:ext cx="7985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转差功率基本不变。</a:t>
            </a: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411413" y="4624388"/>
          <a:ext cx="2462212" cy="723900"/>
        </p:xfrm>
        <a:graphic>
          <a:graphicData uri="http://schemas.openxmlformats.org/presentationml/2006/ole">
            <p:oleObj spid="_x0000_s186371" name="Equation" r:id="rId4" imgW="812447" imgH="241195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4675" y="1000108"/>
            <a:ext cx="8001000" cy="520717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基频以下为什么引入电压补偿控制</a:t>
            </a:r>
          </a:p>
        </p:txBody>
      </p:sp>
      <p:sp>
        <p:nvSpPr>
          <p:cNvPr id="78851" name="Rectangle 7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57158" y="1752600"/>
            <a:ext cx="4133880" cy="4267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基频以下，保持</a:t>
            </a:r>
            <a:r>
              <a:rPr lang="en-US" altLang="zh-CN" sz="2400" b="1" i="1" dirty="0" err="1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b="1" i="1" dirty="0" smtClean="0">
                <a:latin typeface="微软雅黑" pitchFamily="34" charset="-122"/>
                <a:ea typeface="微软雅黑" pitchFamily="34" charset="-122"/>
              </a:rPr>
              <a:t>/f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恒定，可保持定子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磁通恒定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当电动势值较高时，忽略定子电阻和漏磁感抗压降，</a:t>
            </a:r>
          </a:p>
          <a:p>
            <a:pPr eaLnBrk="1" hangingPunct="1">
              <a:lnSpc>
                <a:spcPct val="125000"/>
              </a:lnSpc>
            </a:pP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负载变化时导致定子磁通改变，怎么办？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8852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6478588" y="2794000"/>
          <a:ext cx="533400" cy="241300"/>
        </p:xfrm>
        <a:graphic>
          <a:graphicData uri="http://schemas.openxmlformats.org/presentationml/2006/ole">
            <p:oleObj spid="_x0000_s187394" name="公式" r:id="rId3" imgW="533169" imgH="241195" progId="Equation.3">
              <p:embed/>
            </p:oleObj>
          </a:graphicData>
        </a:graphic>
      </p:graphicFrame>
      <p:graphicFrame>
        <p:nvGraphicFramePr>
          <p:cNvPr id="78853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4706938" y="1989138"/>
          <a:ext cx="4437062" cy="3478212"/>
        </p:xfrm>
        <a:graphic>
          <a:graphicData uri="http://schemas.openxmlformats.org/presentationml/2006/ole">
            <p:oleObj spid="_x0000_s187395" name="Visio" r:id="rId4" imgW="2471014" imgH="1937614" progId="Visio.Drawing.11">
              <p:embed/>
            </p:oleObj>
          </a:graphicData>
        </a:graphic>
      </p:graphicFrame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2206625" y="5834063"/>
            <a:ext cx="63547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</a:rPr>
              <a:t>6-10 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异步电动机变压变频调速的控制特性</a:t>
            </a:r>
          </a:p>
        </p:txBody>
      </p:sp>
      <p:graphicFrame>
        <p:nvGraphicFramePr>
          <p:cNvPr id="78855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1857356" y="4000504"/>
          <a:ext cx="1368425" cy="846137"/>
        </p:xfrm>
        <a:graphic>
          <a:graphicData uri="http://schemas.openxmlformats.org/presentationml/2006/ole">
            <p:oleObj spid="_x0000_s187396" name="公式" r:id="rId5" imgW="698197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71538" y="2285992"/>
            <a:ext cx="22336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6000" b="1" dirty="0"/>
              <a:t>第</a:t>
            </a:r>
            <a:r>
              <a:rPr lang="en-US" altLang="zh-CN" sz="6000" b="1" dirty="0"/>
              <a:t>6</a:t>
            </a:r>
            <a:r>
              <a:rPr lang="zh-CN" altLang="en-US" sz="6000" b="1" dirty="0"/>
              <a:t>章</a:t>
            </a:r>
            <a:endParaRPr lang="fr-FR" altLang="zh-CN" sz="6000" b="1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03350" y="3284538"/>
            <a:ext cx="662463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800" b="1" dirty="0"/>
              <a:t>基于稳态模型的异步电动机调速系统</a:t>
            </a:r>
            <a:endParaRPr lang="zh-CN" altLang="fr-FR" sz="4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5500702"/>
            <a:ext cx="8110537" cy="5048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 smtClean="0"/>
              <a:t>图</a:t>
            </a:r>
            <a:r>
              <a:rPr lang="en-US" altLang="zh-CN" sz="2400" b="1" dirty="0" smtClean="0"/>
              <a:t>6-1   </a:t>
            </a:r>
            <a:r>
              <a:rPr lang="zh-CN" altLang="en-US" sz="2400" b="1" dirty="0"/>
              <a:t>异步电动机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型等效电路</a:t>
            </a:r>
          </a:p>
        </p:txBody>
      </p:sp>
      <p:sp>
        <p:nvSpPr>
          <p:cNvPr id="613381" name="Rectangle 5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3383" name="Rectangle 7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13386" name="Picture 10" descr="05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86058"/>
            <a:ext cx="6221413" cy="23891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6.3.3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基频以下电压补偿控制 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2894013"/>
            <a:ext cx="7385050" cy="29083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基频以下运行时，采用定子电压补偿控制，根据定子电流的大小改变定子电压，可更好保持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磁通恒定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重点是不同磁通恒定时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机械特性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的变化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异步电动机等效电路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905000"/>
            <a:ext cx="3071802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为了使参考极性与</a:t>
            </a:r>
            <a:r>
              <a:rPr lang="zh-CN" altLang="en-US" sz="28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电动状态下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的实际极性相吻合，感应电动势采用电压降的表示方法，</a:t>
            </a:r>
            <a:r>
              <a:rPr lang="zh-CN" altLang="en-US" sz="28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由高电位指向低电位。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916238" y="4652963"/>
            <a:ext cx="6037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6-12 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异步电动机等效电路</a:t>
            </a: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3492500" y="5445125"/>
            <a:ext cx="4392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参考方向，定子侧：电动机，转子侧：发电机</a:t>
            </a:r>
          </a:p>
        </p:txBody>
      </p:sp>
      <p:pic>
        <p:nvPicPr>
          <p:cNvPr id="7" name="Picture 6" descr="05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162149"/>
            <a:ext cx="5900263" cy="226698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磁通及对应的感应电动势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4000" y="1773238"/>
            <a:ext cx="8496300" cy="68262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气隙磁通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在定子每相绕组中的感应电动势</a:t>
            </a:r>
            <a:r>
              <a:rPr lang="zh-CN" altLang="en-US" sz="28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有效值：</a:t>
            </a:r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1925" name="Object 2"/>
          <p:cNvGraphicFramePr>
            <a:graphicFrameLocks noChangeAspect="1"/>
          </p:cNvGraphicFramePr>
          <p:nvPr/>
        </p:nvGraphicFramePr>
        <p:xfrm>
          <a:off x="1857356" y="2511423"/>
          <a:ext cx="4027488" cy="703263"/>
        </p:xfrm>
        <a:graphic>
          <a:graphicData uri="http://schemas.openxmlformats.org/presentationml/2006/ole">
            <p:oleObj spid="_x0000_s189442" name="公式" r:id="rId3" imgW="1358310" imgH="241195" progId="Equation.3">
              <p:embed/>
            </p:oleObj>
          </a:graphicData>
        </a:graphic>
      </p:graphicFrame>
      <p:sp>
        <p:nvSpPr>
          <p:cNvPr id="81928" name="Text Box 9"/>
          <p:cNvSpPr txBox="1">
            <a:spLocks noChangeArrowheads="1"/>
          </p:cNvSpPr>
          <p:nvPr/>
        </p:nvSpPr>
        <p:spPr bwMode="auto">
          <a:xfrm>
            <a:off x="1476375" y="573405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6" descr="05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429000"/>
            <a:ext cx="7080315" cy="2720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磁通及对应的感应电动势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4000" y="1773238"/>
            <a:ext cx="8496300" cy="68262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定子全磁通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（定子磁通）在定子每相绕组中的感应电动势 </a:t>
            </a: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95288" y="3357563"/>
            <a:ext cx="8110537" cy="863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/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1927" name="Object 3"/>
          <p:cNvGraphicFramePr>
            <a:graphicFrameLocks noChangeAspect="1"/>
          </p:cNvGraphicFramePr>
          <p:nvPr/>
        </p:nvGraphicFramePr>
        <p:xfrm>
          <a:off x="2571750" y="2714625"/>
          <a:ext cx="4178300" cy="722313"/>
        </p:xfrm>
        <a:graphic>
          <a:graphicData uri="http://schemas.openxmlformats.org/presentationml/2006/ole">
            <p:oleObj spid="_x0000_s374787" name="公式" r:id="rId3" imgW="1384300" imgH="241300" progId="Equation.3">
              <p:embed/>
            </p:oleObj>
          </a:graphicData>
        </a:graphic>
      </p:graphicFrame>
      <p:sp>
        <p:nvSpPr>
          <p:cNvPr id="81928" name="Text Box 9"/>
          <p:cNvSpPr txBox="1">
            <a:spLocks noChangeArrowheads="1"/>
          </p:cNvSpPr>
          <p:nvPr/>
        </p:nvSpPr>
        <p:spPr bwMode="auto">
          <a:xfrm>
            <a:off x="1476375" y="573405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6" descr="05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566141"/>
            <a:ext cx="7080315" cy="2720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磁通及对应的感应电动势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4000" y="1773238"/>
            <a:ext cx="8496300" cy="68262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转子全磁通</a:t>
            </a:r>
            <a:r>
              <a:rPr lang="zh-CN" altLang="en-US" sz="28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（转子磁通）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在转子绕组中的感应电动势（折合到定子边）</a:t>
            </a: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95288" y="3357563"/>
            <a:ext cx="8110537" cy="863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/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28" name="Text Box 9"/>
          <p:cNvSpPr txBox="1">
            <a:spLocks noChangeArrowheads="1"/>
          </p:cNvSpPr>
          <p:nvPr/>
        </p:nvSpPr>
        <p:spPr bwMode="auto">
          <a:xfrm>
            <a:off x="1476375" y="573405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1929" name="对象 1"/>
          <p:cNvGraphicFramePr>
            <a:graphicFrameLocks noChangeAspect="1"/>
          </p:cNvGraphicFramePr>
          <p:nvPr/>
        </p:nvGraphicFramePr>
        <p:xfrm>
          <a:off x="2071688" y="2857500"/>
          <a:ext cx="3979862" cy="874713"/>
        </p:xfrm>
        <a:graphic>
          <a:graphicData uri="http://schemas.openxmlformats.org/presentationml/2006/ole">
            <p:oleObj spid="_x0000_s375812" r:id="rId3" imgW="1346200" imgH="292100" progId="Equation.DSMT4">
              <p:embed/>
            </p:oleObj>
          </a:graphicData>
        </a:graphic>
      </p:graphicFrame>
      <p:pic>
        <p:nvPicPr>
          <p:cNvPr id="11" name="Picture 6" descr="05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786190"/>
            <a:ext cx="7080315" cy="2720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分别讨论保持定子磁通      、气隙磁通     和转子磁通      </a:t>
            </a:r>
            <a:r>
              <a:rPr lang="zh-CN" altLang="en-US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恒定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的控制方法及机械特性。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2949" name="Object 2"/>
          <p:cNvGraphicFramePr>
            <a:graphicFrameLocks noChangeAspect="1"/>
          </p:cNvGraphicFramePr>
          <p:nvPr/>
        </p:nvGraphicFramePr>
        <p:xfrm>
          <a:off x="4589467" y="1357298"/>
          <a:ext cx="554037" cy="458787"/>
        </p:xfrm>
        <a:graphic>
          <a:graphicData uri="http://schemas.openxmlformats.org/presentationml/2006/ole">
            <p:oleObj spid="_x0000_s190466" name="Equation" r:id="rId3" imgW="279400" imgH="228600" progId="Equation.DSMT4">
              <p:embed/>
            </p:oleObj>
          </a:graphicData>
        </a:graphic>
      </p:graphicFrame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1619250" y="371633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2951" name="Object 3"/>
          <p:cNvGraphicFramePr>
            <a:graphicFrameLocks noChangeAspect="1"/>
          </p:cNvGraphicFramePr>
          <p:nvPr/>
        </p:nvGraphicFramePr>
        <p:xfrm>
          <a:off x="7026295" y="1401751"/>
          <a:ext cx="474663" cy="455613"/>
        </p:xfrm>
        <a:graphic>
          <a:graphicData uri="http://schemas.openxmlformats.org/presentationml/2006/ole">
            <p:oleObj spid="_x0000_s190467" name="Equation" r:id="rId4" imgW="241300" imgH="228600" progId="Equation.DSMT4">
              <p:embed/>
            </p:oleObj>
          </a:graphicData>
        </a:graphic>
      </p:graphicFrame>
      <p:sp>
        <p:nvSpPr>
          <p:cNvPr id="82952" name="Rectangle 9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2953" name="Object 4"/>
          <p:cNvGraphicFramePr>
            <a:graphicFrameLocks noChangeAspect="1"/>
          </p:cNvGraphicFramePr>
          <p:nvPr/>
        </p:nvGraphicFramePr>
        <p:xfrm>
          <a:off x="2143108" y="1928802"/>
          <a:ext cx="552450" cy="458788"/>
        </p:xfrm>
        <a:graphic>
          <a:graphicData uri="http://schemas.openxmlformats.org/presentationml/2006/ole">
            <p:oleObj spid="_x0000_s190468" name="Equation" r:id="rId5" imgW="279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恒定子磁通控制 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905000"/>
            <a:ext cx="8374063" cy="4194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从数学表达式来看：只要使               为常值，即可保持定子磁通      恒定    。</a:t>
            </a:r>
          </a:p>
          <a:p>
            <a:pPr eaLnBrk="1" hangingPunct="1">
              <a:lnSpc>
                <a:spcPct val="125000"/>
              </a:lnSpc>
            </a:pPr>
            <a:endParaRPr lang="zh-CN" altLang="en-US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800" b="1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控制上如何实现？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3972" name="Object 2"/>
          <p:cNvGraphicFramePr>
            <a:graphicFrameLocks noChangeAspect="1"/>
          </p:cNvGraphicFramePr>
          <p:nvPr/>
        </p:nvGraphicFramePr>
        <p:xfrm>
          <a:off x="5143504" y="1928802"/>
          <a:ext cx="1296987" cy="674688"/>
        </p:xfrm>
        <a:graphic>
          <a:graphicData uri="http://schemas.openxmlformats.org/presentationml/2006/ole">
            <p:oleObj spid="_x0000_s191490" name="Equation" r:id="rId3" imgW="558558" imgH="291973" progId="Equation.DSMT4">
              <p:embed/>
            </p:oleObj>
          </a:graphicData>
        </a:graphic>
      </p:graphicFrame>
      <p:graphicFrame>
        <p:nvGraphicFramePr>
          <p:cNvPr id="83973" name="Object 3"/>
          <p:cNvGraphicFramePr>
            <a:graphicFrameLocks noChangeAspect="1"/>
          </p:cNvGraphicFramePr>
          <p:nvPr/>
        </p:nvGraphicFramePr>
        <p:xfrm>
          <a:off x="3214678" y="2571744"/>
          <a:ext cx="641350" cy="530225"/>
        </p:xfrm>
        <a:graphic>
          <a:graphicData uri="http://schemas.openxmlformats.org/presentationml/2006/ole">
            <p:oleObj spid="_x0000_s191491" name="公式" r:id="rId4" imgW="279400" imgH="228600" progId="Equation.3">
              <p:embed/>
            </p:oleObj>
          </a:graphicData>
        </a:graphic>
      </p:graphicFrame>
      <p:sp>
        <p:nvSpPr>
          <p:cNvPr id="83974" name="Rectangle 9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975" name="Rectangle 11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976" name="Rectangle 13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3977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43108" y="3214686"/>
          <a:ext cx="3760788" cy="655638"/>
        </p:xfrm>
        <a:graphic>
          <a:graphicData uri="http://schemas.openxmlformats.org/presentationml/2006/ole">
            <p:oleObj spid="_x0000_s191492" name="公式" r:id="rId5" imgW="1384300" imgH="2413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00034" y="1214422"/>
            <a:ext cx="8231188" cy="4194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能直接控制定子电压    ， 与    关系为</a:t>
            </a:r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恰当地提高定子电压，补偿定子电阻压降，以保持常值，就能够得到恒定子磁通。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4143372" y="1285860"/>
          <a:ext cx="381000" cy="457200"/>
        </p:xfrm>
        <a:graphic>
          <a:graphicData uri="http://schemas.openxmlformats.org/presentationml/2006/ole">
            <p:oleObj spid="_x0000_s192514" name="Equation" r:id="rId3" imgW="190500" imgH="228600" progId="Equation.DSMT4">
              <p:embed/>
            </p:oleObj>
          </a:graphicData>
        </a:graphic>
      </p:graphicFrame>
      <p:graphicFrame>
        <p:nvGraphicFramePr>
          <p:cNvPr id="84998" name="Object 4"/>
          <p:cNvGraphicFramePr>
            <a:graphicFrameLocks noChangeAspect="1"/>
          </p:cNvGraphicFramePr>
          <p:nvPr/>
        </p:nvGraphicFramePr>
        <p:xfrm>
          <a:off x="5429256" y="1328726"/>
          <a:ext cx="400050" cy="457200"/>
        </p:xfrm>
        <a:graphic>
          <a:graphicData uri="http://schemas.openxmlformats.org/presentationml/2006/ole">
            <p:oleObj spid="_x0000_s192516" name="Equation" r:id="rId4" imgW="203112" imgH="228501" progId="Equation.DSMT4">
              <p:embed/>
            </p:oleObj>
          </a:graphicData>
        </a:graphic>
      </p:graphicFrame>
      <p:graphicFrame>
        <p:nvGraphicFramePr>
          <p:cNvPr id="84999" name="Object 5"/>
          <p:cNvGraphicFramePr>
            <a:graphicFrameLocks noChangeAspect="1"/>
          </p:cNvGraphicFramePr>
          <p:nvPr/>
        </p:nvGraphicFramePr>
        <p:xfrm>
          <a:off x="2833691" y="1827206"/>
          <a:ext cx="2238375" cy="601662"/>
        </p:xfrm>
        <a:graphic>
          <a:graphicData uri="http://schemas.openxmlformats.org/presentationml/2006/ole">
            <p:oleObj spid="_x0000_s192517" name="Equation" r:id="rId5" imgW="888614" imgH="241195" progId="Equation.DSMT4">
              <p:embed/>
            </p:oleObj>
          </a:graphicData>
        </a:graphic>
      </p:graphicFrame>
      <p:sp>
        <p:nvSpPr>
          <p:cNvPr id="85000" name="Rectangle 12"/>
          <p:cNvSpPr>
            <a:spLocks noChangeArrowheads="1"/>
          </p:cNvSpPr>
          <p:nvPr/>
        </p:nvSpPr>
        <p:spPr bwMode="auto">
          <a:xfrm>
            <a:off x="7351522" y="1714488"/>
            <a:ext cx="1792478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800" b="1" dirty="0">
                <a:latin typeface="微软雅黑" pitchFamily="34" charset="-122"/>
                <a:ea typeface="微软雅黑" pitchFamily="34" charset="-122"/>
              </a:rPr>
              <a:t>6-42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9" name="Picture 6" descr="05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3929066"/>
            <a:ext cx="5900263" cy="2266983"/>
          </a:xfrm>
          <a:prstGeom prst="rect">
            <a:avLst/>
          </a:prstGeom>
          <a:noFill/>
        </p:spPr>
      </p:pic>
      <p:cxnSp>
        <p:nvCxnSpPr>
          <p:cNvPr id="11" name="直接箭头连接符 10"/>
          <p:cNvCxnSpPr/>
          <p:nvPr/>
        </p:nvCxnSpPr>
        <p:spPr>
          <a:xfrm rot="5400000">
            <a:off x="2536811" y="5249875"/>
            <a:ext cx="1928826" cy="1588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1844" y="642918"/>
            <a:ext cx="8540750" cy="976332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异步电动机的机械特性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恒定子磁通控制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628775"/>
            <a:ext cx="4194175" cy="419417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转子电流幅值</a:t>
            </a:r>
          </a:p>
        </p:txBody>
      </p:sp>
      <p:graphicFrame>
        <p:nvGraphicFramePr>
          <p:cNvPr id="87044" name="Object 2"/>
          <p:cNvGraphicFramePr>
            <a:graphicFrameLocks noChangeAspect="1"/>
          </p:cNvGraphicFramePr>
          <p:nvPr/>
        </p:nvGraphicFramePr>
        <p:xfrm>
          <a:off x="1928794" y="2357430"/>
          <a:ext cx="4319588" cy="1736725"/>
        </p:xfrm>
        <a:graphic>
          <a:graphicData uri="http://schemas.openxmlformats.org/presentationml/2006/ole">
            <p:oleObj spid="_x0000_s193538" name="公式" r:id="rId3" imgW="1892300" imgH="762000" progId="Equation.3">
              <p:embed/>
            </p:oleObj>
          </a:graphicData>
        </a:graphic>
      </p:graphicFrame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858016" y="2357430"/>
            <a:ext cx="1568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6-43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8" name="Picture 6" descr="05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9389" y="4233851"/>
            <a:ext cx="5900263" cy="226698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20052" cy="6127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章基于稳态模型的异步电动机调速系统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81206"/>
            <a:ext cx="838996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异步电动机的稳态数学模型和调速方法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异步电动机的调压调速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异步电动机的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变压变频调速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（最常用调速方法）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电力电子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变压变频器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（交流电源，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转速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开环变压变频调速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系统（一般性能的闭环系统）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6.6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转速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转差频率控制的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变压变频调速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系统（一般性能的闭环系统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闭环控制的原理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4282" y="1752600"/>
            <a:ext cx="4786346" cy="42672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恒定子磁通电磁转矩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恒压频比控制，电磁转矩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8068" name="Object 2"/>
          <p:cNvGraphicFramePr>
            <a:graphicFrameLocks noChangeAspect="1"/>
          </p:cNvGraphicFramePr>
          <p:nvPr/>
        </p:nvGraphicFramePr>
        <p:xfrm>
          <a:off x="285720" y="2357430"/>
          <a:ext cx="4864100" cy="1046163"/>
        </p:xfrm>
        <a:graphic>
          <a:graphicData uri="http://schemas.openxmlformats.org/presentationml/2006/ole">
            <p:oleObj spid="_x0000_s194562" name="Equation" r:id="rId3" imgW="2527300" imgH="546100" progId="Equation.DSMT4">
              <p:embed/>
            </p:oleObj>
          </a:graphicData>
        </a:graphic>
      </p:graphicFrame>
      <p:graphicFrame>
        <p:nvGraphicFramePr>
          <p:cNvPr id="88069" name="对象 1"/>
          <p:cNvGraphicFramePr>
            <a:graphicFrameLocks noChangeAspect="1"/>
          </p:cNvGraphicFramePr>
          <p:nvPr/>
        </p:nvGraphicFramePr>
        <p:xfrm>
          <a:off x="285720" y="4786322"/>
          <a:ext cx="5256212" cy="952500"/>
        </p:xfrm>
        <a:graphic>
          <a:graphicData uri="http://schemas.openxmlformats.org/presentationml/2006/ole">
            <p:oleObj spid="_x0000_s194563" name="公式" r:id="rId4" imgW="2806700" imgH="508000" progId="Equation.3">
              <p:embed/>
            </p:oleObj>
          </a:graphicData>
        </a:graphic>
      </p:graphicFrame>
      <p:graphicFrame>
        <p:nvGraphicFramePr>
          <p:cNvPr id="88070" name="对象 2"/>
          <p:cNvGraphicFramePr>
            <a:graphicFrameLocks noChangeAspect="1"/>
          </p:cNvGraphicFramePr>
          <p:nvPr/>
        </p:nvGraphicFramePr>
        <p:xfrm>
          <a:off x="5219700" y="1844675"/>
          <a:ext cx="3530600" cy="2497138"/>
        </p:xfrm>
        <a:graphic>
          <a:graphicData uri="http://schemas.openxmlformats.org/presentationml/2006/ole">
            <p:oleObj spid="_x0000_s194564" name="Visio" r:id="rId5" imgW="3581844" imgH="2522877" progId="Visio.Drawing.11">
              <p:embed/>
            </p:oleObj>
          </a:graphicData>
        </a:graphic>
      </p:graphicFrame>
      <p:sp>
        <p:nvSpPr>
          <p:cNvPr id="88071" name="TextBox 3"/>
          <p:cNvSpPr txBox="1">
            <a:spLocks noChangeArrowheads="1"/>
          </p:cNvSpPr>
          <p:nvPr/>
        </p:nvSpPr>
        <p:spPr bwMode="auto">
          <a:xfrm>
            <a:off x="5867400" y="4508500"/>
            <a:ext cx="2520950" cy="157003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相同负载变化，恒定子磁通控制时转速降落更小！机械特性更硬！！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6644496" y="2714620"/>
            <a:ext cx="257176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6730682" y="2867020"/>
            <a:ext cx="257176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34" y="1142984"/>
            <a:ext cx="7707313" cy="61277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恒定子磁通控制的临界转矩变化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916113"/>
            <a:ext cx="5291138" cy="345757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临界转差率</a:t>
            </a:r>
          </a:p>
          <a:p>
            <a:pPr eaLnBrk="1" hangingPunct="1"/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临界转矩</a:t>
            </a:r>
          </a:p>
          <a:p>
            <a:pPr eaLnBrk="1" hangingPunct="1"/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9092" name="Object 2"/>
          <p:cNvGraphicFramePr>
            <a:graphicFrameLocks noChangeAspect="1"/>
          </p:cNvGraphicFramePr>
          <p:nvPr/>
        </p:nvGraphicFramePr>
        <p:xfrm>
          <a:off x="2714625" y="1714500"/>
          <a:ext cx="2360613" cy="914400"/>
        </p:xfrm>
        <a:graphic>
          <a:graphicData uri="http://schemas.openxmlformats.org/presentationml/2006/ole">
            <p:oleObj spid="_x0000_s195586" name="公式" r:id="rId3" imgW="1181100" imgH="457200" progId="Equation.3">
              <p:embed/>
            </p:oleObj>
          </a:graphicData>
        </a:graphic>
      </p:graphicFrame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6357950" y="1785926"/>
            <a:ext cx="1593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6-45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graphicFrame>
        <p:nvGraphicFramePr>
          <p:cNvPr id="89094" name="Object 3"/>
          <p:cNvGraphicFramePr>
            <a:graphicFrameLocks noChangeAspect="1"/>
          </p:cNvGraphicFramePr>
          <p:nvPr/>
        </p:nvGraphicFramePr>
        <p:xfrm>
          <a:off x="2686061" y="2714620"/>
          <a:ext cx="3386137" cy="1014412"/>
        </p:xfrm>
        <a:graphic>
          <a:graphicData uri="http://schemas.openxmlformats.org/presentationml/2006/ole">
            <p:oleObj spid="_x0000_s195587" name="公式" r:id="rId4" imgW="1689100" imgH="508000" progId="Equation.3">
              <p:embed/>
            </p:oleObj>
          </a:graphicData>
        </a:graphic>
      </p:graphicFrame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971550" y="4076700"/>
            <a:ext cx="4954588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zh-CN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6500826" y="2857496"/>
            <a:ext cx="16850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6-46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89097" name="Text Box 10"/>
          <p:cNvSpPr txBox="1">
            <a:spLocks noChangeArrowheads="1"/>
          </p:cNvSpPr>
          <p:nvPr/>
        </p:nvSpPr>
        <p:spPr bwMode="auto">
          <a:xfrm>
            <a:off x="357158" y="4214818"/>
            <a:ext cx="35004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注：当频率变化时，临界转矩更大，且恒定不变。</a:t>
            </a:r>
          </a:p>
        </p:txBody>
      </p:sp>
      <p:graphicFrame>
        <p:nvGraphicFramePr>
          <p:cNvPr id="195588" name="对象 2"/>
          <p:cNvGraphicFramePr>
            <a:graphicFrameLocks noChangeAspect="1"/>
          </p:cNvGraphicFramePr>
          <p:nvPr/>
        </p:nvGraphicFramePr>
        <p:xfrm>
          <a:off x="4357686" y="3714752"/>
          <a:ext cx="4278312" cy="3025775"/>
        </p:xfrm>
        <a:graphic>
          <a:graphicData uri="http://schemas.openxmlformats.org/presentationml/2006/ole">
            <p:oleObj spid="_x0000_s195588" name="Visio" r:id="rId5" imgW="3581844" imgH="2522877" progId="Visio.Drawing.11">
              <p:embed/>
            </p:oleObj>
          </a:graphicData>
        </a:graphic>
      </p:graphicFrame>
      <p:cxnSp>
        <p:nvCxnSpPr>
          <p:cNvPr id="11" name="直接连接符 10"/>
          <p:cNvCxnSpPr/>
          <p:nvPr/>
        </p:nvCxnSpPr>
        <p:spPr>
          <a:xfrm rot="5400000">
            <a:off x="6388240" y="5071280"/>
            <a:ext cx="257176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6500031" y="5571322"/>
            <a:ext cx="257176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14942" y="5030132"/>
            <a:ext cx="2683560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67342" y="4957900"/>
            <a:ext cx="2683560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恒气隙磁通控制 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905000"/>
            <a:ext cx="8251825" cy="419417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维持            恒值，保持气隙磁通为常值，定子电压为</a:t>
            </a:r>
          </a:p>
        </p:txBody>
      </p:sp>
      <p:graphicFrame>
        <p:nvGraphicFramePr>
          <p:cNvPr id="90116" name="Object 2"/>
          <p:cNvGraphicFramePr>
            <a:graphicFrameLocks noChangeAspect="1"/>
          </p:cNvGraphicFramePr>
          <p:nvPr/>
        </p:nvGraphicFramePr>
        <p:xfrm>
          <a:off x="1571604" y="1928802"/>
          <a:ext cx="1079500" cy="550862"/>
        </p:xfrm>
        <a:graphic>
          <a:graphicData uri="http://schemas.openxmlformats.org/presentationml/2006/ole">
            <p:oleObj spid="_x0000_s196610" name="公式" r:id="rId3" imgW="444307" imgH="228501" progId="Equation.3">
              <p:embed/>
            </p:oleObj>
          </a:graphicData>
        </a:graphic>
      </p:graphicFrame>
      <p:graphicFrame>
        <p:nvGraphicFramePr>
          <p:cNvPr id="90117" name="Object 3"/>
          <p:cNvGraphicFramePr>
            <a:graphicFrameLocks noChangeAspect="1"/>
          </p:cNvGraphicFramePr>
          <p:nvPr/>
        </p:nvGraphicFramePr>
        <p:xfrm>
          <a:off x="1643042" y="2786058"/>
          <a:ext cx="4008437" cy="633413"/>
        </p:xfrm>
        <a:graphic>
          <a:graphicData uri="http://schemas.openxmlformats.org/presentationml/2006/ole">
            <p:oleObj spid="_x0000_s196611" name="公式" r:id="rId4" imgW="1625600" imgH="254000" progId="Equation.3">
              <p:embed/>
            </p:oleObj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6572264" y="2857496"/>
            <a:ext cx="1593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6-47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3357562"/>
            <a:ext cx="86439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1" indent="-277813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补偿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定子电阻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压降，补偿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定子漏抗电阻压降。 </a:t>
            </a:r>
          </a:p>
        </p:txBody>
      </p:sp>
      <p:pic>
        <p:nvPicPr>
          <p:cNvPr id="8" name="Picture 6" descr="05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4000504"/>
            <a:ext cx="5900263" cy="2266983"/>
          </a:xfrm>
          <a:prstGeom prst="rect">
            <a:avLst/>
          </a:prstGeom>
          <a:noFill/>
        </p:spPr>
      </p:pic>
      <p:cxnSp>
        <p:nvCxnSpPr>
          <p:cNvPr id="9" name="直接箭头连接符 8"/>
          <p:cNvCxnSpPr/>
          <p:nvPr/>
        </p:nvCxnSpPr>
        <p:spPr>
          <a:xfrm rot="5400000">
            <a:off x="3608381" y="5249875"/>
            <a:ext cx="1928826" cy="1588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恒气隙磁通控制 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1428736"/>
            <a:ext cx="7848600" cy="482917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转子电流幅值</a:t>
            </a:r>
          </a:p>
        </p:txBody>
      </p:sp>
      <p:graphicFrame>
        <p:nvGraphicFramePr>
          <p:cNvPr id="92164" name="Object 2"/>
          <p:cNvGraphicFramePr>
            <a:graphicFrameLocks noChangeAspect="1"/>
          </p:cNvGraphicFramePr>
          <p:nvPr/>
        </p:nvGraphicFramePr>
        <p:xfrm>
          <a:off x="1785918" y="2000240"/>
          <a:ext cx="3411537" cy="1870075"/>
        </p:xfrm>
        <a:graphic>
          <a:graphicData uri="http://schemas.openxmlformats.org/presentationml/2006/ole">
            <p:oleObj spid="_x0000_s198658" name="公式" r:id="rId3" imgW="1371600" imgH="749300" progId="Equation.3">
              <p:embed/>
            </p:oleObj>
          </a:graphicData>
        </a:graphic>
      </p:graphicFrame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6429388" y="2714620"/>
            <a:ext cx="1593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6-48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6" name="Picture 6" descr="05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000504"/>
            <a:ext cx="5900263" cy="2266983"/>
          </a:xfrm>
          <a:prstGeom prst="rect">
            <a:avLst/>
          </a:prstGeom>
          <a:noFill/>
        </p:spPr>
      </p:pic>
      <p:cxnSp>
        <p:nvCxnSpPr>
          <p:cNvPr id="7" name="直接箭头连接符 6"/>
          <p:cNvCxnSpPr/>
          <p:nvPr/>
        </p:nvCxnSpPr>
        <p:spPr>
          <a:xfrm rot="5400000">
            <a:off x="3608381" y="5321313"/>
            <a:ext cx="1928826" cy="1588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机械特性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恒气隙磁通控制 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8596" y="1643050"/>
            <a:ext cx="5214974" cy="4267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恒气隙磁通时的电磁转矩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恒定子磁通时的电磁转矩</a:t>
            </a:r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1643042" y="2428868"/>
          <a:ext cx="2863850" cy="1974850"/>
        </p:xfrm>
        <a:graphic>
          <a:graphicData uri="http://schemas.openxmlformats.org/presentationml/2006/ole">
            <p:oleObj spid="_x0000_s199682" name="Equation" r:id="rId3" imgW="1803240" imgH="1244520" progId="Equation.DSMT4">
              <p:embed/>
            </p:oleObj>
          </a:graphicData>
        </a:graphic>
      </p:graphicFrame>
      <p:graphicFrame>
        <p:nvGraphicFramePr>
          <p:cNvPr id="93189" name="对象 1"/>
          <p:cNvGraphicFramePr>
            <a:graphicFrameLocks noChangeAspect="1"/>
          </p:cNvGraphicFramePr>
          <p:nvPr/>
        </p:nvGraphicFramePr>
        <p:xfrm>
          <a:off x="539750" y="5346700"/>
          <a:ext cx="5089525" cy="1093788"/>
        </p:xfrm>
        <a:graphic>
          <a:graphicData uri="http://schemas.openxmlformats.org/presentationml/2006/ole">
            <p:oleObj spid="_x0000_s199683" name="Equation" r:id="rId4" imgW="2527300" imgH="546100" progId="Equation.DSMT4">
              <p:embed/>
            </p:oleObj>
          </a:graphicData>
        </a:graphic>
      </p:graphicFrame>
      <p:graphicFrame>
        <p:nvGraphicFramePr>
          <p:cNvPr id="93190" name="对象 2"/>
          <p:cNvGraphicFramePr>
            <a:graphicFrameLocks noChangeAspect="1"/>
          </p:cNvGraphicFramePr>
          <p:nvPr/>
        </p:nvGraphicFramePr>
        <p:xfrm>
          <a:off x="5435600" y="3932259"/>
          <a:ext cx="3530600" cy="2497137"/>
        </p:xfrm>
        <a:graphic>
          <a:graphicData uri="http://schemas.openxmlformats.org/presentationml/2006/ole">
            <p:oleObj spid="_x0000_s199684" name="Visio" r:id="rId5" imgW="3581844" imgH="2522877" progId="Visio.Drawing.11">
              <p:embed/>
            </p:oleObj>
          </a:graphicData>
        </a:graphic>
      </p:graphicFrame>
      <p:sp>
        <p:nvSpPr>
          <p:cNvPr id="93191" name="TextBox 7"/>
          <p:cNvSpPr txBox="1">
            <a:spLocks noChangeArrowheads="1"/>
          </p:cNvSpPr>
          <p:nvPr/>
        </p:nvSpPr>
        <p:spPr bwMode="auto">
          <a:xfrm>
            <a:off x="5929322" y="1785926"/>
            <a:ext cx="2889242" cy="193899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相同负载变化，恒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气隙磁通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控制时转速降落更小！机械特性更硬！！</a:t>
            </a: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6959744" y="5142718"/>
            <a:ext cx="257176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7045930" y="5071280"/>
            <a:ext cx="257176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905000"/>
            <a:ext cx="8540750" cy="8032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临界转差率 </a:t>
            </a:r>
          </a:p>
        </p:txBody>
      </p:sp>
      <p:graphicFrame>
        <p:nvGraphicFramePr>
          <p:cNvPr id="94212" name="Object 2"/>
          <p:cNvGraphicFramePr>
            <a:graphicFrameLocks noChangeAspect="1"/>
          </p:cNvGraphicFramePr>
          <p:nvPr/>
        </p:nvGraphicFramePr>
        <p:xfrm>
          <a:off x="3071802" y="1357298"/>
          <a:ext cx="2089150" cy="1301750"/>
        </p:xfrm>
        <a:graphic>
          <a:graphicData uri="http://schemas.openxmlformats.org/presentationml/2006/ole">
            <p:oleObj spid="_x0000_s200706" name="公式" r:id="rId3" imgW="736600" imgH="457200" progId="Equation.3">
              <p:embed/>
            </p:oleObj>
          </a:graphicData>
        </a:graphic>
      </p:graphicFrame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6419850" y="2133600"/>
            <a:ext cx="1593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6-50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94214" name="Object 3"/>
          <p:cNvGraphicFramePr>
            <a:graphicFrameLocks noChangeAspect="1"/>
          </p:cNvGraphicFramePr>
          <p:nvPr/>
        </p:nvGraphicFramePr>
        <p:xfrm>
          <a:off x="2928926" y="2571744"/>
          <a:ext cx="2809875" cy="1101725"/>
        </p:xfrm>
        <a:graphic>
          <a:graphicData uri="http://schemas.openxmlformats.org/presentationml/2006/ole">
            <p:oleObj spid="_x0000_s200707" name="公式" r:id="rId4" imgW="1282700" imgH="508000" progId="Equation.3">
              <p:embed/>
            </p:oleObj>
          </a:graphicData>
        </a:graphic>
      </p:graphicFrame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285720" y="2714620"/>
            <a:ext cx="8110538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临界转矩 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6500826" y="3000372"/>
            <a:ext cx="1568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6-51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sp>
        <p:nvSpPr>
          <p:cNvPr id="94217" name="Text Box 10"/>
          <p:cNvSpPr txBox="1">
            <a:spLocks noChangeArrowheads="1"/>
          </p:cNvSpPr>
          <p:nvPr/>
        </p:nvSpPr>
        <p:spPr bwMode="auto">
          <a:xfrm>
            <a:off x="500034" y="3857628"/>
            <a:ext cx="42862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注：当频率变化时，临界转矩更大，且恒定不变。</a:t>
            </a:r>
          </a:p>
        </p:txBody>
      </p:sp>
      <p:graphicFrame>
        <p:nvGraphicFramePr>
          <p:cNvPr id="11" name="对象 2"/>
          <p:cNvGraphicFramePr>
            <a:graphicFrameLocks noChangeAspect="1"/>
          </p:cNvGraphicFramePr>
          <p:nvPr/>
        </p:nvGraphicFramePr>
        <p:xfrm>
          <a:off x="5435600" y="3932259"/>
          <a:ext cx="3530600" cy="2497137"/>
        </p:xfrm>
        <a:graphic>
          <a:graphicData uri="http://schemas.openxmlformats.org/presentationml/2006/ole">
            <p:oleObj spid="_x0000_s200708" name="Visio" r:id="rId5" imgW="3581844" imgH="2522877" progId="Visio.Drawing.11">
              <p:embed/>
            </p:oleObj>
          </a:graphicData>
        </a:graphic>
      </p:graphicFrame>
      <p:cxnSp>
        <p:nvCxnSpPr>
          <p:cNvPr id="12" name="直接连接符 11"/>
          <p:cNvCxnSpPr/>
          <p:nvPr/>
        </p:nvCxnSpPr>
        <p:spPr>
          <a:xfrm rot="5400000">
            <a:off x="6959744" y="5142718"/>
            <a:ext cx="257176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7045930" y="5071280"/>
            <a:ext cx="257176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14876" y="5000636"/>
            <a:ext cx="37862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867276" y="5094044"/>
            <a:ext cx="37862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恒转子磁通控制 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8596" y="1714488"/>
            <a:ext cx="8251825" cy="419417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定子电压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33004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143768" y="2500306"/>
            <a:ext cx="1593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6-52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28596" y="3357562"/>
            <a:ext cx="82788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1" indent="-277813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且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保持            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恒定，即可保持转子磁通恒定 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3309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5240" name="Object 2"/>
          <p:cNvGraphicFramePr>
            <a:graphicFrameLocks noChangeAspect="1"/>
          </p:cNvGraphicFramePr>
          <p:nvPr/>
        </p:nvGraphicFramePr>
        <p:xfrm>
          <a:off x="1071538" y="2428868"/>
          <a:ext cx="5903913" cy="692150"/>
        </p:xfrm>
        <a:graphic>
          <a:graphicData uri="http://schemas.openxmlformats.org/presentationml/2006/ole">
            <p:oleObj spid="_x0000_s201730" name="公式" r:id="rId3" imgW="2032000" imgH="241300" progId="Equation.3">
              <p:embed/>
            </p:oleObj>
          </a:graphicData>
        </a:graphic>
      </p:graphicFrame>
      <p:graphicFrame>
        <p:nvGraphicFramePr>
          <p:cNvPr id="95241" name="Object 3"/>
          <p:cNvGraphicFramePr>
            <a:graphicFrameLocks noChangeAspect="1"/>
          </p:cNvGraphicFramePr>
          <p:nvPr/>
        </p:nvGraphicFramePr>
        <p:xfrm>
          <a:off x="2143108" y="3357562"/>
          <a:ext cx="1008063" cy="481013"/>
        </p:xfrm>
        <a:graphic>
          <a:graphicData uri="http://schemas.openxmlformats.org/presentationml/2006/ole">
            <p:oleObj spid="_x0000_s201731" name="公式" r:id="rId4" imgW="418918" imgH="203112" progId="Equation.3">
              <p:embed/>
            </p:oleObj>
          </a:graphicData>
        </a:graphic>
      </p:graphicFrame>
      <p:pic>
        <p:nvPicPr>
          <p:cNvPr id="10" name="Picture 6" descr="05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4071942"/>
            <a:ext cx="5900263" cy="2266983"/>
          </a:xfrm>
          <a:prstGeom prst="rect">
            <a:avLst/>
          </a:prstGeom>
          <a:noFill/>
        </p:spPr>
      </p:pic>
      <p:cxnSp>
        <p:nvCxnSpPr>
          <p:cNvPr id="11" name="直接箭头连接符 10"/>
          <p:cNvCxnSpPr/>
          <p:nvPr/>
        </p:nvCxnSpPr>
        <p:spPr>
          <a:xfrm rot="5400000">
            <a:off x="5965835" y="5392751"/>
            <a:ext cx="1928826" cy="1588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恒转子磁通控制 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571612"/>
            <a:ext cx="7848600" cy="455931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转子电流为 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6084888" y="1700213"/>
            <a:ext cx="1593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6-53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96261" name="Object 2"/>
          <p:cNvGraphicFramePr>
            <a:graphicFrameLocks noChangeAspect="1"/>
          </p:cNvGraphicFramePr>
          <p:nvPr/>
        </p:nvGraphicFramePr>
        <p:xfrm>
          <a:off x="4067175" y="1697038"/>
          <a:ext cx="1441450" cy="931862"/>
        </p:xfrm>
        <a:graphic>
          <a:graphicData uri="http://schemas.openxmlformats.org/presentationml/2006/ole">
            <p:oleObj spid="_x0000_s202754" name="公式" r:id="rId3" imgW="647700" imgH="419100" progId="Equation.3">
              <p:embed/>
            </p:oleObj>
          </a:graphicData>
        </a:graphic>
      </p:graphicFrame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642910" y="2636838"/>
            <a:ext cx="619283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电磁转矩 </a:t>
            </a:r>
          </a:p>
        </p:txBody>
      </p:sp>
      <p:graphicFrame>
        <p:nvGraphicFramePr>
          <p:cNvPr id="96263" name="Object 3"/>
          <p:cNvGraphicFramePr>
            <a:graphicFrameLocks noChangeAspect="1"/>
          </p:cNvGraphicFramePr>
          <p:nvPr/>
        </p:nvGraphicFramePr>
        <p:xfrm>
          <a:off x="900113" y="3429000"/>
          <a:ext cx="3448050" cy="2635250"/>
        </p:xfrm>
        <a:graphic>
          <a:graphicData uri="http://schemas.openxmlformats.org/presentationml/2006/ole">
            <p:oleObj spid="_x0000_s202755" name="Equation" r:id="rId4" imgW="1727200" imgH="1320800" progId="Equation.DSMT4">
              <p:embed/>
            </p:oleObj>
          </a:graphicData>
        </a:graphic>
      </p:graphicFrame>
      <p:graphicFrame>
        <p:nvGraphicFramePr>
          <p:cNvPr id="96264" name="对象 1"/>
          <p:cNvGraphicFramePr>
            <a:graphicFrameLocks noChangeAspect="1"/>
          </p:cNvGraphicFramePr>
          <p:nvPr/>
        </p:nvGraphicFramePr>
        <p:xfrm>
          <a:off x="4827614" y="3289316"/>
          <a:ext cx="3530600" cy="2497138"/>
        </p:xfrm>
        <a:graphic>
          <a:graphicData uri="http://schemas.openxmlformats.org/presentationml/2006/ole">
            <p:oleObj spid="_x0000_s202756" name="Visio" r:id="rId5" imgW="3581844" imgH="2522877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恒转子磁通控制 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57158" y="1785926"/>
            <a:ext cx="8294688" cy="27352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机械特性完全是一条直线，恒           控制的稳态性能最好，可以获得和直流电动机一样的线性机械特性，这正是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高性能交流变频调速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所要求的性能。 </a:t>
            </a:r>
          </a:p>
        </p:txBody>
      </p:sp>
      <p:graphicFrame>
        <p:nvGraphicFramePr>
          <p:cNvPr id="9728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357813" y="1833563"/>
          <a:ext cx="1096962" cy="506412"/>
        </p:xfrm>
        <a:graphic>
          <a:graphicData uri="http://schemas.openxmlformats.org/presentationml/2006/ole">
            <p:oleObj spid="_x0000_s203778" name="公式" r:id="rId3" imgW="418918" imgH="203112" progId="Equation.3">
              <p:embed/>
            </p:oleObj>
          </a:graphicData>
        </a:graphic>
      </p:graphicFrame>
      <p:graphicFrame>
        <p:nvGraphicFramePr>
          <p:cNvPr id="203779" name="对象 1"/>
          <p:cNvGraphicFramePr>
            <a:graphicFrameLocks noChangeAspect="1"/>
          </p:cNvGraphicFramePr>
          <p:nvPr/>
        </p:nvGraphicFramePr>
        <p:xfrm>
          <a:off x="4786314" y="3643314"/>
          <a:ext cx="3530600" cy="2497138"/>
        </p:xfrm>
        <a:graphic>
          <a:graphicData uri="http://schemas.openxmlformats.org/presentationml/2006/ole">
            <p:oleObj spid="_x0000_s203779" name="Visio" r:id="rId4" imgW="3581844" imgH="2522877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34" y="428604"/>
            <a:ext cx="7707313" cy="612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小结 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4647" y="1357298"/>
            <a:ext cx="8283633" cy="521497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恒压频比控制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容易实现，机械特性平移，硬度也较好，能够满足一般的调速要求，低速时需适当提高定子电压，以近似补偿定子阻抗压降。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恒定子磁通和恒气隙磁通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的控制方式虽然改善了低速性能。但机械特性还是非线性的，产生转矩的能力仍受到限制。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恒转子磁通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的控制方式，可以得到和直流他励电动机一样的线性机械特性，性能最佳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8858280" cy="86044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异步电动机的稳态数学模型和调速方法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2071678"/>
            <a:ext cx="8320117" cy="42481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异步电动机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稳态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等效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电路：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在一定转差率下电动机的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稳态电气特性</a:t>
            </a:r>
            <a:endParaRPr lang="en-US" altLang="zh-CN" sz="28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机械特性：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电机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输出转矩与转差率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（或转速）的稳态关系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两种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调速方法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：调压调速，变频调速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3" name="下箭头 1"/>
          <p:cNvSpPr>
            <a:spLocks noChangeArrowheads="1"/>
          </p:cNvSpPr>
          <p:nvPr/>
        </p:nvSpPr>
        <p:spPr bwMode="auto">
          <a:xfrm>
            <a:off x="3857620" y="3071810"/>
            <a:ext cx="287338" cy="649288"/>
          </a:xfrm>
          <a:prstGeom prst="downArrow">
            <a:avLst>
              <a:gd name="adj1" fmla="val 50000"/>
              <a:gd name="adj2" fmla="val 502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下箭头 1"/>
          <p:cNvSpPr>
            <a:spLocks noChangeArrowheads="1"/>
          </p:cNvSpPr>
          <p:nvPr/>
        </p:nvSpPr>
        <p:spPr bwMode="auto">
          <a:xfrm>
            <a:off x="3929058" y="4643446"/>
            <a:ext cx="287338" cy="649288"/>
          </a:xfrm>
          <a:prstGeom prst="downArrow">
            <a:avLst>
              <a:gd name="adj1" fmla="val 50000"/>
              <a:gd name="adj2" fmla="val 502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1472" y="1214422"/>
            <a:ext cx="8572528" cy="860421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不同控制方式下，异步电动机的机械特性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8596" y="2500306"/>
            <a:ext cx="3714776" cy="389573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）恒压频比控制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）恒定子磁通控制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）恒气隙磁通控制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）恒转子磁通控制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651500" y="5589588"/>
            <a:ext cx="16573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4-8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4803" name="对象 2"/>
          <p:cNvGraphicFramePr>
            <a:graphicFrameLocks noChangeAspect="1"/>
          </p:cNvGraphicFramePr>
          <p:nvPr/>
        </p:nvGraphicFramePr>
        <p:xfrm>
          <a:off x="3571868" y="1785926"/>
          <a:ext cx="5348287" cy="3783012"/>
        </p:xfrm>
        <a:graphic>
          <a:graphicData uri="http://schemas.openxmlformats.org/presentationml/2006/ole">
            <p:oleObj spid="_x0000_s204803" name="Visio" r:id="rId3" imgW="3581844" imgH="2522877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对象 1"/>
          <p:cNvGraphicFramePr>
            <a:graphicFrameLocks noChangeAspect="1"/>
          </p:cNvGraphicFramePr>
          <p:nvPr/>
        </p:nvGraphicFramePr>
        <p:xfrm>
          <a:off x="395288" y="2565400"/>
          <a:ext cx="8172450" cy="4660900"/>
        </p:xfrm>
        <a:graphic>
          <a:graphicData uri="http://schemas.openxmlformats.org/presentationml/2006/ole">
            <p:oleObj spid="_x0000_s205826" name="Picture" r:id="rId3" imgW="5765060" imgH="3948442" progId="Word.Picture.8">
              <p:embed/>
            </p:oleObj>
          </a:graphicData>
        </a:graphic>
      </p:graphicFrame>
      <p:sp>
        <p:nvSpPr>
          <p:cNvPr id="1003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692150"/>
            <a:ext cx="8351838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电力电子变压变频器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285720" y="1500174"/>
            <a:ext cx="857256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异步电动机变频调速需要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电压与频率均可调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的交流电源，常用的交流可调电源是由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电力电子器件构成的静止式功率变换器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，一般称为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变频器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357" name="圆角矩形标注 2"/>
          <p:cNvSpPr>
            <a:spLocks noChangeArrowheads="1"/>
          </p:cNvSpPr>
          <p:nvPr/>
        </p:nvSpPr>
        <p:spPr bwMode="auto">
          <a:xfrm>
            <a:off x="4787900" y="3068638"/>
            <a:ext cx="1439863" cy="647700"/>
          </a:xfrm>
          <a:prstGeom prst="wedgeRoundRectCallout">
            <a:avLst>
              <a:gd name="adj1" fmla="val -70505"/>
              <a:gd name="adj2" fmla="val 17768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变频器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2"/>
          <p:cNvSpPr>
            <a:spLocks noGrp="1" noRot="1" noChangeArrowheads="1"/>
          </p:cNvSpPr>
          <p:nvPr>
            <p:ph type="body" idx="1"/>
          </p:nvPr>
        </p:nvSpPr>
        <p:spPr>
          <a:xfrm>
            <a:off x="531844" y="704124"/>
            <a:ext cx="8540750" cy="51181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变频器输出电压的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幅值、频率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为多少？</a:t>
            </a:r>
            <a:r>
              <a:rPr lang="zh-CN" altLang="en-US" sz="24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（电机的控制问题）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针对三相交流输出电压，变频器的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各可控功率器件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的开关状态如何确定？（</a:t>
            </a:r>
            <a:r>
              <a:rPr lang="zh-CN" altLang="en-US" sz="24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变频器的控制问题，交流</a:t>
            </a:r>
            <a:r>
              <a:rPr lang="en-US" altLang="zh-CN" sz="24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4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变频技术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如何控制功率器件的导通关断？（</a:t>
            </a:r>
            <a:r>
              <a:rPr lang="zh-CN" altLang="en-US" sz="2400" b="1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电力电子技术，功率器件的驱动问题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101379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3195665" y="4594243"/>
          <a:ext cx="5233987" cy="1477963"/>
        </p:xfrm>
        <a:graphic>
          <a:graphicData uri="http://schemas.openxmlformats.org/presentationml/2006/ole">
            <p:oleObj spid="_x0000_s206850" name="Visio" r:id="rId3" imgW="5277660" imgH="1490329" progId="Visio.Drawing.11">
              <p:embed/>
            </p:oleObj>
          </a:graphicData>
        </a:graphic>
      </p:graphicFrame>
      <p:sp>
        <p:nvSpPr>
          <p:cNvPr id="101380" name="Text Box 13"/>
          <p:cNvSpPr txBox="1">
            <a:spLocks noChangeArrowheads="1"/>
          </p:cNvSpPr>
          <p:nvPr/>
        </p:nvSpPr>
        <p:spPr bwMode="auto">
          <a:xfrm>
            <a:off x="3794157" y="6104804"/>
            <a:ext cx="442118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注：由变频器供电的异步电机驱动系统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428860" y="5214950"/>
            <a:ext cx="4149748" cy="650875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6-14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变频器结构示意图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2405" name="Object 2"/>
          <p:cNvGraphicFramePr>
            <a:graphicFrameLocks noChangeAspect="1"/>
          </p:cNvGraphicFramePr>
          <p:nvPr/>
        </p:nvGraphicFramePr>
        <p:xfrm>
          <a:off x="827088" y="2349500"/>
          <a:ext cx="7116762" cy="2779713"/>
        </p:xfrm>
        <a:graphic>
          <a:graphicData uri="http://schemas.openxmlformats.org/presentationml/2006/ole">
            <p:oleObj spid="_x0000_s207874" name="Visio" r:id="rId3" imgW="5358600" imgH="2101320" progId="Visio.Drawing.11">
              <p:embed/>
            </p:oleObj>
          </a:graphicData>
        </a:graphic>
      </p:graphicFrame>
      <p:pic>
        <p:nvPicPr>
          <p:cNvPr id="6" name="Picture 4" descr="05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714488"/>
            <a:ext cx="7452375" cy="278511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ChangeArrowheads="1"/>
          </p:cNvSpPr>
          <p:nvPr/>
        </p:nvSpPr>
        <p:spPr bwMode="auto">
          <a:xfrm>
            <a:off x="428596" y="1857364"/>
            <a:ext cx="8135937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直</a:t>
            </a: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交变频器：先将恒压恒频的交流电整成直流，再将直流电逆变成电压与频率均为可调的交流，称作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间接变频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交变频器：将恒压恒频的交流电直接变换为电压与频率均为可调的交流电，无需中间直流环节，称作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直接变频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351838" cy="76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脉冲宽度调制技术</a:t>
            </a:r>
          </a:p>
        </p:txBody>
      </p:sp>
      <p:sp>
        <p:nvSpPr>
          <p:cNvPr id="932869" name="Rectangle 5"/>
          <p:cNvSpPr>
            <a:spLocks noChangeArrowheads="1"/>
          </p:cNvSpPr>
          <p:nvPr/>
        </p:nvSpPr>
        <p:spPr bwMode="auto">
          <a:xfrm>
            <a:off x="468313" y="2178050"/>
            <a:ext cx="799147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现代变频器中用得最多的控制技术是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脉冲宽度调制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Pulse Width Modulation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），简称</a:t>
            </a: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思想：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逆变器中电力电子器件的开通或关断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，输出电压为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幅值相等、宽度按一定规律变化的脉冲序列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，用这样的高频脉冲序列代替期望的输出电压。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34" y="1000108"/>
            <a:ext cx="8162925" cy="1431925"/>
          </a:xfrm>
        </p:spPr>
        <p:txBody>
          <a:bodyPr/>
          <a:lstStyle/>
          <a:p>
            <a:pPr marL="838200" indent="-838200" eaLnBrk="1" hangingPunct="1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6.4.1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直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变频器主回路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00100" y="4429132"/>
            <a:ext cx="7265988" cy="866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6-15 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直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交变频器主回路结构图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3429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11188" y="2000240"/>
          <a:ext cx="8532812" cy="2430463"/>
        </p:xfrm>
        <a:graphic>
          <a:graphicData uri="http://schemas.openxmlformats.org/presentationml/2006/ole">
            <p:oleObj spid="_x0000_s208898" name="Visio" r:id="rId3" imgW="3888334" imgH="1240536" progId="Visio.Drawing.11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158" y="5143512"/>
            <a:ext cx="850112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不可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控整流桥，将三相交流电整流成电压恒定的直流电压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85852" y="1928802"/>
            <a:ext cx="1928826" cy="2500330"/>
          </a:xfrm>
          <a:prstGeom prst="roundRect">
            <a:avLst/>
          </a:prstGeom>
          <a:solidFill>
            <a:srgbClr val="FF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34" y="1000108"/>
            <a:ext cx="8162925" cy="1431925"/>
          </a:xfrm>
        </p:spPr>
        <p:txBody>
          <a:bodyPr/>
          <a:lstStyle/>
          <a:p>
            <a:pPr marL="838200" indent="-838200" eaLnBrk="1" hangingPunct="1"/>
            <a:r>
              <a:rPr lang="en-US" altLang="zh-CN" b="1" dirty="0" smtClean="0"/>
              <a:t>6.4.1</a:t>
            </a:r>
            <a:r>
              <a:rPr lang="zh-CN" altLang="en-US" b="1" dirty="0" smtClean="0"/>
              <a:t>交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直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交</a:t>
            </a:r>
            <a:r>
              <a:rPr lang="en-US" altLang="zh-CN" b="1" dirty="0" smtClean="0"/>
              <a:t>PWM</a:t>
            </a:r>
            <a:r>
              <a:rPr lang="zh-CN" altLang="en-US" b="1" dirty="0" smtClean="0"/>
              <a:t>变频器主回路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71538" y="4643446"/>
            <a:ext cx="7265988" cy="866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0" dirty="0" smtClean="0"/>
              <a:t>图</a:t>
            </a:r>
            <a:r>
              <a:rPr lang="en-US" altLang="zh-CN" sz="2800" b="0" dirty="0" smtClean="0"/>
              <a:t>6-15  </a:t>
            </a:r>
            <a:r>
              <a:rPr lang="zh-CN" altLang="en-US" sz="2800" b="0" dirty="0" smtClean="0"/>
              <a:t>交</a:t>
            </a:r>
            <a:r>
              <a:rPr lang="en-US" altLang="zh-CN" sz="2800" b="0" dirty="0" smtClean="0"/>
              <a:t>-</a:t>
            </a:r>
            <a:r>
              <a:rPr lang="zh-CN" altLang="en-US" sz="2800" b="0" dirty="0" smtClean="0"/>
              <a:t>直</a:t>
            </a:r>
            <a:r>
              <a:rPr lang="en-US" altLang="zh-CN" sz="2800" b="0" dirty="0" smtClean="0"/>
              <a:t>-</a:t>
            </a:r>
            <a:r>
              <a:rPr lang="zh-CN" altLang="en-US" sz="2800" b="0" dirty="0" smtClean="0"/>
              <a:t>交变频器主回路结构图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3429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11188" y="1857364"/>
          <a:ext cx="8532812" cy="2430463"/>
        </p:xfrm>
        <a:graphic>
          <a:graphicData uri="http://schemas.openxmlformats.org/presentationml/2006/ole">
            <p:oleObj spid="_x0000_s376834" name="Visio" r:id="rId3" imgW="3888334" imgH="1240536" progId="Visio.Drawing.11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158" y="5402721"/>
            <a:ext cx="850112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逆变器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，将直流电压变换为频率与电压均可调的交流电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29124" y="1857364"/>
            <a:ext cx="2714644" cy="2500330"/>
          </a:xfrm>
          <a:prstGeom prst="roundRect">
            <a:avLst/>
          </a:prstGeom>
          <a:solidFill>
            <a:srgbClr val="FF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34" y="1000108"/>
            <a:ext cx="8162925" cy="1431925"/>
          </a:xfrm>
        </p:spPr>
        <p:txBody>
          <a:bodyPr/>
          <a:lstStyle/>
          <a:p>
            <a:pPr marL="838200" indent="-838200" eaLnBrk="1" hangingPunct="1"/>
            <a:r>
              <a:rPr lang="en-US" altLang="zh-CN" b="1" dirty="0" smtClean="0"/>
              <a:t>6.4.1</a:t>
            </a:r>
            <a:r>
              <a:rPr lang="zh-CN" altLang="en-US" b="1" dirty="0" smtClean="0"/>
              <a:t>交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直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交</a:t>
            </a:r>
            <a:r>
              <a:rPr lang="en-US" altLang="zh-CN" b="1" dirty="0" smtClean="0"/>
              <a:t>PWM</a:t>
            </a:r>
            <a:r>
              <a:rPr lang="zh-CN" altLang="en-US" b="1" dirty="0" smtClean="0"/>
              <a:t>变频器主回路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57224" y="4357694"/>
            <a:ext cx="7265988" cy="866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0" dirty="0" smtClean="0"/>
              <a:t>图</a:t>
            </a:r>
            <a:r>
              <a:rPr lang="en-US" altLang="zh-CN" sz="2800" b="0" dirty="0" smtClean="0"/>
              <a:t>6-15  </a:t>
            </a:r>
            <a:r>
              <a:rPr lang="zh-CN" altLang="en-US" sz="2800" b="0" dirty="0" smtClean="0"/>
              <a:t>交</a:t>
            </a:r>
            <a:r>
              <a:rPr lang="en-US" altLang="zh-CN" sz="2800" b="0" dirty="0" smtClean="0"/>
              <a:t>-</a:t>
            </a:r>
            <a:r>
              <a:rPr lang="zh-CN" altLang="en-US" sz="2800" b="0" dirty="0" smtClean="0"/>
              <a:t>直</a:t>
            </a:r>
            <a:r>
              <a:rPr lang="en-US" altLang="zh-CN" sz="2800" b="0" dirty="0" smtClean="0"/>
              <a:t>-</a:t>
            </a:r>
            <a:r>
              <a:rPr lang="zh-CN" altLang="en-US" sz="2800" b="0" dirty="0" smtClean="0"/>
              <a:t>交变频器主回路结构图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3429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11220" y="1785926"/>
          <a:ext cx="8532812" cy="2430463"/>
        </p:xfrm>
        <a:graphic>
          <a:graphicData uri="http://schemas.openxmlformats.org/presentationml/2006/ole">
            <p:oleObj spid="_x0000_s377858" name="Visio" r:id="rId3" imgW="3888334" imgH="1240536" progId="Visio.Drawing.11">
              <p:embed/>
            </p:oleObj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429264"/>
            <a:ext cx="857252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滤波环节：为了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减小直流电压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脉动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71802" y="1857364"/>
            <a:ext cx="1071570" cy="2500330"/>
          </a:xfrm>
          <a:prstGeom prst="roundRect">
            <a:avLst/>
          </a:prstGeom>
          <a:solidFill>
            <a:srgbClr val="FF0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755650" y="2260600"/>
            <a:ext cx="7127875" cy="372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3200" b="1">
                <a:latin typeface="微软雅黑" pitchFamily="34" charset="-122"/>
                <a:ea typeface="微软雅黑" pitchFamily="34" charset="-122"/>
              </a:rPr>
              <a:t>主回路只有一套可控功率级，具有结构、控制方便的优点，采用脉宽调制的方法，输出谐波分量小。</a:t>
            </a:r>
          </a:p>
          <a:p>
            <a:pPr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3200" b="1">
                <a:latin typeface="微软雅黑" pitchFamily="34" charset="-122"/>
                <a:ea typeface="微软雅黑" pitchFamily="34" charset="-122"/>
              </a:rPr>
              <a:t>缺点：当电动机工作在回馈制动状态时能量不能回馈至电网，造成直流侧电压上升，称作泵升电压。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786314" y="1500174"/>
            <a:ext cx="4357686" cy="4000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4282" y="1571612"/>
            <a:ext cx="4143404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642918"/>
            <a:ext cx="7648575" cy="8112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异步电动的稳态数学模型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277653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14282" y="3286124"/>
            <a:ext cx="400526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异步电动机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型等效电路</a:t>
            </a:r>
          </a:p>
        </p:txBody>
      </p:sp>
      <p:graphicFrame>
        <p:nvGraphicFramePr>
          <p:cNvPr id="150531" name="Object 5"/>
          <p:cNvGraphicFramePr>
            <a:graphicFrameLocks noChangeAspect="1"/>
          </p:cNvGraphicFramePr>
          <p:nvPr/>
        </p:nvGraphicFramePr>
        <p:xfrm>
          <a:off x="414336" y="1571612"/>
          <a:ext cx="3871912" cy="1630363"/>
        </p:xfrm>
        <a:graphic>
          <a:graphicData uri="http://schemas.openxmlformats.org/presentationml/2006/ole">
            <p:oleObj spid="_x0000_s150531" name="Visio" r:id="rId3" imgW="3096768" imgH="1301496" progId="Visio.Drawing.11">
              <p:embed/>
            </p:oleObj>
          </a:graphicData>
        </a:graphic>
      </p:graphicFrame>
      <p:graphicFrame>
        <p:nvGraphicFramePr>
          <p:cNvPr id="150532" name="Object 6"/>
          <p:cNvGraphicFramePr>
            <a:graphicFrameLocks noChangeAspect="1"/>
          </p:cNvGraphicFramePr>
          <p:nvPr/>
        </p:nvGraphicFramePr>
        <p:xfrm>
          <a:off x="500034" y="3857628"/>
          <a:ext cx="3422650" cy="1101725"/>
        </p:xfrm>
        <a:graphic>
          <a:graphicData uri="http://schemas.openxmlformats.org/presentationml/2006/ole">
            <p:oleObj spid="_x0000_s150532" name="Equation" r:id="rId4" imgW="2298700" imgH="736600" progId="Equation.3">
              <p:embed/>
            </p:oleObj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214942" y="5143512"/>
            <a:ext cx="335758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异步电动机的机械特性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940331" y="4175137"/>
          <a:ext cx="4132263" cy="896937"/>
        </p:xfrm>
        <a:graphic>
          <a:graphicData uri="http://schemas.openxmlformats.org/presentationml/2006/ole">
            <p:oleObj spid="_x0000_s150533" name="Equation" r:id="rId5" imgW="2755800" imgH="596880" progId="Equation.DSMT4">
              <p:embed/>
            </p:oleObj>
          </a:graphicData>
        </a:graphic>
      </p:graphicFrame>
      <p:pic>
        <p:nvPicPr>
          <p:cNvPr id="12" name="Picture 15" descr="050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1571612"/>
            <a:ext cx="3450090" cy="25585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直流母线 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5445125"/>
            <a:ext cx="7691437" cy="9382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6-16  </a:t>
            </a:r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直流母线方式的变频器主回路结构图</a:t>
            </a:r>
          </a:p>
        </p:txBody>
      </p:sp>
      <p:graphicFrame>
        <p:nvGraphicFramePr>
          <p:cNvPr id="105476" name="Object 2"/>
          <p:cNvGraphicFramePr>
            <a:graphicFrameLocks noChangeAspect="1"/>
          </p:cNvGraphicFramePr>
          <p:nvPr/>
        </p:nvGraphicFramePr>
        <p:xfrm>
          <a:off x="1619250" y="2060575"/>
          <a:ext cx="5473700" cy="3195638"/>
        </p:xfrm>
        <a:graphic>
          <a:graphicData uri="http://schemas.openxmlformats.org/presentationml/2006/ole">
            <p:oleObj spid="_x0000_s209922" name="Visio" r:id="rId3" imgW="3809695" imgH="2218639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930275"/>
            <a:ext cx="8351838" cy="762000"/>
          </a:xfrm>
        </p:spPr>
        <p:txBody>
          <a:bodyPr/>
          <a:lstStyle/>
          <a:p>
            <a:pPr marL="838200" indent="-838200" eaLnBrk="1" hangingPunct="1">
              <a:lnSpc>
                <a:spcPct val="125000"/>
              </a:lnSpc>
            </a:pP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直流母线供电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00034" y="1700213"/>
            <a:ext cx="807249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采用直流母线供电给多台逆变器，可以减少整流装置的电力电子器件，逆变器从直流母线上汲取能量，还可以通过直流母线来实现能量平衡，提高整流装置的工作效率。</a:t>
            </a:r>
          </a:p>
          <a:p>
            <a:pPr algn="just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当某个电动机工作在回馈制动状态时，直流母线能将回馈的能量送至其他负载，实现能量交换，有效地抑制泵升电压。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905000"/>
            <a:ext cx="8842375" cy="4194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交流常用</a:t>
            </a:r>
            <a:r>
              <a:rPr lang="en-US" altLang="zh-CN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技术：</a:t>
            </a:r>
          </a:p>
          <a:p>
            <a:pPr eaLnBrk="1" hangingPunct="1">
              <a:lnSpc>
                <a:spcPct val="125000"/>
              </a:lnSpc>
            </a:pP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正弦脉冲宽度调制（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SPWM)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控制技术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电流跟踪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PWM(CFPWM)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控制技术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电压空间矢量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）控制技术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714620"/>
            <a:ext cx="7305675" cy="2928958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临界转差率：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求导并令其等于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临界转矩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28596" y="3249618"/>
          <a:ext cx="3081337" cy="965200"/>
        </p:xfrm>
        <a:graphic>
          <a:graphicData uri="http://schemas.openxmlformats.org/presentationml/2006/ole">
            <p:oleObj spid="_x0000_s291842" name="公式" r:id="rId3" imgW="1548728" imgH="482391" progId="Equation.3">
              <p:embed/>
            </p:oleObj>
          </a:graphicData>
        </a:graphic>
      </p:graphicFrame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1214414" y="1285860"/>
          <a:ext cx="5510213" cy="1195387"/>
        </p:xfrm>
        <a:graphic>
          <a:graphicData uri="http://schemas.openxmlformats.org/presentationml/2006/ole">
            <p:oleObj spid="_x0000_s291846" name="Equation" r:id="rId4" imgW="2755800" imgH="596880" progId="Equation.DSMT4">
              <p:embed/>
            </p:oleObj>
          </a:graphicData>
        </a:graphic>
      </p:graphicFrame>
      <p:pic>
        <p:nvPicPr>
          <p:cNvPr id="15" name="Picture 15" descr="050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4295" y="3214686"/>
            <a:ext cx="4249737" cy="3151188"/>
          </a:xfrm>
          <a:prstGeom prst="rect">
            <a:avLst/>
          </a:prstGeom>
          <a:noFill/>
        </p:spPr>
      </p:pic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57158" y="5072074"/>
          <a:ext cx="4519612" cy="1014413"/>
        </p:xfrm>
        <a:graphic>
          <a:graphicData uri="http://schemas.openxmlformats.org/presentationml/2006/ole">
            <p:oleObj spid="_x0000_s291847" name="公式" r:id="rId6" imgW="2247900" imgH="508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x">
  <a:themeElements>
    <a:clrScheme name="Edgex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x">
      <a:majorFont>
        <a:latin typeface="Bookman Old Styl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x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上海大学徐国卿电动汽车新型牵引控制技术1103(2)</Template>
  <TotalTime>1792</TotalTime>
  <Words>2565</Words>
  <Application>Microsoft Office PowerPoint</Application>
  <PresentationFormat>全屏显示(4:3)</PresentationFormat>
  <Paragraphs>354</Paragraphs>
  <Slides>82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82</vt:i4>
      </vt:variant>
    </vt:vector>
  </HeadingPairs>
  <TitlesOfParts>
    <vt:vector size="88" baseType="lpstr">
      <vt:lpstr>Edgex</vt:lpstr>
      <vt:lpstr>Visio</vt:lpstr>
      <vt:lpstr>Equation</vt:lpstr>
      <vt:lpstr>公式</vt:lpstr>
      <vt:lpstr>MathType 6.0 Equation</vt:lpstr>
      <vt:lpstr>Picture</vt:lpstr>
      <vt:lpstr>第  2  篇</vt:lpstr>
      <vt:lpstr>异步电动机调速</vt:lpstr>
      <vt:lpstr>幻灯片 3</vt:lpstr>
      <vt:lpstr>2. 同步电动机调速</vt:lpstr>
      <vt:lpstr>幻灯片 5</vt:lpstr>
      <vt:lpstr>第6章基于稳态模型的异步电动机调速系统</vt:lpstr>
      <vt:lpstr>6.1 异步电动机的稳态数学模型和调速方法</vt:lpstr>
      <vt:lpstr>6.1.1异步电动的稳态数学模型</vt:lpstr>
      <vt:lpstr>幻灯片 9</vt:lpstr>
      <vt:lpstr>幻灯片 10</vt:lpstr>
      <vt:lpstr>幻灯片 11</vt:lpstr>
      <vt:lpstr>异步电动机的气隙磁通</vt:lpstr>
      <vt:lpstr>幻灯片 13</vt:lpstr>
      <vt:lpstr>6.2  异步电动机调压调速</vt:lpstr>
      <vt:lpstr>幻灯片 15</vt:lpstr>
      <vt:lpstr>幻灯片 16</vt:lpstr>
      <vt:lpstr>幻灯片 17</vt:lpstr>
      <vt:lpstr>6.2.3 闭环控制的调压调速系统</vt:lpstr>
      <vt:lpstr>幻灯片 19</vt:lpstr>
      <vt:lpstr>幻灯片 20</vt:lpstr>
      <vt:lpstr>单独变频可以吗？</vt:lpstr>
      <vt:lpstr>变压变频调速</vt:lpstr>
      <vt:lpstr>5.3 异步电动机变压变频调速</vt:lpstr>
      <vt:lpstr>变频调速时的气隙磁通控制</vt:lpstr>
      <vt:lpstr>1.基频以下变频调速的基本原则 </vt:lpstr>
      <vt:lpstr>幻灯片 26</vt:lpstr>
      <vt:lpstr>恒压频比控制</vt:lpstr>
      <vt:lpstr>基频以下调速 </vt:lpstr>
      <vt:lpstr>带压降补偿的恒压频比控制特性</vt:lpstr>
      <vt:lpstr>基频以上调速 </vt:lpstr>
      <vt:lpstr>变压变频控制特性</vt:lpstr>
      <vt:lpstr>不同调速区的特性</vt:lpstr>
      <vt:lpstr>变压变频调速</vt:lpstr>
      <vt:lpstr>6.3.2变压变频调速的机械特性</vt:lpstr>
      <vt:lpstr>幻灯片 35</vt:lpstr>
      <vt:lpstr>转速降落</vt:lpstr>
      <vt:lpstr>幻灯片 37</vt:lpstr>
      <vt:lpstr>恒压频比控制的临界转矩 </vt:lpstr>
      <vt:lpstr>幻灯片 39</vt:lpstr>
      <vt:lpstr>恒转矩调速</vt:lpstr>
      <vt:lpstr>变频调速时的机械特性</vt:lpstr>
      <vt:lpstr>变压变频调速</vt:lpstr>
      <vt:lpstr>幻灯片 43</vt:lpstr>
      <vt:lpstr>基频以上调速</vt:lpstr>
      <vt:lpstr>基频以上调速</vt:lpstr>
      <vt:lpstr>基频以上调速</vt:lpstr>
      <vt:lpstr>基频以上调速</vt:lpstr>
      <vt:lpstr>基频以上调速</vt:lpstr>
      <vt:lpstr>基频以下为什么引入电压补偿控制</vt:lpstr>
      <vt:lpstr>幻灯片 50</vt:lpstr>
      <vt:lpstr>6.3.3基频以下电压补偿控制 </vt:lpstr>
      <vt:lpstr>异步电动机等效电路</vt:lpstr>
      <vt:lpstr>磁通及对应的感应电动势</vt:lpstr>
      <vt:lpstr>磁通及对应的感应电动势</vt:lpstr>
      <vt:lpstr>磁通及对应的感应电动势</vt:lpstr>
      <vt:lpstr>幻灯片 56</vt:lpstr>
      <vt:lpstr>1.恒定子磁通控制 </vt:lpstr>
      <vt:lpstr>幻灯片 58</vt:lpstr>
      <vt:lpstr>异步电动机的机械特性-恒定子磁通控制</vt:lpstr>
      <vt:lpstr>幻灯片 60</vt:lpstr>
      <vt:lpstr>恒定子磁通控制的临界转矩变化</vt:lpstr>
      <vt:lpstr>恒气隙磁通控制 </vt:lpstr>
      <vt:lpstr>恒气隙磁通控制 </vt:lpstr>
      <vt:lpstr>机械特性-恒气隙磁通控制 </vt:lpstr>
      <vt:lpstr>幻灯片 65</vt:lpstr>
      <vt:lpstr>恒转子磁通控制 </vt:lpstr>
      <vt:lpstr>恒转子磁通控制 </vt:lpstr>
      <vt:lpstr>恒转子磁通控制 </vt:lpstr>
      <vt:lpstr>小结 </vt:lpstr>
      <vt:lpstr>不同控制方式下，异步电动机的机械特性</vt:lpstr>
      <vt:lpstr>6.4 电力电子变压变频器</vt:lpstr>
      <vt:lpstr>幻灯片 72</vt:lpstr>
      <vt:lpstr>幻灯片 73</vt:lpstr>
      <vt:lpstr>幻灯片 74</vt:lpstr>
      <vt:lpstr>脉冲宽度调制技术</vt:lpstr>
      <vt:lpstr>6.4.1交-直-交PWM变频器主回路</vt:lpstr>
      <vt:lpstr>6.4.1交-直-交PWM变频器主回路</vt:lpstr>
      <vt:lpstr>6.4.1交-直-交PWM变频器主回路</vt:lpstr>
      <vt:lpstr>幻灯片 79</vt:lpstr>
      <vt:lpstr>直流母线 </vt:lpstr>
      <vt:lpstr>直流母线供电</vt:lpstr>
      <vt:lpstr>幻灯片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直流调速系统的数字控制</dc:title>
  <dc:creator>Windows 用户</dc:creator>
  <cp:lastModifiedBy>微软用户</cp:lastModifiedBy>
  <cp:revision>131</cp:revision>
  <dcterms:created xsi:type="dcterms:W3CDTF">2017-11-21T04:26:15Z</dcterms:created>
  <dcterms:modified xsi:type="dcterms:W3CDTF">2020-04-14T06:37:00Z</dcterms:modified>
</cp:coreProperties>
</file>