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6"/>
  </p:notesMasterIdLst>
  <p:sldIdLst>
    <p:sldId id="373" r:id="rId2"/>
    <p:sldId id="625" r:id="rId3"/>
    <p:sldId id="611" r:id="rId4"/>
    <p:sldId id="428" r:id="rId5"/>
    <p:sldId id="430" r:id="rId6"/>
    <p:sldId id="432" r:id="rId7"/>
    <p:sldId id="433" r:id="rId8"/>
    <p:sldId id="436" r:id="rId9"/>
    <p:sldId id="437" r:id="rId10"/>
    <p:sldId id="612" r:id="rId11"/>
    <p:sldId id="438" r:id="rId12"/>
    <p:sldId id="443" r:id="rId13"/>
    <p:sldId id="445" r:id="rId14"/>
    <p:sldId id="446" r:id="rId15"/>
    <p:sldId id="449" r:id="rId16"/>
    <p:sldId id="467" r:id="rId17"/>
    <p:sldId id="646" r:id="rId18"/>
    <p:sldId id="470" r:id="rId19"/>
    <p:sldId id="620" r:id="rId20"/>
    <p:sldId id="471" r:id="rId21"/>
    <p:sldId id="624" r:id="rId22"/>
    <p:sldId id="626" r:id="rId23"/>
    <p:sldId id="476" r:id="rId24"/>
    <p:sldId id="483" r:id="rId25"/>
    <p:sldId id="627" r:id="rId26"/>
    <p:sldId id="490" r:id="rId27"/>
    <p:sldId id="628" r:id="rId28"/>
    <p:sldId id="492" r:id="rId29"/>
    <p:sldId id="493" r:id="rId30"/>
    <p:sldId id="495" r:id="rId31"/>
    <p:sldId id="496" r:id="rId32"/>
    <p:sldId id="497" r:id="rId33"/>
    <p:sldId id="498" r:id="rId34"/>
    <p:sldId id="499" r:id="rId35"/>
    <p:sldId id="500" r:id="rId36"/>
    <p:sldId id="501" r:id="rId37"/>
    <p:sldId id="502" r:id="rId38"/>
    <p:sldId id="629" r:id="rId39"/>
    <p:sldId id="503" r:id="rId40"/>
    <p:sldId id="504" r:id="rId41"/>
    <p:sldId id="505" r:id="rId42"/>
    <p:sldId id="506" r:id="rId43"/>
    <p:sldId id="507" r:id="rId44"/>
    <p:sldId id="508" r:id="rId45"/>
    <p:sldId id="509" r:id="rId46"/>
    <p:sldId id="510" r:id="rId47"/>
    <p:sldId id="630" r:id="rId48"/>
    <p:sldId id="511" r:id="rId49"/>
    <p:sldId id="512" r:id="rId50"/>
    <p:sldId id="513" r:id="rId51"/>
    <p:sldId id="514" r:id="rId52"/>
    <p:sldId id="631" r:id="rId53"/>
    <p:sldId id="517" r:id="rId54"/>
    <p:sldId id="632" r:id="rId55"/>
    <p:sldId id="518" r:id="rId56"/>
    <p:sldId id="519" r:id="rId57"/>
    <p:sldId id="520" r:id="rId58"/>
    <p:sldId id="521" r:id="rId59"/>
    <p:sldId id="522" r:id="rId60"/>
    <p:sldId id="523" r:id="rId61"/>
    <p:sldId id="633" r:id="rId62"/>
    <p:sldId id="634" r:id="rId63"/>
    <p:sldId id="635" r:id="rId64"/>
    <p:sldId id="636" r:id="rId65"/>
    <p:sldId id="524" r:id="rId66"/>
    <p:sldId id="526" r:id="rId67"/>
    <p:sldId id="527" r:id="rId68"/>
    <p:sldId id="528" r:id="rId69"/>
    <p:sldId id="637" r:id="rId70"/>
    <p:sldId id="531" r:id="rId71"/>
    <p:sldId id="532" r:id="rId72"/>
    <p:sldId id="533" r:id="rId73"/>
    <p:sldId id="534" r:id="rId74"/>
    <p:sldId id="535" r:id="rId75"/>
    <p:sldId id="536" r:id="rId76"/>
    <p:sldId id="537" r:id="rId77"/>
    <p:sldId id="538" r:id="rId78"/>
    <p:sldId id="540" r:id="rId79"/>
    <p:sldId id="541" r:id="rId80"/>
    <p:sldId id="542" r:id="rId81"/>
    <p:sldId id="543" r:id="rId82"/>
    <p:sldId id="638" r:id="rId83"/>
    <p:sldId id="639" r:id="rId84"/>
    <p:sldId id="544" r:id="rId85"/>
    <p:sldId id="545" r:id="rId86"/>
    <p:sldId id="640" r:id="rId87"/>
    <p:sldId id="546" r:id="rId88"/>
    <p:sldId id="641" r:id="rId89"/>
    <p:sldId id="642" r:id="rId90"/>
    <p:sldId id="643" r:id="rId91"/>
    <p:sldId id="644" r:id="rId92"/>
    <p:sldId id="548" r:id="rId93"/>
    <p:sldId id="549" r:id="rId94"/>
    <p:sldId id="647" r:id="rId9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image" Target="../media/image45.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7.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9.wmf"/><Relationship Id="rId1" Type="http://schemas.openxmlformats.org/officeDocument/2006/relationships/image" Target="../media/image48.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4" Type="http://schemas.openxmlformats.org/officeDocument/2006/relationships/image" Target="../media/image62.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2.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69.wmf"/><Relationship Id="rId1" Type="http://schemas.openxmlformats.org/officeDocument/2006/relationships/image" Target="../media/image68.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4" Type="http://schemas.openxmlformats.org/officeDocument/2006/relationships/image" Target="../media/image81.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84.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84.e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86.e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4.emf"/><Relationship Id="rId1" Type="http://schemas.openxmlformats.org/officeDocument/2006/relationships/image" Target="../media/image89.wmf"/><Relationship Id="rId5" Type="http://schemas.openxmlformats.org/officeDocument/2006/relationships/image" Target="../media/image92.wmf"/><Relationship Id="rId4" Type="http://schemas.openxmlformats.org/officeDocument/2006/relationships/image" Target="../media/image91.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05.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56.v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image" Target="../media/image107.w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111.wmf"/><Relationship Id="rId1" Type="http://schemas.openxmlformats.org/officeDocument/2006/relationships/image" Target="../media/image110.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1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84.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84.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44D24D-00AA-46C3-9BB6-ACDDE9F325AF}" type="datetimeFigureOut">
              <a:rPr lang="zh-CN" altLang="en-US" smtClean="0"/>
              <a:pPr/>
              <a:t>2020/4/22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9CB8B3-1160-44F7-9B08-0B1C55C0F952}" type="slidenum">
              <a:rPr lang="zh-CN" altLang="en-US" smtClean="0"/>
              <a:pPr/>
              <a:t>‹#›</a:t>
            </a:fld>
            <a:endParaRPr lang="zh-CN" altLang="en-US"/>
          </a:p>
        </p:txBody>
      </p:sp>
    </p:spTree>
    <p:extLst>
      <p:ext uri="{BB962C8B-B14F-4D97-AF65-F5344CB8AC3E}">
        <p14:creationId xmlns:p14="http://schemas.microsoft.com/office/powerpoint/2010/main" xmlns="" val="2885576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幻灯片图像占位符 1"/>
          <p:cNvSpPr>
            <a:spLocks noGrp="1" noRot="1" noChangeAspect="1" noTextEdit="1"/>
          </p:cNvSpPr>
          <p:nvPr>
            <p:ph type="sldImg"/>
          </p:nvPr>
        </p:nvSpPr>
        <p:spPr>
          <a:ln/>
        </p:spPr>
      </p:sp>
      <p:sp>
        <p:nvSpPr>
          <p:cNvPr id="230403" name="备注占位符 2"/>
          <p:cNvSpPr>
            <a:spLocks noGrp="1"/>
          </p:cNvSpPr>
          <p:nvPr>
            <p:ph type="body" idx="1"/>
          </p:nvPr>
        </p:nvSpPr>
        <p:spPr>
          <a:noFill/>
          <a:ln/>
        </p:spPr>
        <p:txBody>
          <a:bodyPr/>
          <a:lstStyle/>
          <a:p>
            <a:endParaRPr lang="zh-CN" altLang="en-US" smtClean="0">
              <a:ea typeface="宋体" charset="-122"/>
            </a:endParaRPr>
          </a:p>
        </p:txBody>
      </p:sp>
      <p:sp>
        <p:nvSpPr>
          <p:cNvPr id="230404" name="灯片编号占位符 3"/>
          <p:cNvSpPr>
            <a:spLocks noGrp="1"/>
          </p:cNvSpPr>
          <p:nvPr>
            <p:ph type="sldNum" sz="quarter" idx="5"/>
          </p:nvPr>
        </p:nvSpPr>
        <p:spPr>
          <a:noFill/>
        </p:spPr>
        <p:txBody>
          <a:bodyPr/>
          <a:lstStyle/>
          <a:p>
            <a:fld id="{DF2A89E5-51ED-4F4C-878D-ADF7B91A1919}" type="slidenum">
              <a:rPr lang="en-US" altLang="zh-CN" smtClean="0">
                <a:ea typeface="宋体" charset="-122"/>
              </a:rPr>
              <a:pPr/>
              <a:t>7</a:t>
            </a:fld>
            <a:endParaRPr lang="en-US" altLang="zh-CN"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幻灯片图像占位符 1"/>
          <p:cNvSpPr>
            <a:spLocks noGrp="1" noRot="1" noChangeAspect="1" noTextEdit="1"/>
          </p:cNvSpPr>
          <p:nvPr>
            <p:ph type="sldImg"/>
          </p:nvPr>
        </p:nvSpPr>
        <p:spPr>
          <a:ln/>
        </p:spPr>
      </p:sp>
      <p:sp>
        <p:nvSpPr>
          <p:cNvPr id="237571" name="备注占位符 2"/>
          <p:cNvSpPr>
            <a:spLocks noGrp="1"/>
          </p:cNvSpPr>
          <p:nvPr>
            <p:ph type="body" idx="1"/>
          </p:nvPr>
        </p:nvSpPr>
        <p:spPr>
          <a:noFill/>
          <a:ln/>
        </p:spPr>
        <p:txBody>
          <a:bodyPr/>
          <a:lstStyle/>
          <a:p>
            <a:endParaRPr lang="zh-CN" altLang="en-US" smtClean="0">
              <a:ea typeface="宋体" charset="-122"/>
            </a:endParaRPr>
          </a:p>
        </p:txBody>
      </p:sp>
      <p:sp>
        <p:nvSpPr>
          <p:cNvPr id="237572" name="灯片编号占位符 3"/>
          <p:cNvSpPr>
            <a:spLocks noGrp="1"/>
          </p:cNvSpPr>
          <p:nvPr>
            <p:ph type="sldNum" sz="quarter" idx="5"/>
          </p:nvPr>
        </p:nvSpPr>
        <p:spPr>
          <a:noFill/>
        </p:spPr>
        <p:txBody>
          <a:bodyPr/>
          <a:lstStyle/>
          <a:p>
            <a:fld id="{17CA951F-99CD-4B4A-9906-B82273945676}" type="slidenum">
              <a:rPr lang="en-US" altLang="zh-CN" smtClean="0">
                <a:ea typeface="宋体" charset="-122"/>
              </a:rPr>
              <a:pPr/>
              <a:t>34</a:t>
            </a:fld>
            <a:endParaRPr lang="en-US" altLang="zh-CN"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幻灯片图像占位符 1"/>
          <p:cNvSpPr>
            <a:spLocks noGrp="1" noRot="1" noChangeAspect="1" noTextEdit="1"/>
          </p:cNvSpPr>
          <p:nvPr>
            <p:ph type="sldImg"/>
          </p:nvPr>
        </p:nvSpPr>
        <p:spPr>
          <a:ln/>
        </p:spPr>
      </p:sp>
      <p:sp>
        <p:nvSpPr>
          <p:cNvPr id="238595" name="备注占位符 2"/>
          <p:cNvSpPr>
            <a:spLocks noGrp="1"/>
          </p:cNvSpPr>
          <p:nvPr>
            <p:ph type="body" idx="1"/>
          </p:nvPr>
        </p:nvSpPr>
        <p:spPr>
          <a:noFill/>
          <a:ln/>
        </p:spPr>
        <p:txBody>
          <a:bodyPr/>
          <a:lstStyle/>
          <a:p>
            <a:endParaRPr lang="zh-CN" altLang="en-US" smtClean="0">
              <a:ea typeface="宋体" charset="-122"/>
            </a:endParaRPr>
          </a:p>
        </p:txBody>
      </p:sp>
      <p:sp>
        <p:nvSpPr>
          <p:cNvPr id="238596" name="灯片编号占位符 3"/>
          <p:cNvSpPr>
            <a:spLocks noGrp="1"/>
          </p:cNvSpPr>
          <p:nvPr>
            <p:ph type="sldNum" sz="quarter" idx="5"/>
          </p:nvPr>
        </p:nvSpPr>
        <p:spPr>
          <a:noFill/>
        </p:spPr>
        <p:txBody>
          <a:bodyPr/>
          <a:lstStyle/>
          <a:p>
            <a:fld id="{028BC04A-A7B8-4ED3-80D4-9A2F538EC48C}" type="slidenum">
              <a:rPr lang="en-US" altLang="zh-CN" smtClean="0">
                <a:ea typeface="宋体" charset="-122"/>
              </a:rPr>
              <a:pPr/>
              <a:t>53</a:t>
            </a:fld>
            <a:endParaRPr lang="en-US" altLang="zh-CN"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幻灯片图像占位符 1"/>
          <p:cNvSpPr>
            <a:spLocks noGrp="1" noRot="1" noChangeAspect="1" noTextEdit="1"/>
          </p:cNvSpPr>
          <p:nvPr>
            <p:ph type="sldImg"/>
          </p:nvPr>
        </p:nvSpPr>
        <p:spPr>
          <a:ln/>
        </p:spPr>
      </p:sp>
      <p:sp>
        <p:nvSpPr>
          <p:cNvPr id="238595" name="备注占位符 2"/>
          <p:cNvSpPr>
            <a:spLocks noGrp="1"/>
          </p:cNvSpPr>
          <p:nvPr>
            <p:ph type="body" idx="1"/>
          </p:nvPr>
        </p:nvSpPr>
        <p:spPr>
          <a:noFill/>
          <a:ln/>
        </p:spPr>
        <p:txBody>
          <a:bodyPr/>
          <a:lstStyle/>
          <a:p>
            <a:endParaRPr lang="zh-CN" altLang="en-US" smtClean="0">
              <a:ea typeface="宋体" charset="-122"/>
            </a:endParaRPr>
          </a:p>
        </p:txBody>
      </p:sp>
      <p:sp>
        <p:nvSpPr>
          <p:cNvPr id="238596" name="灯片编号占位符 3"/>
          <p:cNvSpPr>
            <a:spLocks noGrp="1"/>
          </p:cNvSpPr>
          <p:nvPr>
            <p:ph type="sldNum" sz="quarter" idx="5"/>
          </p:nvPr>
        </p:nvSpPr>
        <p:spPr>
          <a:noFill/>
        </p:spPr>
        <p:txBody>
          <a:bodyPr/>
          <a:lstStyle/>
          <a:p>
            <a:fld id="{028BC04A-A7B8-4ED3-80D4-9A2F538EC48C}" type="slidenum">
              <a:rPr lang="en-US" altLang="zh-CN" smtClean="0">
                <a:ea typeface="宋体" charset="-122"/>
              </a:rPr>
              <a:pPr/>
              <a:t>54</a:t>
            </a:fld>
            <a:endParaRPr lang="en-US"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zh-CN" altLang="en-US" noProof="1"/>
          </a:p>
        </p:txBody>
      </p:sp>
      <p:sp>
        <p:nvSpPr>
          <p:cNvPr id="4" name="灯片编号占位符 3"/>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32BD6FB0-3F67-4B6B-B40E-357C5F3F19FA}" type="slidenum">
              <a:rPr lang="zh-CN" altLang="en-US" smtClean="0"/>
              <a:pPr/>
              <a:t>‹#›</a:t>
            </a:fld>
            <a:endParaRPr lang="zh-CN" altLang="en-US"/>
          </a:p>
        </p:txBody>
      </p:sp>
    </p:spTree>
    <p:extLst>
      <p:ext uri="{BB962C8B-B14F-4D97-AF65-F5344CB8AC3E}">
        <p14:creationId xmlns:p14="http://schemas.microsoft.com/office/powerpoint/2010/main" xmlns="" val="1615947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灯片编号占位符 3"/>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32BD6FB0-3F67-4B6B-B40E-357C5F3F19FA}" type="slidenum">
              <a:rPr lang="zh-CN" altLang="en-US" smtClean="0"/>
              <a:pPr/>
              <a:t>‹#›</a:t>
            </a:fld>
            <a:endParaRPr lang="zh-CN" altLang="en-US"/>
          </a:p>
        </p:txBody>
      </p:sp>
    </p:spTree>
    <p:extLst>
      <p:ext uri="{BB962C8B-B14F-4D97-AF65-F5344CB8AC3E}">
        <p14:creationId xmlns:p14="http://schemas.microsoft.com/office/powerpoint/2010/main" xmlns="" val="4221494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96050" y="609600"/>
            <a:ext cx="1962150" cy="55213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09600" y="609600"/>
            <a:ext cx="5734050" cy="55213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灯片编号占位符 3"/>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32BD6FB0-3F67-4B6B-B40E-357C5F3F19FA}" type="slidenum">
              <a:rPr lang="zh-CN" altLang="en-US" smtClean="0"/>
              <a:pPr/>
              <a:t>‹#›</a:t>
            </a:fld>
            <a:endParaRPr lang="zh-CN" altLang="en-US"/>
          </a:p>
        </p:txBody>
      </p:sp>
    </p:spTree>
    <p:extLst>
      <p:ext uri="{BB962C8B-B14F-4D97-AF65-F5344CB8AC3E}">
        <p14:creationId xmlns:p14="http://schemas.microsoft.com/office/powerpoint/2010/main" xmlns="" val="870993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609600"/>
            <a:ext cx="7848600" cy="113982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09600" y="1676400"/>
            <a:ext cx="3848100" cy="445452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10100" y="1676400"/>
            <a:ext cx="3848100" cy="445452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灯片编号占位符 4"/>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32BD6FB0-3F67-4B6B-B40E-357C5F3F19FA}" type="slidenum">
              <a:rPr lang="zh-CN" altLang="en-US" smtClean="0"/>
              <a:pPr/>
              <a:t>‹#›</a:t>
            </a:fld>
            <a:endParaRPr lang="zh-CN" altLang="en-US"/>
          </a:p>
        </p:txBody>
      </p:sp>
    </p:spTree>
    <p:extLst>
      <p:ext uri="{BB962C8B-B14F-4D97-AF65-F5344CB8AC3E}">
        <p14:creationId xmlns:p14="http://schemas.microsoft.com/office/powerpoint/2010/main" xmlns="" val="2178308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825625"/>
            <a:ext cx="3886200" cy="435133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29150" y="1825625"/>
            <a:ext cx="3886200" cy="2098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29150" y="4076700"/>
            <a:ext cx="3886200" cy="210026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a:xfrm>
            <a:off x="457200" y="6356350"/>
            <a:ext cx="2133600" cy="365125"/>
          </a:xfrm>
        </p:spPr>
        <p:txBody>
          <a:bodyPr/>
          <a:lstStyle/>
          <a:p>
            <a:fld id="{9A1A7CA7-FB09-4418-872D-B5044303916D}" type="datetimeFigureOut">
              <a:rPr lang="zh-CN" altLang="en-US" smtClean="0"/>
              <a:pPr/>
              <a:t>2020/4/22</a:t>
            </a:fld>
            <a:endParaRPr lang="zh-CN" altLang="en-US"/>
          </a:p>
        </p:txBody>
      </p:sp>
      <p:sp>
        <p:nvSpPr>
          <p:cNvPr id="7" name="页脚占位符 6"/>
          <p:cNvSpPr>
            <a:spLocks noGrp="1"/>
          </p:cNvSpPr>
          <p:nvPr>
            <p:ph type="ftr" sz="quarter" idx="11"/>
          </p:nvPr>
        </p:nvSpPr>
        <p:spPr>
          <a:xfrm>
            <a:off x="3124200" y="6356350"/>
            <a:ext cx="2895600" cy="365125"/>
          </a:xfrm>
        </p:spPr>
        <p:txBody>
          <a:bodyPr/>
          <a:lstStyle/>
          <a:p>
            <a:endParaRPr lang="zh-CN" altLang="en-US"/>
          </a:p>
        </p:txBody>
      </p:sp>
      <p:sp>
        <p:nvSpPr>
          <p:cNvPr id="8" name="灯片编号占位符 7"/>
          <p:cNvSpPr>
            <a:spLocks noGrp="1"/>
          </p:cNvSpPr>
          <p:nvPr>
            <p:ph type="sldNum" sz="quarter" idx="12"/>
          </p:nvPr>
        </p:nvSpPr>
        <p:spPr>
          <a:xfrm>
            <a:off x="6553200" y="6356350"/>
            <a:ext cx="2133600" cy="365125"/>
          </a:xfrm>
        </p:spPr>
        <p:txBody>
          <a:bodyPr/>
          <a:lstStyle/>
          <a:p>
            <a:fld id="{32BD6FB0-3F67-4B6B-B40E-357C5F3F19FA}" type="slidenum">
              <a:rPr lang="zh-CN" altLang="en-US" smtClean="0"/>
              <a:pPr/>
              <a:t>‹#›</a:t>
            </a:fld>
            <a:endParaRPr lang="zh-CN" altLang="en-US"/>
          </a:p>
        </p:txBody>
      </p:sp>
    </p:spTree>
    <p:extLst>
      <p:ext uri="{BB962C8B-B14F-4D97-AF65-F5344CB8AC3E}">
        <p14:creationId xmlns:p14="http://schemas.microsoft.com/office/powerpoint/2010/main" xmlns="" val="803087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3438" y="17526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3438" y="39624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zh-CN"/>
          </a:p>
        </p:txBody>
      </p:sp>
      <p:sp>
        <p:nvSpPr>
          <p:cNvPr id="7"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
        <p:nvSpPr>
          <p:cNvPr id="8" name="Rectangle 8"/>
          <p:cNvSpPr>
            <a:spLocks noGrp="1" noChangeArrowheads="1"/>
          </p:cNvSpPr>
          <p:nvPr>
            <p:ph type="sldNum" sz="quarter" idx="12"/>
          </p:nvPr>
        </p:nvSpPr>
        <p:spPr>
          <a:xfrm>
            <a:off x="6553200" y="6245225"/>
            <a:ext cx="1981200" cy="476250"/>
          </a:xfrm>
          <a:prstGeom prst="rect">
            <a:avLst/>
          </a:prstGeom>
          <a:ln/>
        </p:spPr>
        <p:txBody>
          <a:bodyPr/>
          <a:lstStyle>
            <a:lvl1pPr>
              <a:defRPr/>
            </a:lvl1pPr>
          </a:lstStyle>
          <a:p>
            <a:pPr>
              <a:defRPr/>
            </a:pPr>
            <a:fld id="{254266BC-FC8C-4875-9E8A-A658350D6B82}"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灯片编号占位符 3"/>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32BD6FB0-3F67-4B6B-B40E-357C5F3F19FA}" type="slidenum">
              <a:rPr lang="zh-CN" altLang="en-US" smtClean="0"/>
              <a:pPr/>
              <a:t>‹#›</a:t>
            </a:fld>
            <a:endParaRPr lang="zh-CN" altLang="en-US"/>
          </a:p>
        </p:txBody>
      </p:sp>
    </p:spTree>
    <p:extLst>
      <p:ext uri="{BB962C8B-B14F-4D97-AF65-F5344CB8AC3E}">
        <p14:creationId xmlns:p14="http://schemas.microsoft.com/office/powerpoint/2010/main" xmlns="" val="2007209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smtClean="0"/>
              <a:t>单击此处编辑母版文本样式</a:t>
            </a:r>
          </a:p>
        </p:txBody>
      </p:sp>
      <p:sp>
        <p:nvSpPr>
          <p:cNvPr id="4" name="灯片编号占位符 3"/>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32BD6FB0-3F67-4B6B-B40E-357C5F3F19FA}" type="slidenum">
              <a:rPr lang="zh-CN" altLang="en-US" smtClean="0"/>
              <a:pPr/>
              <a:t>‹#›</a:t>
            </a:fld>
            <a:endParaRPr lang="zh-CN" altLang="en-US"/>
          </a:p>
        </p:txBody>
      </p:sp>
    </p:spTree>
    <p:extLst>
      <p:ext uri="{BB962C8B-B14F-4D97-AF65-F5344CB8AC3E}">
        <p14:creationId xmlns:p14="http://schemas.microsoft.com/office/powerpoint/2010/main" xmlns="" val="1845710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09600" y="1676400"/>
            <a:ext cx="3848100" cy="445452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10100" y="1676400"/>
            <a:ext cx="3848100" cy="445452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灯片编号占位符 4"/>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32BD6FB0-3F67-4B6B-B40E-357C5F3F19FA}" type="slidenum">
              <a:rPr lang="zh-CN" altLang="en-US" smtClean="0"/>
              <a:pPr/>
              <a:t>‹#›</a:t>
            </a:fld>
            <a:endParaRPr lang="zh-CN" altLang="en-US"/>
          </a:p>
        </p:txBody>
      </p:sp>
    </p:spTree>
    <p:extLst>
      <p:ext uri="{BB962C8B-B14F-4D97-AF65-F5344CB8AC3E}">
        <p14:creationId xmlns:p14="http://schemas.microsoft.com/office/powerpoint/2010/main" xmlns="" val="128156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灯片编号占位符 6"/>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32BD6FB0-3F67-4B6B-B40E-357C5F3F19FA}" type="slidenum">
              <a:rPr lang="zh-CN" altLang="en-US" smtClean="0"/>
              <a:pPr/>
              <a:t>‹#›</a:t>
            </a:fld>
            <a:endParaRPr lang="zh-CN" altLang="en-US"/>
          </a:p>
        </p:txBody>
      </p:sp>
    </p:spTree>
    <p:extLst>
      <p:ext uri="{BB962C8B-B14F-4D97-AF65-F5344CB8AC3E}">
        <p14:creationId xmlns:p14="http://schemas.microsoft.com/office/powerpoint/2010/main" xmlns="" val="1488878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灯片编号占位符 2"/>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32BD6FB0-3F67-4B6B-B40E-357C5F3F19FA}" type="slidenum">
              <a:rPr lang="zh-CN" altLang="en-US" smtClean="0"/>
              <a:pPr/>
              <a:t>‹#›</a:t>
            </a:fld>
            <a:endParaRPr lang="zh-CN" altLang="en-US"/>
          </a:p>
        </p:txBody>
      </p:sp>
    </p:spTree>
    <p:extLst>
      <p:ext uri="{BB962C8B-B14F-4D97-AF65-F5344CB8AC3E}">
        <p14:creationId xmlns:p14="http://schemas.microsoft.com/office/powerpoint/2010/main" xmlns="" val="2778721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32BD6FB0-3F67-4B6B-B40E-357C5F3F19FA}" type="slidenum">
              <a:rPr lang="zh-CN" altLang="en-US" smtClean="0"/>
              <a:pPr/>
              <a:t>‹#›</a:t>
            </a:fld>
            <a:endParaRPr lang="zh-CN" altLang="en-US"/>
          </a:p>
        </p:txBody>
      </p:sp>
    </p:spTree>
    <p:extLst>
      <p:ext uri="{BB962C8B-B14F-4D97-AF65-F5344CB8AC3E}">
        <p14:creationId xmlns:p14="http://schemas.microsoft.com/office/powerpoint/2010/main" xmlns="" val="3246106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灯片编号占位符 4"/>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32BD6FB0-3F67-4B6B-B40E-357C5F3F19FA}" type="slidenum">
              <a:rPr lang="zh-CN" altLang="en-US" smtClean="0"/>
              <a:pPr/>
              <a:t>‹#›</a:t>
            </a:fld>
            <a:endParaRPr lang="zh-CN" altLang="en-US"/>
          </a:p>
        </p:txBody>
      </p:sp>
    </p:spTree>
    <p:extLst>
      <p:ext uri="{BB962C8B-B14F-4D97-AF65-F5344CB8AC3E}">
        <p14:creationId xmlns:p14="http://schemas.microsoft.com/office/powerpoint/2010/main" xmlns="" val="1859405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灯片编号占位符 4"/>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32BD6FB0-3F67-4B6B-B40E-357C5F3F19FA}" type="slidenum">
              <a:rPr lang="zh-CN" altLang="en-US" smtClean="0"/>
              <a:pPr/>
              <a:t>‹#›</a:t>
            </a:fld>
            <a:endParaRPr lang="zh-CN" altLang="en-US"/>
          </a:p>
        </p:txBody>
      </p:sp>
    </p:spTree>
    <p:extLst>
      <p:ext uri="{BB962C8B-B14F-4D97-AF65-F5344CB8AC3E}">
        <p14:creationId xmlns:p14="http://schemas.microsoft.com/office/powerpoint/2010/main" xmlns="" val="2171692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609600" y="609600"/>
            <a:ext cx="7707313" cy="612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endParaRPr lang="en-US" altLang="en-US" smtClean="0"/>
          </a:p>
        </p:txBody>
      </p:sp>
      <p:sp>
        <p:nvSpPr>
          <p:cNvPr id="1027" name="Rectangle 3"/>
          <p:cNvSpPr>
            <a:spLocks noGrp="1" noChangeArrowheads="1"/>
          </p:cNvSpPr>
          <p:nvPr>
            <p:ph type="body" idx="4294967295"/>
          </p:nvPr>
        </p:nvSpPr>
        <p:spPr bwMode="auto">
          <a:xfrm>
            <a:off x="609600" y="1301750"/>
            <a:ext cx="7848600" cy="4829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en-US" smtClean="0"/>
          </a:p>
        </p:txBody>
      </p:sp>
      <p:sp>
        <p:nvSpPr>
          <p:cNvPr id="1028" name="Freeform 7"/>
          <p:cNvSpPr>
            <a:spLocks noChangeArrowheads="1"/>
          </p:cNvSpPr>
          <p:nvPr/>
        </p:nvSpPr>
        <p:spPr bwMode="auto">
          <a:xfrm>
            <a:off x="533400" y="533400"/>
            <a:ext cx="8001000" cy="609600"/>
          </a:xfrm>
          <a:custGeom>
            <a:avLst/>
            <a:gdLst>
              <a:gd name="T0" fmla="*/ 0 w 1000"/>
              <a:gd name="T1" fmla="*/ 1000 h 1000"/>
              <a:gd name="T2" fmla="*/ 0 w 1000"/>
              <a:gd name="T3" fmla="*/ 0 h 1000"/>
              <a:gd name="T4" fmla="*/ 1000 w 1000"/>
              <a:gd name="T5" fmla="*/ 0 h 1000"/>
            </a:gdLst>
            <a:ahLst/>
            <a:cxnLst>
              <a:cxn ang="0">
                <a:pos x="T0" y="T1"/>
              </a:cxn>
              <a:cxn ang="0">
                <a:pos x="T2" y="T3"/>
              </a:cxn>
              <a:cxn ang="0">
                <a:pos x="T4" y="T5"/>
              </a:cxn>
            </a:cxnLst>
            <a:rect l="0" t="0" r="r" b="b"/>
            <a:pathLst>
              <a:path w="1000" h="1000">
                <a:moveTo>
                  <a:pt x="0" y="1000"/>
                </a:moveTo>
                <a:lnTo>
                  <a:pt x="0" y="0"/>
                </a:lnTo>
                <a:lnTo>
                  <a:pt x="1000" y="0"/>
                </a:lnTo>
              </a:path>
            </a:pathLst>
          </a:custGeom>
          <a:noFill/>
          <a:ln w="19050">
            <a:solidFill>
              <a:schemeClr val="accent1"/>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Palatino Linotype" panose="02040502050505030304" pitchFamily="18" charset="0"/>
                <a:ea typeface="宋体" panose="02010600030101010101" pitchFamily="2" charset="-122"/>
              </a:defRPr>
            </a:lvl1pPr>
            <a:lvl2pPr>
              <a:defRPr>
                <a:solidFill>
                  <a:schemeClr val="tx1"/>
                </a:solidFill>
                <a:latin typeface="Palatino Linotype" panose="02040502050505030304" pitchFamily="18" charset="0"/>
                <a:ea typeface="宋体" panose="02010600030101010101" pitchFamily="2" charset="-122"/>
              </a:defRPr>
            </a:lvl2pPr>
            <a:lvl3pPr>
              <a:defRPr>
                <a:solidFill>
                  <a:schemeClr val="tx1"/>
                </a:solidFill>
                <a:latin typeface="Palatino Linotype" panose="02040502050505030304" pitchFamily="18" charset="0"/>
                <a:ea typeface="宋体" panose="02010600030101010101" pitchFamily="2" charset="-122"/>
              </a:defRPr>
            </a:lvl3pPr>
            <a:lvl4pPr>
              <a:defRPr>
                <a:solidFill>
                  <a:schemeClr val="tx1"/>
                </a:solidFill>
                <a:latin typeface="Palatino Linotype" panose="02040502050505030304" pitchFamily="18" charset="0"/>
                <a:ea typeface="宋体" panose="02010600030101010101" pitchFamily="2" charset="-122"/>
              </a:defRPr>
            </a:lvl4pPr>
            <a:lvl5pPr>
              <a:defRPr>
                <a:solidFill>
                  <a:schemeClr val="tx1"/>
                </a:solidFill>
                <a:latin typeface="Palatino Linotype" panose="0204050205050503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Palatino Linotype" panose="0204050205050503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Palatino Linotype" panose="0204050205050503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Palatino Linotype" panose="0204050205050503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Palatino Linotype" panose="0204050205050503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smtClean="0">
              <a:sym typeface="+mn-ea"/>
            </a:endParaRPr>
          </a:p>
        </p:txBody>
      </p:sp>
      <p:sp>
        <p:nvSpPr>
          <p:cNvPr id="1029" name="Line 8"/>
          <p:cNvSpPr>
            <a:spLocks noChangeShapeType="1"/>
          </p:cNvSpPr>
          <p:nvPr/>
        </p:nvSpPr>
        <p:spPr bwMode="auto">
          <a:xfrm>
            <a:off x="533400" y="6172200"/>
            <a:ext cx="8001000" cy="0"/>
          </a:xfrm>
          <a:prstGeom prst="line">
            <a:avLst/>
          </a:prstGeom>
          <a:noFill/>
          <a:ln w="190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rtl="0" eaLnBrk="1" fontAlgn="base" hangingPunct="1">
        <a:spcBef>
          <a:spcPct val="0"/>
        </a:spcBef>
        <a:spcAft>
          <a:spcPct val="0"/>
        </a:spcAft>
        <a:defRPr sz="4000" kern="12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2pPr>
      <a:lvl3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3pPr>
      <a:lvl4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4pPr>
      <a:lvl5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5pPr>
      <a:lvl6pPr marL="4572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6pPr>
      <a:lvl7pPr marL="9144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7pPr>
      <a:lvl8pPr marL="13716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8pPr>
      <a:lvl9pPr marL="18288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2800" b="1" kern="1200">
          <a:solidFill>
            <a:srgbClr val="006699"/>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400" kern="1200">
          <a:solidFill>
            <a:schemeClr val="tx1"/>
          </a:solidFill>
          <a:latin typeface="+mn-lt"/>
          <a:ea typeface="+mn-ea"/>
          <a:cs typeface="+mn-cs"/>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kern="1200">
          <a:solidFill>
            <a:schemeClr val="tx1"/>
          </a:solidFill>
          <a:latin typeface="Arial" panose="020B0604020202020204" pitchFamily="34" charset="0"/>
          <a:ea typeface="+mn-ea"/>
          <a:cs typeface="+mn-cs"/>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kern="1200">
          <a:solidFill>
            <a:schemeClr val="tx1"/>
          </a:solidFill>
          <a:latin typeface="Arial" panose="020B0604020202020204" pitchFamily="34" charset="0"/>
          <a:ea typeface="+mn-ea"/>
          <a:cs typeface="+mn-cs"/>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15.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17.bin"/></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2.xml"/><Relationship Id="rId1" Type="http://schemas.openxmlformats.org/officeDocument/2006/relationships/vmlDrawing" Target="../drawings/vmlDrawing13.v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3.png"/><Relationship Id="rId4" Type="http://schemas.openxmlformats.org/officeDocument/2006/relationships/oleObject" Target="../embeddings/oleObject22.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oleObject" Target="../embeddings/oleObject25.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oleObject" Target="../embeddings/oleObject28.bin"/><Relationship Id="rId4" Type="http://schemas.openxmlformats.org/officeDocument/2006/relationships/oleObject" Target="../embeddings/oleObject27.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1.bin"/><Relationship Id="rId5" Type="http://schemas.openxmlformats.org/officeDocument/2006/relationships/oleObject" Target="../embeddings/oleObject30.bin"/><Relationship Id="rId4" Type="http://schemas.openxmlformats.org/officeDocument/2006/relationships/oleObject" Target="../embeddings/oleObject29.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oleObject" Target="../embeddings/oleObject34.bin"/><Relationship Id="rId4" Type="http://schemas.openxmlformats.org/officeDocument/2006/relationships/oleObject" Target="../embeddings/oleObject33.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0.v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4.xml"/><Relationship Id="rId1" Type="http://schemas.openxmlformats.org/officeDocument/2006/relationships/vmlDrawing" Target="../drawings/vmlDrawing21.vml"/><Relationship Id="rId5" Type="http://schemas.openxmlformats.org/officeDocument/2006/relationships/image" Target="../media/image23.png"/><Relationship Id="rId4" Type="http://schemas.openxmlformats.org/officeDocument/2006/relationships/oleObject" Target="../embeddings/oleObject37.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2.v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44.png"/><Relationship Id="rId4" Type="http://schemas.openxmlformats.org/officeDocument/2006/relationships/oleObject" Target="../embeddings/oleObject40.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oleObject" Target="../embeddings/oleObject42.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oleObject" Target="../embeddings/oleObject44.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oleObject" Target="../embeddings/oleObject47.bin"/><Relationship Id="rId4" Type="http://schemas.openxmlformats.org/officeDocument/2006/relationships/oleObject" Target="../embeddings/oleObject46.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27.v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50.png"/></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oleObject" Target="../embeddings/oleObject52.bin"/><Relationship Id="rId4" Type="http://schemas.openxmlformats.org/officeDocument/2006/relationships/oleObject" Target="../embeddings/oleObject51.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30.vml"/><Relationship Id="rId5" Type="http://schemas.openxmlformats.org/officeDocument/2006/relationships/oleObject" Target="../embeddings/oleObject55.bin"/><Relationship Id="rId4" Type="http://schemas.openxmlformats.org/officeDocument/2006/relationships/oleObject" Target="../embeddings/oleObject54.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50.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58.bin"/><Relationship Id="rId5" Type="http://schemas.openxmlformats.org/officeDocument/2006/relationships/oleObject" Target="../embeddings/oleObject57.bin"/><Relationship Id="rId4" Type="http://schemas.openxmlformats.org/officeDocument/2006/relationships/oleObject" Target="../embeddings/oleObject56.bin"/></Relationships>
</file>

<file path=ppt/slides/_rels/slide5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67.png"/><Relationship Id="rId5" Type="http://schemas.openxmlformats.org/officeDocument/2006/relationships/oleObject" Target="../embeddings/oleObject62.bin"/><Relationship Id="rId4" Type="http://schemas.openxmlformats.org/officeDocument/2006/relationships/oleObject" Target="../embeddings/oleObject61.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67.png"/><Relationship Id="rId5" Type="http://schemas.openxmlformats.org/officeDocument/2006/relationships/oleObject" Target="../embeddings/oleObject64.bin"/><Relationship Id="rId4" Type="http://schemas.openxmlformats.org/officeDocument/2006/relationships/oleObject" Target="../embeddings/oleObject63.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4.vml"/><Relationship Id="rId5" Type="http://schemas.openxmlformats.org/officeDocument/2006/relationships/image" Target="../media/image67.png"/><Relationship Id="rId4" Type="http://schemas.openxmlformats.org/officeDocument/2006/relationships/oleObject" Target="../embeddings/oleObject66.bin"/></Relationships>
</file>

<file path=ppt/slides/_rels/slide5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oleObject" Target="../embeddings/oleObject67.bin"/></Relationships>
</file>

<file path=ppt/slides/_rels/slide5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67.png"/></Relationships>
</file>

<file path=ppt/slides/_rels/slide5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slideLayout" Target="../slideLayouts/slideLayout4.xml"/><Relationship Id="rId1" Type="http://schemas.openxmlformats.org/officeDocument/2006/relationships/vmlDrawing" Target="../drawings/vmlDrawing37.vml"/><Relationship Id="rId4" Type="http://schemas.openxmlformats.org/officeDocument/2006/relationships/oleObject" Target="../embeddings/oleObject69.bin"/></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4.xml"/><Relationship Id="rId1" Type="http://schemas.openxmlformats.org/officeDocument/2006/relationships/vmlDrawing" Target="../drawings/vmlDrawing38.vml"/><Relationship Id="rId4" Type="http://schemas.openxmlformats.org/officeDocument/2006/relationships/image" Target="../media/image67.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14.xml"/><Relationship Id="rId1" Type="http://schemas.openxmlformats.org/officeDocument/2006/relationships/vmlDrawing" Target="../drawings/vmlDrawing39.v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4.xml"/><Relationship Id="rId1" Type="http://schemas.openxmlformats.org/officeDocument/2006/relationships/vmlDrawing" Target="../drawings/vmlDrawing40.vml"/><Relationship Id="rId4" Type="http://schemas.openxmlformats.org/officeDocument/2006/relationships/image" Target="../media/image67.png"/></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4.xml"/><Relationship Id="rId1" Type="http://schemas.openxmlformats.org/officeDocument/2006/relationships/vmlDrawing" Target="../drawings/vmlDrawing41.vml"/><Relationship Id="rId6" Type="http://schemas.openxmlformats.org/officeDocument/2006/relationships/oleObject" Target="../embeddings/oleObject76.bin"/><Relationship Id="rId5" Type="http://schemas.openxmlformats.org/officeDocument/2006/relationships/oleObject" Target="../embeddings/oleObject75.bin"/><Relationship Id="rId4" Type="http://schemas.openxmlformats.org/officeDocument/2006/relationships/oleObject" Target="../embeddings/oleObject74.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4.xml"/><Relationship Id="rId1" Type="http://schemas.openxmlformats.org/officeDocument/2006/relationships/vmlDrawing" Target="../drawings/vmlDrawing42.vml"/><Relationship Id="rId4" Type="http://schemas.openxmlformats.org/officeDocument/2006/relationships/image" Target="../media/image67.png"/></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4.xml"/><Relationship Id="rId1" Type="http://schemas.openxmlformats.org/officeDocument/2006/relationships/vmlDrawing" Target="../drawings/vmlDrawing43.vml"/><Relationship Id="rId4" Type="http://schemas.openxmlformats.org/officeDocument/2006/relationships/image" Target="../media/image67.png"/></Relationships>
</file>

<file path=ppt/slides/_rels/slide6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slideLayout" Target="../slideLayouts/slideLayout2.xml"/><Relationship Id="rId1" Type="http://schemas.openxmlformats.org/officeDocument/2006/relationships/vmlDrawing" Target="../drawings/vmlDrawing44.vml"/><Relationship Id="rId4" Type="http://schemas.openxmlformats.org/officeDocument/2006/relationships/oleObject" Target="../embeddings/oleObject79.bin"/></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2.xml"/><Relationship Id="rId1" Type="http://schemas.openxmlformats.org/officeDocument/2006/relationships/vmlDrawing" Target="../drawings/vmlDrawing45.v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46.v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12.xml"/><Relationship Id="rId1" Type="http://schemas.openxmlformats.org/officeDocument/2006/relationships/vmlDrawing" Target="../drawings/vmlDrawing47.vml"/><Relationship Id="rId4" Type="http://schemas.openxmlformats.org/officeDocument/2006/relationships/oleObject" Target="../embeddings/oleObject83.bin"/></Relationships>
</file>

<file path=ppt/slides/_rels/slide72.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84.bin"/><Relationship Id="rId7" Type="http://schemas.openxmlformats.org/officeDocument/2006/relationships/oleObject" Target="../embeddings/oleObject88.bin"/><Relationship Id="rId2" Type="http://schemas.openxmlformats.org/officeDocument/2006/relationships/slideLayout" Target="../slideLayouts/slideLayout14.xml"/><Relationship Id="rId1" Type="http://schemas.openxmlformats.org/officeDocument/2006/relationships/vmlDrawing" Target="../drawings/vmlDrawing48.vml"/><Relationship Id="rId6" Type="http://schemas.openxmlformats.org/officeDocument/2006/relationships/oleObject" Target="../embeddings/oleObject87.bin"/><Relationship Id="rId5" Type="http://schemas.openxmlformats.org/officeDocument/2006/relationships/oleObject" Target="../embeddings/oleObject86.bin"/><Relationship Id="rId4" Type="http://schemas.openxmlformats.org/officeDocument/2006/relationships/oleObject" Target="../embeddings/oleObject85.bin"/></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4.xml"/><Relationship Id="rId1" Type="http://schemas.openxmlformats.org/officeDocument/2006/relationships/vmlDrawing" Target="../drawings/vmlDrawing49.vml"/><Relationship Id="rId4" Type="http://schemas.openxmlformats.org/officeDocument/2006/relationships/image" Target="../media/image88.png"/></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4.xml"/><Relationship Id="rId1" Type="http://schemas.openxmlformats.org/officeDocument/2006/relationships/vmlDrawing" Target="../drawings/vmlDrawing50.vml"/><Relationship Id="rId6" Type="http://schemas.openxmlformats.org/officeDocument/2006/relationships/image" Target="../media/image88.png"/><Relationship Id="rId5" Type="http://schemas.openxmlformats.org/officeDocument/2006/relationships/oleObject" Target="../embeddings/oleObject92.bin"/><Relationship Id="rId4" Type="http://schemas.openxmlformats.org/officeDocument/2006/relationships/oleObject" Target="../embeddings/oleObject91.bin"/></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4.xml"/><Relationship Id="rId1" Type="http://schemas.openxmlformats.org/officeDocument/2006/relationships/vmlDrawing" Target="../drawings/vmlDrawing51.vml"/><Relationship Id="rId5" Type="http://schemas.openxmlformats.org/officeDocument/2006/relationships/image" Target="../media/image88.png"/><Relationship Id="rId4" Type="http://schemas.openxmlformats.org/officeDocument/2006/relationships/oleObject" Target="../embeddings/oleObject94.bin"/></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4.xml"/><Relationship Id="rId1" Type="http://schemas.openxmlformats.org/officeDocument/2006/relationships/vmlDrawing" Target="../drawings/vmlDrawing52.vml"/><Relationship Id="rId5" Type="http://schemas.openxmlformats.org/officeDocument/2006/relationships/oleObject" Target="../embeddings/oleObject97.bin"/><Relationship Id="rId4" Type="http://schemas.openxmlformats.org/officeDocument/2006/relationships/oleObject" Target="../embeddings/oleObject96.bin"/></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slideLayout" Target="../slideLayouts/slideLayout2.xml"/><Relationship Id="rId1" Type="http://schemas.openxmlformats.org/officeDocument/2006/relationships/vmlDrawing" Target="../drawings/vmlDrawing53.v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8.bin"/><Relationship Id="rId4" Type="http://schemas.openxmlformats.org/officeDocument/2006/relationships/image" Target="../media/image9.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99.bin"/><Relationship Id="rId2" Type="http://schemas.openxmlformats.org/officeDocument/2006/relationships/slideLayout" Target="../slideLayouts/slideLayout2.xml"/><Relationship Id="rId1" Type="http://schemas.openxmlformats.org/officeDocument/2006/relationships/vmlDrawing" Target="../drawings/vmlDrawing54.vml"/><Relationship Id="rId4" Type="http://schemas.openxmlformats.org/officeDocument/2006/relationships/image" Target="../media/image102.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2.xml"/><Relationship Id="rId1" Type="http://schemas.openxmlformats.org/officeDocument/2006/relationships/vmlDrawing" Target="../drawings/vmlDrawing55.vml"/></Relationships>
</file>

<file path=ppt/slides/_rels/slide88.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slideLayout" Target="../slideLayouts/slideLayout2.xml"/><Relationship Id="rId1" Type="http://schemas.openxmlformats.org/officeDocument/2006/relationships/vmlDrawing" Target="../drawings/vmlDrawing56.vml"/><Relationship Id="rId5" Type="http://schemas.openxmlformats.org/officeDocument/2006/relationships/oleObject" Target="../embeddings/oleObject102.bin"/><Relationship Id="rId4" Type="http://schemas.openxmlformats.org/officeDocument/2006/relationships/oleObject" Target="../embeddings/oleObject101.bin"/></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Layout" Target="../slideLayouts/slideLayout4.xml"/><Relationship Id="rId1" Type="http://schemas.openxmlformats.org/officeDocument/2006/relationships/vmlDrawing" Target="../drawings/vmlDrawing57.vml"/><Relationship Id="rId5" Type="http://schemas.openxmlformats.org/officeDocument/2006/relationships/image" Target="../media/image109.png"/><Relationship Id="rId4" Type="http://schemas.openxmlformats.org/officeDocument/2006/relationships/oleObject" Target="../embeddings/oleObject104.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10.bin"/></Relationships>
</file>

<file path=ppt/slides/_rels/slide90.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slideLayout" Target="../slideLayouts/slideLayout2.xml"/><Relationship Id="rId1" Type="http://schemas.openxmlformats.org/officeDocument/2006/relationships/vmlDrawing" Target="../drawings/vmlDrawing58.vml"/><Relationship Id="rId4" Type="http://schemas.openxmlformats.org/officeDocument/2006/relationships/oleObject" Target="../embeddings/oleObject105.bin"/></Relationships>
</file>

<file path=ppt/slides/_rels/slide91.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slideLayout" Target="../slideLayouts/slideLayout4.xml"/><Relationship Id="rId1" Type="http://schemas.openxmlformats.org/officeDocument/2006/relationships/vmlDrawing" Target="../drawings/vmlDrawing59.vml"/><Relationship Id="rId4" Type="http://schemas.openxmlformats.org/officeDocument/2006/relationships/oleObject" Target="../embeddings/oleObject106.bin"/></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slideLayout" Target="../slideLayouts/slideLayout2.xml"/><Relationship Id="rId1" Type="http://schemas.openxmlformats.org/officeDocument/2006/relationships/vmlDrawing" Target="../drawings/vmlDrawing60.v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108.bin"/><Relationship Id="rId2" Type="http://schemas.openxmlformats.org/officeDocument/2006/relationships/slideLayout" Target="../slideLayouts/slideLayout2.xml"/><Relationship Id="rId1" Type="http://schemas.openxmlformats.org/officeDocument/2006/relationships/vmlDrawing" Target="../drawings/vmlDrawing61.v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205413" y="1628775"/>
            <a:ext cx="3095625" cy="914400"/>
          </a:xfrm>
        </p:spPr>
        <p:txBody>
          <a:bodyPr/>
          <a:lstStyle/>
          <a:p>
            <a:pPr algn="ctr" eaLnBrk="1" hangingPunct="1"/>
            <a:r>
              <a:rPr lang="zh-CN" altLang="en-US" sz="4800" b="1" smtClean="0">
                <a:latin typeface="微软雅黑" pitchFamily="34" charset="-122"/>
                <a:ea typeface="微软雅黑" pitchFamily="34" charset="-122"/>
                <a:cs typeface="Arial" charset="0"/>
              </a:rPr>
              <a:t>第  </a:t>
            </a:r>
            <a:r>
              <a:rPr lang="en-US" altLang="zh-CN" sz="4800" b="1" smtClean="0">
                <a:latin typeface="微软雅黑" pitchFamily="34" charset="-122"/>
                <a:ea typeface="微软雅黑" pitchFamily="34" charset="-122"/>
                <a:cs typeface="Arial" charset="0"/>
              </a:rPr>
              <a:t>2  </a:t>
            </a:r>
            <a:r>
              <a:rPr lang="zh-CN" altLang="en-US" sz="4800" b="1" smtClean="0">
                <a:latin typeface="微软雅黑" pitchFamily="34" charset="-122"/>
                <a:ea typeface="微软雅黑" pitchFamily="34" charset="-122"/>
                <a:cs typeface="Arial" charset="0"/>
              </a:rPr>
              <a:t>篇</a:t>
            </a:r>
            <a:endParaRPr lang="zh-CN" altLang="en-US" sz="4800" smtClean="0">
              <a:latin typeface="微软雅黑" pitchFamily="34" charset="-122"/>
              <a:ea typeface="微软雅黑" pitchFamily="34" charset="-122"/>
              <a:cs typeface="Arial" charset="0"/>
            </a:endParaRPr>
          </a:p>
        </p:txBody>
      </p:sp>
      <p:sp>
        <p:nvSpPr>
          <p:cNvPr id="3075" name="Text Box 3"/>
          <p:cNvSpPr txBox="1">
            <a:spLocks noChangeArrowheads="1"/>
          </p:cNvSpPr>
          <p:nvPr/>
        </p:nvSpPr>
        <p:spPr bwMode="auto">
          <a:xfrm>
            <a:off x="1116013" y="3213100"/>
            <a:ext cx="7273925" cy="1108075"/>
          </a:xfrm>
          <a:prstGeom prst="rect">
            <a:avLst/>
          </a:prstGeom>
          <a:noFill/>
          <a:ln w="9525">
            <a:noFill/>
            <a:miter lim="800000"/>
            <a:headEnd/>
            <a:tailEnd/>
          </a:ln>
        </p:spPr>
        <p:txBody>
          <a:bodyPr>
            <a:spAutoFit/>
          </a:bodyPr>
          <a:lstStyle/>
          <a:p>
            <a:pPr algn="ctr"/>
            <a:r>
              <a:rPr kumimoji="1" lang="zh-CN" altLang="en-US" sz="6600" b="1">
                <a:solidFill>
                  <a:schemeClr val="tx2"/>
                </a:solidFill>
                <a:latin typeface="微软雅黑" pitchFamily="34" charset="-122"/>
                <a:ea typeface="微软雅黑" pitchFamily="34" charset="-122"/>
              </a:rPr>
              <a:t>交流调速系统</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500034" y="1214422"/>
            <a:ext cx="7707313" cy="612775"/>
          </a:xfrm>
        </p:spPr>
        <p:txBody>
          <a:bodyPr/>
          <a:lstStyle/>
          <a:p>
            <a:pPr eaLnBrk="1" hangingPunct="1"/>
            <a:r>
              <a:rPr lang="zh-CN" altLang="en-US" sz="3200" b="1" dirty="0" smtClean="0">
                <a:latin typeface="微软雅黑" pitchFamily="34" charset="-122"/>
                <a:ea typeface="微软雅黑" pitchFamily="34" charset="-122"/>
              </a:rPr>
              <a:t>转速降落</a:t>
            </a:r>
          </a:p>
        </p:txBody>
      </p:sp>
      <p:sp>
        <p:nvSpPr>
          <p:cNvPr id="68611" name="Rectangle 3"/>
          <p:cNvSpPr>
            <a:spLocks noGrp="1" noChangeArrowheads="1"/>
          </p:cNvSpPr>
          <p:nvPr>
            <p:ph type="body" idx="1"/>
          </p:nvPr>
        </p:nvSpPr>
        <p:spPr>
          <a:xfrm>
            <a:off x="609600" y="1857364"/>
            <a:ext cx="7848600" cy="4273561"/>
          </a:xfrm>
        </p:spPr>
        <p:txBody>
          <a:bodyPr/>
          <a:lstStyle/>
          <a:p>
            <a:pPr eaLnBrk="1" hangingPunct="1"/>
            <a:r>
              <a:rPr lang="zh-CN" altLang="en-US" b="1" dirty="0" smtClean="0">
                <a:latin typeface="微软雅黑" pitchFamily="34" charset="-122"/>
                <a:ea typeface="微软雅黑" pitchFamily="34" charset="-122"/>
              </a:rPr>
              <a:t>带负载时的转速降落 </a:t>
            </a:r>
          </a:p>
        </p:txBody>
      </p:sp>
      <p:graphicFrame>
        <p:nvGraphicFramePr>
          <p:cNvPr id="68612" name="Object 4"/>
          <p:cNvGraphicFramePr>
            <a:graphicFrameLocks noChangeAspect="1"/>
          </p:cNvGraphicFramePr>
          <p:nvPr/>
        </p:nvGraphicFramePr>
        <p:xfrm>
          <a:off x="1309706" y="2420938"/>
          <a:ext cx="5905500" cy="1160462"/>
        </p:xfrm>
        <a:graphic>
          <a:graphicData uri="http://schemas.openxmlformats.org/presentationml/2006/ole">
            <p:oleObj spid="_x0000_s371714" name="公式" r:id="rId3" imgW="2667000" imgH="520700" progId="Equation.3">
              <p:embed/>
            </p:oleObj>
          </a:graphicData>
        </a:graphic>
      </p:graphicFrame>
      <p:sp>
        <p:nvSpPr>
          <p:cNvPr id="68613" name="Rectangle 6"/>
          <p:cNvSpPr>
            <a:spLocks noChangeArrowheads="1"/>
          </p:cNvSpPr>
          <p:nvPr/>
        </p:nvSpPr>
        <p:spPr bwMode="auto">
          <a:xfrm>
            <a:off x="7375525" y="2781300"/>
            <a:ext cx="1175322" cy="369332"/>
          </a:xfrm>
          <a:prstGeom prst="rect">
            <a:avLst/>
          </a:prstGeom>
          <a:noFill/>
          <a:ln w="9525">
            <a:noFill/>
            <a:miter lim="800000"/>
            <a:headEnd/>
            <a:tailEnd/>
          </a:ln>
        </p:spPr>
        <p:txBody>
          <a:bodyPr wrap="none">
            <a:spAutoFit/>
          </a:bodyPr>
          <a:lstStyle/>
          <a:p>
            <a:pPr algn="ctr"/>
            <a:r>
              <a:rPr kumimoji="1" lang="zh-CN" altLang="en-US" b="1">
                <a:latin typeface="微软雅黑" pitchFamily="34" charset="-122"/>
                <a:ea typeface="微软雅黑" pitchFamily="34" charset="-122"/>
              </a:rPr>
              <a:t>（</a:t>
            </a:r>
            <a:r>
              <a:rPr kumimoji="1" lang="en-US" altLang="zh-CN" b="1">
                <a:latin typeface="微软雅黑" pitchFamily="34" charset="-122"/>
                <a:ea typeface="微软雅黑" pitchFamily="34" charset="-122"/>
              </a:rPr>
              <a:t>6-31</a:t>
            </a:r>
            <a:r>
              <a:rPr kumimoji="1" lang="zh-CN" altLang="en-US" b="1">
                <a:latin typeface="微软雅黑" pitchFamily="34" charset="-122"/>
                <a:ea typeface="微软雅黑" pitchFamily="34" charset="-122"/>
              </a:rPr>
              <a:t>）</a:t>
            </a:r>
          </a:p>
        </p:txBody>
      </p:sp>
      <p:graphicFrame>
        <p:nvGraphicFramePr>
          <p:cNvPr id="68615" name="Object 9"/>
          <p:cNvGraphicFramePr>
            <a:graphicFrameLocks noChangeAspect="1"/>
          </p:cNvGraphicFramePr>
          <p:nvPr/>
        </p:nvGraphicFramePr>
        <p:xfrm>
          <a:off x="3571875" y="3857625"/>
          <a:ext cx="385763" cy="506413"/>
        </p:xfrm>
        <a:graphic>
          <a:graphicData uri="http://schemas.openxmlformats.org/presentationml/2006/ole">
            <p:oleObj spid="_x0000_s371716" name="公式" r:id="rId4" imgW="152268" imgH="203024" progId="Equation.3">
              <p:embed/>
            </p:oleObj>
          </a:graphicData>
        </a:graphic>
      </p:graphicFrame>
      <p:graphicFrame>
        <p:nvGraphicFramePr>
          <p:cNvPr id="68616" name="Object 8"/>
          <p:cNvGraphicFramePr>
            <a:graphicFrameLocks noChangeAspect="1"/>
          </p:cNvGraphicFramePr>
          <p:nvPr/>
        </p:nvGraphicFramePr>
        <p:xfrm>
          <a:off x="1285852" y="4500570"/>
          <a:ext cx="511175" cy="414338"/>
        </p:xfrm>
        <a:graphic>
          <a:graphicData uri="http://schemas.openxmlformats.org/presentationml/2006/ole">
            <p:oleObj spid="_x0000_s371717" name="公式" r:id="rId5" imgW="203024" imgH="164957" progId="Equation.3">
              <p:embed/>
            </p:oleObj>
          </a:graphicData>
        </a:graphic>
      </p:graphicFrame>
      <p:sp>
        <p:nvSpPr>
          <p:cNvPr id="68617" name="Rectangle 12"/>
          <p:cNvSpPr>
            <a:spLocks noChangeArrowheads="1"/>
          </p:cNvSpPr>
          <p:nvPr/>
        </p:nvSpPr>
        <p:spPr bwMode="auto">
          <a:xfrm>
            <a:off x="1214414" y="3786190"/>
            <a:ext cx="2339102" cy="523220"/>
          </a:xfrm>
          <a:prstGeom prst="rect">
            <a:avLst/>
          </a:prstGeom>
          <a:noFill/>
          <a:ln w="9525">
            <a:noFill/>
            <a:miter lim="800000"/>
            <a:headEnd/>
            <a:tailEnd/>
          </a:ln>
        </p:spPr>
        <p:txBody>
          <a:bodyPr wrap="none" anchor="ctr">
            <a:spAutoFit/>
          </a:bodyPr>
          <a:lstStyle/>
          <a:p>
            <a:r>
              <a:rPr kumimoji="1" lang="zh-CN" altLang="en-US" sz="2800" b="1" dirty="0" smtClean="0">
                <a:latin typeface="微软雅黑" pitchFamily="34" charset="-122"/>
                <a:ea typeface="微软雅黑" pitchFamily="34" charset="-122"/>
                <a:cs typeface="Times New Roman" pitchFamily="18" charset="0"/>
              </a:rPr>
              <a:t>对于</a:t>
            </a:r>
            <a:r>
              <a:rPr kumimoji="1" lang="zh-CN" altLang="en-US" sz="2800" b="1" dirty="0">
                <a:latin typeface="微软雅黑" pitchFamily="34" charset="-122"/>
                <a:ea typeface="微软雅黑" pitchFamily="34" charset="-122"/>
                <a:cs typeface="Times New Roman" pitchFamily="18" charset="0"/>
              </a:rPr>
              <a:t>同一转矩</a:t>
            </a:r>
          </a:p>
        </p:txBody>
      </p:sp>
      <p:sp>
        <p:nvSpPr>
          <p:cNvPr id="68618" name="Rectangle 14"/>
          <p:cNvSpPr>
            <a:spLocks noChangeArrowheads="1"/>
          </p:cNvSpPr>
          <p:nvPr/>
        </p:nvSpPr>
        <p:spPr bwMode="auto">
          <a:xfrm>
            <a:off x="1763713" y="4437063"/>
            <a:ext cx="1970087" cy="519112"/>
          </a:xfrm>
          <a:prstGeom prst="rect">
            <a:avLst/>
          </a:prstGeom>
          <a:noFill/>
          <a:ln w="9525">
            <a:noFill/>
            <a:miter lim="800000"/>
            <a:headEnd/>
            <a:tailEnd/>
          </a:ln>
        </p:spPr>
        <p:txBody>
          <a:bodyPr wrap="none" anchor="ctr">
            <a:spAutoFit/>
          </a:bodyPr>
          <a:lstStyle/>
          <a:p>
            <a:r>
              <a:rPr kumimoji="1" lang="zh-CN" altLang="en-US" sz="2800" b="1">
                <a:latin typeface="微软雅黑" pitchFamily="34" charset="-122"/>
                <a:ea typeface="微软雅黑" pitchFamily="34" charset="-122"/>
                <a:cs typeface="Times New Roman" pitchFamily="18" charset="0"/>
              </a:rPr>
              <a:t>基本不变。</a:t>
            </a:r>
          </a:p>
        </p:txBody>
      </p:sp>
      <p:sp>
        <p:nvSpPr>
          <p:cNvPr id="68619" name="Rectangle 15"/>
          <p:cNvSpPr>
            <a:spLocks noChangeArrowheads="1"/>
          </p:cNvSpPr>
          <p:nvPr/>
        </p:nvSpPr>
        <p:spPr bwMode="auto">
          <a:xfrm>
            <a:off x="214282" y="5143512"/>
            <a:ext cx="8462573" cy="973472"/>
          </a:xfrm>
          <a:prstGeom prst="rect">
            <a:avLst/>
          </a:prstGeom>
          <a:noFill/>
          <a:ln w="9525">
            <a:noFill/>
            <a:miter lim="800000"/>
            <a:headEnd/>
            <a:tailEnd/>
          </a:ln>
        </p:spPr>
        <p:txBody>
          <a:bodyPr wrap="none">
            <a:spAutoFit/>
          </a:bodyPr>
          <a:lstStyle/>
          <a:p>
            <a:pPr>
              <a:lnSpc>
                <a:spcPct val="125000"/>
              </a:lnSpc>
            </a:pPr>
            <a:r>
              <a:rPr kumimoji="1" lang="zh-CN" altLang="en-US" sz="2400" b="1" dirty="0">
                <a:solidFill>
                  <a:srgbClr val="FF3300"/>
                </a:solidFill>
                <a:latin typeface="微软雅黑" pitchFamily="34" charset="-122"/>
                <a:ea typeface="微软雅黑" pitchFamily="34" charset="-122"/>
              </a:rPr>
              <a:t>注：</a:t>
            </a:r>
            <a:r>
              <a:rPr kumimoji="1" lang="zh-CN" altLang="en-US" sz="2400" b="1" dirty="0">
                <a:latin typeface="微软雅黑" pitchFamily="34" charset="-122"/>
                <a:ea typeface="微软雅黑" pitchFamily="34" charset="-122"/>
              </a:rPr>
              <a:t>在恒压频比的条件下改变频率 </a:t>
            </a:r>
            <a:r>
              <a:rPr kumimoji="1" lang="zh-CN" altLang="en-US" sz="2400" b="1" i="1" dirty="0">
                <a:latin typeface="微软雅黑" pitchFamily="34" charset="-122"/>
                <a:ea typeface="微软雅黑" pitchFamily="34" charset="-122"/>
                <a:sym typeface="Symbol" pitchFamily="18" charset="2"/>
              </a:rPr>
              <a:t></a:t>
            </a:r>
            <a:r>
              <a:rPr kumimoji="1" lang="en-US" altLang="zh-CN" sz="2400" b="1" dirty="0">
                <a:latin typeface="微软雅黑" pitchFamily="34" charset="-122"/>
                <a:ea typeface="微软雅黑" pitchFamily="34" charset="-122"/>
                <a:sym typeface="Symbol" pitchFamily="18" charset="2"/>
              </a:rPr>
              <a:t>1</a:t>
            </a:r>
            <a:r>
              <a:rPr kumimoji="1" lang="en-US" altLang="zh-CN" sz="2400" b="1" dirty="0">
                <a:latin typeface="微软雅黑" pitchFamily="34" charset="-122"/>
                <a:ea typeface="微软雅黑" pitchFamily="34" charset="-122"/>
              </a:rPr>
              <a:t> </a:t>
            </a:r>
            <a:r>
              <a:rPr kumimoji="1" lang="zh-CN" altLang="en-US" sz="2400" b="1" dirty="0">
                <a:latin typeface="微软雅黑" pitchFamily="34" charset="-122"/>
                <a:ea typeface="微软雅黑" pitchFamily="34" charset="-122"/>
              </a:rPr>
              <a:t>时，</a:t>
            </a:r>
            <a:r>
              <a:rPr kumimoji="1" lang="zh-CN" altLang="en-US" sz="2400" b="1" dirty="0">
                <a:solidFill>
                  <a:srgbClr val="0000CC"/>
                </a:solidFill>
                <a:latin typeface="微软雅黑" pitchFamily="34" charset="-122"/>
                <a:ea typeface="微软雅黑" pitchFamily="34" charset="-122"/>
              </a:rPr>
              <a:t>机械特性基本上是</a:t>
            </a:r>
          </a:p>
          <a:p>
            <a:pPr>
              <a:lnSpc>
                <a:spcPct val="125000"/>
              </a:lnSpc>
            </a:pPr>
            <a:r>
              <a:rPr kumimoji="1" lang="zh-CN" altLang="en-US" sz="2400" b="1" dirty="0">
                <a:solidFill>
                  <a:srgbClr val="0000CC"/>
                </a:solidFill>
                <a:latin typeface="微软雅黑" pitchFamily="34" charset="-122"/>
                <a:ea typeface="微软雅黑" pitchFamily="34" charset="-122"/>
              </a:rPr>
              <a:t>平行下</a:t>
            </a:r>
            <a:r>
              <a:rPr kumimoji="1" lang="zh-CN" altLang="en-US" sz="2400" b="1" dirty="0" smtClean="0">
                <a:solidFill>
                  <a:srgbClr val="0000CC"/>
                </a:solidFill>
                <a:latin typeface="微软雅黑" pitchFamily="34" charset="-122"/>
                <a:ea typeface="微软雅黑" pitchFamily="34" charset="-122"/>
              </a:rPr>
              <a:t>移</a:t>
            </a:r>
            <a:r>
              <a:rPr kumimoji="1" lang="zh-CN" altLang="en-US" sz="2400" b="1" dirty="0" smtClean="0">
                <a:latin typeface="微软雅黑" pitchFamily="34" charset="-122"/>
                <a:ea typeface="微软雅黑" pitchFamily="34" charset="-122"/>
              </a:rPr>
              <a:t>。</a:t>
            </a:r>
            <a:endParaRPr kumimoji="1" lang="zh-CN" altLang="en-US" sz="2400" b="1" dirty="0">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0511"/>
          <p:cNvPicPr>
            <a:picLocks noChangeAspect="1" noChangeArrowheads="1"/>
          </p:cNvPicPr>
          <p:nvPr/>
        </p:nvPicPr>
        <p:blipFill>
          <a:blip r:embed="rId2"/>
          <a:srcRect/>
          <a:stretch>
            <a:fillRect/>
          </a:stretch>
        </p:blipFill>
        <p:spPr bwMode="auto">
          <a:xfrm>
            <a:off x="1500166" y="1714488"/>
            <a:ext cx="6048375" cy="4033837"/>
          </a:xfrm>
          <a:prstGeom prst="rect">
            <a:avLst/>
          </a:prstGeom>
          <a:noFill/>
        </p:spPr>
      </p:pic>
      <p:cxnSp>
        <p:nvCxnSpPr>
          <p:cNvPr id="7" name="直接连接符 6"/>
          <p:cNvCxnSpPr/>
          <p:nvPr/>
        </p:nvCxnSpPr>
        <p:spPr>
          <a:xfrm>
            <a:off x="3000364" y="3714752"/>
            <a:ext cx="2143140" cy="1588"/>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071802" y="4284668"/>
            <a:ext cx="2143140" cy="1588"/>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5400000">
            <a:off x="3071802" y="4071942"/>
            <a:ext cx="3571900"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右大括号 12"/>
          <p:cNvSpPr/>
          <p:nvPr/>
        </p:nvSpPr>
        <p:spPr>
          <a:xfrm>
            <a:off x="4857752" y="3714752"/>
            <a:ext cx="142876" cy="214314"/>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右大括号 13"/>
          <p:cNvSpPr/>
          <p:nvPr/>
        </p:nvSpPr>
        <p:spPr>
          <a:xfrm>
            <a:off x="4857752" y="4286256"/>
            <a:ext cx="142876" cy="214314"/>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 name="直接连接符 7"/>
          <p:cNvCxnSpPr/>
          <p:nvPr/>
        </p:nvCxnSpPr>
        <p:spPr>
          <a:xfrm>
            <a:off x="3143240" y="3786190"/>
            <a:ext cx="3357586" cy="1588"/>
          </a:xfrm>
          <a:prstGeom prst="line">
            <a:avLst/>
          </a:prstGeom>
          <a:ln w="381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143240" y="4143380"/>
            <a:ext cx="3357586" cy="1588"/>
          </a:xfrm>
          <a:prstGeom prst="line">
            <a:avLst/>
          </a:prstGeom>
          <a:ln w="38100">
            <a:solidFill>
              <a:schemeClr val="tx2"/>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ChangeArrowheads="1"/>
          </p:cNvSpPr>
          <p:nvPr/>
        </p:nvSpPr>
        <p:spPr bwMode="auto">
          <a:xfrm>
            <a:off x="0" y="3186113"/>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74756" name="Rectangle 4"/>
          <p:cNvSpPr>
            <a:spLocks noChangeArrowheads="1"/>
          </p:cNvSpPr>
          <p:nvPr/>
        </p:nvSpPr>
        <p:spPr bwMode="auto">
          <a:xfrm>
            <a:off x="468313" y="1916113"/>
            <a:ext cx="7345362" cy="720725"/>
          </a:xfrm>
          <a:prstGeom prst="rect">
            <a:avLst/>
          </a:prstGeom>
          <a:noFill/>
          <a:ln w="9525">
            <a:noFill/>
            <a:miter lim="800000"/>
            <a:headEnd/>
            <a:tailEnd/>
          </a:ln>
        </p:spPr>
        <p:txBody>
          <a:bodyPr/>
          <a:lstStyle/>
          <a:p>
            <a:pPr marL="469900" indent="-469900" algn="just">
              <a:buClr>
                <a:schemeClr val="accent2"/>
              </a:buClr>
              <a:buFont typeface="Wingdings" pitchFamily="2" charset="2"/>
              <a:buChar char="l"/>
            </a:pPr>
            <a:r>
              <a:rPr lang="zh-CN" altLang="en-US" sz="3000" b="1">
                <a:latin typeface="微软雅黑" pitchFamily="34" charset="-122"/>
                <a:ea typeface="微软雅黑" pitchFamily="34" charset="-122"/>
              </a:rPr>
              <a:t>转差功率 </a:t>
            </a:r>
          </a:p>
        </p:txBody>
      </p:sp>
      <p:sp>
        <p:nvSpPr>
          <p:cNvPr id="74757" name="Rectangle 5"/>
          <p:cNvSpPr>
            <a:spLocks noChangeArrowheads="1"/>
          </p:cNvSpPr>
          <p:nvPr/>
        </p:nvSpPr>
        <p:spPr bwMode="auto">
          <a:xfrm>
            <a:off x="547688" y="5021263"/>
            <a:ext cx="7985125" cy="579437"/>
          </a:xfrm>
          <a:prstGeom prst="rect">
            <a:avLst/>
          </a:prstGeom>
          <a:noFill/>
          <a:ln w="9525">
            <a:noFill/>
            <a:miter lim="800000"/>
            <a:headEnd/>
            <a:tailEnd/>
          </a:ln>
        </p:spPr>
        <p:txBody>
          <a:bodyPr anchor="ctr">
            <a:spAutoFit/>
          </a:bodyPr>
          <a:lstStyle/>
          <a:p>
            <a:pPr algn="just"/>
            <a:r>
              <a:rPr kumimoji="1" lang="zh-CN" altLang="en-US" sz="3200" dirty="0">
                <a:latin typeface="微软雅黑" pitchFamily="34" charset="-122"/>
                <a:ea typeface="微软雅黑" pitchFamily="34" charset="-122"/>
              </a:rPr>
              <a:t>与转速无关，故称作</a:t>
            </a:r>
            <a:r>
              <a:rPr kumimoji="1" lang="zh-CN" altLang="en-US" sz="3200" dirty="0">
                <a:solidFill>
                  <a:srgbClr val="FF3300"/>
                </a:solidFill>
                <a:latin typeface="微软雅黑" pitchFamily="34" charset="-122"/>
                <a:ea typeface="微软雅黑" pitchFamily="34" charset="-122"/>
              </a:rPr>
              <a:t>转差功率不变型</a:t>
            </a:r>
            <a:r>
              <a:rPr kumimoji="1" lang="zh-CN" altLang="en-US" sz="3200" dirty="0">
                <a:latin typeface="微软雅黑" pitchFamily="34" charset="-122"/>
                <a:ea typeface="微软雅黑" pitchFamily="34" charset="-122"/>
              </a:rPr>
              <a:t>。</a:t>
            </a:r>
          </a:p>
        </p:txBody>
      </p:sp>
      <p:sp>
        <p:nvSpPr>
          <p:cNvPr id="74758" name="Rectangle 6"/>
          <p:cNvSpPr>
            <a:spLocks noChangeArrowheads="1"/>
          </p:cNvSpPr>
          <p:nvPr/>
        </p:nvSpPr>
        <p:spPr bwMode="auto">
          <a:xfrm>
            <a:off x="0" y="3062288"/>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74759" name="Rectangle 7"/>
          <p:cNvSpPr>
            <a:spLocks noChangeArrowheads="1"/>
          </p:cNvSpPr>
          <p:nvPr/>
        </p:nvSpPr>
        <p:spPr bwMode="auto">
          <a:xfrm>
            <a:off x="0" y="3162300"/>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74760" name="Rectangle 8"/>
          <p:cNvSpPr>
            <a:spLocks noChangeArrowheads="1"/>
          </p:cNvSpPr>
          <p:nvPr/>
        </p:nvSpPr>
        <p:spPr bwMode="auto">
          <a:xfrm>
            <a:off x="0" y="3067050"/>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graphicFrame>
        <p:nvGraphicFramePr>
          <p:cNvPr id="74761" name="Object 9"/>
          <p:cNvGraphicFramePr>
            <a:graphicFrameLocks noChangeAspect="1"/>
          </p:cNvGraphicFramePr>
          <p:nvPr/>
        </p:nvGraphicFramePr>
        <p:xfrm>
          <a:off x="1822450" y="2857496"/>
          <a:ext cx="4849813" cy="1795463"/>
        </p:xfrm>
        <a:graphic>
          <a:graphicData uri="http://schemas.openxmlformats.org/presentationml/2006/ole">
            <p:oleObj spid="_x0000_s183298" name="Equation" r:id="rId3" imgW="1955800" imgH="723900" progId="Equation.DSMT4">
              <p:embed/>
            </p:oleObj>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23850" y="930275"/>
            <a:ext cx="8280400" cy="762000"/>
          </a:xfrm>
        </p:spPr>
        <p:txBody>
          <a:bodyPr/>
          <a:lstStyle/>
          <a:p>
            <a:pPr eaLnBrk="1" hangingPunct="1"/>
            <a:r>
              <a:rPr lang="zh-CN" altLang="en-US" b="1" smtClean="0">
                <a:latin typeface="微软雅黑" pitchFamily="34" charset="-122"/>
                <a:ea typeface="微软雅黑" pitchFamily="34" charset="-122"/>
              </a:rPr>
              <a:t>基频以上调速</a:t>
            </a:r>
          </a:p>
        </p:txBody>
      </p:sp>
      <p:sp>
        <p:nvSpPr>
          <p:cNvPr id="76804" name="Rectangle 4"/>
          <p:cNvSpPr>
            <a:spLocks noChangeArrowheads="1"/>
          </p:cNvSpPr>
          <p:nvPr/>
        </p:nvSpPr>
        <p:spPr bwMode="auto">
          <a:xfrm>
            <a:off x="428596" y="1714488"/>
            <a:ext cx="8358246" cy="581762"/>
          </a:xfrm>
          <a:prstGeom prst="rect">
            <a:avLst/>
          </a:prstGeom>
          <a:noFill/>
          <a:ln w="9525">
            <a:noFill/>
            <a:miter lim="800000"/>
            <a:headEnd/>
            <a:tailEnd/>
          </a:ln>
        </p:spPr>
        <p:txBody>
          <a:bodyPr wrap="square" anchor="ctr">
            <a:spAutoFit/>
          </a:bodyPr>
          <a:lstStyle/>
          <a:p>
            <a:pPr algn="just">
              <a:lnSpc>
                <a:spcPct val="125000"/>
              </a:lnSpc>
              <a:buClr>
                <a:schemeClr val="folHlink"/>
              </a:buClr>
              <a:buSzPct val="75000"/>
              <a:buFont typeface="Wingdings" pitchFamily="2" charset="2"/>
              <a:buChar char="l"/>
            </a:pPr>
            <a:r>
              <a:rPr kumimoji="1" lang="zh-CN" altLang="en-US" sz="2800" b="1" dirty="0" smtClean="0">
                <a:latin typeface="微软雅黑" pitchFamily="34" charset="-122"/>
                <a:ea typeface="微软雅黑" pitchFamily="34" charset="-122"/>
              </a:rPr>
              <a:t>转速降落</a:t>
            </a:r>
            <a:endParaRPr kumimoji="1" lang="zh-CN" altLang="en-US" sz="2800" b="1" dirty="0">
              <a:latin typeface="微软雅黑" pitchFamily="34" charset="-122"/>
              <a:ea typeface="微软雅黑" pitchFamily="34" charset="-122"/>
            </a:endParaRPr>
          </a:p>
        </p:txBody>
      </p:sp>
      <p:pic>
        <p:nvPicPr>
          <p:cNvPr id="6" name="Picture 6" descr="0511"/>
          <p:cNvPicPr>
            <a:picLocks noChangeAspect="1" noChangeArrowheads="1"/>
          </p:cNvPicPr>
          <p:nvPr/>
        </p:nvPicPr>
        <p:blipFill>
          <a:blip r:embed="rId3"/>
          <a:srcRect/>
          <a:stretch>
            <a:fillRect/>
          </a:stretch>
        </p:blipFill>
        <p:spPr bwMode="auto">
          <a:xfrm>
            <a:off x="5174298" y="3002537"/>
            <a:ext cx="3898296" cy="3141107"/>
          </a:xfrm>
          <a:prstGeom prst="rect">
            <a:avLst/>
          </a:prstGeom>
          <a:noFill/>
        </p:spPr>
      </p:pic>
      <p:cxnSp>
        <p:nvCxnSpPr>
          <p:cNvPr id="7" name="直接连接符 6"/>
          <p:cNvCxnSpPr/>
          <p:nvPr/>
        </p:nvCxnSpPr>
        <p:spPr>
          <a:xfrm>
            <a:off x="5572132" y="3429000"/>
            <a:ext cx="2143140" cy="1588"/>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715008" y="3857628"/>
            <a:ext cx="2143140" cy="1588"/>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5400000">
            <a:off x="5287174" y="4571214"/>
            <a:ext cx="3571900"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右大括号 9"/>
          <p:cNvSpPr/>
          <p:nvPr/>
        </p:nvSpPr>
        <p:spPr>
          <a:xfrm>
            <a:off x="7072330" y="3429000"/>
            <a:ext cx="500066" cy="35719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右大括号 10"/>
          <p:cNvSpPr/>
          <p:nvPr/>
        </p:nvSpPr>
        <p:spPr>
          <a:xfrm>
            <a:off x="7143768" y="3857628"/>
            <a:ext cx="285752" cy="214314"/>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389121" name="Object 5"/>
          <p:cNvGraphicFramePr>
            <a:graphicFrameLocks noChangeAspect="1"/>
          </p:cNvGraphicFramePr>
          <p:nvPr/>
        </p:nvGraphicFramePr>
        <p:xfrm>
          <a:off x="428625" y="2428875"/>
          <a:ext cx="4275138" cy="939800"/>
        </p:xfrm>
        <a:graphic>
          <a:graphicData uri="http://schemas.openxmlformats.org/presentationml/2006/ole">
            <p:oleObj spid="_x0000_s389121" name="Equation" r:id="rId4" imgW="2120900" imgH="469900" progId="Equation.DSMT4">
              <p:embed/>
            </p:oleObj>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ChangeArrowheads="1"/>
          </p:cNvSpPr>
          <p:nvPr/>
        </p:nvSpPr>
        <p:spPr bwMode="auto">
          <a:xfrm>
            <a:off x="539750" y="1916113"/>
            <a:ext cx="7273925" cy="1296987"/>
          </a:xfrm>
          <a:prstGeom prst="rect">
            <a:avLst/>
          </a:prstGeom>
          <a:noFill/>
          <a:ln w="9525">
            <a:noFill/>
            <a:miter lim="800000"/>
            <a:headEnd/>
            <a:tailEnd/>
          </a:ln>
        </p:spPr>
        <p:txBody>
          <a:bodyPr/>
          <a:lstStyle/>
          <a:p>
            <a:pPr marL="469900" indent="-469900" algn="just">
              <a:buClr>
                <a:schemeClr val="accent2"/>
              </a:buClr>
              <a:buFont typeface="Wingdings" pitchFamily="2" charset="2"/>
              <a:buChar char="l"/>
            </a:pPr>
            <a:r>
              <a:rPr lang="zh-CN" altLang="en-US" sz="2800" b="1" dirty="0">
                <a:latin typeface="微软雅黑" pitchFamily="34" charset="-122"/>
                <a:ea typeface="微软雅黑" pitchFamily="34" charset="-122"/>
              </a:rPr>
              <a:t>转差功率</a:t>
            </a:r>
            <a:r>
              <a:rPr lang="zh-CN" altLang="en-US" sz="2800" dirty="0">
                <a:latin typeface="微软雅黑" pitchFamily="34" charset="-122"/>
                <a:ea typeface="微软雅黑" pitchFamily="34" charset="-122"/>
              </a:rPr>
              <a:t> </a:t>
            </a:r>
          </a:p>
        </p:txBody>
      </p:sp>
      <p:sp>
        <p:nvSpPr>
          <p:cNvPr id="77828" name="Rectangle 4"/>
          <p:cNvSpPr>
            <a:spLocks noChangeArrowheads="1"/>
          </p:cNvSpPr>
          <p:nvPr/>
        </p:nvSpPr>
        <p:spPr bwMode="auto">
          <a:xfrm>
            <a:off x="539750" y="3789363"/>
            <a:ext cx="7985125" cy="523220"/>
          </a:xfrm>
          <a:prstGeom prst="rect">
            <a:avLst/>
          </a:prstGeom>
          <a:noFill/>
          <a:ln w="9525">
            <a:noFill/>
            <a:miter lim="800000"/>
            <a:headEnd/>
            <a:tailEnd/>
          </a:ln>
        </p:spPr>
        <p:txBody>
          <a:bodyPr anchor="ctr">
            <a:spAutoFit/>
          </a:bodyPr>
          <a:lstStyle/>
          <a:p>
            <a:pPr algn="just">
              <a:buClr>
                <a:schemeClr val="folHlink"/>
              </a:buClr>
              <a:buSzPct val="75000"/>
              <a:buFont typeface="Wingdings" pitchFamily="2" charset="2"/>
              <a:buChar char="l"/>
            </a:pPr>
            <a:r>
              <a:rPr kumimoji="1" lang="zh-CN" altLang="en-US" sz="2800" b="1" dirty="0">
                <a:latin typeface="微软雅黑" pitchFamily="34" charset="-122"/>
                <a:ea typeface="微软雅黑" pitchFamily="34" charset="-122"/>
              </a:rPr>
              <a:t>带</a:t>
            </a:r>
            <a:r>
              <a:rPr kumimoji="1" lang="zh-CN" altLang="en-US" sz="2800" b="1" dirty="0">
                <a:solidFill>
                  <a:srgbClr val="C00000"/>
                </a:solidFill>
                <a:latin typeface="微软雅黑" pitchFamily="34" charset="-122"/>
                <a:ea typeface="微软雅黑" pitchFamily="34" charset="-122"/>
              </a:rPr>
              <a:t>恒功率负载</a:t>
            </a:r>
            <a:r>
              <a:rPr kumimoji="1" lang="zh-CN" altLang="en-US" sz="2800" b="1" dirty="0">
                <a:latin typeface="微软雅黑" pitchFamily="34" charset="-122"/>
                <a:ea typeface="微软雅黑" pitchFamily="34" charset="-122"/>
              </a:rPr>
              <a:t>运行时</a:t>
            </a:r>
          </a:p>
        </p:txBody>
      </p:sp>
      <p:graphicFrame>
        <p:nvGraphicFramePr>
          <p:cNvPr id="77829" name="Object 5"/>
          <p:cNvGraphicFramePr>
            <a:graphicFrameLocks noChangeAspect="1"/>
          </p:cNvGraphicFramePr>
          <p:nvPr/>
        </p:nvGraphicFramePr>
        <p:xfrm>
          <a:off x="1571625" y="2357438"/>
          <a:ext cx="4156075" cy="1176337"/>
        </p:xfrm>
        <a:graphic>
          <a:graphicData uri="http://schemas.openxmlformats.org/presentationml/2006/ole">
            <p:oleObj spid="_x0000_s186370" name="Equation" r:id="rId3" imgW="1651000" imgH="469900" progId="Equation.DSMT4">
              <p:embed/>
            </p:oleObj>
          </a:graphicData>
        </a:graphic>
      </p:graphicFrame>
      <p:sp>
        <p:nvSpPr>
          <p:cNvPr id="77830" name="Rectangle 6"/>
          <p:cNvSpPr>
            <a:spLocks noChangeArrowheads="1"/>
          </p:cNvSpPr>
          <p:nvPr/>
        </p:nvSpPr>
        <p:spPr bwMode="auto">
          <a:xfrm>
            <a:off x="684213" y="5586413"/>
            <a:ext cx="7985125" cy="523220"/>
          </a:xfrm>
          <a:prstGeom prst="rect">
            <a:avLst/>
          </a:prstGeom>
          <a:noFill/>
          <a:ln w="9525">
            <a:noFill/>
            <a:miter lim="800000"/>
            <a:headEnd/>
            <a:tailEnd/>
          </a:ln>
        </p:spPr>
        <p:txBody>
          <a:bodyPr anchor="ctr">
            <a:spAutoFit/>
          </a:bodyPr>
          <a:lstStyle/>
          <a:p>
            <a:pPr algn="just"/>
            <a:r>
              <a:rPr kumimoji="1" lang="zh-CN" altLang="en-US" sz="2800" b="1" dirty="0">
                <a:latin typeface="微软雅黑" pitchFamily="34" charset="-122"/>
                <a:ea typeface="微软雅黑" pitchFamily="34" charset="-122"/>
              </a:rPr>
              <a:t>转差功率基本不变。</a:t>
            </a:r>
          </a:p>
        </p:txBody>
      </p:sp>
      <p:graphicFrame>
        <p:nvGraphicFramePr>
          <p:cNvPr id="77831" name="Object 7"/>
          <p:cNvGraphicFramePr>
            <a:graphicFrameLocks noChangeAspect="1"/>
          </p:cNvGraphicFramePr>
          <p:nvPr/>
        </p:nvGraphicFramePr>
        <p:xfrm>
          <a:off x="2411413" y="4624388"/>
          <a:ext cx="2462212" cy="723900"/>
        </p:xfrm>
        <a:graphic>
          <a:graphicData uri="http://schemas.openxmlformats.org/presentationml/2006/ole">
            <p:oleObj spid="_x0000_s186371" name="Equation" r:id="rId4" imgW="812447" imgH="241195" progId="Equation.DSMT4">
              <p:embed/>
            </p:oleObj>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1" name="Rectangle 5"/>
          <p:cNvSpPr>
            <a:spLocks noChangeArrowheads="1"/>
          </p:cNvSpPr>
          <p:nvPr/>
        </p:nvSpPr>
        <p:spPr bwMode="auto">
          <a:xfrm>
            <a:off x="2916238" y="4652963"/>
            <a:ext cx="6037262" cy="461665"/>
          </a:xfrm>
          <a:prstGeom prst="rect">
            <a:avLst/>
          </a:prstGeom>
          <a:noFill/>
          <a:ln w="9525">
            <a:noFill/>
            <a:miter lim="800000"/>
            <a:headEnd/>
            <a:tailEnd/>
          </a:ln>
        </p:spPr>
        <p:txBody>
          <a:bodyPr anchor="ctr">
            <a:spAutoFit/>
          </a:bodyPr>
          <a:lstStyle/>
          <a:p>
            <a:pPr algn="ctr"/>
            <a:r>
              <a:rPr kumimoji="1" lang="zh-CN" altLang="en-US" sz="2400" dirty="0">
                <a:latin typeface="微软雅黑" pitchFamily="34" charset="-122"/>
                <a:ea typeface="微软雅黑" pitchFamily="34" charset="-122"/>
              </a:rPr>
              <a:t>图</a:t>
            </a:r>
            <a:r>
              <a:rPr kumimoji="1" lang="en-US" altLang="zh-CN" sz="2400" dirty="0">
                <a:latin typeface="微软雅黑" pitchFamily="34" charset="-122"/>
                <a:ea typeface="微软雅黑" pitchFamily="34" charset="-122"/>
              </a:rPr>
              <a:t>6-12  </a:t>
            </a:r>
            <a:r>
              <a:rPr kumimoji="1" lang="zh-CN" altLang="en-US" sz="2400" dirty="0">
                <a:latin typeface="微软雅黑" pitchFamily="34" charset="-122"/>
                <a:ea typeface="微软雅黑" pitchFamily="34" charset="-122"/>
              </a:rPr>
              <a:t>异步电动机等效电路</a:t>
            </a:r>
          </a:p>
        </p:txBody>
      </p:sp>
      <p:sp>
        <p:nvSpPr>
          <p:cNvPr id="80902" name="Text Box 7"/>
          <p:cNvSpPr txBox="1">
            <a:spLocks noChangeArrowheads="1"/>
          </p:cNvSpPr>
          <p:nvPr/>
        </p:nvSpPr>
        <p:spPr bwMode="auto">
          <a:xfrm>
            <a:off x="3492500" y="5445125"/>
            <a:ext cx="4392613" cy="641350"/>
          </a:xfrm>
          <a:prstGeom prst="rect">
            <a:avLst/>
          </a:prstGeom>
          <a:noFill/>
          <a:ln w="9525">
            <a:noFill/>
            <a:miter lim="800000"/>
            <a:headEnd/>
            <a:tailEnd/>
          </a:ln>
        </p:spPr>
        <p:txBody>
          <a:bodyPr>
            <a:spAutoFit/>
          </a:bodyPr>
          <a:lstStyle/>
          <a:p>
            <a:pPr>
              <a:spcBef>
                <a:spcPct val="50000"/>
              </a:spcBef>
            </a:pPr>
            <a:r>
              <a:rPr lang="zh-CN" altLang="en-US" b="1">
                <a:solidFill>
                  <a:schemeClr val="hlink"/>
                </a:solidFill>
                <a:latin typeface="微软雅黑" pitchFamily="34" charset="-122"/>
                <a:ea typeface="微软雅黑" pitchFamily="34" charset="-122"/>
              </a:rPr>
              <a:t>注：</a:t>
            </a:r>
            <a:r>
              <a:rPr lang="zh-CN" altLang="en-US">
                <a:solidFill>
                  <a:schemeClr val="hlink"/>
                </a:solidFill>
                <a:latin typeface="微软雅黑" pitchFamily="34" charset="-122"/>
                <a:ea typeface="微软雅黑" pitchFamily="34" charset="-122"/>
              </a:rPr>
              <a:t>参考方向，定子侧：电动机，转子侧：发电机</a:t>
            </a:r>
          </a:p>
        </p:txBody>
      </p:sp>
      <p:pic>
        <p:nvPicPr>
          <p:cNvPr id="7" name="Picture 6" descr="0512"/>
          <p:cNvPicPr>
            <a:picLocks noChangeAspect="1" noChangeArrowheads="1"/>
          </p:cNvPicPr>
          <p:nvPr/>
        </p:nvPicPr>
        <p:blipFill>
          <a:blip r:embed="rId2"/>
          <a:srcRect/>
          <a:stretch>
            <a:fillRect/>
          </a:stretch>
        </p:blipFill>
        <p:spPr bwMode="auto">
          <a:xfrm>
            <a:off x="3143240" y="2162149"/>
            <a:ext cx="5900263" cy="2266983"/>
          </a:xfrm>
          <a:prstGeom prst="rect">
            <a:avLst/>
          </a:prstGeom>
          <a:noFill/>
        </p:spPr>
      </p:pic>
      <p:sp>
        <p:nvSpPr>
          <p:cNvPr id="8" name="Rectangle 2"/>
          <p:cNvSpPr txBox="1">
            <a:spLocks noRot="1" noChangeArrowheads="1"/>
          </p:cNvSpPr>
          <p:nvPr/>
        </p:nvSpPr>
        <p:spPr bwMode="auto">
          <a:xfrm>
            <a:off x="609600" y="609600"/>
            <a:ext cx="7707313" cy="612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000" b="1" i="0" u="none" strike="noStrike" kern="1200" cap="none" spc="0" normalizeH="0" baseline="0" noProof="0" smtClean="0">
                <a:ln>
                  <a:noFill/>
                </a:ln>
                <a:solidFill>
                  <a:schemeClr val="tx2"/>
                </a:solidFill>
                <a:effectLst/>
                <a:uLnTx/>
                <a:uFillTx/>
                <a:latin typeface="微软雅黑" pitchFamily="34" charset="-122"/>
                <a:ea typeface="微软雅黑" pitchFamily="34" charset="-122"/>
                <a:cs typeface="+mj-cs"/>
              </a:rPr>
              <a:t>6.3.3</a:t>
            </a:r>
            <a:r>
              <a:rPr kumimoji="0" lang="zh-CN" altLang="en-US" sz="4000" b="1" i="0" u="none" strike="noStrike" kern="1200" cap="none" spc="0" normalizeH="0" baseline="0" noProof="0" smtClean="0">
                <a:ln>
                  <a:noFill/>
                </a:ln>
                <a:solidFill>
                  <a:schemeClr val="tx2"/>
                </a:solidFill>
                <a:effectLst/>
                <a:uLnTx/>
                <a:uFillTx/>
                <a:latin typeface="微软雅黑" pitchFamily="34" charset="-122"/>
                <a:ea typeface="微软雅黑" pitchFamily="34" charset="-122"/>
                <a:cs typeface="+mj-cs"/>
              </a:rPr>
              <a:t>基频以下电压补偿控制 </a:t>
            </a:r>
            <a:endParaRPr kumimoji="0" lang="zh-CN" altLang="en-US" sz="4000" b="1" i="0" u="none" strike="noStrike" kern="1200" cap="none" spc="0" normalizeH="0" baseline="0" noProof="0" dirty="0" smtClean="0">
              <a:ln>
                <a:noFill/>
              </a:ln>
              <a:solidFill>
                <a:schemeClr val="tx2"/>
              </a:solidFill>
              <a:effectLst/>
              <a:uLnTx/>
              <a:uFillTx/>
              <a:latin typeface="微软雅黑" pitchFamily="34" charset="-122"/>
              <a:ea typeface="微软雅黑" pitchFamily="34" charset="-122"/>
              <a:cs typeface="+mj-cs"/>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rrowheads="1"/>
          </p:cNvSpPr>
          <p:nvPr>
            <p:ph type="title"/>
          </p:nvPr>
        </p:nvSpPr>
        <p:spPr>
          <a:xfrm>
            <a:off x="571472" y="1214422"/>
            <a:ext cx="8572528" cy="860421"/>
          </a:xfrm>
        </p:spPr>
        <p:txBody>
          <a:bodyPr/>
          <a:lstStyle/>
          <a:p>
            <a:pPr eaLnBrk="1" hangingPunct="1"/>
            <a:r>
              <a:rPr lang="zh-CN" altLang="en-US" sz="3200" b="1" dirty="0" smtClean="0">
                <a:latin typeface="微软雅黑" pitchFamily="34" charset="-122"/>
                <a:ea typeface="微软雅黑" pitchFamily="34" charset="-122"/>
              </a:rPr>
              <a:t>不同控制方式下，异步电动机的机械特性</a:t>
            </a:r>
          </a:p>
        </p:txBody>
      </p:sp>
      <p:sp>
        <p:nvSpPr>
          <p:cNvPr id="99331" name="Rectangle 3"/>
          <p:cNvSpPr>
            <a:spLocks noGrp="1" noRot="1" noChangeArrowheads="1"/>
          </p:cNvSpPr>
          <p:nvPr>
            <p:ph type="body" idx="1"/>
          </p:nvPr>
        </p:nvSpPr>
        <p:spPr>
          <a:xfrm>
            <a:off x="428596" y="2500306"/>
            <a:ext cx="3714776" cy="3895732"/>
          </a:xfrm>
        </p:spPr>
        <p:txBody>
          <a:bodyPr/>
          <a:lstStyle/>
          <a:p>
            <a:pPr eaLnBrk="1" hangingPunct="1">
              <a:lnSpc>
                <a:spcPct val="125000"/>
              </a:lnSpc>
            </a:pPr>
            <a:r>
              <a:rPr lang="en-US" altLang="zh-CN" b="1" dirty="0" smtClean="0">
                <a:latin typeface="微软雅黑" pitchFamily="34" charset="-122"/>
                <a:ea typeface="微软雅黑" pitchFamily="34" charset="-122"/>
              </a:rPr>
              <a:t>a</a:t>
            </a:r>
            <a:r>
              <a:rPr lang="zh-CN" altLang="en-US" b="1" dirty="0" smtClean="0">
                <a:latin typeface="微软雅黑" pitchFamily="34" charset="-122"/>
                <a:ea typeface="微软雅黑" pitchFamily="34" charset="-122"/>
              </a:rPr>
              <a:t>）恒压频比控制</a:t>
            </a:r>
          </a:p>
          <a:p>
            <a:pPr eaLnBrk="1" hangingPunct="1">
              <a:lnSpc>
                <a:spcPct val="125000"/>
              </a:lnSpc>
            </a:pPr>
            <a:r>
              <a:rPr lang="en-US" altLang="zh-CN" b="1" dirty="0" smtClean="0">
                <a:latin typeface="微软雅黑" pitchFamily="34" charset="-122"/>
                <a:ea typeface="微软雅黑" pitchFamily="34" charset="-122"/>
              </a:rPr>
              <a:t>b</a:t>
            </a:r>
            <a:r>
              <a:rPr lang="zh-CN" altLang="en-US" b="1" dirty="0" smtClean="0">
                <a:latin typeface="微软雅黑" pitchFamily="34" charset="-122"/>
                <a:ea typeface="微软雅黑" pitchFamily="34" charset="-122"/>
              </a:rPr>
              <a:t>）恒定子磁通控制</a:t>
            </a:r>
          </a:p>
          <a:p>
            <a:pPr eaLnBrk="1" hangingPunct="1">
              <a:lnSpc>
                <a:spcPct val="125000"/>
              </a:lnSpc>
            </a:pPr>
            <a:r>
              <a:rPr lang="en-US" altLang="zh-CN" b="1" dirty="0" smtClean="0">
                <a:latin typeface="微软雅黑" pitchFamily="34" charset="-122"/>
                <a:ea typeface="微软雅黑" pitchFamily="34" charset="-122"/>
              </a:rPr>
              <a:t>c</a:t>
            </a:r>
            <a:r>
              <a:rPr lang="zh-CN" altLang="en-US" b="1" dirty="0" smtClean="0">
                <a:latin typeface="微软雅黑" pitchFamily="34" charset="-122"/>
                <a:ea typeface="微软雅黑" pitchFamily="34" charset="-122"/>
              </a:rPr>
              <a:t>）恒气隙磁通控制</a:t>
            </a:r>
          </a:p>
          <a:p>
            <a:pPr eaLnBrk="1" hangingPunct="1">
              <a:lnSpc>
                <a:spcPct val="125000"/>
              </a:lnSpc>
            </a:pPr>
            <a:r>
              <a:rPr lang="en-US" altLang="zh-CN" b="1" dirty="0" smtClean="0">
                <a:latin typeface="微软雅黑" pitchFamily="34" charset="-122"/>
                <a:ea typeface="微软雅黑" pitchFamily="34" charset="-122"/>
              </a:rPr>
              <a:t>d</a:t>
            </a:r>
            <a:r>
              <a:rPr lang="zh-CN" altLang="en-US" b="1" dirty="0" smtClean="0">
                <a:latin typeface="微软雅黑" pitchFamily="34" charset="-122"/>
                <a:ea typeface="微软雅黑" pitchFamily="34" charset="-122"/>
              </a:rPr>
              <a:t>）恒转子磁通控制</a:t>
            </a:r>
          </a:p>
        </p:txBody>
      </p:sp>
      <p:sp>
        <p:nvSpPr>
          <p:cNvPr id="99333" name="Rectangle 5"/>
          <p:cNvSpPr>
            <a:spLocks noChangeArrowheads="1"/>
          </p:cNvSpPr>
          <p:nvPr/>
        </p:nvSpPr>
        <p:spPr bwMode="auto">
          <a:xfrm>
            <a:off x="5651500" y="5589588"/>
            <a:ext cx="1657350" cy="590550"/>
          </a:xfrm>
          <a:prstGeom prst="rect">
            <a:avLst/>
          </a:prstGeom>
          <a:noFill/>
          <a:ln w="9525">
            <a:noFill/>
            <a:miter lim="800000"/>
            <a:headEnd/>
            <a:tailEnd/>
          </a:ln>
        </p:spPr>
        <p:txBody>
          <a:bodyPr/>
          <a:lstStyle/>
          <a:p>
            <a:pPr marL="342900" indent="-342900">
              <a:lnSpc>
                <a:spcPct val="90000"/>
              </a:lnSpc>
              <a:spcBef>
                <a:spcPct val="20000"/>
              </a:spcBef>
              <a:buClr>
                <a:schemeClr val="hlink"/>
              </a:buClr>
              <a:buSzPct val="75000"/>
              <a:buFont typeface="Wingdings" pitchFamily="2" charset="2"/>
              <a:buNone/>
            </a:pPr>
            <a:r>
              <a:rPr lang="zh-CN" altLang="en-US" sz="2400" dirty="0">
                <a:latin typeface="微软雅黑" pitchFamily="34" charset="-122"/>
                <a:ea typeface="微软雅黑" pitchFamily="34" charset="-122"/>
              </a:rPr>
              <a:t>图</a:t>
            </a:r>
            <a:r>
              <a:rPr lang="en-US" altLang="zh-CN" sz="2400" dirty="0">
                <a:latin typeface="微软雅黑" pitchFamily="34" charset="-122"/>
                <a:ea typeface="微软雅黑" pitchFamily="34" charset="-122"/>
              </a:rPr>
              <a:t>4-8  </a:t>
            </a:r>
          </a:p>
          <a:p>
            <a:pPr marL="342900" indent="-342900">
              <a:lnSpc>
                <a:spcPct val="90000"/>
              </a:lnSpc>
              <a:spcBef>
                <a:spcPct val="20000"/>
              </a:spcBef>
              <a:buClr>
                <a:schemeClr val="hlink"/>
              </a:buClr>
              <a:buSzPct val="75000"/>
              <a:buFont typeface="Wingdings" pitchFamily="2" charset="2"/>
              <a:buNone/>
            </a:pPr>
            <a:endParaRPr lang="en-US" altLang="zh-CN" sz="2400" dirty="0">
              <a:latin typeface="微软雅黑" pitchFamily="34" charset="-122"/>
              <a:ea typeface="微软雅黑" pitchFamily="34" charset="-122"/>
            </a:endParaRPr>
          </a:p>
        </p:txBody>
      </p:sp>
      <p:graphicFrame>
        <p:nvGraphicFramePr>
          <p:cNvPr id="204803" name="对象 2"/>
          <p:cNvGraphicFramePr>
            <a:graphicFrameLocks noChangeAspect="1"/>
          </p:cNvGraphicFramePr>
          <p:nvPr/>
        </p:nvGraphicFramePr>
        <p:xfrm>
          <a:off x="3571868" y="1785926"/>
          <a:ext cx="5348287" cy="3783012"/>
        </p:xfrm>
        <a:graphic>
          <a:graphicData uri="http://schemas.openxmlformats.org/presentationml/2006/ole">
            <p:oleObj spid="_x0000_s204803" name="Visio" r:id="rId3" imgW="3581844" imgH="2522877" progId="Visio.Drawing.11">
              <p:embed/>
            </p:oleObj>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09600" y="609600"/>
            <a:ext cx="7820052" cy="612775"/>
          </a:xfrm>
        </p:spPr>
        <p:txBody>
          <a:bodyPr/>
          <a:lstStyle/>
          <a:p>
            <a:pPr eaLnBrk="1" hangingPunct="1"/>
            <a:r>
              <a:rPr lang="zh-CN" altLang="en-US" sz="3600" b="1" dirty="0" smtClean="0">
                <a:solidFill>
                  <a:schemeClr val="tx1"/>
                </a:solidFill>
                <a:latin typeface="微软雅黑" pitchFamily="34" charset="-122"/>
                <a:ea typeface="微软雅黑" pitchFamily="34" charset="-122"/>
              </a:rPr>
              <a:t>第</a:t>
            </a:r>
            <a:r>
              <a:rPr lang="en-US" altLang="zh-CN" sz="3600" b="1" dirty="0" smtClean="0">
                <a:solidFill>
                  <a:schemeClr val="tx1"/>
                </a:solidFill>
                <a:latin typeface="微软雅黑" pitchFamily="34" charset="-122"/>
                <a:ea typeface="微软雅黑" pitchFamily="34" charset="-122"/>
              </a:rPr>
              <a:t>6</a:t>
            </a:r>
            <a:r>
              <a:rPr lang="zh-CN" altLang="en-US" sz="3600" b="1" dirty="0" smtClean="0">
                <a:solidFill>
                  <a:schemeClr val="tx1"/>
                </a:solidFill>
                <a:latin typeface="微软雅黑" pitchFamily="34" charset="-122"/>
                <a:ea typeface="微软雅黑" pitchFamily="34" charset="-122"/>
              </a:rPr>
              <a:t>章基于稳态模型的异步电动机调速系统</a:t>
            </a:r>
          </a:p>
        </p:txBody>
      </p:sp>
      <p:sp>
        <p:nvSpPr>
          <p:cNvPr id="17411" name="Rectangle 3"/>
          <p:cNvSpPr>
            <a:spLocks noGrp="1" noChangeArrowheads="1"/>
          </p:cNvSpPr>
          <p:nvPr>
            <p:ph type="body" idx="1"/>
          </p:nvPr>
        </p:nvSpPr>
        <p:spPr>
          <a:xfrm>
            <a:off x="468313" y="1881206"/>
            <a:ext cx="8389967" cy="4191000"/>
          </a:xfrm>
        </p:spPr>
        <p:txBody>
          <a:bodyPr/>
          <a:lstStyle/>
          <a:p>
            <a:pPr eaLnBrk="1" hangingPunct="1">
              <a:lnSpc>
                <a:spcPct val="125000"/>
              </a:lnSpc>
            </a:pPr>
            <a:r>
              <a:rPr lang="en-US" altLang="zh-CN" sz="2800" b="1" dirty="0" smtClean="0">
                <a:latin typeface="微软雅黑" pitchFamily="34" charset="-122"/>
                <a:ea typeface="微软雅黑" pitchFamily="34" charset="-122"/>
              </a:rPr>
              <a:t>6.1 </a:t>
            </a:r>
            <a:r>
              <a:rPr lang="zh-CN" altLang="en-US" dirty="0" smtClean="0">
                <a:latin typeface="微软雅黑" pitchFamily="34" charset="-122"/>
                <a:ea typeface="微软雅黑" pitchFamily="34" charset="-122"/>
              </a:rPr>
              <a:t>异步电动机的稳态数学模型和调速方法</a:t>
            </a:r>
          </a:p>
          <a:p>
            <a:pPr eaLnBrk="1" hangingPunct="1">
              <a:lnSpc>
                <a:spcPct val="125000"/>
              </a:lnSpc>
            </a:pPr>
            <a:r>
              <a:rPr lang="en-US" altLang="zh-CN" dirty="0" smtClean="0">
                <a:latin typeface="微软雅黑" pitchFamily="34" charset="-122"/>
                <a:ea typeface="微软雅黑" pitchFamily="34" charset="-122"/>
              </a:rPr>
              <a:t>6.2 </a:t>
            </a:r>
            <a:r>
              <a:rPr lang="zh-CN" altLang="en-US" dirty="0" smtClean="0">
                <a:latin typeface="微软雅黑" pitchFamily="34" charset="-122"/>
                <a:ea typeface="微软雅黑" pitchFamily="34" charset="-122"/>
              </a:rPr>
              <a:t>异步电动机的调压调速</a:t>
            </a:r>
          </a:p>
          <a:p>
            <a:pPr eaLnBrk="1" hangingPunct="1">
              <a:lnSpc>
                <a:spcPct val="125000"/>
              </a:lnSpc>
            </a:pPr>
            <a:r>
              <a:rPr lang="en-US" altLang="zh-CN" dirty="0" smtClean="0">
                <a:latin typeface="微软雅黑" pitchFamily="34" charset="-122"/>
                <a:ea typeface="微软雅黑" pitchFamily="34" charset="-122"/>
              </a:rPr>
              <a:t>6.3 </a:t>
            </a:r>
            <a:r>
              <a:rPr lang="zh-CN" altLang="en-US" dirty="0" smtClean="0">
                <a:latin typeface="微软雅黑" pitchFamily="34" charset="-122"/>
                <a:ea typeface="微软雅黑" pitchFamily="34" charset="-122"/>
              </a:rPr>
              <a:t>异步电动机的变压变频调速（最常用调速方法）</a:t>
            </a:r>
          </a:p>
          <a:p>
            <a:pPr eaLnBrk="1" hangingPunct="1">
              <a:lnSpc>
                <a:spcPct val="125000"/>
              </a:lnSpc>
            </a:pPr>
            <a:r>
              <a:rPr lang="en-US" altLang="zh-CN" sz="2800" b="1" dirty="0" smtClean="0">
                <a:latin typeface="微软雅黑" pitchFamily="34" charset="-122"/>
                <a:ea typeface="微软雅黑" pitchFamily="34" charset="-122"/>
              </a:rPr>
              <a:t>6.4 </a:t>
            </a:r>
            <a:r>
              <a:rPr lang="zh-CN" altLang="en-US" sz="2800" b="1" dirty="0" smtClean="0">
                <a:latin typeface="微软雅黑" pitchFamily="34" charset="-122"/>
                <a:ea typeface="微软雅黑" pitchFamily="34" charset="-122"/>
              </a:rPr>
              <a:t>电力电子</a:t>
            </a:r>
            <a:r>
              <a:rPr lang="zh-CN" altLang="en-US" sz="2800" b="1" dirty="0" smtClean="0">
                <a:solidFill>
                  <a:srgbClr val="0000CC"/>
                </a:solidFill>
                <a:latin typeface="微软雅黑" pitchFamily="34" charset="-122"/>
                <a:ea typeface="微软雅黑" pitchFamily="34" charset="-122"/>
              </a:rPr>
              <a:t>变压变频器</a:t>
            </a:r>
            <a:r>
              <a:rPr lang="zh-CN" altLang="en-US" sz="2800" b="1" dirty="0" smtClean="0">
                <a:latin typeface="微软雅黑" pitchFamily="34" charset="-122"/>
                <a:ea typeface="微软雅黑" pitchFamily="34" charset="-122"/>
              </a:rPr>
              <a:t>（交流电源，</a:t>
            </a:r>
            <a:r>
              <a:rPr lang="en-US" altLang="zh-CN" sz="2800" b="1" dirty="0" smtClean="0">
                <a:solidFill>
                  <a:srgbClr val="FF0000"/>
                </a:solidFill>
                <a:latin typeface="微软雅黑" pitchFamily="34" charset="-122"/>
                <a:ea typeface="微软雅黑" pitchFamily="34" charset="-122"/>
              </a:rPr>
              <a:t>SVPWM</a:t>
            </a:r>
            <a:r>
              <a:rPr lang="zh-CN" altLang="en-US" sz="2800" b="1"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eaLnBrk="1" hangingPunct="1">
              <a:lnSpc>
                <a:spcPct val="125000"/>
              </a:lnSpc>
            </a:pPr>
            <a:r>
              <a:rPr lang="en-US" altLang="zh-CN" dirty="0" smtClean="0">
                <a:latin typeface="微软雅黑" pitchFamily="34" charset="-122"/>
                <a:ea typeface="微软雅黑" pitchFamily="34" charset="-122"/>
              </a:rPr>
              <a:t>6.5 </a:t>
            </a:r>
            <a:r>
              <a:rPr lang="zh-CN" altLang="en-US" dirty="0" smtClean="0">
                <a:latin typeface="微软雅黑" pitchFamily="34" charset="-122"/>
                <a:ea typeface="微软雅黑" pitchFamily="34" charset="-122"/>
              </a:rPr>
              <a:t>转速开环变压变频调速系统（一般性能的闭环系统）</a:t>
            </a:r>
          </a:p>
          <a:p>
            <a:pPr eaLnBrk="1" hangingPunct="1">
              <a:lnSpc>
                <a:spcPct val="125000"/>
              </a:lnSpc>
            </a:pPr>
            <a:r>
              <a:rPr lang="en-US" altLang="zh-CN" dirty="0" smtClean="0">
                <a:latin typeface="微软雅黑" pitchFamily="34" charset="-122"/>
                <a:ea typeface="微软雅黑" pitchFamily="34" charset="-122"/>
              </a:rPr>
              <a:t>6.4 </a:t>
            </a:r>
            <a:r>
              <a:rPr lang="zh-CN" altLang="en-US" dirty="0" smtClean="0">
                <a:latin typeface="微软雅黑" pitchFamily="34" charset="-122"/>
                <a:ea typeface="微软雅黑" pitchFamily="34" charset="-122"/>
              </a:rPr>
              <a:t>转速闭环转差频率控制的变压变频调速系统（一般性能的闭环系统</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闭环控制的原理）</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Rot="1" noChangeArrowheads="1"/>
          </p:cNvSpPr>
          <p:nvPr>
            <p:ph type="body" idx="1"/>
          </p:nvPr>
        </p:nvSpPr>
        <p:spPr>
          <a:xfrm>
            <a:off x="2428860" y="5214950"/>
            <a:ext cx="4149748" cy="650875"/>
          </a:xfrm>
        </p:spPr>
        <p:txBody>
          <a:bodyPr/>
          <a:lstStyle/>
          <a:p>
            <a:pPr>
              <a:buNone/>
            </a:pPr>
            <a:r>
              <a:rPr lang="zh-CN" altLang="en-US" sz="2400" b="1" dirty="0" smtClean="0">
                <a:latin typeface="微软雅黑" pitchFamily="34" charset="-122"/>
                <a:ea typeface="微软雅黑" pitchFamily="34" charset="-122"/>
              </a:rPr>
              <a:t>图</a:t>
            </a:r>
            <a:r>
              <a:rPr lang="en-US" altLang="zh-CN" sz="2400" b="1" dirty="0" smtClean="0">
                <a:latin typeface="微软雅黑" pitchFamily="34" charset="-122"/>
                <a:ea typeface="微软雅黑" pitchFamily="34" charset="-122"/>
              </a:rPr>
              <a:t>6-14</a:t>
            </a:r>
            <a:r>
              <a:rPr lang="zh-CN" altLang="en-US" sz="2400" dirty="0" smtClean="0">
                <a:latin typeface="微软雅黑" pitchFamily="34" charset="-122"/>
                <a:ea typeface="微软雅黑" pitchFamily="34" charset="-122"/>
              </a:rPr>
              <a:t>变频器结构示意图</a:t>
            </a:r>
            <a:endParaRPr lang="en-US" altLang="zh-CN" sz="2400" b="1" dirty="0" smtClean="0">
              <a:latin typeface="微软雅黑" pitchFamily="34" charset="-122"/>
              <a:ea typeface="微软雅黑" pitchFamily="34" charset="-122"/>
            </a:endParaRPr>
          </a:p>
        </p:txBody>
      </p:sp>
      <p:sp>
        <p:nvSpPr>
          <p:cNvPr id="102404" name="Rectangle 4"/>
          <p:cNvSpPr>
            <a:spLocks noChangeArrowheads="1"/>
          </p:cNvSpPr>
          <p:nvPr/>
        </p:nvSpPr>
        <p:spPr bwMode="auto">
          <a:xfrm>
            <a:off x="0" y="0"/>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graphicFrame>
        <p:nvGraphicFramePr>
          <p:cNvPr id="102405" name="Object 2"/>
          <p:cNvGraphicFramePr>
            <a:graphicFrameLocks noChangeAspect="1"/>
          </p:cNvGraphicFramePr>
          <p:nvPr/>
        </p:nvGraphicFramePr>
        <p:xfrm>
          <a:off x="827088" y="2349500"/>
          <a:ext cx="7116762" cy="2779713"/>
        </p:xfrm>
        <a:graphic>
          <a:graphicData uri="http://schemas.openxmlformats.org/presentationml/2006/ole">
            <p:oleObj spid="_x0000_s207874" name="Visio" r:id="rId3" imgW="5358600" imgH="2101320" progId="Visio.Drawing.11">
              <p:embed/>
            </p:oleObj>
          </a:graphicData>
        </a:graphic>
      </p:graphicFrame>
      <p:pic>
        <p:nvPicPr>
          <p:cNvPr id="6" name="Picture 4" descr="0514"/>
          <p:cNvPicPr>
            <a:picLocks noChangeAspect="1" noChangeArrowheads="1"/>
          </p:cNvPicPr>
          <p:nvPr/>
        </p:nvPicPr>
        <p:blipFill>
          <a:blip r:embed="rId4"/>
          <a:srcRect/>
          <a:stretch>
            <a:fillRect/>
          </a:stretch>
        </p:blipFill>
        <p:spPr bwMode="auto">
          <a:xfrm>
            <a:off x="1000100" y="1714488"/>
            <a:ext cx="7452375" cy="2785115"/>
          </a:xfrm>
          <a:prstGeom prst="rect">
            <a:avLst/>
          </a:prstGeom>
          <a:noFill/>
        </p:spPr>
      </p:pic>
      <p:sp>
        <p:nvSpPr>
          <p:cNvPr id="7" name="Rectangle 2"/>
          <p:cNvSpPr>
            <a:spLocks noGrp="1" noRot="1" noChangeArrowheads="1"/>
          </p:cNvSpPr>
          <p:nvPr>
            <p:ph type="title"/>
          </p:nvPr>
        </p:nvSpPr>
        <p:spPr>
          <a:xfrm>
            <a:off x="323850" y="692150"/>
            <a:ext cx="8351838" cy="762000"/>
          </a:xfrm>
        </p:spPr>
        <p:txBody>
          <a:bodyPr/>
          <a:lstStyle/>
          <a:p>
            <a:pPr eaLnBrk="1" hangingPunct="1"/>
            <a:r>
              <a:rPr lang="en-US" altLang="zh-CN" b="1" smtClean="0">
                <a:latin typeface="微软雅黑" pitchFamily="34" charset="-122"/>
                <a:ea typeface="微软雅黑" pitchFamily="34" charset="-122"/>
              </a:rPr>
              <a:t>6.4 </a:t>
            </a:r>
            <a:r>
              <a:rPr lang="zh-CN" altLang="en-US" b="1" smtClean="0">
                <a:latin typeface="微软雅黑" pitchFamily="34" charset="-122"/>
                <a:ea typeface="微软雅黑" pitchFamily="34" charset="-122"/>
              </a:rPr>
              <a:t>电力电子变压变频器</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6" name="Rectangle 2"/>
          <p:cNvSpPr>
            <a:spLocks noGrp="1" noChangeArrowheads="1"/>
          </p:cNvSpPr>
          <p:nvPr>
            <p:ph type="title"/>
          </p:nvPr>
        </p:nvSpPr>
        <p:spPr>
          <a:xfrm>
            <a:off x="323850" y="692150"/>
            <a:ext cx="8351838" cy="762000"/>
          </a:xfrm>
        </p:spPr>
        <p:txBody>
          <a:bodyPr/>
          <a:lstStyle/>
          <a:p>
            <a:pPr>
              <a:lnSpc>
                <a:spcPct val="125000"/>
              </a:lnSpc>
            </a:pPr>
            <a:r>
              <a:rPr lang="zh-CN" altLang="en-US" b="1">
                <a:solidFill>
                  <a:schemeClr val="tx1"/>
                </a:solidFill>
                <a:latin typeface="微软雅黑" pitchFamily="34" charset="-122"/>
                <a:ea typeface="微软雅黑" pitchFamily="34" charset="-122"/>
              </a:rPr>
              <a:t>脉冲宽度调制技术</a:t>
            </a:r>
          </a:p>
        </p:txBody>
      </p:sp>
      <p:sp>
        <p:nvSpPr>
          <p:cNvPr id="932869" name="Rectangle 5"/>
          <p:cNvSpPr>
            <a:spLocks noChangeArrowheads="1"/>
          </p:cNvSpPr>
          <p:nvPr/>
        </p:nvSpPr>
        <p:spPr bwMode="auto">
          <a:xfrm>
            <a:off x="468313" y="2178050"/>
            <a:ext cx="7991475" cy="2197589"/>
          </a:xfrm>
          <a:prstGeom prst="rect">
            <a:avLst/>
          </a:prstGeom>
          <a:noFill/>
          <a:ln w="9525">
            <a:noFill/>
            <a:miter lim="800000"/>
            <a:headEnd/>
            <a:tailEnd/>
          </a:ln>
          <a:effectLst/>
        </p:spPr>
        <p:txBody>
          <a:bodyPr anchor="ctr">
            <a:spAutoFit/>
          </a:bodyPr>
          <a:lstStyle/>
          <a:p>
            <a:pPr algn="just">
              <a:lnSpc>
                <a:spcPct val="125000"/>
              </a:lnSpc>
              <a:buClr>
                <a:schemeClr val="folHlink"/>
              </a:buClr>
              <a:buSzPct val="75000"/>
              <a:buFont typeface="Wingdings" pitchFamily="2" charset="2"/>
              <a:buChar char="l"/>
            </a:pPr>
            <a:r>
              <a:rPr lang="zh-CN" altLang="en-US" sz="2800" b="1" dirty="0" smtClean="0">
                <a:solidFill>
                  <a:srgbClr val="0000CC"/>
                </a:solidFill>
                <a:latin typeface="微软雅黑" pitchFamily="34" charset="-122"/>
                <a:ea typeface="微软雅黑" pitchFamily="34" charset="-122"/>
              </a:rPr>
              <a:t>脉冲宽度调制</a:t>
            </a:r>
            <a:r>
              <a:rPr lang="zh-CN" altLang="en-US" sz="2800" b="1" dirty="0" smtClean="0">
                <a:solidFill>
                  <a:schemeClr val="tx1"/>
                </a:solidFill>
                <a:latin typeface="微软雅黑" pitchFamily="34" charset="-122"/>
                <a:ea typeface="微软雅黑" pitchFamily="34" charset="-122"/>
              </a:rPr>
              <a:t>基本思想：</a:t>
            </a:r>
            <a:r>
              <a:rPr lang="zh-CN" altLang="en-US" sz="2800" b="1" dirty="0" smtClean="0">
                <a:solidFill>
                  <a:srgbClr val="0000CC"/>
                </a:solidFill>
                <a:latin typeface="微软雅黑" pitchFamily="34" charset="-122"/>
                <a:ea typeface="微软雅黑" pitchFamily="34" charset="-122"/>
              </a:rPr>
              <a:t>控制</a:t>
            </a:r>
            <a:r>
              <a:rPr lang="zh-CN" altLang="en-US" sz="2800" b="1" dirty="0">
                <a:solidFill>
                  <a:srgbClr val="0000CC"/>
                </a:solidFill>
                <a:latin typeface="微软雅黑" pitchFamily="34" charset="-122"/>
                <a:ea typeface="微软雅黑" pitchFamily="34" charset="-122"/>
              </a:rPr>
              <a:t>逆变器中电力电子器件的开通或关断</a:t>
            </a:r>
            <a:r>
              <a:rPr lang="zh-CN" altLang="en-US" sz="2800" b="1" dirty="0">
                <a:solidFill>
                  <a:schemeClr val="tx1"/>
                </a:solidFill>
                <a:latin typeface="微软雅黑" pitchFamily="34" charset="-122"/>
                <a:ea typeface="微软雅黑" pitchFamily="34" charset="-122"/>
              </a:rPr>
              <a:t>，输出电压为</a:t>
            </a:r>
            <a:r>
              <a:rPr lang="zh-CN" altLang="en-US" sz="2800" b="1" dirty="0">
                <a:solidFill>
                  <a:srgbClr val="0000CC"/>
                </a:solidFill>
                <a:latin typeface="微软雅黑" pitchFamily="34" charset="-122"/>
                <a:ea typeface="微软雅黑" pitchFamily="34" charset="-122"/>
              </a:rPr>
              <a:t>幅值相等、宽度按一定规律变化的脉冲序列</a:t>
            </a:r>
            <a:r>
              <a:rPr lang="zh-CN" altLang="en-US" sz="2800" b="1" dirty="0">
                <a:solidFill>
                  <a:schemeClr val="tx1"/>
                </a:solidFill>
                <a:latin typeface="微软雅黑" pitchFamily="34" charset="-122"/>
                <a:ea typeface="微软雅黑" pitchFamily="34" charset="-122"/>
              </a:rPr>
              <a:t>，用这样的高频脉冲序列代替期望的输出电压。</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09600" y="609600"/>
            <a:ext cx="7820052" cy="612775"/>
          </a:xfrm>
        </p:spPr>
        <p:txBody>
          <a:bodyPr/>
          <a:lstStyle/>
          <a:p>
            <a:pPr eaLnBrk="1" hangingPunct="1"/>
            <a:r>
              <a:rPr lang="zh-CN" altLang="en-US" sz="3600" b="1" dirty="0" smtClean="0">
                <a:solidFill>
                  <a:schemeClr val="tx1"/>
                </a:solidFill>
                <a:latin typeface="微软雅黑" pitchFamily="34" charset="-122"/>
                <a:ea typeface="微软雅黑" pitchFamily="34" charset="-122"/>
              </a:rPr>
              <a:t>第</a:t>
            </a:r>
            <a:r>
              <a:rPr lang="en-US" altLang="zh-CN" sz="3600" b="1" dirty="0" smtClean="0">
                <a:solidFill>
                  <a:schemeClr val="tx1"/>
                </a:solidFill>
                <a:latin typeface="微软雅黑" pitchFamily="34" charset="-122"/>
                <a:ea typeface="微软雅黑" pitchFamily="34" charset="-122"/>
              </a:rPr>
              <a:t>6</a:t>
            </a:r>
            <a:r>
              <a:rPr lang="zh-CN" altLang="en-US" sz="3600" b="1" dirty="0" smtClean="0">
                <a:solidFill>
                  <a:schemeClr val="tx1"/>
                </a:solidFill>
                <a:latin typeface="微软雅黑" pitchFamily="34" charset="-122"/>
                <a:ea typeface="微软雅黑" pitchFamily="34" charset="-122"/>
              </a:rPr>
              <a:t>章基于稳态模型的异步电动机调速系统</a:t>
            </a:r>
          </a:p>
        </p:txBody>
      </p:sp>
      <p:sp>
        <p:nvSpPr>
          <p:cNvPr id="17411" name="Rectangle 3"/>
          <p:cNvSpPr>
            <a:spLocks noGrp="1" noChangeArrowheads="1"/>
          </p:cNvSpPr>
          <p:nvPr>
            <p:ph type="body" idx="1"/>
          </p:nvPr>
        </p:nvSpPr>
        <p:spPr>
          <a:xfrm>
            <a:off x="468313" y="1881206"/>
            <a:ext cx="8389967" cy="4191000"/>
          </a:xfrm>
        </p:spPr>
        <p:txBody>
          <a:bodyPr/>
          <a:lstStyle/>
          <a:p>
            <a:pPr eaLnBrk="1" hangingPunct="1">
              <a:lnSpc>
                <a:spcPct val="125000"/>
              </a:lnSpc>
            </a:pPr>
            <a:r>
              <a:rPr lang="en-US" altLang="zh-CN" sz="2800" b="1" dirty="0" smtClean="0">
                <a:latin typeface="微软雅黑" pitchFamily="34" charset="-122"/>
                <a:ea typeface="微软雅黑" pitchFamily="34" charset="-122"/>
              </a:rPr>
              <a:t>6.1 </a:t>
            </a:r>
            <a:r>
              <a:rPr lang="zh-CN" altLang="en-US" dirty="0" smtClean="0">
                <a:latin typeface="微软雅黑" pitchFamily="34" charset="-122"/>
                <a:ea typeface="微软雅黑" pitchFamily="34" charset="-122"/>
              </a:rPr>
              <a:t>异步电动机的稳态数学模型和调速方法</a:t>
            </a:r>
          </a:p>
          <a:p>
            <a:pPr eaLnBrk="1" hangingPunct="1">
              <a:lnSpc>
                <a:spcPct val="125000"/>
              </a:lnSpc>
            </a:pPr>
            <a:r>
              <a:rPr lang="en-US" altLang="zh-CN" dirty="0" smtClean="0">
                <a:latin typeface="微软雅黑" pitchFamily="34" charset="-122"/>
                <a:ea typeface="微软雅黑" pitchFamily="34" charset="-122"/>
              </a:rPr>
              <a:t>6.2 </a:t>
            </a:r>
            <a:r>
              <a:rPr lang="zh-CN" altLang="en-US" dirty="0" smtClean="0">
                <a:latin typeface="微软雅黑" pitchFamily="34" charset="-122"/>
                <a:ea typeface="微软雅黑" pitchFamily="34" charset="-122"/>
              </a:rPr>
              <a:t>异步电动机的调压调速</a:t>
            </a:r>
          </a:p>
          <a:p>
            <a:pPr eaLnBrk="1" hangingPunct="1">
              <a:lnSpc>
                <a:spcPct val="125000"/>
              </a:lnSpc>
            </a:pPr>
            <a:r>
              <a:rPr lang="en-US" altLang="zh-CN" sz="2800" b="1" dirty="0" smtClean="0">
                <a:latin typeface="微软雅黑" pitchFamily="34" charset="-122"/>
                <a:ea typeface="微软雅黑" pitchFamily="34" charset="-122"/>
              </a:rPr>
              <a:t>6.3 </a:t>
            </a:r>
            <a:r>
              <a:rPr lang="zh-CN" altLang="en-US" sz="2800" b="1" dirty="0" smtClean="0">
                <a:solidFill>
                  <a:srgbClr val="FF0000"/>
                </a:solidFill>
                <a:latin typeface="微软雅黑" pitchFamily="34" charset="-122"/>
                <a:ea typeface="微软雅黑" pitchFamily="34" charset="-122"/>
              </a:rPr>
              <a:t>异步电动机的</a:t>
            </a:r>
            <a:r>
              <a:rPr lang="zh-CN" altLang="en-US" sz="2800" b="1" dirty="0" smtClean="0">
                <a:solidFill>
                  <a:srgbClr val="0000CC"/>
                </a:solidFill>
                <a:latin typeface="微软雅黑" pitchFamily="34" charset="-122"/>
                <a:ea typeface="微软雅黑" pitchFamily="34" charset="-122"/>
              </a:rPr>
              <a:t>变压变频调速</a:t>
            </a:r>
            <a:r>
              <a:rPr lang="zh-CN" altLang="en-US" sz="2800" b="1" dirty="0" smtClean="0">
                <a:solidFill>
                  <a:srgbClr val="FF0000"/>
                </a:solidFill>
                <a:latin typeface="微软雅黑" pitchFamily="34" charset="-122"/>
                <a:ea typeface="微软雅黑" pitchFamily="34" charset="-122"/>
              </a:rPr>
              <a:t>（最常用调速方法）</a:t>
            </a:r>
          </a:p>
          <a:p>
            <a:pPr eaLnBrk="1" hangingPunct="1">
              <a:lnSpc>
                <a:spcPct val="125000"/>
              </a:lnSpc>
            </a:pPr>
            <a:r>
              <a:rPr lang="en-US" altLang="zh-CN" sz="2800" b="1" dirty="0" smtClean="0">
                <a:latin typeface="微软雅黑" pitchFamily="34" charset="-122"/>
                <a:ea typeface="微软雅黑" pitchFamily="34" charset="-122"/>
              </a:rPr>
              <a:t>6.4 </a:t>
            </a:r>
            <a:r>
              <a:rPr lang="zh-CN" altLang="en-US" sz="2800" b="1" dirty="0" smtClean="0">
                <a:latin typeface="微软雅黑" pitchFamily="34" charset="-122"/>
                <a:ea typeface="微软雅黑" pitchFamily="34" charset="-122"/>
              </a:rPr>
              <a:t>电力电子</a:t>
            </a:r>
            <a:r>
              <a:rPr lang="zh-CN" altLang="en-US" sz="2800" b="1" dirty="0" smtClean="0">
                <a:solidFill>
                  <a:srgbClr val="0000CC"/>
                </a:solidFill>
                <a:latin typeface="微软雅黑" pitchFamily="34" charset="-122"/>
                <a:ea typeface="微软雅黑" pitchFamily="34" charset="-122"/>
              </a:rPr>
              <a:t>变压变频器</a:t>
            </a:r>
            <a:r>
              <a:rPr lang="zh-CN" altLang="en-US" sz="2800" b="1" dirty="0" smtClean="0">
                <a:latin typeface="微软雅黑" pitchFamily="34" charset="-122"/>
                <a:ea typeface="微软雅黑" pitchFamily="34" charset="-122"/>
              </a:rPr>
              <a:t>（交流电源，</a:t>
            </a:r>
            <a:r>
              <a:rPr lang="en-US" altLang="zh-CN" sz="2800" b="1" dirty="0" smtClean="0">
                <a:solidFill>
                  <a:srgbClr val="FF0000"/>
                </a:solidFill>
                <a:latin typeface="微软雅黑" pitchFamily="34" charset="-122"/>
                <a:ea typeface="微软雅黑" pitchFamily="34" charset="-122"/>
              </a:rPr>
              <a:t>SVPWM</a:t>
            </a:r>
            <a:r>
              <a:rPr lang="zh-CN" altLang="en-US" sz="2800" b="1" dirty="0" smtClean="0">
                <a:latin typeface="微软雅黑" pitchFamily="34" charset="-122"/>
                <a:ea typeface="微软雅黑" pitchFamily="34" charset="-122"/>
              </a:rPr>
              <a:t>）</a:t>
            </a:r>
            <a:endParaRPr lang="en-US" altLang="zh-CN" sz="2800" b="1" dirty="0" smtClean="0">
              <a:latin typeface="微软雅黑" pitchFamily="34" charset="-122"/>
              <a:ea typeface="微软雅黑" pitchFamily="34" charset="-122"/>
            </a:endParaRPr>
          </a:p>
          <a:p>
            <a:pPr eaLnBrk="1" hangingPunct="1">
              <a:lnSpc>
                <a:spcPct val="125000"/>
              </a:lnSpc>
            </a:pPr>
            <a:r>
              <a:rPr lang="en-US" altLang="zh-CN" sz="2800" b="1" dirty="0" smtClean="0">
                <a:latin typeface="微软雅黑" pitchFamily="34" charset="-122"/>
                <a:ea typeface="微软雅黑" pitchFamily="34" charset="-122"/>
              </a:rPr>
              <a:t>6.5 </a:t>
            </a:r>
            <a:r>
              <a:rPr lang="zh-CN" altLang="en-US" dirty="0" smtClean="0">
                <a:latin typeface="微软雅黑" pitchFamily="34" charset="-122"/>
                <a:ea typeface="微软雅黑" pitchFamily="34" charset="-122"/>
              </a:rPr>
              <a:t>转速开环变压变频调速系统（一般性能的闭环系统）</a:t>
            </a:r>
          </a:p>
          <a:p>
            <a:pPr eaLnBrk="1" hangingPunct="1">
              <a:lnSpc>
                <a:spcPct val="125000"/>
              </a:lnSpc>
            </a:pPr>
            <a:r>
              <a:rPr lang="en-US" altLang="zh-CN" dirty="0" smtClean="0">
                <a:latin typeface="微软雅黑" pitchFamily="34" charset="-122"/>
                <a:ea typeface="微软雅黑" pitchFamily="34" charset="-122"/>
              </a:rPr>
              <a:t>6.4 </a:t>
            </a:r>
            <a:r>
              <a:rPr lang="zh-CN" altLang="en-US" dirty="0" smtClean="0">
                <a:latin typeface="微软雅黑" pitchFamily="34" charset="-122"/>
                <a:ea typeface="微软雅黑" pitchFamily="34" charset="-122"/>
              </a:rPr>
              <a:t>转速闭环转差频率控制的变压变频调速系统（一般性能的闭环系统</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闭环控制的原理）</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rrowheads="1"/>
          </p:cNvSpPr>
          <p:nvPr>
            <p:ph type="title"/>
          </p:nvPr>
        </p:nvSpPr>
        <p:spPr>
          <a:xfrm>
            <a:off x="500034" y="1000108"/>
            <a:ext cx="8162925" cy="1431925"/>
          </a:xfrm>
        </p:spPr>
        <p:txBody>
          <a:bodyPr/>
          <a:lstStyle/>
          <a:p>
            <a:pPr marL="838200" indent="-838200" eaLnBrk="1" hangingPunct="1"/>
            <a:r>
              <a:rPr lang="en-US" altLang="zh-CN" b="1" dirty="0" smtClean="0">
                <a:latin typeface="微软雅黑" pitchFamily="34" charset="-122"/>
                <a:ea typeface="微软雅黑" pitchFamily="34" charset="-122"/>
              </a:rPr>
              <a:t>6.4.1</a:t>
            </a:r>
            <a:r>
              <a:rPr lang="zh-CN" altLang="en-US" b="1" dirty="0" smtClean="0">
                <a:latin typeface="微软雅黑" pitchFamily="34" charset="-122"/>
                <a:ea typeface="微软雅黑" pitchFamily="34" charset="-122"/>
              </a:rPr>
              <a:t>交</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直</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交</a:t>
            </a:r>
            <a:r>
              <a:rPr lang="en-US" altLang="zh-CN" b="1" dirty="0" smtClean="0">
                <a:latin typeface="微软雅黑" pitchFamily="34" charset="-122"/>
                <a:ea typeface="微软雅黑" pitchFamily="34" charset="-122"/>
              </a:rPr>
              <a:t>PWM</a:t>
            </a:r>
            <a:r>
              <a:rPr lang="zh-CN" altLang="en-US" b="1" dirty="0" smtClean="0">
                <a:latin typeface="微软雅黑" pitchFamily="34" charset="-122"/>
                <a:ea typeface="微软雅黑" pitchFamily="34" charset="-122"/>
              </a:rPr>
              <a:t>变频器主回路</a:t>
            </a:r>
          </a:p>
        </p:txBody>
      </p:sp>
      <p:sp>
        <p:nvSpPr>
          <p:cNvPr id="103427" name="Rectangle 3"/>
          <p:cNvSpPr>
            <a:spLocks noGrp="1" noRot="1" noChangeArrowheads="1"/>
          </p:cNvSpPr>
          <p:nvPr>
            <p:ph type="body" sz="half" idx="1"/>
          </p:nvPr>
        </p:nvSpPr>
        <p:spPr>
          <a:xfrm>
            <a:off x="1000100" y="4429132"/>
            <a:ext cx="7265988" cy="866775"/>
          </a:xfrm>
        </p:spPr>
        <p:txBody>
          <a:bodyPr/>
          <a:lstStyle/>
          <a:p>
            <a:pPr eaLnBrk="1" hangingPunct="1">
              <a:buFont typeface="Wingdings" pitchFamily="2" charset="2"/>
              <a:buNone/>
            </a:pPr>
            <a:r>
              <a:rPr lang="zh-CN" altLang="en-US" sz="2400" b="0" dirty="0" smtClean="0">
                <a:latin typeface="微软雅黑" pitchFamily="34" charset="-122"/>
                <a:ea typeface="微软雅黑" pitchFamily="34" charset="-122"/>
              </a:rPr>
              <a:t>图</a:t>
            </a:r>
            <a:r>
              <a:rPr lang="en-US" altLang="zh-CN" sz="2400" b="0" dirty="0" smtClean="0">
                <a:latin typeface="微软雅黑" pitchFamily="34" charset="-122"/>
                <a:ea typeface="微软雅黑" pitchFamily="34" charset="-122"/>
              </a:rPr>
              <a:t>6-15  </a:t>
            </a:r>
            <a:r>
              <a:rPr lang="zh-CN" altLang="en-US" sz="2400" b="0" dirty="0" smtClean="0">
                <a:latin typeface="微软雅黑" pitchFamily="34" charset="-122"/>
                <a:ea typeface="微软雅黑" pitchFamily="34" charset="-122"/>
              </a:rPr>
              <a:t>交</a:t>
            </a:r>
            <a:r>
              <a:rPr lang="en-US" altLang="zh-CN" sz="2400" b="0" dirty="0" smtClean="0">
                <a:latin typeface="微软雅黑" pitchFamily="34" charset="-122"/>
                <a:ea typeface="微软雅黑" pitchFamily="34" charset="-122"/>
              </a:rPr>
              <a:t>-</a:t>
            </a:r>
            <a:r>
              <a:rPr lang="zh-CN" altLang="en-US" sz="2400" b="0" dirty="0" smtClean="0">
                <a:latin typeface="微软雅黑" pitchFamily="34" charset="-122"/>
                <a:ea typeface="微软雅黑" pitchFamily="34" charset="-122"/>
              </a:rPr>
              <a:t>直</a:t>
            </a:r>
            <a:r>
              <a:rPr lang="en-US" altLang="zh-CN" sz="2400" b="0" dirty="0" smtClean="0">
                <a:latin typeface="微软雅黑" pitchFamily="34" charset="-122"/>
                <a:ea typeface="微软雅黑" pitchFamily="34" charset="-122"/>
              </a:rPr>
              <a:t>-</a:t>
            </a:r>
            <a:r>
              <a:rPr lang="zh-CN" altLang="en-US" sz="2400" b="0" dirty="0" smtClean="0">
                <a:latin typeface="微软雅黑" pitchFamily="34" charset="-122"/>
                <a:ea typeface="微软雅黑" pitchFamily="34" charset="-122"/>
              </a:rPr>
              <a:t>交变频器主回路结构图</a:t>
            </a:r>
          </a:p>
        </p:txBody>
      </p:sp>
      <p:sp>
        <p:nvSpPr>
          <p:cNvPr id="103428" name="Rectangle 4"/>
          <p:cNvSpPr>
            <a:spLocks noChangeArrowheads="1"/>
          </p:cNvSpPr>
          <p:nvPr/>
        </p:nvSpPr>
        <p:spPr bwMode="auto">
          <a:xfrm>
            <a:off x="0" y="0"/>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graphicFrame>
        <p:nvGraphicFramePr>
          <p:cNvPr id="103429" name="Object 2"/>
          <p:cNvGraphicFramePr>
            <a:graphicFrameLocks noChangeAspect="1"/>
          </p:cNvGraphicFramePr>
          <p:nvPr>
            <p:ph sz="half" idx="2"/>
          </p:nvPr>
        </p:nvGraphicFramePr>
        <p:xfrm>
          <a:off x="611188" y="2000240"/>
          <a:ext cx="8532812" cy="2430463"/>
        </p:xfrm>
        <a:graphic>
          <a:graphicData uri="http://schemas.openxmlformats.org/presentationml/2006/ole">
            <p:oleObj spid="_x0000_s208898" name="Visio" r:id="rId3" imgW="3888334" imgH="1240536" progId="Visio.Drawing.11">
              <p:embed/>
            </p:oleObj>
          </a:graphicData>
        </a:graphic>
      </p:graphicFrame>
      <p:sp>
        <p:nvSpPr>
          <p:cNvPr id="6" name="Rectangle 3"/>
          <p:cNvSpPr>
            <a:spLocks noChangeArrowheads="1"/>
          </p:cNvSpPr>
          <p:nvPr/>
        </p:nvSpPr>
        <p:spPr bwMode="auto">
          <a:xfrm>
            <a:off x="357158" y="5143512"/>
            <a:ext cx="8501122" cy="1708160"/>
          </a:xfrm>
          <a:prstGeom prst="rect">
            <a:avLst/>
          </a:prstGeom>
          <a:noFill/>
          <a:ln w="9525">
            <a:noFill/>
            <a:miter lim="800000"/>
            <a:headEnd/>
            <a:tailEnd/>
          </a:ln>
          <a:effectLst/>
        </p:spPr>
        <p:txBody>
          <a:bodyPr wrap="square" anchor="ctr">
            <a:spAutoFit/>
          </a:bodyPr>
          <a:lstStyle/>
          <a:p>
            <a:pPr algn="l">
              <a:lnSpc>
                <a:spcPct val="125000"/>
              </a:lnSpc>
              <a:buClr>
                <a:schemeClr val="folHlink"/>
              </a:buClr>
              <a:buSzPct val="75000"/>
              <a:buFont typeface="Wingdings" pitchFamily="2" charset="2"/>
              <a:buChar char="l"/>
            </a:pPr>
            <a:r>
              <a:rPr lang="zh-CN" altLang="en-US" sz="2800" b="1" dirty="0" smtClean="0">
                <a:solidFill>
                  <a:schemeClr val="tx1"/>
                </a:solidFill>
                <a:latin typeface="微软雅黑" pitchFamily="34" charset="-122"/>
                <a:ea typeface="微软雅黑" pitchFamily="34" charset="-122"/>
              </a:rPr>
              <a:t>不可</a:t>
            </a:r>
            <a:r>
              <a:rPr lang="zh-CN" altLang="en-US" sz="2800" b="1" dirty="0">
                <a:solidFill>
                  <a:schemeClr val="tx1"/>
                </a:solidFill>
                <a:latin typeface="微软雅黑" pitchFamily="34" charset="-122"/>
                <a:ea typeface="微软雅黑" pitchFamily="34" charset="-122"/>
              </a:rPr>
              <a:t>控整流桥</a:t>
            </a:r>
            <a:r>
              <a:rPr lang="zh-CN" altLang="en-US" sz="2800" b="1" dirty="0" smtClean="0">
                <a:solidFill>
                  <a:schemeClr val="tx1"/>
                </a:solidFill>
                <a:latin typeface="微软雅黑" pitchFamily="34" charset="-122"/>
                <a:ea typeface="微软雅黑" pitchFamily="34" charset="-122"/>
              </a:rPr>
              <a:t>，</a:t>
            </a:r>
            <a:endParaRPr lang="en-US" altLang="zh-CN" sz="2800" b="1" dirty="0" smtClean="0">
              <a:solidFill>
                <a:schemeClr val="tx1"/>
              </a:solidFill>
              <a:latin typeface="微软雅黑" pitchFamily="34" charset="-122"/>
              <a:ea typeface="微软雅黑" pitchFamily="34" charset="-122"/>
            </a:endParaRPr>
          </a:p>
          <a:p>
            <a:pPr>
              <a:lnSpc>
                <a:spcPct val="125000"/>
              </a:lnSpc>
              <a:buClr>
                <a:schemeClr val="folHlink"/>
              </a:buClr>
              <a:buSzPct val="75000"/>
              <a:buFont typeface="Wingdings" pitchFamily="2" charset="2"/>
              <a:buChar char="l"/>
            </a:pPr>
            <a:r>
              <a:rPr lang="zh-CN" altLang="en-US" sz="2800" b="1" dirty="0" smtClean="0">
                <a:latin typeface="微软雅黑" pitchFamily="34" charset="-122"/>
                <a:ea typeface="微软雅黑" pitchFamily="34" charset="-122"/>
              </a:rPr>
              <a:t>逆变器</a:t>
            </a:r>
            <a:endParaRPr lang="en-US" altLang="zh-CN" sz="2800" b="1" dirty="0" smtClean="0">
              <a:latin typeface="微软雅黑" pitchFamily="34" charset="-122"/>
              <a:ea typeface="微软雅黑" pitchFamily="34" charset="-122"/>
            </a:endParaRPr>
          </a:p>
          <a:p>
            <a:pPr>
              <a:lnSpc>
                <a:spcPct val="125000"/>
              </a:lnSpc>
              <a:buClr>
                <a:schemeClr val="folHlink"/>
              </a:buClr>
              <a:buSzPct val="75000"/>
              <a:buFont typeface="Wingdings" pitchFamily="2" charset="2"/>
              <a:buChar char="l"/>
            </a:pPr>
            <a:r>
              <a:rPr lang="zh-CN" altLang="en-US" sz="2800" b="1" dirty="0" smtClean="0">
                <a:latin typeface="微软雅黑" pitchFamily="34" charset="-122"/>
                <a:ea typeface="微软雅黑" pitchFamily="34" charset="-122"/>
              </a:rPr>
              <a:t>滤波环节</a:t>
            </a:r>
            <a:endParaRPr lang="zh-CN" altLang="en-US" sz="2800" b="1" dirty="0">
              <a:solidFill>
                <a:schemeClr val="tx1"/>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09600" y="609600"/>
            <a:ext cx="7820052" cy="612775"/>
          </a:xfrm>
        </p:spPr>
        <p:txBody>
          <a:bodyPr/>
          <a:lstStyle/>
          <a:p>
            <a:pPr eaLnBrk="1" hangingPunct="1"/>
            <a:r>
              <a:rPr lang="zh-CN" altLang="en-US" sz="3600" b="1" dirty="0" smtClean="0">
                <a:solidFill>
                  <a:schemeClr val="tx1"/>
                </a:solidFill>
                <a:latin typeface="微软雅黑" pitchFamily="34" charset="-122"/>
                <a:ea typeface="微软雅黑" pitchFamily="34" charset="-122"/>
              </a:rPr>
              <a:t>第</a:t>
            </a:r>
            <a:r>
              <a:rPr lang="en-US" altLang="zh-CN" sz="3600" b="1" dirty="0" smtClean="0">
                <a:solidFill>
                  <a:schemeClr val="tx1"/>
                </a:solidFill>
                <a:latin typeface="微软雅黑" pitchFamily="34" charset="-122"/>
                <a:ea typeface="微软雅黑" pitchFamily="34" charset="-122"/>
              </a:rPr>
              <a:t>6</a:t>
            </a:r>
            <a:r>
              <a:rPr lang="zh-CN" altLang="en-US" sz="3600" b="1" dirty="0" smtClean="0">
                <a:solidFill>
                  <a:schemeClr val="tx1"/>
                </a:solidFill>
                <a:latin typeface="微软雅黑" pitchFamily="34" charset="-122"/>
                <a:ea typeface="微软雅黑" pitchFamily="34" charset="-122"/>
              </a:rPr>
              <a:t>章基于稳态模型的异步电动机调速系统</a:t>
            </a:r>
          </a:p>
        </p:txBody>
      </p:sp>
      <p:sp>
        <p:nvSpPr>
          <p:cNvPr id="17411" name="Rectangle 3"/>
          <p:cNvSpPr>
            <a:spLocks noGrp="1" noChangeArrowheads="1"/>
          </p:cNvSpPr>
          <p:nvPr>
            <p:ph type="body" idx="1"/>
          </p:nvPr>
        </p:nvSpPr>
        <p:spPr>
          <a:xfrm>
            <a:off x="468313" y="1881206"/>
            <a:ext cx="8389967" cy="4191000"/>
          </a:xfrm>
        </p:spPr>
        <p:txBody>
          <a:bodyPr/>
          <a:lstStyle/>
          <a:p>
            <a:pPr eaLnBrk="1" hangingPunct="1">
              <a:lnSpc>
                <a:spcPct val="125000"/>
              </a:lnSpc>
            </a:pPr>
            <a:r>
              <a:rPr lang="en-US" altLang="zh-CN" sz="2800" b="1" dirty="0" smtClean="0">
                <a:latin typeface="微软雅黑" pitchFamily="34" charset="-122"/>
                <a:ea typeface="微软雅黑" pitchFamily="34" charset="-122"/>
              </a:rPr>
              <a:t>6.1 </a:t>
            </a:r>
            <a:r>
              <a:rPr lang="zh-CN" altLang="en-US" dirty="0" smtClean="0">
                <a:latin typeface="微软雅黑" pitchFamily="34" charset="-122"/>
                <a:ea typeface="微软雅黑" pitchFamily="34" charset="-122"/>
              </a:rPr>
              <a:t>异步电动机的稳态数学模型和调速方法</a:t>
            </a:r>
          </a:p>
          <a:p>
            <a:pPr eaLnBrk="1" hangingPunct="1">
              <a:lnSpc>
                <a:spcPct val="125000"/>
              </a:lnSpc>
            </a:pPr>
            <a:r>
              <a:rPr lang="en-US" altLang="zh-CN" dirty="0" smtClean="0">
                <a:latin typeface="微软雅黑" pitchFamily="34" charset="-122"/>
                <a:ea typeface="微软雅黑" pitchFamily="34" charset="-122"/>
              </a:rPr>
              <a:t>6.2 </a:t>
            </a:r>
            <a:r>
              <a:rPr lang="zh-CN" altLang="en-US" dirty="0" smtClean="0">
                <a:latin typeface="微软雅黑" pitchFamily="34" charset="-122"/>
                <a:ea typeface="微软雅黑" pitchFamily="34" charset="-122"/>
              </a:rPr>
              <a:t>异步电动机的调压调速</a:t>
            </a:r>
          </a:p>
          <a:p>
            <a:pPr eaLnBrk="1" hangingPunct="1">
              <a:lnSpc>
                <a:spcPct val="125000"/>
              </a:lnSpc>
            </a:pPr>
            <a:r>
              <a:rPr lang="en-US" altLang="zh-CN" dirty="0" smtClean="0">
                <a:latin typeface="微软雅黑" pitchFamily="34" charset="-122"/>
                <a:ea typeface="微软雅黑" pitchFamily="34" charset="-122"/>
              </a:rPr>
              <a:t>6.3 </a:t>
            </a:r>
            <a:r>
              <a:rPr lang="zh-CN" altLang="en-US" dirty="0" smtClean="0">
                <a:latin typeface="微软雅黑" pitchFamily="34" charset="-122"/>
                <a:ea typeface="微软雅黑" pitchFamily="34" charset="-122"/>
              </a:rPr>
              <a:t>异步电动机的变压变频调速（最常用调速方法）</a:t>
            </a:r>
          </a:p>
          <a:p>
            <a:pPr eaLnBrk="1" hangingPunct="1">
              <a:lnSpc>
                <a:spcPct val="125000"/>
              </a:lnSpc>
            </a:pPr>
            <a:r>
              <a:rPr lang="en-US" altLang="zh-CN" sz="2800" b="1" dirty="0" smtClean="0">
                <a:latin typeface="微软雅黑" pitchFamily="34" charset="-122"/>
                <a:ea typeface="微软雅黑" pitchFamily="34" charset="-122"/>
              </a:rPr>
              <a:t>6.4 </a:t>
            </a:r>
            <a:r>
              <a:rPr lang="zh-CN" altLang="en-US" sz="2800" b="1" dirty="0" smtClean="0">
                <a:latin typeface="微软雅黑" pitchFamily="34" charset="-122"/>
                <a:ea typeface="微软雅黑" pitchFamily="34" charset="-122"/>
              </a:rPr>
              <a:t>电力电子</a:t>
            </a:r>
            <a:r>
              <a:rPr lang="zh-CN" altLang="en-US" sz="2800" b="1" dirty="0" smtClean="0">
                <a:solidFill>
                  <a:srgbClr val="0000CC"/>
                </a:solidFill>
                <a:latin typeface="微软雅黑" pitchFamily="34" charset="-122"/>
                <a:ea typeface="微软雅黑" pitchFamily="34" charset="-122"/>
              </a:rPr>
              <a:t>变压变频器</a:t>
            </a:r>
            <a:r>
              <a:rPr lang="zh-CN" altLang="en-US" sz="2800" b="1" dirty="0" smtClean="0">
                <a:latin typeface="微软雅黑" pitchFamily="34" charset="-122"/>
                <a:ea typeface="微软雅黑" pitchFamily="34" charset="-122"/>
              </a:rPr>
              <a:t>（交流电源，</a:t>
            </a:r>
            <a:r>
              <a:rPr lang="en-US" altLang="zh-CN" sz="2800" b="1" dirty="0" smtClean="0">
                <a:solidFill>
                  <a:srgbClr val="FF0000"/>
                </a:solidFill>
                <a:latin typeface="微软雅黑" pitchFamily="34" charset="-122"/>
                <a:ea typeface="微软雅黑" pitchFamily="34" charset="-122"/>
              </a:rPr>
              <a:t>SVPWM</a:t>
            </a:r>
            <a:r>
              <a:rPr lang="zh-CN" altLang="en-US" sz="2800" b="1" dirty="0" smtClean="0">
                <a:latin typeface="微软雅黑" pitchFamily="34" charset="-122"/>
                <a:ea typeface="微软雅黑" pitchFamily="34" charset="-122"/>
              </a:rPr>
              <a:t>）</a:t>
            </a:r>
            <a:endParaRPr lang="en-US" altLang="zh-CN" sz="2800" b="1" dirty="0" smtClean="0">
              <a:latin typeface="微软雅黑" pitchFamily="34" charset="-122"/>
              <a:ea typeface="微软雅黑" pitchFamily="34" charset="-122"/>
            </a:endParaRPr>
          </a:p>
          <a:p>
            <a:pPr>
              <a:lnSpc>
                <a:spcPct val="125000"/>
              </a:lnSpc>
            </a:pPr>
            <a:r>
              <a:rPr lang="en-US" altLang="zh-CN" dirty="0" smtClean="0">
                <a:latin typeface="微软雅黑" pitchFamily="34" charset="-122"/>
                <a:ea typeface="微软雅黑" pitchFamily="34" charset="-122"/>
              </a:rPr>
              <a:t>6.5 </a:t>
            </a:r>
            <a:r>
              <a:rPr lang="zh-CN" altLang="en-US" dirty="0" smtClean="0">
                <a:latin typeface="微软雅黑" pitchFamily="34" charset="-122"/>
                <a:ea typeface="微软雅黑" pitchFamily="34" charset="-122"/>
              </a:rPr>
              <a:t>转速开环变压变频调速系统</a:t>
            </a:r>
          </a:p>
          <a:p>
            <a:pPr>
              <a:lnSpc>
                <a:spcPct val="125000"/>
              </a:lnSpc>
            </a:pPr>
            <a:r>
              <a:rPr lang="en-US" altLang="zh-CN" dirty="0" smtClean="0">
                <a:latin typeface="微软雅黑" pitchFamily="34" charset="-122"/>
                <a:ea typeface="微软雅黑" pitchFamily="34" charset="-122"/>
              </a:rPr>
              <a:t>6.4 </a:t>
            </a:r>
            <a:r>
              <a:rPr lang="zh-CN" altLang="en-US" dirty="0" smtClean="0">
                <a:latin typeface="微软雅黑" pitchFamily="34" charset="-122"/>
                <a:ea typeface="微软雅黑" pitchFamily="34" charset="-122"/>
              </a:rPr>
              <a:t>转速闭环转差频率控制的变压变频调速系统</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rrowheads="1"/>
          </p:cNvSpPr>
          <p:nvPr>
            <p:ph type="title"/>
          </p:nvPr>
        </p:nvSpPr>
        <p:spPr>
          <a:xfrm>
            <a:off x="611188" y="930275"/>
            <a:ext cx="8162925" cy="762000"/>
          </a:xfrm>
        </p:spPr>
        <p:txBody>
          <a:bodyPr/>
          <a:lstStyle/>
          <a:p>
            <a:pPr marL="838200" indent="-838200" eaLnBrk="1" hangingPunct="1">
              <a:lnSpc>
                <a:spcPct val="125000"/>
              </a:lnSpc>
            </a:pPr>
            <a:r>
              <a:rPr lang="en-US" altLang="zh-CN" b="1" smtClean="0">
                <a:latin typeface="Times New Roman" pitchFamily="18" charset="0"/>
                <a:ea typeface="微软雅黑" pitchFamily="34" charset="-122"/>
                <a:cs typeface="Times New Roman" pitchFamily="18" charset="0"/>
              </a:rPr>
              <a:t>6.4.2 </a:t>
            </a:r>
            <a:r>
              <a:rPr lang="zh-CN" altLang="en-US" b="1" smtClean="0">
                <a:latin typeface="Times New Roman" pitchFamily="18" charset="0"/>
                <a:ea typeface="微软雅黑" pitchFamily="34" charset="-122"/>
                <a:cs typeface="Times New Roman" pitchFamily="18" charset="0"/>
              </a:rPr>
              <a:t>正弦波脉宽调制技术</a:t>
            </a:r>
          </a:p>
        </p:txBody>
      </p:sp>
      <p:sp>
        <p:nvSpPr>
          <p:cNvPr id="108547" name="Rectangle 3"/>
          <p:cNvSpPr>
            <a:spLocks noGrp="1" noRot="1" noChangeArrowheads="1"/>
          </p:cNvSpPr>
          <p:nvPr>
            <p:ph type="body" idx="1"/>
          </p:nvPr>
        </p:nvSpPr>
        <p:spPr>
          <a:xfrm>
            <a:off x="395288" y="1905000"/>
            <a:ext cx="8628062" cy="4191000"/>
          </a:xfrm>
        </p:spPr>
        <p:txBody>
          <a:bodyPr/>
          <a:lstStyle/>
          <a:p>
            <a:pPr>
              <a:lnSpc>
                <a:spcPct val="125000"/>
              </a:lnSpc>
            </a:pPr>
            <a:r>
              <a:rPr lang="zh-CN" altLang="en-US" dirty="0" smtClean="0">
                <a:latin typeface="Times New Roman" pitchFamily="18" charset="0"/>
                <a:ea typeface="微软雅黑" pitchFamily="34" charset="-122"/>
                <a:cs typeface="Times New Roman" pitchFamily="18" charset="0"/>
              </a:rPr>
              <a:t>正弦波脉宽调制：</a:t>
            </a:r>
            <a:endParaRPr lang="en-US" altLang="zh-CN" dirty="0" smtClean="0">
              <a:latin typeface="Times New Roman" pitchFamily="18" charset="0"/>
              <a:ea typeface="微软雅黑" pitchFamily="34" charset="-122"/>
              <a:cs typeface="Times New Roman" pitchFamily="18" charset="0"/>
            </a:endParaRPr>
          </a:p>
          <a:p>
            <a:pPr>
              <a:lnSpc>
                <a:spcPct val="125000"/>
              </a:lnSpc>
              <a:buFont typeface="Wingdings" pitchFamily="2" charset="2"/>
              <a:buChar char="Ø"/>
            </a:pPr>
            <a:r>
              <a:rPr lang="zh-CN" altLang="en-US" dirty="0" smtClean="0">
                <a:latin typeface="Times New Roman" pitchFamily="18" charset="0"/>
                <a:ea typeface="微软雅黑" pitchFamily="34" charset="-122"/>
                <a:cs typeface="Times New Roman" pitchFamily="18" charset="0"/>
              </a:rPr>
              <a:t>以</a:t>
            </a:r>
            <a:r>
              <a:rPr lang="zh-CN" altLang="en-US" b="1" dirty="0" smtClean="0">
                <a:latin typeface="Times New Roman" pitchFamily="18" charset="0"/>
                <a:ea typeface="微软雅黑" pitchFamily="34" charset="-122"/>
                <a:cs typeface="Times New Roman" pitchFamily="18" charset="0"/>
              </a:rPr>
              <a:t>频率与期望的输出电压波相同的</a:t>
            </a:r>
            <a:r>
              <a:rPr lang="zh-CN" altLang="en-US" b="1" dirty="0" smtClean="0">
                <a:solidFill>
                  <a:schemeClr val="hlink"/>
                </a:solidFill>
                <a:latin typeface="Times New Roman" pitchFamily="18" charset="0"/>
                <a:ea typeface="微软雅黑" pitchFamily="34" charset="-122"/>
                <a:cs typeface="Times New Roman" pitchFamily="18" charset="0"/>
              </a:rPr>
              <a:t>正弦波</a:t>
            </a:r>
            <a:r>
              <a:rPr lang="zh-CN" altLang="en-US" b="1" dirty="0" smtClean="0">
                <a:latin typeface="Times New Roman" pitchFamily="18" charset="0"/>
                <a:ea typeface="微软雅黑" pitchFamily="34" charset="-122"/>
                <a:cs typeface="Times New Roman" pitchFamily="18" charset="0"/>
              </a:rPr>
              <a:t>作为</a:t>
            </a:r>
            <a:r>
              <a:rPr lang="zh-CN" altLang="en-US" b="1" dirty="0" smtClean="0">
                <a:solidFill>
                  <a:srgbClr val="0000CC"/>
                </a:solidFill>
                <a:latin typeface="Times New Roman" pitchFamily="18" charset="0"/>
                <a:ea typeface="微软雅黑" pitchFamily="34" charset="-122"/>
                <a:cs typeface="Times New Roman" pitchFamily="18" charset="0"/>
              </a:rPr>
              <a:t>调制波</a:t>
            </a:r>
            <a:r>
              <a:rPr lang="zh-CN" altLang="en-US" b="1" dirty="0" smtClean="0">
                <a:latin typeface="Times New Roman" pitchFamily="18" charset="0"/>
                <a:ea typeface="微软雅黑" pitchFamily="34" charset="-122"/>
                <a:cs typeface="Times New Roman" pitchFamily="18" charset="0"/>
              </a:rPr>
              <a:t>，以频率比期望波高得多的等腰</a:t>
            </a:r>
            <a:r>
              <a:rPr lang="zh-CN" altLang="en-US" b="1" dirty="0" smtClean="0">
                <a:solidFill>
                  <a:schemeClr val="hlink"/>
                </a:solidFill>
                <a:latin typeface="Times New Roman" pitchFamily="18" charset="0"/>
                <a:ea typeface="微软雅黑" pitchFamily="34" charset="-122"/>
                <a:cs typeface="Times New Roman" pitchFamily="18" charset="0"/>
              </a:rPr>
              <a:t>三角波</a:t>
            </a:r>
            <a:r>
              <a:rPr lang="zh-CN" altLang="en-US" b="1" dirty="0" smtClean="0">
                <a:latin typeface="Times New Roman" pitchFamily="18" charset="0"/>
                <a:ea typeface="微软雅黑" pitchFamily="34" charset="-122"/>
                <a:cs typeface="Times New Roman" pitchFamily="18" charset="0"/>
              </a:rPr>
              <a:t>作为</a:t>
            </a:r>
            <a:r>
              <a:rPr lang="zh-CN" altLang="en-US" b="1" dirty="0" smtClean="0">
                <a:solidFill>
                  <a:srgbClr val="0000CC"/>
                </a:solidFill>
                <a:latin typeface="Times New Roman" pitchFamily="18" charset="0"/>
                <a:ea typeface="微软雅黑" pitchFamily="34" charset="-122"/>
                <a:cs typeface="Times New Roman" pitchFamily="18" charset="0"/>
              </a:rPr>
              <a:t>载波</a:t>
            </a:r>
            <a:endParaRPr lang="en-US" altLang="zh-CN" b="1" dirty="0" smtClean="0">
              <a:solidFill>
                <a:srgbClr val="0000CC"/>
              </a:solidFill>
              <a:latin typeface="Times New Roman" pitchFamily="18" charset="0"/>
              <a:ea typeface="微软雅黑" pitchFamily="34" charset="-122"/>
              <a:cs typeface="Times New Roman" pitchFamily="18" charset="0"/>
            </a:endParaRPr>
          </a:p>
          <a:p>
            <a:pPr>
              <a:lnSpc>
                <a:spcPct val="125000"/>
              </a:lnSpc>
              <a:buFont typeface="Wingdings" pitchFamily="2" charset="2"/>
              <a:buChar char="Ø"/>
            </a:pPr>
            <a:r>
              <a:rPr lang="zh-CN" altLang="en-US" b="1" dirty="0" smtClean="0">
                <a:latin typeface="Times New Roman" pitchFamily="18" charset="0"/>
                <a:ea typeface="微软雅黑" pitchFamily="34" charset="-122"/>
                <a:cs typeface="Times New Roman" pitchFamily="18" charset="0"/>
              </a:rPr>
              <a:t>当调制波与载波相交时，由它们的交点确定</a:t>
            </a:r>
            <a:r>
              <a:rPr lang="zh-CN" altLang="en-US" b="1" dirty="0" smtClean="0">
                <a:solidFill>
                  <a:srgbClr val="0000CC"/>
                </a:solidFill>
                <a:latin typeface="Times New Roman" pitchFamily="18" charset="0"/>
                <a:ea typeface="微软雅黑" pitchFamily="34" charset="-122"/>
                <a:cs typeface="Times New Roman" pitchFamily="18" charset="0"/>
              </a:rPr>
              <a:t>逆变器开关器件的通断时刻</a:t>
            </a:r>
            <a:r>
              <a:rPr lang="zh-CN" altLang="en-US" b="1" dirty="0" smtClean="0">
                <a:latin typeface="Times New Roman" pitchFamily="18" charset="0"/>
                <a:ea typeface="微软雅黑" pitchFamily="34" charset="-122"/>
                <a:cs typeface="Times New Roman" pitchFamily="18" charset="0"/>
              </a:rPr>
              <a:t>，</a:t>
            </a:r>
            <a:endParaRPr lang="en-US" altLang="zh-CN" b="1" dirty="0" smtClean="0">
              <a:latin typeface="Times New Roman" pitchFamily="18" charset="0"/>
              <a:ea typeface="微软雅黑" pitchFamily="34" charset="-122"/>
              <a:cs typeface="Times New Roman" pitchFamily="18" charset="0"/>
            </a:endParaRPr>
          </a:p>
          <a:p>
            <a:pPr>
              <a:lnSpc>
                <a:spcPct val="125000"/>
              </a:lnSpc>
              <a:buFont typeface="Wingdings" pitchFamily="2" charset="2"/>
              <a:buChar char="Ø"/>
            </a:pPr>
            <a:r>
              <a:rPr lang="zh-CN" altLang="en-US" b="1" dirty="0" smtClean="0">
                <a:latin typeface="Times New Roman" pitchFamily="18" charset="0"/>
                <a:ea typeface="微软雅黑" pitchFamily="34" charset="-122"/>
                <a:cs typeface="Times New Roman" pitchFamily="18" charset="0"/>
              </a:rPr>
              <a:t>从而获得</a:t>
            </a:r>
            <a:r>
              <a:rPr lang="zh-CN" altLang="en-US" b="1" u="sng" dirty="0" smtClean="0">
                <a:solidFill>
                  <a:srgbClr val="0000CC"/>
                </a:solidFill>
                <a:latin typeface="Times New Roman" pitchFamily="18" charset="0"/>
                <a:ea typeface="微软雅黑" pitchFamily="34" charset="-122"/>
                <a:cs typeface="Times New Roman" pitchFamily="18" charset="0"/>
              </a:rPr>
              <a:t>高度相等、宽度按正弦规律</a:t>
            </a:r>
            <a:r>
              <a:rPr lang="zh-CN" altLang="en-US" b="1" u="sng" dirty="0" smtClean="0">
                <a:solidFill>
                  <a:schemeClr val="hlink"/>
                </a:solidFill>
                <a:latin typeface="Times New Roman" pitchFamily="18" charset="0"/>
                <a:ea typeface="微软雅黑" pitchFamily="34" charset="-122"/>
                <a:cs typeface="Times New Roman" pitchFamily="18" charset="0"/>
              </a:rPr>
              <a:t>变化的脉冲序列</a:t>
            </a:r>
            <a:r>
              <a:rPr lang="zh-CN" altLang="en-US" b="1" dirty="0" smtClean="0">
                <a:latin typeface="Times New Roman" pitchFamily="18" charset="0"/>
                <a:ea typeface="微软雅黑" pitchFamily="34" charset="-122"/>
                <a:cs typeface="Times New Roman" pitchFamily="18" charset="0"/>
              </a:rPr>
              <a:t>，这种调制方法称作正弦波脉宽调制</a:t>
            </a:r>
            <a:endParaRPr lang="en-US" altLang="zh-CN" b="1" dirty="0" smtClean="0">
              <a:latin typeface="Times New Roman" pitchFamily="18" charset="0"/>
              <a:ea typeface="微软雅黑" pitchFamily="34" charset="-122"/>
              <a:cs typeface="Times New Roman" pitchFamily="18" charset="0"/>
            </a:endParaRPr>
          </a:p>
          <a:p>
            <a:pPr>
              <a:lnSpc>
                <a:spcPct val="125000"/>
              </a:lnSpc>
            </a:pPr>
            <a:r>
              <a:rPr lang="en-US" altLang="zh-CN" b="1" dirty="0" smtClean="0">
                <a:latin typeface="Times New Roman" pitchFamily="18" charset="0"/>
                <a:ea typeface="微软雅黑" pitchFamily="34" charset="-122"/>
                <a:cs typeface="Times New Roman" pitchFamily="18" charset="0"/>
              </a:rPr>
              <a:t>Sinusoidal pulse  Width Modulation</a:t>
            </a:r>
            <a:r>
              <a:rPr lang="zh-CN" altLang="en-US" b="1" dirty="0" smtClean="0">
                <a:latin typeface="Times New Roman" pitchFamily="18" charset="0"/>
                <a:ea typeface="微软雅黑" pitchFamily="34" charset="-122"/>
                <a:cs typeface="Times New Roman" pitchFamily="18" charset="0"/>
              </a:rPr>
              <a:t>，简称</a:t>
            </a:r>
            <a:r>
              <a:rPr lang="en-US" altLang="zh-CN" b="1" dirty="0" smtClean="0">
                <a:latin typeface="Times New Roman" pitchFamily="18" charset="0"/>
                <a:ea typeface="微软雅黑" pitchFamily="34" charset="-122"/>
                <a:cs typeface="Times New Roman" pitchFamily="18" charset="0"/>
              </a:rPr>
              <a:t>SPWM</a:t>
            </a:r>
            <a:r>
              <a:rPr lang="zh-CN" altLang="en-US" b="1" dirty="0" smtClean="0">
                <a:latin typeface="Times New Roman" pitchFamily="18" charset="0"/>
                <a:ea typeface="微软雅黑" pitchFamily="34" charset="-122"/>
                <a:cs typeface="Times New Roman" pitchFamily="18" charset="0"/>
              </a:rPr>
              <a:t>。 </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a:spLocks noGrp="1" noRot="1" noChangeArrowheads="1"/>
          </p:cNvSpPr>
          <p:nvPr>
            <p:ph type="body" idx="1"/>
          </p:nvPr>
        </p:nvSpPr>
        <p:spPr/>
        <p:txBody>
          <a:bodyPr/>
          <a:lstStyle/>
          <a:p>
            <a:pPr>
              <a:lnSpc>
                <a:spcPct val="125000"/>
              </a:lnSpc>
            </a:pPr>
            <a:r>
              <a:rPr lang="zh-CN" altLang="en-US" dirty="0" smtClean="0">
                <a:latin typeface="微软雅黑" pitchFamily="34" charset="-122"/>
                <a:ea typeface="微软雅黑" pitchFamily="34" charset="-122"/>
              </a:rPr>
              <a:t>电流跟踪</a:t>
            </a:r>
            <a:r>
              <a:rPr lang="en-US" altLang="zh-CN" dirty="0" smtClean="0">
                <a:latin typeface="微软雅黑" pitchFamily="34" charset="-122"/>
                <a:ea typeface="微软雅黑" pitchFamily="34" charset="-122"/>
              </a:rPr>
              <a:t>PWM</a:t>
            </a:r>
            <a:r>
              <a:rPr lang="zh-CN" altLang="en-US" dirty="0" smtClean="0">
                <a:latin typeface="微软雅黑" pitchFamily="34" charset="-122"/>
                <a:ea typeface="微软雅黑" pitchFamily="34" charset="-122"/>
              </a:rPr>
              <a:t>控制：在</a:t>
            </a:r>
            <a:r>
              <a:rPr lang="zh-CN" altLang="en-US" sz="2800" b="1" dirty="0" smtClean="0">
                <a:latin typeface="微软雅黑" pitchFamily="34" charset="-122"/>
                <a:ea typeface="微软雅黑" pitchFamily="34" charset="-122"/>
              </a:rPr>
              <a:t>原来主回路的基础上，</a:t>
            </a:r>
            <a:r>
              <a:rPr lang="zh-CN" altLang="en-US" sz="2800" b="1" dirty="0" smtClean="0">
                <a:solidFill>
                  <a:srgbClr val="0000CC"/>
                </a:solidFill>
                <a:latin typeface="微软雅黑" pitchFamily="34" charset="-122"/>
                <a:ea typeface="微软雅黑" pitchFamily="34" charset="-122"/>
              </a:rPr>
              <a:t>采用电流闭环控制</a:t>
            </a:r>
            <a:r>
              <a:rPr lang="zh-CN" altLang="en-US" sz="2800" b="1" dirty="0" smtClean="0">
                <a:latin typeface="微软雅黑" pitchFamily="34" charset="-122"/>
                <a:ea typeface="微软雅黑" pitchFamily="34" charset="-122"/>
              </a:rPr>
              <a:t>，</a:t>
            </a:r>
            <a:r>
              <a:rPr lang="zh-CN" altLang="en-US" sz="2800" b="1" dirty="0" smtClean="0">
                <a:solidFill>
                  <a:srgbClr val="0000CC"/>
                </a:solidFill>
                <a:latin typeface="微软雅黑" pitchFamily="34" charset="-122"/>
                <a:ea typeface="微软雅黑" pitchFamily="34" charset="-122"/>
              </a:rPr>
              <a:t>使实际电流快速跟随给定值</a:t>
            </a:r>
            <a:r>
              <a:rPr lang="zh-CN" altLang="en-US" sz="2800" b="1" dirty="0" smtClean="0">
                <a:latin typeface="微软雅黑" pitchFamily="34" charset="-122"/>
                <a:ea typeface="微软雅黑" pitchFamily="34" charset="-122"/>
              </a:rPr>
              <a:t>，在稳态时，尽可能使</a:t>
            </a:r>
            <a:r>
              <a:rPr lang="zh-CN" altLang="en-US" sz="2800" b="1" dirty="0" smtClean="0">
                <a:solidFill>
                  <a:srgbClr val="0000CC"/>
                </a:solidFill>
                <a:latin typeface="微软雅黑" pitchFamily="34" charset="-122"/>
                <a:ea typeface="微软雅黑" pitchFamily="34" charset="-122"/>
              </a:rPr>
              <a:t>实际电流接近正弦波形</a:t>
            </a:r>
            <a:r>
              <a:rPr lang="zh-CN" altLang="en-US" sz="2800" b="1" dirty="0" smtClean="0">
                <a:latin typeface="微软雅黑" pitchFamily="34" charset="-122"/>
                <a:ea typeface="微软雅黑" pitchFamily="34" charset="-122"/>
              </a:rPr>
              <a:t>。</a:t>
            </a:r>
          </a:p>
          <a:p>
            <a:pPr eaLnBrk="1" hangingPunct="1">
              <a:lnSpc>
                <a:spcPct val="125000"/>
              </a:lnSpc>
            </a:pPr>
            <a:endParaRPr lang="en-US" altLang="zh-CN" sz="2800" dirty="0" smtClean="0">
              <a:latin typeface="微软雅黑" pitchFamily="34" charset="-122"/>
              <a:ea typeface="微软雅黑" pitchFamily="34" charset="-122"/>
            </a:endParaRPr>
          </a:p>
        </p:txBody>
      </p:sp>
      <p:sp>
        <p:nvSpPr>
          <p:cNvPr id="115715" name="Rectangle 4"/>
          <p:cNvSpPr>
            <a:spLocks noGrp="1" noRot="1" noChangeArrowheads="1"/>
          </p:cNvSpPr>
          <p:nvPr>
            <p:ph type="title"/>
          </p:nvPr>
        </p:nvSpPr>
        <p:spPr>
          <a:noFill/>
        </p:spPr>
        <p:txBody>
          <a:bodyPr/>
          <a:lstStyle/>
          <a:p>
            <a:pPr marL="838200" indent="-838200" eaLnBrk="1" hangingPunct="1">
              <a:lnSpc>
                <a:spcPct val="125000"/>
              </a:lnSpc>
            </a:pPr>
            <a:r>
              <a:rPr lang="en-US" altLang="zh-CN" b="1" smtClean="0">
                <a:latin typeface="微软雅黑" pitchFamily="34" charset="-122"/>
                <a:ea typeface="微软雅黑" pitchFamily="34" charset="-122"/>
              </a:rPr>
              <a:t>6.4.4</a:t>
            </a:r>
            <a:r>
              <a:rPr lang="zh-CN" altLang="en-US" b="1" smtClean="0">
                <a:latin typeface="微软雅黑" pitchFamily="34" charset="-122"/>
                <a:ea typeface="微软雅黑" pitchFamily="34" charset="-122"/>
              </a:rPr>
              <a:t>电流跟踪</a:t>
            </a:r>
            <a:r>
              <a:rPr lang="en-US" altLang="zh-CN" b="1" smtClean="0">
                <a:latin typeface="微软雅黑" pitchFamily="34" charset="-122"/>
                <a:ea typeface="微软雅黑" pitchFamily="34" charset="-122"/>
              </a:rPr>
              <a:t>PWM</a:t>
            </a:r>
            <a:r>
              <a:rPr lang="zh-CN" altLang="en-US" b="1" smtClean="0">
                <a:latin typeface="微软雅黑" pitchFamily="34" charset="-122"/>
                <a:ea typeface="微软雅黑" pitchFamily="34" charset="-122"/>
              </a:rPr>
              <a:t>控制技术</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a:spLocks noGrp="1" noRot="1" noChangeArrowheads="1"/>
          </p:cNvSpPr>
          <p:nvPr>
            <p:ph type="body" idx="1"/>
          </p:nvPr>
        </p:nvSpPr>
        <p:spPr>
          <a:xfrm>
            <a:off x="609600" y="1643050"/>
            <a:ext cx="7848600" cy="4487875"/>
          </a:xfrm>
        </p:spPr>
        <p:txBody>
          <a:bodyPr/>
          <a:lstStyle/>
          <a:p>
            <a:pPr eaLnBrk="1" hangingPunct="1">
              <a:lnSpc>
                <a:spcPct val="125000"/>
              </a:lnSpc>
            </a:pPr>
            <a:r>
              <a:rPr lang="en-US" altLang="zh-CN" sz="2800" b="1" dirty="0" smtClean="0">
                <a:latin typeface="微软雅黑" pitchFamily="34" charset="-122"/>
                <a:ea typeface="微软雅黑" pitchFamily="34" charset="-122"/>
              </a:rPr>
              <a:t>SPWM</a:t>
            </a:r>
            <a:r>
              <a:rPr lang="zh-CN" altLang="en-US" sz="2800" b="1" dirty="0" smtClean="0">
                <a:latin typeface="微软雅黑" pitchFamily="34" charset="-122"/>
                <a:ea typeface="微软雅黑" pitchFamily="34" charset="-122"/>
              </a:rPr>
              <a:t>控制技术是以输出电压近似正弦波为目标。</a:t>
            </a:r>
            <a:endParaRPr lang="en-US" altLang="zh-CN" sz="2800" b="1" dirty="0" smtClean="0">
              <a:latin typeface="微软雅黑" pitchFamily="34" charset="-122"/>
              <a:ea typeface="微软雅黑" pitchFamily="34" charset="-122"/>
            </a:endParaRPr>
          </a:p>
          <a:p>
            <a:pPr eaLnBrk="1" hangingPunct="1">
              <a:lnSpc>
                <a:spcPct val="125000"/>
              </a:lnSpc>
            </a:pPr>
            <a:r>
              <a:rPr lang="zh-CN" altLang="en-US" dirty="0" smtClean="0">
                <a:latin typeface="微软雅黑" pitchFamily="34" charset="-122"/>
                <a:ea typeface="微软雅黑" pitchFamily="34" charset="-122"/>
              </a:rPr>
              <a:t>电流跟踪</a:t>
            </a:r>
            <a:r>
              <a:rPr lang="en-US" altLang="zh-CN" dirty="0" smtClean="0">
                <a:latin typeface="微软雅黑" pitchFamily="34" charset="-122"/>
                <a:ea typeface="微软雅黑" pitchFamily="34" charset="-122"/>
              </a:rPr>
              <a:t>PWM</a:t>
            </a:r>
            <a:r>
              <a:rPr lang="zh-CN" altLang="en-US" dirty="0" smtClean="0">
                <a:latin typeface="微软雅黑" pitchFamily="34" charset="-122"/>
                <a:ea typeface="微软雅黑" pitchFamily="34" charset="-122"/>
              </a:rPr>
              <a:t>控制技术：</a:t>
            </a:r>
            <a:r>
              <a:rPr lang="zh-CN" altLang="en-US" sz="2800" b="1" dirty="0" smtClean="0">
                <a:latin typeface="微软雅黑" pitchFamily="34" charset="-122"/>
                <a:ea typeface="微软雅黑" pitchFamily="34" charset="-122"/>
              </a:rPr>
              <a:t>对电流实行闭环控制，使其接近正弦波形，获得更好的性能。</a:t>
            </a:r>
          </a:p>
          <a:p>
            <a:pPr eaLnBrk="1" hangingPunct="1">
              <a:lnSpc>
                <a:spcPct val="125000"/>
              </a:lnSpc>
            </a:pPr>
            <a:endParaRPr lang="en-US" altLang="zh-CN" sz="2800" dirty="0" smtClean="0">
              <a:latin typeface="微软雅黑" pitchFamily="34" charset="-122"/>
              <a:ea typeface="微软雅黑" pitchFamily="34" charset="-122"/>
            </a:endParaRPr>
          </a:p>
        </p:txBody>
      </p:sp>
      <p:sp>
        <p:nvSpPr>
          <p:cNvPr id="115715" name="Rectangle 4"/>
          <p:cNvSpPr>
            <a:spLocks noGrp="1" noRot="1" noChangeArrowheads="1"/>
          </p:cNvSpPr>
          <p:nvPr>
            <p:ph type="title"/>
          </p:nvPr>
        </p:nvSpPr>
        <p:spPr>
          <a:noFill/>
        </p:spPr>
        <p:txBody>
          <a:bodyPr/>
          <a:lstStyle/>
          <a:p>
            <a:pPr marL="838200" indent="-838200" eaLnBrk="1" hangingPunct="1">
              <a:lnSpc>
                <a:spcPct val="125000"/>
              </a:lnSpc>
            </a:pPr>
            <a:r>
              <a:rPr lang="en-US" altLang="zh-CN" b="1" smtClean="0">
                <a:latin typeface="微软雅黑" pitchFamily="34" charset="-122"/>
                <a:ea typeface="微软雅黑" pitchFamily="34" charset="-122"/>
              </a:rPr>
              <a:t>6.4.4</a:t>
            </a:r>
            <a:r>
              <a:rPr lang="zh-CN" altLang="en-US" b="1" smtClean="0">
                <a:latin typeface="微软雅黑" pitchFamily="34" charset="-122"/>
                <a:ea typeface="微软雅黑" pitchFamily="34" charset="-122"/>
              </a:rPr>
              <a:t>电流跟踪</a:t>
            </a:r>
            <a:r>
              <a:rPr lang="en-US" altLang="zh-CN" b="1" smtClean="0">
                <a:latin typeface="微软雅黑" pitchFamily="34" charset="-122"/>
                <a:ea typeface="微软雅黑" pitchFamily="34" charset="-122"/>
              </a:rPr>
              <a:t>PWM</a:t>
            </a:r>
            <a:r>
              <a:rPr lang="zh-CN" altLang="en-US" b="1" smtClean="0">
                <a:latin typeface="微软雅黑" pitchFamily="34" charset="-122"/>
                <a:ea typeface="微软雅黑" pitchFamily="34" charset="-122"/>
              </a:rPr>
              <a:t>控制技术</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rrowheads="1"/>
          </p:cNvSpPr>
          <p:nvPr>
            <p:ph type="title"/>
          </p:nvPr>
        </p:nvSpPr>
        <p:spPr>
          <a:xfrm>
            <a:off x="539750" y="333375"/>
            <a:ext cx="8234363" cy="952485"/>
          </a:xfrm>
        </p:spPr>
        <p:txBody>
          <a:bodyPr/>
          <a:lstStyle/>
          <a:p>
            <a:pPr marL="838200" indent="-838200" eaLnBrk="1" hangingPunct="1">
              <a:lnSpc>
                <a:spcPct val="125000"/>
              </a:lnSpc>
            </a:pPr>
            <a:r>
              <a:rPr lang="en-US" altLang="zh-CN" b="1" dirty="0" smtClean="0">
                <a:latin typeface="微软雅黑" pitchFamily="34" charset="-122"/>
                <a:ea typeface="微软雅黑" pitchFamily="34" charset="-122"/>
              </a:rPr>
              <a:t>6.4.5 </a:t>
            </a:r>
            <a:r>
              <a:rPr lang="zh-CN" altLang="en-US" b="1" dirty="0" smtClean="0">
                <a:latin typeface="微软雅黑" pitchFamily="34" charset="-122"/>
                <a:ea typeface="微软雅黑" pitchFamily="34" charset="-122"/>
              </a:rPr>
              <a:t>电压空间矢量</a:t>
            </a:r>
            <a:r>
              <a:rPr lang="en-US" altLang="zh-CN" b="1" dirty="0" smtClean="0">
                <a:latin typeface="微软雅黑" pitchFamily="34" charset="-122"/>
                <a:ea typeface="微软雅黑" pitchFamily="34" charset="-122"/>
              </a:rPr>
              <a:t>PWM</a:t>
            </a:r>
            <a:r>
              <a:rPr lang="zh-CN" altLang="en-US" b="1" dirty="0" smtClean="0">
                <a:latin typeface="微软雅黑" pitchFamily="34" charset="-122"/>
                <a:ea typeface="微软雅黑" pitchFamily="34" charset="-122"/>
              </a:rPr>
              <a:t>控制技术</a:t>
            </a:r>
          </a:p>
        </p:txBody>
      </p:sp>
      <p:sp>
        <p:nvSpPr>
          <p:cNvPr id="122883" name="Rectangle 3"/>
          <p:cNvSpPr>
            <a:spLocks noGrp="1" noRot="1" noChangeArrowheads="1"/>
          </p:cNvSpPr>
          <p:nvPr>
            <p:ph type="body" idx="1"/>
          </p:nvPr>
        </p:nvSpPr>
        <p:spPr>
          <a:xfrm>
            <a:off x="684213" y="1785926"/>
            <a:ext cx="8110537" cy="4681549"/>
          </a:xfrm>
        </p:spPr>
        <p:txBody>
          <a:bodyPr/>
          <a:lstStyle/>
          <a:p>
            <a:pPr>
              <a:lnSpc>
                <a:spcPct val="125000"/>
              </a:lnSpc>
            </a:pPr>
            <a:r>
              <a:rPr lang="zh-CN" altLang="en-US" dirty="0" smtClean="0">
                <a:latin typeface="微软雅黑" pitchFamily="34" charset="-122"/>
                <a:ea typeface="微软雅黑" pitchFamily="34" charset="-122"/>
              </a:rPr>
              <a:t>电压空间矢量</a:t>
            </a:r>
            <a:r>
              <a:rPr lang="en-US" altLang="zh-CN" dirty="0" smtClean="0">
                <a:latin typeface="微软雅黑" pitchFamily="34" charset="-122"/>
                <a:ea typeface="微软雅黑" pitchFamily="34" charset="-122"/>
              </a:rPr>
              <a:t>PWM</a:t>
            </a:r>
            <a:r>
              <a:rPr lang="zh-CN" altLang="en-US" dirty="0" smtClean="0">
                <a:latin typeface="微软雅黑" pitchFamily="34" charset="-122"/>
                <a:ea typeface="微软雅黑" pitchFamily="34" charset="-122"/>
              </a:rPr>
              <a:t>控制技术：</a:t>
            </a:r>
            <a:r>
              <a:rPr lang="zh-CN" altLang="en-US" sz="2800" b="1" dirty="0" smtClean="0">
                <a:latin typeface="微软雅黑" pitchFamily="34" charset="-122"/>
                <a:ea typeface="微软雅黑" pitchFamily="34" charset="-122"/>
              </a:rPr>
              <a:t>把</a:t>
            </a:r>
            <a:r>
              <a:rPr lang="zh-CN" altLang="en-US" sz="2800" b="1" dirty="0" smtClean="0">
                <a:solidFill>
                  <a:srgbClr val="0000CC"/>
                </a:solidFill>
                <a:latin typeface="微软雅黑" pitchFamily="34" charset="-122"/>
                <a:ea typeface="微软雅黑" pitchFamily="34" charset="-122"/>
              </a:rPr>
              <a:t>逆变器和交流电动机视为一体</a:t>
            </a:r>
            <a:r>
              <a:rPr lang="zh-CN" altLang="en-US" sz="2800" b="1" dirty="0" smtClean="0">
                <a:latin typeface="微软雅黑" pitchFamily="34" charset="-122"/>
                <a:ea typeface="微软雅黑" pitchFamily="34" charset="-122"/>
              </a:rPr>
              <a:t>，以</a:t>
            </a:r>
            <a:r>
              <a:rPr lang="zh-CN" altLang="en-US" sz="2800" b="1" dirty="0" smtClean="0">
                <a:solidFill>
                  <a:srgbClr val="0000CC"/>
                </a:solidFill>
                <a:latin typeface="微软雅黑" pitchFamily="34" charset="-122"/>
                <a:ea typeface="微软雅黑" pitchFamily="34" charset="-122"/>
              </a:rPr>
              <a:t>圆形旋转磁场</a:t>
            </a:r>
            <a:r>
              <a:rPr lang="zh-CN" altLang="en-US" sz="2800" b="1" dirty="0" smtClean="0">
                <a:latin typeface="微软雅黑" pitchFamily="34" charset="-122"/>
                <a:ea typeface="微软雅黑" pitchFamily="34" charset="-122"/>
              </a:rPr>
              <a:t>为目标来控制逆变器的工作，这种控制方法称作“</a:t>
            </a:r>
            <a:r>
              <a:rPr lang="zh-CN" altLang="en-US" sz="2800" b="1" dirty="0" smtClean="0">
                <a:solidFill>
                  <a:srgbClr val="0000CC"/>
                </a:solidFill>
                <a:latin typeface="微软雅黑" pitchFamily="34" charset="-122"/>
                <a:ea typeface="微软雅黑" pitchFamily="34" charset="-122"/>
              </a:rPr>
              <a:t>磁链跟踪控制</a:t>
            </a:r>
            <a:r>
              <a:rPr lang="zh-CN" altLang="en-US" sz="2800" b="1" dirty="0" smtClean="0">
                <a:latin typeface="微软雅黑" pitchFamily="34" charset="-122"/>
                <a:ea typeface="微软雅黑" pitchFamily="34" charset="-122"/>
              </a:rPr>
              <a:t>”。</a:t>
            </a:r>
          </a:p>
          <a:p>
            <a:pPr eaLnBrk="1" hangingPunct="1">
              <a:lnSpc>
                <a:spcPct val="125000"/>
              </a:lnSpc>
            </a:pPr>
            <a:r>
              <a:rPr lang="zh-CN" altLang="en-US" sz="2800" b="1" dirty="0" smtClean="0">
                <a:latin typeface="微软雅黑" pitchFamily="34" charset="-122"/>
                <a:ea typeface="微软雅黑" pitchFamily="34" charset="-122"/>
              </a:rPr>
              <a:t>磁链轨迹的控制是</a:t>
            </a:r>
            <a:r>
              <a:rPr lang="zh-CN" altLang="en-US" sz="2800" b="1" dirty="0" smtClean="0">
                <a:solidFill>
                  <a:srgbClr val="0000CC"/>
                </a:solidFill>
                <a:latin typeface="微软雅黑" pitchFamily="34" charset="-122"/>
                <a:ea typeface="微软雅黑" pitchFamily="34" charset="-122"/>
              </a:rPr>
              <a:t>通过交替使用不同的电压空间矢量</a:t>
            </a:r>
            <a:r>
              <a:rPr lang="zh-CN" altLang="en-US" sz="2800" b="1" dirty="0" smtClean="0">
                <a:latin typeface="微软雅黑" pitchFamily="34" charset="-122"/>
                <a:ea typeface="微软雅黑" pitchFamily="34" charset="-122"/>
              </a:rPr>
              <a:t>实现的，所以又称“</a:t>
            </a:r>
            <a:r>
              <a:rPr lang="zh-CN" altLang="en-US" sz="2800" b="1" dirty="0" smtClean="0">
                <a:solidFill>
                  <a:srgbClr val="0000CC"/>
                </a:solidFill>
                <a:latin typeface="微软雅黑" pitchFamily="34" charset="-122"/>
                <a:ea typeface="微软雅黑" pitchFamily="34" charset="-122"/>
              </a:rPr>
              <a:t>电压空间矢量</a:t>
            </a:r>
            <a:r>
              <a:rPr lang="en-US" altLang="zh-CN" sz="2800" b="1" dirty="0" smtClean="0">
                <a:solidFill>
                  <a:schemeClr val="hlink"/>
                </a:solidFill>
                <a:latin typeface="微软雅黑" pitchFamily="34" charset="-122"/>
                <a:ea typeface="微软雅黑" pitchFamily="34" charset="-122"/>
              </a:rPr>
              <a:t>PWM</a:t>
            </a:r>
            <a:r>
              <a:rPr lang="zh-CN" altLang="en-US" sz="2800" b="1" dirty="0" smtClean="0">
                <a:solidFill>
                  <a:schemeClr val="hlink"/>
                </a:solidFill>
                <a:latin typeface="微软雅黑" pitchFamily="34" charset="-122"/>
                <a:ea typeface="微软雅黑" pitchFamily="34" charset="-122"/>
              </a:rPr>
              <a:t>（</a:t>
            </a:r>
            <a:r>
              <a:rPr lang="en-US" altLang="zh-CN" sz="2800" b="1" dirty="0" smtClean="0">
                <a:solidFill>
                  <a:schemeClr val="hlink"/>
                </a:solidFill>
                <a:latin typeface="微软雅黑" pitchFamily="34" charset="-122"/>
                <a:ea typeface="微软雅黑" pitchFamily="34" charset="-122"/>
              </a:rPr>
              <a:t>SVPWM</a:t>
            </a:r>
            <a:r>
              <a:rPr lang="zh-CN" altLang="en-US" sz="2800" b="1" dirty="0" smtClean="0">
                <a:solidFill>
                  <a:schemeClr val="hlink"/>
                </a:solidFill>
                <a:latin typeface="微软雅黑" pitchFamily="34" charset="-122"/>
                <a:ea typeface="微软雅黑" pitchFamily="34" charset="-122"/>
              </a:rPr>
              <a:t>，</a:t>
            </a:r>
            <a:r>
              <a:rPr lang="en-US" altLang="zh-CN" sz="2800" b="1" dirty="0" smtClean="0">
                <a:solidFill>
                  <a:schemeClr val="hlink"/>
                </a:solidFill>
                <a:latin typeface="微软雅黑" pitchFamily="34" charset="-122"/>
                <a:ea typeface="微软雅黑" pitchFamily="34" charset="-122"/>
              </a:rPr>
              <a:t>Space Vector PWM</a:t>
            </a:r>
            <a:r>
              <a:rPr lang="zh-CN" altLang="en-US" sz="2800" b="1" dirty="0" smtClean="0">
                <a:solidFill>
                  <a:schemeClr val="hlink"/>
                </a:solidFill>
                <a:latin typeface="微软雅黑" pitchFamily="34" charset="-122"/>
                <a:ea typeface="微软雅黑" pitchFamily="34" charset="-122"/>
              </a:rPr>
              <a:t>）控制</a:t>
            </a:r>
            <a:r>
              <a:rPr lang="zh-CN" altLang="en-US" sz="2800" b="1" dirty="0" smtClean="0">
                <a:latin typeface="微软雅黑" pitchFamily="34" charset="-122"/>
                <a:ea typeface="微软雅黑" pitchFamily="34" charset="-122"/>
              </a:rPr>
              <a:t>”。</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Rot="1" noChangeArrowheads="1"/>
          </p:cNvSpPr>
          <p:nvPr>
            <p:ph type="body" idx="1"/>
          </p:nvPr>
        </p:nvSpPr>
        <p:spPr>
          <a:xfrm>
            <a:off x="684213" y="1785926"/>
            <a:ext cx="8110537" cy="4681549"/>
          </a:xfrm>
        </p:spPr>
        <p:txBody>
          <a:bodyPr/>
          <a:lstStyle/>
          <a:p>
            <a:pPr>
              <a:lnSpc>
                <a:spcPct val="125000"/>
              </a:lnSpc>
            </a:pPr>
            <a:r>
              <a:rPr lang="zh-CN" altLang="en-US" dirty="0" smtClean="0">
                <a:latin typeface="微软雅黑" pitchFamily="34" charset="-122"/>
                <a:ea typeface="微软雅黑" pitchFamily="34" charset="-122"/>
              </a:rPr>
              <a:t>正弦波</a:t>
            </a:r>
            <a:r>
              <a:rPr lang="en-US" altLang="zh-CN" dirty="0" smtClean="0">
                <a:latin typeface="微软雅黑" pitchFamily="34" charset="-122"/>
                <a:ea typeface="微软雅黑" pitchFamily="34" charset="-122"/>
              </a:rPr>
              <a:t>PWM</a:t>
            </a:r>
            <a:r>
              <a:rPr lang="zh-CN" altLang="en-US" dirty="0" smtClean="0">
                <a:latin typeface="微软雅黑" pitchFamily="34" charset="-122"/>
                <a:ea typeface="微软雅黑" pitchFamily="34" charset="-122"/>
              </a:rPr>
              <a:t>控制：输出电压接近正弦波；</a:t>
            </a:r>
            <a:endParaRPr lang="en-US" altLang="zh-CN" dirty="0" smtClean="0">
              <a:latin typeface="微软雅黑" pitchFamily="34" charset="-122"/>
              <a:ea typeface="微软雅黑" pitchFamily="34" charset="-122"/>
            </a:endParaRPr>
          </a:p>
          <a:p>
            <a:pPr>
              <a:lnSpc>
                <a:spcPct val="125000"/>
              </a:lnSpc>
            </a:pPr>
            <a:r>
              <a:rPr lang="zh-CN" altLang="en-US" dirty="0" smtClean="0">
                <a:latin typeface="微软雅黑" pitchFamily="34" charset="-122"/>
                <a:ea typeface="微软雅黑" pitchFamily="34" charset="-122"/>
              </a:rPr>
              <a:t>电流跟踪</a:t>
            </a:r>
            <a:r>
              <a:rPr lang="en-US" altLang="zh-CN" dirty="0" smtClean="0">
                <a:latin typeface="微软雅黑" pitchFamily="34" charset="-122"/>
                <a:ea typeface="微软雅黑" pitchFamily="34" charset="-122"/>
              </a:rPr>
              <a:t>PWM</a:t>
            </a:r>
            <a:r>
              <a:rPr lang="zh-CN" altLang="en-US" dirty="0" smtClean="0">
                <a:latin typeface="微软雅黑" pitchFamily="34" charset="-122"/>
                <a:ea typeface="微软雅黑" pitchFamily="34" charset="-122"/>
              </a:rPr>
              <a:t>控制：输出电流接近正弦波；</a:t>
            </a:r>
            <a:endParaRPr lang="en-US" altLang="zh-CN" dirty="0" smtClean="0">
              <a:latin typeface="微软雅黑" pitchFamily="34" charset="-122"/>
              <a:ea typeface="微软雅黑" pitchFamily="34" charset="-122"/>
            </a:endParaRPr>
          </a:p>
          <a:p>
            <a:pPr>
              <a:lnSpc>
                <a:spcPct val="125000"/>
              </a:lnSpc>
            </a:pPr>
            <a:r>
              <a:rPr lang="zh-CN" altLang="en-US" dirty="0" smtClean="0">
                <a:latin typeface="微软雅黑" pitchFamily="34" charset="-122"/>
                <a:ea typeface="微软雅黑" pitchFamily="34" charset="-122"/>
              </a:rPr>
              <a:t>电压空间矢量</a:t>
            </a:r>
            <a:r>
              <a:rPr lang="en-US" altLang="zh-CN" dirty="0" smtClean="0">
                <a:latin typeface="微软雅黑" pitchFamily="34" charset="-122"/>
                <a:ea typeface="微软雅黑" pitchFamily="34" charset="-122"/>
              </a:rPr>
              <a:t>PWM</a:t>
            </a:r>
            <a:r>
              <a:rPr lang="zh-CN" altLang="en-US" dirty="0" smtClean="0">
                <a:latin typeface="微软雅黑" pitchFamily="34" charset="-122"/>
                <a:ea typeface="微软雅黑" pitchFamily="34" charset="-122"/>
              </a:rPr>
              <a:t>控制技术：</a:t>
            </a:r>
            <a:r>
              <a:rPr lang="zh-CN" altLang="en-US" sz="2800" b="1" dirty="0" smtClean="0">
                <a:latin typeface="微软雅黑" pitchFamily="34" charset="-122"/>
                <a:ea typeface="微软雅黑" pitchFamily="34" charset="-122"/>
              </a:rPr>
              <a:t>以</a:t>
            </a:r>
            <a:r>
              <a:rPr lang="zh-CN" altLang="en-US" sz="2800" b="1" dirty="0" smtClean="0">
                <a:solidFill>
                  <a:srgbClr val="0000CC"/>
                </a:solidFill>
                <a:latin typeface="微软雅黑" pitchFamily="34" charset="-122"/>
                <a:ea typeface="微软雅黑" pitchFamily="34" charset="-122"/>
              </a:rPr>
              <a:t>圆形旋转磁场</a:t>
            </a:r>
            <a:r>
              <a:rPr lang="zh-CN" altLang="en-US" sz="2800" b="1" dirty="0" smtClean="0">
                <a:latin typeface="微软雅黑" pitchFamily="34" charset="-122"/>
                <a:ea typeface="微软雅黑" pitchFamily="34" charset="-122"/>
              </a:rPr>
              <a:t>为目标，产生恒定的电磁转矩。</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Rot="1" noChangeArrowheads="1"/>
          </p:cNvSpPr>
          <p:nvPr>
            <p:ph type="body" idx="1"/>
          </p:nvPr>
        </p:nvSpPr>
        <p:spPr>
          <a:xfrm>
            <a:off x="609600" y="1785926"/>
            <a:ext cx="7848600" cy="4344999"/>
          </a:xfrm>
        </p:spPr>
        <p:txBody>
          <a:bodyPr/>
          <a:lstStyle/>
          <a:p>
            <a:pPr eaLnBrk="1" hangingPunct="1">
              <a:lnSpc>
                <a:spcPct val="125000"/>
              </a:lnSpc>
            </a:pPr>
            <a:r>
              <a:rPr lang="zh-CN" altLang="en-US" dirty="0" smtClean="0">
                <a:latin typeface="微软雅黑" pitchFamily="34" charset="-122"/>
                <a:ea typeface="微软雅黑" pitchFamily="34" charset="-122"/>
              </a:rPr>
              <a:t>电压空间矢量的定义</a:t>
            </a:r>
          </a:p>
          <a:p>
            <a:pPr eaLnBrk="1" hangingPunct="1">
              <a:lnSpc>
                <a:spcPct val="125000"/>
              </a:lnSpc>
            </a:pPr>
            <a:r>
              <a:rPr lang="zh-CN" altLang="en-US" dirty="0" smtClean="0">
                <a:latin typeface="微软雅黑" pitchFamily="34" charset="-122"/>
                <a:ea typeface="微软雅黑" pitchFamily="34" charset="-122"/>
              </a:rPr>
              <a:t>电压空间矢量与磁链空间矢量的关系</a:t>
            </a:r>
          </a:p>
          <a:p>
            <a:pPr eaLnBrk="1" hangingPunct="1">
              <a:lnSpc>
                <a:spcPct val="125000"/>
              </a:lnSpc>
            </a:pPr>
            <a:r>
              <a:rPr lang="zh-CN" altLang="en-US" dirty="0" smtClean="0">
                <a:latin typeface="微软雅黑" pitchFamily="34" charset="-122"/>
                <a:ea typeface="微软雅黑" pitchFamily="34" charset="-122"/>
              </a:rPr>
              <a:t>基本电压空间矢量</a:t>
            </a:r>
          </a:p>
          <a:p>
            <a:pPr eaLnBrk="1" hangingPunct="1">
              <a:lnSpc>
                <a:spcPct val="125000"/>
              </a:lnSpc>
            </a:pPr>
            <a:r>
              <a:rPr lang="zh-CN" altLang="en-US" dirty="0" smtClean="0">
                <a:solidFill>
                  <a:srgbClr val="0000CC"/>
                </a:solidFill>
                <a:latin typeface="微软雅黑" pitchFamily="34" charset="-122"/>
                <a:ea typeface="微软雅黑" pitchFamily="34" charset="-122"/>
              </a:rPr>
              <a:t>正六边形空间</a:t>
            </a:r>
            <a:r>
              <a:rPr lang="zh-CN" altLang="en-US" dirty="0" smtClean="0">
                <a:latin typeface="微软雅黑" pitchFamily="34" charset="-122"/>
                <a:ea typeface="微软雅黑" pitchFamily="34" charset="-122"/>
              </a:rPr>
              <a:t>旋转磁场的形成</a:t>
            </a:r>
          </a:p>
          <a:p>
            <a:pPr eaLnBrk="1" hangingPunct="1">
              <a:lnSpc>
                <a:spcPct val="125000"/>
              </a:lnSpc>
            </a:pPr>
            <a:r>
              <a:rPr lang="zh-CN" altLang="en-US" dirty="0" smtClean="0">
                <a:latin typeface="微软雅黑" pitchFamily="34" charset="-122"/>
                <a:ea typeface="微软雅黑" pitchFamily="34" charset="-122"/>
              </a:rPr>
              <a:t>如何利用电压空间矢量得到近似</a:t>
            </a:r>
            <a:r>
              <a:rPr lang="zh-CN" altLang="en-US" dirty="0" smtClean="0">
                <a:solidFill>
                  <a:srgbClr val="0000CC"/>
                </a:solidFill>
                <a:latin typeface="微软雅黑" pitchFamily="34" charset="-122"/>
                <a:ea typeface="微软雅黑" pitchFamily="34" charset="-122"/>
              </a:rPr>
              <a:t>圆形</a:t>
            </a:r>
            <a:r>
              <a:rPr lang="zh-CN" altLang="en-US" dirty="0" smtClean="0">
                <a:latin typeface="微软雅黑" pitchFamily="34" charset="-122"/>
                <a:ea typeface="微软雅黑" pitchFamily="34" charset="-122"/>
              </a:rPr>
              <a:t>的旋转磁场</a:t>
            </a:r>
          </a:p>
          <a:p>
            <a:pPr eaLnBrk="1" hangingPunct="1">
              <a:lnSpc>
                <a:spcPct val="125000"/>
              </a:lnSpc>
            </a:pPr>
            <a:endParaRPr lang="en-US" altLang="zh-CN" dirty="0" smtClean="0">
              <a:latin typeface="微软雅黑" pitchFamily="34" charset="-122"/>
              <a:ea typeface="微软雅黑" pitchFamily="34" charset="-122"/>
            </a:endParaRPr>
          </a:p>
        </p:txBody>
      </p:sp>
      <p:sp>
        <p:nvSpPr>
          <p:cNvPr id="4" name="标题 3"/>
          <p:cNvSpPr>
            <a:spLocks noGrp="1"/>
          </p:cNvSpPr>
          <p:nvPr>
            <p:ph type="title"/>
          </p:nvPr>
        </p:nvSpPr>
        <p:spPr>
          <a:xfrm>
            <a:off x="579463" y="642918"/>
            <a:ext cx="7707313" cy="612775"/>
          </a:xfrm>
        </p:spPr>
        <p:txBody>
          <a:bodyPr/>
          <a:lstStyle/>
          <a:p>
            <a:r>
              <a:rPr lang="zh-CN" altLang="en-US" sz="3200" b="1" dirty="0" smtClean="0">
                <a:latin typeface="微软雅黑" pitchFamily="34" charset="-122"/>
                <a:ea typeface="微软雅黑" pitchFamily="34" charset="-122"/>
              </a:rPr>
              <a:t>电压空间矢量</a:t>
            </a:r>
            <a:r>
              <a:rPr lang="en-US" altLang="zh-CN" sz="3200" b="1" dirty="0" smtClean="0">
                <a:latin typeface="微软雅黑" pitchFamily="34" charset="-122"/>
                <a:ea typeface="微软雅黑" pitchFamily="34" charset="-122"/>
              </a:rPr>
              <a:t>PWM</a:t>
            </a:r>
            <a:r>
              <a:rPr lang="zh-CN" altLang="en-US" sz="3200" b="1" dirty="0" smtClean="0">
                <a:latin typeface="微软雅黑" pitchFamily="34" charset="-122"/>
                <a:ea typeface="微软雅黑" pitchFamily="34" charset="-122"/>
              </a:rPr>
              <a:t>控制技术</a:t>
            </a:r>
            <a:endParaRPr lang="zh-CN" altLang="en-US" sz="32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内容占位符 2"/>
          <p:cNvSpPr>
            <a:spLocks noGrp="1"/>
          </p:cNvSpPr>
          <p:nvPr>
            <p:ph idx="1"/>
          </p:nvPr>
        </p:nvSpPr>
        <p:spPr>
          <a:xfrm>
            <a:off x="609600" y="1301750"/>
            <a:ext cx="8248680" cy="4829175"/>
          </a:xfrm>
        </p:spPr>
        <p:txBody>
          <a:bodyPr/>
          <a:lstStyle/>
          <a:p>
            <a:pPr>
              <a:lnSpc>
                <a:spcPct val="125000"/>
              </a:lnSpc>
            </a:pPr>
            <a:r>
              <a:rPr kumimoji="1" lang="zh-CN" altLang="en-US" sz="2800" b="1" dirty="0" smtClean="0">
                <a:latin typeface="微软雅黑" pitchFamily="34" charset="-122"/>
                <a:ea typeface="微软雅黑" pitchFamily="34" charset="-122"/>
              </a:rPr>
              <a:t>交流电动机绕组的电压、电流、磁链等物理量都是随</a:t>
            </a:r>
            <a:r>
              <a:rPr kumimoji="1" lang="zh-CN" altLang="en-US" sz="2800" b="1" dirty="0" smtClean="0">
                <a:solidFill>
                  <a:schemeClr val="hlink"/>
                </a:solidFill>
                <a:latin typeface="微软雅黑" pitchFamily="34" charset="-122"/>
                <a:ea typeface="微软雅黑" pitchFamily="34" charset="-122"/>
              </a:rPr>
              <a:t>时间变化</a:t>
            </a:r>
            <a:r>
              <a:rPr kumimoji="1" lang="zh-CN" altLang="en-US" sz="2800" b="1" dirty="0" smtClean="0">
                <a:latin typeface="微软雅黑" pitchFamily="34" charset="-122"/>
                <a:ea typeface="微软雅黑" pitchFamily="34" charset="-122"/>
              </a:rPr>
              <a:t>的，如果考虑到它们所在绕组的空间位置，可以定义为</a:t>
            </a:r>
            <a:r>
              <a:rPr kumimoji="1" lang="zh-CN" altLang="en-US" sz="2800" b="1" dirty="0" smtClean="0">
                <a:solidFill>
                  <a:srgbClr val="0000CC"/>
                </a:solidFill>
                <a:latin typeface="微软雅黑" pitchFamily="34" charset="-122"/>
                <a:ea typeface="微软雅黑" pitchFamily="34" charset="-122"/>
              </a:rPr>
              <a:t>空间矢量</a:t>
            </a:r>
            <a:r>
              <a:rPr kumimoji="1" lang="zh-CN" altLang="en-US" sz="2800" b="1" dirty="0" smtClean="0">
                <a:latin typeface="微软雅黑" pitchFamily="34" charset="-122"/>
                <a:ea typeface="微软雅黑" pitchFamily="34" charset="-122"/>
              </a:rPr>
              <a:t>。</a:t>
            </a:r>
            <a:endParaRPr kumimoji="1" lang="en-US" altLang="zh-CN" sz="2800" b="1" dirty="0" smtClean="0">
              <a:latin typeface="微软雅黑" pitchFamily="34" charset="-122"/>
              <a:ea typeface="微软雅黑" pitchFamily="34" charset="-122"/>
            </a:endParaRPr>
          </a:p>
          <a:p>
            <a:pPr>
              <a:lnSpc>
                <a:spcPct val="125000"/>
              </a:lnSpc>
            </a:pPr>
            <a:endParaRPr kumimoji="1" lang="en-US" altLang="zh-CN" dirty="0" smtClean="0">
              <a:latin typeface="微软雅黑" pitchFamily="34" charset="-122"/>
              <a:ea typeface="微软雅黑" pitchFamily="34" charset="-122"/>
            </a:endParaRPr>
          </a:p>
          <a:p>
            <a:pPr>
              <a:lnSpc>
                <a:spcPct val="125000"/>
              </a:lnSpc>
            </a:pPr>
            <a:r>
              <a:rPr kumimoji="1" lang="en-US" altLang="zh-CN" sz="2400" b="1" dirty="0" smtClean="0">
                <a:latin typeface="微软雅黑" pitchFamily="34" charset="-122"/>
                <a:ea typeface="微软雅黑" pitchFamily="34" charset="-122"/>
              </a:rPr>
              <a:t>A</a:t>
            </a:r>
            <a:r>
              <a:rPr kumimoji="1" lang="zh-CN" altLang="en-US" sz="2400" b="1" dirty="0" smtClean="0">
                <a:latin typeface="微软雅黑" pitchFamily="34" charset="-122"/>
                <a:ea typeface="微软雅黑" pitchFamily="34" charset="-122"/>
              </a:rPr>
              <a:t>、</a:t>
            </a:r>
            <a:r>
              <a:rPr kumimoji="1" lang="en-US" altLang="zh-CN" sz="2400" b="1" dirty="0" smtClean="0">
                <a:latin typeface="微软雅黑" pitchFamily="34" charset="-122"/>
                <a:ea typeface="微软雅黑" pitchFamily="34" charset="-122"/>
              </a:rPr>
              <a:t>B</a:t>
            </a:r>
            <a:r>
              <a:rPr kumimoji="1" lang="zh-CN" altLang="en-US" sz="2400" b="1" dirty="0" smtClean="0">
                <a:latin typeface="微软雅黑" pitchFamily="34" charset="-122"/>
                <a:ea typeface="微软雅黑" pitchFamily="34" charset="-122"/>
              </a:rPr>
              <a:t>、</a:t>
            </a:r>
            <a:r>
              <a:rPr kumimoji="1" lang="en-US" altLang="zh-CN" sz="2400" b="1" dirty="0" smtClean="0">
                <a:latin typeface="微软雅黑" pitchFamily="34" charset="-122"/>
                <a:ea typeface="微软雅黑" pitchFamily="34" charset="-122"/>
              </a:rPr>
              <a:t>C</a:t>
            </a:r>
            <a:r>
              <a:rPr kumimoji="1" lang="zh-CN" altLang="en-US" sz="2400" b="1" dirty="0" smtClean="0">
                <a:latin typeface="微软雅黑" pitchFamily="34" charset="-122"/>
                <a:ea typeface="微软雅黑" pitchFamily="34" charset="-122"/>
              </a:rPr>
              <a:t>：定子三相绕组轴线</a:t>
            </a:r>
            <a:endParaRPr kumimoji="1" lang="en-US" altLang="zh-CN" sz="2400" b="1" dirty="0" smtClean="0">
              <a:latin typeface="微软雅黑" pitchFamily="34" charset="-122"/>
              <a:ea typeface="微软雅黑" pitchFamily="34" charset="-122"/>
            </a:endParaRPr>
          </a:p>
          <a:p>
            <a:pPr>
              <a:lnSpc>
                <a:spcPct val="125000"/>
              </a:lnSpc>
            </a:pPr>
            <a:r>
              <a:rPr kumimoji="1" lang="en-US" altLang="zh-CN" sz="2400" dirty="0" smtClean="0">
                <a:latin typeface="微软雅黑" pitchFamily="34" charset="-122"/>
                <a:ea typeface="微软雅黑" pitchFamily="34" charset="-122"/>
              </a:rPr>
              <a:t>3</a:t>
            </a:r>
            <a:r>
              <a:rPr kumimoji="1" lang="zh-CN" altLang="en-US" sz="2400" dirty="0" smtClean="0">
                <a:latin typeface="微软雅黑" pitchFamily="34" charset="-122"/>
                <a:ea typeface="微软雅黑" pitchFamily="34" charset="-122"/>
              </a:rPr>
              <a:t>相定子相电压</a:t>
            </a:r>
            <a:endParaRPr kumimoji="1" lang="zh-CN" altLang="en-US" sz="2400" b="1" dirty="0" smtClean="0">
              <a:latin typeface="微软雅黑" pitchFamily="34" charset="-122"/>
              <a:ea typeface="微软雅黑" pitchFamily="34" charset="-122"/>
            </a:endParaRPr>
          </a:p>
        </p:txBody>
      </p:sp>
      <p:sp>
        <p:nvSpPr>
          <p:cNvPr id="125955" name="Rectangle 2"/>
          <p:cNvSpPr>
            <a:spLocks noGrp="1" noRot="1" noChangeArrowheads="1"/>
          </p:cNvSpPr>
          <p:nvPr>
            <p:ph type="title"/>
          </p:nvPr>
        </p:nvSpPr>
        <p:spPr/>
        <p:txBody>
          <a:bodyPr/>
          <a:lstStyle/>
          <a:p>
            <a:pPr marL="838200" indent="-838200" eaLnBrk="1" hangingPunct="1">
              <a:lnSpc>
                <a:spcPct val="125000"/>
              </a:lnSpc>
            </a:pPr>
            <a:r>
              <a:rPr lang="en-US" altLang="zh-CN" b="1" dirty="0" smtClean="0">
                <a:latin typeface="微软雅黑" pitchFamily="34" charset="-122"/>
                <a:ea typeface="微软雅黑" pitchFamily="34" charset="-122"/>
              </a:rPr>
              <a:t>1.</a:t>
            </a:r>
            <a:r>
              <a:rPr lang="zh-CN" altLang="en-US" b="1" dirty="0" smtClean="0">
                <a:latin typeface="微软雅黑" pitchFamily="34" charset="-122"/>
                <a:ea typeface="微软雅黑" pitchFamily="34" charset="-122"/>
              </a:rPr>
              <a:t>空间矢量的定义</a:t>
            </a:r>
          </a:p>
        </p:txBody>
      </p:sp>
      <p:pic>
        <p:nvPicPr>
          <p:cNvPr id="5" name="Picture 8" descr="0521"/>
          <p:cNvPicPr>
            <a:picLocks noChangeAspect="1" noChangeArrowheads="1"/>
          </p:cNvPicPr>
          <p:nvPr/>
        </p:nvPicPr>
        <p:blipFill>
          <a:blip r:embed="rId2"/>
          <a:srcRect/>
          <a:stretch>
            <a:fillRect/>
          </a:stretch>
        </p:blipFill>
        <p:spPr bwMode="auto">
          <a:xfrm>
            <a:off x="5573750" y="3000372"/>
            <a:ext cx="3284530" cy="31595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18" name="Rectangle 2"/>
          <p:cNvSpPr>
            <a:spLocks noGrp="1" noChangeArrowheads="1"/>
          </p:cNvSpPr>
          <p:nvPr>
            <p:ph type="title"/>
          </p:nvPr>
        </p:nvSpPr>
        <p:spPr>
          <a:xfrm>
            <a:off x="571472" y="571480"/>
            <a:ext cx="8351838" cy="762000"/>
          </a:xfrm>
        </p:spPr>
        <p:txBody>
          <a:bodyPr/>
          <a:lstStyle/>
          <a:p>
            <a:r>
              <a:rPr lang="en-US" altLang="zh-CN" b="1" dirty="0" smtClean="0">
                <a:latin typeface="微软雅黑" pitchFamily="34" charset="-122"/>
                <a:ea typeface="微软雅黑" pitchFamily="34" charset="-122"/>
              </a:rPr>
              <a:t>6.3 </a:t>
            </a:r>
            <a:r>
              <a:rPr lang="zh-CN" altLang="en-US" b="1" dirty="0">
                <a:latin typeface="微软雅黑" pitchFamily="34" charset="-122"/>
                <a:ea typeface="微软雅黑" pitchFamily="34" charset="-122"/>
              </a:rPr>
              <a:t>异步电动机变压</a:t>
            </a:r>
            <a:r>
              <a:rPr lang="zh-CN" altLang="en-US" b="1" dirty="0" smtClean="0">
                <a:latin typeface="微软雅黑" pitchFamily="34" charset="-122"/>
                <a:ea typeface="微软雅黑" pitchFamily="34" charset="-122"/>
              </a:rPr>
              <a:t>变频调速</a:t>
            </a:r>
            <a:endParaRPr lang="zh-CN" altLang="en-US" b="1" dirty="0">
              <a:latin typeface="微软雅黑" pitchFamily="34" charset="-122"/>
              <a:ea typeface="微软雅黑" pitchFamily="34" charset="-122"/>
            </a:endParaRPr>
          </a:p>
        </p:txBody>
      </p:sp>
      <p:sp>
        <p:nvSpPr>
          <p:cNvPr id="879619" name="Rectangle 3"/>
          <p:cNvSpPr>
            <a:spLocks noChangeArrowheads="1"/>
          </p:cNvSpPr>
          <p:nvPr/>
        </p:nvSpPr>
        <p:spPr bwMode="auto">
          <a:xfrm>
            <a:off x="357158" y="1500175"/>
            <a:ext cx="8064500" cy="1214446"/>
          </a:xfrm>
          <a:prstGeom prst="rect">
            <a:avLst/>
          </a:prstGeom>
          <a:noFill/>
          <a:ln w="9525">
            <a:noFill/>
            <a:miter lim="800000"/>
            <a:headEnd/>
            <a:tailEnd/>
          </a:ln>
          <a:effectLst/>
        </p:spPr>
        <p:txBody>
          <a:bodyPr/>
          <a:lstStyle/>
          <a:p>
            <a:pPr marL="342900" indent="-342900" algn="l">
              <a:lnSpc>
                <a:spcPct val="125000"/>
              </a:lnSpc>
              <a:buClr>
                <a:schemeClr val="folHlink"/>
              </a:buClr>
              <a:buSzPct val="75000"/>
              <a:buFont typeface="Wingdings" pitchFamily="2" charset="2"/>
              <a:buChar char="l"/>
            </a:pPr>
            <a:r>
              <a:rPr lang="zh-CN" altLang="en-US" sz="2800" b="1" dirty="0" smtClean="0">
                <a:solidFill>
                  <a:schemeClr val="tx1"/>
                </a:solidFill>
                <a:latin typeface="微软雅黑" pitchFamily="34" charset="-122"/>
                <a:ea typeface="微软雅黑" pitchFamily="34" charset="-122"/>
              </a:rPr>
              <a:t>变压变频调速的基本特征：</a:t>
            </a:r>
            <a:endParaRPr lang="en-US" altLang="zh-CN" sz="2800" b="1" dirty="0" smtClean="0">
              <a:solidFill>
                <a:schemeClr val="tx1"/>
              </a:solidFill>
              <a:latin typeface="微软雅黑" pitchFamily="34" charset="-122"/>
              <a:ea typeface="微软雅黑" pitchFamily="34" charset="-122"/>
            </a:endParaRPr>
          </a:p>
          <a:p>
            <a:pPr marL="342900" indent="-342900" algn="l">
              <a:lnSpc>
                <a:spcPct val="125000"/>
              </a:lnSpc>
              <a:buClr>
                <a:schemeClr val="folHlink"/>
              </a:buClr>
              <a:buSzPct val="75000"/>
              <a:buFont typeface="Wingdings" pitchFamily="2" charset="2"/>
              <a:buChar char="Ø"/>
            </a:pPr>
            <a:r>
              <a:rPr lang="zh-CN" altLang="en-US" sz="2800" b="1" dirty="0" smtClean="0">
                <a:solidFill>
                  <a:srgbClr val="0000CC"/>
                </a:solidFill>
                <a:latin typeface="微软雅黑" pitchFamily="34" charset="-122"/>
                <a:ea typeface="微软雅黑" pitchFamily="34" charset="-122"/>
              </a:rPr>
              <a:t>同步转速</a:t>
            </a:r>
            <a:r>
              <a:rPr lang="zh-CN" altLang="en-US" sz="2800" b="1" dirty="0" smtClean="0">
                <a:solidFill>
                  <a:schemeClr val="tx1"/>
                </a:solidFill>
                <a:latin typeface="微软雅黑" pitchFamily="34" charset="-122"/>
                <a:ea typeface="微软雅黑" pitchFamily="34" charset="-122"/>
              </a:rPr>
              <a:t>随</a:t>
            </a:r>
            <a:r>
              <a:rPr lang="zh-CN" altLang="en-US" sz="2800" b="1" dirty="0" smtClean="0">
                <a:solidFill>
                  <a:srgbClr val="0000CC"/>
                </a:solidFill>
                <a:latin typeface="微软雅黑" pitchFamily="34" charset="-122"/>
                <a:ea typeface="微软雅黑" pitchFamily="34" charset="-122"/>
              </a:rPr>
              <a:t>频率变化</a:t>
            </a:r>
            <a:endParaRPr lang="en-US" altLang="zh-CN" sz="2800" b="1" dirty="0" smtClean="0">
              <a:solidFill>
                <a:srgbClr val="0000CC"/>
              </a:solidFill>
              <a:latin typeface="微软雅黑" pitchFamily="34" charset="-122"/>
              <a:ea typeface="微软雅黑" pitchFamily="34" charset="-122"/>
            </a:endParaRPr>
          </a:p>
          <a:p>
            <a:pPr marL="342900" indent="-342900" algn="l">
              <a:lnSpc>
                <a:spcPct val="125000"/>
              </a:lnSpc>
              <a:buClr>
                <a:schemeClr val="folHlink"/>
              </a:buClr>
              <a:buSzPct val="75000"/>
              <a:buFont typeface="Wingdings" pitchFamily="2" charset="2"/>
              <a:buChar char="Ø"/>
            </a:pPr>
            <a:endParaRPr lang="en-US" altLang="zh-CN" sz="2800" b="1" dirty="0" smtClean="0">
              <a:solidFill>
                <a:srgbClr val="0000CC"/>
              </a:solidFill>
              <a:latin typeface="微软雅黑" pitchFamily="34" charset="-122"/>
              <a:ea typeface="微软雅黑" pitchFamily="34" charset="-122"/>
            </a:endParaRPr>
          </a:p>
          <a:p>
            <a:pPr marL="342900" indent="-342900" algn="l">
              <a:lnSpc>
                <a:spcPct val="125000"/>
              </a:lnSpc>
              <a:buClr>
                <a:schemeClr val="folHlink"/>
              </a:buClr>
              <a:buSzPct val="75000"/>
              <a:buFont typeface="Wingdings" pitchFamily="2" charset="2"/>
              <a:buChar char="Ø"/>
            </a:pPr>
            <a:endParaRPr lang="en-US" altLang="zh-CN" sz="2800" b="1" dirty="0" smtClean="0">
              <a:solidFill>
                <a:srgbClr val="0000CC"/>
              </a:solidFill>
              <a:latin typeface="微软雅黑" pitchFamily="34" charset="-122"/>
              <a:ea typeface="微软雅黑" pitchFamily="34" charset="-122"/>
            </a:endParaRPr>
          </a:p>
          <a:p>
            <a:pPr marL="342900" indent="-342900">
              <a:lnSpc>
                <a:spcPct val="125000"/>
              </a:lnSpc>
              <a:buClr>
                <a:schemeClr val="folHlink"/>
              </a:buClr>
              <a:buSzPct val="75000"/>
              <a:buFont typeface="Wingdings" pitchFamily="2" charset="2"/>
              <a:buChar char="Ø"/>
            </a:pPr>
            <a:r>
              <a:rPr lang="zh-CN" altLang="en-US" sz="2800" b="1" dirty="0" smtClean="0">
                <a:latin typeface="微软雅黑" pitchFamily="34" charset="-122"/>
                <a:ea typeface="微软雅黑" pitchFamily="34" charset="-122"/>
              </a:rPr>
              <a:t>实际转速 </a:t>
            </a:r>
            <a:endParaRPr lang="en-US" altLang="zh-CN" sz="2800" b="1" dirty="0" smtClean="0">
              <a:latin typeface="微软雅黑" pitchFamily="34" charset="-122"/>
              <a:ea typeface="微软雅黑" pitchFamily="34" charset="-122"/>
            </a:endParaRPr>
          </a:p>
          <a:p>
            <a:pPr marL="342900" indent="-342900">
              <a:lnSpc>
                <a:spcPct val="125000"/>
              </a:lnSpc>
              <a:buClr>
                <a:schemeClr val="folHlink"/>
              </a:buClr>
              <a:buSzPct val="75000"/>
              <a:buFont typeface="Wingdings" pitchFamily="2" charset="2"/>
              <a:buChar char="Ø"/>
            </a:pPr>
            <a:endParaRPr lang="en-US" altLang="zh-CN" sz="2800" b="1" dirty="0" smtClean="0">
              <a:latin typeface="微软雅黑" pitchFamily="34" charset="-122"/>
              <a:ea typeface="微软雅黑" pitchFamily="34" charset="-122"/>
            </a:endParaRPr>
          </a:p>
          <a:p>
            <a:pPr marL="342900" indent="-342900">
              <a:lnSpc>
                <a:spcPct val="125000"/>
              </a:lnSpc>
              <a:buClr>
                <a:schemeClr val="folHlink"/>
              </a:buClr>
              <a:buSzPct val="75000"/>
              <a:buFont typeface="Wingdings" pitchFamily="2" charset="2"/>
              <a:buChar char="Ø"/>
            </a:pPr>
            <a:r>
              <a:rPr lang="zh-CN" altLang="en-US" sz="2800" b="1" dirty="0" smtClean="0">
                <a:latin typeface="微软雅黑" pitchFamily="34" charset="-122"/>
                <a:ea typeface="微软雅黑" pitchFamily="34" charset="-122"/>
              </a:rPr>
              <a:t>稳态速降</a:t>
            </a:r>
            <a:r>
              <a:rPr lang="zh-CN" altLang="en-US" sz="2800" dirty="0" smtClean="0">
                <a:latin typeface="微软雅黑" pitchFamily="34" charset="-122"/>
                <a:ea typeface="微软雅黑" pitchFamily="34" charset="-122"/>
              </a:rPr>
              <a:t> </a:t>
            </a:r>
          </a:p>
          <a:p>
            <a:pPr marL="342900" indent="-342900">
              <a:lnSpc>
                <a:spcPct val="125000"/>
              </a:lnSpc>
              <a:buClr>
                <a:schemeClr val="folHlink"/>
              </a:buClr>
              <a:buSzPct val="75000"/>
              <a:buFont typeface="Wingdings" pitchFamily="2" charset="2"/>
              <a:buChar char="Ø"/>
            </a:pPr>
            <a:endParaRPr lang="zh-CN" altLang="en-US" sz="2800" b="1" dirty="0" smtClean="0">
              <a:latin typeface="微软雅黑" pitchFamily="34" charset="-122"/>
              <a:ea typeface="微软雅黑" pitchFamily="34" charset="-122"/>
            </a:endParaRPr>
          </a:p>
          <a:p>
            <a:pPr marL="342900" indent="-342900" algn="l">
              <a:lnSpc>
                <a:spcPct val="125000"/>
              </a:lnSpc>
              <a:buClr>
                <a:schemeClr val="folHlink"/>
              </a:buClr>
              <a:buSzPct val="75000"/>
              <a:buFont typeface="Wingdings" pitchFamily="2" charset="2"/>
              <a:buChar char="Ø"/>
            </a:pPr>
            <a:endParaRPr lang="zh-CN" altLang="en-US" sz="2800" b="1" dirty="0">
              <a:solidFill>
                <a:srgbClr val="0000CC"/>
              </a:solidFill>
              <a:latin typeface="微软雅黑" pitchFamily="34" charset="-122"/>
              <a:ea typeface="微软雅黑" pitchFamily="34" charset="-122"/>
            </a:endParaRPr>
          </a:p>
        </p:txBody>
      </p:sp>
      <p:sp>
        <p:nvSpPr>
          <p:cNvPr id="879620" name="Rectangle 4"/>
          <p:cNvSpPr>
            <a:spLocks noChangeArrowheads="1"/>
          </p:cNvSpPr>
          <p:nvPr/>
        </p:nvSpPr>
        <p:spPr bwMode="auto">
          <a:xfrm>
            <a:off x="0" y="3186113"/>
            <a:ext cx="184731" cy="369332"/>
          </a:xfrm>
          <a:prstGeom prst="rect">
            <a:avLst/>
          </a:prstGeom>
          <a:noFill/>
          <a:ln w="9525">
            <a:noFill/>
            <a:miter lim="800000"/>
            <a:headEnd/>
            <a:tailEnd/>
          </a:ln>
          <a:effectLst/>
        </p:spPr>
        <p:txBody>
          <a:bodyPr wrap="none" anchor="ctr">
            <a:spAutoFit/>
          </a:bodyPr>
          <a:lstStyle/>
          <a:p>
            <a:endParaRPr lang="zh-CN" altLang="en-US">
              <a:latin typeface="微软雅黑" pitchFamily="34" charset="-122"/>
              <a:ea typeface="微软雅黑" pitchFamily="34" charset="-122"/>
            </a:endParaRPr>
          </a:p>
        </p:txBody>
      </p:sp>
      <p:sp>
        <p:nvSpPr>
          <p:cNvPr id="879621" name="Rectangle 5"/>
          <p:cNvSpPr>
            <a:spLocks noChangeArrowheads="1"/>
          </p:cNvSpPr>
          <p:nvPr/>
        </p:nvSpPr>
        <p:spPr bwMode="auto">
          <a:xfrm>
            <a:off x="0" y="3128963"/>
            <a:ext cx="184731" cy="369332"/>
          </a:xfrm>
          <a:prstGeom prst="rect">
            <a:avLst/>
          </a:prstGeom>
          <a:noFill/>
          <a:ln w="9525">
            <a:noFill/>
            <a:miter lim="800000"/>
            <a:headEnd/>
            <a:tailEnd/>
          </a:ln>
          <a:effectLst/>
        </p:spPr>
        <p:txBody>
          <a:bodyPr wrap="none" anchor="ctr">
            <a:spAutoFit/>
          </a:bodyPr>
          <a:lstStyle/>
          <a:p>
            <a:endParaRPr lang="zh-CN" altLang="en-US">
              <a:latin typeface="微软雅黑" pitchFamily="34" charset="-122"/>
              <a:ea typeface="微软雅黑" pitchFamily="34" charset="-122"/>
            </a:endParaRPr>
          </a:p>
        </p:txBody>
      </p:sp>
      <p:sp>
        <p:nvSpPr>
          <p:cNvPr id="879628" name="Rectangle 12"/>
          <p:cNvSpPr>
            <a:spLocks noChangeArrowheads="1"/>
          </p:cNvSpPr>
          <p:nvPr/>
        </p:nvSpPr>
        <p:spPr bwMode="auto">
          <a:xfrm>
            <a:off x="0" y="3200400"/>
            <a:ext cx="184731" cy="369332"/>
          </a:xfrm>
          <a:prstGeom prst="rect">
            <a:avLst/>
          </a:prstGeom>
          <a:noFill/>
          <a:ln w="9525">
            <a:noFill/>
            <a:miter lim="800000"/>
            <a:headEnd/>
            <a:tailEnd/>
          </a:ln>
          <a:effectLst/>
        </p:spPr>
        <p:txBody>
          <a:bodyPr wrap="none" anchor="ctr">
            <a:spAutoFit/>
          </a:bodyPr>
          <a:lstStyle/>
          <a:p>
            <a:endParaRPr lang="zh-CN" altLang="en-US">
              <a:latin typeface="微软雅黑" pitchFamily="34" charset="-122"/>
              <a:ea typeface="微软雅黑" pitchFamily="34" charset="-122"/>
            </a:endParaRPr>
          </a:p>
        </p:txBody>
      </p:sp>
      <p:graphicFrame>
        <p:nvGraphicFramePr>
          <p:cNvPr id="879627" name="Object 11"/>
          <p:cNvGraphicFramePr>
            <a:graphicFrameLocks noChangeAspect="1"/>
          </p:cNvGraphicFramePr>
          <p:nvPr/>
        </p:nvGraphicFramePr>
        <p:xfrm>
          <a:off x="2786050" y="2714620"/>
          <a:ext cx="2303462" cy="914400"/>
        </p:xfrm>
        <a:graphic>
          <a:graphicData uri="http://schemas.openxmlformats.org/presentationml/2006/ole">
            <p:oleObj spid="_x0000_s369666" name="Equation" r:id="rId3" imgW="1155700" imgH="457200" progId="Equation.DSMT4">
              <p:embed/>
            </p:oleObj>
          </a:graphicData>
        </a:graphic>
      </p:graphicFrame>
      <p:sp>
        <p:nvSpPr>
          <p:cNvPr id="8" name="Rectangle 6"/>
          <p:cNvSpPr>
            <a:spLocks noChangeArrowheads="1"/>
          </p:cNvSpPr>
          <p:nvPr/>
        </p:nvSpPr>
        <p:spPr bwMode="auto">
          <a:xfrm>
            <a:off x="285720" y="3429000"/>
            <a:ext cx="8064500" cy="719138"/>
          </a:xfrm>
          <a:prstGeom prst="rect">
            <a:avLst/>
          </a:prstGeom>
          <a:noFill/>
          <a:ln w="9525">
            <a:noFill/>
            <a:miter lim="800000"/>
            <a:headEnd/>
            <a:tailEnd/>
          </a:ln>
          <a:effectLst/>
        </p:spPr>
        <p:txBody>
          <a:bodyPr/>
          <a:lstStyle/>
          <a:p>
            <a:pPr marL="342900" indent="-342900" algn="l">
              <a:buClr>
                <a:schemeClr val="folHlink"/>
              </a:buClr>
              <a:buSzPct val="75000"/>
              <a:buFont typeface="Wingdings" pitchFamily="2" charset="2"/>
              <a:buChar char="l"/>
            </a:pPr>
            <a:endParaRPr lang="zh-CN" altLang="en-US" sz="2800" b="1" dirty="0">
              <a:solidFill>
                <a:schemeClr val="tx1"/>
              </a:solidFill>
              <a:latin typeface="微软雅黑" pitchFamily="34" charset="-122"/>
              <a:ea typeface="微软雅黑" pitchFamily="34" charset="-122"/>
            </a:endParaRPr>
          </a:p>
        </p:txBody>
      </p:sp>
      <p:graphicFrame>
        <p:nvGraphicFramePr>
          <p:cNvPr id="9" name="Object 10"/>
          <p:cNvGraphicFramePr>
            <a:graphicFrameLocks noChangeAspect="1"/>
          </p:cNvGraphicFramePr>
          <p:nvPr/>
        </p:nvGraphicFramePr>
        <p:xfrm>
          <a:off x="2714612" y="4143380"/>
          <a:ext cx="4760912" cy="571500"/>
        </p:xfrm>
        <a:graphic>
          <a:graphicData uri="http://schemas.openxmlformats.org/presentationml/2006/ole">
            <p:oleObj spid="_x0000_s369667" name="Equation" r:id="rId4" imgW="1905000" imgH="228600" progId="Equation.DSMT4">
              <p:embed/>
            </p:oleObj>
          </a:graphicData>
        </a:graphic>
      </p:graphicFrame>
      <p:sp>
        <p:nvSpPr>
          <p:cNvPr id="10" name="Rectangle 11"/>
          <p:cNvSpPr>
            <a:spLocks noChangeArrowheads="1"/>
          </p:cNvSpPr>
          <p:nvPr/>
        </p:nvSpPr>
        <p:spPr bwMode="auto">
          <a:xfrm>
            <a:off x="285720" y="5000636"/>
            <a:ext cx="7713718" cy="649287"/>
          </a:xfrm>
          <a:prstGeom prst="rect">
            <a:avLst/>
          </a:prstGeom>
          <a:noFill/>
          <a:ln w="9525">
            <a:noFill/>
            <a:miter lim="800000"/>
            <a:headEnd/>
            <a:tailEnd/>
          </a:ln>
          <a:effectLst/>
        </p:spPr>
        <p:txBody>
          <a:bodyPr/>
          <a:lstStyle/>
          <a:p>
            <a:pPr marL="342900" indent="-342900" algn="l">
              <a:buClr>
                <a:schemeClr val="folHlink"/>
              </a:buClr>
              <a:buSzPct val="75000"/>
              <a:buFont typeface="Wingdings" pitchFamily="2" charset="2"/>
              <a:buChar char="l"/>
            </a:pPr>
            <a:endParaRPr lang="zh-CN" altLang="en-US" sz="2800" dirty="0">
              <a:solidFill>
                <a:schemeClr val="tx1"/>
              </a:solidFill>
              <a:latin typeface="微软雅黑" pitchFamily="34" charset="-122"/>
              <a:ea typeface="微软雅黑" pitchFamily="34" charset="-122"/>
            </a:endParaRPr>
          </a:p>
        </p:txBody>
      </p:sp>
      <p:graphicFrame>
        <p:nvGraphicFramePr>
          <p:cNvPr id="11" name="Object 12"/>
          <p:cNvGraphicFramePr>
            <a:graphicFrameLocks noChangeAspect="1"/>
          </p:cNvGraphicFramePr>
          <p:nvPr>
            <p:ph idx="1"/>
          </p:nvPr>
        </p:nvGraphicFramePr>
        <p:xfrm>
          <a:off x="2786050" y="5072074"/>
          <a:ext cx="1400175" cy="541338"/>
        </p:xfrm>
        <a:graphic>
          <a:graphicData uri="http://schemas.openxmlformats.org/presentationml/2006/ole">
            <p:oleObj spid="_x0000_s369668" name="Equation" r:id="rId5" imgW="558558" imgH="215806" progId="Equation.DSMT4">
              <p:embed/>
            </p:oleObj>
          </a:graphicData>
        </a:graphic>
      </p:graphicFrame>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
          <p:cNvSpPr>
            <a:spLocks noChangeArrowheads="1"/>
          </p:cNvSpPr>
          <p:nvPr/>
        </p:nvSpPr>
        <p:spPr bwMode="auto">
          <a:xfrm>
            <a:off x="357158" y="1357298"/>
            <a:ext cx="7993062" cy="585787"/>
          </a:xfrm>
          <a:prstGeom prst="rect">
            <a:avLst/>
          </a:prstGeom>
          <a:noFill/>
          <a:ln w="9525">
            <a:noFill/>
            <a:miter lim="800000"/>
            <a:headEnd/>
            <a:tailEnd/>
          </a:ln>
        </p:spPr>
        <p:txBody>
          <a:bodyPr anchor="ctr">
            <a:spAutoFit/>
          </a:bodyPr>
          <a:lstStyle/>
          <a:p>
            <a:pPr marL="457200" indent="-457200" algn="just">
              <a:buClr>
                <a:schemeClr val="folHlink"/>
              </a:buClr>
              <a:buSzPct val="75000"/>
              <a:buFont typeface="Wingdings" pitchFamily="2" charset="2"/>
              <a:buChar char="p"/>
            </a:pPr>
            <a:r>
              <a:rPr kumimoji="1" lang="zh-CN" altLang="en-US" sz="3200" b="1" dirty="0">
                <a:latin typeface="微软雅黑" pitchFamily="34" charset="-122"/>
                <a:ea typeface="微软雅黑" pitchFamily="34" charset="-122"/>
              </a:rPr>
              <a:t>定义三相定子电压空间矢量 </a:t>
            </a:r>
          </a:p>
        </p:txBody>
      </p:sp>
      <p:sp>
        <p:nvSpPr>
          <p:cNvPr id="128003" name="Rectangle 4"/>
          <p:cNvSpPr>
            <a:spLocks noChangeArrowheads="1"/>
          </p:cNvSpPr>
          <p:nvPr/>
        </p:nvSpPr>
        <p:spPr bwMode="auto">
          <a:xfrm>
            <a:off x="0" y="3062288"/>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graphicFrame>
        <p:nvGraphicFramePr>
          <p:cNvPr id="128004" name="Object 2"/>
          <p:cNvGraphicFramePr>
            <a:graphicFrameLocks noChangeAspect="1"/>
          </p:cNvGraphicFramePr>
          <p:nvPr/>
        </p:nvGraphicFramePr>
        <p:xfrm>
          <a:off x="785813" y="2214563"/>
          <a:ext cx="2295525" cy="1841500"/>
        </p:xfrm>
        <a:graphic>
          <a:graphicData uri="http://schemas.openxmlformats.org/presentationml/2006/ole">
            <p:oleObj spid="_x0000_s219138" name="Equation" r:id="rId3" imgW="914400" imgH="736600" progId="Equation.DSMT4">
              <p:embed/>
            </p:oleObj>
          </a:graphicData>
        </a:graphic>
      </p:graphicFrame>
      <p:graphicFrame>
        <p:nvGraphicFramePr>
          <p:cNvPr id="128005" name="Object 3"/>
          <p:cNvGraphicFramePr>
            <a:graphicFrameLocks noChangeAspect="1"/>
          </p:cNvGraphicFramePr>
          <p:nvPr/>
        </p:nvGraphicFramePr>
        <p:xfrm>
          <a:off x="1214414" y="4500570"/>
          <a:ext cx="1152525" cy="927100"/>
        </p:xfrm>
        <a:graphic>
          <a:graphicData uri="http://schemas.openxmlformats.org/presentationml/2006/ole">
            <p:oleObj spid="_x0000_s219139" name="Equation" r:id="rId4" imgW="482391" imgH="393529" progId="Equation.DSMT4">
              <p:embed/>
            </p:oleObj>
          </a:graphicData>
        </a:graphic>
      </p:graphicFrame>
      <p:sp>
        <p:nvSpPr>
          <p:cNvPr id="128006" name="Rectangle 7"/>
          <p:cNvSpPr>
            <a:spLocks noChangeArrowheads="1"/>
          </p:cNvSpPr>
          <p:nvPr/>
        </p:nvSpPr>
        <p:spPr bwMode="auto">
          <a:xfrm>
            <a:off x="857224" y="5500702"/>
            <a:ext cx="2300630" cy="523220"/>
          </a:xfrm>
          <a:prstGeom prst="rect">
            <a:avLst/>
          </a:prstGeom>
          <a:noFill/>
          <a:ln w="9525">
            <a:noFill/>
            <a:miter lim="800000"/>
            <a:headEnd/>
            <a:tailEnd/>
          </a:ln>
        </p:spPr>
        <p:txBody>
          <a:bodyPr wrap="none" anchor="ctr">
            <a:spAutoFit/>
          </a:bodyPr>
          <a:lstStyle/>
          <a:p>
            <a:r>
              <a:rPr kumimoji="1" lang="en-US" altLang="zh-CN" sz="2800" b="1" dirty="0">
                <a:latin typeface="微软雅黑" pitchFamily="34" charset="-122"/>
                <a:ea typeface="微软雅黑" pitchFamily="34" charset="-122"/>
              </a:rPr>
              <a:t>k</a:t>
            </a:r>
            <a:r>
              <a:rPr kumimoji="1" lang="zh-CN" altLang="en-US" sz="2800" b="1" dirty="0">
                <a:latin typeface="微软雅黑" pitchFamily="34" charset="-122"/>
                <a:ea typeface="微软雅黑" pitchFamily="34" charset="-122"/>
              </a:rPr>
              <a:t>为待定系数</a:t>
            </a:r>
            <a:r>
              <a:rPr kumimoji="1" lang="zh-CN" altLang="en-US" sz="2800" dirty="0">
                <a:solidFill>
                  <a:srgbClr val="FF3300"/>
                </a:solidFill>
                <a:latin typeface="微软雅黑" pitchFamily="34" charset="-122"/>
                <a:ea typeface="微软雅黑" pitchFamily="34" charset="-122"/>
              </a:rPr>
              <a:t> </a:t>
            </a:r>
          </a:p>
        </p:txBody>
      </p:sp>
      <p:pic>
        <p:nvPicPr>
          <p:cNvPr id="9" name="Picture 8" descr="0521"/>
          <p:cNvPicPr>
            <a:picLocks noChangeAspect="1" noChangeArrowheads="1"/>
          </p:cNvPicPr>
          <p:nvPr/>
        </p:nvPicPr>
        <p:blipFill>
          <a:blip r:embed="rId5"/>
          <a:srcRect/>
          <a:stretch>
            <a:fillRect/>
          </a:stretch>
        </p:blipFill>
        <p:spPr bwMode="auto">
          <a:xfrm>
            <a:off x="5643570" y="2786058"/>
            <a:ext cx="3284530" cy="31595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rrowheads="1"/>
          </p:cNvSpPr>
          <p:nvPr>
            <p:ph type="title"/>
          </p:nvPr>
        </p:nvSpPr>
        <p:spPr>
          <a:xfrm>
            <a:off x="504825" y="836613"/>
            <a:ext cx="8162925" cy="762000"/>
          </a:xfrm>
        </p:spPr>
        <p:txBody>
          <a:bodyPr/>
          <a:lstStyle/>
          <a:p>
            <a:pPr marL="838200" indent="-838200" eaLnBrk="1" hangingPunct="1">
              <a:lnSpc>
                <a:spcPct val="125000"/>
              </a:lnSpc>
            </a:pPr>
            <a:r>
              <a:rPr lang="zh-CN" altLang="en-US" sz="3200" b="1" dirty="0" smtClean="0">
                <a:latin typeface="微软雅黑" pitchFamily="34" charset="-122"/>
                <a:ea typeface="微软雅黑" pitchFamily="34" charset="-122"/>
              </a:rPr>
              <a:t>空间矢量的合成</a:t>
            </a:r>
          </a:p>
        </p:txBody>
      </p:sp>
      <p:sp>
        <p:nvSpPr>
          <p:cNvPr id="129028" name="Rectangle 4"/>
          <p:cNvSpPr>
            <a:spLocks noChangeArrowheads="1"/>
          </p:cNvSpPr>
          <p:nvPr/>
        </p:nvSpPr>
        <p:spPr bwMode="auto">
          <a:xfrm>
            <a:off x="0" y="3062288"/>
            <a:ext cx="184731" cy="406971"/>
          </a:xfrm>
          <a:prstGeom prst="rect">
            <a:avLst/>
          </a:prstGeom>
          <a:noFill/>
          <a:ln w="9525">
            <a:noFill/>
            <a:miter lim="800000"/>
            <a:headEnd/>
            <a:tailEnd/>
          </a:ln>
        </p:spPr>
        <p:txBody>
          <a:bodyPr wrap="none" anchor="ctr">
            <a:spAutoFit/>
          </a:bodyPr>
          <a:lstStyle/>
          <a:p>
            <a:pPr>
              <a:lnSpc>
                <a:spcPct val="125000"/>
              </a:lnSpc>
            </a:pPr>
            <a:endParaRPr lang="zh-CN" altLang="en-US">
              <a:latin typeface="微软雅黑" pitchFamily="34" charset="-122"/>
              <a:ea typeface="微软雅黑" pitchFamily="34" charset="-122"/>
            </a:endParaRPr>
          </a:p>
        </p:txBody>
      </p:sp>
      <p:sp>
        <p:nvSpPr>
          <p:cNvPr id="129029" name="Rectangle 5"/>
          <p:cNvSpPr>
            <a:spLocks noChangeArrowheads="1"/>
          </p:cNvSpPr>
          <p:nvPr/>
        </p:nvSpPr>
        <p:spPr bwMode="auto">
          <a:xfrm>
            <a:off x="0" y="3309938"/>
            <a:ext cx="184731" cy="406971"/>
          </a:xfrm>
          <a:prstGeom prst="rect">
            <a:avLst/>
          </a:prstGeom>
          <a:noFill/>
          <a:ln w="9525">
            <a:noFill/>
            <a:miter lim="800000"/>
            <a:headEnd/>
            <a:tailEnd/>
          </a:ln>
        </p:spPr>
        <p:txBody>
          <a:bodyPr wrap="none" anchor="ctr">
            <a:spAutoFit/>
          </a:bodyPr>
          <a:lstStyle/>
          <a:p>
            <a:pPr>
              <a:lnSpc>
                <a:spcPct val="125000"/>
              </a:lnSpc>
            </a:pPr>
            <a:endParaRPr lang="zh-CN" altLang="en-US">
              <a:latin typeface="微软雅黑" pitchFamily="34" charset="-122"/>
              <a:ea typeface="微软雅黑" pitchFamily="34" charset="-122"/>
            </a:endParaRPr>
          </a:p>
        </p:txBody>
      </p:sp>
      <p:graphicFrame>
        <p:nvGraphicFramePr>
          <p:cNvPr id="129030" name="Object 2"/>
          <p:cNvGraphicFramePr>
            <a:graphicFrameLocks noChangeAspect="1"/>
          </p:cNvGraphicFramePr>
          <p:nvPr/>
        </p:nvGraphicFramePr>
        <p:xfrm>
          <a:off x="785786" y="1928802"/>
          <a:ext cx="4752975" cy="1219200"/>
        </p:xfrm>
        <a:graphic>
          <a:graphicData uri="http://schemas.openxmlformats.org/presentationml/2006/ole">
            <p:oleObj spid="_x0000_s220162" name="Equation" r:id="rId3" imgW="1854200" imgH="482600" progId="Equation.DSMT4">
              <p:embed/>
            </p:oleObj>
          </a:graphicData>
        </a:graphic>
      </p:graphicFrame>
      <p:sp>
        <p:nvSpPr>
          <p:cNvPr id="129031" name="Rectangle 7"/>
          <p:cNvSpPr>
            <a:spLocks noChangeArrowheads="1"/>
          </p:cNvSpPr>
          <p:nvPr/>
        </p:nvSpPr>
        <p:spPr bwMode="auto">
          <a:xfrm>
            <a:off x="5503863" y="6092825"/>
            <a:ext cx="3223959" cy="511807"/>
          </a:xfrm>
          <a:prstGeom prst="rect">
            <a:avLst/>
          </a:prstGeom>
          <a:noFill/>
          <a:ln w="9525">
            <a:noFill/>
            <a:miter lim="800000"/>
            <a:headEnd/>
            <a:tailEnd/>
          </a:ln>
        </p:spPr>
        <p:txBody>
          <a:bodyPr wrap="none" anchor="ctr">
            <a:spAutoFit/>
          </a:bodyPr>
          <a:lstStyle/>
          <a:p>
            <a:pPr algn="ctr">
              <a:lnSpc>
                <a:spcPct val="125000"/>
              </a:lnSpc>
            </a:pPr>
            <a:r>
              <a:rPr kumimoji="1" lang="zh-CN" altLang="en-US" sz="2400" b="1">
                <a:latin typeface="微软雅黑" pitchFamily="34" charset="-122"/>
                <a:ea typeface="微软雅黑" pitchFamily="34" charset="-122"/>
              </a:rPr>
              <a:t>图</a:t>
            </a:r>
            <a:r>
              <a:rPr kumimoji="1" lang="en-US" altLang="zh-CN" sz="2400" b="1">
                <a:latin typeface="微软雅黑" pitchFamily="34" charset="-122"/>
                <a:ea typeface="微软雅黑" pitchFamily="34" charset="-122"/>
              </a:rPr>
              <a:t>6-21  </a:t>
            </a:r>
            <a:r>
              <a:rPr kumimoji="1" lang="zh-CN" altLang="en-US" sz="2400" b="1">
                <a:latin typeface="微软雅黑" pitchFamily="34" charset="-122"/>
                <a:ea typeface="微软雅黑" pitchFamily="34" charset="-122"/>
              </a:rPr>
              <a:t>电压空间矢量</a:t>
            </a:r>
          </a:p>
        </p:txBody>
      </p:sp>
      <p:pic>
        <p:nvPicPr>
          <p:cNvPr id="129032" name="Picture 8" descr="0521"/>
          <p:cNvPicPr>
            <a:picLocks noChangeAspect="1" noChangeArrowheads="1"/>
          </p:cNvPicPr>
          <p:nvPr/>
        </p:nvPicPr>
        <p:blipFill>
          <a:blip r:embed="rId4"/>
          <a:srcRect/>
          <a:stretch>
            <a:fillRect/>
          </a:stretch>
        </p:blipFill>
        <p:spPr bwMode="auto">
          <a:xfrm>
            <a:off x="5849138" y="2772414"/>
            <a:ext cx="3294894" cy="3169926"/>
          </a:xfrm>
          <a:prstGeom prst="rect">
            <a:avLst/>
          </a:prstGeom>
          <a:noFill/>
          <a:ln w="9525">
            <a:noFill/>
            <a:miter lim="800000"/>
            <a:headEnd/>
            <a:tailEnd/>
          </a:ln>
        </p:spPr>
      </p:pic>
      <p:sp>
        <p:nvSpPr>
          <p:cNvPr id="129034" name="矩形 2"/>
          <p:cNvSpPr>
            <a:spLocks noChangeArrowheads="1"/>
          </p:cNvSpPr>
          <p:nvPr/>
        </p:nvSpPr>
        <p:spPr bwMode="auto">
          <a:xfrm>
            <a:off x="179388" y="3860800"/>
            <a:ext cx="5184775" cy="1658980"/>
          </a:xfrm>
          <a:prstGeom prst="rect">
            <a:avLst/>
          </a:prstGeom>
          <a:noFill/>
          <a:ln w="9525">
            <a:noFill/>
            <a:miter lim="800000"/>
            <a:headEnd/>
            <a:tailEnd/>
          </a:ln>
        </p:spPr>
        <p:txBody>
          <a:bodyPr>
            <a:spAutoFit/>
          </a:bodyPr>
          <a:lstStyle/>
          <a:p>
            <a:pPr>
              <a:lnSpc>
                <a:spcPct val="125000"/>
              </a:lnSpc>
              <a:buFont typeface="Wingdings" pitchFamily="2" charset="2"/>
              <a:buChar char="Ø"/>
            </a:pPr>
            <a:r>
              <a:rPr lang="zh-CN" altLang="en-US" sz="2800" b="1" dirty="0" smtClean="0">
                <a:latin typeface="微软雅黑" pitchFamily="34" charset="-122"/>
                <a:ea typeface="微软雅黑" pitchFamily="34" charset="-122"/>
              </a:rPr>
              <a:t>方法：平行四边形法。</a:t>
            </a:r>
            <a:endParaRPr lang="en-US" altLang="zh-CN" sz="2800" b="1" dirty="0" smtClean="0">
              <a:latin typeface="微软雅黑" pitchFamily="34" charset="-122"/>
              <a:ea typeface="微软雅黑" pitchFamily="34" charset="-122"/>
            </a:endParaRPr>
          </a:p>
          <a:p>
            <a:pPr>
              <a:lnSpc>
                <a:spcPct val="125000"/>
              </a:lnSpc>
              <a:buFont typeface="Wingdings" pitchFamily="2" charset="2"/>
              <a:buChar char="Ø"/>
            </a:pPr>
            <a:r>
              <a:rPr lang="zh-CN" altLang="en-US" sz="2800" b="1" dirty="0" smtClean="0">
                <a:latin typeface="微软雅黑" pitchFamily="34" charset="-122"/>
                <a:ea typeface="微软雅黑" pitchFamily="34" charset="-122"/>
              </a:rPr>
              <a:t>对于</a:t>
            </a:r>
            <a:r>
              <a:rPr lang="zh-CN" altLang="en-US" sz="2800" b="1" dirty="0">
                <a:latin typeface="微软雅黑" pitchFamily="34" charset="-122"/>
                <a:ea typeface="微软雅黑" pitchFamily="34" charset="-122"/>
              </a:rPr>
              <a:t>空间向量，角度表示空间的相对位置。</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ChangeArrowheads="1"/>
          </p:cNvSpPr>
          <p:nvPr/>
        </p:nvSpPr>
        <p:spPr bwMode="auto">
          <a:xfrm>
            <a:off x="468313" y="1428736"/>
            <a:ext cx="7993062" cy="579437"/>
          </a:xfrm>
          <a:prstGeom prst="rect">
            <a:avLst/>
          </a:prstGeom>
          <a:noFill/>
          <a:ln w="9525">
            <a:noFill/>
            <a:miter lim="800000"/>
            <a:headEnd/>
            <a:tailEnd/>
          </a:ln>
        </p:spPr>
        <p:txBody>
          <a:bodyPr anchor="ctr">
            <a:spAutoFit/>
          </a:bodyPr>
          <a:lstStyle/>
          <a:p>
            <a:pPr algn="just">
              <a:buClr>
                <a:schemeClr val="folHlink"/>
              </a:buClr>
              <a:buSzPct val="75000"/>
              <a:buFont typeface="Wingdings" pitchFamily="2" charset="2"/>
              <a:buChar char="l"/>
            </a:pPr>
            <a:r>
              <a:rPr kumimoji="1" lang="zh-CN" altLang="en-US" sz="3200" b="1">
                <a:latin typeface="微软雅黑" pitchFamily="34" charset="-122"/>
                <a:ea typeface="微软雅黑" pitchFamily="34" charset="-122"/>
              </a:rPr>
              <a:t>定子电流空间矢量</a:t>
            </a:r>
            <a:r>
              <a:rPr kumimoji="1" lang="zh-CN" altLang="en-US" sz="2400">
                <a:solidFill>
                  <a:srgbClr val="FF3300"/>
                </a:solidFill>
                <a:latin typeface="微软雅黑" pitchFamily="34" charset="-122"/>
                <a:ea typeface="微软雅黑" pitchFamily="34" charset="-122"/>
              </a:rPr>
              <a:t> </a:t>
            </a:r>
          </a:p>
        </p:txBody>
      </p:sp>
      <p:sp>
        <p:nvSpPr>
          <p:cNvPr id="130052" name="Rectangle 4"/>
          <p:cNvSpPr>
            <a:spLocks noChangeArrowheads="1"/>
          </p:cNvSpPr>
          <p:nvPr/>
        </p:nvSpPr>
        <p:spPr bwMode="auto">
          <a:xfrm>
            <a:off x="0" y="2574911"/>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graphicFrame>
        <p:nvGraphicFramePr>
          <p:cNvPr id="130053" name="Object 2"/>
          <p:cNvGraphicFramePr>
            <a:graphicFrameLocks noChangeAspect="1"/>
          </p:cNvGraphicFramePr>
          <p:nvPr/>
        </p:nvGraphicFramePr>
        <p:xfrm>
          <a:off x="2041525" y="2093898"/>
          <a:ext cx="4916488" cy="1374775"/>
        </p:xfrm>
        <a:graphic>
          <a:graphicData uri="http://schemas.openxmlformats.org/presentationml/2006/ole">
            <p:oleObj spid="_x0000_s221186" name="Equation" r:id="rId3" imgW="1701800" imgH="482600" progId="Equation.DSMT4">
              <p:embed/>
            </p:oleObj>
          </a:graphicData>
        </a:graphic>
      </p:graphicFrame>
      <p:graphicFrame>
        <p:nvGraphicFramePr>
          <p:cNvPr id="130054" name="Object 3"/>
          <p:cNvGraphicFramePr>
            <a:graphicFrameLocks noChangeAspect="1"/>
          </p:cNvGraphicFramePr>
          <p:nvPr/>
        </p:nvGraphicFramePr>
        <p:xfrm>
          <a:off x="2000232" y="4370383"/>
          <a:ext cx="5543550" cy="1343025"/>
        </p:xfrm>
        <a:graphic>
          <a:graphicData uri="http://schemas.openxmlformats.org/presentationml/2006/ole">
            <p:oleObj spid="_x0000_s221187" name="Equation" r:id="rId4" imgW="1968500" imgH="482600" progId="Equation.DSMT4">
              <p:embed/>
            </p:oleObj>
          </a:graphicData>
        </a:graphic>
      </p:graphicFrame>
      <p:sp>
        <p:nvSpPr>
          <p:cNvPr id="130055" name="Rectangle 7"/>
          <p:cNvSpPr>
            <a:spLocks noChangeArrowheads="1"/>
          </p:cNvSpPr>
          <p:nvPr/>
        </p:nvSpPr>
        <p:spPr bwMode="auto">
          <a:xfrm>
            <a:off x="500034" y="3584565"/>
            <a:ext cx="7993062" cy="579437"/>
          </a:xfrm>
          <a:prstGeom prst="rect">
            <a:avLst/>
          </a:prstGeom>
          <a:noFill/>
          <a:ln w="9525">
            <a:noFill/>
            <a:miter lim="800000"/>
            <a:headEnd/>
            <a:tailEnd/>
          </a:ln>
        </p:spPr>
        <p:txBody>
          <a:bodyPr anchor="ctr">
            <a:spAutoFit/>
          </a:bodyPr>
          <a:lstStyle/>
          <a:p>
            <a:pPr algn="just">
              <a:buClr>
                <a:schemeClr val="folHlink"/>
              </a:buClr>
              <a:buSzPct val="75000"/>
              <a:buFont typeface="Wingdings" pitchFamily="2" charset="2"/>
              <a:buChar char="l"/>
            </a:pPr>
            <a:r>
              <a:rPr kumimoji="1" lang="zh-CN" altLang="en-US" sz="3200" b="1" dirty="0">
                <a:latin typeface="微软雅黑" pitchFamily="34" charset="-122"/>
                <a:ea typeface="微软雅黑" pitchFamily="34" charset="-122"/>
              </a:rPr>
              <a:t>定子磁链空间矢量</a:t>
            </a:r>
            <a:r>
              <a:rPr kumimoji="1" lang="zh-CN" altLang="en-US" sz="2400" dirty="0">
                <a:solidFill>
                  <a:srgbClr val="FF3300"/>
                </a:solidFill>
                <a:latin typeface="微软雅黑" pitchFamily="34" charset="-122"/>
                <a:ea typeface="微软雅黑" pitchFamily="34" charset="-122"/>
              </a:rPr>
              <a:t> </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3"/>
          <p:cNvSpPr>
            <a:spLocks noChangeArrowheads="1"/>
          </p:cNvSpPr>
          <p:nvPr/>
        </p:nvSpPr>
        <p:spPr bwMode="auto">
          <a:xfrm>
            <a:off x="428596" y="1357298"/>
            <a:ext cx="7993062" cy="579437"/>
          </a:xfrm>
          <a:prstGeom prst="rect">
            <a:avLst/>
          </a:prstGeom>
          <a:noFill/>
          <a:ln w="9525">
            <a:noFill/>
            <a:miter lim="800000"/>
            <a:headEnd/>
            <a:tailEnd/>
          </a:ln>
        </p:spPr>
        <p:txBody>
          <a:bodyPr anchor="ctr">
            <a:spAutoFit/>
          </a:bodyPr>
          <a:lstStyle/>
          <a:p>
            <a:pPr algn="just">
              <a:buClr>
                <a:schemeClr val="folHlink"/>
              </a:buClr>
              <a:buSzPct val="75000"/>
              <a:buFont typeface="Wingdings" pitchFamily="2" charset="2"/>
              <a:buChar char="l"/>
            </a:pPr>
            <a:r>
              <a:rPr kumimoji="1" lang="zh-CN" altLang="en-US" sz="3200" b="1" dirty="0">
                <a:latin typeface="微软雅黑" pitchFamily="34" charset="-122"/>
                <a:ea typeface="微软雅黑" pitchFamily="34" charset="-122"/>
              </a:rPr>
              <a:t>空间矢量功率表达式</a:t>
            </a:r>
            <a:r>
              <a:rPr kumimoji="1" lang="zh-CN" altLang="en-US" sz="2400" dirty="0">
                <a:solidFill>
                  <a:srgbClr val="FF3300"/>
                </a:solidFill>
                <a:latin typeface="微软雅黑" pitchFamily="34" charset="-122"/>
                <a:ea typeface="微软雅黑" pitchFamily="34" charset="-122"/>
              </a:rPr>
              <a:t> </a:t>
            </a:r>
          </a:p>
        </p:txBody>
      </p:sp>
      <p:sp>
        <p:nvSpPr>
          <p:cNvPr id="131076" name="Rectangle 4"/>
          <p:cNvSpPr>
            <a:spLocks noChangeArrowheads="1"/>
          </p:cNvSpPr>
          <p:nvPr/>
        </p:nvSpPr>
        <p:spPr bwMode="auto">
          <a:xfrm>
            <a:off x="0" y="2717787"/>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31077" name="Rectangle 5"/>
          <p:cNvSpPr>
            <a:spLocks noChangeArrowheads="1"/>
          </p:cNvSpPr>
          <p:nvPr/>
        </p:nvSpPr>
        <p:spPr bwMode="auto">
          <a:xfrm>
            <a:off x="0" y="2965437"/>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31078" name="Rectangle 6"/>
          <p:cNvSpPr>
            <a:spLocks noChangeArrowheads="1"/>
          </p:cNvSpPr>
          <p:nvPr/>
        </p:nvSpPr>
        <p:spPr bwMode="auto">
          <a:xfrm>
            <a:off x="0" y="2965437"/>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31079" name="Rectangle 7"/>
          <p:cNvSpPr>
            <a:spLocks noChangeArrowheads="1"/>
          </p:cNvSpPr>
          <p:nvPr/>
        </p:nvSpPr>
        <p:spPr bwMode="auto">
          <a:xfrm>
            <a:off x="0" y="2965437"/>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31080" name="Rectangle 8"/>
          <p:cNvSpPr>
            <a:spLocks noChangeArrowheads="1"/>
          </p:cNvSpPr>
          <p:nvPr/>
        </p:nvSpPr>
        <p:spPr bwMode="auto">
          <a:xfrm>
            <a:off x="0" y="2841612"/>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31081" name="Rectangle 9"/>
          <p:cNvSpPr>
            <a:spLocks noChangeArrowheads="1"/>
          </p:cNvSpPr>
          <p:nvPr/>
        </p:nvSpPr>
        <p:spPr bwMode="auto">
          <a:xfrm>
            <a:off x="0" y="2460612"/>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graphicFrame>
        <p:nvGraphicFramePr>
          <p:cNvPr id="131082" name="Object 2"/>
          <p:cNvGraphicFramePr>
            <a:graphicFrameLocks noChangeAspect="1"/>
          </p:cNvGraphicFramePr>
          <p:nvPr/>
        </p:nvGraphicFramePr>
        <p:xfrm>
          <a:off x="857224" y="2143116"/>
          <a:ext cx="7704137" cy="2811462"/>
        </p:xfrm>
        <a:graphic>
          <a:graphicData uri="http://schemas.openxmlformats.org/presentationml/2006/ole">
            <p:oleObj spid="_x0000_s222210" name="Equation" r:id="rId3" imgW="3416300" imgH="1244600" progId="Equation.DSMT4">
              <p:embed/>
            </p:oleObj>
          </a:graphicData>
        </a:graphic>
      </p:graphicFrame>
      <p:graphicFrame>
        <p:nvGraphicFramePr>
          <p:cNvPr id="131083" name="Object 3"/>
          <p:cNvGraphicFramePr>
            <a:graphicFrameLocks noChangeAspect="1"/>
          </p:cNvGraphicFramePr>
          <p:nvPr>
            <p:ph idx="1"/>
          </p:nvPr>
        </p:nvGraphicFramePr>
        <p:xfrm>
          <a:off x="1747838" y="5514993"/>
          <a:ext cx="255587" cy="485775"/>
        </p:xfrm>
        <a:graphic>
          <a:graphicData uri="http://schemas.openxmlformats.org/presentationml/2006/ole">
            <p:oleObj spid="_x0000_s222211" name="Equation" r:id="rId4" imgW="126720" imgH="241200" progId="Equation.DSMT4">
              <p:embed/>
            </p:oleObj>
          </a:graphicData>
        </a:graphic>
      </p:graphicFrame>
      <p:sp>
        <p:nvSpPr>
          <p:cNvPr id="131084" name="Rectangle 12"/>
          <p:cNvSpPr>
            <a:spLocks noChangeArrowheads="1"/>
          </p:cNvSpPr>
          <p:nvPr/>
        </p:nvSpPr>
        <p:spPr bwMode="auto">
          <a:xfrm>
            <a:off x="2143108" y="5500702"/>
            <a:ext cx="3803660" cy="461665"/>
          </a:xfrm>
          <a:prstGeom prst="rect">
            <a:avLst/>
          </a:prstGeom>
          <a:noFill/>
          <a:ln w="9525">
            <a:noFill/>
            <a:miter lim="800000"/>
            <a:headEnd/>
            <a:tailEnd/>
          </a:ln>
        </p:spPr>
        <p:txBody>
          <a:bodyPr wrap="square" anchor="ctr">
            <a:spAutoFit/>
          </a:bodyPr>
          <a:lstStyle/>
          <a:p>
            <a:pPr algn="just"/>
            <a:r>
              <a:rPr kumimoji="1" lang="zh-CN" altLang="en-US" sz="2400" dirty="0" smtClean="0">
                <a:latin typeface="微软雅黑" pitchFamily="34" charset="-122"/>
                <a:ea typeface="微软雅黑" pitchFamily="34" charset="-122"/>
              </a:rPr>
              <a:t>表示     共轭</a:t>
            </a:r>
            <a:r>
              <a:rPr kumimoji="1" lang="zh-CN" altLang="en-US" sz="2400" dirty="0">
                <a:latin typeface="微软雅黑" pitchFamily="34" charset="-122"/>
                <a:ea typeface="微软雅黑" pitchFamily="34" charset="-122"/>
              </a:rPr>
              <a:t>矢量</a:t>
            </a:r>
            <a:r>
              <a:rPr kumimoji="1" lang="zh-CN" altLang="en-US" sz="2400" dirty="0">
                <a:solidFill>
                  <a:srgbClr val="FF3300"/>
                </a:solidFill>
                <a:latin typeface="微软雅黑" pitchFamily="34" charset="-122"/>
                <a:ea typeface="微软雅黑" pitchFamily="34" charset="-122"/>
              </a:rPr>
              <a:t> </a:t>
            </a:r>
          </a:p>
        </p:txBody>
      </p:sp>
      <p:graphicFrame>
        <p:nvGraphicFramePr>
          <p:cNvPr id="222212" name="Object 4"/>
          <p:cNvGraphicFramePr>
            <a:graphicFrameLocks noChangeAspect="1"/>
          </p:cNvGraphicFramePr>
          <p:nvPr/>
        </p:nvGraphicFramePr>
        <p:xfrm>
          <a:off x="2908300" y="5500688"/>
          <a:ext cx="279400" cy="482600"/>
        </p:xfrm>
        <a:graphic>
          <a:graphicData uri="http://schemas.openxmlformats.org/presentationml/2006/ole">
            <p:oleObj spid="_x0000_s222212" name="Equation" r:id="rId5" imgW="139680" imgH="241200" progId="Equation.DSMT4">
              <p:embed/>
            </p:oleObj>
          </a:graphicData>
        </a:graphic>
      </p:graphicFrame>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Rectangle 4"/>
          <p:cNvSpPr>
            <a:spLocks noChangeArrowheads="1"/>
          </p:cNvSpPr>
          <p:nvPr/>
        </p:nvSpPr>
        <p:spPr bwMode="auto">
          <a:xfrm>
            <a:off x="0" y="3062288"/>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32101" name="Rectangle 5"/>
          <p:cNvSpPr>
            <a:spLocks noChangeArrowheads="1"/>
          </p:cNvSpPr>
          <p:nvPr/>
        </p:nvSpPr>
        <p:spPr bwMode="auto">
          <a:xfrm>
            <a:off x="0" y="3186113"/>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graphicFrame>
        <p:nvGraphicFramePr>
          <p:cNvPr id="132104" name="Object 4"/>
          <p:cNvGraphicFramePr>
            <a:graphicFrameLocks noChangeAspect="1"/>
          </p:cNvGraphicFramePr>
          <p:nvPr/>
        </p:nvGraphicFramePr>
        <p:xfrm>
          <a:off x="1201759" y="1785938"/>
          <a:ext cx="6442075" cy="982662"/>
        </p:xfrm>
        <a:graphic>
          <a:graphicData uri="http://schemas.openxmlformats.org/presentationml/2006/ole">
            <p:oleObj spid="_x0000_s223236" name="Equation" r:id="rId4" imgW="2565400" imgH="393700" progId="Equation.DSMT4">
              <p:embed/>
            </p:oleObj>
          </a:graphicData>
        </a:graphic>
      </p:graphicFrame>
      <p:graphicFrame>
        <p:nvGraphicFramePr>
          <p:cNvPr id="132105" name="Object 5"/>
          <p:cNvGraphicFramePr>
            <a:graphicFrameLocks noChangeAspect="1"/>
          </p:cNvGraphicFramePr>
          <p:nvPr/>
        </p:nvGraphicFramePr>
        <p:xfrm>
          <a:off x="1785918" y="3757613"/>
          <a:ext cx="4030662" cy="571500"/>
        </p:xfrm>
        <a:graphic>
          <a:graphicData uri="http://schemas.openxmlformats.org/presentationml/2006/ole">
            <p:oleObj spid="_x0000_s223237" name="Equation" r:id="rId5" imgW="1612900" imgH="228600" progId="Equation.DSMT4">
              <p:embed/>
            </p:oleObj>
          </a:graphicData>
        </a:graphic>
      </p:graphicFrame>
      <p:sp>
        <p:nvSpPr>
          <p:cNvPr id="132106" name="Rectangle 10"/>
          <p:cNvSpPr>
            <a:spLocks noChangeArrowheads="1"/>
          </p:cNvSpPr>
          <p:nvPr/>
        </p:nvSpPr>
        <p:spPr bwMode="auto">
          <a:xfrm>
            <a:off x="428596" y="3000372"/>
            <a:ext cx="2967479" cy="584775"/>
          </a:xfrm>
          <a:prstGeom prst="rect">
            <a:avLst/>
          </a:prstGeom>
          <a:noFill/>
          <a:ln w="9525">
            <a:noFill/>
            <a:miter lim="800000"/>
            <a:headEnd/>
            <a:tailEnd/>
          </a:ln>
        </p:spPr>
        <p:txBody>
          <a:bodyPr wrap="none" anchor="ctr">
            <a:spAutoFit/>
          </a:bodyPr>
          <a:lstStyle/>
          <a:p>
            <a:pPr>
              <a:buClr>
                <a:schemeClr val="folHlink"/>
              </a:buClr>
              <a:buSzPct val="75000"/>
              <a:buFont typeface="Wingdings" pitchFamily="2" charset="2"/>
              <a:buChar char="l"/>
            </a:pPr>
            <a:r>
              <a:rPr kumimoji="1" lang="zh-CN" altLang="en-US" sz="3200" b="1" dirty="0">
                <a:latin typeface="微软雅黑" pitchFamily="34" charset="-122"/>
                <a:ea typeface="微软雅黑" pitchFamily="34" charset="-122"/>
              </a:rPr>
              <a:t>三相瞬时功率</a:t>
            </a:r>
            <a:r>
              <a:rPr kumimoji="1" lang="zh-CN" altLang="en-US" sz="2400" dirty="0">
                <a:solidFill>
                  <a:srgbClr val="FF3300"/>
                </a:solidFill>
                <a:latin typeface="微软雅黑" pitchFamily="34" charset="-122"/>
                <a:ea typeface="微软雅黑" pitchFamily="34" charset="-122"/>
              </a:rPr>
              <a:t> </a:t>
            </a:r>
          </a:p>
        </p:txBody>
      </p:sp>
      <p:sp>
        <p:nvSpPr>
          <p:cNvPr id="132107" name="Rectangle 11"/>
          <p:cNvSpPr>
            <a:spLocks noChangeArrowheads="1"/>
          </p:cNvSpPr>
          <p:nvPr/>
        </p:nvSpPr>
        <p:spPr bwMode="auto">
          <a:xfrm>
            <a:off x="357158" y="4652963"/>
            <a:ext cx="8264525" cy="579437"/>
          </a:xfrm>
          <a:prstGeom prst="rect">
            <a:avLst/>
          </a:prstGeom>
          <a:noFill/>
          <a:ln w="9525">
            <a:noFill/>
            <a:miter lim="800000"/>
            <a:headEnd/>
            <a:tailEnd/>
          </a:ln>
        </p:spPr>
        <p:txBody>
          <a:bodyPr wrap="none" anchor="ctr">
            <a:spAutoFit/>
          </a:bodyPr>
          <a:lstStyle/>
          <a:p>
            <a:pPr>
              <a:buClr>
                <a:schemeClr val="folHlink"/>
              </a:buClr>
              <a:buSzPct val="75000"/>
              <a:buFont typeface="Wingdings" pitchFamily="2" charset="2"/>
              <a:buChar char="l"/>
            </a:pPr>
            <a:r>
              <a:rPr kumimoji="1" lang="zh-CN" altLang="en-US" sz="3200" b="1" dirty="0">
                <a:latin typeface="微软雅黑" pitchFamily="34" charset="-122"/>
                <a:ea typeface="微软雅黑" pitchFamily="34" charset="-122"/>
              </a:rPr>
              <a:t>按空间矢量功率与三相瞬时功率相等的原则</a:t>
            </a:r>
            <a:r>
              <a:rPr kumimoji="1" lang="zh-CN" altLang="en-US" sz="3200" dirty="0">
                <a:latin typeface="微软雅黑" pitchFamily="34" charset="-122"/>
                <a:ea typeface="微软雅黑" pitchFamily="34" charset="-122"/>
              </a:rPr>
              <a:t> </a:t>
            </a:r>
          </a:p>
        </p:txBody>
      </p:sp>
      <p:sp>
        <p:nvSpPr>
          <p:cNvPr id="132108" name="Rectangle 12"/>
          <p:cNvSpPr>
            <a:spLocks noChangeArrowheads="1"/>
          </p:cNvSpPr>
          <p:nvPr/>
        </p:nvSpPr>
        <p:spPr bwMode="auto">
          <a:xfrm>
            <a:off x="0" y="3205163"/>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graphicFrame>
        <p:nvGraphicFramePr>
          <p:cNvPr id="132109" name="Object 6"/>
          <p:cNvGraphicFramePr>
            <a:graphicFrameLocks noChangeAspect="1"/>
          </p:cNvGraphicFramePr>
          <p:nvPr/>
        </p:nvGraphicFramePr>
        <p:xfrm>
          <a:off x="4214810" y="5286388"/>
          <a:ext cx="1223963" cy="1085850"/>
        </p:xfrm>
        <a:graphic>
          <a:graphicData uri="http://schemas.openxmlformats.org/presentationml/2006/ole">
            <p:oleObj spid="_x0000_s223238" name="Equation" r:id="rId6" imgW="507780" imgH="444307" progId="Equation.DSMT4">
              <p:embed/>
            </p:oleObj>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rrowheads="1"/>
          </p:cNvSpPr>
          <p:nvPr>
            <p:ph type="title"/>
          </p:nvPr>
        </p:nvSpPr>
        <p:spPr>
          <a:xfrm>
            <a:off x="611188" y="930275"/>
            <a:ext cx="8162925" cy="762000"/>
          </a:xfrm>
        </p:spPr>
        <p:txBody>
          <a:bodyPr/>
          <a:lstStyle/>
          <a:p>
            <a:pPr marL="838200" indent="-838200" eaLnBrk="1" hangingPunct="1"/>
            <a:r>
              <a:rPr lang="zh-CN" altLang="en-US" b="1" smtClean="0">
                <a:latin typeface="微软雅黑" pitchFamily="34" charset="-122"/>
                <a:ea typeface="微软雅黑" pitchFamily="34" charset="-122"/>
              </a:rPr>
              <a:t>空间矢量表达式</a:t>
            </a:r>
            <a:r>
              <a:rPr lang="zh-CN" altLang="en-US" smtClean="0">
                <a:latin typeface="微软雅黑" pitchFamily="34" charset="-122"/>
                <a:ea typeface="微软雅黑" pitchFamily="34" charset="-122"/>
              </a:rPr>
              <a:t> </a:t>
            </a:r>
          </a:p>
        </p:txBody>
      </p:sp>
      <p:sp>
        <p:nvSpPr>
          <p:cNvPr id="133123" name="Rectangle 3"/>
          <p:cNvSpPr>
            <a:spLocks noChangeArrowheads="1"/>
          </p:cNvSpPr>
          <p:nvPr/>
        </p:nvSpPr>
        <p:spPr bwMode="auto">
          <a:xfrm>
            <a:off x="0" y="3062288"/>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33124" name="Rectangle 4"/>
          <p:cNvSpPr>
            <a:spLocks noChangeArrowheads="1"/>
          </p:cNvSpPr>
          <p:nvPr/>
        </p:nvSpPr>
        <p:spPr bwMode="auto">
          <a:xfrm>
            <a:off x="0" y="3186113"/>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33125" name="Rectangle 5"/>
          <p:cNvSpPr>
            <a:spLocks noChangeArrowheads="1"/>
          </p:cNvSpPr>
          <p:nvPr/>
        </p:nvSpPr>
        <p:spPr bwMode="auto">
          <a:xfrm>
            <a:off x="0" y="3205163"/>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33126" name="Rectangle 6"/>
          <p:cNvSpPr>
            <a:spLocks noChangeArrowheads="1"/>
          </p:cNvSpPr>
          <p:nvPr/>
        </p:nvSpPr>
        <p:spPr bwMode="auto">
          <a:xfrm>
            <a:off x="0" y="3205163"/>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graphicFrame>
        <p:nvGraphicFramePr>
          <p:cNvPr id="133127" name="Object 2"/>
          <p:cNvGraphicFramePr>
            <a:graphicFrameLocks noChangeAspect="1"/>
          </p:cNvGraphicFramePr>
          <p:nvPr/>
        </p:nvGraphicFramePr>
        <p:xfrm>
          <a:off x="1619250" y="1989138"/>
          <a:ext cx="5184775" cy="1176337"/>
        </p:xfrm>
        <a:graphic>
          <a:graphicData uri="http://schemas.openxmlformats.org/presentationml/2006/ole">
            <p:oleObj spid="_x0000_s224258" name="Equation" r:id="rId3" imgW="1968500" imgH="444500" progId="Equation.DSMT4">
              <p:embed/>
            </p:oleObj>
          </a:graphicData>
        </a:graphic>
      </p:graphicFrame>
      <p:sp>
        <p:nvSpPr>
          <p:cNvPr id="133128" name="Rectangle 8"/>
          <p:cNvSpPr>
            <a:spLocks noChangeArrowheads="1"/>
          </p:cNvSpPr>
          <p:nvPr/>
        </p:nvSpPr>
        <p:spPr bwMode="auto">
          <a:xfrm>
            <a:off x="0" y="3205163"/>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graphicFrame>
        <p:nvGraphicFramePr>
          <p:cNvPr id="133129" name="Object 3"/>
          <p:cNvGraphicFramePr>
            <a:graphicFrameLocks noChangeAspect="1"/>
          </p:cNvGraphicFramePr>
          <p:nvPr/>
        </p:nvGraphicFramePr>
        <p:xfrm>
          <a:off x="1600217" y="3225808"/>
          <a:ext cx="5472113" cy="1346200"/>
        </p:xfrm>
        <a:graphic>
          <a:graphicData uri="http://schemas.openxmlformats.org/presentationml/2006/ole">
            <p:oleObj spid="_x0000_s224259" name="Equation" r:id="rId4" imgW="1815312" imgH="444307" progId="Equation.DSMT4">
              <p:embed/>
            </p:oleObj>
          </a:graphicData>
        </a:graphic>
      </p:graphicFrame>
      <p:sp>
        <p:nvSpPr>
          <p:cNvPr id="133130" name="Rectangle 10"/>
          <p:cNvSpPr>
            <a:spLocks noChangeArrowheads="1"/>
          </p:cNvSpPr>
          <p:nvPr/>
        </p:nvSpPr>
        <p:spPr bwMode="auto">
          <a:xfrm>
            <a:off x="0" y="3205163"/>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graphicFrame>
        <p:nvGraphicFramePr>
          <p:cNvPr id="133131" name="Object 4"/>
          <p:cNvGraphicFramePr>
            <a:graphicFrameLocks noChangeAspect="1"/>
          </p:cNvGraphicFramePr>
          <p:nvPr/>
        </p:nvGraphicFramePr>
        <p:xfrm>
          <a:off x="1619250" y="4652963"/>
          <a:ext cx="5832475" cy="1263650"/>
        </p:xfrm>
        <a:graphic>
          <a:graphicData uri="http://schemas.openxmlformats.org/presentationml/2006/ole">
            <p:oleObj spid="_x0000_s224260" name="Equation" r:id="rId5" imgW="2070100" imgH="444500" progId="Equation.DSMT4">
              <p:embed/>
            </p:oleObj>
          </a:graphicData>
        </a:graphic>
      </p:graphicFrame>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rrowheads="1"/>
          </p:cNvSpPr>
          <p:nvPr>
            <p:ph type="title"/>
          </p:nvPr>
        </p:nvSpPr>
        <p:spPr>
          <a:xfrm>
            <a:off x="611188" y="930275"/>
            <a:ext cx="8162925" cy="762000"/>
          </a:xfrm>
        </p:spPr>
        <p:txBody>
          <a:bodyPr/>
          <a:lstStyle/>
          <a:p>
            <a:pPr marL="838200" indent="-838200" eaLnBrk="1" hangingPunct="1"/>
            <a:r>
              <a:rPr lang="zh-CN" altLang="en-US" b="1" smtClean="0">
                <a:latin typeface="微软雅黑" pitchFamily="34" charset="-122"/>
                <a:ea typeface="微软雅黑" pitchFamily="34" charset="-122"/>
              </a:rPr>
              <a:t>空间矢量表达式</a:t>
            </a:r>
            <a:r>
              <a:rPr lang="zh-CN" altLang="en-US" smtClean="0">
                <a:latin typeface="微软雅黑" pitchFamily="34" charset="-122"/>
                <a:ea typeface="微软雅黑" pitchFamily="34" charset="-122"/>
              </a:rPr>
              <a:t> </a:t>
            </a:r>
          </a:p>
        </p:txBody>
      </p:sp>
      <p:sp>
        <p:nvSpPr>
          <p:cNvPr id="134147" name="Rectangle 3"/>
          <p:cNvSpPr>
            <a:spLocks noChangeArrowheads="1"/>
          </p:cNvSpPr>
          <p:nvPr/>
        </p:nvSpPr>
        <p:spPr bwMode="auto">
          <a:xfrm>
            <a:off x="285720" y="1989138"/>
            <a:ext cx="8643998" cy="523220"/>
          </a:xfrm>
          <a:prstGeom prst="rect">
            <a:avLst/>
          </a:prstGeom>
          <a:noFill/>
          <a:ln w="9525">
            <a:noFill/>
            <a:miter lim="800000"/>
            <a:headEnd/>
            <a:tailEnd/>
          </a:ln>
        </p:spPr>
        <p:txBody>
          <a:bodyPr wrap="square" anchor="ctr">
            <a:spAutoFit/>
          </a:bodyPr>
          <a:lstStyle/>
          <a:p>
            <a:pPr algn="just">
              <a:buClr>
                <a:schemeClr val="folHlink"/>
              </a:buClr>
              <a:buSzPct val="75000"/>
              <a:buFont typeface="Wingdings" pitchFamily="2" charset="2"/>
              <a:buChar char="l"/>
            </a:pPr>
            <a:r>
              <a:rPr kumimoji="1" lang="zh-CN" altLang="en-US" sz="2800" b="1" dirty="0">
                <a:latin typeface="微软雅黑" pitchFamily="34" charset="-122"/>
                <a:ea typeface="微软雅黑" pitchFamily="34" charset="-122"/>
              </a:rPr>
              <a:t>当定子相电压为</a:t>
            </a:r>
            <a:r>
              <a:rPr kumimoji="1" lang="zh-CN" altLang="en-US" sz="2800" b="1" dirty="0">
                <a:solidFill>
                  <a:srgbClr val="0000CC"/>
                </a:solidFill>
                <a:latin typeface="微软雅黑" pitchFamily="34" charset="-122"/>
                <a:ea typeface="微软雅黑" pitchFamily="34" charset="-122"/>
              </a:rPr>
              <a:t>三相平衡正弦电压</a:t>
            </a:r>
            <a:r>
              <a:rPr kumimoji="1" lang="zh-CN" altLang="en-US" sz="2800" b="1" dirty="0">
                <a:latin typeface="微软雅黑" pitchFamily="34" charset="-122"/>
                <a:ea typeface="微软雅黑" pitchFamily="34" charset="-122"/>
              </a:rPr>
              <a:t>时，三相合成矢量</a:t>
            </a:r>
          </a:p>
        </p:txBody>
      </p:sp>
      <p:sp>
        <p:nvSpPr>
          <p:cNvPr id="134148" name="Rectangle 4"/>
          <p:cNvSpPr>
            <a:spLocks noChangeArrowheads="1"/>
          </p:cNvSpPr>
          <p:nvPr/>
        </p:nvSpPr>
        <p:spPr bwMode="auto">
          <a:xfrm>
            <a:off x="0" y="3062288"/>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34149" name="Rectangle 5"/>
          <p:cNvSpPr>
            <a:spLocks noChangeArrowheads="1"/>
          </p:cNvSpPr>
          <p:nvPr/>
        </p:nvSpPr>
        <p:spPr bwMode="auto">
          <a:xfrm>
            <a:off x="0" y="3186113"/>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34150" name="Rectangle 6"/>
          <p:cNvSpPr>
            <a:spLocks noChangeArrowheads="1"/>
          </p:cNvSpPr>
          <p:nvPr/>
        </p:nvSpPr>
        <p:spPr bwMode="auto">
          <a:xfrm>
            <a:off x="0" y="2862263"/>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graphicFrame>
        <p:nvGraphicFramePr>
          <p:cNvPr id="134151" name="Object 2"/>
          <p:cNvGraphicFramePr>
            <a:graphicFrameLocks noChangeAspect="1"/>
          </p:cNvGraphicFramePr>
          <p:nvPr/>
        </p:nvGraphicFramePr>
        <p:xfrm>
          <a:off x="714348" y="3143248"/>
          <a:ext cx="7991475" cy="2312987"/>
        </p:xfrm>
        <a:graphic>
          <a:graphicData uri="http://schemas.openxmlformats.org/presentationml/2006/ole">
            <p:oleObj spid="_x0000_s225282" name="Equation" r:id="rId3" imgW="3911600" imgH="1130300" progId="Equation.DSMT4">
              <p:embed/>
            </p:oleObj>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3"/>
          <p:cNvSpPr>
            <a:spLocks noChangeArrowheads="1"/>
          </p:cNvSpPr>
          <p:nvPr/>
        </p:nvSpPr>
        <p:spPr bwMode="auto">
          <a:xfrm>
            <a:off x="428596" y="1285860"/>
            <a:ext cx="8429684" cy="1120371"/>
          </a:xfrm>
          <a:prstGeom prst="rect">
            <a:avLst/>
          </a:prstGeom>
          <a:noFill/>
          <a:ln w="9525">
            <a:noFill/>
            <a:miter lim="800000"/>
            <a:headEnd/>
            <a:tailEnd/>
          </a:ln>
        </p:spPr>
        <p:txBody>
          <a:bodyPr wrap="square" anchor="ctr">
            <a:spAutoFit/>
          </a:bodyPr>
          <a:lstStyle/>
          <a:p>
            <a:pPr algn="just">
              <a:lnSpc>
                <a:spcPct val="125000"/>
              </a:lnSpc>
              <a:buClr>
                <a:schemeClr val="folHlink"/>
              </a:buClr>
              <a:buSzPct val="75000"/>
              <a:buFont typeface="Wingdings" pitchFamily="2" charset="2"/>
              <a:buChar char="l"/>
            </a:pPr>
            <a:r>
              <a:rPr kumimoji="1" lang="zh-CN" altLang="en-US" sz="2800" b="1" dirty="0" smtClean="0">
                <a:latin typeface="微软雅黑" pitchFamily="34" charset="-122"/>
                <a:ea typeface="微软雅黑" pitchFamily="34" charset="-122"/>
              </a:rPr>
              <a:t>空间矢量</a:t>
            </a:r>
            <a:r>
              <a:rPr kumimoji="1" lang="en-US" altLang="zh-CN" sz="2800" b="1" dirty="0" smtClean="0">
                <a:latin typeface="微软雅黑" pitchFamily="34" charset="-122"/>
                <a:ea typeface="微软雅黑" pitchFamily="34" charset="-122"/>
              </a:rPr>
              <a:t>Us</a:t>
            </a:r>
            <a:r>
              <a:rPr kumimoji="1" lang="zh-CN" altLang="en-US" sz="2800" b="1" dirty="0" smtClean="0">
                <a:latin typeface="微软雅黑" pitchFamily="34" charset="-122"/>
                <a:ea typeface="微软雅黑" pitchFamily="34" charset="-122"/>
              </a:rPr>
              <a:t>：以</a:t>
            </a:r>
            <a:r>
              <a:rPr kumimoji="1" lang="zh-CN" altLang="en-US" sz="2800" b="1" dirty="0">
                <a:latin typeface="微软雅黑" pitchFamily="34" charset="-122"/>
                <a:ea typeface="微软雅黑" pitchFamily="34" charset="-122"/>
              </a:rPr>
              <a:t>电源角频率为</a:t>
            </a:r>
            <a:r>
              <a:rPr kumimoji="1" lang="zh-CN" altLang="en-US" sz="2800" b="1" dirty="0" smtClean="0">
                <a:latin typeface="微软雅黑" pitchFamily="34" charset="-122"/>
                <a:ea typeface="微软雅黑" pitchFamily="34" charset="-122"/>
              </a:rPr>
              <a:t>角速度作</a:t>
            </a:r>
            <a:r>
              <a:rPr kumimoji="1" lang="zh-CN" altLang="en-US" sz="2800" b="1" dirty="0">
                <a:latin typeface="微软雅黑" pitchFamily="34" charset="-122"/>
                <a:ea typeface="微软雅黑" pitchFamily="34" charset="-122"/>
              </a:rPr>
              <a:t>恒速</a:t>
            </a:r>
            <a:r>
              <a:rPr kumimoji="1" lang="zh-CN" altLang="en-US" sz="2800" b="1" dirty="0" smtClean="0">
                <a:latin typeface="微软雅黑" pitchFamily="34" charset="-122"/>
                <a:ea typeface="微软雅黑" pitchFamily="34" charset="-122"/>
              </a:rPr>
              <a:t>旋转的，</a:t>
            </a:r>
            <a:r>
              <a:rPr kumimoji="1" lang="zh-CN" altLang="en-US" sz="2800" b="1" dirty="0">
                <a:latin typeface="微软雅黑" pitchFamily="34" charset="-122"/>
                <a:ea typeface="微软雅黑" pitchFamily="34" charset="-122"/>
              </a:rPr>
              <a:t>幅</a:t>
            </a:r>
            <a:r>
              <a:rPr kumimoji="1" lang="zh-CN" altLang="en-US" sz="2800" b="1" dirty="0" smtClean="0">
                <a:latin typeface="微软雅黑" pitchFamily="34" charset="-122"/>
                <a:ea typeface="微软雅黑" pitchFamily="34" charset="-122"/>
              </a:rPr>
              <a:t>值恒定。</a:t>
            </a:r>
            <a:endParaRPr kumimoji="1" lang="zh-CN" altLang="en-US" sz="2800" b="1" dirty="0">
              <a:latin typeface="微软雅黑" pitchFamily="34" charset="-122"/>
              <a:ea typeface="微软雅黑" pitchFamily="34" charset="-122"/>
            </a:endParaRPr>
          </a:p>
        </p:txBody>
      </p:sp>
      <p:sp>
        <p:nvSpPr>
          <p:cNvPr id="135173" name="Rectangle 4"/>
          <p:cNvSpPr>
            <a:spLocks noChangeArrowheads="1"/>
          </p:cNvSpPr>
          <p:nvPr/>
        </p:nvSpPr>
        <p:spPr bwMode="auto">
          <a:xfrm>
            <a:off x="-323850" y="3141663"/>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35174" name="Rectangle 5"/>
          <p:cNvSpPr>
            <a:spLocks noChangeArrowheads="1"/>
          </p:cNvSpPr>
          <p:nvPr/>
        </p:nvSpPr>
        <p:spPr bwMode="auto">
          <a:xfrm>
            <a:off x="0" y="3500438"/>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35175" name="Rectangle 6"/>
          <p:cNvSpPr>
            <a:spLocks noChangeArrowheads="1"/>
          </p:cNvSpPr>
          <p:nvPr/>
        </p:nvSpPr>
        <p:spPr bwMode="auto">
          <a:xfrm>
            <a:off x="-252413" y="2636838"/>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35176" name="Rectangle 7"/>
          <p:cNvSpPr>
            <a:spLocks noChangeArrowheads="1"/>
          </p:cNvSpPr>
          <p:nvPr/>
        </p:nvSpPr>
        <p:spPr bwMode="auto">
          <a:xfrm>
            <a:off x="0" y="3205163"/>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graphicFrame>
        <p:nvGraphicFramePr>
          <p:cNvPr id="135178" name="Object 3"/>
          <p:cNvGraphicFramePr>
            <a:graphicFrameLocks noChangeAspect="1"/>
          </p:cNvGraphicFramePr>
          <p:nvPr>
            <p:ph sz="half" idx="2"/>
          </p:nvPr>
        </p:nvGraphicFramePr>
        <p:xfrm>
          <a:off x="5357818" y="6143644"/>
          <a:ext cx="441325" cy="503237"/>
        </p:xfrm>
        <a:graphic>
          <a:graphicData uri="http://schemas.openxmlformats.org/presentationml/2006/ole">
            <p:oleObj spid="_x0000_s226307" name="公式" r:id="rId3" imgW="177569" imgH="202936" progId="Equation.3">
              <p:embed/>
            </p:oleObj>
          </a:graphicData>
        </a:graphic>
      </p:graphicFrame>
      <p:graphicFrame>
        <p:nvGraphicFramePr>
          <p:cNvPr id="226308" name="Object 2"/>
          <p:cNvGraphicFramePr>
            <a:graphicFrameLocks noChangeAspect="1"/>
          </p:cNvGraphicFramePr>
          <p:nvPr/>
        </p:nvGraphicFramePr>
        <p:xfrm>
          <a:off x="1428728" y="2857496"/>
          <a:ext cx="3060700" cy="981076"/>
        </p:xfrm>
        <a:graphic>
          <a:graphicData uri="http://schemas.openxmlformats.org/presentationml/2006/ole">
            <p:oleObj spid="_x0000_s226308" name="Equation" r:id="rId4" imgW="1498320" imgH="444240" progId="Equation.DSMT4">
              <p:embed/>
            </p:oleObj>
          </a:graphicData>
        </a:graphic>
      </p:graphicFrame>
      <p:pic>
        <p:nvPicPr>
          <p:cNvPr id="14" name="Picture 8" descr="0521"/>
          <p:cNvPicPr>
            <a:picLocks noChangeAspect="1" noChangeArrowheads="1"/>
          </p:cNvPicPr>
          <p:nvPr/>
        </p:nvPicPr>
        <p:blipFill>
          <a:blip r:embed="rId5"/>
          <a:srcRect/>
          <a:stretch>
            <a:fillRect/>
          </a:stretch>
        </p:blipFill>
        <p:spPr bwMode="auto">
          <a:xfrm>
            <a:off x="5572132" y="2500306"/>
            <a:ext cx="3294894" cy="3169926"/>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3" name="Rectangle 4"/>
          <p:cNvSpPr>
            <a:spLocks noChangeArrowheads="1"/>
          </p:cNvSpPr>
          <p:nvPr/>
        </p:nvSpPr>
        <p:spPr bwMode="auto">
          <a:xfrm>
            <a:off x="-323850" y="3141663"/>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35174" name="Rectangle 5"/>
          <p:cNvSpPr>
            <a:spLocks noChangeArrowheads="1"/>
          </p:cNvSpPr>
          <p:nvPr/>
        </p:nvSpPr>
        <p:spPr bwMode="auto">
          <a:xfrm>
            <a:off x="0" y="3500438"/>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35175" name="Rectangle 6"/>
          <p:cNvSpPr>
            <a:spLocks noChangeArrowheads="1"/>
          </p:cNvSpPr>
          <p:nvPr/>
        </p:nvSpPr>
        <p:spPr bwMode="auto">
          <a:xfrm>
            <a:off x="-252413" y="2636838"/>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35176" name="Rectangle 7"/>
          <p:cNvSpPr>
            <a:spLocks noChangeArrowheads="1"/>
          </p:cNvSpPr>
          <p:nvPr/>
        </p:nvSpPr>
        <p:spPr bwMode="auto">
          <a:xfrm>
            <a:off x="0" y="3205163"/>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35177" name="Rectangle 8"/>
          <p:cNvSpPr>
            <a:spLocks noChangeArrowheads="1"/>
          </p:cNvSpPr>
          <p:nvPr/>
        </p:nvSpPr>
        <p:spPr bwMode="auto">
          <a:xfrm>
            <a:off x="428596" y="1643050"/>
            <a:ext cx="8501122" cy="3323987"/>
          </a:xfrm>
          <a:prstGeom prst="rect">
            <a:avLst/>
          </a:prstGeom>
          <a:noFill/>
          <a:ln w="9525">
            <a:noFill/>
            <a:miter lim="800000"/>
            <a:headEnd/>
            <a:tailEnd/>
          </a:ln>
        </p:spPr>
        <p:txBody>
          <a:bodyPr wrap="square" anchor="ctr">
            <a:spAutoFit/>
          </a:bodyPr>
          <a:lstStyle/>
          <a:p>
            <a:pPr>
              <a:lnSpc>
                <a:spcPct val="125000"/>
              </a:lnSpc>
              <a:buClr>
                <a:schemeClr val="folHlink"/>
              </a:buClr>
              <a:buSzPct val="75000"/>
              <a:buFont typeface="Wingdings" pitchFamily="2" charset="2"/>
              <a:buChar char="l"/>
            </a:pPr>
            <a:r>
              <a:rPr kumimoji="1" lang="zh-CN" altLang="en-US" sz="2800" b="1" dirty="0" smtClean="0">
                <a:latin typeface="微软雅黑" pitchFamily="34" charset="-122"/>
                <a:ea typeface="微软雅黑" pitchFamily="34" charset="-122"/>
              </a:rPr>
              <a:t>三相平衡正弦电压</a:t>
            </a:r>
            <a:endParaRPr kumimoji="1" lang="en-US" altLang="zh-CN" sz="2800" b="1" dirty="0" smtClean="0">
              <a:latin typeface="微软雅黑" pitchFamily="34" charset="-122"/>
              <a:ea typeface="微软雅黑" pitchFamily="34" charset="-122"/>
            </a:endParaRPr>
          </a:p>
          <a:p>
            <a:pPr>
              <a:lnSpc>
                <a:spcPct val="125000"/>
              </a:lnSpc>
              <a:buClr>
                <a:schemeClr val="folHlink"/>
              </a:buClr>
              <a:buSzPct val="75000"/>
              <a:buFont typeface="Wingdings" pitchFamily="2" charset="2"/>
              <a:buChar char="Ø"/>
            </a:pPr>
            <a:r>
              <a:rPr kumimoji="1" lang="en-US" altLang="zh-CN" sz="2800" b="1" dirty="0" smtClean="0">
                <a:latin typeface="微软雅黑" pitchFamily="34" charset="-122"/>
                <a:ea typeface="微软雅黑" pitchFamily="34" charset="-122"/>
              </a:rPr>
              <a:t>  </a:t>
            </a:r>
            <a:r>
              <a:rPr kumimoji="1" lang="zh-CN" altLang="en-US" sz="2800" b="1" dirty="0" smtClean="0">
                <a:latin typeface="微软雅黑" pitchFamily="34" charset="-122"/>
                <a:ea typeface="微软雅黑" pitchFamily="34" charset="-122"/>
              </a:rPr>
              <a:t>电压矢量：以电源角频率为角速度作恒速旋转，幅值恒定；</a:t>
            </a:r>
            <a:endParaRPr kumimoji="1" lang="en-US" altLang="zh-CN" sz="2800" b="1" dirty="0" smtClean="0">
              <a:latin typeface="微软雅黑" pitchFamily="34" charset="-122"/>
              <a:ea typeface="微软雅黑" pitchFamily="34" charset="-122"/>
            </a:endParaRPr>
          </a:p>
          <a:p>
            <a:pPr>
              <a:lnSpc>
                <a:spcPct val="125000"/>
              </a:lnSpc>
              <a:buClr>
                <a:schemeClr val="folHlink"/>
              </a:buClr>
              <a:buSzPct val="75000"/>
              <a:buFont typeface="Wingdings" pitchFamily="2" charset="2"/>
              <a:buChar char="Ø"/>
            </a:pPr>
            <a:r>
              <a:rPr kumimoji="1" lang="zh-CN" altLang="en-US" sz="2800" b="1" dirty="0" smtClean="0">
                <a:latin typeface="微软雅黑" pitchFamily="34" charset="-122"/>
                <a:ea typeface="微软雅黑" pitchFamily="34" charset="-122"/>
              </a:rPr>
              <a:t>  若电动机转速稳定</a:t>
            </a:r>
            <a:r>
              <a:rPr kumimoji="1" lang="zh-CN" altLang="en-US" sz="2800" b="1" dirty="0">
                <a:latin typeface="微软雅黑" pitchFamily="34" charset="-122"/>
                <a:ea typeface="微软雅黑" pitchFamily="34" charset="-122"/>
              </a:rPr>
              <a:t>，则</a:t>
            </a:r>
            <a:r>
              <a:rPr kumimoji="1" lang="zh-CN" altLang="en-US" sz="2800" b="1" dirty="0">
                <a:solidFill>
                  <a:srgbClr val="0000CC"/>
                </a:solidFill>
                <a:latin typeface="微软雅黑" pitchFamily="34" charset="-122"/>
                <a:ea typeface="微软雅黑" pitchFamily="34" charset="-122"/>
              </a:rPr>
              <a:t>定子电流和磁链的空间</a:t>
            </a:r>
            <a:r>
              <a:rPr kumimoji="1" lang="zh-CN" altLang="en-US" sz="2800" b="1" dirty="0" smtClean="0">
                <a:solidFill>
                  <a:srgbClr val="0000CC"/>
                </a:solidFill>
                <a:latin typeface="微软雅黑" pitchFamily="34" charset="-122"/>
                <a:ea typeface="微软雅黑" pitchFamily="34" charset="-122"/>
              </a:rPr>
              <a:t>矢量：</a:t>
            </a:r>
            <a:r>
              <a:rPr kumimoji="1" lang="zh-CN" altLang="en-US" sz="2800" b="1" dirty="0" smtClean="0">
                <a:latin typeface="微软雅黑" pitchFamily="34" charset="-122"/>
                <a:ea typeface="微软雅黑" pitchFamily="34" charset="-122"/>
              </a:rPr>
              <a:t>幅</a:t>
            </a:r>
            <a:r>
              <a:rPr kumimoji="1" lang="zh-CN" altLang="en-US" sz="2800" b="1" dirty="0">
                <a:latin typeface="微软雅黑" pitchFamily="34" charset="-122"/>
                <a:ea typeface="微软雅黑" pitchFamily="34" charset="-122"/>
              </a:rPr>
              <a:t>值恒定，以电源角频率为电气角速度在空间作</a:t>
            </a:r>
            <a:r>
              <a:rPr kumimoji="1" lang="zh-CN" altLang="en-US" sz="2800" b="1" dirty="0">
                <a:solidFill>
                  <a:srgbClr val="0000CC"/>
                </a:solidFill>
                <a:latin typeface="微软雅黑" pitchFamily="34" charset="-122"/>
                <a:ea typeface="微软雅黑" pitchFamily="34" charset="-122"/>
              </a:rPr>
              <a:t>恒速旋转</a:t>
            </a:r>
            <a:r>
              <a:rPr kumimoji="1" lang="zh-CN" altLang="en-US" sz="2800" b="1" dirty="0">
                <a:latin typeface="微软雅黑" pitchFamily="34" charset="-122"/>
                <a:ea typeface="微软雅黑" pitchFamily="34" charset="-122"/>
              </a:rPr>
              <a:t>。</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rrowheads="1"/>
          </p:cNvSpPr>
          <p:nvPr>
            <p:ph type="title"/>
          </p:nvPr>
        </p:nvSpPr>
        <p:spPr/>
        <p:txBody>
          <a:bodyPr/>
          <a:lstStyle/>
          <a:p>
            <a:pPr eaLnBrk="1" hangingPunct="1">
              <a:lnSpc>
                <a:spcPct val="125000"/>
              </a:lnSpc>
            </a:pPr>
            <a:r>
              <a:rPr lang="en-US" altLang="zh-CN" sz="3600" b="1" dirty="0" smtClean="0">
                <a:latin typeface="微软雅黑" pitchFamily="34" charset="-122"/>
                <a:ea typeface="微软雅黑" pitchFamily="34" charset="-122"/>
              </a:rPr>
              <a:t>2.</a:t>
            </a:r>
            <a:r>
              <a:rPr lang="zh-CN" altLang="en-US" sz="3600" b="1" dirty="0" smtClean="0">
                <a:latin typeface="微软雅黑" pitchFamily="34" charset="-122"/>
                <a:ea typeface="微软雅黑" pitchFamily="34" charset="-122"/>
              </a:rPr>
              <a:t>电压与磁链空间矢量的关系 </a:t>
            </a:r>
          </a:p>
        </p:txBody>
      </p:sp>
      <p:sp>
        <p:nvSpPr>
          <p:cNvPr id="136195" name="Rectangle 3"/>
          <p:cNvSpPr>
            <a:spLocks noGrp="1" noRot="1" noChangeArrowheads="1"/>
          </p:cNvSpPr>
          <p:nvPr>
            <p:ph type="body" idx="1"/>
          </p:nvPr>
        </p:nvSpPr>
        <p:spPr>
          <a:xfrm>
            <a:off x="301625" y="1905000"/>
            <a:ext cx="7796213" cy="4194175"/>
          </a:xfrm>
        </p:spPr>
        <p:txBody>
          <a:bodyPr/>
          <a:lstStyle/>
          <a:p>
            <a:pPr eaLnBrk="1" hangingPunct="1">
              <a:lnSpc>
                <a:spcPct val="125000"/>
              </a:lnSpc>
            </a:pPr>
            <a:r>
              <a:rPr lang="zh-CN" altLang="en-US" b="1" dirty="0" smtClean="0">
                <a:latin typeface="微软雅黑" pitchFamily="34" charset="-122"/>
                <a:ea typeface="微软雅黑" pitchFamily="34" charset="-122"/>
              </a:rPr>
              <a:t>定子绕组每一相可写出一个电压平衡方程式。</a:t>
            </a:r>
            <a:endParaRPr lang="en-US" altLang="zh-CN" b="1" dirty="0" smtClean="0">
              <a:latin typeface="微软雅黑" pitchFamily="34" charset="-122"/>
              <a:ea typeface="微软雅黑" pitchFamily="34" charset="-122"/>
            </a:endParaRPr>
          </a:p>
          <a:p>
            <a:pPr eaLnBrk="1" hangingPunct="1">
              <a:lnSpc>
                <a:spcPct val="125000"/>
              </a:lnSpc>
            </a:pPr>
            <a:r>
              <a:rPr lang="zh-CN" altLang="en-US" b="1" dirty="0" smtClean="0">
                <a:latin typeface="微软雅黑" pitchFamily="34" charset="-122"/>
                <a:ea typeface="微软雅黑" pitchFamily="34" charset="-122"/>
              </a:rPr>
              <a:t>计算三相电压平衡方程式的矢量和，得到</a:t>
            </a:r>
            <a:r>
              <a:rPr lang="zh-CN" altLang="en-US" b="1" dirty="0" smtClean="0">
                <a:solidFill>
                  <a:srgbClr val="0000CC"/>
                </a:solidFill>
                <a:latin typeface="微软雅黑" pitchFamily="34" charset="-122"/>
                <a:ea typeface="微软雅黑" pitchFamily="34" charset="-122"/>
              </a:rPr>
              <a:t>空间矢量表示的定子电压方程式</a:t>
            </a:r>
          </a:p>
        </p:txBody>
      </p:sp>
      <p:sp>
        <p:nvSpPr>
          <p:cNvPr id="136196" name="Rectangle 4"/>
          <p:cNvSpPr>
            <a:spLocks noChangeArrowheads="1"/>
          </p:cNvSpPr>
          <p:nvPr/>
        </p:nvSpPr>
        <p:spPr bwMode="auto">
          <a:xfrm>
            <a:off x="0" y="3224213"/>
            <a:ext cx="184731" cy="406971"/>
          </a:xfrm>
          <a:prstGeom prst="rect">
            <a:avLst/>
          </a:prstGeom>
          <a:noFill/>
          <a:ln w="9525">
            <a:noFill/>
            <a:miter lim="800000"/>
            <a:headEnd/>
            <a:tailEnd/>
          </a:ln>
        </p:spPr>
        <p:txBody>
          <a:bodyPr wrap="none" anchor="ctr">
            <a:spAutoFit/>
          </a:bodyPr>
          <a:lstStyle/>
          <a:p>
            <a:pPr>
              <a:lnSpc>
                <a:spcPct val="125000"/>
              </a:lnSpc>
            </a:pPr>
            <a:endParaRPr lang="zh-CN" altLang="en-US">
              <a:latin typeface="微软雅黑" pitchFamily="34" charset="-122"/>
              <a:ea typeface="微软雅黑" pitchFamily="34" charset="-122"/>
            </a:endParaRPr>
          </a:p>
        </p:txBody>
      </p:sp>
      <p:graphicFrame>
        <p:nvGraphicFramePr>
          <p:cNvPr id="136197" name="Object 2"/>
          <p:cNvGraphicFramePr>
            <a:graphicFrameLocks noChangeAspect="1"/>
          </p:cNvGraphicFramePr>
          <p:nvPr/>
        </p:nvGraphicFramePr>
        <p:xfrm>
          <a:off x="2143108" y="4071942"/>
          <a:ext cx="2879725" cy="1125538"/>
        </p:xfrm>
        <a:graphic>
          <a:graphicData uri="http://schemas.openxmlformats.org/presentationml/2006/ole">
            <p:oleObj spid="_x0000_s227330" name="公式" r:id="rId3" imgW="1002865" imgH="393529" progId="Equation.3">
              <p:embed/>
            </p:oleObj>
          </a:graphicData>
        </a:graphic>
      </p:graphicFrame>
      <p:sp>
        <p:nvSpPr>
          <p:cNvPr id="136198" name="Rectangle 6"/>
          <p:cNvSpPr>
            <a:spLocks noChangeArrowheads="1"/>
          </p:cNvSpPr>
          <p:nvPr/>
        </p:nvSpPr>
        <p:spPr bwMode="auto">
          <a:xfrm>
            <a:off x="6143636" y="4357694"/>
            <a:ext cx="1792478" cy="581762"/>
          </a:xfrm>
          <a:prstGeom prst="rect">
            <a:avLst/>
          </a:prstGeom>
          <a:noFill/>
          <a:ln w="9525">
            <a:noFill/>
            <a:miter lim="800000"/>
            <a:headEnd/>
            <a:tailEnd/>
          </a:ln>
        </p:spPr>
        <p:txBody>
          <a:bodyPr wrap="none" anchor="ctr">
            <a:spAutoFit/>
          </a:bodyPr>
          <a:lstStyle/>
          <a:p>
            <a:pPr>
              <a:lnSpc>
                <a:spcPct val="125000"/>
              </a:lnSpc>
            </a:pPr>
            <a:r>
              <a:rPr kumimoji="1" lang="zh-CN" altLang="en-US" sz="2800" b="1" dirty="0">
                <a:latin typeface="微软雅黑" pitchFamily="34" charset="-122"/>
                <a:ea typeface="微软雅黑" pitchFamily="34" charset="-122"/>
              </a:rPr>
              <a:t>（</a:t>
            </a:r>
            <a:r>
              <a:rPr kumimoji="1" lang="en-US" altLang="zh-CN" sz="2800" b="1" dirty="0">
                <a:latin typeface="微软雅黑" pitchFamily="34" charset="-122"/>
                <a:ea typeface="微软雅黑" pitchFamily="34" charset="-122"/>
              </a:rPr>
              <a:t>6-67</a:t>
            </a:r>
            <a:r>
              <a:rPr kumimoji="1" lang="zh-CN" altLang="en-US" sz="2800" b="1" dirty="0">
                <a:latin typeface="微软雅黑" pitchFamily="34" charset="-122"/>
                <a:ea typeface="微软雅黑" pitchFamily="34" charset="-122"/>
              </a:rPr>
              <a:t>）</a:t>
            </a:r>
            <a:r>
              <a:rPr kumimoji="1" lang="zh-CN" altLang="en-US" b="1" dirty="0">
                <a:solidFill>
                  <a:srgbClr val="FF3300"/>
                </a:solidFill>
                <a:latin typeface="微软雅黑" pitchFamily="34" charset="-122"/>
                <a:ea typeface="微软雅黑" pitchFamily="34" charset="-122"/>
              </a:rPr>
              <a:t> </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body" idx="1"/>
          </p:nvPr>
        </p:nvSpPr>
        <p:spPr>
          <a:xfrm>
            <a:off x="539720" y="1285860"/>
            <a:ext cx="8247121" cy="4068763"/>
          </a:xfrm>
        </p:spPr>
        <p:txBody>
          <a:bodyPr/>
          <a:lstStyle/>
          <a:p>
            <a:pPr eaLnBrk="1" hangingPunct="1">
              <a:lnSpc>
                <a:spcPct val="125000"/>
              </a:lnSpc>
            </a:pPr>
            <a:r>
              <a:rPr lang="zh-CN" altLang="en-US" b="1" dirty="0" smtClean="0">
                <a:solidFill>
                  <a:srgbClr val="0000CC"/>
                </a:solidFill>
                <a:latin typeface="微软雅黑" pitchFamily="34" charset="-122"/>
                <a:ea typeface="微软雅黑" pitchFamily="34" charset="-122"/>
              </a:rPr>
              <a:t>基频以下调速</a:t>
            </a:r>
            <a:r>
              <a:rPr lang="en-US" altLang="zh-CN" b="1" dirty="0" smtClean="0">
                <a:solidFill>
                  <a:srgbClr val="0000CC"/>
                </a:solidFill>
                <a:latin typeface="微软雅黑" pitchFamily="34" charset="-122"/>
                <a:ea typeface="微软雅黑" pitchFamily="34" charset="-122"/>
              </a:rPr>
              <a:t>: </a:t>
            </a:r>
            <a:r>
              <a:rPr lang="zh-CN" altLang="en-US" b="1" dirty="0" smtClean="0">
                <a:solidFill>
                  <a:srgbClr val="0000CC"/>
                </a:solidFill>
                <a:latin typeface="微软雅黑" pitchFamily="34" charset="-122"/>
                <a:ea typeface="微软雅黑" pitchFamily="34" charset="-122"/>
              </a:rPr>
              <a:t>保持每极</a:t>
            </a:r>
            <a:r>
              <a:rPr lang="zh-CN" altLang="en-US" dirty="0" smtClean="0">
                <a:solidFill>
                  <a:srgbClr val="0000CC"/>
                </a:solidFill>
                <a:latin typeface="微软雅黑" pitchFamily="34" charset="-122"/>
                <a:ea typeface="微软雅黑" pitchFamily="34" charset="-122"/>
              </a:rPr>
              <a:t>磁通量为额定值不变。</a:t>
            </a:r>
            <a:endParaRPr lang="en-US" altLang="zh-CN" dirty="0" smtClean="0">
              <a:solidFill>
                <a:srgbClr val="0000CC"/>
              </a:solidFill>
              <a:latin typeface="微软雅黑" pitchFamily="34" charset="-122"/>
              <a:ea typeface="微软雅黑" pitchFamily="34" charset="-122"/>
            </a:endParaRPr>
          </a:p>
          <a:p>
            <a:pPr eaLnBrk="1" hangingPunct="1">
              <a:lnSpc>
                <a:spcPct val="125000"/>
              </a:lnSpc>
              <a:buNone/>
            </a:pPr>
            <a:r>
              <a:rPr kumimoji="1" lang="zh-CN" altLang="en-US" b="1" dirty="0" smtClean="0">
                <a:latin typeface="微软雅黑" pitchFamily="34" charset="-122"/>
                <a:ea typeface="微软雅黑" pitchFamily="34" charset="-122"/>
              </a:rPr>
              <a:t>频率 </a:t>
            </a:r>
            <a:r>
              <a:rPr kumimoji="1" lang="en-US" altLang="zh-CN" b="1" i="1" dirty="0" smtClean="0">
                <a:latin typeface="微软雅黑" pitchFamily="34" charset="-122"/>
                <a:ea typeface="微软雅黑" pitchFamily="34" charset="-122"/>
              </a:rPr>
              <a:t>f</a:t>
            </a:r>
            <a:r>
              <a:rPr kumimoji="1" lang="en-US" altLang="zh-CN" b="1" baseline="-25000" dirty="0" smtClean="0">
                <a:latin typeface="微软雅黑" pitchFamily="34" charset="-122"/>
                <a:ea typeface="微软雅黑" pitchFamily="34" charset="-122"/>
              </a:rPr>
              <a:t>1</a:t>
            </a:r>
            <a:r>
              <a:rPr kumimoji="1" lang="en-US" altLang="zh-CN" b="1" dirty="0" smtClean="0">
                <a:latin typeface="微软雅黑" pitchFamily="34" charset="-122"/>
                <a:ea typeface="微软雅黑" pitchFamily="34" charset="-122"/>
              </a:rPr>
              <a:t> </a:t>
            </a:r>
            <a:r>
              <a:rPr kumimoji="1" lang="zh-CN" altLang="en-US" b="1" dirty="0" smtClean="0">
                <a:latin typeface="微软雅黑" pitchFamily="34" charset="-122"/>
                <a:ea typeface="微软雅黑" pitchFamily="34" charset="-122"/>
              </a:rPr>
              <a:t>从额定值 </a:t>
            </a:r>
            <a:r>
              <a:rPr kumimoji="1" lang="en-US" altLang="zh-CN" b="1" i="1" dirty="0" smtClean="0">
                <a:latin typeface="微软雅黑" pitchFamily="34" charset="-122"/>
                <a:ea typeface="微软雅黑" pitchFamily="34" charset="-122"/>
              </a:rPr>
              <a:t>f</a:t>
            </a:r>
            <a:r>
              <a:rPr kumimoji="1" lang="en-US" altLang="zh-CN" b="1" baseline="-25000" dirty="0" smtClean="0">
                <a:latin typeface="微软雅黑" pitchFamily="34" charset="-122"/>
                <a:ea typeface="微软雅黑" pitchFamily="34" charset="-122"/>
              </a:rPr>
              <a:t>1N</a:t>
            </a:r>
            <a:r>
              <a:rPr kumimoji="1" lang="en-US" altLang="zh-CN" b="1" dirty="0" smtClean="0">
                <a:latin typeface="微软雅黑" pitchFamily="34" charset="-122"/>
                <a:ea typeface="微软雅黑" pitchFamily="34" charset="-122"/>
              </a:rPr>
              <a:t> </a:t>
            </a:r>
            <a:r>
              <a:rPr kumimoji="1" lang="zh-CN" altLang="en-US" b="1" dirty="0" smtClean="0">
                <a:latin typeface="微软雅黑" pitchFamily="34" charset="-122"/>
                <a:ea typeface="微软雅黑" pitchFamily="34" charset="-122"/>
              </a:rPr>
              <a:t>向下调节：</a:t>
            </a:r>
          </a:p>
        </p:txBody>
      </p:sp>
      <p:graphicFrame>
        <p:nvGraphicFramePr>
          <p:cNvPr id="59396" name="Object 6"/>
          <p:cNvGraphicFramePr>
            <a:graphicFrameLocks noChangeAspect="1"/>
          </p:cNvGraphicFramePr>
          <p:nvPr/>
        </p:nvGraphicFramePr>
        <p:xfrm>
          <a:off x="1714480" y="3786190"/>
          <a:ext cx="4402137" cy="1141412"/>
        </p:xfrm>
        <a:graphic>
          <a:graphicData uri="http://schemas.openxmlformats.org/presentationml/2006/ole">
            <p:oleObj spid="_x0000_s174082" name="公式" r:id="rId3" imgW="1765300" imgH="457200" progId="Equation.3">
              <p:embed/>
            </p:oleObj>
          </a:graphicData>
        </a:graphic>
      </p:graphicFrame>
      <p:sp>
        <p:nvSpPr>
          <p:cNvPr id="59398" name="Rectangle 9"/>
          <p:cNvSpPr>
            <a:spLocks noChangeArrowheads="1"/>
          </p:cNvSpPr>
          <p:nvPr/>
        </p:nvSpPr>
        <p:spPr bwMode="auto">
          <a:xfrm>
            <a:off x="857224" y="2928934"/>
            <a:ext cx="5570756" cy="630942"/>
          </a:xfrm>
          <a:prstGeom prst="rect">
            <a:avLst/>
          </a:prstGeom>
          <a:noFill/>
          <a:ln w="9525">
            <a:noFill/>
            <a:miter lim="800000"/>
            <a:headEnd/>
            <a:tailEnd/>
          </a:ln>
        </p:spPr>
        <p:txBody>
          <a:bodyPr wrap="none" anchor="ctr">
            <a:spAutoFit/>
          </a:bodyPr>
          <a:lstStyle/>
          <a:p>
            <a:pPr>
              <a:lnSpc>
                <a:spcPct val="125000"/>
              </a:lnSpc>
            </a:pPr>
            <a:r>
              <a:rPr kumimoji="1" lang="zh-CN" altLang="en-US" sz="2800" b="1" dirty="0" smtClean="0">
                <a:solidFill>
                  <a:srgbClr val="0000CC"/>
                </a:solidFill>
                <a:latin typeface="微软雅黑" pitchFamily="34" charset="-122"/>
                <a:ea typeface="微软雅黑" pitchFamily="34" charset="-122"/>
              </a:rPr>
              <a:t>电动势</a:t>
            </a:r>
            <a:r>
              <a:rPr kumimoji="1" lang="zh-CN" altLang="en-US" sz="2800" b="1" dirty="0">
                <a:solidFill>
                  <a:srgbClr val="0000CC"/>
                </a:solidFill>
                <a:latin typeface="微软雅黑" pitchFamily="34" charset="-122"/>
                <a:ea typeface="微软雅黑" pitchFamily="34" charset="-122"/>
              </a:rPr>
              <a:t>频率比为恒值</a:t>
            </a:r>
            <a:r>
              <a:rPr kumimoji="1" lang="zh-CN" altLang="en-US" sz="2800" b="1" dirty="0">
                <a:latin typeface="微软雅黑" pitchFamily="34" charset="-122"/>
                <a:ea typeface="微软雅黑" pitchFamily="34" charset="-122"/>
              </a:rPr>
              <a:t>的控制方式。</a:t>
            </a:r>
          </a:p>
        </p:txBody>
      </p:sp>
      <p:sp>
        <p:nvSpPr>
          <p:cNvPr id="6" name="Rectangle 33"/>
          <p:cNvSpPr txBox="1">
            <a:spLocks noChangeArrowheads="1"/>
          </p:cNvSpPr>
          <p:nvPr/>
        </p:nvSpPr>
        <p:spPr bwMode="auto">
          <a:xfrm>
            <a:off x="500034" y="571480"/>
            <a:ext cx="8001000" cy="6635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0" lang="en-US" altLang="zh-CN" sz="4000" b="1" i="0" u="none" strike="noStrike" kern="1200" cap="none" spc="0" normalizeH="0" baseline="0" noProof="0" dirty="0" smtClean="0">
                <a:ln>
                  <a:noFill/>
                </a:ln>
                <a:solidFill>
                  <a:schemeClr val="tx2"/>
                </a:solidFill>
                <a:effectLst/>
                <a:uLnTx/>
                <a:uFillTx/>
                <a:latin typeface="微软雅黑" pitchFamily="34" charset="-122"/>
                <a:ea typeface="微软雅黑" pitchFamily="34" charset="-122"/>
                <a:cs typeface="+mj-cs"/>
              </a:rPr>
              <a:t>6.3.1</a:t>
            </a:r>
            <a:r>
              <a:rPr kumimoji="0" lang="zh-CN" altLang="en-US" sz="4000" b="1" i="0" u="none" strike="noStrike" kern="1200" cap="none" spc="0" normalizeH="0" baseline="0" noProof="0" dirty="0" smtClean="0">
                <a:ln>
                  <a:noFill/>
                </a:ln>
                <a:solidFill>
                  <a:schemeClr val="tx2"/>
                </a:solidFill>
                <a:effectLst/>
                <a:uLnTx/>
                <a:uFillTx/>
                <a:latin typeface="微软雅黑" pitchFamily="34" charset="-122"/>
                <a:ea typeface="微软雅黑" pitchFamily="34" charset="-122"/>
                <a:cs typeface="+mj-cs"/>
              </a:rPr>
              <a:t>变压变频调速的基本原理</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p:cNvSpPr>
            <a:spLocks noGrp="1" noRot="1" noChangeArrowheads="1"/>
          </p:cNvSpPr>
          <p:nvPr>
            <p:ph type="body" idx="1"/>
          </p:nvPr>
        </p:nvSpPr>
        <p:spPr>
          <a:xfrm>
            <a:off x="301625" y="1357298"/>
            <a:ext cx="8413779" cy="4741877"/>
          </a:xfrm>
        </p:spPr>
        <p:txBody>
          <a:bodyPr/>
          <a:lstStyle/>
          <a:p>
            <a:pPr eaLnBrk="1" hangingPunct="1">
              <a:lnSpc>
                <a:spcPct val="125000"/>
              </a:lnSpc>
            </a:pPr>
            <a:r>
              <a:rPr lang="zh-CN" altLang="en-US" b="1" dirty="0" smtClean="0">
                <a:latin typeface="微软雅黑" pitchFamily="34" charset="-122"/>
                <a:ea typeface="微软雅黑" pitchFamily="34" charset="-122"/>
              </a:rPr>
              <a:t>当电动机转速不是很低时，</a:t>
            </a:r>
            <a:r>
              <a:rPr lang="zh-CN" altLang="en-US" b="1" dirty="0" smtClean="0">
                <a:solidFill>
                  <a:srgbClr val="0000CC"/>
                </a:solidFill>
                <a:latin typeface="微软雅黑" pitchFamily="34" charset="-122"/>
                <a:ea typeface="微软雅黑" pitchFamily="34" charset="-122"/>
              </a:rPr>
              <a:t>定子电阻压降</a:t>
            </a:r>
            <a:r>
              <a:rPr lang="zh-CN" altLang="en-US" b="1" dirty="0" smtClean="0">
                <a:latin typeface="微软雅黑" pitchFamily="34" charset="-122"/>
                <a:ea typeface="微软雅黑" pitchFamily="34" charset="-122"/>
              </a:rPr>
              <a:t>忽略不计，则</a:t>
            </a:r>
            <a:r>
              <a:rPr lang="zh-CN" altLang="en-US" b="1" dirty="0" smtClean="0">
                <a:solidFill>
                  <a:srgbClr val="0000CC"/>
                </a:solidFill>
                <a:latin typeface="微软雅黑" pitchFamily="34" charset="-122"/>
                <a:ea typeface="微软雅黑" pitchFamily="34" charset="-122"/>
              </a:rPr>
              <a:t>定子合成电压与合成磁链空间矢量</a:t>
            </a:r>
            <a:r>
              <a:rPr lang="zh-CN" altLang="en-US" b="1" dirty="0" smtClean="0">
                <a:latin typeface="微软雅黑" pitchFamily="34" charset="-122"/>
                <a:ea typeface="微软雅黑" pitchFamily="34" charset="-122"/>
              </a:rPr>
              <a:t>的近似关系为</a:t>
            </a:r>
          </a:p>
        </p:txBody>
      </p:sp>
      <p:sp>
        <p:nvSpPr>
          <p:cNvPr id="137220" name="Rectangle 4"/>
          <p:cNvSpPr>
            <a:spLocks noChangeArrowheads="1"/>
          </p:cNvSpPr>
          <p:nvPr/>
        </p:nvSpPr>
        <p:spPr bwMode="auto">
          <a:xfrm>
            <a:off x="4143372" y="3071810"/>
            <a:ext cx="1792478" cy="581762"/>
          </a:xfrm>
          <a:prstGeom prst="rect">
            <a:avLst/>
          </a:prstGeom>
          <a:noFill/>
          <a:ln w="9525">
            <a:noFill/>
            <a:miter lim="800000"/>
            <a:headEnd/>
            <a:tailEnd/>
          </a:ln>
        </p:spPr>
        <p:txBody>
          <a:bodyPr wrap="none" anchor="ctr">
            <a:spAutoFit/>
          </a:bodyPr>
          <a:lstStyle/>
          <a:p>
            <a:pPr>
              <a:lnSpc>
                <a:spcPct val="125000"/>
              </a:lnSpc>
            </a:pPr>
            <a:r>
              <a:rPr kumimoji="1" lang="zh-CN" altLang="en-US" sz="2800" b="1" dirty="0">
                <a:latin typeface="微软雅黑" pitchFamily="34" charset="-122"/>
                <a:ea typeface="微软雅黑" pitchFamily="34" charset="-122"/>
              </a:rPr>
              <a:t>（</a:t>
            </a:r>
            <a:r>
              <a:rPr kumimoji="1" lang="en-US" altLang="zh-CN" sz="2800" b="1" dirty="0">
                <a:latin typeface="微软雅黑" pitchFamily="34" charset="-122"/>
                <a:ea typeface="微软雅黑" pitchFamily="34" charset="-122"/>
              </a:rPr>
              <a:t>6-68</a:t>
            </a:r>
            <a:r>
              <a:rPr kumimoji="1" lang="zh-CN" altLang="en-US" sz="2800" b="1" dirty="0">
                <a:latin typeface="微软雅黑" pitchFamily="34" charset="-122"/>
                <a:ea typeface="微软雅黑" pitchFamily="34" charset="-122"/>
              </a:rPr>
              <a:t>）</a:t>
            </a:r>
            <a:r>
              <a:rPr kumimoji="1" lang="zh-CN" altLang="en-US" b="1" dirty="0">
                <a:solidFill>
                  <a:srgbClr val="FF3300"/>
                </a:solidFill>
                <a:latin typeface="微软雅黑" pitchFamily="34" charset="-122"/>
                <a:ea typeface="微软雅黑" pitchFamily="34" charset="-122"/>
              </a:rPr>
              <a:t> </a:t>
            </a:r>
          </a:p>
        </p:txBody>
      </p:sp>
      <p:graphicFrame>
        <p:nvGraphicFramePr>
          <p:cNvPr id="137221" name="Object 2"/>
          <p:cNvGraphicFramePr>
            <a:graphicFrameLocks noChangeAspect="1"/>
          </p:cNvGraphicFramePr>
          <p:nvPr/>
        </p:nvGraphicFramePr>
        <p:xfrm>
          <a:off x="1357290" y="2857496"/>
          <a:ext cx="1582738" cy="1000125"/>
        </p:xfrm>
        <a:graphic>
          <a:graphicData uri="http://schemas.openxmlformats.org/presentationml/2006/ole">
            <p:oleObj spid="_x0000_s228354" name="公式" r:id="rId3" imgW="622030" imgH="393529" progId="Equation.3">
              <p:embed/>
            </p:oleObj>
          </a:graphicData>
        </a:graphic>
      </p:graphicFrame>
      <p:graphicFrame>
        <p:nvGraphicFramePr>
          <p:cNvPr id="137222" name="Object 3"/>
          <p:cNvGraphicFramePr>
            <a:graphicFrameLocks noChangeAspect="1"/>
          </p:cNvGraphicFramePr>
          <p:nvPr/>
        </p:nvGraphicFramePr>
        <p:xfrm>
          <a:off x="1285852" y="4357694"/>
          <a:ext cx="3852862" cy="800100"/>
        </p:xfrm>
        <a:graphic>
          <a:graphicData uri="http://schemas.openxmlformats.org/presentationml/2006/ole">
            <p:oleObj spid="_x0000_s228355" name="Equation" r:id="rId4" imgW="1358900" imgH="279400" progId="Equation.DSMT4">
              <p:embed/>
            </p:oleObj>
          </a:graphicData>
        </a:graphic>
      </p:graphicFrame>
      <p:pic>
        <p:nvPicPr>
          <p:cNvPr id="137225" name="Picture 9"/>
          <p:cNvPicPr>
            <a:picLocks noChangeAspect="1" noChangeArrowheads="1"/>
          </p:cNvPicPr>
          <p:nvPr/>
        </p:nvPicPr>
        <p:blipFill>
          <a:blip r:embed="rId5"/>
          <a:srcRect/>
          <a:stretch>
            <a:fillRect/>
          </a:stretch>
        </p:blipFill>
        <p:spPr bwMode="auto">
          <a:xfrm>
            <a:off x="5572132" y="3643314"/>
            <a:ext cx="2970212" cy="209708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rrowheads="1"/>
          </p:cNvSpPr>
          <p:nvPr>
            <p:ph type="body" idx="1"/>
          </p:nvPr>
        </p:nvSpPr>
        <p:spPr>
          <a:xfrm>
            <a:off x="285720" y="1214422"/>
            <a:ext cx="8643998" cy="4194175"/>
          </a:xfrm>
        </p:spPr>
        <p:txBody>
          <a:bodyPr/>
          <a:lstStyle/>
          <a:p>
            <a:pPr eaLnBrk="1" hangingPunct="1">
              <a:lnSpc>
                <a:spcPct val="120000"/>
              </a:lnSpc>
            </a:pPr>
            <a:r>
              <a:rPr lang="zh-CN" altLang="en-US" sz="2800" b="1" dirty="0" smtClean="0">
                <a:solidFill>
                  <a:schemeClr val="hlink"/>
                </a:solidFill>
                <a:latin typeface="微软雅黑" pitchFamily="34" charset="-122"/>
                <a:ea typeface="微软雅黑" pitchFamily="34" charset="-122"/>
              </a:rPr>
              <a:t>当电动机由三相平衡正弦电压供电时，电动机定子</a:t>
            </a:r>
            <a:r>
              <a:rPr lang="zh-CN" altLang="en-US" sz="2800" b="1" dirty="0" smtClean="0">
                <a:solidFill>
                  <a:srgbClr val="0000CC"/>
                </a:solidFill>
                <a:latin typeface="微软雅黑" pitchFamily="34" charset="-122"/>
                <a:ea typeface="微软雅黑" pitchFamily="34" charset="-122"/>
              </a:rPr>
              <a:t>磁链：幅值恒定，其空间矢量以恒速旋转</a:t>
            </a:r>
            <a:r>
              <a:rPr lang="zh-CN" altLang="en-US" sz="2800" b="1" dirty="0" smtClean="0">
                <a:solidFill>
                  <a:schemeClr val="hlink"/>
                </a:solidFill>
                <a:latin typeface="微软雅黑" pitchFamily="34" charset="-122"/>
                <a:ea typeface="微软雅黑" pitchFamily="34" charset="-122"/>
              </a:rPr>
              <a:t>。</a:t>
            </a:r>
            <a:endParaRPr lang="en-US" altLang="zh-CN" sz="2800" b="1" dirty="0" smtClean="0">
              <a:solidFill>
                <a:schemeClr val="hlink"/>
              </a:solidFill>
              <a:latin typeface="微软雅黑" pitchFamily="34" charset="-122"/>
              <a:ea typeface="微软雅黑" pitchFamily="34" charset="-122"/>
            </a:endParaRPr>
          </a:p>
          <a:p>
            <a:pPr eaLnBrk="1" hangingPunct="1">
              <a:lnSpc>
                <a:spcPct val="120000"/>
              </a:lnSpc>
            </a:pPr>
            <a:r>
              <a:rPr lang="zh-CN" altLang="en-US" sz="2800" b="1" dirty="0" smtClean="0">
                <a:solidFill>
                  <a:schemeClr val="hlink"/>
                </a:solidFill>
                <a:latin typeface="微软雅黑" pitchFamily="34" charset="-122"/>
                <a:ea typeface="微软雅黑" pitchFamily="34" charset="-122"/>
              </a:rPr>
              <a:t>磁链矢量顶端的运动轨迹呈圆形（简称为</a:t>
            </a:r>
            <a:r>
              <a:rPr lang="zh-CN" altLang="en-US" sz="2800" b="1" dirty="0" smtClean="0">
                <a:solidFill>
                  <a:srgbClr val="0000CC"/>
                </a:solidFill>
                <a:latin typeface="微软雅黑" pitchFamily="34" charset="-122"/>
                <a:ea typeface="微软雅黑" pitchFamily="34" charset="-122"/>
              </a:rPr>
              <a:t>磁链圆</a:t>
            </a:r>
            <a:r>
              <a:rPr lang="zh-CN" altLang="en-US" sz="2800" b="1" dirty="0" smtClean="0">
                <a:solidFill>
                  <a:schemeClr val="hlink"/>
                </a:solidFill>
                <a:latin typeface="微软雅黑" pitchFamily="34" charset="-122"/>
                <a:ea typeface="微软雅黑" pitchFamily="34" charset="-122"/>
              </a:rPr>
              <a:t>）。</a:t>
            </a:r>
            <a:endParaRPr lang="en-US" altLang="zh-CN" sz="2800" b="1" dirty="0" smtClean="0">
              <a:solidFill>
                <a:schemeClr val="hlink"/>
              </a:solidFill>
              <a:latin typeface="微软雅黑" pitchFamily="34" charset="-122"/>
              <a:ea typeface="微软雅黑" pitchFamily="34" charset="-122"/>
            </a:endParaRPr>
          </a:p>
          <a:p>
            <a:pPr eaLnBrk="1" hangingPunct="1">
              <a:lnSpc>
                <a:spcPct val="120000"/>
              </a:lnSpc>
            </a:pPr>
            <a:r>
              <a:rPr lang="zh-CN" altLang="en-US" sz="2800" b="1" dirty="0" smtClean="0">
                <a:latin typeface="微软雅黑" pitchFamily="34" charset="-122"/>
                <a:ea typeface="微软雅黑" pitchFamily="34" charset="-122"/>
              </a:rPr>
              <a:t>定子磁链旋转矢量</a:t>
            </a:r>
          </a:p>
        </p:txBody>
      </p:sp>
      <p:sp>
        <p:nvSpPr>
          <p:cNvPr id="138243" name="Rectangle 3"/>
          <p:cNvSpPr>
            <a:spLocks noChangeArrowheads="1"/>
          </p:cNvSpPr>
          <p:nvPr/>
        </p:nvSpPr>
        <p:spPr bwMode="auto">
          <a:xfrm>
            <a:off x="2500298" y="4929198"/>
            <a:ext cx="1792478" cy="523220"/>
          </a:xfrm>
          <a:prstGeom prst="rect">
            <a:avLst/>
          </a:prstGeom>
          <a:noFill/>
          <a:ln w="9525">
            <a:noFill/>
            <a:miter lim="800000"/>
            <a:headEnd/>
            <a:tailEnd/>
          </a:ln>
        </p:spPr>
        <p:txBody>
          <a:bodyPr wrap="none" anchor="ctr">
            <a:spAutoFit/>
          </a:bodyPr>
          <a:lstStyle/>
          <a:p>
            <a:r>
              <a:rPr kumimoji="1" lang="zh-CN" altLang="en-US" sz="2800" dirty="0">
                <a:latin typeface="微软雅黑" pitchFamily="34" charset="-122"/>
                <a:ea typeface="微软雅黑" pitchFamily="34" charset="-122"/>
              </a:rPr>
              <a:t>（</a:t>
            </a:r>
            <a:r>
              <a:rPr kumimoji="1" lang="en-US" altLang="zh-CN" sz="2800" dirty="0">
                <a:latin typeface="微软雅黑" pitchFamily="34" charset="-122"/>
                <a:ea typeface="微软雅黑" pitchFamily="34" charset="-122"/>
              </a:rPr>
              <a:t>6-69</a:t>
            </a:r>
            <a:r>
              <a:rPr kumimoji="1" lang="zh-CN" altLang="en-US" sz="2800" dirty="0">
                <a:latin typeface="微软雅黑" pitchFamily="34" charset="-122"/>
                <a:ea typeface="微软雅黑" pitchFamily="34" charset="-122"/>
              </a:rPr>
              <a:t>）</a:t>
            </a:r>
            <a:r>
              <a:rPr kumimoji="1" lang="zh-CN" altLang="en-US" dirty="0">
                <a:solidFill>
                  <a:srgbClr val="FF3300"/>
                </a:solidFill>
                <a:latin typeface="微软雅黑" pitchFamily="34" charset="-122"/>
                <a:ea typeface="微软雅黑" pitchFamily="34" charset="-122"/>
              </a:rPr>
              <a:t> </a:t>
            </a:r>
          </a:p>
        </p:txBody>
      </p:sp>
      <p:graphicFrame>
        <p:nvGraphicFramePr>
          <p:cNvPr id="138244" name="Object 2"/>
          <p:cNvGraphicFramePr>
            <a:graphicFrameLocks noChangeAspect="1"/>
          </p:cNvGraphicFramePr>
          <p:nvPr/>
        </p:nvGraphicFramePr>
        <p:xfrm>
          <a:off x="642910" y="3786190"/>
          <a:ext cx="3529012" cy="915987"/>
        </p:xfrm>
        <a:graphic>
          <a:graphicData uri="http://schemas.openxmlformats.org/presentationml/2006/ole">
            <p:oleObj spid="_x0000_s229378" name="Equation" r:id="rId3" imgW="939392" imgH="241195" progId="Equation.DSMT4">
              <p:embed/>
            </p:oleObj>
          </a:graphicData>
        </a:graphic>
      </p:graphicFrame>
      <p:sp>
        <p:nvSpPr>
          <p:cNvPr id="6" name="Rectangle 2"/>
          <p:cNvSpPr txBox="1">
            <a:spLocks noRot="1" noChangeArrowheads="1"/>
          </p:cNvSpPr>
          <p:nvPr/>
        </p:nvSpPr>
        <p:spPr bwMode="auto">
          <a:xfrm>
            <a:off x="5053013" y="6138863"/>
            <a:ext cx="4090987" cy="719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defRPr/>
            </a:pPr>
            <a:r>
              <a:rPr kumimoji="0" lang="zh-CN" altLang="en-US" sz="2400" b="1" i="0" u="none" strike="noStrike" kern="1200" cap="none" spc="0" normalizeH="0" baseline="0" noProof="0" dirty="0" smtClean="0">
                <a:ln>
                  <a:noFill/>
                </a:ln>
                <a:solidFill>
                  <a:srgbClr val="006699"/>
                </a:solidFill>
                <a:effectLst/>
                <a:uLnTx/>
                <a:uFillTx/>
                <a:latin typeface="+mn-lt"/>
                <a:ea typeface="+mn-ea"/>
                <a:cs typeface="+mn-cs"/>
              </a:rPr>
              <a:t>图</a:t>
            </a:r>
            <a:r>
              <a:rPr kumimoji="0" lang="en-US" altLang="zh-CN" sz="2400" b="1" i="0" u="none" strike="noStrike" kern="1200" cap="none" spc="0" normalizeH="0" baseline="0" noProof="0" dirty="0" smtClean="0">
                <a:ln>
                  <a:noFill/>
                </a:ln>
                <a:solidFill>
                  <a:srgbClr val="006699"/>
                </a:solidFill>
                <a:effectLst/>
                <a:uLnTx/>
                <a:uFillTx/>
                <a:latin typeface="+mn-lt"/>
                <a:ea typeface="+mn-ea"/>
                <a:cs typeface="+mn-cs"/>
              </a:rPr>
              <a:t>6-22  </a:t>
            </a:r>
            <a:r>
              <a:rPr kumimoji="0" lang="zh-CN" altLang="en-US" sz="2400" b="1" i="0" u="none" strike="noStrike" kern="1200" cap="none" spc="0" normalizeH="0" baseline="0" noProof="0" dirty="0" smtClean="0">
                <a:ln>
                  <a:noFill/>
                </a:ln>
                <a:solidFill>
                  <a:schemeClr val="hlink"/>
                </a:solidFill>
                <a:effectLst/>
                <a:uLnTx/>
                <a:uFillTx/>
                <a:latin typeface="+mn-lt"/>
                <a:ea typeface="+mn-ea"/>
                <a:cs typeface="+mn-cs"/>
              </a:rPr>
              <a:t>圆形</a:t>
            </a:r>
            <a:r>
              <a:rPr kumimoji="0" lang="zh-CN" altLang="en-US" sz="2400" b="1" i="0" u="none" strike="noStrike" kern="1200" cap="none" spc="0" normalizeH="0" baseline="0" noProof="0" dirty="0" smtClean="0">
                <a:ln>
                  <a:noFill/>
                </a:ln>
                <a:solidFill>
                  <a:srgbClr val="006699"/>
                </a:solidFill>
                <a:effectLst/>
                <a:uLnTx/>
                <a:uFillTx/>
                <a:latin typeface="+mn-lt"/>
                <a:ea typeface="+mn-ea"/>
                <a:cs typeface="+mn-cs"/>
              </a:rPr>
              <a:t>旋转磁场与电压空间矢量的运动轨迹</a:t>
            </a:r>
          </a:p>
        </p:txBody>
      </p:sp>
      <p:graphicFrame>
        <p:nvGraphicFramePr>
          <p:cNvPr id="7" name="Object 2"/>
          <p:cNvGraphicFramePr>
            <a:graphicFrameLocks noChangeAspect="1"/>
          </p:cNvGraphicFramePr>
          <p:nvPr/>
        </p:nvGraphicFramePr>
        <p:xfrm>
          <a:off x="5214942" y="2714620"/>
          <a:ext cx="3240087" cy="3240088"/>
        </p:xfrm>
        <a:graphic>
          <a:graphicData uri="http://schemas.openxmlformats.org/presentationml/2006/ole">
            <p:oleObj spid="_x0000_s229379" name="Visio" r:id="rId4" imgW="2865425" imgH="2866949" progId="Visio.Drawing.11">
              <p:embed/>
            </p:oleObj>
          </a:graphicData>
        </a:graphic>
      </p:graphicFrame>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p:cNvSpPr>
            <a:spLocks noChangeArrowheads="1"/>
          </p:cNvSpPr>
          <p:nvPr/>
        </p:nvSpPr>
        <p:spPr bwMode="auto">
          <a:xfrm>
            <a:off x="7137240" y="3143248"/>
            <a:ext cx="1792478" cy="581762"/>
          </a:xfrm>
          <a:prstGeom prst="rect">
            <a:avLst/>
          </a:prstGeom>
          <a:noFill/>
          <a:ln w="9525">
            <a:noFill/>
            <a:miter lim="800000"/>
            <a:headEnd/>
            <a:tailEnd/>
          </a:ln>
        </p:spPr>
        <p:txBody>
          <a:bodyPr wrap="none" anchor="ctr">
            <a:spAutoFit/>
          </a:bodyPr>
          <a:lstStyle/>
          <a:p>
            <a:pPr>
              <a:lnSpc>
                <a:spcPct val="125000"/>
              </a:lnSpc>
            </a:pPr>
            <a:r>
              <a:rPr kumimoji="1" lang="zh-CN" altLang="en-US" sz="2800" b="1" dirty="0">
                <a:latin typeface="微软雅黑" pitchFamily="34" charset="-122"/>
                <a:ea typeface="微软雅黑" pitchFamily="34" charset="-122"/>
              </a:rPr>
              <a:t>（</a:t>
            </a:r>
            <a:r>
              <a:rPr kumimoji="1" lang="en-US" altLang="zh-CN" sz="2800" b="1" dirty="0">
                <a:latin typeface="微软雅黑" pitchFamily="34" charset="-122"/>
                <a:ea typeface="微软雅黑" pitchFamily="34" charset="-122"/>
              </a:rPr>
              <a:t>6-70</a:t>
            </a:r>
            <a:r>
              <a:rPr kumimoji="1" lang="zh-CN" altLang="en-US" sz="2800" b="1" dirty="0">
                <a:latin typeface="微软雅黑" pitchFamily="34" charset="-122"/>
                <a:ea typeface="微软雅黑" pitchFamily="34" charset="-122"/>
              </a:rPr>
              <a:t>）</a:t>
            </a:r>
            <a:r>
              <a:rPr kumimoji="1" lang="zh-CN" altLang="en-US" b="1" dirty="0">
                <a:solidFill>
                  <a:srgbClr val="FF3300"/>
                </a:solidFill>
                <a:latin typeface="微软雅黑" pitchFamily="34" charset="-122"/>
                <a:ea typeface="微软雅黑" pitchFamily="34" charset="-122"/>
              </a:rPr>
              <a:t> </a:t>
            </a:r>
          </a:p>
        </p:txBody>
      </p:sp>
      <p:graphicFrame>
        <p:nvGraphicFramePr>
          <p:cNvPr id="139268" name="Object 2"/>
          <p:cNvGraphicFramePr>
            <a:graphicFrameLocks noChangeAspect="1"/>
          </p:cNvGraphicFramePr>
          <p:nvPr/>
        </p:nvGraphicFramePr>
        <p:xfrm>
          <a:off x="1000100" y="2163767"/>
          <a:ext cx="4824413" cy="1908175"/>
        </p:xfrm>
        <a:graphic>
          <a:graphicData uri="http://schemas.openxmlformats.org/presentationml/2006/ole">
            <p:oleObj spid="_x0000_s230402" name="Equation" r:id="rId3" imgW="1917360" imgH="761760" progId="Equation.DSMT4">
              <p:embed/>
            </p:oleObj>
          </a:graphicData>
        </a:graphic>
      </p:graphicFrame>
      <p:sp>
        <p:nvSpPr>
          <p:cNvPr id="139269" name="Rectangle 5"/>
          <p:cNvSpPr>
            <a:spLocks noChangeArrowheads="1"/>
          </p:cNvSpPr>
          <p:nvPr/>
        </p:nvSpPr>
        <p:spPr bwMode="auto">
          <a:xfrm>
            <a:off x="395288" y="4508500"/>
            <a:ext cx="7993062" cy="1727200"/>
          </a:xfrm>
          <a:prstGeom prst="rect">
            <a:avLst/>
          </a:prstGeom>
          <a:noFill/>
          <a:ln w="9525">
            <a:noFill/>
            <a:miter lim="800000"/>
            <a:headEnd/>
            <a:tailEnd/>
          </a:ln>
        </p:spPr>
        <p:txBody>
          <a:bodyPr/>
          <a:lstStyle/>
          <a:p>
            <a:pPr marL="342900" indent="-342900">
              <a:lnSpc>
                <a:spcPct val="125000"/>
              </a:lnSpc>
              <a:buClr>
                <a:schemeClr val="hlink"/>
              </a:buClr>
              <a:buSzPct val="75000"/>
              <a:buFont typeface="Wingdings" pitchFamily="2" charset="2"/>
              <a:buChar char="v"/>
            </a:pPr>
            <a:r>
              <a:rPr lang="zh-CN" altLang="en-US" sz="3200" b="1" dirty="0">
                <a:solidFill>
                  <a:srgbClr val="0000CC"/>
                </a:solidFill>
                <a:latin typeface="微软雅黑" pitchFamily="34" charset="-122"/>
                <a:ea typeface="微软雅黑" pitchFamily="34" charset="-122"/>
              </a:rPr>
              <a:t>磁链幅值等于电压与频率之比，方向与磁链矢量正交，即磁链圆的切线</a:t>
            </a:r>
            <a:r>
              <a:rPr lang="zh-CN" altLang="en-US" sz="3200" b="1" dirty="0" smtClean="0">
                <a:solidFill>
                  <a:srgbClr val="0000CC"/>
                </a:solidFill>
                <a:latin typeface="微软雅黑" pitchFamily="34" charset="-122"/>
                <a:ea typeface="微软雅黑" pitchFamily="34" charset="-122"/>
              </a:rPr>
              <a:t>方向</a:t>
            </a:r>
            <a:r>
              <a:rPr lang="zh-CN" altLang="en-US" sz="3200" b="1" dirty="0" smtClean="0">
                <a:latin typeface="微软雅黑" pitchFamily="34" charset="-122"/>
                <a:ea typeface="微软雅黑" pitchFamily="34" charset="-122"/>
              </a:rPr>
              <a:t>。</a:t>
            </a:r>
            <a:endParaRPr lang="zh-CN" altLang="en-US" sz="3200" b="1" dirty="0">
              <a:latin typeface="微软雅黑" pitchFamily="34" charset="-122"/>
              <a:ea typeface="微软雅黑" pitchFamily="34" charset="-122"/>
            </a:endParaRPr>
          </a:p>
        </p:txBody>
      </p:sp>
      <p:graphicFrame>
        <p:nvGraphicFramePr>
          <p:cNvPr id="230403" name="Object 2"/>
          <p:cNvGraphicFramePr>
            <a:graphicFrameLocks noChangeAspect="1"/>
          </p:cNvGraphicFramePr>
          <p:nvPr/>
        </p:nvGraphicFramePr>
        <p:xfrm>
          <a:off x="857224" y="1000108"/>
          <a:ext cx="1582737" cy="1000125"/>
        </p:xfrm>
        <a:graphic>
          <a:graphicData uri="http://schemas.openxmlformats.org/presentationml/2006/ole">
            <p:oleObj spid="_x0000_s230403" name="Equation" r:id="rId4" imgW="622030" imgH="393529" progId="Equation.DSMT4">
              <p:embed/>
            </p:oleObj>
          </a:graphicData>
        </a:graphic>
      </p:graphicFrame>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ChangeArrowheads="1"/>
          </p:cNvSpPr>
          <p:nvPr/>
        </p:nvSpPr>
        <p:spPr bwMode="auto">
          <a:xfrm>
            <a:off x="4787900" y="5156200"/>
            <a:ext cx="4254500" cy="522288"/>
          </a:xfrm>
          <a:prstGeom prst="rect">
            <a:avLst/>
          </a:prstGeom>
          <a:noFill/>
          <a:ln w="9525">
            <a:noFill/>
            <a:miter lim="800000"/>
            <a:headEnd/>
            <a:tailEnd/>
          </a:ln>
        </p:spPr>
        <p:txBody>
          <a:bodyPr wrap="none" anchor="ctr">
            <a:spAutoFit/>
          </a:bodyPr>
          <a:lstStyle/>
          <a:p>
            <a:r>
              <a:rPr kumimoji="1" lang="zh-CN" altLang="en-US" sz="2800" b="1"/>
              <a:t>图</a:t>
            </a:r>
            <a:r>
              <a:rPr kumimoji="1" lang="en-US" altLang="zh-CN" sz="2800" b="1"/>
              <a:t>6-23  </a:t>
            </a:r>
            <a:r>
              <a:rPr kumimoji="1" lang="zh-CN" altLang="en-US" sz="2800" b="1"/>
              <a:t>电压矢量圆轨迹</a:t>
            </a:r>
          </a:p>
        </p:txBody>
      </p:sp>
      <p:graphicFrame>
        <p:nvGraphicFramePr>
          <p:cNvPr id="140293" name="Object 3"/>
          <p:cNvGraphicFramePr>
            <a:graphicFrameLocks noChangeAspect="1"/>
          </p:cNvGraphicFramePr>
          <p:nvPr/>
        </p:nvGraphicFramePr>
        <p:xfrm>
          <a:off x="5214942" y="2214554"/>
          <a:ext cx="2811462" cy="2771775"/>
        </p:xfrm>
        <a:graphic>
          <a:graphicData uri="http://schemas.openxmlformats.org/presentationml/2006/ole">
            <p:oleObj spid="_x0000_s231427" name="Visio" r:id="rId3" imgW="2240280" imgH="2210105" progId="Visio.Drawing.11">
              <p:embed/>
            </p:oleObj>
          </a:graphicData>
        </a:graphic>
      </p:graphicFrame>
      <p:graphicFrame>
        <p:nvGraphicFramePr>
          <p:cNvPr id="231429" name="Object 2"/>
          <p:cNvGraphicFramePr>
            <a:graphicFrameLocks noChangeAspect="1"/>
          </p:cNvGraphicFramePr>
          <p:nvPr/>
        </p:nvGraphicFramePr>
        <p:xfrm>
          <a:off x="1214414" y="5357826"/>
          <a:ext cx="2906713" cy="857250"/>
        </p:xfrm>
        <a:graphic>
          <a:graphicData uri="http://schemas.openxmlformats.org/presentationml/2006/ole">
            <p:oleObj spid="_x0000_s231429" name="Equation" r:id="rId4" imgW="1155600" imgH="342720" progId="Equation.DSMT4">
              <p:embed/>
            </p:oleObj>
          </a:graphicData>
        </a:graphic>
      </p:graphicFrame>
      <p:graphicFrame>
        <p:nvGraphicFramePr>
          <p:cNvPr id="231430" name="Object 6"/>
          <p:cNvGraphicFramePr>
            <a:graphicFrameLocks noChangeAspect="1"/>
          </p:cNvGraphicFramePr>
          <p:nvPr/>
        </p:nvGraphicFramePr>
        <p:xfrm>
          <a:off x="714348" y="1857364"/>
          <a:ext cx="3584575" cy="3584575"/>
        </p:xfrm>
        <a:graphic>
          <a:graphicData uri="http://schemas.openxmlformats.org/presentationml/2006/ole">
            <p:oleObj spid="_x0000_s231430" name="Visio" r:id="rId5" imgW="2865425" imgH="2866949" progId="Visio.Drawing.11">
              <p:embed/>
            </p:oleObj>
          </a:graphicData>
        </a:graphic>
      </p:graphicFrame>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标题 1"/>
          <p:cNvSpPr>
            <a:spLocks noGrp="1"/>
          </p:cNvSpPr>
          <p:nvPr>
            <p:ph type="title"/>
          </p:nvPr>
        </p:nvSpPr>
        <p:spPr/>
        <p:txBody>
          <a:bodyPr/>
          <a:lstStyle/>
          <a:p>
            <a:endParaRPr lang="zh-CN" altLang="en-US" smtClean="0"/>
          </a:p>
        </p:txBody>
      </p:sp>
      <p:sp>
        <p:nvSpPr>
          <p:cNvPr id="141315" name="内容占位符 2"/>
          <p:cNvSpPr>
            <a:spLocks noGrp="1"/>
          </p:cNvSpPr>
          <p:nvPr>
            <p:ph idx="1"/>
          </p:nvPr>
        </p:nvSpPr>
        <p:spPr/>
        <p:txBody>
          <a:bodyPr/>
          <a:lstStyle/>
          <a:p>
            <a:r>
              <a:rPr lang="zh-CN" altLang="en-US" smtClean="0"/>
              <a:t>逆变器供电的电机能否得到圆形旋转磁场呢？</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9858" name="Picture 2" descr="6z27"/>
          <p:cNvPicPr>
            <a:picLocks noGrp="1" noChangeAspect="1" noChangeArrowheads="1"/>
          </p:cNvPicPr>
          <p:nvPr>
            <p:ph type="body" idx="1"/>
          </p:nvPr>
        </p:nvPicPr>
        <p:blipFill>
          <a:blip r:embed="rId2"/>
          <a:srcRect/>
          <a:stretch>
            <a:fillRect/>
          </a:stretch>
        </p:blipFill>
        <p:spPr>
          <a:xfrm>
            <a:off x="857224" y="1571612"/>
            <a:ext cx="6335712" cy="2251075"/>
          </a:xfrm>
          <a:noFill/>
        </p:spPr>
      </p:pic>
      <p:sp>
        <p:nvSpPr>
          <p:cNvPr id="142340" name="Rectangle 4"/>
          <p:cNvSpPr>
            <a:spLocks noRot="1" noChangeArrowheads="1"/>
          </p:cNvSpPr>
          <p:nvPr/>
        </p:nvSpPr>
        <p:spPr bwMode="auto">
          <a:xfrm>
            <a:off x="373063" y="549275"/>
            <a:ext cx="8540750" cy="1143000"/>
          </a:xfrm>
          <a:prstGeom prst="rect">
            <a:avLst/>
          </a:prstGeom>
          <a:noFill/>
          <a:ln w="9525">
            <a:noFill/>
            <a:miter lim="800000"/>
            <a:headEnd/>
            <a:tailEnd/>
          </a:ln>
        </p:spPr>
        <p:txBody>
          <a:bodyPr anchor="ctr"/>
          <a:lstStyle/>
          <a:p>
            <a:r>
              <a:rPr lang="en-US" altLang="zh-CN" sz="3600" b="1" dirty="0" smtClean="0">
                <a:solidFill>
                  <a:schemeClr val="tx2"/>
                </a:solidFill>
                <a:latin typeface="微软雅黑" pitchFamily="34" charset="-122"/>
                <a:ea typeface="微软雅黑" pitchFamily="34" charset="-122"/>
              </a:rPr>
              <a:t>3.PWM</a:t>
            </a:r>
            <a:r>
              <a:rPr lang="zh-CN" altLang="en-US" sz="3600" b="1" dirty="0">
                <a:solidFill>
                  <a:schemeClr val="tx2"/>
                </a:solidFill>
                <a:latin typeface="微软雅黑" pitchFamily="34" charset="-122"/>
                <a:ea typeface="微软雅黑" pitchFamily="34" charset="-122"/>
              </a:rPr>
              <a:t>逆变器基本输出电压矢量 </a:t>
            </a:r>
          </a:p>
        </p:txBody>
      </p:sp>
      <p:sp>
        <p:nvSpPr>
          <p:cNvPr id="142341" name="Text Box 5"/>
          <p:cNvSpPr txBox="1">
            <a:spLocks noChangeArrowheads="1"/>
          </p:cNvSpPr>
          <p:nvPr/>
        </p:nvSpPr>
        <p:spPr bwMode="auto">
          <a:xfrm>
            <a:off x="1547813" y="4868863"/>
            <a:ext cx="6192837" cy="366712"/>
          </a:xfrm>
          <a:prstGeom prst="rect">
            <a:avLst/>
          </a:prstGeom>
          <a:noFill/>
          <a:ln w="9525">
            <a:noFill/>
            <a:miter lim="800000"/>
            <a:headEnd/>
            <a:tailEnd/>
          </a:ln>
        </p:spPr>
        <p:txBody>
          <a:bodyPr>
            <a:spAutoFit/>
          </a:bodyPr>
          <a:lstStyle/>
          <a:p>
            <a:pPr>
              <a:spcBef>
                <a:spcPct val="50000"/>
              </a:spcBef>
            </a:pPr>
            <a:endParaRPr lang="zh-CN" altLang="zh-CN">
              <a:latin typeface="微软雅黑" pitchFamily="34" charset="-122"/>
              <a:ea typeface="微软雅黑" pitchFamily="34" charset="-122"/>
            </a:endParaRPr>
          </a:p>
        </p:txBody>
      </p:sp>
      <p:sp>
        <p:nvSpPr>
          <p:cNvPr id="142342" name="Text Box 6"/>
          <p:cNvSpPr txBox="1">
            <a:spLocks noChangeArrowheads="1"/>
          </p:cNvSpPr>
          <p:nvPr/>
        </p:nvSpPr>
        <p:spPr bwMode="auto">
          <a:xfrm>
            <a:off x="1000100" y="3929066"/>
            <a:ext cx="6842125" cy="461665"/>
          </a:xfrm>
          <a:prstGeom prst="rect">
            <a:avLst/>
          </a:prstGeom>
          <a:noFill/>
          <a:ln w="9525">
            <a:noFill/>
            <a:miter lim="800000"/>
            <a:headEnd/>
            <a:tailEnd/>
          </a:ln>
        </p:spPr>
        <p:txBody>
          <a:bodyPr>
            <a:spAutoFit/>
          </a:bodyPr>
          <a:lstStyle/>
          <a:p>
            <a:r>
              <a:rPr kumimoji="1" lang="zh-CN" altLang="en-US" sz="2400" b="1" dirty="0">
                <a:solidFill>
                  <a:schemeClr val="hlink"/>
                </a:solidFill>
                <a:latin typeface="微软雅黑" pitchFamily="34" charset="-122"/>
                <a:ea typeface="微软雅黑" pitchFamily="34" charset="-122"/>
              </a:rPr>
              <a:t>三相逆变器</a:t>
            </a:r>
            <a:r>
              <a:rPr kumimoji="1" lang="en-US" altLang="zh-CN" sz="2400" b="1" dirty="0">
                <a:solidFill>
                  <a:schemeClr val="hlink"/>
                </a:solidFill>
                <a:latin typeface="微软雅黑" pitchFamily="34" charset="-122"/>
                <a:ea typeface="微软雅黑" pitchFamily="34" charset="-122"/>
              </a:rPr>
              <a:t>-</a:t>
            </a:r>
            <a:r>
              <a:rPr kumimoji="1" lang="zh-CN" altLang="en-US" sz="2400" b="1" dirty="0">
                <a:solidFill>
                  <a:schemeClr val="hlink"/>
                </a:solidFill>
                <a:latin typeface="微软雅黑" pitchFamily="34" charset="-122"/>
                <a:ea typeface="微软雅黑" pitchFamily="34" charset="-122"/>
              </a:rPr>
              <a:t>异步电动机调速系统主电路原理图</a:t>
            </a:r>
            <a:r>
              <a:rPr kumimoji="1" lang="zh-CN" altLang="en-US" sz="2400" b="1" dirty="0">
                <a:latin typeface="微软雅黑" pitchFamily="34" charset="-122"/>
                <a:ea typeface="微软雅黑" pitchFamily="34" charset="-122"/>
              </a:rPr>
              <a:t> </a:t>
            </a:r>
            <a:endParaRPr lang="zh-CN" altLang="en-US" sz="2400" b="1"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8" presetClass="entr" presetSubtype="0" accel="100000" fill="hold" nodeType="clickEffect">
                                  <p:stCondLst>
                                    <p:cond delay="0"/>
                                  </p:stCondLst>
                                  <p:childTnLst>
                                    <p:set>
                                      <p:cBhvr>
                                        <p:cTn id="6" dur="1" fill="hold">
                                          <p:stCondLst>
                                            <p:cond delay="0"/>
                                          </p:stCondLst>
                                        </p:cTn>
                                        <p:tgtEl>
                                          <p:spTgt spid="249858"/>
                                        </p:tgtEl>
                                        <p:attrNameLst>
                                          <p:attrName>style.visibility</p:attrName>
                                        </p:attrNameLst>
                                      </p:cBhvr>
                                      <p:to>
                                        <p:strVal val="visible"/>
                                      </p:to>
                                    </p:set>
                                    <p:anim calcmode="lin" valueType="num">
                                      <p:cBhvr>
                                        <p:cTn id="7" dur="500" fill="hold"/>
                                        <p:tgtEl>
                                          <p:spTgt spid="249858"/>
                                        </p:tgtEl>
                                        <p:attrNameLst>
                                          <p:attrName>ppt_w</p:attrName>
                                        </p:attrNameLst>
                                      </p:cBhvr>
                                      <p:tavLst>
                                        <p:tav tm="0">
                                          <p:val>
                                            <p:strVal val="#ppt_w*2.5"/>
                                          </p:val>
                                        </p:tav>
                                        <p:tav tm="100000">
                                          <p:val>
                                            <p:strVal val="#ppt_w"/>
                                          </p:val>
                                        </p:tav>
                                      </p:tavLst>
                                    </p:anim>
                                    <p:anim calcmode="lin" valueType="num">
                                      <p:cBhvr>
                                        <p:cTn id="8" dur="500" fill="hold"/>
                                        <p:tgtEl>
                                          <p:spTgt spid="249858"/>
                                        </p:tgtEl>
                                        <p:attrNameLst>
                                          <p:attrName>ppt_h</p:attrName>
                                        </p:attrNameLst>
                                      </p:cBhvr>
                                      <p:tavLst>
                                        <p:tav tm="0">
                                          <p:val>
                                            <p:strVal val="#ppt_h*0.01"/>
                                          </p:val>
                                        </p:tav>
                                        <p:tav tm="100000">
                                          <p:val>
                                            <p:strVal val="#ppt_h"/>
                                          </p:val>
                                        </p:tav>
                                      </p:tavLst>
                                    </p:anim>
                                    <p:anim calcmode="lin" valueType="num">
                                      <p:cBhvr>
                                        <p:cTn id="9" dur="500" fill="hold"/>
                                        <p:tgtEl>
                                          <p:spTgt spid="249858"/>
                                        </p:tgtEl>
                                        <p:attrNameLst>
                                          <p:attrName>ppt_x</p:attrName>
                                        </p:attrNameLst>
                                      </p:cBhvr>
                                      <p:tavLst>
                                        <p:tav tm="0">
                                          <p:val>
                                            <p:strVal val="#ppt_x"/>
                                          </p:val>
                                        </p:tav>
                                        <p:tav tm="100000">
                                          <p:val>
                                            <p:strVal val="#ppt_x"/>
                                          </p:val>
                                        </p:tav>
                                      </p:tavLst>
                                    </p:anim>
                                    <p:anim calcmode="lin" valueType="num">
                                      <p:cBhvr>
                                        <p:cTn id="10" dur="500" fill="hold"/>
                                        <p:tgtEl>
                                          <p:spTgt spid="249858"/>
                                        </p:tgtEl>
                                        <p:attrNameLst>
                                          <p:attrName>ppt_y</p:attrName>
                                        </p:attrNameLst>
                                      </p:cBhvr>
                                      <p:tavLst>
                                        <p:tav tm="0">
                                          <p:val>
                                            <p:strVal val="#ppt_h+1"/>
                                          </p:val>
                                        </p:tav>
                                        <p:tav tm="100000">
                                          <p:val>
                                            <p:strVal val="#ppt_y"/>
                                          </p:val>
                                        </p:tav>
                                      </p:tavLst>
                                    </p:anim>
                                    <p:animEffect transition="in" filter="fade">
                                      <p:cBhvr>
                                        <p:cTn id="11" dur="500"/>
                                        <p:tgtEl>
                                          <p:spTgt spid="249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611188" y="930275"/>
            <a:ext cx="8162925" cy="762000"/>
          </a:xfrm>
        </p:spPr>
        <p:txBody>
          <a:bodyPr/>
          <a:lstStyle/>
          <a:p>
            <a:pPr marL="838200" indent="-838200">
              <a:lnSpc>
                <a:spcPct val="125000"/>
              </a:lnSpc>
            </a:pPr>
            <a:r>
              <a:rPr lang="zh-CN" altLang="en-US" b="1" smtClean="0">
                <a:latin typeface="微软雅黑" pitchFamily="34" charset="-122"/>
                <a:ea typeface="微软雅黑" pitchFamily="34" charset="-122"/>
              </a:rPr>
              <a:t>电压空间矢量</a:t>
            </a:r>
            <a:r>
              <a:rPr lang="zh-CN" altLang="en-US" smtClean="0">
                <a:latin typeface="微软雅黑" pitchFamily="34" charset="-122"/>
                <a:ea typeface="微软雅黑" pitchFamily="34" charset="-122"/>
              </a:rPr>
              <a:t> </a:t>
            </a:r>
          </a:p>
        </p:txBody>
      </p:sp>
      <p:sp>
        <p:nvSpPr>
          <p:cNvPr id="143363" name="Rectangle 3"/>
          <p:cNvSpPr>
            <a:spLocks noChangeArrowheads="1"/>
          </p:cNvSpPr>
          <p:nvPr/>
        </p:nvSpPr>
        <p:spPr bwMode="auto">
          <a:xfrm>
            <a:off x="0" y="3205163"/>
            <a:ext cx="184731" cy="406971"/>
          </a:xfrm>
          <a:prstGeom prst="rect">
            <a:avLst/>
          </a:prstGeom>
          <a:noFill/>
          <a:ln w="9525">
            <a:noFill/>
            <a:miter lim="800000"/>
            <a:headEnd/>
            <a:tailEnd/>
          </a:ln>
        </p:spPr>
        <p:txBody>
          <a:bodyPr wrap="none" anchor="ctr">
            <a:spAutoFit/>
          </a:bodyPr>
          <a:lstStyle/>
          <a:p>
            <a:pPr>
              <a:lnSpc>
                <a:spcPct val="125000"/>
              </a:lnSpc>
            </a:pPr>
            <a:endParaRPr lang="zh-CN" altLang="en-US">
              <a:latin typeface="微软雅黑" pitchFamily="34" charset="-122"/>
              <a:ea typeface="微软雅黑" pitchFamily="34" charset="-122"/>
            </a:endParaRPr>
          </a:p>
        </p:txBody>
      </p:sp>
      <p:sp>
        <p:nvSpPr>
          <p:cNvPr id="143364" name="Rectangle 4"/>
          <p:cNvSpPr>
            <a:spLocks noChangeArrowheads="1"/>
          </p:cNvSpPr>
          <p:nvPr/>
        </p:nvSpPr>
        <p:spPr bwMode="auto">
          <a:xfrm>
            <a:off x="0" y="3224213"/>
            <a:ext cx="184731" cy="406971"/>
          </a:xfrm>
          <a:prstGeom prst="rect">
            <a:avLst/>
          </a:prstGeom>
          <a:noFill/>
          <a:ln w="9525">
            <a:noFill/>
            <a:miter lim="800000"/>
            <a:headEnd/>
            <a:tailEnd/>
          </a:ln>
        </p:spPr>
        <p:txBody>
          <a:bodyPr wrap="none" anchor="ctr">
            <a:spAutoFit/>
          </a:bodyPr>
          <a:lstStyle/>
          <a:p>
            <a:pPr>
              <a:lnSpc>
                <a:spcPct val="125000"/>
              </a:lnSpc>
            </a:pPr>
            <a:endParaRPr lang="zh-CN" altLang="en-US">
              <a:latin typeface="微软雅黑" pitchFamily="34" charset="-122"/>
              <a:ea typeface="微软雅黑" pitchFamily="34" charset="-122"/>
            </a:endParaRPr>
          </a:p>
        </p:txBody>
      </p:sp>
      <p:sp>
        <p:nvSpPr>
          <p:cNvPr id="143365" name="Rectangle 5"/>
          <p:cNvSpPr>
            <a:spLocks noChangeArrowheads="1"/>
          </p:cNvSpPr>
          <p:nvPr/>
        </p:nvSpPr>
        <p:spPr bwMode="auto">
          <a:xfrm>
            <a:off x="0" y="3224213"/>
            <a:ext cx="184731" cy="406971"/>
          </a:xfrm>
          <a:prstGeom prst="rect">
            <a:avLst/>
          </a:prstGeom>
          <a:noFill/>
          <a:ln w="9525">
            <a:noFill/>
            <a:miter lim="800000"/>
            <a:headEnd/>
            <a:tailEnd/>
          </a:ln>
        </p:spPr>
        <p:txBody>
          <a:bodyPr wrap="none" anchor="ctr">
            <a:spAutoFit/>
          </a:bodyPr>
          <a:lstStyle/>
          <a:p>
            <a:pPr>
              <a:lnSpc>
                <a:spcPct val="125000"/>
              </a:lnSpc>
            </a:pPr>
            <a:endParaRPr lang="zh-CN" altLang="en-US">
              <a:latin typeface="微软雅黑" pitchFamily="34" charset="-122"/>
              <a:ea typeface="微软雅黑" pitchFamily="34" charset="-122"/>
            </a:endParaRPr>
          </a:p>
        </p:txBody>
      </p:sp>
      <p:sp>
        <p:nvSpPr>
          <p:cNvPr id="143366" name="Rectangle 6"/>
          <p:cNvSpPr>
            <a:spLocks noChangeArrowheads="1"/>
          </p:cNvSpPr>
          <p:nvPr/>
        </p:nvSpPr>
        <p:spPr bwMode="auto">
          <a:xfrm>
            <a:off x="0" y="3290888"/>
            <a:ext cx="184731" cy="406971"/>
          </a:xfrm>
          <a:prstGeom prst="rect">
            <a:avLst/>
          </a:prstGeom>
          <a:noFill/>
          <a:ln w="9525">
            <a:noFill/>
            <a:miter lim="800000"/>
            <a:headEnd/>
            <a:tailEnd/>
          </a:ln>
        </p:spPr>
        <p:txBody>
          <a:bodyPr wrap="none" anchor="ctr">
            <a:spAutoFit/>
          </a:bodyPr>
          <a:lstStyle/>
          <a:p>
            <a:pPr>
              <a:lnSpc>
                <a:spcPct val="125000"/>
              </a:lnSpc>
            </a:pPr>
            <a:endParaRPr lang="zh-CN" altLang="en-US">
              <a:latin typeface="微软雅黑" pitchFamily="34" charset="-122"/>
              <a:ea typeface="微软雅黑" pitchFamily="34" charset="-122"/>
            </a:endParaRPr>
          </a:p>
        </p:txBody>
      </p:sp>
      <p:sp>
        <p:nvSpPr>
          <p:cNvPr id="143368" name="Rectangle 8"/>
          <p:cNvSpPr>
            <a:spLocks noChangeArrowheads="1"/>
          </p:cNvSpPr>
          <p:nvPr/>
        </p:nvSpPr>
        <p:spPr bwMode="auto">
          <a:xfrm>
            <a:off x="0" y="0"/>
            <a:ext cx="184731" cy="406971"/>
          </a:xfrm>
          <a:prstGeom prst="rect">
            <a:avLst/>
          </a:prstGeom>
          <a:noFill/>
          <a:ln w="9525">
            <a:noFill/>
            <a:miter lim="800000"/>
            <a:headEnd/>
            <a:tailEnd/>
          </a:ln>
        </p:spPr>
        <p:txBody>
          <a:bodyPr wrap="none" anchor="ctr">
            <a:spAutoFit/>
          </a:bodyPr>
          <a:lstStyle/>
          <a:p>
            <a:pPr>
              <a:lnSpc>
                <a:spcPct val="125000"/>
              </a:lnSpc>
            </a:pPr>
            <a:endParaRPr lang="zh-CN" altLang="en-US">
              <a:latin typeface="微软雅黑" pitchFamily="34" charset="-122"/>
              <a:ea typeface="微软雅黑" pitchFamily="34" charset="-122"/>
            </a:endParaRPr>
          </a:p>
        </p:txBody>
      </p:sp>
      <p:sp>
        <p:nvSpPr>
          <p:cNvPr id="143369" name="Rectangle 13"/>
          <p:cNvSpPr>
            <a:spLocks noChangeArrowheads="1"/>
          </p:cNvSpPr>
          <p:nvPr/>
        </p:nvSpPr>
        <p:spPr bwMode="auto">
          <a:xfrm>
            <a:off x="0" y="2747963"/>
            <a:ext cx="184731" cy="406971"/>
          </a:xfrm>
          <a:prstGeom prst="rect">
            <a:avLst/>
          </a:prstGeom>
          <a:noFill/>
          <a:ln w="9525">
            <a:noFill/>
            <a:miter lim="800000"/>
            <a:headEnd/>
            <a:tailEnd/>
          </a:ln>
        </p:spPr>
        <p:txBody>
          <a:bodyPr wrap="none" anchor="ctr">
            <a:spAutoFit/>
          </a:bodyPr>
          <a:lstStyle/>
          <a:p>
            <a:pPr>
              <a:lnSpc>
                <a:spcPct val="125000"/>
              </a:lnSpc>
            </a:pPr>
            <a:endParaRPr lang="zh-CN" altLang="en-US">
              <a:latin typeface="微软雅黑" pitchFamily="34" charset="-122"/>
              <a:ea typeface="微软雅黑" pitchFamily="34" charset="-122"/>
            </a:endParaRPr>
          </a:p>
        </p:txBody>
      </p:sp>
      <p:graphicFrame>
        <p:nvGraphicFramePr>
          <p:cNvPr id="143370" name="Object 2"/>
          <p:cNvGraphicFramePr>
            <a:graphicFrameLocks noChangeAspect="1"/>
          </p:cNvGraphicFramePr>
          <p:nvPr/>
        </p:nvGraphicFramePr>
        <p:xfrm>
          <a:off x="428596" y="1928802"/>
          <a:ext cx="8280400" cy="2557462"/>
        </p:xfrm>
        <a:graphic>
          <a:graphicData uri="http://schemas.openxmlformats.org/presentationml/2006/ole">
            <p:oleObj spid="_x0000_s232450" name="Equation" r:id="rId3" imgW="4406900" imgH="1358900" progId="Equation.DSMT4">
              <p:embed/>
            </p:oleObj>
          </a:graphicData>
        </a:graphic>
      </p:graphicFrame>
      <p:sp>
        <p:nvSpPr>
          <p:cNvPr id="11" name="Rectangle 7"/>
          <p:cNvSpPr>
            <a:spLocks noChangeArrowheads="1"/>
          </p:cNvSpPr>
          <p:nvPr/>
        </p:nvSpPr>
        <p:spPr bwMode="auto">
          <a:xfrm>
            <a:off x="395288" y="4587585"/>
            <a:ext cx="8605868" cy="1669688"/>
          </a:xfrm>
          <a:prstGeom prst="rect">
            <a:avLst/>
          </a:prstGeom>
          <a:noFill/>
          <a:ln w="9525">
            <a:noFill/>
            <a:miter lim="800000"/>
            <a:headEnd/>
            <a:tailEnd/>
          </a:ln>
        </p:spPr>
        <p:txBody>
          <a:bodyPr wrap="square" anchor="ctr">
            <a:spAutoFit/>
          </a:bodyPr>
          <a:lstStyle/>
          <a:p>
            <a:pPr marL="342900" indent="-342900">
              <a:lnSpc>
                <a:spcPct val="125000"/>
              </a:lnSpc>
              <a:spcAft>
                <a:spcPts val="1500"/>
              </a:spcAft>
              <a:buClr>
                <a:schemeClr val="folHlink"/>
              </a:buClr>
              <a:buSzPct val="75000"/>
              <a:buFont typeface="Wingdings" pitchFamily="2" charset="2"/>
              <a:buChar char="p"/>
            </a:pPr>
            <a:r>
              <a:rPr lang="zh-CN" altLang="en-US" sz="2400" b="1" dirty="0">
                <a:latin typeface="微软雅黑" pitchFamily="34" charset="-122"/>
                <a:ea typeface="微软雅黑" pitchFamily="34" charset="-122"/>
              </a:rPr>
              <a:t>直流电源中点</a:t>
            </a:r>
            <a:r>
              <a:rPr lang="en-US" altLang="zh-CN" sz="2400" b="1" dirty="0">
                <a:latin typeface="微软雅黑" pitchFamily="34" charset="-122"/>
                <a:ea typeface="微软雅黑" pitchFamily="34" charset="-122"/>
              </a:rPr>
              <a:t>O’</a:t>
            </a:r>
            <a:r>
              <a:rPr lang="zh-CN" altLang="en-US" sz="2400" b="1" dirty="0">
                <a:latin typeface="微软雅黑" pitchFamily="34" charset="-122"/>
                <a:ea typeface="微软雅黑" pitchFamily="34" charset="-122"/>
              </a:rPr>
              <a:t>和交流电动机中点</a:t>
            </a:r>
            <a:r>
              <a:rPr lang="en-US" altLang="zh-CN" sz="2400" b="1" dirty="0">
                <a:latin typeface="微软雅黑" pitchFamily="34" charset="-122"/>
                <a:ea typeface="微软雅黑" pitchFamily="34" charset="-122"/>
              </a:rPr>
              <a:t>O</a:t>
            </a:r>
            <a:r>
              <a:rPr lang="zh-CN" altLang="en-US" sz="2400" b="1" dirty="0">
                <a:latin typeface="微软雅黑" pitchFamily="34" charset="-122"/>
                <a:ea typeface="微软雅黑" pitchFamily="34" charset="-122"/>
              </a:rPr>
              <a:t>的电位不等，但合成电压矢量的表达式相等。</a:t>
            </a:r>
          </a:p>
          <a:p>
            <a:pPr marL="342900" indent="-342900">
              <a:lnSpc>
                <a:spcPct val="125000"/>
              </a:lnSpc>
              <a:spcAft>
                <a:spcPts val="1500"/>
              </a:spcAft>
              <a:buClr>
                <a:schemeClr val="folHlink"/>
              </a:buClr>
              <a:buSzPct val="75000"/>
              <a:buFont typeface="Wingdings" pitchFamily="2" charset="2"/>
              <a:buChar char="p"/>
            </a:pPr>
            <a:r>
              <a:rPr lang="zh-CN" altLang="en-US" sz="2400" b="1" dirty="0">
                <a:latin typeface="微软雅黑" pitchFamily="34" charset="-122"/>
                <a:ea typeface="微软雅黑" pitchFamily="34" charset="-122"/>
              </a:rPr>
              <a:t>因此，</a:t>
            </a:r>
            <a:r>
              <a:rPr lang="zh-CN" altLang="en-US" sz="2400" b="1" dirty="0">
                <a:solidFill>
                  <a:srgbClr val="0000CC"/>
                </a:solidFill>
                <a:latin typeface="微软雅黑" pitchFamily="34" charset="-122"/>
                <a:ea typeface="微软雅黑" pitchFamily="34" charset="-122"/>
              </a:rPr>
              <a:t>三相合成电压空间矢量与参考点无关</a:t>
            </a:r>
            <a:r>
              <a:rPr lang="zh-CN" altLang="en-US" sz="2400" b="1" dirty="0">
                <a:latin typeface="微软雅黑" pitchFamily="34" charset="-122"/>
                <a:ea typeface="微软雅黑" pitchFamily="34" charset="-122"/>
              </a:rPr>
              <a:t>。</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539750" y="692150"/>
            <a:ext cx="8162925" cy="762000"/>
          </a:xfrm>
        </p:spPr>
        <p:txBody>
          <a:bodyPr/>
          <a:lstStyle/>
          <a:p>
            <a:pPr marL="838200" indent="-838200"/>
            <a:r>
              <a:rPr lang="en-US" altLang="zh-CN" b="1" smtClean="0">
                <a:solidFill>
                  <a:schemeClr val="tx1"/>
                </a:solidFill>
                <a:latin typeface="微软雅黑" pitchFamily="34" charset="-122"/>
                <a:ea typeface="微软雅黑" pitchFamily="34" charset="-122"/>
              </a:rPr>
              <a:t>8</a:t>
            </a:r>
            <a:r>
              <a:rPr lang="zh-CN" altLang="en-US" b="1" smtClean="0">
                <a:solidFill>
                  <a:schemeClr val="tx1"/>
                </a:solidFill>
                <a:latin typeface="微软雅黑" pitchFamily="34" charset="-122"/>
                <a:ea typeface="微软雅黑" pitchFamily="34" charset="-122"/>
              </a:rPr>
              <a:t>个基本空间矢量</a:t>
            </a:r>
          </a:p>
        </p:txBody>
      </p:sp>
      <p:sp>
        <p:nvSpPr>
          <p:cNvPr id="144387" name="Rectangle 3"/>
          <p:cNvSpPr>
            <a:spLocks noChangeArrowheads="1"/>
          </p:cNvSpPr>
          <p:nvPr/>
        </p:nvSpPr>
        <p:spPr bwMode="auto">
          <a:xfrm>
            <a:off x="0" y="0"/>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44390" name="Rectangle 12"/>
          <p:cNvSpPr>
            <a:spLocks noChangeArrowheads="1"/>
          </p:cNvSpPr>
          <p:nvPr/>
        </p:nvSpPr>
        <p:spPr bwMode="auto">
          <a:xfrm>
            <a:off x="0" y="3233738"/>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44391" name="Rectangle 16"/>
          <p:cNvSpPr>
            <a:spLocks noChangeArrowheads="1"/>
          </p:cNvSpPr>
          <p:nvPr/>
        </p:nvSpPr>
        <p:spPr bwMode="auto">
          <a:xfrm>
            <a:off x="0" y="3314700"/>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graphicFrame>
        <p:nvGraphicFramePr>
          <p:cNvPr id="144392" name="Object 2"/>
          <p:cNvGraphicFramePr>
            <a:graphicFrameLocks noChangeAspect="1"/>
          </p:cNvGraphicFramePr>
          <p:nvPr/>
        </p:nvGraphicFramePr>
        <p:xfrm>
          <a:off x="1000100" y="4857760"/>
          <a:ext cx="2119313" cy="579437"/>
        </p:xfrm>
        <a:graphic>
          <a:graphicData uri="http://schemas.openxmlformats.org/presentationml/2006/ole">
            <p:oleObj spid="_x0000_s447490" name="Equation" r:id="rId3" imgW="927000" imgH="253800" progId="Equation.DSMT4">
              <p:embed/>
            </p:oleObj>
          </a:graphicData>
        </a:graphic>
      </p:graphicFrame>
      <p:sp>
        <p:nvSpPr>
          <p:cNvPr id="144393" name="Rectangle 18"/>
          <p:cNvSpPr>
            <a:spLocks noChangeArrowheads="1"/>
          </p:cNvSpPr>
          <p:nvPr/>
        </p:nvSpPr>
        <p:spPr bwMode="auto">
          <a:xfrm>
            <a:off x="0" y="3214688"/>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pic>
        <p:nvPicPr>
          <p:cNvPr id="12" name="Picture 2" descr="6z27"/>
          <p:cNvPicPr>
            <a:picLocks noChangeAspect="1" noChangeArrowheads="1"/>
          </p:cNvPicPr>
          <p:nvPr/>
        </p:nvPicPr>
        <p:blipFill>
          <a:blip r:embed="rId4"/>
          <a:srcRect/>
          <a:stretch>
            <a:fillRect/>
          </a:stretch>
        </p:blipFill>
        <p:spPr bwMode="auto">
          <a:xfrm>
            <a:off x="928662" y="1928802"/>
            <a:ext cx="6335712" cy="2251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Rectangle 7"/>
          <p:cNvSpPr>
            <a:spLocks noChangeArrowheads="1"/>
          </p:cNvSpPr>
          <p:nvPr/>
        </p:nvSpPr>
        <p:spPr bwMode="auto">
          <a:xfrm>
            <a:off x="609602" y="4857760"/>
            <a:ext cx="8320116" cy="1120371"/>
          </a:xfrm>
          <a:prstGeom prst="rect">
            <a:avLst/>
          </a:prstGeom>
          <a:noFill/>
          <a:ln w="9525">
            <a:noFill/>
            <a:miter lim="800000"/>
            <a:headEnd/>
            <a:tailEnd/>
          </a:ln>
        </p:spPr>
        <p:txBody>
          <a:bodyPr wrap="square" anchor="ctr">
            <a:spAutoFit/>
          </a:bodyPr>
          <a:lstStyle/>
          <a:p>
            <a:pPr marL="342900" indent="-342900">
              <a:lnSpc>
                <a:spcPct val="125000"/>
              </a:lnSpc>
              <a:spcAft>
                <a:spcPts val="1500"/>
              </a:spcAft>
              <a:buClr>
                <a:schemeClr val="folHlink"/>
              </a:buClr>
              <a:buSzPct val="75000"/>
              <a:buFont typeface="Wingdings" pitchFamily="2" charset="2"/>
              <a:buChar char="p"/>
            </a:pPr>
            <a:r>
              <a:rPr lang="zh-CN" altLang="en-US" sz="2800" b="1" dirty="0" smtClean="0">
                <a:latin typeface="微软雅黑" pitchFamily="34" charset="-122"/>
                <a:ea typeface="微软雅黑" pitchFamily="34" charset="-122"/>
              </a:rPr>
              <a:t>                       表示</a:t>
            </a:r>
            <a:r>
              <a:rPr lang="en-US" altLang="zh-CN" sz="2800" b="1" dirty="0" smtClean="0">
                <a:latin typeface="微软雅黑" pitchFamily="34" charset="-122"/>
                <a:ea typeface="微软雅黑" pitchFamily="34" charset="-122"/>
              </a:rPr>
              <a:t>ABC</a:t>
            </a:r>
            <a:r>
              <a:rPr lang="zh-CN" altLang="en-US" sz="2800" b="1" dirty="0" smtClean="0">
                <a:latin typeface="微软雅黑" pitchFamily="34" charset="-122"/>
                <a:ea typeface="微软雅黑" pitchFamily="34" charset="-122"/>
              </a:rPr>
              <a:t>三相的开关状态，“</a:t>
            </a:r>
            <a:r>
              <a:rPr lang="en-US" altLang="zh-CN" sz="2800" b="1" dirty="0" smtClean="0">
                <a:latin typeface="微软雅黑" pitchFamily="34" charset="-122"/>
                <a:ea typeface="微软雅黑" pitchFamily="34" charset="-122"/>
              </a:rPr>
              <a:t>1</a:t>
            </a:r>
            <a:r>
              <a:rPr lang="zh-CN" altLang="en-US" sz="2800" b="1" dirty="0" smtClean="0">
                <a:latin typeface="微软雅黑" pitchFamily="34" charset="-122"/>
                <a:ea typeface="微软雅黑" pitchFamily="34" charset="-122"/>
              </a:rPr>
              <a:t>”表示上桥臂导通，“</a:t>
            </a:r>
            <a:r>
              <a:rPr lang="en-US" altLang="zh-CN" sz="2800" b="1" dirty="0" smtClean="0">
                <a:latin typeface="微软雅黑" pitchFamily="34" charset="-122"/>
                <a:ea typeface="微软雅黑" pitchFamily="34" charset="-122"/>
              </a:rPr>
              <a:t>0</a:t>
            </a:r>
            <a:r>
              <a:rPr lang="zh-CN" altLang="en-US" sz="2800" b="1" dirty="0" smtClean="0">
                <a:latin typeface="微软雅黑" pitchFamily="34" charset="-122"/>
                <a:ea typeface="微软雅黑" pitchFamily="34" charset="-122"/>
              </a:rPr>
              <a:t>”表示下桥臂导通。</a:t>
            </a:r>
            <a:endParaRPr lang="zh-CN" altLang="en-US" sz="2800" b="1" dirty="0">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ppt_w*2.5"/>
                                          </p:val>
                                        </p:tav>
                                        <p:tav tm="100000">
                                          <p:val>
                                            <p:strVal val="#ppt_w"/>
                                          </p:val>
                                        </p:tav>
                                      </p:tavLst>
                                    </p:anim>
                                    <p:anim calcmode="lin" valueType="num">
                                      <p:cBhvr>
                                        <p:cTn id="8" dur="500" fill="hold"/>
                                        <p:tgtEl>
                                          <p:spTgt spid="12"/>
                                        </p:tgtEl>
                                        <p:attrNameLst>
                                          <p:attrName>ppt_h</p:attrName>
                                        </p:attrNameLst>
                                      </p:cBhvr>
                                      <p:tavLst>
                                        <p:tav tm="0">
                                          <p:val>
                                            <p:strVal val="#ppt_h*0.01"/>
                                          </p:val>
                                        </p:tav>
                                        <p:tav tm="100000">
                                          <p:val>
                                            <p:strVal val="#ppt_h"/>
                                          </p:val>
                                        </p:tav>
                                      </p:tavLst>
                                    </p:anim>
                                    <p:anim calcmode="lin" valueType="num">
                                      <p:cBhvr>
                                        <p:cTn id="9" dur="500" fill="hold"/>
                                        <p:tgtEl>
                                          <p:spTgt spid="12"/>
                                        </p:tgtEl>
                                        <p:attrNameLst>
                                          <p:attrName>ppt_x</p:attrName>
                                        </p:attrNameLst>
                                      </p:cBhvr>
                                      <p:tavLst>
                                        <p:tav tm="0">
                                          <p:val>
                                            <p:strVal val="#ppt_x"/>
                                          </p:val>
                                        </p:tav>
                                        <p:tav tm="100000">
                                          <p:val>
                                            <p:strVal val="#ppt_x"/>
                                          </p:val>
                                        </p:tav>
                                      </p:tavLst>
                                    </p:anim>
                                    <p:anim calcmode="lin" valueType="num">
                                      <p:cBhvr>
                                        <p:cTn id="10" dur="500" fill="hold"/>
                                        <p:tgtEl>
                                          <p:spTgt spid="12"/>
                                        </p:tgtEl>
                                        <p:attrNameLst>
                                          <p:attrName>ppt_y</p:attrName>
                                        </p:attrNameLst>
                                      </p:cBhvr>
                                      <p:tavLst>
                                        <p:tav tm="0">
                                          <p:val>
                                            <p:strVal val="#ppt_h+1"/>
                                          </p:val>
                                        </p:tav>
                                        <p:tav tm="100000">
                                          <p:val>
                                            <p:strVal val="#ppt_y"/>
                                          </p:val>
                                        </p:tav>
                                      </p:tavLst>
                                    </p:anim>
                                    <p:animEffect transition="in" filter="fade">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539750" y="692150"/>
            <a:ext cx="8162925" cy="762000"/>
          </a:xfrm>
        </p:spPr>
        <p:txBody>
          <a:bodyPr/>
          <a:lstStyle/>
          <a:p>
            <a:pPr marL="838200" indent="-838200"/>
            <a:r>
              <a:rPr lang="en-US" altLang="zh-CN" b="1" smtClean="0">
                <a:solidFill>
                  <a:schemeClr val="tx1"/>
                </a:solidFill>
                <a:latin typeface="微软雅黑" pitchFamily="34" charset="-122"/>
                <a:ea typeface="微软雅黑" pitchFamily="34" charset="-122"/>
              </a:rPr>
              <a:t>8</a:t>
            </a:r>
            <a:r>
              <a:rPr lang="zh-CN" altLang="en-US" b="1" smtClean="0">
                <a:solidFill>
                  <a:schemeClr val="tx1"/>
                </a:solidFill>
                <a:latin typeface="微软雅黑" pitchFamily="34" charset="-122"/>
                <a:ea typeface="微软雅黑" pitchFamily="34" charset="-122"/>
              </a:rPr>
              <a:t>个基本空间矢量</a:t>
            </a:r>
          </a:p>
        </p:txBody>
      </p:sp>
      <p:sp>
        <p:nvSpPr>
          <p:cNvPr id="144387" name="Rectangle 3"/>
          <p:cNvSpPr>
            <a:spLocks noChangeArrowheads="1"/>
          </p:cNvSpPr>
          <p:nvPr/>
        </p:nvSpPr>
        <p:spPr bwMode="auto">
          <a:xfrm>
            <a:off x="0" y="0"/>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44390" name="Rectangle 12"/>
          <p:cNvSpPr>
            <a:spLocks noChangeArrowheads="1"/>
          </p:cNvSpPr>
          <p:nvPr/>
        </p:nvSpPr>
        <p:spPr bwMode="auto">
          <a:xfrm>
            <a:off x="0" y="3233738"/>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44391" name="Rectangle 16"/>
          <p:cNvSpPr>
            <a:spLocks noChangeArrowheads="1"/>
          </p:cNvSpPr>
          <p:nvPr/>
        </p:nvSpPr>
        <p:spPr bwMode="auto">
          <a:xfrm>
            <a:off x="0" y="3314700"/>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graphicFrame>
        <p:nvGraphicFramePr>
          <p:cNvPr id="144392" name="Object 2"/>
          <p:cNvGraphicFramePr>
            <a:graphicFrameLocks noChangeAspect="1"/>
          </p:cNvGraphicFramePr>
          <p:nvPr/>
        </p:nvGraphicFramePr>
        <p:xfrm>
          <a:off x="1214414" y="2071678"/>
          <a:ext cx="3832225" cy="579438"/>
        </p:xfrm>
        <a:graphic>
          <a:graphicData uri="http://schemas.openxmlformats.org/presentationml/2006/ole">
            <p:oleObj spid="_x0000_s233474" name="Equation" r:id="rId3" imgW="1675673" imgH="253890" progId="Equation.DSMT4">
              <p:embed/>
            </p:oleObj>
          </a:graphicData>
        </a:graphic>
      </p:graphicFrame>
      <p:sp>
        <p:nvSpPr>
          <p:cNvPr id="144393" name="Rectangle 18"/>
          <p:cNvSpPr>
            <a:spLocks noChangeArrowheads="1"/>
          </p:cNvSpPr>
          <p:nvPr/>
        </p:nvSpPr>
        <p:spPr bwMode="auto">
          <a:xfrm>
            <a:off x="0" y="3214688"/>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graphicFrame>
        <p:nvGraphicFramePr>
          <p:cNvPr id="144394" name="Object 3"/>
          <p:cNvGraphicFramePr>
            <a:graphicFrameLocks noChangeAspect="1"/>
          </p:cNvGraphicFramePr>
          <p:nvPr/>
        </p:nvGraphicFramePr>
        <p:xfrm>
          <a:off x="1071538" y="2714620"/>
          <a:ext cx="5327650" cy="979487"/>
        </p:xfrm>
        <a:graphic>
          <a:graphicData uri="http://schemas.openxmlformats.org/presentationml/2006/ole">
            <p:oleObj spid="_x0000_s233475" name="Equation" r:id="rId4" imgW="2336800" imgH="431800" progId="Equation.DSMT4">
              <p:embed/>
            </p:oleObj>
          </a:graphicData>
        </a:graphic>
      </p:graphicFrame>
      <p:graphicFrame>
        <p:nvGraphicFramePr>
          <p:cNvPr id="144395" name="Object 4"/>
          <p:cNvGraphicFramePr>
            <a:graphicFrameLocks noChangeAspect="1"/>
          </p:cNvGraphicFramePr>
          <p:nvPr/>
        </p:nvGraphicFramePr>
        <p:xfrm>
          <a:off x="1285852" y="3771915"/>
          <a:ext cx="6337300" cy="1800225"/>
        </p:xfrm>
        <a:graphic>
          <a:graphicData uri="http://schemas.openxmlformats.org/presentationml/2006/ole">
            <p:oleObj spid="_x0000_s233476" name="Equation" r:id="rId5" imgW="3746500" imgH="889000" progId="Equation.DSMT4">
              <p:embed/>
            </p:oleObj>
          </a:graphicData>
        </a:graphic>
      </p:graphicFrame>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45414" name="Rectangle 6"/>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sp>
        <p:nvSpPr>
          <p:cNvPr id="145415" name="Rectangle 7"/>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45416" name="Object 2"/>
          <p:cNvGraphicFramePr>
            <a:graphicFrameLocks noChangeAspect="1"/>
          </p:cNvGraphicFramePr>
          <p:nvPr/>
        </p:nvGraphicFramePr>
        <p:xfrm>
          <a:off x="1071538" y="1428736"/>
          <a:ext cx="4103687" cy="630238"/>
        </p:xfrm>
        <a:graphic>
          <a:graphicData uri="http://schemas.openxmlformats.org/presentationml/2006/ole">
            <p:oleObj spid="_x0000_s234498" name="Equation" r:id="rId3" imgW="1651000" imgH="254000" progId="Equation.DSMT4">
              <p:embed/>
            </p:oleObj>
          </a:graphicData>
        </a:graphic>
      </p:graphicFrame>
      <p:sp>
        <p:nvSpPr>
          <p:cNvPr id="145417" name="Rectangle 9"/>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45418" name="Object 3"/>
          <p:cNvGraphicFramePr>
            <a:graphicFrameLocks noChangeAspect="1"/>
          </p:cNvGraphicFramePr>
          <p:nvPr/>
        </p:nvGraphicFramePr>
        <p:xfrm>
          <a:off x="1285852" y="2214554"/>
          <a:ext cx="4824412" cy="925512"/>
        </p:xfrm>
        <a:graphic>
          <a:graphicData uri="http://schemas.openxmlformats.org/presentationml/2006/ole">
            <p:oleObj spid="_x0000_s234499" name="Equation" r:id="rId4" imgW="2235200" imgH="431800" progId="Equation.DSMT4">
              <p:embed/>
            </p:oleObj>
          </a:graphicData>
        </a:graphic>
      </p:graphicFrame>
      <p:sp>
        <p:nvSpPr>
          <p:cNvPr id="145419" name="Rectangle 14"/>
          <p:cNvSpPr>
            <a:spLocks noChangeArrowheads="1"/>
          </p:cNvSpPr>
          <p:nvPr/>
        </p:nvSpPr>
        <p:spPr bwMode="auto">
          <a:xfrm>
            <a:off x="0" y="27479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45420" name="Object 4"/>
          <p:cNvGraphicFramePr>
            <a:graphicFrameLocks noChangeAspect="1"/>
          </p:cNvGraphicFramePr>
          <p:nvPr/>
        </p:nvGraphicFramePr>
        <p:xfrm>
          <a:off x="1069975" y="3190875"/>
          <a:ext cx="6264275" cy="2643188"/>
        </p:xfrm>
        <a:graphic>
          <a:graphicData uri="http://schemas.openxmlformats.org/presentationml/2006/ole">
            <p:oleObj spid="_x0000_s234500" name="Equation" r:id="rId5" imgW="3225800" imgH="1358900" progId="Equation.DSMT4">
              <p:embed/>
            </p:oleObj>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3"/>
          <p:cNvSpPr>
            <a:spLocks noChangeArrowheads="1"/>
          </p:cNvSpPr>
          <p:nvPr/>
        </p:nvSpPr>
        <p:spPr bwMode="auto">
          <a:xfrm>
            <a:off x="571472" y="3571876"/>
            <a:ext cx="3857652" cy="1665279"/>
          </a:xfrm>
          <a:prstGeom prst="rect">
            <a:avLst/>
          </a:prstGeom>
          <a:noFill/>
          <a:ln>
            <a:noFill/>
          </a:ln>
          <a:extLst/>
        </p:spPr>
        <p:txBody>
          <a:bodyPr/>
          <a:lstStyle>
            <a:lvl1pPr marL="469900" indent="-469900"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marL="457200" indent="-457200" eaLnBrk="1" hangingPunct="1">
              <a:lnSpc>
                <a:spcPct val="125000"/>
              </a:lnSpc>
              <a:spcBef>
                <a:spcPts val="600"/>
              </a:spcBef>
              <a:buClr>
                <a:schemeClr val="accent2"/>
              </a:buClr>
              <a:buFont typeface="Wingdings" panose="05000000000000000000" pitchFamily="2" charset="2"/>
              <a:buChar char="p"/>
              <a:defRPr/>
            </a:pPr>
            <a:r>
              <a:rPr lang="zh-CN" altLang="en-US" sz="2800" b="1" dirty="0" smtClean="0">
                <a:latin typeface="微软雅黑" pitchFamily="34" charset="-122"/>
                <a:ea typeface="微软雅黑" pitchFamily="34" charset="-122"/>
              </a:rPr>
              <a:t>低频补偿：低频时反电动势小，定子电阻和漏感压降不能忽略。</a:t>
            </a:r>
            <a:endParaRPr lang="en-US" altLang="zh-CN" sz="3000" b="1" dirty="0" smtClean="0">
              <a:latin typeface="微软雅黑" pitchFamily="34" charset="-122"/>
              <a:ea typeface="微软雅黑" pitchFamily="34" charset="-122"/>
            </a:endParaRPr>
          </a:p>
        </p:txBody>
      </p:sp>
      <p:sp>
        <p:nvSpPr>
          <p:cNvPr id="61444" name="Rectangle 4"/>
          <p:cNvSpPr>
            <a:spLocks noChangeArrowheads="1"/>
          </p:cNvSpPr>
          <p:nvPr/>
        </p:nvSpPr>
        <p:spPr bwMode="auto">
          <a:xfrm>
            <a:off x="419128" y="3186113"/>
            <a:ext cx="184731" cy="406971"/>
          </a:xfrm>
          <a:prstGeom prst="rect">
            <a:avLst/>
          </a:prstGeom>
          <a:noFill/>
          <a:ln w="9525">
            <a:noFill/>
            <a:miter lim="800000"/>
            <a:headEnd/>
            <a:tailEnd/>
          </a:ln>
        </p:spPr>
        <p:txBody>
          <a:bodyPr wrap="none" anchor="ctr">
            <a:spAutoFit/>
          </a:bodyPr>
          <a:lstStyle/>
          <a:p>
            <a:pPr>
              <a:lnSpc>
                <a:spcPct val="125000"/>
              </a:lnSpc>
            </a:pPr>
            <a:endParaRPr lang="zh-CN" altLang="en-US">
              <a:latin typeface="微软雅黑" pitchFamily="34" charset="-122"/>
              <a:ea typeface="微软雅黑" pitchFamily="34" charset="-122"/>
            </a:endParaRPr>
          </a:p>
        </p:txBody>
      </p:sp>
      <p:sp>
        <p:nvSpPr>
          <p:cNvPr id="61445" name="Rectangle 5"/>
          <p:cNvSpPr>
            <a:spLocks noChangeArrowheads="1"/>
          </p:cNvSpPr>
          <p:nvPr/>
        </p:nvSpPr>
        <p:spPr bwMode="auto">
          <a:xfrm>
            <a:off x="419128" y="3195638"/>
            <a:ext cx="184731" cy="406971"/>
          </a:xfrm>
          <a:prstGeom prst="rect">
            <a:avLst/>
          </a:prstGeom>
          <a:noFill/>
          <a:ln w="9525">
            <a:noFill/>
            <a:miter lim="800000"/>
            <a:headEnd/>
            <a:tailEnd/>
          </a:ln>
        </p:spPr>
        <p:txBody>
          <a:bodyPr wrap="none" anchor="ctr">
            <a:spAutoFit/>
          </a:bodyPr>
          <a:lstStyle/>
          <a:p>
            <a:pPr>
              <a:lnSpc>
                <a:spcPct val="125000"/>
              </a:lnSpc>
            </a:pPr>
            <a:endParaRPr lang="zh-CN" altLang="en-US">
              <a:latin typeface="微软雅黑" pitchFamily="34" charset="-122"/>
              <a:ea typeface="微软雅黑" pitchFamily="34" charset="-122"/>
            </a:endParaRPr>
          </a:p>
        </p:txBody>
      </p:sp>
      <p:graphicFrame>
        <p:nvGraphicFramePr>
          <p:cNvPr id="8" name="Object 4"/>
          <p:cNvGraphicFramePr>
            <a:graphicFrameLocks noChangeAspect="1"/>
          </p:cNvGraphicFramePr>
          <p:nvPr/>
        </p:nvGraphicFramePr>
        <p:xfrm>
          <a:off x="2419360" y="2143116"/>
          <a:ext cx="1752600" cy="1079500"/>
        </p:xfrm>
        <a:graphic>
          <a:graphicData uri="http://schemas.openxmlformats.org/presentationml/2006/ole">
            <p:oleObj spid="_x0000_s176131" name="公式" r:id="rId3" imgW="698197" imgH="431613" progId="Equation.3">
              <p:embed/>
            </p:oleObj>
          </a:graphicData>
        </a:graphic>
      </p:graphicFrame>
      <p:sp>
        <p:nvSpPr>
          <p:cNvPr id="9" name="Rectangle 6"/>
          <p:cNvSpPr>
            <a:spLocks noChangeArrowheads="1"/>
          </p:cNvSpPr>
          <p:nvPr/>
        </p:nvSpPr>
        <p:spPr bwMode="auto">
          <a:xfrm>
            <a:off x="428596" y="1214422"/>
            <a:ext cx="6994525" cy="936625"/>
          </a:xfrm>
          <a:prstGeom prst="rect">
            <a:avLst/>
          </a:prstGeom>
          <a:noFill/>
          <a:ln w="9525">
            <a:noFill/>
            <a:miter lim="800000"/>
            <a:headEnd/>
            <a:tailEnd/>
          </a:ln>
        </p:spPr>
        <p:txBody>
          <a:bodyPr/>
          <a:lstStyle/>
          <a:p>
            <a:pPr marL="469900" indent="-469900">
              <a:lnSpc>
                <a:spcPct val="125000"/>
              </a:lnSpc>
              <a:spcBef>
                <a:spcPct val="20000"/>
              </a:spcBef>
              <a:buClr>
                <a:schemeClr val="accent2"/>
              </a:buClr>
              <a:buFont typeface="Wingdings" pitchFamily="2" charset="2"/>
              <a:buChar char="p"/>
            </a:pPr>
            <a:r>
              <a:rPr lang="zh-CN" altLang="en-US" sz="2800" b="1" dirty="0" smtClean="0">
                <a:solidFill>
                  <a:srgbClr val="FF3300"/>
                </a:solidFill>
                <a:latin typeface="微软雅黑" pitchFamily="34" charset="-122"/>
                <a:ea typeface="微软雅黑" pitchFamily="34" charset="-122"/>
              </a:rPr>
              <a:t>恒</a:t>
            </a:r>
            <a:r>
              <a:rPr lang="zh-CN" altLang="en-US" sz="2800" b="1" dirty="0">
                <a:solidFill>
                  <a:srgbClr val="FF3300"/>
                </a:solidFill>
                <a:latin typeface="微软雅黑" pitchFamily="34" charset="-122"/>
                <a:ea typeface="微软雅黑" pitchFamily="34" charset="-122"/>
              </a:rPr>
              <a:t>压频比的控制方式。</a:t>
            </a:r>
          </a:p>
        </p:txBody>
      </p:sp>
      <p:grpSp>
        <p:nvGrpSpPr>
          <p:cNvPr id="18" name="Group 2"/>
          <p:cNvGrpSpPr>
            <a:grpSpLocks/>
          </p:cNvGrpSpPr>
          <p:nvPr/>
        </p:nvGrpSpPr>
        <p:grpSpPr bwMode="auto">
          <a:xfrm>
            <a:off x="3424278" y="1828800"/>
            <a:ext cx="6934200" cy="4800600"/>
            <a:chOff x="768" y="1152"/>
            <a:chExt cx="4368" cy="3024"/>
          </a:xfrm>
        </p:grpSpPr>
        <p:sp>
          <p:nvSpPr>
            <p:cNvPr id="19" name="Rectangle 3"/>
            <p:cNvSpPr>
              <a:spLocks noChangeArrowheads="1"/>
            </p:cNvSpPr>
            <p:nvPr/>
          </p:nvSpPr>
          <p:spPr bwMode="auto">
            <a:xfrm>
              <a:off x="768" y="1152"/>
              <a:ext cx="4368" cy="3024"/>
            </a:xfrm>
            <a:prstGeom prst="rect">
              <a:avLst/>
            </a:prstGeom>
            <a:noFill/>
            <a:ln w="9525">
              <a:noFill/>
              <a:miter lim="800000"/>
              <a:headEnd/>
              <a:tailEnd/>
            </a:ln>
          </p:spPr>
          <p:txBody>
            <a:bodyPr wrap="none" anchor="ctr"/>
            <a:lstStyle/>
            <a:p>
              <a:endParaRPr lang="zh-CN" altLang="en-US">
                <a:latin typeface="Times New Roman" pitchFamily="18" charset="0"/>
                <a:ea typeface="微软雅黑" pitchFamily="34" charset="-122"/>
                <a:cs typeface="Times New Roman" pitchFamily="18" charset="0"/>
              </a:endParaRPr>
            </a:p>
          </p:txBody>
        </p:sp>
        <p:sp>
          <p:nvSpPr>
            <p:cNvPr id="20" name="Line 4"/>
            <p:cNvSpPr>
              <a:spLocks noChangeShapeType="1"/>
            </p:cNvSpPr>
            <p:nvPr/>
          </p:nvSpPr>
          <p:spPr bwMode="auto">
            <a:xfrm flipV="1">
              <a:off x="1474" y="1307"/>
              <a:ext cx="0" cy="2027"/>
            </a:xfrm>
            <a:prstGeom prst="line">
              <a:avLst/>
            </a:prstGeom>
            <a:noFill/>
            <a:ln w="12700">
              <a:solidFill>
                <a:schemeClr val="tx1"/>
              </a:solidFill>
              <a:miter lim="800000"/>
              <a:headEnd/>
              <a:tailEnd type="triangle" w="med" len="med"/>
            </a:ln>
          </p:spPr>
          <p:txBody>
            <a:bodyPr wrap="none"/>
            <a:lstStyle/>
            <a:p>
              <a:endParaRPr lang="zh-CN" altLang="en-US">
                <a:latin typeface="Times New Roman" pitchFamily="18" charset="0"/>
                <a:ea typeface="微软雅黑" pitchFamily="34" charset="-122"/>
                <a:cs typeface="Times New Roman" pitchFamily="18" charset="0"/>
              </a:endParaRPr>
            </a:p>
          </p:txBody>
        </p:sp>
        <p:sp>
          <p:nvSpPr>
            <p:cNvPr id="21" name="Line 5"/>
            <p:cNvSpPr>
              <a:spLocks noChangeShapeType="1"/>
            </p:cNvSpPr>
            <p:nvPr/>
          </p:nvSpPr>
          <p:spPr bwMode="auto">
            <a:xfrm>
              <a:off x="1474" y="3334"/>
              <a:ext cx="3004" cy="0"/>
            </a:xfrm>
            <a:prstGeom prst="line">
              <a:avLst/>
            </a:prstGeom>
            <a:noFill/>
            <a:ln w="12700">
              <a:solidFill>
                <a:schemeClr val="tx1"/>
              </a:solidFill>
              <a:miter lim="800000"/>
              <a:headEnd/>
              <a:tailEnd type="triangle" w="med" len="med"/>
            </a:ln>
          </p:spPr>
          <p:txBody>
            <a:bodyPr wrap="none"/>
            <a:lstStyle/>
            <a:p>
              <a:endParaRPr lang="zh-CN" altLang="en-US">
                <a:latin typeface="Times New Roman" pitchFamily="18" charset="0"/>
                <a:ea typeface="微软雅黑" pitchFamily="34" charset="-122"/>
                <a:cs typeface="Times New Roman" pitchFamily="18" charset="0"/>
              </a:endParaRPr>
            </a:p>
          </p:txBody>
        </p:sp>
        <p:sp>
          <p:nvSpPr>
            <p:cNvPr id="22" name="Text Box 6"/>
            <p:cNvSpPr txBox="1">
              <a:spLocks noChangeArrowheads="1"/>
            </p:cNvSpPr>
            <p:nvPr/>
          </p:nvSpPr>
          <p:spPr bwMode="auto">
            <a:xfrm>
              <a:off x="1259" y="3279"/>
              <a:ext cx="269" cy="288"/>
            </a:xfrm>
            <a:prstGeom prst="rect">
              <a:avLst/>
            </a:prstGeom>
            <a:noFill/>
            <a:ln w="9525">
              <a:noFill/>
              <a:miter lim="800000"/>
              <a:headEnd/>
              <a:tailEnd/>
            </a:ln>
          </p:spPr>
          <p:txBody>
            <a:bodyPr>
              <a:spAutoFit/>
            </a:bodyPr>
            <a:lstStyle/>
            <a:p>
              <a:pPr>
                <a:spcBef>
                  <a:spcPct val="50000"/>
                </a:spcBef>
              </a:pPr>
              <a:r>
                <a:rPr kumimoji="1" lang="en-US" altLang="zh-CN" sz="2400" i="1">
                  <a:latin typeface="Times New Roman" pitchFamily="18" charset="0"/>
                  <a:ea typeface="微软雅黑" pitchFamily="34" charset="-122"/>
                  <a:cs typeface="Times New Roman" pitchFamily="18" charset="0"/>
                </a:rPr>
                <a:t>O</a:t>
              </a:r>
            </a:p>
          </p:txBody>
        </p:sp>
        <p:sp>
          <p:nvSpPr>
            <p:cNvPr id="23" name="Text Box 7"/>
            <p:cNvSpPr txBox="1">
              <a:spLocks noChangeArrowheads="1"/>
            </p:cNvSpPr>
            <p:nvPr/>
          </p:nvSpPr>
          <p:spPr bwMode="auto">
            <a:xfrm>
              <a:off x="1152" y="1200"/>
              <a:ext cx="536" cy="288"/>
            </a:xfrm>
            <a:prstGeom prst="rect">
              <a:avLst/>
            </a:prstGeom>
            <a:noFill/>
            <a:ln w="9525">
              <a:noFill/>
              <a:miter lim="800000"/>
              <a:headEnd/>
              <a:tailEnd/>
            </a:ln>
          </p:spPr>
          <p:txBody>
            <a:bodyPr>
              <a:spAutoFit/>
            </a:bodyPr>
            <a:lstStyle/>
            <a:p>
              <a:pPr>
                <a:spcBef>
                  <a:spcPct val="50000"/>
                </a:spcBef>
              </a:pPr>
              <a:r>
                <a:rPr kumimoji="1" lang="en-US" altLang="zh-CN" sz="2400" i="1">
                  <a:latin typeface="Times New Roman" pitchFamily="18" charset="0"/>
                  <a:ea typeface="微软雅黑" pitchFamily="34" charset="-122"/>
                  <a:cs typeface="Times New Roman" pitchFamily="18" charset="0"/>
                </a:rPr>
                <a:t>U</a:t>
              </a:r>
              <a:r>
                <a:rPr kumimoji="1" lang="en-US" altLang="zh-CN" sz="2400" baseline="-25000">
                  <a:latin typeface="Times New Roman" pitchFamily="18" charset="0"/>
                  <a:ea typeface="微软雅黑" pitchFamily="34" charset="-122"/>
                  <a:cs typeface="Times New Roman" pitchFamily="18" charset="0"/>
                </a:rPr>
                <a:t>s</a:t>
              </a:r>
            </a:p>
          </p:txBody>
        </p:sp>
        <p:sp>
          <p:nvSpPr>
            <p:cNvPr id="24" name="Text Box 8"/>
            <p:cNvSpPr txBox="1">
              <a:spLocks noChangeArrowheads="1"/>
            </p:cNvSpPr>
            <p:nvPr/>
          </p:nvSpPr>
          <p:spPr bwMode="auto">
            <a:xfrm>
              <a:off x="4264" y="3334"/>
              <a:ext cx="536" cy="288"/>
            </a:xfrm>
            <a:prstGeom prst="rect">
              <a:avLst/>
            </a:prstGeom>
            <a:noFill/>
            <a:ln w="9525">
              <a:noFill/>
              <a:miter lim="800000"/>
              <a:headEnd/>
              <a:tailEnd/>
            </a:ln>
          </p:spPr>
          <p:txBody>
            <a:bodyPr>
              <a:spAutoFit/>
            </a:bodyPr>
            <a:lstStyle/>
            <a:p>
              <a:pPr>
                <a:spcBef>
                  <a:spcPct val="50000"/>
                </a:spcBef>
              </a:pPr>
              <a:r>
                <a:rPr kumimoji="1" lang="en-US" altLang="zh-CN" sz="2400" i="1" dirty="0">
                  <a:latin typeface="Times New Roman" pitchFamily="18" charset="0"/>
                  <a:ea typeface="微软雅黑" pitchFamily="34" charset="-122"/>
                  <a:cs typeface="Times New Roman" pitchFamily="18" charset="0"/>
                </a:rPr>
                <a:t>f </a:t>
              </a:r>
              <a:r>
                <a:rPr kumimoji="1" lang="en-US" altLang="zh-CN" sz="2400" baseline="-25000" dirty="0">
                  <a:latin typeface="Times New Roman" pitchFamily="18" charset="0"/>
                  <a:ea typeface="微软雅黑" pitchFamily="34" charset="-122"/>
                  <a:cs typeface="Times New Roman" pitchFamily="18" charset="0"/>
                </a:rPr>
                <a:t>1</a:t>
              </a:r>
            </a:p>
          </p:txBody>
        </p:sp>
        <p:sp>
          <p:nvSpPr>
            <p:cNvPr id="25" name="Text Box 9"/>
            <p:cNvSpPr txBox="1">
              <a:spLocks noChangeArrowheads="1"/>
            </p:cNvSpPr>
            <p:nvPr/>
          </p:nvSpPr>
          <p:spPr bwMode="auto">
            <a:xfrm>
              <a:off x="1488" y="3566"/>
              <a:ext cx="2592" cy="288"/>
            </a:xfrm>
            <a:prstGeom prst="rect">
              <a:avLst/>
            </a:prstGeom>
            <a:noFill/>
            <a:ln w="9525">
              <a:noFill/>
              <a:miter lim="800000"/>
              <a:headEnd/>
              <a:tailEnd/>
            </a:ln>
          </p:spPr>
          <p:txBody>
            <a:bodyPr>
              <a:spAutoFit/>
            </a:bodyPr>
            <a:lstStyle/>
            <a:p>
              <a:pPr algn="ctr">
                <a:spcBef>
                  <a:spcPct val="50000"/>
                </a:spcBef>
              </a:pPr>
              <a:r>
                <a:rPr kumimoji="1" lang="zh-CN" altLang="en-US" sz="2000">
                  <a:latin typeface="Times New Roman" pitchFamily="18" charset="0"/>
                  <a:ea typeface="微软雅黑" pitchFamily="34" charset="-122"/>
                  <a:cs typeface="Times New Roman" pitchFamily="18" charset="0"/>
                </a:rPr>
                <a:t>图</a:t>
              </a:r>
              <a:r>
                <a:rPr kumimoji="1" lang="en-US" altLang="zh-CN" sz="2000">
                  <a:latin typeface="Times New Roman" pitchFamily="18" charset="0"/>
                  <a:ea typeface="微软雅黑" pitchFamily="34" charset="-122"/>
                  <a:cs typeface="Times New Roman" pitchFamily="18" charset="0"/>
                </a:rPr>
                <a:t>4.4</a:t>
              </a:r>
              <a:r>
                <a:rPr kumimoji="1" lang="en-US" altLang="zh-CN" sz="2400">
                  <a:latin typeface="Times New Roman" pitchFamily="18" charset="0"/>
                  <a:ea typeface="微软雅黑" pitchFamily="34" charset="-122"/>
                  <a:cs typeface="Times New Roman" pitchFamily="18" charset="0"/>
                </a:rPr>
                <a:t> </a:t>
              </a:r>
              <a:r>
                <a:rPr kumimoji="1" lang="zh-CN" altLang="en-US" sz="2000">
                  <a:latin typeface="Times New Roman" pitchFamily="18" charset="0"/>
                  <a:ea typeface="微软雅黑" pitchFamily="34" charset="-122"/>
                  <a:cs typeface="Times New Roman" pitchFamily="18" charset="0"/>
                </a:rPr>
                <a:t>恒压频比控制特性</a:t>
              </a:r>
            </a:p>
          </p:txBody>
        </p:sp>
      </p:grpSp>
      <p:sp>
        <p:nvSpPr>
          <p:cNvPr id="27" name="Line 11"/>
          <p:cNvSpPr>
            <a:spLocks noChangeShapeType="1"/>
          </p:cNvSpPr>
          <p:nvPr/>
        </p:nvSpPr>
        <p:spPr bwMode="auto">
          <a:xfrm flipV="1">
            <a:off x="4545053" y="2836863"/>
            <a:ext cx="3662363" cy="2455862"/>
          </a:xfrm>
          <a:prstGeom prst="line">
            <a:avLst/>
          </a:prstGeom>
          <a:noFill/>
          <a:ln w="28575">
            <a:solidFill>
              <a:srgbClr val="00FF00"/>
            </a:solidFill>
            <a:miter lim="800000"/>
            <a:headEnd/>
            <a:tailEnd/>
          </a:ln>
        </p:spPr>
        <p:txBody>
          <a:bodyPr wrap="none"/>
          <a:lstStyle/>
          <a:p>
            <a:endParaRPr lang="zh-CN" altLang="en-US">
              <a:latin typeface="Times New Roman" pitchFamily="18" charset="0"/>
              <a:ea typeface="微软雅黑" pitchFamily="34" charset="-122"/>
              <a:cs typeface="Times New Roman" pitchFamily="18" charset="0"/>
            </a:endParaRPr>
          </a:p>
        </p:txBody>
      </p:sp>
      <p:sp>
        <p:nvSpPr>
          <p:cNvPr id="28" name="Line 12"/>
          <p:cNvSpPr>
            <a:spLocks noChangeShapeType="1"/>
          </p:cNvSpPr>
          <p:nvPr/>
        </p:nvSpPr>
        <p:spPr bwMode="auto">
          <a:xfrm flipV="1">
            <a:off x="4545053" y="2819400"/>
            <a:ext cx="3679825" cy="1965325"/>
          </a:xfrm>
          <a:prstGeom prst="line">
            <a:avLst/>
          </a:prstGeom>
          <a:noFill/>
          <a:ln w="28575">
            <a:solidFill>
              <a:srgbClr val="FF0000"/>
            </a:solidFill>
            <a:miter lim="800000"/>
            <a:headEnd/>
            <a:tailEnd/>
          </a:ln>
        </p:spPr>
        <p:txBody>
          <a:bodyPr wrap="none"/>
          <a:lstStyle/>
          <a:p>
            <a:endParaRPr lang="zh-CN" altLang="en-US">
              <a:latin typeface="Times New Roman" pitchFamily="18" charset="0"/>
              <a:ea typeface="微软雅黑" pitchFamily="34" charset="-122"/>
              <a:cs typeface="Times New Roman" pitchFamily="18" charset="0"/>
            </a:endParaRPr>
          </a:p>
        </p:txBody>
      </p:sp>
      <p:grpSp>
        <p:nvGrpSpPr>
          <p:cNvPr id="29" name="Group 13"/>
          <p:cNvGrpSpPr>
            <a:grpSpLocks/>
          </p:cNvGrpSpPr>
          <p:nvPr/>
        </p:nvGrpSpPr>
        <p:grpSpPr bwMode="auto">
          <a:xfrm>
            <a:off x="3881478" y="2581275"/>
            <a:ext cx="4325938" cy="457200"/>
            <a:chOff x="1056" y="1626"/>
            <a:chExt cx="2725" cy="288"/>
          </a:xfrm>
        </p:grpSpPr>
        <p:sp>
          <p:nvSpPr>
            <p:cNvPr id="30" name="Line 14"/>
            <p:cNvSpPr>
              <a:spLocks noChangeShapeType="1"/>
            </p:cNvSpPr>
            <p:nvPr/>
          </p:nvSpPr>
          <p:spPr bwMode="auto">
            <a:xfrm>
              <a:off x="1474" y="1787"/>
              <a:ext cx="2307" cy="0"/>
            </a:xfrm>
            <a:prstGeom prst="line">
              <a:avLst/>
            </a:prstGeom>
            <a:noFill/>
            <a:ln w="19050">
              <a:solidFill>
                <a:schemeClr val="hlink"/>
              </a:solidFill>
              <a:prstDash val="dash"/>
              <a:miter lim="800000"/>
              <a:headEnd/>
              <a:tailEnd/>
            </a:ln>
          </p:spPr>
          <p:txBody>
            <a:bodyPr wrap="none"/>
            <a:lstStyle/>
            <a:p>
              <a:endParaRPr lang="zh-CN" altLang="en-US">
                <a:latin typeface="Times New Roman" pitchFamily="18" charset="0"/>
                <a:ea typeface="微软雅黑" pitchFamily="34" charset="-122"/>
                <a:cs typeface="Times New Roman" pitchFamily="18" charset="0"/>
              </a:endParaRPr>
            </a:p>
          </p:txBody>
        </p:sp>
        <p:sp>
          <p:nvSpPr>
            <p:cNvPr id="31" name="Text Box 15"/>
            <p:cNvSpPr txBox="1">
              <a:spLocks noChangeArrowheads="1"/>
            </p:cNvSpPr>
            <p:nvPr/>
          </p:nvSpPr>
          <p:spPr bwMode="auto">
            <a:xfrm>
              <a:off x="1056" y="1626"/>
              <a:ext cx="472" cy="288"/>
            </a:xfrm>
            <a:prstGeom prst="rect">
              <a:avLst/>
            </a:prstGeom>
            <a:noFill/>
            <a:ln w="9525">
              <a:noFill/>
              <a:miter lim="800000"/>
              <a:headEnd/>
              <a:tailEnd/>
            </a:ln>
          </p:spPr>
          <p:txBody>
            <a:bodyPr>
              <a:spAutoFit/>
            </a:bodyPr>
            <a:lstStyle/>
            <a:p>
              <a:pPr>
                <a:spcBef>
                  <a:spcPct val="50000"/>
                </a:spcBef>
              </a:pPr>
              <a:r>
                <a:rPr kumimoji="1" lang="en-US" altLang="zh-CN" sz="2400" i="1">
                  <a:latin typeface="Times New Roman" pitchFamily="18" charset="0"/>
                  <a:ea typeface="微软雅黑" pitchFamily="34" charset="-122"/>
                  <a:cs typeface="Times New Roman" pitchFamily="18" charset="0"/>
                </a:rPr>
                <a:t>U</a:t>
              </a:r>
              <a:r>
                <a:rPr kumimoji="1" lang="en-US" altLang="zh-CN" sz="2400" baseline="-25000">
                  <a:latin typeface="Times New Roman" pitchFamily="18" charset="0"/>
                  <a:ea typeface="微软雅黑" pitchFamily="34" charset="-122"/>
                  <a:cs typeface="Times New Roman" pitchFamily="18" charset="0"/>
                </a:rPr>
                <a:t>sN</a:t>
              </a:r>
              <a:endParaRPr kumimoji="1" lang="en-US" altLang="zh-CN" sz="2000" baseline="-25000">
                <a:latin typeface="Times New Roman" pitchFamily="18" charset="0"/>
                <a:ea typeface="微软雅黑" pitchFamily="34" charset="-122"/>
                <a:cs typeface="Times New Roman" pitchFamily="18" charset="0"/>
              </a:endParaRPr>
            </a:p>
          </p:txBody>
        </p:sp>
      </p:grpSp>
      <p:grpSp>
        <p:nvGrpSpPr>
          <p:cNvPr id="32" name="Group 16"/>
          <p:cNvGrpSpPr>
            <a:grpSpLocks/>
          </p:cNvGrpSpPr>
          <p:nvPr/>
        </p:nvGrpSpPr>
        <p:grpSpPr bwMode="auto">
          <a:xfrm>
            <a:off x="7866103" y="2836863"/>
            <a:ext cx="852488" cy="2913062"/>
            <a:chOff x="3566" y="1787"/>
            <a:chExt cx="537" cy="1835"/>
          </a:xfrm>
        </p:grpSpPr>
        <p:sp>
          <p:nvSpPr>
            <p:cNvPr id="33" name="Line 17"/>
            <p:cNvSpPr>
              <a:spLocks noChangeShapeType="1"/>
            </p:cNvSpPr>
            <p:nvPr/>
          </p:nvSpPr>
          <p:spPr bwMode="auto">
            <a:xfrm>
              <a:off x="3771" y="1787"/>
              <a:ext cx="0" cy="1547"/>
            </a:xfrm>
            <a:prstGeom prst="line">
              <a:avLst/>
            </a:prstGeom>
            <a:noFill/>
            <a:ln w="19050">
              <a:solidFill>
                <a:schemeClr val="hlink"/>
              </a:solidFill>
              <a:prstDash val="dash"/>
              <a:miter lim="800000"/>
              <a:headEnd/>
              <a:tailEnd/>
            </a:ln>
          </p:spPr>
          <p:txBody>
            <a:bodyPr wrap="none"/>
            <a:lstStyle/>
            <a:p>
              <a:endParaRPr lang="zh-CN" altLang="en-US">
                <a:latin typeface="Times New Roman" pitchFamily="18" charset="0"/>
                <a:ea typeface="微软雅黑" pitchFamily="34" charset="-122"/>
                <a:cs typeface="Times New Roman" pitchFamily="18" charset="0"/>
              </a:endParaRPr>
            </a:p>
          </p:txBody>
        </p:sp>
        <p:sp>
          <p:nvSpPr>
            <p:cNvPr id="34" name="Text Box 18"/>
            <p:cNvSpPr txBox="1">
              <a:spLocks noChangeArrowheads="1"/>
            </p:cNvSpPr>
            <p:nvPr/>
          </p:nvSpPr>
          <p:spPr bwMode="auto">
            <a:xfrm>
              <a:off x="3566" y="3334"/>
              <a:ext cx="537" cy="288"/>
            </a:xfrm>
            <a:prstGeom prst="rect">
              <a:avLst/>
            </a:prstGeom>
            <a:noFill/>
            <a:ln w="9525">
              <a:noFill/>
              <a:miter lim="800000"/>
              <a:headEnd/>
              <a:tailEnd/>
            </a:ln>
          </p:spPr>
          <p:txBody>
            <a:bodyPr>
              <a:spAutoFit/>
            </a:bodyPr>
            <a:lstStyle/>
            <a:p>
              <a:pPr>
                <a:spcBef>
                  <a:spcPct val="50000"/>
                </a:spcBef>
              </a:pPr>
              <a:r>
                <a:rPr kumimoji="1" lang="en-US" altLang="zh-CN" sz="2400" i="1">
                  <a:latin typeface="Times New Roman" pitchFamily="18" charset="0"/>
                  <a:ea typeface="微软雅黑" pitchFamily="34" charset="-122"/>
                  <a:cs typeface="Times New Roman" pitchFamily="18" charset="0"/>
                </a:rPr>
                <a:t>f </a:t>
              </a:r>
              <a:r>
                <a:rPr kumimoji="1" lang="en-US" altLang="zh-CN" sz="2400" baseline="-25000">
                  <a:latin typeface="Times New Roman" pitchFamily="18" charset="0"/>
                  <a:ea typeface="微软雅黑" pitchFamily="34" charset="-122"/>
                  <a:cs typeface="Times New Roman" pitchFamily="18" charset="0"/>
                </a:rPr>
                <a:t>1N</a:t>
              </a:r>
              <a:endParaRPr kumimoji="1" lang="en-US" altLang="zh-CN" sz="2000" baseline="-25000">
                <a:latin typeface="Times New Roman" pitchFamily="18" charset="0"/>
                <a:ea typeface="微软雅黑" pitchFamily="34" charset="-122"/>
                <a:cs typeface="Times New Roman" pitchFamily="18" charset="0"/>
              </a:endParaRPr>
            </a:p>
          </p:txBody>
        </p:sp>
      </p:grpSp>
      <p:sp>
        <p:nvSpPr>
          <p:cNvPr id="35" name="Text Box 19"/>
          <p:cNvSpPr txBox="1">
            <a:spLocks noChangeArrowheads="1"/>
          </p:cNvSpPr>
          <p:nvPr/>
        </p:nvSpPr>
        <p:spPr bwMode="auto">
          <a:xfrm>
            <a:off x="6243678" y="4038600"/>
            <a:ext cx="2093913" cy="396875"/>
          </a:xfrm>
          <a:prstGeom prst="rect">
            <a:avLst/>
          </a:prstGeom>
          <a:noFill/>
          <a:ln w="9525">
            <a:noFill/>
            <a:miter lim="800000"/>
            <a:headEnd/>
            <a:tailEnd/>
          </a:ln>
        </p:spPr>
        <p:txBody>
          <a:bodyPr>
            <a:spAutoFit/>
          </a:bodyPr>
          <a:lstStyle/>
          <a:p>
            <a:pPr>
              <a:spcBef>
                <a:spcPct val="50000"/>
              </a:spcBef>
            </a:pPr>
            <a:r>
              <a:rPr kumimoji="1" lang="en-US" altLang="zh-CN" sz="2000" b="1" i="1">
                <a:solidFill>
                  <a:srgbClr val="00FF00"/>
                </a:solidFill>
                <a:latin typeface="Times New Roman" pitchFamily="18" charset="0"/>
                <a:ea typeface="微软雅黑" pitchFamily="34" charset="-122"/>
                <a:cs typeface="Times New Roman" pitchFamily="18" charset="0"/>
              </a:rPr>
              <a:t>a</a:t>
            </a:r>
            <a:r>
              <a:rPr kumimoji="1" lang="en-US" altLang="zh-CN" sz="2000" b="1">
                <a:solidFill>
                  <a:srgbClr val="00FF00"/>
                </a:solidFill>
                <a:latin typeface="Times New Roman" pitchFamily="18" charset="0"/>
                <a:ea typeface="微软雅黑" pitchFamily="34" charset="-122"/>
                <a:cs typeface="Times New Roman" pitchFamily="18" charset="0"/>
              </a:rPr>
              <a:t> </a:t>
            </a:r>
            <a:r>
              <a:rPr kumimoji="1" lang="en-US" altLang="zh-CN" sz="2000" b="1" i="1">
                <a:solidFill>
                  <a:srgbClr val="00FF00"/>
                </a:solidFill>
                <a:latin typeface="Times New Roman" pitchFamily="18" charset="0"/>
                <a:ea typeface="微软雅黑" pitchFamily="34" charset="-122"/>
                <a:cs typeface="Times New Roman" pitchFamily="18" charset="0"/>
              </a:rPr>
              <a:t>—</a:t>
            </a:r>
            <a:r>
              <a:rPr kumimoji="1" lang="zh-CN" altLang="en-US" sz="2000" b="1">
                <a:solidFill>
                  <a:srgbClr val="00FF00"/>
                </a:solidFill>
                <a:latin typeface="Times New Roman" pitchFamily="18" charset="0"/>
                <a:ea typeface="微软雅黑" pitchFamily="34" charset="-122"/>
                <a:cs typeface="Times New Roman" pitchFamily="18" charset="0"/>
              </a:rPr>
              <a:t>无补偿</a:t>
            </a:r>
            <a:r>
              <a:rPr kumimoji="1" lang="zh-CN" altLang="en-US">
                <a:latin typeface="Times New Roman" pitchFamily="18" charset="0"/>
                <a:ea typeface="微软雅黑" pitchFamily="34" charset="-122"/>
                <a:cs typeface="Times New Roman" pitchFamily="18" charset="0"/>
              </a:rPr>
              <a:t> </a:t>
            </a:r>
          </a:p>
        </p:txBody>
      </p:sp>
      <p:sp>
        <p:nvSpPr>
          <p:cNvPr id="36" name="Text Box 20"/>
          <p:cNvSpPr txBox="1">
            <a:spLocks noChangeArrowheads="1"/>
          </p:cNvSpPr>
          <p:nvPr/>
        </p:nvSpPr>
        <p:spPr bwMode="auto">
          <a:xfrm>
            <a:off x="4643478" y="3048000"/>
            <a:ext cx="3200400" cy="457200"/>
          </a:xfrm>
          <a:prstGeom prst="rect">
            <a:avLst/>
          </a:prstGeom>
          <a:noFill/>
          <a:ln w="9525">
            <a:noFill/>
            <a:miter lim="800000"/>
            <a:headEnd/>
            <a:tailEnd/>
          </a:ln>
        </p:spPr>
        <p:txBody>
          <a:bodyPr>
            <a:spAutoFit/>
          </a:bodyPr>
          <a:lstStyle/>
          <a:p>
            <a:pPr>
              <a:spcBef>
                <a:spcPct val="50000"/>
              </a:spcBef>
            </a:pPr>
            <a:r>
              <a:rPr kumimoji="1" lang="en-US" altLang="zh-CN" sz="2000" b="1" i="1" dirty="0">
                <a:solidFill>
                  <a:srgbClr val="FF0000"/>
                </a:solidFill>
                <a:latin typeface="Times New Roman" pitchFamily="18" charset="0"/>
                <a:ea typeface="微软雅黑" pitchFamily="34" charset="-122"/>
                <a:cs typeface="Times New Roman" pitchFamily="18" charset="0"/>
              </a:rPr>
              <a:t>b</a:t>
            </a:r>
            <a:r>
              <a:rPr kumimoji="1" lang="en-US" altLang="zh-CN" sz="2000" b="1" dirty="0">
                <a:solidFill>
                  <a:srgbClr val="FF0000"/>
                </a:solidFill>
                <a:latin typeface="Times New Roman" pitchFamily="18" charset="0"/>
                <a:ea typeface="微软雅黑" pitchFamily="34" charset="-122"/>
                <a:cs typeface="Times New Roman" pitchFamily="18" charset="0"/>
              </a:rPr>
              <a:t> </a:t>
            </a:r>
            <a:r>
              <a:rPr kumimoji="1" lang="en-US" altLang="zh-CN" sz="2000" b="1" i="1" dirty="0">
                <a:solidFill>
                  <a:srgbClr val="FF0000"/>
                </a:solidFill>
                <a:latin typeface="Times New Roman" pitchFamily="18" charset="0"/>
                <a:ea typeface="微软雅黑" pitchFamily="34" charset="-122"/>
                <a:cs typeface="Times New Roman" pitchFamily="18" charset="0"/>
              </a:rPr>
              <a:t>—</a:t>
            </a:r>
            <a:r>
              <a:rPr kumimoji="1" lang="zh-CN" altLang="en-US" sz="2000" b="1" dirty="0">
                <a:solidFill>
                  <a:srgbClr val="FF0000"/>
                </a:solidFill>
                <a:latin typeface="Times New Roman" pitchFamily="18" charset="0"/>
                <a:ea typeface="微软雅黑" pitchFamily="34" charset="-122"/>
                <a:cs typeface="Times New Roman" pitchFamily="18" charset="0"/>
              </a:rPr>
              <a:t>带定子压降补偿</a:t>
            </a:r>
            <a:r>
              <a:rPr kumimoji="1" lang="zh-CN" altLang="en-US" sz="2400" dirty="0">
                <a:latin typeface="Times New Roman" pitchFamily="18" charset="0"/>
                <a:ea typeface="微软雅黑" pitchFamily="34" charset="-122"/>
                <a:cs typeface="Times New Roman" pitchFamily="18" charset="0"/>
              </a:rPr>
              <a:t> </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539750" y="692150"/>
            <a:ext cx="8162925" cy="762000"/>
          </a:xfrm>
        </p:spPr>
        <p:txBody>
          <a:bodyPr/>
          <a:lstStyle/>
          <a:p>
            <a:pPr marL="838200" indent="-838200"/>
            <a:r>
              <a:rPr lang="en-US" altLang="zh-CN" b="1" smtClean="0">
                <a:solidFill>
                  <a:schemeClr val="tx1"/>
                </a:solidFill>
                <a:latin typeface="微软雅黑" pitchFamily="34" charset="-122"/>
                <a:ea typeface="微软雅黑" pitchFamily="34" charset="-122"/>
              </a:rPr>
              <a:t>8</a:t>
            </a:r>
            <a:r>
              <a:rPr lang="zh-CN" altLang="en-US" b="1" smtClean="0">
                <a:solidFill>
                  <a:schemeClr val="tx1"/>
                </a:solidFill>
                <a:latin typeface="微软雅黑" pitchFamily="34" charset="-122"/>
                <a:ea typeface="微软雅黑" pitchFamily="34" charset="-122"/>
              </a:rPr>
              <a:t>个基本空间矢量</a:t>
            </a:r>
          </a:p>
        </p:txBody>
      </p:sp>
      <p:sp>
        <p:nvSpPr>
          <p:cNvPr id="146435" name="Rectangle 8"/>
          <p:cNvSpPr>
            <a:spLocks noChangeArrowheads="1"/>
          </p:cNvSpPr>
          <p:nvPr/>
        </p:nvSpPr>
        <p:spPr bwMode="auto">
          <a:xfrm>
            <a:off x="0" y="0"/>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pic>
        <p:nvPicPr>
          <p:cNvPr id="146436" name="Picture 1145"/>
          <p:cNvPicPr>
            <a:picLocks noChangeAspect="1" noChangeArrowheads="1"/>
          </p:cNvPicPr>
          <p:nvPr/>
        </p:nvPicPr>
        <p:blipFill>
          <a:blip r:embed="rId3"/>
          <a:srcRect/>
          <a:stretch>
            <a:fillRect/>
          </a:stretch>
        </p:blipFill>
        <p:spPr bwMode="auto">
          <a:xfrm>
            <a:off x="3643306" y="1714488"/>
            <a:ext cx="5218120" cy="4522800"/>
          </a:xfrm>
          <a:prstGeom prst="rect">
            <a:avLst/>
          </a:prstGeom>
          <a:noFill/>
          <a:ln w="9525">
            <a:noFill/>
            <a:miter lim="800000"/>
            <a:headEnd/>
            <a:tailEnd/>
          </a:ln>
        </p:spPr>
      </p:pic>
      <p:sp>
        <p:nvSpPr>
          <p:cNvPr id="146437" name="Rectangle 1146"/>
          <p:cNvSpPr>
            <a:spLocks noChangeArrowheads="1"/>
          </p:cNvSpPr>
          <p:nvPr/>
        </p:nvSpPr>
        <p:spPr bwMode="auto">
          <a:xfrm>
            <a:off x="215900" y="5368925"/>
            <a:ext cx="2808288" cy="522288"/>
          </a:xfrm>
          <a:prstGeom prst="rect">
            <a:avLst/>
          </a:prstGeom>
          <a:noFill/>
          <a:ln w="9525">
            <a:noFill/>
            <a:miter lim="800000"/>
            <a:headEnd/>
            <a:tailEnd/>
          </a:ln>
        </p:spPr>
        <p:txBody>
          <a:bodyPr anchor="ctr">
            <a:spAutoFit/>
          </a:bodyPr>
          <a:lstStyle/>
          <a:p>
            <a:pPr marL="457200" indent="-457200">
              <a:buClr>
                <a:schemeClr val="folHlink"/>
              </a:buClr>
              <a:buSzPct val="75000"/>
              <a:buFont typeface="Wingdings" pitchFamily="2" charset="2"/>
              <a:buChar char="p"/>
            </a:pPr>
            <a:r>
              <a:rPr lang="en-US" altLang="zh-CN" sz="2800" b="1">
                <a:latin typeface="微软雅黑" pitchFamily="34" charset="-122"/>
                <a:ea typeface="微软雅黑" pitchFamily="34" charset="-122"/>
              </a:rPr>
              <a:t>2</a:t>
            </a:r>
            <a:r>
              <a:rPr lang="zh-CN" altLang="en-US" sz="2800" b="1">
                <a:latin typeface="微软雅黑" pitchFamily="34" charset="-122"/>
                <a:ea typeface="微软雅黑" pitchFamily="34" charset="-122"/>
              </a:rPr>
              <a:t>个零矢量</a:t>
            </a:r>
          </a:p>
        </p:txBody>
      </p:sp>
      <p:sp>
        <p:nvSpPr>
          <p:cNvPr id="146438" name="Rectangle 1148"/>
          <p:cNvSpPr>
            <a:spLocks noChangeArrowheads="1"/>
          </p:cNvSpPr>
          <p:nvPr/>
        </p:nvSpPr>
        <p:spPr bwMode="auto">
          <a:xfrm>
            <a:off x="179388" y="1974850"/>
            <a:ext cx="3671887" cy="461963"/>
          </a:xfrm>
          <a:prstGeom prst="rect">
            <a:avLst/>
          </a:prstGeom>
          <a:noFill/>
          <a:ln w="9525">
            <a:noFill/>
            <a:miter lim="800000"/>
            <a:headEnd/>
            <a:tailEnd/>
          </a:ln>
        </p:spPr>
        <p:txBody>
          <a:bodyPr anchor="ctr">
            <a:spAutoFit/>
          </a:bodyPr>
          <a:lstStyle/>
          <a:p>
            <a:pPr marL="285750" indent="-285750">
              <a:buClr>
                <a:schemeClr val="folHlink"/>
              </a:buClr>
              <a:buSzPct val="75000"/>
              <a:buFont typeface="Wingdings" pitchFamily="2" charset="2"/>
              <a:buChar char="p"/>
            </a:pPr>
            <a:r>
              <a:rPr lang="en-US" altLang="zh-CN" sz="2400" b="1">
                <a:latin typeface="微软雅黑" pitchFamily="34" charset="-122"/>
                <a:ea typeface="微软雅黑" pitchFamily="34" charset="-122"/>
              </a:rPr>
              <a:t>6</a:t>
            </a:r>
            <a:r>
              <a:rPr lang="zh-CN" altLang="en-US" sz="2400" b="1">
                <a:latin typeface="微软雅黑" pitchFamily="34" charset="-122"/>
                <a:ea typeface="微软雅黑" pitchFamily="34" charset="-122"/>
              </a:rPr>
              <a:t>个有效工作矢量</a:t>
            </a:r>
          </a:p>
        </p:txBody>
      </p:sp>
      <p:graphicFrame>
        <p:nvGraphicFramePr>
          <p:cNvPr id="146439" name="Object 2"/>
          <p:cNvGraphicFramePr>
            <a:graphicFrameLocks noChangeAspect="1"/>
          </p:cNvGraphicFramePr>
          <p:nvPr/>
        </p:nvGraphicFramePr>
        <p:xfrm>
          <a:off x="2232025" y="5300663"/>
          <a:ext cx="1187450" cy="633412"/>
        </p:xfrm>
        <a:graphic>
          <a:graphicData uri="http://schemas.openxmlformats.org/presentationml/2006/ole">
            <p:oleObj spid="_x0000_s235522" name="Equation" r:id="rId4" imgW="431613" imgH="228501" progId="Equation.DSMT4">
              <p:embed/>
            </p:oleObj>
          </a:graphicData>
        </a:graphic>
      </p:graphicFrame>
      <p:graphicFrame>
        <p:nvGraphicFramePr>
          <p:cNvPr id="146440" name="Object 3"/>
          <p:cNvGraphicFramePr>
            <a:graphicFrameLocks noChangeAspect="1"/>
          </p:cNvGraphicFramePr>
          <p:nvPr>
            <p:ph idx="1"/>
          </p:nvPr>
        </p:nvGraphicFramePr>
        <p:xfrm>
          <a:off x="1042988" y="2349500"/>
          <a:ext cx="1439862" cy="763588"/>
        </p:xfrm>
        <a:graphic>
          <a:graphicData uri="http://schemas.openxmlformats.org/presentationml/2006/ole">
            <p:oleObj spid="_x0000_s235523" name="Equation" r:id="rId5" imgW="431613" imgH="228501" progId="Equation.DSMT4">
              <p:embed/>
            </p:oleObj>
          </a:graphicData>
        </a:graphic>
      </p:graphicFrame>
      <p:sp>
        <p:nvSpPr>
          <p:cNvPr id="146441" name="Rectangle 1153"/>
          <p:cNvSpPr>
            <a:spLocks noChangeArrowheads="1"/>
          </p:cNvSpPr>
          <p:nvPr/>
        </p:nvSpPr>
        <p:spPr bwMode="auto">
          <a:xfrm>
            <a:off x="684213" y="3313113"/>
            <a:ext cx="1390650" cy="522287"/>
          </a:xfrm>
          <a:prstGeom prst="rect">
            <a:avLst/>
          </a:prstGeom>
          <a:noFill/>
          <a:ln w="9525">
            <a:noFill/>
            <a:miter lim="800000"/>
            <a:headEnd/>
            <a:tailEnd/>
          </a:ln>
        </p:spPr>
        <p:txBody>
          <a:bodyPr wrap="none" anchor="ctr">
            <a:spAutoFit/>
          </a:bodyPr>
          <a:lstStyle/>
          <a:p>
            <a:r>
              <a:rPr lang="zh-CN" altLang="en-US" sz="2800" b="1">
                <a:latin typeface="微软雅黑" pitchFamily="34" charset="-122"/>
                <a:ea typeface="微软雅黑" pitchFamily="34" charset="-122"/>
              </a:rPr>
              <a:t>幅值为 </a:t>
            </a:r>
          </a:p>
        </p:txBody>
      </p:sp>
      <p:graphicFrame>
        <p:nvGraphicFramePr>
          <p:cNvPr id="146442" name="Object 4"/>
          <p:cNvGraphicFramePr>
            <a:graphicFrameLocks noChangeAspect="1"/>
          </p:cNvGraphicFramePr>
          <p:nvPr/>
        </p:nvGraphicFramePr>
        <p:xfrm>
          <a:off x="1828800" y="3070225"/>
          <a:ext cx="942975" cy="1008063"/>
        </p:xfrm>
        <a:graphic>
          <a:graphicData uri="http://schemas.openxmlformats.org/presentationml/2006/ole">
            <p:oleObj spid="_x0000_s235524" name="Equation" r:id="rId6" imgW="418918" imgH="444307" progId="Equation.DSMT4">
              <p:embed/>
            </p:oleObj>
          </a:graphicData>
        </a:graphic>
      </p:graphicFrame>
      <p:sp>
        <p:nvSpPr>
          <p:cNvPr id="146443" name="Rectangle 1156"/>
          <p:cNvSpPr>
            <a:spLocks noChangeArrowheads="1"/>
          </p:cNvSpPr>
          <p:nvPr/>
        </p:nvSpPr>
        <p:spPr bwMode="auto">
          <a:xfrm>
            <a:off x="395288" y="4465638"/>
            <a:ext cx="1709737" cy="522287"/>
          </a:xfrm>
          <a:prstGeom prst="rect">
            <a:avLst/>
          </a:prstGeom>
          <a:noFill/>
          <a:ln w="9525">
            <a:noFill/>
            <a:miter lim="800000"/>
            <a:headEnd/>
            <a:tailEnd/>
          </a:ln>
        </p:spPr>
        <p:txBody>
          <a:bodyPr wrap="none" anchor="ctr">
            <a:spAutoFit/>
          </a:bodyPr>
          <a:lstStyle/>
          <a:p>
            <a:r>
              <a:rPr lang="zh-CN" altLang="en-US" sz="2800" b="1">
                <a:latin typeface="微软雅黑" pitchFamily="34" charset="-122"/>
                <a:ea typeface="微软雅黑" pitchFamily="34" charset="-122"/>
              </a:rPr>
              <a:t>空间互差</a:t>
            </a:r>
            <a:r>
              <a:rPr lang="zh-CN" altLang="en-US">
                <a:latin typeface="微软雅黑" pitchFamily="34" charset="-122"/>
                <a:ea typeface="微软雅黑" pitchFamily="34" charset="-122"/>
              </a:rPr>
              <a:t> </a:t>
            </a:r>
          </a:p>
        </p:txBody>
      </p:sp>
      <p:sp>
        <p:nvSpPr>
          <p:cNvPr id="146444" name="Rectangle 1158"/>
          <p:cNvSpPr>
            <a:spLocks noChangeArrowheads="1"/>
          </p:cNvSpPr>
          <p:nvPr/>
        </p:nvSpPr>
        <p:spPr bwMode="auto">
          <a:xfrm>
            <a:off x="0" y="3233738"/>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graphicFrame>
        <p:nvGraphicFramePr>
          <p:cNvPr id="146445" name="Object 5"/>
          <p:cNvGraphicFramePr>
            <a:graphicFrameLocks noChangeAspect="1"/>
          </p:cNvGraphicFramePr>
          <p:nvPr/>
        </p:nvGraphicFramePr>
        <p:xfrm>
          <a:off x="1976438" y="4114800"/>
          <a:ext cx="508000" cy="1223963"/>
        </p:xfrm>
        <a:graphic>
          <a:graphicData uri="http://schemas.openxmlformats.org/presentationml/2006/ole">
            <p:oleObj spid="_x0000_s235525" name="Equation" r:id="rId7" imgW="164957" imgH="393359" progId="Equation.DSMT4">
              <p:embed/>
            </p:oleObj>
          </a:graphicData>
        </a:graphic>
      </p:graphicFrame>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539750" y="692150"/>
            <a:ext cx="8162925" cy="762000"/>
          </a:xfrm>
        </p:spPr>
        <p:txBody>
          <a:bodyPr/>
          <a:lstStyle/>
          <a:p>
            <a:pPr marL="838200" indent="-838200"/>
            <a:r>
              <a:rPr lang="zh-CN" altLang="en-US" b="1" smtClean="0">
                <a:solidFill>
                  <a:schemeClr val="tx1"/>
                </a:solidFill>
                <a:latin typeface="微软雅黑" pitchFamily="34" charset="-122"/>
                <a:ea typeface="微软雅黑" pitchFamily="34" charset="-122"/>
              </a:rPr>
              <a:t>基本电压空间矢量图</a:t>
            </a:r>
          </a:p>
        </p:txBody>
      </p:sp>
      <p:sp>
        <p:nvSpPr>
          <p:cNvPr id="147459" name="Rectangle 3"/>
          <p:cNvSpPr>
            <a:spLocks noChangeArrowheads="1"/>
          </p:cNvSpPr>
          <p:nvPr/>
        </p:nvSpPr>
        <p:spPr bwMode="auto">
          <a:xfrm>
            <a:off x="0" y="0"/>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47460" name="Rectangle 5"/>
          <p:cNvSpPr>
            <a:spLocks noChangeArrowheads="1"/>
          </p:cNvSpPr>
          <p:nvPr/>
        </p:nvSpPr>
        <p:spPr bwMode="auto">
          <a:xfrm>
            <a:off x="1835150" y="5516563"/>
            <a:ext cx="4608513" cy="457200"/>
          </a:xfrm>
          <a:prstGeom prst="rect">
            <a:avLst/>
          </a:prstGeom>
          <a:noFill/>
          <a:ln w="9525">
            <a:noFill/>
            <a:miter lim="800000"/>
            <a:headEnd/>
            <a:tailEnd/>
          </a:ln>
        </p:spPr>
        <p:txBody>
          <a:bodyPr anchor="ctr">
            <a:spAutoFit/>
          </a:bodyPr>
          <a:lstStyle/>
          <a:p>
            <a:r>
              <a:rPr lang="zh-CN" altLang="en-US" sz="2400" b="1" dirty="0">
                <a:latin typeface="微软雅黑" pitchFamily="34" charset="-122"/>
                <a:ea typeface="微软雅黑" pitchFamily="34" charset="-122"/>
              </a:rPr>
              <a:t>图</a:t>
            </a:r>
            <a:r>
              <a:rPr lang="en-US" altLang="zh-CN" sz="2400" b="1" dirty="0">
                <a:latin typeface="微软雅黑" pitchFamily="34" charset="-122"/>
                <a:ea typeface="微软雅黑" pitchFamily="34" charset="-122"/>
              </a:rPr>
              <a:t>6-24  </a:t>
            </a:r>
            <a:r>
              <a:rPr lang="zh-CN" altLang="en-US" sz="2400" b="1" dirty="0">
                <a:latin typeface="微软雅黑" pitchFamily="34" charset="-122"/>
                <a:ea typeface="微软雅黑" pitchFamily="34" charset="-122"/>
              </a:rPr>
              <a:t>基本电压空间矢量图</a:t>
            </a:r>
          </a:p>
        </p:txBody>
      </p:sp>
      <p:pic>
        <p:nvPicPr>
          <p:cNvPr id="147461" name="Picture 14" descr="0524"/>
          <p:cNvPicPr>
            <a:picLocks noChangeAspect="1" noChangeArrowheads="1"/>
          </p:cNvPicPr>
          <p:nvPr/>
        </p:nvPicPr>
        <p:blipFill>
          <a:blip r:embed="rId2"/>
          <a:srcRect/>
          <a:stretch>
            <a:fillRect/>
          </a:stretch>
        </p:blipFill>
        <p:spPr bwMode="auto">
          <a:xfrm>
            <a:off x="2181225" y="1700213"/>
            <a:ext cx="4176713" cy="34861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0" name="Rectangle 2"/>
          <p:cNvSpPr>
            <a:spLocks noGrp="1" noChangeArrowheads="1"/>
          </p:cNvSpPr>
          <p:nvPr>
            <p:ph type="title"/>
          </p:nvPr>
        </p:nvSpPr>
        <p:spPr>
          <a:xfrm>
            <a:off x="539750" y="692150"/>
            <a:ext cx="8162925" cy="762000"/>
          </a:xfrm>
        </p:spPr>
        <p:txBody>
          <a:bodyPr/>
          <a:lstStyle/>
          <a:p>
            <a:pPr marL="838200" indent="-838200"/>
            <a:r>
              <a:rPr lang="en-US" altLang="zh-CN" b="1" dirty="0" smtClean="0">
                <a:latin typeface="微软雅黑" pitchFamily="34" charset="-122"/>
                <a:ea typeface="微软雅黑" pitchFamily="34" charset="-122"/>
              </a:rPr>
              <a:t>4.</a:t>
            </a:r>
            <a:r>
              <a:rPr lang="zh-CN" altLang="en-US" b="1" dirty="0" smtClean="0">
                <a:latin typeface="微软雅黑" pitchFamily="34" charset="-122"/>
                <a:ea typeface="微软雅黑" pitchFamily="34" charset="-122"/>
              </a:rPr>
              <a:t>正</a:t>
            </a:r>
            <a:r>
              <a:rPr lang="zh-CN" altLang="en-US" b="1" dirty="0">
                <a:latin typeface="微软雅黑" pitchFamily="34" charset="-122"/>
                <a:ea typeface="微软雅黑" pitchFamily="34" charset="-122"/>
              </a:rPr>
              <a:t>六边形空间旋转磁场</a:t>
            </a:r>
            <a:r>
              <a:rPr lang="zh-CN" altLang="en-US" dirty="0">
                <a:latin typeface="微软雅黑" pitchFamily="34" charset="-122"/>
                <a:ea typeface="微软雅黑" pitchFamily="34" charset="-122"/>
              </a:rPr>
              <a:t> </a:t>
            </a:r>
          </a:p>
        </p:txBody>
      </p:sp>
      <p:sp>
        <p:nvSpPr>
          <p:cNvPr id="969731" name="Rectangle 3"/>
          <p:cNvSpPr>
            <a:spLocks noChangeArrowheads="1"/>
          </p:cNvSpPr>
          <p:nvPr/>
        </p:nvSpPr>
        <p:spPr bwMode="auto">
          <a:xfrm>
            <a:off x="0" y="0"/>
            <a:ext cx="184731" cy="523220"/>
          </a:xfrm>
          <a:prstGeom prst="rect">
            <a:avLst/>
          </a:prstGeom>
          <a:noFill/>
          <a:ln w="9525">
            <a:noFill/>
            <a:miter lim="800000"/>
            <a:headEnd/>
            <a:tailEnd/>
          </a:ln>
          <a:effectLst/>
        </p:spPr>
        <p:txBody>
          <a:bodyPr wrap="none" anchor="ctr">
            <a:spAutoFit/>
          </a:bodyPr>
          <a:lstStyle/>
          <a:p>
            <a:endParaRPr lang="zh-CN" altLang="en-US" sz="2800">
              <a:latin typeface="微软雅黑" pitchFamily="34" charset="-122"/>
              <a:ea typeface="微软雅黑" pitchFamily="34" charset="-122"/>
            </a:endParaRPr>
          </a:p>
        </p:txBody>
      </p:sp>
      <p:sp>
        <p:nvSpPr>
          <p:cNvPr id="969733" name="Rectangle 5"/>
          <p:cNvSpPr>
            <a:spLocks noChangeArrowheads="1"/>
          </p:cNvSpPr>
          <p:nvPr/>
        </p:nvSpPr>
        <p:spPr bwMode="auto">
          <a:xfrm>
            <a:off x="323850" y="4568825"/>
            <a:ext cx="5033968" cy="954107"/>
          </a:xfrm>
          <a:prstGeom prst="rect">
            <a:avLst/>
          </a:prstGeom>
          <a:noFill/>
          <a:ln w="9525">
            <a:noFill/>
            <a:miter lim="800000"/>
            <a:headEnd/>
            <a:tailEnd/>
          </a:ln>
          <a:effectLst/>
        </p:spPr>
        <p:txBody>
          <a:bodyPr wrap="square" anchor="ctr">
            <a:spAutoFit/>
          </a:bodyPr>
          <a:lstStyle/>
          <a:p>
            <a:pPr algn="l">
              <a:buClr>
                <a:schemeClr val="folHlink"/>
              </a:buClr>
              <a:buSzPct val="75000"/>
              <a:buFont typeface="Wingdings" pitchFamily="2" charset="2"/>
              <a:buChar char="l"/>
            </a:pPr>
            <a:r>
              <a:rPr lang="en-US" altLang="zh-CN" sz="2800" b="1" dirty="0">
                <a:solidFill>
                  <a:schemeClr val="tx1"/>
                </a:solidFill>
                <a:latin typeface="微软雅黑" pitchFamily="34" charset="-122"/>
                <a:ea typeface="微软雅黑" pitchFamily="34" charset="-122"/>
              </a:rPr>
              <a:t>6</a:t>
            </a:r>
            <a:r>
              <a:rPr lang="zh-CN" altLang="en-US" sz="2800" b="1" dirty="0">
                <a:solidFill>
                  <a:schemeClr val="tx1"/>
                </a:solidFill>
                <a:latin typeface="微软雅黑" pitchFamily="34" charset="-122"/>
                <a:ea typeface="微软雅黑" pitchFamily="34" charset="-122"/>
              </a:rPr>
              <a:t>个有效工作矢量完成一个周期，输出基波电压角频率 </a:t>
            </a:r>
          </a:p>
        </p:txBody>
      </p:sp>
      <p:sp>
        <p:nvSpPr>
          <p:cNvPr id="969734" name="Rectangle 6"/>
          <p:cNvSpPr>
            <a:spLocks noChangeArrowheads="1"/>
          </p:cNvSpPr>
          <p:nvPr/>
        </p:nvSpPr>
        <p:spPr bwMode="auto">
          <a:xfrm>
            <a:off x="250824" y="1916113"/>
            <a:ext cx="7964513" cy="954107"/>
          </a:xfrm>
          <a:prstGeom prst="rect">
            <a:avLst/>
          </a:prstGeom>
          <a:noFill/>
          <a:ln w="9525">
            <a:noFill/>
            <a:miter lim="800000"/>
            <a:headEnd/>
            <a:tailEnd/>
          </a:ln>
          <a:effectLst/>
        </p:spPr>
        <p:txBody>
          <a:bodyPr wrap="square" anchor="ctr">
            <a:spAutoFit/>
          </a:bodyPr>
          <a:lstStyle/>
          <a:p>
            <a:pPr>
              <a:buClr>
                <a:schemeClr val="folHlink"/>
              </a:buClr>
              <a:buSzPct val="75000"/>
              <a:buFont typeface="Wingdings" pitchFamily="2" charset="2"/>
              <a:buChar char="l"/>
            </a:pPr>
            <a:r>
              <a:rPr lang="en-US" altLang="zh-CN" sz="2800" b="1" dirty="0">
                <a:solidFill>
                  <a:schemeClr val="tx1"/>
                </a:solidFill>
                <a:latin typeface="微软雅黑" pitchFamily="34" charset="-122"/>
                <a:ea typeface="微软雅黑" pitchFamily="34" charset="-122"/>
              </a:rPr>
              <a:t>6</a:t>
            </a:r>
            <a:r>
              <a:rPr lang="zh-CN" altLang="en-US" sz="2800" b="1" dirty="0">
                <a:solidFill>
                  <a:schemeClr val="tx1"/>
                </a:solidFill>
                <a:latin typeface="微软雅黑" pitchFamily="34" charset="-122"/>
                <a:ea typeface="微软雅黑" pitchFamily="34" charset="-122"/>
              </a:rPr>
              <a:t>个有效工作</a:t>
            </a:r>
            <a:r>
              <a:rPr lang="zh-CN" altLang="en-US" sz="2800" b="1" dirty="0" smtClean="0">
                <a:solidFill>
                  <a:schemeClr val="tx1"/>
                </a:solidFill>
                <a:latin typeface="微软雅黑" pitchFamily="34" charset="-122"/>
                <a:ea typeface="微软雅黑" pitchFamily="34" charset="-122"/>
              </a:rPr>
              <a:t>矢量</a:t>
            </a:r>
            <a:r>
              <a:rPr lang="zh-CN" altLang="en-US" sz="2800" b="1" dirty="0" smtClean="0">
                <a:latin typeface="微软雅黑" pitchFamily="34" charset="-122"/>
                <a:ea typeface="微软雅黑" pitchFamily="34" charset="-122"/>
              </a:rPr>
              <a:t>顺序分别作用△</a:t>
            </a:r>
            <a:r>
              <a:rPr lang="en-US" altLang="zh-CN" sz="2800" b="1" dirty="0" smtClean="0">
                <a:latin typeface="微软雅黑" pitchFamily="34" charset="-122"/>
                <a:ea typeface="微软雅黑" pitchFamily="34" charset="-122"/>
              </a:rPr>
              <a:t>t</a:t>
            </a:r>
            <a:r>
              <a:rPr lang="zh-CN" altLang="en-US" sz="2800" b="1" dirty="0" smtClean="0">
                <a:latin typeface="微软雅黑" pitchFamily="34" charset="-122"/>
                <a:ea typeface="微软雅黑" pitchFamily="34" charset="-122"/>
              </a:rPr>
              <a:t>时间：</a:t>
            </a:r>
            <a:endParaRPr lang="zh-CN" altLang="en-US" sz="2800" dirty="0" smtClean="0">
              <a:latin typeface="微软雅黑" pitchFamily="34" charset="-122"/>
              <a:ea typeface="微软雅黑" pitchFamily="34" charset="-122"/>
            </a:endParaRPr>
          </a:p>
          <a:p>
            <a:pPr algn="l">
              <a:buClr>
                <a:schemeClr val="folHlink"/>
              </a:buClr>
              <a:buSzPct val="75000"/>
              <a:buFont typeface="Wingdings" pitchFamily="2" charset="2"/>
              <a:buChar char="l"/>
            </a:pPr>
            <a:endParaRPr lang="zh-CN" altLang="en-US" sz="2800" b="1" dirty="0">
              <a:solidFill>
                <a:schemeClr val="tx1"/>
              </a:solidFill>
              <a:latin typeface="微软雅黑" pitchFamily="34" charset="-122"/>
              <a:ea typeface="微软雅黑" pitchFamily="34" charset="-122"/>
            </a:endParaRPr>
          </a:p>
        </p:txBody>
      </p:sp>
      <p:sp>
        <p:nvSpPr>
          <p:cNvPr id="969739" name="Rectangle 11"/>
          <p:cNvSpPr>
            <a:spLocks noChangeArrowheads="1"/>
          </p:cNvSpPr>
          <p:nvPr/>
        </p:nvSpPr>
        <p:spPr bwMode="auto">
          <a:xfrm>
            <a:off x="539750" y="3656013"/>
            <a:ext cx="3881191" cy="523220"/>
          </a:xfrm>
          <a:prstGeom prst="rect">
            <a:avLst/>
          </a:prstGeom>
          <a:noFill/>
          <a:ln w="9525">
            <a:noFill/>
            <a:miter lim="800000"/>
            <a:headEnd/>
            <a:tailEnd/>
          </a:ln>
          <a:effectLst/>
        </p:spPr>
        <p:txBody>
          <a:bodyPr wrap="none" anchor="ctr">
            <a:spAutoFit/>
          </a:bodyPr>
          <a:lstStyle/>
          <a:p>
            <a:pPr algn="l"/>
            <a:r>
              <a:rPr lang="zh-CN" altLang="en-US" sz="2800" b="1" dirty="0">
                <a:solidFill>
                  <a:schemeClr val="tx1"/>
                </a:solidFill>
                <a:latin typeface="微软雅黑" pitchFamily="34" charset="-122"/>
                <a:ea typeface="微软雅黑" pitchFamily="34" charset="-122"/>
              </a:rPr>
              <a:t>每个有效工作矢量作用</a:t>
            </a:r>
            <a:r>
              <a:rPr lang="zh-CN" altLang="en-US" sz="2800" dirty="0">
                <a:latin typeface="微软雅黑" pitchFamily="34" charset="-122"/>
                <a:ea typeface="微软雅黑" pitchFamily="34" charset="-122"/>
              </a:rPr>
              <a:t> </a:t>
            </a:r>
          </a:p>
        </p:txBody>
      </p:sp>
      <p:graphicFrame>
        <p:nvGraphicFramePr>
          <p:cNvPr id="969741" name="Object 13"/>
          <p:cNvGraphicFramePr>
            <a:graphicFrameLocks noChangeAspect="1"/>
          </p:cNvGraphicFramePr>
          <p:nvPr/>
        </p:nvGraphicFramePr>
        <p:xfrm>
          <a:off x="4286248" y="3357562"/>
          <a:ext cx="508000" cy="1223962"/>
        </p:xfrm>
        <a:graphic>
          <a:graphicData uri="http://schemas.openxmlformats.org/presentationml/2006/ole">
            <p:oleObj spid="_x0000_s448515" name="Equation" r:id="rId3" imgW="164957" imgH="393359" progId="Equation.DSMT4">
              <p:embed/>
            </p:oleObj>
          </a:graphicData>
        </a:graphic>
      </p:graphicFrame>
      <p:graphicFrame>
        <p:nvGraphicFramePr>
          <p:cNvPr id="969743" name="Object 15"/>
          <p:cNvGraphicFramePr>
            <a:graphicFrameLocks noChangeAspect="1"/>
          </p:cNvGraphicFramePr>
          <p:nvPr/>
        </p:nvGraphicFramePr>
        <p:xfrm>
          <a:off x="3357554" y="2428868"/>
          <a:ext cx="1295400" cy="955675"/>
        </p:xfrm>
        <a:graphic>
          <a:graphicData uri="http://schemas.openxmlformats.org/presentationml/2006/ole">
            <p:oleObj spid="_x0000_s448516" name="Equation" r:id="rId4" imgW="583947" imgH="431613" progId="Equation.DSMT4">
              <p:embed/>
            </p:oleObj>
          </a:graphicData>
        </a:graphic>
      </p:graphicFrame>
      <p:graphicFrame>
        <p:nvGraphicFramePr>
          <p:cNvPr id="969745" name="Object 17"/>
          <p:cNvGraphicFramePr>
            <a:graphicFrameLocks noChangeAspect="1"/>
          </p:cNvGraphicFramePr>
          <p:nvPr/>
        </p:nvGraphicFramePr>
        <p:xfrm>
          <a:off x="2928926" y="5286388"/>
          <a:ext cx="1873250" cy="1258888"/>
        </p:xfrm>
        <a:graphic>
          <a:graphicData uri="http://schemas.openxmlformats.org/presentationml/2006/ole">
            <p:oleObj spid="_x0000_s448517" name="Equation" r:id="rId5" imgW="583947" imgH="393529" progId="Equation.DSMT4">
              <p:embed/>
            </p:oleObj>
          </a:graphicData>
        </a:graphic>
      </p:graphicFrame>
      <p:pic>
        <p:nvPicPr>
          <p:cNvPr id="14" name="Picture 10" descr="0526"/>
          <p:cNvPicPr>
            <a:picLocks noChangeAspect="1" noChangeArrowheads="1"/>
          </p:cNvPicPr>
          <p:nvPr/>
        </p:nvPicPr>
        <p:blipFill>
          <a:blip r:embed="rId6"/>
          <a:srcRect/>
          <a:stretch>
            <a:fillRect/>
          </a:stretch>
        </p:blipFill>
        <p:spPr bwMode="auto">
          <a:xfrm>
            <a:off x="5626132" y="2714620"/>
            <a:ext cx="3517900" cy="3479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3"/>
          <p:cNvSpPr>
            <a:spLocks noChangeArrowheads="1"/>
          </p:cNvSpPr>
          <p:nvPr/>
        </p:nvSpPr>
        <p:spPr bwMode="auto">
          <a:xfrm>
            <a:off x="0" y="0"/>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50532" name="Rectangle 4"/>
          <p:cNvSpPr>
            <a:spLocks noChangeArrowheads="1"/>
          </p:cNvSpPr>
          <p:nvPr/>
        </p:nvSpPr>
        <p:spPr bwMode="auto">
          <a:xfrm>
            <a:off x="4643438" y="3284538"/>
            <a:ext cx="4248150" cy="461665"/>
          </a:xfrm>
          <a:prstGeom prst="rect">
            <a:avLst/>
          </a:prstGeom>
          <a:noFill/>
          <a:ln w="9525">
            <a:noFill/>
            <a:miter lim="800000"/>
            <a:headEnd/>
            <a:tailEnd/>
          </a:ln>
        </p:spPr>
        <p:txBody>
          <a:bodyPr anchor="ctr">
            <a:spAutoFit/>
          </a:bodyPr>
          <a:lstStyle/>
          <a:p>
            <a:r>
              <a:rPr lang="en-US" altLang="zh-CN" sz="2400">
                <a:latin typeface="微软雅黑" pitchFamily="34" charset="-122"/>
                <a:ea typeface="微软雅黑" pitchFamily="34" charset="-122"/>
              </a:rPr>
              <a:t>	</a:t>
            </a:r>
            <a:r>
              <a:rPr lang="en-US" altLang="zh-CN">
                <a:latin typeface="微软雅黑" pitchFamily="34" charset="-122"/>
                <a:ea typeface="微软雅黑" pitchFamily="34" charset="-122"/>
              </a:rPr>
              <a:t>k=1,2,3,4,5,6 </a:t>
            </a:r>
          </a:p>
        </p:txBody>
      </p:sp>
      <p:sp>
        <p:nvSpPr>
          <p:cNvPr id="150533" name="Rectangle 5"/>
          <p:cNvSpPr>
            <a:spLocks noChangeArrowheads="1"/>
          </p:cNvSpPr>
          <p:nvPr/>
        </p:nvSpPr>
        <p:spPr bwMode="auto">
          <a:xfrm>
            <a:off x="428596" y="2857496"/>
            <a:ext cx="5976937" cy="522288"/>
          </a:xfrm>
          <a:prstGeom prst="rect">
            <a:avLst/>
          </a:prstGeom>
          <a:noFill/>
          <a:ln w="9525">
            <a:noFill/>
            <a:miter lim="800000"/>
            <a:headEnd/>
            <a:tailEnd/>
          </a:ln>
        </p:spPr>
        <p:txBody>
          <a:bodyPr anchor="ctr">
            <a:spAutoFit/>
          </a:bodyPr>
          <a:lstStyle/>
          <a:p>
            <a:pPr marL="457200" indent="-457200">
              <a:buClr>
                <a:schemeClr val="folHlink"/>
              </a:buClr>
              <a:buSzPct val="75000"/>
              <a:buFont typeface="Wingdings" pitchFamily="2" charset="2"/>
              <a:buChar char="p"/>
            </a:pPr>
            <a:r>
              <a:rPr lang="zh-CN" altLang="en-US" sz="2800" b="1" dirty="0">
                <a:latin typeface="微软雅黑" pitchFamily="34" charset="-122"/>
                <a:ea typeface="微软雅黑" pitchFamily="34" charset="-122"/>
              </a:rPr>
              <a:t>定子磁链矢量的增量 </a:t>
            </a:r>
          </a:p>
        </p:txBody>
      </p:sp>
      <p:sp>
        <p:nvSpPr>
          <p:cNvPr id="150534" name="Rectangle 10"/>
          <p:cNvSpPr>
            <a:spLocks noChangeArrowheads="1"/>
          </p:cNvSpPr>
          <p:nvPr/>
        </p:nvSpPr>
        <p:spPr bwMode="auto">
          <a:xfrm>
            <a:off x="0" y="3214688"/>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50535" name="Rectangle 12"/>
          <p:cNvSpPr>
            <a:spLocks noChangeArrowheads="1"/>
          </p:cNvSpPr>
          <p:nvPr/>
        </p:nvSpPr>
        <p:spPr bwMode="auto">
          <a:xfrm>
            <a:off x="0" y="3233738"/>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50536" name="Rectangle 16"/>
          <p:cNvSpPr>
            <a:spLocks noChangeArrowheads="1"/>
          </p:cNvSpPr>
          <p:nvPr/>
        </p:nvSpPr>
        <p:spPr bwMode="auto">
          <a:xfrm>
            <a:off x="0" y="0"/>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graphicFrame>
        <p:nvGraphicFramePr>
          <p:cNvPr id="150537" name="Object 2"/>
          <p:cNvGraphicFramePr>
            <a:graphicFrameLocks noChangeAspect="1"/>
          </p:cNvGraphicFramePr>
          <p:nvPr/>
        </p:nvGraphicFramePr>
        <p:xfrm>
          <a:off x="785786" y="3714752"/>
          <a:ext cx="2232025" cy="688975"/>
        </p:xfrm>
        <a:graphic>
          <a:graphicData uri="http://schemas.openxmlformats.org/presentationml/2006/ole">
            <p:oleObj spid="_x0000_s237570" name="Equation" r:id="rId4" imgW="736600" imgH="228600" progId="Equation.DSMT4">
              <p:embed/>
            </p:oleObj>
          </a:graphicData>
        </a:graphic>
      </p:graphicFrame>
      <p:sp>
        <p:nvSpPr>
          <p:cNvPr id="150538" name="Rectangle 18"/>
          <p:cNvSpPr>
            <a:spLocks noChangeArrowheads="1"/>
          </p:cNvSpPr>
          <p:nvPr/>
        </p:nvSpPr>
        <p:spPr bwMode="auto">
          <a:xfrm>
            <a:off x="0" y="3205163"/>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graphicFrame>
        <p:nvGraphicFramePr>
          <p:cNvPr id="150539" name="Object 3"/>
          <p:cNvGraphicFramePr>
            <a:graphicFrameLocks noChangeAspect="1"/>
          </p:cNvGraphicFramePr>
          <p:nvPr/>
        </p:nvGraphicFramePr>
        <p:xfrm>
          <a:off x="785786" y="4714884"/>
          <a:ext cx="4027488" cy="1682750"/>
        </p:xfrm>
        <a:graphic>
          <a:graphicData uri="http://schemas.openxmlformats.org/presentationml/2006/ole">
            <p:oleObj spid="_x0000_s237571" name="Equation" r:id="rId5" imgW="1651000" imgH="685800" progId="Equation.DSMT4">
              <p:embed/>
            </p:oleObj>
          </a:graphicData>
        </a:graphic>
      </p:graphicFrame>
      <p:pic>
        <p:nvPicPr>
          <p:cNvPr id="15" name="Picture 10" descr="0526"/>
          <p:cNvPicPr>
            <a:picLocks noChangeAspect="1" noChangeArrowheads="1"/>
          </p:cNvPicPr>
          <p:nvPr/>
        </p:nvPicPr>
        <p:blipFill>
          <a:blip r:embed="rId6"/>
          <a:srcRect/>
          <a:stretch>
            <a:fillRect/>
          </a:stretch>
        </p:blipFill>
        <p:spPr bwMode="auto">
          <a:xfrm>
            <a:off x="5572132" y="2735282"/>
            <a:ext cx="3517900" cy="3479800"/>
          </a:xfrm>
          <a:prstGeom prst="rect">
            <a:avLst/>
          </a:prstGeom>
          <a:noFill/>
          <a:ln w="9525">
            <a:noFill/>
            <a:miter lim="800000"/>
            <a:headEnd/>
            <a:tailEnd/>
          </a:ln>
        </p:spPr>
      </p:pic>
      <p:graphicFrame>
        <p:nvGraphicFramePr>
          <p:cNvPr id="237573" name="Object 2"/>
          <p:cNvGraphicFramePr>
            <a:graphicFrameLocks noChangeAspect="1"/>
          </p:cNvGraphicFramePr>
          <p:nvPr/>
        </p:nvGraphicFramePr>
        <p:xfrm>
          <a:off x="1274751" y="1714495"/>
          <a:ext cx="1582737" cy="1000125"/>
        </p:xfrm>
        <a:graphic>
          <a:graphicData uri="http://schemas.openxmlformats.org/presentationml/2006/ole">
            <p:oleObj spid="_x0000_s237573" name="公式" r:id="rId7" imgW="622030" imgH="393529" progId="Equation.3">
              <p:embed/>
            </p:oleObj>
          </a:graphicData>
        </a:graphic>
      </p:graphicFrame>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3"/>
          <p:cNvSpPr>
            <a:spLocks noChangeArrowheads="1"/>
          </p:cNvSpPr>
          <p:nvPr/>
        </p:nvSpPr>
        <p:spPr bwMode="auto">
          <a:xfrm>
            <a:off x="0" y="0"/>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50532" name="Rectangle 4"/>
          <p:cNvSpPr>
            <a:spLocks noChangeArrowheads="1"/>
          </p:cNvSpPr>
          <p:nvPr/>
        </p:nvSpPr>
        <p:spPr bwMode="auto">
          <a:xfrm>
            <a:off x="4643438" y="3284538"/>
            <a:ext cx="4248150" cy="461665"/>
          </a:xfrm>
          <a:prstGeom prst="rect">
            <a:avLst/>
          </a:prstGeom>
          <a:noFill/>
          <a:ln w="9525">
            <a:noFill/>
            <a:miter lim="800000"/>
            <a:headEnd/>
            <a:tailEnd/>
          </a:ln>
        </p:spPr>
        <p:txBody>
          <a:bodyPr anchor="ctr">
            <a:spAutoFit/>
          </a:bodyPr>
          <a:lstStyle/>
          <a:p>
            <a:r>
              <a:rPr lang="en-US" altLang="zh-CN" sz="2400">
                <a:latin typeface="微软雅黑" pitchFamily="34" charset="-122"/>
                <a:ea typeface="微软雅黑" pitchFamily="34" charset="-122"/>
              </a:rPr>
              <a:t>	</a:t>
            </a:r>
            <a:r>
              <a:rPr lang="en-US" altLang="zh-CN">
                <a:latin typeface="微软雅黑" pitchFamily="34" charset="-122"/>
                <a:ea typeface="微软雅黑" pitchFamily="34" charset="-122"/>
              </a:rPr>
              <a:t>k=1,2,3,4,5,6 </a:t>
            </a:r>
          </a:p>
        </p:txBody>
      </p:sp>
      <p:sp>
        <p:nvSpPr>
          <p:cNvPr id="150534" name="Rectangle 10"/>
          <p:cNvSpPr>
            <a:spLocks noChangeArrowheads="1"/>
          </p:cNvSpPr>
          <p:nvPr/>
        </p:nvSpPr>
        <p:spPr bwMode="auto">
          <a:xfrm>
            <a:off x="0" y="3214688"/>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50535" name="Rectangle 12"/>
          <p:cNvSpPr>
            <a:spLocks noChangeArrowheads="1"/>
          </p:cNvSpPr>
          <p:nvPr/>
        </p:nvSpPr>
        <p:spPr bwMode="auto">
          <a:xfrm>
            <a:off x="0" y="3233738"/>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50536" name="Rectangle 16"/>
          <p:cNvSpPr>
            <a:spLocks noChangeArrowheads="1"/>
          </p:cNvSpPr>
          <p:nvPr/>
        </p:nvSpPr>
        <p:spPr bwMode="auto">
          <a:xfrm>
            <a:off x="0" y="0"/>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50538" name="Rectangle 18"/>
          <p:cNvSpPr>
            <a:spLocks noChangeArrowheads="1"/>
          </p:cNvSpPr>
          <p:nvPr/>
        </p:nvSpPr>
        <p:spPr bwMode="auto">
          <a:xfrm>
            <a:off x="0" y="3205163"/>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50540" name="Rectangle 19"/>
          <p:cNvSpPr>
            <a:spLocks noChangeArrowheads="1"/>
          </p:cNvSpPr>
          <p:nvPr/>
        </p:nvSpPr>
        <p:spPr bwMode="auto">
          <a:xfrm>
            <a:off x="428596" y="1785926"/>
            <a:ext cx="7775575" cy="1120371"/>
          </a:xfrm>
          <a:prstGeom prst="rect">
            <a:avLst/>
          </a:prstGeom>
          <a:noFill/>
          <a:ln w="9525">
            <a:noFill/>
            <a:miter lim="800000"/>
            <a:headEnd/>
            <a:tailEnd/>
          </a:ln>
        </p:spPr>
        <p:txBody>
          <a:bodyPr anchor="ctr">
            <a:spAutoFit/>
          </a:bodyPr>
          <a:lstStyle/>
          <a:p>
            <a:pPr marL="457200" indent="-457200">
              <a:lnSpc>
                <a:spcPct val="125000"/>
              </a:lnSpc>
              <a:buClr>
                <a:schemeClr val="folHlink"/>
              </a:buClr>
              <a:buSzPct val="75000"/>
              <a:buFont typeface="Wingdings" pitchFamily="2" charset="2"/>
              <a:buChar char="p"/>
            </a:pPr>
            <a:r>
              <a:rPr lang="zh-CN" altLang="en-US" sz="2800" b="1" dirty="0">
                <a:latin typeface="微软雅黑" pitchFamily="34" charset="-122"/>
                <a:ea typeface="微软雅黑" pitchFamily="34" charset="-122"/>
              </a:rPr>
              <a:t>定子磁链矢量运动方向与电压矢量</a:t>
            </a:r>
            <a:r>
              <a:rPr lang="zh-CN" altLang="en-US" sz="2800" b="1" dirty="0" smtClean="0">
                <a:latin typeface="微软雅黑" pitchFamily="34" charset="-122"/>
                <a:ea typeface="微软雅黑" pitchFamily="34" charset="-122"/>
              </a:rPr>
              <a:t>相同</a:t>
            </a:r>
            <a:endParaRPr lang="en-US" altLang="zh-CN" sz="2800" b="1" dirty="0" smtClean="0">
              <a:latin typeface="微软雅黑" pitchFamily="34" charset="-122"/>
              <a:ea typeface="微软雅黑" pitchFamily="34" charset="-122"/>
            </a:endParaRPr>
          </a:p>
          <a:p>
            <a:pPr marL="457200" indent="-457200">
              <a:lnSpc>
                <a:spcPct val="125000"/>
              </a:lnSpc>
              <a:buClr>
                <a:schemeClr val="folHlink"/>
              </a:buClr>
              <a:buSzPct val="75000"/>
              <a:buFont typeface="Wingdings" pitchFamily="2" charset="2"/>
              <a:buChar char="p"/>
            </a:pPr>
            <a:r>
              <a:rPr lang="zh-CN" altLang="en-US" sz="2800" b="1" dirty="0" smtClean="0">
                <a:latin typeface="微软雅黑" pitchFamily="34" charset="-122"/>
                <a:ea typeface="微软雅黑" pitchFamily="34" charset="-122"/>
              </a:rPr>
              <a:t>增量</a:t>
            </a:r>
            <a:r>
              <a:rPr lang="zh-CN" altLang="en-US" sz="2800" b="1" dirty="0">
                <a:latin typeface="微软雅黑" pitchFamily="34" charset="-122"/>
                <a:ea typeface="微软雅黑" pitchFamily="34" charset="-122"/>
              </a:rPr>
              <a:t>的幅值等于</a:t>
            </a:r>
          </a:p>
        </p:txBody>
      </p:sp>
      <p:graphicFrame>
        <p:nvGraphicFramePr>
          <p:cNvPr id="150541" name="Object 4"/>
          <p:cNvGraphicFramePr>
            <a:graphicFrameLocks noChangeAspect="1"/>
          </p:cNvGraphicFramePr>
          <p:nvPr>
            <p:ph idx="1"/>
          </p:nvPr>
        </p:nvGraphicFramePr>
        <p:xfrm>
          <a:off x="2000232" y="3214686"/>
          <a:ext cx="1481138" cy="1152525"/>
        </p:xfrm>
        <a:graphic>
          <a:graphicData uri="http://schemas.openxmlformats.org/presentationml/2006/ole">
            <p:oleObj spid="_x0000_s449540" name="Equation" r:id="rId4" imgW="571252" imgH="444307" progId="Equation.DSMT4">
              <p:embed/>
            </p:oleObj>
          </a:graphicData>
        </a:graphic>
      </p:graphicFrame>
      <p:pic>
        <p:nvPicPr>
          <p:cNvPr id="15" name="Picture 10" descr="0526"/>
          <p:cNvPicPr>
            <a:picLocks noChangeAspect="1" noChangeArrowheads="1"/>
          </p:cNvPicPr>
          <p:nvPr/>
        </p:nvPicPr>
        <p:blipFill>
          <a:blip r:embed="rId5"/>
          <a:srcRect/>
          <a:stretch>
            <a:fillRect/>
          </a:stretch>
        </p:blipFill>
        <p:spPr bwMode="auto">
          <a:xfrm>
            <a:off x="5572132" y="2735282"/>
            <a:ext cx="3517900" cy="3479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3"/>
          <p:cNvSpPr>
            <a:spLocks noChangeArrowheads="1"/>
          </p:cNvSpPr>
          <p:nvPr/>
        </p:nvSpPr>
        <p:spPr bwMode="auto">
          <a:xfrm>
            <a:off x="0" y="0"/>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51556" name="Rectangle 4"/>
          <p:cNvSpPr>
            <a:spLocks noChangeArrowheads="1"/>
          </p:cNvSpPr>
          <p:nvPr/>
        </p:nvSpPr>
        <p:spPr bwMode="auto">
          <a:xfrm>
            <a:off x="4000496" y="2405714"/>
            <a:ext cx="4962529" cy="523220"/>
          </a:xfrm>
          <a:prstGeom prst="rect">
            <a:avLst/>
          </a:prstGeom>
          <a:noFill/>
          <a:ln w="9525">
            <a:noFill/>
            <a:miter lim="800000"/>
            <a:headEnd/>
            <a:tailEnd/>
          </a:ln>
        </p:spPr>
        <p:txBody>
          <a:bodyPr wrap="square" anchor="ctr">
            <a:spAutoFit/>
          </a:bodyPr>
          <a:lstStyle/>
          <a:p>
            <a:pPr marL="457200" indent="-457200">
              <a:buClr>
                <a:schemeClr val="folHlink"/>
              </a:buClr>
              <a:buSzPct val="75000"/>
              <a:buFont typeface="Wingdings" pitchFamily="2" charset="2"/>
              <a:buChar char="p"/>
            </a:pPr>
            <a:r>
              <a:rPr lang="zh-CN" altLang="en-US" sz="2800" b="1" dirty="0">
                <a:latin typeface="微软雅黑" pitchFamily="34" charset="-122"/>
                <a:ea typeface="微软雅黑" pitchFamily="34" charset="-122"/>
              </a:rPr>
              <a:t>定子磁链矢量的运动轨迹为 </a:t>
            </a:r>
          </a:p>
        </p:txBody>
      </p:sp>
      <p:sp>
        <p:nvSpPr>
          <p:cNvPr id="151557" name="Rectangle 5"/>
          <p:cNvSpPr>
            <a:spLocks noChangeArrowheads="1"/>
          </p:cNvSpPr>
          <p:nvPr/>
        </p:nvSpPr>
        <p:spPr bwMode="auto">
          <a:xfrm>
            <a:off x="250825" y="5300663"/>
            <a:ext cx="4103688" cy="457200"/>
          </a:xfrm>
          <a:prstGeom prst="rect">
            <a:avLst/>
          </a:prstGeom>
          <a:noFill/>
          <a:ln w="9525">
            <a:noFill/>
            <a:miter lim="800000"/>
            <a:headEnd/>
            <a:tailEnd/>
          </a:ln>
        </p:spPr>
        <p:txBody>
          <a:bodyPr anchor="ctr">
            <a:spAutoFit/>
          </a:bodyPr>
          <a:lstStyle/>
          <a:p>
            <a:r>
              <a:rPr lang="zh-CN" altLang="en-US" sz="2400" b="1" dirty="0">
                <a:latin typeface="微软雅黑" pitchFamily="34" charset="-122"/>
                <a:ea typeface="微软雅黑" pitchFamily="34" charset="-122"/>
              </a:rPr>
              <a:t>图</a:t>
            </a:r>
            <a:r>
              <a:rPr lang="en-US" altLang="zh-CN" sz="2400" b="1" dirty="0">
                <a:latin typeface="微软雅黑" pitchFamily="34" charset="-122"/>
                <a:ea typeface="微软雅黑" pitchFamily="34" charset="-122"/>
              </a:rPr>
              <a:t>6-25  </a:t>
            </a:r>
            <a:r>
              <a:rPr lang="zh-CN" altLang="en-US" sz="2400" b="1" dirty="0">
                <a:latin typeface="微软雅黑" pitchFamily="34" charset="-122"/>
                <a:ea typeface="微软雅黑" pitchFamily="34" charset="-122"/>
              </a:rPr>
              <a:t>定子磁链矢量增量</a:t>
            </a:r>
          </a:p>
        </p:txBody>
      </p:sp>
      <p:sp>
        <p:nvSpPr>
          <p:cNvPr id="151558" name="Rectangle 9"/>
          <p:cNvSpPr>
            <a:spLocks noChangeArrowheads="1"/>
          </p:cNvSpPr>
          <p:nvPr/>
        </p:nvSpPr>
        <p:spPr bwMode="auto">
          <a:xfrm>
            <a:off x="0" y="0"/>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pic>
        <p:nvPicPr>
          <p:cNvPr id="151559" name="Picture 13" descr="0525"/>
          <p:cNvPicPr>
            <a:picLocks noChangeAspect="1" noChangeArrowheads="1"/>
          </p:cNvPicPr>
          <p:nvPr/>
        </p:nvPicPr>
        <p:blipFill>
          <a:blip r:embed="rId3"/>
          <a:srcRect/>
          <a:stretch>
            <a:fillRect/>
          </a:stretch>
        </p:blipFill>
        <p:spPr bwMode="auto">
          <a:xfrm>
            <a:off x="971550" y="2432050"/>
            <a:ext cx="2879725" cy="2787650"/>
          </a:xfrm>
          <a:prstGeom prst="rect">
            <a:avLst/>
          </a:prstGeom>
          <a:noFill/>
          <a:ln w="9525">
            <a:noFill/>
            <a:miter lim="800000"/>
            <a:headEnd/>
            <a:tailEnd/>
          </a:ln>
        </p:spPr>
      </p:pic>
      <p:graphicFrame>
        <p:nvGraphicFramePr>
          <p:cNvPr id="151560" name="Object 2"/>
          <p:cNvGraphicFramePr>
            <a:graphicFrameLocks noChangeAspect="1"/>
          </p:cNvGraphicFramePr>
          <p:nvPr/>
        </p:nvGraphicFramePr>
        <p:xfrm>
          <a:off x="4643438" y="3214686"/>
          <a:ext cx="2916238" cy="1079500"/>
        </p:xfrm>
        <a:graphic>
          <a:graphicData uri="http://schemas.openxmlformats.org/presentationml/2006/ole">
            <p:oleObj spid="_x0000_s238594" name="Equation" r:id="rId4" imgW="1714500" imgH="457200" progId="Equation.DSMT4">
              <p:embed/>
            </p:oleObj>
          </a:graphicData>
        </a:graphic>
      </p:graphicFrame>
      <p:cxnSp>
        <p:nvCxnSpPr>
          <p:cNvPr id="11" name="直接箭头连接符 10"/>
          <p:cNvCxnSpPr/>
          <p:nvPr/>
        </p:nvCxnSpPr>
        <p:spPr>
          <a:xfrm rot="16200000" flipH="1" flipV="1">
            <a:off x="421464" y="2936067"/>
            <a:ext cx="2497148" cy="148275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151559" idx="0"/>
          </p:cNvCxnSpPr>
          <p:nvPr/>
        </p:nvCxnSpPr>
        <p:spPr>
          <a:xfrm rot="16200000" flipH="1">
            <a:off x="1885942" y="2957521"/>
            <a:ext cx="2425710" cy="137476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3"/>
          <p:cNvSpPr>
            <a:spLocks noChangeArrowheads="1"/>
          </p:cNvSpPr>
          <p:nvPr/>
        </p:nvSpPr>
        <p:spPr bwMode="auto">
          <a:xfrm>
            <a:off x="0" y="0"/>
            <a:ext cx="184731" cy="406971"/>
          </a:xfrm>
          <a:prstGeom prst="rect">
            <a:avLst/>
          </a:prstGeom>
          <a:noFill/>
          <a:ln w="9525">
            <a:noFill/>
            <a:miter lim="800000"/>
            <a:headEnd/>
            <a:tailEnd/>
          </a:ln>
        </p:spPr>
        <p:txBody>
          <a:bodyPr wrap="none" anchor="ctr">
            <a:spAutoFit/>
          </a:bodyPr>
          <a:lstStyle/>
          <a:p>
            <a:pPr>
              <a:lnSpc>
                <a:spcPct val="125000"/>
              </a:lnSpc>
            </a:pPr>
            <a:endParaRPr lang="zh-CN" altLang="en-US">
              <a:latin typeface="微软雅黑" pitchFamily="34" charset="-122"/>
              <a:ea typeface="微软雅黑" pitchFamily="34" charset="-122"/>
            </a:endParaRPr>
          </a:p>
        </p:txBody>
      </p:sp>
      <p:sp>
        <p:nvSpPr>
          <p:cNvPr id="152580" name="Rectangle 4"/>
          <p:cNvSpPr>
            <a:spLocks noChangeArrowheads="1"/>
          </p:cNvSpPr>
          <p:nvPr/>
        </p:nvSpPr>
        <p:spPr bwMode="auto">
          <a:xfrm>
            <a:off x="3933825" y="5503863"/>
            <a:ext cx="4895850" cy="511807"/>
          </a:xfrm>
          <a:prstGeom prst="rect">
            <a:avLst/>
          </a:prstGeom>
          <a:noFill/>
          <a:ln w="9525">
            <a:noFill/>
            <a:miter lim="800000"/>
            <a:headEnd/>
            <a:tailEnd/>
          </a:ln>
        </p:spPr>
        <p:txBody>
          <a:bodyPr anchor="ctr">
            <a:spAutoFit/>
          </a:bodyPr>
          <a:lstStyle/>
          <a:p>
            <a:pPr>
              <a:lnSpc>
                <a:spcPct val="125000"/>
              </a:lnSpc>
            </a:pPr>
            <a:r>
              <a:rPr lang="zh-CN" altLang="en-US" sz="2400" b="1">
                <a:latin typeface="微软雅黑" pitchFamily="34" charset="-122"/>
                <a:ea typeface="微软雅黑" pitchFamily="34" charset="-122"/>
              </a:rPr>
              <a:t>图</a:t>
            </a:r>
            <a:r>
              <a:rPr lang="en-US" altLang="zh-CN" sz="2400" b="1">
                <a:latin typeface="微软雅黑" pitchFamily="34" charset="-122"/>
                <a:ea typeface="微软雅黑" pitchFamily="34" charset="-122"/>
              </a:rPr>
              <a:t>6-26  </a:t>
            </a:r>
            <a:r>
              <a:rPr lang="zh-CN" altLang="en-US" sz="2400" b="1">
                <a:latin typeface="微软雅黑" pitchFamily="34" charset="-122"/>
                <a:ea typeface="微软雅黑" pitchFamily="34" charset="-122"/>
              </a:rPr>
              <a:t>正六边形定子磁链轨迹</a:t>
            </a:r>
          </a:p>
        </p:txBody>
      </p:sp>
      <p:sp>
        <p:nvSpPr>
          <p:cNvPr id="152581" name="Rectangle 5"/>
          <p:cNvSpPr>
            <a:spLocks noChangeArrowheads="1"/>
          </p:cNvSpPr>
          <p:nvPr/>
        </p:nvSpPr>
        <p:spPr bwMode="auto">
          <a:xfrm>
            <a:off x="285720" y="2132013"/>
            <a:ext cx="4430743" cy="2246769"/>
          </a:xfrm>
          <a:prstGeom prst="rect">
            <a:avLst/>
          </a:prstGeom>
          <a:noFill/>
          <a:ln w="9525">
            <a:noFill/>
            <a:miter lim="800000"/>
            <a:headEnd/>
            <a:tailEnd/>
          </a:ln>
        </p:spPr>
        <p:txBody>
          <a:bodyPr wrap="square" anchor="ctr">
            <a:spAutoFit/>
          </a:bodyPr>
          <a:lstStyle/>
          <a:p>
            <a:pPr marL="457200" indent="-457200">
              <a:lnSpc>
                <a:spcPct val="125000"/>
              </a:lnSpc>
              <a:buClr>
                <a:schemeClr val="folHlink"/>
              </a:buClr>
              <a:buSzPct val="75000"/>
              <a:buFont typeface="Wingdings" pitchFamily="2" charset="2"/>
              <a:buChar char="p"/>
            </a:pPr>
            <a:r>
              <a:rPr lang="zh-CN" altLang="en-US" sz="2800" b="1" dirty="0">
                <a:latin typeface="微软雅黑" pitchFamily="34" charset="-122"/>
                <a:ea typeface="微软雅黑" pitchFamily="34" charset="-122"/>
              </a:rPr>
              <a:t>在一个周期内，</a:t>
            </a:r>
            <a:r>
              <a:rPr lang="en-US" altLang="zh-CN" sz="2800" b="1" dirty="0">
                <a:latin typeface="微软雅黑" pitchFamily="34" charset="-122"/>
                <a:ea typeface="微软雅黑" pitchFamily="34" charset="-122"/>
              </a:rPr>
              <a:t>6</a:t>
            </a:r>
            <a:r>
              <a:rPr lang="zh-CN" altLang="en-US" sz="2800" b="1" dirty="0">
                <a:latin typeface="微软雅黑" pitchFamily="34" charset="-122"/>
                <a:ea typeface="微软雅黑" pitchFamily="34" charset="-122"/>
              </a:rPr>
              <a:t>个有效工作矢量顺序作用一次，定子磁链矢量是一个封闭的正六边形。</a:t>
            </a:r>
          </a:p>
        </p:txBody>
      </p:sp>
      <p:sp>
        <p:nvSpPr>
          <p:cNvPr id="152582" name="Rectangle 8"/>
          <p:cNvSpPr>
            <a:spLocks noChangeArrowheads="1"/>
          </p:cNvSpPr>
          <p:nvPr/>
        </p:nvSpPr>
        <p:spPr bwMode="auto">
          <a:xfrm>
            <a:off x="0" y="0"/>
            <a:ext cx="184731" cy="406971"/>
          </a:xfrm>
          <a:prstGeom prst="rect">
            <a:avLst/>
          </a:prstGeom>
          <a:noFill/>
          <a:ln w="9525">
            <a:noFill/>
            <a:miter lim="800000"/>
            <a:headEnd/>
            <a:tailEnd/>
          </a:ln>
        </p:spPr>
        <p:txBody>
          <a:bodyPr wrap="none" anchor="ctr">
            <a:spAutoFit/>
          </a:bodyPr>
          <a:lstStyle/>
          <a:p>
            <a:pPr>
              <a:lnSpc>
                <a:spcPct val="125000"/>
              </a:lnSpc>
            </a:pPr>
            <a:endParaRPr lang="zh-CN" altLang="en-US">
              <a:latin typeface="微软雅黑" pitchFamily="34" charset="-122"/>
              <a:ea typeface="微软雅黑" pitchFamily="34" charset="-122"/>
            </a:endParaRPr>
          </a:p>
        </p:txBody>
      </p:sp>
      <p:pic>
        <p:nvPicPr>
          <p:cNvPr id="152583" name="Picture 10" descr="0526"/>
          <p:cNvPicPr>
            <a:picLocks noChangeAspect="1" noChangeArrowheads="1"/>
          </p:cNvPicPr>
          <p:nvPr/>
        </p:nvPicPr>
        <p:blipFill>
          <a:blip r:embed="rId2"/>
          <a:srcRect/>
          <a:stretch>
            <a:fillRect/>
          </a:stretch>
        </p:blipFill>
        <p:spPr bwMode="auto">
          <a:xfrm>
            <a:off x="4924425" y="1773238"/>
            <a:ext cx="3517900" cy="3479800"/>
          </a:xfrm>
          <a:prstGeom prst="rect">
            <a:avLst/>
          </a:prstGeom>
          <a:noFill/>
          <a:ln w="9525">
            <a:noFill/>
            <a:miter lim="800000"/>
            <a:headEnd/>
            <a:tailEnd/>
          </a:ln>
        </p:spPr>
      </p:pic>
      <p:cxnSp>
        <p:nvCxnSpPr>
          <p:cNvPr id="9" name="直接箭头连接符 8"/>
          <p:cNvCxnSpPr/>
          <p:nvPr/>
        </p:nvCxnSpPr>
        <p:spPr>
          <a:xfrm>
            <a:off x="5857884" y="5000636"/>
            <a:ext cx="1643074" cy="158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152583" idx="3"/>
          </p:cNvCxnSpPr>
          <p:nvPr/>
        </p:nvCxnSpPr>
        <p:spPr>
          <a:xfrm rot="5400000" flipH="1" flipV="1">
            <a:off x="7299330" y="3786204"/>
            <a:ext cx="1416060" cy="869929"/>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3"/>
          <p:cNvSpPr>
            <a:spLocks noChangeArrowheads="1"/>
          </p:cNvSpPr>
          <p:nvPr/>
        </p:nvSpPr>
        <p:spPr bwMode="auto">
          <a:xfrm>
            <a:off x="0" y="0"/>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53604" name="Rectangle 5"/>
          <p:cNvSpPr>
            <a:spLocks noChangeArrowheads="1"/>
          </p:cNvSpPr>
          <p:nvPr/>
        </p:nvSpPr>
        <p:spPr bwMode="auto">
          <a:xfrm>
            <a:off x="571472" y="1571612"/>
            <a:ext cx="7777163" cy="955675"/>
          </a:xfrm>
          <a:prstGeom prst="rect">
            <a:avLst/>
          </a:prstGeom>
          <a:noFill/>
          <a:ln w="9525">
            <a:noFill/>
            <a:miter lim="800000"/>
            <a:headEnd/>
            <a:tailEnd/>
          </a:ln>
        </p:spPr>
        <p:txBody>
          <a:bodyPr anchor="ctr">
            <a:spAutoFit/>
          </a:bodyPr>
          <a:lstStyle/>
          <a:p>
            <a:pPr marL="360000" lvl="2" indent="-457200">
              <a:buClr>
                <a:schemeClr val="folHlink"/>
              </a:buClr>
              <a:buSzPct val="75000"/>
              <a:buFont typeface="Wingdings" pitchFamily="2" charset="2"/>
              <a:buChar char="p"/>
            </a:pPr>
            <a:r>
              <a:rPr lang="zh-CN" altLang="en-US" sz="2800" b="1" dirty="0">
                <a:latin typeface="微软雅黑" pitchFamily="34" charset="-122"/>
                <a:ea typeface="微软雅黑" pitchFamily="34" charset="-122"/>
              </a:rPr>
              <a:t>正六边形定子磁链的大小与直流侧电压成正比，而与电源角频率成反比。 </a:t>
            </a:r>
          </a:p>
        </p:txBody>
      </p:sp>
      <p:sp>
        <p:nvSpPr>
          <p:cNvPr id="153605" name="Rectangle 8"/>
          <p:cNvSpPr>
            <a:spLocks noChangeArrowheads="1"/>
          </p:cNvSpPr>
          <p:nvPr/>
        </p:nvSpPr>
        <p:spPr bwMode="auto">
          <a:xfrm>
            <a:off x="0" y="0"/>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53606" name="Rectangle 10"/>
          <p:cNvSpPr>
            <a:spLocks noChangeArrowheads="1"/>
          </p:cNvSpPr>
          <p:nvPr/>
        </p:nvSpPr>
        <p:spPr bwMode="auto">
          <a:xfrm>
            <a:off x="0" y="3071813"/>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graphicFrame>
        <p:nvGraphicFramePr>
          <p:cNvPr id="153607" name="Object 2"/>
          <p:cNvGraphicFramePr>
            <a:graphicFrameLocks noChangeAspect="1"/>
          </p:cNvGraphicFramePr>
          <p:nvPr/>
        </p:nvGraphicFramePr>
        <p:xfrm>
          <a:off x="857224" y="3214686"/>
          <a:ext cx="4319587" cy="1687513"/>
        </p:xfrm>
        <a:graphic>
          <a:graphicData uri="http://schemas.openxmlformats.org/presentationml/2006/ole">
            <p:oleObj spid="_x0000_s239618" name="Equation" r:id="rId3" imgW="1828800" imgH="711200" progId="Equation.DSMT4">
              <p:embed/>
            </p:oleObj>
          </a:graphicData>
        </a:graphic>
      </p:graphicFrame>
      <p:pic>
        <p:nvPicPr>
          <p:cNvPr id="8" name="Picture 10" descr="0526"/>
          <p:cNvPicPr>
            <a:picLocks noChangeAspect="1" noChangeArrowheads="1"/>
          </p:cNvPicPr>
          <p:nvPr/>
        </p:nvPicPr>
        <p:blipFill>
          <a:blip r:embed="rId4"/>
          <a:srcRect/>
          <a:stretch>
            <a:fillRect/>
          </a:stretch>
        </p:blipFill>
        <p:spPr bwMode="auto">
          <a:xfrm>
            <a:off x="5411818" y="2714620"/>
            <a:ext cx="3517900" cy="3479800"/>
          </a:xfrm>
          <a:prstGeom prst="rect">
            <a:avLst/>
          </a:prstGeom>
          <a:noFill/>
          <a:ln w="9525">
            <a:noFill/>
            <a:miter lim="800000"/>
            <a:headEnd/>
            <a:tailEnd/>
          </a:ln>
        </p:spPr>
      </p:pic>
      <p:cxnSp>
        <p:nvCxnSpPr>
          <p:cNvPr id="9" name="直接箭头连接符 8"/>
          <p:cNvCxnSpPr/>
          <p:nvPr/>
        </p:nvCxnSpPr>
        <p:spPr>
          <a:xfrm>
            <a:off x="6345277" y="5942018"/>
            <a:ext cx="1643074" cy="158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endCxn id="8" idx="3"/>
          </p:cNvCxnSpPr>
          <p:nvPr/>
        </p:nvCxnSpPr>
        <p:spPr>
          <a:xfrm rot="5400000" flipH="1" flipV="1">
            <a:off x="7786723" y="4727586"/>
            <a:ext cx="1416060" cy="869929"/>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rot="5400000">
            <a:off x="6357950" y="5143512"/>
            <a:ext cx="1500198"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8" name="Rectangle 3"/>
          <p:cNvSpPr>
            <a:spLocks noChangeArrowheads="1"/>
          </p:cNvSpPr>
          <p:nvPr/>
        </p:nvSpPr>
        <p:spPr bwMode="auto">
          <a:xfrm>
            <a:off x="0" y="0"/>
            <a:ext cx="184731" cy="406971"/>
          </a:xfrm>
          <a:prstGeom prst="rect">
            <a:avLst/>
          </a:prstGeom>
          <a:noFill/>
          <a:ln w="9525">
            <a:noFill/>
            <a:miter lim="800000"/>
            <a:headEnd/>
            <a:tailEnd/>
          </a:ln>
        </p:spPr>
        <p:txBody>
          <a:bodyPr wrap="none" anchor="ctr">
            <a:spAutoFit/>
          </a:bodyPr>
          <a:lstStyle/>
          <a:p>
            <a:pPr>
              <a:lnSpc>
                <a:spcPct val="125000"/>
              </a:lnSpc>
            </a:pPr>
            <a:endParaRPr lang="zh-CN" altLang="en-US">
              <a:latin typeface="微软雅黑" pitchFamily="34" charset="-122"/>
              <a:ea typeface="微软雅黑" pitchFamily="34" charset="-122"/>
            </a:endParaRPr>
          </a:p>
        </p:txBody>
      </p:sp>
      <p:sp>
        <p:nvSpPr>
          <p:cNvPr id="154629" name="Rectangle 4"/>
          <p:cNvSpPr>
            <a:spLocks noChangeArrowheads="1"/>
          </p:cNvSpPr>
          <p:nvPr/>
        </p:nvSpPr>
        <p:spPr bwMode="auto">
          <a:xfrm>
            <a:off x="395288" y="1571612"/>
            <a:ext cx="8534430" cy="1169551"/>
          </a:xfrm>
          <a:prstGeom prst="rect">
            <a:avLst/>
          </a:prstGeom>
          <a:noFill/>
          <a:ln w="9525">
            <a:noFill/>
            <a:miter lim="800000"/>
            <a:headEnd/>
            <a:tailEnd/>
          </a:ln>
        </p:spPr>
        <p:txBody>
          <a:bodyPr wrap="square" anchor="ctr">
            <a:spAutoFit/>
          </a:bodyPr>
          <a:lstStyle/>
          <a:p>
            <a:pPr marL="457200" indent="-457200">
              <a:lnSpc>
                <a:spcPct val="125000"/>
              </a:lnSpc>
              <a:buClr>
                <a:schemeClr val="folHlink"/>
              </a:buClr>
              <a:buSzPct val="75000"/>
              <a:buFont typeface="Wingdings" pitchFamily="2" charset="2"/>
              <a:buChar char="p"/>
            </a:pPr>
            <a:r>
              <a:rPr lang="zh-CN" altLang="en-US" sz="2800" b="1" dirty="0" smtClean="0">
                <a:latin typeface="微软雅黑" pitchFamily="34" charset="-122"/>
                <a:ea typeface="微软雅黑" pitchFamily="34" charset="-122"/>
              </a:rPr>
              <a:t>在基频</a:t>
            </a:r>
            <a:r>
              <a:rPr lang="zh-CN" altLang="en-US" sz="2800" b="1" dirty="0">
                <a:latin typeface="微软雅黑" pitchFamily="34" charset="-122"/>
                <a:ea typeface="微软雅黑" pitchFamily="34" charset="-122"/>
              </a:rPr>
              <a:t>以下调速时</a:t>
            </a:r>
            <a:r>
              <a:rPr lang="zh-CN" altLang="en-US" sz="2800" b="1" dirty="0" smtClean="0">
                <a:latin typeface="微软雅黑" pitchFamily="34" charset="-122"/>
                <a:ea typeface="微软雅黑" pitchFamily="34" charset="-122"/>
              </a:rPr>
              <a:t>，气隙磁通恒定；</a:t>
            </a:r>
            <a:endParaRPr lang="en-US" altLang="zh-CN" sz="2800" b="1" dirty="0" smtClean="0">
              <a:latin typeface="微软雅黑" pitchFamily="34" charset="-122"/>
              <a:ea typeface="微软雅黑" pitchFamily="34" charset="-122"/>
            </a:endParaRPr>
          </a:p>
          <a:p>
            <a:pPr marL="457200" indent="-457200">
              <a:lnSpc>
                <a:spcPct val="125000"/>
              </a:lnSpc>
              <a:buClr>
                <a:schemeClr val="folHlink"/>
              </a:buClr>
              <a:buSzPct val="75000"/>
              <a:buFont typeface="Wingdings" pitchFamily="2" charset="2"/>
              <a:buChar char="p"/>
            </a:pPr>
            <a:r>
              <a:rPr lang="zh-CN" altLang="en-US" sz="2800" b="1" dirty="0" smtClean="0">
                <a:latin typeface="微软雅黑" pitchFamily="34" charset="-122"/>
                <a:ea typeface="微软雅黑" pitchFamily="34" charset="-122"/>
              </a:rPr>
              <a:t>保持</a:t>
            </a:r>
            <a:r>
              <a:rPr lang="zh-CN" altLang="en-US" sz="2800" b="1" dirty="0">
                <a:latin typeface="微软雅黑" pitchFamily="34" charset="-122"/>
                <a:ea typeface="微软雅黑" pitchFamily="34" charset="-122"/>
              </a:rPr>
              <a:t>正六边形定子磁链的最大值恒定</a:t>
            </a:r>
            <a:r>
              <a:rPr lang="zh-CN" altLang="en-US" sz="2800" b="1" dirty="0" smtClean="0">
                <a:latin typeface="微软雅黑" pitchFamily="34" charset="-122"/>
                <a:ea typeface="微软雅黑" pitchFamily="34" charset="-122"/>
              </a:rPr>
              <a:t>。</a:t>
            </a:r>
            <a:endParaRPr lang="zh-CN" altLang="en-US" sz="2800" b="1" dirty="0">
              <a:latin typeface="微软雅黑" pitchFamily="34" charset="-122"/>
              <a:ea typeface="微软雅黑" pitchFamily="34" charset="-122"/>
            </a:endParaRPr>
          </a:p>
        </p:txBody>
      </p:sp>
      <p:sp>
        <p:nvSpPr>
          <p:cNvPr id="154630" name="Rectangle 5"/>
          <p:cNvSpPr>
            <a:spLocks noChangeArrowheads="1"/>
          </p:cNvSpPr>
          <p:nvPr/>
        </p:nvSpPr>
        <p:spPr bwMode="auto">
          <a:xfrm>
            <a:off x="0" y="0"/>
            <a:ext cx="184731" cy="406971"/>
          </a:xfrm>
          <a:prstGeom prst="rect">
            <a:avLst/>
          </a:prstGeom>
          <a:noFill/>
          <a:ln w="9525">
            <a:noFill/>
            <a:miter lim="800000"/>
            <a:headEnd/>
            <a:tailEnd/>
          </a:ln>
        </p:spPr>
        <p:txBody>
          <a:bodyPr wrap="none" anchor="ctr">
            <a:spAutoFit/>
          </a:bodyPr>
          <a:lstStyle/>
          <a:p>
            <a:pPr>
              <a:lnSpc>
                <a:spcPct val="125000"/>
              </a:lnSpc>
            </a:pPr>
            <a:endParaRPr lang="zh-CN" altLang="en-US">
              <a:latin typeface="微软雅黑" pitchFamily="34" charset="-122"/>
              <a:ea typeface="微软雅黑" pitchFamily="34" charset="-122"/>
            </a:endParaRPr>
          </a:p>
        </p:txBody>
      </p:sp>
      <p:pic>
        <p:nvPicPr>
          <p:cNvPr id="10" name="Picture 10" descr="0526"/>
          <p:cNvPicPr>
            <a:picLocks noChangeAspect="1" noChangeArrowheads="1"/>
          </p:cNvPicPr>
          <p:nvPr/>
        </p:nvPicPr>
        <p:blipFill>
          <a:blip r:embed="rId3"/>
          <a:srcRect/>
          <a:stretch>
            <a:fillRect/>
          </a:stretch>
        </p:blipFill>
        <p:spPr bwMode="auto">
          <a:xfrm>
            <a:off x="5411818" y="2714620"/>
            <a:ext cx="3517900" cy="3479800"/>
          </a:xfrm>
          <a:prstGeom prst="rect">
            <a:avLst/>
          </a:prstGeom>
          <a:noFill/>
          <a:ln w="9525">
            <a:noFill/>
            <a:miter lim="800000"/>
            <a:headEnd/>
            <a:tailEnd/>
          </a:ln>
        </p:spPr>
      </p:pic>
      <p:cxnSp>
        <p:nvCxnSpPr>
          <p:cNvPr id="11" name="直接箭头连接符 10"/>
          <p:cNvCxnSpPr/>
          <p:nvPr/>
        </p:nvCxnSpPr>
        <p:spPr>
          <a:xfrm>
            <a:off x="6345277" y="5942018"/>
            <a:ext cx="1643074" cy="158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10" idx="3"/>
          </p:cNvCxnSpPr>
          <p:nvPr/>
        </p:nvCxnSpPr>
        <p:spPr>
          <a:xfrm rot="5400000" flipH="1" flipV="1">
            <a:off x="7786723" y="4727586"/>
            <a:ext cx="1416060" cy="869929"/>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rot="5400000">
            <a:off x="6357950" y="5143512"/>
            <a:ext cx="1500198"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40644" name="Object 2"/>
          <p:cNvGraphicFramePr>
            <a:graphicFrameLocks noChangeAspect="1"/>
          </p:cNvGraphicFramePr>
          <p:nvPr/>
        </p:nvGraphicFramePr>
        <p:xfrm>
          <a:off x="857224" y="3143248"/>
          <a:ext cx="4259263" cy="1690688"/>
        </p:xfrm>
        <a:graphic>
          <a:graphicData uri="http://schemas.openxmlformats.org/presentationml/2006/ole">
            <p:oleObj spid="_x0000_s240644" name="Equation" r:id="rId4" imgW="1790640" imgH="711000" progId="Equation.DSMT4">
              <p:embed/>
            </p:oleObj>
          </a:graphicData>
        </a:graphic>
      </p:graphicFrame>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5651" name="Object 2"/>
          <p:cNvGraphicFramePr>
            <a:graphicFrameLocks noChangeAspect="1"/>
          </p:cNvGraphicFramePr>
          <p:nvPr>
            <p:ph sz="half" idx="1"/>
          </p:nvPr>
        </p:nvGraphicFramePr>
        <p:xfrm>
          <a:off x="1571604" y="3071810"/>
          <a:ext cx="1808163" cy="1117600"/>
        </p:xfrm>
        <a:graphic>
          <a:graphicData uri="http://schemas.openxmlformats.org/presentationml/2006/ole">
            <p:oleObj spid="_x0000_s241666" name="Equation" r:id="rId3" imgW="698197" imgH="431613" progId="Equation.DSMT4">
              <p:embed/>
            </p:oleObj>
          </a:graphicData>
        </a:graphic>
      </p:graphicFrame>
      <p:sp>
        <p:nvSpPr>
          <p:cNvPr id="155652" name="Rectangle 4"/>
          <p:cNvSpPr>
            <a:spLocks noChangeArrowheads="1"/>
          </p:cNvSpPr>
          <p:nvPr/>
        </p:nvSpPr>
        <p:spPr bwMode="auto">
          <a:xfrm>
            <a:off x="0" y="0"/>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57701" name="Rectangle 5"/>
          <p:cNvSpPr>
            <a:spLocks noChangeArrowheads="1"/>
          </p:cNvSpPr>
          <p:nvPr/>
        </p:nvSpPr>
        <p:spPr bwMode="auto">
          <a:xfrm>
            <a:off x="395288" y="1614488"/>
            <a:ext cx="4962530"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lvl1pPr marL="457200" indent="-457200" eaLnBrk="0" hangingPunct="0">
              <a:spcBef>
                <a:spcPct val="20000"/>
              </a:spcBef>
              <a:buClr>
                <a:schemeClr val="accent2"/>
              </a:buClr>
              <a:buFont typeface="Wingdings" pitchFamily="2" charset="2"/>
              <a:buChar char="o"/>
              <a:defRPr sz="3000">
                <a:solidFill>
                  <a:schemeClr val="tx1"/>
                </a:solidFill>
                <a:latin typeface="Cambria" pitchFamily="18" charset="0"/>
                <a:ea typeface="黑体" pitchFamily="49" charset="-122"/>
              </a:defRPr>
            </a:lvl1pPr>
            <a:lvl2pPr marL="742950" indent="-285750" eaLnBrk="0" hangingPunct="0">
              <a:spcBef>
                <a:spcPct val="20000"/>
              </a:spcBef>
              <a:buClr>
                <a:schemeClr val="accent2"/>
              </a:buClr>
              <a:buFont typeface="Wingdings" pitchFamily="2" charset="2"/>
              <a:buChar char="n"/>
              <a:defRPr sz="2600">
                <a:solidFill>
                  <a:schemeClr val="tx1"/>
                </a:solidFill>
                <a:latin typeface="Cambria" pitchFamily="18" charset="0"/>
                <a:ea typeface="黑体" pitchFamily="49" charset="-122"/>
              </a:defRPr>
            </a:lvl2pPr>
            <a:lvl3pPr marL="1143000" indent="-228600" eaLnBrk="0" hangingPunct="0">
              <a:spcBef>
                <a:spcPct val="20000"/>
              </a:spcBef>
              <a:buClr>
                <a:schemeClr val="accent2"/>
              </a:buClr>
              <a:buFont typeface="Wingdings" pitchFamily="2" charset="2"/>
              <a:buChar char="o"/>
              <a:defRPr sz="2300">
                <a:solidFill>
                  <a:schemeClr val="tx1"/>
                </a:solidFill>
                <a:latin typeface="Cambria" pitchFamily="18" charset="0"/>
                <a:ea typeface="黑体" pitchFamily="49" charset="-122"/>
              </a:defRPr>
            </a:lvl3pPr>
            <a:lvl4pPr marL="1600200" indent="-228600" eaLnBrk="0" hangingPunct="0">
              <a:spcBef>
                <a:spcPct val="20000"/>
              </a:spcBef>
              <a:buClr>
                <a:schemeClr val="accent2"/>
              </a:buClr>
              <a:buFont typeface="Wingdings" pitchFamily="2" charset="2"/>
              <a:buChar char="n"/>
              <a:defRPr sz="2000">
                <a:solidFill>
                  <a:schemeClr val="tx1"/>
                </a:solidFill>
                <a:latin typeface="Cambria" pitchFamily="18" charset="0"/>
                <a:ea typeface="黑体" pitchFamily="49" charset="-122"/>
              </a:defRPr>
            </a:lvl4pPr>
            <a:lvl5pPr marL="2057400" indent="-228600" eaLnBrk="0" hangingPunct="0">
              <a:spcBef>
                <a:spcPct val="25000"/>
              </a:spcBef>
              <a:buClr>
                <a:schemeClr val="accent2"/>
              </a:buClr>
              <a:buFont typeface="Wingdings" pitchFamily="2" charset="2"/>
              <a:buChar char="§"/>
              <a:defRPr sz="2000">
                <a:solidFill>
                  <a:schemeClr val="tx1"/>
                </a:solidFill>
                <a:latin typeface="Cambria" pitchFamily="18" charset="0"/>
                <a:ea typeface="黑体" pitchFamily="49"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Cambria" pitchFamily="18" charset="0"/>
                <a:ea typeface="黑体" pitchFamily="49"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Cambria" pitchFamily="18" charset="0"/>
                <a:ea typeface="黑体" pitchFamily="49"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Cambria" pitchFamily="18" charset="0"/>
                <a:ea typeface="黑体" pitchFamily="49"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Cambria" pitchFamily="18" charset="0"/>
                <a:ea typeface="黑体" pitchFamily="49" charset="-122"/>
              </a:defRPr>
            </a:lvl9pPr>
          </a:lstStyle>
          <a:p>
            <a:pPr eaLnBrk="1" hangingPunct="1">
              <a:spcBef>
                <a:spcPct val="0"/>
              </a:spcBef>
              <a:buClr>
                <a:schemeClr val="folHlink"/>
              </a:buClr>
              <a:buSzPct val="75000"/>
              <a:buFont typeface="Wingdings" pitchFamily="2" charset="2"/>
              <a:buChar char="p"/>
              <a:defRPr/>
            </a:pPr>
            <a:r>
              <a:rPr lang="zh-CN" altLang="en-US" sz="2800" b="1" dirty="0" smtClean="0">
                <a:latin typeface="微软雅黑" pitchFamily="34" charset="-122"/>
                <a:ea typeface="微软雅黑" pitchFamily="34" charset="-122"/>
              </a:rPr>
              <a:t>要保持正六边形定子磁链不变，必须使</a:t>
            </a:r>
            <a:r>
              <a:rPr lang="zh-CN" altLang="en-US" sz="2800" dirty="0" smtClean="0">
                <a:latin typeface="微软雅黑" pitchFamily="34" charset="-122"/>
                <a:ea typeface="微软雅黑" pitchFamily="34" charset="-122"/>
              </a:rPr>
              <a:t> </a:t>
            </a:r>
          </a:p>
        </p:txBody>
      </p:sp>
      <p:sp>
        <p:nvSpPr>
          <p:cNvPr id="155654" name="Rectangle 6"/>
          <p:cNvSpPr>
            <a:spLocks noChangeArrowheads="1"/>
          </p:cNvSpPr>
          <p:nvPr/>
        </p:nvSpPr>
        <p:spPr bwMode="auto">
          <a:xfrm>
            <a:off x="0" y="0"/>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55655" name="Rectangle 7"/>
          <p:cNvSpPr>
            <a:spLocks noChangeArrowheads="1"/>
          </p:cNvSpPr>
          <p:nvPr/>
        </p:nvSpPr>
        <p:spPr bwMode="auto">
          <a:xfrm>
            <a:off x="468313" y="4564063"/>
            <a:ext cx="4960943" cy="955675"/>
          </a:xfrm>
          <a:prstGeom prst="rect">
            <a:avLst/>
          </a:prstGeom>
          <a:noFill/>
          <a:ln w="9525">
            <a:noFill/>
            <a:miter lim="800000"/>
            <a:headEnd/>
            <a:tailEnd/>
          </a:ln>
        </p:spPr>
        <p:txBody>
          <a:bodyPr wrap="square" anchor="ctr">
            <a:spAutoFit/>
          </a:bodyPr>
          <a:lstStyle/>
          <a:p>
            <a:pPr marL="342900" indent="-342900">
              <a:buClr>
                <a:schemeClr val="folHlink"/>
              </a:buClr>
              <a:buSzPct val="75000"/>
              <a:buFont typeface="Wingdings" pitchFamily="2" charset="2"/>
              <a:buChar char="p"/>
            </a:pPr>
            <a:r>
              <a:rPr lang="zh-CN" altLang="en-US" sz="2800" b="1" dirty="0">
                <a:latin typeface="微软雅黑" pitchFamily="34" charset="-122"/>
                <a:ea typeface="微软雅黑" pitchFamily="34" charset="-122"/>
              </a:rPr>
              <a:t>在变频的同时必须调节直流电压，造成了控制的复杂性。</a:t>
            </a:r>
          </a:p>
        </p:txBody>
      </p:sp>
      <p:pic>
        <p:nvPicPr>
          <p:cNvPr id="10" name="Picture 10" descr="0526"/>
          <p:cNvPicPr>
            <a:picLocks noChangeAspect="1" noChangeArrowheads="1"/>
          </p:cNvPicPr>
          <p:nvPr/>
        </p:nvPicPr>
        <p:blipFill>
          <a:blip r:embed="rId4"/>
          <a:srcRect/>
          <a:stretch>
            <a:fillRect/>
          </a:stretch>
        </p:blipFill>
        <p:spPr bwMode="auto">
          <a:xfrm>
            <a:off x="5411818" y="2714620"/>
            <a:ext cx="3517900" cy="3479800"/>
          </a:xfrm>
          <a:prstGeom prst="rect">
            <a:avLst/>
          </a:prstGeom>
          <a:noFill/>
          <a:ln w="9525">
            <a:noFill/>
            <a:miter lim="800000"/>
            <a:headEnd/>
            <a:tailEnd/>
          </a:ln>
        </p:spPr>
      </p:pic>
      <p:cxnSp>
        <p:nvCxnSpPr>
          <p:cNvPr id="11" name="直接箭头连接符 10"/>
          <p:cNvCxnSpPr/>
          <p:nvPr/>
        </p:nvCxnSpPr>
        <p:spPr>
          <a:xfrm>
            <a:off x="6345277" y="5942018"/>
            <a:ext cx="1643074" cy="158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10" idx="3"/>
          </p:cNvCxnSpPr>
          <p:nvPr/>
        </p:nvCxnSpPr>
        <p:spPr>
          <a:xfrm rot="5400000" flipH="1" flipV="1">
            <a:off x="7786723" y="4727586"/>
            <a:ext cx="1416060" cy="869929"/>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rot="5400000">
            <a:off x="6357950" y="5143512"/>
            <a:ext cx="1500198"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7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323850" y="1023926"/>
            <a:ext cx="8351838" cy="762000"/>
          </a:xfrm>
        </p:spPr>
        <p:txBody>
          <a:bodyPr/>
          <a:lstStyle/>
          <a:p>
            <a:pPr eaLnBrk="1" hangingPunct="1">
              <a:lnSpc>
                <a:spcPct val="125000"/>
              </a:lnSpc>
            </a:pPr>
            <a:r>
              <a:rPr lang="zh-CN" altLang="en-US" sz="3200" b="1" dirty="0" smtClean="0">
                <a:latin typeface="微软雅黑" pitchFamily="34" charset="-122"/>
                <a:ea typeface="微软雅黑" pitchFamily="34" charset="-122"/>
              </a:rPr>
              <a:t>基频以上调速</a:t>
            </a:r>
            <a:r>
              <a:rPr lang="zh-CN" altLang="en-US" sz="3200" dirty="0" smtClean="0">
                <a:latin typeface="微软雅黑" pitchFamily="34" charset="-122"/>
                <a:ea typeface="微软雅黑" pitchFamily="34" charset="-122"/>
              </a:rPr>
              <a:t> </a:t>
            </a:r>
          </a:p>
        </p:txBody>
      </p:sp>
      <p:sp>
        <p:nvSpPr>
          <p:cNvPr id="63491" name="Rectangle 3"/>
          <p:cNvSpPr>
            <a:spLocks noChangeArrowheads="1"/>
          </p:cNvSpPr>
          <p:nvPr/>
        </p:nvSpPr>
        <p:spPr bwMode="auto">
          <a:xfrm>
            <a:off x="500034" y="1857364"/>
            <a:ext cx="7672416" cy="3240087"/>
          </a:xfrm>
          <a:prstGeom prst="rect">
            <a:avLst/>
          </a:prstGeom>
          <a:noFill/>
          <a:ln w="9525">
            <a:noFill/>
            <a:miter lim="800000"/>
            <a:headEnd/>
            <a:tailEnd/>
          </a:ln>
        </p:spPr>
        <p:txBody>
          <a:bodyPr/>
          <a:lstStyle/>
          <a:p>
            <a:pPr marL="469900" indent="-469900">
              <a:lnSpc>
                <a:spcPct val="125000"/>
              </a:lnSpc>
              <a:spcBef>
                <a:spcPct val="20000"/>
              </a:spcBef>
              <a:buClr>
                <a:schemeClr val="accent2"/>
              </a:buClr>
              <a:buFont typeface="Wingdings" pitchFamily="2" charset="2"/>
              <a:buChar char="l"/>
            </a:pPr>
            <a:r>
              <a:rPr lang="zh-CN" altLang="en-US" sz="3000" b="1" dirty="0" smtClean="0">
                <a:solidFill>
                  <a:srgbClr val="0000CC"/>
                </a:solidFill>
                <a:latin typeface="微软雅黑" pitchFamily="34" charset="-122"/>
                <a:ea typeface="微软雅黑" pitchFamily="34" charset="-122"/>
              </a:rPr>
              <a:t>额定电压</a:t>
            </a:r>
            <a:r>
              <a:rPr lang="zh-CN" altLang="en-US" sz="3000" b="1" dirty="0">
                <a:solidFill>
                  <a:srgbClr val="0000CC"/>
                </a:solidFill>
                <a:latin typeface="微软雅黑" pitchFamily="34" charset="-122"/>
                <a:ea typeface="微软雅黑" pitchFamily="34" charset="-122"/>
              </a:rPr>
              <a:t>不变</a:t>
            </a:r>
            <a:r>
              <a:rPr lang="zh-CN" altLang="en-US" sz="3000" dirty="0">
                <a:latin typeface="微软雅黑" pitchFamily="34" charset="-122"/>
                <a:ea typeface="微软雅黑" pitchFamily="34" charset="-122"/>
              </a:rPr>
              <a:t>。</a:t>
            </a:r>
          </a:p>
          <a:p>
            <a:pPr marL="469900" indent="-469900">
              <a:lnSpc>
                <a:spcPct val="125000"/>
              </a:lnSpc>
              <a:spcBef>
                <a:spcPct val="20000"/>
              </a:spcBef>
              <a:buClr>
                <a:schemeClr val="accent2"/>
              </a:buClr>
              <a:buFont typeface="Wingdings" pitchFamily="2" charset="2"/>
              <a:buChar char="l"/>
            </a:pPr>
            <a:r>
              <a:rPr lang="zh-CN" altLang="en-US" sz="3000" b="1" dirty="0" smtClean="0">
                <a:solidFill>
                  <a:srgbClr val="0000CC"/>
                </a:solidFill>
                <a:latin typeface="微软雅黑" pitchFamily="34" charset="-122"/>
                <a:ea typeface="微软雅黑" pitchFamily="34" charset="-122"/>
              </a:rPr>
              <a:t>弱磁状态：</a:t>
            </a:r>
            <a:r>
              <a:rPr lang="zh-CN" altLang="en-US" sz="3000" dirty="0" smtClean="0">
                <a:latin typeface="微软雅黑" pitchFamily="34" charset="-122"/>
                <a:ea typeface="微软雅黑" pitchFamily="34" charset="-122"/>
              </a:rPr>
              <a:t>磁通</a:t>
            </a:r>
            <a:r>
              <a:rPr lang="zh-CN" altLang="en-US" sz="3000" dirty="0">
                <a:latin typeface="微软雅黑" pitchFamily="34" charset="-122"/>
                <a:ea typeface="微软雅黑" pitchFamily="34" charset="-122"/>
              </a:rPr>
              <a:t>与频率成反比地</a:t>
            </a:r>
            <a:r>
              <a:rPr lang="zh-CN" altLang="en-US" sz="3000" dirty="0" smtClean="0">
                <a:latin typeface="微软雅黑" pitchFamily="34" charset="-122"/>
                <a:ea typeface="微软雅黑" pitchFamily="34" charset="-122"/>
              </a:rPr>
              <a:t>降低</a:t>
            </a:r>
            <a:endParaRPr lang="zh-CN" altLang="en-US" sz="3000" dirty="0">
              <a:latin typeface="微软雅黑" pitchFamily="34" charset="-122"/>
              <a:ea typeface="微软雅黑" pitchFamily="34" charset="-122"/>
            </a:endParaRPr>
          </a:p>
        </p:txBody>
      </p:sp>
      <p:graphicFrame>
        <p:nvGraphicFramePr>
          <p:cNvPr id="63492" name="对象 1"/>
          <p:cNvGraphicFramePr>
            <a:graphicFrameLocks noChangeAspect="1"/>
          </p:cNvGraphicFramePr>
          <p:nvPr/>
        </p:nvGraphicFramePr>
        <p:xfrm>
          <a:off x="1928794" y="3643314"/>
          <a:ext cx="3276600" cy="601663"/>
        </p:xfrm>
        <a:graphic>
          <a:graphicData uri="http://schemas.openxmlformats.org/presentationml/2006/ole">
            <p:oleObj spid="_x0000_s177154" name="Equation" r:id="rId3" imgW="1295400" imgH="241300" progId="Equation.DSMT4">
              <p:embed/>
            </p:oleObj>
          </a:graphicData>
        </a:graphic>
      </p:graphicFrame>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noRot="1" noChangeArrowheads="1"/>
          </p:cNvSpPr>
          <p:nvPr>
            <p:ph type="body" sz="half" idx="1"/>
          </p:nvPr>
        </p:nvSpPr>
        <p:spPr>
          <a:xfrm>
            <a:off x="301625" y="1905000"/>
            <a:ext cx="8518525" cy="4194175"/>
          </a:xfrm>
        </p:spPr>
        <p:txBody>
          <a:bodyPr/>
          <a:lstStyle/>
          <a:p>
            <a:pPr eaLnBrk="1" hangingPunct="1">
              <a:lnSpc>
                <a:spcPct val="125000"/>
              </a:lnSpc>
            </a:pPr>
            <a:endParaRPr lang="en-US" altLang="zh-CN" sz="2800" b="1" dirty="0" smtClean="0">
              <a:latin typeface="微软雅黑" pitchFamily="34" charset="-122"/>
              <a:ea typeface="微软雅黑" pitchFamily="34" charset="-122"/>
            </a:endParaRPr>
          </a:p>
          <a:p>
            <a:pPr eaLnBrk="1" hangingPunct="1">
              <a:lnSpc>
                <a:spcPct val="125000"/>
              </a:lnSpc>
            </a:pPr>
            <a:r>
              <a:rPr lang="zh-CN" altLang="en-US" sz="2800" b="1" dirty="0" smtClean="0">
                <a:latin typeface="微软雅黑" pitchFamily="34" charset="-122"/>
                <a:ea typeface="微软雅黑" pitchFamily="34" charset="-122"/>
              </a:rPr>
              <a:t>变频调速时，保持</a:t>
            </a:r>
            <a:r>
              <a:rPr lang="zh-CN" altLang="en-US" sz="2800" b="1" dirty="0" smtClean="0">
                <a:solidFill>
                  <a:srgbClr val="FF0000"/>
                </a:solidFill>
                <a:latin typeface="微软雅黑" pitchFamily="34" charset="-122"/>
                <a:ea typeface="微软雅黑" pitchFamily="34" charset="-122"/>
              </a:rPr>
              <a:t>有效矢量作用时间不变</a:t>
            </a:r>
            <a:r>
              <a:rPr lang="zh-CN" altLang="en-US" sz="2800" b="1" dirty="0" smtClean="0">
                <a:latin typeface="微软雅黑" pitchFamily="34" charset="-122"/>
                <a:ea typeface="微软雅黑" pitchFamily="34" charset="-122"/>
              </a:rPr>
              <a:t>，可以保持正六边形磁链轨迹大小不变！！</a:t>
            </a:r>
            <a:endParaRPr lang="en-US" altLang="zh-CN" dirty="0" smtClean="0">
              <a:latin typeface="微软雅黑" pitchFamily="34" charset="-122"/>
              <a:ea typeface="微软雅黑" pitchFamily="34" charset="-122"/>
            </a:endParaRPr>
          </a:p>
          <a:p>
            <a:pPr eaLnBrk="1" hangingPunct="1">
              <a:lnSpc>
                <a:spcPct val="125000"/>
              </a:lnSpc>
            </a:pPr>
            <a:endParaRPr lang="en-US" altLang="zh-CN" sz="2800" b="1" dirty="0" smtClean="0">
              <a:latin typeface="微软雅黑" pitchFamily="34" charset="-122"/>
              <a:ea typeface="微软雅黑" pitchFamily="34" charset="-122"/>
            </a:endParaRPr>
          </a:p>
          <a:p>
            <a:pPr eaLnBrk="1" hangingPunct="1">
              <a:lnSpc>
                <a:spcPct val="125000"/>
              </a:lnSpc>
            </a:pPr>
            <a:endParaRPr lang="en-US" altLang="zh-CN" sz="2800" b="1" dirty="0" smtClean="0">
              <a:latin typeface="微软雅黑" pitchFamily="34" charset="-122"/>
              <a:ea typeface="微软雅黑" pitchFamily="34" charset="-122"/>
            </a:endParaRPr>
          </a:p>
          <a:p>
            <a:pPr eaLnBrk="1" hangingPunct="1">
              <a:lnSpc>
                <a:spcPct val="125000"/>
              </a:lnSpc>
            </a:pPr>
            <a:r>
              <a:rPr lang="zh-CN" altLang="en-US" sz="2800" b="1" dirty="0" smtClean="0">
                <a:latin typeface="微软雅黑" pitchFamily="34" charset="-122"/>
                <a:ea typeface="微软雅黑" pitchFamily="34" charset="-122"/>
              </a:rPr>
              <a:t>磁链旋转一周需要的时间变化吗？</a:t>
            </a:r>
            <a:endParaRPr lang="en-US" altLang="zh-CN" sz="2800" b="1" dirty="0" smtClean="0">
              <a:latin typeface="微软雅黑" pitchFamily="34" charset="-122"/>
              <a:ea typeface="微软雅黑" pitchFamily="34" charset="-122"/>
            </a:endParaRPr>
          </a:p>
          <a:p>
            <a:pPr eaLnBrk="1" hangingPunct="1">
              <a:lnSpc>
                <a:spcPct val="125000"/>
              </a:lnSpc>
            </a:pPr>
            <a:r>
              <a:rPr lang="zh-CN" altLang="en-US" sz="2800" b="1" dirty="0" smtClean="0">
                <a:latin typeface="微软雅黑" pitchFamily="34" charset="-122"/>
                <a:ea typeface="微软雅黑" pitchFamily="34" charset="-122"/>
              </a:rPr>
              <a:t>与定子电源频率成反比！！</a:t>
            </a:r>
            <a:endParaRPr lang="en-US" altLang="zh-CN" sz="2800" dirty="0" smtClean="0">
              <a:latin typeface="微软雅黑" pitchFamily="34" charset="-122"/>
              <a:ea typeface="微软雅黑" pitchFamily="34" charset="-122"/>
            </a:endParaRPr>
          </a:p>
        </p:txBody>
      </p:sp>
      <p:graphicFrame>
        <p:nvGraphicFramePr>
          <p:cNvPr id="156679" name="对象 1"/>
          <p:cNvGraphicFramePr>
            <a:graphicFrameLocks noChangeAspect="1"/>
          </p:cNvGraphicFramePr>
          <p:nvPr/>
        </p:nvGraphicFramePr>
        <p:xfrm>
          <a:off x="571472" y="1357298"/>
          <a:ext cx="7493000" cy="1117600"/>
        </p:xfrm>
        <a:graphic>
          <a:graphicData uri="http://schemas.openxmlformats.org/presentationml/2006/ole">
            <p:oleObj spid="_x0000_s242693" name="Equation" r:id="rId3" imgW="3149600" imgH="4699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7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872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8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970" name="Rectangle 2"/>
          <p:cNvSpPr>
            <a:spLocks noGrp="1" noChangeArrowheads="1"/>
          </p:cNvSpPr>
          <p:nvPr>
            <p:ph type="title"/>
          </p:nvPr>
        </p:nvSpPr>
        <p:spPr/>
        <p:txBody>
          <a:bodyPr/>
          <a:lstStyle/>
          <a:p>
            <a:pPr marL="838200" indent="-838200"/>
            <a:r>
              <a:rPr lang="zh-CN" altLang="en-US" b="1">
                <a:latin typeface="微软雅黑" pitchFamily="34" charset="-122"/>
                <a:ea typeface="微软雅黑" pitchFamily="34" charset="-122"/>
              </a:rPr>
              <a:t>正六边形空间旋转磁场</a:t>
            </a:r>
            <a:r>
              <a:rPr lang="zh-CN" altLang="en-US">
                <a:latin typeface="微软雅黑" pitchFamily="34" charset="-122"/>
                <a:ea typeface="微软雅黑" pitchFamily="34" charset="-122"/>
              </a:rPr>
              <a:t> </a:t>
            </a:r>
          </a:p>
        </p:txBody>
      </p:sp>
      <p:sp>
        <p:nvSpPr>
          <p:cNvPr id="979972" name="Rectangle 4"/>
          <p:cNvSpPr>
            <a:spLocks noChangeArrowheads="1"/>
          </p:cNvSpPr>
          <p:nvPr/>
        </p:nvSpPr>
        <p:spPr bwMode="auto">
          <a:xfrm>
            <a:off x="0" y="0"/>
            <a:ext cx="184731" cy="369332"/>
          </a:xfrm>
          <a:prstGeom prst="rect">
            <a:avLst/>
          </a:prstGeom>
          <a:noFill/>
          <a:ln w="9525">
            <a:noFill/>
            <a:miter lim="800000"/>
            <a:headEnd/>
            <a:tailEnd/>
          </a:ln>
          <a:effectLst/>
        </p:spPr>
        <p:txBody>
          <a:bodyPr wrap="none" anchor="ctr">
            <a:spAutoFit/>
          </a:bodyPr>
          <a:lstStyle/>
          <a:p>
            <a:endParaRPr lang="zh-CN" altLang="en-US">
              <a:latin typeface="微软雅黑" pitchFamily="34" charset="-122"/>
              <a:ea typeface="微软雅黑" pitchFamily="34" charset="-122"/>
            </a:endParaRPr>
          </a:p>
        </p:txBody>
      </p:sp>
      <p:sp>
        <p:nvSpPr>
          <p:cNvPr id="979973" name="Rectangle 5"/>
          <p:cNvSpPr>
            <a:spLocks noChangeArrowheads="1"/>
          </p:cNvSpPr>
          <p:nvPr/>
        </p:nvSpPr>
        <p:spPr bwMode="auto">
          <a:xfrm>
            <a:off x="285720" y="1571612"/>
            <a:ext cx="7777162" cy="1120371"/>
          </a:xfrm>
          <a:prstGeom prst="rect">
            <a:avLst/>
          </a:prstGeom>
          <a:noFill/>
          <a:ln w="9525">
            <a:noFill/>
            <a:miter lim="800000"/>
            <a:headEnd/>
            <a:tailEnd/>
          </a:ln>
          <a:effectLst/>
        </p:spPr>
        <p:txBody>
          <a:bodyPr anchor="ctr">
            <a:spAutoFit/>
          </a:bodyPr>
          <a:lstStyle/>
          <a:p>
            <a:pPr algn="l">
              <a:lnSpc>
                <a:spcPct val="125000"/>
              </a:lnSpc>
              <a:buClr>
                <a:schemeClr val="folHlink"/>
              </a:buClr>
              <a:buSzPct val="75000"/>
              <a:buFont typeface="Wingdings" pitchFamily="2" charset="2"/>
              <a:buChar char="l"/>
            </a:pPr>
            <a:r>
              <a:rPr lang="zh-CN" altLang="en-US" sz="2800" b="1" dirty="0">
                <a:solidFill>
                  <a:schemeClr val="tx1"/>
                </a:solidFill>
                <a:latin typeface="微软雅黑" pitchFamily="34" charset="-122"/>
                <a:ea typeface="微软雅黑" pitchFamily="34" charset="-122"/>
              </a:rPr>
              <a:t>有效的方法是插入零矢量</a:t>
            </a:r>
          </a:p>
          <a:p>
            <a:pPr algn="l">
              <a:lnSpc>
                <a:spcPct val="125000"/>
              </a:lnSpc>
              <a:buClr>
                <a:schemeClr val="folHlink"/>
              </a:buClr>
              <a:buSzPct val="75000"/>
              <a:buFont typeface="Wingdings" pitchFamily="2" charset="2"/>
              <a:buChar char="l"/>
            </a:pPr>
            <a:r>
              <a:rPr lang="zh-CN" altLang="en-US" sz="2800" b="1" dirty="0">
                <a:solidFill>
                  <a:schemeClr val="tx1"/>
                </a:solidFill>
                <a:latin typeface="微软雅黑" pitchFamily="34" charset="-122"/>
                <a:ea typeface="微软雅黑" pitchFamily="34" charset="-122"/>
              </a:rPr>
              <a:t>当零矢量作用时，定子磁链矢量的增量</a:t>
            </a:r>
          </a:p>
        </p:txBody>
      </p:sp>
      <p:sp>
        <p:nvSpPr>
          <p:cNvPr id="979974" name="Rectangle 6"/>
          <p:cNvSpPr>
            <a:spLocks noChangeArrowheads="1"/>
          </p:cNvSpPr>
          <p:nvPr/>
        </p:nvSpPr>
        <p:spPr bwMode="auto">
          <a:xfrm>
            <a:off x="0" y="0"/>
            <a:ext cx="184731" cy="369332"/>
          </a:xfrm>
          <a:prstGeom prst="rect">
            <a:avLst/>
          </a:prstGeom>
          <a:noFill/>
          <a:ln w="9525">
            <a:noFill/>
            <a:miter lim="800000"/>
            <a:headEnd/>
            <a:tailEnd/>
          </a:ln>
          <a:effectLst/>
        </p:spPr>
        <p:txBody>
          <a:bodyPr wrap="none" anchor="ctr">
            <a:spAutoFit/>
          </a:bodyPr>
          <a:lstStyle/>
          <a:p>
            <a:endParaRPr lang="zh-CN" altLang="en-US">
              <a:latin typeface="微软雅黑" pitchFamily="34" charset="-122"/>
              <a:ea typeface="微软雅黑" pitchFamily="34" charset="-122"/>
            </a:endParaRPr>
          </a:p>
        </p:txBody>
      </p:sp>
      <p:sp>
        <p:nvSpPr>
          <p:cNvPr id="979975" name="Rectangle 7"/>
          <p:cNvSpPr>
            <a:spLocks noChangeArrowheads="1"/>
          </p:cNvSpPr>
          <p:nvPr/>
        </p:nvSpPr>
        <p:spPr bwMode="auto">
          <a:xfrm>
            <a:off x="428596" y="4071942"/>
            <a:ext cx="6767513" cy="523220"/>
          </a:xfrm>
          <a:prstGeom prst="rect">
            <a:avLst/>
          </a:prstGeom>
          <a:noFill/>
          <a:ln w="9525">
            <a:noFill/>
            <a:miter lim="800000"/>
            <a:headEnd/>
            <a:tailEnd/>
          </a:ln>
          <a:effectLst/>
        </p:spPr>
        <p:txBody>
          <a:bodyPr anchor="ctr">
            <a:spAutoFit/>
          </a:bodyPr>
          <a:lstStyle/>
          <a:p>
            <a:pPr algn="l"/>
            <a:r>
              <a:rPr lang="zh-CN" altLang="en-US" sz="2800" b="1" dirty="0">
                <a:solidFill>
                  <a:schemeClr val="tx1"/>
                </a:solidFill>
                <a:latin typeface="微软雅黑" pitchFamily="34" charset="-122"/>
                <a:ea typeface="微软雅黑" pitchFamily="34" charset="-122"/>
              </a:rPr>
              <a:t>表明定子磁链矢量停留不动。</a:t>
            </a:r>
            <a:r>
              <a:rPr lang="zh-CN" altLang="en-US" sz="2800" dirty="0">
                <a:latin typeface="微软雅黑" pitchFamily="34" charset="-122"/>
                <a:ea typeface="微软雅黑" pitchFamily="34" charset="-122"/>
              </a:rPr>
              <a:t> </a:t>
            </a:r>
          </a:p>
        </p:txBody>
      </p:sp>
      <p:sp>
        <p:nvSpPr>
          <p:cNvPr id="979978" name="Rectangle 10"/>
          <p:cNvSpPr>
            <a:spLocks noChangeArrowheads="1"/>
          </p:cNvSpPr>
          <p:nvPr/>
        </p:nvSpPr>
        <p:spPr bwMode="auto">
          <a:xfrm>
            <a:off x="0" y="3309938"/>
            <a:ext cx="184731" cy="369332"/>
          </a:xfrm>
          <a:prstGeom prst="rect">
            <a:avLst/>
          </a:prstGeom>
          <a:noFill/>
          <a:ln w="9525">
            <a:noFill/>
            <a:miter lim="800000"/>
            <a:headEnd/>
            <a:tailEnd/>
          </a:ln>
          <a:effectLst/>
        </p:spPr>
        <p:txBody>
          <a:bodyPr wrap="none" anchor="ctr">
            <a:spAutoFit/>
          </a:bodyPr>
          <a:lstStyle/>
          <a:p>
            <a:endParaRPr lang="zh-CN" altLang="en-US">
              <a:latin typeface="微软雅黑" pitchFamily="34" charset="-122"/>
              <a:ea typeface="微软雅黑" pitchFamily="34" charset="-122"/>
            </a:endParaRPr>
          </a:p>
        </p:txBody>
      </p:sp>
      <p:graphicFrame>
        <p:nvGraphicFramePr>
          <p:cNvPr id="979977" name="Object 9"/>
          <p:cNvGraphicFramePr>
            <a:graphicFrameLocks noChangeAspect="1"/>
          </p:cNvGraphicFramePr>
          <p:nvPr/>
        </p:nvGraphicFramePr>
        <p:xfrm>
          <a:off x="2285984" y="2714620"/>
          <a:ext cx="1800225" cy="776287"/>
        </p:xfrm>
        <a:graphic>
          <a:graphicData uri="http://schemas.openxmlformats.org/presentationml/2006/ole">
            <p:oleObj spid="_x0000_s451586" name="Equation" r:id="rId3" imgW="533169" imgH="228501" progId="Equation.DSMT4">
              <p:embed/>
            </p:oleObj>
          </a:graphicData>
        </a:graphic>
      </p:graphicFrame>
      <p:pic>
        <p:nvPicPr>
          <p:cNvPr id="9" name="Picture 10" descr="0526"/>
          <p:cNvPicPr>
            <a:picLocks noChangeAspect="1" noChangeArrowheads="1"/>
          </p:cNvPicPr>
          <p:nvPr/>
        </p:nvPicPr>
        <p:blipFill>
          <a:blip r:embed="rId4"/>
          <a:srcRect/>
          <a:stretch>
            <a:fillRect/>
          </a:stretch>
        </p:blipFill>
        <p:spPr bwMode="auto">
          <a:xfrm>
            <a:off x="5411818" y="2714620"/>
            <a:ext cx="3517900" cy="3479800"/>
          </a:xfrm>
          <a:prstGeom prst="rect">
            <a:avLst/>
          </a:prstGeom>
          <a:noFill/>
          <a:ln w="9525">
            <a:noFill/>
            <a:miter lim="800000"/>
            <a:headEnd/>
            <a:tailEnd/>
          </a:ln>
        </p:spPr>
      </p:pic>
      <p:cxnSp>
        <p:nvCxnSpPr>
          <p:cNvPr id="10" name="直接箭头连接符 9"/>
          <p:cNvCxnSpPr/>
          <p:nvPr/>
        </p:nvCxnSpPr>
        <p:spPr>
          <a:xfrm>
            <a:off x="6345277" y="5942018"/>
            <a:ext cx="1643074" cy="158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endCxn id="9" idx="3"/>
          </p:cNvCxnSpPr>
          <p:nvPr/>
        </p:nvCxnSpPr>
        <p:spPr>
          <a:xfrm rot="5400000" flipH="1" flipV="1">
            <a:off x="7786723" y="4727586"/>
            <a:ext cx="1416060" cy="869929"/>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rot="5400000">
            <a:off x="5965041" y="4750603"/>
            <a:ext cx="1500198" cy="857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5" name="Rectangle 3"/>
          <p:cNvSpPr>
            <a:spLocks noChangeArrowheads="1"/>
          </p:cNvSpPr>
          <p:nvPr/>
        </p:nvSpPr>
        <p:spPr bwMode="auto">
          <a:xfrm>
            <a:off x="0" y="-642966"/>
            <a:ext cx="184731" cy="523220"/>
          </a:xfrm>
          <a:prstGeom prst="rect">
            <a:avLst/>
          </a:prstGeom>
          <a:noFill/>
          <a:ln w="9525">
            <a:noFill/>
            <a:miter lim="800000"/>
            <a:headEnd/>
            <a:tailEnd/>
          </a:ln>
          <a:effectLst/>
        </p:spPr>
        <p:txBody>
          <a:bodyPr wrap="none" anchor="ctr">
            <a:spAutoFit/>
          </a:bodyPr>
          <a:lstStyle/>
          <a:p>
            <a:endParaRPr lang="zh-CN" altLang="en-US" sz="2800">
              <a:latin typeface="微软雅黑" pitchFamily="34" charset="-122"/>
              <a:ea typeface="微软雅黑" pitchFamily="34" charset="-122"/>
            </a:endParaRPr>
          </a:p>
        </p:txBody>
      </p:sp>
      <p:sp>
        <p:nvSpPr>
          <p:cNvPr id="980996" name="Rectangle 4"/>
          <p:cNvSpPr>
            <a:spLocks noChangeArrowheads="1"/>
          </p:cNvSpPr>
          <p:nvPr/>
        </p:nvSpPr>
        <p:spPr bwMode="auto">
          <a:xfrm>
            <a:off x="468313" y="1463647"/>
            <a:ext cx="4824412" cy="523220"/>
          </a:xfrm>
          <a:prstGeom prst="rect">
            <a:avLst/>
          </a:prstGeom>
          <a:noFill/>
          <a:ln w="9525">
            <a:noFill/>
            <a:miter lim="800000"/>
            <a:headEnd/>
            <a:tailEnd/>
          </a:ln>
          <a:effectLst/>
        </p:spPr>
        <p:txBody>
          <a:bodyPr anchor="ctr">
            <a:spAutoFit/>
          </a:bodyPr>
          <a:lstStyle/>
          <a:p>
            <a:pPr algn="l">
              <a:buClr>
                <a:schemeClr val="folHlink"/>
              </a:buClr>
              <a:buSzPct val="75000"/>
              <a:buFont typeface="Wingdings" pitchFamily="2" charset="2"/>
              <a:buChar char="l"/>
            </a:pPr>
            <a:r>
              <a:rPr lang="zh-CN" altLang="en-US" sz="2800" b="1" dirty="0">
                <a:solidFill>
                  <a:schemeClr val="tx1"/>
                </a:solidFill>
                <a:latin typeface="微软雅黑" pitchFamily="34" charset="-122"/>
                <a:ea typeface="微软雅黑" pitchFamily="34" charset="-122"/>
              </a:rPr>
              <a:t>有效工作矢量作用时间</a:t>
            </a:r>
            <a:endParaRPr lang="zh-CN" altLang="en-US" sz="2800" b="1" dirty="0">
              <a:latin typeface="微软雅黑" pitchFamily="34" charset="-122"/>
              <a:ea typeface="微软雅黑" pitchFamily="34" charset="-122"/>
            </a:endParaRPr>
          </a:p>
        </p:txBody>
      </p:sp>
      <p:sp>
        <p:nvSpPr>
          <p:cNvPr id="980997" name="Rectangle 5"/>
          <p:cNvSpPr>
            <a:spLocks noChangeArrowheads="1"/>
          </p:cNvSpPr>
          <p:nvPr/>
        </p:nvSpPr>
        <p:spPr bwMode="auto">
          <a:xfrm>
            <a:off x="0" y="-642966"/>
            <a:ext cx="184731" cy="523220"/>
          </a:xfrm>
          <a:prstGeom prst="rect">
            <a:avLst/>
          </a:prstGeom>
          <a:noFill/>
          <a:ln w="9525">
            <a:noFill/>
            <a:miter lim="800000"/>
            <a:headEnd/>
            <a:tailEnd/>
          </a:ln>
          <a:effectLst/>
        </p:spPr>
        <p:txBody>
          <a:bodyPr wrap="none" anchor="ctr">
            <a:spAutoFit/>
          </a:bodyPr>
          <a:lstStyle/>
          <a:p>
            <a:endParaRPr lang="zh-CN" altLang="en-US" sz="2800">
              <a:latin typeface="微软雅黑" pitchFamily="34" charset="-122"/>
              <a:ea typeface="微软雅黑" pitchFamily="34" charset="-122"/>
            </a:endParaRPr>
          </a:p>
        </p:txBody>
      </p:sp>
      <p:sp>
        <p:nvSpPr>
          <p:cNvPr id="980999" name="Rectangle 7"/>
          <p:cNvSpPr>
            <a:spLocks noChangeArrowheads="1"/>
          </p:cNvSpPr>
          <p:nvPr/>
        </p:nvSpPr>
        <p:spPr bwMode="auto">
          <a:xfrm>
            <a:off x="0" y="2666972"/>
            <a:ext cx="184731" cy="523220"/>
          </a:xfrm>
          <a:prstGeom prst="rect">
            <a:avLst/>
          </a:prstGeom>
          <a:noFill/>
          <a:ln w="9525">
            <a:noFill/>
            <a:miter lim="800000"/>
            <a:headEnd/>
            <a:tailEnd/>
          </a:ln>
          <a:effectLst/>
        </p:spPr>
        <p:txBody>
          <a:bodyPr wrap="none" anchor="ctr">
            <a:spAutoFit/>
          </a:bodyPr>
          <a:lstStyle/>
          <a:p>
            <a:endParaRPr lang="zh-CN" altLang="en-US" sz="2800">
              <a:latin typeface="微软雅黑" pitchFamily="34" charset="-122"/>
              <a:ea typeface="微软雅黑" pitchFamily="34" charset="-122"/>
            </a:endParaRPr>
          </a:p>
        </p:txBody>
      </p:sp>
      <p:sp>
        <p:nvSpPr>
          <p:cNvPr id="981002" name="Rectangle 10"/>
          <p:cNvSpPr>
            <a:spLocks noChangeArrowheads="1"/>
          </p:cNvSpPr>
          <p:nvPr/>
        </p:nvSpPr>
        <p:spPr bwMode="auto">
          <a:xfrm>
            <a:off x="0" y="2676497"/>
            <a:ext cx="184731" cy="523220"/>
          </a:xfrm>
          <a:prstGeom prst="rect">
            <a:avLst/>
          </a:prstGeom>
          <a:noFill/>
          <a:ln w="9525">
            <a:noFill/>
            <a:miter lim="800000"/>
            <a:headEnd/>
            <a:tailEnd/>
          </a:ln>
          <a:effectLst/>
        </p:spPr>
        <p:txBody>
          <a:bodyPr wrap="none" anchor="ctr">
            <a:spAutoFit/>
          </a:bodyPr>
          <a:lstStyle/>
          <a:p>
            <a:endParaRPr lang="zh-CN" altLang="en-US" sz="2800">
              <a:latin typeface="微软雅黑" pitchFamily="34" charset="-122"/>
              <a:ea typeface="微软雅黑" pitchFamily="34" charset="-122"/>
            </a:endParaRPr>
          </a:p>
        </p:txBody>
      </p:sp>
      <p:graphicFrame>
        <p:nvGraphicFramePr>
          <p:cNvPr id="981001" name="Object 9"/>
          <p:cNvGraphicFramePr>
            <a:graphicFrameLocks noChangeAspect="1"/>
          </p:cNvGraphicFramePr>
          <p:nvPr/>
        </p:nvGraphicFramePr>
        <p:xfrm>
          <a:off x="3000364" y="2143116"/>
          <a:ext cx="1368425" cy="561975"/>
        </p:xfrm>
        <a:graphic>
          <a:graphicData uri="http://schemas.openxmlformats.org/presentationml/2006/ole">
            <p:oleObj spid="_x0000_s452610" name="Equation" r:id="rId3" imgW="532937" imgH="215713" progId="Equation.DSMT4">
              <p:embed/>
            </p:oleObj>
          </a:graphicData>
        </a:graphic>
      </p:graphicFrame>
      <p:sp>
        <p:nvSpPr>
          <p:cNvPr id="981003" name="Rectangle 11"/>
          <p:cNvSpPr>
            <a:spLocks noChangeArrowheads="1"/>
          </p:cNvSpPr>
          <p:nvPr/>
        </p:nvSpPr>
        <p:spPr bwMode="auto">
          <a:xfrm>
            <a:off x="428596" y="2857496"/>
            <a:ext cx="2898550" cy="523220"/>
          </a:xfrm>
          <a:prstGeom prst="rect">
            <a:avLst/>
          </a:prstGeom>
          <a:noFill/>
          <a:ln w="9525">
            <a:noFill/>
            <a:miter lim="800000"/>
            <a:headEnd/>
            <a:tailEnd/>
          </a:ln>
          <a:effectLst/>
        </p:spPr>
        <p:txBody>
          <a:bodyPr wrap="none" anchor="ctr">
            <a:spAutoFit/>
          </a:bodyPr>
          <a:lstStyle/>
          <a:p>
            <a:pPr algn="l">
              <a:buClr>
                <a:schemeClr val="folHlink"/>
              </a:buClr>
              <a:buSzPct val="75000"/>
              <a:buFont typeface="Wingdings" pitchFamily="2" charset="2"/>
              <a:buChar char="l"/>
            </a:pPr>
            <a:r>
              <a:rPr lang="zh-CN" altLang="en-US" sz="2800" b="1" dirty="0">
                <a:solidFill>
                  <a:schemeClr val="tx1"/>
                </a:solidFill>
                <a:latin typeface="微软雅黑" pitchFamily="34" charset="-122"/>
                <a:ea typeface="微软雅黑" pitchFamily="34" charset="-122"/>
              </a:rPr>
              <a:t>零矢量作用时间</a:t>
            </a:r>
          </a:p>
        </p:txBody>
      </p:sp>
      <p:graphicFrame>
        <p:nvGraphicFramePr>
          <p:cNvPr id="981004" name="Object 12"/>
          <p:cNvGraphicFramePr>
            <a:graphicFrameLocks noChangeAspect="1"/>
          </p:cNvGraphicFramePr>
          <p:nvPr/>
        </p:nvGraphicFramePr>
        <p:xfrm>
          <a:off x="2857488" y="3357562"/>
          <a:ext cx="2376487" cy="641350"/>
        </p:xfrm>
        <a:graphic>
          <a:graphicData uri="http://schemas.openxmlformats.org/presentationml/2006/ole">
            <p:oleObj spid="_x0000_s452611" name="Equation" r:id="rId4" imgW="850900" imgH="228600" progId="Equation.DSMT4">
              <p:embed/>
            </p:oleObj>
          </a:graphicData>
        </a:graphic>
      </p:graphicFrame>
      <p:graphicFrame>
        <p:nvGraphicFramePr>
          <p:cNvPr id="981006" name="Object 14"/>
          <p:cNvGraphicFramePr>
            <a:graphicFrameLocks noChangeAspect="1"/>
          </p:cNvGraphicFramePr>
          <p:nvPr/>
        </p:nvGraphicFramePr>
        <p:xfrm>
          <a:off x="2786050" y="3929066"/>
          <a:ext cx="3743325" cy="965200"/>
        </p:xfrm>
        <a:graphic>
          <a:graphicData uri="http://schemas.openxmlformats.org/presentationml/2006/ole">
            <p:oleObj spid="_x0000_s452612" name="Equation" r:id="rId5" imgW="1511300" imgH="393700" progId="Equation.DSMT4">
              <p:embed/>
            </p:oleObj>
          </a:graphicData>
        </a:graphic>
      </p:graphicFrame>
      <p:sp>
        <p:nvSpPr>
          <p:cNvPr id="981008" name="Rectangle 16"/>
          <p:cNvSpPr>
            <a:spLocks noChangeArrowheads="1"/>
          </p:cNvSpPr>
          <p:nvPr/>
        </p:nvSpPr>
        <p:spPr bwMode="auto">
          <a:xfrm>
            <a:off x="428596" y="4857760"/>
            <a:ext cx="3975768" cy="523220"/>
          </a:xfrm>
          <a:prstGeom prst="rect">
            <a:avLst/>
          </a:prstGeom>
          <a:noFill/>
          <a:ln w="9525">
            <a:noFill/>
            <a:miter lim="800000"/>
            <a:headEnd/>
            <a:tailEnd/>
          </a:ln>
          <a:effectLst/>
        </p:spPr>
        <p:txBody>
          <a:bodyPr wrap="none" anchor="ctr">
            <a:spAutoFit/>
          </a:bodyPr>
          <a:lstStyle/>
          <a:p>
            <a:pPr algn="l">
              <a:buClr>
                <a:schemeClr val="folHlink"/>
              </a:buClr>
              <a:buSzPct val="75000"/>
              <a:buFont typeface="Wingdings" pitchFamily="2" charset="2"/>
              <a:buChar char="l"/>
            </a:pPr>
            <a:r>
              <a:rPr lang="zh-CN" altLang="en-US" sz="2800" b="1" dirty="0">
                <a:solidFill>
                  <a:schemeClr val="tx1"/>
                </a:solidFill>
                <a:latin typeface="微软雅黑" pitchFamily="34" charset="-122"/>
                <a:ea typeface="微软雅黑" pitchFamily="34" charset="-122"/>
              </a:rPr>
              <a:t>定子磁链矢量的增量为</a:t>
            </a:r>
          </a:p>
        </p:txBody>
      </p:sp>
      <p:graphicFrame>
        <p:nvGraphicFramePr>
          <p:cNvPr id="981009" name="Object 17"/>
          <p:cNvGraphicFramePr>
            <a:graphicFrameLocks noChangeAspect="1"/>
          </p:cNvGraphicFramePr>
          <p:nvPr/>
        </p:nvGraphicFramePr>
        <p:xfrm>
          <a:off x="1357290" y="5286388"/>
          <a:ext cx="6697663" cy="1089025"/>
        </p:xfrm>
        <a:graphic>
          <a:graphicData uri="http://schemas.openxmlformats.org/presentationml/2006/ole">
            <p:oleObj spid="_x0000_s452613" name="Equation" r:id="rId6" imgW="2755900" imgH="444500" progId="Equation.DSMT4">
              <p:embed/>
            </p:oleObj>
          </a:graphicData>
        </a:graphic>
      </p:graphicFrame>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43" name="Rectangle 3"/>
          <p:cNvSpPr>
            <a:spLocks noChangeArrowheads="1"/>
          </p:cNvSpPr>
          <p:nvPr/>
        </p:nvSpPr>
        <p:spPr bwMode="auto">
          <a:xfrm>
            <a:off x="0" y="-500090"/>
            <a:ext cx="184731" cy="581762"/>
          </a:xfrm>
          <a:prstGeom prst="rect">
            <a:avLst/>
          </a:prstGeom>
          <a:noFill/>
          <a:ln w="9525">
            <a:noFill/>
            <a:miter lim="800000"/>
            <a:headEnd/>
            <a:tailEnd/>
          </a:ln>
          <a:effectLst/>
        </p:spPr>
        <p:txBody>
          <a:bodyPr wrap="none" anchor="ctr">
            <a:spAutoFit/>
          </a:bodyPr>
          <a:lstStyle/>
          <a:p>
            <a:pPr>
              <a:lnSpc>
                <a:spcPct val="125000"/>
              </a:lnSpc>
            </a:pPr>
            <a:endParaRPr lang="zh-CN" altLang="en-US" sz="2800">
              <a:latin typeface="微软雅黑" pitchFamily="34" charset="-122"/>
              <a:ea typeface="微软雅黑" pitchFamily="34" charset="-122"/>
            </a:endParaRPr>
          </a:p>
        </p:txBody>
      </p:sp>
      <p:sp>
        <p:nvSpPr>
          <p:cNvPr id="983044" name="Rectangle 4"/>
          <p:cNvSpPr>
            <a:spLocks noChangeArrowheads="1"/>
          </p:cNvSpPr>
          <p:nvPr/>
        </p:nvSpPr>
        <p:spPr bwMode="auto">
          <a:xfrm>
            <a:off x="428596" y="1142984"/>
            <a:ext cx="4960943" cy="1938992"/>
          </a:xfrm>
          <a:prstGeom prst="rect">
            <a:avLst/>
          </a:prstGeom>
          <a:noFill/>
          <a:ln w="9525">
            <a:noFill/>
            <a:miter lim="800000"/>
            <a:headEnd/>
            <a:tailEnd/>
          </a:ln>
          <a:effectLst/>
        </p:spPr>
        <p:txBody>
          <a:bodyPr wrap="square" anchor="ctr">
            <a:spAutoFit/>
          </a:bodyPr>
          <a:lstStyle/>
          <a:p>
            <a:pPr algn="l">
              <a:lnSpc>
                <a:spcPct val="125000"/>
              </a:lnSpc>
              <a:buClr>
                <a:schemeClr val="folHlink"/>
              </a:buClr>
              <a:buSzPct val="75000"/>
              <a:buFont typeface="Wingdings" pitchFamily="2" charset="2"/>
              <a:buChar char="l"/>
            </a:pPr>
            <a:r>
              <a:rPr lang="zh-CN" altLang="en-US" sz="2400" b="1" dirty="0" smtClean="0">
                <a:solidFill>
                  <a:schemeClr val="tx1"/>
                </a:solidFill>
                <a:latin typeface="微软雅黑" pitchFamily="34" charset="-122"/>
                <a:ea typeface="微软雅黑" pitchFamily="34" charset="-122"/>
              </a:rPr>
              <a:t>在△</a:t>
            </a:r>
            <a:r>
              <a:rPr lang="en-US" altLang="zh-CN" sz="2400" b="1" dirty="0" smtClean="0">
                <a:solidFill>
                  <a:schemeClr val="tx1"/>
                </a:solidFill>
                <a:latin typeface="微软雅黑" pitchFamily="34" charset="-122"/>
                <a:ea typeface="微软雅黑" pitchFamily="34" charset="-122"/>
              </a:rPr>
              <a:t>t</a:t>
            </a:r>
            <a:r>
              <a:rPr lang="en-US" altLang="zh-CN" sz="2400" b="1" baseline="-25000" dirty="0" smtClean="0">
                <a:solidFill>
                  <a:schemeClr val="tx1"/>
                </a:solidFill>
                <a:latin typeface="微软雅黑" pitchFamily="34" charset="-122"/>
                <a:ea typeface="微软雅黑" pitchFamily="34" charset="-122"/>
              </a:rPr>
              <a:t>1</a:t>
            </a:r>
            <a:r>
              <a:rPr lang="zh-CN" altLang="en-US" sz="2400" b="1" dirty="0" smtClean="0">
                <a:solidFill>
                  <a:schemeClr val="tx1"/>
                </a:solidFill>
                <a:latin typeface="微软雅黑" pitchFamily="34" charset="-122"/>
                <a:ea typeface="微软雅黑" pitchFamily="34" charset="-122"/>
              </a:rPr>
              <a:t>内</a:t>
            </a:r>
            <a:r>
              <a:rPr lang="zh-CN" altLang="en-US" sz="2400" b="1" dirty="0">
                <a:solidFill>
                  <a:schemeClr val="tx1"/>
                </a:solidFill>
                <a:latin typeface="微软雅黑" pitchFamily="34" charset="-122"/>
                <a:ea typeface="微软雅黑" pitchFamily="34" charset="-122"/>
              </a:rPr>
              <a:t>，定子磁链矢量轨迹沿着有效工作电压矢量方向运行。</a:t>
            </a:r>
          </a:p>
          <a:p>
            <a:pPr algn="l">
              <a:lnSpc>
                <a:spcPct val="125000"/>
              </a:lnSpc>
              <a:buClr>
                <a:schemeClr val="folHlink"/>
              </a:buClr>
              <a:buSzPct val="75000"/>
              <a:buFont typeface="Wingdings" pitchFamily="2" charset="2"/>
              <a:buChar char="l"/>
            </a:pPr>
            <a:r>
              <a:rPr lang="zh-CN" altLang="en-US" sz="2400" b="1" dirty="0" smtClean="0">
                <a:solidFill>
                  <a:schemeClr val="tx1"/>
                </a:solidFill>
                <a:latin typeface="微软雅黑" pitchFamily="34" charset="-122"/>
                <a:ea typeface="微软雅黑" pitchFamily="34" charset="-122"/>
              </a:rPr>
              <a:t>在△</a:t>
            </a:r>
            <a:r>
              <a:rPr lang="en-US" altLang="zh-CN" sz="2400" b="1" dirty="0" smtClean="0">
                <a:solidFill>
                  <a:schemeClr val="tx1"/>
                </a:solidFill>
                <a:latin typeface="微软雅黑" pitchFamily="34" charset="-122"/>
                <a:ea typeface="微软雅黑" pitchFamily="34" charset="-122"/>
              </a:rPr>
              <a:t>t</a:t>
            </a:r>
            <a:r>
              <a:rPr lang="en-US" altLang="zh-CN" sz="2400" b="1" baseline="-25000" dirty="0" smtClean="0">
                <a:solidFill>
                  <a:schemeClr val="tx1"/>
                </a:solidFill>
                <a:latin typeface="微软雅黑" pitchFamily="34" charset="-122"/>
                <a:ea typeface="微软雅黑" pitchFamily="34" charset="-122"/>
              </a:rPr>
              <a:t>0</a:t>
            </a:r>
            <a:r>
              <a:rPr lang="zh-CN" altLang="en-US" sz="2400" b="1" dirty="0" smtClean="0">
                <a:solidFill>
                  <a:schemeClr val="tx1"/>
                </a:solidFill>
                <a:latin typeface="微软雅黑" pitchFamily="34" charset="-122"/>
                <a:ea typeface="微软雅黑" pitchFamily="34" charset="-122"/>
              </a:rPr>
              <a:t>内</a:t>
            </a:r>
            <a:r>
              <a:rPr lang="zh-CN" altLang="en-US" sz="2400" b="1" dirty="0">
                <a:solidFill>
                  <a:schemeClr val="tx1"/>
                </a:solidFill>
                <a:latin typeface="微软雅黑" pitchFamily="34" charset="-122"/>
                <a:ea typeface="微软雅黑" pitchFamily="34" charset="-122"/>
              </a:rPr>
              <a:t>，零矢量起作用，定子磁链矢量轨迹停留在</a:t>
            </a:r>
            <a:r>
              <a:rPr lang="zh-CN" altLang="en-US" sz="2400" b="1" dirty="0" smtClean="0">
                <a:solidFill>
                  <a:schemeClr val="tx1"/>
                </a:solidFill>
                <a:latin typeface="微软雅黑" pitchFamily="34" charset="-122"/>
                <a:ea typeface="微软雅黑" pitchFamily="34" charset="-122"/>
              </a:rPr>
              <a:t>原地。</a:t>
            </a:r>
            <a:endParaRPr lang="zh-CN" altLang="en-US" sz="2400" b="1" dirty="0">
              <a:solidFill>
                <a:schemeClr val="tx1"/>
              </a:solidFill>
              <a:latin typeface="微软雅黑" pitchFamily="34" charset="-122"/>
              <a:ea typeface="微软雅黑" pitchFamily="34" charset="-122"/>
            </a:endParaRPr>
          </a:p>
        </p:txBody>
      </p:sp>
      <p:sp>
        <p:nvSpPr>
          <p:cNvPr id="983045" name="Rectangle 5"/>
          <p:cNvSpPr>
            <a:spLocks noChangeArrowheads="1"/>
          </p:cNvSpPr>
          <p:nvPr/>
        </p:nvSpPr>
        <p:spPr bwMode="auto">
          <a:xfrm>
            <a:off x="0" y="-500090"/>
            <a:ext cx="184731" cy="581762"/>
          </a:xfrm>
          <a:prstGeom prst="rect">
            <a:avLst/>
          </a:prstGeom>
          <a:noFill/>
          <a:ln w="9525">
            <a:noFill/>
            <a:miter lim="800000"/>
            <a:headEnd/>
            <a:tailEnd/>
          </a:ln>
          <a:effectLst/>
        </p:spPr>
        <p:txBody>
          <a:bodyPr wrap="none" anchor="ctr">
            <a:spAutoFit/>
          </a:bodyPr>
          <a:lstStyle/>
          <a:p>
            <a:pPr>
              <a:lnSpc>
                <a:spcPct val="125000"/>
              </a:lnSpc>
            </a:pPr>
            <a:endParaRPr lang="zh-CN" altLang="en-US" sz="2800">
              <a:latin typeface="微软雅黑" pitchFamily="34" charset="-122"/>
              <a:ea typeface="微软雅黑" pitchFamily="34" charset="-122"/>
            </a:endParaRPr>
          </a:p>
        </p:txBody>
      </p:sp>
      <p:sp>
        <p:nvSpPr>
          <p:cNvPr id="983046" name="Rectangle 6"/>
          <p:cNvSpPr>
            <a:spLocks noChangeArrowheads="1"/>
          </p:cNvSpPr>
          <p:nvPr/>
        </p:nvSpPr>
        <p:spPr bwMode="auto">
          <a:xfrm>
            <a:off x="0" y="2809848"/>
            <a:ext cx="184731" cy="581762"/>
          </a:xfrm>
          <a:prstGeom prst="rect">
            <a:avLst/>
          </a:prstGeom>
          <a:noFill/>
          <a:ln w="9525">
            <a:noFill/>
            <a:miter lim="800000"/>
            <a:headEnd/>
            <a:tailEnd/>
          </a:ln>
          <a:effectLst/>
        </p:spPr>
        <p:txBody>
          <a:bodyPr wrap="none" anchor="ctr">
            <a:spAutoFit/>
          </a:bodyPr>
          <a:lstStyle/>
          <a:p>
            <a:pPr>
              <a:lnSpc>
                <a:spcPct val="125000"/>
              </a:lnSpc>
            </a:pPr>
            <a:endParaRPr lang="zh-CN" altLang="en-US" sz="2800">
              <a:latin typeface="微软雅黑" pitchFamily="34" charset="-122"/>
              <a:ea typeface="微软雅黑" pitchFamily="34" charset="-122"/>
            </a:endParaRPr>
          </a:p>
        </p:txBody>
      </p:sp>
      <p:sp>
        <p:nvSpPr>
          <p:cNvPr id="983047" name="Rectangle 7"/>
          <p:cNvSpPr>
            <a:spLocks noChangeArrowheads="1"/>
          </p:cNvSpPr>
          <p:nvPr/>
        </p:nvSpPr>
        <p:spPr bwMode="auto">
          <a:xfrm>
            <a:off x="0" y="2819373"/>
            <a:ext cx="184731" cy="581762"/>
          </a:xfrm>
          <a:prstGeom prst="rect">
            <a:avLst/>
          </a:prstGeom>
          <a:noFill/>
          <a:ln w="9525">
            <a:noFill/>
            <a:miter lim="800000"/>
            <a:headEnd/>
            <a:tailEnd/>
          </a:ln>
          <a:effectLst/>
        </p:spPr>
        <p:txBody>
          <a:bodyPr wrap="none" anchor="ctr">
            <a:spAutoFit/>
          </a:bodyPr>
          <a:lstStyle/>
          <a:p>
            <a:pPr>
              <a:lnSpc>
                <a:spcPct val="125000"/>
              </a:lnSpc>
            </a:pPr>
            <a:endParaRPr lang="zh-CN" altLang="en-US" sz="2800">
              <a:latin typeface="微软雅黑" pitchFamily="34" charset="-122"/>
              <a:ea typeface="微软雅黑" pitchFamily="34" charset="-122"/>
            </a:endParaRPr>
          </a:p>
        </p:txBody>
      </p:sp>
      <p:sp>
        <p:nvSpPr>
          <p:cNvPr id="983048" name="Rectangle 8"/>
          <p:cNvSpPr>
            <a:spLocks noChangeArrowheads="1"/>
          </p:cNvSpPr>
          <p:nvPr/>
        </p:nvSpPr>
        <p:spPr bwMode="auto">
          <a:xfrm>
            <a:off x="0" y="2814610"/>
            <a:ext cx="184731" cy="581762"/>
          </a:xfrm>
          <a:prstGeom prst="rect">
            <a:avLst/>
          </a:prstGeom>
          <a:noFill/>
          <a:ln w="9525">
            <a:noFill/>
            <a:miter lim="800000"/>
            <a:headEnd/>
            <a:tailEnd/>
          </a:ln>
          <a:effectLst/>
        </p:spPr>
        <p:txBody>
          <a:bodyPr wrap="none" anchor="ctr">
            <a:spAutoFit/>
          </a:bodyPr>
          <a:lstStyle/>
          <a:p>
            <a:pPr>
              <a:lnSpc>
                <a:spcPct val="125000"/>
              </a:lnSpc>
            </a:pPr>
            <a:endParaRPr lang="zh-CN" altLang="en-US" sz="2800">
              <a:latin typeface="微软雅黑" pitchFamily="34" charset="-122"/>
              <a:ea typeface="微软雅黑" pitchFamily="34" charset="-122"/>
            </a:endParaRPr>
          </a:p>
        </p:txBody>
      </p:sp>
      <p:sp>
        <p:nvSpPr>
          <p:cNvPr id="983049" name="Rectangle 9"/>
          <p:cNvSpPr>
            <a:spLocks noChangeArrowheads="1"/>
          </p:cNvSpPr>
          <p:nvPr/>
        </p:nvSpPr>
        <p:spPr bwMode="auto">
          <a:xfrm>
            <a:off x="428596" y="4572008"/>
            <a:ext cx="4693914" cy="581762"/>
          </a:xfrm>
          <a:prstGeom prst="rect">
            <a:avLst/>
          </a:prstGeom>
          <a:noFill/>
          <a:ln w="9525">
            <a:noFill/>
            <a:miter lim="800000"/>
            <a:headEnd/>
            <a:tailEnd/>
          </a:ln>
          <a:effectLst/>
        </p:spPr>
        <p:txBody>
          <a:bodyPr wrap="none" anchor="ctr">
            <a:spAutoFit/>
          </a:bodyPr>
          <a:lstStyle/>
          <a:p>
            <a:pPr algn="l">
              <a:lnSpc>
                <a:spcPct val="125000"/>
              </a:lnSpc>
              <a:buClr>
                <a:schemeClr val="folHlink"/>
              </a:buClr>
              <a:buSzPct val="75000"/>
              <a:buFont typeface="Wingdings" pitchFamily="2" charset="2"/>
              <a:buChar char="l"/>
            </a:pPr>
            <a:r>
              <a:rPr lang="zh-CN" altLang="en-US" sz="2800" b="1" dirty="0">
                <a:solidFill>
                  <a:schemeClr val="tx1"/>
                </a:solidFill>
                <a:latin typeface="微软雅黑" pitchFamily="34" charset="-122"/>
                <a:ea typeface="微软雅黑" pitchFamily="34" charset="-122"/>
              </a:rPr>
              <a:t>正六边形定子磁链的最大值</a:t>
            </a:r>
          </a:p>
        </p:txBody>
      </p:sp>
      <p:sp>
        <p:nvSpPr>
          <p:cNvPr id="983051" name="Rectangle 11"/>
          <p:cNvSpPr>
            <a:spLocks noChangeArrowheads="1"/>
          </p:cNvSpPr>
          <p:nvPr/>
        </p:nvSpPr>
        <p:spPr bwMode="auto">
          <a:xfrm>
            <a:off x="0" y="2705073"/>
            <a:ext cx="184731" cy="581762"/>
          </a:xfrm>
          <a:prstGeom prst="rect">
            <a:avLst/>
          </a:prstGeom>
          <a:noFill/>
          <a:ln w="9525">
            <a:noFill/>
            <a:miter lim="800000"/>
            <a:headEnd/>
            <a:tailEnd/>
          </a:ln>
          <a:effectLst/>
        </p:spPr>
        <p:txBody>
          <a:bodyPr wrap="none" anchor="ctr">
            <a:spAutoFit/>
          </a:bodyPr>
          <a:lstStyle/>
          <a:p>
            <a:pPr>
              <a:lnSpc>
                <a:spcPct val="125000"/>
              </a:lnSpc>
            </a:pPr>
            <a:endParaRPr lang="zh-CN" altLang="en-US" sz="2800">
              <a:latin typeface="微软雅黑" pitchFamily="34" charset="-122"/>
              <a:ea typeface="微软雅黑" pitchFamily="34" charset="-122"/>
            </a:endParaRPr>
          </a:p>
        </p:txBody>
      </p:sp>
      <p:graphicFrame>
        <p:nvGraphicFramePr>
          <p:cNvPr id="983052" name="Object 12"/>
          <p:cNvGraphicFramePr>
            <a:graphicFrameLocks noChangeAspect="1"/>
          </p:cNvGraphicFramePr>
          <p:nvPr/>
        </p:nvGraphicFramePr>
        <p:xfrm>
          <a:off x="285720" y="5143512"/>
          <a:ext cx="5543550" cy="962025"/>
        </p:xfrm>
        <a:graphic>
          <a:graphicData uri="http://schemas.openxmlformats.org/presentationml/2006/ole">
            <p:oleObj spid="_x0000_s453634" name="Equation" r:id="rId3" imgW="2578100" imgH="444500" progId="Equation.DSMT4">
              <p:embed/>
            </p:oleObj>
          </a:graphicData>
        </a:graphic>
      </p:graphicFrame>
      <p:pic>
        <p:nvPicPr>
          <p:cNvPr id="14" name="Picture 10" descr="0526"/>
          <p:cNvPicPr>
            <a:picLocks noChangeAspect="1" noChangeArrowheads="1"/>
          </p:cNvPicPr>
          <p:nvPr/>
        </p:nvPicPr>
        <p:blipFill>
          <a:blip r:embed="rId4"/>
          <a:srcRect/>
          <a:stretch>
            <a:fillRect/>
          </a:stretch>
        </p:blipFill>
        <p:spPr bwMode="auto">
          <a:xfrm>
            <a:off x="5411818" y="2714620"/>
            <a:ext cx="3517900" cy="3479800"/>
          </a:xfrm>
          <a:prstGeom prst="rect">
            <a:avLst/>
          </a:prstGeom>
          <a:noFill/>
          <a:ln w="9525">
            <a:noFill/>
            <a:miter lim="800000"/>
            <a:headEnd/>
            <a:tailEnd/>
          </a:ln>
        </p:spPr>
      </p:pic>
      <p:cxnSp>
        <p:nvCxnSpPr>
          <p:cNvPr id="15" name="直接箭头连接符 14"/>
          <p:cNvCxnSpPr/>
          <p:nvPr/>
        </p:nvCxnSpPr>
        <p:spPr>
          <a:xfrm>
            <a:off x="6345277" y="5942018"/>
            <a:ext cx="1643074" cy="158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endCxn id="14" idx="3"/>
          </p:cNvCxnSpPr>
          <p:nvPr/>
        </p:nvCxnSpPr>
        <p:spPr>
          <a:xfrm rot="5400000" flipH="1" flipV="1">
            <a:off x="7786723" y="4727586"/>
            <a:ext cx="1416060" cy="869929"/>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rot="5400000">
            <a:off x="5965041" y="4750603"/>
            <a:ext cx="1500198" cy="857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019" name="Rectangle 3"/>
          <p:cNvSpPr>
            <a:spLocks noChangeArrowheads="1"/>
          </p:cNvSpPr>
          <p:nvPr/>
        </p:nvSpPr>
        <p:spPr bwMode="auto">
          <a:xfrm>
            <a:off x="0" y="0"/>
            <a:ext cx="184731" cy="630942"/>
          </a:xfrm>
          <a:prstGeom prst="rect">
            <a:avLst/>
          </a:prstGeom>
          <a:noFill/>
          <a:ln w="9525">
            <a:noFill/>
            <a:miter lim="800000"/>
            <a:headEnd/>
            <a:tailEnd/>
          </a:ln>
          <a:effectLst/>
        </p:spPr>
        <p:txBody>
          <a:bodyPr wrap="none" anchor="ctr">
            <a:spAutoFit/>
          </a:bodyPr>
          <a:lstStyle/>
          <a:p>
            <a:pPr>
              <a:lnSpc>
                <a:spcPct val="125000"/>
              </a:lnSpc>
            </a:pPr>
            <a:endParaRPr lang="zh-CN" altLang="en-US" sz="2800">
              <a:latin typeface="微软雅黑" pitchFamily="34" charset="-122"/>
              <a:ea typeface="微软雅黑" pitchFamily="34" charset="-122"/>
            </a:endParaRPr>
          </a:p>
        </p:txBody>
      </p:sp>
      <p:sp>
        <p:nvSpPr>
          <p:cNvPr id="982020" name="Rectangle 4"/>
          <p:cNvSpPr>
            <a:spLocks noChangeArrowheads="1"/>
          </p:cNvSpPr>
          <p:nvPr/>
        </p:nvSpPr>
        <p:spPr bwMode="auto">
          <a:xfrm>
            <a:off x="285720" y="1571612"/>
            <a:ext cx="8207375" cy="581762"/>
          </a:xfrm>
          <a:prstGeom prst="rect">
            <a:avLst/>
          </a:prstGeom>
          <a:noFill/>
          <a:ln w="9525">
            <a:noFill/>
            <a:miter lim="800000"/>
            <a:headEnd/>
            <a:tailEnd/>
          </a:ln>
          <a:effectLst/>
        </p:spPr>
        <p:txBody>
          <a:bodyPr anchor="ctr">
            <a:spAutoFit/>
          </a:bodyPr>
          <a:lstStyle/>
          <a:p>
            <a:pPr algn="l">
              <a:lnSpc>
                <a:spcPct val="125000"/>
              </a:lnSpc>
              <a:buClr>
                <a:schemeClr val="folHlink"/>
              </a:buClr>
              <a:buSzPct val="75000"/>
              <a:buFont typeface="Wingdings" pitchFamily="2" charset="2"/>
              <a:buChar char="l"/>
            </a:pPr>
            <a:r>
              <a:rPr lang="zh-CN" altLang="en-US" sz="2800" b="1" dirty="0" smtClean="0">
                <a:solidFill>
                  <a:schemeClr val="tx1"/>
                </a:solidFill>
                <a:latin typeface="微软雅黑" pitchFamily="34" charset="-122"/>
                <a:ea typeface="微软雅黑" pitchFamily="34" charset="-122"/>
              </a:rPr>
              <a:t>直流电压不变，</a:t>
            </a:r>
            <a:r>
              <a:rPr lang="zh-CN" altLang="en-US" sz="2800" b="1" dirty="0">
                <a:solidFill>
                  <a:schemeClr val="tx1"/>
                </a:solidFill>
                <a:latin typeface="微软雅黑" pitchFamily="34" charset="-122"/>
                <a:ea typeface="微软雅黑" pitchFamily="34" charset="-122"/>
              </a:rPr>
              <a:t>要保持</a:t>
            </a:r>
          </a:p>
        </p:txBody>
      </p:sp>
      <p:sp>
        <p:nvSpPr>
          <p:cNvPr id="982021" name="Rectangle 5"/>
          <p:cNvSpPr>
            <a:spLocks noChangeArrowheads="1"/>
          </p:cNvSpPr>
          <p:nvPr/>
        </p:nvSpPr>
        <p:spPr bwMode="auto">
          <a:xfrm>
            <a:off x="0" y="0"/>
            <a:ext cx="184731" cy="630942"/>
          </a:xfrm>
          <a:prstGeom prst="rect">
            <a:avLst/>
          </a:prstGeom>
          <a:noFill/>
          <a:ln w="9525">
            <a:noFill/>
            <a:miter lim="800000"/>
            <a:headEnd/>
            <a:tailEnd/>
          </a:ln>
          <a:effectLst/>
        </p:spPr>
        <p:txBody>
          <a:bodyPr wrap="none" anchor="ctr">
            <a:spAutoFit/>
          </a:bodyPr>
          <a:lstStyle/>
          <a:p>
            <a:pPr>
              <a:lnSpc>
                <a:spcPct val="125000"/>
              </a:lnSpc>
            </a:pPr>
            <a:endParaRPr lang="zh-CN" altLang="en-US" sz="2800">
              <a:latin typeface="微软雅黑" pitchFamily="34" charset="-122"/>
              <a:ea typeface="微软雅黑" pitchFamily="34" charset="-122"/>
            </a:endParaRPr>
          </a:p>
        </p:txBody>
      </p:sp>
      <p:sp>
        <p:nvSpPr>
          <p:cNvPr id="982023" name="Rectangle 7"/>
          <p:cNvSpPr>
            <a:spLocks noChangeArrowheads="1"/>
          </p:cNvSpPr>
          <p:nvPr/>
        </p:nvSpPr>
        <p:spPr bwMode="auto">
          <a:xfrm>
            <a:off x="0" y="3309938"/>
            <a:ext cx="184731" cy="630942"/>
          </a:xfrm>
          <a:prstGeom prst="rect">
            <a:avLst/>
          </a:prstGeom>
          <a:noFill/>
          <a:ln w="9525">
            <a:noFill/>
            <a:miter lim="800000"/>
            <a:headEnd/>
            <a:tailEnd/>
          </a:ln>
          <a:effectLst/>
        </p:spPr>
        <p:txBody>
          <a:bodyPr wrap="none" anchor="ctr">
            <a:spAutoFit/>
          </a:bodyPr>
          <a:lstStyle/>
          <a:p>
            <a:pPr>
              <a:lnSpc>
                <a:spcPct val="125000"/>
              </a:lnSpc>
            </a:pPr>
            <a:endParaRPr lang="zh-CN" altLang="en-US" sz="2800">
              <a:latin typeface="微软雅黑" pitchFamily="34" charset="-122"/>
              <a:ea typeface="微软雅黑" pitchFamily="34" charset="-122"/>
            </a:endParaRPr>
          </a:p>
        </p:txBody>
      </p:sp>
      <p:sp>
        <p:nvSpPr>
          <p:cNvPr id="982024" name="Rectangle 8"/>
          <p:cNvSpPr>
            <a:spLocks noChangeArrowheads="1"/>
          </p:cNvSpPr>
          <p:nvPr/>
        </p:nvSpPr>
        <p:spPr bwMode="auto">
          <a:xfrm>
            <a:off x="0" y="3319463"/>
            <a:ext cx="184731" cy="630942"/>
          </a:xfrm>
          <a:prstGeom prst="rect">
            <a:avLst/>
          </a:prstGeom>
          <a:noFill/>
          <a:ln w="9525">
            <a:noFill/>
            <a:miter lim="800000"/>
            <a:headEnd/>
            <a:tailEnd/>
          </a:ln>
          <a:effectLst/>
        </p:spPr>
        <p:txBody>
          <a:bodyPr wrap="none" anchor="ctr">
            <a:spAutoFit/>
          </a:bodyPr>
          <a:lstStyle/>
          <a:p>
            <a:pPr>
              <a:lnSpc>
                <a:spcPct val="125000"/>
              </a:lnSpc>
            </a:pPr>
            <a:endParaRPr lang="zh-CN" altLang="en-US" sz="2800">
              <a:latin typeface="微软雅黑" pitchFamily="34" charset="-122"/>
              <a:ea typeface="微软雅黑" pitchFamily="34" charset="-122"/>
            </a:endParaRPr>
          </a:p>
        </p:txBody>
      </p:sp>
      <p:sp>
        <p:nvSpPr>
          <p:cNvPr id="982031" name="Rectangle 15"/>
          <p:cNvSpPr>
            <a:spLocks noChangeArrowheads="1"/>
          </p:cNvSpPr>
          <p:nvPr/>
        </p:nvSpPr>
        <p:spPr bwMode="auto">
          <a:xfrm>
            <a:off x="149253" y="2857496"/>
            <a:ext cx="5208565" cy="3323987"/>
          </a:xfrm>
          <a:prstGeom prst="rect">
            <a:avLst/>
          </a:prstGeom>
          <a:noFill/>
          <a:ln w="9525">
            <a:noFill/>
            <a:miter lim="800000"/>
            <a:headEnd/>
            <a:tailEnd/>
          </a:ln>
          <a:effectLst/>
        </p:spPr>
        <p:txBody>
          <a:bodyPr wrap="square" anchor="ctr">
            <a:spAutoFit/>
          </a:bodyPr>
          <a:lstStyle/>
          <a:p>
            <a:pPr algn="l">
              <a:lnSpc>
                <a:spcPct val="125000"/>
              </a:lnSpc>
              <a:buClr>
                <a:schemeClr val="folHlink"/>
              </a:buClr>
              <a:buSzPct val="75000"/>
              <a:buFont typeface="Wingdings" pitchFamily="2" charset="2"/>
              <a:buChar char="l"/>
            </a:pPr>
            <a:r>
              <a:rPr lang="zh-CN" altLang="en-US" sz="2800" b="1" dirty="0">
                <a:solidFill>
                  <a:schemeClr val="tx1"/>
                </a:solidFill>
                <a:latin typeface="微软雅黑" pitchFamily="34" charset="-122"/>
                <a:ea typeface="微软雅黑" pitchFamily="34" charset="-122"/>
              </a:rPr>
              <a:t>输出频率越低，△</a:t>
            </a:r>
            <a:r>
              <a:rPr lang="en-US" altLang="zh-CN" sz="2800" b="1" dirty="0">
                <a:solidFill>
                  <a:schemeClr val="tx1"/>
                </a:solidFill>
                <a:latin typeface="微软雅黑" pitchFamily="34" charset="-122"/>
                <a:ea typeface="微软雅黑" pitchFamily="34" charset="-122"/>
              </a:rPr>
              <a:t>t</a:t>
            </a:r>
            <a:r>
              <a:rPr lang="zh-CN" altLang="en-US" sz="2800" b="1" dirty="0">
                <a:solidFill>
                  <a:schemeClr val="tx1"/>
                </a:solidFill>
                <a:latin typeface="微软雅黑" pitchFamily="34" charset="-122"/>
                <a:ea typeface="微软雅黑" pitchFamily="34" charset="-122"/>
              </a:rPr>
              <a:t>越大，零矢量作用时间△</a:t>
            </a:r>
            <a:r>
              <a:rPr lang="en-US" altLang="zh-CN" sz="2800" b="1" dirty="0">
                <a:solidFill>
                  <a:schemeClr val="tx1"/>
                </a:solidFill>
                <a:latin typeface="微软雅黑" pitchFamily="34" charset="-122"/>
                <a:ea typeface="微软雅黑" pitchFamily="34" charset="-122"/>
              </a:rPr>
              <a:t>t</a:t>
            </a:r>
            <a:r>
              <a:rPr lang="en-US" altLang="zh-CN" sz="2800" b="1" baseline="-25000" dirty="0">
                <a:solidFill>
                  <a:schemeClr val="tx1"/>
                </a:solidFill>
                <a:latin typeface="微软雅黑" pitchFamily="34" charset="-122"/>
                <a:ea typeface="微软雅黑" pitchFamily="34" charset="-122"/>
              </a:rPr>
              <a:t>0</a:t>
            </a:r>
            <a:r>
              <a:rPr lang="zh-CN" altLang="en-US" sz="2800" b="1" dirty="0">
                <a:solidFill>
                  <a:schemeClr val="tx1"/>
                </a:solidFill>
                <a:latin typeface="微软雅黑" pitchFamily="34" charset="-122"/>
                <a:ea typeface="微软雅黑" pitchFamily="34" charset="-122"/>
              </a:rPr>
              <a:t>也越大，定子磁链矢量轨迹停留的时间越长</a:t>
            </a:r>
            <a:r>
              <a:rPr lang="zh-CN" altLang="en-US" sz="2800" b="1" dirty="0" smtClean="0">
                <a:solidFill>
                  <a:schemeClr val="tx1"/>
                </a:solidFill>
                <a:latin typeface="微软雅黑" pitchFamily="34" charset="-122"/>
                <a:ea typeface="微软雅黑" pitchFamily="34" charset="-122"/>
              </a:rPr>
              <a:t>。</a:t>
            </a:r>
            <a:endParaRPr lang="en-US" altLang="zh-CN" sz="2800" b="1" dirty="0" smtClean="0">
              <a:solidFill>
                <a:schemeClr val="tx1"/>
              </a:solidFill>
              <a:latin typeface="微软雅黑" pitchFamily="34" charset="-122"/>
              <a:ea typeface="微软雅黑" pitchFamily="34" charset="-122"/>
            </a:endParaRPr>
          </a:p>
          <a:p>
            <a:pPr algn="l">
              <a:lnSpc>
                <a:spcPct val="125000"/>
              </a:lnSpc>
              <a:buClr>
                <a:schemeClr val="folHlink"/>
              </a:buClr>
              <a:buSzPct val="75000"/>
              <a:buFont typeface="Wingdings" pitchFamily="2" charset="2"/>
              <a:buChar char="l"/>
            </a:pPr>
            <a:endParaRPr lang="en-US" altLang="zh-CN" sz="2800" b="1" dirty="0" smtClean="0">
              <a:latin typeface="微软雅黑" pitchFamily="34" charset="-122"/>
              <a:ea typeface="微软雅黑" pitchFamily="34" charset="-122"/>
            </a:endParaRPr>
          </a:p>
          <a:p>
            <a:pPr algn="l">
              <a:lnSpc>
                <a:spcPct val="125000"/>
              </a:lnSpc>
              <a:buClr>
                <a:schemeClr val="folHlink"/>
              </a:buClr>
              <a:buSzPct val="75000"/>
              <a:buFont typeface="Wingdings" pitchFamily="2" charset="2"/>
              <a:buChar char="l"/>
            </a:pPr>
            <a:r>
              <a:rPr lang="zh-CN" altLang="en-US" sz="2800" b="1" dirty="0" smtClean="0">
                <a:latin typeface="微软雅黑" pitchFamily="34" charset="-122"/>
                <a:ea typeface="微软雅黑" pitchFamily="34" charset="-122"/>
              </a:rPr>
              <a:t>零矢量插入</a:t>
            </a:r>
            <a:r>
              <a:rPr lang="zh-CN" altLang="en-US" sz="2800" b="1" dirty="0">
                <a:latin typeface="微软雅黑" pitchFamily="34" charset="-122"/>
                <a:ea typeface="微软雅黑" pitchFamily="34" charset="-122"/>
              </a:rPr>
              <a:t>有效地解决了定子磁链矢量幅值与旋转速度的矛盾</a:t>
            </a:r>
            <a:r>
              <a:rPr lang="zh-CN" altLang="en-US" sz="2800" b="1" dirty="0">
                <a:solidFill>
                  <a:schemeClr val="tx1"/>
                </a:solidFill>
                <a:latin typeface="微软雅黑" pitchFamily="34" charset="-122"/>
                <a:ea typeface="微软雅黑" pitchFamily="34" charset="-122"/>
              </a:rPr>
              <a:t>。</a:t>
            </a:r>
          </a:p>
        </p:txBody>
      </p:sp>
      <p:sp>
        <p:nvSpPr>
          <p:cNvPr id="982032" name="Rectangle 16"/>
          <p:cNvSpPr>
            <a:spLocks noChangeArrowheads="1"/>
          </p:cNvSpPr>
          <p:nvPr/>
        </p:nvSpPr>
        <p:spPr bwMode="auto">
          <a:xfrm>
            <a:off x="0" y="0"/>
            <a:ext cx="184731" cy="630942"/>
          </a:xfrm>
          <a:prstGeom prst="rect">
            <a:avLst/>
          </a:prstGeom>
          <a:noFill/>
          <a:ln w="9525">
            <a:noFill/>
            <a:miter lim="800000"/>
            <a:headEnd/>
            <a:tailEnd/>
          </a:ln>
          <a:effectLst/>
        </p:spPr>
        <p:txBody>
          <a:bodyPr wrap="none" anchor="ctr">
            <a:spAutoFit/>
          </a:bodyPr>
          <a:lstStyle/>
          <a:p>
            <a:pPr>
              <a:lnSpc>
                <a:spcPct val="125000"/>
              </a:lnSpc>
            </a:pPr>
            <a:endParaRPr lang="zh-CN" altLang="en-US" sz="2800">
              <a:latin typeface="微软雅黑" pitchFamily="34" charset="-122"/>
              <a:ea typeface="微软雅黑" pitchFamily="34" charset="-122"/>
            </a:endParaRPr>
          </a:p>
        </p:txBody>
      </p:sp>
      <p:sp>
        <p:nvSpPr>
          <p:cNvPr id="982035" name="Rectangle 19"/>
          <p:cNvSpPr>
            <a:spLocks noChangeArrowheads="1"/>
          </p:cNvSpPr>
          <p:nvPr/>
        </p:nvSpPr>
        <p:spPr bwMode="auto">
          <a:xfrm>
            <a:off x="0" y="3205163"/>
            <a:ext cx="184731" cy="630942"/>
          </a:xfrm>
          <a:prstGeom prst="rect">
            <a:avLst/>
          </a:prstGeom>
          <a:noFill/>
          <a:ln w="9525">
            <a:noFill/>
            <a:miter lim="800000"/>
            <a:headEnd/>
            <a:tailEnd/>
          </a:ln>
          <a:effectLst/>
        </p:spPr>
        <p:txBody>
          <a:bodyPr wrap="none" anchor="ctr">
            <a:spAutoFit/>
          </a:bodyPr>
          <a:lstStyle/>
          <a:p>
            <a:pPr>
              <a:lnSpc>
                <a:spcPct val="125000"/>
              </a:lnSpc>
            </a:pPr>
            <a:endParaRPr lang="zh-CN" altLang="en-US" sz="2800">
              <a:latin typeface="微软雅黑" pitchFamily="34" charset="-122"/>
              <a:ea typeface="微软雅黑" pitchFamily="34" charset="-122"/>
            </a:endParaRPr>
          </a:p>
        </p:txBody>
      </p:sp>
      <p:graphicFrame>
        <p:nvGraphicFramePr>
          <p:cNvPr id="982036" name="Object 20"/>
          <p:cNvGraphicFramePr>
            <a:graphicFrameLocks noChangeAspect="1"/>
          </p:cNvGraphicFramePr>
          <p:nvPr/>
        </p:nvGraphicFramePr>
        <p:xfrm>
          <a:off x="4214810" y="1571612"/>
          <a:ext cx="1223962" cy="565150"/>
        </p:xfrm>
        <a:graphic>
          <a:graphicData uri="http://schemas.openxmlformats.org/presentationml/2006/ole">
            <p:oleObj spid="_x0000_s454658" name="Equation" r:id="rId3" imgW="495085" imgH="228501" progId="Equation.DSMT4">
              <p:embed/>
            </p:oleObj>
          </a:graphicData>
        </a:graphic>
      </p:graphicFrame>
      <p:sp>
        <p:nvSpPr>
          <p:cNvPr id="982038" name="Rectangle 22"/>
          <p:cNvSpPr>
            <a:spLocks noChangeArrowheads="1"/>
          </p:cNvSpPr>
          <p:nvPr/>
        </p:nvSpPr>
        <p:spPr bwMode="auto">
          <a:xfrm>
            <a:off x="500034" y="2143116"/>
            <a:ext cx="4286751" cy="630942"/>
          </a:xfrm>
          <a:prstGeom prst="rect">
            <a:avLst/>
          </a:prstGeom>
          <a:noFill/>
          <a:ln w="9525">
            <a:noFill/>
            <a:miter lim="800000"/>
            <a:headEnd/>
            <a:tailEnd/>
          </a:ln>
          <a:effectLst/>
        </p:spPr>
        <p:txBody>
          <a:bodyPr wrap="none" anchor="ctr">
            <a:spAutoFit/>
          </a:bodyPr>
          <a:lstStyle/>
          <a:p>
            <a:pPr algn="l">
              <a:lnSpc>
                <a:spcPct val="125000"/>
              </a:lnSpc>
            </a:pPr>
            <a:r>
              <a:rPr lang="zh-CN" altLang="en-US" sz="2800" b="1" dirty="0">
                <a:solidFill>
                  <a:schemeClr val="tx1"/>
                </a:solidFill>
                <a:latin typeface="微软雅黑" pitchFamily="34" charset="-122"/>
                <a:ea typeface="微软雅黑" pitchFamily="34" charset="-122"/>
              </a:rPr>
              <a:t>恒定，只要使△</a:t>
            </a:r>
            <a:r>
              <a:rPr lang="en-US" altLang="zh-CN" sz="2800" b="1" dirty="0">
                <a:solidFill>
                  <a:schemeClr val="tx1"/>
                </a:solidFill>
                <a:latin typeface="微软雅黑" pitchFamily="34" charset="-122"/>
                <a:ea typeface="微软雅黑" pitchFamily="34" charset="-122"/>
              </a:rPr>
              <a:t>t</a:t>
            </a:r>
            <a:r>
              <a:rPr lang="en-US" altLang="zh-CN" sz="2800" b="1" baseline="-25000" dirty="0">
                <a:solidFill>
                  <a:schemeClr val="tx1"/>
                </a:solidFill>
                <a:latin typeface="微软雅黑" pitchFamily="34" charset="-122"/>
                <a:ea typeface="微软雅黑" pitchFamily="34" charset="-122"/>
              </a:rPr>
              <a:t>1</a:t>
            </a:r>
            <a:r>
              <a:rPr lang="zh-CN" altLang="en-US" sz="2800" b="1" dirty="0">
                <a:solidFill>
                  <a:schemeClr val="tx1"/>
                </a:solidFill>
                <a:latin typeface="微软雅黑" pitchFamily="34" charset="-122"/>
                <a:ea typeface="微软雅黑" pitchFamily="34" charset="-122"/>
              </a:rPr>
              <a:t>为</a:t>
            </a:r>
            <a:r>
              <a:rPr lang="zh-CN" altLang="en-US" sz="2800" b="1" dirty="0" smtClean="0">
                <a:solidFill>
                  <a:schemeClr val="tx1"/>
                </a:solidFill>
                <a:latin typeface="微软雅黑" pitchFamily="34" charset="-122"/>
                <a:ea typeface="微软雅黑" pitchFamily="34" charset="-122"/>
              </a:rPr>
              <a:t>常数。</a:t>
            </a:r>
            <a:endParaRPr lang="zh-CN" altLang="en-US" sz="2800" b="1" dirty="0">
              <a:solidFill>
                <a:schemeClr val="tx1"/>
              </a:solidFill>
              <a:latin typeface="微软雅黑" pitchFamily="34" charset="-122"/>
              <a:ea typeface="微软雅黑" pitchFamily="34" charset="-122"/>
            </a:endParaRPr>
          </a:p>
        </p:txBody>
      </p:sp>
      <p:pic>
        <p:nvPicPr>
          <p:cNvPr id="14" name="Picture 10" descr="0526"/>
          <p:cNvPicPr>
            <a:picLocks noChangeAspect="1" noChangeArrowheads="1"/>
          </p:cNvPicPr>
          <p:nvPr/>
        </p:nvPicPr>
        <p:blipFill>
          <a:blip r:embed="rId4"/>
          <a:srcRect/>
          <a:stretch>
            <a:fillRect/>
          </a:stretch>
        </p:blipFill>
        <p:spPr bwMode="auto">
          <a:xfrm>
            <a:off x="5411818" y="2714620"/>
            <a:ext cx="3517900" cy="3479800"/>
          </a:xfrm>
          <a:prstGeom prst="rect">
            <a:avLst/>
          </a:prstGeom>
          <a:noFill/>
          <a:ln w="9525">
            <a:noFill/>
            <a:miter lim="800000"/>
            <a:headEnd/>
            <a:tailEnd/>
          </a:ln>
        </p:spPr>
      </p:pic>
      <p:cxnSp>
        <p:nvCxnSpPr>
          <p:cNvPr id="15" name="直接箭头连接符 14"/>
          <p:cNvCxnSpPr/>
          <p:nvPr/>
        </p:nvCxnSpPr>
        <p:spPr>
          <a:xfrm>
            <a:off x="6345277" y="5942018"/>
            <a:ext cx="1643074" cy="158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endCxn id="14" idx="3"/>
          </p:cNvCxnSpPr>
          <p:nvPr/>
        </p:nvCxnSpPr>
        <p:spPr>
          <a:xfrm rot="5400000" flipH="1" flipV="1">
            <a:off x="7786723" y="4727586"/>
            <a:ext cx="1416060" cy="869929"/>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rot="5400000">
            <a:off x="5965041" y="4750603"/>
            <a:ext cx="1500198" cy="857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rrowheads="1"/>
          </p:cNvSpPr>
          <p:nvPr>
            <p:ph type="title"/>
          </p:nvPr>
        </p:nvSpPr>
        <p:spPr/>
        <p:txBody>
          <a:bodyPr/>
          <a:lstStyle/>
          <a:p>
            <a:pPr eaLnBrk="1" hangingPunct="1">
              <a:lnSpc>
                <a:spcPct val="125000"/>
              </a:lnSpc>
            </a:pPr>
            <a:r>
              <a:rPr lang="zh-CN" altLang="en-US" b="1" smtClean="0">
                <a:latin typeface="微软雅黑" pitchFamily="34" charset="-122"/>
                <a:ea typeface="微软雅黑" pitchFamily="34" charset="-122"/>
              </a:rPr>
              <a:t>正六边形空间旋转磁场 </a:t>
            </a:r>
          </a:p>
        </p:txBody>
      </p:sp>
      <p:sp>
        <p:nvSpPr>
          <p:cNvPr id="157699" name="Rectangle 3"/>
          <p:cNvSpPr>
            <a:spLocks noGrp="1" noRot="1" noChangeArrowheads="1"/>
          </p:cNvSpPr>
          <p:nvPr>
            <p:ph type="body" idx="1"/>
          </p:nvPr>
        </p:nvSpPr>
        <p:spPr>
          <a:xfrm>
            <a:off x="428596" y="2571744"/>
            <a:ext cx="4110040" cy="666750"/>
          </a:xfrm>
        </p:spPr>
        <p:txBody>
          <a:bodyPr/>
          <a:lstStyle/>
          <a:p>
            <a:pPr eaLnBrk="1" hangingPunct="1">
              <a:lnSpc>
                <a:spcPct val="125000"/>
              </a:lnSpc>
            </a:pPr>
            <a:r>
              <a:rPr lang="zh-CN" altLang="en-US" b="1" dirty="0" smtClean="0">
                <a:latin typeface="微软雅黑" pitchFamily="34" charset="-122"/>
                <a:ea typeface="微软雅黑" pitchFamily="34" charset="-122"/>
              </a:rPr>
              <a:t>幅值不是处处相同的！！</a:t>
            </a:r>
          </a:p>
        </p:txBody>
      </p:sp>
      <p:sp>
        <p:nvSpPr>
          <p:cNvPr id="157700" name="Rectangle 4"/>
          <p:cNvSpPr>
            <a:spLocks noChangeArrowheads="1"/>
          </p:cNvSpPr>
          <p:nvPr/>
        </p:nvSpPr>
        <p:spPr bwMode="auto">
          <a:xfrm>
            <a:off x="0" y="3214688"/>
            <a:ext cx="184731" cy="406971"/>
          </a:xfrm>
          <a:prstGeom prst="rect">
            <a:avLst/>
          </a:prstGeom>
          <a:noFill/>
          <a:ln w="9525">
            <a:noFill/>
            <a:miter lim="800000"/>
            <a:headEnd/>
            <a:tailEnd/>
          </a:ln>
        </p:spPr>
        <p:txBody>
          <a:bodyPr wrap="none" anchor="ctr">
            <a:spAutoFit/>
          </a:bodyPr>
          <a:lstStyle/>
          <a:p>
            <a:pPr>
              <a:lnSpc>
                <a:spcPct val="125000"/>
              </a:lnSpc>
            </a:pPr>
            <a:endParaRPr lang="zh-CN" altLang="en-US">
              <a:latin typeface="微软雅黑" pitchFamily="34" charset="-122"/>
              <a:ea typeface="微软雅黑" pitchFamily="34" charset="-122"/>
            </a:endParaRPr>
          </a:p>
        </p:txBody>
      </p:sp>
      <p:sp>
        <p:nvSpPr>
          <p:cNvPr id="159750" name="Rectangle 6"/>
          <p:cNvSpPr>
            <a:spLocks noChangeArrowheads="1"/>
          </p:cNvSpPr>
          <p:nvPr/>
        </p:nvSpPr>
        <p:spPr bwMode="auto">
          <a:xfrm>
            <a:off x="323850" y="3843338"/>
            <a:ext cx="4248150" cy="6694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lvl1pPr eaLnBrk="0" hangingPunct="0">
              <a:spcBef>
                <a:spcPct val="20000"/>
              </a:spcBef>
              <a:buClr>
                <a:schemeClr val="accent2"/>
              </a:buClr>
              <a:buFont typeface="Wingdings" pitchFamily="2" charset="2"/>
              <a:buChar char="o"/>
              <a:defRPr sz="3000">
                <a:solidFill>
                  <a:schemeClr val="tx1"/>
                </a:solidFill>
                <a:latin typeface="Cambria" pitchFamily="18" charset="0"/>
                <a:ea typeface="黑体" pitchFamily="49" charset="-122"/>
              </a:defRPr>
            </a:lvl1pPr>
            <a:lvl2pPr marL="742950" indent="-285750" eaLnBrk="0" hangingPunct="0">
              <a:spcBef>
                <a:spcPct val="20000"/>
              </a:spcBef>
              <a:buClr>
                <a:schemeClr val="accent2"/>
              </a:buClr>
              <a:buFont typeface="Wingdings" pitchFamily="2" charset="2"/>
              <a:buChar char="n"/>
              <a:defRPr sz="2600">
                <a:solidFill>
                  <a:schemeClr val="tx1"/>
                </a:solidFill>
                <a:latin typeface="Cambria" pitchFamily="18" charset="0"/>
                <a:ea typeface="黑体" pitchFamily="49" charset="-122"/>
              </a:defRPr>
            </a:lvl2pPr>
            <a:lvl3pPr marL="1143000" indent="-228600" eaLnBrk="0" hangingPunct="0">
              <a:spcBef>
                <a:spcPct val="20000"/>
              </a:spcBef>
              <a:buClr>
                <a:schemeClr val="accent2"/>
              </a:buClr>
              <a:buFont typeface="Wingdings" pitchFamily="2" charset="2"/>
              <a:buChar char="o"/>
              <a:defRPr sz="2300">
                <a:solidFill>
                  <a:schemeClr val="tx1"/>
                </a:solidFill>
                <a:latin typeface="Cambria" pitchFamily="18" charset="0"/>
                <a:ea typeface="黑体" pitchFamily="49" charset="-122"/>
              </a:defRPr>
            </a:lvl3pPr>
            <a:lvl4pPr marL="1600200" indent="-228600" eaLnBrk="0" hangingPunct="0">
              <a:spcBef>
                <a:spcPct val="20000"/>
              </a:spcBef>
              <a:buClr>
                <a:schemeClr val="accent2"/>
              </a:buClr>
              <a:buFont typeface="Wingdings" pitchFamily="2" charset="2"/>
              <a:buChar char="n"/>
              <a:defRPr sz="2000">
                <a:solidFill>
                  <a:schemeClr val="tx1"/>
                </a:solidFill>
                <a:latin typeface="Cambria" pitchFamily="18" charset="0"/>
                <a:ea typeface="黑体" pitchFamily="49" charset="-122"/>
              </a:defRPr>
            </a:lvl4pPr>
            <a:lvl5pPr marL="2057400" indent="-228600" eaLnBrk="0" hangingPunct="0">
              <a:spcBef>
                <a:spcPct val="25000"/>
              </a:spcBef>
              <a:buClr>
                <a:schemeClr val="accent2"/>
              </a:buClr>
              <a:buFont typeface="Wingdings" pitchFamily="2" charset="2"/>
              <a:buChar char="§"/>
              <a:defRPr sz="2000">
                <a:solidFill>
                  <a:schemeClr val="tx1"/>
                </a:solidFill>
                <a:latin typeface="Cambria" pitchFamily="18" charset="0"/>
                <a:ea typeface="黑体" pitchFamily="49"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Cambria" pitchFamily="18" charset="0"/>
                <a:ea typeface="黑体" pitchFamily="49"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Cambria" pitchFamily="18" charset="0"/>
                <a:ea typeface="黑体" pitchFamily="49"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Cambria" pitchFamily="18" charset="0"/>
                <a:ea typeface="黑体" pitchFamily="49"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Cambria" pitchFamily="18" charset="0"/>
                <a:ea typeface="黑体" pitchFamily="49" charset="-122"/>
              </a:defRPr>
            </a:lvl9pPr>
          </a:lstStyle>
          <a:p>
            <a:pPr marL="469900" indent="-469900" eaLnBrk="1" hangingPunct="1">
              <a:lnSpc>
                <a:spcPct val="125000"/>
              </a:lnSpc>
              <a:buSzPct val="75000"/>
              <a:defRPr/>
            </a:pPr>
            <a:r>
              <a:rPr lang="zh-CN" altLang="en-US" b="1" dirty="0" smtClean="0">
                <a:latin typeface="微软雅黑" pitchFamily="34" charset="-122"/>
                <a:ea typeface="微软雅黑" pitchFamily="34" charset="-122"/>
              </a:rPr>
              <a:t>最大值在六边形顶点！</a:t>
            </a:r>
            <a:endParaRPr lang="zh-CN" altLang="en-US" b="1" dirty="0">
              <a:latin typeface="微软雅黑" pitchFamily="34" charset="-122"/>
              <a:ea typeface="微软雅黑" pitchFamily="34" charset="-122"/>
            </a:endParaRPr>
          </a:p>
        </p:txBody>
      </p:sp>
      <p:sp>
        <p:nvSpPr>
          <p:cNvPr id="157702" name="Rectangle 7"/>
          <p:cNvSpPr>
            <a:spLocks noChangeArrowheads="1"/>
          </p:cNvSpPr>
          <p:nvPr/>
        </p:nvSpPr>
        <p:spPr bwMode="auto">
          <a:xfrm>
            <a:off x="2916238" y="3573463"/>
            <a:ext cx="354584" cy="284630"/>
          </a:xfrm>
          <a:prstGeom prst="rect">
            <a:avLst/>
          </a:prstGeom>
          <a:noFill/>
          <a:ln w="9525">
            <a:noFill/>
            <a:miter lim="800000"/>
            <a:headEnd/>
            <a:tailEnd/>
          </a:ln>
        </p:spPr>
        <p:txBody>
          <a:bodyPr wrap="none" anchor="ctr">
            <a:spAutoFit/>
          </a:bodyPr>
          <a:lstStyle/>
          <a:p>
            <a:pPr>
              <a:lnSpc>
                <a:spcPct val="125000"/>
              </a:lnSpc>
            </a:pPr>
            <a:r>
              <a:rPr kumimoji="1" lang="zh-CN" altLang="en-US" sz="1000" b="1" dirty="0">
                <a:latin typeface="微软雅黑" pitchFamily="34" charset="-122"/>
                <a:ea typeface="微软雅黑" pitchFamily="34" charset="-122"/>
                <a:cs typeface="Times New Roman" pitchFamily="18" charset="0"/>
              </a:rPr>
              <a:t>。</a:t>
            </a:r>
            <a:r>
              <a:rPr kumimoji="1" lang="zh-CN" altLang="en-US" sz="1100" b="1" dirty="0">
                <a:latin typeface="微软雅黑" pitchFamily="34" charset="-122"/>
                <a:ea typeface="微软雅黑" pitchFamily="34" charset="-122"/>
                <a:cs typeface="Times New Roman" pitchFamily="18" charset="0"/>
              </a:rPr>
              <a:t> </a:t>
            </a:r>
            <a:endParaRPr kumimoji="1" lang="zh-CN" altLang="en-US" sz="2400" b="1" dirty="0">
              <a:latin typeface="微软雅黑" pitchFamily="34" charset="-122"/>
              <a:ea typeface="微软雅黑" pitchFamily="34" charset="-122"/>
              <a:cs typeface="Times New Roman" pitchFamily="18" charset="0"/>
            </a:endParaRPr>
          </a:p>
        </p:txBody>
      </p:sp>
      <p:sp>
        <p:nvSpPr>
          <p:cNvPr id="157703" name="Rectangle 8"/>
          <p:cNvSpPr>
            <a:spLocks noChangeArrowheads="1"/>
          </p:cNvSpPr>
          <p:nvPr/>
        </p:nvSpPr>
        <p:spPr bwMode="auto">
          <a:xfrm>
            <a:off x="0" y="3214688"/>
            <a:ext cx="184731" cy="406971"/>
          </a:xfrm>
          <a:prstGeom prst="rect">
            <a:avLst/>
          </a:prstGeom>
          <a:noFill/>
          <a:ln w="9525">
            <a:noFill/>
            <a:miter lim="800000"/>
            <a:headEnd/>
            <a:tailEnd/>
          </a:ln>
        </p:spPr>
        <p:txBody>
          <a:bodyPr wrap="none" anchor="ctr">
            <a:spAutoFit/>
          </a:bodyPr>
          <a:lstStyle/>
          <a:p>
            <a:pPr>
              <a:lnSpc>
                <a:spcPct val="125000"/>
              </a:lnSpc>
            </a:pPr>
            <a:endParaRPr lang="zh-CN" altLang="en-US">
              <a:latin typeface="微软雅黑" pitchFamily="34" charset="-122"/>
              <a:ea typeface="微软雅黑" pitchFamily="34" charset="-122"/>
            </a:endParaRPr>
          </a:p>
        </p:txBody>
      </p:sp>
      <p:sp>
        <p:nvSpPr>
          <p:cNvPr id="157704" name="Rectangle 9"/>
          <p:cNvSpPr>
            <a:spLocks noChangeArrowheads="1"/>
          </p:cNvSpPr>
          <p:nvPr/>
        </p:nvSpPr>
        <p:spPr bwMode="auto">
          <a:xfrm>
            <a:off x="0" y="3252788"/>
            <a:ext cx="184731" cy="406971"/>
          </a:xfrm>
          <a:prstGeom prst="rect">
            <a:avLst/>
          </a:prstGeom>
          <a:noFill/>
          <a:ln w="9525">
            <a:noFill/>
            <a:miter lim="800000"/>
            <a:headEnd/>
            <a:tailEnd/>
          </a:ln>
        </p:spPr>
        <p:txBody>
          <a:bodyPr wrap="none" anchor="ctr">
            <a:spAutoFit/>
          </a:bodyPr>
          <a:lstStyle/>
          <a:p>
            <a:pPr>
              <a:lnSpc>
                <a:spcPct val="125000"/>
              </a:lnSpc>
            </a:pPr>
            <a:endParaRPr lang="zh-CN" altLang="en-US">
              <a:latin typeface="微软雅黑" pitchFamily="34" charset="-122"/>
              <a:ea typeface="微软雅黑" pitchFamily="34" charset="-122"/>
            </a:endParaRPr>
          </a:p>
        </p:txBody>
      </p:sp>
      <p:sp>
        <p:nvSpPr>
          <p:cNvPr id="157705" name="Rectangle 11"/>
          <p:cNvSpPr>
            <a:spLocks noChangeArrowheads="1"/>
          </p:cNvSpPr>
          <p:nvPr/>
        </p:nvSpPr>
        <p:spPr bwMode="auto">
          <a:xfrm>
            <a:off x="0" y="3314700"/>
            <a:ext cx="184731" cy="406971"/>
          </a:xfrm>
          <a:prstGeom prst="rect">
            <a:avLst/>
          </a:prstGeom>
          <a:noFill/>
          <a:ln w="9525">
            <a:noFill/>
            <a:miter lim="800000"/>
            <a:headEnd/>
            <a:tailEnd/>
          </a:ln>
        </p:spPr>
        <p:txBody>
          <a:bodyPr wrap="none" anchor="ctr">
            <a:spAutoFit/>
          </a:bodyPr>
          <a:lstStyle/>
          <a:p>
            <a:pPr>
              <a:lnSpc>
                <a:spcPct val="125000"/>
              </a:lnSpc>
            </a:pPr>
            <a:endParaRPr lang="zh-CN" altLang="en-US">
              <a:latin typeface="微软雅黑" pitchFamily="34" charset="-122"/>
              <a:ea typeface="微软雅黑" pitchFamily="34" charset="-122"/>
            </a:endParaRPr>
          </a:p>
        </p:txBody>
      </p:sp>
      <p:pic>
        <p:nvPicPr>
          <p:cNvPr id="11" name="Picture 10" descr="0526"/>
          <p:cNvPicPr>
            <a:picLocks noChangeAspect="1" noChangeArrowheads="1"/>
          </p:cNvPicPr>
          <p:nvPr/>
        </p:nvPicPr>
        <p:blipFill>
          <a:blip r:embed="rId2"/>
          <a:srcRect/>
          <a:stretch>
            <a:fillRect/>
          </a:stretch>
        </p:blipFill>
        <p:spPr bwMode="auto">
          <a:xfrm>
            <a:off x="5411818" y="2714620"/>
            <a:ext cx="3517900" cy="3479800"/>
          </a:xfrm>
          <a:prstGeom prst="rect">
            <a:avLst/>
          </a:prstGeom>
          <a:noFill/>
          <a:ln w="9525">
            <a:noFill/>
            <a:miter lim="800000"/>
            <a:headEnd/>
            <a:tailEnd/>
          </a:ln>
        </p:spPr>
      </p:pic>
      <p:cxnSp>
        <p:nvCxnSpPr>
          <p:cNvPr id="12" name="直接箭头连接符 11"/>
          <p:cNvCxnSpPr/>
          <p:nvPr/>
        </p:nvCxnSpPr>
        <p:spPr>
          <a:xfrm>
            <a:off x="6345277" y="5942018"/>
            <a:ext cx="1643074" cy="158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11" idx="3"/>
          </p:cNvCxnSpPr>
          <p:nvPr/>
        </p:nvCxnSpPr>
        <p:spPr>
          <a:xfrm rot="5400000" flipH="1" flipV="1">
            <a:off x="7786723" y="4727586"/>
            <a:ext cx="1416060" cy="869929"/>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rot="5400000">
            <a:off x="5965041" y="4750603"/>
            <a:ext cx="1500198" cy="857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rot="5400000">
            <a:off x="6322231" y="5107793"/>
            <a:ext cx="1500198"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747" name="Picture 10" descr="0526"/>
          <p:cNvPicPr>
            <a:picLocks noGrp="1" noChangeAspect="1" noChangeArrowheads="1"/>
          </p:cNvPicPr>
          <p:nvPr>
            <p:ph idx="1"/>
          </p:nvPr>
        </p:nvPicPr>
        <p:blipFill>
          <a:blip r:embed="rId3"/>
          <a:srcRect/>
          <a:stretch>
            <a:fillRect/>
          </a:stretch>
        </p:blipFill>
        <p:spPr>
          <a:xfrm>
            <a:off x="4924022" y="3384093"/>
            <a:ext cx="2862688" cy="2830989"/>
          </a:xfrm>
          <a:noFill/>
          <a:ln>
            <a:solidFill>
              <a:srgbClr val="00FF00"/>
            </a:solidFill>
          </a:ln>
        </p:spPr>
      </p:pic>
      <p:graphicFrame>
        <p:nvGraphicFramePr>
          <p:cNvPr id="159748" name="对象 4"/>
          <p:cNvGraphicFramePr>
            <a:graphicFrameLocks noChangeAspect="1"/>
          </p:cNvGraphicFramePr>
          <p:nvPr/>
        </p:nvGraphicFramePr>
        <p:xfrm>
          <a:off x="928662" y="3214686"/>
          <a:ext cx="3240087" cy="3240087"/>
        </p:xfrm>
        <a:graphic>
          <a:graphicData uri="http://schemas.openxmlformats.org/presentationml/2006/ole">
            <p:oleObj spid="_x0000_s244738" name="Visio" r:id="rId4" imgW="2865425" imgH="2866949" progId="Visio.Drawing.11">
              <p:embed/>
            </p:oleObj>
          </a:graphicData>
        </a:graphic>
      </p:graphicFrame>
      <p:sp>
        <p:nvSpPr>
          <p:cNvPr id="6" name="Rectangle 3"/>
          <p:cNvSpPr txBox="1">
            <a:spLocks noRot="1" noChangeArrowheads="1"/>
          </p:cNvSpPr>
          <p:nvPr/>
        </p:nvSpPr>
        <p:spPr bwMode="auto">
          <a:xfrm>
            <a:off x="428596" y="1285860"/>
            <a:ext cx="8715404" cy="293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lnSpc>
                <a:spcPct val="125000"/>
              </a:lnSpc>
              <a:defRPr/>
            </a:pPr>
            <a:r>
              <a:rPr lang="zh-CN" altLang="en-US" sz="2800" b="1" kern="0" dirty="0" smtClean="0">
                <a:latin typeface="微软雅黑" pitchFamily="34" charset="-122"/>
                <a:ea typeface="微软雅黑" pitchFamily="34" charset="-122"/>
              </a:rPr>
              <a:t>与在正弦波供电时所产生的圆形旋转磁场相差甚远，六边形旋转磁场带有较大的谐波分量</a:t>
            </a:r>
            <a:endParaRPr lang="en-US" altLang="zh-CN" sz="2800" b="1" kern="0" dirty="0" smtClean="0">
              <a:latin typeface="微软雅黑" pitchFamily="34" charset="-122"/>
              <a:ea typeface="微软雅黑" pitchFamily="34" charset="-122"/>
            </a:endParaRPr>
          </a:p>
          <a:p>
            <a:pPr eaLnBrk="1" hangingPunct="1">
              <a:lnSpc>
                <a:spcPct val="125000"/>
              </a:lnSpc>
              <a:defRPr/>
            </a:pPr>
            <a:r>
              <a:rPr lang="zh-CN" altLang="en-US" sz="2800" b="1" kern="0" dirty="0" smtClean="0">
                <a:latin typeface="微软雅黑" pitchFamily="34" charset="-122"/>
                <a:ea typeface="微软雅黑" pitchFamily="34" charset="-122"/>
              </a:rPr>
              <a:t>导致转矩与转速的脉动。</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rrowheads="1"/>
          </p:cNvSpPr>
          <p:nvPr>
            <p:ph type="title"/>
          </p:nvPr>
        </p:nvSpPr>
        <p:spPr/>
        <p:txBody>
          <a:bodyPr/>
          <a:lstStyle/>
          <a:p>
            <a:pPr eaLnBrk="1" hangingPunct="1"/>
            <a:r>
              <a:rPr lang="en-US" altLang="zh-CN" b="1" smtClean="0">
                <a:latin typeface="微软雅黑" pitchFamily="34" charset="-122"/>
                <a:ea typeface="微软雅黑" pitchFamily="34" charset="-122"/>
              </a:rPr>
              <a:t>SVPWM</a:t>
            </a:r>
            <a:r>
              <a:rPr lang="zh-CN" altLang="en-US" b="1" smtClean="0">
                <a:latin typeface="微软雅黑" pitchFamily="34" charset="-122"/>
                <a:ea typeface="微软雅黑" pitchFamily="34" charset="-122"/>
              </a:rPr>
              <a:t>控制</a:t>
            </a:r>
            <a:r>
              <a:rPr lang="en-US" altLang="zh-CN" b="1" smtClean="0">
                <a:latin typeface="微软雅黑" pitchFamily="34" charset="-122"/>
                <a:ea typeface="微软雅黑" pitchFamily="34" charset="-122"/>
              </a:rPr>
              <a:t>-</a:t>
            </a:r>
            <a:r>
              <a:rPr lang="zh-CN" altLang="en-US" b="1" smtClean="0">
                <a:latin typeface="微软雅黑" pitchFamily="34" charset="-122"/>
                <a:ea typeface="微软雅黑" pitchFamily="34" charset="-122"/>
              </a:rPr>
              <a:t>期望定子旋转磁链矢量轨迹</a:t>
            </a:r>
          </a:p>
        </p:txBody>
      </p:sp>
      <p:sp>
        <p:nvSpPr>
          <p:cNvPr id="160771" name="Rectangle 3"/>
          <p:cNvSpPr>
            <a:spLocks noGrp="1" noRot="1" noChangeArrowheads="1"/>
          </p:cNvSpPr>
          <p:nvPr>
            <p:ph type="body" idx="1"/>
          </p:nvPr>
        </p:nvSpPr>
        <p:spPr>
          <a:xfrm>
            <a:off x="5795963" y="1989138"/>
            <a:ext cx="2722562" cy="1295400"/>
          </a:xfrm>
        </p:spPr>
        <p:txBody>
          <a:bodyPr/>
          <a:lstStyle/>
          <a:p>
            <a:pPr eaLnBrk="1" hangingPunct="1">
              <a:buFont typeface="Wingdings" pitchFamily="2" charset="2"/>
              <a:buNone/>
            </a:pPr>
            <a:r>
              <a:rPr lang="zh-CN" altLang="en-US" b="1" smtClean="0">
                <a:latin typeface="微软雅黑" pitchFamily="34" charset="-122"/>
                <a:ea typeface="微软雅黑" pitchFamily="34" charset="-122"/>
              </a:rPr>
              <a:t>定子旋转磁链矢量轨迹</a:t>
            </a:r>
          </a:p>
        </p:txBody>
      </p:sp>
      <p:sp>
        <p:nvSpPr>
          <p:cNvPr id="160772" name="Rectangle 4"/>
          <p:cNvSpPr>
            <a:spLocks noChangeArrowheads="1"/>
          </p:cNvSpPr>
          <p:nvPr/>
        </p:nvSpPr>
        <p:spPr bwMode="auto">
          <a:xfrm>
            <a:off x="0" y="2243138"/>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graphicFrame>
        <p:nvGraphicFramePr>
          <p:cNvPr id="160773" name="Object 2"/>
          <p:cNvGraphicFramePr>
            <a:graphicFrameLocks noChangeAspect="1"/>
          </p:cNvGraphicFramePr>
          <p:nvPr/>
        </p:nvGraphicFramePr>
        <p:xfrm>
          <a:off x="684213" y="1773238"/>
          <a:ext cx="4824412" cy="4730750"/>
        </p:xfrm>
        <a:graphic>
          <a:graphicData uri="http://schemas.openxmlformats.org/presentationml/2006/ole">
            <p:oleObj spid="_x0000_s245762" name="Visio" r:id="rId3" imgW="3945240" imgH="3874680" progId="Visio.Drawing.11">
              <p:embed/>
            </p:oleObj>
          </a:graphicData>
        </a:graphic>
      </p:graphicFrame>
      <p:sp>
        <p:nvSpPr>
          <p:cNvPr id="2" name="TextBox 1"/>
          <p:cNvSpPr txBox="1">
            <a:spLocks noChangeArrowheads="1"/>
          </p:cNvSpPr>
          <p:nvPr/>
        </p:nvSpPr>
        <p:spPr bwMode="auto">
          <a:xfrm>
            <a:off x="5940425" y="3573463"/>
            <a:ext cx="2592388" cy="1384300"/>
          </a:xfrm>
          <a:prstGeom prst="rect">
            <a:avLst/>
          </a:prstGeom>
          <a:noFill/>
          <a:ln w="9525">
            <a:noFill/>
            <a:miter lim="800000"/>
            <a:headEnd/>
            <a:tailEnd/>
          </a:ln>
        </p:spPr>
        <p:txBody>
          <a:bodyPr>
            <a:spAutoFit/>
          </a:bodyPr>
          <a:lstStyle/>
          <a:p>
            <a:r>
              <a:rPr lang="zh-CN" altLang="en-US" sz="2800" b="1">
                <a:solidFill>
                  <a:srgbClr val="FF0000"/>
                </a:solidFill>
                <a:latin typeface="微软雅黑" pitchFamily="34" charset="-122"/>
                <a:ea typeface="微软雅黑" pitchFamily="34" charset="-122"/>
              </a:rPr>
              <a:t>如何得到接近圆形的磁链轨迹？</a:t>
            </a:r>
          </a:p>
        </p:txBody>
      </p:sp>
      <p:sp>
        <p:nvSpPr>
          <p:cNvPr id="7" name="椭圆 6"/>
          <p:cNvSpPr/>
          <p:nvPr/>
        </p:nvSpPr>
        <p:spPr>
          <a:xfrm>
            <a:off x="859526" y="1899306"/>
            <a:ext cx="4498292" cy="44586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Line 24"/>
          <p:cNvSpPr>
            <a:spLocks noChangeShapeType="1"/>
          </p:cNvSpPr>
          <p:nvPr/>
        </p:nvSpPr>
        <p:spPr bwMode="auto">
          <a:xfrm>
            <a:off x="4645025" y="5270500"/>
            <a:ext cx="649288" cy="0"/>
          </a:xfrm>
          <a:prstGeom prst="line">
            <a:avLst/>
          </a:prstGeom>
          <a:noFill/>
          <a:ln w="9525">
            <a:solidFill>
              <a:srgbClr val="FF0000"/>
            </a:solidFill>
            <a:round/>
            <a:headEnd/>
            <a:tailEnd type="triangle" w="med" len="med"/>
          </a:ln>
        </p:spPr>
        <p:txBody>
          <a:bodyPr/>
          <a:lstStyle/>
          <a:p>
            <a:endParaRPr lang="zh-CN" altLang="en-US" sz="2400">
              <a:latin typeface="微软雅黑" pitchFamily="34" charset="-122"/>
              <a:ea typeface="微软雅黑" pitchFamily="34" charset="-122"/>
            </a:endParaRPr>
          </a:p>
        </p:txBody>
      </p:sp>
      <p:sp>
        <p:nvSpPr>
          <p:cNvPr id="161796" name="Line 25"/>
          <p:cNvSpPr>
            <a:spLocks noChangeShapeType="1"/>
          </p:cNvSpPr>
          <p:nvPr/>
        </p:nvSpPr>
        <p:spPr bwMode="auto">
          <a:xfrm rot="3600000">
            <a:off x="4464844" y="5523707"/>
            <a:ext cx="649287" cy="0"/>
          </a:xfrm>
          <a:prstGeom prst="line">
            <a:avLst/>
          </a:prstGeom>
          <a:noFill/>
          <a:ln w="9525">
            <a:solidFill>
              <a:srgbClr val="FF0000"/>
            </a:solidFill>
            <a:round/>
            <a:headEnd/>
            <a:tailEnd type="triangle" w="med" len="med"/>
          </a:ln>
        </p:spPr>
        <p:txBody>
          <a:bodyPr/>
          <a:lstStyle/>
          <a:p>
            <a:endParaRPr lang="zh-CN" altLang="en-US" sz="2400">
              <a:latin typeface="微软雅黑" pitchFamily="34" charset="-122"/>
              <a:ea typeface="微软雅黑" pitchFamily="34" charset="-122"/>
            </a:endParaRPr>
          </a:p>
        </p:txBody>
      </p:sp>
      <p:sp>
        <p:nvSpPr>
          <p:cNvPr id="161797" name="Line 26"/>
          <p:cNvSpPr>
            <a:spLocks noChangeShapeType="1"/>
          </p:cNvSpPr>
          <p:nvPr/>
        </p:nvSpPr>
        <p:spPr bwMode="auto">
          <a:xfrm rot="10800000">
            <a:off x="3995738" y="5270500"/>
            <a:ext cx="649287" cy="0"/>
          </a:xfrm>
          <a:prstGeom prst="line">
            <a:avLst/>
          </a:prstGeom>
          <a:noFill/>
          <a:ln w="9525">
            <a:solidFill>
              <a:srgbClr val="FF0000"/>
            </a:solidFill>
            <a:round/>
            <a:headEnd/>
            <a:tailEnd type="triangle" w="med" len="med"/>
          </a:ln>
        </p:spPr>
        <p:txBody>
          <a:bodyPr/>
          <a:lstStyle/>
          <a:p>
            <a:endParaRPr lang="zh-CN" altLang="en-US" sz="2400">
              <a:latin typeface="微软雅黑" pitchFamily="34" charset="-122"/>
              <a:ea typeface="微软雅黑" pitchFamily="34" charset="-122"/>
            </a:endParaRPr>
          </a:p>
        </p:txBody>
      </p:sp>
      <p:sp>
        <p:nvSpPr>
          <p:cNvPr id="161798" name="Line 27"/>
          <p:cNvSpPr>
            <a:spLocks noChangeShapeType="1"/>
          </p:cNvSpPr>
          <p:nvPr/>
        </p:nvSpPr>
        <p:spPr bwMode="auto">
          <a:xfrm rot="7200000">
            <a:off x="4175919" y="5522119"/>
            <a:ext cx="649288" cy="0"/>
          </a:xfrm>
          <a:prstGeom prst="line">
            <a:avLst/>
          </a:prstGeom>
          <a:noFill/>
          <a:ln w="9525">
            <a:solidFill>
              <a:srgbClr val="FF0000"/>
            </a:solidFill>
            <a:round/>
            <a:headEnd/>
            <a:tailEnd type="triangle" w="med" len="med"/>
          </a:ln>
        </p:spPr>
        <p:txBody>
          <a:bodyPr/>
          <a:lstStyle/>
          <a:p>
            <a:endParaRPr lang="zh-CN" altLang="en-US" sz="2400">
              <a:latin typeface="微软雅黑" pitchFamily="34" charset="-122"/>
              <a:ea typeface="微软雅黑" pitchFamily="34" charset="-122"/>
            </a:endParaRPr>
          </a:p>
        </p:txBody>
      </p:sp>
      <p:sp>
        <p:nvSpPr>
          <p:cNvPr id="161799" name="Line 28"/>
          <p:cNvSpPr>
            <a:spLocks noChangeShapeType="1"/>
          </p:cNvSpPr>
          <p:nvPr/>
        </p:nvSpPr>
        <p:spPr bwMode="auto">
          <a:xfrm rot="-7200000">
            <a:off x="4175919" y="5017294"/>
            <a:ext cx="649288" cy="0"/>
          </a:xfrm>
          <a:prstGeom prst="line">
            <a:avLst/>
          </a:prstGeom>
          <a:noFill/>
          <a:ln w="9525">
            <a:solidFill>
              <a:srgbClr val="FF0000"/>
            </a:solidFill>
            <a:round/>
            <a:headEnd/>
            <a:tailEnd type="triangle" w="med" len="med"/>
          </a:ln>
        </p:spPr>
        <p:txBody>
          <a:bodyPr/>
          <a:lstStyle/>
          <a:p>
            <a:endParaRPr lang="zh-CN" altLang="en-US" sz="2400">
              <a:latin typeface="微软雅黑" pitchFamily="34" charset="-122"/>
              <a:ea typeface="微软雅黑" pitchFamily="34" charset="-122"/>
            </a:endParaRPr>
          </a:p>
        </p:txBody>
      </p:sp>
      <p:sp>
        <p:nvSpPr>
          <p:cNvPr id="161800" name="Line 29"/>
          <p:cNvSpPr>
            <a:spLocks noChangeShapeType="1"/>
          </p:cNvSpPr>
          <p:nvPr/>
        </p:nvSpPr>
        <p:spPr bwMode="auto">
          <a:xfrm rot="-3600000">
            <a:off x="4464844" y="5017294"/>
            <a:ext cx="649288" cy="0"/>
          </a:xfrm>
          <a:prstGeom prst="line">
            <a:avLst/>
          </a:prstGeom>
          <a:noFill/>
          <a:ln w="9525">
            <a:solidFill>
              <a:srgbClr val="FF0000"/>
            </a:solidFill>
            <a:round/>
            <a:headEnd/>
            <a:tailEnd type="triangle" w="med" len="med"/>
          </a:ln>
        </p:spPr>
        <p:txBody>
          <a:bodyPr/>
          <a:lstStyle/>
          <a:p>
            <a:endParaRPr lang="zh-CN" altLang="en-US" sz="2400">
              <a:latin typeface="微软雅黑" pitchFamily="34" charset="-122"/>
              <a:ea typeface="微软雅黑" pitchFamily="34" charset="-122"/>
            </a:endParaRPr>
          </a:p>
        </p:txBody>
      </p:sp>
      <p:grpSp>
        <p:nvGrpSpPr>
          <p:cNvPr id="2" name="Group 30"/>
          <p:cNvGrpSpPr>
            <a:grpSpLocks/>
          </p:cNvGrpSpPr>
          <p:nvPr/>
        </p:nvGrpSpPr>
        <p:grpSpPr bwMode="auto">
          <a:xfrm>
            <a:off x="5148263" y="2352675"/>
            <a:ext cx="1584325" cy="1495425"/>
            <a:chOff x="3243" y="1482"/>
            <a:chExt cx="998" cy="942"/>
          </a:xfrm>
        </p:grpSpPr>
        <p:sp>
          <p:nvSpPr>
            <p:cNvPr id="161821" name="Line 31"/>
            <p:cNvSpPr>
              <a:spLocks noChangeShapeType="1"/>
            </p:cNvSpPr>
            <p:nvPr/>
          </p:nvSpPr>
          <p:spPr bwMode="auto">
            <a:xfrm rot="10800000">
              <a:off x="3788" y="1482"/>
              <a:ext cx="408" cy="816"/>
            </a:xfrm>
            <a:prstGeom prst="line">
              <a:avLst/>
            </a:prstGeom>
            <a:noFill/>
            <a:ln w="9525">
              <a:solidFill>
                <a:schemeClr val="tx1"/>
              </a:solidFill>
              <a:round/>
              <a:headEnd/>
              <a:tailEnd type="triangle" w="med" len="med"/>
            </a:ln>
          </p:spPr>
          <p:txBody>
            <a:bodyPr/>
            <a:lstStyle/>
            <a:p>
              <a:endParaRPr lang="zh-CN" altLang="en-US" sz="2400">
                <a:latin typeface="微软雅黑" pitchFamily="34" charset="-122"/>
                <a:ea typeface="微软雅黑" pitchFamily="34" charset="-122"/>
              </a:endParaRPr>
            </a:p>
          </p:txBody>
        </p:sp>
        <p:sp>
          <p:nvSpPr>
            <p:cNvPr id="161822" name="Line 32"/>
            <p:cNvSpPr>
              <a:spLocks noChangeShapeType="1"/>
            </p:cNvSpPr>
            <p:nvPr/>
          </p:nvSpPr>
          <p:spPr bwMode="auto">
            <a:xfrm rot="10800000">
              <a:off x="3243" y="2298"/>
              <a:ext cx="953" cy="0"/>
            </a:xfrm>
            <a:prstGeom prst="line">
              <a:avLst/>
            </a:prstGeom>
            <a:noFill/>
            <a:ln w="9525">
              <a:solidFill>
                <a:schemeClr val="tx1"/>
              </a:solidFill>
              <a:round/>
              <a:headEnd/>
              <a:tailEnd type="triangle" w="med" len="med"/>
            </a:ln>
          </p:spPr>
          <p:txBody>
            <a:bodyPr/>
            <a:lstStyle/>
            <a:p>
              <a:endParaRPr lang="zh-CN" altLang="en-US" sz="2400">
                <a:latin typeface="微软雅黑" pitchFamily="34" charset="-122"/>
                <a:ea typeface="微软雅黑" pitchFamily="34" charset="-122"/>
              </a:endParaRPr>
            </a:p>
          </p:txBody>
        </p:sp>
        <p:sp>
          <p:nvSpPr>
            <p:cNvPr id="161823" name="Line 33"/>
            <p:cNvSpPr>
              <a:spLocks noChangeShapeType="1"/>
            </p:cNvSpPr>
            <p:nvPr/>
          </p:nvSpPr>
          <p:spPr bwMode="auto">
            <a:xfrm rot="-9900000">
              <a:off x="3244" y="2161"/>
              <a:ext cx="953" cy="0"/>
            </a:xfrm>
            <a:prstGeom prst="line">
              <a:avLst/>
            </a:prstGeom>
            <a:noFill/>
            <a:ln w="9525">
              <a:solidFill>
                <a:schemeClr val="tx1"/>
              </a:solidFill>
              <a:round/>
              <a:headEnd/>
              <a:tailEnd type="triangle" w="med" len="med"/>
            </a:ln>
          </p:spPr>
          <p:txBody>
            <a:bodyPr/>
            <a:lstStyle/>
            <a:p>
              <a:endParaRPr lang="zh-CN" altLang="en-US" sz="2400">
                <a:latin typeface="微软雅黑" pitchFamily="34" charset="-122"/>
                <a:ea typeface="微软雅黑" pitchFamily="34" charset="-122"/>
              </a:endParaRPr>
            </a:p>
          </p:txBody>
        </p:sp>
        <p:sp>
          <p:nvSpPr>
            <p:cNvPr id="161824" name="Line 34"/>
            <p:cNvSpPr>
              <a:spLocks noChangeShapeType="1"/>
            </p:cNvSpPr>
            <p:nvPr/>
          </p:nvSpPr>
          <p:spPr bwMode="auto">
            <a:xfrm rot="-9000000">
              <a:off x="3291" y="2044"/>
              <a:ext cx="950" cy="12"/>
            </a:xfrm>
            <a:prstGeom prst="line">
              <a:avLst/>
            </a:prstGeom>
            <a:noFill/>
            <a:ln w="9525">
              <a:solidFill>
                <a:schemeClr val="tx1"/>
              </a:solidFill>
              <a:round/>
              <a:headEnd/>
              <a:tailEnd type="triangle" w="med" len="med"/>
            </a:ln>
          </p:spPr>
          <p:txBody>
            <a:bodyPr/>
            <a:lstStyle/>
            <a:p>
              <a:endParaRPr lang="zh-CN" altLang="en-US" sz="2400">
                <a:latin typeface="微软雅黑" pitchFamily="34" charset="-122"/>
                <a:ea typeface="微软雅黑" pitchFamily="34" charset="-122"/>
              </a:endParaRPr>
            </a:p>
          </p:txBody>
        </p:sp>
        <p:sp>
          <p:nvSpPr>
            <p:cNvPr id="161825" name="Line 35"/>
            <p:cNvSpPr>
              <a:spLocks noChangeShapeType="1"/>
            </p:cNvSpPr>
            <p:nvPr/>
          </p:nvSpPr>
          <p:spPr bwMode="auto">
            <a:xfrm rot="-8100000">
              <a:off x="3392" y="1941"/>
              <a:ext cx="931" cy="35"/>
            </a:xfrm>
            <a:prstGeom prst="line">
              <a:avLst/>
            </a:prstGeom>
            <a:noFill/>
            <a:ln w="9525">
              <a:solidFill>
                <a:schemeClr val="tx1"/>
              </a:solidFill>
              <a:round/>
              <a:headEnd/>
              <a:tailEnd type="triangle" w="med" len="med"/>
            </a:ln>
          </p:spPr>
          <p:txBody>
            <a:bodyPr/>
            <a:lstStyle/>
            <a:p>
              <a:endParaRPr lang="zh-CN" altLang="en-US" sz="2400">
                <a:latin typeface="微软雅黑" pitchFamily="34" charset="-122"/>
                <a:ea typeface="微软雅黑" pitchFamily="34" charset="-122"/>
              </a:endParaRPr>
            </a:p>
          </p:txBody>
        </p:sp>
      </p:grpSp>
      <p:sp>
        <p:nvSpPr>
          <p:cNvPr id="161802" name="Line 36"/>
          <p:cNvSpPr>
            <a:spLocks noChangeShapeType="1"/>
          </p:cNvSpPr>
          <p:nvPr/>
        </p:nvSpPr>
        <p:spPr bwMode="auto">
          <a:xfrm>
            <a:off x="6659563" y="3629025"/>
            <a:ext cx="647700" cy="1295400"/>
          </a:xfrm>
          <a:prstGeom prst="line">
            <a:avLst/>
          </a:prstGeom>
          <a:noFill/>
          <a:ln w="9525">
            <a:solidFill>
              <a:schemeClr val="tx1"/>
            </a:solidFill>
            <a:round/>
            <a:headEnd/>
            <a:tailEnd type="triangle" w="med" len="med"/>
          </a:ln>
        </p:spPr>
        <p:txBody>
          <a:bodyPr/>
          <a:lstStyle/>
          <a:p>
            <a:endParaRPr lang="zh-CN" altLang="en-US" sz="2400">
              <a:latin typeface="微软雅黑" pitchFamily="34" charset="-122"/>
              <a:ea typeface="微软雅黑" pitchFamily="34" charset="-122"/>
            </a:endParaRPr>
          </a:p>
        </p:txBody>
      </p:sp>
      <p:sp>
        <p:nvSpPr>
          <p:cNvPr id="161803" name="Line 37"/>
          <p:cNvSpPr>
            <a:spLocks noChangeShapeType="1"/>
          </p:cNvSpPr>
          <p:nvPr/>
        </p:nvSpPr>
        <p:spPr bwMode="auto">
          <a:xfrm>
            <a:off x="6657975" y="3629025"/>
            <a:ext cx="1512888" cy="0"/>
          </a:xfrm>
          <a:prstGeom prst="line">
            <a:avLst/>
          </a:prstGeom>
          <a:noFill/>
          <a:ln w="9525">
            <a:solidFill>
              <a:schemeClr val="tx1"/>
            </a:solidFill>
            <a:round/>
            <a:headEnd/>
            <a:tailEnd type="triangle" w="med" len="med"/>
          </a:ln>
        </p:spPr>
        <p:txBody>
          <a:bodyPr/>
          <a:lstStyle/>
          <a:p>
            <a:endParaRPr lang="zh-CN" altLang="en-US" sz="2400">
              <a:latin typeface="微软雅黑" pitchFamily="34" charset="-122"/>
              <a:ea typeface="微软雅黑" pitchFamily="34" charset="-122"/>
            </a:endParaRPr>
          </a:p>
        </p:txBody>
      </p:sp>
      <p:grpSp>
        <p:nvGrpSpPr>
          <p:cNvPr id="3" name="Group 38"/>
          <p:cNvGrpSpPr>
            <a:grpSpLocks/>
          </p:cNvGrpSpPr>
          <p:nvPr/>
        </p:nvGrpSpPr>
        <p:grpSpPr bwMode="auto">
          <a:xfrm>
            <a:off x="6588125" y="3427413"/>
            <a:ext cx="1590675" cy="1477962"/>
            <a:chOff x="4150" y="2159"/>
            <a:chExt cx="1002" cy="931"/>
          </a:xfrm>
        </p:grpSpPr>
        <p:sp>
          <p:nvSpPr>
            <p:cNvPr id="161818" name="Line 39"/>
            <p:cNvSpPr>
              <a:spLocks noChangeShapeType="1"/>
            </p:cNvSpPr>
            <p:nvPr/>
          </p:nvSpPr>
          <p:spPr bwMode="auto">
            <a:xfrm rot="900000" flipV="1">
              <a:off x="4197" y="2387"/>
              <a:ext cx="955" cy="36"/>
            </a:xfrm>
            <a:prstGeom prst="line">
              <a:avLst/>
            </a:prstGeom>
            <a:noFill/>
            <a:ln w="9525">
              <a:solidFill>
                <a:schemeClr val="tx1"/>
              </a:solidFill>
              <a:round/>
              <a:headEnd/>
              <a:tailEnd type="triangle" w="med" len="med"/>
            </a:ln>
          </p:spPr>
          <p:txBody>
            <a:bodyPr/>
            <a:lstStyle/>
            <a:p>
              <a:endParaRPr lang="zh-CN" altLang="en-US" sz="2400">
                <a:latin typeface="微软雅黑" pitchFamily="34" charset="-122"/>
                <a:ea typeface="微软雅黑" pitchFamily="34" charset="-122"/>
              </a:endParaRPr>
            </a:p>
          </p:txBody>
        </p:sp>
        <p:sp>
          <p:nvSpPr>
            <p:cNvPr id="161819" name="Line 40"/>
            <p:cNvSpPr>
              <a:spLocks noChangeShapeType="1"/>
            </p:cNvSpPr>
            <p:nvPr/>
          </p:nvSpPr>
          <p:spPr bwMode="auto">
            <a:xfrm rot="1800000">
              <a:off x="4150" y="2528"/>
              <a:ext cx="950" cy="12"/>
            </a:xfrm>
            <a:prstGeom prst="line">
              <a:avLst/>
            </a:prstGeom>
            <a:noFill/>
            <a:ln w="9525">
              <a:solidFill>
                <a:schemeClr val="tx1"/>
              </a:solidFill>
              <a:round/>
              <a:headEnd/>
              <a:tailEnd type="triangle" w="med" len="med"/>
            </a:ln>
          </p:spPr>
          <p:txBody>
            <a:bodyPr/>
            <a:lstStyle/>
            <a:p>
              <a:endParaRPr lang="zh-CN" altLang="en-US" sz="2400">
                <a:latin typeface="微软雅黑" pitchFamily="34" charset="-122"/>
                <a:ea typeface="微软雅黑" pitchFamily="34" charset="-122"/>
              </a:endParaRPr>
            </a:p>
          </p:txBody>
        </p:sp>
        <p:sp>
          <p:nvSpPr>
            <p:cNvPr id="161820" name="Line 41"/>
            <p:cNvSpPr>
              <a:spLocks noChangeShapeType="1"/>
            </p:cNvSpPr>
            <p:nvPr/>
          </p:nvSpPr>
          <p:spPr bwMode="auto">
            <a:xfrm rot="2700000">
              <a:off x="4067" y="2607"/>
              <a:ext cx="931" cy="35"/>
            </a:xfrm>
            <a:prstGeom prst="line">
              <a:avLst/>
            </a:prstGeom>
            <a:noFill/>
            <a:ln w="9525">
              <a:solidFill>
                <a:schemeClr val="tx1"/>
              </a:solidFill>
              <a:round/>
              <a:headEnd/>
              <a:tailEnd type="triangle" w="med" len="med"/>
            </a:ln>
          </p:spPr>
          <p:txBody>
            <a:bodyPr/>
            <a:lstStyle/>
            <a:p>
              <a:endParaRPr lang="zh-CN" altLang="en-US" sz="2400">
                <a:latin typeface="微软雅黑" pitchFamily="34" charset="-122"/>
                <a:ea typeface="微软雅黑" pitchFamily="34" charset="-122"/>
              </a:endParaRPr>
            </a:p>
          </p:txBody>
        </p:sp>
      </p:grpSp>
      <p:sp>
        <p:nvSpPr>
          <p:cNvPr id="161805" name="Line 42"/>
          <p:cNvSpPr>
            <a:spLocks noChangeShapeType="1"/>
          </p:cNvSpPr>
          <p:nvPr/>
        </p:nvSpPr>
        <p:spPr bwMode="auto">
          <a:xfrm rot="-3855531">
            <a:off x="6244431" y="2942432"/>
            <a:ext cx="1512887" cy="0"/>
          </a:xfrm>
          <a:prstGeom prst="line">
            <a:avLst/>
          </a:prstGeom>
          <a:noFill/>
          <a:ln w="9525">
            <a:solidFill>
              <a:schemeClr val="tx1"/>
            </a:solidFill>
            <a:round/>
            <a:headEnd/>
            <a:tailEnd type="triangle" w="med" len="med"/>
          </a:ln>
        </p:spPr>
        <p:txBody>
          <a:bodyPr/>
          <a:lstStyle/>
          <a:p>
            <a:endParaRPr lang="zh-CN" altLang="en-US" sz="2400">
              <a:latin typeface="微软雅黑" pitchFamily="34" charset="-122"/>
              <a:ea typeface="微软雅黑" pitchFamily="34" charset="-122"/>
            </a:endParaRPr>
          </a:p>
        </p:txBody>
      </p:sp>
      <p:sp>
        <p:nvSpPr>
          <p:cNvPr id="161806" name="Line 43"/>
          <p:cNvSpPr>
            <a:spLocks noChangeShapeType="1"/>
          </p:cNvSpPr>
          <p:nvPr/>
        </p:nvSpPr>
        <p:spPr bwMode="auto">
          <a:xfrm rot="-2955531">
            <a:off x="6439694" y="3037682"/>
            <a:ext cx="1512887" cy="0"/>
          </a:xfrm>
          <a:prstGeom prst="line">
            <a:avLst/>
          </a:prstGeom>
          <a:noFill/>
          <a:ln w="9525">
            <a:solidFill>
              <a:schemeClr val="tx1"/>
            </a:solidFill>
            <a:round/>
            <a:headEnd/>
            <a:tailEnd type="triangle" w="med" len="med"/>
          </a:ln>
        </p:spPr>
        <p:txBody>
          <a:bodyPr/>
          <a:lstStyle/>
          <a:p>
            <a:endParaRPr lang="zh-CN" altLang="en-US" sz="2400">
              <a:latin typeface="微软雅黑" pitchFamily="34" charset="-122"/>
              <a:ea typeface="微软雅黑" pitchFamily="34" charset="-122"/>
            </a:endParaRPr>
          </a:p>
        </p:txBody>
      </p:sp>
      <p:sp>
        <p:nvSpPr>
          <p:cNvPr id="161807" name="Line 44"/>
          <p:cNvSpPr>
            <a:spLocks noChangeShapeType="1"/>
          </p:cNvSpPr>
          <p:nvPr/>
        </p:nvSpPr>
        <p:spPr bwMode="auto">
          <a:xfrm rot="-2055531">
            <a:off x="6519863" y="3213100"/>
            <a:ext cx="1508125" cy="19050"/>
          </a:xfrm>
          <a:prstGeom prst="line">
            <a:avLst/>
          </a:prstGeom>
          <a:noFill/>
          <a:ln w="9525">
            <a:solidFill>
              <a:schemeClr val="tx1"/>
            </a:solidFill>
            <a:round/>
            <a:headEnd/>
            <a:tailEnd type="triangle" w="med" len="med"/>
          </a:ln>
        </p:spPr>
        <p:txBody>
          <a:bodyPr/>
          <a:lstStyle/>
          <a:p>
            <a:endParaRPr lang="zh-CN" altLang="en-US" sz="2400">
              <a:latin typeface="微软雅黑" pitchFamily="34" charset="-122"/>
              <a:ea typeface="微软雅黑" pitchFamily="34" charset="-122"/>
            </a:endParaRPr>
          </a:p>
        </p:txBody>
      </p:sp>
      <p:sp>
        <p:nvSpPr>
          <p:cNvPr id="161808" name="Line 45"/>
          <p:cNvSpPr>
            <a:spLocks noChangeShapeType="1"/>
          </p:cNvSpPr>
          <p:nvPr/>
        </p:nvSpPr>
        <p:spPr bwMode="auto">
          <a:xfrm rot="-1155531">
            <a:off x="6651625" y="3373438"/>
            <a:ext cx="1477963" cy="55562"/>
          </a:xfrm>
          <a:prstGeom prst="line">
            <a:avLst/>
          </a:prstGeom>
          <a:noFill/>
          <a:ln w="9525">
            <a:solidFill>
              <a:schemeClr val="tx1"/>
            </a:solidFill>
            <a:round/>
            <a:headEnd/>
            <a:tailEnd type="triangle" w="med" len="med"/>
          </a:ln>
        </p:spPr>
        <p:txBody>
          <a:bodyPr/>
          <a:lstStyle/>
          <a:p>
            <a:endParaRPr lang="zh-CN" altLang="en-US" sz="2400">
              <a:latin typeface="微软雅黑" pitchFamily="34" charset="-122"/>
              <a:ea typeface="微软雅黑" pitchFamily="34" charset="-122"/>
            </a:endParaRPr>
          </a:p>
        </p:txBody>
      </p:sp>
      <p:grpSp>
        <p:nvGrpSpPr>
          <p:cNvPr id="4" name="Group 30"/>
          <p:cNvGrpSpPr>
            <a:grpSpLocks/>
          </p:cNvGrpSpPr>
          <p:nvPr/>
        </p:nvGrpSpPr>
        <p:grpSpPr bwMode="auto">
          <a:xfrm>
            <a:off x="5148064" y="3661767"/>
            <a:ext cx="1512317" cy="1567433"/>
            <a:chOff x="3243" y="1482"/>
            <a:chExt cx="998" cy="942"/>
          </a:xfrm>
          <a:scene3d>
            <a:camera prst="orthographicFront">
              <a:rot lat="10800000" lon="0" rev="0"/>
            </a:camera>
            <a:lightRig rig="threePt" dir="t"/>
          </a:scene3d>
        </p:grpSpPr>
        <p:sp>
          <p:nvSpPr>
            <p:cNvPr id="51" name="Line 31"/>
            <p:cNvSpPr>
              <a:spLocks noChangeShapeType="1"/>
            </p:cNvSpPr>
            <p:nvPr/>
          </p:nvSpPr>
          <p:spPr bwMode="auto">
            <a:xfrm rot="10800000">
              <a:off x="3788" y="1482"/>
              <a:ext cx="408" cy="816"/>
            </a:xfrm>
            <a:prstGeom prst="line">
              <a:avLst/>
            </a:prstGeom>
            <a:noFill/>
            <a:ln w="9525">
              <a:solidFill>
                <a:schemeClr val="tx1"/>
              </a:solidFill>
              <a:round/>
              <a:headEnd/>
              <a:tailEnd type="triangle" w="med" len="med"/>
            </a:ln>
          </p:spPr>
          <p:txBody>
            <a:bodyPr/>
            <a:lstStyle/>
            <a:p>
              <a:pPr>
                <a:defRPr/>
              </a:pPr>
              <a:endParaRPr lang="zh-CN" altLang="en-US" sz="2400">
                <a:latin typeface="微软雅黑" pitchFamily="34" charset="-122"/>
                <a:ea typeface="微软雅黑" pitchFamily="34" charset="-122"/>
              </a:endParaRPr>
            </a:p>
          </p:txBody>
        </p:sp>
        <p:sp>
          <p:nvSpPr>
            <p:cNvPr id="52" name="Line 32"/>
            <p:cNvSpPr>
              <a:spLocks noChangeShapeType="1"/>
            </p:cNvSpPr>
            <p:nvPr/>
          </p:nvSpPr>
          <p:spPr bwMode="auto">
            <a:xfrm rot="10800000">
              <a:off x="3243" y="2298"/>
              <a:ext cx="953" cy="0"/>
            </a:xfrm>
            <a:prstGeom prst="line">
              <a:avLst/>
            </a:prstGeom>
            <a:noFill/>
            <a:ln w="9525">
              <a:solidFill>
                <a:schemeClr val="tx1"/>
              </a:solidFill>
              <a:round/>
              <a:headEnd/>
              <a:tailEnd type="triangle" w="med" len="med"/>
            </a:ln>
          </p:spPr>
          <p:txBody>
            <a:bodyPr/>
            <a:lstStyle/>
            <a:p>
              <a:pPr>
                <a:defRPr/>
              </a:pPr>
              <a:endParaRPr lang="zh-CN" altLang="en-US" sz="2400">
                <a:latin typeface="微软雅黑" pitchFamily="34" charset="-122"/>
                <a:ea typeface="微软雅黑" pitchFamily="34" charset="-122"/>
              </a:endParaRPr>
            </a:p>
          </p:txBody>
        </p:sp>
        <p:sp>
          <p:nvSpPr>
            <p:cNvPr id="53" name="Line 33"/>
            <p:cNvSpPr>
              <a:spLocks noChangeShapeType="1"/>
            </p:cNvSpPr>
            <p:nvPr/>
          </p:nvSpPr>
          <p:spPr bwMode="auto">
            <a:xfrm rot="-9900000">
              <a:off x="3244" y="2161"/>
              <a:ext cx="953" cy="0"/>
            </a:xfrm>
            <a:prstGeom prst="line">
              <a:avLst/>
            </a:prstGeom>
            <a:noFill/>
            <a:ln w="9525">
              <a:solidFill>
                <a:schemeClr val="tx1"/>
              </a:solidFill>
              <a:round/>
              <a:headEnd/>
              <a:tailEnd type="triangle" w="med" len="med"/>
            </a:ln>
          </p:spPr>
          <p:txBody>
            <a:bodyPr/>
            <a:lstStyle/>
            <a:p>
              <a:pPr>
                <a:defRPr/>
              </a:pPr>
              <a:endParaRPr lang="zh-CN" altLang="en-US" sz="2400">
                <a:latin typeface="微软雅黑" pitchFamily="34" charset="-122"/>
                <a:ea typeface="微软雅黑" pitchFamily="34" charset="-122"/>
              </a:endParaRPr>
            </a:p>
          </p:txBody>
        </p:sp>
        <p:sp>
          <p:nvSpPr>
            <p:cNvPr id="54" name="Line 34"/>
            <p:cNvSpPr>
              <a:spLocks noChangeShapeType="1"/>
            </p:cNvSpPr>
            <p:nvPr/>
          </p:nvSpPr>
          <p:spPr bwMode="auto">
            <a:xfrm rot="-9000000">
              <a:off x="3291" y="2044"/>
              <a:ext cx="950" cy="12"/>
            </a:xfrm>
            <a:prstGeom prst="line">
              <a:avLst/>
            </a:prstGeom>
            <a:noFill/>
            <a:ln w="9525">
              <a:solidFill>
                <a:schemeClr val="tx1"/>
              </a:solidFill>
              <a:round/>
              <a:headEnd/>
              <a:tailEnd type="triangle" w="med" len="med"/>
            </a:ln>
          </p:spPr>
          <p:txBody>
            <a:bodyPr/>
            <a:lstStyle/>
            <a:p>
              <a:pPr>
                <a:defRPr/>
              </a:pPr>
              <a:endParaRPr lang="zh-CN" altLang="en-US" sz="2400">
                <a:latin typeface="微软雅黑" pitchFamily="34" charset="-122"/>
                <a:ea typeface="微软雅黑" pitchFamily="34" charset="-122"/>
              </a:endParaRPr>
            </a:p>
          </p:txBody>
        </p:sp>
        <p:sp>
          <p:nvSpPr>
            <p:cNvPr id="55" name="Line 35"/>
            <p:cNvSpPr>
              <a:spLocks noChangeShapeType="1"/>
            </p:cNvSpPr>
            <p:nvPr/>
          </p:nvSpPr>
          <p:spPr bwMode="auto">
            <a:xfrm rot="-8100000">
              <a:off x="3392" y="1941"/>
              <a:ext cx="931" cy="35"/>
            </a:xfrm>
            <a:prstGeom prst="line">
              <a:avLst/>
            </a:prstGeom>
            <a:noFill/>
            <a:ln w="9525">
              <a:solidFill>
                <a:schemeClr val="tx1"/>
              </a:solidFill>
              <a:round/>
              <a:headEnd/>
              <a:tailEnd type="triangle" w="med" len="med"/>
            </a:ln>
          </p:spPr>
          <p:txBody>
            <a:bodyPr/>
            <a:lstStyle/>
            <a:p>
              <a:pPr>
                <a:defRPr/>
              </a:pPr>
              <a:endParaRPr lang="zh-CN" altLang="en-US" sz="2400">
                <a:latin typeface="微软雅黑" pitchFamily="34" charset="-122"/>
                <a:ea typeface="微软雅黑" pitchFamily="34" charset="-122"/>
              </a:endParaRPr>
            </a:p>
          </p:txBody>
        </p:sp>
      </p:grpSp>
      <p:graphicFrame>
        <p:nvGraphicFramePr>
          <p:cNvPr id="161810" name="对象 1"/>
          <p:cNvGraphicFramePr>
            <a:graphicFrameLocks noChangeAspect="1"/>
          </p:cNvGraphicFramePr>
          <p:nvPr/>
        </p:nvGraphicFramePr>
        <p:xfrm>
          <a:off x="539750" y="1882775"/>
          <a:ext cx="3600450" cy="3530600"/>
        </p:xfrm>
        <a:graphic>
          <a:graphicData uri="http://schemas.openxmlformats.org/presentationml/2006/ole">
            <p:oleObj spid="_x0000_s246786" name="Visio" r:id="rId3" imgW="3945240" imgH="3874680" progId="Visio.Drawing.11">
              <p:embed/>
            </p:oleObj>
          </a:graphicData>
        </a:graphic>
      </p:graphicFrame>
      <p:sp>
        <p:nvSpPr>
          <p:cNvPr id="161811" name="TextBox 2"/>
          <p:cNvSpPr txBox="1">
            <a:spLocks noChangeArrowheads="1"/>
          </p:cNvSpPr>
          <p:nvPr/>
        </p:nvSpPr>
        <p:spPr bwMode="auto">
          <a:xfrm>
            <a:off x="571472" y="5481638"/>
            <a:ext cx="2992466" cy="461665"/>
          </a:xfrm>
          <a:prstGeom prst="rect">
            <a:avLst/>
          </a:prstGeom>
          <a:noFill/>
          <a:ln w="9525">
            <a:noFill/>
            <a:miter lim="800000"/>
            <a:headEnd/>
            <a:tailEnd/>
          </a:ln>
        </p:spPr>
        <p:txBody>
          <a:bodyPr wrap="square">
            <a:spAutoFit/>
          </a:bodyPr>
          <a:lstStyle/>
          <a:p>
            <a:r>
              <a:rPr lang="zh-CN" altLang="en-US" sz="2400" b="1" dirty="0">
                <a:latin typeface="微软雅黑" pitchFamily="34" charset="-122"/>
                <a:ea typeface="微软雅黑" pitchFamily="34" charset="-122"/>
              </a:rPr>
              <a:t>接近圆形的磁链轨迹</a:t>
            </a:r>
          </a:p>
        </p:txBody>
      </p:sp>
      <p:sp>
        <p:nvSpPr>
          <p:cNvPr id="161812" name="TextBox 57"/>
          <p:cNvSpPr txBox="1">
            <a:spLocks noChangeArrowheads="1"/>
          </p:cNvSpPr>
          <p:nvPr/>
        </p:nvSpPr>
        <p:spPr bwMode="auto">
          <a:xfrm>
            <a:off x="6283325" y="5322888"/>
            <a:ext cx="2735263" cy="461665"/>
          </a:xfrm>
          <a:prstGeom prst="rect">
            <a:avLst/>
          </a:prstGeom>
          <a:noFill/>
          <a:ln w="9525">
            <a:noFill/>
            <a:miter lim="800000"/>
            <a:headEnd/>
            <a:tailEnd/>
          </a:ln>
        </p:spPr>
        <p:txBody>
          <a:bodyPr>
            <a:spAutoFit/>
          </a:bodyPr>
          <a:lstStyle/>
          <a:p>
            <a:r>
              <a:rPr lang="zh-CN" altLang="en-US" sz="2400" b="1">
                <a:latin typeface="微软雅黑" pitchFamily="34" charset="-122"/>
                <a:ea typeface="微软雅黑" pitchFamily="34" charset="-122"/>
              </a:rPr>
              <a:t>需要的电压矢量</a:t>
            </a:r>
          </a:p>
        </p:txBody>
      </p:sp>
      <p:sp>
        <p:nvSpPr>
          <p:cNvPr id="161813" name="Line 36"/>
          <p:cNvSpPr>
            <a:spLocks noChangeShapeType="1"/>
          </p:cNvSpPr>
          <p:nvPr/>
        </p:nvSpPr>
        <p:spPr bwMode="auto">
          <a:xfrm>
            <a:off x="6659563" y="3609975"/>
            <a:ext cx="217487" cy="1474788"/>
          </a:xfrm>
          <a:prstGeom prst="line">
            <a:avLst/>
          </a:prstGeom>
          <a:noFill/>
          <a:ln w="9525">
            <a:solidFill>
              <a:schemeClr val="tx1"/>
            </a:solidFill>
            <a:round/>
            <a:headEnd/>
            <a:tailEnd type="triangle" w="med" len="med"/>
          </a:ln>
        </p:spPr>
        <p:txBody>
          <a:bodyPr/>
          <a:lstStyle/>
          <a:p>
            <a:endParaRPr lang="zh-CN" altLang="en-US" sz="2400">
              <a:latin typeface="微软雅黑" pitchFamily="34" charset="-122"/>
              <a:ea typeface="微软雅黑" pitchFamily="34" charset="-122"/>
            </a:endParaRPr>
          </a:p>
        </p:txBody>
      </p:sp>
      <p:sp>
        <p:nvSpPr>
          <p:cNvPr id="161814" name="Line 36"/>
          <p:cNvSpPr>
            <a:spLocks noChangeShapeType="1"/>
          </p:cNvSpPr>
          <p:nvPr/>
        </p:nvSpPr>
        <p:spPr bwMode="auto">
          <a:xfrm flipH="1">
            <a:off x="6467475" y="3594100"/>
            <a:ext cx="177800" cy="1490663"/>
          </a:xfrm>
          <a:prstGeom prst="line">
            <a:avLst/>
          </a:prstGeom>
          <a:noFill/>
          <a:ln w="9525">
            <a:solidFill>
              <a:schemeClr val="tx1"/>
            </a:solidFill>
            <a:round/>
            <a:headEnd/>
            <a:tailEnd type="triangle" w="med" len="med"/>
          </a:ln>
        </p:spPr>
        <p:txBody>
          <a:bodyPr/>
          <a:lstStyle/>
          <a:p>
            <a:endParaRPr lang="zh-CN" altLang="en-US" sz="2400">
              <a:latin typeface="微软雅黑" pitchFamily="34" charset="-122"/>
              <a:ea typeface="微软雅黑" pitchFamily="34" charset="-122"/>
            </a:endParaRPr>
          </a:p>
        </p:txBody>
      </p:sp>
      <p:sp>
        <p:nvSpPr>
          <p:cNvPr id="161815" name="Line 36"/>
          <p:cNvSpPr>
            <a:spLocks noChangeShapeType="1"/>
          </p:cNvSpPr>
          <p:nvPr/>
        </p:nvSpPr>
        <p:spPr bwMode="auto">
          <a:xfrm flipV="1">
            <a:off x="6657975" y="2133600"/>
            <a:ext cx="217488" cy="1511300"/>
          </a:xfrm>
          <a:prstGeom prst="line">
            <a:avLst/>
          </a:prstGeom>
          <a:noFill/>
          <a:ln w="9525">
            <a:solidFill>
              <a:schemeClr val="tx1"/>
            </a:solidFill>
            <a:round/>
            <a:headEnd/>
            <a:tailEnd type="triangle" w="med" len="med"/>
          </a:ln>
        </p:spPr>
        <p:txBody>
          <a:bodyPr/>
          <a:lstStyle/>
          <a:p>
            <a:endParaRPr lang="zh-CN" altLang="en-US" sz="2400">
              <a:latin typeface="微软雅黑" pitchFamily="34" charset="-122"/>
              <a:ea typeface="微软雅黑" pitchFamily="34" charset="-122"/>
            </a:endParaRPr>
          </a:p>
        </p:txBody>
      </p:sp>
      <p:sp>
        <p:nvSpPr>
          <p:cNvPr id="161816" name="Line 36"/>
          <p:cNvSpPr>
            <a:spLocks noChangeShapeType="1"/>
          </p:cNvSpPr>
          <p:nvPr/>
        </p:nvSpPr>
        <p:spPr bwMode="auto">
          <a:xfrm flipH="1" flipV="1">
            <a:off x="6467475" y="2205038"/>
            <a:ext cx="214313" cy="1419225"/>
          </a:xfrm>
          <a:prstGeom prst="line">
            <a:avLst/>
          </a:prstGeom>
          <a:noFill/>
          <a:ln w="9525">
            <a:solidFill>
              <a:schemeClr val="tx1"/>
            </a:solidFill>
            <a:round/>
            <a:headEnd/>
            <a:tailEnd type="triangle" w="med" len="med"/>
          </a:ln>
        </p:spPr>
        <p:txBody>
          <a:bodyPr/>
          <a:lstStyle/>
          <a:p>
            <a:endParaRPr lang="zh-CN" altLang="en-US" sz="2400">
              <a:latin typeface="微软雅黑" pitchFamily="34" charset="-122"/>
              <a:ea typeface="微软雅黑" pitchFamily="34" charset="-122"/>
            </a:endParaRPr>
          </a:p>
        </p:txBody>
      </p:sp>
      <p:sp>
        <p:nvSpPr>
          <p:cNvPr id="161817" name="TextBox 62"/>
          <p:cNvSpPr txBox="1">
            <a:spLocks noChangeArrowheads="1"/>
          </p:cNvSpPr>
          <p:nvPr/>
        </p:nvSpPr>
        <p:spPr bwMode="auto">
          <a:xfrm>
            <a:off x="3729038" y="5864225"/>
            <a:ext cx="2735262" cy="461665"/>
          </a:xfrm>
          <a:prstGeom prst="rect">
            <a:avLst/>
          </a:prstGeom>
          <a:noFill/>
          <a:ln w="9525">
            <a:noFill/>
            <a:miter lim="800000"/>
            <a:headEnd/>
            <a:tailEnd/>
          </a:ln>
        </p:spPr>
        <p:txBody>
          <a:bodyPr>
            <a:spAutoFit/>
          </a:bodyPr>
          <a:lstStyle/>
          <a:p>
            <a:r>
              <a:rPr lang="zh-CN" altLang="en-US" sz="2400" b="1">
                <a:latin typeface="微软雅黑" pitchFamily="34" charset="-122"/>
                <a:ea typeface="微软雅黑" pitchFamily="34" charset="-122"/>
              </a:rPr>
              <a:t>有效电压矢量</a:t>
            </a:r>
          </a:p>
        </p:txBody>
      </p:sp>
      <p:sp>
        <p:nvSpPr>
          <p:cNvPr id="39" name="Rectangle 2"/>
          <p:cNvSpPr>
            <a:spLocks noGrp="1" noChangeArrowheads="1"/>
          </p:cNvSpPr>
          <p:nvPr>
            <p:ph type="title"/>
          </p:nvPr>
        </p:nvSpPr>
        <p:spPr>
          <a:xfrm>
            <a:off x="500034" y="642918"/>
            <a:ext cx="8162925" cy="762000"/>
          </a:xfrm>
        </p:spPr>
        <p:txBody>
          <a:bodyPr/>
          <a:lstStyle/>
          <a:p>
            <a:pPr marL="838200" indent="-838200"/>
            <a:r>
              <a:rPr lang="zh-CN" altLang="en-US" sz="3200" b="1" dirty="0">
                <a:latin typeface="微软雅黑" pitchFamily="34" charset="-122"/>
                <a:ea typeface="微软雅黑" pitchFamily="34" charset="-122"/>
              </a:rPr>
              <a:t>期望电压空间矢量的合成</a:t>
            </a:r>
            <a:r>
              <a:rPr lang="zh-CN" altLang="en-US" sz="3200" dirty="0">
                <a:latin typeface="微软雅黑" pitchFamily="34" charset="-122"/>
                <a:ea typeface="微软雅黑" pitchFamily="34" charset="-122"/>
              </a:rPr>
              <a:t>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5" name="Rectangle 3"/>
          <p:cNvSpPr>
            <a:spLocks noChangeArrowheads="1"/>
          </p:cNvSpPr>
          <p:nvPr/>
        </p:nvSpPr>
        <p:spPr bwMode="auto">
          <a:xfrm>
            <a:off x="0" y="-561988"/>
            <a:ext cx="505267" cy="630942"/>
          </a:xfrm>
          <a:prstGeom prst="rect">
            <a:avLst/>
          </a:prstGeom>
          <a:noFill/>
          <a:ln w="9525">
            <a:noFill/>
            <a:miter lim="800000"/>
            <a:headEnd/>
            <a:tailEnd/>
          </a:ln>
          <a:effectLst/>
        </p:spPr>
        <p:txBody>
          <a:bodyPr wrap="none" anchor="ctr">
            <a:spAutoFit/>
          </a:bodyPr>
          <a:lstStyle/>
          <a:p>
            <a:pPr>
              <a:lnSpc>
                <a:spcPct val="125000"/>
              </a:lnSpc>
              <a:buFont typeface="Wingdings" pitchFamily="2" charset="2"/>
              <a:buChar char="p"/>
            </a:pPr>
            <a:endParaRPr lang="zh-CN" altLang="en-US" sz="2800">
              <a:latin typeface="微软雅黑" pitchFamily="34" charset="-122"/>
              <a:ea typeface="微软雅黑" pitchFamily="34" charset="-122"/>
            </a:endParaRPr>
          </a:p>
        </p:txBody>
      </p:sp>
      <p:sp>
        <p:nvSpPr>
          <p:cNvPr id="986116" name="Rectangle 4"/>
          <p:cNvSpPr>
            <a:spLocks noChangeArrowheads="1"/>
          </p:cNvSpPr>
          <p:nvPr/>
        </p:nvSpPr>
        <p:spPr bwMode="auto">
          <a:xfrm>
            <a:off x="539750" y="1643050"/>
            <a:ext cx="8207375" cy="1658980"/>
          </a:xfrm>
          <a:prstGeom prst="rect">
            <a:avLst/>
          </a:prstGeom>
          <a:noFill/>
          <a:ln w="9525">
            <a:noFill/>
            <a:miter lim="800000"/>
            <a:headEnd/>
            <a:tailEnd/>
          </a:ln>
          <a:effectLst/>
        </p:spPr>
        <p:txBody>
          <a:bodyPr anchor="ctr">
            <a:spAutoFit/>
          </a:bodyPr>
          <a:lstStyle/>
          <a:p>
            <a:pPr algn="l">
              <a:lnSpc>
                <a:spcPct val="125000"/>
              </a:lnSpc>
              <a:buClr>
                <a:schemeClr val="folHlink"/>
              </a:buClr>
              <a:buSzPct val="75000"/>
              <a:buFont typeface="Wingdings" pitchFamily="2" charset="2"/>
              <a:buChar char="p"/>
            </a:pPr>
            <a:r>
              <a:rPr lang="zh-CN" altLang="en-US" sz="2800" b="1" dirty="0">
                <a:solidFill>
                  <a:schemeClr val="tx1"/>
                </a:solidFill>
                <a:latin typeface="微软雅黑" pitchFamily="34" charset="-122"/>
                <a:ea typeface="微软雅黑" pitchFamily="34" charset="-122"/>
              </a:rPr>
              <a:t>按空间矢量的</a:t>
            </a:r>
            <a:r>
              <a:rPr lang="zh-CN" altLang="en-US" sz="2800" b="1" dirty="0">
                <a:solidFill>
                  <a:srgbClr val="0000CC"/>
                </a:solidFill>
                <a:latin typeface="微软雅黑" pitchFamily="34" charset="-122"/>
                <a:ea typeface="微软雅黑" pitchFamily="34" charset="-122"/>
              </a:rPr>
              <a:t>平行四边形合成法则</a:t>
            </a:r>
            <a:r>
              <a:rPr lang="zh-CN" altLang="en-US" sz="2800" b="1" dirty="0">
                <a:solidFill>
                  <a:schemeClr val="tx1"/>
                </a:solidFill>
                <a:latin typeface="微软雅黑" pitchFamily="34" charset="-122"/>
                <a:ea typeface="微软雅黑" pitchFamily="34" charset="-122"/>
              </a:rPr>
              <a:t>，用相邻的两个有效工作矢量合成期望的输出矢量，这就是</a:t>
            </a:r>
            <a:r>
              <a:rPr lang="zh-CN" altLang="en-US" sz="2800" b="1" dirty="0">
                <a:solidFill>
                  <a:srgbClr val="0000CC"/>
                </a:solidFill>
                <a:latin typeface="微软雅黑" pitchFamily="34" charset="-122"/>
                <a:ea typeface="微软雅黑" pitchFamily="34" charset="-122"/>
              </a:rPr>
              <a:t>电压空间矢量</a:t>
            </a:r>
            <a:r>
              <a:rPr lang="en-US" altLang="zh-CN" sz="2800" b="1" dirty="0">
                <a:solidFill>
                  <a:srgbClr val="0000CC"/>
                </a:solidFill>
                <a:latin typeface="微软雅黑" pitchFamily="34" charset="-122"/>
                <a:ea typeface="微软雅黑" pitchFamily="34" charset="-122"/>
              </a:rPr>
              <a:t>PWM</a:t>
            </a:r>
            <a:r>
              <a:rPr lang="zh-CN" altLang="en-US" sz="2800" b="1" dirty="0">
                <a:solidFill>
                  <a:srgbClr val="0000CC"/>
                </a:solidFill>
                <a:latin typeface="微软雅黑" pitchFamily="34" charset="-122"/>
                <a:ea typeface="微软雅黑" pitchFamily="34" charset="-122"/>
              </a:rPr>
              <a:t>（</a:t>
            </a:r>
            <a:r>
              <a:rPr lang="en-US" altLang="zh-CN" sz="2800" b="1" dirty="0">
                <a:solidFill>
                  <a:srgbClr val="0000CC"/>
                </a:solidFill>
                <a:latin typeface="微软雅黑" pitchFamily="34" charset="-122"/>
                <a:ea typeface="微软雅黑" pitchFamily="34" charset="-122"/>
              </a:rPr>
              <a:t>SVPWM</a:t>
            </a:r>
            <a:r>
              <a:rPr lang="zh-CN" altLang="en-US" sz="2800" b="1" dirty="0">
                <a:solidFill>
                  <a:srgbClr val="0000CC"/>
                </a:solidFill>
                <a:latin typeface="微软雅黑" pitchFamily="34" charset="-122"/>
                <a:ea typeface="微软雅黑" pitchFamily="34" charset="-122"/>
              </a:rPr>
              <a:t>）的基本思想</a:t>
            </a:r>
            <a:r>
              <a:rPr lang="zh-CN" altLang="en-US" sz="2800" b="1" dirty="0" smtClean="0">
                <a:solidFill>
                  <a:schemeClr val="tx1"/>
                </a:solidFill>
                <a:latin typeface="微软雅黑" pitchFamily="34" charset="-122"/>
                <a:ea typeface="微软雅黑" pitchFamily="34" charset="-122"/>
              </a:rPr>
              <a:t>。</a:t>
            </a:r>
            <a:endParaRPr lang="zh-CN" altLang="en-US" sz="2800" b="1" dirty="0">
              <a:solidFill>
                <a:schemeClr val="tx1"/>
              </a:solidFill>
              <a:latin typeface="微软雅黑" pitchFamily="34" charset="-122"/>
              <a:ea typeface="微软雅黑" pitchFamily="34" charset="-122"/>
            </a:endParaRPr>
          </a:p>
        </p:txBody>
      </p:sp>
      <p:sp>
        <p:nvSpPr>
          <p:cNvPr id="986117" name="Rectangle 5"/>
          <p:cNvSpPr>
            <a:spLocks noChangeArrowheads="1"/>
          </p:cNvSpPr>
          <p:nvPr/>
        </p:nvSpPr>
        <p:spPr bwMode="auto">
          <a:xfrm>
            <a:off x="0" y="-561988"/>
            <a:ext cx="505267" cy="630942"/>
          </a:xfrm>
          <a:prstGeom prst="rect">
            <a:avLst/>
          </a:prstGeom>
          <a:noFill/>
          <a:ln w="9525">
            <a:noFill/>
            <a:miter lim="800000"/>
            <a:headEnd/>
            <a:tailEnd/>
          </a:ln>
          <a:effectLst/>
        </p:spPr>
        <p:txBody>
          <a:bodyPr wrap="none" anchor="ctr">
            <a:spAutoFit/>
          </a:bodyPr>
          <a:lstStyle/>
          <a:p>
            <a:pPr>
              <a:lnSpc>
                <a:spcPct val="125000"/>
              </a:lnSpc>
              <a:buFont typeface="Wingdings" pitchFamily="2" charset="2"/>
              <a:buChar char="p"/>
            </a:pPr>
            <a:endParaRPr lang="zh-CN" altLang="en-US" sz="2800">
              <a:latin typeface="微软雅黑" pitchFamily="34" charset="-122"/>
              <a:ea typeface="微软雅黑" pitchFamily="34" charset="-122"/>
            </a:endParaRPr>
          </a:p>
        </p:txBody>
      </p:sp>
      <p:sp>
        <p:nvSpPr>
          <p:cNvPr id="986118" name="Rectangle 6"/>
          <p:cNvSpPr>
            <a:spLocks noChangeArrowheads="1"/>
          </p:cNvSpPr>
          <p:nvPr/>
        </p:nvSpPr>
        <p:spPr bwMode="auto">
          <a:xfrm>
            <a:off x="0" y="2747950"/>
            <a:ext cx="505267" cy="630942"/>
          </a:xfrm>
          <a:prstGeom prst="rect">
            <a:avLst/>
          </a:prstGeom>
          <a:noFill/>
          <a:ln w="9525">
            <a:noFill/>
            <a:miter lim="800000"/>
            <a:headEnd/>
            <a:tailEnd/>
          </a:ln>
          <a:effectLst/>
        </p:spPr>
        <p:txBody>
          <a:bodyPr wrap="none" anchor="ctr">
            <a:spAutoFit/>
          </a:bodyPr>
          <a:lstStyle/>
          <a:p>
            <a:pPr>
              <a:lnSpc>
                <a:spcPct val="125000"/>
              </a:lnSpc>
              <a:buFont typeface="Wingdings" pitchFamily="2" charset="2"/>
              <a:buChar char="p"/>
            </a:pPr>
            <a:endParaRPr lang="zh-CN" altLang="en-US" sz="2800">
              <a:latin typeface="微软雅黑" pitchFamily="34" charset="-122"/>
              <a:ea typeface="微软雅黑" pitchFamily="34" charset="-122"/>
            </a:endParaRPr>
          </a:p>
        </p:txBody>
      </p:sp>
      <p:sp>
        <p:nvSpPr>
          <p:cNvPr id="986119" name="Rectangle 7"/>
          <p:cNvSpPr>
            <a:spLocks noChangeArrowheads="1"/>
          </p:cNvSpPr>
          <p:nvPr/>
        </p:nvSpPr>
        <p:spPr bwMode="auto">
          <a:xfrm>
            <a:off x="0" y="2757475"/>
            <a:ext cx="505267" cy="630942"/>
          </a:xfrm>
          <a:prstGeom prst="rect">
            <a:avLst/>
          </a:prstGeom>
          <a:noFill/>
          <a:ln w="9525">
            <a:noFill/>
            <a:miter lim="800000"/>
            <a:headEnd/>
            <a:tailEnd/>
          </a:ln>
          <a:effectLst/>
        </p:spPr>
        <p:txBody>
          <a:bodyPr wrap="none" anchor="ctr">
            <a:spAutoFit/>
          </a:bodyPr>
          <a:lstStyle/>
          <a:p>
            <a:pPr>
              <a:lnSpc>
                <a:spcPct val="125000"/>
              </a:lnSpc>
              <a:buFont typeface="Wingdings" pitchFamily="2" charset="2"/>
              <a:buChar char="p"/>
            </a:pPr>
            <a:endParaRPr lang="zh-CN" altLang="en-US" sz="2800">
              <a:latin typeface="微软雅黑" pitchFamily="34" charset="-122"/>
              <a:ea typeface="微软雅黑" pitchFamily="34" charset="-122"/>
            </a:endParaRPr>
          </a:p>
        </p:txBody>
      </p:sp>
      <p:sp>
        <p:nvSpPr>
          <p:cNvPr id="986120" name="Rectangle 8"/>
          <p:cNvSpPr>
            <a:spLocks noChangeArrowheads="1"/>
          </p:cNvSpPr>
          <p:nvPr/>
        </p:nvSpPr>
        <p:spPr bwMode="auto">
          <a:xfrm>
            <a:off x="0" y="2752712"/>
            <a:ext cx="505267" cy="630942"/>
          </a:xfrm>
          <a:prstGeom prst="rect">
            <a:avLst/>
          </a:prstGeom>
          <a:noFill/>
          <a:ln w="9525">
            <a:noFill/>
            <a:miter lim="800000"/>
            <a:headEnd/>
            <a:tailEnd/>
          </a:ln>
          <a:effectLst/>
        </p:spPr>
        <p:txBody>
          <a:bodyPr wrap="none" anchor="ctr">
            <a:spAutoFit/>
          </a:bodyPr>
          <a:lstStyle/>
          <a:p>
            <a:pPr>
              <a:lnSpc>
                <a:spcPct val="125000"/>
              </a:lnSpc>
              <a:buFont typeface="Wingdings" pitchFamily="2" charset="2"/>
              <a:buChar char="p"/>
            </a:pPr>
            <a:endParaRPr lang="zh-CN" altLang="en-US" sz="2800">
              <a:latin typeface="微软雅黑" pitchFamily="34" charset="-122"/>
              <a:ea typeface="微软雅黑" pitchFamily="34" charset="-122"/>
            </a:endParaRPr>
          </a:p>
        </p:txBody>
      </p:sp>
      <p:sp>
        <p:nvSpPr>
          <p:cNvPr id="986121" name="Rectangle 9"/>
          <p:cNvSpPr>
            <a:spLocks noChangeArrowheads="1"/>
          </p:cNvSpPr>
          <p:nvPr/>
        </p:nvSpPr>
        <p:spPr bwMode="auto">
          <a:xfrm>
            <a:off x="0" y="-561988"/>
            <a:ext cx="505267" cy="630942"/>
          </a:xfrm>
          <a:prstGeom prst="rect">
            <a:avLst/>
          </a:prstGeom>
          <a:noFill/>
          <a:ln w="9525">
            <a:noFill/>
            <a:miter lim="800000"/>
            <a:headEnd/>
            <a:tailEnd/>
          </a:ln>
          <a:effectLst/>
        </p:spPr>
        <p:txBody>
          <a:bodyPr wrap="none" anchor="ctr">
            <a:spAutoFit/>
          </a:bodyPr>
          <a:lstStyle/>
          <a:p>
            <a:pPr>
              <a:lnSpc>
                <a:spcPct val="125000"/>
              </a:lnSpc>
              <a:buFont typeface="Wingdings" pitchFamily="2" charset="2"/>
              <a:buChar char="p"/>
            </a:pPr>
            <a:endParaRPr lang="zh-CN" altLang="en-US" sz="2800">
              <a:latin typeface="微软雅黑" pitchFamily="34" charset="-122"/>
              <a:ea typeface="微软雅黑" pitchFamily="34" charset="-122"/>
            </a:endParaRPr>
          </a:p>
        </p:txBody>
      </p:sp>
      <p:sp>
        <p:nvSpPr>
          <p:cNvPr id="986122" name="Rectangle 10"/>
          <p:cNvSpPr>
            <a:spLocks noChangeArrowheads="1"/>
          </p:cNvSpPr>
          <p:nvPr/>
        </p:nvSpPr>
        <p:spPr bwMode="auto">
          <a:xfrm>
            <a:off x="0" y="2643175"/>
            <a:ext cx="505267" cy="630942"/>
          </a:xfrm>
          <a:prstGeom prst="rect">
            <a:avLst/>
          </a:prstGeom>
          <a:noFill/>
          <a:ln w="9525">
            <a:noFill/>
            <a:miter lim="800000"/>
            <a:headEnd/>
            <a:tailEnd/>
          </a:ln>
          <a:effectLst/>
        </p:spPr>
        <p:txBody>
          <a:bodyPr wrap="none" anchor="ctr">
            <a:spAutoFit/>
          </a:bodyPr>
          <a:lstStyle/>
          <a:p>
            <a:pPr>
              <a:lnSpc>
                <a:spcPct val="125000"/>
              </a:lnSpc>
              <a:buFont typeface="Wingdings" pitchFamily="2" charset="2"/>
              <a:buChar char="p"/>
            </a:pPr>
            <a:endParaRPr lang="zh-CN" altLang="en-US" sz="2800">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28596" y="928670"/>
            <a:ext cx="7707313" cy="612775"/>
          </a:xfrm>
        </p:spPr>
        <p:txBody>
          <a:bodyPr/>
          <a:lstStyle/>
          <a:p>
            <a:pPr eaLnBrk="1" hangingPunct="1"/>
            <a:r>
              <a:rPr lang="zh-CN" altLang="en-US" sz="2500" b="1" dirty="0" smtClean="0">
                <a:solidFill>
                  <a:schemeClr val="accent2"/>
                </a:solidFill>
                <a:latin typeface="Times New Roman" pitchFamily="18" charset="0"/>
                <a:ea typeface="微软雅黑" pitchFamily="34" charset="-122"/>
                <a:cs typeface="Times New Roman" pitchFamily="18" charset="0"/>
              </a:rPr>
              <a:t>变压变频控制特性</a:t>
            </a:r>
          </a:p>
        </p:txBody>
      </p:sp>
      <p:sp>
        <p:nvSpPr>
          <p:cNvPr id="64515" name="Rectangle 44"/>
          <p:cNvSpPr>
            <a:spLocks noChangeArrowheads="1"/>
          </p:cNvSpPr>
          <p:nvPr/>
        </p:nvSpPr>
        <p:spPr bwMode="auto">
          <a:xfrm>
            <a:off x="-4770" y="1828800"/>
            <a:ext cx="7391400" cy="4800600"/>
          </a:xfrm>
          <a:prstGeom prst="rect">
            <a:avLst/>
          </a:prstGeom>
          <a:noFill/>
          <a:ln w="9525">
            <a:noFill/>
            <a:miter lim="800000"/>
            <a:headEnd/>
            <a:tailEnd/>
          </a:ln>
        </p:spPr>
        <p:txBody>
          <a:bodyPr wrap="none" anchor="ctr"/>
          <a:lstStyle/>
          <a:p>
            <a:endParaRPr lang="zh-CN" altLang="en-US">
              <a:latin typeface="Times New Roman" pitchFamily="18" charset="0"/>
              <a:ea typeface="微软雅黑" pitchFamily="34" charset="-122"/>
              <a:cs typeface="Times New Roman" pitchFamily="18" charset="0"/>
            </a:endParaRPr>
          </a:p>
        </p:txBody>
      </p:sp>
      <p:grpSp>
        <p:nvGrpSpPr>
          <p:cNvPr id="2" name="Group 45"/>
          <p:cNvGrpSpPr>
            <a:grpSpLocks/>
          </p:cNvGrpSpPr>
          <p:nvPr/>
        </p:nvGrpSpPr>
        <p:grpSpPr bwMode="auto">
          <a:xfrm>
            <a:off x="4206868" y="2124075"/>
            <a:ext cx="811212" cy="3616325"/>
            <a:chOff x="3325" y="1512"/>
            <a:chExt cx="511" cy="2278"/>
          </a:xfrm>
        </p:grpSpPr>
        <p:sp>
          <p:nvSpPr>
            <p:cNvPr id="64546" name="Line 46"/>
            <p:cNvSpPr>
              <a:spLocks noChangeShapeType="1"/>
            </p:cNvSpPr>
            <p:nvPr/>
          </p:nvSpPr>
          <p:spPr bwMode="auto">
            <a:xfrm flipH="1" flipV="1">
              <a:off x="3492" y="1512"/>
              <a:ext cx="0" cy="1968"/>
            </a:xfrm>
            <a:prstGeom prst="line">
              <a:avLst/>
            </a:prstGeom>
            <a:noFill/>
            <a:ln w="19050">
              <a:solidFill>
                <a:srgbClr val="00FF00"/>
              </a:solidFill>
              <a:prstDash val="dash"/>
              <a:miter lim="800000"/>
              <a:headEnd/>
              <a:tailEnd/>
            </a:ln>
          </p:spPr>
          <p:txBody>
            <a:bodyPr wrap="none"/>
            <a:lstStyle/>
            <a:p>
              <a:endParaRPr lang="zh-CN" altLang="en-US">
                <a:latin typeface="Times New Roman" pitchFamily="18" charset="0"/>
                <a:ea typeface="微软雅黑" pitchFamily="34" charset="-122"/>
                <a:cs typeface="Times New Roman" pitchFamily="18" charset="0"/>
              </a:endParaRPr>
            </a:p>
          </p:txBody>
        </p:sp>
        <p:sp>
          <p:nvSpPr>
            <p:cNvPr id="64547" name="Text Box 47"/>
            <p:cNvSpPr txBox="1">
              <a:spLocks noChangeArrowheads="1"/>
            </p:cNvSpPr>
            <p:nvPr/>
          </p:nvSpPr>
          <p:spPr bwMode="auto">
            <a:xfrm>
              <a:off x="3325" y="3502"/>
              <a:ext cx="511" cy="288"/>
            </a:xfrm>
            <a:prstGeom prst="rect">
              <a:avLst/>
            </a:prstGeom>
            <a:noFill/>
            <a:ln w="9525">
              <a:noFill/>
              <a:miter lim="800000"/>
              <a:headEnd/>
              <a:tailEnd/>
            </a:ln>
          </p:spPr>
          <p:txBody>
            <a:bodyPr>
              <a:spAutoFit/>
            </a:bodyPr>
            <a:lstStyle/>
            <a:p>
              <a:pPr>
                <a:spcBef>
                  <a:spcPct val="50000"/>
                </a:spcBef>
              </a:pPr>
              <a:r>
                <a:rPr kumimoji="1" lang="en-US" altLang="zh-CN" sz="2400" i="1" dirty="0">
                  <a:latin typeface="Times New Roman" pitchFamily="18" charset="0"/>
                  <a:ea typeface="微软雅黑" pitchFamily="34" charset="-122"/>
                  <a:cs typeface="Times New Roman" pitchFamily="18" charset="0"/>
                </a:rPr>
                <a:t>f</a:t>
              </a:r>
              <a:r>
                <a:rPr kumimoji="1" lang="en-US" altLang="zh-CN" sz="2400" baseline="-25000" dirty="0">
                  <a:latin typeface="Times New Roman" pitchFamily="18" charset="0"/>
                  <a:ea typeface="微软雅黑" pitchFamily="34" charset="-122"/>
                  <a:cs typeface="Times New Roman" pitchFamily="18" charset="0"/>
                </a:rPr>
                <a:t>1N</a:t>
              </a:r>
              <a:endParaRPr kumimoji="1" lang="en-US" altLang="zh-CN" sz="2000" i="1" baseline="-25000" dirty="0">
                <a:latin typeface="Times New Roman" pitchFamily="18" charset="0"/>
                <a:ea typeface="微软雅黑" pitchFamily="34" charset="-122"/>
                <a:cs typeface="Times New Roman" pitchFamily="18" charset="0"/>
              </a:endParaRPr>
            </a:p>
          </p:txBody>
        </p:sp>
      </p:grpSp>
      <p:sp>
        <p:nvSpPr>
          <p:cNvPr id="64517" name="Text Box 48"/>
          <p:cNvSpPr txBox="1">
            <a:spLocks noChangeArrowheads="1"/>
          </p:cNvSpPr>
          <p:nvPr/>
        </p:nvSpPr>
        <p:spPr bwMode="auto">
          <a:xfrm>
            <a:off x="714348" y="5715016"/>
            <a:ext cx="5715040" cy="461665"/>
          </a:xfrm>
          <a:prstGeom prst="rect">
            <a:avLst/>
          </a:prstGeom>
          <a:noFill/>
          <a:ln w="9525">
            <a:noFill/>
            <a:miter lim="800000"/>
            <a:headEnd/>
            <a:tailEnd/>
          </a:ln>
        </p:spPr>
        <p:txBody>
          <a:bodyPr wrap="square">
            <a:spAutoFit/>
          </a:bodyPr>
          <a:lstStyle/>
          <a:p>
            <a:pPr>
              <a:spcBef>
                <a:spcPct val="50000"/>
              </a:spcBef>
            </a:pPr>
            <a:r>
              <a:rPr kumimoji="1" lang="zh-CN" altLang="en-US" sz="2400" dirty="0">
                <a:latin typeface="Times New Roman" pitchFamily="18" charset="0"/>
                <a:ea typeface="微软雅黑" pitchFamily="34" charset="-122"/>
                <a:cs typeface="Times New Roman" pitchFamily="18" charset="0"/>
              </a:rPr>
              <a:t>图</a:t>
            </a:r>
            <a:r>
              <a:rPr kumimoji="1" lang="en-US" altLang="zh-CN" sz="2400" dirty="0">
                <a:latin typeface="Times New Roman" pitchFamily="18" charset="0"/>
                <a:ea typeface="微软雅黑" pitchFamily="34" charset="-122"/>
                <a:cs typeface="Times New Roman" pitchFamily="18" charset="0"/>
              </a:rPr>
              <a:t>4-5 </a:t>
            </a:r>
            <a:r>
              <a:rPr kumimoji="1" lang="zh-CN" altLang="en-US" sz="2400" dirty="0">
                <a:latin typeface="Times New Roman" pitchFamily="18" charset="0"/>
                <a:ea typeface="微软雅黑" pitchFamily="34" charset="-122"/>
                <a:cs typeface="Times New Roman" pitchFamily="18" charset="0"/>
              </a:rPr>
              <a:t>异步电机变压变频调速的控制特性</a:t>
            </a:r>
            <a:r>
              <a:rPr kumimoji="1" lang="zh-CN" altLang="en-US" sz="2400" dirty="0">
                <a:solidFill>
                  <a:schemeClr val="hlink"/>
                </a:solidFill>
                <a:latin typeface="Times New Roman" pitchFamily="18" charset="0"/>
                <a:ea typeface="微软雅黑" pitchFamily="34" charset="-122"/>
                <a:cs typeface="Times New Roman" pitchFamily="18" charset="0"/>
              </a:rPr>
              <a:t> </a:t>
            </a:r>
          </a:p>
        </p:txBody>
      </p:sp>
      <p:sp>
        <p:nvSpPr>
          <p:cNvPr id="64518" name="Line 49"/>
          <p:cNvSpPr>
            <a:spLocks noChangeShapeType="1"/>
          </p:cNvSpPr>
          <p:nvPr/>
        </p:nvSpPr>
        <p:spPr bwMode="auto">
          <a:xfrm flipV="1">
            <a:off x="5634030" y="2714625"/>
            <a:ext cx="0" cy="2514600"/>
          </a:xfrm>
          <a:prstGeom prst="line">
            <a:avLst/>
          </a:prstGeom>
          <a:noFill/>
          <a:ln w="19050">
            <a:solidFill>
              <a:schemeClr val="folHlink"/>
            </a:solidFill>
            <a:prstDash val="dash"/>
            <a:miter lim="800000"/>
            <a:headEnd/>
            <a:tailEnd/>
          </a:ln>
        </p:spPr>
        <p:txBody>
          <a:bodyPr wrap="none"/>
          <a:lstStyle/>
          <a:p>
            <a:endParaRPr lang="zh-CN" altLang="en-US">
              <a:latin typeface="Times New Roman" pitchFamily="18" charset="0"/>
              <a:ea typeface="微软雅黑" pitchFamily="34" charset="-122"/>
              <a:cs typeface="Times New Roman" pitchFamily="18" charset="0"/>
            </a:endParaRPr>
          </a:p>
        </p:txBody>
      </p:sp>
      <p:sp>
        <p:nvSpPr>
          <p:cNvPr id="64519" name="Line 50"/>
          <p:cNvSpPr>
            <a:spLocks noChangeShapeType="1"/>
          </p:cNvSpPr>
          <p:nvPr/>
        </p:nvSpPr>
        <p:spPr bwMode="auto">
          <a:xfrm>
            <a:off x="1214430" y="2163763"/>
            <a:ext cx="0" cy="357187"/>
          </a:xfrm>
          <a:prstGeom prst="line">
            <a:avLst/>
          </a:prstGeom>
          <a:noFill/>
          <a:ln w="9525">
            <a:solidFill>
              <a:schemeClr val="tx1"/>
            </a:solidFill>
            <a:miter lim="800000"/>
            <a:headEnd/>
            <a:tailEnd/>
          </a:ln>
        </p:spPr>
        <p:txBody>
          <a:bodyPr wrap="none"/>
          <a:lstStyle/>
          <a:p>
            <a:endParaRPr lang="zh-CN" altLang="en-US">
              <a:latin typeface="Times New Roman" pitchFamily="18" charset="0"/>
              <a:ea typeface="微软雅黑" pitchFamily="34" charset="-122"/>
              <a:cs typeface="Times New Roman" pitchFamily="18" charset="0"/>
            </a:endParaRPr>
          </a:p>
        </p:txBody>
      </p:sp>
      <p:sp>
        <p:nvSpPr>
          <p:cNvPr id="64520" name="Line 51"/>
          <p:cNvSpPr>
            <a:spLocks noChangeShapeType="1"/>
          </p:cNvSpPr>
          <p:nvPr/>
        </p:nvSpPr>
        <p:spPr bwMode="auto">
          <a:xfrm>
            <a:off x="4476743" y="2163763"/>
            <a:ext cx="0" cy="357187"/>
          </a:xfrm>
          <a:prstGeom prst="line">
            <a:avLst/>
          </a:prstGeom>
          <a:noFill/>
          <a:ln w="9525">
            <a:solidFill>
              <a:schemeClr val="tx1"/>
            </a:solidFill>
            <a:miter lim="800000"/>
            <a:headEnd/>
            <a:tailEnd/>
          </a:ln>
        </p:spPr>
        <p:txBody>
          <a:bodyPr wrap="none"/>
          <a:lstStyle/>
          <a:p>
            <a:endParaRPr lang="zh-CN" altLang="en-US">
              <a:latin typeface="Times New Roman" pitchFamily="18" charset="0"/>
              <a:ea typeface="微软雅黑" pitchFamily="34" charset="-122"/>
              <a:cs typeface="Times New Roman" pitchFamily="18" charset="0"/>
            </a:endParaRPr>
          </a:p>
        </p:txBody>
      </p:sp>
      <p:grpSp>
        <p:nvGrpSpPr>
          <p:cNvPr id="3" name="Group 52"/>
          <p:cNvGrpSpPr>
            <a:grpSpLocks/>
          </p:cNvGrpSpPr>
          <p:nvPr/>
        </p:nvGrpSpPr>
        <p:grpSpPr bwMode="auto">
          <a:xfrm>
            <a:off x="1235068" y="1933575"/>
            <a:ext cx="3241675" cy="496888"/>
            <a:chOff x="1453" y="1392"/>
            <a:chExt cx="2042" cy="313"/>
          </a:xfrm>
        </p:grpSpPr>
        <p:sp>
          <p:nvSpPr>
            <p:cNvPr id="64542" name="Line 53"/>
            <p:cNvSpPr>
              <a:spLocks noChangeShapeType="1"/>
            </p:cNvSpPr>
            <p:nvPr/>
          </p:nvSpPr>
          <p:spPr bwMode="auto">
            <a:xfrm>
              <a:off x="2417" y="1705"/>
              <a:ext cx="1078" cy="0"/>
            </a:xfrm>
            <a:prstGeom prst="line">
              <a:avLst/>
            </a:prstGeom>
            <a:noFill/>
            <a:ln w="9525">
              <a:solidFill>
                <a:schemeClr val="tx1"/>
              </a:solidFill>
              <a:miter lim="800000"/>
              <a:headEnd/>
              <a:tailEnd type="triangle" w="med" len="med"/>
            </a:ln>
          </p:spPr>
          <p:txBody>
            <a:bodyPr wrap="none"/>
            <a:lstStyle/>
            <a:p>
              <a:endParaRPr lang="zh-CN" altLang="en-US">
                <a:latin typeface="Times New Roman" pitchFamily="18" charset="0"/>
                <a:ea typeface="微软雅黑" pitchFamily="34" charset="-122"/>
                <a:cs typeface="Times New Roman" pitchFamily="18" charset="0"/>
              </a:endParaRPr>
            </a:p>
          </p:txBody>
        </p:sp>
        <p:grpSp>
          <p:nvGrpSpPr>
            <p:cNvPr id="4" name="Group 54"/>
            <p:cNvGrpSpPr>
              <a:grpSpLocks/>
            </p:cNvGrpSpPr>
            <p:nvPr/>
          </p:nvGrpSpPr>
          <p:grpSpPr bwMode="auto">
            <a:xfrm>
              <a:off x="1453" y="1392"/>
              <a:ext cx="1702" cy="313"/>
              <a:chOff x="1453" y="1392"/>
              <a:chExt cx="1702" cy="313"/>
            </a:xfrm>
          </p:grpSpPr>
          <p:sp>
            <p:nvSpPr>
              <p:cNvPr id="64544" name="Line 55"/>
              <p:cNvSpPr>
                <a:spLocks noChangeShapeType="1"/>
              </p:cNvSpPr>
              <p:nvPr/>
            </p:nvSpPr>
            <p:spPr bwMode="auto">
              <a:xfrm flipH="1">
                <a:off x="1453" y="1705"/>
                <a:ext cx="1191" cy="0"/>
              </a:xfrm>
              <a:prstGeom prst="line">
                <a:avLst/>
              </a:prstGeom>
              <a:noFill/>
              <a:ln w="9525">
                <a:solidFill>
                  <a:schemeClr val="tx1"/>
                </a:solidFill>
                <a:miter lim="800000"/>
                <a:headEnd/>
                <a:tailEnd type="triangle" w="med" len="med"/>
              </a:ln>
            </p:spPr>
            <p:txBody>
              <a:bodyPr wrap="none"/>
              <a:lstStyle/>
              <a:p>
                <a:endParaRPr lang="zh-CN" altLang="en-US">
                  <a:latin typeface="Times New Roman" pitchFamily="18" charset="0"/>
                  <a:ea typeface="微软雅黑" pitchFamily="34" charset="-122"/>
                  <a:cs typeface="Times New Roman" pitchFamily="18" charset="0"/>
                </a:endParaRPr>
              </a:p>
            </p:txBody>
          </p:sp>
          <p:sp>
            <p:nvSpPr>
              <p:cNvPr id="64545" name="Text Box 56"/>
              <p:cNvSpPr txBox="1">
                <a:spLocks noChangeArrowheads="1"/>
              </p:cNvSpPr>
              <p:nvPr/>
            </p:nvSpPr>
            <p:spPr bwMode="auto">
              <a:xfrm>
                <a:off x="2020" y="1392"/>
                <a:ext cx="1135" cy="250"/>
              </a:xfrm>
              <a:prstGeom prst="rect">
                <a:avLst/>
              </a:prstGeom>
              <a:noFill/>
              <a:ln w="9525">
                <a:noFill/>
                <a:miter lim="800000"/>
                <a:headEnd/>
                <a:tailEnd/>
              </a:ln>
            </p:spPr>
            <p:txBody>
              <a:bodyPr>
                <a:spAutoFit/>
              </a:bodyPr>
              <a:lstStyle/>
              <a:p>
                <a:pPr>
                  <a:spcBef>
                    <a:spcPct val="50000"/>
                  </a:spcBef>
                </a:pPr>
                <a:r>
                  <a:rPr kumimoji="1" lang="zh-CN" altLang="en-US" sz="2000" b="1" dirty="0">
                    <a:solidFill>
                      <a:srgbClr val="00FF00"/>
                    </a:solidFill>
                    <a:latin typeface="Times New Roman" pitchFamily="18" charset="0"/>
                    <a:ea typeface="微软雅黑" pitchFamily="34" charset="-122"/>
                    <a:cs typeface="Times New Roman" pitchFamily="18" charset="0"/>
                  </a:rPr>
                  <a:t>恒转矩调速</a:t>
                </a:r>
                <a:endParaRPr kumimoji="1" lang="zh-CN" altLang="en-US" sz="2000" dirty="0">
                  <a:latin typeface="Times New Roman" pitchFamily="18" charset="0"/>
                  <a:ea typeface="微软雅黑" pitchFamily="34" charset="-122"/>
                  <a:cs typeface="Times New Roman" pitchFamily="18" charset="0"/>
                </a:endParaRPr>
              </a:p>
            </p:txBody>
          </p:sp>
        </p:grpSp>
      </p:grpSp>
      <p:sp>
        <p:nvSpPr>
          <p:cNvPr id="64522" name="Line 57"/>
          <p:cNvSpPr>
            <a:spLocks noChangeShapeType="1"/>
          </p:cNvSpPr>
          <p:nvPr/>
        </p:nvSpPr>
        <p:spPr bwMode="auto">
          <a:xfrm flipV="1">
            <a:off x="1235068" y="2817813"/>
            <a:ext cx="3241675" cy="2406650"/>
          </a:xfrm>
          <a:prstGeom prst="line">
            <a:avLst/>
          </a:prstGeom>
          <a:noFill/>
          <a:ln w="28575">
            <a:solidFill>
              <a:srgbClr val="800080"/>
            </a:solidFill>
            <a:miter lim="800000"/>
            <a:headEnd/>
            <a:tailEnd/>
          </a:ln>
        </p:spPr>
        <p:txBody>
          <a:bodyPr wrap="none"/>
          <a:lstStyle/>
          <a:p>
            <a:endParaRPr lang="zh-CN" altLang="en-US">
              <a:latin typeface="Times New Roman" pitchFamily="18" charset="0"/>
              <a:ea typeface="微软雅黑" pitchFamily="34" charset="-122"/>
              <a:cs typeface="Times New Roman" pitchFamily="18" charset="0"/>
            </a:endParaRPr>
          </a:p>
        </p:txBody>
      </p:sp>
      <p:sp>
        <p:nvSpPr>
          <p:cNvPr id="64523" name="Line 58"/>
          <p:cNvSpPr>
            <a:spLocks noChangeShapeType="1"/>
          </p:cNvSpPr>
          <p:nvPr/>
        </p:nvSpPr>
        <p:spPr bwMode="auto">
          <a:xfrm>
            <a:off x="4476743" y="2817813"/>
            <a:ext cx="1171575" cy="0"/>
          </a:xfrm>
          <a:prstGeom prst="line">
            <a:avLst/>
          </a:prstGeom>
          <a:noFill/>
          <a:ln w="28575">
            <a:solidFill>
              <a:srgbClr val="800080"/>
            </a:solidFill>
            <a:miter lim="800000"/>
            <a:headEnd/>
            <a:tailEnd/>
          </a:ln>
        </p:spPr>
        <p:txBody>
          <a:bodyPr wrap="none"/>
          <a:lstStyle/>
          <a:p>
            <a:endParaRPr lang="zh-CN" altLang="en-US">
              <a:latin typeface="Times New Roman" pitchFamily="18" charset="0"/>
              <a:ea typeface="微软雅黑" pitchFamily="34" charset="-122"/>
              <a:cs typeface="Times New Roman" pitchFamily="18" charset="0"/>
            </a:endParaRPr>
          </a:p>
        </p:txBody>
      </p:sp>
      <p:sp>
        <p:nvSpPr>
          <p:cNvPr id="64524" name="Text Box 59"/>
          <p:cNvSpPr txBox="1">
            <a:spLocks noChangeArrowheads="1"/>
          </p:cNvSpPr>
          <p:nvPr/>
        </p:nvSpPr>
        <p:spPr bwMode="auto">
          <a:xfrm>
            <a:off x="1955793" y="3768725"/>
            <a:ext cx="809625" cy="457200"/>
          </a:xfrm>
          <a:prstGeom prst="rect">
            <a:avLst/>
          </a:prstGeom>
          <a:noFill/>
          <a:ln w="9525">
            <a:noFill/>
            <a:miter lim="800000"/>
            <a:headEnd/>
            <a:tailEnd/>
          </a:ln>
        </p:spPr>
        <p:txBody>
          <a:bodyPr>
            <a:spAutoFit/>
          </a:bodyPr>
          <a:lstStyle/>
          <a:p>
            <a:pPr>
              <a:spcBef>
                <a:spcPct val="50000"/>
              </a:spcBef>
            </a:pPr>
            <a:r>
              <a:rPr kumimoji="1" lang="en-US" altLang="zh-CN" sz="2400" i="1" dirty="0">
                <a:latin typeface="Times New Roman" pitchFamily="18" charset="0"/>
                <a:ea typeface="微软雅黑" pitchFamily="34" charset="-122"/>
                <a:cs typeface="Times New Roman" pitchFamily="18" charset="0"/>
              </a:rPr>
              <a:t>U</a:t>
            </a:r>
            <a:r>
              <a:rPr kumimoji="1" lang="en-US" altLang="zh-CN" sz="2400" baseline="-25000" dirty="0">
                <a:latin typeface="Times New Roman" pitchFamily="18" charset="0"/>
                <a:ea typeface="微软雅黑" pitchFamily="34" charset="-122"/>
                <a:cs typeface="Times New Roman" pitchFamily="18" charset="0"/>
              </a:rPr>
              <a:t>s</a:t>
            </a:r>
            <a:endParaRPr kumimoji="1" lang="en-US" altLang="zh-CN" sz="2400" i="1" baseline="-25000" dirty="0">
              <a:latin typeface="Times New Roman" pitchFamily="18" charset="0"/>
              <a:ea typeface="微软雅黑" pitchFamily="34" charset="-122"/>
              <a:cs typeface="Times New Roman" pitchFamily="18" charset="0"/>
            </a:endParaRPr>
          </a:p>
        </p:txBody>
      </p:sp>
      <p:grpSp>
        <p:nvGrpSpPr>
          <p:cNvPr id="5" name="Group 60"/>
          <p:cNvGrpSpPr>
            <a:grpSpLocks/>
          </p:cNvGrpSpPr>
          <p:nvPr/>
        </p:nvGrpSpPr>
        <p:grpSpPr bwMode="auto">
          <a:xfrm>
            <a:off x="536568" y="2466975"/>
            <a:ext cx="3940175" cy="457200"/>
            <a:chOff x="1013" y="1728"/>
            <a:chExt cx="2482" cy="288"/>
          </a:xfrm>
        </p:grpSpPr>
        <p:sp>
          <p:nvSpPr>
            <p:cNvPr id="64540" name="Line 61"/>
            <p:cNvSpPr>
              <a:spLocks noChangeShapeType="1"/>
            </p:cNvSpPr>
            <p:nvPr/>
          </p:nvSpPr>
          <p:spPr bwMode="auto">
            <a:xfrm>
              <a:off x="1453" y="1944"/>
              <a:ext cx="2042" cy="0"/>
            </a:xfrm>
            <a:prstGeom prst="line">
              <a:avLst/>
            </a:prstGeom>
            <a:noFill/>
            <a:ln w="19050">
              <a:solidFill>
                <a:srgbClr val="00FF00"/>
              </a:solidFill>
              <a:prstDash val="dash"/>
              <a:miter lim="800000"/>
              <a:headEnd/>
              <a:tailEnd/>
            </a:ln>
          </p:spPr>
          <p:txBody>
            <a:bodyPr wrap="none"/>
            <a:lstStyle/>
            <a:p>
              <a:endParaRPr lang="zh-CN" altLang="en-US">
                <a:latin typeface="Times New Roman" pitchFamily="18" charset="0"/>
                <a:ea typeface="微软雅黑" pitchFamily="34" charset="-122"/>
                <a:cs typeface="Times New Roman" pitchFamily="18" charset="0"/>
              </a:endParaRPr>
            </a:p>
          </p:txBody>
        </p:sp>
        <p:sp>
          <p:nvSpPr>
            <p:cNvPr id="64541" name="Text Box 62"/>
            <p:cNvSpPr txBox="1">
              <a:spLocks noChangeArrowheads="1"/>
            </p:cNvSpPr>
            <p:nvPr/>
          </p:nvSpPr>
          <p:spPr bwMode="auto">
            <a:xfrm>
              <a:off x="1013" y="1728"/>
              <a:ext cx="511" cy="288"/>
            </a:xfrm>
            <a:prstGeom prst="rect">
              <a:avLst/>
            </a:prstGeom>
            <a:noFill/>
            <a:ln w="9525">
              <a:noFill/>
              <a:miter lim="800000"/>
              <a:headEnd/>
              <a:tailEnd/>
            </a:ln>
          </p:spPr>
          <p:txBody>
            <a:bodyPr>
              <a:spAutoFit/>
            </a:bodyPr>
            <a:lstStyle/>
            <a:p>
              <a:pPr>
                <a:spcBef>
                  <a:spcPct val="50000"/>
                </a:spcBef>
              </a:pPr>
              <a:r>
                <a:rPr kumimoji="1" lang="en-US" altLang="zh-CN" sz="2400" i="1">
                  <a:latin typeface="Times New Roman" pitchFamily="18" charset="0"/>
                  <a:ea typeface="微软雅黑" pitchFamily="34" charset="-122"/>
                  <a:cs typeface="Times New Roman" pitchFamily="18" charset="0"/>
                </a:rPr>
                <a:t>U</a:t>
              </a:r>
              <a:r>
                <a:rPr kumimoji="1" lang="en-US" altLang="zh-CN" sz="2400" baseline="-25000">
                  <a:latin typeface="Times New Roman" pitchFamily="18" charset="0"/>
                  <a:ea typeface="微软雅黑" pitchFamily="34" charset="-122"/>
                  <a:cs typeface="Times New Roman" pitchFamily="18" charset="0"/>
                </a:rPr>
                <a:t>sN</a:t>
              </a:r>
              <a:endParaRPr kumimoji="1" lang="en-US" altLang="zh-CN" sz="2000" i="1" baseline="-25000">
                <a:latin typeface="Times New Roman" pitchFamily="18" charset="0"/>
                <a:ea typeface="微软雅黑" pitchFamily="34" charset="-122"/>
                <a:cs typeface="Times New Roman" pitchFamily="18" charset="0"/>
              </a:endParaRPr>
            </a:p>
          </p:txBody>
        </p:sp>
      </p:grpSp>
      <p:sp>
        <p:nvSpPr>
          <p:cNvPr id="64526" name="Line 63"/>
          <p:cNvSpPr>
            <a:spLocks noChangeShapeType="1"/>
          </p:cNvSpPr>
          <p:nvPr/>
        </p:nvSpPr>
        <p:spPr bwMode="auto">
          <a:xfrm>
            <a:off x="1214430" y="3343275"/>
            <a:ext cx="3276600" cy="0"/>
          </a:xfrm>
          <a:prstGeom prst="line">
            <a:avLst/>
          </a:prstGeom>
          <a:noFill/>
          <a:ln w="28575">
            <a:solidFill>
              <a:srgbClr val="FF0000"/>
            </a:solidFill>
            <a:miter lim="800000"/>
            <a:headEnd/>
            <a:tailEnd/>
          </a:ln>
        </p:spPr>
        <p:txBody>
          <a:bodyPr wrap="none"/>
          <a:lstStyle/>
          <a:p>
            <a:endParaRPr lang="zh-CN" altLang="en-US">
              <a:latin typeface="Times New Roman" pitchFamily="18" charset="0"/>
              <a:ea typeface="微软雅黑" pitchFamily="34" charset="-122"/>
              <a:cs typeface="Times New Roman" pitchFamily="18" charset="0"/>
            </a:endParaRPr>
          </a:p>
        </p:txBody>
      </p:sp>
      <p:sp>
        <p:nvSpPr>
          <p:cNvPr id="64527" name="Freeform 64"/>
          <p:cNvSpPr>
            <a:spLocks/>
          </p:cNvSpPr>
          <p:nvPr/>
        </p:nvSpPr>
        <p:spPr bwMode="auto">
          <a:xfrm>
            <a:off x="4476743" y="3336925"/>
            <a:ext cx="1171575" cy="728663"/>
          </a:xfrm>
          <a:custGeom>
            <a:avLst/>
            <a:gdLst>
              <a:gd name="T0" fmla="*/ 0 w 624"/>
              <a:gd name="T1" fmla="*/ 0 h 392"/>
              <a:gd name="T2" fmla="*/ 2147483647 w 624"/>
              <a:gd name="T3" fmla="*/ 2147483647 h 392"/>
              <a:gd name="T4" fmla="*/ 2147483647 w 624"/>
              <a:gd name="T5" fmla="*/ 2147483647 h 392"/>
              <a:gd name="T6" fmla="*/ 2147483647 w 624"/>
              <a:gd name="T7" fmla="*/ 2147483647 h 392"/>
              <a:gd name="T8" fmla="*/ 2147483647 w 624"/>
              <a:gd name="T9" fmla="*/ 2147483647 h 392"/>
              <a:gd name="T10" fmla="*/ 0 60000 65536"/>
              <a:gd name="T11" fmla="*/ 0 60000 65536"/>
              <a:gd name="T12" fmla="*/ 0 60000 65536"/>
              <a:gd name="T13" fmla="*/ 0 60000 65536"/>
              <a:gd name="T14" fmla="*/ 0 60000 65536"/>
              <a:gd name="T15" fmla="*/ 0 w 624"/>
              <a:gd name="T16" fmla="*/ 0 h 392"/>
              <a:gd name="T17" fmla="*/ 624 w 624"/>
              <a:gd name="T18" fmla="*/ 392 h 392"/>
            </a:gdLst>
            <a:ahLst/>
            <a:cxnLst>
              <a:cxn ang="T10">
                <a:pos x="T0" y="T1"/>
              </a:cxn>
              <a:cxn ang="T11">
                <a:pos x="T2" y="T3"/>
              </a:cxn>
              <a:cxn ang="T12">
                <a:pos x="T4" y="T5"/>
              </a:cxn>
              <a:cxn ang="T13">
                <a:pos x="T6" y="T7"/>
              </a:cxn>
              <a:cxn ang="T14">
                <a:pos x="T8" y="T9"/>
              </a:cxn>
            </a:cxnLst>
            <a:rect l="T15" t="T16" r="T17" b="T18"/>
            <a:pathLst>
              <a:path w="624" h="392">
                <a:moveTo>
                  <a:pt x="0" y="0"/>
                </a:moveTo>
                <a:cubicBezTo>
                  <a:pt x="16" y="44"/>
                  <a:pt x="32" y="88"/>
                  <a:pt x="96" y="144"/>
                </a:cubicBezTo>
                <a:cubicBezTo>
                  <a:pt x="160" y="200"/>
                  <a:pt x="312" y="296"/>
                  <a:pt x="384" y="336"/>
                </a:cubicBezTo>
                <a:cubicBezTo>
                  <a:pt x="456" y="376"/>
                  <a:pt x="488" y="376"/>
                  <a:pt x="528" y="384"/>
                </a:cubicBezTo>
                <a:cubicBezTo>
                  <a:pt x="568" y="392"/>
                  <a:pt x="596" y="388"/>
                  <a:pt x="624" y="384"/>
                </a:cubicBezTo>
              </a:path>
            </a:pathLst>
          </a:custGeom>
          <a:noFill/>
          <a:ln w="28575">
            <a:solidFill>
              <a:srgbClr val="FF0000"/>
            </a:solidFill>
            <a:miter lim="800000"/>
            <a:headEnd/>
            <a:tailEnd/>
          </a:ln>
        </p:spPr>
        <p:txBody>
          <a:bodyPr wrap="none"/>
          <a:lstStyle/>
          <a:p>
            <a:endParaRPr lang="zh-CN" altLang="en-US">
              <a:latin typeface="Times New Roman" pitchFamily="18" charset="0"/>
              <a:ea typeface="微软雅黑" pitchFamily="34" charset="-122"/>
              <a:cs typeface="Times New Roman" pitchFamily="18" charset="0"/>
            </a:endParaRPr>
          </a:p>
        </p:txBody>
      </p:sp>
      <p:sp>
        <p:nvSpPr>
          <p:cNvPr id="64528" name="Text Box 65"/>
          <p:cNvSpPr txBox="1">
            <a:spLocks noChangeArrowheads="1"/>
          </p:cNvSpPr>
          <p:nvPr/>
        </p:nvSpPr>
        <p:spPr bwMode="auto">
          <a:xfrm>
            <a:off x="452430" y="3076575"/>
            <a:ext cx="1260475" cy="457200"/>
          </a:xfrm>
          <a:prstGeom prst="rect">
            <a:avLst/>
          </a:prstGeom>
          <a:noFill/>
          <a:ln w="9525">
            <a:noFill/>
            <a:miter lim="800000"/>
            <a:headEnd/>
            <a:tailEnd/>
          </a:ln>
        </p:spPr>
        <p:txBody>
          <a:bodyPr>
            <a:spAutoFit/>
          </a:bodyPr>
          <a:lstStyle/>
          <a:p>
            <a:pPr>
              <a:spcBef>
                <a:spcPct val="50000"/>
              </a:spcBef>
            </a:pPr>
            <a:r>
              <a:rPr kumimoji="1" lang="en-US" altLang="zh-CN" sz="2400" i="1">
                <a:latin typeface="Times New Roman" pitchFamily="18" charset="0"/>
                <a:ea typeface="微软雅黑" pitchFamily="34" charset="-122"/>
                <a:cs typeface="Times New Roman" pitchFamily="18" charset="0"/>
              </a:rPr>
              <a:t>Φ</a:t>
            </a:r>
            <a:r>
              <a:rPr kumimoji="1" lang="en-US" altLang="zh-CN" sz="2400" baseline="-25000">
                <a:latin typeface="Times New Roman" pitchFamily="18" charset="0"/>
                <a:ea typeface="微软雅黑" pitchFamily="34" charset="-122"/>
                <a:cs typeface="Times New Roman" pitchFamily="18" charset="0"/>
              </a:rPr>
              <a:t>mN</a:t>
            </a:r>
            <a:endParaRPr kumimoji="1" lang="en-US" altLang="zh-CN" sz="2000" i="1" baseline="-25000">
              <a:latin typeface="Times New Roman" pitchFamily="18" charset="0"/>
              <a:ea typeface="微软雅黑" pitchFamily="34" charset="-122"/>
              <a:cs typeface="Times New Roman" pitchFamily="18" charset="0"/>
            </a:endParaRPr>
          </a:p>
        </p:txBody>
      </p:sp>
      <p:sp>
        <p:nvSpPr>
          <p:cNvPr id="64529" name="Text Box 66"/>
          <p:cNvSpPr txBox="1">
            <a:spLocks noChangeArrowheads="1"/>
          </p:cNvSpPr>
          <p:nvPr/>
        </p:nvSpPr>
        <p:spPr bwMode="auto">
          <a:xfrm>
            <a:off x="5737218" y="3768725"/>
            <a:ext cx="811212" cy="457200"/>
          </a:xfrm>
          <a:prstGeom prst="rect">
            <a:avLst/>
          </a:prstGeom>
          <a:noFill/>
          <a:ln w="9525">
            <a:noFill/>
            <a:miter lim="800000"/>
            <a:headEnd/>
            <a:tailEnd/>
          </a:ln>
        </p:spPr>
        <p:txBody>
          <a:bodyPr>
            <a:spAutoFit/>
          </a:bodyPr>
          <a:lstStyle/>
          <a:p>
            <a:pPr>
              <a:spcBef>
                <a:spcPct val="50000"/>
              </a:spcBef>
            </a:pPr>
            <a:r>
              <a:rPr kumimoji="1" lang="en-US" altLang="zh-CN" sz="2400" i="1">
                <a:solidFill>
                  <a:srgbClr val="FF0000"/>
                </a:solidFill>
                <a:latin typeface="Times New Roman" pitchFamily="18" charset="0"/>
                <a:ea typeface="微软雅黑" pitchFamily="34" charset="-122"/>
                <a:cs typeface="Times New Roman" pitchFamily="18" charset="0"/>
              </a:rPr>
              <a:t>Φ</a:t>
            </a:r>
            <a:r>
              <a:rPr kumimoji="1" lang="en-US" altLang="zh-CN" sz="2400" baseline="-25000">
                <a:solidFill>
                  <a:srgbClr val="FF0000"/>
                </a:solidFill>
                <a:latin typeface="Times New Roman" pitchFamily="18" charset="0"/>
                <a:ea typeface="微软雅黑" pitchFamily="34" charset="-122"/>
                <a:cs typeface="Times New Roman" pitchFamily="18" charset="0"/>
              </a:rPr>
              <a:t>m</a:t>
            </a:r>
            <a:endParaRPr kumimoji="1" lang="en-US" altLang="zh-CN" sz="2000" i="1" baseline="-25000">
              <a:solidFill>
                <a:srgbClr val="FF0000"/>
              </a:solidFill>
              <a:latin typeface="Times New Roman" pitchFamily="18" charset="0"/>
              <a:ea typeface="微软雅黑" pitchFamily="34" charset="-122"/>
              <a:cs typeface="Times New Roman" pitchFamily="18" charset="0"/>
            </a:endParaRPr>
          </a:p>
        </p:txBody>
      </p:sp>
      <p:grpSp>
        <p:nvGrpSpPr>
          <p:cNvPr id="6" name="Group 67"/>
          <p:cNvGrpSpPr>
            <a:grpSpLocks/>
          </p:cNvGrpSpPr>
          <p:nvPr/>
        </p:nvGrpSpPr>
        <p:grpSpPr bwMode="auto">
          <a:xfrm>
            <a:off x="4476743" y="1966913"/>
            <a:ext cx="1981200" cy="463550"/>
            <a:chOff x="3495" y="1413"/>
            <a:chExt cx="1248" cy="292"/>
          </a:xfrm>
        </p:grpSpPr>
        <p:sp>
          <p:nvSpPr>
            <p:cNvPr id="64538" name="Text Box 68"/>
            <p:cNvSpPr txBox="1">
              <a:spLocks noChangeArrowheads="1"/>
            </p:cNvSpPr>
            <p:nvPr/>
          </p:nvSpPr>
          <p:spPr bwMode="auto">
            <a:xfrm>
              <a:off x="3609" y="1413"/>
              <a:ext cx="1134" cy="250"/>
            </a:xfrm>
            <a:prstGeom prst="rect">
              <a:avLst/>
            </a:prstGeom>
            <a:noFill/>
            <a:ln w="9525">
              <a:noFill/>
              <a:miter lim="800000"/>
              <a:headEnd/>
              <a:tailEnd/>
            </a:ln>
          </p:spPr>
          <p:txBody>
            <a:bodyPr>
              <a:spAutoFit/>
            </a:bodyPr>
            <a:lstStyle/>
            <a:p>
              <a:pPr>
                <a:spcBef>
                  <a:spcPct val="50000"/>
                </a:spcBef>
              </a:pPr>
              <a:r>
                <a:rPr kumimoji="1" lang="zh-CN" altLang="en-US" sz="2000" b="1" dirty="0">
                  <a:latin typeface="Times New Roman" pitchFamily="18" charset="0"/>
                  <a:ea typeface="微软雅黑" pitchFamily="34" charset="-122"/>
                  <a:cs typeface="Times New Roman" pitchFamily="18" charset="0"/>
                </a:rPr>
                <a:t>恒功率调速</a:t>
              </a:r>
              <a:endParaRPr kumimoji="1" lang="zh-CN" altLang="en-US" sz="2000" dirty="0">
                <a:latin typeface="Times New Roman" pitchFamily="18" charset="0"/>
                <a:ea typeface="微软雅黑" pitchFamily="34" charset="-122"/>
                <a:cs typeface="Times New Roman" pitchFamily="18" charset="0"/>
              </a:endParaRPr>
            </a:p>
          </p:txBody>
        </p:sp>
        <p:sp>
          <p:nvSpPr>
            <p:cNvPr id="64539" name="Line 69"/>
            <p:cNvSpPr>
              <a:spLocks noChangeShapeType="1"/>
            </p:cNvSpPr>
            <p:nvPr/>
          </p:nvSpPr>
          <p:spPr bwMode="auto">
            <a:xfrm flipH="1">
              <a:off x="3495" y="1705"/>
              <a:ext cx="454" cy="0"/>
            </a:xfrm>
            <a:prstGeom prst="line">
              <a:avLst/>
            </a:prstGeom>
            <a:noFill/>
            <a:ln w="9525">
              <a:solidFill>
                <a:schemeClr val="tx1"/>
              </a:solidFill>
              <a:miter lim="800000"/>
              <a:headEnd/>
              <a:tailEnd type="triangle" w="med" len="med"/>
            </a:ln>
          </p:spPr>
          <p:txBody>
            <a:bodyPr wrap="none"/>
            <a:lstStyle/>
            <a:p>
              <a:endParaRPr lang="zh-CN" altLang="en-US">
                <a:latin typeface="Times New Roman" pitchFamily="18" charset="0"/>
                <a:ea typeface="微软雅黑" pitchFamily="34" charset="-122"/>
                <a:cs typeface="Times New Roman" pitchFamily="18" charset="0"/>
              </a:endParaRPr>
            </a:p>
          </p:txBody>
        </p:sp>
      </p:grpSp>
      <p:grpSp>
        <p:nvGrpSpPr>
          <p:cNvPr id="7" name="Group 70"/>
          <p:cNvGrpSpPr>
            <a:grpSpLocks/>
          </p:cNvGrpSpPr>
          <p:nvPr/>
        </p:nvGrpSpPr>
        <p:grpSpPr bwMode="auto">
          <a:xfrm>
            <a:off x="604830" y="1628775"/>
            <a:ext cx="6019800" cy="4038600"/>
            <a:chOff x="1056" y="1200"/>
            <a:chExt cx="3792" cy="2544"/>
          </a:xfrm>
        </p:grpSpPr>
        <p:sp>
          <p:nvSpPr>
            <p:cNvPr id="64532" name="Line 71"/>
            <p:cNvSpPr>
              <a:spLocks noChangeShapeType="1"/>
            </p:cNvSpPr>
            <p:nvPr/>
          </p:nvSpPr>
          <p:spPr bwMode="auto">
            <a:xfrm flipV="1">
              <a:off x="1441" y="1331"/>
              <a:ext cx="0" cy="2134"/>
            </a:xfrm>
            <a:prstGeom prst="line">
              <a:avLst/>
            </a:prstGeom>
            <a:noFill/>
            <a:ln w="12700">
              <a:solidFill>
                <a:schemeClr val="tx1"/>
              </a:solidFill>
              <a:miter lim="800000"/>
              <a:headEnd/>
              <a:tailEnd type="triangle" w="med" len="med"/>
            </a:ln>
          </p:spPr>
          <p:txBody>
            <a:bodyPr wrap="none"/>
            <a:lstStyle/>
            <a:p>
              <a:endParaRPr lang="zh-CN" altLang="en-US">
                <a:latin typeface="Times New Roman" pitchFamily="18" charset="0"/>
                <a:ea typeface="微软雅黑" pitchFamily="34" charset="-122"/>
                <a:cs typeface="Times New Roman" pitchFamily="18" charset="0"/>
              </a:endParaRPr>
            </a:p>
          </p:txBody>
        </p:sp>
        <p:sp>
          <p:nvSpPr>
            <p:cNvPr id="64533" name="Line 72"/>
            <p:cNvSpPr>
              <a:spLocks noChangeShapeType="1"/>
            </p:cNvSpPr>
            <p:nvPr/>
          </p:nvSpPr>
          <p:spPr bwMode="auto">
            <a:xfrm>
              <a:off x="1453" y="3465"/>
              <a:ext cx="3177" cy="0"/>
            </a:xfrm>
            <a:prstGeom prst="line">
              <a:avLst/>
            </a:prstGeom>
            <a:noFill/>
            <a:ln w="9525">
              <a:solidFill>
                <a:schemeClr val="tx1"/>
              </a:solidFill>
              <a:miter lim="800000"/>
              <a:headEnd/>
              <a:tailEnd type="triangle" w="med" len="med"/>
            </a:ln>
          </p:spPr>
          <p:txBody>
            <a:bodyPr wrap="none"/>
            <a:lstStyle/>
            <a:p>
              <a:endParaRPr lang="zh-CN" altLang="en-US">
                <a:latin typeface="Times New Roman" pitchFamily="18" charset="0"/>
                <a:ea typeface="微软雅黑" pitchFamily="34" charset="-122"/>
                <a:cs typeface="Times New Roman" pitchFamily="18" charset="0"/>
              </a:endParaRPr>
            </a:p>
          </p:txBody>
        </p:sp>
        <p:sp>
          <p:nvSpPr>
            <p:cNvPr id="64534" name="Text Box 73"/>
            <p:cNvSpPr txBox="1">
              <a:spLocks noChangeArrowheads="1"/>
            </p:cNvSpPr>
            <p:nvPr/>
          </p:nvSpPr>
          <p:spPr bwMode="auto">
            <a:xfrm>
              <a:off x="1453" y="1200"/>
              <a:ext cx="511" cy="288"/>
            </a:xfrm>
            <a:prstGeom prst="rect">
              <a:avLst/>
            </a:prstGeom>
            <a:noFill/>
            <a:ln w="9525">
              <a:noFill/>
              <a:miter lim="800000"/>
              <a:headEnd/>
              <a:tailEnd/>
            </a:ln>
          </p:spPr>
          <p:txBody>
            <a:bodyPr>
              <a:spAutoFit/>
            </a:bodyPr>
            <a:lstStyle/>
            <a:p>
              <a:pPr>
                <a:spcBef>
                  <a:spcPct val="50000"/>
                </a:spcBef>
              </a:pPr>
              <a:r>
                <a:rPr kumimoji="1" lang="en-US" altLang="zh-CN" sz="2400" i="1">
                  <a:latin typeface="Times New Roman" pitchFamily="18" charset="0"/>
                  <a:ea typeface="微软雅黑" pitchFamily="34" charset="-122"/>
                  <a:cs typeface="Times New Roman" pitchFamily="18" charset="0"/>
                </a:rPr>
                <a:t>Φ</a:t>
              </a:r>
              <a:r>
                <a:rPr kumimoji="1" lang="en-US" altLang="zh-CN" sz="2400" baseline="-25000">
                  <a:latin typeface="Times New Roman" pitchFamily="18" charset="0"/>
                  <a:ea typeface="微软雅黑" pitchFamily="34" charset="-122"/>
                  <a:cs typeface="Times New Roman" pitchFamily="18" charset="0"/>
                </a:rPr>
                <a:t>m</a:t>
              </a:r>
              <a:endParaRPr kumimoji="1" lang="en-US" altLang="zh-CN" sz="2400" i="1" baseline="-25000">
                <a:latin typeface="Times New Roman" pitchFamily="18" charset="0"/>
                <a:ea typeface="微软雅黑" pitchFamily="34" charset="-122"/>
                <a:cs typeface="Times New Roman" pitchFamily="18" charset="0"/>
              </a:endParaRPr>
            </a:p>
          </p:txBody>
        </p:sp>
        <p:sp>
          <p:nvSpPr>
            <p:cNvPr id="64535" name="Text Box 74"/>
            <p:cNvSpPr txBox="1">
              <a:spLocks noChangeArrowheads="1"/>
            </p:cNvSpPr>
            <p:nvPr/>
          </p:nvSpPr>
          <p:spPr bwMode="auto">
            <a:xfrm>
              <a:off x="1056" y="1200"/>
              <a:ext cx="511" cy="288"/>
            </a:xfrm>
            <a:prstGeom prst="rect">
              <a:avLst/>
            </a:prstGeom>
            <a:noFill/>
            <a:ln w="9525">
              <a:noFill/>
              <a:miter lim="800000"/>
              <a:headEnd/>
              <a:tailEnd/>
            </a:ln>
          </p:spPr>
          <p:txBody>
            <a:bodyPr>
              <a:spAutoFit/>
            </a:bodyPr>
            <a:lstStyle/>
            <a:p>
              <a:pPr>
                <a:spcBef>
                  <a:spcPct val="50000"/>
                </a:spcBef>
              </a:pPr>
              <a:r>
                <a:rPr kumimoji="1" lang="en-US" altLang="zh-CN" sz="2400" i="1">
                  <a:latin typeface="Times New Roman" pitchFamily="18" charset="0"/>
                  <a:ea typeface="微软雅黑" pitchFamily="34" charset="-122"/>
                  <a:cs typeface="Times New Roman" pitchFamily="18" charset="0"/>
                </a:rPr>
                <a:t>U</a:t>
              </a:r>
              <a:r>
                <a:rPr kumimoji="1" lang="en-US" altLang="zh-CN" sz="2400" baseline="-25000">
                  <a:latin typeface="Times New Roman" pitchFamily="18" charset="0"/>
                  <a:ea typeface="微软雅黑" pitchFamily="34" charset="-122"/>
                  <a:cs typeface="Times New Roman" pitchFamily="18" charset="0"/>
                </a:rPr>
                <a:t>s</a:t>
              </a:r>
              <a:endParaRPr kumimoji="1" lang="en-US" altLang="zh-CN" sz="2400" i="1" baseline="-25000">
                <a:latin typeface="Times New Roman" pitchFamily="18" charset="0"/>
                <a:ea typeface="微软雅黑" pitchFamily="34" charset="-122"/>
                <a:cs typeface="Times New Roman" pitchFamily="18" charset="0"/>
              </a:endParaRPr>
            </a:p>
          </p:txBody>
        </p:sp>
        <p:sp>
          <p:nvSpPr>
            <p:cNvPr id="64536" name="Text Box 75"/>
            <p:cNvSpPr txBox="1">
              <a:spLocks noChangeArrowheads="1"/>
            </p:cNvSpPr>
            <p:nvPr/>
          </p:nvSpPr>
          <p:spPr bwMode="auto">
            <a:xfrm>
              <a:off x="4508" y="3456"/>
              <a:ext cx="340" cy="288"/>
            </a:xfrm>
            <a:prstGeom prst="rect">
              <a:avLst/>
            </a:prstGeom>
            <a:noFill/>
            <a:ln w="9525">
              <a:noFill/>
              <a:miter lim="800000"/>
              <a:headEnd/>
              <a:tailEnd/>
            </a:ln>
          </p:spPr>
          <p:txBody>
            <a:bodyPr>
              <a:spAutoFit/>
            </a:bodyPr>
            <a:lstStyle/>
            <a:p>
              <a:pPr>
                <a:spcBef>
                  <a:spcPct val="50000"/>
                </a:spcBef>
              </a:pPr>
              <a:r>
                <a:rPr kumimoji="1" lang="en-US" altLang="zh-CN" sz="2400" i="1" dirty="0">
                  <a:latin typeface="Times New Roman" pitchFamily="18" charset="0"/>
                  <a:ea typeface="微软雅黑" pitchFamily="34" charset="-122"/>
                  <a:cs typeface="Times New Roman" pitchFamily="18" charset="0"/>
                </a:rPr>
                <a:t>f</a:t>
              </a:r>
              <a:r>
                <a:rPr kumimoji="1" lang="en-US" altLang="zh-CN" sz="2400" baseline="-25000" dirty="0">
                  <a:latin typeface="Times New Roman" pitchFamily="18" charset="0"/>
                  <a:ea typeface="微软雅黑" pitchFamily="34" charset="-122"/>
                  <a:cs typeface="Times New Roman" pitchFamily="18" charset="0"/>
                </a:rPr>
                <a:t>1</a:t>
              </a:r>
              <a:endParaRPr kumimoji="1" lang="en-US" altLang="zh-CN" sz="2400" i="1" baseline="-25000" dirty="0">
                <a:latin typeface="Times New Roman" pitchFamily="18" charset="0"/>
                <a:ea typeface="微软雅黑" pitchFamily="34" charset="-122"/>
                <a:cs typeface="Times New Roman" pitchFamily="18" charset="0"/>
              </a:endParaRPr>
            </a:p>
          </p:txBody>
        </p:sp>
        <p:sp>
          <p:nvSpPr>
            <p:cNvPr id="64537" name="Rectangle 76"/>
            <p:cNvSpPr>
              <a:spLocks noChangeArrowheads="1"/>
            </p:cNvSpPr>
            <p:nvPr/>
          </p:nvSpPr>
          <p:spPr bwMode="auto">
            <a:xfrm>
              <a:off x="1184" y="3511"/>
              <a:ext cx="227" cy="226"/>
            </a:xfrm>
            <a:prstGeom prst="rect">
              <a:avLst/>
            </a:prstGeom>
            <a:solidFill>
              <a:srgbClr val="FFFFFF"/>
            </a:solidFill>
            <a:ln w="9525">
              <a:noFill/>
              <a:miter lim="800000"/>
              <a:headEnd/>
              <a:tailEnd/>
            </a:ln>
          </p:spPr>
          <p:txBody>
            <a:bodyPr wrap="none" anchor="ctr"/>
            <a:lstStyle/>
            <a:p>
              <a:pPr algn="ctr"/>
              <a:r>
                <a:rPr kumimoji="1" lang="en-US" altLang="zh-CN" sz="2400" i="1">
                  <a:latin typeface="Times New Roman" pitchFamily="18" charset="0"/>
                  <a:ea typeface="微软雅黑" pitchFamily="34" charset="-122"/>
                  <a:cs typeface="Times New Roman" pitchFamily="18" charset="0"/>
                </a:rPr>
                <a:t>O</a:t>
              </a:r>
            </a:p>
          </p:txBody>
        </p:sp>
      </p:gr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rrowheads="1"/>
          </p:cNvSpPr>
          <p:nvPr>
            <p:ph type="title"/>
          </p:nvPr>
        </p:nvSpPr>
        <p:spPr>
          <a:xfrm>
            <a:off x="468313" y="571480"/>
            <a:ext cx="8424862" cy="762000"/>
          </a:xfrm>
        </p:spPr>
        <p:txBody>
          <a:bodyPr/>
          <a:lstStyle/>
          <a:p>
            <a:pPr eaLnBrk="1" hangingPunct="1">
              <a:lnSpc>
                <a:spcPct val="125000"/>
              </a:lnSpc>
            </a:pPr>
            <a:r>
              <a:rPr lang="en-US" altLang="zh-CN" b="1" smtClean="0">
                <a:latin typeface="微软雅黑" pitchFamily="34" charset="-122"/>
                <a:ea typeface="微软雅黑" pitchFamily="34" charset="-122"/>
              </a:rPr>
              <a:t>SVPWM</a:t>
            </a:r>
            <a:r>
              <a:rPr lang="zh-CN" altLang="en-US" b="1" smtClean="0">
                <a:latin typeface="微软雅黑" pitchFamily="34" charset="-122"/>
                <a:ea typeface="微软雅黑" pitchFamily="34" charset="-122"/>
              </a:rPr>
              <a:t>基本思想</a:t>
            </a:r>
          </a:p>
        </p:txBody>
      </p:sp>
      <p:sp>
        <p:nvSpPr>
          <p:cNvPr id="164867" name="Rectangle 3"/>
          <p:cNvSpPr>
            <a:spLocks noGrp="1" noRot="1" noChangeArrowheads="1"/>
          </p:cNvSpPr>
          <p:nvPr>
            <p:ph type="body" idx="1"/>
          </p:nvPr>
        </p:nvSpPr>
        <p:spPr>
          <a:xfrm>
            <a:off x="357158" y="1428736"/>
            <a:ext cx="8286808" cy="4191000"/>
          </a:xfrm>
        </p:spPr>
        <p:txBody>
          <a:bodyPr/>
          <a:lstStyle/>
          <a:p>
            <a:pPr algn="just" eaLnBrk="1" hangingPunct="1">
              <a:lnSpc>
                <a:spcPct val="125000"/>
              </a:lnSpc>
            </a:pPr>
            <a:r>
              <a:rPr lang="en-US" altLang="zh-CN" b="1" dirty="0" smtClean="0">
                <a:latin typeface="微软雅黑" pitchFamily="34" charset="-122"/>
                <a:ea typeface="微软雅黑" pitchFamily="34" charset="-122"/>
              </a:rPr>
              <a:t>6</a:t>
            </a:r>
            <a:r>
              <a:rPr lang="zh-CN" altLang="en-US" b="1" dirty="0" smtClean="0">
                <a:latin typeface="微软雅黑" pitchFamily="34" charset="-122"/>
                <a:ea typeface="微软雅黑" pitchFamily="34" charset="-122"/>
              </a:rPr>
              <a:t>个有效工作矢量将电压矢量空间分为对称的六个扇区，每个扇区对应</a:t>
            </a:r>
            <a:r>
              <a:rPr lang="el-GR" altLang="zh-CN" b="1" dirty="0" smtClean="0">
                <a:latin typeface="微软雅黑" pitchFamily="34" charset="-122"/>
                <a:ea typeface="微软雅黑" pitchFamily="34" charset="-122"/>
              </a:rPr>
              <a:t>π</a:t>
            </a:r>
            <a:r>
              <a:rPr lang="en-US" altLang="zh-CN" b="1" dirty="0" smtClean="0">
                <a:latin typeface="微软雅黑" pitchFamily="34" charset="-122"/>
                <a:ea typeface="微软雅黑" pitchFamily="34" charset="-122"/>
              </a:rPr>
              <a:t>/3</a:t>
            </a:r>
            <a:endParaRPr lang="zh-CN" altLang="en-US" b="1" dirty="0" smtClean="0">
              <a:solidFill>
                <a:schemeClr val="hlink"/>
              </a:solidFill>
              <a:latin typeface="微软雅黑" pitchFamily="34" charset="-122"/>
              <a:ea typeface="微软雅黑" pitchFamily="34" charset="-122"/>
            </a:endParaRPr>
          </a:p>
        </p:txBody>
      </p:sp>
      <p:pic>
        <p:nvPicPr>
          <p:cNvPr id="4" name="Picture 11" descr="0527"/>
          <p:cNvPicPr>
            <a:picLocks noChangeAspect="1" noChangeArrowheads="1"/>
          </p:cNvPicPr>
          <p:nvPr/>
        </p:nvPicPr>
        <p:blipFill>
          <a:blip r:embed="rId2"/>
          <a:srcRect/>
          <a:stretch>
            <a:fillRect/>
          </a:stretch>
        </p:blipFill>
        <p:spPr bwMode="auto">
          <a:xfrm>
            <a:off x="4786314" y="2928934"/>
            <a:ext cx="4049712" cy="3486150"/>
          </a:xfrm>
          <a:prstGeom prst="rect">
            <a:avLst/>
          </a:prstGeom>
          <a:noFill/>
        </p:spPr>
      </p:pic>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Rectangle 3"/>
          <p:cNvSpPr>
            <a:spLocks noGrp="1" noRot="1" noChangeArrowheads="1"/>
          </p:cNvSpPr>
          <p:nvPr>
            <p:ph type="body" sz="half" idx="1"/>
          </p:nvPr>
        </p:nvSpPr>
        <p:spPr>
          <a:xfrm>
            <a:off x="3714744" y="6000768"/>
            <a:ext cx="4986337" cy="509588"/>
          </a:xfrm>
        </p:spPr>
        <p:txBody>
          <a:bodyPr/>
          <a:lstStyle/>
          <a:p>
            <a:pPr algn="just" eaLnBrk="1" hangingPunct="1">
              <a:buFont typeface="Wingdings" pitchFamily="2" charset="2"/>
              <a:buNone/>
            </a:pPr>
            <a:r>
              <a:rPr lang="zh-CN" altLang="en-US" sz="2400" b="1" smtClean="0"/>
              <a:t>图</a:t>
            </a:r>
            <a:r>
              <a:rPr lang="en-US" altLang="zh-CN" sz="2400" b="1" smtClean="0"/>
              <a:t>4-22  </a:t>
            </a:r>
            <a:r>
              <a:rPr lang="zh-CN" altLang="en-US" sz="2400" b="1" smtClean="0"/>
              <a:t>电压空间矢量的</a:t>
            </a:r>
            <a:r>
              <a:rPr lang="en-US" altLang="zh-CN" sz="2400" b="1" smtClean="0"/>
              <a:t>6</a:t>
            </a:r>
            <a:r>
              <a:rPr lang="zh-CN" altLang="en-US" sz="2400" b="1" smtClean="0"/>
              <a:t>个扇区</a:t>
            </a:r>
          </a:p>
        </p:txBody>
      </p:sp>
      <p:graphicFrame>
        <p:nvGraphicFramePr>
          <p:cNvPr id="165892" name="Object 2"/>
          <p:cNvGraphicFramePr>
            <a:graphicFrameLocks noChangeAspect="1"/>
          </p:cNvGraphicFramePr>
          <p:nvPr/>
        </p:nvGraphicFramePr>
        <p:xfrm>
          <a:off x="4313278" y="1989138"/>
          <a:ext cx="4679950" cy="4048125"/>
        </p:xfrm>
        <a:graphic>
          <a:graphicData uri="http://schemas.openxmlformats.org/presentationml/2006/ole">
            <p:oleObj spid="_x0000_s247810" name="Visio" r:id="rId3" imgW="3532022" imgH="3052572" progId="Visio.Drawing.11">
              <p:embed/>
            </p:oleObj>
          </a:graphicData>
        </a:graphic>
      </p:graphicFrame>
      <p:sp>
        <p:nvSpPr>
          <p:cNvPr id="165893" name="Line 5"/>
          <p:cNvSpPr>
            <a:spLocks noChangeShapeType="1"/>
          </p:cNvSpPr>
          <p:nvPr/>
        </p:nvSpPr>
        <p:spPr bwMode="auto">
          <a:xfrm flipV="1">
            <a:off x="6616740" y="3500438"/>
            <a:ext cx="1296988" cy="504825"/>
          </a:xfrm>
          <a:prstGeom prst="line">
            <a:avLst/>
          </a:prstGeom>
          <a:noFill/>
          <a:ln w="9525">
            <a:solidFill>
              <a:schemeClr val="tx1"/>
            </a:solidFill>
            <a:round/>
            <a:headEnd/>
            <a:tailEnd type="triangle" w="med" len="med"/>
          </a:ln>
        </p:spPr>
        <p:txBody>
          <a:bodyPr/>
          <a:lstStyle/>
          <a:p>
            <a:endParaRPr lang="zh-CN" altLang="en-US"/>
          </a:p>
        </p:txBody>
      </p:sp>
      <p:graphicFrame>
        <p:nvGraphicFramePr>
          <p:cNvPr id="165894" name="Object 3"/>
          <p:cNvGraphicFramePr>
            <a:graphicFrameLocks noChangeAspect="1"/>
          </p:cNvGraphicFramePr>
          <p:nvPr>
            <p:ph sz="half" idx="2"/>
          </p:nvPr>
        </p:nvGraphicFramePr>
        <p:xfrm>
          <a:off x="7913728" y="3068638"/>
          <a:ext cx="579437" cy="801687"/>
        </p:xfrm>
        <a:graphic>
          <a:graphicData uri="http://schemas.openxmlformats.org/presentationml/2006/ole">
            <p:oleObj spid="_x0000_s247811" name="Equation" r:id="rId4" imgW="165028" imgH="228501" progId="Equation.DSMT4">
              <p:embed/>
            </p:oleObj>
          </a:graphicData>
        </a:graphic>
      </p:graphicFrame>
      <p:sp>
        <p:nvSpPr>
          <p:cNvPr id="8" name="Rectangle 3"/>
          <p:cNvSpPr txBox="1">
            <a:spLocks noRot="1" noChangeArrowheads="1"/>
          </p:cNvSpPr>
          <p:nvPr/>
        </p:nvSpPr>
        <p:spPr bwMode="auto">
          <a:xfrm>
            <a:off x="357158" y="2643182"/>
            <a:ext cx="4429156" cy="20478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125000"/>
              </a:lnSpc>
              <a:spcBef>
                <a:spcPct val="20000"/>
              </a:spcBef>
              <a:spcAft>
                <a:spcPct val="0"/>
              </a:spcAft>
              <a:buClr>
                <a:schemeClr val="accent1"/>
              </a:buClr>
              <a:buSzPct val="65000"/>
              <a:buFont typeface="Wingdings" pitchFamily="2" charset="2"/>
              <a:buChar char="n"/>
              <a:tabLst/>
              <a:defRPr/>
            </a:pPr>
            <a:r>
              <a:rPr kumimoji="0" lang="zh-CN" altLang="en-US" sz="2800" b="1" i="0" u="none" strike="noStrike" kern="1200" cap="none" spc="0" normalizeH="0" baseline="0" noProof="0" dirty="0" smtClean="0">
                <a:ln>
                  <a:noFill/>
                </a:ln>
                <a:solidFill>
                  <a:srgbClr val="006699"/>
                </a:solidFill>
                <a:effectLst/>
                <a:uLnTx/>
                <a:uFillTx/>
                <a:latin typeface="微软雅黑" pitchFamily="34" charset="-122"/>
                <a:ea typeface="微软雅黑" pitchFamily="34" charset="-122"/>
                <a:cs typeface="+mn-cs"/>
              </a:rPr>
              <a:t>当期望的输出电压矢量落在某个扇区内时，就用该扇区的两条边等效合成期望的输出矢量。</a:t>
            </a:r>
            <a:endParaRPr kumimoji="0" lang="zh-CN" altLang="en-US" sz="2800" b="1" i="0" u="none" strike="noStrike" kern="1200" cap="none" spc="0" normalizeH="0" baseline="0" noProof="0" dirty="0" smtClean="0">
              <a:ln>
                <a:noFill/>
              </a:ln>
              <a:solidFill>
                <a:schemeClr val="hlink"/>
              </a:solidFill>
              <a:effectLst/>
              <a:uLnTx/>
              <a:uFillTx/>
              <a:latin typeface="微软雅黑" pitchFamily="34" charset="-122"/>
              <a:ea typeface="微软雅黑" pitchFamily="34" charset="-122"/>
              <a:cs typeface="+mn-cs"/>
            </a:endParaRP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rrowheads="1"/>
          </p:cNvSpPr>
          <p:nvPr>
            <p:ph type="title"/>
          </p:nvPr>
        </p:nvSpPr>
        <p:spPr>
          <a:xfrm>
            <a:off x="574675" y="642918"/>
            <a:ext cx="8001000" cy="877907"/>
          </a:xfrm>
        </p:spPr>
        <p:txBody>
          <a:bodyPr/>
          <a:lstStyle/>
          <a:p>
            <a:pPr eaLnBrk="1" hangingPunct="1">
              <a:lnSpc>
                <a:spcPct val="125000"/>
              </a:lnSpc>
            </a:pPr>
            <a:r>
              <a:rPr lang="zh-CN" altLang="en-US" sz="3600" b="1" dirty="0" smtClean="0">
                <a:latin typeface="微软雅黑" pitchFamily="34" charset="-122"/>
                <a:ea typeface="微软雅黑" pitchFamily="34" charset="-122"/>
              </a:rPr>
              <a:t>期望电压空间矢量的合成</a:t>
            </a:r>
          </a:p>
        </p:txBody>
      </p:sp>
      <p:sp>
        <p:nvSpPr>
          <p:cNvPr id="166915" name="Rectangle 3"/>
          <p:cNvSpPr>
            <a:spLocks noGrp="1" noRot="1" noChangeArrowheads="1"/>
          </p:cNvSpPr>
          <p:nvPr>
            <p:ph type="body" sz="half" idx="1"/>
          </p:nvPr>
        </p:nvSpPr>
        <p:spPr>
          <a:xfrm>
            <a:off x="428596" y="1752600"/>
            <a:ext cx="4062442" cy="4267200"/>
          </a:xfrm>
        </p:spPr>
        <p:txBody>
          <a:bodyPr/>
          <a:lstStyle/>
          <a:p>
            <a:pPr algn="just" eaLnBrk="1" hangingPunct="1">
              <a:lnSpc>
                <a:spcPct val="125000"/>
              </a:lnSpc>
            </a:pPr>
            <a:r>
              <a:rPr lang="zh-CN" altLang="en-US" sz="2800" b="1" dirty="0" smtClean="0">
                <a:latin typeface="微软雅黑" pitchFamily="34" charset="-122"/>
                <a:ea typeface="微软雅黑" pitchFamily="34" charset="-122"/>
              </a:rPr>
              <a:t>以期望输出矢量落在第</a:t>
            </a:r>
            <a:r>
              <a:rPr lang="en-US" altLang="zh-CN" sz="2800" b="1" dirty="0" smtClean="0">
                <a:latin typeface="微软雅黑" pitchFamily="34" charset="-122"/>
                <a:ea typeface="微软雅黑" pitchFamily="34" charset="-122"/>
              </a:rPr>
              <a:t>I</a:t>
            </a:r>
            <a:r>
              <a:rPr lang="zh-CN" altLang="en-US" sz="2800" b="1" dirty="0" smtClean="0">
                <a:latin typeface="微软雅黑" pitchFamily="34" charset="-122"/>
                <a:ea typeface="微软雅黑" pitchFamily="34" charset="-122"/>
              </a:rPr>
              <a:t>扇区为例，分析电压空间矢量</a:t>
            </a:r>
            <a:r>
              <a:rPr lang="en-US" altLang="zh-CN" sz="2800" b="1" dirty="0" smtClean="0">
                <a:latin typeface="微软雅黑" pitchFamily="34" charset="-122"/>
                <a:ea typeface="微软雅黑" pitchFamily="34" charset="-122"/>
              </a:rPr>
              <a:t>PWM</a:t>
            </a:r>
            <a:r>
              <a:rPr lang="zh-CN" altLang="en-US" sz="2800" b="1" dirty="0" smtClean="0">
                <a:latin typeface="微软雅黑" pitchFamily="34" charset="-122"/>
                <a:ea typeface="微软雅黑" pitchFamily="34" charset="-122"/>
              </a:rPr>
              <a:t>的基本工作原理。</a:t>
            </a:r>
          </a:p>
        </p:txBody>
      </p:sp>
      <p:pic>
        <p:nvPicPr>
          <p:cNvPr id="53" name="Picture 12" descr="0528"/>
          <p:cNvPicPr>
            <a:picLocks noChangeAspect="1" noChangeArrowheads="1"/>
          </p:cNvPicPr>
          <p:nvPr/>
        </p:nvPicPr>
        <p:blipFill>
          <a:blip r:embed="rId2"/>
          <a:srcRect/>
          <a:stretch>
            <a:fillRect/>
          </a:stretch>
        </p:blipFill>
        <p:spPr bwMode="auto">
          <a:xfrm>
            <a:off x="4857752" y="2143116"/>
            <a:ext cx="3467100" cy="3211513"/>
          </a:xfrm>
          <a:prstGeom prst="rect">
            <a:avLst/>
          </a:prstGeom>
          <a:noFill/>
        </p:spPr>
      </p:pic>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3"/>
          <p:cNvSpPr>
            <a:spLocks noGrp="1" noRot="1" noChangeArrowheads="1"/>
          </p:cNvSpPr>
          <p:nvPr>
            <p:ph type="body" sz="half" idx="1"/>
          </p:nvPr>
        </p:nvSpPr>
        <p:spPr>
          <a:xfrm>
            <a:off x="400050" y="1857375"/>
            <a:ext cx="4795838" cy="4194175"/>
          </a:xfrm>
        </p:spPr>
        <p:txBody>
          <a:bodyPr/>
          <a:lstStyle/>
          <a:p>
            <a:pPr algn="just" eaLnBrk="1" hangingPunct="1">
              <a:lnSpc>
                <a:spcPct val="125000"/>
              </a:lnSpc>
            </a:pPr>
            <a:r>
              <a:rPr lang="zh-CN" altLang="en-US" sz="2800" b="1" dirty="0" smtClean="0">
                <a:latin typeface="微软雅黑" pitchFamily="34" charset="-122"/>
                <a:ea typeface="微软雅黑" pitchFamily="34" charset="-122"/>
              </a:rPr>
              <a:t>按照磁链增量等效原则，利用平行四边形法则</a:t>
            </a:r>
          </a:p>
        </p:txBody>
      </p:sp>
      <p:graphicFrame>
        <p:nvGraphicFramePr>
          <p:cNvPr id="167940" name="Object 2"/>
          <p:cNvGraphicFramePr>
            <a:graphicFrameLocks noChangeAspect="1"/>
          </p:cNvGraphicFramePr>
          <p:nvPr>
            <p:ph sz="quarter" idx="3"/>
          </p:nvPr>
        </p:nvGraphicFramePr>
        <p:xfrm>
          <a:off x="958843" y="4143375"/>
          <a:ext cx="2541587" cy="571500"/>
        </p:xfrm>
        <a:graphic>
          <a:graphicData uri="http://schemas.openxmlformats.org/presentationml/2006/ole">
            <p:oleObj spid="_x0000_s249858" name="Equation" r:id="rId3" imgW="1016000" imgH="228600" progId="Equation.DSMT4">
              <p:embed/>
            </p:oleObj>
          </a:graphicData>
        </a:graphic>
      </p:graphicFrame>
      <p:sp>
        <p:nvSpPr>
          <p:cNvPr id="167941" name="Rectangle 5"/>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sp>
        <p:nvSpPr>
          <p:cNvPr id="167942" name="Rectangle 7"/>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sp>
        <p:nvSpPr>
          <p:cNvPr id="167943" name="Rectangle 9"/>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sp>
        <p:nvSpPr>
          <p:cNvPr id="167944" name="Rectangle 11"/>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sp>
        <p:nvSpPr>
          <p:cNvPr id="167945" name="Text Box 14"/>
          <p:cNvSpPr txBox="1">
            <a:spLocks noChangeArrowheads="1"/>
          </p:cNvSpPr>
          <p:nvPr/>
        </p:nvSpPr>
        <p:spPr bwMode="auto">
          <a:xfrm>
            <a:off x="684213" y="4581525"/>
            <a:ext cx="5759450" cy="366713"/>
          </a:xfrm>
          <a:prstGeom prst="rect">
            <a:avLst/>
          </a:prstGeom>
          <a:noFill/>
          <a:ln w="9525">
            <a:noFill/>
            <a:miter lim="800000"/>
            <a:headEnd/>
            <a:tailEnd/>
          </a:ln>
        </p:spPr>
        <p:txBody>
          <a:bodyPr>
            <a:spAutoFit/>
          </a:bodyPr>
          <a:lstStyle/>
          <a:p>
            <a:pPr>
              <a:spcBef>
                <a:spcPct val="50000"/>
              </a:spcBef>
            </a:pPr>
            <a:endParaRPr lang="zh-CN" altLang="zh-CN"/>
          </a:p>
        </p:txBody>
      </p:sp>
      <p:graphicFrame>
        <p:nvGraphicFramePr>
          <p:cNvPr id="167946" name="对象 1"/>
          <p:cNvGraphicFramePr>
            <a:graphicFrameLocks noChangeAspect="1"/>
          </p:cNvGraphicFramePr>
          <p:nvPr/>
        </p:nvGraphicFramePr>
        <p:xfrm>
          <a:off x="6148388" y="4608513"/>
          <a:ext cx="1414462" cy="1385887"/>
        </p:xfrm>
        <a:graphic>
          <a:graphicData uri="http://schemas.openxmlformats.org/presentationml/2006/ole">
            <p:oleObj spid="_x0000_s249859" name="Visio" r:id="rId4" imgW="3945240" imgH="3874680" progId="Visio.Drawing.11">
              <p:embed/>
            </p:oleObj>
          </a:graphicData>
        </a:graphic>
      </p:graphicFrame>
      <p:graphicFrame>
        <p:nvGraphicFramePr>
          <p:cNvPr id="167947" name="Object 2"/>
          <p:cNvGraphicFramePr>
            <a:graphicFrameLocks noChangeAspect="1"/>
          </p:cNvGraphicFramePr>
          <p:nvPr/>
        </p:nvGraphicFramePr>
        <p:xfrm>
          <a:off x="6516688" y="4221163"/>
          <a:ext cx="279400" cy="254000"/>
        </p:xfrm>
        <a:graphic>
          <a:graphicData uri="http://schemas.openxmlformats.org/presentationml/2006/ole">
            <p:oleObj spid="_x0000_s249860" name="Equation" r:id="rId5" imgW="279279" imgH="253890" progId="Equation.DSMT4">
              <p:embed/>
            </p:oleObj>
          </a:graphicData>
        </a:graphic>
      </p:graphicFrame>
      <p:grpSp>
        <p:nvGrpSpPr>
          <p:cNvPr id="2" name="Group 5"/>
          <p:cNvGrpSpPr>
            <a:grpSpLocks noChangeAspect="1"/>
          </p:cNvGrpSpPr>
          <p:nvPr/>
        </p:nvGrpSpPr>
        <p:grpSpPr bwMode="auto">
          <a:xfrm>
            <a:off x="4932363" y="1628775"/>
            <a:ext cx="3660775" cy="3340100"/>
            <a:chOff x="2744" y="1254"/>
            <a:chExt cx="2306" cy="2104"/>
          </a:xfrm>
        </p:grpSpPr>
        <p:sp>
          <p:nvSpPr>
            <p:cNvPr id="167952" name="AutoShape 6"/>
            <p:cNvSpPr>
              <a:spLocks noChangeAspect="1" noChangeArrowheads="1" noTextEdit="1"/>
            </p:cNvSpPr>
            <p:nvPr/>
          </p:nvSpPr>
          <p:spPr bwMode="auto">
            <a:xfrm>
              <a:off x="2744" y="1254"/>
              <a:ext cx="2306" cy="2090"/>
            </a:xfrm>
            <a:prstGeom prst="rect">
              <a:avLst/>
            </a:prstGeom>
            <a:noFill/>
            <a:ln w="9525">
              <a:noFill/>
              <a:miter lim="800000"/>
              <a:headEnd/>
              <a:tailEnd/>
            </a:ln>
          </p:spPr>
          <p:txBody>
            <a:bodyPr/>
            <a:lstStyle/>
            <a:p>
              <a:endParaRPr lang="zh-CN" altLang="en-US"/>
            </a:p>
          </p:txBody>
        </p:sp>
        <p:sp>
          <p:nvSpPr>
            <p:cNvPr id="167953" name="Line 7"/>
            <p:cNvSpPr>
              <a:spLocks noChangeShapeType="1"/>
            </p:cNvSpPr>
            <p:nvPr/>
          </p:nvSpPr>
          <p:spPr bwMode="auto">
            <a:xfrm>
              <a:off x="3169" y="2803"/>
              <a:ext cx="1458" cy="0"/>
            </a:xfrm>
            <a:prstGeom prst="line">
              <a:avLst/>
            </a:prstGeom>
            <a:noFill/>
            <a:ln w="15875" cap="rnd">
              <a:solidFill>
                <a:srgbClr val="000000"/>
              </a:solidFill>
              <a:round/>
              <a:headEnd/>
              <a:tailEnd/>
            </a:ln>
          </p:spPr>
          <p:txBody>
            <a:bodyPr/>
            <a:lstStyle/>
            <a:p>
              <a:endParaRPr lang="zh-CN" altLang="en-US"/>
            </a:p>
          </p:txBody>
        </p:sp>
        <p:sp>
          <p:nvSpPr>
            <p:cNvPr id="167954" name="Freeform 8"/>
            <p:cNvSpPr>
              <a:spLocks/>
            </p:cNvSpPr>
            <p:nvPr/>
          </p:nvSpPr>
          <p:spPr bwMode="auto">
            <a:xfrm>
              <a:off x="4615" y="2755"/>
              <a:ext cx="143" cy="95"/>
            </a:xfrm>
            <a:custGeom>
              <a:avLst/>
              <a:gdLst>
                <a:gd name="T0" fmla="*/ 0 w 143"/>
                <a:gd name="T1" fmla="*/ 0 h 95"/>
                <a:gd name="T2" fmla="*/ 143 w 143"/>
                <a:gd name="T3" fmla="*/ 48 h 95"/>
                <a:gd name="T4" fmla="*/ 0 w 143"/>
                <a:gd name="T5" fmla="*/ 95 h 95"/>
                <a:gd name="T6" fmla="*/ 0 w 143"/>
                <a:gd name="T7" fmla="*/ 0 h 95"/>
                <a:gd name="T8" fmla="*/ 0 60000 65536"/>
                <a:gd name="T9" fmla="*/ 0 60000 65536"/>
                <a:gd name="T10" fmla="*/ 0 60000 65536"/>
                <a:gd name="T11" fmla="*/ 0 60000 65536"/>
                <a:gd name="T12" fmla="*/ 0 w 143"/>
                <a:gd name="T13" fmla="*/ 0 h 95"/>
                <a:gd name="T14" fmla="*/ 143 w 143"/>
                <a:gd name="T15" fmla="*/ 95 h 95"/>
              </a:gdLst>
              <a:ahLst/>
              <a:cxnLst>
                <a:cxn ang="T8">
                  <a:pos x="T0" y="T1"/>
                </a:cxn>
                <a:cxn ang="T9">
                  <a:pos x="T2" y="T3"/>
                </a:cxn>
                <a:cxn ang="T10">
                  <a:pos x="T4" y="T5"/>
                </a:cxn>
                <a:cxn ang="T11">
                  <a:pos x="T6" y="T7"/>
                </a:cxn>
              </a:cxnLst>
              <a:rect l="T12" t="T13" r="T14" b="T15"/>
              <a:pathLst>
                <a:path w="143" h="95">
                  <a:moveTo>
                    <a:pt x="0" y="0"/>
                  </a:moveTo>
                  <a:lnTo>
                    <a:pt x="143" y="48"/>
                  </a:lnTo>
                  <a:lnTo>
                    <a:pt x="0" y="95"/>
                  </a:lnTo>
                  <a:lnTo>
                    <a:pt x="0" y="0"/>
                  </a:lnTo>
                  <a:close/>
                </a:path>
              </a:pathLst>
            </a:custGeom>
            <a:solidFill>
              <a:srgbClr val="000000"/>
            </a:solidFill>
            <a:ln w="9525">
              <a:noFill/>
              <a:round/>
              <a:headEnd/>
              <a:tailEnd/>
            </a:ln>
          </p:spPr>
          <p:txBody>
            <a:bodyPr/>
            <a:lstStyle/>
            <a:p>
              <a:endParaRPr lang="zh-CN" altLang="en-US"/>
            </a:p>
          </p:txBody>
        </p:sp>
        <p:sp>
          <p:nvSpPr>
            <p:cNvPr id="167955" name="Line 9"/>
            <p:cNvSpPr>
              <a:spLocks noChangeShapeType="1"/>
            </p:cNvSpPr>
            <p:nvPr/>
          </p:nvSpPr>
          <p:spPr bwMode="auto">
            <a:xfrm flipH="1">
              <a:off x="3169" y="1540"/>
              <a:ext cx="730" cy="1263"/>
            </a:xfrm>
            <a:prstGeom prst="line">
              <a:avLst/>
            </a:prstGeom>
            <a:noFill/>
            <a:ln w="15875" cap="rnd">
              <a:solidFill>
                <a:srgbClr val="000000"/>
              </a:solidFill>
              <a:round/>
              <a:headEnd/>
              <a:tailEnd/>
            </a:ln>
          </p:spPr>
          <p:txBody>
            <a:bodyPr/>
            <a:lstStyle/>
            <a:p>
              <a:endParaRPr lang="zh-CN" altLang="en-US"/>
            </a:p>
          </p:txBody>
        </p:sp>
        <p:sp>
          <p:nvSpPr>
            <p:cNvPr id="167956" name="Freeform 10"/>
            <p:cNvSpPr>
              <a:spLocks/>
            </p:cNvSpPr>
            <p:nvPr/>
          </p:nvSpPr>
          <p:spPr bwMode="auto">
            <a:xfrm>
              <a:off x="3852" y="1426"/>
              <a:ext cx="112" cy="148"/>
            </a:xfrm>
            <a:custGeom>
              <a:avLst/>
              <a:gdLst>
                <a:gd name="T0" fmla="*/ 0 w 112"/>
                <a:gd name="T1" fmla="*/ 100 h 148"/>
                <a:gd name="T2" fmla="*/ 112 w 112"/>
                <a:gd name="T3" fmla="*/ 0 h 148"/>
                <a:gd name="T4" fmla="*/ 83 w 112"/>
                <a:gd name="T5" fmla="*/ 148 h 148"/>
                <a:gd name="T6" fmla="*/ 0 w 112"/>
                <a:gd name="T7" fmla="*/ 100 h 148"/>
                <a:gd name="T8" fmla="*/ 0 60000 65536"/>
                <a:gd name="T9" fmla="*/ 0 60000 65536"/>
                <a:gd name="T10" fmla="*/ 0 60000 65536"/>
                <a:gd name="T11" fmla="*/ 0 60000 65536"/>
                <a:gd name="T12" fmla="*/ 0 w 112"/>
                <a:gd name="T13" fmla="*/ 0 h 148"/>
                <a:gd name="T14" fmla="*/ 112 w 112"/>
                <a:gd name="T15" fmla="*/ 148 h 148"/>
              </a:gdLst>
              <a:ahLst/>
              <a:cxnLst>
                <a:cxn ang="T8">
                  <a:pos x="T0" y="T1"/>
                </a:cxn>
                <a:cxn ang="T9">
                  <a:pos x="T2" y="T3"/>
                </a:cxn>
                <a:cxn ang="T10">
                  <a:pos x="T4" y="T5"/>
                </a:cxn>
                <a:cxn ang="T11">
                  <a:pos x="T6" y="T7"/>
                </a:cxn>
              </a:cxnLst>
              <a:rect l="T12" t="T13" r="T14" b="T15"/>
              <a:pathLst>
                <a:path w="112" h="148">
                  <a:moveTo>
                    <a:pt x="0" y="100"/>
                  </a:moveTo>
                  <a:lnTo>
                    <a:pt x="112" y="0"/>
                  </a:lnTo>
                  <a:lnTo>
                    <a:pt x="83" y="148"/>
                  </a:lnTo>
                  <a:lnTo>
                    <a:pt x="0" y="100"/>
                  </a:lnTo>
                  <a:close/>
                </a:path>
              </a:pathLst>
            </a:custGeom>
            <a:solidFill>
              <a:srgbClr val="000000"/>
            </a:solidFill>
            <a:ln w="9525">
              <a:noFill/>
              <a:round/>
              <a:headEnd/>
              <a:tailEnd/>
            </a:ln>
          </p:spPr>
          <p:txBody>
            <a:bodyPr/>
            <a:lstStyle/>
            <a:p>
              <a:endParaRPr lang="zh-CN" altLang="en-US"/>
            </a:p>
          </p:txBody>
        </p:sp>
        <p:grpSp>
          <p:nvGrpSpPr>
            <p:cNvPr id="3" name="Group 11"/>
            <p:cNvGrpSpPr>
              <a:grpSpLocks/>
            </p:cNvGrpSpPr>
            <p:nvPr/>
          </p:nvGrpSpPr>
          <p:grpSpPr bwMode="auto">
            <a:xfrm>
              <a:off x="4818" y="2675"/>
              <a:ext cx="164" cy="275"/>
              <a:chOff x="4818" y="2675"/>
              <a:chExt cx="164" cy="275"/>
            </a:xfrm>
          </p:grpSpPr>
          <p:sp>
            <p:nvSpPr>
              <p:cNvPr id="167993" name="Rectangle 12"/>
              <p:cNvSpPr>
                <a:spLocks noChangeArrowheads="1"/>
              </p:cNvSpPr>
              <p:nvPr/>
            </p:nvSpPr>
            <p:spPr bwMode="auto">
              <a:xfrm>
                <a:off x="4922" y="2806"/>
                <a:ext cx="60" cy="144"/>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Times New Roman" pitchFamily="18" charset="0"/>
                  </a:rPr>
                  <a:t>1</a:t>
                </a:r>
                <a:endParaRPr lang="en-US" altLang="zh-CN"/>
              </a:p>
            </p:txBody>
          </p:sp>
          <p:sp>
            <p:nvSpPr>
              <p:cNvPr id="167994" name="Rectangle 13"/>
              <p:cNvSpPr>
                <a:spLocks noChangeArrowheads="1"/>
              </p:cNvSpPr>
              <p:nvPr/>
            </p:nvSpPr>
            <p:spPr bwMode="auto">
              <a:xfrm>
                <a:off x="4818" y="2675"/>
                <a:ext cx="116" cy="250"/>
              </a:xfrm>
              <a:prstGeom prst="rect">
                <a:avLst/>
              </a:prstGeom>
              <a:noFill/>
              <a:ln w="9525">
                <a:noFill/>
                <a:miter lim="800000"/>
                <a:headEnd/>
                <a:tailEnd/>
              </a:ln>
            </p:spPr>
            <p:txBody>
              <a:bodyPr wrap="none" lIns="0" tIns="0" rIns="0" bIns="0">
                <a:spAutoFit/>
              </a:bodyPr>
              <a:lstStyle/>
              <a:p>
                <a:r>
                  <a:rPr lang="en-US" altLang="zh-CN" sz="2600" b="1" i="1">
                    <a:solidFill>
                      <a:srgbClr val="000000"/>
                    </a:solidFill>
                    <a:latin typeface="Times New Roman" pitchFamily="18" charset="0"/>
                  </a:rPr>
                  <a:t>u</a:t>
                </a:r>
                <a:endParaRPr lang="en-US" altLang="zh-CN"/>
              </a:p>
            </p:txBody>
          </p:sp>
        </p:grpSp>
        <p:grpSp>
          <p:nvGrpSpPr>
            <p:cNvPr id="4" name="Group 14"/>
            <p:cNvGrpSpPr>
              <a:grpSpLocks/>
            </p:cNvGrpSpPr>
            <p:nvPr/>
          </p:nvGrpSpPr>
          <p:grpSpPr bwMode="auto">
            <a:xfrm>
              <a:off x="4011" y="1316"/>
              <a:ext cx="234" cy="361"/>
              <a:chOff x="4011" y="1316"/>
              <a:chExt cx="234" cy="361"/>
            </a:xfrm>
          </p:grpSpPr>
          <p:sp>
            <p:nvSpPr>
              <p:cNvPr id="167991" name="Rectangle 15"/>
              <p:cNvSpPr>
                <a:spLocks noChangeArrowheads="1"/>
              </p:cNvSpPr>
              <p:nvPr/>
            </p:nvSpPr>
            <p:spPr bwMode="auto">
              <a:xfrm>
                <a:off x="4165" y="1485"/>
                <a:ext cx="80" cy="192"/>
              </a:xfrm>
              <a:prstGeom prst="rect">
                <a:avLst/>
              </a:prstGeom>
              <a:noFill/>
              <a:ln w="9525">
                <a:noFill/>
                <a:miter lim="800000"/>
                <a:headEnd/>
                <a:tailEnd/>
              </a:ln>
            </p:spPr>
            <p:txBody>
              <a:bodyPr wrap="none" lIns="0" tIns="0" rIns="0" bIns="0">
                <a:spAutoFit/>
              </a:bodyPr>
              <a:lstStyle/>
              <a:p>
                <a:r>
                  <a:rPr lang="en-US" altLang="zh-CN" sz="2000">
                    <a:solidFill>
                      <a:srgbClr val="000000"/>
                    </a:solidFill>
                    <a:latin typeface="Times New Roman" pitchFamily="18" charset="0"/>
                  </a:rPr>
                  <a:t>2</a:t>
                </a:r>
                <a:endParaRPr lang="en-US" altLang="zh-CN"/>
              </a:p>
            </p:txBody>
          </p:sp>
          <p:sp>
            <p:nvSpPr>
              <p:cNvPr id="167992" name="Rectangle 16"/>
              <p:cNvSpPr>
                <a:spLocks noChangeArrowheads="1"/>
              </p:cNvSpPr>
              <p:nvPr/>
            </p:nvSpPr>
            <p:spPr bwMode="auto">
              <a:xfrm>
                <a:off x="4011" y="1316"/>
                <a:ext cx="151" cy="326"/>
              </a:xfrm>
              <a:prstGeom prst="rect">
                <a:avLst/>
              </a:prstGeom>
              <a:noFill/>
              <a:ln w="9525">
                <a:noFill/>
                <a:miter lim="800000"/>
                <a:headEnd/>
                <a:tailEnd/>
              </a:ln>
            </p:spPr>
            <p:txBody>
              <a:bodyPr wrap="none" lIns="0" tIns="0" rIns="0" bIns="0">
                <a:spAutoFit/>
              </a:bodyPr>
              <a:lstStyle/>
              <a:p>
                <a:r>
                  <a:rPr lang="en-US" altLang="zh-CN" sz="3400" b="1" i="1">
                    <a:solidFill>
                      <a:srgbClr val="000000"/>
                    </a:solidFill>
                    <a:latin typeface="Times New Roman" pitchFamily="18" charset="0"/>
                  </a:rPr>
                  <a:t>u</a:t>
                </a:r>
                <a:endParaRPr lang="en-US" altLang="zh-CN"/>
              </a:p>
            </p:txBody>
          </p:sp>
        </p:grpSp>
        <p:sp>
          <p:nvSpPr>
            <p:cNvPr id="167959" name="Line 17"/>
            <p:cNvSpPr>
              <a:spLocks noChangeShapeType="1"/>
            </p:cNvSpPr>
            <p:nvPr/>
          </p:nvSpPr>
          <p:spPr bwMode="auto">
            <a:xfrm flipV="1">
              <a:off x="3180" y="2188"/>
              <a:ext cx="974" cy="610"/>
            </a:xfrm>
            <a:prstGeom prst="line">
              <a:avLst/>
            </a:prstGeom>
            <a:noFill/>
            <a:ln w="15875" cap="rnd">
              <a:solidFill>
                <a:srgbClr val="000000"/>
              </a:solidFill>
              <a:round/>
              <a:headEnd/>
              <a:tailEnd/>
            </a:ln>
          </p:spPr>
          <p:txBody>
            <a:bodyPr/>
            <a:lstStyle/>
            <a:p>
              <a:endParaRPr lang="zh-CN" altLang="en-US"/>
            </a:p>
          </p:txBody>
        </p:sp>
        <p:sp>
          <p:nvSpPr>
            <p:cNvPr id="167960" name="Freeform 18"/>
            <p:cNvSpPr>
              <a:spLocks/>
            </p:cNvSpPr>
            <p:nvPr/>
          </p:nvSpPr>
          <p:spPr bwMode="auto">
            <a:xfrm>
              <a:off x="4131" y="2141"/>
              <a:ext cx="98" cy="78"/>
            </a:xfrm>
            <a:custGeom>
              <a:avLst/>
              <a:gdLst>
                <a:gd name="T0" fmla="*/ 0 w 98"/>
                <a:gd name="T1" fmla="*/ 24 h 78"/>
                <a:gd name="T2" fmla="*/ 98 w 98"/>
                <a:gd name="T3" fmla="*/ 0 h 78"/>
                <a:gd name="T4" fmla="*/ 33 w 98"/>
                <a:gd name="T5" fmla="*/ 78 h 78"/>
                <a:gd name="T6" fmla="*/ 0 w 98"/>
                <a:gd name="T7" fmla="*/ 24 h 78"/>
                <a:gd name="T8" fmla="*/ 0 60000 65536"/>
                <a:gd name="T9" fmla="*/ 0 60000 65536"/>
                <a:gd name="T10" fmla="*/ 0 60000 65536"/>
                <a:gd name="T11" fmla="*/ 0 60000 65536"/>
                <a:gd name="T12" fmla="*/ 0 w 98"/>
                <a:gd name="T13" fmla="*/ 0 h 78"/>
                <a:gd name="T14" fmla="*/ 98 w 98"/>
                <a:gd name="T15" fmla="*/ 78 h 78"/>
              </a:gdLst>
              <a:ahLst/>
              <a:cxnLst>
                <a:cxn ang="T8">
                  <a:pos x="T0" y="T1"/>
                </a:cxn>
                <a:cxn ang="T9">
                  <a:pos x="T2" y="T3"/>
                </a:cxn>
                <a:cxn ang="T10">
                  <a:pos x="T4" y="T5"/>
                </a:cxn>
                <a:cxn ang="T11">
                  <a:pos x="T6" y="T7"/>
                </a:cxn>
              </a:cxnLst>
              <a:rect l="T12" t="T13" r="T14" b="T15"/>
              <a:pathLst>
                <a:path w="98" h="78">
                  <a:moveTo>
                    <a:pt x="0" y="24"/>
                  </a:moveTo>
                  <a:lnTo>
                    <a:pt x="98" y="0"/>
                  </a:lnTo>
                  <a:lnTo>
                    <a:pt x="33" y="78"/>
                  </a:lnTo>
                  <a:lnTo>
                    <a:pt x="0" y="24"/>
                  </a:lnTo>
                  <a:close/>
                </a:path>
              </a:pathLst>
            </a:custGeom>
            <a:solidFill>
              <a:srgbClr val="000000"/>
            </a:solidFill>
            <a:ln w="9525">
              <a:noFill/>
              <a:round/>
              <a:headEnd/>
              <a:tailEnd/>
            </a:ln>
          </p:spPr>
          <p:txBody>
            <a:bodyPr/>
            <a:lstStyle/>
            <a:p>
              <a:endParaRPr lang="zh-CN" altLang="en-US"/>
            </a:p>
          </p:txBody>
        </p:sp>
        <p:grpSp>
          <p:nvGrpSpPr>
            <p:cNvPr id="5" name="Group 19"/>
            <p:cNvGrpSpPr>
              <a:grpSpLocks/>
            </p:cNvGrpSpPr>
            <p:nvPr/>
          </p:nvGrpSpPr>
          <p:grpSpPr bwMode="auto">
            <a:xfrm>
              <a:off x="4431" y="1970"/>
              <a:ext cx="115" cy="308"/>
              <a:chOff x="4431" y="1970"/>
              <a:chExt cx="115" cy="308"/>
            </a:xfrm>
          </p:grpSpPr>
          <p:sp>
            <p:nvSpPr>
              <p:cNvPr id="167989" name="Rectangle 20"/>
              <p:cNvSpPr>
                <a:spLocks noChangeArrowheads="1"/>
              </p:cNvSpPr>
              <p:nvPr/>
            </p:nvSpPr>
            <p:spPr bwMode="auto">
              <a:xfrm>
                <a:off x="4545" y="2105"/>
                <a:ext cx="1" cy="173"/>
              </a:xfrm>
              <a:prstGeom prst="rect">
                <a:avLst/>
              </a:prstGeom>
              <a:noFill/>
              <a:ln w="9525">
                <a:noFill/>
                <a:miter lim="800000"/>
                <a:headEnd/>
                <a:tailEnd/>
              </a:ln>
            </p:spPr>
            <p:txBody>
              <a:bodyPr wrap="none" lIns="0" tIns="0" rIns="0" bIns="0">
                <a:spAutoFit/>
              </a:bodyPr>
              <a:lstStyle/>
              <a:p>
                <a:endParaRPr lang="zh-CN" altLang="zh-CN"/>
              </a:p>
            </p:txBody>
          </p:sp>
          <p:sp>
            <p:nvSpPr>
              <p:cNvPr id="167990" name="Rectangle 21"/>
              <p:cNvSpPr>
                <a:spLocks noChangeArrowheads="1"/>
              </p:cNvSpPr>
              <p:nvPr/>
            </p:nvSpPr>
            <p:spPr bwMode="auto">
              <a:xfrm>
                <a:off x="4431" y="1970"/>
                <a:ext cx="1" cy="173"/>
              </a:xfrm>
              <a:prstGeom prst="rect">
                <a:avLst/>
              </a:prstGeom>
              <a:noFill/>
              <a:ln w="9525">
                <a:noFill/>
                <a:miter lim="800000"/>
                <a:headEnd/>
                <a:tailEnd/>
              </a:ln>
            </p:spPr>
            <p:txBody>
              <a:bodyPr wrap="none" lIns="0" tIns="0" rIns="0" bIns="0">
                <a:spAutoFit/>
              </a:bodyPr>
              <a:lstStyle/>
              <a:p>
                <a:endParaRPr lang="zh-CN" altLang="zh-CN"/>
              </a:p>
            </p:txBody>
          </p:sp>
        </p:grpSp>
        <p:sp>
          <p:nvSpPr>
            <p:cNvPr id="167962" name="Line 22"/>
            <p:cNvSpPr>
              <a:spLocks noChangeShapeType="1"/>
            </p:cNvSpPr>
            <p:nvPr/>
          </p:nvSpPr>
          <p:spPr bwMode="auto">
            <a:xfrm flipH="1">
              <a:off x="3169" y="2225"/>
              <a:ext cx="334" cy="578"/>
            </a:xfrm>
            <a:prstGeom prst="line">
              <a:avLst/>
            </a:prstGeom>
            <a:noFill/>
            <a:ln w="15875" cap="rnd">
              <a:solidFill>
                <a:srgbClr val="000000"/>
              </a:solidFill>
              <a:round/>
              <a:headEnd/>
              <a:tailEnd/>
            </a:ln>
          </p:spPr>
          <p:txBody>
            <a:bodyPr/>
            <a:lstStyle/>
            <a:p>
              <a:endParaRPr lang="zh-CN" altLang="en-US"/>
            </a:p>
          </p:txBody>
        </p:sp>
        <p:sp>
          <p:nvSpPr>
            <p:cNvPr id="167963" name="Freeform 23"/>
            <p:cNvSpPr>
              <a:spLocks/>
            </p:cNvSpPr>
            <p:nvPr/>
          </p:nvSpPr>
          <p:spPr bwMode="auto">
            <a:xfrm>
              <a:off x="3472" y="2150"/>
              <a:ext cx="75" cy="97"/>
            </a:xfrm>
            <a:custGeom>
              <a:avLst/>
              <a:gdLst>
                <a:gd name="T0" fmla="*/ 0 w 75"/>
                <a:gd name="T1" fmla="*/ 66 h 97"/>
                <a:gd name="T2" fmla="*/ 75 w 75"/>
                <a:gd name="T3" fmla="*/ 0 h 97"/>
                <a:gd name="T4" fmla="*/ 54 w 75"/>
                <a:gd name="T5" fmla="*/ 97 h 97"/>
                <a:gd name="T6" fmla="*/ 0 w 75"/>
                <a:gd name="T7" fmla="*/ 66 h 97"/>
                <a:gd name="T8" fmla="*/ 0 60000 65536"/>
                <a:gd name="T9" fmla="*/ 0 60000 65536"/>
                <a:gd name="T10" fmla="*/ 0 60000 65536"/>
                <a:gd name="T11" fmla="*/ 0 60000 65536"/>
                <a:gd name="T12" fmla="*/ 0 w 75"/>
                <a:gd name="T13" fmla="*/ 0 h 97"/>
                <a:gd name="T14" fmla="*/ 75 w 75"/>
                <a:gd name="T15" fmla="*/ 97 h 97"/>
              </a:gdLst>
              <a:ahLst/>
              <a:cxnLst>
                <a:cxn ang="T8">
                  <a:pos x="T0" y="T1"/>
                </a:cxn>
                <a:cxn ang="T9">
                  <a:pos x="T2" y="T3"/>
                </a:cxn>
                <a:cxn ang="T10">
                  <a:pos x="T4" y="T5"/>
                </a:cxn>
                <a:cxn ang="T11">
                  <a:pos x="T6" y="T7"/>
                </a:cxn>
              </a:cxnLst>
              <a:rect l="T12" t="T13" r="T14" b="T15"/>
              <a:pathLst>
                <a:path w="75" h="97">
                  <a:moveTo>
                    <a:pt x="0" y="66"/>
                  </a:moveTo>
                  <a:lnTo>
                    <a:pt x="75" y="0"/>
                  </a:lnTo>
                  <a:lnTo>
                    <a:pt x="54" y="97"/>
                  </a:lnTo>
                  <a:lnTo>
                    <a:pt x="0" y="66"/>
                  </a:lnTo>
                  <a:close/>
                </a:path>
              </a:pathLst>
            </a:custGeom>
            <a:solidFill>
              <a:srgbClr val="000000"/>
            </a:solidFill>
            <a:ln w="9525">
              <a:noFill/>
              <a:round/>
              <a:headEnd/>
              <a:tailEnd/>
            </a:ln>
          </p:spPr>
          <p:txBody>
            <a:bodyPr/>
            <a:lstStyle/>
            <a:p>
              <a:endParaRPr lang="zh-CN" altLang="en-US"/>
            </a:p>
          </p:txBody>
        </p:sp>
        <p:sp>
          <p:nvSpPr>
            <p:cNvPr id="167964" name="Freeform 24"/>
            <p:cNvSpPr>
              <a:spLocks noEditPoints="1"/>
            </p:cNvSpPr>
            <p:nvPr/>
          </p:nvSpPr>
          <p:spPr bwMode="auto">
            <a:xfrm>
              <a:off x="3853" y="2141"/>
              <a:ext cx="382" cy="652"/>
            </a:xfrm>
            <a:custGeom>
              <a:avLst/>
              <a:gdLst>
                <a:gd name="T0" fmla="*/ 1 w 554"/>
                <a:gd name="T1" fmla="*/ 1 h 947"/>
                <a:gd name="T2" fmla="*/ 1 w 554"/>
                <a:gd name="T3" fmla="*/ 1 h 947"/>
                <a:gd name="T4" fmla="*/ 1 w 554"/>
                <a:gd name="T5" fmla="*/ 1 h 947"/>
                <a:gd name="T6" fmla="*/ 1 w 554"/>
                <a:gd name="T7" fmla="*/ 1 h 947"/>
                <a:gd name="T8" fmla="*/ 1 w 554"/>
                <a:gd name="T9" fmla="*/ 1 h 947"/>
                <a:gd name="T10" fmla="*/ 1 w 554"/>
                <a:gd name="T11" fmla="*/ 1 h 947"/>
                <a:gd name="T12" fmla="*/ 1 w 554"/>
                <a:gd name="T13" fmla="*/ 1 h 947"/>
                <a:gd name="T14" fmla="*/ 1 w 554"/>
                <a:gd name="T15" fmla="*/ 1 h 947"/>
                <a:gd name="T16" fmla="*/ 1 w 554"/>
                <a:gd name="T17" fmla="*/ 1 h 947"/>
                <a:gd name="T18" fmla="*/ 1 w 554"/>
                <a:gd name="T19" fmla="*/ 1 h 947"/>
                <a:gd name="T20" fmla="*/ 1 w 554"/>
                <a:gd name="T21" fmla="*/ 1 h 947"/>
                <a:gd name="T22" fmla="*/ 1 w 554"/>
                <a:gd name="T23" fmla="*/ 1 h 947"/>
                <a:gd name="T24" fmla="*/ 1 w 554"/>
                <a:gd name="T25" fmla="*/ 1 h 947"/>
                <a:gd name="T26" fmla="*/ 1 w 554"/>
                <a:gd name="T27" fmla="*/ 1 h 947"/>
                <a:gd name="T28" fmla="*/ 1 w 554"/>
                <a:gd name="T29" fmla="*/ 1 h 947"/>
                <a:gd name="T30" fmla="*/ 1 w 554"/>
                <a:gd name="T31" fmla="*/ 1 h 947"/>
                <a:gd name="T32" fmla="*/ 1 w 554"/>
                <a:gd name="T33" fmla="*/ 1 h 947"/>
                <a:gd name="T34" fmla="*/ 1 w 554"/>
                <a:gd name="T35" fmla="*/ 1 h 947"/>
                <a:gd name="T36" fmla="*/ 1 w 554"/>
                <a:gd name="T37" fmla="*/ 1 h 947"/>
                <a:gd name="T38" fmla="*/ 1 w 554"/>
                <a:gd name="T39" fmla="*/ 1 h 947"/>
                <a:gd name="T40" fmla="*/ 1 w 554"/>
                <a:gd name="T41" fmla="*/ 1 h 947"/>
                <a:gd name="T42" fmla="*/ 1 w 554"/>
                <a:gd name="T43" fmla="*/ 1 h 947"/>
                <a:gd name="T44" fmla="*/ 1 w 554"/>
                <a:gd name="T45" fmla="*/ 1 h 947"/>
                <a:gd name="T46" fmla="*/ 1 w 554"/>
                <a:gd name="T47" fmla="*/ 1 h 947"/>
                <a:gd name="T48" fmla="*/ 1 w 554"/>
                <a:gd name="T49" fmla="*/ 1 h 947"/>
                <a:gd name="T50" fmla="*/ 1 w 554"/>
                <a:gd name="T51" fmla="*/ 1 h 947"/>
                <a:gd name="T52" fmla="*/ 1 w 554"/>
                <a:gd name="T53" fmla="*/ 1 h 947"/>
                <a:gd name="T54" fmla="*/ 1 w 554"/>
                <a:gd name="T55" fmla="*/ 1 h 947"/>
                <a:gd name="T56" fmla="*/ 1 w 554"/>
                <a:gd name="T57" fmla="*/ 1 h 947"/>
                <a:gd name="T58" fmla="*/ 1 w 554"/>
                <a:gd name="T59" fmla="*/ 1 h 947"/>
                <a:gd name="T60" fmla="*/ 1 w 554"/>
                <a:gd name="T61" fmla="*/ 1 h 947"/>
                <a:gd name="T62" fmla="*/ 1 w 554"/>
                <a:gd name="T63" fmla="*/ 1 h 947"/>
                <a:gd name="T64" fmla="*/ 1 w 554"/>
                <a:gd name="T65" fmla="*/ 1 h 947"/>
                <a:gd name="T66" fmla="*/ 1 w 554"/>
                <a:gd name="T67" fmla="*/ 1 h 947"/>
                <a:gd name="T68" fmla="*/ 1 w 554"/>
                <a:gd name="T69" fmla="*/ 1 h 947"/>
                <a:gd name="T70" fmla="*/ 1 w 554"/>
                <a:gd name="T71" fmla="*/ 1 h 947"/>
                <a:gd name="T72" fmla="*/ 1 w 554"/>
                <a:gd name="T73" fmla="*/ 1 h 947"/>
                <a:gd name="T74" fmla="*/ 1 w 554"/>
                <a:gd name="T75" fmla="*/ 1 h 947"/>
                <a:gd name="T76" fmla="*/ 1 w 554"/>
                <a:gd name="T77" fmla="*/ 1 h 947"/>
                <a:gd name="T78" fmla="*/ 1 w 554"/>
                <a:gd name="T79" fmla="*/ 1 h 947"/>
                <a:gd name="T80" fmla="*/ 1 w 554"/>
                <a:gd name="T81" fmla="*/ 1 h 947"/>
                <a:gd name="T82" fmla="*/ 1 w 554"/>
                <a:gd name="T83" fmla="*/ 1 h 94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54"/>
                <a:gd name="T127" fmla="*/ 0 h 947"/>
                <a:gd name="T128" fmla="*/ 554 w 554"/>
                <a:gd name="T129" fmla="*/ 947 h 94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54" h="947">
                  <a:moveTo>
                    <a:pt x="552" y="13"/>
                  </a:moveTo>
                  <a:lnTo>
                    <a:pt x="496" y="110"/>
                  </a:lnTo>
                  <a:cubicBezTo>
                    <a:pt x="494" y="114"/>
                    <a:pt x="489" y="115"/>
                    <a:pt x="485" y="113"/>
                  </a:cubicBezTo>
                  <a:cubicBezTo>
                    <a:pt x="481" y="111"/>
                    <a:pt x="480" y="106"/>
                    <a:pt x="482" y="102"/>
                  </a:cubicBezTo>
                  <a:lnTo>
                    <a:pt x="538" y="5"/>
                  </a:lnTo>
                  <a:cubicBezTo>
                    <a:pt x="540" y="1"/>
                    <a:pt x="545" y="0"/>
                    <a:pt x="549" y="2"/>
                  </a:cubicBezTo>
                  <a:cubicBezTo>
                    <a:pt x="553" y="4"/>
                    <a:pt x="554" y="9"/>
                    <a:pt x="552" y="13"/>
                  </a:cubicBezTo>
                  <a:close/>
                  <a:moveTo>
                    <a:pt x="456" y="179"/>
                  </a:moveTo>
                  <a:lnTo>
                    <a:pt x="400" y="276"/>
                  </a:lnTo>
                  <a:cubicBezTo>
                    <a:pt x="398" y="280"/>
                    <a:pt x="393" y="282"/>
                    <a:pt x="389" y="279"/>
                  </a:cubicBezTo>
                  <a:cubicBezTo>
                    <a:pt x="385" y="277"/>
                    <a:pt x="384" y="272"/>
                    <a:pt x="386" y="268"/>
                  </a:cubicBezTo>
                  <a:lnTo>
                    <a:pt x="442" y="171"/>
                  </a:lnTo>
                  <a:cubicBezTo>
                    <a:pt x="444" y="168"/>
                    <a:pt x="449" y="166"/>
                    <a:pt x="453" y="168"/>
                  </a:cubicBezTo>
                  <a:cubicBezTo>
                    <a:pt x="457" y="171"/>
                    <a:pt x="458" y="176"/>
                    <a:pt x="456" y="179"/>
                  </a:cubicBezTo>
                  <a:close/>
                  <a:moveTo>
                    <a:pt x="360" y="346"/>
                  </a:moveTo>
                  <a:lnTo>
                    <a:pt x="304" y="443"/>
                  </a:lnTo>
                  <a:cubicBezTo>
                    <a:pt x="302" y="446"/>
                    <a:pt x="297" y="448"/>
                    <a:pt x="293" y="446"/>
                  </a:cubicBezTo>
                  <a:cubicBezTo>
                    <a:pt x="289" y="443"/>
                    <a:pt x="288" y="438"/>
                    <a:pt x="290" y="435"/>
                  </a:cubicBezTo>
                  <a:lnTo>
                    <a:pt x="346" y="338"/>
                  </a:lnTo>
                  <a:cubicBezTo>
                    <a:pt x="348" y="334"/>
                    <a:pt x="353" y="333"/>
                    <a:pt x="357" y="335"/>
                  </a:cubicBezTo>
                  <a:cubicBezTo>
                    <a:pt x="361" y="337"/>
                    <a:pt x="362" y="342"/>
                    <a:pt x="360" y="346"/>
                  </a:cubicBezTo>
                  <a:close/>
                  <a:moveTo>
                    <a:pt x="264" y="512"/>
                  </a:moveTo>
                  <a:lnTo>
                    <a:pt x="208" y="609"/>
                  </a:lnTo>
                  <a:cubicBezTo>
                    <a:pt x="206" y="613"/>
                    <a:pt x="201" y="614"/>
                    <a:pt x="197" y="612"/>
                  </a:cubicBezTo>
                  <a:cubicBezTo>
                    <a:pt x="193" y="610"/>
                    <a:pt x="192" y="605"/>
                    <a:pt x="194" y="601"/>
                  </a:cubicBezTo>
                  <a:lnTo>
                    <a:pt x="250" y="504"/>
                  </a:lnTo>
                  <a:cubicBezTo>
                    <a:pt x="252" y="500"/>
                    <a:pt x="257" y="499"/>
                    <a:pt x="261" y="501"/>
                  </a:cubicBezTo>
                  <a:cubicBezTo>
                    <a:pt x="265" y="503"/>
                    <a:pt x="266" y="508"/>
                    <a:pt x="264" y="512"/>
                  </a:cubicBezTo>
                  <a:close/>
                  <a:moveTo>
                    <a:pt x="168" y="678"/>
                  </a:moveTo>
                  <a:lnTo>
                    <a:pt x="112" y="775"/>
                  </a:lnTo>
                  <a:cubicBezTo>
                    <a:pt x="110" y="779"/>
                    <a:pt x="105" y="780"/>
                    <a:pt x="101" y="778"/>
                  </a:cubicBezTo>
                  <a:cubicBezTo>
                    <a:pt x="97" y="776"/>
                    <a:pt x="96" y="771"/>
                    <a:pt x="98" y="767"/>
                  </a:cubicBezTo>
                  <a:lnTo>
                    <a:pt x="154" y="670"/>
                  </a:lnTo>
                  <a:cubicBezTo>
                    <a:pt x="156" y="666"/>
                    <a:pt x="161" y="665"/>
                    <a:pt x="165" y="667"/>
                  </a:cubicBezTo>
                  <a:cubicBezTo>
                    <a:pt x="169" y="669"/>
                    <a:pt x="170" y="674"/>
                    <a:pt x="168" y="678"/>
                  </a:cubicBezTo>
                  <a:close/>
                  <a:moveTo>
                    <a:pt x="72" y="844"/>
                  </a:moveTo>
                  <a:lnTo>
                    <a:pt x="16" y="941"/>
                  </a:lnTo>
                  <a:cubicBezTo>
                    <a:pt x="13" y="945"/>
                    <a:pt x="9" y="947"/>
                    <a:pt x="5" y="944"/>
                  </a:cubicBezTo>
                  <a:cubicBezTo>
                    <a:pt x="1" y="942"/>
                    <a:pt x="0" y="937"/>
                    <a:pt x="2" y="933"/>
                  </a:cubicBezTo>
                  <a:lnTo>
                    <a:pt x="58" y="836"/>
                  </a:lnTo>
                  <a:cubicBezTo>
                    <a:pt x="60" y="833"/>
                    <a:pt x="65" y="831"/>
                    <a:pt x="69" y="834"/>
                  </a:cubicBezTo>
                  <a:cubicBezTo>
                    <a:pt x="73" y="836"/>
                    <a:pt x="74" y="841"/>
                    <a:pt x="72" y="844"/>
                  </a:cubicBezTo>
                  <a:close/>
                </a:path>
              </a:pathLst>
            </a:custGeom>
            <a:solidFill>
              <a:srgbClr val="000000"/>
            </a:solidFill>
            <a:ln w="17463">
              <a:solidFill>
                <a:srgbClr val="000000"/>
              </a:solidFill>
              <a:bevel/>
              <a:headEnd/>
              <a:tailEnd/>
            </a:ln>
          </p:spPr>
          <p:txBody>
            <a:bodyPr/>
            <a:lstStyle/>
            <a:p>
              <a:endParaRPr lang="zh-CN" altLang="en-US"/>
            </a:p>
          </p:txBody>
        </p:sp>
        <p:sp>
          <p:nvSpPr>
            <p:cNvPr id="167965" name="Line 25"/>
            <p:cNvSpPr>
              <a:spLocks noChangeShapeType="1"/>
            </p:cNvSpPr>
            <p:nvPr/>
          </p:nvSpPr>
          <p:spPr bwMode="auto">
            <a:xfrm flipV="1">
              <a:off x="3169" y="2801"/>
              <a:ext cx="602" cy="2"/>
            </a:xfrm>
            <a:prstGeom prst="line">
              <a:avLst/>
            </a:prstGeom>
            <a:noFill/>
            <a:ln w="15875" cap="rnd">
              <a:solidFill>
                <a:srgbClr val="000000"/>
              </a:solidFill>
              <a:round/>
              <a:headEnd/>
              <a:tailEnd/>
            </a:ln>
          </p:spPr>
          <p:txBody>
            <a:bodyPr/>
            <a:lstStyle/>
            <a:p>
              <a:endParaRPr lang="zh-CN" altLang="en-US"/>
            </a:p>
          </p:txBody>
        </p:sp>
        <p:sp>
          <p:nvSpPr>
            <p:cNvPr id="167966" name="Freeform 26"/>
            <p:cNvSpPr>
              <a:spLocks/>
            </p:cNvSpPr>
            <p:nvPr/>
          </p:nvSpPr>
          <p:spPr bwMode="auto">
            <a:xfrm>
              <a:off x="3763" y="2769"/>
              <a:ext cx="96" cy="63"/>
            </a:xfrm>
            <a:custGeom>
              <a:avLst/>
              <a:gdLst>
                <a:gd name="T0" fmla="*/ 0 w 96"/>
                <a:gd name="T1" fmla="*/ 0 h 63"/>
                <a:gd name="T2" fmla="*/ 96 w 96"/>
                <a:gd name="T3" fmla="*/ 32 h 63"/>
                <a:gd name="T4" fmla="*/ 1 w 96"/>
                <a:gd name="T5" fmla="*/ 63 h 63"/>
                <a:gd name="T6" fmla="*/ 0 w 96"/>
                <a:gd name="T7" fmla="*/ 0 h 63"/>
                <a:gd name="T8" fmla="*/ 0 60000 65536"/>
                <a:gd name="T9" fmla="*/ 0 60000 65536"/>
                <a:gd name="T10" fmla="*/ 0 60000 65536"/>
                <a:gd name="T11" fmla="*/ 0 60000 65536"/>
                <a:gd name="T12" fmla="*/ 0 w 96"/>
                <a:gd name="T13" fmla="*/ 0 h 63"/>
                <a:gd name="T14" fmla="*/ 96 w 96"/>
                <a:gd name="T15" fmla="*/ 63 h 63"/>
              </a:gdLst>
              <a:ahLst/>
              <a:cxnLst>
                <a:cxn ang="T8">
                  <a:pos x="T0" y="T1"/>
                </a:cxn>
                <a:cxn ang="T9">
                  <a:pos x="T2" y="T3"/>
                </a:cxn>
                <a:cxn ang="T10">
                  <a:pos x="T4" y="T5"/>
                </a:cxn>
                <a:cxn ang="T11">
                  <a:pos x="T6" y="T7"/>
                </a:cxn>
              </a:cxnLst>
              <a:rect l="T12" t="T13" r="T14" b="T15"/>
              <a:pathLst>
                <a:path w="96" h="63">
                  <a:moveTo>
                    <a:pt x="0" y="0"/>
                  </a:moveTo>
                  <a:lnTo>
                    <a:pt x="96" y="32"/>
                  </a:lnTo>
                  <a:lnTo>
                    <a:pt x="1" y="63"/>
                  </a:lnTo>
                  <a:lnTo>
                    <a:pt x="0" y="0"/>
                  </a:lnTo>
                  <a:close/>
                </a:path>
              </a:pathLst>
            </a:custGeom>
            <a:solidFill>
              <a:srgbClr val="000000"/>
            </a:solidFill>
            <a:ln w="9525">
              <a:noFill/>
              <a:round/>
              <a:headEnd/>
              <a:tailEnd/>
            </a:ln>
          </p:spPr>
          <p:txBody>
            <a:bodyPr/>
            <a:lstStyle/>
            <a:p>
              <a:endParaRPr lang="zh-CN" altLang="en-US"/>
            </a:p>
          </p:txBody>
        </p:sp>
        <p:sp>
          <p:nvSpPr>
            <p:cNvPr id="167967" name="Freeform 27"/>
            <p:cNvSpPr>
              <a:spLocks noEditPoints="1"/>
            </p:cNvSpPr>
            <p:nvPr/>
          </p:nvSpPr>
          <p:spPr bwMode="auto">
            <a:xfrm>
              <a:off x="3533" y="2134"/>
              <a:ext cx="701" cy="13"/>
            </a:xfrm>
            <a:custGeom>
              <a:avLst/>
              <a:gdLst>
                <a:gd name="T0" fmla="*/ 1 w 1016"/>
                <a:gd name="T1" fmla="*/ 1 h 19"/>
                <a:gd name="T2" fmla="*/ 1 w 1016"/>
                <a:gd name="T3" fmla="*/ 1 h 19"/>
                <a:gd name="T4" fmla="*/ 1 w 1016"/>
                <a:gd name="T5" fmla="*/ 1 h 19"/>
                <a:gd name="T6" fmla="*/ 1 w 1016"/>
                <a:gd name="T7" fmla="*/ 1 h 19"/>
                <a:gd name="T8" fmla="*/ 1 w 1016"/>
                <a:gd name="T9" fmla="*/ 1 h 19"/>
                <a:gd name="T10" fmla="*/ 0 w 1016"/>
                <a:gd name="T11" fmla="*/ 1 h 19"/>
                <a:gd name="T12" fmla="*/ 1 w 1016"/>
                <a:gd name="T13" fmla="*/ 1 h 19"/>
                <a:gd name="T14" fmla="*/ 1 w 1016"/>
                <a:gd name="T15" fmla="*/ 1 h 19"/>
                <a:gd name="T16" fmla="*/ 1 w 1016"/>
                <a:gd name="T17" fmla="*/ 1 h 19"/>
                <a:gd name="T18" fmla="*/ 1 w 1016"/>
                <a:gd name="T19" fmla="*/ 1 h 19"/>
                <a:gd name="T20" fmla="*/ 1 w 1016"/>
                <a:gd name="T21" fmla="*/ 1 h 19"/>
                <a:gd name="T22" fmla="*/ 1 w 1016"/>
                <a:gd name="T23" fmla="*/ 1 h 19"/>
                <a:gd name="T24" fmla="*/ 1 w 1016"/>
                <a:gd name="T25" fmla="*/ 1 h 19"/>
                <a:gd name="T26" fmla="*/ 1 w 1016"/>
                <a:gd name="T27" fmla="*/ 1 h 19"/>
                <a:gd name="T28" fmla="*/ 1 w 1016"/>
                <a:gd name="T29" fmla="*/ 1 h 19"/>
                <a:gd name="T30" fmla="*/ 1 w 1016"/>
                <a:gd name="T31" fmla="*/ 1 h 19"/>
                <a:gd name="T32" fmla="*/ 1 w 1016"/>
                <a:gd name="T33" fmla="*/ 1 h 19"/>
                <a:gd name="T34" fmla="*/ 1 w 1016"/>
                <a:gd name="T35" fmla="*/ 1 h 19"/>
                <a:gd name="T36" fmla="*/ 1 w 1016"/>
                <a:gd name="T37" fmla="*/ 1 h 19"/>
                <a:gd name="T38" fmla="*/ 1 w 1016"/>
                <a:gd name="T39" fmla="*/ 1 h 19"/>
                <a:gd name="T40" fmla="*/ 1 w 1016"/>
                <a:gd name="T41" fmla="*/ 1 h 19"/>
                <a:gd name="T42" fmla="*/ 1 w 1016"/>
                <a:gd name="T43" fmla="*/ 1 h 19"/>
                <a:gd name="T44" fmla="*/ 1 w 1016"/>
                <a:gd name="T45" fmla="*/ 1 h 19"/>
                <a:gd name="T46" fmla="*/ 1 w 1016"/>
                <a:gd name="T47" fmla="*/ 1 h 19"/>
                <a:gd name="T48" fmla="*/ 1 w 1016"/>
                <a:gd name="T49" fmla="*/ 1 h 19"/>
                <a:gd name="T50" fmla="*/ 1 w 1016"/>
                <a:gd name="T51" fmla="*/ 1 h 19"/>
                <a:gd name="T52" fmla="*/ 1 w 1016"/>
                <a:gd name="T53" fmla="*/ 1 h 19"/>
                <a:gd name="T54" fmla="*/ 1 w 1016"/>
                <a:gd name="T55" fmla="*/ 1 h 19"/>
                <a:gd name="T56" fmla="*/ 1 w 1016"/>
                <a:gd name="T57" fmla="*/ 0 h 19"/>
                <a:gd name="T58" fmla="*/ 1 w 1016"/>
                <a:gd name="T59" fmla="*/ 0 h 19"/>
                <a:gd name="T60" fmla="*/ 1 w 1016"/>
                <a:gd name="T61" fmla="*/ 1 h 19"/>
                <a:gd name="T62" fmla="*/ 1 w 1016"/>
                <a:gd name="T63" fmla="*/ 1 h 19"/>
                <a:gd name="T64" fmla="*/ 1 w 1016"/>
                <a:gd name="T65" fmla="*/ 1 h 19"/>
                <a:gd name="T66" fmla="*/ 1 w 1016"/>
                <a:gd name="T67" fmla="*/ 1 h 19"/>
                <a:gd name="T68" fmla="*/ 1 w 1016"/>
                <a:gd name="T69" fmla="*/ 0 h 19"/>
                <a:gd name="T70" fmla="*/ 1 w 1016"/>
                <a:gd name="T71" fmla="*/ 0 h 19"/>
                <a:gd name="T72" fmla="*/ 1 w 1016"/>
                <a:gd name="T73" fmla="*/ 0 h 19"/>
                <a:gd name="T74" fmla="*/ 1 w 1016"/>
                <a:gd name="T75" fmla="*/ 1 h 19"/>
                <a:gd name="T76" fmla="*/ 1 w 1016"/>
                <a:gd name="T77" fmla="*/ 1 h 19"/>
                <a:gd name="T78" fmla="*/ 1 w 1016"/>
                <a:gd name="T79" fmla="*/ 1 h 19"/>
                <a:gd name="T80" fmla="*/ 1 w 1016"/>
                <a:gd name="T81" fmla="*/ 1 h 19"/>
                <a:gd name="T82" fmla="*/ 1 w 1016"/>
                <a:gd name="T83" fmla="*/ 0 h 1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16"/>
                <a:gd name="T127" fmla="*/ 0 h 19"/>
                <a:gd name="T128" fmla="*/ 1016 w 1016"/>
                <a:gd name="T129" fmla="*/ 19 h 1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16" h="19">
                  <a:moveTo>
                    <a:pt x="8" y="3"/>
                  </a:moveTo>
                  <a:lnTo>
                    <a:pt x="120" y="3"/>
                  </a:lnTo>
                  <a:cubicBezTo>
                    <a:pt x="125" y="3"/>
                    <a:pt x="128" y="6"/>
                    <a:pt x="128" y="11"/>
                  </a:cubicBezTo>
                  <a:cubicBezTo>
                    <a:pt x="128" y="15"/>
                    <a:pt x="125" y="19"/>
                    <a:pt x="120" y="19"/>
                  </a:cubicBezTo>
                  <a:lnTo>
                    <a:pt x="8" y="19"/>
                  </a:lnTo>
                  <a:cubicBezTo>
                    <a:pt x="4" y="19"/>
                    <a:pt x="0" y="16"/>
                    <a:pt x="0" y="11"/>
                  </a:cubicBezTo>
                  <a:cubicBezTo>
                    <a:pt x="0" y="7"/>
                    <a:pt x="4" y="3"/>
                    <a:pt x="8" y="3"/>
                  </a:cubicBezTo>
                  <a:close/>
                  <a:moveTo>
                    <a:pt x="200" y="3"/>
                  </a:moveTo>
                  <a:lnTo>
                    <a:pt x="312" y="2"/>
                  </a:lnTo>
                  <a:cubicBezTo>
                    <a:pt x="317" y="2"/>
                    <a:pt x="320" y="6"/>
                    <a:pt x="320" y="10"/>
                  </a:cubicBezTo>
                  <a:cubicBezTo>
                    <a:pt x="320" y="15"/>
                    <a:pt x="317" y="18"/>
                    <a:pt x="312" y="18"/>
                  </a:cubicBezTo>
                  <a:lnTo>
                    <a:pt x="200" y="19"/>
                  </a:lnTo>
                  <a:cubicBezTo>
                    <a:pt x="196" y="19"/>
                    <a:pt x="192" y="15"/>
                    <a:pt x="192" y="11"/>
                  </a:cubicBezTo>
                  <a:cubicBezTo>
                    <a:pt x="192" y="6"/>
                    <a:pt x="196" y="3"/>
                    <a:pt x="200" y="3"/>
                  </a:cubicBezTo>
                  <a:close/>
                  <a:moveTo>
                    <a:pt x="392" y="2"/>
                  </a:moveTo>
                  <a:lnTo>
                    <a:pt x="504" y="1"/>
                  </a:lnTo>
                  <a:cubicBezTo>
                    <a:pt x="509" y="1"/>
                    <a:pt x="512" y="5"/>
                    <a:pt x="512" y="9"/>
                  </a:cubicBezTo>
                  <a:cubicBezTo>
                    <a:pt x="512" y="14"/>
                    <a:pt x="509" y="17"/>
                    <a:pt x="504" y="17"/>
                  </a:cubicBezTo>
                  <a:lnTo>
                    <a:pt x="392" y="18"/>
                  </a:lnTo>
                  <a:cubicBezTo>
                    <a:pt x="388" y="18"/>
                    <a:pt x="384" y="14"/>
                    <a:pt x="384" y="10"/>
                  </a:cubicBezTo>
                  <a:cubicBezTo>
                    <a:pt x="384" y="5"/>
                    <a:pt x="388" y="2"/>
                    <a:pt x="392" y="2"/>
                  </a:cubicBezTo>
                  <a:close/>
                  <a:moveTo>
                    <a:pt x="584" y="1"/>
                  </a:moveTo>
                  <a:lnTo>
                    <a:pt x="696" y="1"/>
                  </a:lnTo>
                  <a:cubicBezTo>
                    <a:pt x="701" y="1"/>
                    <a:pt x="704" y="4"/>
                    <a:pt x="704" y="9"/>
                  </a:cubicBezTo>
                  <a:cubicBezTo>
                    <a:pt x="704" y="13"/>
                    <a:pt x="701" y="17"/>
                    <a:pt x="696" y="17"/>
                  </a:cubicBezTo>
                  <a:lnTo>
                    <a:pt x="584" y="17"/>
                  </a:lnTo>
                  <a:cubicBezTo>
                    <a:pt x="580" y="17"/>
                    <a:pt x="576" y="14"/>
                    <a:pt x="576" y="9"/>
                  </a:cubicBezTo>
                  <a:cubicBezTo>
                    <a:pt x="576" y="5"/>
                    <a:pt x="580" y="1"/>
                    <a:pt x="584" y="1"/>
                  </a:cubicBezTo>
                  <a:close/>
                  <a:moveTo>
                    <a:pt x="776" y="0"/>
                  </a:moveTo>
                  <a:lnTo>
                    <a:pt x="888" y="0"/>
                  </a:lnTo>
                  <a:cubicBezTo>
                    <a:pt x="893" y="0"/>
                    <a:pt x="896" y="4"/>
                    <a:pt x="896" y="8"/>
                  </a:cubicBezTo>
                  <a:cubicBezTo>
                    <a:pt x="896" y="12"/>
                    <a:pt x="893" y="16"/>
                    <a:pt x="888" y="16"/>
                  </a:cubicBezTo>
                  <a:lnTo>
                    <a:pt x="776" y="16"/>
                  </a:lnTo>
                  <a:cubicBezTo>
                    <a:pt x="772" y="17"/>
                    <a:pt x="768" y="13"/>
                    <a:pt x="768" y="9"/>
                  </a:cubicBezTo>
                  <a:cubicBezTo>
                    <a:pt x="768" y="4"/>
                    <a:pt x="772" y="1"/>
                    <a:pt x="776" y="0"/>
                  </a:cubicBezTo>
                  <a:close/>
                  <a:moveTo>
                    <a:pt x="968" y="0"/>
                  </a:moveTo>
                  <a:lnTo>
                    <a:pt x="1008" y="0"/>
                  </a:lnTo>
                  <a:cubicBezTo>
                    <a:pt x="1013" y="0"/>
                    <a:pt x="1016" y="3"/>
                    <a:pt x="1016" y="8"/>
                  </a:cubicBezTo>
                  <a:cubicBezTo>
                    <a:pt x="1016" y="12"/>
                    <a:pt x="1013" y="16"/>
                    <a:pt x="1008" y="16"/>
                  </a:cubicBezTo>
                  <a:lnTo>
                    <a:pt x="968" y="16"/>
                  </a:lnTo>
                  <a:cubicBezTo>
                    <a:pt x="964" y="16"/>
                    <a:pt x="960" y="12"/>
                    <a:pt x="960" y="8"/>
                  </a:cubicBezTo>
                  <a:cubicBezTo>
                    <a:pt x="960" y="3"/>
                    <a:pt x="964" y="0"/>
                    <a:pt x="968" y="0"/>
                  </a:cubicBezTo>
                  <a:close/>
                </a:path>
              </a:pathLst>
            </a:custGeom>
            <a:solidFill>
              <a:srgbClr val="000000"/>
            </a:solidFill>
            <a:ln w="17463">
              <a:solidFill>
                <a:srgbClr val="000000"/>
              </a:solidFill>
              <a:bevel/>
              <a:headEnd/>
              <a:tailEnd/>
            </a:ln>
          </p:spPr>
          <p:txBody>
            <a:bodyPr/>
            <a:lstStyle/>
            <a:p>
              <a:endParaRPr lang="zh-CN" altLang="en-US"/>
            </a:p>
          </p:txBody>
        </p:sp>
        <p:grpSp>
          <p:nvGrpSpPr>
            <p:cNvPr id="6" name="Group 28"/>
            <p:cNvGrpSpPr>
              <a:grpSpLocks/>
            </p:cNvGrpSpPr>
            <p:nvPr/>
          </p:nvGrpSpPr>
          <p:grpSpPr bwMode="auto">
            <a:xfrm>
              <a:off x="2806" y="2235"/>
              <a:ext cx="305" cy="529"/>
              <a:chOff x="2806" y="2235"/>
              <a:chExt cx="305" cy="529"/>
            </a:xfrm>
          </p:grpSpPr>
          <p:sp>
            <p:nvSpPr>
              <p:cNvPr id="167982" name="Line 29"/>
              <p:cNvSpPr>
                <a:spLocks noChangeShapeType="1"/>
              </p:cNvSpPr>
              <p:nvPr/>
            </p:nvSpPr>
            <p:spPr bwMode="auto">
              <a:xfrm>
                <a:off x="2806" y="2457"/>
                <a:ext cx="180" cy="0"/>
              </a:xfrm>
              <a:prstGeom prst="line">
                <a:avLst/>
              </a:prstGeom>
              <a:noFill/>
              <a:ln w="11113">
                <a:solidFill>
                  <a:srgbClr val="000000"/>
                </a:solidFill>
                <a:round/>
                <a:headEnd/>
                <a:tailEnd/>
              </a:ln>
            </p:spPr>
            <p:txBody>
              <a:bodyPr/>
              <a:lstStyle/>
              <a:p>
                <a:endParaRPr lang="zh-CN" altLang="en-US"/>
              </a:p>
            </p:txBody>
          </p:sp>
          <p:sp>
            <p:nvSpPr>
              <p:cNvPr id="167983" name="Rectangle 30"/>
              <p:cNvSpPr>
                <a:spLocks noChangeArrowheads="1"/>
              </p:cNvSpPr>
              <p:nvPr/>
            </p:nvSpPr>
            <p:spPr bwMode="auto">
              <a:xfrm>
                <a:off x="3110" y="2454"/>
                <a:ext cx="1" cy="173"/>
              </a:xfrm>
              <a:prstGeom prst="rect">
                <a:avLst/>
              </a:prstGeom>
              <a:noFill/>
              <a:ln w="9525">
                <a:noFill/>
                <a:miter lim="800000"/>
                <a:headEnd/>
                <a:tailEnd/>
              </a:ln>
            </p:spPr>
            <p:txBody>
              <a:bodyPr wrap="none" lIns="0" tIns="0" rIns="0" bIns="0">
                <a:spAutoFit/>
              </a:bodyPr>
              <a:lstStyle/>
              <a:p>
                <a:endParaRPr lang="zh-CN" altLang="zh-CN"/>
              </a:p>
            </p:txBody>
          </p:sp>
          <p:sp>
            <p:nvSpPr>
              <p:cNvPr id="167984" name="Rectangle 31"/>
              <p:cNvSpPr>
                <a:spLocks noChangeArrowheads="1"/>
              </p:cNvSpPr>
              <p:nvPr/>
            </p:nvSpPr>
            <p:spPr bwMode="auto">
              <a:xfrm>
                <a:off x="2909" y="2591"/>
                <a:ext cx="1" cy="173"/>
              </a:xfrm>
              <a:prstGeom prst="rect">
                <a:avLst/>
              </a:prstGeom>
              <a:noFill/>
              <a:ln w="9525">
                <a:noFill/>
                <a:miter lim="800000"/>
                <a:headEnd/>
                <a:tailEnd/>
              </a:ln>
            </p:spPr>
            <p:txBody>
              <a:bodyPr wrap="none" lIns="0" tIns="0" rIns="0" bIns="0">
                <a:spAutoFit/>
              </a:bodyPr>
              <a:lstStyle/>
              <a:p>
                <a:endParaRPr lang="zh-CN" altLang="zh-CN"/>
              </a:p>
            </p:txBody>
          </p:sp>
          <p:sp>
            <p:nvSpPr>
              <p:cNvPr id="167985" name="Rectangle 32"/>
              <p:cNvSpPr>
                <a:spLocks noChangeArrowheads="1"/>
              </p:cNvSpPr>
              <p:nvPr/>
            </p:nvSpPr>
            <p:spPr bwMode="auto">
              <a:xfrm>
                <a:off x="2897" y="2344"/>
                <a:ext cx="1" cy="173"/>
              </a:xfrm>
              <a:prstGeom prst="rect">
                <a:avLst/>
              </a:prstGeom>
              <a:noFill/>
              <a:ln w="9525">
                <a:noFill/>
                <a:miter lim="800000"/>
                <a:headEnd/>
                <a:tailEnd/>
              </a:ln>
            </p:spPr>
            <p:txBody>
              <a:bodyPr wrap="none" lIns="0" tIns="0" rIns="0" bIns="0">
                <a:spAutoFit/>
              </a:bodyPr>
              <a:lstStyle/>
              <a:p>
                <a:endParaRPr lang="zh-CN" altLang="zh-CN"/>
              </a:p>
            </p:txBody>
          </p:sp>
          <p:sp>
            <p:nvSpPr>
              <p:cNvPr id="167986" name="Rectangle 33"/>
              <p:cNvSpPr>
                <a:spLocks noChangeArrowheads="1"/>
              </p:cNvSpPr>
              <p:nvPr/>
            </p:nvSpPr>
            <p:spPr bwMode="auto">
              <a:xfrm>
                <a:off x="2815" y="2482"/>
                <a:ext cx="1" cy="173"/>
              </a:xfrm>
              <a:prstGeom prst="rect">
                <a:avLst/>
              </a:prstGeom>
              <a:noFill/>
              <a:ln w="9525">
                <a:noFill/>
                <a:miter lim="800000"/>
                <a:headEnd/>
                <a:tailEnd/>
              </a:ln>
            </p:spPr>
            <p:txBody>
              <a:bodyPr wrap="none" lIns="0" tIns="0" rIns="0" bIns="0">
                <a:spAutoFit/>
              </a:bodyPr>
              <a:lstStyle/>
              <a:p>
                <a:endParaRPr lang="zh-CN" altLang="zh-CN"/>
              </a:p>
            </p:txBody>
          </p:sp>
          <p:sp>
            <p:nvSpPr>
              <p:cNvPr id="167987" name="Rectangle 34"/>
              <p:cNvSpPr>
                <a:spLocks noChangeArrowheads="1"/>
              </p:cNvSpPr>
              <p:nvPr/>
            </p:nvSpPr>
            <p:spPr bwMode="auto">
              <a:xfrm>
                <a:off x="2834" y="2235"/>
                <a:ext cx="1" cy="173"/>
              </a:xfrm>
              <a:prstGeom prst="rect">
                <a:avLst/>
              </a:prstGeom>
              <a:noFill/>
              <a:ln w="9525">
                <a:noFill/>
                <a:miter lim="800000"/>
                <a:headEnd/>
                <a:tailEnd/>
              </a:ln>
            </p:spPr>
            <p:txBody>
              <a:bodyPr wrap="none" lIns="0" tIns="0" rIns="0" bIns="0">
                <a:spAutoFit/>
              </a:bodyPr>
              <a:lstStyle/>
              <a:p>
                <a:endParaRPr lang="zh-CN" altLang="zh-CN"/>
              </a:p>
            </p:txBody>
          </p:sp>
          <p:sp>
            <p:nvSpPr>
              <p:cNvPr id="167988" name="Rectangle 35"/>
              <p:cNvSpPr>
                <a:spLocks noChangeArrowheads="1"/>
              </p:cNvSpPr>
              <p:nvPr/>
            </p:nvSpPr>
            <p:spPr bwMode="auto">
              <a:xfrm>
                <a:off x="3016" y="2344"/>
                <a:ext cx="1" cy="173"/>
              </a:xfrm>
              <a:prstGeom prst="rect">
                <a:avLst/>
              </a:prstGeom>
              <a:noFill/>
              <a:ln w="9525">
                <a:noFill/>
                <a:miter lim="800000"/>
                <a:headEnd/>
                <a:tailEnd/>
              </a:ln>
            </p:spPr>
            <p:txBody>
              <a:bodyPr wrap="none" lIns="0" tIns="0" rIns="0" bIns="0">
                <a:spAutoFit/>
              </a:bodyPr>
              <a:lstStyle/>
              <a:p>
                <a:endParaRPr lang="zh-CN" altLang="zh-CN"/>
              </a:p>
            </p:txBody>
          </p:sp>
        </p:grpSp>
        <p:grpSp>
          <p:nvGrpSpPr>
            <p:cNvPr id="7" name="Group 36"/>
            <p:cNvGrpSpPr>
              <a:grpSpLocks/>
            </p:cNvGrpSpPr>
            <p:nvPr/>
          </p:nvGrpSpPr>
          <p:grpSpPr bwMode="auto">
            <a:xfrm>
              <a:off x="3402" y="2831"/>
              <a:ext cx="284" cy="527"/>
              <a:chOff x="3402" y="2831"/>
              <a:chExt cx="284" cy="527"/>
            </a:xfrm>
          </p:grpSpPr>
          <p:sp>
            <p:nvSpPr>
              <p:cNvPr id="167975" name="Line 37"/>
              <p:cNvSpPr>
                <a:spLocks noChangeShapeType="1"/>
              </p:cNvSpPr>
              <p:nvPr/>
            </p:nvSpPr>
            <p:spPr bwMode="auto">
              <a:xfrm>
                <a:off x="3402" y="3053"/>
                <a:ext cx="175" cy="0"/>
              </a:xfrm>
              <a:prstGeom prst="line">
                <a:avLst/>
              </a:prstGeom>
              <a:noFill/>
              <a:ln w="11113">
                <a:solidFill>
                  <a:srgbClr val="000000"/>
                </a:solidFill>
                <a:round/>
                <a:headEnd/>
                <a:tailEnd/>
              </a:ln>
            </p:spPr>
            <p:txBody>
              <a:bodyPr/>
              <a:lstStyle/>
              <a:p>
                <a:endParaRPr lang="zh-CN" altLang="en-US"/>
              </a:p>
            </p:txBody>
          </p:sp>
          <p:sp>
            <p:nvSpPr>
              <p:cNvPr id="167976" name="Rectangle 38"/>
              <p:cNvSpPr>
                <a:spLocks noChangeArrowheads="1"/>
              </p:cNvSpPr>
              <p:nvPr/>
            </p:nvSpPr>
            <p:spPr bwMode="auto">
              <a:xfrm>
                <a:off x="3685" y="3049"/>
                <a:ext cx="1" cy="173"/>
              </a:xfrm>
              <a:prstGeom prst="rect">
                <a:avLst/>
              </a:prstGeom>
              <a:noFill/>
              <a:ln w="9525">
                <a:noFill/>
                <a:miter lim="800000"/>
                <a:headEnd/>
                <a:tailEnd/>
              </a:ln>
            </p:spPr>
            <p:txBody>
              <a:bodyPr wrap="none" lIns="0" tIns="0" rIns="0" bIns="0">
                <a:spAutoFit/>
              </a:bodyPr>
              <a:lstStyle/>
              <a:p>
                <a:endParaRPr lang="zh-CN" altLang="zh-CN"/>
              </a:p>
            </p:txBody>
          </p:sp>
          <p:sp>
            <p:nvSpPr>
              <p:cNvPr id="167977" name="Rectangle 39"/>
              <p:cNvSpPr>
                <a:spLocks noChangeArrowheads="1"/>
              </p:cNvSpPr>
              <p:nvPr/>
            </p:nvSpPr>
            <p:spPr bwMode="auto">
              <a:xfrm>
                <a:off x="3503" y="3185"/>
                <a:ext cx="1" cy="173"/>
              </a:xfrm>
              <a:prstGeom prst="rect">
                <a:avLst/>
              </a:prstGeom>
              <a:noFill/>
              <a:ln w="9525">
                <a:noFill/>
                <a:miter lim="800000"/>
                <a:headEnd/>
                <a:tailEnd/>
              </a:ln>
            </p:spPr>
            <p:txBody>
              <a:bodyPr wrap="none" lIns="0" tIns="0" rIns="0" bIns="0">
                <a:spAutoFit/>
              </a:bodyPr>
              <a:lstStyle/>
              <a:p>
                <a:endParaRPr lang="zh-CN" altLang="zh-CN"/>
              </a:p>
            </p:txBody>
          </p:sp>
          <p:sp>
            <p:nvSpPr>
              <p:cNvPr id="167978" name="Rectangle 40"/>
              <p:cNvSpPr>
                <a:spLocks noChangeArrowheads="1"/>
              </p:cNvSpPr>
              <p:nvPr/>
            </p:nvSpPr>
            <p:spPr bwMode="auto">
              <a:xfrm>
                <a:off x="3488" y="2939"/>
                <a:ext cx="1" cy="173"/>
              </a:xfrm>
              <a:prstGeom prst="rect">
                <a:avLst/>
              </a:prstGeom>
              <a:noFill/>
              <a:ln w="9525">
                <a:noFill/>
                <a:miter lim="800000"/>
                <a:headEnd/>
                <a:tailEnd/>
              </a:ln>
            </p:spPr>
            <p:txBody>
              <a:bodyPr wrap="none" lIns="0" tIns="0" rIns="0" bIns="0">
                <a:spAutoFit/>
              </a:bodyPr>
              <a:lstStyle/>
              <a:p>
                <a:endParaRPr lang="zh-CN" altLang="zh-CN"/>
              </a:p>
            </p:txBody>
          </p:sp>
          <p:sp>
            <p:nvSpPr>
              <p:cNvPr id="167979" name="Rectangle 41"/>
              <p:cNvSpPr>
                <a:spLocks noChangeArrowheads="1"/>
              </p:cNvSpPr>
              <p:nvPr/>
            </p:nvSpPr>
            <p:spPr bwMode="auto">
              <a:xfrm>
                <a:off x="3411" y="3077"/>
                <a:ext cx="1" cy="173"/>
              </a:xfrm>
              <a:prstGeom prst="rect">
                <a:avLst/>
              </a:prstGeom>
              <a:noFill/>
              <a:ln w="9525">
                <a:noFill/>
                <a:miter lim="800000"/>
                <a:headEnd/>
                <a:tailEnd/>
              </a:ln>
            </p:spPr>
            <p:txBody>
              <a:bodyPr wrap="none" lIns="0" tIns="0" rIns="0" bIns="0">
                <a:spAutoFit/>
              </a:bodyPr>
              <a:lstStyle/>
              <a:p>
                <a:endParaRPr lang="zh-CN" altLang="zh-CN"/>
              </a:p>
            </p:txBody>
          </p:sp>
          <p:sp>
            <p:nvSpPr>
              <p:cNvPr id="167980" name="Rectangle 42"/>
              <p:cNvSpPr>
                <a:spLocks noChangeArrowheads="1"/>
              </p:cNvSpPr>
              <p:nvPr/>
            </p:nvSpPr>
            <p:spPr bwMode="auto">
              <a:xfrm>
                <a:off x="3438" y="2831"/>
                <a:ext cx="1" cy="173"/>
              </a:xfrm>
              <a:prstGeom prst="rect">
                <a:avLst/>
              </a:prstGeom>
              <a:noFill/>
              <a:ln w="9525">
                <a:noFill/>
                <a:miter lim="800000"/>
                <a:headEnd/>
                <a:tailEnd/>
              </a:ln>
            </p:spPr>
            <p:txBody>
              <a:bodyPr wrap="none" lIns="0" tIns="0" rIns="0" bIns="0">
                <a:spAutoFit/>
              </a:bodyPr>
              <a:lstStyle/>
              <a:p>
                <a:endParaRPr lang="zh-CN" altLang="zh-CN"/>
              </a:p>
            </p:txBody>
          </p:sp>
          <p:sp>
            <p:nvSpPr>
              <p:cNvPr id="167981" name="Rectangle 43"/>
              <p:cNvSpPr>
                <a:spLocks noChangeArrowheads="1"/>
              </p:cNvSpPr>
              <p:nvPr/>
            </p:nvSpPr>
            <p:spPr bwMode="auto">
              <a:xfrm>
                <a:off x="3604" y="2938"/>
                <a:ext cx="1" cy="211"/>
              </a:xfrm>
              <a:prstGeom prst="rect">
                <a:avLst/>
              </a:prstGeom>
              <a:noFill/>
              <a:ln w="9525">
                <a:noFill/>
                <a:miter lim="800000"/>
                <a:headEnd/>
                <a:tailEnd/>
              </a:ln>
            </p:spPr>
            <p:txBody>
              <a:bodyPr wrap="none" lIns="0" tIns="0" rIns="0" bIns="0">
                <a:spAutoFit/>
              </a:bodyPr>
              <a:lstStyle/>
              <a:p>
                <a:endParaRPr lang="zh-CN" altLang="zh-CN" sz="2200" b="1" i="1">
                  <a:solidFill>
                    <a:srgbClr val="000000"/>
                  </a:solidFill>
                  <a:latin typeface="Times New Roman" pitchFamily="18" charset="0"/>
                </a:endParaRPr>
              </a:p>
            </p:txBody>
          </p:sp>
        </p:grpSp>
        <p:sp>
          <p:nvSpPr>
            <p:cNvPr id="167970" name="Freeform 44"/>
            <p:cNvSpPr>
              <a:spLocks/>
            </p:cNvSpPr>
            <p:nvPr/>
          </p:nvSpPr>
          <p:spPr bwMode="auto">
            <a:xfrm>
              <a:off x="3636" y="2584"/>
              <a:ext cx="38" cy="149"/>
            </a:xfrm>
            <a:custGeom>
              <a:avLst/>
              <a:gdLst>
                <a:gd name="T0" fmla="*/ 0 w 38"/>
                <a:gd name="T1" fmla="*/ 0 h 149"/>
                <a:gd name="T2" fmla="*/ 38 w 38"/>
                <a:gd name="T3" fmla="*/ 149 h 149"/>
                <a:gd name="T4" fmla="*/ 0 60000 65536"/>
                <a:gd name="T5" fmla="*/ 0 60000 65536"/>
                <a:gd name="T6" fmla="*/ 0 w 38"/>
                <a:gd name="T7" fmla="*/ 0 h 149"/>
                <a:gd name="T8" fmla="*/ 38 w 38"/>
                <a:gd name="T9" fmla="*/ 149 h 149"/>
              </a:gdLst>
              <a:ahLst/>
              <a:cxnLst>
                <a:cxn ang="T4">
                  <a:pos x="T0" y="T1"/>
                </a:cxn>
                <a:cxn ang="T5">
                  <a:pos x="T2" y="T3"/>
                </a:cxn>
              </a:cxnLst>
              <a:rect l="T6" t="T7" r="T8" b="T9"/>
              <a:pathLst>
                <a:path w="38" h="149">
                  <a:moveTo>
                    <a:pt x="0" y="0"/>
                  </a:moveTo>
                  <a:cubicBezTo>
                    <a:pt x="19" y="33"/>
                    <a:pt x="33" y="86"/>
                    <a:pt x="38" y="149"/>
                  </a:cubicBezTo>
                </a:path>
              </a:pathLst>
            </a:custGeom>
            <a:noFill/>
            <a:ln w="4763" cap="rnd">
              <a:solidFill>
                <a:srgbClr val="000000"/>
              </a:solidFill>
              <a:round/>
              <a:headEnd/>
              <a:tailEnd/>
            </a:ln>
          </p:spPr>
          <p:txBody>
            <a:bodyPr/>
            <a:lstStyle/>
            <a:p>
              <a:endParaRPr lang="zh-CN" altLang="en-US"/>
            </a:p>
          </p:txBody>
        </p:sp>
        <p:sp>
          <p:nvSpPr>
            <p:cNvPr id="167971" name="Freeform 45"/>
            <p:cNvSpPr>
              <a:spLocks/>
            </p:cNvSpPr>
            <p:nvPr/>
          </p:nvSpPr>
          <p:spPr bwMode="auto">
            <a:xfrm>
              <a:off x="3577" y="2549"/>
              <a:ext cx="77" cy="59"/>
            </a:xfrm>
            <a:custGeom>
              <a:avLst/>
              <a:gdLst>
                <a:gd name="T0" fmla="*/ 51 w 77"/>
                <a:gd name="T1" fmla="*/ 59 h 59"/>
                <a:gd name="T2" fmla="*/ 0 w 77"/>
                <a:gd name="T3" fmla="*/ 0 h 59"/>
                <a:gd name="T4" fmla="*/ 77 w 77"/>
                <a:gd name="T5" fmla="*/ 17 h 59"/>
                <a:gd name="T6" fmla="*/ 51 w 77"/>
                <a:gd name="T7" fmla="*/ 59 h 59"/>
                <a:gd name="T8" fmla="*/ 0 60000 65536"/>
                <a:gd name="T9" fmla="*/ 0 60000 65536"/>
                <a:gd name="T10" fmla="*/ 0 60000 65536"/>
                <a:gd name="T11" fmla="*/ 0 60000 65536"/>
                <a:gd name="T12" fmla="*/ 0 w 77"/>
                <a:gd name="T13" fmla="*/ 0 h 59"/>
                <a:gd name="T14" fmla="*/ 77 w 77"/>
                <a:gd name="T15" fmla="*/ 59 h 59"/>
              </a:gdLst>
              <a:ahLst/>
              <a:cxnLst>
                <a:cxn ang="T8">
                  <a:pos x="T0" y="T1"/>
                </a:cxn>
                <a:cxn ang="T9">
                  <a:pos x="T2" y="T3"/>
                </a:cxn>
                <a:cxn ang="T10">
                  <a:pos x="T4" y="T5"/>
                </a:cxn>
                <a:cxn ang="T11">
                  <a:pos x="T6" y="T7"/>
                </a:cxn>
              </a:cxnLst>
              <a:rect l="T12" t="T13" r="T14" b="T15"/>
              <a:pathLst>
                <a:path w="77" h="59">
                  <a:moveTo>
                    <a:pt x="51" y="59"/>
                  </a:moveTo>
                  <a:lnTo>
                    <a:pt x="0" y="0"/>
                  </a:lnTo>
                  <a:lnTo>
                    <a:pt x="77" y="17"/>
                  </a:lnTo>
                  <a:lnTo>
                    <a:pt x="51" y="59"/>
                  </a:lnTo>
                  <a:close/>
                </a:path>
              </a:pathLst>
            </a:custGeom>
            <a:solidFill>
              <a:srgbClr val="000000"/>
            </a:solidFill>
            <a:ln w="9525">
              <a:noFill/>
              <a:round/>
              <a:headEnd/>
              <a:tailEnd/>
            </a:ln>
          </p:spPr>
          <p:txBody>
            <a:bodyPr/>
            <a:lstStyle/>
            <a:p>
              <a:endParaRPr lang="zh-CN" altLang="en-US"/>
            </a:p>
          </p:txBody>
        </p:sp>
        <p:sp>
          <p:nvSpPr>
            <p:cNvPr id="167972" name="Freeform 46"/>
            <p:cNvSpPr>
              <a:spLocks/>
            </p:cNvSpPr>
            <p:nvPr/>
          </p:nvSpPr>
          <p:spPr bwMode="auto">
            <a:xfrm>
              <a:off x="3649" y="2726"/>
              <a:ext cx="50" cy="75"/>
            </a:xfrm>
            <a:custGeom>
              <a:avLst/>
              <a:gdLst>
                <a:gd name="T0" fmla="*/ 50 w 50"/>
                <a:gd name="T1" fmla="*/ 0 h 75"/>
                <a:gd name="T2" fmla="*/ 28 w 50"/>
                <a:gd name="T3" fmla="*/ 75 h 75"/>
                <a:gd name="T4" fmla="*/ 0 w 50"/>
                <a:gd name="T5" fmla="*/ 2 h 75"/>
                <a:gd name="T6" fmla="*/ 50 w 50"/>
                <a:gd name="T7" fmla="*/ 0 h 75"/>
                <a:gd name="T8" fmla="*/ 0 60000 65536"/>
                <a:gd name="T9" fmla="*/ 0 60000 65536"/>
                <a:gd name="T10" fmla="*/ 0 60000 65536"/>
                <a:gd name="T11" fmla="*/ 0 60000 65536"/>
                <a:gd name="T12" fmla="*/ 0 w 50"/>
                <a:gd name="T13" fmla="*/ 0 h 75"/>
                <a:gd name="T14" fmla="*/ 50 w 50"/>
                <a:gd name="T15" fmla="*/ 75 h 75"/>
              </a:gdLst>
              <a:ahLst/>
              <a:cxnLst>
                <a:cxn ang="T8">
                  <a:pos x="T0" y="T1"/>
                </a:cxn>
                <a:cxn ang="T9">
                  <a:pos x="T2" y="T3"/>
                </a:cxn>
                <a:cxn ang="T10">
                  <a:pos x="T4" y="T5"/>
                </a:cxn>
                <a:cxn ang="T11">
                  <a:pos x="T6" y="T7"/>
                </a:cxn>
              </a:cxnLst>
              <a:rect l="T12" t="T13" r="T14" b="T15"/>
              <a:pathLst>
                <a:path w="50" h="75">
                  <a:moveTo>
                    <a:pt x="50" y="0"/>
                  </a:moveTo>
                  <a:lnTo>
                    <a:pt x="28" y="75"/>
                  </a:lnTo>
                  <a:lnTo>
                    <a:pt x="0" y="2"/>
                  </a:lnTo>
                  <a:lnTo>
                    <a:pt x="50" y="0"/>
                  </a:lnTo>
                  <a:close/>
                </a:path>
              </a:pathLst>
            </a:custGeom>
            <a:solidFill>
              <a:srgbClr val="000000"/>
            </a:solidFill>
            <a:ln w="9525">
              <a:noFill/>
              <a:round/>
              <a:headEnd/>
              <a:tailEnd/>
            </a:ln>
          </p:spPr>
          <p:txBody>
            <a:bodyPr/>
            <a:lstStyle/>
            <a:p>
              <a:endParaRPr lang="zh-CN" altLang="en-US"/>
            </a:p>
          </p:txBody>
        </p:sp>
        <p:sp>
          <p:nvSpPr>
            <p:cNvPr id="167973" name="Rectangle 47"/>
            <p:cNvSpPr>
              <a:spLocks noChangeArrowheads="1"/>
            </p:cNvSpPr>
            <p:nvPr/>
          </p:nvSpPr>
          <p:spPr bwMode="auto">
            <a:xfrm>
              <a:off x="3724" y="2537"/>
              <a:ext cx="168" cy="202"/>
            </a:xfrm>
            <a:prstGeom prst="rect">
              <a:avLst/>
            </a:prstGeom>
            <a:noFill/>
            <a:ln w="9525">
              <a:noFill/>
              <a:miter lim="800000"/>
              <a:headEnd/>
              <a:tailEnd/>
            </a:ln>
          </p:spPr>
          <p:txBody>
            <a:bodyPr wrap="none" lIns="0" tIns="0" rIns="0" bIns="0">
              <a:spAutoFit/>
            </a:bodyPr>
            <a:lstStyle/>
            <a:p>
              <a:r>
                <a:rPr lang="en-US" altLang="zh-CN" sz="2100">
                  <a:solidFill>
                    <a:srgbClr val="000000"/>
                  </a:solidFill>
                  <a:latin typeface="Times New Roman" pitchFamily="18" charset="0"/>
                </a:rPr>
                <a:t>θ</a:t>
              </a:r>
              <a:endParaRPr lang="en-US" altLang="zh-CN"/>
            </a:p>
          </p:txBody>
        </p:sp>
        <p:sp>
          <p:nvSpPr>
            <p:cNvPr id="167974" name="Rectangle 48"/>
            <p:cNvSpPr>
              <a:spLocks noChangeArrowheads="1"/>
            </p:cNvSpPr>
            <p:nvPr/>
          </p:nvSpPr>
          <p:spPr bwMode="auto">
            <a:xfrm>
              <a:off x="3086" y="2831"/>
              <a:ext cx="127" cy="211"/>
            </a:xfrm>
            <a:prstGeom prst="rect">
              <a:avLst/>
            </a:prstGeom>
            <a:noFill/>
            <a:ln w="9525">
              <a:noFill/>
              <a:miter lim="800000"/>
              <a:headEnd/>
              <a:tailEnd/>
            </a:ln>
          </p:spPr>
          <p:txBody>
            <a:bodyPr wrap="none" lIns="0" tIns="0" rIns="0" bIns="0">
              <a:spAutoFit/>
            </a:bodyPr>
            <a:lstStyle/>
            <a:p>
              <a:r>
                <a:rPr lang="en-US" altLang="zh-CN" sz="2200">
                  <a:solidFill>
                    <a:srgbClr val="000000"/>
                  </a:solidFill>
                  <a:latin typeface="Times New Roman" pitchFamily="18" charset="0"/>
                </a:rPr>
                <a:t>O</a:t>
              </a:r>
              <a:endParaRPr lang="en-US" altLang="zh-CN"/>
            </a:p>
          </p:txBody>
        </p:sp>
      </p:grpSp>
      <p:graphicFrame>
        <p:nvGraphicFramePr>
          <p:cNvPr id="167949" name="Object 3"/>
          <p:cNvGraphicFramePr>
            <a:graphicFrameLocks noChangeAspect="1"/>
          </p:cNvGraphicFramePr>
          <p:nvPr/>
        </p:nvGraphicFramePr>
        <p:xfrm>
          <a:off x="5795963" y="2932113"/>
          <a:ext cx="266700" cy="211137"/>
        </p:xfrm>
        <a:graphic>
          <a:graphicData uri="http://schemas.openxmlformats.org/presentationml/2006/ole">
            <p:oleObj spid="_x0000_s249861" name="Equation" r:id="rId6" imgW="368140" imgH="291973" progId="Equation.DSMT4">
              <p:embed/>
            </p:oleObj>
          </a:graphicData>
        </a:graphic>
      </p:graphicFrame>
      <p:graphicFrame>
        <p:nvGraphicFramePr>
          <p:cNvPr id="167950" name="Object 4"/>
          <p:cNvGraphicFramePr>
            <a:graphicFrameLocks noChangeAspect="1"/>
          </p:cNvGraphicFramePr>
          <p:nvPr/>
        </p:nvGraphicFramePr>
        <p:xfrm>
          <a:off x="7567613" y="2673350"/>
          <a:ext cx="271462" cy="166688"/>
        </p:xfrm>
        <a:graphic>
          <a:graphicData uri="http://schemas.openxmlformats.org/presentationml/2006/ole">
            <p:oleObj spid="_x0000_s249862" name="Equation" r:id="rId7" imgW="291973" imgH="228501" progId="Equation.DSMT4">
              <p:embed/>
            </p:oleObj>
          </a:graphicData>
        </a:graphic>
      </p:graphicFrame>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6896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68965"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68966" name="Rectangle 7"/>
          <p:cNvSpPr>
            <a:spLocks noChangeArrowheads="1"/>
          </p:cNvSpPr>
          <p:nvPr/>
        </p:nvSpPr>
        <p:spPr bwMode="auto">
          <a:xfrm>
            <a:off x="4335463" y="5589588"/>
            <a:ext cx="4822825" cy="460375"/>
          </a:xfrm>
          <a:prstGeom prst="rect">
            <a:avLst/>
          </a:prstGeom>
          <a:noFill/>
          <a:ln w="9525">
            <a:noFill/>
            <a:miter lim="800000"/>
            <a:headEnd/>
            <a:tailEnd/>
          </a:ln>
        </p:spPr>
        <p:txBody>
          <a:bodyPr wrap="none" anchor="ctr">
            <a:spAutoFit/>
          </a:bodyPr>
          <a:lstStyle/>
          <a:p>
            <a:r>
              <a:rPr lang="zh-CN" altLang="en-US" sz="2400"/>
              <a:t>图</a:t>
            </a:r>
            <a:r>
              <a:rPr lang="en-US" altLang="zh-CN" sz="2400"/>
              <a:t>6-28  </a:t>
            </a:r>
            <a:r>
              <a:rPr lang="zh-CN" altLang="en-US" sz="2400"/>
              <a:t>期望输出电压矢量的合成</a:t>
            </a:r>
          </a:p>
        </p:txBody>
      </p:sp>
      <p:sp>
        <p:nvSpPr>
          <p:cNvPr id="168967"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68968" name="Object 6"/>
          <p:cNvGraphicFramePr>
            <a:graphicFrameLocks noChangeAspect="1"/>
          </p:cNvGraphicFramePr>
          <p:nvPr/>
        </p:nvGraphicFramePr>
        <p:xfrm>
          <a:off x="468313" y="1916113"/>
          <a:ext cx="4187825" cy="2152650"/>
        </p:xfrm>
        <a:graphic>
          <a:graphicData uri="http://schemas.openxmlformats.org/presentationml/2006/ole">
            <p:oleObj spid="_x0000_s250882" name="Equation" r:id="rId3" imgW="1765300" imgH="914400" progId="Equation.DSMT4">
              <p:embed/>
            </p:oleObj>
          </a:graphicData>
        </a:graphic>
      </p:graphicFrame>
      <p:pic>
        <p:nvPicPr>
          <p:cNvPr id="168969" name="Picture 8" descr="0528"/>
          <p:cNvPicPr>
            <a:picLocks noChangeAspect="1" noChangeArrowheads="1"/>
          </p:cNvPicPr>
          <p:nvPr/>
        </p:nvPicPr>
        <p:blipFill>
          <a:blip r:embed="rId4"/>
          <a:srcRect/>
          <a:stretch>
            <a:fillRect/>
          </a:stretch>
        </p:blipFill>
        <p:spPr bwMode="auto">
          <a:xfrm>
            <a:off x="5076825" y="2017713"/>
            <a:ext cx="3467100" cy="32115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Rectangle 3"/>
          <p:cNvSpPr>
            <a:spLocks noChangeArrowheads="1"/>
          </p:cNvSpPr>
          <p:nvPr/>
        </p:nvSpPr>
        <p:spPr bwMode="auto">
          <a:xfrm>
            <a:off x="0" y="0"/>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69988" name="Rectangle 4"/>
          <p:cNvSpPr>
            <a:spLocks noChangeArrowheads="1"/>
          </p:cNvSpPr>
          <p:nvPr/>
        </p:nvSpPr>
        <p:spPr bwMode="auto">
          <a:xfrm>
            <a:off x="250825" y="2119313"/>
            <a:ext cx="3529013" cy="461962"/>
          </a:xfrm>
          <a:prstGeom prst="rect">
            <a:avLst/>
          </a:prstGeom>
          <a:noFill/>
          <a:ln w="9525">
            <a:noFill/>
            <a:miter lim="800000"/>
            <a:headEnd/>
            <a:tailEnd/>
          </a:ln>
        </p:spPr>
        <p:txBody>
          <a:bodyPr anchor="ctr">
            <a:spAutoFit/>
          </a:bodyPr>
          <a:lstStyle/>
          <a:p>
            <a:pPr>
              <a:buClr>
                <a:schemeClr val="folHlink"/>
              </a:buClr>
              <a:buSzPct val="75000"/>
              <a:buFont typeface="Wingdings" pitchFamily="2" charset="2"/>
              <a:buChar char="l"/>
            </a:pPr>
            <a:r>
              <a:rPr lang="zh-CN" altLang="en-US" sz="2400" b="1">
                <a:latin typeface="微软雅黑" pitchFamily="34" charset="-122"/>
                <a:ea typeface="微软雅黑" pitchFamily="34" charset="-122"/>
              </a:rPr>
              <a:t>由正弦定理可得</a:t>
            </a:r>
          </a:p>
        </p:txBody>
      </p:sp>
      <p:sp>
        <p:nvSpPr>
          <p:cNvPr id="169989" name="Rectangle 5"/>
          <p:cNvSpPr>
            <a:spLocks noChangeArrowheads="1"/>
          </p:cNvSpPr>
          <p:nvPr/>
        </p:nvSpPr>
        <p:spPr bwMode="auto">
          <a:xfrm>
            <a:off x="0" y="0"/>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69990" name="Rectangle 6"/>
          <p:cNvSpPr>
            <a:spLocks noChangeArrowheads="1"/>
          </p:cNvSpPr>
          <p:nvPr/>
        </p:nvSpPr>
        <p:spPr bwMode="auto">
          <a:xfrm>
            <a:off x="0" y="0"/>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69991" name="Rectangle 13"/>
          <p:cNvSpPr>
            <a:spLocks noChangeArrowheads="1"/>
          </p:cNvSpPr>
          <p:nvPr/>
        </p:nvSpPr>
        <p:spPr bwMode="auto">
          <a:xfrm>
            <a:off x="0" y="0"/>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69992" name="Rectangle 18"/>
          <p:cNvSpPr>
            <a:spLocks noChangeArrowheads="1"/>
          </p:cNvSpPr>
          <p:nvPr/>
        </p:nvSpPr>
        <p:spPr bwMode="auto">
          <a:xfrm>
            <a:off x="0" y="0"/>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graphicFrame>
        <p:nvGraphicFramePr>
          <p:cNvPr id="169993" name="Object 2"/>
          <p:cNvGraphicFramePr>
            <a:graphicFrameLocks noChangeAspect="1"/>
          </p:cNvGraphicFramePr>
          <p:nvPr/>
        </p:nvGraphicFramePr>
        <p:xfrm>
          <a:off x="3500430" y="1428736"/>
          <a:ext cx="4105275" cy="1728787"/>
        </p:xfrm>
        <a:graphic>
          <a:graphicData uri="http://schemas.openxmlformats.org/presentationml/2006/ole">
            <p:oleObj spid="_x0000_s251906" name="Equation" r:id="rId3" imgW="1993900" imgH="838200" progId="Equation.DSMT4">
              <p:embed/>
            </p:oleObj>
          </a:graphicData>
        </a:graphic>
      </p:graphicFrame>
      <p:sp>
        <p:nvSpPr>
          <p:cNvPr id="169994" name="Rectangle 20"/>
          <p:cNvSpPr>
            <a:spLocks noChangeArrowheads="1"/>
          </p:cNvSpPr>
          <p:nvPr/>
        </p:nvSpPr>
        <p:spPr bwMode="auto">
          <a:xfrm>
            <a:off x="0" y="3195638"/>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graphicFrame>
        <p:nvGraphicFramePr>
          <p:cNvPr id="169995" name="Object 3"/>
          <p:cNvGraphicFramePr>
            <a:graphicFrameLocks noChangeAspect="1"/>
          </p:cNvGraphicFramePr>
          <p:nvPr/>
        </p:nvGraphicFramePr>
        <p:xfrm>
          <a:off x="3428992" y="3214686"/>
          <a:ext cx="3024187" cy="1028700"/>
        </p:xfrm>
        <a:graphic>
          <a:graphicData uri="http://schemas.openxmlformats.org/presentationml/2006/ole">
            <p:oleObj spid="_x0000_s251907" name="Equation" r:id="rId4" imgW="1371600" imgH="469900" progId="Equation.DSMT4">
              <p:embed/>
            </p:oleObj>
          </a:graphicData>
        </a:graphic>
      </p:graphicFrame>
      <p:sp>
        <p:nvSpPr>
          <p:cNvPr id="169996" name="Rectangle 22"/>
          <p:cNvSpPr>
            <a:spLocks noChangeArrowheads="1"/>
          </p:cNvSpPr>
          <p:nvPr/>
        </p:nvSpPr>
        <p:spPr bwMode="auto">
          <a:xfrm>
            <a:off x="0" y="3195638"/>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graphicFrame>
        <p:nvGraphicFramePr>
          <p:cNvPr id="169997" name="Object 4"/>
          <p:cNvGraphicFramePr>
            <a:graphicFrameLocks noChangeAspect="1"/>
          </p:cNvGraphicFramePr>
          <p:nvPr/>
        </p:nvGraphicFramePr>
        <p:xfrm>
          <a:off x="3428992" y="4143380"/>
          <a:ext cx="2578100" cy="1128712"/>
        </p:xfrm>
        <a:graphic>
          <a:graphicData uri="http://schemas.openxmlformats.org/presentationml/2006/ole">
            <p:oleObj spid="_x0000_s251908" name="Equation" r:id="rId5" imgW="1066800" imgH="469900" progId="Equation.DSMT4">
              <p:embed/>
            </p:oleObj>
          </a:graphicData>
        </a:graphic>
      </p:graphicFrame>
      <p:sp>
        <p:nvSpPr>
          <p:cNvPr id="173071" name="Rectangle 23"/>
          <p:cNvSpPr>
            <a:spLocks noChangeArrowheads="1"/>
          </p:cNvSpPr>
          <p:nvPr/>
        </p:nvSpPr>
        <p:spPr bwMode="auto">
          <a:xfrm>
            <a:off x="714348" y="5286388"/>
            <a:ext cx="737734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spcBef>
                <a:spcPct val="20000"/>
              </a:spcBef>
              <a:buClr>
                <a:schemeClr val="accent2"/>
              </a:buClr>
              <a:buFont typeface="Wingdings" pitchFamily="2" charset="2"/>
              <a:buChar char="o"/>
              <a:defRPr sz="3000">
                <a:solidFill>
                  <a:schemeClr val="tx1"/>
                </a:solidFill>
                <a:latin typeface="Cambria" pitchFamily="18" charset="0"/>
                <a:ea typeface="黑体" pitchFamily="49" charset="-122"/>
              </a:defRPr>
            </a:lvl1pPr>
            <a:lvl2pPr marL="742950" indent="-285750" eaLnBrk="0" hangingPunct="0">
              <a:spcBef>
                <a:spcPct val="20000"/>
              </a:spcBef>
              <a:buClr>
                <a:schemeClr val="accent2"/>
              </a:buClr>
              <a:buFont typeface="Wingdings" pitchFamily="2" charset="2"/>
              <a:buChar char="n"/>
              <a:defRPr sz="2600">
                <a:solidFill>
                  <a:schemeClr val="tx1"/>
                </a:solidFill>
                <a:latin typeface="Cambria" pitchFamily="18" charset="0"/>
                <a:ea typeface="黑体" pitchFamily="49" charset="-122"/>
              </a:defRPr>
            </a:lvl2pPr>
            <a:lvl3pPr marL="1143000" indent="-228600" eaLnBrk="0" hangingPunct="0">
              <a:spcBef>
                <a:spcPct val="20000"/>
              </a:spcBef>
              <a:buClr>
                <a:schemeClr val="accent2"/>
              </a:buClr>
              <a:buFont typeface="Wingdings" pitchFamily="2" charset="2"/>
              <a:buChar char="o"/>
              <a:defRPr sz="2300">
                <a:solidFill>
                  <a:schemeClr val="tx1"/>
                </a:solidFill>
                <a:latin typeface="Cambria" pitchFamily="18" charset="0"/>
                <a:ea typeface="黑体" pitchFamily="49" charset="-122"/>
              </a:defRPr>
            </a:lvl3pPr>
            <a:lvl4pPr marL="1600200" indent="-228600" eaLnBrk="0" hangingPunct="0">
              <a:spcBef>
                <a:spcPct val="20000"/>
              </a:spcBef>
              <a:buClr>
                <a:schemeClr val="accent2"/>
              </a:buClr>
              <a:buFont typeface="Wingdings" pitchFamily="2" charset="2"/>
              <a:buChar char="n"/>
              <a:defRPr sz="2000">
                <a:solidFill>
                  <a:schemeClr val="tx1"/>
                </a:solidFill>
                <a:latin typeface="Cambria" pitchFamily="18" charset="0"/>
                <a:ea typeface="黑体" pitchFamily="49" charset="-122"/>
              </a:defRPr>
            </a:lvl4pPr>
            <a:lvl5pPr marL="2057400" indent="-228600" eaLnBrk="0" hangingPunct="0">
              <a:spcBef>
                <a:spcPct val="25000"/>
              </a:spcBef>
              <a:buClr>
                <a:schemeClr val="accent2"/>
              </a:buClr>
              <a:buFont typeface="Wingdings" pitchFamily="2" charset="2"/>
              <a:buChar char="§"/>
              <a:defRPr sz="2000">
                <a:solidFill>
                  <a:schemeClr val="tx1"/>
                </a:solidFill>
                <a:latin typeface="Cambria" pitchFamily="18" charset="0"/>
                <a:ea typeface="黑体" pitchFamily="49"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Cambria" pitchFamily="18" charset="0"/>
                <a:ea typeface="黑体" pitchFamily="49"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Cambria" pitchFamily="18" charset="0"/>
                <a:ea typeface="黑体" pitchFamily="49"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Cambria" pitchFamily="18" charset="0"/>
                <a:ea typeface="黑体" pitchFamily="49"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Cambria" pitchFamily="18" charset="0"/>
                <a:ea typeface="黑体" pitchFamily="49" charset="-122"/>
              </a:defRPr>
            </a:lvl9pPr>
          </a:lstStyle>
          <a:p>
            <a:pPr lvl="5" eaLnBrk="1" hangingPunct="1">
              <a:spcBef>
                <a:spcPct val="0"/>
              </a:spcBef>
              <a:buClr>
                <a:schemeClr val="folHlink"/>
              </a:buClr>
              <a:buSzPct val="75000"/>
              <a:buFont typeface="Wingdings" pitchFamily="2" charset="2"/>
              <a:buChar char="l"/>
              <a:defRPr/>
            </a:pPr>
            <a:r>
              <a:rPr lang="zh-CN" altLang="en-US" sz="2400" b="1" dirty="0" smtClean="0">
                <a:latin typeface="微软雅黑" pitchFamily="34" charset="-122"/>
                <a:ea typeface="微软雅黑" pitchFamily="34" charset="-122"/>
              </a:rPr>
              <a:t>零矢量的作用时间</a:t>
            </a:r>
            <a:r>
              <a:rPr lang="en-US" altLang="zh-CN" sz="2400" b="1" dirty="0" smtClean="0">
                <a:latin typeface="微软雅黑" pitchFamily="34" charset="-122"/>
                <a:ea typeface="微软雅黑" pitchFamily="34" charset="-122"/>
              </a:rPr>
              <a:t>t0=T0-t1-t2</a:t>
            </a:r>
            <a:r>
              <a:rPr lang="zh-CN" altLang="en-US" sz="2400" dirty="0" smtClean="0">
                <a:latin typeface="微软雅黑" pitchFamily="34" charset="-122"/>
                <a:ea typeface="微软雅黑" pitchFamily="34" charset="-122"/>
              </a:rPr>
              <a:t> </a:t>
            </a:r>
          </a:p>
        </p:txBody>
      </p:sp>
      <p:pic>
        <p:nvPicPr>
          <p:cNvPr id="169999" name="Picture 8" descr="0528"/>
          <p:cNvPicPr>
            <a:picLocks noChangeAspect="1" noChangeArrowheads="1"/>
          </p:cNvPicPr>
          <p:nvPr/>
        </p:nvPicPr>
        <p:blipFill>
          <a:blip r:embed="rId6"/>
          <a:srcRect/>
          <a:stretch>
            <a:fillRect/>
          </a:stretch>
        </p:blipFill>
        <p:spPr bwMode="auto">
          <a:xfrm>
            <a:off x="250811" y="2928934"/>
            <a:ext cx="2320925" cy="2149475"/>
          </a:xfrm>
          <a:prstGeom prst="rect">
            <a:avLst/>
          </a:prstGeom>
          <a:noFill/>
          <a:ln w="9525">
            <a:solidFill>
              <a:srgbClr val="00FF00"/>
            </a:solidFill>
            <a:miter lim="800000"/>
            <a:headEnd/>
            <a:tailEnd/>
          </a:ln>
        </p:spPr>
      </p:pic>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3"/>
          <p:cNvSpPr>
            <a:spLocks noChangeArrowheads="1"/>
          </p:cNvSpPr>
          <p:nvPr/>
        </p:nvSpPr>
        <p:spPr bwMode="auto">
          <a:xfrm>
            <a:off x="0" y="0"/>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72036" name="Rectangle 4"/>
          <p:cNvSpPr>
            <a:spLocks noChangeArrowheads="1"/>
          </p:cNvSpPr>
          <p:nvPr/>
        </p:nvSpPr>
        <p:spPr bwMode="auto">
          <a:xfrm>
            <a:off x="428596" y="1428736"/>
            <a:ext cx="7129462" cy="523220"/>
          </a:xfrm>
          <a:prstGeom prst="rect">
            <a:avLst/>
          </a:prstGeom>
          <a:noFill/>
          <a:ln w="9525">
            <a:noFill/>
            <a:miter lim="800000"/>
            <a:headEnd/>
            <a:tailEnd/>
          </a:ln>
        </p:spPr>
        <p:txBody>
          <a:bodyPr anchor="ctr">
            <a:spAutoFit/>
          </a:bodyPr>
          <a:lstStyle/>
          <a:p>
            <a:pPr>
              <a:buClr>
                <a:schemeClr val="folHlink"/>
              </a:buClr>
              <a:buSzPct val="75000"/>
              <a:buFont typeface="Wingdings" pitchFamily="2" charset="2"/>
              <a:buChar char="l"/>
            </a:pPr>
            <a:r>
              <a:rPr lang="zh-CN" altLang="en-US" sz="2800" b="1" dirty="0" smtClean="0">
                <a:latin typeface="微软雅黑" pitchFamily="34" charset="-122"/>
                <a:ea typeface="微软雅黑" pitchFamily="34" charset="-122"/>
              </a:rPr>
              <a:t>两个基本矢量作用时间之和应满足</a:t>
            </a:r>
            <a:endParaRPr lang="zh-CN" altLang="en-US" sz="2800" b="1" dirty="0">
              <a:latin typeface="微软雅黑" pitchFamily="34" charset="-122"/>
              <a:ea typeface="微软雅黑" pitchFamily="34" charset="-122"/>
            </a:endParaRPr>
          </a:p>
        </p:txBody>
      </p:sp>
      <p:sp>
        <p:nvSpPr>
          <p:cNvPr id="171013" name="Rectangle 5"/>
          <p:cNvSpPr>
            <a:spLocks noChangeArrowheads="1"/>
          </p:cNvSpPr>
          <p:nvPr/>
        </p:nvSpPr>
        <p:spPr bwMode="auto">
          <a:xfrm>
            <a:off x="0" y="0"/>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71014" name="Rectangle 6"/>
          <p:cNvSpPr>
            <a:spLocks noChangeArrowheads="1"/>
          </p:cNvSpPr>
          <p:nvPr/>
        </p:nvSpPr>
        <p:spPr bwMode="auto">
          <a:xfrm>
            <a:off x="0" y="0"/>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71015" name="Rectangle 7"/>
          <p:cNvSpPr>
            <a:spLocks noChangeArrowheads="1"/>
          </p:cNvSpPr>
          <p:nvPr/>
        </p:nvSpPr>
        <p:spPr bwMode="auto">
          <a:xfrm>
            <a:off x="612775" y="4541838"/>
            <a:ext cx="1223963" cy="369887"/>
          </a:xfrm>
          <a:prstGeom prst="rect">
            <a:avLst/>
          </a:prstGeom>
          <a:noFill/>
          <a:ln w="9525">
            <a:noFill/>
            <a:miter lim="800000"/>
            <a:headEnd/>
            <a:tailEnd/>
          </a:ln>
        </p:spPr>
        <p:txBody>
          <a:bodyPr anchor="ctr">
            <a:spAutoFit/>
          </a:bodyPr>
          <a:lstStyle/>
          <a:p>
            <a:r>
              <a:rPr lang="zh-CN" altLang="en-US">
                <a:latin typeface="微软雅黑" pitchFamily="34" charset="-122"/>
                <a:ea typeface="微软雅黑" pitchFamily="34" charset="-122"/>
              </a:rPr>
              <a:t> </a:t>
            </a:r>
          </a:p>
        </p:txBody>
      </p:sp>
      <p:sp>
        <p:nvSpPr>
          <p:cNvPr id="171016" name="Rectangle 8"/>
          <p:cNvSpPr>
            <a:spLocks noChangeArrowheads="1"/>
          </p:cNvSpPr>
          <p:nvPr/>
        </p:nvSpPr>
        <p:spPr bwMode="auto">
          <a:xfrm>
            <a:off x="0" y="0"/>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71017" name="Rectangle 9"/>
          <p:cNvSpPr>
            <a:spLocks noChangeArrowheads="1"/>
          </p:cNvSpPr>
          <p:nvPr/>
        </p:nvSpPr>
        <p:spPr bwMode="auto">
          <a:xfrm>
            <a:off x="0" y="0"/>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71018" name="Rectangle 11"/>
          <p:cNvSpPr>
            <a:spLocks noChangeArrowheads="1"/>
          </p:cNvSpPr>
          <p:nvPr/>
        </p:nvSpPr>
        <p:spPr bwMode="auto">
          <a:xfrm>
            <a:off x="0" y="3195638"/>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71019" name="Rectangle 15"/>
          <p:cNvSpPr>
            <a:spLocks noChangeArrowheads="1"/>
          </p:cNvSpPr>
          <p:nvPr/>
        </p:nvSpPr>
        <p:spPr bwMode="auto">
          <a:xfrm>
            <a:off x="428596" y="3643314"/>
            <a:ext cx="4206875" cy="523875"/>
          </a:xfrm>
          <a:prstGeom prst="rect">
            <a:avLst/>
          </a:prstGeom>
          <a:noFill/>
          <a:ln w="9525">
            <a:noFill/>
            <a:miter lim="800000"/>
            <a:headEnd/>
            <a:tailEnd/>
          </a:ln>
        </p:spPr>
        <p:txBody>
          <a:bodyPr wrap="none" anchor="ctr">
            <a:spAutoFit/>
          </a:bodyPr>
          <a:lstStyle/>
          <a:p>
            <a:pPr marL="285750" indent="-285750">
              <a:buClr>
                <a:schemeClr val="folHlink"/>
              </a:buClr>
              <a:buSzPct val="75000"/>
              <a:buFont typeface="Wingdings" pitchFamily="2" charset="2"/>
              <a:buChar char="p"/>
            </a:pPr>
            <a:r>
              <a:rPr lang="zh-CN" altLang="en-US" sz="2800" b="1" dirty="0">
                <a:latin typeface="微软雅黑" pitchFamily="34" charset="-122"/>
                <a:ea typeface="微软雅黑" pitchFamily="34" charset="-122"/>
              </a:rPr>
              <a:t>输出电压矢量最大幅值</a:t>
            </a:r>
            <a:r>
              <a:rPr lang="zh-CN" altLang="en-US" sz="2800" dirty="0">
                <a:latin typeface="微软雅黑" pitchFamily="34" charset="-122"/>
                <a:ea typeface="微软雅黑" pitchFamily="34" charset="-122"/>
              </a:rPr>
              <a:t> </a:t>
            </a:r>
          </a:p>
        </p:txBody>
      </p:sp>
      <p:sp>
        <p:nvSpPr>
          <p:cNvPr id="171020" name="Rectangle 19"/>
          <p:cNvSpPr>
            <a:spLocks noChangeArrowheads="1"/>
          </p:cNvSpPr>
          <p:nvPr/>
        </p:nvSpPr>
        <p:spPr bwMode="auto">
          <a:xfrm>
            <a:off x="0" y="3195638"/>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graphicFrame>
        <p:nvGraphicFramePr>
          <p:cNvPr id="171021" name="Object 2"/>
          <p:cNvGraphicFramePr>
            <a:graphicFrameLocks noChangeAspect="1"/>
          </p:cNvGraphicFramePr>
          <p:nvPr/>
        </p:nvGraphicFramePr>
        <p:xfrm>
          <a:off x="571472" y="2214554"/>
          <a:ext cx="7416800" cy="1017588"/>
        </p:xfrm>
        <a:graphic>
          <a:graphicData uri="http://schemas.openxmlformats.org/presentationml/2006/ole">
            <p:oleObj spid="_x0000_s252930" name="Equation" r:id="rId3" imgW="3403600" imgH="469900" progId="Equation.DSMT4">
              <p:embed/>
            </p:oleObj>
          </a:graphicData>
        </a:graphic>
      </p:graphicFrame>
      <p:sp>
        <p:nvSpPr>
          <p:cNvPr id="171022" name="Rectangle 21"/>
          <p:cNvSpPr>
            <a:spLocks noChangeArrowheads="1"/>
          </p:cNvSpPr>
          <p:nvPr/>
        </p:nvSpPr>
        <p:spPr bwMode="auto">
          <a:xfrm>
            <a:off x="0" y="3233738"/>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71024" name="Rectangle 23"/>
          <p:cNvSpPr>
            <a:spLocks noChangeArrowheads="1"/>
          </p:cNvSpPr>
          <p:nvPr/>
        </p:nvSpPr>
        <p:spPr bwMode="auto">
          <a:xfrm>
            <a:off x="0" y="3314700"/>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71026" name="Rectangle 25"/>
          <p:cNvSpPr>
            <a:spLocks noChangeArrowheads="1"/>
          </p:cNvSpPr>
          <p:nvPr/>
        </p:nvSpPr>
        <p:spPr bwMode="auto">
          <a:xfrm>
            <a:off x="0" y="3219450"/>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graphicFrame>
        <p:nvGraphicFramePr>
          <p:cNvPr id="171027" name="Object 5"/>
          <p:cNvGraphicFramePr>
            <a:graphicFrameLocks noChangeAspect="1"/>
          </p:cNvGraphicFramePr>
          <p:nvPr/>
        </p:nvGraphicFramePr>
        <p:xfrm>
          <a:off x="1714480" y="4429132"/>
          <a:ext cx="1873250" cy="1144588"/>
        </p:xfrm>
        <a:graphic>
          <a:graphicData uri="http://schemas.openxmlformats.org/presentationml/2006/ole">
            <p:oleObj spid="_x0000_s252933" name="Equation" r:id="rId4" imgW="685800" imgH="419100" progId="Equation.DSMT4">
              <p:embed/>
            </p:oleObj>
          </a:graphicData>
        </a:graphic>
      </p:graphicFrame>
      <p:pic>
        <p:nvPicPr>
          <p:cNvPr id="171028" name="Picture 8" descr="0528"/>
          <p:cNvPicPr>
            <a:picLocks noChangeAspect="1" noChangeArrowheads="1"/>
          </p:cNvPicPr>
          <p:nvPr/>
        </p:nvPicPr>
        <p:blipFill>
          <a:blip r:embed="rId5"/>
          <a:srcRect/>
          <a:stretch>
            <a:fillRect/>
          </a:stretch>
        </p:blipFill>
        <p:spPr bwMode="auto">
          <a:xfrm>
            <a:off x="5857884" y="3429000"/>
            <a:ext cx="2919990" cy="2703582"/>
          </a:xfrm>
          <a:prstGeom prst="rect">
            <a:avLst/>
          </a:prstGeom>
          <a:noFill/>
          <a:ln w="9525">
            <a:solidFill>
              <a:srgbClr val="00FF00"/>
            </a:solid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2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3"/>
          <p:cNvSpPr>
            <a:spLocks noChangeArrowheads="1"/>
          </p:cNvSpPr>
          <p:nvPr/>
        </p:nvSpPr>
        <p:spPr bwMode="auto">
          <a:xfrm>
            <a:off x="0" y="0"/>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72036" name="Rectangle 4"/>
          <p:cNvSpPr>
            <a:spLocks noChangeArrowheads="1"/>
          </p:cNvSpPr>
          <p:nvPr/>
        </p:nvSpPr>
        <p:spPr bwMode="auto">
          <a:xfrm>
            <a:off x="539750" y="1773238"/>
            <a:ext cx="7129463" cy="954087"/>
          </a:xfrm>
          <a:prstGeom prst="rect">
            <a:avLst/>
          </a:prstGeom>
          <a:noFill/>
          <a:ln w="9525">
            <a:noFill/>
            <a:miter lim="800000"/>
            <a:headEnd/>
            <a:tailEnd/>
          </a:ln>
        </p:spPr>
        <p:txBody>
          <a:bodyPr anchor="ctr">
            <a:spAutoFit/>
          </a:bodyPr>
          <a:lstStyle/>
          <a:p>
            <a:pPr marL="457200" indent="-457200">
              <a:buClr>
                <a:schemeClr val="folHlink"/>
              </a:buClr>
              <a:buSzPct val="75000"/>
              <a:buFont typeface="Wingdings" pitchFamily="2" charset="2"/>
              <a:buChar char="p"/>
            </a:pPr>
            <a:r>
              <a:rPr lang="zh-CN" altLang="en-US" sz="2800" b="1">
                <a:latin typeface="微软雅黑" pitchFamily="34" charset="-122"/>
                <a:ea typeface="微软雅黑" pitchFamily="34" charset="-122"/>
              </a:rPr>
              <a:t>当定子相电压为三相平衡正弦电压时，三相合成矢量幅值 </a:t>
            </a:r>
          </a:p>
        </p:txBody>
      </p:sp>
      <p:sp>
        <p:nvSpPr>
          <p:cNvPr id="172037" name="Rectangle 5"/>
          <p:cNvSpPr>
            <a:spLocks noChangeArrowheads="1"/>
          </p:cNvSpPr>
          <p:nvPr/>
        </p:nvSpPr>
        <p:spPr bwMode="auto">
          <a:xfrm>
            <a:off x="0" y="0"/>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72038" name="Rectangle 6"/>
          <p:cNvSpPr>
            <a:spLocks noChangeArrowheads="1"/>
          </p:cNvSpPr>
          <p:nvPr/>
        </p:nvSpPr>
        <p:spPr bwMode="auto">
          <a:xfrm>
            <a:off x="0" y="0"/>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72039" name="Rectangle 7"/>
          <p:cNvSpPr>
            <a:spLocks noChangeArrowheads="1"/>
          </p:cNvSpPr>
          <p:nvPr/>
        </p:nvSpPr>
        <p:spPr bwMode="auto">
          <a:xfrm>
            <a:off x="468313" y="3357563"/>
            <a:ext cx="4465637" cy="522287"/>
          </a:xfrm>
          <a:prstGeom prst="rect">
            <a:avLst/>
          </a:prstGeom>
          <a:noFill/>
          <a:ln w="9525">
            <a:noFill/>
            <a:miter lim="800000"/>
            <a:headEnd/>
            <a:tailEnd/>
          </a:ln>
        </p:spPr>
        <p:txBody>
          <a:bodyPr anchor="ctr">
            <a:spAutoFit/>
          </a:bodyPr>
          <a:lstStyle/>
          <a:p>
            <a:pPr marL="457200" indent="-457200">
              <a:buClr>
                <a:schemeClr val="folHlink"/>
              </a:buClr>
              <a:buSzPct val="75000"/>
              <a:buFont typeface="Wingdings" pitchFamily="2" charset="2"/>
              <a:buChar char="p"/>
            </a:pPr>
            <a:r>
              <a:rPr lang="zh-CN" altLang="en-US" sz="2800" b="1">
                <a:latin typeface="微软雅黑" pitchFamily="34" charset="-122"/>
                <a:ea typeface="微软雅黑" pitchFamily="34" charset="-122"/>
              </a:rPr>
              <a:t>基波相电压最大幅值 </a:t>
            </a:r>
          </a:p>
        </p:txBody>
      </p:sp>
      <p:sp>
        <p:nvSpPr>
          <p:cNvPr id="172040" name="Rectangle 8"/>
          <p:cNvSpPr>
            <a:spLocks noChangeArrowheads="1"/>
          </p:cNvSpPr>
          <p:nvPr/>
        </p:nvSpPr>
        <p:spPr bwMode="auto">
          <a:xfrm>
            <a:off x="0" y="0"/>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72041" name="Rectangle 9"/>
          <p:cNvSpPr>
            <a:spLocks noChangeArrowheads="1"/>
          </p:cNvSpPr>
          <p:nvPr/>
        </p:nvSpPr>
        <p:spPr bwMode="auto">
          <a:xfrm>
            <a:off x="0" y="0"/>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72042" name="Rectangle 10"/>
          <p:cNvSpPr>
            <a:spLocks noChangeArrowheads="1"/>
          </p:cNvSpPr>
          <p:nvPr/>
        </p:nvSpPr>
        <p:spPr bwMode="auto">
          <a:xfrm>
            <a:off x="0" y="3195638"/>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72043" name="Rectangle 11"/>
          <p:cNvSpPr>
            <a:spLocks noChangeArrowheads="1"/>
          </p:cNvSpPr>
          <p:nvPr/>
        </p:nvSpPr>
        <p:spPr bwMode="auto">
          <a:xfrm>
            <a:off x="468313" y="4221163"/>
            <a:ext cx="4019550" cy="523875"/>
          </a:xfrm>
          <a:prstGeom prst="rect">
            <a:avLst/>
          </a:prstGeom>
          <a:noFill/>
          <a:ln w="9525">
            <a:noFill/>
            <a:miter lim="800000"/>
            <a:headEnd/>
            <a:tailEnd/>
          </a:ln>
        </p:spPr>
        <p:txBody>
          <a:bodyPr wrap="none" anchor="ctr">
            <a:spAutoFit/>
          </a:bodyPr>
          <a:lstStyle/>
          <a:p>
            <a:pPr marL="457200" indent="-457200">
              <a:buClr>
                <a:schemeClr val="folHlink"/>
              </a:buClr>
              <a:buSzPct val="75000"/>
              <a:buFont typeface="Wingdings" pitchFamily="2" charset="2"/>
              <a:buChar char="p"/>
            </a:pPr>
            <a:r>
              <a:rPr lang="zh-CN" altLang="en-US" sz="2800" b="1">
                <a:latin typeface="微软雅黑" pitchFamily="34" charset="-122"/>
                <a:ea typeface="微软雅黑" pitchFamily="34" charset="-122"/>
              </a:rPr>
              <a:t>基波线电压最大幅值</a:t>
            </a:r>
            <a:r>
              <a:rPr lang="zh-CN" altLang="en-US" sz="2800">
                <a:latin typeface="微软雅黑" pitchFamily="34" charset="-122"/>
                <a:ea typeface="微软雅黑" pitchFamily="34" charset="-122"/>
              </a:rPr>
              <a:t> </a:t>
            </a:r>
          </a:p>
        </p:txBody>
      </p:sp>
      <p:sp>
        <p:nvSpPr>
          <p:cNvPr id="172044" name="Rectangle 12"/>
          <p:cNvSpPr>
            <a:spLocks noChangeArrowheads="1"/>
          </p:cNvSpPr>
          <p:nvPr/>
        </p:nvSpPr>
        <p:spPr bwMode="auto">
          <a:xfrm>
            <a:off x="0" y="3195638"/>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72045" name="Rectangle 16"/>
          <p:cNvSpPr>
            <a:spLocks noChangeArrowheads="1"/>
          </p:cNvSpPr>
          <p:nvPr/>
        </p:nvSpPr>
        <p:spPr bwMode="auto">
          <a:xfrm>
            <a:off x="0" y="3314700"/>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72046" name="Rectangle 21"/>
          <p:cNvSpPr>
            <a:spLocks noChangeArrowheads="1"/>
          </p:cNvSpPr>
          <p:nvPr/>
        </p:nvSpPr>
        <p:spPr bwMode="auto">
          <a:xfrm>
            <a:off x="0" y="3205163"/>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graphicFrame>
        <p:nvGraphicFramePr>
          <p:cNvPr id="172047" name="Object 2"/>
          <p:cNvGraphicFramePr>
            <a:graphicFrameLocks noChangeAspect="1"/>
          </p:cNvGraphicFramePr>
          <p:nvPr/>
        </p:nvGraphicFramePr>
        <p:xfrm>
          <a:off x="4103688" y="2347913"/>
          <a:ext cx="1584325" cy="966787"/>
        </p:xfrm>
        <a:graphic>
          <a:graphicData uri="http://schemas.openxmlformats.org/presentationml/2006/ole">
            <p:oleObj spid="_x0000_s253954" name="Equation" r:id="rId3" imgW="736280" imgH="444307" progId="Equation.DSMT4">
              <p:embed/>
            </p:oleObj>
          </a:graphicData>
        </a:graphic>
      </p:graphicFrame>
      <p:sp>
        <p:nvSpPr>
          <p:cNvPr id="172048" name="Rectangle 23"/>
          <p:cNvSpPr>
            <a:spLocks noChangeArrowheads="1"/>
          </p:cNvSpPr>
          <p:nvPr/>
        </p:nvSpPr>
        <p:spPr bwMode="auto">
          <a:xfrm>
            <a:off x="0" y="3300413"/>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graphicFrame>
        <p:nvGraphicFramePr>
          <p:cNvPr id="172049" name="Object 3"/>
          <p:cNvGraphicFramePr>
            <a:graphicFrameLocks noChangeAspect="1"/>
          </p:cNvGraphicFramePr>
          <p:nvPr/>
        </p:nvGraphicFramePr>
        <p:xfrm>
          <a:off x="4859338" y="4221163"/>
          <a:ext cx="3673475" cy="669925"/>
        </p:xfrm>
        <a:graphic>
          <a:graphicData uri="http://schemas.openxmlformats.org/presentationml/2006/ole">
            <p:oleObj spid="_x0000_s253955" name="Equation" r:id="rId4" imgW="1409088" imgH="253890" progId="Equation.DSMT4">
              <p:embed/>
            </p:oleObj>
          </a:graphicData>
        </a:graphic>
      </p:graphicFrame>
      <p:sp>
        <p:nvSpPr>
          <p:cNvPr id="172050" name="Rectangle 25"/>
          <p:cNvSpPr>
            <a:spLocks noChangeArrowheads="1"/>
          </p:cNvSpPr>
          <p:nvPr/>
        </p:nvSpPr>
        <p:spPr bwMode="auto">
          <a:xfrm>
            <a:off x="0" y="3200400"/>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graphicFrame>
        <p:nvGraphicFramePr>
          <p:cNvPr id="172051" name="Object 4"/>
          <p:cNvGraphicFramePr>
            <a:graphicFrameLocks noChangeAspect="1"/>
          </p:cNvGraphicFramePr>
          <p:nvPr/>
        </p:nvGraphicFramePr>
        <p:xfrm>
          <a:off x="4859338" y="3213100"/>
          <a:ext cx="3384550" cy="1003300"/>
        </p:xfrm>
        <a:graphic>
          <a:graphicData uri="http://schemas.openxmlformats.org/presentationml/2006/ole">
            <p:oleObj spid="_x0000_s253956" name="Equation" r:id="rId5" imgW="1409700" imgH="457200" progId="Equation.DSMT4">
              <p:embed/>
            </p:oleObj>
          </a:graphicData>
        </a:graphic>
      </p:graphicFrame>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rrowheads="1"/>
          </p:cNvSpPr>
          <p:nvPr>
            <p:ph type="title"/>
          </p:nvPr>
        </p:nvSpPr>
        <p:spPr>
          <a:xfrm>
            <a:off x="322263" y="765175"/>
            <a:ext cx="8426450" cy="762000"/>
          </a:xfrm>
        </p:spPr>
        <p:txBody>
          <a:bodyPr/>
          <a:lstStyle/>
          <a:p>
            <a:pPr eaLnBrk="1" hangingPunct="1">
              <a:lnSpc>
                <a:spcPct val="125000"/>
              </a:lnSpc>
            </a:pPr>
            <a:r>
              <a:rPr lang="en-US" altLang="zh-CN" b="1" dirty="0" smtClean="0">
                <a:latin typeface="微软雅黑" pitchFamily="34" charset="-122"/>
                <a:ea typeface="微软雅黑" pitchFamily="34" charset="-122"/>
              </a:rPr>
              <a:t>5.SVPWM</a:t>
            </a:r>
            <a:r>
              <a:rPr lang="zh-CN" altLang="en-US" b="1" dirty="0" smtClean="0">
                <a:latin typeface="微软雅黑" pitchFamily="34" charset="-122"/>
                <a:ea typeface="微软雅黑" pitchFamily="34" charset="-122"/>
              </a:rPr>
              <a:t>的实现</a:t>
            </a:r>
          </a:p>
        </p:txBody>
      </p:sp>
      <p:sp>
        <p:nvSpPr>
          <p:cNvPr id="175107" name="Rectangle 3"/>
          <p:cNvSpPr>
            <a:spLocks noGrp="1" noRot="1" noChangeArrowheads="1"/>
          </p:cNvSpPr>
          <p:nvPr>
            <p:ph type="body" idx="1"/>
          </p:nvPr>
        </p:nvSpPr>
        <p:spPr>
          <a:xfrm>
            <a:off x="312738" y="1916113"/>
            <a:ext cx="8331228" cy="3883025"/>
          </a:xfrm>
        </p:spPr>
        <p:txBody>
          <a:bodyPr/>
          <a:lstStyle/>
          <a:p>
            <a:pPr algn="just" eaLnBrk="1" hangingPunct="1">
              <a:lnSpc>
                <a:spcPct val="125000"/>
              </a:lnSpc>
            </a:pPr>
            <a:r>
              <a:rPr lang="zh-CN" altLang="en-US" b="1" dirty="0" smtClean="0">
                <a:latin typeface="微软雅黑" pitchFamily="34" charset="-122"/>
                <a:ea typeface="微软雅黑" pitchFamily="34" charset="-122"/>
              </a:rPr>
              <a:t>由</a:t>
            </a:r>
            <a:r>
              <a:rPr lang="zh-CN" altLang="en-US" b="1" dirty="0" smtClean="0">
                <a:solidFill>
                  <a:srgbClr val="0000CC"/>
                </a:solidFill>
                <a:latin typeface="微软雅黑" pitchFamily="34" charset="-122"/>
                <a:ea typeface="微软雅黑" pitchFamily="34" charset="-122"/>
              </a:rPr>
              <a:t>期望输出电压矢量</a:t>
            </a:r>
            <a:r>
              <a:rPr lang="zh-CN" altLang="en-US" b="1" dirty="0" smtClean="0">
                <a:latin typeface="微软雅黑" pitchFamily="34" charset="-122"/>
                <a:ea typeface="微软雅黑" pitchFamily="34" charset="-122"/>
              </a:rPr>
              <a:t>的幅值及位置可确定相邻的两个基本电压矢量以及它们作用时间的长短。</a:t>
            </a:r>
            <a:endParaRPr lang="en-US" altLang="zh-CN" b="1" dirty="0" smtClean="0">
              <a:latin typeface="微软雅黑" pitchFamily="34" charset="-122"/>
              <a:ea typeface="微软雅黑" pitchFamily="34" charset="-122"/>
            </a:endParaRPr>
          </a:p>
          <a:p>
            <a:pPr algn="just" eaLnBrk="1" hangingPunct="1">
              <a:lnSpc>
                <a:spcPct val="125000"/>
              </a:lnSpc>
            </a:pPr>
            <a:r>
              <a:rPr lang="zh-CN" altLang="en-US" b="1" dirty="0" smtClean="0">
                <a:latin typeface="微软雅黑" pitchFamily="34" charset="-122"/>
                <a:ea typeface="微软雅黑" pitchFamily="34" charset="-122"/>
              </a:rPr>
              <a:t>这些电压矢量在一个开关周期内的作用顺序？</a:t>
            </a:r>
          </a:p>
        </p:txBody>
      </p:sp>
      <p:sp>
        <p:nvSpPr>
          <p:cNvPr id="174084" name="Rectangle 4"/>
          <p:cNvSpPr>
            <a:spLocks noChangeArrowheads="1"/>
          </p:cNvSpPr>
          <p:nvPr/>
        </p:nvSpPr>
        <p:spPr bwMode="auto">
          <a:xfrm>
            <a:off x="0" y="3214688"/>
            <a:ext cx="184731" cy="438582"/>
          </a:xfrm>
          <a:prstGeom prst="rect">
            <a:avLst/>
          </a:prstGeom>
          <a:noFill/>
          <a:ln w="9525">
            <a:noFill/>
            <a:miter lim="800000"/>
            <a:headEnd/>
            <a:tailEnd/>
          </a:ln>
        </p:spPr>
        <p:txBody>
          <a:bodyPr wrap="none" anchor="ctr">
            <a:spAutoFit/>
          </a:bodyPr>
          <a:lstStyle/>
          <a:p>
            <a:pPr>
              <a:lnSpc>
                <a:spcPct val="125000"/>
              </a:lnSpc>
            </a:pPr>
            <a:endParaRPr lang="zh-CN" altLang="en-US">
              <a:latin typeface="微软雅黑" pitchFamily="34" charset="-122"/>
              <a:ea typeface="微软雅黑" pitchFamily="34" charset="-122"/>
            </a:endParaRPr>
          </a:p>
        </p:txBody>
      </p:sp>
      <p:sp>
        <p:nvSpPr>
          <p:cNvPr id="174085" name="Rectangle 5"/>
          <p:cNvSpPr>
            <a:spLocks noChangeArrowheads="1"/>
          </p:cNvSpPr>
          <p:nvPr/>
        </p:nvSpPr>
        <p:spPr bwMode="auto">
          <a:xfrm>
            <a:off x="0" y="3205163"/>
            <a:ext cx="184731" cy="438582"/>
          </a:xfrm>
          <a:prstGeom prst="rect">
            <a:avLst/>
          </a:prstGeom>
          <a:noFill/>
          <a:ln w="9525">
            <a:noFill/>
            <a:miter lim="800000"/>
            <a:headEnd/>
            <a:tailEnd/>
          </a:ln>
        </p:spPr>
        <p:txBody>
          <a:bodyPr wrap="none" anchor="ctr">
            <a:spAutoFit/>
          </a:bodyPr>
          <a:lstStyle/>
          <a:p>
            <a:pPr>
              <a:lnSpc>
                <a:spcPct val="125000"/>
              </a:lnSpc>
            </a:pPr>
            <a:endParaRPr lang="zh-CN" altLang="en-US">
              <a:latin typeface="微软雅黑" pitchFamily="34" charset="-122"/>
              <a:ea typeface="微软雅黑" pitchFamily="34" charset="-122"/>
            </a:endParaRPr>
          </a:p>
        </p:txBody>
      </p:sp>
      <p:graphicFrame>
        <p:nvGraphicFramePr>
          <p:cNvPr id="174086" name="对象 1"/>
          <p:cNvGraphicFramePr>
            <a:graphicFrameLocks noChangeAspect="1"/>
          </p:cNvGraphicFramePr>
          <p:nvPr/>
        </p:nvGraphicFramePr>
        <p:xfrm>
          <a:off x="684213" y="3860800"/>
          <a:ext cx="7056437" cy="2251075"/>
        </p:xfrm>
        <a:graphic>
          <a:graphicData uri="http://schemas.openxmlformats.org/presentationml/2006/ole">
            <p:oleObj spid="_x0000_s256002" name="Visio" r:id="rId3" imgW="3888334" imgH="1240536" progId="Visio.Drawing.11">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51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内容占位符 2"/>
          <p:cNvSpPr>
            <a:spLocks noGrp="1"/>
          </p:cNvSpPr>
          <p:nvPr>
            <p:ph idx="1"/>
          </p:nvPr>
        </p:nvSpPr>
        <p:spPr/>
        <p:txBody>
          <a:bodyPr/>
          <a:lstStyle/>
          <a:p>
            <a:pPr>
              <a:lnSpc>
                <a:spcPct val="125000"/>
              </a:lnSpc>
            </a:pPr>
            <a:r>
              <a:rPr lang="en-US" altLang="zh-CN" b="1" dirty="0" smtClean="0">
                <a:solidFill>
                  <a:schemeClr val="hlink"/>
                </a:solidFill>
                <a:latin typeface="微软雅黑" pitchFamily="34" charset="-122"/>
                <a:ea typeface="微软雅黑" pitchFamily="34" charset="-122"/>
              </a:rPr>
              <a:t>SVPWM</a:t>
            </a:r>
            <a:r>
              <a:rPr lang="zh-CN" altLang="en-US" b="1" dirty="0" smtClean="0">
                <a:solidFill>
                  <a:schemeClr val="hlink"/>
                </a:solidFill>
                <a:latin typeface="微软雅黑" pitchFamily="34" charset="-122"/>
                <a:ea typeface="微软雅黑" pitchFamily="34" charset="-122"/>
              </a:rPr>
              <a:t>实现的原则：</a:t>
            </a:r>
            <a:endParaRPr lang="en-US" altLang="zh-CN" b="1" dirty="0" smtClean="0">
              <a:solidFill>
                <a:schemeClr val="hlink"/>
              </a:solidFill>
              <a:latin typeface="微软雅黑" pitchFamily="34" charset="-122"/>
              <a:ea typeface="微软雅黑" pitchFamily="34" charset="-122"/>
            </a:endParaRPr>
          </a:p>
          <a:p>
            <a:pPr>
              <a:lnSpc>
                <a:spcPct val="125000"/>
              </a:lnSpc>
            </a:pPr>
            <a:r>
              <a:rPr lang="zh-CN" altLang="en-US" b="1" dirty="0" smtClean="0">
                <a:solidFill>
                  <a:schemeClr val="hlink"/>
                </a:solidFill>
                <a:latin typeface="微软雅黑" pitchFamily="34" charset="-122"/>
                <a:ea typeface="微软雅黑" pitchFamily="34" charset="-122"/>
              </a:rPr>
              <a:t>通常</a:t>
            </a:r>
            <a:r>
              <a:rPr lang="zh-CN" altLang="en-US" b="1" dirty="0" smtClean="0">
                <a:solidFill>
                  <a:srgbClr val="0000CC"/>
                </a:solidFill>
                <a:latin typeface="微软雅黑" pitchFamily="34" charset="-122"/>
                <a:ea typeface="微软雅黑" pitchFamily="34" charset="-122"/>
              </a:rPr>
              <a:t>以开关损耗较小和谐波分量较小为原则，安排基本矢量和零矢量的作用顺序</a:t>
            </a:r>
            <a:endParaRPr lang="en-US" altLang="zh-CN" b="1" dirty="0" smtClean="0">
              <a:solidFill>
                <a:schemeClr val="hlink"/>
              </a:solidFill>
              <a:latin typeface="微软雅黑" pitchFamily="34" charset="-122"/>
              <a:ea typeface="微软雅黑" pitchFamily="34" charset="-122"/>
            </a:endParaRPr>
          </a:p>
          <a:p>
            <a:pPr>
              <a:lnSpc>
                <a:spcPct val="125000"/>
              </a:lnSpc>
            </a:pPr>
            <a:r>
              <a:rPr lang="zh-CN" altLang="en-US" b="1" dirty="0" smtClean="0">
                <a:latin typeface="微软雅黑" pitchFamily="34" charset="-122"/>
                <a:ea typeface="微软雅黑" pitchFamily="34" charset="-122"/>
              </a:rPr>
              <a:t>一般在减少开关次数的同时，尽量使</a:t>
            </a:r>
            <a:r>
              <a:rPr lang="en-US" altLang="zh-CN" b="1" dirty="0" smtClean="0">
                <a:latin typeface="微软雅黑" pitchFamily="34" charset="-122"/>
                <a:ea typeface="微软雅黑" pitchFamily="34" charset="-122"/>
              </a:rPr>
              <a:t>PWM</a:t>
            </a:r>
            <a:r>
              <a:rPr lang="zh-CN" altLang="en-US" b="1" dirty="0" smtClean="0">
                <a:latin typeface="微软雅黑" pitchFamily="34" charset="-122"/>
                <a:ea typeface="微软雅黑" pitchFamily="34" charset="-122"/>
              </a:rPr>
              <a:t>输出波型对称，以减少谐波分量。</a:t>
            </a:r>
          </a:p>
          <a:p>
            <a:pPr>
              <a:lnSpc>
                <a:spcPct val="125000"/>
              </a:lnSpc>
            </a:pPr>
            <a:endParaRPr lang="zh-CN" altLang="en-US"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571472" y="642918"/>
            <a:ext cx="7707313" cy="612775"/>
          </a:xfrm>
        </p:spPr>
        <p:txBody>
          <a:bodyPr/>
          <a:lstStyle/>
          <a:p>
            <a:pPr eaLnBrk="1" hangingPunct="1">
              <a:lnSpc>
                <a:spcPct val="125000"/>
              </a:lnSpc>
            </a:pPr>
            <a:r>
              <a:rPr lang="en-US" altLang="zh-CN" sz="3600" b="1" dirty="0" smtClean="0">
                <a:latin typeface="微软雅黑" pitchFamily="34" charset="-122"/>
                <a:ea typeface="微软雅黑" pitchFamily="34" charset="-122"/>
              </a:rPr>
              <a:t>6.3.2</a:t>
            </a:r>
            <a:r>
              <a:rPr lang="zh-CN" altLang="en-US" sz="3600" b="1" dirty="0" smtClean="0">
                <a:latin typeface="微软雅黑" pitchFamily="34" charset="-122"/>
                <a:ea typeface="微软雅黑" pitchFamily="34" charset="-122"/>
              </a:rPr>
              <a:t>变压变频调速的机械特性</a:t>
            </a:r>
          </a:p>
        </p:txBody>
      </p:sp>
      <p:sp>
        <p:nvSpPr>
          <p:cNvPr id="67587" name="Rectangle 3"/>
          <p:cNvSpPr>
            <a:spLocks noGrp="1" noChangeArrowheads="1"/>
          </p:cNvSpPr>
          <p:nvPr>
            <p:ph type="body" idx="1"/>
          </p:nvPr>
        </p:nvSpPr>
        <p:spPr>
          <a:xfrm>
            <a:off x="285720" y="1765301"/>
            <a:ext cx="8429683" cy="877882"/>
          </a:xfrm>
        </p:spPr>
        <p:txBody>
          <a:bodyPr/>
          <a:lstStyle/>
          <a:p>
            <a:pPr eaLnBrk="1" hangingPunct="1">
              <a:lnSpc>
                <a:spcPct val="125000"/>
              </a:lnSpc>
            </a:pPr>
            <a:r>
              <a:rPr lang="zh-CN" altLang="en-US" b="1" dirty="0" smtClean="0">
                <a:latin typeface="微软雅黑" pitchFamily="34" charset="-122"/>
                <a:ea typeface="微软雅黑" pitchFamily="34" charset="-122"/>
              </a:rPr>
              <a:t>基频以下恒压频比控制，异步电动机的电磁转矩为</a:t>
            </a:r>
          </a:p>
        </p:txBody>
      </p:sp>
      <p:graphicFrame>
        <p:nvGraphicFramePr>
          <p:cNvPr id="67588" name="Object 4"/>
          <p:cNvGraphicFramePr>
            <a:graphicFrameLocks noChangeAspect="1"/>
          </p:cNvGraphicFramePr>
          <p:nvPr/>
        </p:nvGraphicFramePr>
        <p:xfrm>
          <a:off x="642938" y="2428875"/>
          <a:ext cx="4527550" cy="812800"/>
        </p:xfrm>
        <a:graphic>
          <a:graphicData uri="http://schemas.openxmlformats.org/presentationml/2006/ole">
            <p:oleObj spid="_x0000_s178178" name="公式" r:id="rId3" imgW="2806700" imgH="508000" progId="Equation.3">
              <p:embed/>
            </p:oleObj>
          </a:graphicData>
        </a:graphic>
      </p:graphicFrame>
      <p:sp>
        <p:nvSpPr>
          <p:cNvPr id="67589" name="Rectangle 7"/>
          <p:cNvSpPr>
            <a:spLocks noChangeArrowheads="1"/>
          </p:cNvSpPr>
          <p:nvPr/>
        </p:nvSpPr>
        <p:spPr bwMode="auto">
          <a:xfrm>
            <a:off x="7562850" y="3573463"/>
            <a:ext cx="1175322" cy="406971"/>
          </a:xfrm>
          <a:prstGeom prst="rect">
            <a:avLst/>
          </a:prstGeom>
          <a:noFill/>
          <a:ln w="9525">
            <a:noFill/>
            <a:miter lim="800000"/>
            <a:headEnd/>
            <a:tailEnd/>
          </a:ln>
        </p:spPr>
        <p:txBody>
          <a:bodyPr wrap="none">
            <a:spAutoFit/>
          </a:bodyPr>
          <a:lstStyle/>
          <a:p>
            <a:pPr algn="ctr">
              <a:lnSpc>
                <a:spcPct val="125000"/>
              </a:lnSpc>
            </a:pPr>
            <a:r>
              <a:rPr kumimoji="1" lang="zh-CN" altLang="en-US" b="1">
                <a:latin typeface="微软雅黑" pitchFamily="34" charset="-122"/>
                <a:ea typeface="微软雅黑" pitchFamily="34" charset="-122"/>
              </a:rPr>
              <a:t>（</a:t>
            </a:r>
            <a:r>
              <a:rPr kumimoji="1" lang="en-US" altLang="zh-CN" b="1">
                <a:latin typeface="微软雅黑" pitchFamily="34" charset="-122"/>
                <a:ea typeface="微软雅黑" pitchFamily="34" charset="-122"/>
              </a:rPr>
              <a:t>6-28</a:t>
            </a:r>
            <a:r>
              <a:rPr kumimoji="1" lang="zh-CN" altLang="en-US" b="1">
                <a:latin typeface="微软雅黑" pitchFamily="34" charset="-122"/>
                <a:ea typeface="微软雅黑" pitchFamily="34" charset="-122"/>
              </a:rPr>
              <a:t>）</a:t>
            </a:r>
          </a:p>
        </p:txBody>
      </p:sp>
      <p:pic>
        <p:nvPicPr>
          <p:cNvPr id="6" name="Picture 6" descr="0511"/>
          <p:cNvPicPr>
            <a:picLocks noChangeAspect="1" noChangeArrowheads="1"/>
          </p:cNvPicPr>
          <p:nvPr/>
        </p:nvPicPr>
        <p:blipFill>
          <a:blip r:embed="rId4"/>
          <a:srcRect/>
          <a:stretch>
            <a:fillRect/>
          </a:stretch>
        </p:blipFill>
        <p:spPr bwMode="auto">
          <a:xfrm>
            <a:off x="5174298" y="3073975"/>
            <a:ext cx="3898296" cy="3141107"/>
          </a:xfrm>
          <a:prstGeom prst="rect">
            <a:avLst/>
          </a:prstGeom>
          <a:noFill/>
        </p:spPr>
      </p:pic>
      <p:cxnSp>
        <p:nvCxnSpPr>
          <p:cNvPr id="7" name="直接连接符 6"/>
          <p:cNvCxnSpPr/>
          <p:nvPr/>
        </p:nvCxnSpPr>
        <p:spPr>
          <a:xfrm>
            <a:off x="5643570" y="4642652"/>
            <a:ext cx="2143140" cy="1588"/>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715008" y="5072074"/>
            <a:ext cx="2143140" cy="1588"/>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5400000">
            <a:off x="5572926" y="4999842"/>
            <a:ext cx="3571900"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右大括号 9"/>
          <p:cNvSpPr/>
          <p:nvPr/>
        </p:nvSpPr>
        <p:spPr>
          <a:xfrm>
            <a:off x="7358082" y="4668338"/>
            <a:ext cx="142876" cy="117984"/>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右大括号 10"/>
          <p:cNvSpPr/>
          <p:nvPr/>
        </p:nvSpPr>
        <p:spPr>
          <a:xfrm>
            <a:off x="7358082" y="5071280"/>
            <a:ext cx="142876" cy="14367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Rectangle 3"/>
          <p:cNvSpPr txBox="1">
            <a:spLocks noChangeArrowheads="1"/>
          </p:cNvSpPr>
          <p:nvPr/>
        </p:nvSpPr>
        <p:spPr bwMode="auto">
          <a:xfrm>
            <a:off x="438176" y="3643314"/>
            <a:ext cx="7848600" cy="42735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zh-CN" altLang="en-US" sz="2800" b="1" i="0" u="none" strike="noStrike" kern="1200" cap="none" spc="0" normalizeH="0" baseline="0" noProof="0" dirty="0" smtClean="0">
                <a:ln>
                  <a:noFill/>
                </a:ln>
                <a:solidFill>
                  <a:srgbClr val="006699"/>
                </a:solidFill>
                <a:effectLst/>
                <a:uLnTx/>
                <a:uFillTx/>
                <a:latin typeface="微软雅黑" pitchFamily="34" charset="-122"/>
                <a:ea typeface="微软雅黑" pitchFamily="34" charset="-122"/>
                <a:cs typeface="+mn-cs"/>
              </a:rPr>
              <a:t>带负载时的转速降落 </a:t>
            </a:r>
          </a:p>
        </p:txBody>
      </p:sp>
      <p:graphicFrame>
        <p:nvGraphicFramePr>
          <p:cNvPr id="13" name="Object 4"/>
          <p:cNvGraphicFramePr>
            <a:graphicFrameLocks noChangeAspect="1"/>
          </p:cNvGraphicFramePr>
          <p:nvPr/>
        </p:nvGraphicFramePr>
        <p:xfrm>
          <a:off x="696915" y="4103688"/>
          <a:ext cx="4232275" cy="831850"/>
        </p:xfrm>
        <a:graphic>
          <a:graphicData uri="http://schemas.openxmlformats.org/presentationml/2006/ole">
            <p:oleObj spid="_x0000_s178179" name="公式" r:id="rId5" imgW="2667000" imgH="520700" progId="Equation.3">
              <p:embed/>
            </p:oleObj>
          </a:graphicData>
        </a:graphic>
      </p:graphicFrame>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rrowheads="1"/>
          </p:cNvSpPr>
          <p:nvPr>
            <p:ph type="title"/>
          </p:nvPr>
        </p:nvSpPr>
        <p:spPr>
          <a:xfrm>
            <a:off x="322263" y="765175"/>
            <a:ext cx="8426450" cy="762000"/>
          </a:xfrm>
        </p:spPr>
        <p:txBody>
          <a:bodyPr/>
          <a:lstStyle/>
          <a:p>
            <a:pPr marL="838200" indent="-838200" eaLnBrk="1" hangingPunct="1">
              <a:lnSpc>
                <a:spcPct val="125000"/>
              </a:lnSpc>
            </a:pPr>
            <a:r>
              <a:rPr lang="zh-CN" altLang="en-US" b="1" smtClean="0">
                <a:latin typeface="微软雅黑" pitchFamily="34" charset="-122"/>
                <a:ea typeface="微软雅黑" pitchFamily="34" charset="-122"/>
              </a:rPr>
              <a:t>零矢量集中的实现方法</a:t>
            </a:r>
          </a:p>
        </p:txBody>
      </p:sp>
      <p:sp>
        <p:nvSpPr>
          <p:cNvPr id="176131" name="Rectangle 3"/>
          <p:cNvSpPr>
            <a:spLocks noGrp="1" noRot="1" noChangeArrowheads="1"/>
          </p:cNvSpPr>
          <p:nvPr>
            <p:ph type="body" idx="1"/>
          </p:nvPr>
        </p:nvSpPr>
        <p:spPr>
          <a:xfrm>
            <a:off x="428596" y="2071678"/>
            <a:ext cx="8286808" cy="3889375"/>
          </a:xfrm>
        </p:spPr>
        <p:txBody>
          <a:bodyPr/>
          <a:lstStyle/>
          <a:p>
            <a:pPr algn="just" eaLnBrk="1" hangingPunct="1">
              <a:lnSpc>
                <a:spcPct val="125000"/>
              </a:lnSpc>
            </a:pPr>
            <a:r>
              <a:rPr lang="zh-CN" altLang="en-US" b="1" dirty="0" smtClean="0">
                <a:solidFill>
                  <a:srgbClr val="0000CC"/>
                </a:solidFill>
                <a:latin typeface="微软雅黑" pitchFamily="34" charset="-122"/>
                <a:ea typeface="微软雅黑" pitchFamily="34" charset="-122"/>
              </a:rPr>
              <a:t>对称原则：</a:t>
            </a:r>
            <a:r>
              <a:rPr lang="zh-CN" altLang="en-US" b="1" dirty="0" smtClean="0">
                <a:latin typeface="微软雅黑" pitchFamily="34" charset="-122"/>
                <a:ea typeface="微软雅黑" pitchFamily="34" charset="-122"/>
              </a:rPr>
              <a:t>将两个</a:t>
            </a:r>
            <a:r>
              <a:rPr lang="zh-CN" altLang="en-US" b="1" dirty="0" smtClean="0">
                <a:solidFill>
                  <a:srgbClr val="0000CC"/>
                </a:solidFill>
                <a:latin typeface="微软雅黑" pitchFamily="34" charset="-122"/>
                <a:ea typeface="微软雅黑" pitchFamily="34" charset="-122"/>
              </a:rPr>
              <a:t>基本电压矢量</a:t>
            </a:r>
            <a:r>
              <a:rPr lang="zh-CN" altLang="en-US" b="1" dirty="0" smtClean="0">
                <a:latin typeface="微软雅黑" pitchFamily="34" charset="-122"/>
                <a:ea typeface="微软雅黑" pitchFamily="34" charset="-122"/>
              </a:rPr>
              <a:t>的作用时间平分为</a:t>
            </a:r>
            <a:r>
              <a:rPr lang="en-US" altLang="zh-CN" b="1" dirty="0" smtClean="0">
                <a:latin typeface="微软雅黑" pitchFamily="34" charset="-122"/>
                <a:ea typeface="微软雅黑" pitchFamily="34" charset="-122"/>
              </a:rPr>
              <a:t>2</a:t>
            </a:r>
            <a:r>
              <a:rPr lang="zh-CN" altLang="en-US" b="1" dirty="0" smtClean="0">
                <a:latin typeface="微软雅黑" pitchFamily="34" charset="-122"/>
                <a:ea typeface="微软雅黑" pitchFamily="34" charset="-122"/>
              </a:rPr>
              <a:t>，安放在开关周期的首端和末端，</a:t>
            </a:r>
            <a:r>
              <a:rPr lang="zh-CN" altLang="en-US" b="1" dirty="0" smtClean="0">
                <a:solidFill>
                  <a:schemeClr val="hlink"/>
                </a:solidFill>
                <a:latin typeface="微软雅黑" pitchFamily="34" charset="-122"/>
                <a:ea typeface="微软雅黑" pitchFamily="34" charset="-122"/>
              </a:rPr>
              <a:t>把</a:t>
            </a:r>
            <a:r>
              <a:rPr lang="zh-CN" altLang="en-US" b="1" dirty="0" smtClean="0">
                <a:solidFill>
                  <a:srgbClr val="0000CC"/>
                </a:solidFill>
                <a:latin typeface="微软雅黑" pitchFamily="34" charset="-122"/>
                <a:ea typeface="微软雅黑" pitchFamily="34" charset="-122"/>
              </a:rPr>
              <a:t>零矢量</a:t>
            </a:r>
            <a:r>
              <a:rPr lang="zh-CN" altLang="en-US" b="1" dirty="0" smtClean="0">
                <a:solidFill>
                  <a:schemeClr val="hlink"/>
                </a:solidFill>
                <a:latin typeface="微软雅黑" pitchFamily="34" charset="-122"/>
                <a:ea typeface="微软雅黑" pitchFamily="34" charset="-122"/>
              </a:rPr>
              <a:t>的作用时间放在开关周期的中间；</a:t>
            </a:r>
            <a:endParaRPr lang="en-US" altLang="zh-CN" b="1" dirty="0" smtClean="0">
              <a:solidFill>
                <a:schemeClr val="hlink"/>
              </a:solidFill>
              <a:latin typeface="微软雅黑" pitchFamily="34" charset="-122"/>
              <a:ea typeface="微软雅黑" pitchFamily="34" charset="-122"/>
            </a:endParaRPr>
          </a:p>
          <a:p>
            <a:pPr algn="just" eaLnBrk="1" hangingPunct="1">
              <a:lnSpc>
                <a:spcPct val="125000"/>
              </a:lnSpc>
            </a:pPr>
            <a:r>
              <a:rPr lang="zh-CN" altLang="en-US" b="1" dirty="0" smtClean="0">
                <a:solidFill>
                  <a:schemeClr val="hlink"/>
                </a:solidFill>
                <a:latin typeface="微软雅黑" pitchFamily="34" charset="-122"/>
                <a:ea typeface="微软雅黑" pitchFamily="34" charset="-122"/>
              </a:rPr>
              <a:t>并按</a:t>
            </a:r>
            <a:r>
              <a:rPr lang="zh-CN" altLang="en-US" b="1" dirty="0" smtClean="0">
                <a:solidFill>
                  <a:srgbClr val="0000CC"/>
                </a:solidFill>
                <a:latin typeface="微软雅黑" pitchFamily="34" charset="-122"/>
                <a:ea typeface="微软雅黑" pitchFamily="34" charset="-122"/>
              </a:rPr>
              <a:t>开关次数最少</a:t>
            </a:r>
            <a:r>
              <a:rPr lang="zh-CN" altLang="en-US" b="1" dirty="0" smtClean="0">
                <a:solidFill>
                  <a:schemeClr val="hlink"/>
                </a:solidFill>
                <a:latin typeface="微软雅黑" pitchFamily="34" charset="-122"/>
                <a:ea typeface="微软雅黑" pitchFamily="34" charset="-122"/>
              </a:rPr>
              <a:t>的原则选择零矢量。</a:t>
            </a:r>
          </a:p>
        </p:txBody>
      </p:sp>
      <p:sp>
        <p:nvSpPr>
          <p:cNvPr id="176132" name="Rectangle 4"/>
          <p:cNvSpPr>
            <a:spLocks noChangeArrowheads="1"/>
          </p:cNvSpPr>
          <p:nvPr/>
        </p:nvSpPr>
        <p:spPr bwMode="auto">
          <a:xfrm>
            <a:off x="0" y="3214688"/>
            <a:ext cx="184731" cy="406971"/>
          </a:xfrm>
          <a:prstGeom prst="rect">
            <a:avLst/>
          </a:prstGeom>
          <a:noFill/>
          <a:ln w="9525">
            <a:noFill/>
            <a:miter lim="800000"/>
            <a:headEnd/>
            <a:tailEnd/>
          </a:ln>
        </p:spPr>
        <p:txBody>
          <a:bodyPr wrap="none" anchor="ctr">
            <a:spAutoFit/>
          </a:bodyPr>
          <a:lstStyle/>
          <a:p>
            <a:pPr>
              <a:lnSpc>
                <a:spcPct val="125000"/>
              </a:lnSpc>
            </a:pPr>
            <a:endParaRPr lang="zh-CN" altLang="en-US">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rrowheads="1"/>
          </p:cNvSpPr>
          <p:nvPr>
            <p:ph type="title"/>
          </p:nvPr>
        </p:nvSpPr>
        <p:spPr>
          <a:xfrm>
            <a:off x="322263" y="765175"/>
            <a:ext cx="8426450" cy="762000"/>
          </a:xfrm>
        </p:spPr>
        <p:txBody>
          <a:bodyPr/>
          <a:lstStyle/>
          <a:p>
            <a:pPr marL="838200" indent="-838200" eaLnBrk="1" hangingPunct="1"/>
            <a:r>
              <a:rPr lang="zh-CN" altLang="en-US" b="1" smtClean="0">
                <a:latin typeface="微软雅黑" pitchFamily="34" charset="-122"/>
                <a:ea typeface="微软雅黑" pitchFamily="34" charset="-122"/>
              </a:rPr>
              <a:t>零矢量集中的实现方法</a:t>
            </a:r>
          </a:p>
        </p:txBody>
      </p:sp>
      <p:sp>
        <p:nvSpPr>
          <p:cNvPr id="177155" name="Rectangle 3"/>
          <p:cNvSpPr>
            <a:spLocks noGrp="1" noRot="1" noChangeArrowheads="1"/>
          </p:cNvSpPr>
          <p:nvPr>
            <p:ph type="body" idx="1"/>
          </p:nvPr>
        </p:nvSpPr>
        <p:spPr>
          <a:xfrm>
            <a:off x="971550" y="5805488"/>
            <a:ext cx="7200900" cy="720725"/>
          </a:xfrm>
        </p:spPr>
        <p:txBody>
          <a:bodyPr/>
          <a:lstStyle/>
          <a:p>
            <a:pPr algn="just" eaLnBrk="1" hangingPunct="1">
              <a:lnSpc>
                <a:spcPct val="90000"/>
              </a:lnSpc>
              <a:buFont typeface="Wingdings" pitchFamily="2" charset="2"/>
              <a:buNone/>
            </a:pPr>
            <a:r>
              <a:rPr lang="zh-CN" altLang="en-US" b="1" smtClean="0">
                <a:latin typeface="微软雅黑" pitchFamily="34" charset="-122"/>
                <a:ea typeface="微软雅黑" pitchFamily="34" charset="-122"/>
              </a:rPr>
              <a:t>图</a:t>
            </a:r>
            <a:r>
              <a:rPr lang="en-US" altLang="zh-CN" b="1" smtClean="0">
                <a:latin typeface="微软雅黑" pitchFamily="34" charset="-122"/>
                <a:ea typeface="微软雅黑" pitchFamily="34" charset="-122"/>
              </a:rPr>
              <a:t>6-29  </a:t>
            </a:r>
            <a:r>
              <a:rPr lang="zh-CN" altLang="en-US" b="1" smtClean="0">
                <a:latin typeface="微软雅黑" pitchFamily="34" charset="-122"/>
                <a:ea typeface="微软雅黑" pitchFamily="34" charset="-122"/>
              </a:rPr>
              <a:t>零矢量集中的</a:t>
            </a:r>
            <a:r>
              <a:rPr lang="en-US" altLang="zh-CN" b="1" smtClean="0">
                <a:latin typeface="微软雅黑" pitchFamily="34" charset="-122"/>
                <a:ea typeface="微软雅黑" pitchFamily="34" charset="-122"/>
              </a:rPr>
              <a:t>SVPWM</a:t>
            </a:r>
            <a:r>
              <a:rPr lang="zh-CN" altLang="en-US" b="1" smtClean="0">
                <a:latin typeface="微软雅黑" pitchFamily="34" charset="-122"/>
                <a:ea typeface="微软雅黑" pitchFamily="34" charset="-122"/>
              </a:rPr>
              <a:t>实现</a:t>
            </a:r>
          </a:p>
        </p:txBody>
      </p:sp>
      <p:sp>
        <p:nvSpPr>
          <p:cNvPr id="177156" name="Rectangle 4"/>
          <p:cNvSpPr>
            <a:spLocks noChangeArrowheads="1"/>
          </p:cNvSpPr>
          <p:nvPr/>
        </p:nvSpPr>
        <p:spPr bwMode="auto">
          <a:xfrm>
            <a:off x="0" y="3328988"/>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77157" name="Rectangle 5"/>
          <p:cNvSpPr>
            <a:spLocks noChangeArrowheads="1"/>
          </p:cNvSpPr>
          <p:nvPr/>
        </p:nvSpPr>
        <p:spPr bwMode="auto">
          <a:xfrm>
            <a:off x="0" y="3328988"/>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77158" name="Rectangle 6"/>
          <p:cNvSpPr>
            <a:spLocks noChangeArrowheads="1"/>
          </p:cNvSpPr>
          <p:nvPr/>
        </p:nvSpPr>
        <p:spPr bwMode="auto">
          <a:xfrm>
            <a:off x="0" y="3328988"/>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77159" name="Rectangle 7"/>
          <p:cNvSpPr>
            <a:spLocks noChangeArrowheads="1"/>
          </p:cNvSpPr>
          <p:nvPr/>
        </p:nvSpPr>
        <p:spPr bwMode="auto">
          <a:xfrm>
            <a:off x="0" y="3328988"/>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77160" name="Rectangle 8"/>
          <p:cNvSpPr>
            <a:spLocks noChangeArrowheads="1"/>
          </p:cNvSpPr>
          <p:nvPr/>
        </p:nvSpPr>
        <p:spPr bwMode="auto">
          <a:xfrm>
            <a:off x="0" y="3328988"/>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77161" name="Rectangle 9"/>
          <p:cNvSpPr>
            <a:spLocks noChangeArrowheads="1"/>
          </p:cNvSpPr>
          <p:nvPr/>
        </p:nvSpPr>
        <p:spPr bwMode="auto">
          <a:xfrm>
            <a:off x="0" y="3214688"/>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pic>
        <p:nvPicPr>
          <p:cNvPr id="11" name="Picture 1"/>
          <p:cNvPicPr>
            <a:picLocks noChangeAspect="1" noChangeArrowheads="1"/>
          </p:cNvPicPr>
          <p:nvPr/>
        </p:nvPicPr>
        <p:blipFill>
          <a:blip r:embed="rId2"/>
          <a:srcRect/>
          <a:stretch>
            <a:fillRect/>
          </a:stretch>
        </p:blipFill>
        <p:spPr bwMode="auto">
          <a:xfrm>
            <a:off x="6500826" y="1500174"/>
            <a:ext cx="1933575" cy="4543425"/>
          </a:xfrm>
          <a:prstGeom prst="rect">
            <a:avLst/>
          </a:prstGeom>
          <a:noFill/>
          <a:ln w="9525">
            <a:noFill/>
            <a:miter lim="800000"/>
            <a:headEnd/>
            <a:tailEnd/>
          </a:ln>
          <a:effectLst/>
        </p:spPr>
      </p:pic>
      <p:pic>
        <p:nvPicPr>
          <p:cNvPr id="257027" name="Picture 3"/>
          <p:cNvPicPr>
            <a:picLocks noChangeAspect="1" noChangeArrowheads="1"/>
          </p:cNvPicPr>
          <p:nvPr/>
        </p:nvPicPr>
        <p:blipFill>
          <a:blip r:embed="rId3"/>
          <a:srcRect/>
          <a:stretch>
            <a:fillRect/>
          </a:stretch>
        </p:blipFill>
        <p:spPr bwMode="auto">
          <a:xfrm>
            <a:off x="1214438" y="1857388"/>
            <a:ext cx="4167188" cy="40005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rrowheads="1"/>
          </p:cNvSpPr>
          <p:nvPr>
            <p:ph type="title"/>
          </p:nvPr>
        </p:nvSpPr>
        <p:spPr>
          <a:xfrm>
            <a:off x="322263" y="765175"/>
            <a:ext cx="8426450" cy="762000"/>
          </a:xfrm>
        </p:spPr>
        <p:txBody>
          <a:bodyPr/>
          <a:lstStyle/>
          <a:p>
            <a:pPr marL="838200" indent="-838200" eaLnBrk="1" hangingPunct="1"/>
            <a:r>
              <a:rPr lang="zh-CN" altLang="en-US" b="1" smtClean="0">
                <a:latin typeface="微软雅黑" pitchFamily="34" charset="-122"/>
                <a:ea typeface="微软雅黑" pitchFamily="34" charset="-122"/>
              </a:rPr>
              <a:t>零矢量集中的实现方法</a:t>
            </a:r>
          </a:p>
        </p:txBody>
      </p:sp>
      <p:sp>
        <p:nvSpPr>
          <p:cNvPr id="177155" name="Rectangle 3"/>
          <p:cNvSpPr>
            <a:spLocks noGrp="1" noRot="1" noChangeArrowheads="1"/>
          </p:cNvSpPr>
          <p:nvPr>
            <p:ph type="body" idx="1"/>
          </p:nvPr>
        </p:nvSpPr>
        <p:spPr>
          <a:xfrm>
            <a:off x="971550" y="5805488"/>
            <a:ext cx="7200900" cy="720725"/>
          </a:xfrm>
        </p:spPr>
        <p:txBody>
          <a:bodyPr/>
          <a:lstStyle/>
          <a:p>
            <a:pPr algn="just" eaLnBrk="1" hangingPunct="1">
              <a:lnSpc>
                <a:spcPct val="90000"/>
              </a:lnSpc>
              <a:buFont typeface="Wingdings" pitchFamily="2" charset="2"/>
              <a:buNone/>
            </a:pPr>
            <a:r>
              <a:rPr lang="zh-CN" altLang="en-US" b="1" smtClean="0">
                <a:latin typeface="微软雅黑" pitchFamily="34" charset="-122"/>
                <a:ea typeface="微软雅黑" pitchFamily="34" charset="-122"/>
              </a:rPr>
              <a:t>图</a:t>
            </a:r>
            <a:r>
              <a:rPr lang="en-US" altLang="zh-CN" b="1" smtClean="0">
                <a:latin typeface="微软雅黑" pitchFamily="34" charset="-122"/>
                <a:ea typeface="微软雅黑" pitchFamily="34" charset="-122"/>
              </a:rPr>
              <a:t>6-29  </a:t>
            </a:r>
            <a:r>
              <a:rPr lang="zh-CN" altLang="en-US" b="1" smtClean="0">
                <a:latin typeface="微软雅黑" pitchFamily="34" charset="-122"/>
                <a:ea typeface="微软雅黑" pitchFamily="34" charset="-122"/>
              </a:rPr>
              <a:t>零矢量集中的</a:t>
            </a:r>
            <a:r>
              <a:rPr lang="en-US" altLang="zh-CN" b="1" smtClean="0">
                <a:latin typeface="微软雅黑" pitchFamily="34" charset="-122"/>
                <a:ea typeface="微软雅黑" pitchFamily="34" charset="-122"/>
              </a:rPr>
              <a:t>SVPWM</a:t>
            </a:r>
            <a:r>
              <a:rPr lang="zh-CN" altLang="en-US" b="1" smtClean="0">
                <a:latin typeface="微软雅黑" pitchFamily="34" charset="-122"/>
                <a:ea typeface="微软雅黑" pitchFamily="34" charset="-122"/>
              </a:rPr>
              <a:t>实现</a:t>
            </a:r>
          </a:p>
        </p:txBody>
      </p:sp>
      <p:sp>
        <p:nvSpPr>
          <p:cNvPr id="177156" name="Rectangle 4"/>
          <p:cNvSpPr>
            <a:spLocks noChangeArrowheads="1"/>
          </p:cNvSpPr>
          <p:nvPr/>
        </p:nvSpPr>
        <p:spPr bwMode="auto">
          <a:xfrm>
            <a:off x="0" y="3328988"/>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77157" name="Rectangle 5"/>
          <p:cNvSpPr>
            <a:spLocks noChangeArrowheads="1"/>
          </p:cNvSpPr>
          <p:nvPr/>
        </p:nvSpPr>
        <p:spPr bwMode="auto">
          <a:xfrm>
            <a:off x="0" y="3328988"/>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77158" name="Rectangle 6"/>
          <p:cNvSpPr>
            <a:spLocks noChangeArrowheads="1"/>
          </p:cNvSpPr>
          <p:nvPr/>
        </p:nvSpPr>
        <p:spPr bwMode="auto">
          <a:xfrm>
            <a:off x="0" y="3328988"/>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77159" name="Rectangle 7"/>
          <p:cNvSpPr>
            <a:spLocks noChangeArrowheads="1"/>
          </p:cNvSpPr>
          <p:nvPr/>
        </p:nvSpPr>
        <p:spPr bwMode="auto">
          <a:xfrm>
            <a:off x="0" y="3328988"/>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77160" name="Rectangle 8"/>
          <p:cNvSpPr>
            <a:spLocks noChangeArrowheads="1"/>
          </p:cNvSpPr>
          <p:nvPr/>
        </p:nvSpPr>
        <p:spPr bwMode="auto">
          <a:xfrm>
            <a:off x="0" y="3328988"/>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77161" name="Rectangle 9"/>
          <p:cNvSpPr>
            <a:spLocks noChangeArrowheads="1"/>
          </p:cNvSpPr>
          <p:nvPr/>
        </p:nvSpPr>
        <p:spPr bwMode="auto">
          <a:xfrm>
            <a:off x="0" y="3214688"/>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pic>
        <p:nvPicPr>
          <p:cNvPr id="11" name="Picture 1"/>
          <p:cNvPicPr>
            <a:picLocks noChangeAspect="1" noChangeArrowheads="1"/>
          </p:cNvPicPr>
          <p:nvPr/>
        </p:nvPicPr>
        <p:blipFill>
          <a:blip r:embed="rId2"/>
          <a:srcRect/>
          <a:stretch>
            <a:fillRect/>
          </a:stretch>
        </p:blipFill>
        <p:spPr bwMode="auto">
          <a:xfrm>
            <a:off x="6500826" y="1500174"/>
            <a:ext cx="1933575" cy="4543425"/>
          </a:xfrm>
          <a:prstGeom prst="rect">
            <a:avLst/>
          </a:prstGeom>
          <a:noFill/>
          <a:ln w="9525">
            <a:noFill/>
            <a:miter lim="800000"/>
            <a:headEnd/>
            <a:tailEnd/>
          </a:ln>
          <a:effectLst/>
        </p:spPr>
      </p:pic>
      <p:pic>
        <p:nvPicPr>
          <p:cNvPr id="455683" name="Picture 3"/>
          <p:cNvPicPr>
            <a:picLocks noChangeAspect="1" noChangeArrowheads="1"/>
          </p:cNvPicPr>
          <p:nvPr/>
        </p:nvPicPr>
        <p:blipFill>
          <a:blip r:embed="rId3"/>
          <a:srcRect/>
          <a:stretch>
            <a:fillRect/>
          </a:stretch>
        </p:blipFill>
        <p:spPr bwMode="auto">
          <a:xfrm>
            <a:off x="1428728" y="1714488"/>
            <a:ext cx="4250531" cy="403383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4" name="Rectangle 2"/>
          <p:cNvSpPr>
            <a:spLocks noGrp="1" noChangeArrowheads="1"/>
          </p:cNvSpPr>
          <p:nvPr>
            <p:ph type="title"/>
          </p:nvPr>
        </p:nvSpPr>
        <p:spPr>
          <a:xfrm>
            <a:off x="539750" y="908050"/>
            <a:ext cx="8162925" cy="762000"/>
          </a:xfrm>
        </p:spPr>
        <p:txBody>
          <a:bodyPr/>
          <a:lstStyle/>
          <a:p>
            <a:pPr marL="838200" indent="-838200">
              <a:lnSpc>
                <a:spcPct val="125000"/>
              </a:lnSpc>
            </a:pPr>
            <a:r>
              <a:rPr lang="zh-CN" altLang="en-US" b="1">
                <a:latin typeface="微软雅黑" pitchFamily="34" charset="-122"/>
                <a:ea typeface="微软雅黑" pitchFamily="34" charset="-122"/>
              </a:rPr>
              <a:t>零矢量集中的实现方法</a:t>
            </a:r>
            <a:r>
              <a:rPr lang="zh-CN" altLang="en-US">
                <a:latin typeface="微软雅黑" pitchFamily="34" charset="-122"/>
                <a:ea typeface="微软雅黑" pitchFamily="34" charset="-122"/>
              </a:rPr>
              <a:t> </a:t>
            </a:r>
          </a:p>
        </p:txBody>
      </p:sp>
      <p:sp>
        <p:nvSpPr>
          <p:cNvPr id="996355" name="Rectangle 3"/>
          <p:cNvSpPr>
            <a:spLocks noChangeArrowheads="1"/>
          </p:cNvSpPr>
          <p:nvPr/>
        </p:nvSpPr>
        <p:spPr bwMode="auto">
          <a:xfrm>
            <a:off x="0" y="0"/>
            <a:ext cx="184731" cy="406971"/>
          </a:xfrm>
          <a:prstGeom prst="rect">
            <a:avLst/>
          </a:prstGeom>
          <a:noFill/>
          <a:ln w="9525">
            <a:noFill/>
            <a:miter lim="800000"/>
            <a:headEnd/>
            <a:tailEnd/>
          </a:ln>
          <a:effectLst/>
        </p:spPr>
        <p:txBody>
          <a:bodyPr wrap="none" anchor="ctr">
            <a:spAutoFit/>
          </a:bodyPr>
          <a:lstStyle/>
          <a:p>
            <a:pPr>
              <a:lnSpc>
                <a:spcPct val="125000"/>
              </a:lnSpc>
            </a:pPr>
            <a:endParaRPr lang="zh-CN" altLang="en-US">
              <a:latin typeface="微软雅黑" pitchFamily="34" charset="-122"/>
              <a:ea typeface="微软雅黑" pitchFamily="34" charset="-122"/>
            </a:endParaRPr>
          </a:p>
        </p:txBody>
      </p:sp>
      <p:sp>
        <p:nvSpPr>
          <p:cNvPr id="996356" name="Rectangle 4"/>
          <p:cNvSpPr>
            <a:spLocks noChangeArrowheads="1"/>
          </p:cNvSpPr>
          <p:nvPr/>
        </p:nvSpPr>
        <p:spPr bwMode="auto">
          <a:xfrm>
            <a:off x="611188" y="1890713"/>
            <a:ext cx="8137525" cy="1708160"/>
          </a:xfrm>
          <a:prstGeom prst="rect">
            <a:avLst/>
          </a:prstGeom>
          <a:noFill/>
          <a:ln w="9525">
            <a:noFill/>
            <a:miter lim="800000"/>
            <a:headEnd/>
            <a:tailEnd/>
          </a:ln>
          <a:effectLst/>
        </p:spPr>
        <p:txBody>
          <a:bodyPr anchor="ctr">
            <a:spAutoFit/>
          </a:bodyPr>
          <a:lstStyle/>
          <a:p>
            <a:pPr algn="l">
              <a:lnSpc>
                <a:spcPct val="125000"/>
              </a:lnSpc>
              <a:buClr>
                <a:schemeClr val="folHlink"/>
              </a:buClr>
              <a:buSzPct val="75000"/>
              <a:buFont typeface="Wingdings" pitchFamily="2" charset="2"/>
              <a:buChar char="l"/>
            </a:pPr>
            <a:r>
              <a:rPr lang="zh-CN" altLang="en-US" sz="2800" b="1" dirty="0" smtClean="0">
                <a:solidFill>
                  <a:schemeClr val="tx1"/>
                </a:solidFill>
                <a:latin typeface="微软雅黑" pitchFamily="34" charset="-122"/>
                <a:ea typeface="微软雅黑" pitchFamily="34" charset="-122"/>
              </a:rPr>
              <a:t>在</a:t>
            </a:r>
            <a:r>
              <a:rPr lang="zh-CN" altLang="en-US" sz="2800" b="1" dirty="0">
                <a:solidFill>
                  <a:schemeClr val="tx1"/>
                </a:solidFill>
                <a:latin typeface="微软雅黑" pitchFamily="34" charset="-122"/>
                <a:ea typeface="微软雅黑" pitchFamily="34" charset="-122"/>
              </a:rPr>
              <a:t>一个开关周期内，</a:t>
            </a:r>
            <a:r>
              <a:rPr lang="zh-CN" altLang="en-US" sz="2800" b="1" dirty="0">
                <a:solidFill>
                  <a:srgbClr val="0000CC"/>
                </a:solidFill>
                <a:latin typeface="微软雅黑" pitchFamily="34" charset="-122"/>
                <a:ea typeface="微软雅黑" pitchFamily="34" charset="-122"/>
              </a:rPr>
              <a:t>有一相的状态保持</a:t>
            </a:r>
            <a:r>
              <a:rPr lang="zh-CN" altLang="en-US" sz="2800" b="1" dirty="0">
                <a:solidFill>
                  <a:schemeClr val="tx1"/>
                </a:solidFill>
                <a:latin typeface="微软雅黑" pitchFamily="34" charset="-122"/>
                <a:ea typeface="微软雅黑" pitchFamily="34" charset="-122"/>
              </a:rPr>
              <a:t>不变，从一个矢量切换到另一个矢量时，</a:t>
            </a:r>
            <a:r>
              <a:rPr lang="zh-CN" altLang="en-US" sz="2800" b="1" dirty="0">
                <a:solidFill>
                  <a:srgbClr val="0000CC"/>
                </a:solidFill>
                <a:latin typeface="微软雅黑" pitchFamily="34" charset="-122"/>
                <a:ea typeface="微软雅黑" pitchFamily="34" charset="-122"/>
              </a:rPr>
              <a:t>只有一相状态发生变化</a:t>
            </a:r>
            <a:r>
              <a:rPr lang="zh-CN" altLang="en-US" sz="2800" b="1" dirty="0">
                <a:solidFill>
                  <a:schemeClr val="tx1"/>
                </a:solidFill>
                <a:latin typeface="微软雅黑" pitchFamily="34" charset="-122"/>
                <a:ea typeface="微软雅黑" pitchFamily="34" charset="-122"/>
              </a:rPr>
              <a:t>，因而</a:t>
            </a:r>
            <a:r>
              <a:rPr lang="zh-CN" altLang="en-US" sz="2800" b="1" dirty="0">
                <a:latin typeface="微软雅黑" pitchFamily="34" charset="-122"/>
                <a:ea typeface="微软雅黑" pitchFamily="34" charset="-122"/>
              </a:rPr>
              <a:t>开关次数少，开关损耗小</a:t>
            </a:r>
            <a:r>
              <a:rPr lang="zh-CN" altLang="en-US" sz="2800" b="1" dirty="0">
                <a:solidFill>
                  <a:schemeClr val="tx1"/>
                </a:solidFill>
                <a:latin typeface="微软雅黑" pitchFamily="34" charset="-122"/>
                <a:ea typeface="微软雅黑" pitchFamily="34" charset="-122"/>
              </a:rPr>
              <a:t>。 </a:t>
            </a:r>
          </a:p>
        </p:txBody>
      </p:sp>
      <p:sp>
        <p:nvSpPr>
          <p:cNvPr id="996357" name="Rectangle 5"/>
          <p:cNvSpPr>
            <a:spLocks noChangeArrowheads="1"/>
          </p:cNvSpPr>
          <p:nvPr/>
        </p:nvSpPr>
        <p:spPr bwMode="auto">
          <a:xfrm>
            <a:off x="0" y="0"/>
            <a:ext cx="184731" cy="406971"/>
          </a:xfrm>
          <a:prstGeom prst="rect">
            <a:avLst/>
          </a:prstGeom>
          <a:noFill/>
          <a:ln w="9525">
            <a:noFill/>
            <a:miter lim="800000"/>
            <a:headEnd/>
            <a:tailEnd/>
          </a:ln>
          <a:effectLst/>
        </p:spPr>
        <p:txBody>
          <a:bodyPr wrap="none" anchor="ctr">
            <a:spAutoFit/>
          </a:bodyPr>
          <a:lstStyle/>
          <a:p>
            <a:pPr>
              <a:lnSpc>
                <a:spcPct val="125000"/>
              </a:lnSpc>
            </a:pPr>
            <a:endParaRPr lang="zh-CN" altLang="en-US">
              <a:latin typeface="微软雅黑" pitchFamily="34" charset="-122"/>
              <a:ea typeface="微软雅黑" pitchFamily="34" charset="-122"/>
            </a:endParaRPr>
          </a:p>
        </p:txBody>
      </p:sp>
      <p:sp>
        <p:nvSpPr>
          <p:cNvPr id="996358" name="Rectangle 6"/>
          <p:cNvSpPr>
            <a:spLocks noChangeArrowheads="1"/>
          </p:cNvSpPr>
          <p:nvPr/>
        </p:nvSpPr>
        <p:spPr bwMode="auto">
          <a:xfrm>
            <a:off x="0" y="0"/>
            <a:ext cx="184731" cy="406971"/>
          </a:xfrm>
          <a:prstGeom prst="rect">
            <a:avLst/>
          </a:prstGeom>
          <a:noFill/>
          <a:ln w="9525">
            <a:noFill/>
            <a:miter lim="800000"/>
            <a:headEnd/>
            <a:tailEnd/>
          </a:ln>
          <a:effectLst/>
        </p:spPr>
        <p:txBody>
          <a:bodyPr wrap="none" anchor="ctr">
            <a:spAutoFit/>
          </a:bodyPr>
          <a:lstStyle/>
          <a:p>
            <a:pPr>
              <a:lnSpc>
                <a:spcPct val="125000"/>
              </a:lnSpc>
            </a:pPr>
            <a:endParaRPr lang="zh-CN" altLang="en-US">
              <a:latin typeface="微软雅黑" pitchFamily="34" charset="-122"/>
              <a:ea typeface="微软雅黑" pitchFamily="34" charset="-122"/>
            </a:endParaRPr>
          </a:p>
        </p:txBody>
      </p:sp>
      <p:sp>
        <p:nvSpPr>
          <p:cNvPr id="996359" name="Rectangle 7"/>
          <p:cNvSpPr>
            <a:spLocks noChangeArrowheads="1"/>
          </p:cNvSpPr>
          <p:nvPr/>
        </p:nvSpPr>
        <p:spPr bwMode="auto">
          <a:xfrm>
            <a:off x="0" y="0"/>
            <a:ext cx="184731" cy="406971"/>
          </a:xfrm>
          <a:prstGeom prst="rect">
            <a:avLst/>
          </a:prstGeom>
          <a:noFill/>
          <a:ln w="9525">
            <a:noFill/>
            <a:miter lim="800000"/>
            <a:headEnd/>
            <a:tailEnd/>
          </a:ln>
          <a:effectLst/>
        </p:spPr>
        <p:txBody>
          <a:bodyPr wrap="none" anchor="ctr">
            <a:spAutoFit/>
          </a:bodyPr>
          <a:lstStyle/>
          <a:p>
            <a:pPr>
              <a:lnSpc>
                <a:spcPct val="125000"/>
              </a:lnSpc>
            </a:pPr>
            <a:endParaRPr lang="zh-CN" altLang="en-US">
              <a:latin typeface="微软雅黑" pitchFamily="34" charset="-122"/>
              <a:ea typeface="微软雅黑" pitchFamily="34" charset="-122"/>
            </a:endParaRPr>
          </a:p>
        </p:txBody>
      </p:sp>
      <p:sp>
        <p:nvSpPr>
          <p:cNvPr id="996360" name="Rectangle 8"/>
          <p:cNvSpPr>
            <a:spLocks noChangeArrowheads="1"/>
          </p:cNvSpPr>
          <p:nvPr/>
        </p:nvSpPr>
        <p:spPr bwMode="auto">
          <a:xfrm>
            <a:off x="0" y="0"/>
            <a:ext cx="184731" cy="406971"/>
          </a:xfrm>
          <a:prstGeom prst="rect">
            <a:avLst/>
          </a:prstGeom>
          <a:noFill/>
          <a:ln w="9525">
            <a:noFill/>
            <a:miter lim="800000"/>
            <a:headEnd/>
            <a:tailEnd/>
          </a:ln>
          <a:effectLst/>
        </p:spPr>
        <p:txBody>
          <a:bodyPr wrap="none" anchor="ctr">
            <a:spAutoFit/>
          </a:bodyPr>
          <a:lstStyle/>
          <a:p>
            <a:pPr>
              <a:lnSpc>
                <a:spcPct val="125000"/>
              </a:lnSpc>
            </a:pPr>
            <a:endParaRPr lang="zh-CN" altLang="en-US">
              <a:latin typeface="微软雅黑" pitchFamily="34" charset="-122"/>
              <a:ea typeface="微软雅黑" pitchFamily="34" charset="-122"/>
            </a:endParaRPr>
          </a:p>
        </p:txBody>
      </p:sp>
      <p:sp>
        <p:nvSpPr>
          <p:cNvPr id="996361" name="Rectangle 9"/>
          <p:cNvSpPr>
            <a:spLocks noChangeArrowheads="1"/>
          </p:cNvSpPr>
          <p:nvPr/>
        </p:nvSpPr>
        <p:spPr bwMode="auto">
          <a:xfrm>
            <a:off x="0" y="3195638"/>
            <a:ext cx="184731" cy="406971"/>
          </a:xfrm>
          <a:prstGeom prst="rect">
            <a:avLst/>
          </a:prstGeom>
          <a:noFill/>
          <a:ln w="9525">
            <a:noFill/>
            <a:miter lim="800000"/>
            <a:headEnd/>
            <a:tailEnd/>
          </a:ln>
          <a:effectLst/>
        </p:spPr>
        <p:txBody>
          <a:bodyPr wrap="none" anchor="ctr">
            <a:spAutoFit/>
          </a:bodyPr>
          <a:lstStyle/>
          <a:p>
            <a:pPr>
              <a:lnSpc>
                <a:spcPct val="125000"/>
              </a:lnSpc>
            </a:pPr>
            <a:endParaRPr lang="zh-CN" altLang="en-US">
              <a:latin typeface="微软雅黑" pitchFamily="34" charset="-122"/>
              <a:ea typeface="微软雅黑" pitchFamily="34" charset="-122"/>
            </a:endParaRPr>
          </a:p>
        </p:txBody>
      </p:sp>
      <p:sp>
        <p:nvSpPr>
          <p:cNvPr id="996362" name="Rectangle 10"/>
          <p:cNvSpPr>
            <a:spLocks noChangeArrowheads="1"/>
          </p:cNvSpPr>
          <p:nvPr/>
        </p:nvSpPr>
        <p:spPr bwMode="auto">
          <a:xfrm>
            <a:off x="0" y="3195638"/>
            <a:ext cx="184731" cy="406971"/>
          </a:xfrm>
          <a:prstGeom prst="rect">
            <a:avLst/>
          </a:prstGeom>
          <a:noFill/>
          <a:ln w="9525">
            <a:noFill/>
            <a:miter lim="800000"/>
            <a:headEnd/>
            <a:tailEnd/>
          </a:ln>
          <a:effectLst/>
        </p:spPr>
        <p:txBody>
          <a:bodyPr wrap="none" anchor="ctr">
            <a:spAutoFit/>
          </a:bodyPr>
          <a:lstStyle/>
          <a:p>
            <a:pPr>
              <a:lnSpc>
                <a:spcPct val="125000"/>
              </a:lnSpc>
            </a:pPr>
            <a:endParaRPr lang="zh-CN" altLang="en-US">
              <a:latin typeface="微软雅黑" pitchFamily="34" charset="-122"/>
              <a:ea typeface="微软雅黑" pitchFamily="34" charset="-122"/>
            </a:endParaRPr>
          </a:p>
        </p:txBody>
      </p:sp>
      <p:sp>
        <p:nvSpPr>
          <p:cNvPr id="996363" name="Rectangle 11"/>
          <p:cNvSpPr>
            <a:spLocks noChangeArrowheads="1"/>
          </p:cNvSpPr>
          <p:nvPr/>
        </p:nvSpPr>
        <p:spPr bwMode="auto">
          <a:xfrm>
            <a:off x="0" y="3314700"/>
            <a:ext cx="184731" cy="406971"/>
          </a:xfrm>
          <a:prstGeom prst="rect">
            <a:avLst/>
          </a:prstGeom>
          <a:noFill/>
          <a:ln w="9525">
            <a:noFill/>
            <a:miter lim="800000"/>
            <a:headEnd/>
            <a:tailEnd/>
          </a:ln>
          <a:effectLst/>
        </p:spPr>
        <p:txBody>
          <a:bodyPr wrap="none" anchor="ctr">
            <a:spAutoFit/>
          </a:bodyPr>
          <a:lstStyle/>
          <a:p>
            <a:pPr>
              <a:lnSpc>
                <a:spcPct val="125000"/>
              </a:lnSpc>
            </a:pPr>
            <a:endParaRPr lang="zh-CN" altLang="en-US">
              <a:latin typeface="微软雅黑" pitchFamily="34" charset="-122"/>
              <a:ea typeface="微软雅黑" pitchFamily="34" charset="-122"/>
            </a:endParaRPr>
          </a:p>
        </p:txBody>
      </p:sp>
      <p:sp>
        <p:nvSpPr>
          <p:cNvPr id="996364" name="Rectangle 12"/>
          <p:cNvSpPr>
            <a:spLocks noChangeArrowheads="1"/>
          </p:cNvSpPr>
          <p:nvPr/>
        </p:nvSpPr>
        <p:spPr bwMode="auto">
          <a:xfrm>
            <a:off x="0" y="3205163"/>
            <a:ext cx="184731" cy="406971"/>
          </a:xfrm>
          <a:prstGeom prst="rect">
            <a:avLst/>
          </a:prstGeom>
          <a:noFill/>
          <a:ln w="9525">
            <a:noFill/>
            <a:miter lim="800000"/>
            <a:headEnd/>
            <a:tailEnd/>
          </a:ln>
          <a:effectLst/>
        </p:spPr>
        <p:txBody>
          <a:bodyPr wrap="none" anchor="ctr">
            <a:spAutoFit/>
          </a:bodyPr>
          <a:lstStyle/>
          <a:p>
            <a:pPr>
              <a:lnSpc>
                <a:spcPct val="125000"/>
              </a:lnSpc>
            </a:pPr>
            <a:endParaRPr lang="zh-CN" altLang="en-US">
              <a:latin typeface="微软雅黑" pitchFamily="34" charset="-122"/>
              <a:ea typeface="微软雅黑" pitchFamily="34" charset="-122"/>
            </a:endParaRPr>
          </a:p>
        </p:txBody>
      </p:sp>
      <p:sp>
        <p:nvSpPr>
          <p:cNvPr id="996365" name="Rectangle 13"/>
          <p:cNvSpPr>
            <a:spLocks noChangeArrowheads="1"/>
          </p:cNvSpPr>
          <p:nvPr/>
        </p:nvSpPr>
        <p:spPr bwMode="auto">
          <a:xfrm>
            <a:off x="0" y="3300413"/>
            <a:ext cx="184731" cy="406971"/>
          </a:xfrm>
          <a:prstGeom prst="rect">
            <a:avLst/>
          </a:prstGeom>
          <a:noFill/>
          <a:ln w="9525">
            <a:noFill/>
            <a:miter lim="800000"/>
            <a:headEnd/>
            <a:tailEnd/>
          </a:ln>
          <a:effectLst/>
        </p:spPr>
        <p:txBody>
          <a:bodyPr wrap="none" anchor="ctr">
            <a:spAutoFit/>
          </a:bodyPr>
          <a:lstStyle/>
          <a:p>
            <a:pPr>
              <a:lnSpc>
                <a:spcPct val="125000"/>
              </a:lnSpc>
            </a:pPr>
            <a:endParaRPr lang="zh-CN" altLang="en-US">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rrowheads="1"/>
          </p:cNvSpPr>
          <p:nvPr>
            <p:ph type="title"/>
          </p:nvPr>
        </p:nvSpPr>
        <p:spPr>
          <a:xfrm>
            <a:off x="322263" y="571480"/>
            <a:ext cx="8426450" cy="762000"/>
          </a:xfrm>
        </p:spPr>
        <p:txBody>
          <a:bodyPr/>
          <a:lstStyle/>
          <a:p>
            <a:pPr marL="838200" indent="-838200" eaLnBrk="1" hangingPunct="1">
              <a:lnSpc>
                <a:spcPct val="125000"/>
              </a:lnSpc>
            </a:pPr>
            <a:r>
              <a:rPr lang="zh-CN" altLang="en-US" b="1" smtClean="0">
                <a:latin typeface="微软雅黑" pitchFamily="34" charset="-122"/>
                <a:ea typeface="微软雅黑" pitchFamily="34" charset="-122"/>
              </a:rPr>
              <a:t>零矢量分布的实现方法</a:t>
            </a:r>
          </a:p>
        </p:txBody>
      </p:sp>
      <p:sp>
        <p:nvSpPr>
          <p:cNvPr id="178179" name="Rectangle 3"/>
          <p:cNvSpPr>
            <a:spLocks noGrp="1" noRot="1" noChangeArrowheads="1"/>
          </p:cNvSpPr>
          <p:nvPr>
            <p:ph type="body" idx="1"/>
          </p:nvPr>
        </p:nvSpPr>
        <p:spPr>
          <a:xfrm>
            <a:off x="285720" y="1928802"/>
            <a:ext cx="8858280" cy="3889375"/>
          </a:xfrm>
        </p:spPr>
        <p:txBody>
          <a:bodyPr/>
          <a:lstStyle/>
          <a:p>
            <a:pPr algn="just" eaLnBrk="1" hangingPunct="1">
              <a:lnSpc>
                <a:spcPct val="125000"/>
              </a:lnSpc>
            </a:pPr>
            <a:r>
              <a:rPr lang="zh-CN" altLang="en-US" b="1" dirty="0" smtClean="0">
                <a:latin typeface="微软雅黑" pitchFamily="34" charset="-122"/>
                <a:ea typeface="微软雅黑" pitchFamily="34" charset="-122"/>
              </a:rPr>
              <a:t>将</a:t>
            </a:r>
            <a:r>
              <a:rPr lang="zh-CN" altLang="en-US" b="1" dirty="0" smtClean="0">
                <a:solidFill>
                  <a:srgbClr val="0000CC"/>
                </a:solidFill>
                <a:latin typeface="微软雅黑" pitchFamily="34" charset="-122"/>
                <a:ea typeface="微软雅黑" pitchFamily="34" charset="-122"/>
              </a:rPr>
              <a:t>零矢量平均</a:t>
            </a:r>
            <a:r>
              <a:rPr lang="zh-CN" altLang="en-US" b="1" dirty="0" smtClean="0">
                <a:latin typeface="微软雅黑" pitchFamily="34" charset="-122"/>
                <a:ea typeface="微软雅黑" pitchFamily="34" charset="-122"/>
              </a:rPr>
              <a:t>分为</a:t>
            </a:r>
            <a:r>
              <a:rPr lang="en-US" altLang="zh-CN" b="1" dirty="0" smtClean="0">
                <a:latin typeface="微软雅黑" pitchFamily="34" charset="-122"/>
                <a:ea typeface="微软雅黑" pitchFamily="34" charset="-122"/>
              </a:rPr>
              <a:t>4</a:t>
            </a:r>
            <a:r>
              <a:rPr lang="zh-CN" altLang="en-US" b="1" dirty="0" smtClean="0">
                <a:latin typeface="微软雅黑" pitchFamily="34" charset="-122"/>
                <a:ea typeface="微软雅黑" pitchFamily="34" charset="-122"/>
              </a:rPr>
              <a:t>份，</a:t>
            </a:r>
            <a:r>
              <a:rPr lang="zh-CN" altLang="en-US" b="1" dirty="0" smtClean="0">
                <a:solidFill>
                  <a:schemeClr val="hlink"/>
                </a:solidFill>
                <a:latin typeface="微软雅黑" pitchFamily="34" charset="-122"/>
                <a:ea typeface="微软雅黑" pitchFamily="34" charset="-122"/>
              </a:rPr>
              <a:t>在开关周期的首、尾各放</a:t>
            </a:r>
            <a:r>
              <a:rPr lang="en-US" altLang="zh-CN" b="1" dirty="0" smtClean="0">
                <a:solidFill>
                  <a:schemeClr val="hlink"/>
                </a:solidFill>
                <a:latin typeface="微软雅黑" pitchFamily="34" charset="-122"/>
                <a:ea typeface="微软雅黑" pitchFamily="34" charset="-122"/>
              </a:rPr>
              <a:t>1</a:t>
            </a:r>
            <a:r>
              <a:rPr lang="zh-CN" altLang="en-US" b="1" dirty="0" smtClean="0">
                <a:solidFill>
                  <a:schemeClr val="hlink"/>
                </a:solidFill>
                <a:latin typeface="微软雅黑" pitchFamily="34" charset="-122"/>
                <a:ea typeface="微软雅黑" pitchFamily="34" charset="-122"/>
              </a:rPr>
              <a:t>份，在中间放两份，</a:t>
            </a:r>
            <a:r>
              <a:rPr lang="zh-CN" altLang="en-US" b="1" dirty="0" smtClean="0">
                <a:latin typeface="微软雅黑" pitchFamily="34" charset="-122"/>
                <a:ea typeface="微软雅黑" pitchFamily="34" charset="-122"/>
              </a:rPr>
              <a:t>将</a:t>
            </a:r>
            <a:r>
              <a:rPr lang="zh-CN" altLang="en-US" b="1" dirty="0" smtClean="0">
                <a:solidFill>
                  <a:srgbClr val="0000CC"/>
                </a:solidFill>
                <a:latin typeface="微软雅黑" pitchFamily="34" charset="-122"/>
                <a:ea typeface="微软雅黑" pitchFamily="34" charset="-122"/>
              </a:rPr>
              <a:t>两个基本电压矢量</a:t>
            </a:r>
            <a:r>
              <a:rPr lang="zh-CN" altLang="en-US" b="1" dirty="0" smtClean="0">
                <a:latin typeface="微软雅黑" pitchFamily="34" charset="-122"/>
                <a:ea typeface="微软雅黑" pitchFamily="34" charset="-122"/>
              </a:rPr>
              <a:t>的作用时间、平分为二后，插在零矢量间。</a:t>
            </a:r>
          </a:p>
          <a:p>
            <a:pPr algn="just" eaLnBrk="1" hangingPunct="1">
              <a:lnSpc>
                <a:spcPct val="125000"/>
              </a:lnSpc>
            </a:pPr>
            <a:r>
              <a:rPr lang="zh-CN" altLang="en-US" b="1" dirty="0" smtClean="0">
                <a:latin typeface="微软雅黑" pitchFamily="34" charset="-122"/>
                <a:ea typeface="微软雅黑" pitchFamily="34" charset="-122"/>
              </a:rPr>
              <a:t>按</a:t>
            </a:r>
            <a:r>
              <a:rPr lang="zh-CN" altLang="en-US" b="1" dirty="0" smtClean="0">
                <a:solidFill>
                  <a:srgbClr val="0000CC"/>
                </a:solidFill>
                <a:latin typeface="微软雅黑" pitchFamily="34" charset="-122"/>
                <a:ea typeface="微软雅黑" pitchFamily="34" charset="-122"/>
              </a:rPr>
              <a:t>开关损耗较小</a:t>
            </a:r>
            <a:r>
              <a:rPr lang="zh-CN" altLang="en-US" b="1" dirty="0" smtClean="0">
                <a:latin typeface="微软雅黑" pitchFamily="34" charset="-122"/>
                <a:ea typeface="微软雅黑" pitchFamily="34" charset="-122"/>
              </a:rPr>
              <a:t>的原则，选取零矢量。 </a:t>
            </a: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rrowheads="1"/>
          </p:cNvSpPr>
          <p:nvPr>
            <p:ph type="title"/>
          </p:nvPr>
        </p:nvSpPr>
        <p:spPr>
          <a:xfrm>
            <a:off x="322263" y="765175"/>
            <a:ext cx="8426450" cy="762000"/>
          </a:xfrm>
        </p:spPr>
        <p:txBody>
          <a:bodyPr/>
          <a:lstStyle/>
          <a:p>
            <a:pPr marL="838200" indent="-838200" eaLnBrk="1" hangingPunct="1"/>
            <a:r>
              <a:rPr lang="zh-CN" altLang="en-US" b="1" smtClean="0">
                <a:latin typeface="微软雅黑" pitchFamily="34" charset="-122"/>
                <a:ea typeface="微软雅黑" pitchFamily="34" charset="-122"/>
              </a:rPr>
              <a:t>零矢量分布的实现方法</a:t>
            </a:r>
          </a:p>
        </p:txBody>
      </p:sp>
      <p:sp>
        <p:nvSpPr>
          <p:cNvPr id="179203" name="Rectangle 3"/>
          <p:cNvSpPr>
            <a:spLocks noGrp="1" noRot="1" noChangeArrowheads="1"/>
          </p:cNvSpPr>
          <p:nvPr>
            <p:ph type="body" idx="1"/>
          </p:nvPr>
        </p:nvSpPr>
        <p:spPr>
          <a:xfrm>
            <a:off x="1187450" y="5661025"/>
            <a:ext cx="7200900" cy="720725"/>
          </a:xfrm>
        </p:spPr>
        <p:txBody>
          <a:bodyPr/>
          <a:lstStyle/>
          <a:p>
            <a:pPr algn="just" eaLnBrk="1" hangingPunct="1">
              <a:lnSpc>
                <a:spcPct val="90000"/>
              </a:lnSpc>
              <a:buFont typeface="Wingdings" pitchFamily="2" charset="2"/>
              <a:buNone/>
            </a:pPr>
            <a:r>
              <a:rPr lang="zh-CN" altLang="en-US" b="1" smtClean="0">
                <a:latin typeface="微软雅黑" pitchFamily="34" charset="-122"/>
                <a:ea typeface="微软雅黑" pitchFamily="34" charset="-122"/>
              </a:rPr>
              <a:t>图</a:t>
            </a:r>
            <a:r>
              <a:rPr lang="en-US" altLang="zh-CN" b="1" smtClean="0">
                <a:latin typeface="微软雅黑" pitchFamily="34" charset="-122"/>
                <a:ea typeface="微软雅黑" pitchFamily="34" charset="-122"/>
              </a:rPr>
              <a:t>6-30  </a:t>
            </a:r>
            <a:r>
              <a:rPr lang="zh-CN" altLang="en-US" b="1" smtClean="0">
                <a:latin typeface="微软雅黑" pitchFamily="34" charset="-122"/>
                <a:ea typeface="微软雅黑" pitchFamily="34" charset="-122"/>
              </a:rPr>
              <a:t>零矢量分布的</a:t>
            </a:r>
            <a:r>
              <a:rPr lang="en-US" altLang="zh-CN" b="1" smtClean="0">
                <a:latin typeface="微软雅黑" pitchFamily="34" charset="-122"/>
                <a:ea typeface="微软雅黑" pitchFamily="34" charset="-122"/>
              </a:rPr>
              <a:t>SVPWM</a:t>
            </a:r>
            <a:r>
              <a:rPr lang="zh-CN" altLang="en-US" b="1" smtClean="0">
                <a:latin typeface="微软雅黑" pitchFamily="34" charset="-122"/>
                <a:ea typeface="微软雅黑" pitchFamily="34" charset="-122"/>
              </a:rPr>
              <a:t>实现</a:t>
            </a:r>
          </a:p>
        </p:txBody>
      </p:sp>
      <p:sp>
        <p:nvSpPr>
          <p:cNvPr id="179204" name="Rectangle 4"/>
          <p:cNvSpPr>
            <a:spLocks noChangeArrowheads="1"/>
          </p:cNvSpPr>
          <p:nvPr/>
        </p:nvSpPr>
        <p:spPr bwMode="auto">
          <a:xfrm>
            <a:off x="0" y="3205163"/>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graphicFrame>
        <p:nvGraphicFramePr>
          <p:cNvPr id="179205" name="Object 2"/>
          <p:cNvGraphicFramePr>
            <a:graphicFrameLocks noChangeAspect="1"/>
          </p:cNvGraphicFramePr>
          <p:nvPr/>
        </p:nvGraphicFramePr>
        <p:xfrm>
          <a:off x="1071538" y="1857364"/>
          <a:ext cx="4176713" cy="3646487"/>
        </p:xfrm>
        <a:graphic>
          <a:graphicData uri="http://schemas.openxmlformats.org/presentationml/2006/ole">
            <p:oleObj spid="_x0000_s258050" name="Visio" r:id="rId3" imgW="2396576" imgH="2091690" progId="Visio.Drawing.11">
              <p:embed/>
            </p:oleObj>
          </a:graphicData>
        </a:graphic>
      </p:graphicFrame>
      <p:pic>
        <p:nvPicPr>
          <p:cNvPr id="6" name="Picture 1"/>
          <p:cNvPicPr>
            <a:picLocks noChangeAspect="1" noChangeArrowheads="1"/>
          </p:cNvPicPr>
          <p:nvPr/>
        </p:nvPicPr>
        <p:blipFill>
          <a:blip r:embed="rId4"/>
          <a:srcRect/>
          <a:stretch>
            <a:fillRect/>
          </a:stretch>
        </p:blipFill>
        <p:spPr bwMode="auto">
          <a:xfrm>
            <a:off x="7067581" y="1357298"/>
            <a:ext cx="1933575" cy="45434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50" name="Rectangle 2"/>
          <p:cNvSpPr>
            <a:spLocks noGrp="1" noChangeArrowheads="1"/>
          </p:cNvSpPr>
          <p:nvPr>
            <p:ph type="title"/>
          </p:nvPr>
        </p:nvSpPr>
        <p:spPr>
          <a:xfrm>
            <a:off x="539750" y="908050"/>
            <a:ext cx="8162925" cy="762000"/>
          </a:xfrm>
        </p:spPr>
        <p:txBody>
          <a:bodyPr/>
          <a:lstStyle/>
          <a:p>
            <a:pPr marL="838200" indent="-838200"/>
            <a:r>
              <a:rPr lang="zh-CN" altLang="en-US" b="1">
                <a:latin typeface="微软雅黑" pitchFamily="34" charset="-122"/>
                <a:ea typeface="微软雅黑" pitchFamily="34" charset="-122"/>
              </a:rPr>
              <a:t>零矢量分散的实现方法</a:t>
            </a:r>
            <a:r>
              <a:rPr lang="zh-CN" altLang="en-US">
                <a:latin typeface="微软雅黑" pitchFamily="34" charset="-122"/>
                <a:ea typeface="微软雅黑" pitchFamily="34" charset="-122"/>
              </a:rPr>
              <a:t> </a:t>
            </a:r>
          </a:p>
        </p:txBody>
      </p:sp>
      <p:sp>
        <p:nvSpPr>
          <p:cNvPr id="1000451" name="Rectangle 3"/>
          <p:cNvSpPr>
            <a:spLocks noChangeArrowheads="1"/>
          </p:cNvSpPr>
          <p:nvPr/>
        </p:nvSpPr>
        <p:spPr bwMode="auto">
          <a:xfrm>
            <a:off x="0" y="0"/>
            <a:ext cx="184731" cy="369332"/>
          </a:xfrm>
          <a:prstGeom prst="rect">
            <a:avLst/>
          </a:prstGeom>
          <a:noFill/>
          <a:ln w="9525">
            <a:noFill/>
            <a:miter lim="800000"/>
            <a:headEnd/>
            <a:tailEnd/>
          </a:ln>
          <a:effectLst/>
        </p:spPr>
        <p:txBody>
          <a:bodyPr wrap="none" anchor="ctr">
            <a:spAutoFit/>
          </a:bodyPr>
          <a:lstStyle/>
          <a:p>
            <a:endParaRPr lang="zh-CN" altLang="en-US">
              <a:latin typeface="微软雅黑" pitchFamily="34" charset="-122"/>
              <a:ea typeface="微软雅黑" pitchFamily="34" charset="-122"/>
            </a:endParaRPr>
          </a:p>
        </p:txBody>
      </p:sp>
      <p:sp>
        <p:nvSpPr>
          <p:cNvPr id="1000453" name="Rectangle 5"/>
          <p:cNvSpPr>
            <a:spLocks noChangeArrowheads="1"/>
          </p:cNvSpPr>
          <p:nvPr/>
        </p:nvSpPr>
        <p:spPr bwMode="auto">
          <a:xfrm>
            <a:off x="0" y="0"/>
            <a:ext cx="184731" cy="369332"/>
          </a:xfrm>
          <a:prstGeom prst="rect">
            <a:avLst/>
          </a:prstGeom>
          <a:noFill/>
          <a:ln w="9525">
            <a:noFill/>
            <a:miter lim="800000"/>
            <a:headEnd/>
            <a:tailEnd/>
          </a:ln>
          <a:effectLst/>
        </p:spPr>
        <p:txBody>
          <a:bodyPr wrap="none" anchor="ctr">
            <a:spAutoFit/>
          </a:bodyPr>
          <a:lstStyle/>
          <a:p>
            <a:endParaRPr lang="zh-CN" altLang="en-US">
              <a:latin typeface="微软雅黑" pitchFamily="34" charset="-122"/>
              <a:ea typeface="微软雅黑" pitchFamily="34" charset="-122"/>
            </a:endParaRPr>
          </a:p>
        </p:txBody>
      </p:sp>
      <p:sp>
        <p:nvSpPr>
          <p:cNvPr id="1000454" name="Rectangle 6"/>
          <p:cNvSpPr>
            <a:spLocks noChangeArrowheads="1"/>
          </p:cNvSpPr>
          <p:nvPr/>
        </p:nvSpPr>
        <p:spPr bwMode="auto">
          <a:xfrm>
            <a:off x="0" y="0"/>
            <a:ext cx="184731" cy="369332"/>
          </a:xfrm>
          <a:prstGeom prst="rect">
            <a:avLst/>
          </a:prstGeom>
          <a:noFill/>
          <a:ln w="9525">
            <a:noFill/>
            <a:miter lim="800000"/>
            <a:headEnd/>
            <a:tailEnd/>
          </a:ln>
          <a:effectLst/>
        </p:spPr>
        <p:txBody>
          <a:bodyPr wrap="none" anchor="ctr">
            <a:spAutoFit/>
          </a:bodyPr>
          <a:lstStyle/>
          <a:p>
            <a:endParaRPr lang="zh-CN" altLang="en-US">
              <a:latin typeface="微软雅黑" pitchFamily="34" charset="-122"/>
              <a:ea typeface="微软雅黑" pitchFamily="34" charset="-122"/>
            </a:endParaRPr>
          </a:p>
        </p:txBody>
      </p:sp>
      <p:sp>
        <p:nvSpPr>
          <p:cNvPr id="1000455" name="Rectangle 7"/>
          <p:cNvSpPr>
            <a:spLocks noChangeArrowheads="1"/>
          </p:cNvSpPr>
          <p:nvPr/>
        </p:nvSpPr>
        <p:spPr bwMode="auto">
          <a:xfrm>
            <a:off x="0" y="0"/>
            <a:ext cx="184731" cy="369332"/>
          </a:xfrm>
          <a:prstGeom prst="rect">
            <a:avLst/>
          </a:prstGeom>
          <a:noFill/>
          <a:ln w="9525">
            <a:noFill/>
            <a:miter lim="800000"/>
            <a:headEnd/>
            <a:tailEnd/>
          </a:ln>
          <a:effectLst/>
        </p:spPr>
        <p:txBody>
          <a:bodyPr wrap="none" anchor="ctr">
            <a:spAutoFit/>
          </a:bodyPr>
          <a:lstStyle/>
          <a:p>
            <a:endParaRPr lang="zh-CN" altLang="en-US">
              <a:latin typeface="微软雅黑" pitchFamily="34" charset="-122"/>
              <a:ea typeface="微软雅黑" pitchFamily="34" charset="-122"/>
            </a:endParaRPr>
          </a:p>
        </p:txBody>
      </p:sp>
      <p:sp>
        <p:nvSpPr>
          <p:cNvPr id="1000456" name="Rectangle 8"/>
          <p:cNvSpPr>
            <a:spLocks noChangeArrowheads="1"/>
          </p:cNvSpPr>
          <p:nvPr/>
        </p:nvSpPr>
        <p:spPr bwMode="auto">
          <a:xfrm>
            <a:off x="0" y="0"/>
            <a:ext cx="184731" cy="369332"/>
          </a:xfrm>
          <a:prstGeom prst="rect">
            <a:avLst/>
          </a:prstGeom>
          <a:noFill/>
          <a:ln w="9525">
            <a:noFill/>
            <a:miter lim="800000"/>
            <a:headEnd/>
            <a:tailEnd/>
          </a:ln>
          <a:effectLst/>
        </p:spPr>
        <p:txBody>
          <a:bodyPr wrap="none" anchor="ctr">
            <a:spAutoFit/>
          </a:bodyPr>
          <a:lstStyle/>
          <a:p>
            <a:endParaRPr lang="zh-CN" altLang="en-US">
              <a:latin typeface="微软雅黑" pitchFamily="34" charset="-122"/>
              <a:ea typeface="微软雅黑" pitchFamily="34" charset="-122"/>
            </a:endParaRPr>
          </a:p>
        </p:txBody>
      </p:sp>
      <p:sp>
        <p:nvSpPr>
          <p:cNvPr id="1000457" name="Rectangle 9"/>
          <p:cNvSpPr>
            <a:spLocks noChangeArrowheads="1"/>
          </p:cNvSpPr>
          <p:nvPr/>
        </p:nvSpPr>
        <p:spPr bwMode="auto">
          <a:xfrm>
            <a:off x="0" y="3195638"/>
            <a:ext cx="184731" cy="369332"/>
          </a:xfrm>
          <a:prstGeom prst="rect">
            <a:avLst/>
          </a:prstGeom>
          <a:noFill/>
          <a:ln w="9525">
            <a:noFill/>
            <a:miter lim="800000"/>
            <a:headEnd/>
            <a:tailEnd/>
          </a:ln>
          <a:effectLst/>
        </p:spPr>
        <p:txBody>
          <a:bodyPr wrap="none" anchor="ctr">
            <a:spAutoFit/>
          </a:bodyPr>
          <a:lstStyle/>
          <a:p>
            <a:endParaRPr lang="zh-CN" altLang="en-US">
              <a:latin typeface="微软雅黑" pitchFamily="34" charset="-122"/>
              <a:ea typeface="微软雅黑" pitchFamily="34" charset="-122"/>
            </a:endParaRPr>
          </a:p>
        </p:txBody>
      </p:sp>
      <p:sp>
        <p:nvSpPr>
          <p:cNvPr id="1000458" name="Rectangle 10"/>
          <p:cNvSpPr>
            <a:spLocks noChangeArrowheads="1"/>
          </p:cNvSpPr>
          <p:nvPr/>
        </p:nvSpPr>
        <p:spPr bwMode="auto">
          <a:xfrm>
            <a:off x="0" y="3195638"/>
            <a:ext cx="184731" cy="369332"/>
          </a:xfrm>
          <a:prstGeom prst="rect">
            <a:avLst/>
          </a:prstGeom>
          <a:noFill/>
          <a:ln w="9525">
            <a:noFill/>
            <a:miter lim="800000"/>
            <a:headEnd/>
            <a:tailEnd/>
          </a:ln>
          <a:effectLst/>
        </p:spPr>
        <p:txBody>
          <a:bodyPr wrap="none" anchor="ctr">
            <a:spAutoFit/>
          </a:bodyPr>
          <a:lstStyle/>
          <a:p>
            <a:endParaRPr lang="zh-CN" altLang="en-US">
              <a:latin typeface="微软雅黑" pitchFamily="34" charset="-122"/>
              <a:ea typeface="微软雅黑" pitchFamily="34" charset="-122"/>
            </a:endParaRPr>
          </a:p>
        </p:txBody>
      </p:sp>
      <p:sp>
        <p:nvSpPr>
          <p:cNvPr id="1000459" name="Rectangle 11"/>
          <p:cNvSpPr>
            <a:spLocks noChangeArrowheads="1"/>
          </p:cNvSpPr>
          <p:nvPr/>
        </p:nvSpPr>
        <p:spPr bwMode="auto">
          <a:xfrm>
            <a:off x="0" y="3314700"/>
            <a:ext cx="184731" cy="369332"/>
          </a:xfrm>
          <a:prstGeom prst="rect">
            <a:avLst/>
          </a:prstGeom>
          <a:noFill/>
          <a:ln w="9525">
            <a:noFill/>
            <a:miter lim="800000"/>
            <a:headEnd/>
            <a:tailEnd/>
          </a:ln>
          <a:effectLst/>
        </p:spPr>
        <p:txBody>
          <a:bodyPr wrap="none" anchor="ctr">
            <a:spAutoFit/>
          </a:bodyPr>
          <a:lstStyle/>
          <a:p>
            <a:endParaRPr lang="zh-CN" altLang="en-US">
              <a:latin typeface="微软雅黑" pitchFamily="34" charset="-122"/>
              <a:ea typeface="微软雅黑" pitchFamily="34" charset="-122"/>
            </a:endParaRPr>
          </a:p>
        </p:txBody>
      </p:sp>
      <p:sp>
        <p:nvSpPr>
          <p:cNvPr id="1000460" name="Rectangle 12"/>
          <p:cNvSpPr>
            <a:spLocks noChangeArrowheads="1"/>
          </p:cNvSpPr>
          <p:nvPr/>
        </p:nvSpPr>
        <p:spPr bwMode="auto">
          <a:xfrm>
            <a:off x="0" y="3205163"/>
            <a:ext cx="184731" cy="369332"/>
          </a:xfrm>
          <a:prstGeom prst="rect">
            <a:avLst/>
          </a:prstGeom>
          <a:noFill/>
          <a:ln w="9525">
            <a:noFill/>
            <a:miter lim="800000"/>
            <a:headEnd/>
            <a:tailEnd/>
          </a:ln>
          <a:effectLst/>
        </p:spPr>
        <p:txBody>
          <a:bodyPr wrap="none" anchor="ctr">
            <a:spAutoFit/>
          </a:bodyPr>
          <a:lstStyle/>
          <a:p>
            <a:endParaRPr lang="zh-CN" altLang="en-US">
              <a:latin typeface="微软雅黑" pitchFamily="34" charset="-122"/>
              <a:ea typeface="微软雅黑" pitchFamily="34" charset="-122"/>
            </a:endParaRPr>
          </a:p>
        </p:txBody>
      </p:sp>
      <p:sp>
        <p:nvSpPr>
          <p:cNvPr id="1000461" name="Rectangle 13"/>
          <p:cNvSpPr>
            <a:spLocks noChangeArrowheads="1"/>
          </p:cNvSpPr>
          <p:nvPr/>
        </p:nvSpPr>
        <p:spPr bwMode="auto">
          <a:xfrm>
            <a:off x="0" y="3300413"/>
            <a:ext cx="184731" cy="369332"/>
          </a:xfrm>
          <a:prstGeom prst="rect">
            <a:avLst/>
          </a:prstGeom>
          <a:noFill/>
          <a:ln w="9525">
            <a:noFill/>
            <a:miter lim="800000"/>
            <a:headEnd/>
            <a:tailEnd/>
          </a:ln>
          <a:effectLst/>
        </p:spPr>
        <p:txBody>
          <a:bodyPr wrap="none" anchor="ctr">
            <a:spAutoFit/>
          </a:bodyPr>
          <a:lstStyle/>
          <a:p>
            <a:endParaRPr lang="zh-CN" altLang="en-US">
              <a:latin typeface="微软雅黑" pitchFamily="34" charset="-122"/>
              <a:ea typeface="微软雅黑" pitchFamily="34" charset="-122"/>
            </a:endParaRPr>
          </a:p>
        </p:txBody>
      </p:sp>
      <p:sp>
        <p:nvSpPr>
          <p:cNvPr id="1000462" name="Rectangle 14"/>
          <p:cNvSpPr>
            <a:spLocks noChangeArrowheads="1"/>
          </p:cNvSpPr>
          <p:nvPr/>
        </p:nvSpPr>
        <p:spPr bwMode="auto">
          <a:xfrm>
            <a:off x="0" y="3200400"/>
            <a:ext cx="184731" cy="369332"/>
          </a:xfrm>
          <a:prstGeom prst="rect">
            <a:avLst/>
          </a:prstGeom>
          <a:noFill/>
          <a:ln w="9525">
            <a:noFill/>
            <a:miter lim="800000"/>
            <a:headEnd/>
            <a:tailEnd/>
          </a:ln>
          <a:effectLst/>
        </p:spPr>
        <p:txBody>
          <a:bodyPr wrap="none" anchor="ctr">
            <a:spAutoFit/>
          </a:bodyPr>
          <a:lstStyle/>
          <a:p>
            <a:endParaRPr lang="zh-CN" altLang="en-US">
              <a:latin typeface="微软雅黑" pitchFamily="34" charset="-122"/>
              <a:ea typeface="微软雅黑" pitchFamily="34" charset="-122"/>
            </a:endParaRPr>
          </a:p>
        </p:txBody>
      </p:sp>
      <p:sp>
        <p:nvSpPr>
          <p:cNvPr id="1000463" name="Rectangle 15"/>
          <p:cNvSpPr>
            <a:spLocks noChangeArrowheads="1"/>
          </p:cNvSpPr>
          <p:nvPr/>
        </p:nvSpPr>
        <p:spPr bwMode="auto">
          <a:xfrm>
            <a:off x="0" y="3214688"/>
            <a:ext cx="184731" cy="369332"/>
          </a:xfrm>
          <a:prstGeom prst="rect">
            <a:avLst/>
          </a:prstGeom>
          <a:noFill/>
          <a:ln w="9525">
            <a:noFill/>
            <a:miter lim="800000"/>
            <a:headEnd/>
            <a:tailEnd/>
          </a:ln>
          <a:effectLst/>
        </p:spPr>
        <p:txBody>
          <a:bodyPr wrap="none" anchor="ctr">
            <a:spAutoFit/>
          </a:bodyPr>
          <a:lstStyle/>
          <a:p>
            <a:endParaRPr lang="zh-CN" altLang="en-US">
              <a:latin typeface="微软雅黑" pitchFamily="34" charset="-122"/>
              <a:ea typeface="微软雅黑" pitchFamily="34" charset="-122"/>
            </a:endParaRPr>
          </a:p>
        </p:txBody>
      </p:sp>
      <p:sp>
        <p:nvSpPr>
          <p:cNvPr id="1000465" name="Rectangle 17"/>
          <p:cNvSpPr>
            <a:spLocks noChangeArrowheads="1"/>
          </p:cNvSpPr>
          <p:nvPr/>
        </p:nvSpPr>
        <p:spPr bwMode="auto">
          <a:xfrm>
            <a:off x="357158" y="2178050"/>
            <a:ext cx="8358246" cy="2246769"/>
          </a:xfrm>
          <a:prstGeom prst="rect">
            <a:avLst/>
          </a:prstGeom>
          <a:noFill/>
          <a:ln w="9525">
            <a:noFill/>
            <a:miter lim="800000"/>
            <a:headEnd/>
            <a:tailEnd/>
          </a:ln>
          <a:effectLst/>
        </p:spPr>
        <p:txBody>
          <a:bodyPr wrap="square" anchor="ctr">
            <a:spAutoFit/>
          </a:bodyPr>
          <a:lstStyle/>
          <a:p>
            <a:pPr algn="l">
              <a:buClr>
                <a:schemeClr val="folHlink"/>
              </a:buClr>
              <a:buSzPct val="75000"/>
              <a:buFont typeface="Wingdings" pitchFamily="2" charset="2"/>
              <a:buChar char="l"/>
            </a:pPr>
            <a:r>
              <a:rPr lang="zh-CN" altLang="en-US" sz="2800" b="1" dirty="0" smtClean="0">
                <a:solidFill>
                  <a:schemeClr val="tx1"/>
                </a:solidFill>
                <a:latin typeface="微软雅黑" pitchFamily="34" charset="-122"/>
                <a:ea typeface="微软雅黑" pitchFamily="34" charset="-122"/>
              </a:rPr>
              <a:t>以</a:t>
            </a:r>
            <a:r>
              <a:rPr lang="zh-CN" altLang="en-US" sz="2800" b="1" dirty="0">
                <a:solidFill>
                  <a:schemeClr val="tx1"/>
                </a:solidFill>
                <a:latin typeface="微软雅黑" pitchFamily="34" charset="-122"/>
                <a:ea typeface="微软雅黑" pitchFamily="34" charset="-122"/>
              </a:rPr>
              <a:t>零矢量开始</a:t>
            </a:r>
            <a:r>
              <a:rPr lang="zh-CN" altLang="en-US" sz="2800" b="1" dirty="0" smtClean="0">
                <a:solidFill>
                  <a:schemeClr val="tx1"/>
                </a:solidFill>
                <a:latin typeface="微软雅黑" pitchFamily="34" charset="-122"/>
                <a:ea typeface="微软雅黑" pitchFamily="34" charset="-122"/>
              </a:rPr>
              <a:t>，以</a:t>
            </a:r>
            <a:r>
              <a:rPr lang="zh-CN" altLang="en-US" sz="2800" b="1" dirty="0">
                <a:solidFill>
                  <a:schemeClr val="tx1"/>
                </a:solidFill>
                <a:latin typeface="微软雅黑" pitchFamily="34" charset="-122"/>
                <a:ea typeface="微软雅黑" pitchFamily="34" charset="-122"/>
              </a:rPr>
              <a:t>零矢量结束。</a:t>
            </a:r>
          </a:p>
          <a:p>
            <a:pPr algn="l">
              <a:buClr>
                <a:schemeClr val="folHlink"/>
              </a:buClr>
              <a:buSzPct val="75000"/>
              <a:buFont typeface="Wingdings" pitchFamily="2" charset="2"/>
              <a:buChar char="l"/>
            </a:pPr>
            <a:r>
              <a:rPr lang="zh-CN" altLang="en-US" sz="2800" b="1" dirty="0">
                <a:solidFill>
                  <a:schemeClr val="tx1"/>
                </a:solidFill>
                <a:latin typeface="微软雅黑" pitchFamily="34" charset="-122"/>
                <a:ea typeface="微软雅黑" pitchFamily="34" charset="-122"/>
              </a:rPr>
              <a:t>从一个矢量切换到另一个矢量时，只有一相状态发生变化。</a:t>
            </a:r>
          </a:p>
          <a:p>
            <a:pPr algn="l">
              <a:buClr>
                <a:schemeClr val="folHlink"/>
              </a:buClr>
              <a:buSzPct val="75000"/>
              <a:buFont typeface="Wingdings" pitchFamily="2" charset="2"/>
              <a:buChar char="l"/>
            </a:pPr>
            <a:r>
              <a:rPr lang="zh-CN" altLang="en-US" sz="2800" b="1" dirty="0" smtClean="0">
                <a:solidFill>
                  <a:schemeClr val="tx1"/>
                </a:solidFill>
                <a:latin typeface="微软雅黑" pitchFamily="34" charset="-122"/>
                <a:ea typeface="微软雅黑" pitchFamily="34" charset="-122"/>
              </a:rPr>
              <a:t>三相</a:t>
            </a:r>
            <a:r>
              <a:rPr lang="zh-CN" altLang="en-US" sz="2800" b="1" dirty="0">
                <a:solidFill>
                  <a:schemeClr val="tx1"/>
                </a:solidFill>
                <a:latin typeface="微软雅黑" pitchFamily="34" charset="-122"/>
                <a:ea typeface="微软雅黑" pitchFamily="34" charset="-122"/>
              </a:rPr>
              <a:t>状态均各变化一次，开关损耗略大于零矢量集中的方法。</a:t>
            </a: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rrowheads="1"/>
          </p:cNvSpPr>
          <p:nvPr>
            <p:ph type="title"/>
          </p:nvPr>
        </p:nvSpPr>
        <p:spPr>
          <a:xfrm>
            <a:off x="500034" y="571480"/>
            <a:ext cx="8426450" cy="762000"/>
          </a:xfrm>
        </p:spPr>
        <p:txBody>
          <a:bodyPr/>
          <a:lstStyle/>
          <a:p>
            <a:pPr marL="838200" indent="-838200" eaLnBrk="1" hangingPunct="1">
              <a:lnSpc>
                <a:spcPct val="125000"/>
              </a:lnSpc>
            </a:pPr>
            <a:r>
              <a:rPr lang="en-US" altLang="zh-CN" b="1" dirty="0" smtClean="0">
                <a:latin typeface="微软雅黑" pitchFamily="34" charset="-122"/>
                <a:ea typeface="微软雅黑" pitchFamily="34" charset="-122"/>
              </a:rPr>
              <a:t>7.SVPWM</a:t>
            </a:r>
            <a:r>
              <a:rPr lang="zh-CN" altLang="en-US" b="1" dirty="0" smtClean="0">
                <a:latin typeface="微软雅黑" pitchFamily="34" charset="-122"/>
                <a:ea typeface="微软雅黑" pitchFamily="34" charset="-122"/>
              </a:rPr>
              <a:t>控制的定子磁链 </a:t>
            </a:r>
          </a:p>
        </p:txBody>
      </p:sp>
      <p:sp>
        <p:nvSpPr>
          <p:cNvPr id="180227" name="Rectangle 3"/>
          <p:cNvSpPr>
            <a:spLocks noGrp="1" noRot="1" noChangeArrowheads="1"/>
          </p:cNvSpPr>
          <p:nvPr>
            <p:ph type="body" idx="1"/>
          </p:nvPr>
        </p:nvSpPr>
        <p:spPr>
          <a:xfrm>
            <a:off x="357158" y="1714488"/>
            <a:ext cx="8324879" cy="1335087"/>
          </a:xfrm>
        </p:spPr>
        <p:txBody>
          <a:bodyPr/>
          <a:lstStyle/>
          <a:p>
            <a:pPr algn="just" eaLnBrk="1" hangingPunct="1">
              <a:lnSpc>
                <a:spcPct val="125000"/>
              </a:lnSpc>
            </a:pPr>
            <a:r>
              <a:rPr lang="zh-CN" altLang="en-US" dirty="0" smtClean="0">
                <a:latin typeface="微软雅黑" pitchFamily="34" charset="-122"/>
                <a:ea typeface="微软雅黑" pitchFamily="34" charset="-122"/>
              </a:rPr>
              <a:t>将每个扇区</a:t>
            </a:r>
            <a:r>
              <a:rPr lang="zh-CN" altLang="en-US" b="1" dirty="0" smtClean="0">
                <a:latin typeface="微软雅黑" pitchFamily="34" charset="-122"/>
                <a:ea typeface="微软雅黑" pitchFamily="34" charset="-122"/>
              </a:rPr>
              <a:t>为</a:t>
            </a:r>
            <a:r>
              <a:rPr lang="en-US" altLang="zh-CN" b="1" dirty="0" smtClean="0">
                <a:latin typeface="微软雅黑" pitchFamily="34" charset="-122"/>
                <a:ea typeface="微软雅黑" pitchFamily="34" charset="-122"/>
              </a:rPr>
              <a:t>N</a:t>
            </a:r>
            <a:r>
              <a:rPr lang="zh-CN" altLang="en-US" b="1" dirty="0" smtClean="0">
                <a:latin typeface="微软雅黑" pitchFamily="34" charset="-122"/>
                <a:ea typeface="微软雅黑" pitchFamily="34" charset="-122"/>
              </a:rPr>
              <a:t>个小区间，每个小区间时间为             </a:t>
            </a:r>
          </a:p>
        </p:txBody>
      </p:sp>
      <p:sp>
        <p:nvSpPr>
          <p:cNvPr id="180228" name="Rectangle 4"/>
          <p:cNvSpPr>
            <a:spLocks noChangeArrowheads="1"/>
          </p:cNvSpPr>
          <p:nvPr/>
        </p:nvSpPr>
        <p:spPr bwMode="auto">
          <a:xfrm>
            <a:off x="0" y="3071788"/>
            <a:ext cx="184731" cy="406971"/>
          </a:xfrm>
          <a:prstGeom prst="rect">
            <a:avLst/>
          </a:prstGeom>
          <a:noFill/>
          <a:ln w="9525">
            <a:noFill/>
            <a:miter lim="800000"/>
            <a:headEnd/>
            <a:tailEnd/>
          </a:ln>
        </p:spPr>
        <p:txBody>
          <a:bodyPr wrap="none" anchor="ctr">
            <a:spAutoFit/>
          </a:bodyPr>
          <a:lstStyle/>
          <a:p>
            <a:pPr>
              <a:lnSpc>
                <a:spcPct val="125000"/>
              </a:lnSpc>
            </a:pPr>
            <a:endParaRPr lang="zh-CN" altLang="en-US">
              <a:latin typeface="微软雅黑" pitchFamily="34" charset="-122"/>
              <a:ea typeface="微软雅黑" pitchFamily="34" charset="-122"/>
            </a:endParaRPr>
          </a:p>
        </p:txBody>
      </p:sp>
      <p:sp>
        <p:nvSpPr>
          <p:cNvPr id="180229" name="Rectangle 5"/>
          <p:cNvSpPr>
            <a:spLocks noChangeArrowheads="1"/>
          </p:cNvSpPr>
          <p:nvPr/>
        </p:nvSpPr>
        <p:spPr bwMode="auto">
          <a:xfrm>
            <a:off x="0" y="-142900"/>
            <a:ext cx="184731" cy="406971"/>
          </a:xfrm>
          <a:prstGeom prst="rect">
            <a:avLst/>
          </a:prstGeom>
          <a:noFill/>
          <a:ln w="9525">
            <a:noFill/>
            <a:miter lim="800000"/>
            <a:headEnd/>
            <a:tailEnd/>
          </a:ln>
        </p:spPr>
        <p:txBody>
          <a:bodyPr wrap="none" anchor="ctr">
            <a:spAutoFit/>
          </a:bodyPr>
          <a:lstStyle/>
          <a:p>
            <a:pPr>
              <a:lnSpc>
                <a:spcPct val="125000"/>
              </a:lnSpc>
            </a:pPr>
            <a:endParaRPr lang="zh-CN" altLang="en-US">
              <a:latin typeface="微软雅黑" pitchFamily="34" charset="-122"/>
              <a:ea typeface="微软雅黑" pitchFamily="34" charset="-122"/>
            </a:endParaRPr>
          </a:p>
        </p:txBody>
      </p:sp>
      <p:graphicFrame>
        <p:nvGraphicFramePr>
          <p:cNvPr id="180230" name="Object 2"/>
          <p:cNvGraphicFramePr>
            <a:graphicFrameLocks noChangeAspect="1"/>
          </p:cNvGraphicFramePr>
          <p:nvPr/>
        </p:nvGraphicFramePr>
        <p:xfrm>
          <a:off x="1714480" y="2428868"/>
          <a:ext cx="1657350" cy="1036638"/>
        </p:xfrm>
        <a:graphic>
          <a:graphicData uri="http://schemas.openxmlformats.org/presentationml/2006/ole">
            <p:oleObj spid="_x0000_s259074" name="公式" r:id="rId3" imgW="685800" imgH="431800" progId="Equation.3">
              <p:embed/>
            </p:oleObj>
          </a:graphicData>
        </a:graphic>
      </p:graphicFrame>
      <p:sp>
        <p:nvSpPr>
          <p:cNvPr id="180231" name="Rectangle 7"/>
          <p:cNvSpPr>
            <a:spLocks noChangeArrowheads="1"/>
          </p:cNvSpPr>
          <p:nvPr/>
        </p:nvSpPr>
        <p:spPr bwMode="auto">
          <a:xfrm>
            <a:off x="500034" y="3929066"/>
            <a:ext cx="8072494" cy="1511300"/>
          </a:xfrm>
          <a:prstGeom prst="rect">
            <a:avLst/>
          </a:prstGeom>
          <a:noFill/>
          <a:ln w="9525">
            <a:noFill/>
            <a:miter lim="800000"/>
            <a:headEnd/>
            <a:tailEnd/>
          </a:ln>
        </p:spPr>
        <p:txBody>
          <a:bodyPr/>
          <a:lstStyle/>
          <a:p>
            <a:pPr marL="342900" indent="-342900" algn="just">
              <a:lnSpc>
                <a:spcPct val="125000"/>
              </a:lnSpc>
              <a:spcBef>
                <a:spcPct val="20000"/>
              </a:spcBef>
              <a:buClr>
                <a:schemeClr val="hlink"/>
              </a:buClr>
              <a:buSzPct val="75000"/>
              <a:buFont typeface="Wingdings" pitchFamily="2" charset="2"/>
              <a:buNone/>
            </a:pPr>
            <a:r>
              <a:rPr lang="zh-CN" altLang="en-US" sz="2800" b="1" dirty="0">
                <a:latin typeface="微软雅黑" pitchFamily="34" charset="-122"/>
                <a:ea typeface="微软雅黑" pitchFamily="34" charset="-122"/>
              </a:rPr>
              <a:t>则定子磁链矢量轨迹为正</a:t>
            </a:r>
            <a:r>
              <a:rPr lang="en-US" altLang="zh-CN" sz="2800" b="1" dirty="0">
                <a:latin typeface="微软雅黑" pitchFamily="34" charset="-122"/>
                <a:ea typeface="微软雅黑" pitchFamily="34" charset="-122"/>
              </a:rPr>
              <a:t>6N</a:t>
            </a:r>
            <a:r>
              <a:rPr lang="zh-CN" altLang="en-US" sz="2800" b="1" dirty="0">
                <a:latin typeface="微软雅黑" pitchFamily="34" charset="-122"/>
                <a:ea typeface="微软雅黑" pitchFamily="34" charset="-122"/>
              </a:rPr>
              <a:t>边形，轨迹接近于圆，谐波分量小，能有效减小转矩脉动。</a:t>
            </a: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3" name="Rectangle 3"/>
          <p:cNvSpPr>
            <a:spLocks noChangeArrowheads="1"/>
          </p:cNvSpPr>
          <p:nvPr/>
        </p:nvSpPr>
        <p:spPr bwMode="auto">
          <a:xfrm>
            <a:off x="0" y="0"/>
            <a:ext cx="184731" cy="630942"/>
          </a:xfrm>
          <a:prstGeom prst="rect">
            <a:avLst/>
          </a:prstGeom>
          <a:noFill/>
          <a:ln w="9525">
            <a:noFill/>
            <a:miter lim="800000"/>
            <a:headEnd/>
            <a:tailEnd/>
          </a:ln>
          <a:effectLst/>
        </p:spPr>
        <p:txBody>
          <a:bodyPr wrap="none" anchor="ctr">
            <a:spAutoFit/>
          </a:bodyPr>
          <a:lstStyle/>
          <a:p>
            <a:pPr>
              <a:lnSpc>
                <a:spcPct val="125000"/>
              </a:lnSpc>
            </a:pPr>
            <a:endParaRPr lang="zh-CN" altLang="en-US" sz="2800">
              <a:latin typeface="微软雅黑" pitchFamily="34" charset="-122"/>
              <a:ea typeface="微软雅黑" pitchFamily="34" charset="-122"/>
            </a:endParaRPr>
          </a:p>
        </p:txBody>
      </p:sp>
      <p:sp>
        <p:nvSpPr>
          <p:cNvPr id="1003524" name="Rectangle 4"/>
          <p:cNvSpPr>
            <a:spLocks noChangeArrowheads="1"/>
          </p:cNvSpPr>
          <p:nvPr/>
        </p:nvSpPr>
        <p:spPr bwMode="auto">
          <a:xfrm>
            <a:off x="0" y="0"/>
            <a:ext cx="184731" cy="630942"/>
          </a:xfrm>
          <a:prstGeom prst="rect">
            <a:avLst/>
          </a:prstGeom>
          <a:noFill/>
          <a:ln w="9525">
            <a:noFill/>
            <a:miter lim="800000"/>
            <a:headEnd/>
            <a:tailEnd/>
          </a:ln>
          <a:effectLst/>
        </p:spPr>
        <p:txBody>
          <a:bodyPr wrap="none" anchor="ctr">
            <a:spAutoFit/>
          </a:bodyPr>
          <a:lstStyle/>
          <a:p>
            <a:pPr>
              <a:lnSpc>
                <a:spcPct val="125000"/>
              </a:lnSpc>
            </a:pPr>
            <a:endParaRPr lang="zh-CN" altLang="en-US" sz="2800">
              <a:latin typeface="微软雅黑" pitchFamily="34" charset="-122"/>
              <a:ea typeface="微软雅黑" pitchFamily="34" charset="-122"/>
            </a:endParaRPr>
          </a:p>
        </p:txBody>
      </p:sp>
      <p:sp>
        <p:nvSpPr>
          <p:cNvPr id="1003525" name="Rectangle 5"/>
          <p:cNvSpPr>
            <a:spLocks noChangeArrowheads="1"/>
          </p:cNvSpPr>
          <p:nvPr/>
        </p:nvSpPr>
        <p:spPr bwMode="auto">
          <a:xfrm>
            <a:off x="0" y="0"/>
            <a:ext cx="184731" cy="630942"/>
          </a:xfrm>
          <a:prstGeom prst="rect">
            <a:avLst/>
          </a:prstGeom>
          <a:noFill/>
          <a:ln w="9525">
            <a:noFill/>
            <a:miter lim="800000"/>
            <a:headEnd/>
            <a:tailEnd/>
          </a:ln>
          <a:effectLst/>
        </p:spPr>
        <p:txBody>
          <a:bodyPr wrap="none" anchor="ctr">
            <a:spAutoFit/>
          </a:bodyPr>
          <a:lstStyle/>
          <a:p>
            <a:pPr>
              <a:lnSpc>
                <a:spcPct val="125000"/>
              </a:lnSpc>
            </a:pPr>
            <a:endParaRPr lang="zh-CN" altLang="en-US" sz="2800">
              <a:latin typeface="微软雅黑" pitchFamily="34" charset="-122"/>
              <a:ea typeface="微软雅黑" pitchFamily="34" charset="-122"/>
            </a:endParaRPr>
          </a:p>
        </p:txBody>
      </p:sp>
      <p:sp>
        <p:nvSpPr>
          <p:cNvPr id="1003526" name="Rectangle 6"/>
          <p:cNvSpPr>
            <a:spLocks noChangeArrowheads="1"/>
          </p:cNvSpPr>
          <p:nvPr/>
        </p:nvSpPr>
        <p:spPr bwMode="auto">
          <a:xfrm>
            <a:off x="0" y="0"/>
            <a:ext cx="184731" cy="630942"/>
          </a:xfrm>
          <a:prstGeom prst="rect">
            <a:avLst/>
          </a:prstGeom>
          <a:noFill/>
          <a:ln w="9525">
            <a:noFill/>
            <a:miter lim="800000"/>
            <a:headEnd/>
            <a:tailEnd/>
          </a:ln>
          <a:effectLst/>
        </p:spPr>
        <p:txBody>
          <a:bodyPr wrap="none" anchor="ctr">
            <a:spAutoFit/>
          </a:bodyPr>
          <a:lstStyle/>
          <a:p>
            <a:pPr>
              <a:lnSpc>
                <a:spcPct val="125000"/>
              </a:lnSpc>
            </a:pPr>
            <a:endParaRPr lang="zh-CN" altLang="en-US" sz="2800">
              <a:latin typeface="微软雅黑" pitchFamily="34" charset="-122"/>
              <a:ea typeface="微软雅黑" pitchFamily="34" charset="-122"/>
            </a:endParaRPr>
          </a:p>
        </p:txBody>
      </p:sp>
      <p:sp>
        <p:nvSpPr>
          <p:cNvPr id="1003527" name="Rectangle 7"/>
          <p:cNvSpPr>
            <a:spLocks noChangeArrowheads="1"/>
          </p:cNvSpPr>
          <p:nvPr/>
        </p:nvSpPr>
        <p:spPr bwMode="auto">
          <a:xfrm>
            <a:off x="0" y="0"/>
            <a:ext cx="184731" cy="630942"/>
          </a:xfrm>
          <a:prstGeom prst="rect">
            <a:avLst/>
          </a:prstGeom>
          <a:noFill/>
          <a:ln w="9525">
            <a:noFill/>
            <a:miter lim="800000"/>
            <a:headEnd/>
            <a:tailEnd/>
          </a:ln>
          <a:effectLst/>
        </p:spPr>
        <p:txBody>
          <a:bodyPr wrap="none" anchor="ctr">
            <a:spAutoFit/>
          </a:bodyPr>
          <a:lstStyle/>
          <a:p>
            <a:pPr>
              <a:lnSpc>
                <a:spcPct val="125000"/>
              </a:lnSpc>
            </a:pPr>
            <a:endParaRPr lang="zh-CN" altLang="en-US" sz="2800">
              <a:latin typeface="微软雅黑" pitchFamily="34" charset="-122"/>
              <a:ea typeface="微软雅黑" pitchFamily="34" charset="-122"/>
            </a:endParaRPr>
          </a:p>
        </p:txBody>
      </p:sp>
      <p:sp>
        <p:nvSpPr>
          <p:cNvPr id="1003528" name="Rectangle 8"/>
          <p:cNvSpPr>
            <a:spLocks noChangeArrowheads="1"/>
          </p:cNvSpPr>
          <p:nvPr/>
        </p:nvSpPr>
        <p:spPr bwMode="auto">
          <a:xfrm>
            <a:off x="0" y="3195638"/>
            <a:ext cx="184731" cy="630942"/>
          </a:xfrm>
          <a:prstGeom prst="rect">
            <a:avLst/>
          </a:prstGeom>
          <a:noFill/>
          <a:ln w="9525">
            <a:noFill/>
            <a:miter lim="800000"/>
            <a:headEnd/>
            <a:tailEnd/>
          </a:ln>
          <a:effectLst/>
        </p:spPr>
        <p:txBody>
          <a:bodyPr wrap="none" anchor="ctr">
            <a:spAutoFit/>
          </a:bodyPr>
          <a:lstStyle/>
          <a:p>
            <a:pPr>
              <a:lnSpc>
                <a:spcPct val="125000"/>
              </a:lnSpc>
            </a:pPr>
            <a:endParaRPr lang="zh-CN" altLang="en-US" sz="2800">
              <a:latin typeface="微软雅黑" pitchFamily="34" charset="-122"/>
              <a:ea typeface="微软雅黑" pitchFamily="34" charset="-122"/>
            </a:endParaRPr>
          </a:p>
        </p:txBody>
      </p:sp>
      <p:sp>
        <p:nvSpPr>
          <p:cNvPr id="1003529" name="Rectangle 9"/>
          <p:cNvSpPr>
            <a:spLocks noChangeArrowheads="1"/>
          </p:cNvSpPr>
          <p:nvPr/>
        </p:nvSpPr>
        <p:spPr bwMode="auto">
          <a:xfrm>
            <a:off x="0" y="3195638"/>
            <a:ext cx="184731" cy="630942"/>
          </a:xfrm>
          <a:prstGeom prst="rect">
            <a:avLst/>
          </a:prstGeom>
          <a:noFill/>
          <a:ln w="9525">
            <a:noFill/>
            <a:miter lim="800000"/>
            <a:headEnd/>
            <a:tailEnd/>
          </a:ln>
          <a:effectLst/>
        </p:spPr>
        <p:txBody>
          <a:bodyPr wrap="none" anchor="ctr">
            <a:spAutoFit/>
          </a:bodyPr>
          <a:lstStyle/>
          <a:p>
            <a:pPr>
              <a:lnSpc>
                <a:spcPct val="125000"/>
              </a:lnSpc>
            </a:pPr>
            <a:endParaRPr lang="zh-CN" altLang="en-US" sz="2800">
              <a:latin typeface="微软雅黑" pitchFamily="34" charset="-122"/>
              <a:ea typeface="微软雅黑" pitchFamily="34" charset="-122"/>
            </a:endParaRPr>
          </a:p>
        </p:txBody>
      </p:sp>
      <p:sp>
        <p:nvSpPr>
          <p:cNvPr id="1003530" name="Rectangle 10"/>
          <p:cNvSpPr>
            <a:spLocks noChangeArrowheads="1"/>
          </p:cNvSpPr>
          <p:nvPr/>
        </p:nvSpPr>
        <p:spPr bwMode="auto">
          <a:xfrm>
            <a:off x="0" y="3314700"/>
            <a:ext cx="184731" cy="630942"/>
          </a:xfrm>
          <a:prstGeom prst="rect">
            <a:avLst/>
          </a:prstGeom>
          <a:noFill/>
          <a:ln w="9525">
            <a:noFill/>
            <a:miter lim="800000"/>
            <a:headEnd/>
            <a:tailEnd/>
          </a:ln>
          <a:effectLst/>
        </p:spPr>
        <p:txBody>
          <a:bodyPr wrap="none" anchor="ctr">
            <a:spAutoFit/>
          </a:bodyPr>
          <a:lstStyle/>
          <a:p>
            <a:pPr>
              <a:lnSpc>
                <a:spcPct val="125000"/>
              </a:lnSpc>
            </a:pPr>
            <a:endParaRPr lang="zh-CN" altLang="en-US" sz="2800">
              <a:latin typeface="微软雅黑" pitchFamily="34" charset="-122"/>
              <a:ea typeface="微软雅黑" pitchFamily="34" charset="-122"/>
            </a:endParaRPr>
          </a:p>
        </p:txBody>
      </p:sp>
      <p:sp>
        <p:nvSpPr>
          <p:cNvPr id="1003531" name="Rectangle 11"/>
          <p:cNvSpPr>
            <a:spLocks noChangeArrowheads="1"/>
          </p:cNvSpPr>
          <p:nvPr/>
        </p:nvSpPr>
        <p:spPr bwMode="auto">
          <a:xfrm>
            <a:off x="0" y="3205163"/>
            <a:ext cx="184731" cy="630942"/>
          </a:xfrm>
          <a:prstGeom prst="rect">
            <a:avLst/>
          </a:prstGeom>
          <a:noFill/>
          <a:ln w="9525">
            <a:noFill/>
            <a:miter lim="800000"/>
            <a:headEnd/>
            <a:tailEnd/>
          </a:ln>
          <a:effectLst/>
        </p:spPr>
        <p:txBody>
          <a:bodyPr wrap="none" anchor="ctr">
            <a:spAutoFit/>
          </a:bodyPr>
          <a:lstStyle/>
          <a:p>
            <a:pPr>
              <a:lnSpc>
                <a:spcPct val="125000"/>
              </a:lnSpc>
            </a:pPr>
            <a:endParaRPr lang="zh-CN" altLang="en-US" sz="2800">
              <a:latin typeface="微软雅黑" pitchFamily="34" charset="-122"/>
              <a:ea typeface="微软雅黑" pitchFamily="34" charset="-122"/>
            </a:endParaRPr>
          </a:p>
        </p:txBody>
      </p:sp>
      <p:sp>
        <p:nvSpPr>
          <p:cNvPr id="1003532" name="Rectangle 12"/>
          <p:cNvSpPr>
            <a:spLocks noChangeArrowheads="1"/>
          </p:cNvSpPr>
          <p:nvPr/>
        </p:nvSpPr>
        <p:spPr bwMode="auto">
          <a:xfrm>
            <a:off x="0" y="3300413"/>
            <a:ext cx="184731" cy="630942"/>
          </a:xfrm>
          <a:prstGeom prst="rect">
            <a:avLst/>
          </a:prstGeom>
          <a:noFill/>
          <a:ln w="9525">
            <a:noFill/>
            <a:miter lim="800000"/>
            <a:headEnd/>
            <a:tailEnd/>
          </a:ln>
          <a:effectLst/>
        </p:spPr>
        <p:txBody>
          <a:bodyPr wrap="none" anchor="ctr">
            <a:spAutoFit/>
          </a:bodyPr>
          <a:lstStyle/>
          <a:p>
            <a:pPr>
              <a:lnSpc>
                <a:spcPct val="125000"/>
              </a:lnSpc>
            </a:pPr>
            <a:endParaRPr lang="zh-CN" altLang="en-US" sz="2800">
              <a:latin typeface="微软雅黑" pitchFamily="34" charset="-122"/>
              <a:ea typeface="微软雅黑" pitchFamily="34" charset="-122"/>
            </a:endParaRPr>
          </a:p>
        </p:txBody>
      </p:sp>
      <p:sp>
        <p:nvSpPr>
          <p:cNvPr id="1003533" name="Rectangle 13"/>
          <p:cNvSpPr>
            <a:spLocks noChangeArrowheads="1"/>
          </p:cNvSpPr>
          <p:nvPr/>
        </p:nvSpPr>
        <p:spPr bwMode="auto">
          <a:xfrm>
            <a:off x="0" y="3200400"/>
            <a:ext cx="184731" cy="630942"/>
          </a:xfrm>
          <a:prstGeom prst="rect">
            <a:avLst/>
          </a:prstGeom>
          <a:noFill/>
          <a:ln w="9525">
            <a:noFill/>
            <a:miter lim="800000"/>
            <a:headEnd/>
            <a:tailEnd/>
          </a:ln>
          <a:effectLst/>
        </p:spPr>
        <p:txBody>
          <a:bodyPr wrap="none" anchor="ctr">
            <a:spAutoFit/>
          </a:bodyPr>
          <a:lstStyle/>
          <a:p>
            <a:pPr>
              <a:lnSpc>
                <a:spcPct val="125000"/>
              </a:lnSpc>
            </a:pPr>
            <a:endParaRPr lang="zh-CN" altLang="en-US" sz="2800">
              <a:latin typeface="微软雅黑" pitchFamily="34" charset="-122"/>
              <a:ea typeface="微软雅黑" pitchFamily="34" charset="-122"/>
            </a:endParaRPr>
          </a:p>
        </p:txBody>
      </p:sp>
      <p:sp>
        <p:nvSpPr>
          <p:cNvPr id="1003534" name="Rectangle 14"/>
          <p:cNvSpPr>
            <a:spLocks noChangeArrowheads="1"/>
          </p:cNvSpPr>
          <p:nvPr/>
        </p:nvSpPr>
        <p:spPr bwMode="auto">
          <a:xfrm>
            <a:off x="0" y="3214688"/>
            <a:ext cx="184731" cy="630942"/>
          </a:xfrm>
          <a:prstGeom prst="rect">
            <a:avLst/>
          </a:prstGeom>
          <a:noFill/>
          <a:ln w="9525">
            <a:noFill/>
            <a:miter lim="800000"/>
            <a:headEnd/>
            <a:tailEnd/>
          </a:ln>
          <a:effectLst/>
        </p:spPr>
        <p:txBody>
          <a:bodyPr wrap="none" anchor="ctr">
            <a:spAutoFit/>
          </a:bodyPr>
          <a:lstStyle/>
          <a:p>
            <a:pPr>
              <a:lnSpc>
                <a:spcPct val="125000"/>
              </a:lnSpc>
            </a:pPr>
            <a:endParaRPr lang="zh-CN" altLang="en-US" sz="2800">
              <a:latin typeface="微软雅黑" pitchFamily="34" charset="-122"/>
              <a:ea typeface="微软雅黑" pitchFamily="34" charset="-122"/>
            </a:endParaRPr>
          </a:p>
        </p:txBody>
      </p:sp>
      <p:sp>
        <p:nvSpPr>
          <p:cNvPr id="1003535" name="Rectangle 15"/>
          <p:cNvSpPr>
            <a:spLocks noChangeArrowheads="1"/>
          </p:cNvSpPr>
          <p:nvPr/>
        </p:nvSpPr>
        <p:spPr bwMode="auto">
          <a:xfrm>
            <a:off x="323850" y="1989138"/>
            <a:ext cx="4248150" cy="630942"/>
          </a:xfrm>
          <a:prstGeom prst="rect">
            <a:avLst/>
          </a:prstGeom>
          <a:noFill/>
          <a:ln w="9525">
            <a:noFill/>
            <a:miter lim="800000"/>
            <a:headEnd/>
            <a:tailEnd/>
          </a:ln>
          <a:effectLst/>
        </p:spPr>
        <p:txBody>
          <a:bodyPr anchor="ctr">
            <a:spAutoFit/>
          </a:bodyPr>
          <a:lstStyle/>
          <a:p>
            <a:pPr algn="l">
              <a:lnSpc>
                <a:spcPct val="125000"/>
              </a:lnSpc>
              <a:buClr>
                <a:schemeClr val="folHlink"/>
              </a:buClr>
              <a:buSzPct val="75000"/>
              <a:buFont typeface="Wingdings" pitchFamily="2" charset="2"/>
              <a:buChar char="l"/>
            </a:pPr>
            <a:r>
              <a:rPr lang="zh-CN" altLang="en-US" sz="2800" b="1" dirty="0" smtClean="0">
                <a:solidFill>
                  <a:schemeClr val="tx1"/>
                </a:solidFill>
                <a:latin typeface="微软雅黑" pitchFamily="34" charset="-122"/>
                <a:ea typeface="微软雅黑" pitchFamily="34" charset="-122"/>
              </a:rPr>
              <a:t>定子</a:t>
            </a:r>
            <a:r>
              <a:rPr lang="zh-CN" altLang="en-US" sz="2800" b="1" dirty="0">
                <a:solidFill>
                  <a:schemeClr val="tx1"/>
                </a:solidFill>
                <a:latin typeface="微软雅黑" pitchFamily="34" charset="-122"/>
                <a:ea typeface="微软雅黑" pitchFamily="34" charset="-122"/>
              </a:rPr>
              <a:t>磁链矢量的增量为</a:t>
            </a:r>
          </a:p>
        </p:txBody>
      </p:sp>
      <p:sp>
        <p:nvSpPr>
          <p:cNvPr id="1003536" name="Rectangle 16"/>
          <p:cNvSpPr>
            <a:spLocks noChangeArrowheads="1"/>
          </p:cNvSpPr>
          <p:nvPr/>
        </p:nvSpPr>
        <p:spPr bwMode="auto">
          <a:xfrm>
            <a:off x="0" y="0"/>
            <a:ext cx="184731" cy="630942"/>
          </a:xfrm>
          <a:prstGeom prst="rect">
            <a:avLst/>
          </a:prstGeom>
          <a:noFill/>
          <a:ln w="9525">
            <a:noFill/>
            <a:miter lim="800000"/>
            <a:headEnd/>
            <a:tailEnd/>
          </a:ln>
          <a:effectLst/>
        </p:spPr>
        <p:txBody>
          <a:bodyPr wrap="none" anchor="ctr">
            <a:spAutoFit/>
          </a:bodyPr>
          <a:lstStyle/>
          <a:p>
            <a:pPr>
              <a:lnSpc>
                <a:spcPct val="125000"/>
              </a:lnSpc>
            </a:pPr>
            <a:endParaRPr lang="zh-CN" altLang="en-US" sz="2800">
              <a:latin typeface="微软雅黑" pitchFamily="34" charset="-122"/>
              <a:ea typeface="微软雅黑" pitchFamily="34" charset="-122"/>
            </a:endParaRPr>
          </a:p>
        </p:txBody>
      </p:sp>
      <p:sp>
        <p:nvSpPr>
          <p:cNvPr id="1003538" name="Rectangle 18"/>
          <p:cNvSpPr>
            <a:spLocks noChangeArrowheads="1"/>
          </p:cNvSpPr>
          <p:nvPr/>
        </p:nvSpPr>
        <p:spPr bwMode="auto">
          <a:xfrm>
            <a:off x="3995738" y="5445125"/>
            <a:ext cx="4895850" cy="553998"/>
          </a:xfrm>
          <a:prstGeom prst="rect">
            <a:avLst/>
          </a:prstGeom>
          <a:noFill/>
          <a:ln w="9525">
            <a:noFill/>
            <a:miter lim="800000"/>
            <a:headEnd/>
            <a:tailEnd/>
          </a:ln>
          <a:effectLst/>
        </p:spPr>
        <p:txBody>
          <a:bodyPr anchor="ctr">
            <a:spAutoFit/>
          </a:bodyPr>
          <a:lstStyle/>
          <a:p>
            <a:pPr algn="l">
              <a:lnSpc>
                <a:spcPct val="125000"/>
              </a:lnSpc>
            </a:pPr>
            <a:r>
              <a:rPr lang="zh-CN" altLang="en-US" sz="2400" b="1" dirty="0" smtClean="0">
                <a:solidFill>
                  <a:schemeClr val="tx1"/>
                </a:solidFill>
                <a:latin typeface="微软雅黑" pitchFamily="34" charset="-122"/>
                <a:ea typeface="微软雅黑" pitchFamily="34" charset="-122"/>
              </a:rPr>
              <a:t>图</a:t>
            </a:r>
            <a:r>
              <a:rPr lang="en-US" altLang="zh-CN" sz="2400" b="1" dirty="0" smtClean="0">
                <a:solidFill>
                  <a:schemeClr val="tx1"/>
                </a:solidFill>
                <a:latin typeface="微软雅黑" pitchFamily="34" charset="-122"/>
                <a:ea typeface="微软雅黑" pitchFamily="34" charset="-122"/>
              </a:rPr>
              <a:t>6-31 </a:t>
            </a:r>
            <a:r>
              <a:rPr lang="zh-CN" altLang="en-US" sz="2400" b="1" dirty="0">
                <a:solidFill>
                  <a:schemeClr val="tx1"/>
                </a:solidFill>
                <a:latin typeface="微软雅黑" pitchFamily="34" charset="-122"/>
                <a:ea typeface="微软雅黑" pitchFamily="34" charset="-122"/>
              </a:rPr>
              <a:t>期望的定子磁链矢量轨迹</a:t>
            </a:r>
            <a:r>
              <a:rPr lang="zh-CN" altLang="en-US" sz="2400" dirty="0">
                <a:solidFill>
                  <a:schemeClr val="tx1"/>
                </a:solidFill>
                <a:latin typeface="微软雅黑" pitchFamily="34" charset="-122"/>
                <a:ea typeface="微软雅黑" pitchFamily="34" charset="-122"/>
              </a:rPr>
              <a:t> </a:t>
            </a:r>
          </a:p>
        </p:txBody>
      </p:sp>
      <p:pic>
        <p:nvPicPr>
          <p:cNvPr id="1003540" name="Picture 20"/>
          <p:cNvPicPr>
            <a:picLocks noChangeAspect="1" noChangeArrowheads="1"/>
          </p:cNvPicPr>
          <p:nvPr/>
        </p:nvPicPr>
        <p:blipFill>
          <a:blip r:embed="rId3"/>
          <a:srcRect/>
          <a:stretch>
            <a:fillRect/>
          </a:stretch>
        </p:blipFill>
        <p:spPr bwMode="auto">
          <a:xfrm>
            <a:off x="4643438" y="2027238"/>
            <a:ext cx="4054475" cy="3033712"/>
          </a:xfrm>
          <a:prstGeom prst="rect">
            <a:avLst/>
          </a:prstGeom>
          <a:noFill/>
          <a:ln w="9525">
            <a:noFill/>
            <a:miter lim="800000"/>
            <a:headEnd/>
            <a:tailEnd/>
          </a:ln>
          <a:effectLst/>
        </p:spPr>
      </p:pic>
      <p:sp>
        <p:nvSpPr>
          <p:cNvPr id="1003542" name="Rectangle 22"/>
          <p:cNvSpPr>
            <a:spLocks noChangeArrowheads="1"/>
          </p:cNvSpPr>
          <p:nvPr/>
        </p:nvSpPr>
        <p:spPr bwMode="auto">
          <a:xfrm>
            <a:off x="0" y="3314700"/>
            <a:ext cx="184731" cy="630942"/>
          </a:xfrm>
          <a:prstGeom prst="rect">
            <a:avLst/>
          </a:prstGeom>
          <a:noFill/>
          <a:ln w="9525">
            <a:noFill/>
            <a:miter lim="800000"/>
            <a:headEnd/>
            <a:tailEnd/>
          </a:ln>
          <a:effectLst/>
        </p:spPr>
        <p:txBody>
          <a:bodyPr wrap="none" anchor="ctr">
            <a:spAutoFit/>
          </a:bodyPr>
          <a:lstStyle/>
          <a:p>
            <a:pPr>
              <a:lnSpc>
                <a:spcPct val="125000"/>
              </a:lnSpc>
            </a:pPr>
            <a:endParaRPr lang="zh-CN" altLang="en-US" sz="2800">
              <a:latin typeface="微软雅黑" pitchFamily="34" charset="-122"/>
              <a:ea typeface="微软雅黑" pitchFamily="34" charset="-122"/>
            </a:endParaRPr>
          </a:p>
        </p:txBody>
      </p:sp>
      <p:graphicFrame>
        <p:nvGraphicFramePr>
          <p:cNvPr id="1003541" name="Object 21"/>
          <p:cNvGraphicFramePr>
            <a:graphicFrameLocks noChangeAspect="1"/>
          </p:cNvGraphicFramePr>
          <p:nvPr/>
        </p:nvGraphicFramePr>
        <p:xfrm>
          <a:off x="684213" y="3141663"/>
          <a:ext cx="3024187" cy="625475"/>
        </p:xfrm>
        <a:graphic>
          <a:graphicData uri="http://schemas.openxmlformats.org/presentationml/2006/ole">
            <p:oleObj spid="_x0000_s456706" name="Equation" r:id="rId4" imgW="1104900" imgH="228600" progId="Equation.DSMT4">
              <p:embed/>
            </p:oleObj>
          </a:graphicData>
        </a:graphic>
      </p:graphicFrame>
      <p:sp>
        <p:nvSpPr>
          <p:cNvPr id="1003543" name="Rectangle 23"/>
          <p:cNvSpPr>
            <a:spLocks noChangeArrowheads="1"/>
          </p:cNvSpPr>
          <p:nvPr/>
        </p:nvSpPr>
        <p:spPr bwMode="auto">
          <a:xfrm>
            <a:off x="611188" y="4221163"/>
            <a:ext cx="3673475" cy="1708160"/>
          </a:xfrm>
          <a:prstGeom prst="rect">
            <a:avLst/>
          </a:prstGeom>
          <a:noFill/>
          <a:ln w="9525">
            <a:noFill/>
            <a:miter lim="800000"/>
            <a:headEnd/>
            <a:tailEnd/>
          </a:ln>
          <a:effectLst/>
        </p:spPr>
        <p:txBody>
          <a:bodyPr anchor="ctr">
            <a:spAutoFit/>
          </a:bodyPr>
          <a:lstStyle/>
          <a:p>
            <a:pPr indent="266700" algn="l">
              <a:lnSpc>
                <a:spcPct val="125000"/>
              </a:lnSpc>
            </a:pPr>
            <a:r>
              <a:rPr lang="en-US" altLang="zh-CN" sz="2800" b="1">
                <a:solidFill>
                  <a:schemeClr val="tx1"/>
                </a:solidFill>
                <a:latin typeface="微软雅黑" pitchFamily="34" charset="-122"/>
                <a:ea typeface="微软雅黑" pitchFamily="34" charset="-122"/>
              </a:rPr>
              <a:t>     </a:t>
            </a:r>
            <a:r>
              <a:rPr lang="zh-CN" altLang="en-US" sz="2800" b="1">
                <a:solidFill>
                  <a:schemeClr val="tx1"/>
                </a:solidFill>
                <a:latin typeface="微软雅黑" pitchFamily="34" charset="-122"/>
                <a:ea typeface="微软雅黑" pitchFamily="34" charset="-122"/>
              </a:rPr>
              <a:t>非基本电压矢量，必须用两个基本矢量合成。</a:t>
            </a:r>
          </a:p>
        </p:txBody>
      </p:sp>
      <p:graphicFrame>
        <p:nvGraphicFramePr>
          <p:cNvPr id="1003544" name="Object 24"/>
          <p:cNvGraphicFramePr>
            <a:graphicFrameLocks noChangeAspect="1"/>
          </p:cNvGraphicFramePr>
          <p:nvPr>
            <p:ph idx="1"/>
          </p:nvPr>
        </p:nvGraphicFramePr>
        <p:xfrm>
          <a:off x="611188" y="4292600"/>
          <a:ext cx="790575" cy="474663"/>
        </p:xfrm>
        <a:graphic>
          <a:graphicData uri="http://schemas.openxmlformats.org/presentationml/2006/ole">
            <p:oleObj spid="_x0000_s456707" name="Equation" r:id="rId5" imgW="380880" imgH="228600" progId="Equation.DSMT4">
              <p:embed/>
            </p:oleObj>
          </a:graphicData>
        </a:graphic>
      </p:graphicFrame>
      <p:cxnSp>
        <p:nvCxnSpPr>
          <p:cNvPr id="24" name="直接箭头连接符 23"/>
          <p:cNvCxnSpPr/>
          <p:nvPr/>
        </p:nvCxnSpPr>
        <p:spPr>
          <a:xfrm rot="5400000">
            <a:off x="5179223" y="2607463"/>
            <a:ext cx="2071702" cy="114300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rot="5400000">
            <a:off x="5322099" y="2964653"/>
            <a:ext cx="2428892" cy="642942"/>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547" name="Rectangle 3"/>
          <p:cNvSpPr>
            <a:spLocks noChangeArrowheads="1"/>
          </p:cNvSpPr>
          <p:nvPr/>
        </p:nvSpPr>
        <p:spPr bwMode="auto">
          <a:xfrm>
            <a:off x="0" y="0"/>
            <a:ext cx="184731" cy="523220"/>
          </a:xfrm>
          <a:prstGeom prst="rect">
            <a:avLst/>
          </a:prstGeom>
          <a:noFill/>
          <a:ln w="9525">
            <a:noFill/>
            <a:miter lim="800000"/>
            <a:headEnd/>
            <a:tailEnd/>
          </a:ln>
          <a:effectLst/>
        </p:spPr>
        <p:txBody>
          <a:bodyPr wrap="none" anchor="ctr">
            <a:spAutoFit/>
          </a:bodyPr>
          <a:lstStyle/>
          <a:p>
            <a:endParaRPr lang="zh-CN" altLang="en-US" sz="2800">
              <a:latin typeface="微软雅黑" pitchFamily="34" charset="-122"/>
              <a:ea typeface="微软雅黑" pitchFamily="34" charset="-122"/>
            </a:endParaRPr>
          </a:p>
        </p:txBody>
      </p:sp>
      <p:sp>
        <p:nvSpPr>
          <p:cNvPr id="1004548" name="Rectangle 4"/>
          <p:cNvSpPr>
            <a:spLocks noChangeArrowheads="1"/>
          </p:cNvSpPr>
          <p:nvPr/>
        </p:nvSpPr>
        <p:spPr bwMode="auto">
          <a:xfrm>
            <a:off x="0" y="0"/>
            <a:ext cx="184731" cy="523220"/>
          </a:xfrm>
          <a:prstGeom prst="rect">
            <a:avLst/>
          </a:prstGeom>
          <a:noFill/>
          <a:ln w="9525">
            <a:noFill/>
            <a:miter lim="800000"/>
            <a:headEnd/>
            <a:tailEnd/>
          </a:ln>
          <a:effectLst/>
        </p:spPr>
        <p:txBody>
          <a:bodyPr wrap="none" anchor="ctr">
            <a:spAutoFit/>
          </a:bodyPr>
          <a:lstStyle/>
          <a:p>
            <a:endParaRPr lang="zh-CN" altLang="en-US" sz="2800">
              <a:latin typeface="微软雅黑" pitchFamily="34" charset="-122"/>
              <a:ea typeface="微软雅黑" pitchFamily="34" charset="-122"/>
            </a:endParaRPr>
          </a:p>
        </p:txBody>
      </p:sp>
      <p:sp>
        <p:nvSpPr>
          <p:cNvPr id="1004549" name="Rectangle 5"/>
          <p:cNvSpPr>
            <a:spLocks noChangeArrowheads="1"/>
          </p:cNvSpPr>
          <p:nvPr/>
        </p:nvSpPr>
        <p:spPr bwMode="auto">
          <a:xfrm>
            <a:off x="0" y="0"/>
            <a:ext cx="184731" cy="523220"/>
          </a:xfrm>
          <a:prstGeom prst="rect">
            <a:avLst/>
          </a:prstGeom>
          <a:noFill/>
          <a:ln w="9525">
            <a:noFill/>
            <a:miter lim="800000"/>
            <a:headEnd/>
            <a:tailEnd/>
          </a:ln>
          <a:effectLst/>
        </p:spPr>
        <p:txBody>
          <a:bodyPr wrap="none" anchor="ctr">
            <a:spAutoFit/>
          </a:bodyPr>
          <a:lstStyle/>
          <a:p>
            <a:endParaRPr lang="zh-CN" altLang="en-US" sz="2800">
              <a:latin typeface="微软雅黑" pitchFamily="34" charset="-122"/>
              <a:ea typeface="微软雅黑" pitchFamily="34" charset="-122"/>
            </a:endParaRPr>
          </a:p>
        </p:txBody>
      </p:sp>
      <p:sp>
        <p:nvSpPr>
          <p:cNvPr id="1004550" name="Rectangle 6"/>
          <p:cNvSpPr>
            <a:spLocks noChangeArrowheads="1"/>
          </p:cNvSpPr>
          <p:nvPr/>
        </p:nvSpPr>
        <p:spPr bwMode="auto">
          <a:xfrm>
            <a:off x="0" y="0"/>
            <a:ext cx="184731" cy="523220"/>
          </a:xfrm>
          <a:prstGeom prst="rect">
            <a:avLst/>
          </a:prstGeom>
          <a:noFill/>
          <a:ln w="9525">
            <a:noFill/>
            <a:miter lim="800000"/>
            <a:headEnd/>
            <a:tailEnd/>
          </a:ln>
          <a:effectLst/>
        </p:spPr>
        <p:txBody>
          <a:bodyPr wrap="none" anchor="ctr">
            <a:spAutoFit/>
          </a:bodyPr>
          <a:lstStyle/>
          <a:p>
            <a:endParaRPr lang="zh-CN" altLang="en-US" sz="2800">
              <a:latin typeface="微软雅黑" pitchFamily="34" charset="-122"/>
              <a:ea typeface="微软雅黑" pitchFamily="34" charset="-122"/>
            </a:endParaRPr>
          </a:p>
        </p:txBody>
      </p:sp>
      <p:sp>
        <p:nvSpPr>
          <p:cNvPr id="1004551" name="Rectangle 7"/>
          <p:cNvSpPr>
            <a:spLocks noChangeArrowheads="1"/>
          </p:cNvSpPr>
          <p:nvPr/>
        </p:nvSpPr>
        <p:spPr bwMode="auto">
          <a:xfrm>
            <a:off x="0" y="0"/>
            <a:ext cx="184731" cy="523220"/>
          </a:xfrm>
          <a:prstGeom prst="rect">
            <a:avLst/>
          </a:prstGeom>
          <a:noFill/>
          <a:ln w="9525">
            <a:noFill/>
            <a:miter lim="800000"/>
            <a:headEnd/>
            <a:tailEnd/>
          </a:ln>
          <a:effectLst/>
        </p:spPr>
        <p:txBody>
          <a:bodyPr wrap="none" anchor="ctr">
            <a:spAutoFit/>
          </a:bodyPr>
          <a:lstStyle/>
          <a:p>
            <a:endParaRPr lang="zh-CN" altLang="en-US" sz="2800">
              <a:latin typeface="微软雅黑" pitchFamily="34" charset="-122"/>
              <a:ea typeface="微软雅黑" pitchFamily="34" charset="-122"/>
            </a:endParaRPr>
          </a:p>
        </p:txBody>
      </p:sp>
      <p:sp>
        <p:nvSpPr>
          <p:cNvPr id="1004552" name="Rectangle 8"/>
          <p:cNvSpPr>
            <a:spLocks noChangeArrowheads="1"/>
          </p:cNvSpPr>
          <p:nvPr/>
        </p:nvSpPr>
        <p:spPr bwMode="auto">
          <a:xfrm>
            <a:off x="0" y="3195638"/>
            <a:ext cx="184731" cy="523220"/>
          </a:xfrm>
          <a:prstGeom prst="rect">
            <a:avLst/>
          </a:prstGeom>
          <a:noFill/>
          <a:ln w="9525">
            <a:noFill/>
            <a:miter lim="800000"/>
            <a:headEnd/>
            <a:tailEnd/>
          </a:ln>
          <a:effectLst/>
        </p:spPr>
        <p:txBody>
          <a:bodyPr wrap="none" anchor="ctr">
            <a:spAutoFit/>
          </a:bodyPr>
          <a:lstStyle/>
          <a:p>
            <a:endParaRPr lang="zh-CN" altLang="en-US" sz="2800">
              <a:latin typeface="微软雅黑" pitchFamily="34" charset="-122"/>
              <a:ea typeface="微软雅黑" pitchFamily="34" charset="-122"/>
            </a:endParaRPr>
          </a:p>
        </p:txBody>
      </p:sp>
      <p:sp>
        <p:nvSpPr>
          <p:cNvPr id="1004553" name="Rectangle 9"/>
          <p:cNvSpPr>
            <a:spLocks noChangeArrowheads="1"/>
          </p:cNvSpPr>
          <p:nvPr/>
        </p:nvSpPr>
        <p:spPr bwMode="auto">
          <a:xfrm>
            <a:off x="0" y="3195638"/>
            <a:ext cx="184731" cy="523220"/>
          </a:xfrm>
          <a:prstGeom prst="rect">
            <a:avLst/>
          </a:prstGeom>
          <a:noFill/>
          <a:ln w="9525">
            <a:noFill/>
            <a:miter lim="800000"/>
            <a:headEnd/>
            <a:tailEnd/>
          </a:ln>
          <a:effectLst/>
        </p:spPr>
        <p:txBody>
          <a:bodyPr wrap="none" anchor="ctr">
            <a:spAutoFit/>
          </a:bodyPr>
          <a:lstStyle/>
          <a:p>
            <a:endParaRPr lang="zh-CN" altLang="en-US" sz="2800">
              <a:latin typeface="微软雅黑" pitchFamily="34" charset="-122"/>
              <a:ea typeface="微软雅黑" pitchFamily="34" charset="-122"/>
            </a:endParaRPr>
          </a:p>
        </p:txBody>
      </p:sp>
      <p:sp>
        <p:nvSpPr>
          <p:cNvPr id="1004554" name="Rectangle 10"/>
          <p:cNvSpPr>
            <a:spLocks noChangeArrowheads="1"/>
          </p:cNvSpPr>
          <p:nvPr/>
        </p:nvSpPr>
        <p:spPr bwMode="auto">
          <a:xfrm>
            <a:off x="0" y="3314700"/>
            <a:ext cx="184731" cy="523220"/>
          </a:xfrm>
          <a:prstGeom prst="rect">
            <a:avLst/>
          </a:prstGeom>
          <a:noFill/>
          <a:ln w="9525">
            <a:noFill/>
            <a:miter lim="800000"/>
            <a:headEnd/>
            <a:tailEnd/>
          </a:ln>
          <a:effectLst/>
        </p:spPr>
        <p:txBody>
          <a:bodyPr wrap="none" anchor="ctr">
            <a:spAutoFit/>
          </a:bodyPr>
          <a:lstStyle/>
          <a:p>
            <a:endParaRPr lang="zh-CN" altLang="en-US" sz="2800">
              <a:latin typeface="微软雅黑" pitchFamily="34" charset="-122"/>
              <a:ea typeface="微软雅黑" pitchFamily="34" charset="-122"/>
            </a:endParaRPr>
          </a:p>
        </p:txBody>
      </p:sp>
      <p:sp>
        <p:nvSpPr>
          <p:cNvPr id="1004555" name="Rectangle 11"/>
          <p:cNvSpPr>
            <a:spLocks noChangeArrowheads="1"/>
          </p:cNvSpPr>
          <p:nvPr/>
        </p:nvSpPr>
        <p:spPr bwMode="auto">
          <a:xfrm>
            <a:off x="0" y="3205163"/>
            <a:ext cx="184731" cy="523220"/>
          </a:xfrm>
          <a:prstGeom prst="rect">
            <a:avLst/>
          </a:prstGeom>
          <a:noFill/>
          <a:ln w="9525">
            <a:noFill/>
            <a:miter lim="800000"/>
            <a:headEnd/>
            <a:tailEnd/>
          </a:ln>
          <a:effectLst/>
        </p:spPr>
        <p:txBody>
          <a:bodyPr wrap="none" anchor="ctr">
            <a:spAutoFit/>
          </a:bodyPr>
          <a:lstStyle/>
          <a:p>
            <a:endParaRPr lang="zh-CN" altLang="en-US" sz="2800">
              <a:latin typeface="微软雅黑" pitchFamily="34" charset="-122"/>
              <a:ea typeface="微软雅黑" pitchFamily="34" charset="-122"/>
            </a:endParaRPr>
          </a:p>
        </p:txBody>
      </p:sp>
      <p:sp>
        <p:nvSpPr>
          <p:cNvPr id="1004556" name="Rectangle 12"/>
          <p:cNvSpPr>
            <a:spLocks noChangeArrowheads="1"/>
          </p:cNvSpPr>
          <p:nvPr/>
        </p:nvSpPr>
        <p:spPr bwMode="auto">
          <a:xfrm>
            <a:off x="0" y="3300413"/>
            <a:ext cx="184731" cy="523220"/>
          </a:xfrm>
          <a:prstGeom prst="rect">
            <a:avLst/>
          </a:prstGeom>
          <a:noFill/>
          <a:ln w="9525">
            <a:noFill/>
            <a:miter lim="800000"/>
            <a:headEnd/>
            <a:tailEnd/>
          </a:ln>
          <a:effectLst/>
        </p:spPr>
        <p:txBody>
          <a:bodyPr wrap="none" anchor="ctr">
            <a:spAutoFit/>
          </a:bodyPr>
          <a:lstStyle/>
          <a:p>
            <a:endParaRPr lang="zh-CN" altLang="en-US" sz="2800">
              <a:latin typeface="微软雅黑" pitchFamily="34" charset="-122"/>
              <a:ea typeface="微软雅黑" pitchFamily="34" charset="-122"/>
            </a:endParaRPr>
          </a:p>
        </p:txBody>
      </p:sp>
      <p:sp>
        <p:nvSpPr>
          <p:cNvPr id="1004558" name="Rectangle 14"/>
          <p:cNvSpPr>
            <a:spLocks noChangeArrowheads="1"/>
          </p:cNvSpPr>
          <p:nvPr/>
        </p:nvSpPr>
        <p:spPr bwMode="auto">
          <a:xfrm>
            <a:off x="0" y="3214688"/>
            <a:ext cx="184731" cy="523220"/>
          </a:xfrm>
          <a:prstGeom prst="rect">
            <a:avLst/>
          </a:prstGeom>
          <a:noFill/>
          <a:ln w="9525">
            <a:noFill/>
            <a:miter lim="800000"/>
            <a:headEnd/>
            <a:tailEnd/>
          </a:ln>
          <a:effectLst/>
        </p:spPr>
        <p:txBody>
          <a:bodyPr wrap="none" anchor="ctr">
            <a:spAutoFit/>
          </a:bodyPr>
          <a:lstStyle/>
          <a:p>
            <a:endParaRPr lang="zh-CN" altLang="en-US" sz="2800">
              <a:latin typeface="微软雅黑" pitchFamily="34" charset="-122"/>
              <a:ea typeface="微软雅黑" pitchFamily="34" charset="-122"/>
            </a:endParaRPr>
          </a:p>
        </p:txBody>
      </p:sp>
      <p:sp>
        <p:nvSpPr>
          <p:cNvPr id="1004560" name="Rectangle 16"/>
          <p:cNvSpPr>
            <a:spLocks noChangeArrowheads="1"/>
          </p:cNvSpPr>
          <p:nvPr/>
        </p:nvSpPr>
        <p:spPr bwMode="auto">
          <a:xfrm>
            <a:off x="0" y="0"/>
            <a:ext cx="184731" cy="523220"/>
          </a:xfrm>
          <a:prstGeom prst="rect">
            <a:avLst/>
          </a:prstGeom>
          <a:noFill/>
          <a:ln w="9525">
            <a:noFill/>
            <a:miter lim="800000"/>
            <a:headEnd/>
            <a:tailEnd/>
          </a:ln>
          <a:effectLst/>
        </p:spPr>
        <p:txBody>
          <a:bodyPr wrap="none" anchor="ctr">
            <a:spAutoFit/>
          </a:bodyPr>
          <a:lstStyle/>
          <a:p>
            <a:endParaRPr lang="zh-CN" altLang="en-US" sz="2800">
              <a:latin typeface="微软雅黑" pitchFamily="34" charset="-122"/>
              <a:ea typeface="微软雅黑" pitchFamily="34" charset="-122"/>
            </a:endParaRPr>
          </a:p>
        </p:txBody>
      </p:sp>
      <p:sp>
        <p:nvSpPr>
          <p:cNvPr id="1004563" name="Rectangle 19"/>
          <p:cNvSpPr>
            <a:spLocks noChangeArrowheads="1"/>
          </p:cNvSpPr>
          <p:nvPr/>
        </p:nvSpPr>
        <p:spPr bwMode="auto">
          <a:xfrm>
            <a:off x="0" y="3314700"/>
            <a:ext cx="184731" cy="523220"/>
          </a:xfrm>
          <a:prstGeom prst="rect">
            <a:avLst/>
          </a:prstGeom>
          <a:noFill/>
          <a:ln w="9525">
            <a:noFill/>
            <a:miter lim="800000"/>
            <a:headEnd/>
            <a:tailEnd/>
          </a:ln>
          <a:effectLst/>
        </p:spPr>
        <p:txBody>
          <a:bodyPr wrap="none" anchor="ctr">
            <a:spAutoFit/>
          </a:bodyPr>
          <a:lstStyle/>
          <a:p>
            <a:endParaRPr lang="zh-CN" altLang="en-US" sz="2800">
              <a:latin typeface="微软雅黑" pitchFamily="34" charset="-122"/>
              <a:ea typeface="微软雅黑" pitchFamily="34" charset="-122"/>
            </a:endParaRPr>
          </a:p>
        </p:txBody>
      </p:sp>
      <p:sp>
        <p:nvSpPr>
          <p:cNvPr id="1004567" name="Rectangle 23"/>
          <p:cNvSpPr>
            <a:spLocks noChangeArrowheads="1"/>
          </p:cNvSpPr>
          <p:nvPr/>
        </p:nvSpPr>
        <p:spPr bwMode="auto">
          <a:xfrm>
            <a:off x="0" y="3314700"/>
            <a:ext cx="184731" cy="523220"/>
          </a:xfrm>
          <a:prstGeom prst="rect">
            <a:avLst/>
          </a:prstGeom>
          <a:noFill/>
          <a:ln w="9525">
            <a:noFill/>
            <a:miter lim="800000"/>
            <a:headEnd/>
            <a:tailEnd/>
          </a:ln>
          <a:effectLst/>
        </p:spPr>
        <p:txBody>
          <a:bodyPr wrap="none" anchor="ctr">
            <a:spAutoFit/>
          </a:bodyPr>
          <a:lstStyle/>
          <a:p>
            <a:endParaRPr lang="zh-CN" altLang="en-US" sz="2800">
              <a:latin typeface="微软雅黑" pitchFamily="34" charset="-122"/>
              <a:ea typeface="微软雅黑" pitchFamily="34" charset="-122"/>
            </a:endParaRPr>
          </a:p>
        </p:txBody>
      </p:sp>
      <p:sp>
        <p:nvSpPr>
          <p:cNvPr id="1004572" name="Rectangle 28"/>
          <p:cNvSpPr>
            <a:spLocks noChangeArrowheads="1"/>
          </p:cNvSpPr>
          <p:nvPr/>
        </p:nvSpPr>
        <p:spPr bwMode="auto">
          <a:xfrm>
            <a:off x="0" y="3314700"/>
            <a:ext cx="184731" cy="523220"/>
          </a:xfrm>
          <a:prstGeom prst="rect">
            <a:avLst/>
          </a:prstGeom>
          <a:noFill/>
          <a:ln w="9525">
            <a:noFill/>
            <a:miter lim="800000"/>
            <a:headEnd/>
            <a:tailEnd/>
          </a:ln>
          <a:effectLst/>
        </p:spPr>
        <p:txBody>
          <a:bodyPr wrap="none" anchor="ctr">
            <a:spAutoFit/>
          </a:bodyPr>
          <a:lstStyle/>
          <a:p>
            <a:endParaRPr lang="zh-CN" altLang="en-US" sz="2800">
              <a:latin typeface="微软雅黑" pitchFamily="34" charset="-122"/>
              <a:ea typeface="微软雅黑" pitchFamily="34" charset="-122"/>
            </a:endParaRPr>
          </a:p>
        </p:txBody>
      </p:sp>
      <p:sp>
        <p:nvSpPr>
          <p:cNvPr id="1004574" name="Rectangle 30"/>
          <p:cNvSpPr>
            <a:spLocks noChangeArrowheads="1"/>
          </p:cNvSpPr>
          <p:nvPr/>
        </p:nvSpPr>
        <p:spPr bwMode="auto">
          <a:xfrm>
            <a:off x="0" y="3319463"/>
            <a:ext cx="184731" cy="523220"/>
          </a:xfrm>
          <a:prstGeom prst="rect">
            <a:avLst/>
          </a:prstGeom>
          <a:noFill/>
          <a:ln w="9525">
            <a:noFill/>
            <a:miter lim="800000"/>
            <a:headEnd/>
            <a:tailEnd/>
          </a:ln>
          <a:effectLst/>
        </p:spPr>
        <p:txBody>
          <a:bodyPr wrap="none" anchor="ctr">
            <a:spAutoFit/>
          </a:bodyPr>
          <a:lstStyle/>
          <a:p>
            <a:endParaRPr lang="zh-CN" altLang="en-US" sz="2800">
              <a:latin typeface="微软雅黑" pitchFamily="34" charset="-122"/>
              <a:ea typeface="微软雅黑" pitchFamily="34" charset="-122"/>
            </a:endParaRPr>
          </a:p>
        </p:txBody>
      </p:sp>
      <p:sp>
        <p:nvSpPr>
          <p:cNvPr id="1004576" name="Rectangle 32"/>
          <p:cNvSpPr>
            <a:spLocks noChangeArrowheads="1"/>
          </p:cNvSpPr>
          <p:nvPr/>
        </p:nvSpPr>
        <p:spPr bwMode="auto">
          <a:xfrm>
            <a:off x="0" y="3195638"/>
            <a:ext cx="184731" cy="523220"/>
          </a:xfrm>
          <a:prstGeom prst="rect">
            <a:avLst/>
          </a:prstGeom>
          <a:noFill/>
          <a:ln w="9525">
            <a:noFill/>
            <a:miter lim="800000"/>
            <a:headEnd/>
            <a:tailEnd/>
          </a:ln>
          <a:effectLst/>
        </p:spPr>
        <p:txBody>
          <a:bodyPr wrap="none" anchor="ctr">
            <a:spAutoFit/>
          </a:bodyPr>
          <a:lstStyle/>
          <a:p>
            <a:endParaRPr lang="zh-CN" altLang="en-US" sz="2800">
              <a:latin typeface="微软雅黑" pitchFamily="34" charset="-122"/>
              <a:ea typeface="微软雅黑" pitchFamily="34" charset="-122"/>
            </a:endParaRPr>
          </a:p>
        </p:txBody>
      </p:sp>
      <p:graphicFrame>
        <p:nvGraphicFramePr>
          <p:cNvPr id="1004575" name="Object 31"/>
          <p:cNvGraphicFramePr>
            <a:graphicFrameLocks noChangeAspect="1"/>
          </p:cNvGraphicFramePr>
          <p:nvPr/>
        </p:nvGraphicFramePr>
        <p:xfrm>
          <a:off x="571472" y="1928802"/>
          <a:ext cx="3976688" cy="1824038"/>
        </p:xfrm>
        <a:graphic>
          <a:graphicData uri="http://schemas.openxmlformats.org/presentationml/2006/ole">
            <p:oleObj spid="_x0000_s457731" name="Equation" r:id="rId3" imgW="1981080" imgH="914400" progId="Equation.DSMT4">
              <p:embed/>
            </p:oleObj>
          </a:graphicData>
        </a:graphic>
      </p:graphicFrame>
      <p:sp>
        <p:nvSpPr>
          <p:cNvPr id="1004578" name="Rectangle 34"/>
          <p:cNvSpPr>
            <a:spLocks noChangeArrowheads="1"/>
          </p:cNvSpPr>
          <p:nvPr/>
        </p:nvSpPr>
        <p:spPr bwMode="auto">
          <a:xfrm>
            <a:off x="0" y="3205163"/>
            <a:ext cx="184731" cy="523220"/>
          </a:xfrm>
          <a:prstGeom prst="rect">
            <a:avLst/>
          </a:prstGeom>
          <a:noFill/>
          <a:ln w="9525">
            <a:noFill/>
            <a:miter lim="800000"/>
            <a:headEnd/>
            <a:tailEnd/>
          </a:ln>
          <a:effectLst/>
        </p:spPr>
        <p:txBody>
          <a:bodyPr wrap="none" anchor="ctr">
            <a:spAutoFit/>
          </a:bodyPr>
          <a:lstStyle/>
          <a:p>
            <a:endParaRPr lang="zh-CN" altLang="en-US" sz="2800">
              <a:latin typeface="微软雅黑" pitchFamily="34" charset="-122"/>
              <a:ea typeface="微软雅黑" pitchFamily="34" charset="-122"/>
            </a:endParaRPr>
          </a:p>
        </p:txBody>
      </p:sp>
      <p:graphicFrame>
        <p:nvGraphicFramePr>
          <p:cNvPr id="1004577" name="Object 33"/>
          <p:cNvGraphicFramePr>
            <a:graphicFrameLocks noChangeAspect="1"/>
          </p:cNvGraphicFramePr>
          <p:nvPr/>
        </p:nvGraphicFramePr>
        <p:xfrm>
          <a:off x="500034" y="4500570"/>
          <a:ext cx="5659438" cy="1458913"/>
        </p:xfrm>
        <a:graphic>
          <a:graphicData uri="http://schemas.openxmlformats.org/presentationml/2006/ole">
            <p:oleObj spid="_x0000_s457732" name="Equation" r:id="rId4" imgW="2679480" imgH="685800" progId="Equation.DSMT4">
              <p:embed/>
            </p:oleObj>
          </a:graphicData>
        </a:graphic>
      </p:graphicFrame>
      <p:pic>
        <p:nvPicPr>
          <p:cNvPr id="27" name="Picture 20"/>
          <p:cNvPicPr>
            <a:picLocks noChangeAspect="1" noChangeArrowheads="1"/>
          </p:cNvPicPr>
          <p:nvPr/>
        </p:nvPicPr>
        <p:blipFill>
          <a:blip r:embed="rId5"/>
          <a:srcRect/>
          <a:stretch>
            <a:fillRect/>
          </a:stretch>
        </p:blipFill>
        <p:spPr bwMode="auto">
          <a:xfrm>
            <a:off x="5089557" y="2000240"/>
            <a:ext cx="4054475" cy="3033712"/>
          </a:xfrm>
          <a:prstGeom prst="rect">
            <a:avLst/>
          </a:prstGeom>
          <a:noFill/>
          <a:ln w="9525">
            <a:noFill/>
            <a:miter lim="800000"/>
            <a:headEnd/>
            <a:tailEnd/>
          </a:ln>
          <a:effectLst/>
        </p:spPr>
      </p:pic>
      <p:cxnSp>
        <p:nvCxnSpPr>
          <p:cNvPr id="29" name="直接箭头连接符 28"/>
          <p:cNvCxnSpPr/>
          <p:nvPr/>
        </p:nvCxnSpPr>
        <p:spPr>
          <a:xfrm>
            <a:off x="6000760" y="4214818"/>
            <a:ext cx="660433" cy="258754"/>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612" name="Object 4"/>
          <p:cNvGraphicFramePr>
            <a:graphicFrameLocks noChangeAspect="1"/>
          </p:cNvGraphicFramePr>
          <p:nvPr/>
        </p:nvGraphicFramePr>
        <p:xfrm>
          <a:off x="2857488" y="4143380"/>
          <a:ext cx="2363787" cy="1614488"/>
        </p:xfrm>
        <a:graphic>
          <a:graphicData uri="http://schemas.openxmlformats.org/presentationml/2006/ole">
            <p:oleObj spid="_x0000_s179202" name="Equation" r:id="rId3" imgW="1066680" imgH="723600" progId="Equation.DSMT4">
              <p:embed/>
            </p:oleObj>
          </a:graphicData>
        </a:graphic>
      </p:graphicFrame>
      <p:sp>
        <p:nvSpPr>
          <p:cNvPr id="68613" name="Rectangle 6"/>
          <p:cNvSpPr>
            <a:spLocks noChangeArrowheads="1"/>
          </p:cNvSpPr>
          <p:nvPr/>
        </p:nvSpPr>
        <p:spPr bwMode="auto">
          <a:xfrm>
            <a:off x="7540082" y="4508531"/>
            <a:ext cx="1175322" cy="369332"/>
          </a:xfrm>
          <a:prstGeom prst="rect">
            <a:avLst/>
          </a:prstGeom>
          <a:noFill/>
          <a:ln w="9525">
            <a:noFill/>
            <a:miter lim="800000"/>
            <a:headEnd/>
            <a:tailEnd/>
          </a:ln>
        </p:spPr>
        <p:txBody>
          <a:bodyPr wrap="none">
            <a:spAutoFit/>
          </a:bodyPr>
          <a:lstStyle/>
          <a:p>
            <a:pPr algn="ctr"/>
            <a:r>
              <a:rPr kumimoji="1" lang="zh-CN" altLang="en-US" b="1" dirty="0">
                <a:latin typeface="微软雅黑" pitchFamily="34" charset="-122"/>
                <a:ea typeface="微软雅黑" pitchFamily="34" charset="-122"/>
              </a:rPr>
              <a:t>（</a:t>
            </a:r>
            <a:r>
              <a:rPr kumimoji="1" lang="en-US" altLang="zh-CN" b="1" dirty="0" smtClean="0">
                <a:latin typeface="微软雅黑" pitchFamily="34" charset="-122"/>
                <a:ea typeface="微软雅黑" pitchFamily="34" charset="-122"/>
              </a:rPr>
              <a:t>6-30</a:t>
            </a:r>
            <a:r>
              <a:rPr kumimoji="1" lang="zh-CN" altLang="en-US" b="1" dirty="0" smtClean="0">
                <a:latin typeface="微软雅黑" pitchFamily="34" charset="-122"/>
                <a:ea typeface="微软雅黑" pitchFamily="34" charset="-122"/>
              </a:rPr>
              <a:t>）</a:t>
            </a:r>
            <a:endParaRPr kumimoji="1" lang="zh-CN" altLang="en-US" b="1" dirty="0">
              <a:latin typeface="微软雅黑" pitchFamily="34" charset="-122"/>
              <a:ea typeface="微软雅黑" pitchFamily="34" charset="-122"/>
            </a:endParaRPr>
          </a:p>
        </p:txBody>
      </p:sp>
      <p:graphicFrame>
        <p:nvGraphicFramePr>
          <p:cNvPr id="12" name="Object 8"/>
          <p:cNvGraphicFramePr>
            <a:graphicFrameLocks noChangeAspect="1"/>
          </p:cNvGraphicFramePr>
          <p:nvPr/>
        </p:nvGraphicFramePr>
        <p:xfrm>
          <a:off x="2143125" y="2500306"/>
          <a:ext cx="3954463" cy="1270000"/>
        </p:xfrm>
        <a:graphic>
          <a:graphicData uri="http://schemas.openxmlformats.org/presentationml/2006/ole">
            <p:oleObj spid="_x0000_s179206" name="公式" r:id="rId4" imgW="1574800" imgH="508000" progId="Equation.3">
              <p:embed/>
            </p:oleObj>
          </a:graphicData>
        </a:graphic>
      </p:graphicFrame>
      <p:sp>
        <p:nvSpPr>
          <p:cNvPr id="13" name="Rectangle 10"/>
          <p:cNvSpPr>
            <a:spLocks noChangeArrowheads="1"/>
          </p:cNvSpPr>
          <p:nvPr/>
        </p:nvSpPr>
        <p:spPr bwMode="auto">
          <a:xfrm>
            <a:off x="649317" y="1857364"/>
            <a:ext cx="8137525" cy="581762"/>
          </a:xfrm>
          <a:prstGeom prst="rect">
            <a:avLst/>
          </a:prstGeom>
          <a:noFill/>
          <a:ln w="9525">
            <a:noFill/>
            <a:miter lim="800000"/>
            <a:headEnd/>
            <a:tailEnd/>
          </a:ln>
        </p:spPr>
        <p:txBody>
          <a:bodyPr anchor="ctr">
            <a:spAutoFit/>
          </a:bodyPr>
          <a:lstStyle/>
          <a:p>
            <a:pPr>
              <a:lnSpc>
                <a:spcPct val="125000"/>
              </a:lnSpc>
              <a:buClr>
                <a:schemeClr val="folHlink"/>
              </a:buClr>
              <a:buSzPct val="75000"/>
              <a:buFont typeface="Wingdings" pitchFamily="2" charset="2"/>
              <a:buChar char="n"/>
            </a:pPr>
            <a:r>
              <a:rPr kumimoji="1" lang="zh-CN" altLang="en-US" sz="2800" b="1" dirty="0">
                <a:latin typeface="微软雅黑" pitchFamily="34" charset="-122"/>
                <a:ea typeface="微软雅黑" pitchFamily="34" charset="-122"/>
                <a:cs typeface="Times New Roman" pitchFamily="18" charset="0"/>
              </a:rPr>
              <a:t>当</a:t>
            </a:r>
            <a:r>
              <a:rPr kumimoji="1" lang="en-US" altLang="zh-CN" sz="2800" b="1" dirty="0">
                <a:latin typeface="微软雅黑" pitchFamily="34" charset="-122"/>
                <a:ea typeface="微软雅黑" pitchFamily="34" charset="-122"/>
                <a:cs typeface="Times New Roman" pitchFamily="18" charset="0"/>
              </a:rPr>
              <a:t>s</a:t>
            </a:r>
            <a:r>
              <a:rPr kumimoji="1" lang="zh-CN" altLang="en-US" sz="2800" b="1" dirty="0">
                <a:latin typeface="微软雅黑" pitchFamily="34" charset="-122"/>
                <a:ea typeface="微软雅黑" pitchFamily="34" charset="-122"/>
                <a:cs typeface="Times New Roman" pitchFamily="18" charset="0"/>
              </a:rPr>
              <a:t>很小时，可忽略上式分母中含</a:t>
            </a:r>
            <a:r>
              <a:rPr kumimoji="1" lang="en-US" altLang="zh-CN" sz="2800" b="1" dirty="0">
                <a:latin typeface="微软雅黑" pitchFamily="34" charset="-122"/>
                <a:ea typeface="微软雅黑" pitchFamily="34" charset="-122"/>
                <a:cs typeface="Times New Roman" pitchFamily="18" charset="0"/>
              </a:rPr>
              <a:t>s</a:t>
            </a:r>
            <a:r>
              <a:rPr kumimoji="1" lang="zh-CN" altLang="en-US" sz="2800" b="1" dirty="0">
                <a:latin typeface="微软雅黑" pitchFamily="34" charset="-122"/>
                <a:ea typeface="微软雅黑" pitchFamily="34" charset="-122"/>
                <a:cs typeface="Times New Roman" pitchFamily="18" charset="0"/>
              </a:rPr>
              <a:t>各项，</a:t>
            </a:r>
          </a:p>
        </p:txBody>
      </p:sp>
      <p:sp>
        <p:nvSpPr>
          <p:cNvPr id="14" name="Rectangle 13"/>
          <p:cNvSpPr>
            <a:spLocks noChangeArrowheads="1"/>
          </p:cNvSpPr>
          <p:nvPr/>
        </p:nvSpPr>
        <p:spPr bwMode="auto">
          <a:xfrm>
            <a:off x="7567671" y="3071810"/>
            <a:ext cx="1175322" cy="406971"/>
          </a:xfrm>
          <a:prstGeom prst="rect">
            <a:avLst/>
          </a:prstGeom>
          <a:noFill/>
          <a:ln w="9525">
            <a:noFill/>
            <a:miter lim="800000"/>
            <a:headEnd/>
            <a:tailEnd/>
          </a:ln>
        </p:spPr>
        <p:txBody>
          <a:bodyPr wrap="none">
            <a:spAutoFit/>
          </a:bodyPr>
          <a:lstStyle/>
          <a:p>
            <a:pPr algn="ctr">
              <a:lnSpc>
                <a:spcPct val="125000"/>
              </a:lnSpc>
            </a:pPr>
            <a:r>
              <a:rPr kumimoji="1" lang="zh-CN" altLang="en-US" b="1" dirty="0">
                <a:latin typeface="微软雅黑" pitchFamily="34" charset="-122"/>
                <a:ea typeface="微软雅黑" pitchFamily="34" charset="-122"/>
              </a:rPr>
              <a:t>（</a:t>
            </a:r>
            <a:r>
              <a:rPr kumimoji="1" lang="en-US" altLang="zh-CN" b="1" dirty="0">
                <a:latin typeface="微软雅黑" pitchFamily="34" charset="-122"/>
                <a:ea typeface="微软雅黑" pitchFamily="34" charset="-122"/>
              </a:rPr>
              <a:t>6-29</a:t>
            </a:r>
            <a:r>
              <a:rPr kumimoji="1" lang="zh-CN" altLang="en-US" b="1" dirty="0">
                <a:latin typeface="微软雅黑" pitchFamily="34" charset="-122"/>
                <a:ea typeface="微软雅黑" pitchFamily="34" charset="-122"/>
              </a:rPr>
              <a:t>）</a:t>
            </a: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6594" name="Rectangle 2"/>
          <p:cNvSpPr>
            <a:spLocks noGrp="1" noChangeArrowheads="1"/>
          </p:cNvSpPr>
          <p:nvPr>
            <p:ph type="title"/>
          </p:nvPr>
        </p:nvSpPr>
        <p:spPr/>
        <p:txBody>
          <a:bodyPr/>
          <a:lstStyle/>
          <a:p>
            <a:pPr marL="838200" indent="-838200"/>
            <a:r>
              <a:rPr lang="en-US" altLang="zh-CN" b="1">
                <a:solidFill>
                  <a:schemeClr val="tx1"/>
                </a:solidFill>
                <a:latin typeface="微软雅黑" pitchFamily="34" charset="-122"/>
                <a:ea typeface="微软雅黑" pitchFamily="34" charset="-122"/>
              </a:rPr>
              <a:t>7</a:t>
            </a:r>
            <a:r>
              <a:rPr lang="zh-CN" altLang="en-US" b="1">
                <a:solidFill>
                  <a:schemeClr val="tx1"/>
                </a:solidFill>
                <a:latin typeface="微软雅黑" pitchFamily="34" charset="-122"/>
                <a:ea typeface="微软雅黑" pitchFamily="34" charset="-122"/>
              </a:rPr>
              <a:t>步完成</a:t>
            </a:r>
            <a:r>
              <a:rPr lang="zh-CN" altLang="en-US" b="1">
                <a:latin typeface="微软雅黑" pitchFamily="34" charset="-122"/>
                <a:ea typeface="微软雅黑" pitchFamily="34" charset="-122"/>
              </a:rPr>
              <a:t>的定子磁链</a:t>
            </a:r>
            <a:r>
              <a:rPr lang="zh-CN" altLang="en-US">
                <a:latin typeface="微软雅黑" pitchFamily="34" charset="-122"/>
                <a:ea typeface="微软雅黑" pitchFamily="34" charset="-122"/>
              </a:rPr>
              <a:t>  </a:t>
            </a:r>
          </a:p>
        </p:txBody>
      </p:sp>
      <p:sp>
        <p:nvSpPr>
          <p:cNvPr id="1006595" name="Rectangle 3"/>
          <p:cNvSpPr>
            <a:spLocks noChangeArrowheads="1"/>
          </p:cNvSpPr>
          <p:nvPr/>
        </p:nvSpPr>
        <p:spPr bwMode="auto">
          <a:xfrm>
            <a:off x="0" y="0"/>
            <a:ext cx="184731" cy="369332"/>
          </a:xfrm>
          <a:prstGeom prst="rect">
            <a:avLst/>
          </a:prstGeom>
          <a:noFill/>
          <a:ln w="9525">
            <a:noFill/>
            <a:miter lim="800000"/>
            <a:headEnd/>
            <a:tailEnd/>
          </a:ln>
          <a:effectLst/>
        </p:spPr>
        <p:txBody>
          <a:bodyPr wrap="none" anchor="ctr">
            <a:spAutoFit/>
          </a:bodyPr>
          <a:lstStyle/>
          <a:p>
            <a:endParaRPr lang="zh-CN" altLang="en-US">
              <a:latin typeface="微软雅黑" pitchFamily="34" charset="-122"/>
              <a:ea typeface="微软雅黑" pitchFamily="34" charset="-122"/>
            </a:endParaRPr>
          </a:p>
        </p:txBody>
      </p:sp>
      <p:sp>
        <p:nvSpPr>
          <p:cNvPr id="1006596" name="Rectangle 4"/>
          <p:cNvSpPr>
            <a:spLocks noChangeArrowheads="1"/>
          </p:cNvSpPr>
          <p:nvPr/>
        </p:nvSpPr>
        <p:spPr bwMode="auto">
          <a:xfrm>
            <a:off x="0" y="0"/>
            <a:ext cx="184731" cy="369332"/>
          </a:xfrm>
          <a:prstGeom prst="rect">
            <a:avLst/>
          </a:prstGeom>
          <a:noFill/>
          <a:ln w="9525">
            <a:noFill/>
            <a:miter lim="800000"/>
            <a:headEnd/>
            <a:tailEnd/>
          </a:ln>
          <a:effectLst/>
        </p:spPr>
        <p:txBody>
          <a:bodyPr wrap="none" anchor="ctr">
            <a:spAutoFit/>
          </a:bodyPr>
          <a:lstStyle/>
          <a:p>
            <a:endParaRPr lang="zh-CN" altLang="en-US">
              <a:latin typeface="微软雅黑" pitchFamily="34" charset="-122"/>
              <a:ea typeface="微软雅黑" pitchFamily="34" charset="-122"/>
            </a:endParaRPr>
          </a:p>
        </p:txBody>
      </p:sp>
      <p:sp>
        <p:nvSpPr>
          <p:cNvPr id="1006597" name="Rectangle 5"/>
          <p:cNvSpPr>
            <a:spLocks noChangeArrowheads="1"/>
          </p:cNvSpPr>
          <p:nvPr/>
        </p:nvSpPr>
        <p:spPr bwMode="auto">
          <a:xfrm>
            <a:off x="0" y="0"/>
            <a:ext cx="184731" cy="369332"/>
          </a:xfrm>
          <a:prstGeom prst="rect">
            <a:avLst/>
          </a:prstGeom>
          <a:noFill/>
          <a:ln w="9525">
            <a:noFill/>
            <a:miter lim="800000"/>
            <a:headEnd/>
            <a:tailEnd/>
          </a:ln>
          <a:effectLst/>
        </p:spPr>
        <p:txBody>
          <a:bodyPr wrap="none" anchor="ctr">
            <a:spAutoFit/>
          </a:bodyPr>
          <a:lstStyle/>
          <a:p>
            <a:endParaRPr lang="zh-CN" altLang="en-US">
              <a:latin typeface="微软雅黑" pitchFamily="34" charset="-122"/>
              <a:ea typeface="微软雅黑" pitchFamily="34" charset="-122"/>
            </a:endParaRPr>
          </a:p>
        </p:txBody>
      </p:sp>
      <p:sp>
        <p:nvSpPr>
          <p:cNvPr id="1006598" name="Rectangle 6"/>
          <p:cNvSpPr>
            <a:spLocks noChangeArrowheads="1"/>
          </p:cNvSpPr>
          <p:nvPr/>
        </p:nvSpPr>
        <p:spPr bwMode="auto">
          <a:xfrm>
            <a:off x="0" y="0"/>
            <a:ext cx="184731" cy="369332"/>
          </a:xfrm>
          <a:prstGeom prst="rect">
            <a:avLst/>
          </a:prstGeom>
          <a:noFill/>
          <a:ln w="9525">
            <a:noFill/>
            <a:miter lim="800000"/>
            <a:headEnd/>
            <a:tailEnd/>
          </a:ln>
          <a:effectLst/>
        </p:spPr>
        <p:txBody>
          <a:bodyPr wrap="none" anchor="ctr">
            <a:spAutoFit/>
          </a:bodyPr>
          <a:lstStyle/>
          <a:p>
            <a:endParaRPr lang="zh-CN" altLang="en-US">
              <a:latin typeface="微软雅黑" pitchFamily="34" charset="-122"/>
              <a:ea typeface="微软雅黑" pitchFamily="34" charset="-122"/>
            </a:endParaRPr>
          </a:p>
        </p:txBody>
      </p:sp>
      <p:sp>
        <p:nvSpPr>
          <p:cNvPr id="1006599" name="Rectangle 7"/>
          <p:cNvSpPr>
            <a:spLocks noChangeArrowheads="1"/>
          </p:cNvSpPr>
          <p:nvPr/>
        </p:nvSpPr>
        <p:spPr bwMode="auto">
          <a:xfrm>
            <a:off x="0" y="0"/>
            <a:ext cx="184731" cy="369332"/>
          </a:xfrm>
          <a:prstGeom prst="rect">
            <a:avLst/>
          </a:prstGeom>
          <a:noFill/>
          <a:ln w="9525">
            <a:noFill/>
            <a:miter lim="800000"/>
            <a:headEnd/>
            <a:tailEnd/>
          </a:ln>
          <a:effectLst/>
        </p:spPr>
        <p:txBody>
          <a:bodyPr wrap="none" anchor="ctr">
            <a:spAutoFit/>
          </a:bodyPr>
          <a:lstStyle/>
          <a:p>
            <a:endParaRPr lang="zh-CN" altLang="en-US">
              <a:latin typeface="微软雅黑" pitchFamily="34" charset="-122"/>
              <a:ea typeface="微软雅黑" pitchFamily="34" charset="-122"/>
            </a:endParaRPr>
          </a:p>
        </p:txBody>
      </p:sp>
      <p:sp>
        <p:nvSpPr>
          <p:cNvPr id="1006600" name="Rectangle 8"/>
          <p:cNvSpPr>
            <a:spLocks noChangeArrowheads="1"/>
          </p:cNvSpPr>
          <p:nvPr/>
        </p:nvSpPr>
        <p:spPr bwMode="auto">
          <a:xfrm>
            <a:off x="0" y="3195638"/>
            <a:ext cx="184731" cy="369332"/>
          </a:xfrm>
          <a:prstGeom prst="rect">
            <a:avLst/>
          </a:prstGeom>
          <a:noFill/>
          <a:ln w="9525">
            <a:noFill/>
            <a:miter lim="800000"/>
            <a:headEnd/>
            <a:tailEnd/>
          </a:ln>
          <a:effectLst/>
        </p:spPr>
        <p:txBody>
          <a:bodyPr wrap="none" anchor="ctr">
            <a:spAutoFit/>
          </a:bodyPr>
          <a:lstStyle/>
          <a:p>
            <a:endParaRPr lang="zh-CN" altLang="en-US">
              <a:latin typeface="微软雅黑" pitchFamily="34" charset="-122"/>
              <a:ea typeface="微软雅黑" pitchFamily="34" charset="-122"/>
            </a:endParaRPr>
          </a:p>
        </p:txBody>
      </p:sp>
      <p:sp>
        <p:nvSpPr>
          <p:cNvPr id="1006601" name="Rectangle 9"/>
          <p:cNvSpPr>
            <a:spLocks noChangeArrowheads="1"/>
          </p:cNvSpPr>
          <p:nvPr/>
        </p:nvSpPr>
        <p:spPr bwMode="auto">
          <a:xfrm>
            <a:off x="0" y="3195638"/>
            <a:ext cx="184731" cy="369332"/>
          </a:xfrm>
          <a:prstGeom prst="rect">
            <a:avLst/>
          </a:prstGeom>
          <a:noFill/>
          <a:ln w="9525">
            <a:noFill/>
            <a:miter lim="800000"/>
            <a:headEnd/>
            <a:tailEnd/>
          </a:ln>
          <a:effectLst/>
        </p:spPr>
        <p:txBody>
          <a:bodyPr wrap="none" anchor="ctr">
            <a:spAutoFit/>
          </a:bodyPr>
          <a:lstStyle/>
          <a:p>
            <a:endParaRPr lang="zh-CN" altLang="en-US">
              <a:latin typeface="微软雅黑" pitchFamily="34" charset="-122"/>
              <a:ea typeface="微软雅黑" pitchFamily="34" charset="-122"/>
            </a:endParaRPr>
          </a:p>
        </p:txBody>
      </p:sp>
      <p:sp>
        <p:nvSpPr>
          <p:cNvPr id="1006602" name="Rectangle 10"/>
          <p:cNvSpPr>
            <a:spLocks noChangeArrowheads="1"/>
          </p:cNvSpPr>
          <p:nvPr/>
        </p:nvSpPr>
        <p:spPr bwMode="auto">
          <a:xfrm>
            <a:off x="0" y="3314700"/>
            <a:ext cx="184731" cy="369332"/>
          </a:xfrm>
          <a:prstGeom prst="rect">
            <a:avLst/>
          </a:prstGeom>
          <a:noFill/>
          <a:ln w="9525">
            <a:noFill/>
            <a:miter lim="800000"/>
            <a:headEnd/>
            <a:tailEnd/>
          </a:ln>
          <a:effectLst/>
        </p:spPr>
        <p:txBody>
          <a:bodyPr wrap="none" anchor="ctr">
            <a:spAutoFit/>
          </a:bodyPr>
          <a:lstStyle/>
          <a:p>
            <a:endParaRPr lang="zh-CN" altLang="en-US">
              <a:latin typeface="微软雅黑" pitchFamily="34" charset="-122"/>
              <a:ea typeface="微软雅黑" pitchFamily="34" charset="-122"/>
            </a:endParaRPr>
          </a:p>
        </p:txBody>
      </p:sp>
      <p:sp>
        <p:nvSpPr>
          <p:cNvPr id="1006603" name="Rectangle 11"/>
          <p:cNvSpPr>
            <a:spLocks noChangeArrowheads="1"/>
          </p:cNvSpPr>
          <p:nvPr/>
        </p:nvSpPr>
        <p:spPr bwMode="auto">
          <a:xfrm>
            <a:off x="0" y="3205163"/>
            <a:ext cx="184731" cy="369332"/>
          </a:xfrm>
          <a:prstGeom prst="rect">
            <a:avLst/>
          </a:prstGeom>
          <a:noFill/>
          <a:ln w="9525">
            <a:noFill/>
            <a:miter lim="800000"/>
            <a:headEnd/>
            <a:tailEnd/>
          </a:ln>
          <a:effectLst/>
        </p:spPr>
        <p:txBody>
          <a:bodyPr wrap="none" anchor="ctr">
            <a:spAutoFit/>
          </a:bodyPr>
          <a:lstStyle/>
          <a:p>
            <a:endParaRPr lang="zh-CN" altLang="en-US">
              <a:latin typeface="微软雅黑" pitchFamily="34" charset="-122"/>
              <a:ea typeface="微软雅黑" pitchFamily="34" charset="-122"/>
            </a:endParaRPr>
          </a:p>
        </p:txBody>
      </p:sp>
      <p:sp>
        <p:nvSpPr>
          <p:cNvPr id="1006604" name="Rectangle 12"/>
          <p:cNvSpPr>
            <a:spLocks noChangeArrowheads="1"/>
          </p:cNvSpPr>
          <p:nvPr/>
        </p:nvSpPr>
        <p:spPr bwMode="auto">
          <a:xfrm>
            <a:off x="0" y="3300413"/>
            <a:ext cx="184731" cy="369332"/>
          </a:xfrm>
          <a:prstGeom prst="rect">
            <a:avLst/>
          </a:prstGeom>
          <a:noFill/>
          <a:ln w="9525">
            <a:noFill/>
            <a:miter lim="800000"/>
            <a:headEnd/>
            <a:tailEnd/>
          </a:ln>
          <a:effectLst/>
        </p:spPr>
        <p:txBody>
          <a:bodyPr wrap="none" anchor="ctr">
            <a:spAutoFit/>
          </a:bodyPr>
          <a:lstStyle/>
          <a:p>
            <a:endParaRPr lang="zh-CN" altLang="en-US">
              <a:latin typeface="微软雅黑" pitchFamily="34" charset="-122"/>
              <a:ea typeface="微软雅黑" pitchFamily="34" charset="-122"/>
            </a:endParaRPr>
          </a:p>
        </p:txBody>
      </p:sp>
      <p:sp>
        <p:nvSpPr>
          <p:cNvPr id="1006605" name="Rectangle 13"/>
          <p:cNvSpPr>
            <a:spLocks noChangeArrowheads="1"/>
          </p:cNvSpPr>
          <p:nvPr/>
        </p:nvSpPr>
        <p:spPr bwMode="auto">
          <a:xfrm>
            <a:off x="0" y="3214688"/>
            <a:ext cx="184731" cy="369332"/>
          </a:xfrm>
          <a:prstGeom prst="rect">
            <a:avLst/>
          </a:prstGeom>
          <a:noFill/>
          <a:ln w="9525">
            <a:noFill/>
            <a:miter lim="800000"/>
            <a:headEnd/>
            <a:tailEnd/>
          </a:ln>
          <a:effectLst/>
        </p:spPr>
        <p:txBody>
          <a:bodyPr wrap="none" anchor="ctr">
            <a:spAutoFit/>
          </a:bodyPr>
          <a:lstStyle/>
          <a:p>
            <a:endParaRPr lang="zh-CN" altLang="en-US">
              <a:latin typeface="微软雅黑" pitchFamily="34" charset="-122"/>
              <a:ea typeface="微软雅黑" pitchFamily="34" charset="-122"/>
            </a:endParaRPr>
          </a:p>
        </p:txBody>
      </p:sp>
      <p:sp>
        <p:nvSpPr>
          <p:cNvPr id="1006607" name="Rectangle 15"/>
          <p:cNvSpPr>
            <a:spLocks noChangeArrowheads="1"/>
          </p:cNvSpPr>
          <p:nvPr/>
        </p:nvSpPr>
        <p:spPr bwMode="auto">
          <a:xfrm>
            <a:off x="0" y="0"/>
            <a:ext cx="184731" cy="369332"/>
          </a:xfrm>
          <a:prstGeom prst="rect">
            <a:avLst/>
          </a:prstGeom>
          <a:noFill/>
          <a:ln w="9525">
            <a:noFill/>
            <a:miter lim="800000"/>
            <a:headEnd/>
            <a:tailEnd/>
          </a:ln>
          <a:effectLst/>
        </p:spPr>
        <p:txBody>
          <a:bodyPr wrap="none" anchor="ctr">
            <a:spAutoFit/>
          </a:bodyPr>
          <a:lstStyle/>
          <a:p>
            <a:endParaRPr lang="zh-CN" altLang="en-US">
              <a:latin typeface="微软雅黑" pitchFamily="34" charset="-122"/>
              <a:ea typeface="微软雅黑" pitchFamily="34" charset="-122"/>
            </a:endParaRPr>
          </a:p>
        </p:txBody>
      </p:sp>
      <p:sp>
        <p:nvSpPr>
          <p:cNvPr id="1006612" name="Rectangle 20"/>
          <p:cNvSpPr>
            <a:spLocks noChangeArrowheads="1"/>
          </p:cNvSpPr>
          <p:nvPr/>
        </p:nvSpPr>
        <p:spPr bwMode="auto">
          <a:xfrm>
            <a:off x="0" y="3195638"/>
            <a:ext cx="184731" cy="369332"/>
          </a:xfrm>
          <a:prstGeom prst="rect">
            <a:avLst/>
          </a:prstGeom>
          <a:noFill/>
          <a:ln w="9525">
            <a:noFill/>
            <a:miter lim="800000"/>
            <a:headEnd/>
            <a:tailEnd/>
          </a:ln>
          <a:effectLst/>
        </p:spPr>
        <p:txBody>
          <a:bodyPr wrap="none" anchor="ctr">
            <a:spAutoFit/>
          </a:bodyPr>
          <a:lstStyle/>
          <a:p>
            <a:endParaRPr lang="zh-CN" altLang="en-US">
              <a:latin typeface="微软雅黑" pitchFamily="34" charset="-122"/>
              <a:ea typeface="微软雅黑" pitchFamily="34" charset="-122"/>
            </a:endParaRPr>
          </a:p>
        </p:txBody>
      </p:sp>
      <p:sp>
        <p:nvSpPr>
          <p:cNvPr id="1006613" name="Rectangle 21"/>
          <p:cNvSpPr>
            <a:spLocks noChangeArrowheads="1"/>
          </p:cNvSpPr>
          <p:nvPr/>
        </p:nvSpPr>
        <p:spPr bwMode="auto">
          <a:xfrm>
            <a:off x="0" y="2262188"/>
            <a:ext cx="184731" cy="369332"/>
          </a:xfrm>
          <a:prstGeom prst="rect">
            <a:avLst/>
          </a:prstGeom>
          <a:noFill/>
          <a:ln w="9525">
            <a:noFill/>
            <a:miter lim="800000"/>
            <a:headEnd/>
            <a:tailEnd/>
          </a:ln>
          <a:effectLst/>
        </p:spPr>
        <p:txBody>
          <a:bodyPr wrap="none" anchor="ctr">
            <a:spAutoFit/>
          </a:bodyPr>
          <a:lstStyle/>
          <a:p>
            <a:endParaRPr lang="zh-CN" altLang="en-US">
              <a:latin typeface="微软雅黑" pitchFamily="34" charset="-122"/>
              <a:ea typeface="微软雅黑" pitchFamily="34" charset="-122"/>
            </a:endParaRPr>
          </a:p>
        </p:txBody>
      </p:sp>
      <p:sp>
        <p:nvSpPr>
          <p:cNvPr id="1006615" name="Rectangle 23"/>
          <p:cNvSpPr>
            <a:spLocks noChangeArrowheads="1"/>
          </p:cNvSpPr>
          <p:nvPr/>
        </p:nvSpPr>
        <p:spPr bwMode="auto">
          <a:xfrm>
            <a:off x="4572000" y="5622925"/>
            <a:ext cx="4572000" cy="400110"/>
          </a:xfrm>
          <a:prstGeom prst="rect">
            <a:avLst/>
          </a:prstGeom>
          <a:noFill/>
          <a:ln w="9525">
            <a:noFill/>
            <a:miter lim="800000"/>
            <a:headEnd/>
            <a:tailEnd/>
          </a:ln>
          <a:effectLst/>
        </p:spPr>
        <p:txBody>
          <a:bodyPr wrap="square" anchor="ctr">
            <a:spAutoFit/>
          </a:bodyPr>
          <a:lstStyle/>
          <a:p>
            <a:r>
              <a:rPr lang="zh-CN" altLang="en-US" sz="2000" b="1" dirty="0">
                <a:solidFill>
                  <a:schemeClr val="tx1"/>
                </a:solidFill>
                <a:latin typeface="微软雅黑" pitchFamily="34" charset="-122"/>
                <a:ea typeface="微软雅黑" pitchFamily="34" charset="-122"/>
              </a:rPr>
              <a:t>图</a:t>
            </a:r>
            <a:r>
              <a:rPr lang="en-US" altLang="zh-CN" sz="2000" b="1" dirty="0">
                <a:solidFill>
                  <a:schemeClr val="tx1"/>
                </a:solidFill>
                <a:latin typeface="微软雅黑" pitchFamily="34" charset="-122"/>
                <a:ea typeface="微软雅黑" pitchFamily="34" charset="-122"/>
              </a:rPr>
              <a:t>5-32</a:t>
            </a:r>
            <a:r>
              <a:rPr lang="zh-CN" altLang="en-US" sz="2000" b="1" dirty="0">
                <a:solidFill>
                  <a:schemeClr val="tx1"/>
                </a:solidFill>
                <a:latin typeface="微软雅黑" pitchFamily="34" charset="-122"/>
                <a:ea typeface="微软雅黑" pitchFamily="34" charset="-122"/>
              </a:rPr>
              <a:t>定子磁链矢量的运动的</a:t>
            </a:r>
            <a:r>
              <a:rPr lang="en-US" altLang="zh-CN" sz="2000" b="1" dirty="0">
                <a:solidFill>
                  <a:schemeClr val="tx1"/>
                </a:solidFill>
                <a:latin typeface="微软雅黑" pitchFamily="34" charset="-122"/>
                <a:ea typeface="微软雅黑" pitchFamily="34" charset="-122"/>
              </a:rPr>
              <a:t>7</a:t>
            </a:r>
            <a:r>
              <a:rPr lang="zh-CN" altLang="en-US" sz="2000" b="1" dirty="0">
                <a:solidFill>
                  <a:schemeClr val="tx1"/>
                </a:solidFill>
                <a:latin typeface="微软雅黑" pitchFamily="34" charset="-122"/>
                <a:ea typeface="微软雅黑" pitchFamily="34" charset="-122"/>
              </a:rPr>
              <a:t>步轨迹</a:t>
            </a:r>
          </a:p>
        </p:txBody>
      </p:sp>
      <p:pic>
        <p:nvPicPr>
          <p:cNvPr id="1006616" name="Picture 24" descr="0532"/>
          <p:cNvPicPr>
            <a:picLocks noChangeAspect="1" noChangeArrowheads="1"/>
          </p:cNvPicPr>
          <p:nvPr/>
        </p:nvPicPr>
        <p:blipFill>
          <a:blip r:embed="rId3"/>
          <a:srcRect/>
          <a:stretch>
            <a:fillRect/>
          </a:stretch>
        </p:blipFill>
        <p:spPr bwMode="auto">
          <a:xfrm>
            <a:off x="4427538" y="1844675"/>
            <a:ext cx="3532187" cy="3287713"/>
          </a:xfrm>
          <a:prstGeom prst="rect">
            <a:avLst/>
          </a:prstGeom>
          <a:noFill/>
        </p:spPr>
      </p:pic>
      <p:graphicFrame>
        <p:nvGraphicFramePr>
          <p:cNvPr id="1006617" name="Object 25"/>
          <p:cNvGraphicFramePr>
            <a:graphicFrameLocks noChangeAspect="1"/>
          </p:cNvGraphicFramePr>
          <p:nvPr>
            <p:ph idx="1"/>
          </p:nvPr>
        </p:nvGraphicFramePr>
        <p:xfrm>
          <a:off x="285720" y="1714488"/>
          <a:ext cx="3833812" cy="4464050"/>
        </p:xfrm>
        <a:graphic>
          <a:graphicData uri="http://schemas.openxmlformats.org/presentationml/2006/ole">
            <p:oleObj spid="_x0000_s458754" name="Equation" r:id="rId4" imgW="2006280" imgH="2336760" progId="Equation.DSMT4">
              <p:embed/>
            </p:oleObj>
          </a:graphicData>
        </a:graphic>
      </p:graphicFrame>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43" name="Rectangle 3"/>
          <p:cNvSpPr>
            <a:spLocks noChangeArrowheads="1"/>
          </p:cNvSpPr>
          <p:nvPr/>
        </p:nvSpPr>
        <p:spPr bwMode="auto">
          <a:xfrm>
            <a:off x="0" y="0"/>
            <a:ext cx="184731" cy="523220"/>
          </a:xfrm>
          <a:prstGeom prst="rect">
            <a:avLst/>
          </a:prstGeom>
          <a:noFill/>
          <a:ln w="9525">
            <a:noFill/>
            <a:miter lim="800000"/>
            <a:headEnd/>
            <a:tailEnd/>
          </a:ln>
          <a:effectLst/>
        </p:spPr>
        <p:txBody>
          <a:bodyPr wrap="none" anchor="ctr">
            <a:spAutoFit/>
          </a:bodyPr>
          <a:lstStyle/>
          <a:p>
            <a:endParaRPr lang="zh-CN" altLang="en-US" sz="2800">
              <a:latin typeface="微软雅黑" pitchFamily="34" charset="-122"/>
              <a:ea typeface="微软雅黑" pitchFamily="34" charset="-122"/>
            </a:endParaRPr>
          </a:p>
        </p:txBody>
      </p:sp>
      <p:sp>
        <p:nvSpPr>
          <p:cNvPr id="1008644" name="Rectangle 4"/>
          <p:cNvSpPr>
            <a:spLocks noChangeArrowheads="1"/>
          </p:cNvSpPr>
          <p:nvPr/>
        </p:nvSpPr>
        <p:spPr bwMode="auto">
          <a:xfrm>
            <a:off x="0" y="0"/>
            <a:ext cx="184731" cy="523220"/>
          </a:xfrm>
          <a:prstGeom prst="rect">
            <a:avLst/>
          </a:prstGeom>
          <a:noFill/>
          <a:ln w="9525">
            <a:noFill/>
            <a:miter lim="800000"/>
            <a:headEnd/>
            <a:tailEnd/>
          </a:ln>
          <a:effectLst/>
        </p:spPr>
        <p:txBody>
          <a:bodyPr wrap="none" anchor="ctr">
            <a:spAutoFit/>
          </a:bodyPr>
          <a:lstStyle/>
          <a:p>
            <a:endParaRPr lang="zh-CN" altLang="en-US" sz="2800">
              <a:latin typeface="微软雅黑" pitchFamily="34" charset="-122"/>
              <a:ea typeface="微软雅黑" pitchFamily="34" charset="-122"/>
            </a:endParaRPr>
          </a:p>
        </p:txBody>
      </p:sp>
      <p:sp>
        <p:nvSpPr>
          <p:cNvPr id="1008645" name="Rectangle 5"/>
          <p:cNvSpPr>
            <a:spLocks noChangeArrowheads="1"/>
          </p:cNvSpPr>
          <p:nvPr/>
        </p:nvSpPr>
        <p:spPr bwMode="auto">
          <a:xfrm>
            <a:off x="0" y="0"/>
            <a:ext cx="184731" cy="523220"/>
          </a:xfrm>
          <a:prstGeom prst="rect">
            <a:avLst/>
          </a:prstGeom>
          <a:noFill/>
          <a:ln w="9525">
            <a:noFill/>
            <a:miter lim="800000"/>
            <a:headEnd/>
            <a:tailEnd/>
          </a:ln>
          <a:effectLst/>
        </p:spPr>
        <p:txBody>
          <a:bodyPr wrap="none" anchor="ctr">
            <a:spAutoFit/>
          </a:bodyPr>
          <a:lstStyle/>
          <a:p>
            <a:endParaRPr lang="zh-CN" altLang="en-US" sz="2800">
              <a:latin typeface="微软雅黑" pitchFamily="34" charset="-122"/>
              <a:ea typeface="微软雅黑" pitchFamily="34" charset="-122"/>
            </a:endParaRPr>
          </a:p>
        </p:txBody>
      </p:sp>
      <p:sp>
        <p:nvSpPr>
          <p:cNvPr id="1008646" name="Rectangle 6"/>
          <p:cNvSpPr>
            <a:spLocks noChangeArrowheads="1"/>
          </p:cNvSpPr>
          <p:nvPr/>
        </p:nvSpPr>
        <p:spPr bwMode="auto">
          <a:xfrm>
            <a:off x="0" y="0"/>
            <a:ext cx="184731" cy="523220"/>
          </a:xfrm>
          <a:prstGeom prst="rect">
            <a:avLst/>
          </a:prstGeom>
          <a:noFill/>
          <a:ln w="9525">
            <a:noFill/>
            <a:miter lim="800000"/>
            <a:headEnd/>
            <a:tailEnd/>
          </a:ln>
          <a:effectLst/>
        </p:spPr>
        <p:txBody>
          <a:bodyPr wrap="none" anchor="ctr">
            <a:spAutoFit/>
          </a:bodyPr>
          <a:lstStyle/>
          <a:p>
            <a:endParaRPr lang="zh-CN" altLang="en-US" sz="2800">
              <a:latin typeface="微软雅黑" pitchFamily="34" charset="-122"/>
              <a:ea typeface="微软雅黑" pitchFamily="34" charset="-122"/>
            </a:endParaRPr>
          </a:p>
        </p:txBody>
      </p:sp>
      <p:sp>
        <p:nvSpPr>
          <p:cNvPr id="1008647" name="Rectangle 7"/>
          <p:cNvSpPr>
            <a:spLocks noChangeArrowheads="1"/>
          </p:cNvSpPr>
          <p:nvPr/>
        </p:nvSpPr>
        <p:spPr bwMode="auto">
          <a:xfrm>
            <a:off x="0" y="0"/>
            <a:ext cx="184731" cy="523220"/>
          </a:xfrm>
          <a:prstGeom prst="rect">
            <a:avLst/>
          </a:prstGeom>
          <a:noFill/>
          <a:ln w="9525">
            <a:noFill/>
            <a:miter lim="800000"/>
            <a:headEnd/>
            <a:tailEnd/>
          </a:ln>
          <a:effectLst/>
        </p:spPr>
        <p:txBody>
          <a:bodyPr wrap="none" anchor="ctr">
            <a:spAutoFit/>
          </a:bodyPr>
          <a:lstStyle/>
          <a:p>
            <a:endParaRPr lang="zh-CN" altLang="en-US" sz="2800">
              <a:latin typeface="微软雅黑" pitchFamily="34" charset="-122"/>
              <a:ea typeface="微软雅黑" pitchFamily="34" charset="-122"/>
            </a:endParaRPr>
          </a:p>
        </p:txBody>
      </p:sp>
      <p:sp>
        <p:nvSpPr>
          <p:cNvPr id="1008648" name="Rectangle 8"/>
          <p:cNvSpPr>
            <a:spLocks noChangeArrowheads="1"/>
          </p:cNvSpPr>
          <p:nvPr/>
        </p:nvSpPr>
        <p:spPr bwMode="auto">
          <a:xfrm>
            <a:off x="0" y="3195638"/>
            <a:ext cx="184731" cy="523220"/>
          </a:xfrm>
          <a:prstGeom prst="rect">
            <a:avLst/>
          </a:prstGeom>
          <a:noFill/>
          <a:ln w="9525">
            <a:noFill/>
            <a:miter lim="800000"/>
            <a:headEnd/>
            <a:tailEnd/>
          </a:ln>
          <a:effectLst/>
        </p:spPr>
        <p:txBody>
          <a:bodyPr wrap="none" anchor="ctr">
            <a:spAutoFit/>
          </a:bodyPr>
          <a:lstStyle/>
          <a:p>
            <a:endParaRPr lang="zh-CN" altLang="en-US" sz="2800">
              <a:latin typeface="微软雅黑" pitchFamily="34" charset="-122"/>
              <a:ea typeface="微软雅黑" pitchFamily="34" charset="-122"/>
            </a:endParaRPr>
          </a:p>
        </p:txBody>
      </p:sp>
      <p:sp>
        <p:nvSpPr>
          <p:cNvPr id="1008649" name="Rectangle 9"/>
          <p:cNvSpPr>
            <a:spLocks noChangeArrowheads="1"/>
          </p:cNvSpPr>
          <p:nvPr/>
        </p:nvSpPr>
        <p:spPr bwMode="auto">
          <a:xfrm>
            <a:off x="0" y="3195638"/>
            <a:ext cx="184731" cy="523220"/>
          </a:xfrm>
          <a:prstGeom prst="rect">
            <a:avLst/>
          </a:prstGeom>
          <a:noFill/>
          <a:ln w="9525">
            <a:noFill/>
            <a:miter lim="800000"/>
            <a:headEnd/>
            <a:tailEnd/>
          </a:ln>
          <a:effectLst/>
        </p:spPr>
        <p:txBody>
          <a:bodyPr wrap="none" anchor="ctr">
            <a:spAutoFit/>
          </a:bodyPr>
          <a:lstStyle/>
          <a:p>
            <a:endParaRPr lang="zh-CN" altLang="en-US" sz="2800">
              <a:latin typeface="微软雅黑" pitchFamily="34" charset="-122"/>
              <a:ea typeface="微软雅黑" pitchFamily="34" charset="-122"/>
            </a:endParaRPr>
          </a:p>
        </p:txBody>
      </p:sp>
      <p:sp>
        <p:nvSpPr>
          <p:cNvPr id="1008651" name="Rectangle 11"/>
          <p:cNvSpPr>
            <a:spLocks noChangeArrowheads="1"/>
          </p:cNvSpPr>
          <p:nvPr/>
        </p:nvSpPr>
        <p:spPr bwMode="auto">
          <a:xfrm>
            <a:off x="0" y="3205163"/>
            <a:ext cx="184731" cy="523220"/>
          </a:xfrm>
          <a:prstGeom prst="rect">
            <a:avLst/>
          </a:prstGeom>
          <a:noFill/>
          <a:ln w="9525">
            <a:noFill/>
            <a:miter lim="800000"/>
            <a:headEnd/>
            <a:tailEnd/>
          </a:ln>
          <a:effectLst/>
        </p:spPr>
        <p:txBody>
          <a:bodyPr wrap="none" anchor="ctr">
            <a:spAutoFit/>
          </a:bodyPr>
          <a:lstStyle/>
          <a:p>
            <a:endParaRPr lang="zh-CN" altLang="en-US" sz="2800">
              <a:latin typeface="微软雅黑" pitchFamily="34" charset="-122"/>
              <a:ea typeface="微软雅黑" pitchFamily="34" charset="-122"/>
            </a:endParaRPr>
          </a:p>
        </p:txBody>
      </p:sp>
      <p:sp>
        <p:nvSpPr>
          <p:cNvPr id="1008653" name="Rectangle 13"/>
          <p:cNvSpPr>
            <a:spLocks noChangeArrowheads="1"/>
          </p:cNvSpPr>
          <p:nvPr/>
        </p:nvSpPr>
        <p:spPr bwMode="auto">
          <a:xfrm>
            <a:off x="0" y="3214688"/>
            <a:ext cx="184731" cy="523220"/>
          </a:xfrm>
          <a:prstGeom prst="rect">
            <a:avLst/>
          </a:prstGeom>
          <a:noFill/>
          <a:ln w="9525">
            <a:noFill/>
            <a:miter lim="800000"/>
            <a:headEnd/>
            <a:tailEnd/>
          </a:ln>
          <a:effectLst/>
        </p:spPr>
        <p:txBody>
          <a:bodyPr wrap="none" anchor="ctr">
            <a:spAutoFit/>
          </a:bodyPr>
          <a:lstStyle/>
          <a:p>
            <a:endParaRPr lang="zh-CN" altLang="en-US" sz="2800">
              <a:latin typeface="微软雅黑" pitchFamily="34" charset="-122"/>
              <a:ea typeface="微软雅黑" pitchFamily="34" charset="-122"/>
            </a:endParaRPr>
          </a:p>
        </p:txBody>
      </p:sp>
      <p:sp>
        <p:nvSpPr>
          <p:cNvPr id="1008654" name="Rectangle 14"/>
          <p:cNvSpPr>
            <a:spLocks noChangeArrowheads="1"/>
          </p:cNvSpPr>
          <p:nvPr/>
        </p:nvSpPr>
        <p:spPr bwMode="auto">
          <a:xfrm>
            <a:off x="1116013" y="4005263"/>
            <a:ext cx="3527425" cy="523220"/>
          </a:xfrm>
          <a:prstGeom prst="rect">
            <a:avLst/>
          </a:prstGeom>
          <a:noFill/>
          <a:ln w="9525">
            <a:noFill/>
            <a:miter lim="800000"/>
            <a:headEnd/>
            <a:tailEnd/>
          </a:ln>
          <a:effectLst/>
        </p:spPr>
        <p:txBody>
          <a:bodyPr anchor="ctr">
            <a:spAutoFit/>
          </a:bodyPr>
          <a:lstStyle/>
          <a:p>
            <a:pPr algn="l"/>
            <a:r>
              <a:rPr lang="zh-CN" altLang="en-US" sz="2800" b="1" dirty="0">
                <a:solidFill>
                  <a:schemeClr val="tx1"/>
                </a:solidFill>
                <a:latin typeface="微软雅黑" pitchFamily="34" charset="-122"/>
                <a:ea typeface="微软雅黑" pitchFamily="34" charset="-122"/>
              </a:rPr>
              <a:t>弧度内实际的定子</a:t>
            </a:r>
          </a:p>
        </p:txBody>
      </p:sp>
      <p:sp>
        <p:nvSpPr>
          <p:cNvPr id="1008655" name="Rectangle 15"/>
          <p:cNvSpPr>
            <a:spLocks noChangeArrowheads="1"/>
          </p:cNvSpPr>
          <p:nvPr/>
        </p:nvSpPr>
        <p:spPr bwMode="auto">
          <a:xfrm>
            <a:off x="0" y="0"/>
            <a:ext cx="184731" cy="523220"/>
          </a:xfrm>
          <a:prstGeom prst="rect">
            <a:avLst/>
          </a:prstGeom>
          <a:noFill/>
          <a:ln w="9525">
            <a:noFill/>
            <a:miter lim="800000"/>
            <a:headEnd/>
            <a:tailEnd/>
          </a:ln>
          <a:effectLst/>
        </p:spPr>
        <p:txBody>
          <a:bodyPr wrap="none" anchor="ctr">
            <a:spAutoFit/>
          </a:bodyPr>
          <a:lstStyle/>
          <a:p>
            <a:endParaRPr lang="zh-CN" altLang="en-US" sz="2800">
              <a:latin typeface="微软雅黑" pitchFamily="34" charset="-122"/>
              <a:ea typeface="微软雅黑" pitchFamily="34" charset="-122"/>
            </a:endParaRPr>
          </a:p>
        </p:txBody>
      </p:sp>
      <p:sp>
        <p:nvSpPr>
          <p:cNvPr id="1008669" name="Rectangle 29"/>
          <p:cNvSpPr>
            <a:spLocks noChangeArrowheads="1"/>
          </p:cNvSpPr>
          <p:nvPr/>
        </p:nvSpPr>
        <p:spPr bwMode="auto">
          <a:xfrm>
            <a:off x="2643174" y="5786454"/>
            <a:ext cx="6062878" cy="461665"/>
          </a:xfrm>
          <a:prstGeom prst="rect">
            <a:avLst/>
          </a:prstGeom>
          <a:noFill/>
          <a:ln w="9525">
            <a:noFill/>
            <a:miter lim="800000"/>
            <a:headEnd/>
            <a:tailEnd/>
          </a:ln>
          <a:effectLst/>
        </p:spPr>
        <p:txBody>
          <a:bodyPr wrap="none" anchor="ctr">
            <a:spAutoFit/>
          </a:bodyPr>
          <a:lstStyle/>
          <a:p>
            <a:r>
              <a:rPr lang="zh-CN" altLang="en-US" sz="2400" b="1" dirty="0" smtClean="0">
                <a:solidFill>
                  <a:schemeClr val="tx1"/>
                </a:solidFill>
                <a:latin typeface="微软雅黑" pitchFamily="34" charset="-122"/>
                <a:ea typeface="微软雅黑" pitchFamily="34" charset="-122"/>
              </a:rPr>
              <a:t>图</a:t>
            </a:r>
            <a:r>
              <a:rPr lang="en-US" altLang="zh-CN" sz="2400" b="1" dirty="0" smtClean="0">
                <a:solidFill>
                  <a:schemeClr val="tx1"/>
                </a:solidFill>
                <a:latin typeface="微软雅黑" pitchFamily="34" charset="-122"/>
                <a:ea typeface="微软雅黑" pitchFamily="34" charset="-122"/>
              </a:rPr>
              <a:t>6-33  </a:t>
            </a:r>
            <a:r>
              <a:rPr lang="en-US" altLang="zh-CN" sz="2400" b="1" dirty="0">
                <a:solidFill>
                  <a:schemeClr val="tx1"/>
                </a:solidFill>
                <a:latin typeface="微软雅黑" pitchFamily="34" charset="-122"/>
                <a:ea typeface="微软雅黑" pitchFamily="34" charset="-122"/>
              </a:rPr>
              <a:t>N=4</a:t>
            </a:r>
            <a:r>
              <a:rPr lang="zh-CN" altLang="en-US" sz="2400" b="1" dirty="0">
                <a:solidFill>
                  <a:schemeClr val="tx1"/>
                </a:solidFill>
                <a:latin typeface="微软雅黑" pitchFamily="34" charset="-122"/>
                <a:ea typeface="微软雅黑" pitchFamily="34" charset="-122"/>
              </a:rPr>
              <a:t>时，实际的定子磁链矢量轨迹</a:t>
            </a:r>
          </a:p>
        </p:txBody>
      </p:sp>
      <p:pic>
        <p:nvPicPr>
          <p:cNvPr id="1008670" name="Picture 30" descr="0533"/>
          <p:cNvPicPr>
            <a:picLocks noChangeAspect="1" noChangeArrowheads="1"/>
          </p:cNvPicPr>
          <p:nvPr/>
        </p:nvPicPr>
        <p:blipFill>
          <a:blip r:embed="rId3"/>
          <a:srcRect/>
          <a:stretch>
            <a:fillRect/>
          </a:stretch>
        </p:blipFill>
        <p:spPr bwMode="auto">
          <a:xfrm>
            <a:off x="4859338" y="1916113"/>
            <a:ext cx="3409950" cy="3457575"/>
          </a:xfrm>
          <a:prstGeom prst="rect">
            <a:avLst/>
          </a:prstGeom>
          <a:noFill/>
        </p:spPr>
      </p:pic>
      <p:graphicFrame>
        <p:nvGraphicFramePr>
          <p:cNvPr id="1008671" name="Object 31"/>
          <p:cNvGraphicFramePr>
            <a:graphicFrameLocks noChangeAspect="1"/>
          </p:cNvGraphicFramePr>
          <p:nvPr/>
        </p:nvGraphicFramePr>
        <p:xfrm>
          <a:off x="666750" y="3716338"/>
          <a:ext cx="449263" cy="1081087"/>
        </p:xfrm>
        <a:graphic>
          <a:graphicData uri="http://schemas.openxmlformats.org/presentationml/2006/ole">
            <p:oleObj spid="_x0000_s459778" name="Equation" r:id="rId4" imgW="164957" imgH="393359" progId="Equation.DSMT4">
              <p:embed/>
            </p:oleObj>
          </a:graphicData>
        </a:graphic>
      </p:graphicFrame>
      <p:sp>
        <p:nvSpPr>
          <p:cNvPr id="1008673" name="Rectangle 33"/>
          <p:cNvSpPr>
            <a:spLocks noChangeArrowheads="1"/>
          </p:cNvSpPr>
          <p:nvPr/>
        </p:nvSpPr>
        <p:spPr bwMode="auto">
          <a:xfrm>
            <a:off x="684213" y="4797425"/>
            <a:ext cx="3527425" cy="523220"/>
          </a:xfrm>
          <a:prstGeom prst="rect">
            <a:avLst/>
          </a:prstGeom>
          <a:noFill/>
          <a:ln w="9525">
            <a:noFill/>
            <a:miter lim="800000"/>
            <a:headEnd/>
            <a:tailEnd/>
          </a:ln>
          <a:effectLst/>
        </p:spPr>
        <p:txBody>
          <a:bodyPr anchor="ctr">
            <a:spAutoFit/>
          </a:bodyPr>
          <a:lstStyle/>
          <a:p>
            <a:pPr algn="l"/>
            <a:r>
              <a:rPr lang="zh-CN" altLang="en-US" sz="2800" b="1">
                <a:solidFill>
                  <a:schemeClr val="tx1"/>
                </a:solidFill>
                <a:latin typeface="微软雅黑" pitchFamily="34" charset="-122"/>
                <a:ea typeface="微软雅黑" pitchFamily="34" charset="-122"/>
              </a:rPr>
              <a:t>磁链矢量轨迹</a:t>
            </a:r>
            <a:r>
              <a:rPr lang="zh-CN" altLang="en-US" sz="2800">
                <a:solidFill>
                  <a:schemeClr val="tx1"/>
                </a:solidFill>
                <a:latin typeface="微软雅黑" pitchFamily="34" charset="-122"/>
                <a:ea typeface="微软雅黑" pitchFamily="34" charset="-122"/>
              </a:rPr>
              <a:t> </a:t>
            </a: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3"/>
          <p:cNvSpPr>
            <a:spLocks noGrp="1" noRot="1" noChangeArrowheads="1"/>
          </p:cNvSpPr>
          <p:nvPr>
            <p:ph type="body" idx="1"/>
          </p:nvPr>
        </p:nvSpPr>
        <p:spPr>
          <a:xfrm>
            <a:off x="6011863" y="3933825"/>
            <a:ext cx="2722562" cy="2306638"/>
          </a:xfrm>
        </p:spPr>
        <p:txBody>
          <a:bodyPr/>
          <a:lstStyle/>
          <a:p>
            <a:pPr eaLnBrk="1" hangingPunct="1">
              <a:buFont typeface="Wingdings" pitchFamily="2" charset="2"/>
              <a:buNone/>
            </a:pPr>
            <a:r>
              <a:rPr lang="zh-CN" altLang="en-US" sz="2400" b="1" dirty="0" smtClean="0">
                <a:latin typeface="微软雅黑" pitchFamily="34" charset="-122"/>
                <a:ea typeface="微软雅黑" pitchFamily="34" charset="-122"/>
              </a:rPr>
              <a:t>图</a:t>
            </a:r>
            <a:r>
              <a:rPr lang="en-US" altLang="zh-CN" sz="2400" b="1" dirty="0" smtClean="0">
                <a:latin typeface="微软雅黑" pitchFamily="34" charset="-122"/>
                <a:ea typeface="微软雅黑" pitchFamily="34" charset="-122"/>
              </a:rPr>
              <a:t>6-34</a:t>
            </a:r>
            <a:r>
              <a:rPr lang="zh-CN" altLang="en-US" sz="2400" b="1" dirty="0" smtClean="0">
                <a:latin typeface="微软雅黑" pitchFamily="34" charset="-122"/>
                <a:ea typeface="微软雅黑" pitchFamily="34" charset="-122"/>
              </a:rPr>
              <a:t>定子旋转磁链矢量轨迹</a:t>
            </a:r>
          </a:p>
        </p:txBody>
      </p:sp>
      <p:sp>
        <p:nvSpPr>
          <p:cNvPr id="182276" name="Rectangle 4"/>
          <p:cNvSpPr>
            <a:spLocks noChangeArrowheads="1"/>
          </p:cNvSpPr>
          <p:nvPr/>
        </p:nvSpPr>
        <p:spPr bwMode="auto">
          <a:xfrm>
            <a:off x="0" y="2243138"/>
            <a:ext cx="184731" cy="369332"/>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graphicFrame>
        <p:nvGraphicFramePr>
          <p:cNvPr id="182277" name="Object 2"/>
          <p:cNvGraphicFramePr>
            <a:graphicFrameLocks noChangeAspect="1"/>
          </p:cNvGraphicFramePr>
          <p:nvPr/>
        </p:nvGraphicFramePr>
        <p:xfrm>
          <a:off x="714348" y="1714488"/>
          <a:ext cx="4824412" cy="4730750"/>
        </p:xfrm>
        <a:graphic>
          <a:graphicData uri="http://schemas.openxmlformats.org/presentationml/2006/ole">
            <p:oleObj spid="_x0000_s261122" name="Visio" r:id="rId3" imgW="3945240" imgH="3874680" progId="Visio.Drawing.11">
              <p:embed/>
            </p:oleObj>
          </a:graphicData>
        </a:graphic>
      </p:graphicFrame>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rrowheads="1"/>
          </p:cNvSpPr>
          <p:nvPr>
            <p:ph type="title"/>
          </p:nvPr>
        </p:nvSpPr>
        <p:spPr/>
        <p:txBody>
          <a:bodyPr/>
          <a:lstStyle/>
          <a:p>
            <a:pPr eaLnBrk="1" hangingPunct="1">
              <a:lnSpc>
                <a:spcPct val="128000"/>
              </a:lnSpc>
            </a:pPr>
            <a:r>
              <a:rPr lang="zh-CN" altLang="en-US" b="1" smtClean="0">
                <a:latin typeface="微软雅黑" pitchFamily="34" charset="-122"/>
                <a:ea typeface="微软雅黑" pitchFamily="34" charset="-122"/>
              </a:rPr>
              <a:t>定子旋转磁链矢量轨迹</a:t>
            </a:r>
          </a:p>
        </p:txBody>
      </p:sp>
      <p:sp>
        <p:nvSpPr>
          <p:cNvPr id="183299" name="Rectangle 3"/>
          <p:cNvSpPr>
            <a:spLocks noGrp="1" noRot="1" noChangeArrowheads="1"/>
          </p:cNvSpPr>
          <p:nvPr>
            <p:ph type="body" idx="1"/>
          </p:nvPr>
        </p:nvSpPr>
        <p:spPr>
          <a:xfrm>
            <a:off x="428596" y="1714488"/>
            <a:ext cx="4714908" cy="4106862"/>
          </a:xfrm>
        </p:spPr>
        <p:txBody>
          <a:bodyPr/>
          <a:lstStyle/>
          <a:p>
            <a:pPr eaLnBrk="1" hangingPunct="1">
              <a:lnSpc>
                <a:spcPct val="128000"/>
              </a:lnSpc>
            </a:pPr>
            <a:r>
              <a:rPr lang="zh-CN" altLang="en-US" b="1" dirty="0" smtClean="0">
                <a:latin typeface="微软雅黑" pitchFamily="34" charset="-122"/>
                <a:ea typeface="微软雅黑" pitchFamily="34" charset="-122"/>
              </a:rPr>
              <a:t>实际定子磁链矢量轨迹在期望的磁链圆周围波动。</a:t>
            </a:r>
            <a:endParaRPr lang="en-US" altLang="zh-CN" b="1" dirty="0" smtClean="0">
              <a:latin typeface="微软雅黑" pitchFamily="34" charset="-122"/>
              <a:ea typeface="微软雅黑" pitchFamily="34" charset="-122"/>
            </a:endParaRPr>
          </a:p>
          <a:p>
            <a:pPr eaLnBrk="1" hangingPunct="1">
              <a:lnSpc>
                <a:spcPct val="128000"/>
              </a:lnSpc>
            </a:pPr>
            <a:r>
              <a:rPr lang="en-US" altLang="zh-CN" b="1" dirty="0" smtClean="0">
                <a:latin typeface="微软雅黑" pitchFamily="34" charset="-122"/>
                <a:ea typeface="微软雅黑" pitchFamily="34" charset="-122"/>
              </a:rPr>
              <a:t>N</a:t>
            </a:r>
            <a:r>
              <a:rPr lang="zh-CN" altLang="en-US" b="1" dirty="0" smtClean="0">
                <a:latin typeface="微软雅黑" pitchFamily="34" charset="-122"/>
                <a:ea typeface="微软雅黑" pitchFamily="34" charset="-122"/>
              </a:rPr>
              <a:t>越大磁链轨迹越接近圆</a:t>
            </a:r>
            <a:endParaRPr lang="en-US" altLang="zh-CN" b="1" dirty="0" smtClean="0">
              <a:latin typeface="微软雅黑" pitchFamily="34" charset="-122"/>
              <a:ea typeface="微软雅黑" pitchFamily="34" charset="-122"/>
            </a:endParaRPr>
          </a:p>
          <a:p>
            <a:pPr eaLnBrk="1" hangingPunct="1">
              <a:lnSpc>
                <a:spcPct val="128000"/>
              </a:lnSpc>
            </a:pPr>
            <a:r>
              <a:rPr lang="zh-CN" altLang="en-US" b="1" dirty="0" smtClean="0">
                <a:latin typeface="微软雅黑" pitchFamily="34" charset="-122"/>
                <a:ea typeface="微软雅黑" pitchFamily="34" charset="-122"/>
              </a:rPr>
              <a:t>开关频率增大</a:t>
            </a:r>
          </a:p>
          <a:p>
            <a:pPr eaLnBrk="1" hangingPunct="1">
              <a:lnSpc>
                <a:spcPct val="128000"/>
              </a:lnSpc>
            </a:pPr>
            <a:r>
              <a:rPr lang="en-US" altLang="zh-CN" b="1" dirty="0" smtClean="0">
                <a:latin typeface="微软雅黑" pitchFamily="34" charset="-122"/>
                <a:ea typeface="微软雅黑" pitchFamily="34" charset="-122"/>
              </a:rPr>
              <a:t>N</a:t>
            </a:r>
            <a:r>
              <a:rPr lang="zh-CN" altLang="en-US" b="1" dirty="0" smtClean="0">
                <a:latin typeface="微软雅黑" pitchFamily="34" charset="-122"/>
                <a:ea typeface="微软雅黑" pitchFamily="34" charset="-122"/>
              </a:rPr>
              <a:t>有限，所以磁链轨迹只能接近于圆，而不可能等于圆。 </a:t>
            </a:r>
          </a:p>
        </p:txBody>
      </p:sp>
      <p:sp>
        <p:nvSpPr>
          <p:cNvPr id="183300" name="Rectangle 4"/>
          <p:cNvSpPr>
            <a:spLocks noChangeArrowheads="1"/>
          </p:cNvSpPr>
          <p:nvPr/>
        </p:nvSpPr>
        <p:spPr bwMode="auto">
          <a:xfrm>
            <a:off x="0" y="2243138"/>
            <a:ext cx="184731" cy="413255"/>
          </a:xfrm>
          <a:prstGeom prst="rect">
            <a:avLst/>
          </a:prstGeom>
          <a:noFill/>
          <a:ln w="9525">
            <a:noFill/>
            <a:miter lim="800000"/>
            <a:headEnd/>
            <a:tailEnd/>
          </a:ln>
        </p:spPr>
        <p:txBody>
          <a:bodyPr wrap="none" anchor="ctr">
            <a:spAutoFit/>
          </a:bodyPr>
          <a:lstStyle/>
          <a:p>
            <a:pPr>
              <a:lnSpc>
                <a:spcPct val="128000"/>
              </a:lnSpc>
            </a:pPr>
            <a:endParaRPr lang="zh-CN" altLang="en-US">
              <a:latin typeface="微软雅黑" pitchFamily="34" charset="-122"/>
              <a:ea typeface="微软雅黑" pitchFamily="34" charset="-122"/>
            </a:endParaRPr>
          </a:p>
        </p:txBody>
      </p:sp>
      <p:graphicFrame>
        <p:nvGraphicFramePr>
          <p:cNvPr id="437249" name="Object 2"/>
          <p:cNvGraphicFramePr>
            <a:graphicFrameLocks noChangeAspect="1"/>
          </p:cNvGraphicFramePr>
          <p:nvPr/>
        </p:nvGraphicFramePr>
        <p:xfrm>
          <a:off x="5118132" y="2265381"/>
          <a:ext cx="3954462" cy="3878263"/>
        </p:xfrm>
        <a:graphic>
          <a:graphicData uri="http://schemas.openxmlformats.org/presentationml/2006/ole">
            <p:oleObj spid="_x0000_s437249" name="Visio" r:id="rId3" imgW="3945240" imgH="3874680" progId="Visio.Drawing.11">
              <p:embed/>
            </p:oleObj>
          </a:graphicData>
        </a:graphic>
      </p:graphicFrame>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theme/theme1.xml><?xml version="1.0" encoding="utf-8"?>
<a:theme xmlns:a="http://schemas.openxmlformats.org/drawingml/2006/main" name="Edgex">
  <a:themeElements>
    <a:clrScheme name="Edgex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Edgex">
      <a:majorFont>
        <a:latin typeface="Bookman Old Style"/>
        <a:ea typeface="宋体"/>
        <a:cs typeface=""/>
      </a:majorFont>
      <a:minorFont>
        <a:latin typeface="Palatino Linotype"/>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Edgex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x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x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x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x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x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x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x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x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上海大学徐国卿电动汽车新型牵引控制技术1103(2)</Template>
  <TotalTime>2343</TotalTime>
  <Words>2536</Words>
  <Application>Microsoft Office PowerPoint</Application>
  <PresentationFormat>全屏显示(4:3)</PresentationFormat>
  <Paragraphs>297</Paragraphs>
  <Slides>94</Slides>
  <Notes>4</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94</vt:i4>
      </vt:variant>
    </vt:vector>
  </HeadingPairs>
  <TitlesOfParts>
    <vt:vector size="98" baseType="lpstr">
      <vt:lpstr>Edgex</vt:lpstr>
      <vt:lpstr>Equation</vt:lpstr>
      <vt:lpstr>公式</vt:lpstr>
      <vt:lpstr>Visio</vt:lpstr>
      <vt:lpstr>第  2  篇</vt:lpstr>
      <vt:lpstr>第6章基于稳态模型的异步电动机调速系统</vt:lpstr>
      <vt:lpstr>6.3 异步电动机变压变频调速</vt:lpstr>
      <vt:lpstr>幻灯片 4</vt:lpstr>
      <vt:lpstr>幻灯片 5</vt:lpstr>
      <vt:lpstr>基频以上调速 </vt:lpstr>
      <vt:lpstr>变压变频控制特性</vt:lpstr>
      <vt:lpstr>6.3.2变压变频调速的机械特性</vt:lpstr>
      <vt:lpstr>幻灯片 9</vt:lpstr>
      <vt:lpstr>转速降落</vt:lpstr>
      <vt:lpstr>幻灯片 11</vt:lpstr>
      <vt:lpstr>幻灯片 12</vt:lpstr>
      <vt:lpstr>基频以上调速</vt:lpstr>
      <vt:lpstr>幻灯片 14</vt:lpstr>
      <vt:lpstr>幻灯片 15</vt:lpstr>
      <vt:lpstr>不同控制方式下，异步电动机的机械特性</vt:lpstr>
      <vt:lpstr>第6章基于稳态模型的异步电动机调速系统</vt:lpstr>
      <vt:lpstr>6.4 电力电子变压变频器</vt:lpstr>
      <vt:lpstr>脉冲宽度调制技术</vt:lpstr>
      <vt:lpstr>6.4.1交-直-交PWM变频器主回路</vt:lpstr>
      <vt:lpstr>幻灯片 21</vt:lpstr>
      <vt:lpstr>第6章基于稳态模型的异步电动机调速系统</vt:lpstr>
      <vt:lpstr>6.4.2 正弦波脉宽调制技术</vt:lpstr>
      <vt:lpstr>6.4.4电流跟踪PWM控制技术</vt:lpstr>
      <vt:lpstr>6.4.4电流跟踪PWM控制技术</vt:lpstr>
      <vt:lpstr>6.4.5 电压空间矢量PWM控制技术</vt:lpstr>
      <vt:lpstr>幻灯片 27</vt:lpstr>
      <vt:lpstr>电压空间矢量PWM控制技术</vt:lpstr>
      <vt:lpstr>1.空间矢量的定义</vt:lpstr>
      <vt:lpstr>幻灯片 30</vt:lpstr>
      <vt:lpstr>空间矢量的合成</vt:lpstr>
      <vt:lpstr>幻灯片 32</vt:lpstr>
      <vt:lpstr>幻灯片 33</vt:lpstr>
      <vt:lpstr>幻灯片 34</vt:lpstr>
      <vt:lpstr>空间矢量表达式 </vt:lpstr>
      <vt:lpstr>空间矢量表达式 </vt:lpstr>
      <vt:lpstr>幻灯片 37</vt:lpstr>
      <vt:lpstr>幻灯片 38</vt:lpstr>
      <vt:lpstr>2.电压与磁链空间矢量的关系 </vt:lpstr>
      <vt:lpstr>幻灯片 40</vt:lpstr>
      <vt:lpstr>幻灯片 41</vt:lpstr>
      <vt:lpstr>幻灯片 42</vt:lpstr>
      <vt:lpstr>幻灯片 43</vt:lpstr>
      <vt:lpstr>幻灯片 44</vt:lpstr>
      <vt:lpstr>幻灯片 45</vt:lpstr>
      <vt:lpstr>电压空间矢量 </vt:lpstr>
      <vt:lpstr>8个基本空间矢量</vt:lpstr>
      <vt:lpstr>8个基本空间矢量</vt:lpstr>
      <vt:lpstr>幻灯片 49</vt:lpstr>
      <vt:lpstr>8个基本空间矢量</vt:lpstr>
      <vt:lpstr>基本电压空间矢量图</vt:lpstr>
      <vt:lpstr>4.正六边形空间旋转磁场 </vt:lpstr>
      <vt:lpstr>幻灯片 53</vt:lpstr>
      <vt:lpstr>幻灯片 54</vt:lpstr>
      <vt:lpstr>幻灯片 55</vt:lpstr>
      <vt:lpstr>幻灯片 56</vt:lpstr>
      <vt:lpstr>幻灯片 57</vt:lpstr>
      <vt:lpstr>幻灯片 58</vt:lpstr>
      <vt:lpstr>幻灯片 59</vt:lpstr>
      <vt:lpstr>幻灯片 60</vt:lpstr>
      <vt:lpstr>正六边形空间旋转磁场 </vt:lpstr>
      <vt:lpstr>幻灯片 62</vt:lpstr>
      <vt:lpstr>幻灯片 63</vt:lpstr>
      <vt:lpstr>幻灯片 64</vt:lpstr>
      <vt:lpstr>正六边形空间旋转磁场 </vt:lpstr>
      <vt:lpstr>幻灯片 66</vt:lpstr>
      <vt:lpstr>SVPWM控制-期望定子旋转磁链矢量轨迹</vt:lpstr>
      <vt:lpstr>期望电压空间矢量的合成 </vt:lpstr>
      <vt:lpstr>幻灯片 69</vt:lpstr>
      <vt:lpstr>SVPWM基本思想</vt:lpstr>
      <vt:lpstr>幻灯片 71</vt:lpstr>
      <vt:lpstr>期望电压空间矢量的合成</vt:lpstr>
      <vt:lpstr>幻灯片 73</vt:lpstr>
      <vt:lpstr>幻灯片 74</vt:lpstr>
      <vt:lpstr>幻灯片 75</vt:lpstr>
      <vt:lpstr>幻灯片 76</vt:lpstr>
      <vt:lpstr>幻灯片 77</vt:lpstr>
      <vt:lpstr>5.SVPWM的实现</vt:lpstr>
      <vt:lpstr>幻灯片 79</vt:lpstr>
      <vt:lpstr>零矢量集中的实现方法</vt:lpstr>
      <vt:lpstr>零矢量集中的实现方法</vt:lpstr>
      <vt:lpstr>零矢量集中的实现方法</vt:lpstr>
      <vt:lpstr>零矢量集中的实现方法 </vt:lpstr>
      <vt:lpstr>零矢量分布的实现方法</vt:lpstr>
      <vt:lpstr>零矢量分布的实现方法</vt:lpstr>
      <vt:lpstr>零矢量分散的实现方法 </vt:lpstr>
      <vt:lpstr>7.SVPWM控制的定子磁链 </vt:lpstr>
      <vt:lpstr>幻灯片 88</vt:lpstr>
      <vt:lpstr>幻灯片 89</vt:lpstr>
      <vt:lpstr>7步完成的定子磁链  </vt:lpstr>
      <vt:lpstr>幻灯片 91</vt:lpstr>
      <vt:lpstr>幻灯片 92</vt:lpstr>
      <vt:lpstr>定子旋转磁链矢量轨迹</vt:lpstr>
      <vt:lpstr>幻灯片 94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  直流调速系统的数字控制</dc:title>
  <dc:creator>Windows 用户</dc:creator>
  <cp:lastModifiedBy>微软用户</cp:lastModifiedBy>
  <cp:revision>179</cp:revision>
  <dcterms:created xsi:type="dcterms:W3CDTF">2017-11-21T04:26:15Z</dcterms:created>
  <dcterms:modified xsi:type="dcterms:W3CDTF">2020-04-22T03:27:42Z</dcterms:modified>
</cp:coreProperties>
</file>