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373" r:id="rId2"/>
    <p:sldId id="626" r:id="rId3"/>
    <p:sldId id="476" r:id="rId4"/>
    <p:sldId id="483" r:id="rId5"/>
    <p:sldId id="490" r:id="rId6"/>
    <p:sldId id="628" r:id="rId7"/>
    <p:sldId id="492" r:id="rId8"/>
    <p:sldId id="500" r:id="rId9"/>
    <p:sldId id="501" r:id="rId10"/>
    <p:sldId id="506" r:id="rId11"/>
    <p:sldId id="509" r:id="rId12"/>
    <p:sldId id="510" r:id="rId13"/>
    <p:sldId id="513" r:id="rId14"/>
    <p:sldId id="519" r:id="rId15"/>
    <p:sldId id="634" r:id="rId16"/>
    <p:sldId id="536" r:id="rId17"/>
    <p:sldId id="541" r:id="rId18"/>
    <p:sldId id="543" r:id="rId19"/>
    <p:sldId id="545" r:id="rId20"/>
    <p:sldId id="646" r:id="rId21"/>
    <p:sldId id="642" r:id="rId22"/>
    <p:sldId id="643" r:id="rId23"/>
    <p:sldId id="644" r:id="rId24"/>
    <p:sldId id="548" r:id="rId25"/>
    <p:sldId id="549" r:id="rId26"/>
    <p:sldId id="550" r:id="rId27"/>
    <p:sldId id="551" r:id="rId28"/>
    <p:sldId id="653" r:id="rId29"/>
    <p:sldId id="647" r:id="rId30"/>
    <p:sldId id="648" r:id="rId31"/>
    <p:sldId id="651" r:id="rId32"/>
    <p:sldId id="652" r:id="rId33"/>
    <p:sldId id="552" r:id="rId34"/>
    <p:sldId id="553" r:id="rId35"/>
    <p:sldId id="555" r:id="rId36"/>
    <p:sldId id="556" r:id="rId37"/>
    <p:sldId id="557" r:id="rId38"/>
    <p:sldId id="558" r:id="rId39"/>
    <p:sldId id="559" r:id="rId40"/>
    <p:sldId id="560" r:id="rId41"/>
    <p:sldId id="561" r:id="rId42"/>
    <p:sldId id="562" r:id="rId43"/>
    <p:sldId id="654" r:id="rId44"/>
    <p:sldId id="563" r:id="rId45"/>
    <p:sldId id="655" r:id="rId46"/>
    <p:sldId id="564" r:id="rId47"/>
    <p:sldId id="656" r:id="rId48"/>
    <p:sldId id="565" r:id="rId49"/>
    <p:sldId id="566" r:id="rId50"/>
    <p:sldId id="567" r:id="rId51"/>
    <p:sldId id="568" r:id="rId52"/>
    <p:sldId id="569" r:id="rId53"/>
    <p:sldId id="570" r:id="rId54"/>
    <p:sldId id="571" r:id="rId55"/>
    <p:sldId id="572" r:id="rId56"/>
    <p:sldId id="573" r:id="rId57"/>
    <p:sldId id="574" r:id="rId58"/>
    <p:sldId id="657" r:id="rId59"/>
    <p:sldId id="575" r:id="rId60"/>
    <p:sldId id="576" r:id="rId61"/>
    <p:sldId id="658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4D24D-00AA-46C3-9BB6-ACDDE9F325AF}" type="datetimeFigureOut">
              <a:rPr lang="zh-CN" altLang="en-US" smtClean="0"/>
              <a:pPr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CB8B3-1160-44F7-9B08-0B1C55C0F9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8557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04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304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2A89E5-51ED-4F4C-878D-ADF7B91A1919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594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2149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962150" cy="5521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734050" cy="5521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099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78308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9A1A7CA7-FB09-4418-872D-B5044303916D}" type="datetimeFigureOut">
              <a:rPr lang="zh-CN" altLang="en-US" smtClean="0"/>
              <a:pPr/>
              <a:t>2020/4/24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308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720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457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15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888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7872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4610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5940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7169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609600"/>
            <a:ext cx="77073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301750"/>
            <a:ext cx="78486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en-US" smtClean="0"/>
          </a:p>
        </p:txBody>
      </p:sp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33400" y="533400"/>
            <a:ext cx="80010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ym typeface="+mn-ea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 b="1" kern="1200">
          <a:solidFill>
            <a:srgbClr val="006699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4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4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65.png"/><Relationship Id="rId4" Type="http://schemas.openxmlformats.org/officeDocument/2006/relationships/oleObject" Target="../embeddings/oleObject53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5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5.png"/><Relationship Id="rId4" Type="http://schemas.openxmlformats.org/officeDocument/2006/relationships/oleObject" Target="../embeddings/oleObject5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65.png"/><Relationship Id="rId4" Type="http://schemas.openxmlformats.org/officeDocument/2006/relationships/oleObject" Target="../embeddings/oleObject5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65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7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05413" y="1628775"/>
            <a:ext cx="3095625" cy="914400"/>
          </a:xfrm>
        </p:spPr>
        <p:txBody>
          <a:bodyPr/>
          <a:lstStyle/>
          <a:p>
            <a:pPr algn="ctr" eaLnBrk="1" hangingPunct="1"/>
            <a:r>
              <a:rPr lang="zh-CN" altLang="en-US" sz="4800" b="1" smtClean="0">
                <a:latin typeface="微软雅黑" pitchFamily="34" charset="-122"/>
                <a:ea typeface="微软雅黑" pitchFamily="34" charset="-122"/>
                <a:cs typeface="Arial" charset="0"/>
              </a:rPr>
              <a:t>第  </a:t>
            </a:r>
            <a:r>
              <a:rPr lang="en-US" altLang="zh-CN" sz="4800" b="1" smtClean="0">
                <a:latin typeface="微软雅黑" pitchFamily="34" charset="-122"/>
                <a:ea typeface="微软雅黑" pitchFamily="34" charset="-122"/>
                <a:cs typeface="Arial" charset="0"/>
              </a:rPr>
              <a:t>2  </a:t>
            </a:r>
            <a:r>
              <a:rPr lang="zh-CN" altLang="en-US" sz="4800" b="1" smtClean="0">
                <a:latin typeface="微软雅黑" pitchFamily="34" charset="-122"/>
                <a:ea typeface="微软雅黑" pitchFamily="34" charset="-122"/>
                <a:cs typeface="Arial" charset="0"/>
              </a:rPr>
              <a:t>篇</a:t>
            </a:r>
            <a:endParaRPr lang="zh-CN" altLang="en-US" sz="480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116013" y="3213100"/>
            <a:ext cx="7273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66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交流调速系统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8" name="Object 2"/>
          <p:cNvGraphicFramePr>
            <a:graphicFrameLocks noChangeAspect="1"/>
          </p:cNvGraphicFramePr>
          <p:nvPr/>
        </p:nvGraphicFramePr>
        <p:xfrm>
          <a:off x="785786" y="1500174"/>
          <a:ext cx="4824413" cy="1908175"/>
        </p:xfrm>
        <a:graphic>
          <a:graphicData uri="http://schemas.openxmlformats.org/presentationml/2006/ole">
            <p:oleObj spid="_x0000_s230402" name="Equation" r:id="rId3" imgW="1917360" imgH="761760" progId="Equation.DSMT4">
              <p:embed/>
            </p:oleObj>
          </a:graphicData>
        </a:graphic>
      </p:graphicFrame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609600"/>
            <a:ext cx="7707313" cy="6127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电压与磁链空间矢量的关系 </a:t>
            </a:r>
          </a:p>
        </p:txBody>
      </p:sp>
      <p:graphicFrame>
        <p:nvGraphicFramePr>
          <p:cNvPr id="230404" name="Object 4"/>
          <p:cNvGraphicFramePr>
            <a:graphicFrameLocks noChangeAspect="1"/>
          </p:cNvGraphicFramePr>
          <p:nvPr/>
        </p:nvGraphicFramePr>
        <p:xfrm>
          <a:off x="5072066" y="3273425"/>
          <a:ext cx="3584575" cy="3584575"/>
        </p:xfrm>
        <a:graphic>
          <a:graphicData uri="http://schemas.openxmlformats.org/presentationml/2006/ole">
            <p:oleObj spid="_x0000_s230404" name="Visio" r:id="rId4" imgW="2865425" imgH="2866949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58" name="Picture 2" descr="6z2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57224" y="1571612"/>
            <a:ext cx="6335712" cy="2251075"/>
          </a:xfrm>
          <a:noFill/>
        </p:spPr>
      </p:pic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547813" y="4868863"/>
            <a:ext cx="6192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1000100" y="3929066"/>
            <a:ext cx="6842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三相逆变器</a:t>
            </a:r>
            <a:r>
              <a:rPr kumimoji="1" lang="en-US" altLang="zh-CN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1" lang="zh-CN" altLang="en-US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异步电动机调速系统主电路原理图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930275"/>
            <a:ext cx="8162925" cy="762000"/>
          </a:xfrm>
        </p:spPr>
        <p:txBody>
          <a:bodyPr/>
          <a:lstStyle/>
          <a:p>
            <a:pPr marL="838200" indent="-838200">
              <a:lnSpc>
                <a:spcPct val="125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电压空间矢量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0" y="320516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0" y="322421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0" y="322421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0" y="3290888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69" name="Rectangle 13"/>
          <p:cNvSpPr>
            <a:spLocks noChangeArrowheads="1"/>
          </p:cNvSpPr>
          <p:nvPr/>
        </p:nvSpPr>
        <p:spPr bwMode="auto">
          <a:xfrm>
            <a:off x="0" y="274796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3370" name="Object 2"/>
          <p:cNvGraphicFramePr>
            <a:graphicFrameLocks noChangeAspect="1"/>
          </p:cNvGraphicFramePr>
          <p:nvPr/>
        </p:nvGraphicFramePr>
        <p:xfrm>
          <a:off x="428596" y="1928802"/>
          <a:ext cx="8280400" cy="2557462"/>
        </p:xfrm>
        <a:graphic>
          <a:graphicData uri="http://schemas.openxmlformats.org/presentationml/2006/ole">
            <p:oleObj spid="_x0000_s232450" name="Equation" r:id="rId3" imgW="4406900" imgH="1358900" progId="Equation.DSMT4">
              <p:embed/>
            </p:oleObj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95288" y="4587585"/>
            <a:ext cx="8605868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500"/>
              </a:spcAft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直流电源中点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O’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和交流电动机中点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的电位不等，但合成电压矢量的表达式相等。</a:t>
            </a:r>
          </a:p>
          <a:p>
            <a:pPr marL="342900" indent="-342900">
              <a:lnSpc>
                <a:spcPct val="125000"/>
              </a:lnSpc>
              <a:spcAft>
                <a:spcPts val="1500"/>
              </a:spcAft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因此，</a:t>
            </a:r>
            <a:r>
              <a:rPr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三相合成电压空间矢量与参考点无关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8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6436" name="Picture 11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1714488"/>
            <a:ext cx="5218120" cy="45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438" name="Rectangle 1148"/>
          <p:cNvSpPr>
            <a:spLocks noChangeArrowheads="1"/>
          </p:cNvSpPr>
          <p:nvPr/>
        </p:nvSpPr>
        <p:spPr bwMode="auto">
          <a:xfrm>
            <a:off x="214282" y="1714488"/>
            <a:ext cx="367188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85750" indent="-285750"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有效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工作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矢量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零矢量</a:t>
            </a:r>
          </a:p>
          <a:p>
            <a:pPr marL="285750" indent="-285750"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6439" name="Object 2"/>
          <p:cNvGraphicFramePr>
            <a:graphicFrameLocks noChangeAspect="1"/>
          </p:cNvGraphicFramePr>
          <p:nvPr/>
        </p:nvGraphicFramePr>
        <p:xfrm>
          <a:off x="1285852" y="3214686"/>
          <a:ext cx="1187450" cy="633412"/>
        </p:xfrm>
        <a:graphic>
          <a:graphicData uri="http://schemas.openxmlformats.org/presentationml/2006/ole">
            <p:oleObj spid="_x0000_s235522" name="Equation" r:id="rId4" imgW="431613" imgH="228501" progId="Equation.DSMT4">
              <p:embed/>
            </p:oleObj>
          </a:graphicData>
        </a:graphic>
      </p:graphicFrame>
      <p:graphicFrame>
        <p:nvGraphicFramePr>
          <p:cNvPr id="146440" name="Object 3"/>
          <p:cNvGraphicFramePr>
            <a:graphicFrameLocks noChangeAspect="1"/>
          </p:cNvGraphicFramePr>
          <p:nvPr>
            <p:ph idx="1"/>
          </p:nvPr>
        </p:nvGraphicFramePr>
        <p:xfrm>
          <a:off x="988998" y="2143116"/>
          <a:ext cx="1439862" cy="763588"/>
        </p:xfrm>
        <a:graphic>
          <a:graphicData uri="http://schemas.openxmlformats.org/presentationml/2006/ole">
            <p:oleObj spid="_x0000_s235523" name="Equation" r:id="rId5" imgW="431613" imgH="228501" progId="Equation.DSMT4">
              <p:embed/>
            </p:oleObj>
          </a:graphicData>
        </a:graphic>
      </p:graphicFrame>
      <p:sp>
        <p:nvSpPr>
          <p:cNvPr id="146444" name="Rectangle 1158"/>
          <p:cNvSpPr>
            <a:spLocks noChangeArrowheads="1"/>
          </p:cNvSpPr>
          <p:nvPr/>
        </p:nvSpPr>
        <p:spPr bwMode="auto">
          <a:xfrm>
            <a:off x="0" y="32337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4"/>
          <p:cNvSpPr>
            <a:spLocks noRot="1" noChangeArrowheads="1"/>
          </p:cNvSpPr>
          <p:nvPr/>
        </p:nvSpPr>
        <p:spPr bwMode="auto">
          <a:xfrm>
            <a:off x="373063" y="549275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3.PWM</a:t>
            </a:r>
            <a:r>
              <a:rPr lang="zh-CN" altLang="en-US" sz="3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逆变器基本输出电压矢量 </a:t>
            </a:r>
          </a:p>
        </p:txBody>
      </p:sp>
      <p:pic>
        <p:nvPicPr>
          <p:cNvPr id="16" name="Picture 14" descr="052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3905074"/>
            <a:ext cx="2595073" cy="216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3933825" y="5503863"/>
            <a:ext cx="4895850" cy="51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6-26  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正六边形定子磁链轨迹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285720" y="1785926"/>
            <a:ext cx="443074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在一个周期内，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个有效工作矢量顺序作用一次，定子磁链矢量是一个封闭的正六边形。</a:t>
            </a:r>
          </a:p>
        </p:txBody>
      </p:sp>
      <p:sp>
        <p:nvSpPr>
          <p:cNvPr id="152582" name="Rectangle 8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2583" name="Picture 10" descr="05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4425" y="1773238"/>
            <a:ext cx="3517900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箭头连接符 8"/>
          <p:cNvCxnSpPr/>
          <p:nvPr/>
        </p:nvCxnSpPr>
        <p:spPr>
          <a:xfrm>
            <a:off x="5857884" y="5000636"/>
            <a:ext cx="1643074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52583" idx="3"/>
          </p:cNvCxnSpPr>
          <p:nvPr/>
        </p:nvCxnSpPr>
        <p:spPr>
          <a:xfrm rot="5400000" flipH="1" flipV="1">
            <a:off x="7299330" y="3786204"/>
            <a:ext cx="1416060" cy="86992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8162925" cy="762000"/>
          </a:xfrm>
        </p:spPr>
        <p:txBody>
          <a:bodyPr/>
          <a:lstStyle/>
          <a:p>
            <a:pPr marL="838200" indent="-838200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正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六边形空间旋转磁场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470017" name="Object 2"/>
          <p:cNvGraphicFramePr>
            <a:graphicFrameLocks noChangeAspect="1"/>
          </p:cNvGraphicFramePr>
          <p:nvPr/>
        </p:nvGraphicFramePr>
        <p:xfrm>
          <a:off x="1071538" y="4214813"/>
          <a:ext cx="2728912" cy="1114425"/>
        </p:xfrm>
        <a:graphic>
          <a:graphicData uri="http://schemas.openxmlformats.org/presentationml/2006/ole">
            <p:oleObj spid="_x0000_s470017" name="Equation" r:id="rId4" imgW="1155600" imgH="469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5" name="Rectangle 3"/>
          <p:cNvSpPr>
            <a:spLocks noChangeArrowheads="1"/>
          </p:cNvSpPr>
          <p:nvPr/>
        </p:nvSpPr>
        <p:spPr bwMode="auto">
          <a:xfrm>
            <a:off x="0" y="-642966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0996" name="Rectangle 4"/>
          <p:cNvSpPr>
            <a:spLocks noChangeArrowheads="1"/>
          </p:cNvSpPr>
          <p:nvPr/>
        </p:nvSpPr>
        <p:spPr bwMode="auto">
          <a:xfrm>
            <a:off x="500034" y="1357298"/>
            <a:ext cx="4824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有效工作矢量作用时间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0997" name="Rectangle 5"/>
          <p:cNvSpPr>
            <a:spLocks noChangeArrowheads="1"/>
          </p:cNvSpPr>
          <p:nvPr/>
        </p:nvSpPr>
        <p:spPr bwMode="auto">
          <a:xfrm>
            <a:off x="0" y="-642966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0999" name="Rectangle 7"/>
          <p:cNvSpPr>
            <a:spLocks noChangeArrowheads="1"/>
          </p:cNvSpPr>
          <p:nvPr/>
        </p:nvSpPr>
        <p:spPr bwMode="auto">
          <a:xfrm>
            <a:off x="0" y="2666972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1002" name="Rectangle 10"/>
          <p:cNvSpPr>
            <a:spLocks noChangeArrowheads="1"/>
          </p:cNvSpPr>
          <p:nvPr/>
        </p:nvSpPr>
        <p:spPr bwMode="auto">
          <a:xfrm>
            <a:off x="0" y="2676497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81001" name="Object 9"/>
          <p:cNvGraphicFramePr>
            <a:graphicFrameLocks noChangeAspect="1"/>
          </p:cNvGraphicFramePr>
          <p:nvPr/>
        </p:nvGraphicFramePr>
        <p:xfrm>
          <a:off x="4857752" y="1428736"/>
          <a:ext cx="1368425" cy="561975"/>
        </p:xfrm>
        <a:graphic>
          <a:graphicData uri="http://schemas.openxmlformats.org/presentationml/2006/ole">
            <p:oleObj spid="_x0000_s452610" name="Equation" r:id="rId3" imgW="532937" imgH="215713" progId="Equation.DSMT4">
              <p:embed/>
            </p:oleObj>
          </a:graphicData>
        </a:graphic>
      </p:graphicFrame>
      <p:sp>
        <p:nvSpPr>
          <p:cNvPr id="981003" name="Rectangle 11"/>
          <p:cNvSpPr>
            <a:spLocks noChangeArrowheads="1"/>
          </p:cNvSpPr>
          <p:nvPr/>
        </p:nvSpPr>
        <p:spPr bwMode="auto">
          <a:xfrm>
            <a:off x="601880" y="2285992"/>
            <a:ext cx="2898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零矢量作用时间</a:t>
            </a:r>
          </a:p>
        </p:txBody>
      </p:sp>
      <p:graphicFrame>
        <p:nvGraphicFramePr>
          <p:cNvPr id="981004" name="Object 12"/>
          <p:cNvGraphicFramePr>
            <a:graphicFrameLocks noChangeAspect="1"/>
          </p:cNvGraphicFramePr>
          <p:nvPr/>
        </p:nvGraphicFramePr>
        <p:xfrm>
          <a:off x="3714744" y="2216146"/>
          <a:ext cx="2376487" cy="641350"/>
        </p:xfrm>
        <a:graphic>
          <a:graphicData uri="http://schemas.openxmlformats.org/presentationml/2006/ole">
            <p:oleObj spid="_x0000_s452611" name="Equation" r:id="rId4" imgW="850900" imgH="228600" progId="Equation.DSMT4">
              <p:embed/>
            </p:oleObj>
          </a:graphicData>
        </a:graphic>
      </p:graphicFrame>
      <p:graphicFrame>
        <p:nvGraphicFramePr>
          <p:cNvPr id="981006" name="Object 14"/>
          <p:cNvGraphicFramePr>
            <a:graphicFrameLocks noChangeAspect="1"/>
          </p:cNvGraphicFramePr>
          <p:nvPr/>
        </p:nvGraphicFramePr>
        <p:xfrm>
          <a:off x="1000100" y="3071810"/>
          <a:ext cx="3743325" cy="965200"/>
        </p:xfrm>
        <a:graphic>
          <a:graphicData uri="http://schemas.openxmlformats.org/presentationml/2006/ole">
            <p:oleObj spid="_x0000_s452612" name="Equation" r:id="rId5" imgW="1511300" imgH="393700" progId="Equation.DSMT4">
              <p:embed/>
            </p:oleObj>
          </a:graphicData>
        </a:graphic>
      </p:graphicFrame>
      <p:sp>
        <p:nvSpPr>
          <p:cNvPr id="981008" name="Rectangle 16"/>
          <p:cNvSpPr>
            <a:spLocks noChangeArrowheads="1"/>
          </p:cNvSpPr>
          <p:nvPr/>
        </p:nvSpPr>
        <p:spPr bwMode="auto">
          <a:xfrm>
            <a:off x="500034" y="4214818"/>
            <a:ext cx="25394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定子磁链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矢量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10" descr="052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1818" y="2714620"/>
            <a:ext cx="3517900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箭头连接符 13"/>
          <p:cNvCxnSpPr/>
          <p:nvPr/>
        </p:nvCxnSpPr>
        <p:spPr>
          <a:xfrm>
            <a:off x="6345277" y="5942018"/>
            <a:ext cx="1643074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3" idx="3"/>
          </p:cNvCxnSpPr>
          <p:nvPr/>
        </p:nvCxnSpPr>
        <p:spPr>
          <a:xfrm rot="5400000" flipH="1" flipV="1">
            <a:off x="7786723" y="4727586"/>
            <a:ext cx="1416060" cy="86992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5965041" y="4750603"/>
            <a:ext cx="150019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2614" name="Object 6"/>
          <p:cNvGraphicFramePr>
            <a:graphicFrameLocks noChangeAspect="1"/>
          </p:cNvGraphicFramePr>
          <p:nvPr/>
        </p:nvGraphicFramePr>
        <p:xfrm>
          <a:off x="285750" y="5072063"/>
          <a:ext cx="5543550" cy="962025"/>
        </p:xfrm>
        <a:graphic>
          <a:graphicData uri="http://schemas.openxmlformats.org/presentationml/2006/ole">
            <p:oleObj spid="_x0000_s452614" name="Equation" r:id="rId7" imgW="2578100" imgH="4445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250825" y="2119313"/>
            <a:ext cx="35290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由正弦定理可得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991" name="Rectangle 13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992" name="Rectangle 18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9993" name="Object 2"/>
          <p:cNvGraphicFramePr>
            <a:graphicFrameLocks noChangeAspect="1"/>
          </p:cNvGraphicFramePr>
          <p:nvPr/>
        </p:nvGraphicFramePr>
        <p:xfrm>
          <a:off x="3500430" y="1428736"/>
          <a:ext cx="4105275" cy="1728787"/>
        </p:xfrm>
        <a:graphic>
          <a:graphicData uri="http://schemas.openxmlformats.org/presentationml/2006/ole">
            <p:oleObj spid="_x0000_s251906" name="Equation" r:id="rId3" imgW="1993900" imgH="838200" progId="Equation.DSMT4">
              <p:embed/>
            </p:oleObj>
          </a:graphicData>
        </a:graphic>
      </p:graphicFrame>
      <p:sp>
        <p:nvSpPr>
          <p:cNvPr id="169994" name="Rectangle 20"/>
          <p:cNvSpPr>
            <a:spLocks noChangeArrowheads="1"/>
          </p:cNvSpPr>
          <p:nvPr/>
        </p:nvSpPr>
        <p:spPr bwMode="auto">
          <a:xfrm>
            <a:off x="0" y="31956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9995" name="Object 3"/>
          <p:cNvGraphicFramePr>
            <a:graphicFrameLocks noChangeAspect="1"/>
          </p:cNvGraphicFramePr>
          <p:nvPr/>
        </p:nvGraphicFramePr>
        <p:xfrm>
          <a:off x="3428992" y="3214686"/>
          <a:ext cx="3024187" cy="1028700"/>
        </p:xfrm>
        <a:graphic>
          <a:graphicData uri="http://schemas.openxmlformats.org/presentationml/2006/ole">
            <p:oleObj spid="_x0000_s251907" name="Equation" r:id="rId4" imgW="1371600" imgH="469900" progId="Equation.DSMT4">
              <p:embed/>
            </p:oleObj>
          </a:graphicData>
        </a:graphic>
      </p:graphicFrame>
      <p:sp>
        <p:nvSpPr>
          <p:cNvPr id="169996" name="Rectangle 22"/>
          <p:cNvSpPr>
            <a:spLocks noChangeArrowheads="1"/>
          </p:cNvSpPr>
          <p:nvPr/>
        </p:nvSpPr>
        <p:spPr bwMode="auto">
          <a:xfrm>
            <a:off x="0" y="31956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9997" name="Object 4"/>
          <p:cNvGraphicFramePr>
            <a:graphicFrameLocks noChangeAspect="1"/>
          </p:cNvGraphicFramePr>
          <p:nvPr/>
        </p:nvGraphicFramePr>
        <p:xfrm>
          <a:off x="3428992" y="4143380"/>
          <a:ext cx="2578100" cy="1128712"/>
        </p:xfrm>
        <a:graphic>
          <a:graphicData uri="http://schemas.openxmlformats.org/presentationml/2006/ole">
            <p:oleObj spid="_x0000_s251908" name="Equation" r:id="rId5" imgW="1066800" imgH="469900" progId="Equation.DSMT4">
              <p:embed/>
            </p:oleObj>
          </a:graphicData>
        </a:graphic>
      </p:graphicFrame>
      <p:sp>
        <p:nvSpPr>
          <p:cNvPr id="173071" name="Rectangle 23"/>
          <p:cNvSpPr>
            <a:spLocks noChangeArrowheads="1"/>
          </p:cNvSpPr>
          <p:nvPr/>
        </p:nvSpPr>
        <p:spPr bwMode="auto">
          <a:xfrm>
            <a:off x="714348" y="5286388"/>
            <a:ext cx="73773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9pPr>
          </a:lstStyle>
          <a:p>
            <a:pPr lvl="5" eaLnBrk="1" hangingPunct="1">
              <a:spcBef>
                <a:spcPct val="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零矢量的作用时间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t0=T0-t1-t2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169999" name="Picture 8" descr="052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11" y="2928934"/>
            <a:ext cx="2320925" cy="2149475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642918"/>
            <a:ext cx="8162925" cy="762000"/>
          </a:xfrm>
        </p:spPr>
        <p:txBody>
          <a:bodyPr/>
          <a:lstStyle/>
          <a:p>
            <a:pPr marL="838200" indent="-838200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期望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电压空间矢量的合成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内容占位符 2"/>
          <p:cNvSpPr>
            <a:spLocks noGrp="1"/>
          </p:cNvSpPr>
          <p:nvPr>
            <p:ph idx="1"/>
          </p:nvPr>
        </p:nvSpPr>
        <p:spPr>
          <a:xfrm>
            <a:off x="571472" y="1785926"/>
            <a:ext cx="7848600" cy="4416437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期望电压空间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矢量由基本矢量和零矢量构成；</a:t>
            </a:r>
            <a:r>
              <a:rPr lang="en-US" altLang="zh-CN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SVPWM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实现的原则：</a:t>
            </a:r>
            <a:endParaRPr lang="en-US" altLang="zh-CN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以开关损耗较小</a:t>
            </a:r>
            <a:endParaRPr lang="en-US" altLang="zh-CN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谐波分量较小</a:t>
            </a:r>
            <a:endParaRPr lang="en-US" altLang="zh-CN" b="1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2263" y="765175"/>
            <a:ext cx="8426450" cy="762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5.SVPWM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0" y="33289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0" y="33289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0" y="33289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0" y="33289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0" y="33289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161" name="Rectangle 9"/>
          <p:cNvSpPr>
            <a:spLocks noChangeArrowheads="1"/>
          </p:cNvSpPr>
          <p:nvPr/>
        </p:nvSpPr>
        <p:spPr bwMode="auto">
          <a:xfrm>
            <a:off x="0" y="32146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7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4352" y="3143248"/>
            <a:ext cx="3348657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3268" y="714356"/>
            <a:ext cx="8426450" cy="762000"/>
          </a:xfrm>
        </p:spPr>
        <p:txBody>
          <a:bodyPr/>
          <a:lstStyle/>
          <a:p>
            <a:pPr marL="838200" indent="-838200" eaLnBrk="1" hangingPunct="1">
              <a:lnSpc>
                <a:spcPct val="125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零矢量集中的实现方法</a:t>
            </a: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 bwMode="auto">
          <a:xfrm>
            <a:off x="428596" y="1857364"/>
            <a:ext cx="8286808" cy="410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对称原则：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基本电压矢量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的作用时间平分为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，安放在开关周期的首端和末端，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把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零矢量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的作用时间放在开关周期的中间；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开关次数最少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3214688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0" y="32051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79205" name="Object 2"/>
          <p:cNvGraphicFramePr>
            <a:graphicFrameLocks noChangeAspect="1"/>
          </p:cNvGraphicFramePr>
          <p:nvPr/>
        </p:nvGraphicFramePr>
        <p:xfrm>
          <a:off x="5500694" y="3214686"/>
          <a:ext cx="3001962" cy="2620963"/>
        </p:xfrm>
        <a:graphic>
          <a:graphicData uri="http://schemas.openxmlformats.org/presentationml/2006/ole">
            <p:oleObj spid="_x0000_s258050" name="Visio" r:id="rId3" imgW="2396576" imgH="2091690" progId="Visio.Drawing.11">
              <p:embed/>
            </p:oleObj>
          </a:graphicData>
        </a:graphic>
      </p:graphicFrame>
      <p:sp>
        <p:nvSpPr>
          <p:cNvPr id="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2263" y="571480"/>
            <a:ext cx="8426450" cy="762000"/>
          </a:xfrm>
        </p:spPr>
        <p:txBody>
          <a:bodyPr/>
          <a:lstStyle/>
          <a:p>
            <a:pPr marL="838200" indent="-838200" eaLnBrk="1" hangingPunct="1">
              <a:lnSpc>
                <a:spcPct val="125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零矢量分布的实现方法</a:t>
            </a:r>
          </a:p>
        </p:txBody>
      </p:sp>
      <p:sp>
        <p:nvSpPr>
          <p:cNvPr id="10" name="Rectangle 3"/>
          <p:cNvSpPr txBox="1">
            <a:spLocks noRot="1" noChangeArrowheads="1"/>
          </p:cNvSpPr>
          <p:nvPr/>
        </p:nvSpPr>
        <p:spPr bwMode="auto">
          <a:xfrm>
            <a:off x="285720" y="1643050"/>
            <a:ext cx="885828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将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零矢量平均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份，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在开关周期的首、尾各放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份，在中间放两份，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将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两个基本电压矢量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的作用时间、平分为二后，插在零矢量间。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开关损耗较小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20052" cy="612775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章基于稳态模型的异步电动机调速系统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81206"/>
            <a:ext cx="8389967" cy="4191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异步电动机的稳态数学模型和调速方法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异步电动机的调压调速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异步电动机的变压变频调速（最常用调速方法）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6.4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电力电子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变压变频器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SVPWM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转速开环变压变频调速系统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转速闭环转差频率控制的变压变频调速系统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7" name="Rectangle 3"/>
          <p:cNvSpPr>
            <a:spLocks noChangeArrowheads="1"/>
          </p:cNvSpPr>
          <p:nvPr/>
        </p:nvSpPr>
        <p:spPr bwMode="auto">
          <a:xfrm>
            <a:off x="0" y="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4548" name="Rectangle 4"/>
          <p:cNvSpPr>
            <a:spLocks noChangeArrowheads="1"/>
          </p:cNvSpPr>
          <p:nvPr/>
        </p:nvSpPr>
        <p:spPr bwMode="auto">
          <a:xfrm>
            <a:off x="0" y="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4549" name="Rectangle 5"/>
          <p:cNvSpPr>
            <a:spLocks noChangeArrowheads="1"/>
          </p:cNvSpPr>
          <p:nvPr/>
        </p:nvSpPr>
        <p:spPr bwMode="auto">
          <a:xfrm>
            <a:off x="0" y="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4550" name="Rectangle 6"/>
          <p:cNvSpPr>
            <a:spLocks noChangeArrowheads="1"/>
          </p:cNvSpPr>
          <p:nvPr/>
        </p:nvSpPr>
        <p:spPr bwMode="auto">
          <a:xfrm>
            <a:off x="0" y="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4551" name="Rectangle 7"/>
          <p:cNvSpPr>
            <a:spLocks noChangeArrowheads="1"/>
          </p:cNvSpPr>
          <p:nvPr/>
        </p:nvSpPr>
        <p:spPr bwMode="auto">
          <a:xfrm>
            <a:off x="0" y="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4552" name="Rectangle 8"/>
          <p:cNvSpPr>
            <a:spLocks noChangeArrowheads="1"/>
          </p:cNvSpPr>
          <p:nvPr/>
        </p:nvSpPr>
        <p:spPr bwMode="auto">
          <a:xfrm>
            <a:off x="0" y="3195638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4553" name="Rectangle 9"/>
          <p:cNvSpPr>
            <a:spLocks noChangeArrowheads="1"/>
          </p:cNvSpPr>
          <p:nvPr/>
        </p:nvSpPr>
        <p:spPr bwMode="auto">
          <a:xfrm>
            <a:off x="0" y="3195638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4554" name="Rectangle 10"/>
          <p:cNvSpPr>
            <a:spLocks noChangeArrowheads="1"/>
          </p:cNvSpPr>
          <p:nvPr/>
        </p:nvSpPr>
        <p:spPr bwMode="auto">
          <a:xfrm>
            <a:off x="0" y="331470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4555" name="Rectangle 11"/>
          <p:cNvSpPr>
            <a:spLocks noChangeArrowheads="1"/>
          </p:cNvSpPr>
          <p:nvPr/>
        </p:nvSpPr>
        <p:spPr bwMode="auto">
          <a:xfrm>
            <a:off x="0" y="3205163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4556" name="Rectangle 12"/>
          <p:cNvSpPr>
            <a:spLocks noChangeArrowheads="1"/>
          </p:cNvSpPr>
          <p:nvPr/>
        </p:nvSpPr>
        <p:spPr bwMode="auto">
          <a:xfrm>
            <a:off x="0" y="3300413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4558" name="Rectangle 14"/>
          <p:cNvSpPr>
            <a:spLocks noChangeArrowheads="1"/>
          </p:cNvSpPr>
          <p:nvPr/>
        </p:nvSpPr>
        <p:spPr bwMode="auto">
          <a:xfrm>
            <a:off x="0" y="3214688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4560" name="Rectangle 16"/>
          <p:cNvSpPr>
            <a:spLocks noChangeArrowheads="1"/>
          </p:cNvSpPr>
          <p:nvPr/>
        </p:nvSpPr>
        <p:spPr bwMode="auto">
          <a:xfrm>
            <a:off x="0" y="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4563" name="Rectangle 19"/>
          <p:cNvSpPr>
            <a:spLocks noChangeArrowheads="1"/>
          </p:cNvSpPr>
          <p:nvPr/>
        </p:nvSpPr>
        <p:spPr bwMode="auto">
          <a:xfrm>
            <a:off x="0" y="331470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4567" name="Rectangle 23"/>
          <p:cNvSpPr>
            <a:spLocks noChangeArrowheads="1"/>
          </p:cNvSpPr>
          <p:nvPr/>
        </p:nvSpPr>
        <p:spPr bwMode="auto">
          <a:xfrm>
            <a:off x="0" y="331470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4572" name="Rectangle 28"/>
          <p:cNvSpPr>
            <a:spLocks noChangeArrowheads="1"/>
          </p:cNvSpPr>
          <p:nvPr/>
        </p:nvSpPr>
        <p:spPr bwMode="auto">
          <a:xfrm>
            <a:off x="0" y="331470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4574" name="Rectangle 30"/>
          <p:cNvSpPr>
            <a:spLocks noChangeArrowheads="1"/>
          </p:cNvSpPr>
          <p:nvPr/>
        </p:nvSpPr>
        <p:spPr bwMode="auto">
          <a:xfrm>
            <a:off x="0" y="3319463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4576" name="Rectangle 32"/>
          <p:cNvSpPr>
            <a:spLocks noChangeArrowheads="1"/>
          </p:cNvSpPr>
          <p:nvPr/>
        </p:nvSpPr>
        <p:spPr bwMode="auto">
          <a:xfrm>
            <a:off x="0" y="3195638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04575" name="Object 31"/>
          <p:cNvGraphicFramePr>
            <a:graphicFrameLocks noChangeAspect="1"/>
          </p:cNvGraphicFramePr>
          <p:nvPr/>
        </p:nvGraphicFramePr>
        <p:xfrm>
          <a:off x="571472" y="2786058"/>
          <a:ext cx="3976688" cy="1824038"/>
        </p:xfrm>
        <a:graphic>
          <a:graphicData uri="http://schemas.openxmlformats.org/presentationml/2006/ole">
            <p:oleObj spid="_x0000_s457731" name="Equation" r:id="rId3" imgW="1981080" imgH="914400" progId="Equation.DSMT4">
              <p:embed/>
            </p:oleObj>
          </a:graphicData>
        </a:graphic>
      </p:graphicFrame>
      <p:sp>
        <p:nvSpPr>
          <p:cNvPr id="1004578" name="Rectangle 34"/>
          <p:cNvSpPr>
            <a:spLocks noChangeArrowheads="1"/>
          </p:cNvSpPr>
          <p:nvPr/>
        </p:nvSpPr>
        <p:spPr bwMode="auto">
          <a:xfrm>
            <a:off x="0" y="3205163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04577" name="Object 33"/>
          <p:cNvGraphicFramePr>
            <a:graphicFrameLocks noChangeAspect="1"/>
          </p:cNvGraphicFramePr>
          <p:nvPr/>
        </p:nvGraphicFramePr>
        <p:xfrm>
          <a:off x="571472" y="5072074"/>
          <a:ext cx="5659438" cy="1458913"/>
        </p:xfrm>
        <a:graphic>
          <a:graphicData uri="http://schemas.openxmlformats.org/presentationml/2006/ole">
            <p:oleObj spid="_x0000_s457732" name="Equation" r:id="rId4" imgW="2679480" imgH="685800" progId="Equation.DSMT4">
              <p:embed/>
            </p:oleObj>
          </a:graphicData>
        </a:graphic>
      </p:graphicFrame>
      <p:pic>
        <p:nvPicPr>
          <p:cNvPr id="27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89557" y="2000240"/>
            <a:ext cx="4054475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直接箭头连接符 28"/>
          <p:cNvCxnSpPr/>
          <p:nvPr/>
        </p:nvCxnSpPr>
        <p:spPr>
          <a:xfrm>
            <a:off x="6000760" y="4214818"/>
            <a:ext cx="660433" cy="25875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0034" y="571480"/>
            <a:ext cx="8426450" cy="762000"/>
          </a:xfrm>
        </p:spPr>
        <p:txBody>
          <a:bodyPr/>
          <a:lstStyle/>
          <a:p>
            <a:pPr marL="838200" indent="-838200" eaLnBrk="1" hangingPunct="1">
              <a:lnSpc>
                <a:spcPct val="125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7.SVPWM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控制的定子磁链 </a:t>
            </a:r>
          </a:p>
        </p:txBody>
      </p:sp>
      <p:sp>
        <p:nvSpPr>
          <p:cNvPr id="25" name="Rectangle 3"/>
          <p:cNvSpPr txBox="1">
            <a:spLocks noRot="1" noChangeArrowheads="1"/>
          </p:cNvSpPr>
          <p:nvPr/>
        </p:nvSpPr>
        <p:spPr bwMode="auto">
          <a:xfrm>
            <a:off x="357158" y="1428736"/>
            <a:ext cx="8324879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每个扇区为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个小区间，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定子磁链矢量轨迹为正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6N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边形，轨迹接近于圆。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0" y="3071788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-14290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步完成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的定子磁链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 </a:t>
            </a:r>
          </a:p>
        </p:txBody>
      </p:sp>
      <p:sp>
        <p:nvSpPr>
          <p:cNvPr id="1006595" name="Rectangle 3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6596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6597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6598" name="Rectangle 6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6599" name="Rectangle 7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6600" name="Rectangle 8"/>
          <p:cNvSpPr>
            <a:spLocks noChangeArrowheads="1"/>
          </p:cNvSpPr>
          <p:nvPr/>
        </p:nvSpPr>
        <p:spPr bwMode="auto">
          <a:xfrm>
            <a:off x="0" y="31956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6601" name="Rectangle 9"/>
          <p:cNvSpPr>
            <a:spLocks noChangeArrowheads="1"/>
          </p:cNvSpPr>
          <p:nvPr/>
        </p:nvSpPr>
        <p:spPr bwMode="auto">
          <a:xfrm>
            <a:off x="0" y="31956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6602" name="Rectangle 10"/>
          <p:cNvSpPr>
            <a:spLocks noChangeArrowheads="1"/>
          </p:cNvSpPr>
          <p:nvPr/>
        </p:nvSpPr>
        <p:spPr bwMode="auto">
          <a:xfrm>
            <a:off x="0" y="331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6603" name="Rectangle 11"/>
          <p:cNvSpPr>
            <a:spLocks noChangeArrowheads="1"/>
          </p:cNvSpPr>
          <p:nvPr/>
        </p:nvSpPr>
        <p:spPr bwMode="auto">
          <a:xfrm>
            <a:off x="0" y="32051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6604" name="Rectangle 12"/>
          <p:cNvSpPr>
            <a:spLocks noChangeArrowheads="1"/>
          </p:cNvSpPr>
          <p:nvPr/>
        </p:nvSpPr>
        <p:spPr bwMode="auto">
          <a:xfrm>
            <a:off x="0" y="33004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6605" name="Rectangle 13"/>
          <p:cNvSpPr>
            <a:spLocks noChangeArrowheads="1"/>
          </p:cNvSpPr>
          <p:nvPr/>
        </p:nvSpPr>
        <p:spPr bwMode="auto">
          <a:xfrm>
            <a:off x="0" y="32146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6607" name="Rectangle 1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6612" name="Rectangle 20"/>
          <p:cNvSpPr>
            <a:spLocks noChangeArrowheads="1"/>
          </p:cNvSpPr>
          <p:nvPr/>
        </p:nvSpPr>
        <p:spPr bwMode="auto">
          <a:xfrm>
            <a:off x="0" y="31956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6613" name="Rectangle 21"/>
          <p:cNvSpPr>
            <a:spLocks noChangeArrowheads="1"/>
          </p:cNvSpPr>
          <p:nvPr/>
        </p:nvSpPr>
        <p:spPr bwMode="auto">
          <a:xfrm>
            <a:off x="0" y="22621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6615" name="Rectangle 23"/>
          <p:cNvSpPr>
            <a:spLocks noChangeArrowheads="1"/>
          </p:cNvSpPr>
          <p:nvPr/>
        </p:nvSpPr>
        <p:spPr bwMode="auto">
          <a:xfrm>
            <a:off x="4572000" y="5622925"/>
            <a:ext cx="457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5-32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定子磁链矢量的运动的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步轨迹</a:t>
            </a:r>
          </a:p>
        </p:txBody>
      </p:sp>
      <p:pic>
        <p:nvPicPr>
          <p:cNvPr id="1006616" name="Picture 24" descr="05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7538" y="1844675"/>
            <a:ext cx="3532187" cy="3287713"/>
          </a:xfrm>
          <a:prstGeom prst="rect">
            <a:avLst/>
          </a:prstGeom>
          <a:noFill/>
        </p:spPr>
      </p:pic>
      <p:graphicFrame>
        <p:nvGraphicFramePr>
          <p:cNvPr id="1006617" name="Object 25"/>
          <p:cNvGraphicFramePr>
            <a:graphicFrameLocks noChangeAspect="1"/>
          </p:cNvGraphicFramePr>
          <p:nvPr>
            <p:ph idx="1"/>
          </p:nvPr>
        </p:nvGraphicFramePr>
        <p:xfrm>
          <a:off x="285720" y="1714488"/>
          <a:ext cx="3833812" cy="4464050"/>
        </p:xfrm>
        <a:graphic>
          <a:graphicData uri="http://schemas.openxmlformats.org/presentationml/2006/ole">
            <p:oleObj spid="_x0000_s458754" name="Equation" r:id="rId4" imgW="2006280" imgH="2336760" progId="Equation.DSMT4">
              <p:embed/>
            </p:oleObj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4929190" y="3786190"/>
            <a:ext cx="1928826" cy="78581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3" name="Rectangle 3"/>
          <p:cNvSpPr>
            <a:spLocks noChangeArrowheads="1"/>
          </p:cNvSpPr>
          <p:nvPr/>
        </p:nvSpPr>
        <p:spPr bwMode="auto">
          <a:xfrm>
            <a:off x="0" y="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0" y="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8645" name="Rectangle 5"/>
          <p:cNvSpPr>
            <a:spLocks noChangeArrowheads="1"/>
          </p:cNvSpPr>
          <p:nvPr/>
        </p:nvSpPr>
        <p:spPr bwMode="auto">
          <a:xfrm>
            <a:off x="0" y="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8646" name="Rectangle 6"/>
          <p:cNvSpPr>
            <a:spLocks noChangeArrowheads="1"/>
          </p:cNvSpPr>
          <p:nvPr/>
        </p:nvSpPr>
        <p:spPr bwMode="auto">
          <a:xfrm>
            <a:off x="0" y="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8647" name="Rectangle 7"/>
          <p:cNvSpPr>
            <a:spLocks noChangeArrowheads="1"/>
          </p:cNvSpPr>
          <p:nvPr/>
        </p:nvSpPr>
        <p:spPr bwMode="auto">
          <a:xfrm>
            <a:off x="0" y="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8648" name="Rectangle 8"/>
          <p:cNvSpPr>
            <a:spLocks noChangeArrowheads="1"/>
          </p:cNvSpPr>
          <p:nvPr/>
        </p:nvSpPr>
        <p:spPr bwMode="auto">
          <a:xfrm>
            <a:off x="0" y="3195638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8649" name="Rectangle 9"/>
          <p:cNvSpPr>
            <a:spLocks noChangeArrowheads="1"/>
          </p:cNvSpPr>
          <p:nvPr/>
        </p:nvSpPr>
        <p:spPr bwMode="auto">
          <a:xfrm>
            <a:off x="0" y="3195638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8651" name="Rectangle 11"/>
          <p:cNvSpPr>
            <a:spLocks noChangeArrowheads="1"/>
          </p:cNvSpPr>
          <p:nvPr/>
        </p:nvSpPr>
        <p:spPr bwMode="auto">
          <a:xfrm>
            <a:off x="0" y="3205163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8653" name="Rectangle 13"/>
          <p:cNvSpPr>
            <a:spLocks noChangeArrowheads="1"/>
          </p:cNvSpPr>
          <p:nvPr/>
        </p:nvSpPr>
        <p:spPr bwMode="auto">
          <a:xfrm>
            <a:off x="0" y="3214688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8654" name="Rectangle 14"/>
          <p:cNvSpPr>
            <a:spLocks noChangeArrowheads="1"/>
          </p:cNvSpPr>
          <p:nvPr/>
        </p:nvSpPr>
        <p:spPr bwMode="auto">
          <a:xfrm>
            <a:off x="1116013" y="4005263"/>
            <a:ext cx="35274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弧度内实际的定子</a:t>
            </a:r>
          </a:p>
        </p:txBody>
      </p:sp>
      <p:sp>
        <p:nvSpPr>
          <p:cNvPr id="1008655" name="Rectangle 15"/>
          <p:cNvSpPr>
            <a:spLocks noChangeArrowheads="1"/>
          </p:cNvSpPr>
          <p:nvPr/>
        </p:nvSpPr>
        <p:spPr bwMode="auto">
          <a:xfrm>
            <a:off x="0" y="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8669" name="Rectangle 29"/>
          <p:cNvSpPr>
            <a:spLocks noChangeArrowheads="1"/>
          </p:cNvSpPr>
          <p:nvPr/>
        </p:nvSpPr>
        <p:spPr bwMode="auto">
          <a:xfrm>
            <a:off x="2643174" y="5786454"/>
            <a:ext cx="6062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6-33  </a:t>
            </a:r>
            <a:r>
              <a:rPr lang="en-US" altLang="zh-CN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N=4</a:t>
            </a: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时，实际的定子磁链矢量轨迹</a:t>
            </a:r>
          </a:p>
        </p:txBody>
      </p:sp>
      <p:pic>
        <p:nvPicPr>
          <p:cNvPr id="1008670" name="Picture 30" descr="05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1916113"/>
            <a:ext cx="3409950" cy="3457575"/>
          </a:xfrm>
          <a:prstGeom prst="rect">
            <a:avLst/>
          </a:prstGeom>
          <a:noFill/>
        </p:spPr>
      </p:pic>
      <p:graphicFrame>
        <p:nvGraphicFramePr>
          <p:cNvPr id="1008671" name="Object 31"/>
          <p:cNvGraphicFramePr>
            <a:graphicFrameLocks noChangeAspect="1"/>
          </p:cNvGraphicFramePr>
          <p:nvPr/>
        </p:nvGraphicFramePr>
        <p:xfrm>
          <a:off x="666750" y="3716338"/>
          <a:ext cx="449263" cy="1081087"/>
        </p:xfrm>
        <a:graphic>
          <a:graphicData uri="http://schemas.openxmlformats.org/presentationml/2006/ole">
            <p:oleObj spid="_x0000_s459778" name="Equation" r:id="rId4" imgW="164957" imgH="393359" progId="Equation.DSMT4">
              <p:embed/>
            </p:oleObj>
          </a:graphicData>
        </a:graphic>
      </p:graphicFrame>
      <p:sp>
        <p:nvSpPr>
          <p:cNvPr id="1008673" name="Rectangle 33"/>
          <p:cNvSpPr>
            <a:spLocks noChangeArrowheads="1"/>
          </p:cNvSpPr>
          <p:nvPr/>
        </p:nvSpPr>
        <p:spPr bwMode="auto">
          <a:xfrm>
            <a:off x="684213" y="4797425"/>
            <a:ext cx="35274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磁链矢量轨迹</a:t>
            </a: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11863" y="3933825"/>
            <a:ext cx="2722562" cy="23066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6-34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定子旋转磁链矢量轨迹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0" y="22431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82277" name="Object 2"/>
          <p:cNvGraphicFramePr>
            <a:graphicFrameLocks noChangeAspect="1"/>
          </p:cNvGraphicFramePr>
          <p:nvPr/>
        </p:nvGraphicFramePr>
        <p:xfrm>
          <a:off x="714348" y="1714488"/>
          <a:ext cx="4824412" cy="4730750"/>
        </p:xfrm>
        <a:graphic>
          <a:graphicData uri="http://schemas.openxmlformats.org/presentationml/2006/ole">
            <p:oleObj spid="_x0000_s261122" name="Visio" r:id="rId3" imgW="3945240" imgH="387468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8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定子旋转磁链矢量轨迹</a:t>
            </a:r>
          </a:p>
        </p:txBody>
      </p:sp>
      <p:sp>
        <p:nvSpPr>
          <p:cNvPr id="1832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28596" y="1714488"/>
            <a:ext cx="4714908" cy="4106862"/>
          </a:xfrm>
        </p:spPr>
        <p:txBody>
          <a:bodyPr/>
          <a:lstStyle/>
          <a:p>
            <a:pPr eaLnBrk="1" hangingPunct="1">
              <a:lnSpc>
                <a:spcPct val="128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实际定子磁链矢量轨迹在期望的磁链圆周围波动。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8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越大磁链轨迹越接近圆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8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开关频率增大</a:t>
            </a:r>
          </a:p>
          <a:p>
            <a:pPr eaLnBrk="1" hangingPunct="1">
              <a:lnSpc>
                <a:spcPct val="128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有限，所以磁链轨迹只能接近于圆，而不可能等于圆。 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0" y="2243138"/>
            <a:ext cx="184731" cy="41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8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37249" name="Object 2"/>
          <p:cNvGraphicFramePr>
            <a:graphicFrameLocks noChangeAspect="1"/>
          </p:cNvGraphicFramePr>
          <p:nvPr/>
        </p:nvGraphicFramePr>
        <p:xfrm>
          <a:off x="5118132" y="2265381"/>
          <a:ext cx="3954462" cy="3878263"/>
        </p:xfrm>
        <a:graphic>
          <a:graphicData uri="http://schemas.openxmlformats.org/presentationml/2006/ole">
            <p:oleObj spid="_x0000_s437249" name="Visio" r:id="rId3" imgW="3945240" imgH="387468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SVPWM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控制模式的特点 </a:t>
            </a:r>
          </a:p>
        </p:txBody>
      </p:sp>
      <p:sp>
        <p:nvSpPr>
          <p:cNvPr id="1843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0034" y="1301750"/>
            <a:ext cx="7958166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1. (1)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逆变器共有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基本输出矢量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个有效工作矢量和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个零矢量，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生成正</a:t>
            </a: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边形的旋转磁链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，谐波分量大，导致转矩脉动。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合成任意的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期望输出电压矢量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，使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磁链轨迹接近于圆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开关周期越小，旋转磁场越接近圆，但功率器件的开关频率提高。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SVPWM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控制模式的特点 </a:t>
            </a:r>
          </a:p>
        </p:txBody>
      </p:sp>
      <p:sp>
        <p:nvSpPr>
          <p:cNvPr id="1853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42910" y="2276475"/>
            <a:ext cx="8143932" cy="4191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利用电压空间矢量直接生成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三相</a:t>
            </a: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波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计算简便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与一般的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SPWM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相比较，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SVPWM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控制方式的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输出电压可提高</a:t>
            </a: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15%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20052" cy="612775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章基于稳态模型的异步电动机调速系统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81206"/>
            <a:ext cx="8389967" cy="4191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异步电动机的稳态数学模型和调速方法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异步电动机的调压调速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异步电动机的变压变频调速（最常用调速方法）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电力电子变压变频器（交流电源，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SVPWM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6.5 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转速开环变压变频调速系统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转速闭环转差频率控制的变压变频调速系统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571480"/>
            <a:ext cx="8351838" cy="762000"/>
          </a:xfrm>
        </p:spPr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异步电动机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变压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变频调速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9619" name="Rectangle 3"/>
          <p:cNvSpPr>
            <a:spLocks noChangeArrowheads="1"/>
          </p:cNvSpPr>
          <p:nvPr/>
        </p:nvSpPr>
        <p:spPr bwMode="auto">
          <a:xfrm>
            <a:off x="357158" y="1500175"/>
            <a:ext cx="80645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变压变频调速的基本特征：</a:t>
            </a:r>
            <a:endParaRPr lang="en-US" altLang="zh-CN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同步转速</a:t>
            </a:r>
            <a:endParaRPr lang="en-US" altLang="zh-CN" sz="28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Ø"/>
            </a:pPr>
            <a:endParaRPr lang="en-US" altLang="zh-CN" sz="28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Ø"/>
            </a:pPr>
            <a:endParaRPr lang="en-US" altLang="zh-CN" sz="28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Ø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实际转速 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Ø"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Ø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稳态速降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Ø"/>
            </a:pP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Ø"/>
            </a:pPr>
            <a:endParaRPr lang="zh-CN" altLang="en-US" sz="28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9620" name="Rectangle 4"/>
          <p:cNvSpPr>
            <a:spLocks noChangeArrowheads="1"/>
          </p:cNvSpPr>
          <p:nvPr/>
        </p:nvSpPr>
        <p:spPr bwMode="auto">
          <a:xfrm>
            <a:off x="0" y="31861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9621" name="Rectangle 5"/>
          <p:cNvSpPr>
            <a:spLocks noChangeArrowheads="1"/>
          </p:cNvSpPr>
          <p:nvPr/>
        </p:nvSpPr>
        <p:spPr bwMode="auto">
          <a:xfrm>
            <a:off x="0" y="31289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9628" name="Rectangle 12"/>
          <p:cNvSpPr>
            <a:spLocks noChangeArrowheads="1"/>
          </p:cNvSpPr>
          <p:nvPr/>
        </p:nvSpPr>
        <p:spPr bwMode="auto">
          <a:xfrm>
            <a:off x="0" y="3200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79627" name="Object 11"/>
          <p:cNvGraphicFramePr>
            <a:graphicFrameLocks noChangeAspect="1"/>
          </p:cNvGraphicFramePr>
          <p:nvPr/>
        </p:nvGraphicFramePr>
        <p:xfrm>
          <a:off x="2786050" y="2357430"/>
          <a:ext cx="2303462" cy="914400"/>
        </p:xfrm>
        <a:graphic>
          <a:graphicData uri="http://schemas.openxmlformats.org/presentationml/2006/ole">
            <p:oleObj spid="_x0000_s486402" name="Equation" r:id="rId3" imgW="1155700" imgH="457200" progId="Equation.DSMT4">
              <p:embed/>
            </p:oleObj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57158" y="3429000"/>
            <a:ext cx="80645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2714612" y="4143380"/>
          <a:ext cx="4760912" cy="571500"/>
        </p:xfrm>
        <a:graphic>
          <a:graphicData uri="http://schemas.openxmlformats.org/presentationml/2006/ole">
            <p:oleObj spid="_x0000_s486403" name="Equation" r:id="rId4" imgW="1905000" imgH="228600" progId="Equation.DSMT4">
              <p:embed/>
            </p:oleObj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85720" y="5000636"/>
            <a:ext cx="771371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ph idx="1"/>
          </p:nvPr>
        </p:nvGraphicFramePr>
        <p:xfrm>
          <a:off x="2786050" y="5072074"/>
          <a:ext cx="1400175" cy="541338"/>
        </p:xfrm>
        <a:graphic>
          <a:graphicData uri="http://schemas.openxmlformats.org/presentationml/2006/ole">
            <p:oleObj spid="_x0000_s486404" name="Equation" r:id="rId5" imgW="558558" imgH="215806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930275"/>
            <a:ext cx="8162925" cy="762000"/>
          </a:xfrm>
        </p:spPr>
        <p:txBody>
          <a:bodyPr/>
          <a:lstStyle/>
          <a:p>
            <a:pPr marL="838200" indent="-838200" eaLnBrk="1" hangingPunct="1">
              <a:lnSpc>
                <a:spcPct val="125000"/>
              </a:lnSpc>
            </a:pPr>
            <a:r>
              <a:rPr lang="en-US" altLang="zh-CN" b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6.4.2 </a:t>
            </a:r>
            <a:r>
              <a:rPr lang="zh-CN" altLang="en-US" b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正弦波脉宽调制技术</a:t>
            </a:r>
          </a:p>
        </p:txBody>
      </p:sp>
      <p:sp>
        <p:nvSpPr>
          <p:cNvPr id="1085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905000"/>
            <a:ext cx="8628062" cy="41910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正弦波脉宽调制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以</a:t>
            </a:r>
            <a:r>
              <a:rPr lang="zh-CN" altLang="en-US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频率与期望的输出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电压波相同的正弦波作为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调制波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，以频率比期望波高得多的等腰三角波作为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载波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当调制波与载波相交时，由它们的交点确定逆变器开关器件的通断时刻，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从而获得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高度相等、宽度按正弦规律变化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的脉冲序列，这种调制方法称作正弦波脉宽调制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Sinusoidal pulse  Width Modulation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，简称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SPWM</a:t>
            </a:r>
            <a:r>
              <a:rPr lang="zh-CN" altLang="en-US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20" y="1285860"/>
            <a:ext cx="8247121" cy="406876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基频以下调速</a:t>
            </a: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kumimoji="1"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398" name="Rectangle 9"/>
          <p:cNvSpPr>
            <a:spLocks noChangeArrowheads="1"/>
          </p:cNvSpPr>
          <p:nvPr/>
        </p:nvSpPr>
        <p:spPr bwMode="auto">
          <a:xfrm>
            <a:off x="857224" y="2285992"/>
            <a:ext cx="233910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恒压频比</a:t>
            </a:r>
            <a:r>
              <a:rPr kumimoji="1" lang="zh-CN" altLang="en-US" sz="2800" b="1" dirty="0" smtClean="0">
                <a:latin typeface="微软雅黑" pitchFamily="34" charset="-122"/>
                <a:ea typeface="微软雅黑" pitchFamily="34" charset="-122"/>
              </a:rPr>
              <a:t>控制</a:t>
            </a:r>
            <a:endParaRPr kumimoji="1"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14348" y="4572008"/>
            <a:ext cx="3857652" cy="166527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低频补偿。</a:t>
            </a:r>
            <a:endParaRPr lang="en-US" altLang="zh-CN" sz="3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19128" y="3343299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19128" y="3352824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500166" y="3214686"/>
          <a:ext cx="1752600" cy="1079500"/>
        </p:xfrm>
        <a:graphic>
          <a:graphicData uri="http://schemas.openxmlformats.org/presentationml/2006/ole">
            <p:oleObj spid="_x0000_s487427" name="公式" r:id="rId3" imgW="698197" imgH="431613" progId="Equation.3">
              <p:embed/>
            </p:oleObj>
          </a:graphicData>
        </a:graphic>
      </p:graphicFrame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3424278" y="1985986"/>
            <a:ext cx="6934200" cy="4800600"/>
            <a:chOff x="768" y="1152"/>
            <a:chExt cx="4368" cy="3024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768" y="1152"/>
              <a:ext cx="4368" cy="3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V="1">
              <a:off x="1474" y="1307"/>
              <a:ext cx="0" cy="2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1474" y="3334"/>
              <a:ext cx="30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1259" y="3279"/>
              <a:ext cx="2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O</a:t>
              </a: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1152" y="1200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U</a:t>
              </a:r>
              <a:r>
                <a:rPr kumimoji="1" lang="en-US" altLang="zh-CN" sz="2400" baseline="-2500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4264" y="3334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f </a:t>
              </a:r>
              <a:r>
                <a:rPr kumimoji="1" lang="en-US" altLang="zh-CN" sz="2400" baseline="-2500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1488" y="3566"/>
              <a:ext cx="25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图</a:t>
              </a:r>
              <a:r>
                <a:rPr kumimoji="1" lang="en-US" altLang="zh-CN" sz="200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4.4</a:t>
              </a:r>
              <a:r>
                <a:rPr kumimoji="1" lang="en-US" altLang="zh-CN" sz="240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kumimoji="1" lang="zh-CN" altLang="en-US" sz="200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恒压频比控制特性</a:t>
              </a:r>
            </a:p>
          </p:txBody>
        </p:sp>
      </p:grpSp>
      <p:sp>
        <p:nvSpPr>
          <p:cNvPr id="20" name="Line 11"/>
          <p:cNvSpPr>
            <a:spLocks noChangeShapeType="1"/>
          </p:cNvSpPr>
          <p:nvPr/>
        </p:nvSpPr>
        <p:spPr bwMode="auto">
          <a:xfrm flipV="1">
            <a:off x="4545053" y="2994049"/>
            <a:ext cx="3662363" cy="2455862"/>
          </a:xfrm>
          <a:prstGeom prst="line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V="1">
            <a:off x="4545053" y="2976586"/>
            <a:ext cx="3679825" cy="1965325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2" name="Group 13"/>
          <p:cNvGrpSpPr>
            <a:grpSpLocks/>
          </p:cNvGrpSpPr>
          <p:nvPr/>
        </p:nvGrpSpPr>
        <p:grpSpPr bwMode="auto">
          <a:xfrm>
            <a:off x="3881478" y="2738461"/>
            <a:ext cx="4325938" cy="457200"/>
            <a:chOff x="1056" y="1626"/>
            <a:chExt cx="2725" cy="288"/>
          </a:xfrm>
        </p:grpSpPr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1474" y="1787"/>
              <a:ext cx="2307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1056" y="1626"/>
              <a:ext cx="4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 err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U</a:t>
              </a:r>
              <a:r>
                <a:rPr kumimoji="1" lang="en-US" altLang="zh-CN" sz="2400" baseline="-25000" dirty="0" err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sN</a:t>
              </a:r>
              <a:endParaRPr kumimoji="1" lang="en-US" altLang="zh-CN" sz="200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25" name="Group 16"/>
          <p:cNvGrpSpPr>
            <a:grpSpLocks/>
          </p:cNvGrpSpPr>
          <p:nvPr/>
        </p:nvGrpSpPr>
        <p:grpSpPr bwMode="auto">
          <a:xfrm>
            <a:off x="7866103" y="2994049"/>
            <a:ext cx="852488" cy="2913062"/>
            <a:chOff x="3566" y="1787"/>
            <a:chExt cx="537" cy="183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3771" y="1787"/>
              <a:ext cx="0" cy="154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566" y="3334"/>
              <a:ext cx="5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f </a:t>
              </a:r>
              <a:r>
                <a:rPr kumimoji="1" lang="en-US" altLang="zh-CN" sz="2400" baseline="-2500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1N</a:t>
              </a:r>
              <a:endParaRPr kumimoji="1" lang="en-US" altLang="zh-CN" sz="2000" baseline="-250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6243678" y="4195786"/>
            <a:ext cx="2093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2000" b="1">
                <a:solidFill>
                  <a:srgbClr val="00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00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1" lang="zh-CN" altLang="en-US" sz="2000" b="1">
                <a:solidFill>
                  <a:srgbClr val="00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无补偿</a:t>
            </a:r>
            <a:r>
              <a:rPr kumimoji="1"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4643478" y="3205186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带定子压降补偿</a:t>
            </a:r>
            <a:r>
              <a:rPr kumimoji="1" lang="zh-CN" altLang="en-US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928670"/>
            <a:ext cx="7707313" cy="612775"/>
          </a:xfrm>
        </p:spPr>
        <p:txBody>
          <a:bodyPr/>
          <a:lstStyle/>
          <a:p>
            <a:pPr eaLnBrk="1" hangingPunct="1"/>
            <a:r>
              <a:rPr lang="zh-CN" altLang="en-US" sz="2500" b="1" dirty="0" smtClean="0">
                <a:solidFill>
                  <a:schemeClr val="accent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变压变频控制特性</a:t>
            </a:r>
          </a:p>
        </p:txBody>
      </p:sp>
      <p:sp>
        <p:nvSpPr>
          <p:cNvPr id="64515" name="Rectangle 44"/>
          <p:cNvSpPr>
            <a:spLocks noChangeArrowheads="1"/>
          </p:cNvSpPr>
          <p:nvPr/>
        </p:nvSpPr>
        <p:spPr bwMode="auto">
          <a:xfrm>
            <a:off x="-4770" y="1828800"/>
            <a:ext cx="7391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4206868" y="2124075"/>
            <a:ext cx="811212" cy="3616325"/>
            <a:chOff x="3325" y="1512"/>
            <a:chExt cx="511" cy="2278"/>
          </a:xfrm>
        </p:grpSpPr>
        <p:sp>
          <p:nvSpPr>
            <p:cNvPr id="64546" name="Line 46"/>
            <p:cNvSpPr>
              <a:spLocks noChangeShapeType="1"/>
            </p:cNvSpPr>
            <p:nvPr/>
          </p:nvSpPr>
          <p:spPr bwMode="auto">
            <a:xfrm flipH="1" flipV="1">
              <a:off x="3492" y="1512"/>
              <a:ext cx="0" cy="1968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4547" name="Text Box 47"/>
            <p:cNvSpPr txBox="1">
              <a:spLocks noChangeArrowheads="1"/>
            </p:cNvSpPr>
            <p:nvPr/>
          </p:nvSpPr>
          <p:spPr bwMode="auto">
            <a:xfrm>
              <a:off x="3325" y="3502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f</a:t>
              </a:r>
              <a:r>
                <a:rPr kumimoji="1" lang="en-US" altLang="zh-CN" sz="2400" baseline="-2500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1N</a:t>
              </a:r>
              <a:endParaRPr kumimoji="1" lang="en-US" altLang="zh-CN" sz="2000" i="1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64517" name="Text Box 48"/>
          <p:cNvSpPr txBox="1">
            <a:spLocks noChangeArrowheads="1"/>
          </p:cNvSpPr>
          <p:nvPr/>
        </p:nvSpPr>
        <p:spPr bwMode="auto">
          <a:xfrm>
            <a:off x="714348" y="5715016"/>
            <a:ext cx="57150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图</a:t>
            </a:r>
            <a:r>
              <a:rPr kumimoji="1"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4-5 </a:t>
            </a:r>
            <a:r>
              <a:rPr kumimoji="1" lang="zh-CN" altLang="en-US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异步电机变压变频调速的控制特性</a:t>
            </a:r>
            <a:r>
              <a:rPr kumimoji="1" lang="zh-CN" altLang="en-US" sz="2400" dirty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</p:txBody>
      </p:sp>
      <p:sp>
        <p:nvSpPr>
          <p:cNvPr id="64518" name="Line 49"/>
          <p:cNvSpPr>
            <a:spLocks noChangeShapeType="1"/>
          </p:cNvSpPr>
          <p:nvPr/>
        </p:nvSpPr>
        <p:spPr bwMode="auto">
          <a:xfrm flipV="1">
            <a:off x="5634030" y="2714625"/>
            <a:ext cx="0" cy="2514600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4519" name="Line 50"/>
          <p:cNvSpPr>
            <a:spLocks noChangeShapeType="1"/>
          </p:cNvSpPr>
          <p:nvPr/>
        </p:nvSpPr>
        <p:spPr bwMode="auto">
          <a:xfrm>
            <a:off x="1214430" y="2163763"/>
            <a:ext cx="0" cy="3571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4520" name="Line 51"/>
          <p:cNvSpPr>
            <a:spLocks noChangeShapeType="1"/>
          </p:cNvSpPr>
          <p:nvPr/>
        </p:nvSpPr>
        <p:spPr bwMode="auto">
          <a:xfrm>
            <a:off x="4476743" y="2163763"/>
            <a:ext cx="0" cy="3571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1235068" y="1933575"/>
            <a:ext cx="3241675" cy="496888"/>
            <a:chOff x="1453" y="1392"/>
            <a:chExt cx="2042" cy="313"/>
          </a:xfrm>
        </p:grpSpPr>
        <p:sp>
          <p:nvSpPr>
            <p:cNvPr id="64542" name="Line 53"/>
            <p:cNvSpPr>
              <a:spLocks noChangeShapeType="1"/>
            </p:cNvSpPr>
            <p:nvPr/>
          </p:nvSpPr>
          <p:spPr bwMode="auto">
            <a:xfrm>
              <a:off x="2417" y="1705"/>
              <a:ext cx="1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1453" y="1392"/>
              <a:ext cx="1702" cy="313"/>
              <a:chOff x="1453" y="1392"/>
              <a:chExt cx="1702" cy="313"/>
            </a:xfrm>
          </p:grpSpPr>
          <p:sp>
            <p:nvSpPr>
              <p:cNvPr id="64544" name="Line 55"/>
              <p:cNvSpPr>
                <a:spLocks noChangeShapeType="1"/>
              </p:cNvSpPr>
              <p:nvPr/>
            </p:nvSpPr>
            <p:spPr bwMode="auto">
              <a:xfrm flipH="1">
                <a:off x="1453" y="1705"/>
                <a:ext cx="11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4545" name="Text Box 56"/>
              <p:cNvSpPr txBox="1">
                <a:spLocks noChangeArrowheads="1"/>
              </p:cNvSpPr>
              <p:nvPr/>
            </p:nvSpPr>
            <p:spPr bwMode="auto">
              <a:xfrm>
                <a:off x="2020" y="1392"/>
                <a:ext cx="11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000" b="1" dirty="0">
                    <a:solidFill>
                      <a:srgbClr val="00FF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恒转矩调速</a:t>
                </a:r>
                <a:endParaRPr kumimoji="1" lang="zh-CN" altLang="en-US" sz="200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64522" name="Line 57"/>
          <p:cNvSpPr>
            <a:spLocks noChangeShapeType="1"/>
          </p:cNvSpPr>
          <p:nvPr/>
        </p:nvSpPr>
        <p:spPr bwMode="auto">
          <a:xfrm flipV="1">
            <a:off x="1235068" y="2817813"/>
            <a:ext cx="3241675" cy="2406650"/>
          </a:xfrm>
          <a:prstGeom prst="line">
            <a:avLst/>
          </a:prstGeom>
          <a:noFill/>
          <a:ln w="28575">
            <a:solidFill>
              <a:srgbClr val="80008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4523" name="Line 58"/>
          <p:cNvSpPr>
            <a:spLocks noChangeShapeType="1"/>
          </p:cNvSpPr>
          <p:nvPr/>
        </p:nvSpPr>
        <p:spPr bwMode="auto">
          <a:xfrm>
            <a:off x="4476743" y="2817813"/>
            <a:ext cx="1171575" cy="0"/>
          </a:xfrm>
          <a:prstGeom prst="line">
            <a:avLst/>
          </a:prstGeom>
          <a:noFill/>
          <a:ln w="28575">
            <a:solidFill>
              <a:srgbClr val="80008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4524" name="Text Box 59"/>
          <p:cNvSpPr txBox="1">
            <a:spLocks noChangeArrowheads="1"/>
          </p:cNvSpPr>
          <p:nvPr/>
        </p:nvSpPr>
        <p:spPr bwMode="auto">
          <a:xfrm>
            <a:off x="1955793" y="3768725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kumimoji="1" lang="en-US" altLang="zh-CN" sz="240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endParaRPr kumimoji="1" lang="en-US" altLang="zh-CN" sz="2400" i="1" baseline="-25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536568" y="2466975"/>
            <a:ext cx="3940175" cy="457200"/>
            <a:chOff x="1013" y="1728"/>
            <a:chExt cx="2482" cy="288"/>
          </a:xfrm>
        </p:grpSpPr>
        <p:sp>
          <p:nvSpPr>
            <p:cNvPr id="64540" name="Line 61"/>
            <p:cNvSpPr>
              <a:spLocks noChangeShapeType="1"/>
            </p:cNvSpPr>
            <p:nvPr/>
          </p:nvSpPr>
          <p:spPr bwMode="auto">
            <a:xfrm>
              <a:off x="1453" y="1944"/>
              <a:ext cx="2042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4541" name="Text Box 62"/>
            <p:cNvSpPr txBox="1">
              <a:spLocks noChangeArrowheads="1"/>
            </p:cNvSpPr>
            <p:nvPr/>
          </p:nvSpPr>
          <p:spPr bwMode="auto">
            <a:xfrm>
              <a:off x="1013" y="1728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U</a:t>
              </a:r>
              <a:r>
                <a:rPr kumimoji="1" lang="en-US" altLang="zh-CN" sz="2400" baseline="-2500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sN</a:t>
              </a:r>
              <a:endParaRPr kumimoji="1" lang="en-US" altLang="zh-CN" sz="2000" i="1" baseline="-250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64526" name="Line 63"/>
          <p:cNvSpPr>
            <a:spLocks noChangeShapeType="1"/>
          </p:cNvSpPr>
          <p:nvPr/>
        </p:nvSpPr>
        <p:spPr bwMode="auto">
          <a:xfrm>
            <a:off x="1214430" y="3343275"/>
            <a:ext cx="32766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4527" name="Freeform 64"/>
          <p:cNvSpPr>
            <a:spLocks/>
          </p:cNvSpPr>
          <p:nvPr/>
        </p:nvSpPr>
        <p:spPr bwMode="auto">
          <a:xfrm>
            <a:off x="4476743" y="3336925"/>
            <a:ext cx="1171575" cy="728663"/>
          </a:xfrm>
          <a:custGeom>
            <a:avLst/>
            <a:gdLst>
              <a:gd name="T0" fmla="*/ 0 w 624"/>
              <a:gd name="T1" fmla="*/ 0 h 392"/>
              <a:gd name="T2" fmla="*/ 2147483647 w 624"/>
              <a:gd name="T3" fmla="*/ 2147483647 h 392"/>
              <a:gd name="T4" fmla="*/ 2147483647 w 624"/>
              <a:gd name="T5" fmla="*/ 2147483647 h 392"/>
              <a:gd name="T6" fmla="*/ 2147483647 w 624"/>
              <a:gd name="T7" fmla="*/ 2147483647 h 392"/>
              <a:gd name="T8" fmla="*/ 2147483647 w 624"/>
              <a:gd name="T9" fmla="*/ 2147483647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"/>
              <a:gd name="T16" fmla="*/ 0 h 392"/>
              <a:gd name="T17" fmla="*/ 624 w 62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" h="392">
                <a:moveTo>
                  <a:pt x="0" y="0"/>
                </a:moveTo>
                <a:cubicBezTo>
                  <a:pt x="16" y="44"/>
                  <a:pt x="32" y="88"/>
                  <a:pt x="96" y="144"/>
                </a:cubicBezTo>
                <a:cubicBezTo>
                  <a:pt x="160" y="200"/>
                  <a:pt x="312" y="296"/>
                  <a:pt x="384" y="336"/>
                </a:cubicBezTo>
                <a:cubicBezTo>
                  <a:pt x="456" y="376"/>
                  <a:pt x="488" y="376"/>
                  <a:pt x="528" y="384"/>
                </a:cubicBezTo>
                <a:cubicBezTo>
                  <a:pt x="568" y="392"/>
                  <a:pt x="596" y="388"/>
                  <a:pt x="624" y="384"/>
                </a:cubicBezTo>
              </a:path>
            </a:pathLst>
          </a:cu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4528" name="Text Box 65"/>
          <p:cNvSpPr txBox="1">
            <a:spLocks noChangeArrowheads="1"/>
          </p:cNvSpPr>
          <p:nvPr/>
        </p:nvSpPr>
        <p:spPr bwMode="auto">
          <a:xfrm>
            <a:off x="452430" y="3076575"/>
            <a:ext cx="126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kumimoji="1" lang="en-US" altLang="zh-CN" sz="2400" baseline="-2500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mN</a:t>
            </a:r>
            <a:endParaRPr kumimoji="1" lang="en-US" altLang="zh-CN" sz="2000" i="1" baseline="-2500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4529" name="Text Box 66"/>
          <p:cNvSpPr txBox="1">
            <a:spLocks noChangeArrowheads="1"/>
          </p:cNvSpPr>
          <p:nvPr/>
        </p:nvSpPr>
        <p:spPr bwMode="auto">
          <a:xfrm>
            <a:off x="5737218" y="3768725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kumimoji="1" lang="en-US" altLang="zh-CN" sz="2400" baseline="-250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endParaRPr kumimoji="1" lang="en-US" altLang="zh-CN" sz="2000" i="1" baseline="-2500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4476743" y="1966913"/>
            <a:ext cx="1981200" cy="463550"/>
            <a:chOff x="3495" y="1413"/>
            <a:chExt cx="1248" cy="292"/>
          </a:xfrm>
        </p:grpSpPr>
        <p:sp>
          <p:nvSpPr>
            <p:cNvPr id="64538" name="Text Box 68"/>
            <p:cNvSpPr txBox="1">
              <a:spLocks noChangeArrowheads="1"/>
            </p:cNvSpPr>
            <p:nvPr/>
          </p:nvSpPr>
          <p:spPr bwMode="auto">
            <a:xfrm>
              <a:off x="3609" y="1413"/>
              <a:ext cx="1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恒功率调速</a:t>
              </a:r>
              <a:endParaRPr kumimoji="1"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4539" name="Line 69"/>
            <p:cNvSpPr>
              <a:spLocks noChangeShapeType="1"/>
            </p:cNvSpPr>
            <p:nvPr/>
          </p:nvSpPr>
          <p:spPr bwMode="auto">
            <a:xfrm flipH="1">
              <a:off x="3495" y="1705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604830" y="1628775"/>
            <a:ext cx="6019800" cy="4038600"/>
            <a:chOff x="1056" y="1200"/>
            <a:chExt cx="3792" cy="2544"/>
          </a:xfrm>
        </p:grpSpPr>
        <p:sp>
          <p:nvSpPr>
            <p:cNvPr id="64532" name="Line 71"/>
            <p:cNvSpPr>
              <a:spLocks noChangeShapeType="1"/>
            </p:cNvSpPr>
            <p:nvPr/>
          </p:nvSpPr>
          <p:spPr bwMode="auto">
            <a:xfrm flipV="1">
              <a:off x="1441" y="1331"/>
              <a:ext cx="0" cy="2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4533" name="Line 72"/>
            <p:cNvSpPr>
              <a:spLocks noChangeShapeType="1"/>
            </p:cNvSpPr>
            <p:nvPr/>
          </p:nvSpPr>
          <p:spPr bwMode="auto">
            <a:xfrm>
              <a:off x="1453" y="3465"/>
              <a:ext cx="3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4534" name="Text Box 73"/>
            <p:cNvSpPr txBox="1">
              <a:spLocks noChangeArrowheads="1"/>
            </p:cNvSpPr>
            <p:nvPr/>
          </p:nvSpPr>
          <p:spPr bwMode="auto">
            <a:xfrm>
              <a:off x="1453" y="1200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Φ</a:t>
              </a:r>
              <a:r>
                <a:rPr kumimoji="1" lang="en-US" altLang="zh-CN" sz="2400" baseline="-2500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m</a:t>
              </a:r>
              <a:endParaRPr kumimoji="1" lang="en-US" altLang="zh-CN" sz="2400" i="1" baseline="-250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4535" name="Text Box 74"/>
            <p:cNvSpPr txBox="1">
              <a:spLocks noChangeArrowheads="1"/>
            </p:cNvSpPr>
            <p:nvPr/>
          </p:nvSpPr>
          <p:spPr bwMode="auto">
            <a:xfrm>
              <a:off x="1056" y="1200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U</a:t>
              </a:r>
              <a:r>
                <a:rPr kumimoji="1" lang="en-US" altLang="zh-CN" sz="2400" baseline="-2500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s</a:t>
              </a:r>
              <a:endParaRPr kumimoji="1" lang="en-US" altLang="zh-CN" sz="2400" i="1" baseline="-250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4536" name="Text Box 75"/>
            <p:cNvSpPr txBox="1">
              <a:spLocks noChangeArrowheads="1"/>
            </p:cNvSpPr>
            <p:nvPr/>
          </p:nvSpPr>
          <p:spPr bwMode="auto">
            <a:xfrm>
              <a:off x="4508" y="3456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f</a:t>
              </a:r>
              <a:r>
                <a:rPr kumimoji="1" lang="en-US" altLang="zh-CN" sz="2400" baseline="-2500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1</a:t>
              </a:r>
              <a:endParaRPr kumimoji="1" lang="en-US" altLang="zh-CN" sz="2400" i="1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4537" name="Rectangle 76"/>
            <p:cNvSpPr>
              <a:spLocks noChangeArrowheads="1"/>
            </p:cNvSpPr>
            <p:nvPr/>
          </p:nvSpPr>
          <p:spPr bwMode="auto">
            <a:xfrm>
              <a:off x="1184" y="3511"/>
              <a:ext cx="227" cy="2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i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O</a:t>
              </a:r>
            </a:p>
          </p:txBody>
        </p:sp>
      </p:grp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4500562" y="571480"/>
            <a:ext cx="514353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基频以上调速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6143636" y="1571612"/>
            <a:ext cx="3000364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额定电压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不变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469900" indent="-4699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弱磁状态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8" name="对象 1"/>
          <p:cNvGraphicFramePr>
            <a:graphicFrameLocks noChangeAspect="1"/>
          </p:cNvGraphicFramePr>
          <p:nvPr/>
        </p:nvGraphicFramePr>
        <p:xfrm>
          <a:off x="6143625" y="3500438"/>
          <a:ext cx="2627313" cy="482600"/>
        </p:xfrm>
        <a:graphic>
          <a:graphicData uri="http://schemas.openxmlformats.org/presentationml/2006/ole">
            <p:oleObj spid="_x0000_s491522" name="Equation" r:id="rId4" imgW="1295400" imgH="241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642918"/>
            <a:ext cx="7707313" cy="6127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6.3.2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变压变频调速的机械特性</a:t>
            </a:r>
          </a:p>
        </p:txBody>
      </p:sp>
      <p:sp>
        <p:nvSpPr>
          <p:cNvPr id="67589" name="Rectangle 7"/>
          <p:cNvSpPr>
            <a:spLocks noChangeArrowheads="1"/>
          </p:cNvSpPr>
          <p:nvPr/>
        </p:nvSpPr>
        <p:spPr bwMode="auto">
          <a:xfrm>
            <a:off x="7562850" y="3573463"/>
            <a:ext cx="1175322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zh-CN" altLang="en-US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6-28</a:t>
            </a:r>
            <a:r>
              <a:rPr kumimoji="1" lang="zh-CN" altLang="en-US" b="1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6" name="Picture 6" descr="05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2070605"/>
            <a:ext cx="5143536" cy="4144477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4857752" y="2643182"/>
            <a:ext cx="2143140" cy="15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29190" y="3143248"/>
            <a:ext cx="2143140" cy="15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6200000" flipH="1">
            <a:off x="4715670" y="4287050"/>
            <a:ext cx="3786214" cy="698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大括号 9"/>
          <p:cNvSpPr/>
          <p:nvPr/>
        </p:nvSpPr>
        <p:spPr>
          <a:xfrm>
            <a:off x="6643702" y="2643182"/>
            <a:ext cx="71438" cy="428628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6643702" y="3143248"/>
            <a:ext cx="142876" cy="35719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162925" cy="762000"/>
          </a:xfrm>
        </p:spPr>
        <p:txBody>
          <a:bodyPr/>
          <a:lstStyle/>
          <a:p>
            <a:pPr marL="838200" indent="-838200">
              <a:lnSpc>
                <a:spcPct val="125000"/>
              </a:lnSpc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6.6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转速开环变压变频调速系统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357158" y="2071678"/>
            <a:ext cx="8572560" cy="165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调速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性能要求不高的负载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，可以根据电动机的稳态模型，采用转速开环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电压频率协调控制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的方案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。例如风机、水泵等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396" name="Rectangle 6"/>
          <p:cNvSpPr>
            <a:spLocks noChangeArrowheads="1"/>
          </p:cNvSpPr>
          <p:nvPr/>
        </p:nvSpPr>
        <p:spPr bwMode="auto">
          <a:xfrm>
            <a:off x="0" y="5737225"/>
            <a:ext cx="626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2400" b="1"/>
              <a:t>图</a:t>
            </a:r>
            <a:r>
              <a:rPr lang="en-US" altLang="zh-CN" sz="2400" b="1"/>
              <a:t>6-40  </a:t>
            </a:r>
            <a:r>
              <a:rPr lang="zh-CN" altLang="en-US" sz="2400" b="1"/>
              <a:t>转速开环变压变频调速系统</a:t>
            </a:r>
          </a:p>
        </p:txBody>
      </p:sp>
      <p:pic>
        <p:nvPicPr>
          <p:cNvPr id="187397" name="Picture 7" descr="054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063" y="1993900"/>
            <a:ext cx="8316912" cy="2386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87399" name="矩形标注 6"/>
          <p:cNvSpPr>
            <a:spLocks noChangeArrowheads="1"/>
          </p:cNvSpPr>
          <p:nvPr/>
        </p:nvSpPr>
        <p:spPr bwMode="auto">
          <a:xfrm>
            <a:off x="188913" y="1633538"/>
            <a:ext cx="1503362" cy="719137"/>
          </a:xfrm>
          <a:prstGeom prst="wedgeRectCallout">
            <a:avLst>
              <a:gd name="adj1" fmla="val -8194"/>
              <a:gd name="adj2" fmla="val 12422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000" b="1"/>
              <a:t>给定转速</a:t>
            </a:r>
          </a:p>
        </p:txBody>
      </p:sp>
      <p:sp>
        <p:nvSpPr>
          <p:cNvPr id="187400" name="矩形标注 7"/>
          <p:cNvSpPr>
            <a:spLocks noChangeArrowheads="1"/>
          </p:cNvSpPr>
          <p:nvPr/>
        </p:nvSpPr>
        <p:spPr bwMode="auto">
          <a:xfrm>
            <a:off x="3384550" y="1708150"/>
            <a:ext cx="2374900" cy="720725"/>
          </a:xfrm>
          <a:prstGeom prst="wedgeRectCallout">
            <a:avLst>
              <a:gd name="adj1" fmla="val 1106"/>
              <a:gd name="adj2" fmla="val 9953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000" b="1"/>
              <a:t>由频率确定定子电压</a:t>
            </a:r>
          </a:p>
        </p:txBody>
      </p:sp>
      <p:graphicFrame>
        <p:nvGraphicFramePr>
          <p:cNvPr id="187401" name="对象 2"/>
          <p:cNvGraphicFramePr>
            <a:graphicFrameLocks noChangeAspect="1"/>
          </p:cNvGraphicFramePr>
          <p:nvPr/>
        </p:nvGraphicFramePr>
        <p:xfrm>
          <a:off x="6084888" y="4764088"/>
          <a:ext cx="3059112" cy="1314450"/>
        </p:xfrm>
        <a:graphic>
          <a:graphicData uri="http://schemas.openxmlformats.org/presentationml/2006/ole">
            <p:oleObj spid="_x0000_s262146" name="Visio" r:id="rId4" imgW="3888334" imgH="1240536" progId="Visio.Drawing.11">
              <p:embed/>
            </p:oleObj>
          </a:graphicData>
        </a:graphic>
      </p:graphicFrame>
      <p:sp>
        <p:nvSpPr>
          <p:cNvPr id="187402" name="爆炸形 1 3"/>
          <p:cNvSpPr>
            <a:spLocks noChangeArrowheads="1"/>
          </p:cNvSpPr>
          <p:nvPr/>
        </p:nvSpPr>
        <p:spPr bwMode="auto">
          <a:xfrm>
            <a:off x="4530725" y="4868863"/>
            <a:ext cx="1625600" cy="1223962"/>
          </a:xfrm>
          <a:prstGeom prst="irregularSeal1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/>
              <a:t>主电路！</a:t>
            </a:r>
          </a:p>
        </p:txBody>
      </p:sp>
      <p:sp>
        <p:nvSpPr>
          <p:cNvPr id="187403" name="矩形标注 10"/>
          <p:cNvSpPr>
            <a:spLocks noChangeArrowheads="1"/>
          </p:cNvSpPr>
          <p:nvPr/>
        </p:nvSpPr>
        <p:spPr bwMode="auto">
          <a:xfrm>
            <a:off x="6780213" y="1487488"/>
            <a:ext cx="1909762" cy="720725"/>
          </a:xfrm>
          <a:prstGeom prst="wedgeRectCallout">
            <a:avLst>
              <a:gd name="adj1" fmla="val -60889"/>
              <a:gd name="adj2" fmla="val 214176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b="1"/>
              <a:t>PWM</a:t>
            </a:r>
            <a:r>
              <a:rPr lang="zh-CN" altLang="en-US" sz="2000" b="1"/>
              <a:t>控制的</a:t>
            </a:r>
            <a:endParaRPr lang="en-US" altLang="zh-CN" sz="2000" b="1"/>
          </a:p>
          <a:p>
            <a:r>
              <a:rPr lang="zh-CN" altLang="en-US" sz="2000" b="1"/>
              <a:t>变频器</a:t>
            </a:r>
          </a:p>
        </p:txBody>
      </p:sp>
      <p:sp>
        <p:nvSpPr>
          <p:cNvPr id="187404" name="矩形标注 13"/>
          <p:cNvSpPr>
            <a:spLocks noChangeArrowheads="1"/>
          </p:cNvSpPr>
          <p:nvPr/>
        </p:nvSpPr>
        <p:spPr bwMode="auto">
          <a:xfrm>
            <a:off x="1979613" y="5245100"/>
            <a:ext cx="1631950" cy="360363"/>
          </a:xfrm>
          <a:prstGeom prst="wedgeRectCallout">
            <a:avLst>
              <a:gd name="adj1" fmla="val 74847"/>
              <a:gd name="adj2" fmla="val -28847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000" b="1"/>
              <a:t>通用变频器</a:t>
            </a:r>
          </a:p>
        </p:txBody>
      </p:sp>
      <p:cxnSp>
        <p:nvCxnSpPr>
          <p:cNvPr id="187405" name="直接连接符 12"/>
          <p:cNvCxnSpPr>
            <a:cxnSpLocks noChangeShapeType="1"/>
          </p:cNvCxnSpPr>
          <p:nvPr/>
        </p:nvCxnSpPr>
        <p:spPr bwMode="auto">
          <a:xfrm flipV="1">
            <a:off x="7235825" y="2428875"/>
            <a:ext cx="0" cy="2152650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42918"/>
            <a:ext cx="8162925" cy="1049357"/>
          </a:xfrm>
        </p:spPr>
        <p:txBody>
          <a:bodyPr/>
          <a:lstStyle/>
          <a:p>
            <a:pPr marL="838200" indent="-838200"/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6.5.1 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转速开环变压变频调速系统结构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9"/>
          <p:cNvSpPr>
            <a:spLocks noChangeArrowheads="1"/>
          </p:cNvSpPr>
          <p:nvPr/>
        </p:nvSpPr>
        <p:spPr bwMode="auto">
          <a:xfrm>
            <a:off x="395288" y="1785927"/>
            <a:ext cx="79216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频率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设定必须通过给定积分算法产生平缓的升速或降速信号，</a:t>
            </a:r>
          </a:p>
        </p:txBody>
      </p:sp>
      <p:sp>
        <p:nvSpPr>
          <p:cNvPr id="189444" name="Rectangle 11"/>
          <p:cNvSpPr>
            <a:spLocks noChangeArrowheads="1"/>
          </p:cNvSpPr>
          <p:nvPr/>
        </p:nvSpPr>
        <p:spPr bwMode="auto">
          <a:xfrm>
            <a:off x="0" y="27670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89445" name="Object 2"/>
          <p:cNvGraphicFramePr>
            <a:graphicFrameLocks noChangeAspect="1"/>
          </p:cNvGraphicFramePr>
          <p:nvPr/>
        </p:nvGraphicFramePr>
        <p:xfrm>
          <a:off x="2000232" y="3071810"/>
          <a:ext cx="4249738" cy="2492375"/>
        </p:xfrm>
        <a:graphic>
          <a:graphicData uri="http://schemas.openxmlformats.org/presentationml/2006/ole">
            <p:oleObj spid="_x0000_s264194" name="Equation" r:id="rId3" imgW="2260600" imgH="1320800" progId="Equation.DSMT4">
              <p:embed/>
            </p:oleObj>
          </a:graphicData>
        </a:graphic>
      </p:graphicFrame>
      <p:sp>
        <p:nvSpPr>
          <p:cNvPr id="189446" name="Rectangle 13"/>
          <p:cNvSpPr>
            <a:spLocks noChangeArrowheads="1"/>
          </p:cNvSpPr>
          <p:nvPr/>
        </p:nvSpPr>
        <p:spPr bwMode="auto">
          <a:xfrm>
            <a:off x="0" y="27670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162925" cy="762000"/>
          </a:xfrm>
        </p:spPr>
        <p:txBody>
          <a:bodyPr/>
          <a:lstStyle/>
          <a:p>
            <a:pPr marL="838200" indent="-83820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电压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频率特性</a:t>
            </a:r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539750" y="2089150"/>
            <a:ext cx="79216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 algn="just"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电压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频率特性</a:t>
            </a:r>
          </a:p>
        </p:txBody>
      </p:sp>
      <p:sp>
        <p:nvSpPr>
          <p:cNvPr id="190468" name="Rectangle 8"/>
          <p:cNvSpPr>
            <a:spLocks noChangeArrowheads="1"/>
          </p:cNvSpPr>
          <p:nvPr/>
        </p:nvSpPr>
        <p:spPr bwMode="auto">
          <a:xfrm>
            <a:off x="0" y="31861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90469" name="Object 2"/>
          <p:cNvGraphicFramePr>
            <a:graphicFrameLocks noChangeAspect="1"/>
          </p:cNvGraphicFramePr>
          <p:nvPr/>
        </p:nvGraphicFramePr>
        <p:xfrm>
          <a:off x="1547813" y="2781300"/>
          <a:ext cx="4537075" cy="1085850"/>
        </p:xfrm>
        <a:graphic>
          <a:graphicData uri="http://schemas.openxmlformats.org/presentationml/2006/ole">
            <p:oleObj spid="_x0000_s265218" name="Equation" r:id="rId3" imgW="2032000" imgH="482600" progId="Equation.DSMT4">
              <p:embed/>
            </p:oleObj>
          </a:graphicData>
        </a:graphic>
      </p:graphicFrame>
      <p:sp>
        <p:nvSpPr>
          <p:cNvPr id="190470" name="Rectangle 9"/>
          <p:cNvSpPr>
            <a:spLocks noChangeArrowheads="1"/>
          </p:cNvSpPr>
          <p:nvPr/>
        </p:nvSpPr>
        <p:spPr bwMode="auto">
          <a:xfrm>
            <a:off x="500034" y="4071942"/>
            <a:ext cx="8389968" cy="219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当实际频率大于或等于额定频率时，只能保持额定电压不变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实际频率小于额定频率时，一般是带低频补偿的恒压频比控制。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162925" cy="762000"/>
          </a:xfrm>
        </p:spPr>
        <p:txBody>
          <a:bodyPr/>
          <a:lstStyle/>
          <a:p>
            <a:pPr marL="838200" indent="-838200"/>
            <a:r>
              <a:rPr lang="en-US" altLang="zh-CN" b="1" smtClean="0"/>
              <a:t>6.5.2 </a:t>
            </a:r>
            <a:r>
              <a:rPr lang="zh-CN" altLang="en-US" b="1" smtClean="0"/>
              <a:t>系统实现</a:t>
            </a:r>
          </a:p>
        </p:txBody>
      </p:sp>
      <p:pic>
        <p:nvPicPr>
          <p:cNvPr id="191491" name="Picture 7" descr="05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790700"/>
            <a:ext cx="5113337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1492" name="Rectangle 8"/>
          <p:cNvSpPr>
            <a:spLocks noChangeArrowheads="1"/>
          </p:cNvSpPr>
          <p:nvPr/>
        </p:nvSpPr>
        <p:spPr bwMode="auto">
          <a:xfrm>
            <a:off x="395288" y="6308725"/>
            <a:ext cx="741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000" b="1"/>
              <a:t>图</a:t>
            </a:r>
            <a:r>
              <a:rPr lang="en-US" altLang="zh-CN" sz="2000" b="1"/>
              <a:t>6-41  </a:t>
            </a:r>
            <a:r>
              <a:rPr lang="zh-CN" altLang="en-US" sz="2000" b="1"/>
              <a:t>数字控制通用变频器</a:t>
            </a:r>
            <a:r>
              <a:rPr lang="en-US" altLang="zh-CN" sz="2000" b="1"/>
              <a:t>-</a:t>
            </a:r>
            <a:r>
              <a:rPr lang="zh-CN" altLang="en-US" sz="2000" b="1"/>
              <a:t>异步电动机调速系统硬件原理图</a:t>
            </a:r>
          </a:p>
        </p:txBody>
      </p:sp>
      <p:sp>
        <p:nvSpPr>
          <p:cNvPr id="191493" name="Rectangle 10"/>
          <p:cNvSpPr>
            <a:spLocks noChangeArrowheads="1"/>
          </p:cNvSpPr>
          <p:nvPr/>
        </p:nvSpPr>
        <p:spPr bwMode="auto">
          <a:xfrm>
            <a:off x="5724525" y="1700213"/>
            <a:ext cx="273526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 dirty="0" smtClean="0"/>
              <a:t>系统硬件包括： </a:t>
            </a:r>
          </a:p>
          <a:p>
            <a:r>
              <a:rPr lang="zh-CN" altLang="en-US" sz="2800" b="1" dirty="0" smtClean="0"/>
              <a:t>主电路、驱动电路、微机控制电路、信号采集与故障综合电路。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534400" cy="6127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转速开环变频调速系统的转速波动</a:t>
            </a:r>
          </a:p>
        </p:txBody>
      </p:sp>
      <p:sp>
        <p:nvSpPr>
          <p:cNvPr id="193539" name="内容占位符 2"/>
          <p:cNvSpPr>
            <a:spLocks noGrp="1"/>
          </p:cNvSpPr>
          <p:nvPr>
            <p:ph sz="half" idx="1"/>
          </p:nvPr>
        </p:nvSpPr>
        <p:spPr>
          <a:xfrm>
            <a:off x="233353" y="1643050"/>
            <a:ext cx="2981325" cy="262096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转速开环变频调速系统稳态转速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恰好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是给定转速吗？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516" name="Arc 4"/>
          <p:cNvSpPr>
            <a:spLocks/>
          </p:cNvSpPr>
          <p:nvPr/>
        </p:nvSpPr>
        <p:spPr bwMode="auto">
          <a:xfrm flipH="1">
            <a:off x="5649913" y="4095750"/>
            <a:ext cx="2011362" cy="2320925"/>
          </a:xfrm>
          <a:custGeom>
            <a:avLst/>
            <a:gdLst>
              <a:gd name="T0" fmla="*/ 2147483647 w 21370"/>
              <a:gd name="T1" fmla="*/ 0 h 20806"/>
              <a:gd name="T2" fmla="*/ 2147483647 w 21370"/>
              <a:gd name="T3" fmla="*/ 2147483647 h 20806"/>
              <a:gd name="T4" fmla="*/ 0 w 21370"/>
              <a:gd name="T5" fmla="*/ 2147483647 h 20806"/>
              <a:gd name="T6" fmla="*/ 0 60000 65536"/>
              <a:gd name="T7" fmla="*/ 0 60000 65536"/>
              <a:gd name="T8" fmla="*/ 0 60000 65536"/>
              <a:gd name="T9" fmla="*/ 0 w 21370"/>
              <a:gd name="T10" fmla="*/ 0 h 20806"/>
              <a:gd name="T11" fmla="*/ 21370 w 21370"/>
              <a:gd name="T12" fmla="*/ 20806 h 208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70" h="20806" fill="none" extrusionOk="0">
                <a:moveTo>
                  <a:pt x="5802" y="-1"/>
                </a:moveTo>
                <a:cubicBezTo>
                  <a:pt x="14025" y="2293"/>
                  <a:pt x="20127" y="9215"/>
                  <a:pt x="21369" y="17662"/>
                </a:cubicBezTo>
              </a:path>
              <a:path w="21370" h="20806" stroke="0" extrusionOk="0">
                <a:moveTo>
                  <a:pt x="5802" y="-1"/>
                </a:moveTo>
                <a:cubicBezTo>
                  <a:pt x="14025" y="2293"/>
                  <a:pt x="20127" y="9215"/>
                  <a:pt x="21369" y="17662"/>
                </a:cubicBezTo>
                <a:lnTo>
                  <a:pt x="0" y="20806"/>
                </a:lnTo>
                <a:lnTo>
                  <a:pt x="5802" y="-1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517" name="Arc 5"/>
          <p:cNvSpPr>
            <a:spLocks/>
          </p:cNvSpPr>
          <p:nvPr/>
        </p:nvSpPr>
        <p:spPr bwMode="auto">
          <a:xfrm rot="664062">
            <a:off x="6599238" y="3471863"/>
            <a:ext cx="774700" cy="598487"/>
          </a:xfrm>
          <a:custGeom>
            <a:avLst/>
            <a:gdLst>
              <a:gd name="T0" fmla="*/ 0 w 24959"/>
              <a:gd name="T1" fmla="*/ 2147483647 h 37442"/>
              <a:gd name="T2" fmla="*/ 2147483647 w 24959"/>
              <a:gd name="T3" fmla="*/ 2147483647 h 37442"/>
              <a:gd name="T4" fmla="*/ 2147483647 w 24959"/>
              <a:gd name="T5" fmla="*/ 2147483647 h 37442"/>
              <a:gd name="T6" fmla="*/ 0 60000 65536"/>
              <a:gd name="T7" fmla="*/ 0 60000 65536"/>
              <a:gd name="T8" fmla="*/ 0 60000 65536"/>
              <a:gd name="T9" fmla="*/ 0 w 24959"/>
              <a:gd name="T10" fmla="*/ 0 h 37442"/>
              <a:gd name="T11" fmla="*/ 24959 w 24959"/>
              <a:gd name="T12" fmla="*/ 37442 h 374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59" h="37442" fill="none" extrusionOk="0">
                <a:moveTo>
                  <a:pt x="-1" y="262"/>
                </a:moveTo>
                <a:cubicBezTo>
                  <a:pt x="1111" y="87"/>
                  <a:pt x="2234" y="-1"/>
                  <a:pt x="3359" y="0"/>
                </a:cubicBezTo>
                <a:cubicBezTo>
                  <a:pt x="15288" y="0"/>
                  <a:pt x="24959" y="9670"/>
                  <a:pt x="24959" y="21600"/>
                </a:cubicBezTo>
                <a:cubicBezTo>
                  <a:pt x="24959" y="27613"/>
                  <a:pt x="22452" y="33354"/>
                  <a:pt x="18042" y="37442"/>
                </a:cubicBezTo>
              </a:path>
              <a:path w="24959" h="37442" stroke="0" extrusionOk="0">
                <a:moveTo>
                  <a:pt x="-1" y="262"/>
                </a:moveTo>
                <a:cubicBezTo>
                  <a:pt x="1111" y="87"/>
                  <a:pt x="2234" y="-1"/>
                  <a:pt x="3359" y="0"/>
                </a:cubicBezTo>
                <a:cubicBezTo>
                  <a:pt x="15288" y="0"/>
                  <a:pt x="24959" y="9670"/>
                  <a:pt x="24959" y="21600"/>
                </a:cubicBezTo>
                <a:cubicBezTo>
                  <a:pt x="24959" y="27613"/>
                  <a:pt x="22452" y="33354"/>
                  <a:pt x="18042" y="37442"/>
                </a:cubicBezTo>
                <a:lnTo>
                  <a:pt x="3359" y="21600"/>
                </a:lnTo>
                <a:lnTo>
                  <a:pt x="-1" y="262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825875" y="1916113"/>
            <a:ext cx="5354638" cy="4552950"/>
            <a:chOff x="1235" y="1164"/>
            <a:chExt cx="3373" cy="2868"/>
          </a:xfrm>
        </p:grpSpPr>
        <p:sp>
          <p:nvSpPr>
            <p:cNvPr id="192550" name="Line 7"/>
            <p:cNvSpPr>
              <a:spLocks noChangeShapeType="1"/>
            </p:cNvSpPr>
            <p:nvPr/>
          </p:nvSpPr>
          <p:spPr bwMode="auto">
            <a:xfrm>
              <a:off x="1391" y="3778"/>
              <a:ext cx="31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551" name="Line 8"/>
            <p:cNvSpPr>
              <a:spLocks noChangeShapeType="1"/>
            </p:cNvSpPr>
            <p:nvPr/>
          </p:nvSpPr>
          <p:spPr bwMode="auto">
            <a:xfrm flipV="1">
              <a:off x="1391" y="1202"/>
              <a:ext cx="0" cy="2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92552" name="Object 9"/>
            <p:cNvGraphicFramePr>
              <a:graphicFrameLocks noChangeAspect="1"/>
            </p:cNvGraphicFramePr>
            <p:nvPr/>
          </p:nvGraphicFramePr>
          <p:xfrm>
            <a:off x="4425" y="3795"/>
            <a:ext cx="183" cy="237"/>
          </p:xfrm>
          <a:graphic>
            <a:graphicData uri="http://schemas.openxmlformats.org/presentationml/2006/ole">
              <p:oleObj spid="_x0000_s266251" name="公式" r:id="rId3" imgW="152334" imgH="228501" progId="Equation.3">
                <p:embed/>
              </p:oleObj>
            </a:graphicData>
          </a:graphic>
        </p:graphicFrame>
        <p:sp>
          <p:nvSpPr>
            <p:cNvPr id="192553" name="Text Box 10"/>
            <p:cNvSpPr txBox="1">
              <a:spLocks noChangeArrowheads="1"/>
            </p:cNvSpPr>
            <p:nvPr/>
          </p:nvSpPr>
          <p:spPr bwMode="auto">
            <a:xfrm>
              <a:off x="1235" y="3662"/>
              <a:ext cx="9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125000"/>
                </a:lnSpc>
              </a:pPr>
              <a:r>
                <a:rPr kumimoji="1" lang="en-US" altLang="zh-CN" sz="2000" i="1">
                  <a:latin typeface="微软雅黑" pitchFamily="34" charset="-122"/>
                  <a:ea typeface="微软雅黑" pitchFamily="34" charset="-122"/>
                </a:rPr>
                <a:t>O</a:t>
              </a:r>
              <a:endParaRPr kumimoji="1" lang="en-US" altLang="zh-CN" sz="1000" i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554" name="Rectangle 11"/>
            <p:cNvSpPr>
              <a:spLocks noChangeArrowheads="1"/>
            </p:cNvSpPr>
            <p:nvPr/>
          </p:nvSpPr>
          <p:spPr bwMode="auto">
            <a:xfrm>
              <a:off x="1236" y="1164"/>
              <a:ext cx="119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400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endParaRPr kumimoji="1" lang="en-US" altLang="zh-CN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192519" name="Object 12"/>
          <p:cNvGraphicFramePr>
            <a:graphicFrameLocks noChangeAspect="1"/>
          </p:cNvGraphicFramePr>
          <p:nvPr/>
        </p:nvGraphicFramePr>
        <p:xfrm>
          <a:off x="3629025" y="2878138"/>
          <a:ext cx="425450" cy="376237"/>
        </p:xfrm>
        <a:graphic>
          <a:graphicData uri="http://schemas.openxmlformats.org/presentationml/2006/ole">
            <p:oleObj spid="_x0000_s266242" name="公式" r:id="rId4" imgW="241300" imgH="228600" progId="Equation.3">
              <p:embed/>
            </p:oleObj>
          </a:graphicData>
        </a:graphic>
      </p:graphicFrame>
      <p:sp>
        <p:nvSpPr>
          <p:cNvPr id="192520" name="Arc 13"/>
          <p:cNvSpPr>
            <a:spLocks/>
          </p:cNvSpPr>
          <p:nvPr/>
        </p:nvSpPr>
        <p:spPr bwMode="auto">
          <a:xfrm flipH="1">
            <a:off x="5942013" y="4494213"/>
            <a:ext cx="1533525" cy="1849437"/>
          </a:xfrm>
          <a:custGeom>
            <a:avLst/>
            <a:gdLst>
              <a:gd name="T0" fmla="*/ 2147483647 w 21389"/>
              <a:gd name="T1" fmla="*/ 0 h 20451"/>
              <a:gd name="T2" fmla="*/ 2147483647 w 21389"/>
              <a:gd name="T3" fmla="*/ 2147483647 h 20451"/>
              <a:gd name="T4" fmla="*/ 0 w 21389"/>
              <a:gd name="T5" fmla="*/ 2147483647 h 20451"/>
              <a:gd name="T6" fmla="*/ 0 60000 65536"/>
              <a:gd name="T7" fmla="*/ 0 60000 65536"/>
              <a:gd name="T8" fmla="*/ 0 60000 65536"/>
              <a:gd name="T9" fmla="*/ 0 w 21389"/>
              <a:gd name="T10" fmla="*/ 0 h 20451"/>
              <a:gd name="T11" fmla="*/ 21389 w 21389"/>
              <a:gd name="T12" fmla="*/ 20451 h 204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89" h="20451" fill="none" extrusionOk="0">
                <a:moveTo>
                  <a:pt x="6951" y="-1"/>
                </a:moveTo>
                <a:cubicBezTo>
                  <a:pt x="14669" y="2623"/>
                  <a:pt x="20253" y="9369"/>
                  <a:pt x="21389" y="17441"/>
                </a:cubicBezTo>
              </a:path>
              <a:path w="21389" h="20451" stroke="0" extrusionOk="0">
                <a:moveTo>
                  <a:pt x="6951" y="-1"/>
                </a:moveTo>
                <a:cubicBezTo>
                  <a:pt x="14669" y="2623"/>
                  <a:pt x="20253" y="9369"/>
                  <a:pt x="21389" y="17441"/>
                </a:cubicBezTo>
                <a:lnTo>
                  <a:pt x="0" y="20451"/>
                </a:lnTo>
                <a:lnTo>
                  <a:pt x="6951" y="-1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521" name="Arc 14"/>
          <p:cNvSpPr>
            <a:spLocks/>
          </p:cNvSpPr>
          <p:nvPr/>
        </p:nvSpPr>
        <p:spPr bwMode="auto">
          <a:xfrm rot="664062">
            <a:off x="6519863" y="4010025"/>
            <a:ext cx="633412" cy="458788"/>
          </a:xfrm>
          <a:custGeom>
            <a:avLst/>
            <a:gdLst>
              <a:gd name="T0" fmla="*/ 2147483647 w 21600"/>
              <a:gd name="T1" fmla="*/ 0 h 35127"/>
              <a:gd name="T2" fmla="*/ 2147483647 w 21600"/>
              <a:gd name="T3" fmla="*/ 2147483647 h 35127"/>
              <a:gd name="T4" fmla="*/ 0 w 21600"/>
              <a:gd name="T5" fmla="*/ 2147483647 h 35127"/>
              <a:gd name="T6" fmla="*/ 0 60000 65536"/>
              <a:gd name="T7" fmla="*/ 0 60000 65536"/>
              <a:gd name="T8" fmla="*/ 0 60000 65536"/>
              <a:gd name="T9" fmla="*/ 0 w 21600"/>
              <a:gd name="T10" fmla="*/ 0 h 35127"/>
              <a:gd name="T11" fmla="*/ 21600 w 21600"/>
              <a:gd name="T12" fmla="*/ 35127 h 351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127" fill="none" extrusionOk="0">
                <a:moveTo>
                  <a:pt x="140" y="0"/>
                </a:moveTo>
                <a:cubicBezTo>
                  <a:pt x="12015" y="77"/>
                  <a:pt x="21600" y="9725"/>
                  <a:pt x="21600" y="21600"/>
                </a:cubicBezTo>
                <a:cubicBezTo>
                  <a:pt x="21600" y="26519"/>
                  <a:pt x="19920" y="31291"/>
                  <a:pt x="16839" y="35126"/>
                </a:cubicBezTo>
              </a:path>
              <a:path w="21600" h="35127" stroke="0" extrusionOk="0">
                <a:moveTo>
                  <a:pt x="140" y="0"/>
                </a:moveTo>
                <a:cubicBezTo>
                  <a:pt x="12015" y="77"/>
                  <a:pt x="21600" y="9725"/>
                  <a:pt x="21600" y="21600"/>
                </a:cubicBezTo>
                <a:cubicBezTo>
                  <a:pt x="21600" y="26519"/>
                  <a:pt x="19920" y="31291"/>
                  <a:pt x="16839" y="35126"/>
                </a:cubicBezTo>
                <a:lnTo>
                  <a:pt x="0" y="21600"/>
                </a:lnTo>
                <a:lnTo>
                  <a:pt x="140" y="0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232525" y="4967288"/>
            <a:ext cx="698500" cy="1204912"/>
            <a:chOff x="2751" y="3086"/>
            <a:chExt cx="440" cy="759"/>
          </a:xfrm>
        </p:grpSpPr>
        <p:sp>
          <p:nvSpPr>
            <p:cNvPr id="192548" name="Arc 16"/>
            <p:cNvSpPr>
              <a:spLocks/>
            </p:cNvSpPr>
            <p:nvPr/>
          </p:nvSpPr>
          <p:spPr bwMode="auto">
            <a:xfrm flipH="1">
              <a:off x="2751" y="3270"/>
              <a:ext cx="440" cy="575"/>
            </a:xfrm>
            <a:custGeom>
              <a:avLst/>
              <a:gdLst>
                <a:gd name="T0" fmla="*/ 0 w 21462"/>
                <a:gd name="T1" fmla="*/ 0 h 18530"/>
                <a:gd name="T2" fmla="*/ 0 w 21462"/>
                <a:gd name="T3" fmla="*/ 0 h 18530"/>
                <a:gd name="T4" fmla="*/ 0 w 21462"/>
                <a:gd name="T5" fmla="*/ 0 h 18530"/>
                <a:gd name="T6" fmla="*/ 0 60000 65536"/>
                <a:gd name="T7" fmla="*/ 0 60000 65536"/>
                <a:gd name="T8" fmla="*/ 0 60000 65536"/>
                <a:gd name="T9" fmla="*/ 0 w 21462"/>
                <a:gd name="T10" fmla="*/ 0 h 18530"/>
                <a:gd name="T11" fmla="*/ 21462 w 21462"/>
                <a:gd name="T12" fmla="*/ 18530 h 185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62" h="18530" fill="none" extrusionOk="0">
                  <a:moveTo>
                    <a:pt x="11099" y="-1"/>
                  </a:moveTo>
                  <a:cubicBezTo>
                    <a:pt x="16871" y="3457"/>
                    <a:pt x="20702" y="9406"/>
                    <a:pt x="21461" y="16092"/>
                  </a:cubicBezTo>
                </a:path>
                <a:path w="21462" h="18530" stroke="0" extrusionOk="0">
                  <a:moveTo>
                    <a:pt x="11099" y="-1"/>
                  </a:moveTo>
                  <a:cubicBezTo>
                    <a:pt x="16871" y="3457"/>
                    <a:pt x="20702" y="9406"/>
                    <a:pt x="21461" y="16092"/>
                  </a:cubicBezTo>
                  <a:lnTo>
                    <a:pt x="0" y="18530"/>
                  </a:lnTo>
                  <a:lnTo>
                    <a:pt x="11099" y="-1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549" name="Arc 17"/>
            <p:cNvSpPr>
              <a:spLocks/>
            </p:cNvSpPr>
            <p:nvPr/>
          </p:nvSpPr>
          <p:spPr bwMode="auto">
            <a:xfrm rot="664062">
              <a:off x="2751" y="3086"/>
              <a:ext cx="273" cy="169"/>
            </a:xfrm>
            <a:custGeom>
              <a:avLst/>
              <a:gdLst>
                <a:gd name="T0" fmla="*/ 0 w 24959"/>
                <a:gd name="T1" fmla="*/ 0 h 33586"/>
                <a:gd name="T2" fmla="*/ 0 w 24959"/>
                <a:gd name="T3" fmla="*/ 0 h 33586"/>
                <a:gd name="T4" fmla="*/ 0 w 24959"/>
                <a:gd name="T5" fmla="*/ 0 h 33586"/>
                <a:gd name="T6" fmla="*/ 0 60000 65536"/>
                <a:gd name="T7" fmla="*/ 0 60000 65536"/>
                <a:gd name="T8" fmla="*/ 0 60000 65536"/>
                <a:gd name="T9" fmla="*/ 0 w 24959"/>
                <a:gd name="T10" fmla="*/ 0 h 33586"/>
                <a:gd name="T11" fmla="*/ 24959 w 24959"/>
                <a:gd name="T12" fmla="*/ 33586 h 33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59" h="33586" fill="none" extrusionOk="0">
                  <a:moveTo>
                    <a:pt x="-1" y="262"/>
                  </a:moveTo>
                  <a:cubicBezTo>
                    <a:pt x="1111" y="87"/>
                    <a:pt x="2234" y="-1"/>
                    <a:pt x="3359" y="0"/>
                  </a:cubicBezTo>
                  <a:cubicBezTo>
                    <a:pt x="15288" y="0"/>
                    <a:pt x="24959" y="9670"/>
                    <a:pt x="24959" y="21600"/>
                  </a:cubicBezTo>
                  <a:cubicBezTo>
                    <a:pt x="24959" y="25866"/>
                    <a:pt x="23695" y="30036"/>
                    <a:pt x="21328" y="33585"/>
                  </a:cubicBezTo>
                </a:path>
                <a:path w="24959" h="33586" stroke="0" extrusionOk="0">
                  <a:moveTo>
                    <a:pt x="-1" y="262"/>
                  </a:moveTo>
                  <a:cubicBezTo>
                    <a:pt x="1111" y="87"/>
                    <a:pt x="2234" y="-1"/>
                    <a:pt x="3359" y="0"/>
                  </a:cubicBezTo>
                  <a:cubicBezTo>
                    <a:pt x="15288" y="0"/>
                    <a:pt x="24959" y="9670"/>
                    <a:pt x="24959" y="21600"/>
                  </a:cubicBezTo>
                  <a:cubicBezTo>
                    <a:pt x="24959" y="25866"/>
                    <a:pt x="23695" y="30036"/>
                    <a:pt x="21328" y="33585"/>
                  </a:cubicBezTo>
                  <a:lnTo>
                    <a:pt x="3359" y="21600"/>
                  </a:lnTo>
                  <a:lnTo>
                    <a:pt x="-1" y="262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2523" name="Arc 18"/>
          <p:cNvSpPr>
            <a:spLocks/>
          </p:cNvSpPr>
          <p:nvPr/>
        </p:nvSpPr>
        <p:spPr bwMode="auto">
          <a:xfrm flipH="1">
            <a:off x="5759450" y="5722938"/>
            <a:ext cx="252413" cy="401637"/>
          </a:xfrm>
          <a:custGeom>
            <a:avLst/>
            <a:gdLst>
              <a:gd name="T0" fmla="*/ 2147483647 w 21370"/>
              <a:gd name="T1" fmla="*/ 0 h 19639"/>
              <a:gd name="T2" fmla="*/ 2147483647 w 21370"/>
              <a:gd name="T3" fmla="*/ 2147483647 h 19639"/>
              <a:gd name="T4" fmla="*/ 0 w 21370"/>
              <a:gd name="T5" fmla="*/ 2147483647 h 19639"/>
              <a:gd name="T6" fmla="*/ 0 60000 65536"/>
              <a:gd name="T7" fmla="*/ 0 60000 65536"/>
              <a:gd name="T8" fmla="*/ 0 60000 65536"/>
              <a:gd name="T9" fmla="*/ 0 w 21370"/>
              <a:gd name="T10" fmla="*/ 0 h 19639"/>
              <a:gd name="T11" fmla="*/ 21370 w 21370"/>
              <a:gd name="T12" fmla="*/ 19639 h 196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70" h="19639" fill="none" extrusionOk="0">
                <a:moveTo>
                  <a:pt x="8992" y="0"/>
                </a:moveTo>
                <a:cubicBezTo>
                  <a:pt x="15646" y="3046"/>
                  <a:pt x="20304" y="9255"/>
                  <a:pt x="21369" y="16495"/>
                </a:cubicBezTo>
              </a:path>
              <a:path w="21370" h="19639" stroke="0" extrusionOk="0">
                <a:moveTo>
                  <a:pt x="8992" y="0"/>
                </a:moveTo>
                <a:cubicBezTo>
                  <a:pt x="15646" y="3046"/>
                  <a:pt x="20304" y="9255"/>
                  <a:pt x="21369" y="16495"/>
                </a:cubicBezTo>
                <a:lnTo>
                  <a:pt x="0" y="19639"/>
                </a:lnTo>
                <a:lnTo>
                  <a:pt x="8992" y="0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524" name="Arc 19"/>
          <p:cNvSpPr>
            <a:spLocks/>
          </p:cNvSpPr>
          <p:nvPr/>
        </p:nvSpPr>
        <p:spPr bwMode="auto">
          <a:xfrm rot="664062">
            <a:off x="5432425" y="5543550"/>
            <a:ext cx="490538" cy="139700"/>
          </a:xfrm>
          <a:custGeom>
            <a:avLst/>
            <a:gdLst>
              <a:gd name="T0" fmla="*/ 0 w 28789"/>
              <a:gd name="T1" fmla="*/ 2147483647 h 26904"/>
              <a:gd name="T2" fmla="*/ 2147483647 w 28789"/>
              <a:gd name="T3" fmla="*/ 2147483647 h 26904"/>
              <a:gd name="T4" fmla="*/ 2147483647 w 28789"/>
              <a:gd name="T5" fmla="*/ 2147483647 h 26904"/>
              <a:gd name="T6" fmla="*/ 0 60000 65536"/>
              <a:gd name="T7" fmla="*/ 0 60000 65536"/>
              <a:gd name="T8" fmla="*/ 0 60000 65536"/>
              <a:gd name="T9" fmla="*/ 0 w 28789"/>
              <a:gd name="T10" fmla="*/ 0 h 26904"/>
              <a:gd name="T11" fmla="*/ 28789 w 28789"/>
              <a:gd name="T12" fmla="*/ 26904 h 269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89" h="26904" fill="none" extrusionOk="0">
                <a:moveTo>
                  <a:pt x="0" y="1231"/>
                </a:moveTo>
                <a:cubicBezTo>
                  <a:pt x="2309" y="416"/>
                  <a:pt x="4740" y="-1"/>
                  <a:pt x="7189" y="0"/>
                </a:cubicBezTo>
                <a:cubicBezTo>
                  <a:pt x="19118" y="0"/>
                  <a:pt x="28789" y="9670"/>
                  <a:pt x="28789" y="21600"/>
                </a:cubicBezTo>
                <a:cubicBezTo>
                  <a:pt x="28789" y="23388"/>
                  <a:pt x="28566" y="25170"/>
                  <a:pt x="28127" y="26903"/>
                </a:cubicBezTo>
              </a:path>
              <a:path w="28789" h="26904" stroke="0" extrusionOk="0">
                <a:moveTo>
                  <a:pt x="0" y="1231"/>
                </a:moveTo>
                <a:cubicBezTo>
                  <a:pt x="2309" y="416"/>
                  <a:pt x="4740" y="-1"/>
                  <a:pt x="7189" y="0"/>
                </a:cubicBezTo>
                <a:cubicBezTo>
                  <a:pt x="19118" y="0"/>
                  <a:pt x="28789" y="9670"/>
                  <a:pt x="28789" y="21600"/>
                </a:cubicBezTo>
                <a:cubicBezTo>
                  <a:pt x="28789" y="23388"/>
                  <a:pt x="28566" y="25170"/>
                  <a:pt x="28127" y="26903"/>
                </a:cubicBezTo>
                <a:lnTo>
                  <a:pt x="7189" y="21600"/>
                </a:lnTo>
                <a:lnTo>
                  <a:pt x="0" y="1231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525" name="Arc 20"/>
          <p:cNvSpPr>
            <a:spLocks/>
          </p:cNvSpPr>
          <p:nvPr/>
        </p:nvSpPr>
        <p:spPr bwMode="auto">
          <a:xfrm flipH="1">
            <a:off x="6477000" y="5735638"/>
            <a:ext cx="173038" cy="369887"/>
          </a:xfrm>
          <a:custGeom>
            <a:avLst/>
            <a:gdLst>
              <a:gd name="T0" fmla="*/ 2147483647 w 21370"/>
              <a:gd name="T1" fmla="*/ 0 h 19639"/>
              <a:gd name="T2" fmla="*/ 2147483647 w 21370"/>
              <a:gd name="T3" fmla="*/ 2147483647 h 19639"/>
              <a:gd name="T4" fmla="*/ 0 w 21370"/>
              <a:gd name="T5" fmla="*/ 2147483647 h 19639"/>
              <a:gd name="T6" fmla="*/ 0 60000 65536"/>
              <a:gd name="T7" fmla="*/ 0 60000 65536"/>
              <a:gd name="T8" fmla="*/ 0 60000 65536"/>
              <a:gd name="T9" fmla="*/ 0 w 21370"/>
              <a:gd name="T10" fmla="*/ 0 h 19639"/>
              <a:gd name="T11" fmla="*/ 21370 w 21370"/>
              <a:gd name="T12" fmla="*/ 19639 h 196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70" h="19639" fill="none" extrusionOk="0">
                <a:moveTo>
                  <a:pt x="8992" y="0"/>
                </a:moveTo>
                <a:cubicBezTo>
                  <a:pt x="15646" y="3046"/>
                  <a:pt x="20304" y="9255"/>
                  <a:pt x="21369" y="16495"/>
                </a:cubicBezTo>
              </a:path>
              <a:path w="21370" h="19639" stroke="0" extrusionOk="0">
                <a:moveTo>
                  <a:pt x="8992" y="0"/>
                </a:moveTo>
                <a:cubicBezTo>
                  <a:pt x="15646" y="3046"/>
                  <a:pt x="20304" y="9255"/>
                  <a:pt x="21369" y="16495"/>
                </a:cubicBezTo>
                <a:lnTo>
                  <a:pt x="0" y="19639"/>
                </a:lnTo>
                <a:lnTo>
                  <a:pt x="8992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607050" y="5518150"/>
            <a:ext cx="987425" cy="195263"/>
            <a:chOff x="2357" y="3433"/>
            <a:chExt cx="622" cy="123"/>
          </a:xfrm>
        </p:grpSpPr>
        <p:sp>
          <p:nvSpPr>
            <p:cNvPr id="192546" name="Arc 22"/>
            <p:cNvSpPr>
              <a:spLocks/>
            </p:cNvSpPr>
            <p:nvPr/>
          </p:nvSpPr>
          <p:spPr bwMode="auto">
            <a:xfrm rot="664062">
              <a:off x="2769" y="3469"/>
              <a:ext cx="210" cy="87"/>
            </a:xfrm>
            <a:custGeom>
              <a:avLst/>
              <a:gdLst>
                <a:gd name="T0" fmla="*/ 0 w 28789"/>
                <a:gd name="T1" fmla="*/ 0 h 26904"/>
                <a:gd name="T2" fmla="*/ 0 w 28789"/>
                <a:gd name="T3" fmla="*/ 0 h 26904"/>
                <a:gd name="T4" fmla="*/ 0 w 28789"/>
                <a:gd name="T5" fmla="*/ 0 h 26904"/>
                <a:gd name="T6" fmla="*/ 0 60000 65536"/>
                <a:gd name="T7" fmla="*/ 0 60000 65536"/>
                <a:gd name="T8" fmla="*/ 0 60000 65536"/>
                <a:gd name="T9" fmla="*/ 0 w 28789"/>
                <a:gd name="T10" fmla="*/ 0 h 26904"/>
                <a:gd name="T11" fmla="*/ 28789 w 28789"/>
                <a:gd name="T12" fmla="*/ 26904 h 269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89" h="26904" fill="none" extrusionOk="0">
                  <a:moveTo>
                    <a:pt x="0" y="1231"/>
                  </a:moveTo>
                  <a:cubicBezTo>
                    <a:pt x="2309" y="416"/>
                    <a:pt x="4740" y="-1"/>
                    <a:pt x="7189" y="0"/>
                  </a:cubicBezTo>
                  <a:cubicBezTo>
                    <a:pt x="19118" y="0"/>
                    <a:pt x="28789" y="9670"/>
                    <a:pt x="28789" y="21600"/>
                  </a:cubicBezTo>
                  <a:cubicBezTo>
                    <a:pt x="28789" y="23388"/>
                    <a:pt x="28566" y="25170"/>
                    <a:pt x="28127" y="26903"/>
                  </a:cubicBezTo>
                </a:path>
                <a:path w="28789" h="26904" stroke="0" extrusionOk="0">
                  <a:moveTo>
                    <a:pt x="0" y="1231"/>
                  </a:moveTo>
                  <a:cubicBezTo>
                    <a:pt x="2309" y="416"/>
                    <a:pt x="4740" y="-1"/>
                    <a:pt x="7189" y="0"/>
                  </a:cubicBezTo>
                  <a:cubicBezTo>
                    <a:pt x="19118" y="0"/>
                    <a:pt x="28789" y="9670"/>
                    <a:pt x="28789" y="21600"/>
                  </a:cubicBezTo>
                  <a:cubicBezTo>
                    <a:pt x="28789" y="23388"/>
                    <a:pt x="28566" y="25170"/>
                    <a:pt x="28127" y="26903"/>
                  </a:cubicBezTo>
                  <a:lnTo>
                    <a:pt x="7189" y="21600"/>
                  </a:lnTo>
                  <a:lnTo>
                    <a:pt x="0" y="1231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547" name="Line 23"/>
            <p:cNvSpPr>
              <a:spLocks noChangeShapeType="1"/>
            </p:cNvSpPr>
            <p:nvPr/>
          </p:nvSpPr>
          <p:spPr bwMode="auto">
            <a:xfrm flipH="1" flipV="1">
              <a:off x="2357" y="3433"/>
              <a:ext cx="433" cy="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192527" name="Object 24"/>
          <p:cNvGraphicFramePr>
            <a:graphicFrameLocks noChangeAspect="1"/>
          </p:cNvGraphicFramePr>
          <p:nvPr/>
        </p:nvGraphicFramePr>
        <p:xfrm>
          <a:off x="3662363" y="5232400"/>
          <a:ext cx="358775" cy="376238"/>
        </p:xfrm>
        <a:graphic>
          <a:graphicData uri="http://schemas.openxmlformats.org/presentationml/2006/ole">
            <p:oleObj spid="_x0000_s266243" name="Equation" r:id="rId5" imgW="203112" imgH="228501" progId="Equation.DSMT4">
              <p:embed/>
            </p:oleObj>
          </a:graphicData>
        </a:graphic>
      </p:graphicFrame>
      <p:graphicFrame>
        <p:nvGraphicFramePr>
          <p:cNvPr id="192528" name="Object 25"/>
          <p:cNvGraphicFramePr>
            <a:graphicFrameLocks noChangeAspect="1"/>
          </p:cNvGraphicFramePr>
          <p:nvPr/>
        </p:nvGraphicFramePr>
        <p:xfrm>
          <a:off x="3662363" y="4549775"/>
          <a:ext cx="358775" cy="376238"/>
        </p:xfrm>
        <a:graphic>
          <a:graphicData uri="http://schemas.openxmlformats.org/presentationml/2006/ole">
            <p:oleObj spid="_x0000_s266244" name="Equation" r:id="rId6" imgW="203112" imgH="228501" progId="Equation.DSMT4">
              <p:embed/>
            </p:oleObj>
          </a:graphicData>
        </a:graphic>
      </p:graphicFrame>
      <p:graphicFrame>
        <p:nvGraphicFramePr>
          <p:cNvPr id="192529" name="Object 26"/>
          <p:cNvGraphicFramePr>
            <a:graphicFrameLocks noChangeAspect="1"/>
          </p:cNvGraphicFramePr>
          <p:nvPr/>
        </p:nvGraphicFramePr>
        <p:xfrm>
          <a:off x="3662363" y="3486150"/>
          <a:ext cx="357187" cy="376238"/>
        </p:xfrm>
        <a:graphic>
          <a:graphicData uri="http://schemas.openxmlformats.org/presentationml/2006/ole">
            <p:oleObj spid="_x0000_s266245" name="Equation" r:id="rId7" imgW="190500" imgH="228600" progId="Equation.DSMT4">
              <p:embed/>
            </p:oleObj>
          </a:graphicData>
        </a:graphic>
      </p:graphicFrame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086225" y="2895600"/>
            <a:ext cx="2566988" cy="490538"/>
            <a:chOff x="1393" y="1800"/>
            <a:chExt cx="1617" cy="309"/>
          </a:xfrm>
        </p:grpSpPr>
        <p:sp>
          <p:nvSpPr>
            <p:cNvPr id="192544" name="Line 28"/>
            <p:cNvSpPr>
              <a:spLocks noChangeShapeType="1"/>
            </p:cNvSpPr>
            <p:nvPr/>
          </p:nvSpPr>
          <p:spPr bwMode="auto">
            <a:xfrm flipH="1" flipV="1">
              <a:off x="1393" y="1926"/>
              <a:ext cx="1617" cy="18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92545" name="Object 29"/>
            <p:cNvGraphicFramePr>
              <a:graphicFrameLocks noChangeAspect="1"/>
            </p:cNvGraphicFramePr>
            <p:nvPr/>
          </p:nvGraphicFramePr>
          <p:xfrm>
            <a:off x="2186" y="1800"/>
            <a:ext cx="282" cy="237"/>
          </p:xfrm>
          <a:graphic>
            <a:graphicData uri="http://schemas.openxmlformats.org/presentationml/2006/ole">
              <p:oleObj spid="_x0000_s266250" name="公式" r:id="rId8" imgW="253890" imgH="228501" progId="Equation.3">
                <p:embed/>
              </p:oleObj>
            </a:graphicData>
          </a:graphic>
        </p:graphicFrame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4060825" y="3495675"/>
            <a:ext cx="2501900" cy="455613"/>
            <a:chOff x="1383" y="2159"/>
            <a:chExt cx="1576" cy="287"/>
          </a:xfrm>
        </p:grpSpPr>
        <p:sp>
          <p:nvSpPr>
            <p:cNvPr id="192542" name="Line 31"/>
            <p:cNvSpPr>
              <a:spLocks noChangeShapeType="1"/>
            </p:cNvSpPr>
            <p:nvPr/>
          </p:nvSpPr>
          <p:spPr bwMode="auto">
            <a:xfrm flipH="1" flipV="1">
              <a:off x="1383" y="2296"/>
              <a:ext cx="1576" cy="15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92543" name="Object 32"/>
            <p:cNvGraphicFramePr>
              <a:graphicFrameLocks noChangeAspect="1"/>
            </p:cNvGraphicFramePr>
            <p:nvPr/>
          </p:nvGraphicFramePr>
          <p:xfrm>
            <a:off x="2179" y="2159"/>
            <a:ext cx="254" cy="224"/>
          </p:xfrm>
          <a:graphic>
            <a:graphicData uri="http://schemas.openxmlformats.org/presentationml/2006/ole">
              <p:oleObj spid="_x0000_s266249" name="公式" r:id="rId9" imgW="228501" imgH="215806" progId="Equation.3">
                <p:embed/>
              </p:oleObj>
            </a:graphicData>
          </a:graphic>
        </p:graphicFrame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4060825" y="4546600"/>
            <a:ext cx="2228850" cy="379413"/>
            <a:chOff x="1383" y="2821"/>
            <a:chExt cx="1404" cy="239"/>
          </a:xfrm>
        </p:grpSpPr>
        <p:sp>
          <p:nvSpPr>
            <p:cNvPr id="192540" name="Line 34"/>
            <p:cNvSpPr>
              <a:spLocks noChangeShapeType="1"/>
            </p:cNvSpPr>
            <p:nvPr/>
          </p:nvSpPr>
          <p:spPr bwMode="auto">
            <a:xfrm flipH="1" flipV="1">
              <a:off x="1383" y="2976"/>
              <a:ext cx="1404" cy="8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92541" name="Object 35"/>
            <p:cNvGraphicFramePr>
              <a:graphicFrameLocks noChangeAspect="1"/>
            </p:cNvGraphicFramePr>
            <p:nvPr/>
          </p:nvGraphicFramePr>
          <p:xfrm>
            <a:off x="2179" y="2821"/>
            <a:ext cx="268" cy="224"/>
          </p:xfrm>
          <a:graphic>
            <a:graphicData uri="http://schemas.openxmlformats.org/presentationml/2006/ole">
              <p:oleObj spid="_x0000_s266248" name="公式" r:id="rId10" imgW="228501" imgH="215806" progId="Equation.3">
                <p:embed/>
              </p:oleObj>
            </a:graphicData>
          </a:graphic>
        </p:graphicFrame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4070350" y="5153025"/>
            <a:ext cx="1657350" cy="377825"/>
            <a:chOff x="1389" y="3203"/>
            <a:chExt cx="1044" cy="238"/>
          </a:xfrm>
        </p:grpSpPr>
        <p:sp>
          <p:nvSpPr>
            <p:cNvPr id="192538" name="Line 37"/>
            <p:cNvSpPr>
              <a:spLocks noChangeShapeType="1"/>
            </p:cNvSpPr>
            <p:nvPr/>
          </p:nvSpPr>
          <p:spPr bwMode="auto">
            <a:xfrm flipH="1" flipV="1">
              <a:off x="1389" y="3397"/>
              <a:ext cx="873" cy="3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92539" name="Object 38"/>
            <p:cNvGraphicFramePr>
              <a:graphicFrameLocks noChangeAspect="1"/>
            </p:cNvGraphicFramePr>
            <p:nvPr/>
          </p:nvGraphicFramePr>
          <p:xfrm>
            <a:off x="2179" y="3203"/>
            <a:ext cx="254" cy="238"/>
          </p:xfrm>
          <a:graphic>
            <a:graphicData uri="http://schemas.openxmlformats.org/presentationml/2006/ole">
              <p:oleObj spid="_x0000_s266247" name="公式" r:id="rId11" imgW="228600" imgH="228600" progId="Equation.3">
                <p:embed/>
              </p:oleObj>
            </a:graphicData>
          </a:graphic>
        </p:graphicFrame>
      </p:grpSp>
      <p:graphicFrame>
        <p:nvGraphicFramePr>
          <p:cNvPr id="192534" name="Object 39"/>
          <p:cNvGraphicFramePr>
            <a:graphicFrameLocks noChangeAspect="1"/>
          </p:cNvGraphicFramePr>
          <p:nvPr/>
        </p:nvGraphicFramePr>
        <p:xfrm>
          <a:off x="6381750" y="2676525"/>
          <a:ext cx="2351088" cy="376238"/>
        </p:xfrm>
        <a:graphic>
          <a:graphicData uri="http://schemas.openxmlformats.org/presentationml/2006/ole">
            <p:oleObj spid="_x0000_s266246" name="公式" r:id="rId12" imgW="1282700" imgH="228600" progId="Equation.3">
              <p:embed/>
            </p:oleObj>
          </a:graphicData>
        </a:graphic>
      </p:graphicFrame>
      <p:sp>
        <p:nvSpPr>
          <p:cNvPr id="192535" name="Line 45"/>
          <p:cNvSpPr>
            <a:spLocks noChangeShapeType="1"/>
          </p:cNvSpPr>
          <p:nvPr/>
        </p:nvSpPr>
        <p:spPr bwMode="auto">
          <a:xfrm>
            <a:off x="3557588" y="31115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536" name="Text Box 49"/>
          <p:cNvSpPr txBox="1">
            <a:spLocks noChangeArrowheads="1"/>
          </p:cNvSpPr>
          <p:nvPr/>
        </p:nvSpPr>
        <p:spPr bwMode="auto">
          <a:xfrm>
            <a:off x="2909200" y="3400425"/>
            <a:ext cx="530915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基频以下机械特性</a:t>
            </a:r>
          </a:p>
        </p:txBody>
      </p:sp>
      <p:sp>
        <p:nvSpPr>
          <p:cNvPr id="2" name="爆炸形 1 1"/>
          <p:cNvSpPr>
            <a:spLocks noChangeArrowheads="1"/>
          </p:cNvSpPr>
          <p:nvPr/>
        </p:nvSpPr>
        <p:spPr bwMode="auto">
          <a:xfrm>
            <a:off x="-30163" y="4221163"/>
            <a:ext cx="3017838" cy="1922462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稳态转速由</a:t>
            </a:r>
            <a:endParaRPr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负载决定！！</a:t>
            </a: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3107533" y="4393401"/>
            <a:ext cx="4857760" cy="7143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5400000">
            <a:off x="3259933" y="4545801"/>
            <a:ext cx="4857760" cy="7143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3412333" y="4698201"/>
            <a:ext cx="4857760" cy="7143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为克服转速 静差，转速闭环闭环调速系统如何构建？？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转速调节器的输出是？？？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3540" name="Picture 8" descr="02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773238"/>
            <a:ext cx="3852862" cy="176530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</p:spPr>
      </p:pic>
      <p:graphicFrame>
        <p:nvGraphicFramePr>
          <p:cNvPr id="193541" name="对象 5"/>
          <p:cNvGraphicFramePr>
            <a:graphicFrameLocks noChangeAspect="1"/>
          </p:cNvGraphicFramePr>
          <p:nvPr/>
        </p:nvGraphicFramePr>
        <p:xfrm>
          <a:off x="4643438" y="3716338"/>
          <a:ext cx="4078287" cy="2152650"/>
        </p:xfrm>
        <a:graphic>
          <a:graphicData uri="http://schemas.openxmlformats.org/presentationml/2006/ole">
            <p:oleObj spid="_x0000_s267266" r:id="rId4" imgW="4604766" imgH="2370868" progId="Visio.Drawing.11">
              <p:embed/>
            </p:oleObj>
          </a:graphicData>
        </a:graphic>
      </p:graphicFrame>
      <p:sp>
        <p:nvSpPr>
          <p:cNvPr id="7" name="爆炸形 1 6"/>
          <p:cNvSpPr>
            <a:spLocks noChangeArrowheads="1"/>
          </p:cNvSpPr>
          <p:nvPr/>
        </p:nvSpPr>
        <p:spPr bwMode="auto">
          <a:xfrm>
            <a:off x="827088" y="4221163"/>
            <a:ext cx="4176712" cy="201612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转差频率！！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电流跟踪</a:t>
            </a:r>
            <a:r>
              <a:rPr lang="en-US" altLang="zh-CN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PWM</a:t>
            </a:r>
            <a:r>
              <a:rPr lang="zh-CN" altLang="en-US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控制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：在原来主回路的基础上，采用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电流闭环控制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，使实际电流快速跟随给定值，在稳态时，尽可能使实际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电流接近正弦波形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25000"/>
              </a:lnSpc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715" name="Rectangle 4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838200" indent="-838200" eaLnBrk="1" hangingPunct="1">
              <a:lnSpc>
                <a:spcPct val="125000"/>
              </a:lnSpc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6.4.4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电流跟踪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控制技术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98494"/>
            <a:ext cx="8162925" cy="1431925"/>
          </a:xfrm>
        </p:spPr>
        <p:txBody>
          <a:bodyPr/>
          <a:lstStyle/>
          <a:p>
            <a:pPr marL="838200" indent="-838200">
              <a:lnSpc>
                <a:spcPct val="125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6.6 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转速闭环</a:t>
            </a:r>
            <a:r>
              <a:rPr lang="zh-CN" altLang="en-US" sz="36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转差频率控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制的变压变频调速系统</a:t>
            </a:r>
          </a:p>
        </p:txBody>
      </p:sp>
      <p:sp>
        <p:nvSpPr>
          <p:cNvPr id="194563" name="Rectangle 5"/>
          <p:cNvSpPr>
            <a:spLocks noChangeArrowheads="1"/>
          </p:cNvSpPr>
          <p:nvPr/>
        </p:nvSpPr>
        <p:spPr bwMode="auto">
          <a:xfrm>
            <a:off x="611188" y="2543181"/>
            <a:ext cx="79216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为什么转速调节器的输出是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转差频率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理解转差对转矩的控制作用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基于转差频率的转速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闭环控制系统结构</a:t>
            </a:r>
            <a:endParaRPr lang="en-US" altLang="zh-CN" sz="28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最大转差频率和起动过程分析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42918"/>
            <a:ext cx="8162925" cy="977920"/>
          </a:xfrm>
        </p:spPr>
        <p:txBody>
          <a:bodyPr/>
          <a:lstStyle/>
          <a:p>
            <a:pPr marL="838200" indent="-838200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6.6.1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转差频率控制的基本概念及特点</a:t>
            </a: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285720" y="1571612"/>
            <a:ext cx="792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just"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异步电动机恒气隙磁通的电磁转矩公式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195588" name="Object 2"/>
          <p:cNvGraphicFramePr>
            <a:graphicFrameLocks noChangeAspect="1"/>
          </p:cNvGraphicFramePr>
          <p:nvPr/>
        </p:nvGraphicFramePr>
        <p:xfrm>
          <a:off x="1142976" y="2571744"/>
          <a:ext cx="6696075" cy="1423988"/>
        </p:xfrm>
        <a:graphic>
          <a:graphicData uri="http://schemas.openxmlformats.org/presentationml/2006/ole">
            <p:oleObj spid="_x0000_s268290" name="Equation" r:id="rId3" imgW="3581400" imgH="762000" progId="Equation.DSMT4">
              <p:embed/>
            </p:oleObj>
          </a:graphicData>
        </a:graphic>
      </p:graphicFrame>
      <p:graphicFrame>
        <p:nvGraphicFramePr>
          <p:cNvPr id="195590" name="Object 3"/>
          <p:cNvGraphicFramePr>
            <a:graphicFrameLocks noChangeAspect="1"/>
          </p:cNvGraphicFramePr>
          <p:nvPr/>
        </p:nvGraphicFramePr>
        <p:xfrm>
          <a:off x="468313" y="4437063"/>
          <a:ext cx="4751387" cy="1595437"/>
        </p:xfrm>
        <a:graphic>
          <a:graphicData uri="http://schemas.openxmlformats.org/presentationml/2006/ole">
            <p:oleObj spid="_x0000_s268291" name="Equation" r:id="rId4" imgW="2425700" imgH="660400" progId="Equation.DSMT4">
              <p:embed/>
            </p:oleObj>
          </a:graphicData>
        </a:graphic>
      </p:graphicFrame>
      <p:graphicFrame>
        <p:nvGraphicFramePr>
          <p:cNvPr id="195591" name="Object 31"/>
          <p:cNvGraphicFramePr>
            <a:graphicFrameLocks noChangeAspect="1"/>
          </p:cNvGraphicFramePr>
          <p:nvPr/>
        </p:nvGraphicFramePr>
        <p:xfrm>
          <a:off x="5364163" y="4005263"/>
          <a:ext cx="3779837" cy="2079625"/>
        </p:xfrm>
        <a:graphic>
          <a:graphicData uri="http://schemas.openxmlformats.org/presentationml/2006/ole">
            <p:oleObj spid="_x0000_s268292" name="Visio" r:id="rId5" imgW="3164400" imgH="130176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468313" y="1785926"/>
            <a:ext cx="792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just"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代入电磁转矩公式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，得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0" y="2786051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613" name="Rectangle 6"/>
          <p:cNvSpPr>
            <a:spLocks noChangeArrowheads="1"/>
          </p:cNvSpPr>
          <p:nvPr/>
        </p:nvSpPr>
        <p:spPr bwMode="auto">
          <a:xfrm>
            <a:off x="500034" y="3857628"/>
            <a:ext cx="32367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电机结构常数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96614" name="Rectangle 7"/>
          <p:cNvSpPr>
            <a:spLocks noChangeArrowheads="1"/>
          </p:cNvSpPr>
          <p:nvPr/>
        </p:nvSpPr>
        <p:spPr bwMode="auto">
          <a:xfrm>
            <a:off x="0" y="2967026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615" name="Rectangle 10"/>
          <p:cNvSpPr>
            <a:spLocks noChangeArrowheads="1"/>
          </p:cNvSpPr>
          <p:nvPr/>
        </p:nvSpPr>
        <p:spPr bwMode="auto">
          <a:xfrm>
            <a:off x="0" y="2938451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96616" name="Object 2"/>
          <p:cNvGraphicFramePr>
            <a:graphicFrameLocks noChangeAspect="1"/>
          </p:cNvGraphicFramePr>
          <p:nvPr/>
        </p:nvGraphicFramePr>
        <p:xfrm>
          <a:off x="1714480" y="2428868"/>
          <a:ext cx="4824413" cy="1112837"/>
        </p:xfrm>
        <a:graphic>
          <a:graphicData uri="http://schemas.openxmlformats.org/presentationml/2006/ole">
            <p:oleObj spid="_x0000_s269314" name="Equation" r:id="rId3" imgW="1981200" imgH="457200" progId="Equation.DSMT4">
              <p:embed/>
            </p:oleObj>
          </a:graphicData>
        </a:graphic>
      </p:graphicFrame>
      <p:sp>
        <p:nvSpPr>
          <p:cNvPr id="196617" name="Rectangle 13"/>
          <p:cNvSpPr>
            <a:spLocks noChangeArrowheads="1"/>
          </p:cNvSpPr>
          <p:nvPr/>
        </p:nvSpPr>
        <p:spPr bwMode="auto">
          <a:xfrm>
            <a:off x="0" y="2971789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96618" name="Object 3"/>
          <p:cNvGraphicFramePr>
            <a:graphicFrameLocks noChangeAspect="1"/>
          </p:cNvGraphicFramePr>
          <p:nvPr/>
        </p:nvGraphicFramePr>
        <p:xfrm>
          <a:off x="2195513" y="4535476"/>
          <a:ext cx="2879725" cy="1093788"/>
        </p:xfrm>
        <a:graphic>
          <a:graphicData uri="http://schemas.openxmlformats.org/presentationml/2006/ole">
            <p:oleObj spid="_x0000_s269315" name="Equation" r:id="rId4" imgW="1028254" imgH="393529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785786" y="2571744"/>
            <a:ext cx="30718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 algn="just"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定义转差角频率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97636" name="Rectangle 5"/>
          <p:cNvSpPr>
            <a:spLocks noChangeArrowheads="1"/>
          </p:cNvSpPr>
          <p:nvPr/>
        </p:nvSpPr>
        <p:spPr bwMode="auto">
          <a:xfrm>
            <a:off x="857224" y="3429000"/>
            <a:ext cx="19094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285750" indent="-285750"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电磁转矩</a:t>
            </a:r>
          </a:p>
        </p:txBody>
      </p:sp>
      <p:graphicFrame>
        <p:nvGraphicFramePr>
          <p:cNvPr id="197637" name="Object 2"/>
          <p:cNvGraphicFramePr>
            <a:graphicFrameLocks noChangeAspect="1"/>
          </p:cNvGraphicFramePr>
          <p:nvPr/>
        </p:nvGraphicFramePr>
        <p:xfrm>
          <a:off x="3857620" y="2571744"/>
          <a:ext cx="1830388" cy="762000"/>
        </p:xfrm>
        <a:graphic>
          <a:graphicData uri="http://schemas.openxmlformats.org/presentationml/2006/ole">
            <p:oleObj spid="_x0000_s492546" name="Equation" r:id="rId3" imgW="545863" imgH="228501" progId="Equation.DSMT4">
              <p:embed/>
            </p:oleObj>
          </a:graphicData>
        </a:graphic>
      </p:graphicFrame>
      <p:graphicFrame>
        <p:nvGraphicFramePr>
          <p:cNvPr id="197638" name="Object 3"/>
          <p:cNvGraphicFramePr>
            <a:graphicFrameLocks noChangeAspect="1"/>
          </p:cNvGraphicFramePr>
          <p:nvPr/>
        </p:nvGraphicFramePr>
        <p:xfrm>
          <a:off x="3143240" y="3500438"/>
          <a:ext cx="3887788" cy="1063625"/>
        </p:xfrm>
        <a:graphic>
          <a:graphicData uri="http://schemas.openxmlformats.org/presentationml/2006/ole">
            <p:oleObj spid="_x0000_s492547" name="Equation" r:id="rId4" imgW="1600200" imgH="444500" progId="Equation.DSMT4">
              <p:embed/>
            </p:oleObj>
          </a:graphicData>
        </a:graphic>
      </p:graphicFrame>
      <p:graphicFrame>
        <p:nvGraphicFramePr>
          <p:cNvPr id="492549" name="Object 2"/>
          <p:cNvGraphicFramePr>
            <a:graphicFrameLocks noChangeAspect="1"/>
          </p:cNvGraphicFramePr>
          <p:nvPr/>
        </p:nvGraphicFramePr>
        <p:xfrm>
          <a:off x="1928794" y="1214422"/>
          <a:ext cx="4824413" cy="1112838"/>
        </p:xfrm>
        <a:graphic>
          <a:graphicData uri="http://schemas.openxmlformats.org/presentationml/2006/ole">
            <p:oleObj spid="_x0000_s492549" name="Equation" r:id="rId5" imgW="198120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638" name="Object 3"/>
          <p:cNvGraphicFramePr>
            <a:graphicFrameLocks noChangeAspect="1"/>
          </p:cNvGraphicFramePr>
          <p:nvPr/>
        </p:nvGraphicFramePr>
        <p:xfrm>
          <a:off x="857224" y="1428736"/>
          <a:ext cx="4067175" cy="1112838"/>
        </p:xfrm>
        <a:graphic>
          <a:graphicData uri="http://schemas.openxmlformats.org/presentationml/2006/ole">
            <p:oleObj spid="_x0000_s270339" name="Equation" r:id="rId3" imgW="1600200" imgH="444500" progId="Equation.DSMT4">
              <p:embed/>
            </p:oleObj>
          </a:graphicData>
        </a:graphic>
      </p:graphicFrame>
      <p:sp>
        <p:nvSpPr>
          <p:cNvPr id="197639" name="Rectangle 15"/>
          <p:cNvSpPr>
            <a:spLocks noChangeArrowheads="1"/>
          </p:cNvSpPr>
          <p:nvPr/>
        </p:nvSpPr>
        <p:spPr bwMode="auto">
          <a:xfrm>
            <a:off x="500034" y="2857496"/>
            <a:ext cx="24465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285750" indent="-285750"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转差率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较小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97640" name="Object 4"/>
          <p:cNvGraphicFramePr>
            <a:graphicFrameLocks noChangeAspect="1"/>
          </p:cNvGraphicFramePr>
          <p:nvPr/>
        </p:nvGraphicFramePr>
        <p:xfrm>
          <a:off x="1000100" y="3929066"/>
          <a:ext cx="2519362" cy="1157288"/>
        </p:xfrm>
        <a:graphic>
          <a:graphicData uri="http://schemas.openxmlformats.org/presentationml/2006/ole">
            <p:oleObj spid="_x0000_s270340" name="Equation" r:id="rId4" imgW="939392" imgH="431613" progId="Equation.DSMT4">
              <p:embed/>
            </p:oleObj>
          </a:graphicData>
        </a:graphic>
      </p:graphicFrame>
      <p:pic>
        <p:nvPicPr>
          <p:cNvPr id="197641" name="Picture 10" descr="054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2786058"/>
            <a:ext cx="4376862" cy="349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357158" y="1214422"/>
            <a:ext cx="8143931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1200"/>
              </a:spcAft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zh-CN" sz="2800" b="1" dirty="0">
                <a:latin typeface="微软雅黑" pitchFamily="34" charset="-122"/>
                <a:ea typeface="微软雅黑" pitchFamily="34" charset="-122"/>
              </a:rPr>
              <a:t>保持气隙磁通不变，在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值较小的稳态运行范围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内，异步电动机的转矩就近似与转差角频率成正比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10" descr="05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786058"/>
            <a:ext cx="4376862" cy="349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428596" y="1214422"/>
            <a:ext cx="8143931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1200"/>
              </a:spcAft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在保持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气隙磁通不变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的前提下，可以通过控制转差角频率来控制转矩，这就是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转差频率控制的基本思想</a:t>
            </a:r>
            <a:endParaRPr lang="zh-CN" altLang="en-US" sz="28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10" descr="05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786058"/>
            <a:ext cx="4376862" cy="349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428596" y="1214422"/>
            <a:ext cx="8429684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1200"/>
              </a:spcAft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转差角频率大于临界值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时，当转差角频率增加时，转矩反而减小，所以对于恒转矩负载为不稳定工作区域。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10" descr="054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786058"/>
            <a:ext cx="4376862" cy="349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93570" name="Object 3"/>
          <p:cNvGraphicFramePr>
            <a:graphicFrameLocks noChangeAspect="1"/>
          </p:cNvGraphicFramePr>
          <p:nvPr/>
        </p:nvGraphicFramePr>
        <p:xfrm>
          <a:off x="571472" y="3000372"/>
          <a:ext cx="3887788" cy="1063625"/>
        </p:xfrm>
        <a:graphic>
          <a:graphicData uri="http://schemas.openxmlformats.org/presentationml/2006/ole">
            <p:oleObj spid="_x0000_s493570" name="Equation" r:id="rId4" imgW="1600200" imgH="4445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436589" y="2500306"/>
            <a:ext cx="792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临界转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差角频率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684" name="Rectangle 5"/>
          <p:cNvSpPr>
            <a:spLocks noChangeArrowheads="1"/>
          </p:cNvSpPr>
          <p:nvPr/>
        </p:nvSpPr>
        <p:spPr bwMode="auto">
          <a:xfrm>
            <a:off x="0" y="320040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99685" name="Object 2"/>
          <p:cNvGraphicFramePr>
            <a:graphicFrameLocks noChangeAspect="1"/>
          </p:cNvGraphicFramePr>
          <p:nvPr/>
        </p:nvGraphicFramePr>
        <p:xfrm>
          <a:off x="1285852" y="3214686"/>
          <a:ext cx="2376488" cy="1152525"/>
        </p:xfrm>
        <a:graphic>
          <a:graphicData uri="http://schemas.openxmlformats.org/presentationml/2006/ole">
            <p:oleObj spid="_x0000_s271362" name="Equation" r:id="rId3" imgW="939800" imgH="457200" progId="Equation.DSMT4">
              <p:embed/>
            </p:oleObj>
          </a:graphicData>
        </a:graphic>
      </p:graphicFrame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357158" y="4500570"/>
            <a:ext cx="792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最大转矩（临界转矩）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687" name="Rectangle 8"/>
          <p:cNvSpPr>
            <a:spLocks noChangeArrowheads="1"/>
          </p:cNvSpPr>
          <p:nvPr/>
        </p:nvSpPr>
        <p:spPr bwMode="auto">
          <a:xfrm>
            <a:off x="0" y="3195638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99688" name="Object 3"/>
          <p:cNvGraphicFramePr>
            <a:graphicFrameLocks noChangeAspect="1"/>
          </p:cNvGraphicFramePr>
          <p:nvPr/>
        </p:nvGraphicFramePr>
        <p:xfrm>
          <a:off x="1714480" y="5072074"/>
          <a:ext cx="2303462" cy="1239838"/>
        </p:xfrm>
        <a:graphic>
          <a:graphicData uri="http://schemas.openxmlformats.org/presentationml/2006/ole">
            <p:oleObj spid="_x0000_s271363" name="Equation" r:id="rId4" imgW="863225" imgH="469696" progId="Equation.DSMT4">
              <p:embed/>
            </p:oleObj>
          </a:graphicData>
        </a:graphic>
      </p:graphicFrame>
      <p:pic>
        <p:nvPicPr>
          <p:cNvPr id="10" name="Picture 10" descr="054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2786058"/>
            <a:ext cx="4376862" cy="349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684212" y="1071546"/>
          <a:ext cx="3887788" cy="1063625"/>
        </p:xfrm>
        <a:graphic>
          <a:graphicData uri="http://schemas.openxmlformats.org/presentationml/2006/ole">
            <p:oleObj spid="_x0000_s271364" name="Equation" r:id="rId6" imgW="1600200" imgH="4445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396842" y="1416023"/>
            <a:ext cx="7921625" cy="58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要保证系统稳定运行，必须使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-214346" y="2700310"/>
            <a:ext cx="184731" cy="58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709" name="Rectangle 6"/>
          <p:cNvSpPr>
            <a:spLocks noChangeArrowheads="1"/>
          </p:cNvSpPr>
          <p:nvPr/>
        </p:nvSpPr>
        <p:spPr bwMode="auto">
          <a:xfrm>
            <a:off x="396842" y="2571744"/>
            <a:ext cx="7921625" cy="1120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在转差频率控制系统中，系统允许的最大转差频率小于临界转差频率</a:t>
            </a:r>
          </a:p>
        </p:txBody>
      </p:sp>
      <p:sp>
        <p:nvSpPr>
          <p:cNvPr id="200710" name="Rectangle 10"/>
          <p:cNvSpPr>
            <a:spLocks noChangeArrowheads="1"/>
          </p:cNvSpPr>
          <p:nvPr/>
        </p:nvSpPr>
        <p:spPr bwMode="auto">
          <a:xfrm>
            <a:off x="-214346" y="-500090"/>
            <a:ext cx="184731" cy="58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0711" name="Object 2"/>
          <p:cNvGraphicFramePr>
            <a:graphicFrameLocks noChangeAspect="1"/>
          </p:cNvGraphicFramePr>
          <p:nvPr/>
        </p:nvGraphicFramePr>
        <p:xfrm>
          <a:off x="2270092" y="1920848"/>
          <a:ext cx="1655762" cy="673100"/>
        </p:xfrm>
        <a:graphic>
          <a:graphicData uri="http://schemas.openxmlformats.org/presentationml/2006/ole">
            <p:oleObj spid="_x0000_s272386" name="Equation" r:id="rId3" imgW="558800" imgH="228600" progId="Equation.DSMT4">
              <p:embed/>
            </p:oleObj>
          </a:graphicData>
        </a:graphic>
      </p:graphicFrame>
      <p:sp>
        <p:nvSpPr>
          <p:cNvPr id="200712" name="Rectangle 12"/>
          <p:cNvSpPr>
            <a:spLocks noChangeArrowheads="1"/>
          </p:cNvSpPr>
          <p:nvPr/>
        </p:nvSpPr>
        <p:spPr bwMode="auto">
          <a:xfrm>
            <a:off x="-214346" y="-500090"/>
            <a:ext cx="184731" cy="58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0713" name="Object 3"/>
          <p:cNvGraphicFramePr>
            <a:graphicFrameLocks noChangeAspect="1"/>
          </p:cNvGraphicFramePr>
          <p:nvPr/>
        </p:nvGraphicFramePr>
        <p:xfrm>
          <a:off x="1477929" y="3649635"/>
          <a:ext cx="2736850" cy="1071563"/>
        </p:xfrm>
        <a:graphic>
          <a:graphicData uri="http://schemas.openxmlformats.org/presentationml/2006/ole">
            <p:oleObj spid="_x0000_s272387" name="Equation" r:id="rId4" imgW="1091726" imgH="431613" progId="Equation.DSMT4">
              <p:embed/>
            </p:oleObj>
          </a:graphicData>
        </a:graphic>
      </p:graphicFrame>
      <p:pic>
        <p:nvPicPr>
          <p:cNvPr id="12" name="Picture 10" descr="054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24294" y="3366510"/>
            <a:ext cx="4376862" cy="349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333375"/>
            <a:ext cx="8234363" cy="952485"/>
          </a:xfrm>
        </p:spPr>
        <p:txBody>
          <a:bodyPr/>
          <a:lstStyle/>
          <a:p>
            <a:pPr marL="838200" indent="-838200" eaLnBrk="1" hangingPunct="1">
              <a:lnSpc>
                <a:spcPct val="125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6.4.5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电压空间矢量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控制技术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1785926"/>
            <a:ext cx="8110537" cy="4681549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电压空间矢量</a:t>
            </a:r>
            <a:r>
              <a:rPr lang="en-US" altLang="zh-CN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控制技术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：把逆变器和交流电动机视为一体，以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圆形旋转磁场为目标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来控制逆变器的工作，这种控制方法称作“磁链跟踪控制”。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磁链轨迹的控制是通过交替使用不同的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电压空间矢量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实现的，所以又称“电压空间矢量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SVPWM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Space Vector PWM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）控制”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928670"/>
            <a:ext cx="8162925" cy="762000"/>
          </a:xfrm>
        </p:spPr>
        <p:txBody>
          <a:bodyPr/>
          <a:lstStyle/>
          <a:p>
            <a:pPr marL="838200" indent="-838200">
              <a:lnSpc>
                <a:spcPct val="125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转差频率控制的基本规律：一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642910" y="2500306"/>
            <a:ext cx="3311527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在转差角频率小于最大转差频率时，电磁转矩与转差角频率成正比，用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转差频率来控制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转矩。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732" name="Rectangle 5"/>
          <p:cNvSpPr>
            <a:spLocks noChangeArrowheads="1"/>
          </p:cNvSpPr>
          <p:nvPr/>
        </p:nvSpPr>
        <p:spPr bwMode="auto">
          <a:xfrm>
            <a:off x="3419475" y="5589588"/>
            <a:ext cx="5472113" cy="51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6-42   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恒气隙磁通控制的机械特性</a:t>
            </a:r>
          </a:p>
        </p:txBody>
      </p:sp>
      <p:sp>
        <p:nvSpPr>
          <p:cNvPr id="201733" name="Rectangle 6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734" name="Rectangle 8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1735" name="Picture 10" descr="054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428868"/>
            <a:ext cx="40322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523842" y="1344585"/>
            <a:ext cx="81201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 algn="just">
              <a:spcAft>
                <a:spcPts val="1200"/>
              </a:spcAft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如何保持</a:t>
            </a:r>
            <a:r>
              <a:rPr lang="zh-CN" altLang="en-US" sz="3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气隙磁通恒定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 marL="457200" indent="-457200" algn="just">
              <a:spcAft>
                <a:spcPts val="1200"/>
              </a:spcAft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保持气隙磁通恒定，异步电动机</a:t>
            </a:r>
            <a:r>
              <a:rPr lang="zh-CN" altLang="en-US" sz="3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定子电压</a:t>
            </a:r>
            <a:r>
              <a:rPr lang="zh-CN" altLang="en-US" sz="32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-142908" y="270031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642910" y="4143380"/>
            <a:ext cx="79216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just"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必须采用</a:t>
            </a:r>
            <a:r>
              <a:rPr lang="zh-CN" altLang="en-US" sz="3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定子电压补偿控制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，以抵消定子电阻和漏抗的压降。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-142908" y="-50009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759" name="Rectangle 8"/>
          <p:cNvSpPr>
            <a:spLocks noChangeArrowheads="1"/>
          </p:cNvSpPr>
          <p:nvPr/>
        </p:nvSpPr>
        <p:spPr bwMode="auto">
          <a:xfrm>
            <a:off x="-142908" y="-50009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760" name="Rectangle 11"/>
          <p:cNvSpPr>
            <a:spLocks noChangeArrowheads="1"/>
          </p:cNvSpPr>
          <p:nvPr/>
        </p:nvSpPr>
        <p:spPr bwMode="auto">
          <a:xfrm>
            <a:off x="-142908" y="2676498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2761" name="Object 2"/>
          <p:cNvGraphicFramePr>
            <a:graphicFrameLocks noChangeAspect="1"/>
          </p:cNvGraphicFramePr>
          <p:nvPr/>
        </p:nvGraphicFramePr>
        <p:xfrm>
          <a:off x="828642" y="2676498"/>
          <a:ext cx="7127875" cy="1098550"/>
        </p:xfrm>
        <a:graphic>
          <a:graphicData uri="http://schemas.openxmlformats.org/presentationml/2006/ole">
            <p:oleObj spid="_x0000_s273410" name="Equation" r:id="rId3" imgW="3276600" imgH="5080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428596" y="2071678"/>
            <a:ext cx="835824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定子电压补偿应该是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幅值和相位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补偿。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仅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采用幅值补偿，则电压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频率特性为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3784" name="Object 2"/>
          <p:cNvGraphicFramePr>
            <a:graphicFrameLocks noChangeAspect="1"/>
          </p:cNvGraphicFramePr>
          <p:nvPr/>
        </p:nvGraphicFramePr>
        <p:xfrm>
          <a:off x="1071538" y="3429000"/>
          <a:ext cx="5257800" cy="1646237"/>
        </p:xfrm>
        <a:graphic>
          <a:graphicData uri="http://schemas.openxmlformats.org/presentationml/2006/ole">
            <p:oleObj spid="_x0000_s274434" name="Equation" r:id="rId3" imgW="2527300" imgH="787400" progId="Equation.DSMT4">
              <p:embed/>
            </p:oleObj>
          </a:graphicData>
        </a:graphic>
      </p:graphicFrame>
      <p:sp>
        <p:nvSpPr>
          <p:cNvPr id="203785" name="Rectangle 10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3786" name="Object 3"/>
          <p:cNvGraphicFramePr>
            <a:graphicFrameLocks noChangeAspect="1"/>
          </p:cNvGraphicFramePr>
          <p:nvPr/>
        </p:nvGraphicFramePr>
        <p:xfrm>
          <a:off x="2143108" y="5143512"/>
          <a:ext cx="2411412" cy="1008063"/>
        </p:xfrm>
        <a:graphic>
          <a:graphicData uri="http://schemas.openxmlformats.org/presentationml/2006/ole">
            <p:oleObj spid="_x0000_s274435" name="Equation" r:id="rId4" imgW="1079500" imgH="457200" progId="Equation.DSMT4">
              <p:embed/>
            </p:oleObj>
          </a:graphicData>
        </a:graphic>
      </p:graphicFrame>
      <p:graphicFrame>
        <p:nvGraphicFramePr>
          <p:cNvPr id="274436" name="Object 2"/>
          <p:cNvGraphicFramePr>
            <a:graphicFrameLocks noChangeAspect="1"/>
          </p:cNvGraphicFramePr>
          <p:nvPr/>
        </p:nvGraphicFramePr>
        <p:xfrm>
          <a:off x="571472" y="1000108"/>
          <a:ext cx="7127875" cy="1098550"/>
        </p:xfrm>
        <a:graphic>
          <a:graphicData uri="http://schemas.openxmlformats.org/presentationml/2006/ole">
            <p:oleObj spid="_x0000_s274436" name="Equation" r:id="rId5" imgW="3276600" imgH="5080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428596" y="2000240"/>
            <a:ext cx="8286808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高频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时定子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漏抗压降占主导地位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，忽略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定子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电阻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0" y="3200400"/>
            <a:ext cx="184731" cy="58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05" name="Rectangle 6"/>
          <p:cNvSpPr>
            <a:spLocks noChangeArrowheads="1"/>
          </p:cNvSpPr>
          <p:nvPr/>
        </p:nvSpPr>
        <p:spPr bwMode="auto">
          <a:xfrm>
            <a:off x="0" y="0"/>
            <a:ext cx="184731" cy="58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06" name="Rectangle 8"/>
          <p:cNvSpPr>
            <a:spLocks noChangeArrowheads="1"/>
          </p:cNvSpPr>
          <p:nvPr/>
        </p:nvSpPr>
        <p:spPr bwMode="auto">
          <a:xfrm>
            <a:off x="0" y="0"/>
            <a:ext cx="184731" cy="58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07" name="Rectangle 11"/>
          <p:cNvSpPr>
            <a:spLocks noChangeArrowheads="1"/>
          </p:cNvSpPr>
          <p:nvPr/>
        </p:nvSpPr>
        <p:spPr bwMode="auto">
          <a:xfrm>
            <a:off x="0" y="3033713"/>
            <a:ext cx="184731" cy="58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08" name="Rectangle 13"/>
          <p:cNvSpPr>
            <a:spLocks noChangeArrowheads="1"/>
          </p:cNvSpPr>
          <p:nvPr/>
        </p:nvSpPr>
        <p:spPr bwMode="auto">
          <a:xfrm>
            <a:off x="0" y="3309938"/>
            <a:ext cx="184731" cy="58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4809" name="Object 2"/>
          <p:cNvGraphicFramePr>
            <a:graphicFrameLocks noChangeAspect="1"/>
          </p:cNvGraphicFramePr>
          <p:nvPr/>
        </p:nvGraphicFramePr>
        <p:xfrm>
          <a:off x="642910" y="2857496"/>
          <a:ext cx="8137525" cy="690563"/>
        </p:xfrm>
        <a:graphic>
          <a:graphicData uri="http://schemas.openxmlformats.org/presentationml/2006/ole">
            <p:oleObj spid="_x0000_s275458" name="Equation" r:id="rId3" imgW="2806700" imgH="241300" progId="Equation.DSMT4">
              <p:embed/>
            </p:oleObj>
          </a:graphicData>
        </a:graphic>
      </p:graphicFrame>
      <p:sp>
        <p:nvSpPr>
          <p:cNvPr id="204810" name="Rectangle 14"/>
          <p:cNvSpPr>
            <a:spLocks noChangeArrowheads="1"/>
          </p:cNvSpPr>
          <p:nvPr/>
        </p:nvSpPr>
        <p:spPr bwMode="auto">
          <a:xfrm>
            <a:off x="500034" y="3786190"/>
            <a:ext cx="81439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电压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频率特性近似呈线性；</a:t>
            </a:r>
          </a:p>
          <a:p>
            <a:pPr marL="285750" indent="-285750"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低频时，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定子电阻的影响不可忽略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，曲线呈现非线性性质。</a:t>
            </a:r>
          </a:p>
        </p:txBody>
      </p:sp>
      <p:graphicFrame>
        <p:nvGraphicFramePr>
          <p:cNvPr id="275459" name="Object 2"/>
          <p:cNvGraphicFramePr>
            <a:graphicFrameLocks noChangeAspect="1"/>
          </p:cNvGraphicFramePr>
          <p:nvPr/>
        </p:nvGraphicFramePr>
        <p:xfrm>
          <a:off x="714348" y="1285860"/>
          <a:ext cx="3408363" cy="609600"/>
        </p:xfrm>
        <a:graphic>
          <a:graphicData uri="http://schemas.openxmlformats.org/presentationml/2006/ole">
            <p:oleObj spid="_x0000_s275459" name="Equation" r:id="rId4" imgW="1638000" imgH="2919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539750" y="1773238"/>
            <a:ext cx="3024188" cy="219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高频时，近似呈线性；</a:t>
            </a:r>
          </a:p>
          <a:p>
            <a:pPr marL="457200" indent="-457200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低频时，呈非线性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05828" name="Rectangle 5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829" name="Rectangle 6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830" name="Rectangle 7"/>
          <p:cNvSpPr>
            <a:spLocks noChangeArrowheads="1"/>
          </p:cNvSpPr>
          <p:nvPr/>
        </p:nvSpPr>
        <p:spPr bwMode="auto">
          <a:xfrm>
            <a:off x="0" y="303371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831" name="Rectangle 8"/>
          <p:cNvSpPr>
            <a:spLocks noChangeArrowheads="1"/>
          </p:cNvSpPr>
          <p:nvPr/>
        </p:nvSpPr>
        <p:spPr bwMode="auto">
          <a:xfrm>
            <a:off x="0" y="3309938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832" name="Rectangle 10"/>
          <p:cNvSpPr>
            <a:spLocks noChangeArrowheads="1"/>
          </p:cNvSpPr>
          <p:nvPr/>
        </p:nvSpPr>
        <p:spPr bwMode="auto">
          <a:xfrm>
            <a:off x="2538413" y="5591175"/>
            <a:ext cx="6335712" cy="51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6-43  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定子电压补偿控制的电压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频率特性</a:t>
            </a:r>
          </a:p>
        </p:txBody>
      </p:sp>
      <p:pic>
        <p:nvPicPr>
          <p:cNvPr id="205833" name="Picture 11" descr="05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5591" y="1357298"/>
            <a:ext cx="4758375" cy="414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858838"/>
            <a:ext cx="8162925" cy="762000"/>
          </a:xfrm>
        </p:spPr>
        <p:txBody>
          <a:bodyPr/>
          <a:lstStyle/>
          <a:p>
            <a:pPr marL="838200" indent="-838200">
              <a:lnSpc>
                <a:spcPct val="125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转差频率控制的规律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539750" y="2260600"/>
            <a:ext cx="8104216" cy="1120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lnSpc>
                <a:spcPct val="125000"/>
              </a:lnSpc>
              <a:buClr>
                <a:schemeClr val="folHlink"/>
              </a:buClr>
              <a:buSzPct val="75000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转矩与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转差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频率基本上成正比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，条件是气隙磁通不变，且</a:t>
            </a:r>
          </a:p>
        </p:txBody>
      </p:sp>
      <p:sp>
        <p:nvSpPr>
          <p:cNvPr id="206852" name="Rectangle 5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6853" name="Rectangle 6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6854" name="Rectangle 10"/>
          <p:cNvSpPr>
            <a:spLocks noChangeArrowheads="1"/>
          </p:cNvSpPr>
          <p:nvPr/>
        </p:nvSpPr>
        <p:spPr bwMode="auto">
          <a:xfrm>
            <a:off x="571472" y="4214818"/>
            <a:ext cx="81439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lnSpc>
                <a:spcPct val="125000"/>
              </a:lnSpc>
              <a:buClr>
                <a:schemeClr val="folHlink"/>
              </a:buClr>
              <a:buSzPct val="75000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不同的定子电流值时，按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定子电压补偿控制的电压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频率特性关系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控制定子电压和频率，就能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保持气隙磁通恒定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206855" name="Object 2"/>
          <p:cNvGraphicFramePr>
            <a:graphicFrameLocks noChangeAspect="1"/>
          </p:cNvGraphicFramePr>
          <p:nvPr/>
        </p:nvGraphicFramePr>
        <p:xfrm>
          <a:off x="3143240" y="3143248"/>
          <a:ext cx="1619250" cy="614363"/>
        </p:xfrm>
        <a:graphic>
          <a:graphicData uri="http://schemas.openxmlformats.org/presentationml/2006/ole">
            <p:oleObj spid="_x0000_s276482" name="Equation" r:id="rId3" imgW="545626" imgH="203024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00042"/>
            <a:ext cx="8675687" cy="1120796"/>
          </a:xfrm>
        </p:spPr>
        <p:txBody>
          <a:bodyPr/>
          <a:lstStyle/>
          <a:p>
            <a:pPr marL="838200" indent="-838200"/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6.6.2 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转差频率控制系统结构及性能分析</a:t>
            </a:r>
          </a:p>
        </p:txBody>
      </p:sp>
      <p:sp>
        <p:nvSpPr>
          <p:cNvPr id="207875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876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877" name="Rectangle 6"/>
          <p:cNvSpPr>
            <a:spLocks noChangeArrowheads="1"/>
          </p:cNvSpPr>
          <p:nvPr/>
        </p:nvSpPr>
        <p:spPr bwMode="auto">
          <a:xfrm>
            <a:off x="611188" y="5805488"/>
            <a:ext cx="7273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6-44 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转差频率控制的转速闭环变压变频调速系统结构原理图</a:t>
            </a:r>
          </a:p>
        </p:txBody>
      </p:sp>
      <p:pic>
        <p:nvPicPr>
          <p:cNvPr id="207878" name="Picture 8" descr="05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989138"/>
            <a:ext cx="6913562" cy="312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标注 1"/>
          <p:cNvSpPr>
            <a:spLocks noChangeArrowheads="1"/>
          </p:cNvSpPr>
          <p:nvPr/>
        </p:nvSpPr>
        <p:spPr bwMode="auto">
          <a:xfrm>
            <a:off x="3995738" y="4989513"/>
            <a:ext cx="2160587" cy="863600"/>
          </a:xfrm>
          <a:prstGeom prst="wedgeRectCallout">
            <a:avLst>
              <a:gd name="adj1" fmla="val 39532"/>
              <a:gd name="adj2" fmla="val -156981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00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</a:rPr>
              <a:t>包含转差频率信息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标注 7"/>
          <p:cNvSpPr>
            <a:spLocks noChangeArrowheads="1"/>
          </p:cNvSpPr>
          <p:nvPr/>
        </p:nvSpPr>
        <p:spPr bwMode="auto">
          <a:xfrm>
            <a:off x="6300788" y="1160463"/>
            <a:ext cx="2159000" cy="863600"/>
          </a:xfrm>
          <a:prstGeom prst="wedgeRectCallout">
            <a:avLst>
              <a:gd name="adj1" fmla="val -69815"/>
              <a:gd name="adj2" fmla="val 191838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00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</a:rPr>
              <a:t>气隙磁通恒定！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500034" y="1285860"/>
            <a:ext cx="8286808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  <a:buFontTx/>
              <a:buNone/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两个转速反馈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1200"/>
              </a:spcAft>
              <a:buClr>
                <a:schemeClr val="folHlink"/>
              </a:buClr>
              <a:buSzPct val="75000"/>
              <a:buFont typeface="Wingdings" pitchFamily="2" charset="2"/>
              <a:buChar char="p"/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转速外环为负反馈，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ASR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为转速调节器，一般选用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调节器，转速调节器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ASR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的输出转差频率给定相当于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电磁转矩给定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8902" name="Rectangle 9"/>
          <p:cNvSpPr>
            <a:spLocks noChangeArrowheads="1"/>
          </p:cNvSpPr>
          <p:nvPr/>
        </p:nvSpPr>
        <p:spPr bwMode="auto">
          <a:xfrm>
            <a:off x="0" y="3309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8903" name="Object 2"/>
          <p:cNvGraphicFramePr>
            <a:graphicFrameLocks noChangeAspect="1"/>
          </p:cNvGraphicFramePr>
          <p:nvPr/>
        </p:nvGraphicFramePr>
        <p:xfrm>
          <a:off x="2857488" y="4857760"/>
          <a:ext cx="2303462" cy="701675"/>
        </p:xfrm>
        <a:graphic>
          <a:graphicData uri="http://schemas.openxmlformats.org/presentationml/2006/ole">
            <p:oleObj spid="_x0000_s277506" name="Equation" r:id="rId3" imgW="774364" imgH="241195" progId="Equation.DSMT4">
              <p:embed/>
            </p:oleObj>
          </a:graphicData>
        </a:graphic>
      </p:graphicFrame>
      <p:pic>
        <p:nvPicPr>
          <p:cNvPr id="9" name="Picture 8" descr="054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3286124"/>
            <a:ext cx="6913562" cy="312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428596" y="1285860"/>
            <a:ext cx="835824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spcAft>
                <a:spcPts val="1200"/>
              </a:spcAft>
              <a:buClr>
                <a:schemeClr val="folHlink"/>
              </a:buClr>
              <a:buSzPct val="75000"/>
              <a:buFont typeface="Wingdings" pitchFamily="2" charset="2"/>
              <a:buChar char="p"/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内环为正反馈，将转速调节器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ASR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的输出信号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转差频率给定与实际转速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相加，得到定子频率给定信号。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8902" name="Rectangle 9"/>
          <p:cNvSpPr>
            <a:spLocks noChangeArrowheads="1"/>
          </p:cNvSpPr>
          <p:nvPr/>
        </p:nvSpPr>
        <p:spPr bwMode="auto">
          <a:xfrm>
            <a:off x="0" y="3309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8903" name="Object 2"/>
          <p:cNvGraphicFramePr>
            <a:graphicFrameLocks noChangeAspect="1"/>
          </p:cNvGraphicFramePr>
          <p:nvPr/>
        </p:nvGraphicFramePr>
        <p:xfrm>
          <a:off x="2357422" y="2370135"/>
          <a:ext cx="2303462" cy="701675"/>
        </p:xfrm>
        <a:graphic>
          <a:graphicData uri="http://schemas.openxmlformats.org/presentationml/2006/ole">
            <p:oleObj spid="_x0000_s494594" name="Equation" r:id="rId3" imgW="774364" imgH="241195" progId="Equation.DSMT4">
              <p:embed/>
            </p:oleObj>
          </a:graphicData>
        </a:graphic>
      </p:graphicFrame>
      <p:pic>
        <p:nvPicPr>
          <p:cNvPr id="8" name="Picture 8" descr="054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3286124"/>
            <a:ext cx="6913562" cy="312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428596" y="1285860"/>
            <a:ext cx="79216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just">
              <a:buClr>
                <a:schemeClr val="folHlink"/>
              </a:buClr>
              <a:buSzPct val="75000"/>
              <a:buFont typeface="Wingdings" pitchFamily="2" charset="2"/>
              <a:buChar char="p"/>
            </a:pPr>
            <a:r>
              <a:rPr lang="zh-CN" altLang="zh-CN" sz="2800" b="1" dirty="0">
                <a:latin typeface="微软雅黑" pitchFamily="34" charset="-122"/>
                <a:ea typeface="微软雅黑" pitchFamily="34" charset="-122"/>
              </a:rPr>
              <a:t>由给定频率和定子电流求得定子电压给定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0" y="3309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9927" name="Rectangle 9"/>
          <p:cNvSpPr>
            <a:spLocks noChangeArrowheads="1"/>
          </p:cNvSpPr>
          <p:nvPr/>
        </p:nvSpPr>
        <p:spPr bwMode="auto">
          <a:xfrm>
            <a:off x="0" y="33051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9930" name="Rectangle 11"/>
          <p:cNvSpPr>
            <a:spLocks noChangeArrowheads="1"/>
          </p:cNvSpPr>
          <p:nvPr/>
        </p:nvSpPr>
        <p:spPr bwMode="auto">
          <a:xfrm>
            <a:off x="2786050" y="2714620"/>
            <a:ext cx="3959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变频器。</a:t>
            </a:r>
          </a:p>
        </p:txBody>
      </p:sp>
      <p:graphicFrame>
        <p:nvGraphicFramePr>
          <p:cNvPr id="209931" name="Object 3"/>
          <p:cNvGraphicFramePr>
            <a:graphicFrameLocks noChangeAspect="1"/>
          </p:cNvGraphicFramePr>
          <p:nvPr>
            <p:ph idx="1"/>
          </p:nvPr>
        </p:nvGraphicFramePr>
        <p:xfrm>
          <a:off x="1071538" y="2857496"/>
          <a:ext cx="1368425" cy="649287"/>
        </p:xfrm>
        <a:graphic>
          <a:graphicData uri="http://schemas.openxmlformats.org/presentationml/2006/ole">
            <p:oleObj spid="_x0000_s278531" name="Equation" r:id="rId3" imgW="508000" imgH="241300" progId="Equation.DSMT4">
              <p:embed/>
            </p:oleObj>
          </a:graphicData>
        </a:graphic>
      </p:graphicFrame>
      <p:pic>
        <p:nvPicPr>
          <p:cNvPr id="13" name="Picture 8" descr="054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3286124"/>
            <a:ext cx="6913562" cy="312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8532" name="Object 2"/>
          <p:cNvGraphicFramePr>
            <a:graphicFrameLocks noChangeAspect="1"/>
          </p:cNvGraphicFramePr>
          <p:nvPr/>
        </p:nvGraphicFramePr>
        <p:xfrm>
          <a:off x="928662" y="1928802"/>
          <a:ext cx="4306888" cy="531813"/>
        </p:xfrm>
        <a:graphic>
          <a:graphicData uri="http://schemas.openxmlformats.org/presentationml/2006/ole">
            <p:oleObj spid="_x0000_s278532" name="Equation" r:id="rId5" imgW="2070000" imgH="253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1785926"/>
            <a:ext cx="8110537" cy="4681549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正弦波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控制：输出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电压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接近正弦波；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电流跟踪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控制：输出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电流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接近正弦波；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电压空间矢量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控制技术：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圆形旋转磁场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为目标，产生恒定的电磁转矩。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858838"/>
            <a:ext cx="8162925" cy="762000"/>
          </a:xfrm>
        </p:spPr>
        <p:txBody>
          <a:bodyPr/>
          <a:lstStyle/>
          <a:p>
            <a:pPr marL="838200" indent="-83820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起动过程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0" y="3309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951" name="Rectangle 9"/>
          <p:cNvSpPr>
            <a:spLocks noChangeArrowheads="1"/>
          </p:cNvSpPr>
          <p:nvPr/>
        </p:nvSpPr>
        <p:spPr bwMode="auto">
          <a:xfrm>
            <a:off x="0" y="3309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954" name="Rectangle 12"/>
          <p:cNvSpPr>
            <a:spLocks noChangeArrowheads="1"/>
          </p:cNvSpPr>
          <p:nvPr/>
        </p:nvSpPr>
        <p:spPr bwMode="auto">
          <a:xfrm>
            <a:off x="0" y="3309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71472" y="1887531"/>
            <a:ext cx="77073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38200" marR="0" lvl="0" indent="-838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加载过程</a:t>
            </a: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81041" y="2786058"/>
            <a:ext cx="8162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38200" marR="0" lvl="0" indent="-838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6.6.3 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最大转差频率的计算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09603" y="3595694"/>
            <a:ext cx="8162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38200" marR="0" lvl="0" indent="-838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6.6.4 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转差频率控制系统的特点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8926" y="714356"/>
            <a:ext cx="2643206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稳态等效电路</a:t>
            </a:r>
            <a:endParaRPr lang="zh-CN" altLang="en-US" sz="32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8926" y="1772655"/>
            <a:ext cx="2643206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稳态数学模型</a:t>
            </a:r>
            <a:endParaRPr lang="zh-CN" altLang="en-US" sz="32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2857496"/>
            <a:ext cx="2643206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调压调速</a:t>
            </a:r>
            <a:endParaRPr lang="zh-CN" altLang="en-US" sz="32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2857496"/>
            <a:ext cx="2643206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变压变频调速</a:t>
            </a:r>
            <a:endParaRPr lang="zh-CN" altLang="en-US" sz="32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852" y="3772919"/>
            <a:ext cx="2643206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交流调压器</a:t>
            </a:r>
            <a:endParaRPr lang="zh-CN" altLang="en-US" sz="32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4876" y="3786190"/>
            <a:ext cx="2643206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变频器</a:t>
            </a:r>
            <a:endParaRPr lang="zh-CN" altLang="en-US" sz="32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5852" y="4643446"/>
            <a:ext cx="2714644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开环控制</a:t>
            </a:r>
            <a:endParaRPr lang="zh-CN" altLang="en-US" sz="32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4876" y="4643446"/>
            <a:ext cx="2643206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开环控制</a:t>
            </a:r>
            <a:endParaRPr lang="zh-CN" altLang="en-US" sz="32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7290" y="5643578"/>
            <a:ext cx="2643206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闭环控制</a:t>
            </a:r>
            <a:endParaRPr lang="zh-CN" altLang="en-US" sz="32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4876" y="5500702"/>
            <a:ext cx="3143272" cy="8925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闭环控制</a:t>
            </a:r>
            <a:r>
              <a:rPr lang="en-US" altLang="zh-CN" sz="32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endParaRPr lang="zh-CN" altLang="en-US" sz="24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转速闭环转差频率控制</a:t>
            </a:r>
            <a:endParaRPr lang="zh-CN" altLang="en-US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 rot="5400000">
            <a:off x="4000496" y="1428736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7098927">
            <a:off x="3571868" y="2571744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2973342">
            <a:off x="4565716" y="2510070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785926"/>
            <a:ext cx="7848600" cy="4344999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电压空间矢量的定义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电压空间矢量与磁链空间矢量的关系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基本电压空间矢量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正六边形空间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旋转磁场的形成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如何利用电压空间矢量得到近似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圆形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的旋转磁场</a:t>
            </a: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9463" y="642918"/>
            <a:ext cx="7707313" cy="612775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电压空间矢量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控制技术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930275"/>
            <a:ext cx="8162925" cy="762000"/>
          </a:xfrm>
        </p:spPr>
        <p:txBody>
          <a:bodyPr/>
          <a:lstStyle/>
          <a:p>
            <a:pPr marL="838200" indent="-838200" eaLnBrk="1" hangingPunct="1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空间矢量表达式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0" y="30622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0" y="31861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0" y="32051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0" y="32051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3127" name="Object 2"/>
          <p:cNvGraphicFramePr>
            <a:graphicFrameLocks noChangeAspect="1"/>
          </p:cNvGraphicFramePr>
          <p:nvPr/>
        </p:nvGraphicFramePr>
        <p:xfrm>
          <a:off x="500063" y="2000250"/>
          <a:ext cx="3919537" cy="889000"/>
        </p:xfrm>
        <a:graphic>
          <a:graphicData uri="http://schemas.openxmlformats.org/presentationml/2006/ole">
            <p:oleObj spid="_x0000_s224258" name="Equation" r:id="rId3" imgW="1968500" imgH="444500" progId="Equation.DSMT4">
              <p:embed/>
            </p:oleObj>
          </a:graphicData>
        </a:graphic>
      </p:graphicFrame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0" y="32051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3129" name="Object 3"/>
          <p:cNvGraphicFramePr>
            <a:graphicFrameLocks noChangeAspect="1"/>
          </p:cNvGraphicFramePr>
          <p:nvPr/>
        </p:nvGraphicFramePr>
        <p:xfrm>
          <a:off x="785786" y="3429000"/>
          <a:ext cx="3613150" cy="889000"/>
        </p:xfrm>
        <a:graphic>
          <a:graphicData uri="http://schemas.openxmlformats.org/presentationml/2006/ole">
            <p:oleObj spid="_x0000_s224259" name="Equation" r:id="rId4" imgW="1815312" imgH="444307" progId="Equation.DSMT4">
              <p:embed/>
            </p:oleObj>
          </a:graphicData>
        </a:graphic>
      </p:graphicFrame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0" y="32051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3131" name="Object 4"/>
          <p:cNvGraphicFramePr>
            <a:graphicFrameLocks noChangeAspect="1"/>
          </p:cNvGraphicFramePr>
          <p:nvPr/>
        </p:nvGraphicFramePr>
        <p:xfrm>
          <a:off x="642910" y="4714884"/>
          <a:ext cx="4102100" cy="889000"/>
        </p:xfrm>
        <a:graphic>
          <a:graphicData uri="http://schemas.openxmlformats.org/presentationml/2006/ole">
            <p:oleObj spid="_x0000_s224260" name="Equation" r:id="rId5" imgW="2070100" imgH="444500" progId="Equation.DSMT4">
              <p:embed/>
            </p:oleObj>
          </a:graphicData>
        </a:graphic>
      </p:graphicFrame>
      <p:pic>
        <p:nvPicPr>
          <p:cNvPr id="12" name="Picture 8" descr="052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49138" y="2772414"/>
            <a:ext cx="3294894" cy="316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285720" y="1500174"/>
            <a:ext cx="86439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sz="3200" b="1" dirty="0" smtClean="0">
                <a:latin typeface="微软雅黑" pitchFamily="34" charset="-122"/>
                <a:ea typeface="微软雅黑" pitchFamily="34" charset="-122"/>
              </a:rPr>
              <a:t>定子</a:t>
            </a:r>
            <a:r>
              <a:rPr kumimoji="1" lang="zh-CN" altLang="en-US" sz="3200" b="1" dirty="0">
                <a:latin typeface="微软雅黑" pitchFamily="34" charset="-122"/>
                <a:ea typeface="微软雅黑" pitchFamily="34" charset="-122"/>
              </a:rPr>
              <a:t>相电压为</a:t>
            </a:r>
            <a:r>
              <a:rPr kumimoji="1" lang="zh-CN" altLang="en-US" sz="3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三相平衡正弦</a:t>
            </a:r>
            <a:r>
              <a:rPr kumimoji="1" lang="zh-CN" altLang="en-US" sz="32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电压</a:t>
            </a:r>
            <a:endParaRPr kumimoji="1"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0" y="30622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0" y="31861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0" y="28622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4151" name="Object 2"/>
          <p:cNvGraphicFramePr>
            <a:graphicFrameLocks noChangeAspect="1"/>
          </p:cNvGraphicFramePr>
          <p:nvPr/>
        </p:nvGraphicFramePr>
        <p:xfrm>
          <a:off x="2500298" y="2285992"/>
          <a:ext cx="3062288" cy="909637"/>
        </p:xfrm>
        <a:graphic>
          <a:graphicData uri="http://schemas.openxmlformats.org/presentationml/2006/ole">
            <p:oleObj spid="_x0000_s225282" name="Equation" r:id="rId3" imgW="1498320" imgH="444240" progId="Equation.DSMT4">
              <p:embed/>
            </p:oleObj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57158" y="3571876"/>
            <a:ext cx="842968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sz="2800" b="1" dirty="0" smtClean="0">
                <a:latin typeface="微软雅黑" pitchFamily="34" charset="-122"/>
                <a:ea typeface="微软雅黑" pitchFamily="34" charset="-122"/>
              </a:rPr>
              <a:t>电压空间矢量：以</a:t>
            </a: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电源角频率为</a:t>
            </a:r>
            <a:r>
              <a:rPr kumimoji="1" lang="zh-CN" altLang="en-US" sz="2800" b="1" dirty="0" smtClean="0">
                <a:latin typeface="微软雅黑" pitchFamily="34" charset="-122"/>
                <a:ea typeface="微软雅黑" pitchFamily="34" charset="-122"/>
              </a:rPr>
              <a:t>角速度作</a:t>
            </a: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恒速</a:t>
            </a:r>
            <a:r>
              <a:rPr kumimoji="1" lang="zh-CN" altLang="en-US" sz="2800" b="1" dirty="0" smtClean="0">
                <a:latin typeface="微软雅黑" pitchFamily="34" charset="-122"/>
                <a:ea typeface="微软雅黑" pitchFamily="34" charset="-122"/>
              </a:rPr>
              <a:t>旋转的，</a:t>
            </a: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幅</a:t>
            </a:r>
            <a:r>
              <a:rPr kumimoji="1" lang="zh-CN" altLang="en-US" sz="2800" b="1" dirty="0" smtClean="0">
                <a:latin typeface="微软雅黑" pitchFamily="34" charset="-122"/>
                <a:ea typeface="微软雅黑" pitchFamily="34" charset="-122"/>
              </a:rPr>
              <a:t>值恒定。</a:t>
            </a:r>
            <a:endParaRPr kumimoji="1"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定子电流和磁链的空间矢量：</a:t>
            </a:r>
            <a:r>
              <a:rPr kumimoji="1" lang="zh-CN" altLang="en-US" sz="2800" b="1" dirty="0" smtClean="0">
                <a:latin typeface="微软雅黑" pitchFamily="34" charset="-122"/>
                <a:ea typeface="微软雅黑" pitchFamily="34" charset="-122"/>
              </a:rPr>
              <a:t>幅值恒定，以电源角频率为电气角速度在空间作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恒速旋转</a:t>
            </a:r>
            <a:r>
              <a:rPr kumimoji="1"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x">
  <a:themeElements>
    <a:clrScheme name="Edgex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x">
      <a:majorFont>
        <a:latin typeface="Bookman Old Styl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gex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x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x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上海大学徐国卿电动汽车新型牵引控制技术1103(2)</Template>
  <TotalTime>2930</TotalTime>
  <Words>1763</Words>
  <Application>Microsoft Office PowerPoint</Application>
  <PresentationFormat>全屏显示(4:3)</PresentationFormat>
  <Paragraphs>216</Paragraphs>
  <Slides>61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61</vt:i4>
      </vt:variant>
    </vt:vector>
  </HeadingPairs>
  <TitlesOfParts>
    <vt:vector size="66" baseType="lpstr">
      <vt:lpstr>Edgex</vt:lpstr>
      <vt:lpstr>Equation</vt:lpstr>
      <vt:lpstr>Visio</vt:lpstr>
      <vt:lpstr>公式</vt:lpstr>
      <vt:lpstr>Microsoft Office Visio 绘图</vt:lpstr>
      <vt:lpstr>第  2  篇</vt:lpstr>
      <vt:lpstr>第6章基于稳态模型的异步电动机调速系统</vt:lpstr>
      <vt:lpstr>6.4.2 正弦波脉宽调制技术</vt:lpstr>
      <vt:lpstr>6.4.4电流跟踪PWM控制技术</vt:lpstr>
      <vt:lpstr>6.4.5 电压空间矢量PWM控制技术</vt:lpstr>
      <vt:lpstr>幻灯片 6</vt:lpstr>
      <vt:lpstr>电压空间矢量PWM控制技术</vt:lpstr>
      <vt:lpstr>空间矢量表达式 </vt:lpstr>
      <vt:lpstr>幻灯片 9</vt:lpstr>
      <vt:lpstr>2.电压与磁链空间矢量的关系 </vt:lpstr>
      <vt:lpstr>幻灯片 11</vt:lpstr>
      <vt:lpstr>电压空间矢量 </vt:lpstr>
      <vt:lpstr>幻灯片 13</vt:lpstr>
      <vt:lpstr>4.正六边形空间旋转磁场 </vt:lpstr>
      <vt:lpstr>幻灯片 15</vt:lpstr>
      <vt:lpstr>5.期望电压空间矢量的合成 </vt:lpstr>
      <vt:lpstr>5.SVPWM的实现</vt:lpstr>
      <vt:lpstr>零矢量集中的实现方法</vt:lpstr>
      <vt:lpstr>零矢量分布的实现方法</vt:lpstr>
      <vt:lpstr>幻灯片 20</vt:lpstr>
      <vt:lpstr>7.SVPWM控制的定子磁链 </vt:lpstr>
      <vt:lpstr>7步完成的定子磁链  </vt:lpstr>
      <vt:lpstr>幻灯片 23</vt:lpstr>
      <vt:lpstr>幻灯片 24</vt:lpstr>
      <vt:lpstr>定子旋转磁链矢量轨迹</vt:lpstr>
      <vt:lpstr>SVPWM控制模式的特点 </vt:lpstr>
      <vt:lpstr>SVPWM控制模式的特点 </vt:lpstr>
      <vt:lpstr>第6章基于稳态模型的异步电动机调速系统</vt:lpstr>
      <vt:lpstr>异步电动机变压变频调速</vt:lpstr>
      <vt:lpstr>幻灯片 30</vt:lpstr>
      <vt:lpstr>变压变频控制特性</vt:lpstr>
      <vt:lpstr>6.3.2变压变频调速的机械特性</vt:lpstr>
      <vt:lpstr>6.6 转速开环变压变频调速系统</vt:lpstr>
      <vt:lpstr>6.5.1 转速开环变压变频调速系统结构 </vt:lpstr>
      <vt:lpstr>幻灯片 35</vt:lpstr>
      <vt:lpstr>电压--频率特性</vt:lpstr>
      <vt:lpstr>6.5.2 系统实现</vt:lpstr>
      <vt:lpstr>转速开环变频调速系统的转速波动</vt:lpstr>
      <vt:lpstr>幻灯片 39</vt:lpstr>
      <vt:lpstr>6.6 转速闭环转差频率控制的变压变频调速系统</vt:lpstr>
      <vt:lpstr>6.6.1 转差频率控制的基本概念及特点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转差频率控制的基本规律：一</vt:lpstr>
      <vt:lpstr>幻灯片 51</vt:lpstr>
      <vt:lpstr>幻灯片 52</vt:lpstr>
      <vt:lpstr>幻灯片 53</vt:lpstr>
      <vt:lpstr>幻灯片 54</vt:lpstr>
      <vt:lpstr>转差频率控制的规律</vt:lpstr>
      <vt:lpstr>6.6.2 转差频率控制系统结构及性能分析</vt:lpstr>
      <vt:lpstr>幻灯片 57</vt:lpstr>
      <vt:lpstr>幻灯片 58</vt:lpstr>
      <vt:lpstr>幻灯片 59</vt:lpstr>
      <vt:lpstr>起动过程</vt:lpstr>
      <vt:lpstr>幻灯片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直流调速系统的数字控制</dc:title>
  <dc:creator>Windows 用户</dc:creator>
  <cp:lastModifiedBy>微软用户</cp:lastModifiedBy>
  <cp:revision>211</cp:revision>
  <dcterms:created xsi:type="dcterms:W3CDTF">2017-11-21T04:26:15Z</dcterms:created>
  <dcterms:modified xsi:type="dcterms:W3CDTF">2020-04-24T06:53:35Z</dcterms:modified>
</cp:coreProperties>
</file>