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4"/>
  </p:notesMasterIdLst>
  <p:sldIdLst>
    <p:sldId id="256" r:id="rId2"/>
    <p:sldId id="360" r:id="rId3"/>
    <p:sldId id="413" r:id="rId4"/>
    <p:sldId id="414" r:id="rId5"/>
    <p:sldId id="415" r:id="rId6"/>
    <p:sldId id="361" r:id="rId7"/>
    <p:sldId id="362" r:id="rId8"/>
    <p:sldId id="417" r:id="rId9"/>
    <p:sldId id="365" r:id="rId10"/>
    <p:sldId id="366" r:id="rId11"/>
    <p:sldId id="367" r:id="rId12"/>
    <p:sldId id="370" r:id="rId13"/>
    <p:sldId id="371" r:id="rId14"/>
    <p:sldId id="418" r:id="rId15"/>
    <p:sldId id="419" r:id="rId16"/>
    <p:sldId id="420" r:id="rId17"/>
    <p:sldId id="380" r:id="rId18"/>
    <p:sldId id="424" r:id="rId19"/>
    <p:sldId id="421" r:id="rId20"/>
    <p:sldId id="423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425" r:id="rId29"/>
    <p:sldId id="399" r:id="rId30"/>
    <p:sldId id="400" r:id="rId31"/>
    <p:sldId id="401" r:id="rId32"/>
    <p:sldId id="402" r:id="rId33"/>
    <p:sldId id="403" r:id="rId34"/>
    <p:sldId id="404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406" r:id="rId44"/>
    <p:sldId id="407" r:id="rId45"/>
    <p:sldId id="408" r:id="rId46"/>
    <p:sldId id="409" r:id="rId47"/>
    <p:sldId id="410" r:id="rId48"/>
    <p:sldId id="411" r:id="rId49"/>
    <p:sldId id="412" r:id="rId50"/>
    <p:sldId id="427" r:id="rId51"/>
    <p:sldId id="428" r:id="rId52"/>
    <p:sldId id="426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55" autoAdjust="0"/>
  </p:normalViewPr>
  <p:slideViewPr>
    <p:cSldViewPr>
      <p:cViewPr varScale="1">
        <p:scale>
          <a:sx n="62" d="100"/>
          <a:sy n="62" d="100"/>
        </p:scale>
        <p:origin x="17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49b80790-3557-4449-95d9-2d1fb9eb9bb7" providerId="ADAL" clId="{55A1A3FE-5658-4F2C-8CE6-0B2E8CF4E49E}"/>
    <pc:docChg chg="modSld">
      <pc:chgData name=" " userId="49b80790-3557-4449-95d9-2d1fb9eb9bb7" providerId="ADAL" clId="{55A1A3FE-5658-4F2C-8CE6-0B2E8CF4E49E}" dt="2018-03-11T01:37:41.761" v="3"/>
      <pc:docMkLst>
        <pc:docMk/>
      </pc:docMkLst>
      <pc:sldChg chg="addSp modSp modAnim">
        <pc:chgData name=" " userId="49b80790-3557-4449-95d9-2d1fb9eb9bb7" providerId="ADAL" clId="{55A1A3FE-5658-4F2C-8CE6-0B2E8CF4E49E}" dt="2018-03-11T01:37:41.761" v="3"/>
        <pc:sldMkLst>
          <pc:docMk/>
          <pc:sldMk cId="1793067633" sldId="335"/>
        </pc:sldMkLst>
        <pc:spChg chg="mod">
          <ac:chgData name=" " userId="49b80790-3557-4449-95d9-2d1fb9eb9bb7" providerId="ADAL" clId="{55A1A3FE-5658-4F2C-8CE6-0B2E8CF4E49E}" dt="2018-03-11T01:37:22.077" v="1" actId="164"/>
          <ac:spMkLst>
            <pc:docMk/>
            <pc:sldMk cId="1793067633" sldId="335"/>
            <ac:spMk id="3" creationId="{00000000-0000-0000-0000-000000000000}"/>
          </ac:spMkLst>
        </pc:spChg>
        <pc:spChg chg="mod">
          <ac:chgData name=" " userId="49b80790-3557-4449-95d9-2d1fb9eb9bb7" providerId="ADAL" clId="{55A1A3FE-5658-4F2C-8CE6-0B2E8CF4E49E}" dt="2018-03-11T01:37:22.077" v="1" actId="164"/>
          <ac:spMkLst>
            <pc:docMk/>
            <pc:sldMk cId="1793067633" sldId="335"/>
            <ac:spMk id="16" creationId="{00000000-0000-0000-0000-000000000000}"/>
          </ac:spMkLst>
        </pc:spChg>
        <pc:grpChg chg="add mod">
          <ac:chgData name=" " userId="49b80790-3557-4449-95d9-2d1fb9eb9bb7" providerId="ADAL" clId="{55A1A3FE-5658-4F2C-8CE6-0B2E8CF4E49E}" dt="2018-03-11T01:37:22.077" v="1" actId="164"/>
          <ac:grpSpMkLst>
            <pc:docMk/>
            <pc:sldMk cId="1793067633" sldId="335"/>
            <ac:grpSpMk id="10" creationId="{F3EA42F5-830F-4E6C-8D9E-E5E8A4ABE736}"/>
          </ac:grpSpMkLst>
        </pc:grpChg>
      </pc:sldChg>
      <pc:sldChg chg="modAnim">
        <pc:chgData name=" " userId="49b80790-3557-4449-95d9-2d1fb9eb9bb7" providerId="ADAL" clId="{55A1A3FE-5658-4F2C-8CE6-0B2E8CF4E49E}" dt="2018-03-11T01:04:49.038" v="0"/>
        <pc:sldMkLst>
          <pc:docMk/>
          <pc:sldMk cId="1790596780" sldId="34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66319-4209-433B-9837-B4E03AC8069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1A127-C39A-4B49-BE49-2D5021017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07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altLang="zh-CN" dirty="0"/>
              <a:t>Modern Control Theory</a:t>
            </a:r>
            <a:endParaRPr lang="zh-CN" alt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3" name="图片 12" descr="banne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286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/>
              <a:t>#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1.png"/><Relationship Id="rId4" Type="http://schemas.openxmlformats.org/officeDocument/2006/relationships/image" Target="../media/image3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880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0.png"/><Relationship Id="rId9" Type="http://schemas.openxmlformats.org/officeDocument/2006/relationships/image" Target="../media/image9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2.wmf"/><Relationship Id="rId5" Type="http://schemas.openxmlformats.org/officeDocument/2006/relationships/image" Target="../media/image131.png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29.wmf"/><Relationship Id="rId9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144.png"/><Relationship Id="rId4" Type="http://schemas.openxmlformats.org/officeDocument/2006/relationships/image" Target="../media/image134.png"/><Relationship Id="rId9" Type="http://schemas.openxmlformats.org/officeDocument/2006/relationships/image" Target="../media/image1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0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60.png"/><Relationship Id="rId5" Type="http://schemas.openxmlformats.org/officeDocument/2006/relationships/image" Target="../media/image440.png"/><Relationship Id="rId10" Type="http://schemas.openxmlformats.org/officeDocument/2006/relationships/image" Target="../media/image350.png"/><Relationship Id="rId4" Type="http://schemas.openxmlformats.org/officeDocument/2006/relationships/image" Target="../media/image500.png"/><Relationship Id="rId9" Type="http://schemas.openxmlformats.org/officeDocument/2006/relationships/image" Target="../media/image4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8.png"/><Relationship Id="rId7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14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66.png"/><Relationship Id="rId4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1.png"/><Relationship Id="rId5" Type="http://schemas.openxmlformats.org/officeDocument/2006/relationships/image" Target="../media/image431.png"/><Relationship Id="rId4" Type="http://schemas.openxmlformats.org/officeDocument/2006/relationships/image" Target="../media/image4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0.png"/><Relationship Id="rId4" Type="http://schemas.openxmlformats.org/officeDocument/2006/relationships/image" Target="../media/image9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29.bin"/><Relationship Id="rId3" Type="http://schemas.openxmlformats.org/officeDocument/2006/relationships/image" Target="../media/image400.png"/><Relationship Id="rId7" Type="http://schemas.openxmlformats.org/officeDocument/2006/relationships/oleObject" Target="../embeddings/oleObject27.bin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NUL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210.bin"/><Relationship Id="rId5" Type="http://schemas.openxmlformats.org/officeDocument/2006/relationships/image" Target="../media/image600.png"/><Relationship Id="rId15" Type="http://schemas.openxmlformats.org/officeDocument/2006/relationships/oleObject" Target="../embeddings/oleObject310.bin"/><Relationship Id="rId10" Type="http://schemas.openxmlformats.org/officeDocument/2006/relationships/image" Target="../media/image38.wmf"/><Relationship Id="rId4" Type="http://schemas.openxmlformats.org/officeDocument/2006/relationships/image" Target="../media/image501.png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NULL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0.png"/><Relationship Id="rId11" Type="http://schemas.openxmlformats.org/officeDocument/2006/relationships/image" Target="../media/image41.wmf"/><Relationship Id="rId5" Type="http://schemas.openxmlformats.org/officeDocument/2006/relationships/image" Target="../media/image180.png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170.png"/><Relationship Id="rId9" Type="http://schemas.openxmlformats.org/officeDocument/2006/relationships/image" Target="../media/image1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6.wmf"/><Relationship Id="rId3" Type="http://schemas.openxmlformats.org/officeDocument/2006/relationships/image" Target="../media/image102.png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3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0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2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8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0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9.png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20.png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image" Target="../media/image17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png"/><Relationship Id="rId4" Type="http://schemas.openxmlformats.org/officeDocument/2006/relationships/image" Target="../media/image22.wmf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640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1.png"/><Relationship Id="rId4" Type="http://schemas.openxmlformats.org/officeDocument/2006/relationships/image" Target="../media/image65.png"/><Relationship Id="rId9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2060848"/>
            <a:ext cx="8640960" cy="1656580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zh-CN" sz="4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12800" indent="-81280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State Variables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15306" y="2712396"/>
                <a:ext cx="7416824" cy="1225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r>
                                  <a:rPr lang="zh-CN" alt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zh-CN" alt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zh-CN" alt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b="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zh-CN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b="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b="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b="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b="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06" y="2712396"/>
                <a:ext cx="7416824" cy="12254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39552" y="1706916"/>
                <a:ext cx="4032448" cy="10740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06916"/>
                <a:ext cx="4032448" cy="10740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39552" y="3717032"/>
                <a:ext cx="6400800" cy="10740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=4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717032"/>
                <a:ext cx="6400800" cy="10740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4860032" y="4581128"/>
            <a:ext cx="2766020" cy="190421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851920" y="4653136"/>
                <a:ext cx="5127558" cy="2193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̇"/>
                                                        <m:ctrlPr>
                                                          <a:rPr lang="zh-CN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zh-CN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̇"/>
                                                        <m:ctrlPr>
                                                          <a:rPr lang="zh-CN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zh-CN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̇"/>
                                                        <m:ctrlPr>
                                                          <a:rPr lang="zh-CN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zh-CN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/>
                                            </m:mr>
                                            <m:mr>
                                              <m:e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/>
                                              <m:e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  <m:e/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/>
                                      </m:mr>
                                      <m:mr>
                                        <m:e/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  <m:e/>
                                        <m:e/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/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/>
                                      </m:mr>
                                      <m:mr>
                                        <m:e/>
                                        <m:e/>
                                        <m:e/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6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653136"/>
                <a:ext cx="5127558" cy="21939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>
          <a:xfrm>
            <a:off x="5004048" y="5589240"/>
            <a:ext cx="24482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228184" y="4693141"/>
            <a:ext cx="0" cy="17921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2362" y="1166480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             has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619672" y="1244055"/>
                <a:ext cx="736484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244055"/>
                <a:ext cx="736484" cy="679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49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animBg="1"/>
      <p:bldP spid="17" grpId="0"/>
      <p:bldP spid="12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860032" y="3944836"/>
            <a:ext cx="2766020" cy="190421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12800" indent="-81280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State Variables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1366251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             has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71916" y="1391635"/>
                <a:ext cx="736484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916" y="1391635"/>
                <a:ext cx="736484" cy="67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99592" y="2204864"/>
                <a:ext cx="6400800" cy="10740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=4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204864"/>
                <a:ext cx="6400800" cy="10740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40158" y="3190488"/>
                <a:ext cx="2020681" cy="1442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158" y="3190488"/>
                <a:ext cx="2020681" cy="14427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88529" y="3152748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851920" y="4016844"/>
                <a:ext cx="5127558" cy="2193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̇"/>
                                                        <m:ctrlPr>
                                                          <a:rPr lang="zh-CN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zh-CN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̇"/>
                                                        <m:ctrlPr>
                                                          <a:rPr lang="zh-CN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zh-CN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̇"/>
                                                        <m:ctrlPr>
                                                          <a:rPr lang="zh-CN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zh-CN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/>
                                            </m:mr>
                                            <m:mr>
                                              <m:e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/>
                                              <m:e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  <m:e/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/>
                                      </m:mr>
                                      <m:mr>
                                        <m:e/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  <m:e/>
                                        <m:e/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/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/>
                                      </m:mr>
                                      <m:mr>
                                        <m:e/>
                                        <m:e/>
                                        <m:e/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6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016844"/>
                <a:ext cx="5127558" cy="21939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/>
          <p:nvPr/>
        </p:nvCxnSpPr>
        <p:spPr>
          <a:xfrm>
            <a:off x="5004048" y="4952948"/>
            <a:ext cx="24482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626052" y="4952948"/>
            <a:ext cx="4023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316416" y="4965846"/>
            <a:ext cx="4023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228184" y="4056849"/>
            <a:ext cx="0" cy="17921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732240" y="5849047"/>
            <a:ext cx="23242" cy="3617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线形标注 2 29"/>
          <p:cNvSpPr/>
          <p:nvPr/>
        </p:nvSpPr>
        <p:spPr>
          <a:xfrm>
            <a:off x="6532749" y="3130560"/>
            <a:ext cx="2154051" cy="612648"/>
          </a:xfrm>
          <a:prstGeom prst="borderCallout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Jordan canonical form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9219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12800" indent="-81280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 of state-space model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81650" y="1503368"/>
            <a:ext cx="4307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case 1: Diagonal form of Matrix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343687" y="4149064"/>
                <a:ext cx="3160481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    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87" y="4149064"/>
                <a:ext cx="3160481" cy="9727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416514" y="2632948"/>
            <a:ext cx="6654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If matrix A has distinct 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63688" y="2025285"/>
                <a:ext cx="2588367" cy="553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𝐵𝑢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025285"/>
                <a:ext cx="2588367" cy="5535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211960" y="2617449"/>
                <a:ext cx="19164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617449"/>
                <a:ext cx="191648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45523" y="3418592"/>
                <a:ext cx="3272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𝐄𝐱𝐢𝐬𝐭</m:t>
                      </m:r>
                      <m:r>
                        <a:rPr lang="en-US" altLang="zh-CN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𝐧𝐨𝐧𝐬𝐢𝐧𝐠𝐮𝐥𝐚𝐫</m:t>
                      </m:r>
                      <m:r>
                        <a:rPr lang="en-US" altLang="zh-CN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𝐦𝐚𝐭𝐫𝐢𝐱</m:t>
                      </m:r>
                      <m:r>
                        <a:rPr lang="en-US" altLang="zh-CN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m:rPr>
                          <m:nor/>
                        </m:rP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   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23" y="3418592"/>
                <a:ext cx="327205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68"/>
          <p:cNvGraphicFramePr>
            <a:graphicFrameLocks noChangeAspect="1"/>
          </p:cNvGraphicFramePr>
          <p:nvPr>
            <p:extLst/>
          </p:nvPr>
        </p:nvGraphicFramePr>
        <p:xfrm>
          <a:off x="3923928" y="3286845"/>
          <a:ext cx="1535112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Equation" r:id="rId7" imgW="876300" imgH="482600" progId="Equation.DSMT4">
                  <p:embed/>
                </p:oleObj>
              </mc:Choice>
              <mc:Fallback>
                <p:oleObj name="Equation" r:id="rId7" imgW="876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286845"/>
                        <a:ext cx="1535112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118862" y="5217552"/>
                <a:ext cx="64663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𝐢𝐬</m:t>
                      </m:r>
                      <m:r>
                        <a:rPr lang="en-US" altLang="zh-CN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𝐞𝐢𝐠𝐞𝐧𝐯𝐞𝐜𝐭𝐨𝐫𝐬</m:t>
                      </m:r>
                      <m:r>
                        <a:rPr lang="en-US" altLang="zh-CN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𝐚𝐜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𝐜𝐨𝐫</m:t>
                          </m:r>
                          <m:r>
                            <a:rPr lang="en-US" altLang="zh-CN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𝐝𝐢𝐧𝐠</m:t>
                          </m:r>
                          <m:r>
                            <a:rPr lang="en-US" altLang="zh-CN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𝐭𝐨</m:t>
                          </m:r>
                          <m:r>
                            <a:rPr lang="en-US" altLang="zh-CN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𝛌</m:t>
                          </m:r>
                        </m:e>
                        <m:sub>
                          <m:r>
                            <a:rPr lang="zh-CN" altLang="en-US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2" y="5217552"/>
                <a:ext cx="646638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7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11" grpId="0"/>
      <p:bldP spid="1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12800" indent="-81280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 of state-space model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81650" y="1503368"/>
            <a:ext cx="4307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case 1: Diagonal form of Matrix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771814" y="4869160"/>
                <a:ext cx="3160481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1" smtClean="0">
                          <a:latin typeface="Cambria Math" panose="02040503050406030204" pitchFamily="18" charset="0"/>
                        </a:rPr>
                        <m:t>    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14" y="4869160"/>
                <a:ext cx="3160481" cy="9727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32722" y="2610747"/>
            <a:ext cx="6654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matrix A is companion matrix with distinct 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63688" y="2025285"/>
                <a:ext cx="2588367" cy="553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𝐵𝑢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025285"/>
                <a:ext cx="2588367" cy="553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156176" y="2632948"/>
                <a:ext cx="19164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632948"/>
                <a:ext cx="191648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9284" y="2980079"/>
                <a:ext cx="3867597" cy="1413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4" y="2980079"/>
                <a:ext cx="3867597" cy="14132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620630" y="2962194"/>
                <a:ext cx="3836370" cy="1500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/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630" y="2962194"/>
                <a:ext cx="3836370" cy="15007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043608" y="5170845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Which satisfies </a:t>
            </a:r>
          </a:p>
        </p:txBody>
      </p:sp>
    </p:spTree>
    <p:extLst>
      <p:ext uri="{BB962C8B-B14F-4D97-AF65-F5344CB8AC3E}">
        <p14:creationId xmlns:p14="http://schemas.microsoft.com/office/powerpoint/2010/main" val="227079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11" grpId="0"/>
      <p:bldP spid="5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12800" indent="-81280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 of state-space model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81650" y="1503368"/>
            <a:ext cx="412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case 2: Jordan form of Matrix A</a:t>
            </a:r>
          </a:p>
        </p:txBody>
      </p:sp>
      <p:sp>
        <p:nvSpPr>
          <p:cNvPr id="7" name="矩形 6"/>
          <p:cNvSpPr/>
          <p:nvPr/>
        </p:nvSpPr>
        <p:spPr>
          <a:xfrm>
            <a:off x="611560" y="2155794"/>
            <a:ext cx="6654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matrix A is companion matrix with repeat eigenvalues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/>
          </p:nvPr>
        </p:nvGraphicFramePr>
        <p:xfrm>
          <a:off x="6372200" y="2134878"/>
          <a:ext cx="18923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4" name="公式" r:id="rId3" imgW="1054100" imgH="228600" progId="Equation.3">
                  <p:embed/>
                </p:oleObj>
              </mc:Choice>
              <mc:Fallback>
                <p:oleObj name="公式" r:id="rId3" imgW="1054100" imgH="22860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134878"/>
                        <a:ext cx="18923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118862" y="2564904"/>
            <a:ext cx="6654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n-m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distinct 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423390" y="2582956"/>
                <a:ext cx="2476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390" y="2582956"/>
                <a:ext cx="247644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3"/>
          <p:cNvGraphicFramePr>
            <a:graphicFrameLocks noChangeAspect="1"/>
          </p:cNvGraphicFramePr>
          <p:nvPr>
            <p:extLst/>
          </p:nvPr>
        </p:nvGraphicFramePr>
        <p:xfrm>
          <a:off x="576064" y="5370537"/>
          <a:ext cx="62118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Equation" r:id="rId6" imgW="2489200" imgH="482600" progId="Equation.DSMT4">
                  <p:embed/>
                </p:oleObj>
              </mc:Choice>
              <mc:Fallback>
                <p:oleObj name="Equation" r:id="rId6" imgW="2489200" imgH="482600" progId="Equation.DSMT4">
                  <p:embed/>
                  <p:pic>
                    <p:nvPicPr>
                      <p:cNvPr id="1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64" y="5370537"/>
                        <a:ext cx="621188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/>
          </p:nvPr>
        </p:nvGraphicFramePr>
        <p:xfrm>
          <a:off x="539552" y="3008337"/>
          <a:ext cx="46609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6" name="公式" r:id="rId8" imgW="2362200" imgH="1625600" progId="Equation.3">
                  <p:embed/>
                </p:oleObj>
              </mc:Choice>
              <mc:Fallback>
                <p:oleObj name="公式" r:id="rId8" imgW="2362200" imgH="1625600" progId="Equation.3">
                  <p:embed/>
                  <p:pic>
                    <p:nvPicPr>
                      <p:cNvPr id="1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08337"/>
                        <a:ext cx="4660900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474262" y="2843644"/>
            <a:ext cx="2986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spcAft>
                <a:spcPct val="20000"/>
              </a:spcAft>
              <a:buSzPct val="10000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SzTx/>
            </a:pPr>
            <a:r>
              <a:rPr kumimoji="1"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-order Jordan Block</a:t>
            </a:r>
            <a:endParaRPr kumimoji="1"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/>
          </p:nvPr>
        </p:nvGraphicFramePr>
        <p:xfrm>
          <a:off x="4788024" y="6149205"/>
          <a:ext cx="38274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7" name="Equation" r:id="rId10" imgW="1384300" imgH="241300" progId="Equation.DSMT4">
                  <p:embed/>
                </p:oleObj>
              </mc:Choice>
              <mc:Fallback>
                <p:oleObj name="Equation" r:id="rId10" imgW="1384300" imgH="241300" progId="Equation.DSMT4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6149205"/>
                        <a:ext cx="38274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1663973" y="4412555"/>
            <a:ext cx="3290888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3203848" y="3140968"/>
            <a:ext cx="0" cy="254158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22" name="肘形连接符 21"/>
          <p:cNvCxnSpPr/>
          <p:nvPr/>
        </p:nvCxnSpPr>
        <p:spPr>
          <a:xfrm rot="10800000" flipV="1">
            <a:off x="3131840" y="3140968"/>
            <a:ext cx="2376264" cy="5760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6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3" grpId="0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12800" indent="-81280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matrix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57200" y="1340768"/>
            <a:ext cx="5742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SISO system-----Transfer Function (TF)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MIMO system----Transfer Function Matrix</a:t>
            </a:r>
          </a:p>
        </p:txBody>
      </p:sp>
      <p:sp>
        <p:nvSpPr>
          <p:cNvPr id="7" name="矩形 6"/>
          <p:cNvSpPr/>
          <p:nvPr/>
        </p:nvSpPr>
        <p:spPr>
          <a:xfrm>
            <a:off x="488261" y="2172756"/>
            <a:ext cx="2820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SISO LTI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818941" y="2172756"/>
                <a:ext cx="1506118" cy="607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𝑏𝑢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𝑐𝑥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941" y="2172756"/>
                <a:ext cx="1506118" cy="6070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508104" y="2173167"/>
                <a:ext cx="11382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173167"/>
                <a:ext cx="113826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251520" y="2852936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Laplace transform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both sides of the above equation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995936" y="3321223"/>
                <a:ext cx="23886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𝑑𝑢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3321223"/>
                <a:ext cx="23886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57200" y="3717032"/>
                <a:ext cx="28326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Solving for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obtain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17032"/>
                <a:ext cx="283269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20" t="-10000" r="-86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066406" y="3335769"/>
                <a:ext cx="2524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𝑏𝑢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06" y="3335769"/>
                <a:ext cx="252472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591135" y="3748563"/>
                <a:ext cx="2379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𝑠𝐼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𝑏𝑢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135" y="3748563"/>
                <a:ext cx="237988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468186" y="4231396"/>
                <a:ext cx="26090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𝑏𝑢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186" y="4231396"/>
                <a:ext cx="260904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468186" y="4652049"/>
                <a:ext cx="330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𝑠𝐼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186" y="4652049"/>
                <a:ext cx="3308277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440516" y="5178344"/>
            <a:ext cx="2183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059832" y="5155706"/>
                <a:ext cx="4764318" cy="538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𝑠𝐼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adj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𝑠𝐼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155706"/>
                <a:ext cx="4764318" cy="538865"/>
              </a:xfrm>
              <a:prstGeom prst="rect">
                <a:avLst/>
              </a:prstGeom>
              <a:blipFill rotWithShape="0">
                <a:blip r:embed="rId10"/>
                <a:stretch>
                  <a:fillRect l="-1152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1403647" y="5710753"/>
            <a:ext cx="7740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Remark: 1) Characteristic polynomial of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Denominator polynomial of TF</a:t>
            </a:r>
          </a:p>
        </p:txBody>
      </p:sp>
      <p:sp>
        <p:nvSpPr>
          <p:cNvPr id="29" name="矩形 28"/>
          <p:cNvSpPr/>
          <p:nvPr/>
        </p:nvSpPr>
        <p:spPr>
          <a:xfrm>
            <a:off x="2328771" y="6051333"/>
            <a:ext cx="2387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=poles of TF</a:t>
            </a:r>
          </a:p>
        </p:txBody>
      </p:sp>
    </p:spTree>
    <p:extLst>
      <p:ext uri="{BB962C8B-B14F-4D97-AF65-F5344CB8AC3E}">
        <p14:creationId xmlns:p14="http://schemas.microsoft.com/office/powerpoint/2010/main" val="206880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3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12800" indent="-81280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matrix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8261" y="1700808"/>
            <a:ext cx="2999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MIMO LTI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818941" y="1700808"/>
                <a:ext cx="1533368" cy="602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941" y="1700808"/>
                <a:ext cx="1533368" cy="602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508104" y="1701219"/>
                <a:ext cx="11382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701219"/>
                <a:ext cx="11382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251520" y="2380988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Laplace transform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both sides of the above equation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995936" y="2849275"/>
                <a:ext cx="24479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849275"/>
                <a:ext cx="2447978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57200" y="3245084"/>
                <a:ext cx="28326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Solving for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obtain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45084"/>
                <a:ext cx="2832699" cy="369332"/>
              </a:xfrm>
              <a:prstGeom prst="rect">
                <a:avLst/>
              </a:prstGeom>
              <a:blipFill>
                <a:blip r:embed="rId5"/>
                <a:stretch>
                  <a:fillRect l="-1720" t="-8197" r="-86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066406" y="2863821"/>
                <a:ext cx="2551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06" y="2863821"/>
                <a:ext cx="25519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591135" y="3276615"/>
                <a:ext cx="2407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𝑠𝐼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135" y="3276615"/>
                <a:ext cx="24071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468186" y="3759448"/>
                <a:ext cx="2636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186" y="3759448"/>
                <a:ext cx="26362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468186" y="4180101"/>
                <a:ext cx="3380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𝑠𝐼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186" y="4180101"/>
                <a:ext cx="3380797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440516" y="4706396"/>
            <a:ext cx="2183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059832" y="4683758"/>
                <a:ext cx="2738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𝑠𝐼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683758"/>
                <a:ext cx="2738442" cy="369332"/>
              </a:xfrm>
              <a:prstGeom prst="rect">
                <a:avLst/>
              </a:prstGeom>
              <a:blipFill>
                <a:blip r:embed="rId10"/>
                <a:stretch>
                  <a:fillRect l="-2004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683567" y="5116288"/>
            <a:ext cx="7776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Remark: Equivalence transformation does not change system transfer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771800" y="5665603"/>
                <a:ext cx="5826171" cy="3699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𝑠𝐼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665603"/>
                <a:ext cx="5826171" cy="369909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7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Solution to homogeneous state equation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87928" y="1441858"/>
            <a:ext cx="843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C00000"/>
                </a:solidFill>
              </a:rPr>
              <a:t>Homogeneous state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35696" y="1835410"/>
                <a:ext cx="966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835410"/>
                <a:ext cx="96648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915816" y="1835410"/>
                <a:ext cx="826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835410"/>
                <a:ext cx="8268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87928" y="2187549"/>
                <a:ext cx="4061753" cy="3700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𝑠𝐼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28" y="2187549"/>
                <a:ext cx="4061753" cy="3700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06916"/>
              </p:ext>
            </p:extLst>
          </p:nvPr>
        </p:nvGraphicFramePr>
        <p:xfrm>
          <a:off x="643798" y="2800444"/>
          <a:ext cx="3350278" cy="388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6" name="Equation" r:id="rId6" imgW="1676400" imgH="228600" progId="Equation.DSMT4">
                  <p:embed/>
                </p:oleObj>
              </mc:Choice>
              <mc:Fallback>
                <p:oleObj name="Equation" r:id="rId6" imgW="1676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98" y="2800444"/>
                        <a:ext cx="3350278" cy="388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64086" y="3553519"/>
            <a:ext cx="843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C00000"/>
                </a:solidFill>
              </a:rPr>
              <a:t>Nonhomogeneous state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756416" y="3954837"/>
                <a:ext cx="1533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416" y="3954837"/>
                <a:ext cx="153336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619672" y="4635804"/>
                <a:ext cx="3862339" cy="711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635804"/>
                <a:ext cx="3862339" cy="7117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928AF571-86E1-4575-84A7-4045772275EC}"/>
              </a:ext>
            </a:extLst>
          </p:cNvPr>
          <p:cNvGrpSpPr/>
          <p:nvPr/>
        </p:nvGrpSpPr>
        <p:grpSpPr>
          <a:xfrm>
            <a:off x="443366" y="4797152"/>
            <a:ext cx="3911648" cy="1215819"/>
            <a:chOff x="443366" y="4797152"/>
            <a:chExt cx="3911648" cy="12158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443366" y="5643639"/>
                  <a:ext cx="39116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𝐟𝐫𝐞𝐞</m:t>
                        </m:r>
                        <m:r>
                          <m:rPr>
                            <m:nor/>
                          </m:rPr>
                          <a:rPr lang="zh-CN" alt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𝐦𝐨𝐭𝐢𝐨𝐧</m:t>
                        </m:r>
                        <m:r>
                          <m:rPr>
                            <m:nor/>
                          </m:rPr>
                          <a:rPr lang="zh-CN" alt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𝐜𝐚𝐮𝐬𝐞𝐝</m:t>
                        </m:r>
                        <m:r>
                          <m:rPr>
                            <m:nor/>
                          </m:rPr>
                          <a:rPr lang="zh-CN" alt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𝐛𝐲</m:t>
                        </m:r>
                        <m:r>
                          <m:rPr>
                            <m:nor/>
                          </m:rPr>
                          <a:rPr lang="zh-CN" alt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𝐢𝐧𝐢𝐭𝐢𝐚𝐥</m:t>
                        </m:r>
                        <m:r>
                          <m:rPr>
                            <m:nor/>
                          </m:rPr>
                          <a:rPr lang="zh-CN" alt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𝐬𝐭𝐚𝐭𝐞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66" y="5643639"/>
                  <a:ext cx="391164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/>
            <p:cNvSpPr/>
            <p:nvPr/>
          </p:nvSpPr>
          <p:spPr>
            <a:xfrm>
              <a:off x="2411760" y="4797152"/>
              <a:ext cx="864096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2555776" y="5347536"/>
              <a:ext cx="144016" cy="2543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F5BD3B4-C927-4A55-AEB2-0D1CE5F02097}"/>
              </a:ext>
            </a:extLst>
          </p:cNvPr>
          <p:cNvGrpSpPr/>
          <p:nvPr/>
        </p:nvGrpSpPr>
        <p:grpSpPr>
          <a:xfrm>
            <a:off x="3497100" y="4635803"/>
            <a:ext cx="4234739" cy="1354950"/>
            <a:chOff x="3497100" y="4635803"/>
            <a:chExt cx="4234739" cy="13549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4572000" y="5621421"/>
                  <a:ext cx="31598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𝐦𝐨𝐭𝐢𝐨𝐧</m:t>
                        </m:r>
                        <m:r>
                          <m:rPr>
                            <m:nor/>
                          </m:rPr>
                          <a:rPr lang="zh-CN" alt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US" altLang="zh-CN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𝐜𝐨𝐧𝐭𝐫𝐨𝐥𝐞</m:t>
                        </m:r>
                        <m:r>
                          <a:rPr lang="zh-CN" altLang="en-US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m:rPr>
                            <m:nor/>
                          </m:rPr>
                          <a:rPr lang="zh-CN" alt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𝐛𝐲</m:t>
                        </m:r>
                        <m:r>
                          <m:rPr>
                            <m:nor/>
                          </m:rPr>
                          <a:rPr lang="zh-CN" alt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𝒊𝒏𝒑𝒖𝒕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5621421"/>
                  <a:ext cx="315983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/>
            <p:cNvSpPr/>
            <p:nvPr/>
          </p:nvSpPr>
          <p:spPr>
            <a:xfrm>
              <a:off x="3497100" y="4635803"/>
              <a:ext cx="1866988" cy="711733"/>
            </a:xfrm>
            <a:prstGeom prst="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4283968" y="5381127"/>
              <a:ext cx="648072" cy="2207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40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Solution to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homogeneous state equation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3366" y="1434092"/>
            <a:ext cx="843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C00000"/>
                </a:solidFill>
              </a:rPr>
              <a:t>Nonhomogeneous state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835696" y="1835410"/>
                <a:ext cx="1533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835410"/>
                <a:ext cx="1533368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19672" y="3022650"/>
                <a:ext cx="5625707" cy="804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𝐵𝑢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022650"/>
                <a:ext cx="5625707" cy="804259"/>
              </a:xfrm>
              <a:prstGeom prst="rect">
                <a:avLst/>
              </a:prstGeom>
              <a:blipFill>
                <a:blip r:embed="rId3"/>
                <a:stretch>
                  <a:fillRect t="-83333" b="-9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26921" y="2407257"/>
                <a:ext cx="4447308" cy="42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1: when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input is impulse signal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21" y="2407257"/>
                <a:ext cx="4447308" cy="424732"/>
              </a:xfrm>
              <a:prstGeom prst="rect">
                <a:avLst/>
              </a:prstGeom>
              <a:blipFill>
                <a:blip r:embed="rId4"/>
                <a:stretch>
                  <a:fillRect l="-1096" t="-1429" b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48275ED-5AA0-4931-ABBD-2BD5F80D9769}"/>
                  </a:ext>
                </a:extLst>
              </p:cNvPr>
              <p:cNvSpPr/>
              <p:nvPr/>
            </p:nvSpPr>
            <p:spPr>
              <a:xfrm>
                <a:off x="463856" y="3834421"/>
                <a:ext cx="4071179" cy="42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2: when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input is step signal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48275ED-5AA0-4931-ABBD-2BD5F80D97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6" y="3834421"/>
                <a:ext cx="4071179" cy="424732"/>
              </a:xfrm>
              <a:prstGeom prst="rect">
                <a:avLst/>
              </a:prstGeom>
              <a:blipFill>
                <a:blip r:embed="rId5"/>
                <a:stretch>
                  <a:fillRect l="-1198" b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42E4099-19B9-4400-8811-4A5E1A578167}"/>
                  </a:ext>
                </a:extLst>
              </p:cNvPr>
              <p:cNvSpPr/>
              <p:nvPr/>
            </p:nvSpPr>
            <p:spPr>
              <a:xfrm>
                <a:off x="1619672" y="4496949"/>
                <a:ext cx="3955122" cy="2227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charset="0"/>
                        </a:rPr>
                        <m:t>𝐵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42E4099-19B9-4400-8811-4A5E1A578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496949"/>
                <a:ext cx="3955122" cy="22275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012160" y="515719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convolution </a:t>
            </a:r>
            <a:r>
              <a:rPr lang="en-US" altLang="zh-CN" dirty="0"/>
              <a:t>theorem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19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  <p:bldP spid="20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Solution to homogeneous state equation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35330" y="1408889"/>
                <a:ext cx="52167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Property of state transition matrix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𝛷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30" y="1408889"/>
                <a:ext cx="5216790" cy="369332"/>
              </a:xfrm>
              <a:prstGeom prst="rect">
                <a:avLst/>
              </a:prstGeom>
              <a:blipFill>
                <a:blip r:embed="rId2"/>
                <a:stretch>
                  <a:fillRect l="-93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259632" y="2060848"/>
                <a:ext cx="2892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m:rPr>
                          <m:nor/>
                        </m:rPr>
                        <a:rPr lang="zh-CN" altLang="en-US" i="1" smtClean="0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060848"/>
                <a:ext cx="289271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59632" y="2636912"/>
                <a:ext cx="2315954" cy="374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   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636912"/>
                <a:ext cx="2315954" cy="374846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1259631" y="3244879"/>
            <a:ext cx="5094283" cy="398595"/>
            <a:chOff x="1671936" y="3772446"/>
            <a:chExt cx="3349470" cy="3985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671936" y="3772446"/>
                  <a:ext cx="1817883" cy="3779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i="1" smtClean="0">
                          <a:latin typeface="Cambria Math" panose="02040503050406030204" pitchFamily="18" charset="0"/>
                        </a:rPr>
                        <m:t> </m:t>
                      </m:r>
                      <m:acc>
                        <m:accPr>
                          <m:chr m:val="̇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𝛷</m:t>
                          </m:r>
                        </m:e>
                      </m:acc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altLang="zh-CN" dirty="0" smtClean="0"/>
                    <a:t>=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𝐴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936" y="3772446"/>
                  <a:ext cx="1817883" cy="37798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61" t="-93548" b="-1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3779912" y="3793052"/>
                  <a:ext cx="1241494" cy="3779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 </m:t>
                        </m:r>
                        <m:acc>
                          <m:accPr>
                            <m:chr m:val="̇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</m:e>
                        </m:acc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3793052"/>
                  <a:ext cx="1241494" cy="37798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259632" y="4020782"/>
                <a:ext cx="2200666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020782"/>
                <a:ext cx="2200666" cy="374270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313355" y="4690036"/>
                <a:ext cx="38283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𝛷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𝛷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𝛷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355" y="4690036"/>
                <a:ext cx="3828356" cy="369332"/>
              </a:xfrm>
              <a:prstGeom prst="rect">
                <a:avLst/>
              </a:prstGeom>
              <a:blipFill>
                <a:blip r:embed="rId8"/>
                <a:stretch>
                  <a:fillRect l="-478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18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79512" y="1628800"/>
            <a:ext cx="8229600" cy="1878946"/>
          </a:xfrm>
        </p:spPr>
        <p:txBody>
          <a:bodyPr>
            <a:noAutofit/>
          </a:bodyPr>
          <a:lstStyle/>
          <a:p>
            <a:pPr lvl="2" algn="just">
              <a:spcBef>
                <a:spcPct val="60000"/>
              </a:spcBef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of system models</a:t>
            </a:r>
          </a:p>
          <a:p>
            <a:pPr lvl="2" algn="just">
              <a:spcBef>
                <a:spcPct val="60000"/>
              </a:spcBef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State-space representations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spcBef>
                <a:spcPct val="60000"/>
              </a:spcBef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 of state-space model</a:t>
            </a:r>
          </a:p>
          <a:p>
            <a:pPr lvl="2" algn="just">
              <a:spcBef>
                <a:spcPct val="60000"/>
              </a:spcBef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Matrix</a:t>
            </a:r>
          </a:p>
          <a:p>
            <a:pPr lvl="2" algn="just">
              <a:spcBef>
                <a:spcPct val="60000"/>
              </a:spcBef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of linear state-space model 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spcBef>
                <a:spcPct val="60000"/>
              </a:spcBef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Controllability and observability</a:t>
            </a:r>
          </a:p>
          <a:p>
            <a:pPr lvl="2" algn="just">
              <a:spcBef>
                <a:spcPct val="60000"/>
              </a:spcBef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feedback and state observer </a:t>
            </a:r>
          </a:p>
          <a:p>
            <a:pPr lvl="2" algn="just">
              <a:spcBef>
                <a:spcPct val="60000"/>
              </a:spcBef>
            </a:pPr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6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Solution to homogeneous state equation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323528" y="2074461"/>
            <a:ext cx="5469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spcAft>
                <a:spcPct val="20000"/>
              </a:spcAft>
              <a:buSzPct val="10000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01488" y="1844824"/>
                <a:ext cx="3672408" cy="2335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 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/>
                                    <m:e/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𝒕𝒉𝒆𝒏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  <m:e/>
                                    <m:e/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  <m:e/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88" y="1844824"/>
                <a:ext cx="3672408" cy="2335126"/>
              </a:xfrm>
              <a:prstGeom prst="rect">
                <a:avLst/>
              </a:prstGeom>
              <a:blipFill>
                <a:blip r:embed="rId2"/>
                <a:stretch>
                  <a:fillRect r="-1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908578" y="2852936"/>
                <a:ext cx="4778222" cy="3457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/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 </m:t>
                            </m:r>
                            <m:r>
                              <a:rPr lang="zh-CN" alt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𝑱𝒐𝒓𝒅𝒂𝒏</m:t>
                            </m:r>
                            <m:r>
                              <m:rPr>
                                <m:nor/>
                              </m:rPr>
                              <a:rPr lang="zh-CN" alt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  </m:t>
                            </m:r>
                            <m:r>
                              <a:rPr lang="zh-CN" alt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𝒇𝒐𝒓𝒎</m:t>
                            </m:r>
                          </m:e>
                        </m:mr>
                        <m:mr>
                          <m:e>
                            <m:r>
                              <a:rPr lang="zh-CN" alt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𝒕𝒉𝒆𝒏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e>
                                          </m:d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/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578" y="2852936"/>
                <a:ext cx="4778222" cy="3457037"/>
              </a:xfrm>
              <a:prstGeom prst="rect">
                <a:avLst/>
              </a:prstGeom>
              <a:blipFill rotWithShape="0">
                <a:blip r:embed="rId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8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12800" indent="-81280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Controllability and observability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4F25632-5B59-47C0-BAF4-8C4F200207D1}"/>
                  </a:ext>
                </a:extLst>
              </p:cNvPr>
              <p:cNvSpPr/>
              <p:nvPr/>
            </p:nvSpPr>
            <p:spPr>
              <a:xfrm>
                <a:off x="344917" y="1900607"/>
                <a:ext cx="3998979" cy="61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𝐵𝑢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−−−</m:t>
                            </m:r>
                            <m:r>
                              <a:rPr lang="zh-CN" alt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𝐒𝐭𝐚𝐭𝐞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𝐞𝐪𝐮𝐚𝐭𝐢𝐨𝐧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𝐶𝑥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𝐷𝑢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−−−</m:t>
                            </m:r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𝐎</m:t>
                            </m:r>
                            <m:r>
                              <a:rPr lang="zh-CN" alt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𝐮𝐭𝐩𝐮𝐭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𝐞𝐪𝐮𝐚𝐭𝐢𝐨𝐧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4F25632-5B59-47C0-BAF4-8C4F20020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17" y="1900607"/>
                <a:ext cx="3998979" cy="6108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939B5C3-4E9C-4062-B753-6AB1D4E1DFE5}"/>
              </a:ext>
            </a:extLst>
          </p:cNvPr>
          <p:cNvSpPr/>
          <p:nvPr/>
        </p:nvSpPr>
        <p:spPr>
          <a:xfrm>
            <a:off x="457200" y="1484784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Space Description: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C81044-D40D-430A-9064-B617F65E5550}"/>
              </a:ext>
            </a:extLst>
          </p:cNvPr>
          <p:cNvSpPr/>
          <p:nvPr/>
        </p:nvSpPr>
        <p:spPr>
          <a:xfrm>
            <a:off x="424529" y="2924944"/>
            <a:ext cx="5164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Controllability ---- 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the input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the state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798E6E-3F75-497A-898E-82F0B84670AC}"/>
              </a:ext>
            </a:extLst>
          </p:cNvPr>
          <p:cNvSpPr/>
          <p:nvPr/>
        </p:nvSpPr>
        <p:spPr>
          <a:xfrm>
            <a:off x="457200" y="3511050"/>
            <a:ext cx="6092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Observability ---- 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 the changes of state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408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12800" indent="-81280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Controllability and observability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24524" y="3830037"/>
            <a:ext cx="427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Controllability criteria 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366CC8E-6FD0-4955-B1AE-AE950E4F5992}"/>
                  </a:ext>
                </a:extLst>
              </p:cNvPr>
              <p:cNvSpPr/>
              <p:nvPr/>
            </p:nvSpPr>
            <p:spPr>
              <a:xfrm>
                <a:off x="827583" y="4324993"/>
                <a:ext cx="7992888" cy="1483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LTI continuous system with n dimension state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Controllability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⋯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necessary and sufficient condition of system being 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completely controllable is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366CC8E-6FD0-4955-B1AE-AE950E4F5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3" y="4324993"/>
                <a:ext cx="7992888" cy="1483996"/>
              </a:xfrm>
              <a:prstGeom prst="rect">
                <a:avLst/>
              </a:prstGeom>
              <a:blipFill rotWithShape="1">
                <a:blip r:embed="rId3"/>
                <a:stretch>
                  <a:fillRect l="-839" t="-4098" b="-6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915816" y="5808989"/>
                <a:ext cx="22743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𝐫𝐚𝐧𝐤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8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808989"/>
                <a:ext cx="227434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870504" y="2060848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For any LTI continuous system with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dimension output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0504" y="2430494"/>
            <a:ext cx="7907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The necessary and sufficient condition of system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output being 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completely controllable is </a:t>
            </a:r>
          </a:p>
        </p:txBody>
      </p:sp>
      <p:graphicFrame>
        <p:nvGraphicFramePr>
          <p:cNvPr id="16" name="Object 34"/>
          <p:cNvGraphicFramePr>
            <a:graphicFrameLocks noChangeAspect="1"/>
          </p:cNvGraphicFramePr>
          <p:nvPr>
            <p:extLst/>
          </p:nvPr>
        </p:nvGraphicFramePr>
        <p:xfrm>
          <a:off x="2527313" y="3218666"/>
          <a:ext cx="4876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Equation" r:id="rId5" imgW="2501640" imgH="279360" progId="Equation.DSMT4">
                  <p:embed/>
                </p:oleObj>
              </mc:Choice>
              <mc:Fallback>
                <p:oleObj name="Equation" r:id="rId5" imgW="2501640" imgH="279360" progId="Equation.DSMT4">
                  <p:embed/>
                  <p:pic>
                    <p:nvPicPr>
                      <p:cNvPr id="1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13" y="3218666"/>
                        <a:ext cx="48768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424524" y="1367038"/>
            <a:ext cx="3277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controllab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ility</a:t>
            </a:r>
          </a:p>
        </p:txBody>
      </p:sp>
    </p:spTree>
    <p:extLst>
      <p:ext uri="{BB962C8B-B14F-4D97-AF65-F5344CB8AC3E}">
        <p14:creationId xmlns:p14="http://schemas.microsoft.com/office/powerpoint/2010/main" val="109347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12800" indent="-81280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Controllability and observability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57200" y="1549872"/>
            <a:ext cx="6218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Controllability criteria: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PBH criteria 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477" y="2153234"/>
            <a:ext cx="68407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LTI continuous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8477" y="2534954"/>
            <a:ext cx="79070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necessary and sufficient condition of system being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controllable is </a:t>
            </a:r>
          </a:p>
        </p:txBody>
      </p:sp>
      <p:graphicFrame>
        <p:nvGraphicFramePr>
          <p:cNvPr id="1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759611"/>
              </p:ext>
            </p:extLst>
          </p:nvPr>
        </p:nvGraphicFramePr>
        <p:xfrm>
          <a:off x="2123728" y="3799795"/>
          <a:ext cx="41544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name="Equation" r:id="rId3" imgW="2133360" imgH="253800" progId="Equation.DSMT4">
                  <p:embed/>
                </p:oleObj>
              </mc:Choice>
              <mc:Fallback>
                <p:oleObj name="Equation" r:id="rId3" imgW="2133360" imgH="253800" progId="Equation.DSMT4">
                  <p:embed/>
                  <p:pic>
                    <p:nvPicPr>
                      <p:cNvPr id="13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799795"/>
                        <a:ext cx="41544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499992" y="2181459"/>
                <a:ext cx="1533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181459"/>
                <a:ext cx="15333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475656" y="4237045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or</a:t>
            </a:r>
            <a:endParaRPr lang="zh-CN" altLang="en-US" dirty="0"/>
          </a:p>
        </p:txBody>
      </p:sp>
      <p:graphicFrame>
        <p:nvGraphicFramePr>
          <p:cNvPr id="1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156363"/>
              </p:ext>
            </p:extLst>
          </p:nvPr>
        </p:nvGraphicFramePr>
        <p:xfrm>
          <a:off x="2123728" y="4509120"/>
          <a:ext cx="24241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name="Equation" r:id="rId6" imgW="1244520" imgH="253800" progId="Equation.DSMT4">
                  <p:embed/>
                </p:oleObj>
              </mc:Choice>
              <mc:Fallback>
                <p:oleObj name="Equation" r:id="rId6" imgW="1244520" imgH="253800" progId="Equation.DSMT4">
                  <p:embed/>
                  <p:pic>
                    <p:nvPicPr>
                      <p:cNvPr id="1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509120"/>
                        <a:ext cx="24241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66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Controllability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57850" y="1268760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1549872"/>
            <a:ext cx="427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Controllability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366CC8E-6FD0-4955-B1AE-AE950E4F5992}"/>
                  </a:ext>
                </a:extLst>
              </p:cNvPr>
              <p:cNvSpPr/>
              <p:nvPr/>
            </p:nvSpPr>
            <p:spPr>
              <a:xfrm>
                <a:off x="468113" y="2115352"/>
                <a:ext cx="7992888" cy="1615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LTI continuous system with n dimension state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2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b="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b="0" i="1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has distinct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eigenvalues </a:t>
                </a:r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necessary and sufficient condition of system being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ompletely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controllable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366CC8E-6FD0-4955-B1AE-AE950E4F5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" y="2115352"/>
                <a:ext cx="7992888" cy="1615827"/>
              </a:xfrm>
              <a:prstGeom prst="rect">
                <a:avLst/>
              </a:prstGeom>
              <a:blipFill>
                <a:blip r:embed="rId2"/>
                <a:stretch>
                  <a:fillRect l="-992" t="-4528" b="-7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747770" y="2738599"/>
                <a:ext cx="19164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70" y="2738599"/>
                <a:ext cx="19164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42961" y="3869678"/>
                <a:ext cx="7643192" cy="786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does not contain row with </a:t>
                </a:r>
                <a:r>
                  <a:rPr lang="en-US" altLang="zh-CN" sz="24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element in diagonal canonical form obtained by </a:t>
                </a:r>
                <a:r>
                  <a:rPr lang="en-US" altLang="zh-CN" sz="24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equivalent 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61" y="3869678"/>
                <a:ext cx="7643192" cy="786497"/>
              </a:xfrm>
              <a:prstGeom prst="rect">
                <a:avLst/>
              </a:prstGeom>
              <a:blipFill rotWithShape="1">
                <a:blip r:embed="rId4"/>
                <a:stretch>
                  <a:fillRect l="-1196" t="-10853" b="-13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38671" y="5221163"/>
                <a:ext cx="12334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671" y="5221163"/>
                <a:ext cx="12334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59832" y="4437112"/>
                <a:ext cx="3672993" cy="2403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/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/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 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437112"/>
                <a:ext cx="3672993" cy="24038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09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Controllability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57850" y="1268760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1549872"/>
            <a:ext cx="427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Controllability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366CC8E-6FD0-4955-B1AE-AE950E4F5992}"/>
                  </a:ext>
                </a:extLst>
              </p:cNvPr>
              <p:cNvSpPr/>
              <p:nvPr/>
            </p:nvSpPr>
            <p:spPr>
              <a:xfrm>
                <a:off x="899592" y="2399744"/>
                <a:ext cx="7992888" cy="2225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LTI continuous system with n dimension state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2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b="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b="0" i="1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zh-CN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has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eigenvalues </a:t>
                </a:r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 only a Jordan block corresponding to each repeated eigenvalue, the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necessary and sufficient condition of system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being Completely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controllable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366CC8E-6FD0-4955-B1AE-AE950E4F5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399744"/>
                <a:ext cx="7992888" cy="2225225"/>
              </a:xfrm>
              <a:prstGeom prst="rect">
                <a:avLst/>
              </a:prstGeom>
              <a:blipFill>
                <a:blip r:embed="rId3"/>
                <a:stretch>
                  <a:fillRect l="-992" t="-3288" b="-4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99592" y="5013176"/>
            <a:ext cx="764319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all these rows in matrix </a:t>
            </a:r>
            <a:r>
              <a:rPr lang="en-US" altLang="zh-CN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are corresponding of last row of every Jordan block J are not all 0.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497521"/>
              </p:ext>
            </p:extLst>
          </p:nvPr>
        </p:nvGraphicFramePr>
        <p:xfrm>
          <a:off x="5292080" y="3293896"/>
          <a:ext cx="18923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公式" r:id="rId4" imgW="1054100" imgH="228600" progId="Equation.3">
                  <p:embed/>
                </p:oleObj>
              </mc:Choice>
              <mc:Fallback>
                <p:oleObj name="公式" r:id="rId4" imgW="1054100" imgH="228600" progId="Equation.3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293896"/>
                        <a:ext cx="18923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2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74638"/>
            <a:ext cx="8229600" cy="1143000"/>
          </a:xfrm>
        </p:spPr>
        <p:txBody>
          <a:bodyPr>
            <a:normAutofit/>
          </a:bodyPr>
          <a:lstStyle/>
          <a:p>
            <a:pPr marL="812800" indent="-81280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bservability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43366" y="1450873"/>
            <a:ext cx="427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Observability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criteria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7"/>
              <p:cNvSpPr txBox="1">
                <a:spLocks noChangeArrowheads="1"/>
              </p:cNvSpPr>
              <p:nvPr/>
            </p:nvSpPr>
            <p:spPr bwMode="auto">
              <a:xfrm>
                <a:off x="413268" y="1945773"/>
                <a:ext cx="5328592" cy="452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30000"/>
                  </a:spcBef>
                  <a:spcAft>
                    <a:spcPct val="20000"/>
                  </a:spcAft>
                  <a:buSzPct val="100000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533400" indent="-533400">
                  <a:lnSpc>
                    <a:spcPct val="13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linear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sz="20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zh-CN" altLang="en-US" sz="2000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r>
                  <a:rPr lang="en-US" altLang="zh-C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zh-CN" altLang="en-US" sz="2000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268" y="1945773"/>
                <a:ext cx="5328592" cy="452496"/>
              </a:xfrm>
              <a:prstGeom prst="rect">
                <a:avLst/>
              </a:prstGeom>
              <a:blipFill>
                <a:blip r:embed="rId2"/>
                <a:stretch>
                  <a:fillRect l="-1259" b="-243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579691" y="3284984"/>
                <a:ext cx="2649893" cy="1790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rank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691" y="3284984"/>
                <a:ext cx="2649893" cy="17905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286587" y="2438216"/>
            <a:ext cx="88885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and sufficient condition of system being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observable is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Observability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57850" y="1268760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43366" y="1450873"/>
            <a:ext cx="427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Observability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criteria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413268" y="1945773"/>
                <a:ext cx="5328592" cy="452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30000"/>
                  </a:spcBef>
                  <a:spcAft>
                    <a:spcPct val="20000"/>
                  </a:spcAft>
                  <a:buSzPct val="100000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533400" indent="-533400">
                  <a:lnSpc>
                    <a:spcPct val="13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linear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sz="20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zh-CN" altLang="en-US" sz="2000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r>
                  <a:rPr lang="en-US" altLang="zh-C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zh-CN" altLang="en-US" sz="2000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268" y="1945773"/>
                <a:ext cx="5328592" cy="452496"/>
              </a:xfrm>
              <a:prstGeom prst="rect">
                <a:avLst/>
              </a:prstGeom>
              <a:blipFill>
                <a:blip r:embed="rId2"/>
                <a:stretch>
                  <a:fillRect l="-1259" b="-243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13268" y="2431504"/>
                <a:ext cx="8888582" cy="13241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has distinct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eigenvalues, the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necessary and sufficient condition of system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being completely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observable is 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does not contain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column with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0 element in diagonal canonical form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obtained by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equivalent transform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68" y="2431504"/>
                <a:ext cx="8888582" cy="1324145"/>
              </a:xfrm>
              <a:prstGeom prst="rect">
                <a:avLst/>
              </a:prstGeom>
              <a:blipFill>
                <a:blip r:embed="rId3"/>
                <a:stretch>
                  <a:fillRect l="-754" t="-2765" r="-686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394655" y="4266242"/>
                <a:ext cx="12334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655" y="4266242"/>
                <a:ext cx="123341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203848" y="3829584"/>
                <a:ext cx="3841180" cy="1611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/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/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𝐶𝑃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 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829584"/>
                <a:ext cx="3841180" cy="16119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88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366CC8E-6FD0-4955-B1AE-AE950E4F5992}"/>
                  </a:ext>
                </a:extLst>
              </p:cNvPr>
              <p:cNvSpPr/>
              <p:nvPr/>
            </p:nvSpPr>
            <p:spPr>
              <a:xfrm>
                <a:off x="827584" y="2204864"/>
                <a:ext cx="7992888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LTI continuous system with n dimension state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0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has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eigenvalues 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only a Jordan block corresponding to each repeated eigenvalue, the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necessary and sufficient condition of system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being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ompletely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controllable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366CC8E-6FD0-4955-B1AE-AE950E4F5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204864"/>
                <a:ext cx="7992888" cy="2031325"/>
              </a:xfrm>
              <a:prstGeom prst="rect">
                <a:avLst/>
              </a:prstGeom>
              <a:blipFill>
                <a:blip r:embed="rId2"/>
                <a:stretch>
                  <a:fillRect l="-839" t="-3303" b="-4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840714" y="4581128"/>
            <a:ext cx="7643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all these rows in matrix B which are corresponding of last row of every Jordan block J are not all 0.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3366" y="1450873"/>
            <a:ext cx="427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Observability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criteria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Observability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36512" y="1268760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2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 feedback and output feedback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282177" y="1585941"/>
            <a:ext cx="33051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spcAft>
                <a:spcPct val="20000"/>
              </a:spcAft>
              <a:buSzPct val="10000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SzTx/>
            </a:pP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State feedback</a:t>
            </a:r>
            <a:endParaRPr kumimoji="1" lang="zh-CN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34184" y="2762885"/>
            <a:ext cx="7885870" cy="753887"/>
            <a:chOff x="334184" y="2762885"/>
            <a:chExt cx="7885870" cy="753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/>
                <p:cNvSpPr/>
                <p:nvPr/>
              </p:nvSpPr>
              <p:spPr>
                <a:xfrm>
                  <a:off x="2529310" y="2870441"/>
                  <a:ext cx="161672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altLang="zh-CN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310" y="2870441"/>
                  <a:ext cx="16167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334184" y="2762885"/>
              <a:ext cx="7885870" cy="395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Consider a system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91924" y="3548944"/>
            <a:ext cx="870055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the state variable to the input terminal gives the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feedback control law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23993" y="4495145"/>
            <a:ext cx="5441524" cy="762565"/>
            <a:chOff x="334184" y="4809093"/>
            <a:chExt cx="5441524" cy="762565"/>
          </a:xfrm>
        </p:grpSpPr>
        <p:sp>
          <p:nvSpPr>
            <p:cNvPr id="11" name="矩形 10"/>
            <p:cNvSpPr/>
            <p:nvPr/>
          </p:nvSpPr>
          <p:spPr>
            <a:xfrm>
              <a:off x="334184" y="4809093"/>
              <a:ext cx="2666114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33400" indent="-533400">
                <a:lnSpc>
                  <a:spcPct val="120000"/>
                </a:lnSpc>
                <a:spcBef>
                  <a:spcPct val="100000"/>
                </a:spcBef>
                <a:buFont typeface="Wingdings" panose="05000000000000000000" pitchFamily="2" charset="2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closed-loop system 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3347864" y="4925327"/>
                  <a:ext cx="242784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𝑩𝑲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altLang="zh-CN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4925327"/>
                  <a:ext cx="242784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矩形 12"/>
          <p:cNvSpPr/>
          <p:nvPr/>
        </p:nvSpPr>
        <p:spPr>
          <a:xfrm>
            <a:off x="457200" y="5487540"/>
            <a:ext cx="302102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transfer function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707321" y="5565484"/>
                <a:ext cx="2714141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𝒔𝑰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𝑩𝑲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321" y="5565484"/>
                <a:ext cx="2714141" cy="375552"/>
              </a:xfrm>
              <a:prstGeom prst="rect">
                <a:avLst/>
              </a:prstGeom>
              <a:blipFill rotWithShape="0">
                <a:blip r:embed="rId6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3929672" y="1851026"/>
            <a:ext cx="4947627" cy="1636540"/>
            <a:chOff x="3929672" y="1851026"/>
            <a:chExt cx="4947627" cy="1636540"/>
          </a:xfrm>
        </p:grpSpPr>
        <p:graphicFrame>
          <p:nvGraphicFramePr>
            <p:cNvPr id="28" name="Object 76"/>
            <p:cNvGraphicFramePr>
              <a:graphicFrameLocks noChangeAspect="1"/>
            </p:cNvGraphicFramePr>
            <p:nvPr>
              <p:extLst/>
            </p:nvPr>
          </p:nvGraphicFramePr>
          <p:xfrm>
            <a:off x="3929672" y="1851026"/>
            <a:ext cx="4947627" cy="1636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7" r:id="rId7" imgW="3993919" imgH="1324664" progId="Visio.Drawing.6">
                    <p:embed/>
                  </p:oleObj>
                </mc:Choice>
                <mc:Fallback>
                  <p:oleObj r:id="rId7" imgW="3993919" imgH="1324664" progId="Visio.Drawing.6">
                    <p:embed/>
                    <p:pic>
                      <p:nvPicPr>
                        <p:cNvPr id="28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9672" y="1851026"/>
                          <a:ext cx="4947627" cy="16365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" name="组合 22"/>
            <p:cNvGrpSpPr/>
            <p:nvPr/>
          </p:nvGrpSpPr>
          <p:grpSpPr>
            <a:xfrm>
              <a:off x="4277120" y="2153688"/>
              <a:ext cx="3399504" cy="1131296"/>
              <a:chOff x="4277120" y="2153688"/>
              <a:chExt cx="3399504" cy="1131296"/>
            </a:xfrm>
          </p:grpSpPr>
          <p:cxnSp>
            <p:nvCxnSpPr>
              <p:cNvPr id="18" name="肘形连接符 17"/>
              <p:cNvCxnSpPr/>
              <p:nvPr/>
            </p:nvCxnSpPr>
            <p:spPr>
              <a:xfrm rot="10800000">
                <a:off x="4277120" y="2276134"/>
                <a:ext cx="1375001" cy="1008850"/>
              </a:xfrm>
              <a:prstGeom prst="bentConnector3">
                <a:avLst>
                  <a:gd name="adj1" fmla="val 94115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肘形连接符 33"/>
              <p:cNvCxnSpPr/>
              <p:nvPr/>
            </p:nvCxnSpPr>
            <p:spPr>
              <a:xfrm rot="10800000" flipV="1">
                <a:off x="6156176" y="2153688"/>
                <a:ext cx="1520448" cy="1126296"/>
              </a:xfrm>
              <a:prstGeom prst="bentConnector3">
                <a:avLst>
                  <a:gd name="adj1" fmla="val 2364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组合 3"/>
          <p:cNvGrpSpPr/>
          <p:nvPr/>
        </p:nvGrpSpPr>
        <p:grpSpPr>
          <a:xfrm>
            <a:off x="827584" y="4035054"/>
            <a:ext cx="4904046" cy="379878"/>
            <a:chOff x="827584" y="4035054"/>
            <a:chExt cx="4904046" cy="379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827584" y="4045600"/>
                  <a:ext cx="274152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4045600"/>
                  <a:ext cx="274152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Object 3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3304329" y="4035054"/>
                <a:ext cx="917678" cy="34649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0218" name="Equation" r:id="rId9" imgW="533169" imgH="203112" progId="Equation.DSMT4">
                        <p:embed/>
                      </p:oleObj>
                    </mc:Choice>
                    <mc:Fallback>
                      <p:oleObj name="Equation" r:id="rId9" imgW="533169" imgH="203112" progId="Equation.DSMT4">
                        <p:embed/>
                        <p:pic>
                          <p:nvPicPr>
                            <p:cNvPr id="21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04329" y="4035054"/>
                              <a:ext cx="917678" cy="34649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1" name="Object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86888827"/>
                    </p:ext>
                  </p:extLst>
                </p:nvPr>
              </p:nvGraphicFramePr>
              <p:xfrm>
                <a:off x="3304329" y="4035054"/>
                <a:ext cx="917678" cy="34649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4623" name="Equation" r:id="rId11" imgW="533169" imgH="203112" progId="Equation.DSMT4">
                        <p:embed/>
                      </p:oleObj>
                    </mc:Choice>
                    <mc:Fallback>
                      <p:oleObj name="Equation" r:id="rId11" imgW="533169" imgH="203112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04329" y="4035054"/>
                              <a:ext cx="917678" cy="34649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2" name="Object 7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69723" y="4035997"/>
                <a:ext cx="961907" cy="31869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0219" name="Equation" r:id="rId13" imgW="609336" imgH="203112" progId="Equation.DSMT4">
                        <p:embed/>
                      </p:oleObj>
                    </mc:Choice>
                    <mc:Fallback>
                      <p:oleObj name="Equation" r:id="rId13" imgW="609336" imgH="203112" progId="Equation.DSMT4">
                        <p:embed/>
                        <p:pic>
                          <p:nvPicPr>
                            <p:cNvPr id="22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69723" y="4035997"/>
                              <a:ext cx="961907" cy="31869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2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68156205"/>
                    </p:ext>
                  </p:extLst>
                </p:nvPr>
              </p:nvGraphicFramePr>
              <p:xfrm>
                <a:off x="4769723" y="4035997"/>
                <a:ext cx="961907" cy="31869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4624" name="Equation" r:id="rId15" imgW="609336" imgH="203112" progId="Equation.DSMT4">
                        <p:embed/>
                      </p:oleObj>
                    </mc:Choice>
                    <mc:Fallback>
                      <p:oleObj name="Equation" r:id="rId15" imgW="609336" imgH="203112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69723" y="4035997"/>
                              <a:ext cx="961907" cy="31869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342535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9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Basic concepts of system models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43366" y="1434092"/>
            <a:ext cx="8435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C00000"/>
                </a:solidFill>
              </a:rPr>
              <a:t>A ‘system’ is a group of interacting, interrelated, or interdependent components or parts that function together as a whole to accomplish a goal.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403648" y="2291353"/>
            <a:ext cx="5929354" cy="1071570"/>
            <a:chOff x="1428728" y="1785926"/>
            <a:chExt cx="5929354" cy="1071570"/>
          </a:xfrm>
        </p:grpSpPr>
        <p:sp>
          <p:nvSpPr>
            <p:cNvPr id="10" name="矩形 9"/>
            <p:cNvSpPr/>
            <p:nvPr/>
          </p:nvSpPr>
          <p:spPr>
            <a:xfrm>
              <a:off x="3500430" y="1928802"/>
              <a:ext cx="1714512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itchFamily="18" charset="0"/>
                  <a:cs typeface="Times New Roman" pitchFamily="18" charset="0"/>
                </a:rPr>
                <a:t>Plant</a:t>
              </a:r>
            </a:p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12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5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2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6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,…, </a:t>
              </a:r>
              <a:r>
                <a:rPr lang="en-US" sz="1200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900" dirty="0" err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1" name="右箭头 10"/>
            <p:cNvSpPr/>
            <p:nvPr/>
          </p:nvSpPr>
          <p:spPr>
            <a:xfrm>
              <a:off x="2229340" y="2120970"/>
              <a:ext cx="1214446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5263494" y="2357430"/>
              <a:ext cx="1143008" cy="71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28728" y="1785926"/>
              <a:ext cx="100013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Inputs</a:t>
              </a:r>
            </a:p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215074" y="1785926"/>
              <a:ext cx="1143008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Outputs</a:t>
              </a:r>
            </a:p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15" name="右箭头 14"/>
          <p:cNvSpPr/>
          <p:nvPr/>
        </p:nvSpPr>
        <p:spPr>
          <a:xfrm>
            <a:off x="2189466" y="2869264"/>
            <a:ext cx="121444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204260" y="3274209"/>
            <a:ext cx="121444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243114" y="3225416"/>
            <a:ext cx="1143008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5246506" y="2554959"/>
            <a:ext cx="1143008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698862"/>
            <a:ext cx="2185519" cy="5148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367121"/>
            <a:ext cx="1985100" cy="4576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5223646"/>
            <a:ext cx="1985100" cy="429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89174" y="3808331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variable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1905" y="44814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variable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1905" y="525348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variable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80112" y="4074715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1.Input-output description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右箭头 25"/>
          <p:cNvSpPr/>
          <p:nvPr/>
        </p:nvSpPr>
        <p:spPr>
          <a:xfrm rot="1700937">
            <a:off x="4783284" y="4055947"/>
            <a:ext cx="550785" cy="45719"/>
          </a:xfrm>
          <a:prstGeom prst="rightArrow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580112" y="5333146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2.State-space description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右箭头 27"/>
          <p:cNvSpPr/>
          <p:nvPr/>
        </p:nvSpPr>
        <p:spPr>
          <a:xfrm rot="20174309">
            <a:off x="4783283" y="4503882"/>
            <a:ext cx="550785" cy="45719"/>
          </a:xfrm>
          <a:prstGeom prst="rightArrow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flipV="1">
            <a:off x="4792885" y="5453440"/>
            <a:ext cx="654924" cy="63792"/>
          </a:xfrm>
          <a:prstGeom prst="rightArrow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3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2" grpId="0"/>
      <p:bldP spid="23" grpId="0"/>
      <p:bldP spid="24" grpId="0"/>
      <p:bldP spid="25" grpId="0"/>
      <p:bldP spid="26" grpId="0" animBg="1"/>
      <p:bldP spid="27" grpId="0"/>
      <p:bldP spid="28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 feedback and output feedback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274777" y="1662653"/>
            <a:ext cx="33051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spcAft>
                <a:spcPct val="20000"/>
              </a:spcAft>
              <a:buSzPct val="10000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SzTx/>
            </a:pP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Output feedback</a:t>
            </a:r>
            <a:endParaRPr kumimoji="1" lang="zh-CN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7333" y="2608626"/>
            <a:ext cx="3811851" cy="753887"/>
            <a:chOff x="334184" y="2762885"/>
            <a:chExt cx="3811851" cy="753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/>
                <p:cNvSpPr/>
                <p:nvPr/>
              </p:nvSpPr>
              <p:spPr>
                <a:xfrm>
                  <a:off x="2529310" y="2870441"/>
                  <a:ext cx="161672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altLang="zh-CN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310" y="2870441"/>
                  <a:ext cx="16167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334184" y="2762885"/>
              <a:ext cx="2195126" cy="395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Consider system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07504" y="3556672"/>
            <a:ext cx="895207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the output to the input terminal gives the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feedback control law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04477" y="4302877"/>
            <a:ext cx="5556940" cy="762565"/>
            <a:chOff x="334184" y="4809093"/>
            <a:chExt cx="5556940" cy="762565"/>
          </a:xfrm>
        </p:grpSpPr>
        <p:sp>
          <p:nvSpPr>
            <p:cNvPr id="11" name="矩形 10"/>
            <p:cNvSpPr/>
            <p:nvPr/>
          </p:nvSpPr>
          <p:spPr>
            <a:xfrm>
              <a:off x="334184" y="4809093"/>
              <a:ext cx="2666114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33400" indent="-533400">
                <a:lnSpc>
                  <a:spcPct val="120000"/>
                </a:lnSpc>
                <a:spcBef>
                  <a:spcPct val="100000"/>
                </a:spcBef>
                <a:buFont typeface="Wingdings" panose="05000000000000000000" pitchFamily="2" charset="2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closed-loop system 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3347864" y="4925327"/>
                  <a:ext cx="254326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𝑩𝑭𝑪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𝐵𝑣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altLang="zh-CN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4925327"/>
                  <a:ext cx="2543260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矩形 12"/>
          <p:cNvSpPr/>
          <p:nvPr/>
        </p:nvSpPr>
        <p:spPr>
          <a:xfrm>
            <a:off x="337684" y="5295272"/>
            <a:ext cx="302102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transfer function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587805" y="5373216"/>
                <a:ext cx="282955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𝒔𝑰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𝑩𝑭𝑪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805" y="5373216"/>
                <a:ext cx="2829557" cy="375552"/>
              </a:xfrm>
              <a:prstGeom prst="rect">
                <a:avLst/>
              </a:prstGeom>
              <a:blipFill rotWithShape="0"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53"/>
          <p:cNvGraphicFramePr>
            <a:graphicFrameLocks noChangeAspect="1"/>
          </p:cNvGraphicFramePr>
          <p:nvPr>
            <p:extLst/>
          </p:nvPr>
        </p:nvGraphicFramePr>
        <p:xfrm>
          <a:off x="4029102" y="1251622"/>
          <a:ext cx="5114898" cy="1867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name="Visio" r:id="rId7" imgW="2772251" imgH="1011079" progId="Visio.Drawing.11">
                  <p:embed/>
                </p:oleObj>
              </mc:Choice>
              <mc:Fallback>
                <p:oleObj name="Visio" r:id="rId7" imgW="2772251" imgH="1011079" progId="Visio.Drawing.11">
                  <p:embed/>
                  <p:pic>
                    <p:nvPicPr>
                      <p:cNvPr id="16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102" y="1251622"/>
                        <a:ext cx="5114898" cy="1867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735D58AF-0E55-4FFE-8F8E-EB2827947B6C}"/>
              </a:ext>
            </a:extLst>
          </p:cNvPr>
          <p:cNvGrpSpPr/>
          <p:nvPr/>
        </p:nvGrpSpPr>
        <p:grpSpPr>
          <a:xfrm>
            <a:off x="1061697" y="3968533"/>
            <a:ext cx="3227312" cy="369332"/>
            <a:chOff x="1061697" y="3968533"/>
            <a:chExt cx="32273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1061697" y="3968533"/>
                  <a:ext cx="274152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697" y="3968533"/>
                  <a:ext cx="27415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7" name="Object 6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3587805" y="4044240"/>
                <a:ext cx="701204" cy="27236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229" name="公式" r:id="rId10" imgW="469696" imgH="177723" progId="Equation.3">
                        <p:embed/>
                      </p:oleObj>
                    </mc:Choice>
                    <mc:Fallback>
                      <p:oleObj name="公式" r:id="rId10" imgW="469696" imgH="177723" progId="Equation.3">
                        <p:embed/>
                        <p:pic>
                          <p:nvPicPr>
                            <p:cNvPr id="17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87805" y="4044240"/>
                              <a:ext cx="701204" cy="2723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7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16427353"/>
                    </p:ext>
                  </p:extLst>
                </p:nvPr>
              </p:nvGraphicFramePr>
              <p:xfrm>
                <a:off x="3587805" y="4044240"/>
                <a:ext cx="701204" cy="27236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668" name="公式" r:id="rId12" imgW="469696" imgH="177723" progId="Equation.3">
                        <p:embed/>
                      </p:oleObj>
                    </mc:Choice>
                    <mc:Fallback>
                      <p:oleObj name="公式" r:id="rId12" imgW="469696" imgH="17772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87805" y="4044240"/>
                              <a:ext cx="701204" cy="2723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82636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7278" y="1339591"/>
            <a:ext cx="8208912" cy="139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feedback could improve system performance</a:t>
            </a: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variables contain abundant system internal information</a:t>
            </a: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stabilization</a:t>
            </a: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pole 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40175" y="3138992"/>
                <a:ext cx="7855588" cy="794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-533400" algn="just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3:</a:t>
                </a:r>
                <a:r>
                  <a:rPr lang="en-US" altLang="zh-CN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State feedback system is asymptotically stable if 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𝑩𝑲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negative eigenvalues.  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75" y="3138992"/>
                <a:ext cx="7855588" cy="794064"/>
              </a:xfrm>
              <a:prstGeom prst="rect">
                <a:avLst/>
              </a:prstGeom>
              <a:blipFill rotWithShape="0">
                <a:blip r:embed="rId2"/>
                <a:stretch>
                  <a:fillRect l="-776" t="-769" r="-698" b="-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41093" y="2696620"/>
            <a:ext cx="790042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stabilization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7D2154-8D1E-47F6-BA6C-0FB082465301}"/>
              </a:ext>
            </a:extLst>
          </p:cNvPr>
          <p:cNvSpPr/>
          <p:nvPr/>
        </p:nvSpPr>
        <p:spPr>
          <a:xfrm>
            <a:off x="726026" y="3933056"/>
            <a:ext cx="7855588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33400" algn="just">
              <a:lnSpc>
                <a:spcPct val="12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 4: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 and only if the uncontrollable part is asymptotically stable, that the system can be stabilized by state feedback.</a:t>
            </a:r>
          </a:p>
        </p:txBody>
      </p:sp>
      <p:sp>
        <p:nvSpPr>
          <p:cNvPr id="10" name="矩形 9"/>
          <p:cNvSpPr/>
          <p:nvPr/>
        </p:nvSpPr>
        <p:spPr>
          <a:xfrm>
            <a:off x="426862" y="4635055"/>
            <a:ext cx="4628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Pole placement by state feedback: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55576" y="5096720"/>
                <a:ext cx="7704856" cy="1064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5:</a:t>
                </a:r>
                <a:r>
                  <a:rPr lang="en-US" altLang="zh-CN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poles of LTI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zh-CN" alt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𝑩𝒖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could be assigned arbitrarily by using a linear state feedback, if  and only if the system is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completely controllable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096720"/>
                <a:ext cx="7704856" cy="1064907"/>
              </a:xfrm>
              <a:prstGeom prst="rect">
                <a:avLst/>
              </a:prstGeom>
              <a:blipFill rotWithShape="1">
                <a:blip r:embed="rId3"/>
                <a:stretch>
                  <a:fillRect l="-870" t="-285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标题 1"/>
          <p:cNvSpPr txBox="1">
            <a:spLocks/>
          </p:cNvSpPr>
          <p:nvPr/>
        </p:nvSpPr>
        <p:spPr>
          <a:xfrm>
            <a:off x="436260" y="196591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 feedback and output feedback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6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 Observer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6237C5DD-0101-4743-945F-831666967EDB}"/>
              </a:ext>
            </a:extLst>
          </p:cNvPr>
          <p:cNvGrpSpPr/>
          <p:nvPr/>
        </p:nvGrpSpPr>
        <p:grpSpPr>
          <a:xfrm>
            <a:off x="251520" y="1415481"/>
            <a:ext cx="7627415" cy="496867"/>
            <a:chOff x="251520" y="1415481"/>
            <a:chExt cx="7627415" cy="49686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F3568D7-F967-4939-BF58-CBAF39B32352}"/>
                </a:ext>
              </a:extLst>
            </p:cNvPr>
            <p:cNvSpPr/>
            <p:nvPr/>
          </p:nvSpPr>
          <p:spPr>
            <a:xfrm>
              <a:off x="251520" y="1415481"/>
              <a:ext cx="4038285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(1) Full dimensional observer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668B3928-2B8D-42C9-992E-4D8D3CA6F50C}"/>
                    </a:ext>
                  </a:extLst>
                </p:cNvPr>
                <p:cNvSpPr/>
                <p:nvPr/>
              </p:nvSpPr>
              <p:spPr>
                <a:xfrm>
                  <a:off x="4788024" y="1434160"/>
                  <a:ext cx="309091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𝐝𝐢𝐦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𝐝𝐢𝐦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2400" dirty="0"/>
                    <a:t>=n</a:t>
                  </a:r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668B3928-2B8D-42C9-992E-4D8D3CA6F5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1434160"/>
                  <a:ext cx="3090911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9211" r="-2170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7" name="Object 14">
            <a:extLst>
              <a:ext uri="{FF2B5EF4-FFF2-40B4-BE49-F238E27FC236}">
                <a16:creationId xmlns:a16="http://schemas.microsoft.com/office/drawing/2014/main" id="{9D48DA29-3DFE-4288-9140-29739215311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855229" y="1932745"/>
          <a:ext cx="6053350" cy="33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4" name="Picture" r:id="rId4" imgW="6981840" imgH="3876840" progId="Word.Picture.8">
                  <p:embed/>
                </p:oleObj>
              </mc:Choice>
              <mc:Fallback>
                <p:oleObj name="Picture" r:id="rId4" imgW="6981840" imgH="3876840" progId="Word.Picture.8">
                  <p:embed/>
                  <p:pic>
                    <p:nvPicPr>
                      <p:cNvPr id="37" name="Object 14">
                        <a:extLst>
                          <a:ext uri="{FF2B5EF4-FFF2-40B4-BE49-F238E27FC236}">
                            <a16:creationId xmlns:a16="http://schemas.microsoft.com/office/drawing/2014/main" id="{9D48DA29-3DFE-4288-9140-2973921531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229" y="1932745"/>
                        <a:ext cx="6053350" cy="33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1">
            <a:extLst>
              <a:ext uri="{FF2B5EF4-FFF2-40B4-BE49-F238E27FC236}">
                <a16:creationId xmlns:a16="http://schemas.microsoft.com/office/drawing/2014/main" id="{B1C3FD10-907F-4F80-BD91-3C6FCF09FC7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5421" y="2173917"/>
          <a:ext cx="30051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5" name="Equation" r:id="rId6" imgW="1523880" imgH="241200" progId="Equation.DSMT4">
                  <p:embed/>
                </p:oleObj>
              </mc:Choice>
              <mc:Fallback>
                <p:oleObj name="Equation" r:id="rId6" imgW="1523880" imgH="241200" progId="Equation.DSMT4">
                  <p:embed/>
                  <p:pic>
                    <p:nvPicPr>
                      <p:cNvPr id="38" name="Object 11">
                        <a:extLst>
                          <a:ext uri="{FF2B5EF4-FFF2-40B4-BE49-F238E27FC236}">
                            <a16:creationId xmlns:a16="http://schemas.microsoft.com/office/drawing/2014/main" id="{B1C3FD10-907F-4F80-BD91-3C6FCF09FC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1" y="2173917"/>
                        <a:ext cx="30051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>
            <a:extLst>
              <a:ext uri="{FF2B5EF4-FFF2-40B4-BE49-F238E27FC236}">
                <a16:creationId xmlns:a16="http://schemas.microsoft.com/office/drawing/2014/main" id="{A9D58964-3D67-46C6-80F2-54857258AC4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57200" y="2768292"/>
          <a:ext cx="29305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6" name="Equation" r:id="rId8" imgW="1485720" imgH="215640" progId="Equation.DSMT4">
                  <p:embed/>
                </p:oleObj>
              </mc:Choice>
              <mc:Fallback>
                <p:oleObj name="Equation" r:id="rId8" imgW="1485720" imgH="215640" progId="Equation.DSMT4">
                  <p:embed/>
                  <p:pic>
                    <p:nvPicPr>
                      <p:cNvPr id="39" name="Object 12">
                        <a:extLst>
                          <a:ext uri="{FF2B5EF4-FFF2-40B4-BE49-F238E27FC236}">
                            <a16:creationId xmlns:a16="http://schemas.microsoft.com/office/drawing/2014/main" id="{A9D58964-3D67-46C6-80F2-54857258A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68292"/>
                        <a:ext cx="29305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3">
            <a:extLst>
              <a:ext uri="{FF2B5EF4-FFF2-40B4-BE49-F238E27FC236}">
                <a16:creationId xmlns:a16="http://schemas.microsoft.com/office/drawing/2014/main" id="{9D125E8C-9F6A-4B49-BAB4-A021925F1D3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0008" y="3378851"/>
          <a:ext cx="32559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7" name="Equation" r:id="rId10" imgW="1650960" imgH="241200" progId="Equation.DSMT4">
                  <p:embed/>
                </p:oleObj>
              </mc:Choice>
              <mc:Fallback>
                <p:oleObj name="Equation" r:id="rId10" imgW="1650960" imgH="241200" progId="Equation.DSMT4">
                  <p:embed/>
                  <p:pic>
                    <p:nvPicPr>
                      <p:cNvPr id="40" name="Object 13">
                        <a:extLst>
                          <a:ext uri="{FF2B5EF4-FFF2-40B4-BE49-F238E27FC236}">
                            <a16:creationId xmlns:a16="http://schemas.microsoft.com/office/drawing/2014/main" id="{9D125E8C-9F6A-4B49-BAB4-A021925F1D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08" y="3378851"/>
                        <a:ext cx="32559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组合 42">
            <a:extLst>
              <a:ext uri="{FF2B5EF4-FFF2-40B4-BE49-F238E27FC236}">
                <a16:creationId xmlns:a16="http://schemas.microsoft.com/office/drawing/2014/main" id="{38221EBC-FDB0-4C04-BBDF-DD26D30FCDB9}"/>
              </a:ext>
            </a:extLst>
          </p:cNvPr>
          <p:cNvGrpSpPr/>
          <p:nvPr/>
        </p:nvGrpSpPr>
        <p:grpSpPr>
          <a:xfrm>
            <a:off x="192329" y="3900175"/>
            <a:ext cx="3443568" cy="940066"/>
            <a:chOff x="192329" y="3900175"/>
            <a:chExt cx="3443568" cy="94006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0758996-6CA9-4135-8302-FEC728B96E95}"/>
                </a:ext>
              </a:extLst>
            </p:cNvPr>
            <p:cNvSpPr/>
            <p:nvPr/>
          </p:nvSpPr>
          <p:spPr>
            <a:xfrm>
              <a:off x="192329" y="3900175"/>
              <a:ext cx="3443568" cy="9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             is</a:t>
              </a:r>
            </a:p>
            <a:p>
              <a:pPr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observer system matrix</a:t>
              </a:r>
            </a:p>
          </p:txBody>
        </p:sp>
        <p:graphicFrame>
          <p:nvGraphicFramePr>
            <p:cNvPr id="42" name="Object 8">
              <a:extLst>
                <a:ext uri="{FF2B5EF4-FFF2-40B4-BE49-F238E27FC236}">
                  <a16:creationId xmlns:a16="http://schemas.microsoft.com/office/drawing/2014/main" id="{39E1A9B3-187F-4130-882A-228FD6F6BF9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115616" y="3997356"/>
            <a:ext cx="101758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8" name="公式" r:id="rId12" imgW="418918" imgH="177723" progId="Equation.3">
                    <p:embed/>
                  </p:oleObj>
                </mc:Choice>
                <mc:Fallback>
                  <p:oleObj name="公式" r:id="rId12" imgW="418918" imgH="177723" progId="Equation.3">
                    <p:embed/>
                    <p:pic>
                      <p:nvPicPr>
                        <p:cNvPr id="42" name="Object 8">
                          <a:extLst>
                            <a:ext uri="{FF2B5EF4-FFF2-40B4-BE49-F238E27FC236}">
                              <a16:creationId xmlns:a16="http://schemas.microsoft.com/office/drawing/2014/main" id="{39E1A9B3-187F-4130-882A-228FD6F6BF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3997356"/>
                          <a:ext cx="1017588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5CAF6F3-4ED5-4CF3-ADA7-0F7BEDCEE599}"/>
              </a:ext>
            </a:extLst>
          </p:cNvPr>
          <p:cNvGrpSpPr/>
          <p:nvPr/>
        </p:nvGrpSpPr>
        <p:grpSpPr>
          <a:xfrm>
            <a:off x="85975" y="5202317"/>
            <a:ext cx="9058025" cy="1477328"/>
            <a:chOff x="863825" y="3862665"/>
            <a:chExt cx="8446654" cy="164207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E184B6C-ACBC-4EE8-B0C8-6BD4E917F6C8}"/>
                </a:ext>
              </a:extLst>
            </p:cNvPr>
            <p:cNvSpPr/>
            <p:nvPr/>
          </p:nvSpPr>
          <p:spPr>
            <a:xfrm>
              <a:off x="863825" y="3862665"/>
              <a:ext cx="8446654" cy="1642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3400" indent="-533400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Theorem: If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LTI system (A,B,C) is observable,  then the state of </a:t>
              </a:r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observer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could be estimated by </a:t>
              </a:r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 and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 can be </a:t>
              </a:r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</a:t>
              </a:r>
            </a:p>
            <a:p>
              <a:pPr marL="533400" indent="-533400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determined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 arbitrarily assigned poles.</a:t>
              </a:r>
            </a:p>
          </p:txBody>
        </p:sp>
        <p:graphicFrame>
          <p:nvGraphicFramePr>
            <p:cNvPr id="21" name="Object 3">
              <a:extLst>
                <a:ext uri="{FF2B5EF4-FFF2-40B4-BE49-F238E27FC236}">
                  <a16:creationId xmlns:a16="http://schemas.microsoft.com/office/drawing/2014/main" id="{E3BE7CB8-FDD5-4FE9-A46A-A32C7B1483D2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071562" y="4517980"/>
            <a:ext cx="3618092" cy="406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9" name="公式" r:id="rId14" imgW="1981200" imgH="241300" progId="Equation.3">
                    <p:embed/>
                  </p:oleObj>
                </mc:Choice>
                <mc:Fallback>
                  <p:oleObj name="公式" r:id="rId14" imgW="1981200" imgH="241300" progId="Equation.3">
                    <p:embed/>
                    <p:pic>
                      <p:nvPicPr>
                        <p:cNvPr id="21" name="Object 3">
                          <a:extLst>
                            <a:ext uri="{FF2B5EF4-FFF2-40B4-BE49-F238E27FC236}">
                              <a16:creationId xmlns:a16="http://schemas.microsoft.com/office/drawing/2014/main" id="{E3BE7CB8-FDD5-4FE9-A46A-A32C7B1483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562" y="4517980"/>
                          <a:ext cx="3618092" cy="406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4252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Pole placement for LTI system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3528" y="1417638"/>
                <a:ext cx="4713726" cy="395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33400" indent="-533400">
                  <a:lnSpc>
                    <a:spcPct val="12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zh-CN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determine the  feedback gain matrix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7638"/>
                <a:ext cx="4713726" cy="395749"/>
              </a:xfrm>
              <a:prstGeom prst="rect">
                <a:avLst/>
              </a:prstGeom>
              <a:blipFill>
                <a:blip r:embed="rId2"/>
                <a:stretch>
                  <a:fillRect l="-1035" t="-1563" b="-2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79512" y="2015015"/>
            <a:ext cx="7272808" cy="388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if the system is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controllable</a:t>
            </a:r>
          </a:p>
          <a:p>
            <a:pPr marL="533400" indent="-5334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the closed-loop system characteristic polynomial</a:t>
            </a:r>
          </a:p>
          <a:p>
            <a:pPr marL="533400" indent="-5334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AutoNum type="arabicParenBoth"/>
            </a:pP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 the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characteristic polynomial with expected poles</a:t>
            </a:r>
          </a:p>
          <a:p>
            <a:pPr marL="533400" indent="-5334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AutoNum type="arabicParenBoth"/>
            </a:pP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AutoNum type="arabicParenBoth"/>
            </a:pP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polynomial should be the same, so the corresponding coefficients should be the same. Solving linear equation set to get the matrix.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19672" y="2924944"/>
                <a:ext cx="16294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𝑠𝐼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𝐵𝐾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24944"/>
                <a:ext cx="162948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05343" y="3891653"/>
                <a:ext cx="136255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343" y="3891653"/>
                <a:ext cx="1362552" cy="8485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2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 observer for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LTI system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3528" y="1417638"/>
                <a:ext cx="4247638" cy="42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33400" indent="-533400">
                  <a:lnSpc>
                    <a:spcPct val="12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zh-CN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determine the  observer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7638"/>
                <a:ext cx="4247638" cy="424732"/>
              </a:xfrm>
              <a:prstGeom prst="rect">
                <a:avLst/>
              </a:prstGeom>
              <a:blipFill>
                <a:blip r:embed="rId2"/>
                <a:stretch>
                  <a:fillRect l="-1148" t="-1449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79512" y="2015015"/>
            <a:ext cx="7272808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if the system is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observable 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closed-loop system characteristic polynomial</a:t>
            </a:r>
          </a:p>
          <a:p>
            <a:pPr marL="533400" indent="-5334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AutoNum type="arabicParenBoth"/>
            </a:pP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 the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 observer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poles</a:t>
            </a:r>
          </a:p>
          <a:p>
            <a:pPr marL="533400" indent="-5334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AutoNum type="arabicParenBoth"/>
            </a:pP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AutoNum type="arabicParenBoth"/>
            </a:pP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polynomial should be the same, so the corresponding coefficients should be the same. Solving linear equation set to get the matrix.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19672" y="2924944"/>
                <a:ext cx="1624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𝑠𝐼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𝐻𝐶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24944"/>
                <a:ext cx="162461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05343" y="3891653"/>
                <a:ext cx="136255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343" y="3891653"/>
                <a:ext cx="1362552" cy="8485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49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9622" y="1018916"/>
            <a:ext cx="7938882" cy="573881"/>
          </a:xfrm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MATLAB code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77541" y="1700808"/>
            <a:ext cx="6723459" cy="297033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Common commands: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defRPr/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G=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ss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(A, B, C, D)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(A, B, C, D) is coefficient matrix.</a:t>
            </a:r>
          </a:p>
          <a:p>
            <a:pPr marL="0" indent="0" algn="just">
              <a:buNone/>
              <a:defRPr/>
            </a:pP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Gtf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num,den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),G=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ss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Gtf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Transfer function.</a:t>
            </a:r>
          </a:p>
          <a:p>
            <a:pPr marL="0" indent="0" algn="just">
              <a:buNone/>
              <a:defRPr/>
            </a:pP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Gz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ss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(A, B, C, D,Ts): 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Discrete State Model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Gz</a:t>
            </a:r>
            <a:r>
              <a:rPr lang="zh-CN" altLang="zh-CN" sz="1800" dirty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(A, B, C,  </a:t>
            </a:r>
          </a:p>
          <a:p>
            <a:pPr marL="0" indent="0" algn="just">
              <a:buNone/>
              <a:defRPr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D) is</a:t>
            </a:r>
            <a:r>
              <a:rPr lang="zh-CN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coefficient matrix of continuous system</a:t>
            </a:r>
            <a:r>
              <a:rPr lang="zh-CN" altLang="zh-CN" sz="1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1800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Sampling Time.</a:t>
            </a:r>
            <a:endParaRPr lang="zh-CN" altLang="zh-C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l-PL" altLang="zh-CN" sz="1800" b="1" dirty="0">
                <a:latin typeface="Times New Roman" pitchFamily="18" charset="0"/>
                <a:cs typeface="Times New Roman" pitchFamily="18" charset="0"/>
              </a:rPr>
              <a:t>[a,b,c,d]=ssdata(G)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Extraction of coefficient matrix in model G,</a:t>
            </a:r>
            <a:r>
              <a:rPr lang="zh-CN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altLang="zh-CN" sz="1800" dirty="0">
                <a:latin typeface="Times New Roman" pitchFamily="18" charset="0"/>
                <a:cs typeface="Times New Roman" pitchFamily="18" charset="0"/>
              </a:rPr>
              <a:t>a,b,c,d)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G.A: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Extraction of coefficient matrix A in model G.</a:t>
            </a:r>
            <a:endParaRPr lang="zh-CN" altLang="zh-C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related functions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1214422"/>
            <a:ext cx="65009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51520" y="1421318"/>
            <a:ext cx="1831268" cy="9361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Transfer function G(s)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265669" y="4800592"/>
            <a:ext cx="1831268" cy="9361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Zero-pole model G(s)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46494" y="2995224"/>
            <a:ext cx="1831268" cy="9361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State space model (A,B,C,D)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27784" y="15993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627784" y="1599378"/>
          <a:ext cx="3583552" cy="52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r:id="rId3" imgW="3098800" imgH="457200" progId="Equation.3">
                  <p:embed/>
                </p:oleObj>
              </mc:Choice>
              <mc:Fallback>
                <p:oleObj r:id="rId3" imgW="3098800" imgH="457200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599378"/>
                        <a:ext cx="3583552" cy="529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31840" y="47979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3131840" y="4797909"/>
          <a:ext cx="12858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r:id="rId5" imgW="1282700" imgH="863600" progId="Equation.3">
                  <p:embed/>
                </p:oleObj>
              </mc:Choice>
              <mc:Fallback>
                <p:oleObj r:id="rId5" imgW="1282700" imgH="863600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797909"/>
                        <a:ext cx="128587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788024" y="5083978"/>
            <a:ext cx="157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G=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zpk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(Z,P,K)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00914" y="172164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G=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tf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num,den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699792" y="3140110"/>
                <a:ext cx="16669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140110"/>
                <a:ext cx="1666931" cy="646331"/>
              </a:xfrm>
              <a:prstGeom prst="rect">
                <a:avLst/>
              </a:prstGeom>
              <a:blipFill rotWithShape="1">
                <a:blip r:embed="rId7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4821119" y="3261054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G=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 B, C, D)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8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related functions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57810" y="1484783"/>
            <a:ext cx="65009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661392" y="1987640"/>
            <a:ext cx="1831268" cy="9361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Transfer function G(s)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675541" y="5366914"/>
            <a:ext cx="1831268" cy="9361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Zero-pole model G(s)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656366" y="3561546"/>
            <a:ext cx="1831268" cy="9361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State space model (A,B,C,D)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99592" y="400597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tf2zp,zp2tf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372200" y="297433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tf2ss,ss2tf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372200" y="472514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ss2zp,zp2ss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39552" y="1417638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P438, Example 9-6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related functions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83568" y="148478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Solutions of state space model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951943"/>
            <a:ext cx="79312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(1) Response of system with step signal as input</a:t>
            </a:r>
            <a:r>
              <a:rPr lang="zh-CN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1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G=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ss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(A,B,C,D</a:t>
            </a: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y,t,x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]=step(G</a:t>
            </a: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plot(</a:t>
            </a:r>
            <a:r>
              <a:rPr lang="en-US" altLang="zh-CN" b="1" kern="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t,x</a:t>
            </a: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endParaRPr lang="zh-CN" altLang="zh-CN" sz="1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005064"/>
            <a:ext cx="66247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(2) u=0, homogenous state equation</a:t>
            </a:r>
            <a:endParaRPr lang="zh-CN" altLang="zh-CN" sz="1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y,t,x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]=initial(G,x0</a:t>
            </a: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P435 Example 9-4</a:t>
            </a:r>
            <a:endParaRPr lang="zh-CN" altLang="zh-CN" sz="14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99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related functions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83568" y="1484784"/>
            <a:ext cx="5438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Controllability and observability of state space model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616" y="2338311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co=ctrb(A</a:t>
            </a:r>
            <a:r>
              <a:rPr lang="zh-CN" altLang="zh-CN" b="1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B)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1265" y="273005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rank(co)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15616" y="3952917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ob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obsv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5616" y="4437112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rank(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ob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52733" y="2996952"/>
            <a:ext cx="23711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P458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 </a:t>
            </a:r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9-15,16</a:t>
            </a:r>
            <a:endParaRPr lang="zh-CN" altLang="zh-CN" sz="14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4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335" y="28169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State-space model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346180" y="1476490"/>
            <a:ext cx="39392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tx1"/>
                </a:solidFill>
              </a:rPr>
              <a:t>Linear continuous system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4" name="图片 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80" y="2020731"/>
            <a:ext cx="3656013" cy="9144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4777466" y="1476491"/>
            <a:ext cx="337380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tx1"/>
                </a:solidFill>
              </a:rPr>
              <a:t>Linear discrete system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6" name="图片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36536"/>
            <a:ext cx="441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3625056" y="2654300"/>
            <a:ext cx="24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600" b="1" kern="1200">
                <a:solidFill>
                  <a:srgbClr val="C7117D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eaLnBrk="1" hangingPunct="1"/>
            <a:endParaRPr lang="en-US" altLang="zh-CN" sz="1000" b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1000" b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en-US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356992"/>
            <a:ext cx="3111263" cy="972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612" y="3356992"/>
            <a:ext cx="3416663" cy="97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2163838" y="4941168"/>
                <a:ext cx="4528291" cy="16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      </m:t>
                            </m:r>
                            <m:r>
                              <a:rPr lang="zh-CN" alt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𝐬𝐲𝐬𝐭𝐞𝐦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𝐦𝐚𝐭𝐫𝐢𝐱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      </m:t>
                            </m:r>
                            <m:r>
                              <a:rPr lang="zh-CN" alt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𝐜𝐨𝐧𝐭𝐫𝐨𝐥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𝐦𝐚𝐭𝐫𝐢𝐱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     </m:t>
                            </m:r>
                            <m:r>
                              <a:rPr lang="zh-CN" alt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𝐨𝐮𝐭𝐩𝐮𝐭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𝐦𝐚𝐭𝐫𝐢𝐱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     </m:t>
                            </m:r>
                            <m:r>
                              <a:rPr lang="zh-CN" alt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𝐃𝐢𝐫𝐞𝐜𝐭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𝐭𝐫𝐚𝐧𝐬𝐦𝐢𝐬𝐬𝐢𝐨𝐧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𝐦𝐚𝐭𝐫𝐢𝐱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838" y="4941168"/>
                <a:ext cx="4528291" cy="16580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0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7" grpId="0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related functions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83568" y="1484784"/>
            <a:ext cx="1905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Linear transform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2479" y="2249457"/>
            <a:ext cx="61206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[At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Bt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Dt]=ss2ss(A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T)</a:t>
            </a:r>
            <a:endParaRPr lang="zh-CN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887" y="9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3059832" y="2939805"/>
          <a:ext cx="1008112" cy="425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r:id="rId3" imgW="431425" imgH="177646" progId="Equation.3">
                  <p:embed/>
                </p:oleObj>
              </mc:Choice>
              <mc:Fallback>
                <p:oleObj r:id="rId3" imgW="431425" imgH="177646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939805"/>
                        <a:ext cx="1008112" cy="425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7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related functions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1520" y="1417638"/>
            <a:ext cx="792088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Diagonal form:</a:t>
            </a:r>
          </a:p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T]=canon(A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'modal')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Observable canonical form: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[At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T]=canon(A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'companion')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Controllable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canonical form: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[At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T]=canon(A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'companion')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At'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Ct'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Bt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Dt</a:t>
            </a: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']</a:t>
            </a:r>
            <a:endParaRPr lang="zh-CN" altLang="zh-CN" sz="1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4806" y="4725144"/>
            <a:ext cx="218104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P512 exercise 9-6</a:t>
            </a:r>
            <a:endParaRPr lang="zh-CN" altLang="zh-CN" sz="14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4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related functions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059832" y="2172756"/>
            <a:ext cx="173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K=place(A,B,P)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899592" y="2172756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Pole placement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59831" y="2780928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K=acker(A, b, p)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087592" y="4152087"/>
            <a:ext cx="226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H=(place(A</a:t>
            </a:r>
            <a:r>
              <a:rPr lang="en-US" altLang="zh-CN" b="1" dirty="0"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',c',</a:t>
            </a:r>
            <a:r>
              <a:rPr lang="en-US" altLang="zh-CN" b="1" dirty="0" err="1"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P_o</a:t>
            </a:r>
            <a:r>
              <a:rPr lang="en-US" altLang="zh-CN" b="1" dirty="0"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))'</a:t>
            </a:r>
            <a:endParaRPr lang="zh-CN" altLang="en-US" b="1" dirty="0">
              <a:latin typeface="Times New Roman" panose="02020603050405020304" pitchFamily="18" charset="0"/>
              <a:ea typeface="Yu Gothic UI S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1846" y="3612152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State observer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64448" y="3586745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h=(acker(A',c',</a:t>
            </a:r>
            <a:r>
              <a:rPr lang="en-US" altLang="zh-CN" b="1" dirty="0" err="1"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P_o</a:t>
            </a:r>
            <a:r>
              <a:rPr lang="en-US" altLang="zh-CN" b="1" dirty="0"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))'</a:t>
            </a:r>
            <a:endParaRPr lang="zh-CN" altLang="en-US" b="1" dirty="0">
              <a:latin typeface="Times New Roman" panose="02020603050405020304" pitchFamily="18" charset="0"/>
              <a:ea typeface="Yu Gothic UI S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90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related functions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1214422"/>
            <a:ext cx="65009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51520" y="1421318"/>
            <a:ext cx="1831268" cy="9361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Transfer function G(s)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265669" y="4800592"/>
            <a:ext cx="1831268" cy="9361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Zero-pole model G(s)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46494" y="2995224"/>
            <a:ext cx="1831268" cy="9361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State space model (A,B,C,D)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27784" y="15993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627784" y="1599378"/>
          <a:ext cx="3583552" cy="52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r:id="rId3" imgW="3098800" imgH="457200" progId="Equation.3">
                  <p:embed/>
                </p:oleObj>
              </mc:Choice>
              <mc:Fallback>
                <p:oleObj r:id="rId3" imgW="3098800" imgH="457200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599378"/>
                        <a:ext cx="3583552" cy="529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31840" y="47979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3131840" y="4797909"/>
          <a:ext cx="12858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r:id="rId5" imgW="1282700" imgH="863600" progId="Equation.3">
                  <p:embed/>
                </p:oleObj>
              </mc:Choice>
              <mc:Fallback>
                <p:oleObj r:id="rId5" imgW="1282700" imgH="863600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797909"/>
                        <a:ext cx="128587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788024" y="5083978"/>
            <a:ext cx="157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G=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zpk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(Z,P,K)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00914" y="172164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G=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tf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num,den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699792" y="3140110"/>
                <a:ext cx="16669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140110"/>
                <a:ext cx="1666931" cy="646331"/>
              </a:xfrm>
              <a:prstGeom prst="rect">
                <a:avLst/>
              </a:prstGeom>
              <a:blipFill rotWithShape="1">
                <a:blip r:embed="rId7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4821119" y="3261054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G=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 B, C, D)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related functions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57810" y="1484783"/>
            <a:ext cx="65009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661392" y="1987640"/>
            <a:ext cx="1831268" cy="9361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Transfer function G(s)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675541" y="5366914"/>
            <a:ext cx="1831268" cy="9361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Zero-pole model G(s)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656366" y="3561546"/>
            <a:ext cx="1831268" cy="9361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State space model (A,B,C,D)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99592" y="400597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tf2zp,zp2tf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372200" y="297433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tf2ss,ss2tf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372200" y="472514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ss2zp,zp2ss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39552" y="1417638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P438, Example 9-6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8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related functions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83568" y="148478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Solutions of state space model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951943"/>
            <a:ext cx="79312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(1) Response of system with step signal as input</a:t>
            </a:r>
            <a:r>
              <a:rPr lang="zh-CN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1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G=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ss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(A,B,C,D</a:t>
            </a: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y,t,x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]=step(G</a:t>
            </a: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plot(</a:t>
            </a:r>
            <a:r>
              <a:rPr lang="en-US" altLang="zh-CN" b="1" kern="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t,x</a:t>
            </a: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endParaRPr lang="zh-CN" altLang="zh-CN" sz="1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005064"/>
            <a:ext cx="66247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(2) u=0, homogenous state equation</a:t>
            </a:r>
            <a:endParaRPr lang="zh-CN" altLang="zh-CN" sz="1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y,t,x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]=initial(G,x0</a:t>
            </a: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P435 Example 9-4</a:t>
            </a:r>
            <a:endParaRPr lang="zh-CN" altLang="zh-CN" sz="14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64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related functions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83568" y="1484784"/>
            <a:ext cx="5438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Controllability and observability of state space model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616" y="2338311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co=ctrb(A</a:t>
            </a:r>
            <a:r>
              <a:rPr lang="zh-CN" altLang="zh-CN" b="1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B)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1265" y="273005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rank(co)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15616" y="3952917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ob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obsv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5616" y="4437112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rank(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ob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52733" y="2996952"/>
            <a:ext cx="23711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P458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 </a:t>
            </a:r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9-15,16</a:t>
            </a:r>
            <a:endParaRPr lang="zh-CN" altLang="zh-CN" sz="14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61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related functions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83568" y="1484784"/>
            <a:ext cx="1905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Linear transform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2479" y="2249457"/>
            <a:ext cx="61206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[At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Bt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Dt]=ss2ss(A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T)</a:t>
            </a:r>
            <a:endParaRPr lang="zh-CN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887" y="9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3059832" y="2939805"/>
          <a:ext cx="1008112" cy="425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r:id="rId3" imgW="431425" imgH="177646" progId="Equation.3">
                  <p:embed/>
                </p:oleObj>
              </mc:Choice>
              <mc:Fallback>
                <p:oleObj r:id="rId3" imgW="431425" imgH="177646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939805"/>
                        <a:ext cx="1008112" cy="425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18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related functions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1520" y="1417638"/>
            <a:ext cx="792088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Diagonal form:</a:t>
            </a:r>
          </a:p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T]=canon(A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'modal')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Observable canonical form: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[At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T]=canon(A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'companion')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Controllable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canonical form: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[At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T]=canon(A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'companion')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At'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Ct'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Bt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Dt</a:t>
            </a: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']</a:t>
            </a:r>
            <a:endParaRPr lang="zh-CN" altLang="zh-CN" sz="1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4806" y="4725144"/>
            <a:ext cx="218104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P512 exercise 9-6</a:t>
            </a:r>
            <a:endParaRPr lang="zh-CN" altLang="zh-CN" sz="14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96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related functions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059832" y="2172756"/>
            <a:ext cx="173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K=place(A,B,P)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899592" y="2172756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Pole placement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59831" y="2780928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K=acker(A, b, p)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087592" y="4152087"/>
            <a:ext cx="226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H=(place(A</a:t>
            </a:r>
            <a:r>
              <a:rPr lang="en-US" altLang="zh-CN" b="1" dirty="0"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',c',</a:t>
            </a:r>
            <a:r>
              <a:rPr lang="en-US" altLang="zh-CN" b="1" dirty="0" err="1"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P_o</a:t>
            </a:r>
            <a:r>
              <a:rPr lang="en-US" altLang="zh-CN" b="1" dirty="0"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))'</a:t>
            </a:r>
            <a:endParaRPr lang="zh-CN" altLang="en-US" b="1" dirty="0">
              <a:latin typeface="Times New Roman" panose="02020603050405020304" pitchFamily="18" charset="0"/>
              <a:ea typeface="Yu Gothic UI S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1846" y="3612152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State observer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64448" y="3586745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h=(acker(A',c',</a:t>
            </a:r>
            <a:r>
              <a:rPr lang="en-US" altLang="zh-CN" b="1" dirty="0" err="1"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P_o</a:t>
            </a:r>
            <a:r>
              <a:rPr lang="en-US" altLang="zh-CN" b="1" dirty="0"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))'</a:t>
            </a:r>
            <a:endParaRPr lang="zh-CN" altLang="en-US" b="1" dirty="0">
              <a:latin typeface="Times New Roman" panose="02020603050405020304" pitchFamily="18" charset="0"/>
              <a:ea typeface="Yu Gothic UI S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0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State block diagram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71472" y="1571612"/>
            <a:ext cx="8229600" cy="201911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6569" y="1687138"/>
            <a:ext cx="8363272" cy="228131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basic units</a:t>
            </a:r>
          </a:p>
        </p:txBody>
      </p: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75338" y="2357422"/>
            <a:ext cx="8434388" cy="1338263"/>
            <a:chOff x="493" y="3002"/>
            <a:chExt cx="5313" cy="843"/>
          </a:xfrm>
        </p:grpSpPr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1180" y="3295"/>
              <a:ext cx="882" cy="341"/>
              <a:chOff x="3624" y="11037"/>
              <a:chExt cx="1260" cy="560"/>
            </a:xfrm>
          </p:grpSpPr>
          <p:sp>
            <p:nvSpPr>
              <p:cNvPr id="31" name="Rectangle 18"/>
              <p:cNvSpPr>
                <a:spLocks noChangeArrowheads="1"/>
              </p:cNvSpPr>
              <p:nvPr/>
            </p:nvSpPr>
            <p:spPr bwMode="auto">
              <a:xfrm>
                <a:off x="4044" y="11052"/>
                <a:ext cx="480" cy="5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30000"/>
                  </a:spcBef>
                  <a:spcAft>
                    <a:spcPct val="20000"/>
                  </a:spcAft>
                  <a:buSzPct val="100000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SzTx/>
                </a:pPr>
                <a:endParaRPr lang="zh-CN" altLang="en-US" sz="2800" b="0"/>
              </a:p>
            </p:txBody>
          </p:sp>
          <p:graphicFrame>
            <p:nvGraphicFramePr>
              <p:cNvPr id="32" name="Object 19"/>
              <p:cNvGraphicFramePr>
                <a:graphicFrameLocks noChangeAspect="1"/>
              </p:cNvGraphicFramePr>
              <p:nvPr/>
            </p:nvGraphicFramePr>
            <p:xfrm>
              <a:off x="4194" y="11037"/>
              <a:ext cx="200" cy="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2" name="公式" r:id="rId3" imgW="126835" imgH="355138" progId="Equation.3">
                      <p:embed/>
                    </p:oleObj>
                  </mc:Choice>
                  <mc:Fallback>
                    <p:oleObj name="公式" r:id="rId3" imgW="126835" imgH="355138" progId="Equation.3">
                      <p:embed/>
                      <p:pic>
                        <p:nvPicPr>
                          <p:cNvPr id="32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4" y="11037"/>
                            <a:ext cx="200" cy="5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Line 20"/>
              <p:cNvSpPr>
                <a:spLocks noChangeShapeType="1"/>
              </p:cNvSpPr>
              <p:nvPr/>
            </p:nvSpPr>
            <p:spPr bwMode="auto">
              <a:xfrm>
                <a:off x="3624" y="11328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4" name="Line 21"/>
              <p:cNvSpPr>
                <a:spLocks noChangeShapeType="1"/>
              </p:cNvSpPr>
              <p:nvPr/>
            </p:nvSpPr>
            <p:spPr bwMode="auto">
              <a:xfrm>
                <a:off x="4524" y="11319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aphicFrame>
            <p:nvGraphicFramePr>
              <p:cNvPr id="35" name="Object 22"/>
              <p:cNvGraphicFramePr>
                <a:graphicFrameLocks noChangeAspect="1"/>
              </p:cNvGraphicFramePr>
              <p:nvPr/>
            </p:nvGraphicFramePr>
            <p:xfrm>
              <a:off x="3640" y="11062"/>
              <a:ext cx="20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3" name="Equation" r:id="rId5" imgW="126725" imgH="177415" progId="Equation.DSMT4">
                      <p:embed/>
                    </p:oleObj>
                  </mc:Choice>
                  <mc:Fallback>
                    <p:oleObj name="Equation" r:id="rId5" imgW="126725" imgH="177415" progId="Equation.DSMT4">
                      <p:embed/>
                      <p:pic>
                        <p:nvPicPr>
                          <p:cNvPr id="35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0" y="11062"/>
                            <a:ext cx="20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23"/>
              <p:cNvGraphicFramePr>
                <a:graphicFrameLocks noChangeAspect="1"/>
              </p:cNvGraphicFramePr>
              <p:nvPr/>
            </p:nvGraphicFramePr>
            <p:xfrm>
              <a:off x="4634" y="11122"/>
              <a:ext cx="200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4" name="Equation" r:id="rId7" imgW="126835" imgH="139518" progId="Equation.DSMT4">
                      <p:embed/>
                    </p:oleObj>
                  </mc:Choice>
                  <mc:Fallback>
                    <p:oleObj name="Equation" r:id="rId7" imgW="126835" imgH="139518" progId="Equation.DSMT4">
                      <p:embed/>
                      <p:pic>
                        <p:nvPicPr>
                          <p:cNvPr id="36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34" y="11122"/>
                            <a:ext cx="200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493" y="3040"/>
              <a:ext cx="11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0000"/>
                </a:spcBef>
                <a:spcAft>
                  <a:spcPct val="20000"/>
                </a:spcAft>
                <a:buSzPct val="100000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SzTx/>
              </a:pPr>
              <a:r>
                <a:rPr lang="zh-CN" altLang="en-GB" sz="1800" dirty="0"/>
                <a:t>（</a:t>
              </a:r>
              <a:r>
                <a:rPr lang="en-US" altLang="zh-CN" sz="1800" dirty="0"/>
                <a:t>1</a:t>
              </a:r>
              <a:r>
                <a:rPr lang="zh-CN" altLang="en-GB" sz="1800" dirty="0"/>
                <a:t>）</a:t>
              </a:r>
              <a:r>
                <a:rPr lang="en-US" altLang="zh-CN" sz="1800" dirty="0"/>
                <a:t>Integrator</a:t>
              </a:r>
              <a:endParaRPr lang="zh-CN" altLang="en-GB" sz="1800" dirty="0"/>
            </a:p>
          </p:txBody>
        </p:sp>
        <p:sp>
          <p:nvSpPr>
            <p:cNvPr id="13" name="Rectangle 25"/>
            <p:cNvSpPr>
              <a:spLocks noChangeArrowheads="1"/>
            </p:cNvSpPr>
            <p:nvPr/>
          </p:nvSpPr>
          <p:spPr bwMode="auto">
            <a:xfrm>
              <a:off x="1989" y="3002"/>
              <a:ext cx="9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0000"/>
                </a:spcBef>
                <a:spcAft>
                  <a:spcPct val="20000"/>
                </a:spcAft>
                <a:buSzPct val="100000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SzTx/>
              </a:pPr>
              <a:r>
                <a:rPr lang="zh-CN" altLang="en-GB" sz="1800" dirty="0"/>
                <a:t>（</a:t>
              </a:r>
              <a:r>
                <a:rPr lang="en-US" altLang="zh-CN" sz="1800" dirty="0"/>
                <a:t>2</a:t>
              </a:r>
              <a:r>
                <a:rPr lang="zh-CN" altLang="en-GB" sz="1800" dirty="0"/>
                <a:t>）</a:t>
              </a:r>
              <a:r>
                <a:rPr lang="en-US" altLang="zh-CN" sz="1800" dirty="0"/>
                <a:t>Adder</a:t>
              </a:r>
              <a:endParaRPr lang="zh-CN" altLang="en-GB" sz="1800" dirty="0"/>
            </a:p>
          </p:txBody>
        </p:sp>
        <p:grpSp>
          <p:nvGrpSpPr>
            <p:cNvPr id="14" name="Group 43"/>
            <p:cNvGrpSpPr>
              <a:grpSpLocks/>
            </p:cNvGrpSpPr>
            <p:nvPr/>
          </p:nvGrpSpPr>
          <p:grpSpPr bwMode="auto">
            <a:xfrm>
              <a:off x="2746" y="3089"/>
              <a:ext cx="1150" cy="756"/>
              <a:chOff x="2746" y="3089"/>
              <a:chExt cx="1150" cy="756"/>
            </a:xfrm>
          </p:grpSpPr>
          <p:sp>
            <p:nvSpPr>
              <p:cNvPr id="23" name="Oval 27"/>
              <p:cNvSpPr>
                <a:spLocks noChangeArrowheads="1"/>
              </p:cNvSpPr>
              <p:nvPr/>
            </p:nvSpPr>
            <p:spPr bwMode="auto">
              <a:xfrm>
                <a:off x="3185" y="3249"/>
                <a:ext cx="119" cy="13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30000"/>
                  </a:spcBef>
                  <a:spcAft>
                    <a:spcPct val="20000"/>
                  </a:spcAft>
                  <a:buSzPct val="100000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SzTx/>
                </a:pPr>
                <a:endParaRPr lang="zh-CN" altLang="en-US" sz="2800" b="0"/>
              </a:p>
            </p:txBody>
          </p:sp>
          <p:sp>
            <p:nvSpPr>
              <p:cNvPr id="24" name="Line 28"/>
              <p:cNvSpPr>
                <a:spLocks noChangeShapeType="1"/>
              </p:cNvSpPr>
              <p:nvPr/>
            </p:nvSpPr>
            <p:spPr bwMode="auto">
              <a:xfrm>
                <a:off x="2746" y="3322"/>
                <a:ext cx="43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" name="Line 29"/>
              <p:cNvSpPr>
                <a:spLocks noChangeShapeType="1"/>
              </p:cNvSpPr>
              <p:nvPr/>
            </p:nvSpPr>
            <p:spPr bwMode="auto">
              <a:xfrm>
                <a:off x="3311" y="3322"/>
                <a:ext cx="50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6" name="Line 30"/>
              <p:cNvSpPr>
                <a:spLocks noChangeShapeType="1"/>
              </p:cNvSpPr>
              <p:nvPr/>
            </p:nvSpPr>
            <p:spPr bwMode="auto">
              <a:xfrm flipV="1">
                <a:off x="3239" y="3395"/>
                <a:ext cx="9" cy="3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aphicFrame>
            <p:nvGraphicFramePr>
              <p:cNvPr id="27" name="Object 31"/>
              <p:cNvGraphicFramePr>
                <a:graphicFrameLocks noChangeAspect="1"/>
              </p:cNvGraphicFramePr>
              <p:nvPr/>
            </p:nvGraphicFramePr>
            <p:xfrm>
              <a:off x="3114" y="3440"/>
              <a:ext cx="104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5" name="公式" r:id="rId9" imgW="126835" imgH="139518" progId="Equation.3">
                      <p:embed/>
                    </p:oleObj>
                  </mc:Choice>
                  <mc:Fallback>
                    <p:oleObj name="公式" r:id="rId9" imgW="126835" imgH="139518" progId="Equation.3">
                      <p:embed/>
                      <p:pic>
                        <p:nvPicPr>
                          <p:cNvPr id="27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4" y="3440"/>
                            <a:ext cx="104" cy="1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32"/>
              <p:cNvGraphicFramePr>
                <a:graphicFrameLocks noChangeAspect="1"/>
              </p:cNvGraphicFramePr>
              <p:nvPr/>
            </p:nvGraphicFramePr>
            <p:xfrm>
              <a:off x="2840" y="3089"/>
              <a:ext cx="138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6" name="公式" r:id="rId11" imgW="139639" imgH="190417" progId="Equation.3">
                      <p:embed/>
                    </p:oleObj>
                  </mc:Choice>
                  <mc:Fallback>
                    <p:oleObj name="公式" r:id="rId11" imgW="139639" imgH="190417" progId="Equation.3">
                      <p:embed/>
                      <p:pic>
                        <p:nvPicPr>
                          <p:cNvPr id="28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0" y="3089"/>
                            <a:ext cx="138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33"/>
              <p:cNvGraphicFramePr>
                <a:graphicFrameLocks noChangeAspect="1"/>
              </p:cNvGraphicFramePr>
              <p:nvPr/>
            </p:nvGraphicFramePr>
            <p:xfrm>
              <a:off x="3248" y="3614"/>
              <a:ext cx="172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7" name="公式" r:id="rId13" imgW="164957" imgH="190335" progId="Equation.3">
                      <p:embed/>
                    </p:oleObj>
                  </mc:Choice>
                  <mc:Fallback>
                    <p:oleObj name="公式" r:id="rId13" imgW="164957" imgH="190335" progId="Equation.3">
                      <p:embed/>
                      <p:pic>
                        <p:nvPicPr>
                          <p:cNvPr id="29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8" y="3614"/>
                            <a:ext cx="172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34"/>
              <p:cNvGraphicFramePr>
                <a:graphicFrameLocks noChangeAspect="1"/>
              </p:cNvGraphicFramePr>
              <p:nvPr/>
            </p:nvGraphicFramePr>
            <p:xfrm>
              <a:off x="3328" y="3098"/>
              <a:ext cx="568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8" name="Equation" r:id="rId15" imgW="634725" imgH="190417" progId="Equation.DSMT4">
                      <p:embed/>
                    </p:oleObj>
                  </mc:Choice>
                  <mc:Fallback>
                    <p:oleObj name="Equation" r:id="rId15" imgW="634725" imgH="190417" progId="Equation.DSMT4">
                      <p:embed/>
                      <p:pic>
                        <p:nvPicPr>
                          <p:cNvPr id="3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28" y="3098"/>
                            <a:ext cx="568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" name="Rectangle 35"/>
            <p:cNvSpPr>
              <a:spLocks noChangeArrowheads="1"/>
            </p:cNvSpPr>
            <p:nvPr/>
          </p:nvSpPr>
          <p:spPr bwMode="auto">
            <a:xfrm>
              <a:off x="4442" y="3019"/>
              <a:ext cx="9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0000"/>
                </a:spcBef>
                <a:spcAft>
                  <a:spcPct val="20000"/>
                </a:spcAft>
                <a:buSzPct val="100000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SzTx/>
              </a:pPr>
              <a:r>
                <a:rPr lang="zh-CN" altLang="en-GB" sz="1800" dirty="0"/>
                <a:t>（</a:t>
              </a:r>
              <a:r>
                <a:rPr lang="en-US" altLang="zh-CN" sz="1800" dirty="0"/>
                <a:t>3</a:t>
              </a:r>
              <a:r>
                <a:rPr lang="zh-CN" altLang="en-GB" sz="1800" dirty="0"/>
                <a:t>）</a:t>
              </a:r>
              <a:r>
                <a:rPr lang="en-US" altLang="zh-CN" sz="1800" dirty="0"/>
                <a:t>Scaler</a:t>
              </a:r>
              <a:endParaRPr lang="zh-CN" altLang="en-GB" sz="1800" dirty="0"/>
            </a:p>
          </p:txBody>
        </p:sp>
        <p:grpSp>
          <p:nvGrpSpPr>
            <p:cNvPr id="16" name="Group 36"/>
            <p:cNvGrpSpPr>
              <a:grpSpLocks/>
            </p:cNvGrpSpPr>
            <p:nvPr/>
          </p:nvGrpSpPr>
          <p:grpSpPr bwMode="auto">
            <a:xfrm>
              <a:off x="4654" y="3283"/>
              <a:ext cx="1152" cy="443"/>
              <a:chOff x="7224" y="14220"/>
              <a:chExt cx="1440" cy="636"/>
            </a:xfrm>
          </p:grpSpPr>
          <p:sp>
            <p:nvSpPr>
              <p:cNvPr id="17" name="Rectangle 37"/>
              <p:cNvSpPr>
                <a:spLocks noChangeArrowheads="1"/>
              </p:cNvSpPr>
              <p:nvPr/>
            </p:nvSpPr>
            <p:spPr bwMode="auto">
              <a:xfrm>
                <a:off x="7729" y="14220"/>
                <a:ext cx="395" cy="6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30000"/>
                  </a:spcBef>
                  <a:spcAft>
                    <a:spcPct val="20000"/>
                  </a:spcAft>
                  <a:buSzPct val="100000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SzTx/>
                </a:pPr>
                <a:endParaRPr lang="zh-CN" altLang="en-US" sz="2800" b="0"/>
              </a:p>
            </p:txBody>
          </p:sp>
          <p:graphicFrame>
            <p:nvGraphicFramePr>
              <p:cNvPr id="18" name="Object 38"/>
              <p:cNvGraphicFramePr>
                <a:graphicFrameLocks noChangeAspect="1"/>
              </p:cNvGraphicFramePr>
              <p:nvPr/>
            </p:nvGraphicFramePr>
            <p:xfrm>
              <a:off x="7824" y="14388"/>
              <a:ext cx="180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9" name="公式" r:id="rId17" imgW="114151" imgH="164885" progId="Equation.3">
                      <p:embed/>
                    </p:oleObj>
                  </mc:Choice>
                  <mc:Fallback>
                    <p:oleObj name="公式" r:id="rId17" imgW="114151" imgH="164885" progId="Equation.3">
                      <p:embed/>
                      <p:pic>
                        <p:nvPicPr>
                          <p:cNvPr id="18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24" y="14388"/>
                            <a:ext cx="180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Line 39"/>
              <p:cNvSpPr>
                <a:spLocks noChangeShapeType="1"/>
              </p:cNvSpPr>
              <p:nvPr/>
            </p:nvSpPr>
            <p:spPr bwMode="auto">
              <a:xfrm>
                <a:off x="7224" y="14544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0" name="Line 40"/>
              <p:cNvSpPr>
                <a:spLocks noChangeShapeType="1"/>
              </p:cNvSpPr>
              <p:nvPr/>
            </p:nvSpPr>
            <p:spPr bwMode="auto">
              <a:xfrm>
                <a:off x="8124" y="14544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aphicFrame>
            <p:nvGraphicFramePr>
              <p:cNvPr id="21" name="Object 41"/>
              <p:cNvGraphicFramePr>
                <a:graphicFrameLocks noChangeAspect="1"/>
              </p:cNvGraphicFramePr>
              <p:nvPr/>
            </p:nvGraphicFramePr>
            <p:xfrm>
              <a:off x="7224" y="14307"/>
              <a:ext cx="18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40" name="公式" r:id="rId19" imgW="114102" imgH="126780" progId="Equation.3">
                      <p:embed/>
                    </p:oleObj>
                  </mc:Choice>
                  <mc:Fallback>
                    <p:oleObj name="公式" r:id="rId19" imgW="114102" imgH="126780" progId="Equation.3">
                      <p:embed/>
                      <p:pic>
                        <p:nvPicPr>
                          <p:cNvPr id="21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4" y="14307"/>
                            <a:ext cx="18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42"/>
              <p:cNvGraphicFramePr>
                <a:graphicFrameLocks noChangeAspect="1"/>
              </p:cNvGraphicFramePr>
              <p:nvPr/>
            </p:nvGraphicFramePr>
            <p:xfrm>
              <a:off x="8304" y="14232"/>
              <a:ext cx="260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41" name="公式" r:id="rId21" imgW="164885" imgH="164885" progId="Equation.3">
                      <p:embed/>
                    </p:oleObj>
                  </mc:Choice>
                  <mc:Fallback>
                    <p:oleObj name="公式" r:id="rId21" imgW="164885" imgH="164885" progId="Equation.3">
                      <p:embed/>
                      <p:pic>
                        <p:nvPicPr>
                          <p:cNvPr id="22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04" y="14232"/>
                            <a:ext cx="260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37" name="Picture 10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5"/>
          <a:stretch>
            <a:fillRect/>
          </a:stretch>
        </p:blipFill>
        <p:spPr bwMode="auto">
          <a:xfrm>
            <a:off x="2819400" y="3664295"/>
            <a:ext cx="6324600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93601" y="4098117"/>
                <a:ext cx="1792798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𝐵𝑢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𝐶𝑥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𝐷𝑢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01" y="4098117"/>
                <a:ext cx="1792798" cy="71019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318726" y="6113534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Remark: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goes outside the states, and 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considered as one of outer effect.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3" grpId="0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721" y="1268760"/>
            <a:ext cx="856905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描述系统的状态方程不是唯一的。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    )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线性定常系统经过非奇异线性变换后，系统的可控性不变。          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    )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用状态反馈进行系统极点配置可能会改变系统的可观测性。          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    )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由一个状态空间模型可以确定惟一一个传递函数。                  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    )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3721" y="2899976"/>
            <a:ext cx="903649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稳定性问题是相对于某个平衡状态而言的。                        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    )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若一个线性连续定常系统完全能控，则该系统一定可能通过状态反馈镇定。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任何一个方阵均可化为对角化的约当型。                      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    )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对于线性连续定常系统的输出最优调节器问题的，采用的是输出反馈方式构造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控制器                                                        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    )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李雅普诺夫第二法只给出了判定稳定性的充分条件。                 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    )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69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8640"/>
            <a:ext cx="7419208" cy="606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Some questions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7504" y="3824684"/>
            <a:ext cx="7704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系统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的传递函数是唯一的，但描述系统的状态空间方程不唯一。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李雅普诺夫函数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可以选择不同的正定函数。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线性变换会改变系统的状态空间方程，同时改变了系统的特征值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1" y="1417638"/>
            <a:ext cx="796727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Linear transformation will change the system’s controllability.   (   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Transfer function of a system is unique.                     (   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Stability under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Lyapunov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discusses the stability of balanced states          (   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Lyapunov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function can be chosen as different positive definite functions     ( 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Linear time invariant system has two balanced states.                 (   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12800" indent="-81280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State Variables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23528" y="1956230"/>
            <a:ext cx="79013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1--- Differential equation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derivative of input variable</a:t>
            </a:r>
          </a:p>
        </p:txBody>
      </p:sp>
      <p:graphicFrame>
        <p:nvGraphicFramePr>
          <p:cNvPr id="1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1021"/>
              </p:ext>
            </p:extLst>
          </p:nvPr>
        </p:nvGraphicFramePr>
        <p:xfrm>
          <a:off x="1096040" y="2414304"/>
          <a:ext cx="66325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Equation" r:id="rId3" imgW="2222500" imgH="241300" progId="Equation.DSMT4">
                  <p:embed/>
                </p:oleObj>
              </mc:Choice>
              <mc:Fallback>
                <p:oleObj name="Equation" r:id="rId3" imgW="2222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040" y="2414304"/>
                        <a:ext cx="66325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345345" y="3215592"/>
                <a:ext cx="4414157" cy="1433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−⋯−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345" y="3215592"/>
                <a:ext cx="4414157" cy="14339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80016" y="3719648"/>
                <a:ext cx="916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16" y="3719648"/>
                <a:ext cx="916789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367032" y="4855550"/>
                <a:ext cx="6300192" cy="1413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032" y="4855550"/>
                <a:ext cx="6300192" cy="14132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397672" y="6383944"/>
                <a:ext cx="21088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672" y="6383944"/>
                <a:ext cx="21088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79512" y="1453132"/>
            <a:ext cx="5659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 system output and its n-order derivatives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7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12800" indent="-81280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State Variables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1520" y="1281944"/>
            <a:ext cx="7931224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2--- Differential equation with derivative of input variable</a:t>
            </a:r>
          </a:p>
        </p:txBody>
      </p:sp>
      <p:graphicFrame>
        <p:nvGraphicFramePr>
          <p:cNvPr id="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381165"/>
              </p:ext>
            </p:extLst>
          </p:nvPr>
        </p:nvGraphicFramePr>
        <p:xfrm>
          <a:off x="251520" y="1742412"/>
          <a:ext cx="7399610" cy="462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9" name="Equation" r:id="rId3" imgW="3771900" imgH="241300" progId="Equation.DSMT4">
                  <p:embed/>
                </p:oleObj>
              </mc:Choice>
              <mc:Fallback>
                <p:oleObj name="Equation" r:id="rId3" imgW="3771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42412"/>
                        <a:ext cx="7399610" cy="462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19014" y="2103351"/>
            <a:ext cx="25074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state variable as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003205"/>
              </p:ext>
            </p:extLst>
          </p:nvPr>
        </p:nvGraphicFramePr>
        <p:xfrm>
          <a:off x="2784541" y="2204864"/>
          <a:ext cx="1715451" cy="533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0" name="Equation" r:id="rId5" imgW="736600" imgH="228600" progId="Equation.DSMT4">
                  <p:embed/>
                </p:oleObj>
              </mc:Choice>
              <mc:Fallback>
                <p:oleObj name="Equation" r:id="rId5" imgW="73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541" y="2204864"/>
                        <a:ext cx="1715451" cy="533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605693"/>
              </p:ext>
            </p:extLst>
          </p:nvPr>
        </p:nvGraphicFramePr>
        <p:xfrm>
          <a:off x="4818088" y="2276872"/>
          <a:ext cx="2130176" cy="531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1" name="Equation" r:id="rId7" imgW="914400" imgH="228600" progId="Equation.DSMT4">
                  <p:embed/>
                </p:oleObj>
              </mc:Choice>
              <mc:Fallback>
                <p:oleObj name="Equation" r:id="rId7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88" y="2276872"/>
                        <a:ext cx="2130176" cy="531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4139952" y="1780607"/>
            <a:ext cx="3511178" cy="424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339752" y="4948381"/>
                <a:ext cx="7920880" cy="1442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948381"/>
                <a:ext cx="7920880" cy="144257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568882" y="6397671"/>
                <a:ext cx="29763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882" y="6397671"/>
                <a:ext cx="297632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059205" y="2705812"/>
                <a:ext cx="4656531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05" y="2705812"/>
                <a:ext cx="4656531" cy="1477328"/>
              </a:xfrm>
              <a:prstGeom prst="rect">
                <a:avLst/>
              </a:prstGeom>
              <a:blipFill rotWithShape="0">
                <a:blip r:embed="rId11"/>
                <a:stretch>
                  <a:fillRect b="-6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061484" y="4264148"/>
                <a:ext cx="586239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84" y="4264148"/>
                <a:ext cx="5862391" cy="646331"/>
              </a:xfrm>
              <a:prstGeom prst="rect">
                <a:avLst/>
              </a:prstGeom>
              <a:blipFill rotWithShape="0">
                <a:blip r:embed="rId12"/>
                <a:stretch>
                  <a:fillRect t="-3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2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444207" y="2475828"/>
            <a:ext cx="648073" cy="67047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2492896"/>
            <a:ext cx="3168352" cy="66894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12800" indent="-81280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State Variables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3528" y="1318397"/>
            <a:ext cx="58580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variables description from transfer function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99592" y="1820894"/>
                <a:ext cx="6768752" cy="1340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       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≅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20894"/>
                <a:ext cx="6768752" cy="13409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15616" y="3169543"/>
                <a:ext cx="2468560" cy="1161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169543"/>
                <a:ext cx="2468560" cy="11610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28675" y="2955001"/>
            <a:ext cx="936475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</p:txBody>
      </p:sp>
      <p:sp>
        <p:nvSpPr>
          <p:cNvPr id="12" name="矩形 11"/>
          <p:cNvSpPr/>
          <p:nvPr/>
        </p:nvSpPr>
        <p:spPr>
          <a:xfrm>
            <a:off x="60927" y="4669075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series decomposition of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572000" y="4672937"/>
                <a:ext cx="736484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672937"/>
                <a:ext cx="736484" cy="679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093576" y="5607616"/>
            <a:ext cx="7272808" cy="841897"/>
            <a:chOff x="477" y="192"/>
            <a:chExt cx="4899" cy="549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77" y="478"/>
              <a:ext cx="5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80" y="192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spcAft>
                  <a:spcPct val="20000"/>
                </a:spcAft>
                <a:buSzPct val="100000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SzTx/>
              </a:pPr>
              <a:r>
                <a:rPr kumimoji="1" lang="en-US" altLang="zh-CN" sz="2000" b="0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000" b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b="0" i="1"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000" b="0">
                  <a:latin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1035" y="227"/>
            <a:ext cx="1934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0" name="Equation" r:id="rId6" imgW="1625600" imgH="431800" progId="Equation.DSMT4">
                    <p:embed/>
                  </p:oleObj>
                </mc:Choice>
                <mc:Fallback>
                  <p:oleObj name="Equation" r:id="rId6" imgW="1625600" imgH="431800" progId="Equation.DSMT4">
                    <p:embed/>
                    <p:pic>
                      <p:nvPicPr>
                        <p:cNvPr id="15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227"/>
                          <a:ext cx="1934" cy="51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986" y="490"/>
              <a:ext cx="4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976" y="24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spcAft>
                  <a:spcPct val="20000"/>
                </a:spcAft>
                <a:buSzPct val="100000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SzTx/>
              </a:pPr>
              <a:r>
                <a:rPr kumimoji="1" lang="en-US" altLang="zh-CN" sz="2000" b="0" i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000" b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b="0" i="1"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000" b="0">
                  <a:latin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3506" y="374"/>
            <a:ext cx="120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1" name="Equation" r:id="rId8" imgW="1371600" imgH="241200" progId="Equation.DSMT4">
                    <p:embed/>
                  </p:oleObj>
                </mc:Choice>
                <mc:Fallback>
                  <p:oleObj name="Equation" r:id="rId8" imgW="1371600" imgH="241200" progId="Equation.DSMT4">
                    <p:embed/>
                    <p:pic>
                      <p:nvPicPr>
                        <p:cNvPr id="18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6" y="374"/>
                          <a:ext cx="1209" cy="23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4753" y="478"/>
              <a:ext cx="5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896" y="202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spcAft>
                  <a:spcPct val="20000"/>
                </a:spcAft>
                <a:buSzPct val="100000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SzTx/>
              </a:pPr>
              <a:r>
                <a:rPr kumimoji="1" lang="en-US" altLang="zh-CN" sz="2000" b="0" i="1"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 b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b="0" i="1"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000" b="0">
                  <a:latin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948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12800" indent="-81280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State Variables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3528" y="1318397"/>
            <a:ext cx="58580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variables description from transfer function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70076" y="2566875"/>
                <a:ext cx="1712777" cy="60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76" y="2566875"/>
                <a:ext cx="1712777" cy="609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437166" y="2259098"/>
            <a:ext cx="24265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Controllable Canonical Form</a:t>
            </a:r>
          </a:p>
        </p:txBody>
      </p:sp>
      <p:sp>
        <p:nvSpPr>
          <p:cNvPr id="21" name="矩形 20"/>
          <p:cNvSpPr/>
          <p:nvPr/>
        </p:nvSpPr>
        <p:spPr>
          <a:xfrm>
            <a:off x="426477" y="4533324"/>
            <a:ext cx="24265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Observable Canonical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066265" y="4221088"/>
                <a:ext cx="3274164" cy="20168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/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265" y="4221088"/>
                <a:ext cx="3274164" cy="2016899"/>
              </a:xfrm>
              <a:prstGeom prst="rect">
                <a:avLst/>
              </a:prstGeom>
              <a:blipFill>
                <a:blip r:embed="rId3"/>
                <a:stretch>
                  <a:fillRect r="-29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54857" y="4841101"/>
                <a:ext cx="1738425" cy="60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57" y="4841101"/>
                <a:ext cx="1738425" cy="6099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6618" y="2259098"/>
            <a:ext cx="3892710" cy="158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7769</TotalTime>
  <Words>4046</Words>
  <Application>Microsoft Office PowerPoint</Application>
  <PresentationFormat>全屏显示(4:3)</PresentationFormat>
  <Paragraphs>435</Paragraphs>
  <Slides>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52</vt:i4>
      </vt:variant>
    </vt:vector>
  </HeadingPairs>
  <TitlesOfParts>
    <vt:vector size="72" baseType="lpstr">
      <vt:lpstr>Yu Gothic UI Semilight</vt:lpstr>
      <vt:lpstr>黑体</vt:lpstr>
      <vt:lpstr>楷体_GB2312</vt:lpstr>
      <vt:lpstr>宋体</vt:lpstr>
      <vt:lpstr>Arial</vt:lpstr>
      <vt:lpstr>Calibri</vt:lpstr>
      <vt:lpstr>Cambria Math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公式</vt:lpstr>
      <vt:lpstr>Equation</vt:lpstr>
      <vt:lpstr>Visio.Drawing.6</vt:lpstr>
      <vt:lpstr>Visio</vt:lpstr>
      <vt:lpstr>Picture</vt:lpstr>
      <vt:lpstr>Microsoft 公式 3.0</vt:lpstr>
      <vt:lpstr>Review</vt:lpstr>
      <vt:lpstr>Summary</vt:lpstr>
      <vt:lpstr>Basic concepts of system models</vt:lpstr>
      <vt:lpstr>State-space model</vt:lpstr>
      <vt:lpstr>State block diagram</vt:lpstr>
      <vt:lpstr>Selection of State Variables</vt:lpstr>
      <vt:lpstr>Selection of State Variables</vt:lpstr>
      <vt:lpstr>Selection of State Variables</vt:lpstr>
      <vt:lpstr>Selection of State Variables</vt:lpstr>
      <vt:lpstr>Selection of State Variables</vt:lpstr>
      <vt:lpstr>Selection of State Variables</vt:lpstr>
      <vt:lpstr>Linear transform of state-space model</vt:lpstr>
      <vt:lpstr>Linear transform of state-space model</vt:lpstr>
      <vt:lpstr>Linear transform of state-space model</vt:lpstr>
      <vt:lpstr>Transfer function matrix</vt:lpstr>
      <vt:lpstr>Transfer function matrix</vt:lpstr>
      <vt:lpstr>Solution to homogeneous state equation</vt:lpstr>
      <vt:lpstr>Solution to nonhomogeneous state equation</vt:lpstr>
      <vt:lpstr>Solution to homogeneous state equation</vt:lpstr>
      <vt:lpstr>Solution to homogeneous state equation</vt:lpstr>
      <vt:lpstr>Controllability and observability</vt:lpstr>
      <vt:lpstr>Controllability and observability</vt:lpstr>
      <vt:lpstr>Controllability and observability</vt:lpstr>
      <vt:lpstr>Controllability</vt:lpstr>
      <vt:lpstr>Controllability</vt:lpstr>
      <vt:lpstr>Observability</vt:lpstr>
      <vt:lpstr>Observability</vt:lpstr>
      <vt:lpstr>Observability</vt:lpstr>
      <vt:lpstr>State feedback and output feedback</vt:lpstr>
      <vt:lpstr>State feedback and output feedback</vt:lpstr>
      <vt:lpstr>PowerPoint 演示文稿</vt:lpstr>
      <vt:lpstr>State Observer</vt:lpstr>
      <vt:lpstr>Pole placement for LTI system</vt:lpstr>
      <vt:lpstr>State observer for LTI system</vt:lpstr>
      <vt:lpstr>MATLAB code</vt:lpstr>
      <vt:lpstr>Matlab related functions</vt:lpstr>
      <vt:lpstr>Matlab related functions</vt:lpstr>
      <vt:lpstr>Matlab related functions</vt:lpstr>
      <vt:lpstr>Matlab related functions</vt:lpstr>
      <vt:lpstr>Matlab related functions</vt:lpstr>
      <vt:lpstr>Matlab related functions</vt:lpstr>
      <vt:lpstr>Matlab related functions</vt:lpstr>
      <vt:lpstr>Matlab related functions</vt:lpstr>
      <vt:lpstr>Matlab related functions</vt:lpstr>
      <vt:lpstr>Matlab related functions</vt:lpstr>
      <vt:lpstr>Matlab related functions</vt:lpstr>
      <vt:lpstr>Matlab related functions</vt:lpstr>
      <vt:lpstr>Matlab related functions</vt:lpstr>
      <vt:lpstr>Matlab related functions</vt:lpstr>
      <vt:lpstr>PowerPoint 演示文稿</vt:lpstr>
      <vt:lpstr>PowerPoint 演示文稿</vt:lpstr>
      <vt:lpstr>Some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2013级自动化专业培养方案</dc:title>
  <dc:creator>sliver</dc:creator>
  <cp:lastModifiedBy>丁洁</cp:lastModifiedBy>
  <cp:revision>298</cp:revision>
  <dcterms:modified xsi:type="dcterms:W3CDTF">2019-05-21T23:10:03Z</dcterms:modified>
</cp:coreProperties>
</file>