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2" r:id="rId1"/>
  </p:sldMasterIdLst>
  <p:notesMasterIdLst>
    <p:notesMasterId r:id="rId22"/>
  </p:notesMasterIdLst>
  <p:sldIdLst>
    <p:sldId id="379" r:id="rId2"/>
    <p:sldId id="400" r:id="rId3"/>
    <p:sldId id="439" r:id="rId4"/>
    <p:sldId id="438" r:id="rId5"/>
    <p:sldId id="440" r:id="rId6"/>
    <p:sldId id="441" r:id="rId7"/>
    <p:sldId id="442" r:id="rId8"/>
    <p:sldId id="520" r:id="rId9"/>
    <p:sldId id="521" r:id="rId10"/>
    <p:sldId id="522" r:id="rId11"/>
    <p:sldId id="523" r:id="rId12"/>
    <p:sldId id="524" r:id="rId13"/>
    <p:sldId id="525" r:id="rId14"/>
    <p:sldId id="526" r:id="rId15"/>
    <p:sldId id="527" r:id="rId16"/>
    <p:sldId id="528" r:id="rId17"/>
    <p:sldId id="529" r:id="rId18"/>
    <p:sldId id="530" r:id="rId19"/>
    <p:sldId id="531" r:id="rId20"/>
    <p:sldId id="452"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1ACF28F-036D-4307-8545-CF2846661CBA}">
          <p14:sldIdLst>
            <p14:sldId id="379"/>
            <p14:sldId id="400"/>
            <p14:sldId id="439"/>
            <p14:sldId id="438"/>
            <p14:sldId id="440"/>
            <p14:sldId id="441"/>
            <p14:sldId id="442"/>
            <p14:sldId id="520"/>
            <p14:sldId id="521"/>
            <p14:sldId id="522"/>
            <p14:sldId id="523"/>
            <p14:sldId id="524"/>
            <p14:sldId id="525"/>
            <p14:sldId id="526"/>
            <p14:sldId id="527"/>
            <p14:sldId id="528"/>
            <p14:sldId id="529"/>
            <p14:sldId id="530"/>
            <p14:sldId id="531"/>
            <p14:sldId id="45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488" autoAdjust="0"/>
  </p:normalViewPr>
  <p:slideViewPr>
    <p:cSldViewPr snapToGrid="0">
      <p:cViewPr varScale="1">
        <p:scale>
          <a:sx n="91" d="100"/>
          <a:sy n="91" d="100"/>
        </p:scale>
        <p:origin x="822"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7C69A8-F41B-4AB3-B1C4-4C1E89E6346C}" type="datetimeFigureOut">
              <a:rPr lang="zh-CN" altLang="en-US" smtClean="0"/>
              <a:t>2017/9/15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6636FC-5391-4E88-BC9C-2B9CBFA3E85A}" type="slidenum">
              <a:rPr lang="zh-CN" altLang="en-US" smtClean="0"/>
              <a:t>‹#›</a:t>
            </a:fld>
            <a:endParaRPr lang="zh-CN" altLang="en-US"/>
          </a:p>
        </p:txBody>
      </p:sp>
    </p:spTree>
    <p:extLst>
      <p:ext uri="{BB962C8B-B14F-4D97-AF65-F5344CB8AC3E}">
        <p14:creationId xmlns:p14="http://schemas.microsoft.com/office/powerpoint/2010/main" val="1995444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E75FA1EC-9C8B-4CB7-B2A5-DD415DF7CB42}" type="datetimeFigureOut">
              <a:rPr lang="zh-CN" altLang="en-US" smtClean="0"/>
              <a:t>2017/9/15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AED326-59E5-4E75-9405-1E369EB9BE97}" type="slidenum">
              <a:rPr lang="zh-CN" altLang="en-US" smtClean="0"/>
              <a:t>‹#›</a:t>
            </a:fld>
            <a:endParaRPr lang="zh-CN" alt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7612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75FA1EC-9C8B-4CB7-B2A5-DD415DF7CB42}" type="datetimeFigureOut">
              <a:rPr lang="zh-CN" altLang="en-US" smtClean="0"/>
              <a:t>2017/9/15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241173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75FA1EC-9C8B-4CB7-B2A5-DD415DF7CB42}" type="datetimeFigureOut">
              <a:rPr lang="zh-CN" altLang="en-US" smtClean="0"/>
              <a:t>2017/9/15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AED326-59E5-4E75-9405-1E369EB9BE97}" type="slidenum">
              <a:rPr lang="zh-CN" altLang="en-US" smtClean="0"/>
              <a:t>‹#›</a:t>
            </a:fld>
            <a:endParaRPr lang="zh-CN" alt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7199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75FA1EC-9C8B-4CB7-B2A5-DD415DF7CB42}" type="datetimeFigureOut">
              <a:rPr lang="zh-CN" altLang="en-US" smtClean="0"/>
              <a:t>2017/9/15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2513588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75FA1EC-9C8B-4CB7-B2A5-DD415DF7CB42}" type="datetimeFigureOut">
              <a:rPr lang="zh-CN" altLang="en-US" smtClean="0"/>
              <a:t>2017/9/15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BAED326-59E5-4E75-9405-1E369EB9BE97}" type="slidenum">
              <a:rPr lang="zh-CN" altLang="en-US" smtClean="0"/>
              <a:t>‹#›</a:t>
            </a:fld>
            <a:endParaRPr lang="zh-CN" alt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6311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75FA1EC-9C8B-4CB7-B2A5-DD415DF7CB42}" type="datetimeFigureOut">
              <a:rPr lang="zh-CN" altLang="en-US" smtClean="0"/>
              <a:t>2017/9/15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368332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768096" y="2967788"/>
            <a:ext cx="356616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编辑母版文本样式</a:t>
            </a:r>
          </a:p>
        </p:txBody>
      </p:sp>
      <p:sp>
        <p:nvSpPr>
          <p:cNvPr id="6" name="Content Placeholder 5"/>
          <p:cNvSpPr>
            <a:spLocks noGrp="1"/>
          </p:cNvSpPr>
          <p:nvPr>
            <p:ph sz="quarter" idx="4"/>
          </p:nvPr>
        </p:nvSpPr>
        <p:spPr>
          <a:xfrm>
            <a:off x="4491990" y="2967788"/>
            <a:ext cx="356616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75FA1EC-9C8B-4CB7-B2A5-DD415DF7CB42}" type="datetimeFigureOut">
              <a:rPr lang="zh-CN" altLang="en-US" smtClean="0"/>
              <a:t>2017/9/15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2210029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75FA1EC-9C8B-4CB7-B2A5-DD415DF7CB42}" type="datetimeFigureOut">
              <a:rPr lang="zh-CN" altLang="en-US" smtClean="0"/>
              <a:t>2017/9/15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2435614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5FA1EC-9C8B-4CB7-B2A5-DD415DF7CB42}" type="datetimeFigureOut">
              <a:rPr lang="zh-CN" altLang="en-US" smtClean="0"/>
              <a:t>2017/9/15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4217182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E75FA1EC-9C8B-4CB7-B2A5-DD415DF7CB42}" type="datetimeFigureOut">
              <a:rPr lang="zh-CN" altLang="en-US" smtClean="0"/>
              <a:t>2017/9/15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BAED326-59E5-4E75-9405-1E369EB9BE97}" type="slidenum">
              <a:rPr lang="zh-CN" altLang="en-US" smtClean="0"/>
              <a:t>‹#›</a:t>
            </a:fld>
            <a:endParaRPr lang="zh-CN" altLang="en-US"/>
          </a:p>
        </p:txBody>
      </p:sp>
    </p:spTree>
    <p:extLst>
      <p:ext uri="{BB962C8B-B14F-4D97-AF65-F5344CB8AC3E}">
        <p14:creationId xmlns:p14="http://schemas.microsoft.com/office/powerpoint/2010/main" val="972014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E75FA1EC-9C8B-4CB7-B2A5-DD415DF7CB42}" type="datetimeFigureOut">
              <a:rPr lang="zh-CN" altLang="en-US" smtClean="0"/>
              <a:t>2017/9/15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BAED326-59E5-4E75-9405-1E369EB9BE97}" type="slidenum">
              <a:rPr lang="zh-CN" altLang="en-US" smtClean="0"/>
              <a:t>‹#›</a:t>
            </a:fld>
            <a:endParaRPr lang="zh-CN" alt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9446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5FA1EC-9C8B-4CB7-B2A5-DD415DF7CB42}" type="datetimeFigureOut">
              <a:rPr lang="zh-CN" altLang="en-US" smtClean="0"/>
              <a:t>2017/9/15</a:t>
            </a:fld>
            <a:endParaRPr lang="zh-CN" alt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BAED326-59E5-4E75-9405-1E369EB9BE97}" type="slidenum">
              <a:rPr lang="zh-CN" altLang="en-US" smtClean="0"/>
              <a:t>‹#›</a:t>
            </a:fld>
            <a:endParaRPr lang="zh-CN" alt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7578540"/>
      </p:ext>
    </p:extLst>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latin typeface="隶书" panose="02010509060101010101" pitchFamily="49" charset="-122"/>
                <a:ea typeface="隶书" panose="02010509060101010101" pitchFamily="49" charset="-122"/>
              </a:rPr>
              <a:t>线性表</a:t>
            </a:r>
          </a:p>
        </p:txBody>
      </p:sp>
      <p:sp>
        <p:nvSpPr>
          <p:cNvPr id="3" name="副标题 2"/>
          <p:cNvSpPr>
            <a:spLocks noGrp="1"/>
          </p:cNvSpPr>
          <p:nvPr>
            <p:ph type="subTitle" idx="1"/>
          </p:nvPr>
        </p:nvSpPr>
        <p:spPr/>
        <p:txBody>
          <a:bodyPr/>
          <a:lstStyle/>
          <a:p>
            <a:r>
              <a:rPr lang="zh-CN" altLang="en-US" dirty="0">
                <a:latin typeface="隶书" panose="02010509060101010101" pitchFamily="49" charset="-122"/>
                <a:ea typeface="隶书" panose="02010509060101010101" pitchFamily="49" charset="-122"/>
              </a:rPr>
              <a:t>朱洁</a:t>
            </a:r>
          </a:p>
        </p:txBody>
      </p:sp>
    </p:spTree>
    <p:extLst>
      <p:ext uri="{BB962C8B-B14F-4D97-AF65-F5344CB8AC3E}">
        <p14:creationId xmlns:p14="http://schemas.microsoft.com/office/powerpoint/2010/main" val="368611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Text Box 2">
            <a:extLst>
              <a:ext uri="{FF2B5EF4-FFF2-40B4-BE49-F238E27FC236}">
                <a16:creationId xmlns:a16="http://schemas.microsoft.com/office/drawing/2014/main" id="{8D036FDB-7272-45D3-9661-8C4DC1FED9EF}"/>
              </a:ext>
            </a:extLst>
          </p:cNvPr>
          <p:cNvSpPr txBox="1">
            <a:spLocks noChangeArrowheads="1"/>
          </p:cNvSpPr>
          <p:nvPr/>
        </p:nvSpPr>
        <p:spPr bwMode="auto">
          <a:xfrm>
            <a:off x="727841" y="545307"/>
            <a:ext cx="84582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bg1"/>
                </a:solidFill>
                <a:latin typeface="楷体_GB2312" pitchFamily="49" charset="-122"/>
                <a:ea typeface="楷体_GB2312" pitchFamily="49" charset="-122"/>
              </a:defRPr>
            </a:lvl1pPr>
            <a:lvl2pPr marL="742950" indent="-285750">
              <a:defRPr kumimoji="1" sz="2800" b="1">
                <a:solidFill>
                  <a:schemeClr val="bg1"/>
                </a:solidFill>
                <a:latin typeface="楷体_GB2312" pitchFamily="49" charset="-122"/>
                <a:ea typeface="楷体_GB2312" pitchFamily="49" charset="-122"/>
              </a:defRPr>
            </a:lvl2pPr>
            <a:lvl3pPr marL="1143000" indent="-228600">
              <a:defRPr kumimoji="1" sz="2800" b="1">
                <a:solidFill>
                  <a:schemeClr val="bg1"/>
                </a:solidFill>
                <a:latin typeface="楷体_GB2312" pitchFamily="49" charset="-122"/>
                <a:ea typeface="楷体_GB2312" pitchFamily="49" charset="-122"/>
              </a:defRPr>
            </a:lvl3pPr>
            <a:lvl4pPr marL="1600200" indent="-228600">
              <a:defRPr kumimoji="1" sz="2800" b="1">
                <a:solidFill>
                  <a:schemeClr val="bg1"/>
                </a:solidFill>
                <a:latin typeface="楷体_GB2312" pitchFamily="49" charset="-122"/>
                <a:ea typeface="楷体_GB2312" pitchFamily="49" charset="-122"/>
              </a:defRPr>
            </a:lvl4pPr>
            <a:lvl5pPr marL="2057400" indent="-228600">
              <a:defRPr kumimoji="1" sz="2800" b="1">
                <a:solidFill>
                  <a:schemeClr val="bg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800" b="1">
                <a:solidFill>
                  <a:schemeClr val="bg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800" b="1">
                <a:solidFill>
                  <a:schemeClr val="bg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800" b="1">
                <a:solidFill>
                  <a:schemeClr val="bg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800" b="1">
                <a:solidFill>
                  <a:schemeClr val="bg1"/>
                </a:solidFill>
                <a:latin typeface="楷体_GB2312" pitchFamily="49" charset="-122"/>
                <a:ea typeface="楷体_GB2312" pitchFamily="49" charset="-122"/>
              </a:defRPr>
            </a:lvl9pPr>
          </a:lstStyle>
          <a:p>
            <a:pPr>
              <a:lnSpc>
                <a:spcPct val="120000"/>
              </a:lnSpc>
            </a:pPr>
            <a:r>
              <a:rPr lang="en-US" altLang="zh-CN" sz="2400" dirty="0">
                <a:solidFill>
                  <a:schemeClr val="tx1"/>
                </a:solidFill>
                <a:latin typeface="华文楷体" panose="02010600040101010101" pitchFamily="2" charset="-122"/>
                <a:ea typeface="华文楷体" panose="02010600040101010101" pitchFamily="2" charset="-122"/>
              </a:rPr>
              <a:t>3. </a:t>
            </a:r>
            <a:r>
              <a:rPr lang="zh-CN" altLang="en-US" sz="2400" dirty="0">
                <a:solidFill>
                  <a:schemeClr val="tx1"/>
                </a:solidFill>
                <a:latin typeface="华文楷体" panose="02010600040101010101" pitchFamily="2" charset="-122"/>
                <a:ea typeface="华文楷体" panose="02010600040101010101" pitchFamily="2" charset="-122"/>
              </a:rPr>
              <a:t>插入操作</a:t>
            </a:r>
          </a:p>
          <a:p>
            <a:pPr>
              <a:lnSpc>
                <a:spcPct val="120000"/>
              </a:lnSpc>
            </a:pPr>
            <a:r>
              <a:rPr lang="zh-CN" altLang="en-US" sz="2400" dirty="0">
                <a:solidFill>
                  <a:schemeClr val="tx1"/>
                </a:solidFill>
                <a:latin typeface="华文楷体" panose="02010600040101010101" pitchFamily="2" charset="-122"/>
                <a:ea typeface="华文楷体" panose="02010600040101010101" pitchFamily="2" charset="-122"/>
              </a:rPr>
              <a:t>顺序表的插入运算是在顺序表</a:t>
            </a:r>
            <a:r>
              <a:rPr lang="en-US" altLang="zh-CN" sz="2400" dirty="0">
                <a:solidFill>
                  <a:schemeClr val="tx1"/>
                </a:solidFill>
                <a:latin typeface="华文楷体" panose="02010600040101010101" pitchFamily="2" charset="-122"/>
                <a:ea typeface="华文楷体" panose="02010600040101010101" pitchFamily="2" charset="-122"/>
              </a:rPr>
              <a:t>L </a:t>
            </a:r>
            <a:r>
              <a:rPr lang="zh-CN" altLang="en-US" sz="2400" dirty="0">
                <a:solidFill>
                  <a:schemeClr val="tx1"/>
                </a:solidFill>
                <a:latin typeface="华文楷体" panose="02010600040101010101" pitchFamily="2" charset="-122"/>
                <a:ea typeface="华文楷体" panose="02010600040101010101" pitchFamily="2" charset="-122"/>
              </a:rPr>
              <a:t>的元素</a:t>
            </a:r>
            <a:r>
              <a:rPr lang="en-US" altLang="zh-CN" sz="2400" dirty="0" err="1">
                <a:solidFill>
                  <a:schemeClr val="tx1"/>
                </a:solidFill>
                <a:latin typeface="华文楷体" panose="02010600040101010101" pitchFamily="2" charset="-122"/>
                <a:ea typeface="华文楷体" panose="02010600040101010101" pitchFamily="2" charset="-122"/>
              </a:rPr>
              <a:t>a</a:t>
            </a:r>
            <a:r>
              <a:rPr lang="en-US" altLang="zh-CN" baseline="-25000" dirty="0" err="1">
                <a:solidFill>
                  <a:schemeClr val="tx1"/>
                </a:solidFill>
                <a:latin typeface="华文楷体" panose="02010600040101010101" pitchFamily="2" charset="-122"/>
                <a:ea typeface="华文楷体" panose="02010600040101010101" pitchFamily="2" charset="-122"/>
              </a:rPr>
              <a:t>i</a:t>
            </a:r>
            <a:r>
              <a:rPr lang="en-US" altLang="zh-CN" baseline="-25000" dirty="0">
                <a:solidFill>
                  <a:schemeClr val="tx1"/>
                </a:solidFill>
                <a:latin typeface="华文楷体" panose="02010600040101010101" pitchFamily="2" charset="-122"/>
                <a:ea typeface="华文楷体" panose="02010600040101010101" pitchFamily="2" charset="-122"/>
              </a:rPr>
              <a:t> </a:t>
            </a:r>
            <a:r>
              <a:rPr lang="zh-CN" altLang="en-US" sz="2400" dirty="0">
                <a:solidFill>
                  <a:schemeClr val="tx1"/>
                </a:solidFill>
                <a:latin typeface="华文楷体" panose="02010600040101010101" pitchFamily="2" charset="-122"/>
                <a:ea typeface="华文楷体" panose="02010600040101010101" pitchFamily="2" charset="-122"/>
              </a:rPr>
              <a:t>之后插入新元素</a:t>
            </a:r>
            <a:r>
              <a:rPr lang="en-US" altLang="zh-CN" sz="2400" dirty="0">
                <a:solidFill>
                  <a:schemeClr val="tx1"/>
                </a:solidFill>
                <a:latin typeface="华文楷体" panose="02010600040101010101" pitchFamily="2" charset="-122"/>
                <a:ea typeface="华文楷体" panose="02010600040101010101" pitchFamily="2" charset="-122"/>
              </a:rPr>
              <a:t>x</a:t>
            </a:r>
            <a:r>
              <a:rPr lang="zh-CN" altLang="en-US" sz="2400" dirty="0">
                <a:solidFill>
                  <a:schemeClr val="tx1"/>
                </a:solidFill>
                <a:latin typeface="华文楷体" panose="02010600040101010101" pitchFamily="2" charset="-122"/>
                <a:ea typeface="华文楷体" panose="02010600040101010101" pitchFamily="2" charset="-122"/>
              </a:rPr>
              <a:t>。</a:t>
            </a:r>
            <a:endParaRPr lang="zh-CN" altLang="en-US" dirty="0">
              <a:solidFill>
                <a:schemeClr val="tx1"/>
              </a:solidFill>
              <a:latin typeface="华文楷体" panose="02010600040101010101" pitchFamily="2" charset="-122"/>
              <a:ea typeface="华文楷体" panose="02010600040101010101" pitchFamily="2" charset="-122"/>
            </a:endParaRPr>
          </a:p>
        </p:txBody>
      </p:sp>
      <p:sp>
        <p:nvSpPr>
          <p:cNvPr id="16408" name="Rectangle 5">
            <a:extLst>
              <a:ext uri="{FF2B5EF4-FFF2-40B4-BE49-F238E27FC236}">
                <a16:creationId xmlns:a16="http://schemas.microsoft.com/office/drawing/2014/main" id="{99095390-94F0-4170-A998-39E7DE56AFF2}"/>
              </a:ext>
            </a:extLst>
          </p:cNvPr>
          <p:cNvSpPr>
            <a:spLocks noChangeArrowheads="1"/>
          </p:cNvSpPr>
          <p:nvPr/>
        </p:nvSpPr>
        <p:spPr bwMode="auto">
          <a:xfrm>
            <a:off x="0" y="-3301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kumimoji="1" sz="2800" b="1">
                <a:solidFill>
                  <a:schemeClr val="bg1"/>
                </a:solidFill>
                <a:latin typeface="楷体_GB2312" pitchFamily="49" charset="-122"/>
                <a:ea typeface="楷体_GB2312" pitchFamily="49" charset="-122"/>
              </a:defRPr>
            </a:lvl1pPr>
            <a:lvl2pPr marL="742950" indent="-285750">
              <a:defRPr kumimoji="1" sz="2800" b="1">
                <a:solidFill>
                  <a:schemeClr val="bg1"/>
                </a:solidFill>
                <a:latin typeface="楷体_GB2312" pitchFamily="49" charset="-122"/>
                <a:ea typeface="楷体_GB2312" pitchFamily="49" charset="-122"/>
              </a:defRPr>
            </a:lvl2pPr>
            <a:lvl3pPr marL="1143000" indent="-228600">
              <a:defRPr kumimoji="1" sz="2800" b="1">
                <a:solidFill>
                  <a:schemeClr val="bg1"/>
                </a:solidFill>
                <a:latin typeface="楷体_GB2312" pitchFamily="49" charset="-122"/>
                <a:ea typeface="楷体_GB2312" pitchFamily="49" charset="-122"/>
              </a:defRPr>
            </a:lvl3pPr>
            <a:lvl4pPr marL="1600200" indent="-228600">
              <a:defRPr kumimoji="1" sz="2800" b="1">
                <a:solidFill>
                  <a:schemeClr val="bg1"/>
                </a:solidFill>
                <a:latin typeface="楷体_GB2312" pitchFamily="49" charset="-122"/>
                <a:ea typeface="楷体_GB2312" pitchFamily="49" charset="-122"/>
              </a:defRPr>
            </a:lvl4pPr>
            <a:lvl5pPr marL="2057400" indent="-228600">
              <a:defRPr kumimoji="1" sz="2800" b="1">
                <a:solidFill>
                  <a:schemeClr val="bg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800" b="1">
                <a:solidFill>
                  <a:schemeClr val="bg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800" b="1">
                <a:solidFill>
                  <a:schemeClr val="bg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800" b="1">
                <a:solidFill>
                  <a:schemeClr val="bg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800" b="1">
                <a:solidFill>
                  <a:schemeClr val="bg1"/>
                </a:solidFill>
                <a:latin typeface="楷体_GB2312" pitchFamily="49" charset="-122"/>
                <a:ea typeface="楷体_GB2312" pitchFamily="49" charset="-122"/>
              </a:defRPr>
            </a:lvl9pPr>
          </a:lstStyle>
          <a:p>
            <a:endParaRPr lang="zh-CN" altLang="en-US">
              <a:solidFill>
                <a:schemeClr val="tx1"/>
              </a:solidFill>
            </a:endParaRPr>
          </a:p>
        </p:txBody>
      </p:sp>
      <p:sp>
        <p:nvSpPr>
          <p:cNvPr id="16409" name="Rectangle 6">
            <a:extLst>
              <a:ext uri="{FF2B5EF4-FFF2-40B4-BE49-F238E27FC236}">
                <a16:creationId xmlns:a16="http://schemas.microsoft.com/office/drawing/2014/main" id="{0B06A36F-FC72-4BAD-B38A-5B4461A3919C}"/>
              </a:ext>
            </a:extLst>
          </p:cNvPr>
          <p:cNvSpPr>
            <a:spLocks noChangeArrowheads="1"/>
          </p:cNvSpPr>
          <p:nvPr/>
        </p:nvSpPr>
        <p:spPr bwMode="auto">
          <a:xfrm>
            <a:off x="4335397" y="1467565"/>
            <a:ext cx="4732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indent="254000">
              <a:defRPr kumimoji="1" sz="2800" b="1">
                <a:solidFill>
                  <a:schemeClr val="bg1"/>
                </a:solidFill>
                <a:latin typeface="楷体_GB2312" pitchFamily="49" charset="-122"/>
                <a:ea typeface="楷体_GB2312" pitchFamily="49" charset="-122"/>
              </a:defRPr>
            </a:lvl1pPr>
            <a:lvl2pPr marL="742950" indent="-285750">
              <a:defRPr kumimoji="1" sz="2800" b="1">
                <a:solidFill>
                  <a:schemeClr val="bg1"/>
                </a:solidFill>
                <a:latin typeface="楷体_GB2312" pitchFamily="49" charset="-122"/>
                <a:ea typeface="楷体_GB2312" pitchFamily="49" charset="-122"/>
              </a:defRPr>
            </a:lvl2pPr>
            <a:lvl3pPr marL="1143000" indent="-228600">
              <a:defRPr kumimoji="1" sz="2800" b="1">
                <a:solidFill>
                  <a:schemeClr val="bg1"/>
                </a:solidFill>
                <a:latin typeface="楷体_GB2312" pitchFamily="49" charset="-122"/>
                <a:ea typeface="楷体_GB2312" pitchFamily="49" charset="-122"/>
              </a:defRPr>
            </a:lvl3pPr>
            <a:lvl4pPr marL="1600200" indent="-228600">
              <a:defRPr kumimoji="1" sz="2800" b="1">
                <a:solidFill>
                  <a:schemeClr val="bg1"/>
                </a:solidFill>
                <a:latin typeface="楷体_GB2312" pitchFamily="49" charset="-122"/>
                <a:ea typeface="楷体_GB2312" pitchFamily="49" charset="-122"/>
              </a:defRPr>
            </a:lvl4pPr>
            <a:lvl5pPr marL="2057400" indent="-228600">
              <a:defRPr kumimoji="1" sz="2800" b="1">
                <a:solidFill>
                  <a:schemeClr val="bg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800" b="1">
                <a:solidFill>
                  <a:schemeClr val="bg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800" b="1">
                <a:solidFill>
                  <a:schemeClr val="bg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800" b="1">
                <a:solidFill>
                  <a:schemeClr val="bg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800" b="1">
                <a:solidFill>
                  <a:schemeClr val="bg1"/>
                </a:solidFill>
                <a:latin typeface="楷体_GB2312" pitchFamily="49" charset="-122"/>
                <a:ea typeface="楷体_GB2312" pitchFamily="49" charset="-122"/>
              </a:defRPr>
            </a:lvl9pPr>
          </a:lstStyle>
          <a:p>
            <a:pPr algn="ctr"/>
            <a:r>
              <a:rPr lang="en-US" altLang="zh-CN" sz="1000" b="0">
                <a:solidFill>
                  <a:schemeClr val="tx1"/>
                </a:solidFill>
                <a:latin typeface="华文楷体" panose="02010600040101010101" pitchFamily="2" charset="-122"/>
                <a:ea typeface="华文楷体" panose="02010600040101010101" pitchFamily="2" charset="-122"/>
              </a:rPr>
              <a:t> </a:t>
            </a:r>
            <a:endParaRPr lang="en-US" altLang="zh-CN" sz="2400" b="0">
              <a:solidFill>
                <a:schemeClr val="tx1"/>
              </a:solidFill>
              <a:latin typeface="华文楷体" panose="02010600040101010101" pitchFamily="2" charset="-122"/>
              <a:ea typeface="华文楷体" panose="02010600040101010101" pitchFamily="2" charset="-122"/>
            </a:endParaRPr>
          </a:p>
        </p:txBody>
      </p:sp>
      <p:sp>
        <p:nvSpPr>
          <p:cNvPr id="16412" name="Rectangle 11">
            <a:extLst>
              <a:ext uri="{FF2B5EF4-FFF2-40B4-BE49-F238E27FC236}">
                <a16:creationId xmlns:a16="http://schemas.microsoft.com/office/drawing/2014/main" id="{21953F71-013E-4F8E-B866-7026C10A2448}"/>
              </a:ext>
            </a:extLst>
          </p:cNvPr>
          <p:cNvSpPr>
            <a:spLocks noChangeArrowheads="1"/>
          </p:cNvSpPr>
          <p:nvPr/>
        </p:nvSpPr>
        <p:spPr bwMode="auto">
          <a:xfrm>
            <a:off x="4335397" y="1467565"/>
            <a:ext cx="4732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indent="254000">
              <a:defRPr kumimoji="1" sz="2800" b="1">
                <a:solidFill>
                  <a:schemeClr val="bg1"/>
                </a:solidFill>
                <a:latin typeface="楷体_GB2312" pitchFamily="49" charset="-122"/>
                <a:ea typeface="楷体_GB2312" pitchFamily="49" charset="-122"/>
              </a:defRPr>
            </a:lvl1pPr>
            <a:lvl2pPr marL="742950" indent="-285750">
              <a:defRPr kumimoji="1" sz="2800" b="1">
                <a:solidFill>
                  <a:schemeClr val="bg1"/>
                </a:solidFill>
                <a:latin typeface="楷体_GB2312" pitchFamily="49" charset="-122"/>
                <a:ea typeface="楷体_GB2312" pitchFamily="49" charset="-122"/>
              </a:defRPr>
            </a:lvl2pPr>
            <a:lvl3pPr marL="1143000" indent="-228600">
              <a:defRPr kumimoji="1" sz="2800" b="1">
                <a:solidFill>
                  <a:schemeClr val="bg1"/>
                </a:solidFill>
                <a:latin typeface="楷体_GB2312" pitchFamily="49" charset="-122"/>
                <a:ea typeface="楷体_GB2312" pitchFamily="49" charset="-122"/>
              </a:defRPr>
            </a:lvl3pPr>
            <a:lvl4pPr marL="1600200" indent="-228600">
              <a:defRPr kumimoji="1" sz="2800" b="1">
                <a:solidFill>
                  <a:schemeClr val="bg1"/>
                </a:solidFill>
                <a:latin typeface="楷体_GB2312" pitchFamily="49" charset="-122"/>
                <a:ea typeface="楷体_GB2312" pitchFamily="49" charset="-122"/>
              </a:defRPr>
            </a:lvl4pPr>
            <a:lvl5pPr marL="2057400" indent="-228600">
              <a:defRPr kumimoji="1" sz="2800" b="1">
                <a:solidFill>
                  <a:schemeClr val="bg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800" b="1">
                <a:solidFill>
                  <a:schemeClr val="bg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800" b="1">
                <a:solidFill>
                  <a:schemeClr val="bg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800" b="1">
                <a:solidFill>
                  <a:schemeClr val="bg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800" b="1">
                <a:solidFill>
                  <a:schemeClr val="bg1"/>
                </a:solidFill>
                <a:latin typeface="楷体_GB2312" pitchFamily="49" charset="-122"/>
                <a:ea typeface="楷体_GB2312" pitchFamily="49" charset="-122"/>
              </a:defRPr>
            </a:lvl9pPr>
          </a:lstStyle>
          <a:p>
            <a:pPr algn="ctr"/>
            <a:r>
              <a:rPr lang="en-US" altLang="zh-CN" sz="1000" b="0">
                <a:solidFill>
                  <a:schemeClr val="tx1"/>
                </a:solidFill>
                <a:latin typeface="华文楷体" panose="02010600040101010101" pitchFamily="2" charset="-122"/>
                <a:ea typeface="华文楷体" panose="02010600040101010101" pitchFamily="2" charset="-122"/>
              </a:rPr>
              <a:t> </a:t>
            </a:r>
            <a:endParaRPr lang="en-US" altLang="zh-CN" sz="2400" b="0">
              <a:solidFill>
                <a:schemeClr val="tx1"/>
              </a:solidFill>
              <a:latin typeface="华文楷体" panose="02010600040101010101" pitchFamily="2" charset="-122"/>
              <a:ea typeface="华文楷体" panose="02010600040101010101" pitchFamily="2" charset="-122"/>
            </a:endParaRPr>
          </a:p>
        </p:txBody>
      </p:sp>
      <p:sp>
        <p:nvSpPr>
          <p:cNvPr id="2" name="矩形 1">
            <a:extLst>
              <a:ext uri="{FF2B5EF4-FFF2-40B4-BE49-F238E27FC236}">
                <a16:creationId xmlns:a16="http://schemas.microsoft.com/office/drawing/2014/main" id="{9D8B2790-102A-4377-995C-428246176348}"/>
              </a:ext>
            </a:extLst>
          </p:cNvPr>
          <p:cNvSpPr/>
          <p:nvPr/>
        </p:nvSpPr>
        <p:spPr>
          <a:xfrm>
            <a:off x="751371" y="2078995"/>
            <a:ext cx="651641" cy="55704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36000" bIns="144000" rtlCol="0" anchor="ctr"/>
          <a:lstStyle/>
          <a:p>
            <a:pPr algn="ctr"/>
            <a:r>
              <a:rPr lang="en-US" altLang="zh-CN" sz="3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3600"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0</a:t>
            </a:r>
            <a:endParaRPr lang="zh-CN" altLang="en-US" sz="3600"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4" name="矩形 13">
            <a:extLst>
              <a:ext uri="{FF2B5EF4-FFF2-40B4-BE49-F238E27FC236}">
                <a16:creationId xmlns:a16="http://schemas.microsoft.com/office/drawing/2014/main" id="{67C4EE74-2621-4FE5-A4E8-B9DA3079461A}"/>
              </a:ext>
            </a:extLst>
          </p:cNvPr>
          <p:cNvSpPr/>
          <p:nvPr/>
        </p:nvSpPr>
        <p:spPr>
          <a:xfrm>
            <a:off x="1403012" y="2078995"/>
            <a:ext cx="651641" cy="55704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36000" bIns="144000" rtlCol="0" anchor="ctr"/>
          <a:lstStyle/>
          <a:p>
            <a:pPr algn="ctr"/>
            <a:r>
              <a:rPr lang="en-US" altLang="zh-CN" sz="3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3600"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a:t>
            </a:r>
            <a:endParaRPr lang="zh-CN" altLang="en-US" sz="3600"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5" name="矩形 14">
            <a:extLst>
              <a:ext uri="{FF2B5EF4-FFF2-40B4-BE49-F238E27FC236}">
                <a16:creationId xmlns:a16="http://schemas.microsoft.com/office/drawing/2014/main" id="{9AB5CEC6-6153-4396-A464-B8DA5E408AC9}"/>
              </a:ext>
            </a:extLst>
          </p:cNvPr>
          <p:cNvSpPr/>
          <p:nvPr/>
        </p:nvSpPr>
        <p:spPr>
          <a:xfrm>
            <a:off x="2054653" y="2078995"/>
            <a:ext cx="651641" cy="55704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36000" bIns="144000" rtlCol="0" anchor="ctr"/>
          <a:lstStyle/>
          <a:p>
            <a:pPr algn="ctr"/>
            <a:r>
              <a:rPr lang="en-US" altLang="zh-CN" sz="3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3600"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2</a:t>
            </a:r>
            <a:endParaRPr lang="zh-CN" altLang="en-US" sz="3600"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6" name="矩形 15">
            <a:extLst>
              <a:ext uri="{FF2B5EF4-FFF2-40B4-BE49-F238E27FC236}">
                <a16:creationId xmlns:a16="http://schemas.microsoft.com/office/drawing/2014/main" id="{E902132C-E928-4741-A14B-9460F4DE835E}"/>
              </a:ext>
            </a:extLst>
          </p:cNvPr>
          <p:cNvSpPr/>
          <p:nvPr/>
        </p:nvSpPr>
        <p:spPr>
          <a:xfrm>
            <a:off x="2706294" y="2078995"/>
            <a:ext cx="651641" cy="55704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36000" bIns="144000" rtlCol="0" anchor="ctr"/>
          <a:lstStyle/>
          <a:p>
            <a:pPr algn="ctr"/>
            <a:r>
              <a:rPr lang="en-US" altLang="zh-CN" sz="3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3600"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7" name="矩形 16">
            <a:extLst>
              <a:ext uri="{FF2B5EF4-FFF2-40B4-BE49-F238E27FC236}">
                <a16:creationId xmlns:a16="http://schemas.microsoft.com/office/drawing/2014/main" id="{9851554B-81F8-46E0-B77E-8A70389B8E45}"/>
              </a:ext>
            </a:extLst>
          </p:cNvPr>
          <p:cNvSpPr/>
          <p:nvPr/>
        </p:nvSpPr>
        <p:spPr>
          <a:xfrm>
            <a:off x="3357935" y="2078995"/>
            <a:ext cx="651641" cy="55704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36000" bIns="144000" rtlCol="0" anchor="ctr"/>
          <a:lstStyle/>
          <a:p>
            <a:pPr algn="ctr"/>
            <a:r>
              <a:rPr lang="en-US" altLang="zh-CN" sz="3600" dirty="0" err="1">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3600" baseline="-25000" dirty="0" err="1">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i</a:t>
            </a:r>
            <a:endParaRPr lang="zh-CN" altLang="en-US" sz="3600"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8" name="矩形 17">
            <a:extLst>
              <a:ext uri="{FF2B5EF4-FFF2-40B4-BE49-F238E27FC236}">
                <a16:creationId xmlns:a16="http://schemas.microsoft.com/office/drawing/2014/main" id="{34702D1C-0171-4EC7-9B64-F8D03854BDD9}"/>
              </a:ext>
            </a:extLst>
          </p:cNvPr>
          <p:cNvSpPr/>
          <p:nvPr/>
        </p:nvSpPr>
        <p:spPr>
          <a:xfrm>
            <a:off x="4009576" y="2078995"/>
            <a:ext cx="651641" cy="55704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36000" rIns="0" bIns="144000" rtlCol="0" anchor="ctr"/>
          <a:lstStyle/>
          <a:p>
            <a:pPr algn="ctr"/>
            <a:r>
              <a:rPr lang="en-US" altLang="zh-CN" sz="3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3600"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i+1</a:t>
            </a:r>
            <a:endParaRPr lang="zh-CN" altLang="en-US" sz="3600"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 name="矩形 20">
            <a:extLst>
              <a:ext uri="{FF2B5EF4-FFF2-40B4-BE49-F238E27FC236}">
                <a16:creationId xmlns:a16="http://schemas.microsoft.com/office/drawing/2014/main" id="{3A795DC2-1F54-46BF-B551-54CEA2E7870D}"/>
              </a:ext>
            </a:extLst>
          </p:cNvPr>
          <p:cNvSpPr/>
          <p:nvPr/>
        </p:nvSpPr>
        <p:spPr>
          <a:xfrm>
            <a:off x="4661217" y="2078995"/>
            <a:ext cx="651641" cy="55704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36000" rIns="0" bIns="144000" rtlCol="0" anchor="ctr"/>
          <a:lstStyle/>
          <a:p>
            <a:pPr algn="ctr"/>
            <a:r>
              <a:rPr lang="en-US" altLang="zh-CN" sz="3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3600"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i+2</a:t>
            </a:r>
            <a:endParaRPr lang="zh-CN" altLang="en-US" sz="3600"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2" name="矩形 21">
            <a:extLst>
              <a:ext uri="{FF2B5EF4-FFF2-40B4-BE49-F238E27FC236}">
                <a16:creationId xmlns:a16="http://schemas.microsoft.com/office/drawing/2014/main" id="{3471CA84-C91D-4FD4-99E8-0FAF72C26126}"/>
              </a:ext>
            </a:extLst>
          </p:cNvPr>
          <p:cNvSpPr/>
          <p:nvPr/>
        </p:nvSpPr>
        <p:spPr>
          <a:xfrm>
            <a:off x="5312858" y="2080772"/>
            <a:ext cx="651641" cy="55704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36000" bIns="144000" rtlCol="0" anchor="ctr"/>
          <a:lstStyle/>
          <a:p>
            <a:pPr algn="ctr"/>
            <a:r>
              <a:rPr lang="en-US" altLang="zh-CN" sz="3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3600"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3" name="矩形 22">
            <a:extLst>
              <a:ext uri="{FF2B5EF4-FFF2-40B4-BE49-F238E27FC236}">
                <a16:creationId xmlns:a16="http://schemas.microsoft.com/office/drawing/2014/main" id="{706DE078-E233-4549-8D61-773A987A510A}"/>
              </a:ext>
            </a:extLst>
          </p:cNvPr>
          <p:cNvSpPr/>
          <p:nvPr/>
        </p:nvSpPr>
        <p:spPr>
          <a:xfrm>
            <a:off x="5964499" y="2085262"/>
            <a:ext cx="651641" cy="55704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36000" rIns="0" bIns="144000" rtlCol="0" anchor="ctr"/>
          <a:lstStyle/>
          <a:p>
            <a:pPr algn="ctr"/>
            <a:r>
              <a:rPr lang="en-US" altLang="zh-CN" sz="3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3600"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n-1</a:t>
            </a:r>
            <a:endParaRPr lang="zh-CN" altLang="en-US" sz="3600"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4" name="矩形 23">
            <a:extLst>
              <a:ext uri="{FF2B5EF4-FFF2-40B4-BE49-F238E27FC236}">
                <a16:creationId xmlns:a16="http://schemas.microsoft.com/office/drawing/2014/main" id="{74653D77-1B7B-4180-A874-323B231AA97B}"/>
              </a:ext>
            </a:extLst>
          </p:cNvPr>
          <p:cNvSpPr/>
          <p:nvPr/>
        </p:nvSpPr>
        <p:spPr>
          <a:xfrm>
            <a:off x="6616140" y="2084373"/>
            <a:ext cx="2111161" cy="55704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36000" bIns="144000" rtlCol="0" anchor="ctr"/>
          <a:lstStyle/>
          <a:p>
            <a:pPr algn="ctr"/>
            <a:endParaRPr lang="zh-CN" altLang="en-US" sz="3600"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0571B6CA-CFC9-4307-940A-CF9291885FED}"/>
              </a:ext>
            </a:extLst>
          </p:cNvPr>
          <p:cNvSpPr txBox="1"/>
          <p:nvPr/>
        </p:nvSpPr>
        <p:spPr>
          <a:xfrm>
            <a:off x="3426988" y="2813490"/>
            <a:ext cx="375424" cy="523220"/>
          </a:xfrm>
          <a:prstGeom prst="rect">
            <a:avLst/>
          </a:prstGeom>
          <a:noFill/>
        </p:spPr>
        <p:txBody>
          <a:bodyPr wrap="none" rtlCol="0">
            <a:spAutoFit/>
          </a:bodyPr>
          <a:lstStyle/>
          <a:p>
            <a:r>
              <a:rPr lang="en-US" altLang="zh-CN" sz="2800" b="1" dirty="0"/>
              <a:t>x</a:t>
            </a:r>
            <a:endParaRPr lang="zh-CN" altLang="en-US" sz="2800" b="1" dirty="0"/>
          </a:p>
        </p:txBody>
      </p:sp>
      <p:cxnSp>
        <p:nvCxnSpPr>
          <p:cNvPr id="6" name="直接箭头连接符 5">
            <a:extLst>
              <a:ext uri="{FF2B5EF4-FFF2-40B4-BE49-F238E27FC236}">
                <a16:creationId xmlns:a16="http://schemas.microsoft.com/office/drawing/2014/main" id="{DE5BB11D-9914-400B-9FA8-9DD5C22B6D69}"/>
              </a:ext>
            </a:extLst>
          </p:cNvPr>
          <p:cNvCxnSpPr>
            <a:cxnSpLocks/>
            <a:stCxn id="4" idx="3"/>
          </p:cNvCxnSpPr>
          <p:nvPr/>
        </p:nvCxnSpPr>
        <p:spPr>
          <a:xfrm flipV="1">
            <a:off x="3802412" y="2636044"/>
            <a:ext cx="180545" cy="439056"/>
          </a:xfrm>
          <a:prstGeom prst="straightConnector1">
            <a:avLst/>
          </a:prstGeom>
          <a:ln w="349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32A37C71-765D-4BCB-9AC1-EABCB83B514E}"/>
              </a:ext>
            </a:extLst>
          </p:cNvPr>
          <p:cNvSpPr/>
          <p:nvPr/>
        </p:nvSpPr>
        <p:spPr>
          <a:xfrm>
            <a:off x="727841" y="4120905"/>
            <a:ext cx="651641" cy="55704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36000" bIns="144000" rtlCol="0" anchor="ctr"/>
          <a:lstStyle/>
          <a:p>
            <a:pPr algn="ctr"/>
            <a:r>
              <a:rPr lang="en-US" altLang="zh-CN" sz="3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3600"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0</a:t>
            </a:r>
            <a:endParaRPr lang="zh-CN" altLang="en-US" sz="3600"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1" name="矩形 30">
            <a:extLst>
              <a:ext uri="{FF2B5EF4-FFF2-40B4-BE49-F238E27FC236}">
                <a16:creationId xmlns:a16="http://schemas.microsoft.com/office/drawing/2014/main" id="{CF11E777-1179-4912-8260-3FB0112E2FD9}"/>
              </a:ext>
            </a:extLst>
          </p:cNvPr>
          <p:cNvSpPr/>
          <p:nvPr/>
        </p:nvSpPr>
        <p:spPr>
          <a:xfrm>
            <a:off x="1379482" y="4120905"/>
            <a:ext cx="651641" cy="55704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36000" bIns="144000" rtlCol="0" anchor="ctr"/>
          <a:lstStyle/>
          <a:p>
            <a:pPr algn="ctr"/>
            <a:r>
              <a:rPr lang="en-US" altLang="zh-CN" sz="3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3600"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a:t>
            </a:r>
            <a:endParaRPr lang="zh-CN" altLang="en-US" sz="3600"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2" name="矩形 31">
            <a:extLst>
              <a:ext uri="{FF2B5EF4-FFF2-40B4-BE49-F238E27FC236}">
                <a16:creationId xmlns:a16="http://schemas.microsoft.com/office/drawing/2014/main" id="{23404D21-88FB-48D0-AEA2-F641C9B41EAB}"/>
              </a:ext>
            </a:extLst>
          </p:cNvPr>
          <p:cNvSpPr/>
          <p:nvPr/>
        </p:nvSpPr>
        <p:spPr>
          <a:xfrm>
            <a:off x="2031123" y="4120905"/>
            <a:ext cx="651641" cy="55704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36000" bIns="144000" rtlCol="0" anchor="ctr"/>
          <a:lstStyle/>
          <a:p>
            <a:pPr algn="ctr"/>
            <a:r>
              <a:rPr lang="en-US" altLang="zh-CN" sz="3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3600"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2</a:t>
            </a:r>
            <a:endParaRPr lang="zh-CN" altLang="en-US" sz="3600"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3" name="矩形 32">
            <a:extLst>
              <a:ext uri="{FF2B5EF4-FFF2-40B4-BE49-F238E27FC236}">
                <a16:creationId xmlns:a16="http://schemas.microsoft.com/office/drawing/2014/main" id="{38949B05-6A7D-4829-9685-95AF14435B3C}"/>
              </a:ext>
            </a:extLst>
          </p:cNvPr>
          <p:cNvSpPr/>
          <p:nvPr/>
        </p:nvSpPr>
        <p:spPr>
          <a:xfrm>
            <a:off x="2682764" y="4120905"/>
            <a:ext cx="651641" cy="55704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36000" bIns="144000" rtlCol="0" anchor="ctr"/>
          <a:lstStyle/>
          <a:p>
            <a:pPr algn="ctr"/>
            <a:r>
              <a:rPr lang="en-US" altLang="zh-CN" sz="3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3600"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4" name="矩形 33">
            <a:extLst>
              <a:ext uri="{FF2B5EF4-FFF2-40B4-BE49-F238E27FC236}">
                <a16:creationId xmlns:a16="http://schemas.microsoft.com/office/drawing/2014/main" id="{ECC5C054-7943-42CD-BCB4-31E8755B9F8B}"/>
              </a:ext>
            </a:extLst>
          </p:cNvPr>
          <p:cNvSpPr/>
          <p:nvPr/>
        </p:nvSpPr>
        <p:spPr>
          <a:xfrm>
            <a:off x="3334405" y="4120905"/>
            <a:ext cx="651641" cy="55704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36000" bIns="144000" rtlCol="0" anchor="ctr"/>
          <a:lstStyle/>
          <a:p>
            <a:pPr algn="ctr"/>
            <a:r>
              <a:rPr lang="en-US" altLang="zh-CN" sz="3600" dirty="0" err="1">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3600" baseline="-25000" dirty="0" err="1">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i</a:t>
            </a:r>
            <a:endParaRPr lang="zh-CN" altLang="en-US" sz="3600"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5" name="矩形 34">
            <a:extLst>
              <a:ext uri="{FF2B5EF4-FFF2-40B4-BE49-F238E27FC236}">
                <a16:creationId xmlns:a16="http://schemas.microsoft.com/office/drawing/2014/main" id="{47806570-5572-4115-A31B-B3DD9895B3C2}"/>
              </a:ext>
            </a:extLst>
          </p:cNvPr>
          <p:cNvSpPr/>
          <p:nvPr/>
        </p:nvSpPr>
        <p:spPr>
          <a:xfrm>
            <a:off x="4631508" y="4120905"/>
            <a:ext cx="651641" cy="55704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36000" rIns="0" bIns="144000" rtlCol="0" anchor="ctr"/>
          <a:lstStyle/>
          <a:p>
            <a:pPr algn="ctr"/>
            <a:r>
              <a:rPr lang="en-US" altLang="zh-CN" sz="3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3600"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i+1</a:t>
            </a:r>
            <a:endParaRPr lang="zh-CN" altLang="en-US" sz="3600"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6" name="矩形 35">
            <a:extLst>
              <a:ext uri="{FF2B5EF4-FFF2-40B4-BE49-F238E27FC236}">
                <a16:creationId xmlns:a16="http://schemas.microsoft.com/office/drawing/2014/main" id="{E4DACB74-A374-47D1-9798-2E835E7570B6}"/>
              </a:ext>
            </a:extLst>
          </p:cNvPr>
          <p:cNvSpPr/>
          <p:nvPr/>
        </p:nvSpPr>
        <p:spPr>
          <a:xfrm>
            <a:off x="5283149" y="4120905"/>
            <a:ext cx="651641" cy="55704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36000" rIns="0" bIns="144000" rtlCol="0" anchor="ctr"/>
          <a:lstStyle/>
          <a:p>
            <a:pPr algn="ctr"/>
            <a:r>
              <a:rPr lang="en-US" altLang="zh-CN" sz="3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3600"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i+2</a:t>
            </a:r>
            <a:endParaRPr lang="zh-CN" altLang="en-US" sz="3600"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7" name="矩形 36">
            <a:extLst>
              <a:ext uri="{FF2B5EF4-FFF2-40B4-BE49-F238E27FC236}">
                <a16:creationId xmlns:a16="http://schemas.microsoft.com/office/drawing/2014/main" id="{1C6C573A-6C7D-4344-9306-AC40C69D68CB}"/>
              </a:ext>
            </a:extLst>
          </p:cNvPr>
          <p:cNvSpPr/>
          <p:nvPr/>
        </p:nvSpPr>
        <p:spPr>
          <a:xfrm>
            <a:off x="5934790" y="4122682"/>
            <a:ext cx="651641" cy="55704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36000" bIns="144000" rtlCol="0" anchor="ctr"/>
          <a:lstStyle/>
          <a:p>
            <a:pPr algn="ctr"/>
            <a:r>
              <a:rPr lang="en-US" altLang="zh-CN" sz="3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3600"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8" name="矩形 37">
            <a:extLst>
              <a:ext uri="{FF2B5EF4-FFF2-40B4-BE49-F238E27FC236}">
                <a16:creationId xmlns:a16="http://schemas.microsoft.com/office/drawing/2014/main" id="{6A1A4FAF-8950-4297-A558-264862B2C1A5}"/>
              </a:ext>
            </a:extLst>
          </p:cNvPr>
          <p:cNvSpPr/>
          <p:nvPr/>
        </p:nvSpPr>
        <p:spPr>
          <a:xfrm>
            <a:off x="6586431" y="4127172"/>
            <a:ext cx="651641" cy="55704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36000" rIns="0" bIns="144000" rtlCol="0" anchor="ctr"/>
          <a:lstStyle/>
          <a:p>
            <a:pPr algn="ctr"/>
            <a:r>
              <a:rPr lang="en-US" altLang="zh-CN" sz="3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3600"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n-1</a:t>
            </a:r>
            <a:endParaRPr lang="zh-CN" altLang="en-US" sz="3600"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9" name="矩形 38">
            <a:extLst>
              <a:ext uri="{FF2B5EF4-FFF2-40B4-BE49-F238E27FC236}">
                <a16:creationId xmlns:a16="http://schemas.microsoft.com/office/drawing/2014/main" id="{FB2D10BF-F267-44F4-8EB3-9494E89C0A06}"/>
              </a:ext>
            </a:extLst>
          </p:cNvPr>
          <p:cNvSpPr/>
          <p:nvPr/>
        </p:nvSpPr>
        <p:spPr>
          <a:xfrm>
            <a:off x="7244251" y="4126283"/>
            <a:ext cx="1459520" cy="55704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36000" bIns="144000" rtlCol="0" anchor="ctr"/>
          <a:lstStyle/>
          <a:p>
            <a:pPr algn="ctr"/>
            <a:endParaRPr lang="zh-CN" altLang="en-US" sz="3600"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2" name="矩形 41">
            <a:extLst>
              <a:ext uri="{FF2B5EF4-FFF2-40B4-BE49-F238E27FC236}">
                <a16:creationId xmlns:a16="http://schemas.microsoft.com/office/drawing/2014/main" id="{DA5C860C-51BF-4AB5-9656-828B88C7EBB1}"/>
              </a:ext>
            </a:extLst>
          </p:cNvPr>
          <p:cNvSpPr/>
          <p:nvPr/>
        </p:nvSpPr>
        <p:spPr>
          <a:xfrm>
            <a:off x="3982957" y="4120904"/>
            <a:ext cx="651641" cy="55704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36000" bIns="144000" rtlCol="0" anchor="ctr"/>
          <a:lstStyle/>
          <a:p>
            <a:pPr algn="ctr"/>
            <a:r>
              <a:rPr lang="en-US" altLang="zh-CN" sz="3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x</a:t>
            </a:r>
            <a:endParaRPr lang="zh-CN" altLang="en-US" sz="3600"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cxnSp>
        <p:nvCxnSpPr>
          <p:cNvPr id="45" name="直接箭头连接符 44">
            <a:extLst>
              <a:ext uri="{FF2B5EF4-FFF2-40B4-BE49-F238E27FC236}">
                <a16:creationId xmlns:a16="http://schemas.microsoft.com/office/drawing/2014/main" id="{05E54FB8-318B-4261-8B19-0BEC5D1F168D}"/>
              </a:ext>
            </a:extLst>
          </p:cNvPr>
          <p:cNvCxnSpPr>
            <a:cxnSpLocks/>
            <a:stCxn id="4" idx="3"/>
            <a:endCxn id="42" idx="0"/>
          </p:cNvCxnSpPr>
          <p:nvPr/>
        </p:nvCxnSpPr>
        <p:spPr>
          <a:xfrm>
            <a:off x="3802412" y="3075100"/>
            <a:ext cx="506366" cy="1045804"/>
          </a:xfrm>
          <a:prstGeom prst="straightConnector1">
            <a:avLst/>
          </a:prstGeom>
          <a:ln w="349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92C095BD-0D72-4BC5-9277-EE13B63B9C3B}"/>
              </a:ext>
            </a:extLst>
          </p:cNvPr>
          <p:cNvCxnSpPr>
            <a:cxnSpLocks/>
            <a:endCxn id="35" idx="0"/>
          </p:cNvCxnSpPr>
          <p:nvPr/>
        </p:nvCxnSpPr>
        <p:spPr>
          <a:xfrm>
            <a:off x="4335396" y="2636044"/>
            <a:ext cx="621933" cy="1484861"/>
          </a:xfrm>
          <a:prstGeom prst="straightConnector1">
            <a:avLst/>
          </a:prstGeom>
          <a:ln w="349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26901212-A33C-4878-A0EF-3A766950B423}"/>
              </a:ext>
            </a:extLst>
          </p:cNvPr>
          <p:cNvCxnSpPr>
            <a:cxnSpLocks/>
          </p:cNvCxnSpPr>
          <p:nvPr/>
        </p:nvCxnSpPr>
        <p:spPr>
          <a:xfrm>
            <a:off x="4951768" y="2634267"/>
            <a:ext cx="621933" cy="1484861"/>
          </a:xfrm>
          <a:prstGeom prst="straightConnector1">
            <a:avLst/>
          </a:prstGeom>
          <a:ln w="349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08E919EB-AC95-4D53-9D68-3AE1AF12BF92}"/>
              </a:ext>
            </a:extLst>
          </p:cNvPr>
          <p:cNvCxnSpPr>
            <a:cxnSpLocks/>
          </p:cNvCxnSpPr>
          <p:nvPr/>
        </p:nvCxnSpPr>
        <p:spPr>
          <a:xfrm>
            <a:off x="5638677" y="2641422"/>
            <a:ext cx="621933" cy="1484861"/>
          </a:xfrm>
          <a:prstGeom prst="straightConnector1">
            <a:avLst/>
          </a:prstGeom>
          <a:ln w="349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825D3229-60B4-4A50-8991-361D1A406B73}"/>
              </a:ext>
            </a:extLst>
          </p:cNvPr>
          <p:cNvCxnSpPr>
            <a:cxnSpLocks/>
          </p:cNvCxnSpPr>
          <p:nvPr/>
        </p:nvCxnSpPr>
        <p:spPr>
          <a:xfrm>
            <a:off x="6349737" y="2641422"/>
            <a:ext cx="621933" cy="1484861"/>
          </a:xfrm>
          <a:prstGeom prst="straightConnector1">
            <a:avLst/>
          </a:prstGeom>
          <a:ln w="349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2551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a:extLst>
              <a:ext uri="{FF2B5EF4-FFF2-40B4-BE49-F238E27FC236}">
                <a16:creationId xmlns:a16="http://schemas.microsoft.com/office/drawing/2014/main" id="{2F0620CC-1AC1-4F13-9E86-06F685B0ADAD}"/>
              </a:ext>
            </a:extLst>
          </p:cNvPr>
          <p:cNvSpPr>
            <a:spLocks noChangeArrowheads="1"/>
          </p:cNvSpPr>
          <p:nvPr/>
        </p:nvSpPr>
        <p:spPr bwMode="auto">
          <a:xfrm>
            <a:off x="120869" y="607081"/>
            <a:ext cx="91440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bg1"/>
                </a:solidFill>
                <a:latin typeface="楷体_GB2312" pitchFamily="49" charset="-122"/>
                <a:ea typeface="楷体_GB2312" pitchFamily="49" charset="-122"/>
              </a:defRPr>
            </a:lvl1pPr>
            <a:lvl2pPr marL="742950" indent="-285750">
              <a:defRPr kumimoji="1" sz="2800" b="1">
                <a:solidFill>
                  <a:schemeClr val="bg1"/>
                </a:solidFill>
                <a:latin typeface="楷体_GB2312" pitchFamily="49" charset="-122"/>
                <a:ea typeface="楷体_GB2312" pitchFamily="49" charset="-122"/>
              </a:defRPr>
            </a:lvl2pPr>
            <a:lvl3pPr marL="1143000" indent="-228600">
              <a:defRPr kumimoji="1" sz="2800" b="1">
                <a:solidFill>
                  <a:schemeClr val="bg1"/>
                </a:solidFill>
                <a:latin typeface="楷体_GB2312" pitchFamily="49" charset="-122"/>
                <a:ea typeface="楷体_GB2312" pitchFamily="49" charset="-122"/>
              </a:defRPr>
            </a:lvl3pPr>
            <a:lvl4pPr marL="1600200" indent="-228600">
              <a:defRPr kumimoji="1" sz="2800" b="1">
                <a:solidFill>
                  <a:schemeClr val="bg1"/>
                </a:solidFill>
                <a:latin typeface="楷体_GB2312" pitchFamily="49" charset="-122"/>
                <a:ea typeface="楷体_GB2312" pitchFamily="49" charset="-122"/>
              </a:defRPr>
            </a:lvl4pPr>
            <a:lvl5pPr marL="2057400" indent="-228600">
              <a:defRPr kumimoji="1" sz="2800" b="1">
                <a:solidFill>
                  <a:schemeClr val="bg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800" b="1">
                <a:solidFill>
                  <a:schemeClr val="bg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800" b="1">
                <a:solidFill>
                  <a:schemeClr val="bg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800" b="1">
                <a:solidFill>
                  <a:schemeClr val="bg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800" b="1">
                <a:solidFill>
                  <a:schemeClr val="bg1"/>
                </a:solidFill>
                <a:latin typeface="楷体_GB2312" pitchFamily="49" charset="-122"/>
                <a:ea typeface="楷体_GB2312" pitchFamily="49" charset="-122"/>
              </a:defRPr>
            </a:lvl9pPr>
          </a:lstStyle>
          <a:p>
            <a:r>
              <a:rPr lang="en-US" altLang="zh-CN" sz="2400" dirty="0">
                <a:solidFill>
                  <a:schemeClr val="tx1"/>
                </a:solidFill>
                <a:latin typeface="华文楷体" panose="02010600040101010101" pitchFamily="2" charset="-122"/>
                <a:ea typeface="华文楷体" panose="02010600040101010101" pitchFamily="2" charset="-122"/>
              </a:rPr>
              <a:t>Status Insert(</a:t>
            </a:r>
            <a:r>
              <a:rPr lang="en-US" altLang="zh-CN" sz="2400" dirty="0" err="1">
                <a:solidFill>
                  <a:schemeClr val="tx1"/>
                </a:solidFill>
                <a:latin typeface="华文楷体" panose="02010600040101010101" pitchFamily="2" charset="-122"/>
                <a:ea typeface="华文楷体" panose="02010600040101010101" pitchFamily="2" charset="-122"/>
              </a:rPr>
              <a:t>SeqList</a:t>
            </a:r>
            <a:r>
              <a:rPr lang="en-US" altLang="zh-CN" sz="2400" dirty="0">
                <a:solidFill>
                  <a:schemeClr val="tx1"/>
                </a:solidFill>
                <a:latin typeface="华文楷体" panose="02010600040101010101" pitchFamily="2" charset="-122"/>
                <a:ea typeface="华文楷体" panose="02010600040101010101" pitchFamily="2" charset="-122"/>
              </a:rPr>
              <a:t> *L ,</a:t>
            </a:r>
            <a:r>
              <a:rPr lang="en-US" altLang="zh-CN" sz="2400" dirty="0" err="1">
                <a:solidFill>
                  <a:schemeClr val="tx1"/>
                </a:solidFill>
                <a:latin typeface="华文楷体" panose="02010600040101010101" pitchFamily="2" charset="-122"/>
                <a:ea typeface="华文楷体" panose="02010600040101010101" pitchFamily="2" charset="-122"/>
              </a:rPr>
              <a:t>int</a:t>
            </a:r>
            <a:r>
              <a:rPr lang="en-US" altLang="zh-CN" sz="2400" dirty="0">
                <a:solidFill>
                  <a:schemeClr val="tx1"/>
                </a:solidFill>
                <a:latin typeface="华文楷体" panose="02010600040101010101" pitchFamily="2" charset="-122"/>
                <a:ea typeface="华文楷体" panose="02010600040101010101" pitchFamily="2" charset="-122"/>
              </a:rPr>
              <a:t> </a:t>
            </a:r>
            <a:r>
              <a:rPr lang="en-US" altLang="zh-CN" sz="2400" dirty="0" err="1">
                <a:solidFill>
                  <a:schemeClr val="tx1"/>
                </a:solidFill>
                <a:latin typeface="华文楷体" panose="02010600040101010101" pitchFamily="2" charset="-122"/>
                <a:ea typeface="华文楷体" panose="02010600040101010101" pitchFamily="2" charset="-122"/>
              </a:rPr>
              <a:t>i</a:t>
            </a:r>
            <a:r>
              <a:rPr lang="en-US" altLang="zh-CN" sz="2400" dirty="0">
                <a:solidFill>
                  <a:schemeClr val="tx1"/>
                </a:solidFill>
                <a:latin typeface="华文楷体" panose="02010600040101010101" pitchFamily="2" charset="-122"/>
                <a:ea typeface="华文楷体" panose="02010600040101010101" pitchFamily="2" charset="-122"/>
              </a:rPr>
              <a:t> ,</a:t>
            </a:r>
            <a:r>
              <a:rPr lang="en-US" altLang="zh-CN" sz="2400" dirty="0" err="1">
                <a:solidFill>
                  <a:schemeClr val="tx1"/>
                </a:solidFill>
                <a:latin typeface="华文楷体" panose="02010600040101010101" pitchFamily="2" charset="-122"/>
                <a:ea typeface="华文楷体" panose="02010600040101010101" pitchFamily="2" charset="-122"/>
              </a:rPr>
              <a:t>ElemType</a:t>
            </a:r>
            <a:r>
              <a:rPr lang="en-US" altLang="zh-CN" sz="2400" dirty="0">
                <a:solidFill>
                  <a:schemeClr val="tx1"/>
                </a:solidFill>
                <a:latin typeface="华文楷体" panose="02010600040101010101" pitchFamily="2" charset="-122"/>
                <a:ea typeface="华文楷体" panose="02010600040101010101" pitchFamily="2" charset="-122"/>
              </a:rPr>
              <a:t> x)</a:t>
            </a:r>
          </a:p>
          <a:p>
            <a:r>
              <a:rPr lang="en-US" altLang="zh-CN" sz="2400" dirty="0">
                <a:solidFill>
                  <a:schemeClr val="tx1"/>
                </a:solidFill>
                <a:latin typeface="华文楷体" panose="02010600040101010101" pitchFamily="2" charset="-122"/>
                <a:ea typeface="华文楷体" panose="02010600040101010101" pitchFamily="2" charset="-122"/>
              </a:rPr>
              <a:t>{ </a:t>
            </a:r>
          </a:p>
          <a:p>
            <a:r>
              <a:rPr lang="en-US" altLang="zh-CN" sz="2400" dirty="0">
                <a:solidFill>
                  <a:schemeClr val="tx1"/>
                </a:solidFill>
                <a:latin typeface="华文楷体" panose="02010600040101010101" pitchFamily="2" charset="-122"/>
                <a:ea typeface="华文楷体" panose="02010600040101010101" pitchFamily="2" charset="-122"/>
              </a:rPr>
              <a:t> </a:t>
            </a:r>
            <a:r>
              <a:rPr lang="en-US" altLang="zh-CN" sz="2400" dirty="0" err="1">
                <a:solidFill>
                  <a:schemeClr val="tx1"/>
                </a:solidFill>
                <a:latin typeface="华文楷体" panose="02010600040101010101" pitchFamily="2" charset="-122"/>
                <a:ea typeface="华文楷体" panose="02010600040101010101" pitchFamily="2" charset="-122"/>
              </a:rPr>
              <a:t>int</a:t>
            </a:r>
            <a:r>
              <a:rPr lang="en-US" altLang="zh-CN" sz="2400" dirty="0">
                <a:solidFill>
                  <a:schemeClr val="tx1"/>
                </a:solidFill>
                <a:latin typeface="华文楷体" panose="02010600040101010101" pitchFamily="2" charset="-122"/>
                <a:ea typeface="华文楷体" panose="02010600040101010101" pitchFamily="2" charset="-122"/>
              </a:rPr>
              <a:t> j;</a:t>
            </a:r>
          </a:p>
          <a:p>
            <a:r>
              <a:rPr lang="en-US" altLang="zh-CN" sz="2400" dirty="0">
                <a:solidFill>
                  <a:schemeClr val="tx1"/>
                </a:solidFill>
                <a:latin typeface="华文楷体" panose="02010600040101010101" pitchFamily="2" charset="-122"/>
                <a:ea typeface="华文楷体" panose="02010600040101010101" pitchFamily="2" charset="-122"/>
              </a:rPr>
              <a:t> if (</a:t>
            </a:r>
            <a:r>
              <a:rPr lang="en-US" altLang="zh-CN" sz="2400" dirty="0" err="1">
                <a:solidFill>
                  <a:schemeClr val="tx1"/>
                </a:solidFill>
                <a:latin typeface="华文楷体" panose="02010600040101010101" pitchFamily="2" charset="-122"/>
                <a:ea typeface="华文楷体" panose="02010600040101010101" pitchFamily="2" charset="-122"/>
              </a:rPr>
              <a:t>i</a:t>
            </a:r>
            <a:r>
              <a:rPr lang="en-US" altLang="zh-CN" sz="2400" dirty="0">
                <a:solidFill>
                  <a:schemeClr val="tx1"/>
                </a:solidFill>
                <a:latin typeface="华文楷体" panose="02010600040101010101" pitchFamily="2" charset="-122"/>
                <a:ea typeface="华文楷体" panose="02010600040101010101" pitchFamily="2" charset="-122"/>
              </a:rPr>
              <a:t>&lt;-1|| </a:t>
            </a:r>
            <a:r>
              <a:rPr lang="en-US" altLang="zh-CN" sz="2400" dirty="0" err="1">
                <a:solidFill>
                  <a:schemeClr val="tx1"/>
                </a:solidFill>
                <a:latin typeface="华文楷体" panose="02010600040101010101" pitchFamily="2" charset="-122"/>
                <a:ea typeface="华文楷体" panose="02010600040101010101" pitchFamily="2" charset="-122"/>
              </a:rPr>
              <a:t>i</a:t>
            </a:r>
            <a:r>
              <a:rPr lang="en-US" altLang="zh-CN" sz="2400" dirty="0">
                <a:solidFill>
                  <a:schemeClr val="tx1"/>
                </a:solidFill>
                <a:latin typeface="华文楷体" panose="02010600040101010101" pitchFamily="2" charset="-122"/>
                <a:ea typeface="华文楷体" panose="02010600040101010101" pitchFamily="2" charset="-122"/>
              </a:rPr>
              <a:t>&gt;L-&gt;n-1) //</a:t>
            </a:r>
            <a:r>
              <a:rPr lang="zh-CN" altLang="en-US" sz="2400" dirty="0">
                <a:solidFill>
                  <a:schemeClr val="tx1"/>
                </a:solidFill>
                <a:latin typeface="华文楷体" panose="02010600040101010101" pitchFamily="2" charset="-122"/>
                <a:ea typeface="华文楷体" panose="02010600040101010101" pitchFamily="2" charset="-122"/>
              </a:rPr>
              <a:t>判断下标</a:t>
            </a:r>
            <a:r>
              <a:rPr lang="en-US" altLang="zh-CN" sz="2400" dirty="0" err="1">
                <a:solidFill>
                  <a:schemeClr val="tx1"/>
                </a:solidFill>
                <a:latin typeface="华文楷体" panose="02010600040101010101" pitchFamily="2" charset="-122"/>
                <a:ea typeface="华文楷体" panose="02010600040101010101" pitchFamily="2" charset="-122"/>
              </a:rPr>
              <a:t>i</a:t>
            </a:r>
            <a:r>
              <a:rPr lang="en-US" altLang="zh-CN" sz="2400" dirty="0">
                <a:solidFill>
                  <a:schemeClr val="tx1"/>
                </a:solidFill>
                <a:latin typeface="华文楷体" panose="02010600040101010101" pitchFamily="2" charset="-122"/>
                <a:ea typeface="华文楷体" panose="02010600040101010101" pitchFamily="2" charset="-122"/>
              </a:rPr>
              <a:t> </a:t>
            </a:r>
            <a:r>
              <a:rPr lang="zh-CN" altLang="en-US" sz="2400" dirty="0">
                <a:solidFill>
                  <a:schemeClr val="tx1"/>
                </a:solidFill>
                <a:latin typeface="华文楷体" panose="02010600040101010101" pitchFamily="2" charset="-122"/>
                <a:ea typeface="华文楷体" panose="02010600040101010101" pitchFamily="2" charset="-122"/>
              </a:rPr>
              <a:t>是否越界</a:t>
            </a:r>
          </a:p>
          <a:p>
            <a:r>
              <a:rPr lang="en-US" altLang="zh-CN" sz="2400" dirty="0">
                <a:solidFill>
                  <a:schemeClr val="tx1"/>
                </a:solidFill>
                <a:latin typeface="华文楷体" panose="02010600040101010101" pitchFamily="2" charset="-122"/>
                <a:ea typeface="华文楷体" panose="02010600040101010101" pitchFamily="2" charset="-122"/>
              </a:rPr>
              <a:t> return ERROR;</a:t>
            </a:r>
          </a:p>
          <a:p>
            <a:r>
              <a:rPr lang="en-US" altLang="zh-CN" sz="2400" dirty="0">
                <a:solidFill>
                  <a:schemeClr val="tx1"/>
                </a:solidFill>
                <a:latin typeface="华文楷体" panose="02010600040101010101" pitchFamily="2" charset="-122"/>
                <a:ea typeface="华文楷体" panose="02010600040101010101" pitchFamily="2" charset="-122"/>
              </a:rPr>
              <a:t> if(L-&gt;n== L-&gt;</a:t>
            </a:r>
            <a:r>
              <a:rPr lang="en-US" altLang="zh-CN" sz="2400" dirty="0" err="1">
                <a:solidFill>
                  <a:schemeClr val="tx1"/>
                </a:solidFill>
                <a:latin typeface="华文楷体" panose="02010600040101010101" pitchFamily="2" charset="-122"/>
                <a:ea typeface="华文楷体" panose="02010600040101010101" pitchFamily="2" charset="-122"/>
              </a:rPr>
              <a:t>maxLength</a:t>
            </a:r>
            <a:r>
              <a:rPr lang="en-US" altLang="zh-CN" sz="2400" dirty="0">
                <a:solidFill>
                  <a:schemeClr val="tx1"/>
                </a:solidFill>
                <a:latin typeface="华文楷体" panose="02010600040101010101" pitchFamily="2" charset="-122"/>
                <a:ea typeface="华文楷体" panose="02010600040101010101" pitchFamily="2" charset="-122"/>
              </a:rPr>
              <a:t>) //</a:t>
            </a:r>
            <a:r>
              <a:rPr lang="zh-CN" altLang="en-US" sz="2400" dirty="0">
                <a:solidFill>
                  <a:schemeClr val="tx1"/>
                </a:solidFill>
                <a:latin typeface="华文楷体" panose="02010600040101010101" pitchFamily="2" charset="-122"/>
                <a:ea typeface="华文楷体" panose="02010600040101010101" pitchFamily="2" charset="-122"/>
              </a:rPr>
              <a:t>判断顺序表存储空间是否已满</a:t>
            </a:r>
          </a:p>
          <a:p>
            <a:r>
              <a:rPr lang="en-US" altLang="zh-CN" sz="2400" dirty="0">
                <a:solidFill>
                  <a:schemeClr val="tx1"/>
                </a:solidFill>
                <a:latin typeface="华文楷体" panose="02010600040101010101" pitchFamily="2" charset="-122"/>
                <a:ea typeface="华文楷体" panose="02010600040101010101" pitchFamily="2" charset="-122"/>
              </a:rPr>
              <a:t> return ERROR;</a:t>
            </a:r>
          </a:p>
          <a:p>
            <a:r>
              <a:rPr lang="en-US" altLang="zh-CN" sz="2400" dirty="0">
                <a:solidFill>
                  <a:schemeClr val="tx1"/>
                </a:solidFill>
                <a:latin typeface="华文楷体" panose="02010600040101010101" pitchFamily="2" charset="-122"/>
                <a:ea typeface="华文楷体" panose="02010600040101010101" pitchFamily="2" charset="-122"/>
              </a:rPr>
              <a:t> for (j= L-&gt;n-1;j&gt;</a:t>
            </a:r>
            <a:r>
              <a:rPr lang="en-US" altLang="zh-CN" sz="2400" dirty="0" err="1">
                <a:solidFill>
                  <a:schemeClr val="tx1"/>
                </a:solidFill>
                <a:latin typeface="华文楷体" panose="02010600040101010101" pitchFamily="2" charset="-122"/>
                <a:ea typeface="华文楷体" panose="02010600040101010101" pitchFamily="2" charset="-122"/>
              </a:rPr>
              <a:t>i;j</a:t>
            </a:r>
            <a:r>
              <a:rPr lang="en-US" altLang="zh-CN" sz="2400" dirty="0">
                <a:solidFill>
                  <a:schemeClr val="tx1"/>
                </a:solidFill>
                <a:latin typeface="华文楷体" panose="02010600040101010101" pitchFamily="2" charset="-122"/>
                <a:ea typeface="华文楷体" panose="02010600040101010101" pitchFamily="2" charset="-122"/>
              </a:rPr>
              <a:t>--)</a:t>
            </a:r>
            <a:endParaRPr lang="en-US" altLang="zh-CN" sz="2400" dirty="0">
              <a:solidFill>
                <a:srgbClr val="FF0000"/>
              </a:solidFill>
              <a:latin typeface="华文楷体" panose="02010600040101010101" pitchFamily="2" charset="-122"/>
              <a:ea typeface="华文楷体" panose="02010600040101010101" pitchFamily="2" charset="-122"/>
            </a:endParaRPr>
          </a:p>
          <a:p>
            <a:r>
              <a:rPr lang="en-US" altLang="zh-CN" sz="2400" dirty="0">
                <a:solidFill>
                  <a:schemeClr val="tx1"/>
                </a:solidFill>
                <a:latin typeface="华文楷体" panose="02010600040101010101" pitchFamily="2" charset="-122"/>
                <a:ea typeface="华文楷体" panose="02010600040101010101" pitchFamily="2" charset="-122"/>
              </a:rPr>
              <a:t> L-&gt;element[j+1]= L-&gt;element[j]; //</a:t>
            </a:r>
            <a:r>
              <a:rPr lang="zh-CN" altLang="en-US" sz="2400" dirty="0">
                <a:solidFill>
                  <a:schemeClr val="tx1"/>
                </a:solidFill>
                <a:latin typeface="华文楷体" panose="02010600040101010101" pitchFamily="2" charset="-122"/>
                <a:ea typeface="华文楷体" panose="02010600040101010101" pitchFamily="2" charset="-122"/>
              </a:rPr>
              <a:t>从后往前逐个后移元素</a:t>
            </a:r>
          </a:p>
          <a:p>
            <a:r>
              <a:rPr lang="en-US" altLang="zh-CN" sz="2400" dirty="0">
                <a:solidFill>
                  <a:schemeClr val="tx1"/>
                </a:solidFill>
                <a:latin typeface="华文楷体" panose="02010600040101010101" pitchFamily="2" charset="-122"/>
                <a:ea typeface="华文楷体" panose="02010600040101010101" pitchFamily="2" charset="-122"/>
              </a:rPr>
              <a:t> L-&gt;element[i+1]=x; //</a:t>
            </a:r>
            <a:r>
              <a:rPr lang="zh-CN" altLang="en-US" sz="2400" dirty="0">
                <a:solidFill>
                  <a:schemeClr val="tx1"/>
                </a:solidFill>
                <a:latin typeface="华文楷体" panose="02010600040101010101" pitchFamily="2" charset="-122"/>
                <a:ea typeface="华文楷体" panose="02010600040101010101" pitchFamily="2" charset="-122"/>
              </a:rPr>
              <a:t>将新元素放入下标为</a:t>
            </a:r>
            <a:r>
              <a:rPr lang="en-US" altLang="zh-CN" sz="2400" dirty="0">
                <a:solidFill>
                  <a:schemeClr val="tx1"/>
                </a:solidFill>
                <a:latin typeface="华文楷体" panose="02010600040101010101" pitchFamily="2" charset="-122"/>
                <a:ea typeface="华文楷体" panose="02010600040101010101" pitchFamily="2" charset="-122"/>
              </a:rPr>
              <a:t>i+1 </a:t>
            </a:r>
            <a:r>
              <a:rPr lang="zh-CN" altLang="en-US" sz="2400" dirty="0">
                <a:solidFill>
                  <a:schemeClr val="tx1"/>
                </a:solidFill>
                <a:latin typeface="华文楷体" panose="02010600040101010101" pitchFamily="2" charset="-122"/>
                <a:ea typeface="华文楷体" panose="02010600040101010101" pitchFamily="2" charset="-122"/>
              </a:rPr>
              <a:t>的位置</a:t>
            </a:r>
          </a:p>
          <a:p>
            <a:r>
              <a:rPr lang="pt-BR" altLang="zh-CN" sz="2400" dirty="0">
                <a:solidFill>
                  <a:schemeClr val="tx1"/>
                </a:solidFill>
                <a:latin typeface="华文楷体" panose="02010600040101010101" pitchFamily="2" charset="-122"/>
                <a:ea typeface="华文楷体" panose="02010600040101010101" pitchFamily="2" charset="-122"/>
              </a:rPr>
              <a:t> L-&gt;n = L-&gt;n +1;</a:t>
            </a:r>
          </a:p>
          <a:p>
            <a:r>
              <a:rPr lang="en-US" altLang="zh-CN" sz="2400" dirty="0">
                <a:solidFill>
                  <a:schemeClr val="tx1"/>
                </a:solidFill>
                <a:latin typeface="华文楷体" panose="02010600040101010101" pitchFamily="2" charset="-122"/>
                <a:ea typeface="华文楷体" panose="02010600040101010101" pitchFamily="2" charset="-122"/>
              </a:rPr>
              <a:t> return OK;   </a:t>
            </a:r>
          </a:p>
          <a:p>
            <a:r>
              <a:rPr lang="en-US" altLang="zh-CN" sz="2400" dirty="0">
                <a:solidFill>
                  <a:schemeClr val="tx1"/>
                </a:solidFill>
                <a:latin typeface="华文楷体" panose="02010600040101010101" pitchFamily="2" charset="-122"/>
                <a:ea typeface="华文楷体" panose="02010600040101010101" pitchFamily="2" charset="-122"/>
              </a:rPr>
              <a:t>}</a:t>
            </a:r>
          </a:p>
        </p:txBody>
      </p:sp>
      <p:sp>
        <p:nvSpPr>
          <p:cNvPr id="17415" name="Text Box 1039">
            <a:extLst>
              <a:ext uri="{FF2B5EF4-FFF2-40B4-BE49-F238E27FC236}">
                <a16:creationId xmlns:a16="http://schemas.microsoft.com/office/drawing/2014/main" id="{C00B0419-03B1-486E-AB6A-1D6B6F9FD0E0}"/>
              </a:ext>
            </a:extLst>
          </p:cNvPr>
          <p:cNvSpPr txBox="1">
            <a:spLocks noChangeArrowheads="1"/>
          </p:cNvSpPr>
          <p:nvPr/>
        </p:nvSpPr>
        <p:spPr bwMode="auto">
          <a:xfrm>
            <a:off x="4470894" y="4926813"/>
            <a:ext cx="365885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defRPr kumimoji="1" sz="2400" b="1">
                <a:latin typeface="华文楷体" panose="02010600040101010101" pitchFamily="2" charset="-122"/>
                <a:ea typeface="华文楷体" panose="02010600040101010101" pitchFamily="2" charset="-122"/>
              </a:defRPr>
            </a:lvl1pPr>
            <a:lvl2pPr marL="742950" indent="-285750">
              <a:defRPr kumimoji="1" sz="2800" b="1">
                <a:solidFill>
                  <a:schemeClr val="bg1"/>
                </a:solidFill>
                <a:latin typeface="楷体_GB2312" pitchFamily="49" charset="-122"/>
                <a:ea typeface="楷体_GB2312" pitchFamily="49" charset="-122"/>
              </a:defRPr>
            </a:lvl2pPr>
            <a:lvl3pPr marL="1143000" indent="-228600">
              <a:defRPr kumimoji="1" sz="2800" b="1">
                <a:solidFill>
                  <a:schemeClr val="bg1"/>
                </a:solidFill>
                <a:latin typeface="楷体_GB2312" pitchFamily="49" charset="-122"/>
                <a:ea typeface="楷体_GB2312" pitchFamily="49" charset="-122"/>
              </a:defRPr>
            </a:lvl3pPr>
            <a:lvl4pPr marL="1600200" indent="-228600">
              <a:defRPr kumimoji="1" sz="2800" b="1">
                <a:solidFill>
                  <a:schemeClr val="bg1"/>
                </a:solidFill>
                <a:latin typeface="楷体_GB2312" pitchFamily="49" charset="-122"/>
                <a:ea typeface="楷体_GB2312" pitchFamily="49" charset="-122"/>
              </a:defRPr>
            </a:lvl4pPr>
            <a:lvl5pPr marL="2057400" indent="-228600">
              <a:defRPr kumimoji="1" sz="2800" b="1">
                <a:solidFill>
                  <a:schemeClr val="bg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800" b="1">
                <a:solidFill>
                  <a:schemeClr val="bg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800" b="1">
                <a:solidFill>
                  <a:schemeClr val="bg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800" b="1">
                <a:solidFill>
                  <a:schemeClr val="bg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800" b="1">
                <a:solidFill>
                  <a:schemeClr val="bg1"/>
                </a:solidFill>
                <a:latin typeface="楷体_GB2312" pitchFamily="49" charset="-122"/>
                <a:ea typeface="楷体_GB2312" pitchFamily="49" charset="-122"/>
              </a:defRPr>
            </a:lvl9pPr>
          </a:lstStyle>
          <a:p>
            <a:r>
              <a:rPr lang="zh-CN" altLang="en-US" dirty="0">
                <a:solidFill>
                  <a:srgbClr val="FF0000"/>
                </a:solidFill>
              </a:rPr>
              <a:t>讨论当</a:t>
            </a:r>
            <a:r>
              <a:rPr lang="en-US" altLang="zh-CN" dirty="0" err="1">
                <a:solidFill>
                  <a:srgbClr val="FF0000"/>
                </a:solidFill>
              </a:rPr>
              <a:t>i</a:t>
            </a:r>
            <a:r>
              <a:rPr lang="en-US" altLang="zh-CN" dirty="0">
                <a:solidFill>
                  <a:srgbClr val="FF0000"/>
                </a:solidFill>
              </a:rPr>
              <a:t>=-1</a:t>
            </a:r>
            <a:r>
              <a:rPr lang="zh-CN" altLang="en-US" dirty="0">
                <a:solidFill>
                  <a:srgbClr val="FF0000"/>
                </a:solidFill>
              </a:rPr>
              <a:t>且</a:t>
            </a:r>
            <a:r>
              <a:rPr lang="en-US" altLang="zh-CN" dirty="0">
                <a:solidFill>
                  <a:srgbClr val="FF0000"/>
                </a:solidFill>
              </a:rPr>
              <a:t>n&gt;0</a:t>
            </a:r>
            <a:r>
              <a:rPr lang="zh-CN" altLang="en-US" dirty="0">
                <a:solidFill>
                  <a:srgbClr val="FF0000"/>
                </a:solidFill>
              </a:rPr>
              <a:t>的情况</a:t>
            </a:r>
            <a:endParaRPr lang="en-US" altLang="zh-CN" dirty="0">
              <a:solidFill>
                <a:srgbClr val="FF0000"/>
              </a:solidFill>
            </a:endParaRPr>
          </a:p>
          <a:p>
            <a:r>
              <a:rPr lang="zh-CN" altLang="en-US" dirty="0">
                <a:solidFill>
                  <a:srgbClr val="FF0000"/>
                </a:solidFill>
              </a:rPr>
              <a:t>讨论当</a:t>
            </a:r>
            <a:r>
              <a:rPr lang="en-US" altLang="zh-CN" dirty="0" err="1">
                <a:solidFill>
                  <a:srgbClr val="FF0000"/>
                </a:solidFill>
              </a:rPr>
              <a:t>i</a:t>
            </a:r>
            <a:r>
              <a:rPr lang="en-US" altLang="zh-CN" dirty="0">
                <a:solidFill>
                  <a:srgbClr val="FF0000"/>
                </a:solidFill>
              </a:rPr>
              <a:t>=-1</a:t>
            </a:r>
            <a:r>
              <a:rPr lang="zh-CN" altLang="en-US" dirty="0">
                <a:solidFill>
                  <a:srgbClr val="FF0000"/>
                </a:solidFill>
              </a:rPr>
              <a:t>且</a:t>
            </a:r>
            <a:r>
              <a:rPr lang="en-US" altLang="zh-CN" dirty="0">
                <a:solidFill>
                  <a:srgbClr val="FF0000"/>
                </a:solidFill>
              </a:rPr>
              <a:t>n=0</a:t>
            </a:r>
            <a:r>
              <a:rPr lang="zh-CN" altLang="en-US" dirty="0">
                <a:solidFill>
                  <a:srgbClr val="FF0000"/>
                </a:solidFill>
              </a:rPr>
              <a:t>的情况</a:t>
            </a:r>
            <a:endParaRPr lang="en-US" altLang="zh-CN" dirty="0">
              <a:solidFill>
                <a:srgbClr val="FF0000"/>
              </a:solidFill>
            </a:endParaRPr>
          </a:p>
        </p:txBody>
      </p:sp>
    </p:spTree>
    <p:extLst>
      <p:ext uri="{BB962C8B-B14F-4D97-AF65-F5344CB8AC3E}">
        <p14:creationId xmlns:p14="http://schemas.microsoft.com/office/powerpoint/2010/main" val="746818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ext Box 4">
            <a:extLst>
              <a:ext uri="{FF2B5EF4-FFF2-40B4-BE49-F238E27FC236}">
                <a16:creationId xmlns:a16="http://schemas.microsoft.com/office/drawing/2014/main" id="{309A6151-503E-473F-82F8-1A690B342F71}"/>
              </a:ext>
            </a:extLst>
          </p:cNvPr>
          <p:cNvSpPr txBox="1">
            <a:spLocks noChangeArrowheads="1"/>
          </p:cNvSpPr>
          <p:nvPr/>
        </p:nvSpPr>
        <p:spPr bwMode="auto">
          <a:xfrm>
            <a:off x="684213" y="692150"/>
            <a:ext cx="80645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bg1"/>
                </a:solidFill>
                <a:latin typeface="楷体_GB2312" pitchFamily="49" charset="-122"/>
                <a:ea typeface="楷体_GB2312" pitchFamily="49" charset="-122"/>
              </a:defRPr>
            </a:lvl1pPr>
            <a:lvl2pPr marL="742950" indent="-285750">
              <a:defRPr kumimoji="1" sz="2800" b="1">
                <a:solidFill>
                  <a:schemeClr val="bg1"/>
                </a:solidFill>
                <a:latin typeface="楷体_GB2312" pitchFamily="49" charset="-122"/>
                <a:ea typeface="楷体_GB2312" pitchFamily="49" charset="-122"/>
              </a:defRPr>
            </a:lvl2pPr>
            <a:lvl3pPr marL="1143000" indent="-228600">
              <a:defRPr kumimoji="1" sz="2800" b="1">
                <a:solidFill>
                  <a:schemeClr val="bg1"/>
                </a:solidFill>
                <a:latin typeface="楷体_GB2312" pitchFamily="49" charset="-122"/>
                <a:ea typeface="楷体_GB2312" pitchFamily="49" charset="-122"/>
              </a:defRPr>
            </a:lvl3pPr>
            <a:lvl4pPr marL="1600200" indent="-228600">
              <a:defRPr kumimoji="1" sz="2800" b="1">
                <a:solidFill>
                  <a:schemeClr val="bg1"/>
                </a:solidFill>
                <a:latin typeface="楷体_GB2312" pitchFamily="49" charset="-122"/>
                <a:ea typeface="楷体_GB2312" pitchFamily="49" charset="-122"/>
              </a:defRPr>
            </a:lvl4pPr>
            <a:lvl5pPr marL="2057400" indent="-228600">
              <a:defRPr kumimoji="1" sz="2800" b="1">
                <a:solidFill>
                  <a:schemeClr val="bg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800" b="1">
                <a:solidFill>
                  <a:schemeClr val="bg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800" b="1">
                <a:solidFill>
                  <a:schemeClr val="bg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800" b="1">
                <a:solidFill>
                  <a:schemeClr val="bg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800" b="1">
                <a:solidFill>
                  <a:schemeClr val="bg1"/>
                </a:solidFill>
                <a:latin typeface="楷体_GB2312" pitchFamily="49" charset="-122"/>
                <a:ea typeface="楷体_GB2312" pitchFamily="49" charset="-122"/>
              </a:defRPr>
            </a:lvl9pPr>
          </a:lstStyle>
          <a:p>
            <a:pPr>
              <a:lnSpc>
                <a:spcPct val="150000"/>
              </a:lnSpc>
            </a:pPr>
            <a:r>
              <a:rPr lang="zh-CN" altLang="en-US" sz="2400" dirty="0">
                <a:solidFill>
                  <a:schemeClr val="tx1"/>
                </a:solidFill>
                <a:latin typeface="华文楷体" panose="02010600040101010101" pitchFamily="2" charset="-122"/>
                <a:ea typeface="华文楷体" panose="02010600040101010101" pitchFamily="2" charset="-122"/>
              </a:rPr>
              <a:t>分析：</a:t>
            </a:r>
          </a:p>
          <a:p>
            <a:pPr algn="just">
              <a:lnSpc>
                <a:spcPct val="150000"/>
              </a:lnSpc>
            </a:pPr>
            <a:r>
              <a:rPr lang="zh-CN" altLang="en-US" sz="2400" dirty="0">
                <a:solidFill>
                  <a:schemeClr val="tx1"/>
                </a:solidFill>
                <a:latin typeface="华文楷体" panose="02010600040101010101" pitchFamily="2" charset="-122"/>
                <a:ea typeface="华文楷体" panose="02010600040101010101" pitchFamily="2" charset="-122"/>
              </a:rPr>
              <a:t>   设顺序表长度为</a:t>
            </a:r>
            <a:r>
              <a:rPr lang="en-US" altLang="zh-CN" sz="2400" dirty="0">
                <a:solidFill>
                  <a:schemeClr val="tx1"/>
                </a:solidFill>
                <a:latin typeface="华文楷体" panose="02010600040101010101" pitchFamily="2" charset="-122"/>
                <a:ea typeface="华文楷体" panose="02010600040101010101" pitchFamily="2" charset="-122"/>
              </a:rPr>
              <a:t>n</a:t>
            </a:r>
            <a:r>
              <a:rPr lang="zh-CN" altLang="en-US" sz="2400" dirty="0">
                <a:solidFill>
                  <a:schemeClr val="tx1"/>
                </a:solidFill>
                <a:latin typeface="华文楷体" panose="02010600040101010101" pitchFamily="2" charset="-122"/>
                <a:ea typeface="华文楷体" panose="02010600040101010101" pitchFamily="2" charset="-122"/>
              </a:rPr>
              <a:t>，则在位置</a:t>
            </a:r>
            <a:r>
              <a:rPr lang="en-US" altLang="zh-CN" sz="2400" dirty="0" err="1">
                <a:solidFill>
                  <a:schemeClr val="tx1"/>
                </a:solidFill>
                <a:latin typeface="华文楷体" panose="02010600040101010101" pitchFamily="2" charset="-122"/>
                <a:ea typeface="华文楷体" panose="02010600040101010101" pitchFamily="2" charset="-122"/>
              </a:rPr>
              <a:t>i</a:t>
            </a:r>
            <a:r>
              <a:rPr lang="zh-CN" altLang="en-US" sz="2400" dirty="0">
                <a:solidFill>
                  <a:schemeClr val="tx1"/>
                </a:solidFill>
                <a:latin typeface="华文楷体" panose="02010600040101010101" pitchFamily="2" charset="-122"/>
                <a:ea typeface="华文楷体" panose="02010600040101010101" pitchFamily="2" charset="-122"/>
              </a:rPr>
              <a:t>（</a:t>
            </a:r>
            <a:r>
              <a:rPr lang="en-US" altLang="zh-CN" sz="2400" dirty="0" err="1">
                <a:solidFill>
                  <a:schemeClr val="tx1"/>
                </a:solidFill>
                <a:latin typeface="华文楷体" panose="02010600040101010101" pitchFamily="2" charset="-122"/>
                <a:ea typeface="华文楷体" panose="02010600040101010101" pitchFamily="2" charset="-122"/>
              </a:rPr>
              <a:t>i</a:t>
            </a:r>
            <a:r>
              <a:rPr lang="en-US" altLang="zh-CN" sz="2400" dirty="0">
                <a:solidFill>
                  <a:schemeClr val="tx1"/>
                </a:solidFill>
                <a:latin typeface="华文楷体" panose="02010600040101010101" pitchFamily="2" charset="-122"/>
                <a:ea typeface="华文楷体" panose="02010600040101010101" pitchFamily="2" charset="-122"/>
              </a:rPr>
              <a:t>=-1,0,…,n-1</a:t>
            </a:r>
            <a:r>
              <a:rPr lang="zh-CN" altLang="en-US" sz="2400" dirty="0">
                <a:solidFill>
                  <a:schemeClr val="tx1"/>
                </a:solidFill>
                <a:latin typeface="华文楷体" panose="02010600040101010101" pitchFamily="2" charset="-122"/>
                <a:ea typeface="华文楷体" panose="02010600040101010101" pitchFamily="2" charset="-122"/>
              </a:rPr>
              <a:t>）后插入一个元素要移动 </a:t>
            </a:r>
            <a:r>
              <a:rPr lang="en-US" altLang="zh-CN" sz="2400" dirty="0">
                <a:solidFill>
                  <a:schemeClr val="tx1"/>
                </a:solidFill>
                <a:latin typeface="华文楷体" panose="02010600040101010101" pitchFamily="2" charset="-122"/>
                <a:ea typeface="华文楷体" panose="02010600040101010101" pitchFamily="2" charset="-122"/>
              </a:rPr>
              <a:t>n-i-1</a:t>
            </a:r>
            <a:r>
              <a:rPr lang="zh-CN" altLang="en-US" sz="2400" dirty="0">
                <a:solidFill>
                  <a:schemeClr val="tx1"/>
                </a:solidFill>
                <a:latin typeface="华文楷体" panose="02010600040101010101" pitchFamily="2" charset="-122"/>
                <a:ea typeface="华文楷体" panose="02010600040101010101" pitchFamily="2" charset="-122"/>
              </a:rPr>
              <a:t>个元素。</a:t>
            </a:r>
          </a:p>
          <a:p>
            <a:pPr>
              <a:lnSpc>
                <a:spcPct val="150000"/>
              </a:lnSpc>
            </a:pPr>
            <a:r>
              <a:rPr lang="zh-CN" altLang="en-US" sz="2400" dirty="0">
                <a:solidFill>
                  <a:schemeClr val="tx1"/>
                </a:solidFill>
                <a:latin typeface="华文楷体" panose="02010600040101010101" pitchFamily="2" charset="-122"/>
                <a:ea typeface="华文楷体" panose="02010600040101010101" pitchFamily="2" charset="-122"/>
              </a:rPr>
              <a:t>   设</a:t>
            </a:r>
            <a:r>
              <a:rPr lang="en-US" altLang="zh-CN" sz="2400" dirty="0">
                <a:solidFill>
                  <a:schemeClr val="tx1"/>
                </a:solidFill>
                <a:latin typeface="华文楷体" panose="02010600040101010101" pitchFamily="2" charset="-122"/>
                <a:ea typeface="华文楷体" panose="02010600040101010101" pitchFamily="2" charset="-122"/>
              </a:rPr>
              <a:t>P</a:t>
            </a:r>
            <a:r>
              <a:rPr lang="en-US" altLang="zh-CN" baseline="-25000" dirty="0">
                <a:solidFill>
                  <a:schemeClr val="tx1"/>
                </a:solidFill>
                <a:latin typeface="华文楷体" panose="02010600040101010101" pitchFamily="2" charset="-122"/>
                <a:ea typeface="华文楷体" panose="02010600040101010101" pitchFamily="2" charset="-122"/>
              </a:rPr>
              <a:t>i</a:t>
            </a:r>
            <a:r>
              <a:rPr lang="en-US" altLang="zh-CN" sz="2400" dirty="0">
                <a:solidFill>
                  <a:schemeClr val="tx1"/>
                </a:solidFill>
                <a:latin typeface="华文楷体" panose="02010600040101010101" pitchFamily="2" charset="-122"/>
                <a:ea typeface="华文楷体" panose="02010600040101010101" pitchFamily="2" charset="-122"/>
              </a:rPr>
              <a:t> </a:t>
            </a:r>
            <a:r>
              <a:rPr lang="zh-CN" altLang="en-US" sz="2400" dirty="0">
                <a:solidFill>
                  <a:schemeClr val="tx1"/>
                </a:solidFill>
                <a:latin typeface="华文楷体" panose="02010600040101010101" pitchFamily="2" charset="-122"/>
                <a:ea typeface="华文楷体" panose="02010600040101010101" pitchFamily="2" charset="-122"/>
              </a:rPr>
              <a:t>是在位置</a:t>
            </a:r>
            <a:r>
              <a:rPr lang="en-US" altLang="zh-CN" sz="2400" dirty="0" err="1">
                <a:solidFill>
                  <a:schemeClr val="tx1"/>
                </a:solidFill>
                <a:latin typeface="华文楷体" panose="02010600040101010101" pitchFamily="2" charset="-122"/>
                <a:ea typeface="华文楷体" panose="02010600040101010101" pitchFamily="2" charset="-122"/>
              </a:rPr>
              <a:t>i</a:t>
            </a:r>
            <a:r>
              <a:rPr lang="en-US" altLang="zh-CN" sz="2400" dirty="0">
                <a:solidFill>
                  <a:schemeClr val="tx1"/>
                </a:solidFill>
                <a:latin typeface="华文楷体" panose="02010600040101010101" pitchFamily="2" charset="-122"/>
                <a:ea typeface="华文楷体" panose="02010600040101010101" pitchFamily="2" charset="-122"/>
              </a:rPr>
              <a:t> </a:t>
            </a:r>
            <a:r>
              <a:rPr lang="zh-CN" altLang="en-US" sz="2400" dirty="0">
                <a:solidFill>
                  <a:schemeClr val="tx1"/>
                </a:solidFill>
                <a:latin typeface="华文楷体" panose="02010600040101010101" pitchFamily="2" charset="-122"/>
                <a:ea typeface="华文楷体" panose="02010600040101010101" pitchFamily="2" charset="-122"/>
              </a:rPr>
              <a:t>之后插入一个新元素的概率，并设在任意位置处插入元素的概率是相等的， 即</a:t>
            </a:r>
            <a:r>
              <a:rPr lang="en-US" altLang="zh-CN" sz="2400" dirty="0">
                <a:solidFill>
                  <a:schemeClr val="tx1"/>
                </a:solidFill>
                <a:latin typeface="华文楷体" panose="02010600040101010101" pitchFamily="2" charset="-122"/>
                <a:ea typeface="华文楷体" panose="02010600040101010101" pitchFamily="2" charset="-122"/>
              </a:rPr>
              <a:t>P</a:t>
            </a:r>
            <a:r>
              <a:rPr lang="en-US" altLang="zh-CN" sz="2400" baseline="-25000" dirty="0">
                <a:solidFill>
                  <a:schemeClr val="tx1"/>
                </a:solidFill>
                <a:latin typeface="华文楷体" panose="02010600040101010101" pitchFamily="2" charset="-122"/>
                <a:ea typeface="华文楷体" panose="02010600040101010101" pitchFamily="2" charset="-122"/>
              </a:rPr>
              <a:t>i</a:t>
            </a:r>
            <a:r>
              <a:rPr lang="en-US" altLang="zh-CN" sz="2400" dirty="0">
                <a:solidFill>
                  <a:schemeClr val="tx1"/>
                </a:solidFill>
                <a:latin typeface="华文楷体" panose="02010600040101010101" pitchFamily="2" charset="-122"/>
                <a:ea typeface="华文楷体" panose="02010600040101010101" pitchFamily="2" charset="-122"/>
              </a:rPr>
              <a:t>=1/(n+1).</a:t>
            </a:r>
            <a:r>
              <a:rPr lang="zh-CN" altLang="en-US" sz="2400" dirty="0">
                <a:solidFill>
                  <a:schemeClr val="tx1"/>
                </a:solidFill>
                <a:latin typeface="华文楷体" panose="02010600040101010101" pitchFamily="2" charset="-122"/>
                <a:ea typeface="华文楷体" panose="02010600040101010101" pitchFamily="2" charset="-122"/>
              </a:rPr>
              <a:t>设</a:t>
            </a:r>
            <a:r>
              <a:rPr lang="en-US" altLang="zh-CN" sz="2400" dirty="0" err="1">
                <a:solidFill>
                  <a:schemeClr val="tx1"/>
                </a:solidFill>
                <a:latin typeface="华文楷体" panose="02010600040101010101" pitchFamily="2" charset="-122"/>
                <a:ea typeface="华文楷体" panose="02010600040101010101" pitchFamily="2" charset="-122"/>
              </a:rPr>
              <a:t>E</a:t>
            </a:r>
            <a:r>
              <a:rPr lang="en-US" altLang="zh-CN" baseline="-25000" dirty="0" err="1">
                <a:solidFill>
                  <a:schemeClr val="tx1"/>
                </a:solidFill>
                <a:latin typeface="华文楷体" panose="02010600040101010101" pitchFamily="2" charset="-122"/>
                <a:ea typeface="华文楷体" panose="02010600040101010101" pitchFamily="2" charset="-122"/>
              </a:rPr>
              <a:t>i</a:t>
            </a:r>
            <a:r>
              <a:rPr lang="en-US" altLang="zh-CN" sz="2400" dirty="0">
                <a:solidFill>
                  <a:schemeClr val="tx1"/>
                </a:solidFill>
                <a:latin typeface="华文楷体" panose="02010600040101010101" pitchFamily="2" charset="-122"/>
                <a:ea typeface="华文楷体" panose="02010600040101010101" pitchFamily="2" charset="-122"/>
              </a:rPr>
              <a:t> </a:t>
            </a:r>
            <a:r>
              <a:rPr lang="zh-CN" altLang="en-US" sz="2400" dirty="0">
                <a:solidFill>
                  <a:schemeClr val="tx1"/>
                </a:solidFill>
                <a:latin typeface="华文楷体" panose="02010600040101010101" pitchFamily="2" charset="-122"/>
                <a:ea typeface="华文楷体" panose="02010600040101010101" pitchFamily="2" charset="-122"/>
              </a:rPr>
              <a:t>是在长度为</a:t>
            </a:r>
            <a:r>
              <a:rPr lang="en-US" altLang="zh-CN" sz="2400" dirty="0">
                <a:solidFill>
                  <a:schemeClr val="tx1"/>
                </a:solidFill>
                <a:latin typeface="华文楷体" panose="02010600040101010101" pitchFamily="2" charset="-122"/>
                <a:ea typeface="华文楷体" panose="02010600040101010101" pitchFamily="2" charset="-122"/>
              </a:rPr>
              <a:t>n </a:t>
            </a:r>
            <a:r>
              <a:rPr lang="zh-CN" altLang="en-US" sz="2400" dirty="0">
                <a:solidFill>
                  <a:schemeClr val="tx1"/>
                </a:solidFill>
                <a:latin typeface="华文楷体" panose="02010600040101010101" pitchFamily="2" charset="-122"/>
                <a:ea typeface="华文楷体" panose="02010600040101010101" pitchFamily="2" charset="-122"/>
              </a:rPr>
              <a:t>的顺序表中插入一个新元素时所需移动元素的平均次数，则： </a:t>
            </a:r>
          </a:p>
        </p:txBody>
      </p:sp>
      <p:sp>
        <p:nvSpPr>
          <p:cNvPr id="1029" name="Rectangle 7">
            <a:extLst>
              <a:ext uri="{FF2B5EF4-FFF2-40B4-BE49-F238E27FC236}">
                <a16:creationId xmlns:a16="http://schemas.microsoft.com/office/drawing/2014/main" id="{3AC7A0FE-FCE9-4DA1-B05B-6E23A366A8B0}"/>
              </a:ext>
            </a:extLst>
          </p:cNvPr>
          <p:cNvSpPr>
            <a:spLocks noChangeArrowheads="1"/>
          </p:cNvSpPr>
          <p:nvPr/>
        </p:nvSpPr>
        <p:spPr bwMode="auto">
          <a:xfrm>
            <a:off x="710045" y="5556439"/>
            <a:ext cx="38619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bg1"/>
                </a:solidFill>
                <a:latin typeface="楷体_GB2312" pitchFamily="49" charset="-122"/>
                <a:ea typeface="楷体_GB2312" pitchFamily="49" charset="-122"/>
              </a:defRPr>
            </a:lvl1pPr>
            <a:lvl2pPr marL="742950" indent="-285750">
              <a:defRPr kumimoji="1" sz="2800" b="1">
                <a:solidFill>
                  <a:schemeClr val="bg1"/>
                </a:solidFill>
                <a:latin typeface="楷体_GB2312" pitchFamily="49" charset="-122"/>
                <a:ea typeface="楷体_GB2312" pitchFamily="49" charset="-122"/>
              </a:defRPr>
            </a:lvl2pPr>
            <a:lvl3pPr marL="1143000" indent="-228600">
              <a:defRPr kumimoji="1" sz="2800" b="1">
                <a:solidFill>
                  <a:schemeClr val="bg1"/>
                </a:solidFill>
                <a:latin typeface="楷体_GB2312" pitchFamily="49" charset="-122"/>
                <a:ea typeface="楷体_GB2312" pitchFamily="49" charset="-122"/>
              </a:defRPr>
            </a:lvl3pPr>
            <a:lvl4pPr marL="1600200" indent="-228600">
              <a:defRPr kumimoji="1" sz="2800" b="1">
                <a:solidFill>
                  <a:schemeClr val="bg1"/>
                </a:solidFill>
                <a:latin typeface="楷体_GB2312" pitchFamily="49" charset="-122"/>
                <a:ea typeface="楷体_GB2312" pitchFamily="49" charset="-122"/>
              </a:defRPr>
            </a:lvl4pPr>
            <a:lvl5pPr marL="2057400" indent="-228600">
              <a:defRPr kumimoji="1" sz="2800" b="1">
                <a:solidFill>
                  <a:schemeClr val="bg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800" b="1">
                <a:solidFill>
                  <a:schemeClr val="bg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800" b="1">
                <a:solidFill>
                  <a:schemeClr val="bg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800" b="1">
                <a:solidFill>
                  <a:schemeClr val="bg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800" b="1">
                <a:solidFill>
                  <a:schemeClr val="bg1"/>
                </a:solidFill>
                <a:latin typeface="楷体_GB2312" pitchFamily="49" charset="-122"/>
                <a:ea typeface="楷体_GB2312" pitchFamily="49" charset="-122"/>
              </a:defRPr>
            </a:lvl9pPr>
          </a:lstStyle>
          <a:p>
            <a:r>
              <a:rPr lang="zh-CN" altLang="en-US" dirty="0">
                <a:solidFill>
                  <a:schemeClr val="tx1"/>
                </a:solidFill>
                <a:latin typeface="华文楷体" panose="02010600040101010101" pitchFamily="2" charset="-122"/>
                <a:ea typeface="华文楷体" panose="02010600040101010101" pitchFamily="2" charset="-122"/>
              </a:rPr>
              <a:t>渐近时间复杂度：</a:t>
            </a:r>
            <a:r>
              <a:rPr lang="en-US" altLang="zh-CN" dirty="0">
                <a:solidFill>
                  <a:schemeClr val="tx1"/>
                </a:solidFill>
                <a:latin typeface="华文楷体" panose="02010600040101010101" pitchFamily="2" charset="-122"/>
                <a:ea typeface="华文楷体" panose="02010600040101010101" pitchFamily="2" charset="-122"/>
              </a:rPr>
              <a:t>O(n)</a:t>
            </a:r>
          </a:p>
        </p:txBody>
      </p:sp>
      <p:graphicFrame>
        <p:nvGraphicFramePr>
          <p:cNvPr id="1026" name="Object 8">
            <a:extLst>
              <a:ext uri="{FF2B5EF4-FFF2-40B4-BE49-F238E27FC236}">
                <a16:creationId xmlns:a16="http://schemas.microsoft.com/office/drawing/2014/main" id="{C605CE48-1D9C-4FA3-A0D4-950C453C721A}"/>
              </a:ext>
            </a:extLst>
          </p:cNvPr>
          <p:cNvGraphicFramePr>
            <a:graphicFrameLocks noChangeAspect="1"/>
          </p:cNvGraphicFramePr>
          <p:nvPr>
            <p:extLst>
              <p:ext uri="{D42A27DB-BD31-4B8C-83A1-F6EECF244321}">
                <p14:modId xmlns:p14="http://schemas.microsoft.com/office/powerpoint/2010/main" val="3048242662"/>
              </p:ext>
            </p:extLst>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4384" name="公式" r:id="rId3" imgW="114120" imgH="215640" progId="Equation.3">
                  <p:embed/>
                </p:oleObj>
              </mc:Choice>
              <mc:Fallback>
                <p:oleObj name="公式" r:id="rId3" imgW="114120" imgH="215640" progId="Equation.3">
                  <p:embed/>
                  <p:pic>
                    <p:nvPicPr>
                      <p:cNvPr id="1026" name="Object 8">
                        <a:extLst>
                          <a:ext uri="{FF2B5EF4-FFF2-40B4-BE49-F238E27FC236}">
                            <a16:creationId xmlns:a16="http://schemas.microsoft.com/office/drawing/2014/main" id="{C605CE48-1D9C-4FA3-A0D4-950C453C72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7" name="Object 9">
            <a:extLst>
              <a:ext uri="{FF2B5EF4-FFF2-40B4-BE49-F238E27FC236}">
                <a16:creationId xmlns:a16="http://schemas.microsoft.com/office/drawing/2014/main" id="{B4FD4FA9-36E2-4A2F-BF6C-98C467723A7A}"/>
              </a:ext>
            </a:extLst>
          </p:cNvPr>
          <p:cNvGraphicFramePr>
            <a:graphicFrameLocks noChangeAspect="1"/>
          </p:cNvGraphicFramePr>
          <p:nvPr>
            <p:extLst>
              <p:ext uri="{D42A27DB-BD31-4B8C-83A1-F6EECF244321}">
                <p14:modId xmlns:p14="http://schemas.microsoft.com/office/powerpoint/2010/main" val="687065425"/>
              </p:ext>
            </p:extLst>
          </p:nvPr>
        </p:nvGraphicFramePr>
        <p:xfrm>
          <a:off x="2103438" y="4351338"/>
          <a:ext cx="5081587" cy="1069975"/>
        </p:xfrm>
        <a:graphic>
          <a:graphicData uri="http://schemas.openxmlformats.org/presentationml/2006/ole">
            <mc:AlternateContent xmlns:mc="http://schemas.openxmlformats.org/markup-compatibility/2006">
              <mc:Choice xmlns:v="urn:schemas-microsoft-com:vml" Requires="v">
                <p:oleObj spid="_x0000_s14385" name="公式" r:id="rId5" imgW="2108160" imgH="444240" progId="Equation.3">
                  <p:embed/>
                </p:oleObj>
              </mc:Choice>
              <mc:Fallback>
                <p:oleObj name="公式" r:id="rId5" imgW="2108160" imgH="444240" progId="Equation.3">
                  <p:embed/>
                  <p:pic>
                    <p:nvPicPr>
                      <p:cNvPr id="1027" name="Object 9">
                        <a:extLst>
                          <a:ext uri="{FF2B5EF4-FFF2-40B4-BE49-F238E27FC236}">
                            <a16:creationId xmlns:a16="http://schemas.microsoft.com/office/drawing/2014/main" id="{B4FD4FA9-36E2-4A2F-BF6C-98C467723A7A}"/>
                          </a:ext>
                        </a:extLst>
                      </p:cNvPr>
                      <p:cNvPicPr>
                        <a:picLocks noChangeAspect="1" noChangeArrowheads="1"/>
                      </p:cNvPicPr>
                      <p:nvPr/>
                    </p:nvPicPr>
                    <p:blipFill>
                      <a:blip r:embed="rId6"/>
                      <a:srcRect/>
                      <a:stretch>
                        <a:fillRect/>
                      </a:stretch>
                    </p:blipFill>
                    <p:spPr bwMode="auto">
                      <a:xfrm>
                        <a:off x="2103438" y="4351338"/>
                        <a:ext cx="5081587" cy="106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26674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CE82A534-9E97-4C9B-A55D-86AAB353726C}"/>
              </a:ext>
            </a:extLst>
          </p:cNvPr>
          <p:cNvSpPr>
            <a:spLocks noChangeArrowheads="1"/>
          </p:cNvSpPr>
          <p:nvPr/>
        </p:nvSpPr>
        <p:spPr bwMode="auto">
          <a:xfrm>
            <a:off x="755650" y="836613"/>
            <a:ext cx="8064500"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bg1"/>
                </a:solidFill>
                <a:latin typeface="楷体_GB2312" pitchFamily="49" charset="-122"/>
                <a:ea typeface="楷体_GB2312" pitchFamily="49" charset="-122"/>
              </a:defRPr>
            </a:lvl1pPr>
            <a:lvl2pPr marL="742950" indent="-285750">
              <a:defRPr kumimoji="1" sz="2800" b="1">
                <a:solidFill>
                  <a:schemeClr val="bg1"/>
                </a:solidFill>
                <a:latin typeface="楷体_GB2312" pitchFamily="49" charset="-122"/>
                <a:ea typeface="楷体_GB2312" pitchFamily="49" charset="-122"/>
              </a:defRPr>
            </a:lvl2pPr>
            <a:lvl3pPr marL="1143000" indent="-228600">
              <a:defRPr kumimoji="1" sz="2800" b="1">
                <a:solidFill>
                  <a:schemeClr val="bg1"/>
                </a:solidFill>
                <a:latin typeface="楷体_GB2312" pitchFamily="49" charset="-122"/>
                <a:ea typeface="楷体_GB2312" pitchFamily="49" charset="-122"/>
              </a:defRPr>
            </a:lvl3pPr>
            <a:lvl4pPr marL="1600200" indent="-228600">
              <a:defRPr kumimoji="1" sz="2800" b="1">
                <a:solidFill>
                  <a:schemeClr val="bg1"/>
                </a:solidFill>
                <a:latin typeface="楷体_GB2312" pitchFamily="49" charset="-122"/>
                <a:ea typeface="楷体_GB2312" pitchFamily="49" charset="-122"/>
              </a:defRPr>
            </a:lvl4pPr>
            <a:lvl5pPr marL="2057400" indent="-228600">
              <a:defRPr kumimoji="1" sz="2800" b="1">
                <a:solidFill>
                  <a:schemeClr val="bg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800" b="1">
                <a:solidFill>
                  <a:schemeClr val="bg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800" b="1">
                <a:solidFill>
                  <a:schemeClr val="bg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800" b="1">
                <a:solidFill>
                  <a:schemeClr val="bg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800" b="1">
                <a:solidFill>
                  <a:schemeClr val="bg1"/>
                </a:solidFill>
                <a:latin typeface="楷体_GB2312" pitchFamily="49" charset="-122"/>
                <a:ea typeface="楷体_GB2312" pitchFamily="49" charset="-122"/>
              </a:defRPr>
            </a:lvl9pPr>
          </a:lstStyle>
          <a:p>
            <a:pPr>
              <a:lnSpc>
                <a:spcPct val="130000"/>
              </a:lnSpc>
            </a:pPr>
            <a:r>
              <a:rPr lang="en-US" altLang="zh-CN" dirty="0">
                <a:solidFill>
                  <a:schemeClr val="tx1"/>
                </a:solidFill>
                <a:latin typeface="华文楷体" panose="02010600040101010101" pitchFamily="2" charset="-122"/>
                <a:ea typeface="华文楷体" panose="02010600040101010101" pitchFamily="2" charset="-122"/>
              </a:rPr>
              <a:t>4</a:t>
            </a:r>
            <a:r>
              <a:rPr lang="zh-CN" altLang="en-US" dirty="0">
                <a:solidFill>
                  <a:schemeClr val="tx1"/>
                </a:solidFill>
                <a:latin typeface="华文楷体" panose="02010600040101010101" pitchFamily="2" charset="-122"/>
                <a:ea typeface="华文楷体" panose="02010600040101010101" pitchFamily="2" charset="-122"/>
              </a:rPr>
              <a:t>．删除</a:t>
            </a:r>
            <a:endParaRPr lang="en-US" altLang="zh-CN" dirty="0">
              <a:solidFill>
                <a:schemeClr val="tx1"/>
              </a:solidFill>
              <a:latin typeface="华文楷体" panose="02010600040101010101" pitchFamily="2" charset="-122"/>
              <a:ea typeface="华文楷体" panose="02010600040101010101" pitchFamily="2" charset="-122"/>
            </a:endParaRPr>
          </a:p>
          <a:p>
            <a:pPr>
              <a:lnSpc>
                <a:spcPct val="130000"/>
              </a:lnSpc>
            </a:pPr>
            <a:r>
              <a:rPr lang="zh-CN" altLang="en-US" dirty="0">
                <a:solidFill>
                  <a:schemeClr val="tx1"/>
                </a:solidFill>
                <a:latin typeface="华文楷体" panose="02010600040101010101" pitchFamily="2" charset="-122"/>
                <a:ea typeface="华文楷体" panose="02010600040101010101" pitchFamily="2" charset="-122"/>
              </a:rPr>
              <a:t>顺序表的删除运算的功能是将元素</a:t>
            </a:r>
            <a:r>
              <a:rPr lang="en-US" altLang="zh-CN" dirty="0" err="1">
                <a:solidFill>
                  <a:schemeClr val="tx1"/>
                </a:solidFill>
                <a:latin typeface="华文楷体" panose="02010600040101010101" pitchFamily="2" charset="-122"/>
                <a:ea typeface="华文楷体" panose="02010600040101010101" pitchFamily="2" charset="-122"/>
              </a:rPr>
              <a:t>ai</a:t>
            </a:r>
            <a:r>
              <a:rPr lang="en-US" altLang="zh-CN" dirty="0">
                <a:solidFill>
                  <a:schemeClr val="tx1"/>
                </a:solidFill>
                <a:latin typeface="华文楷体" panose="02010600040101010101" pitchFamily="2" charset="-122"/>
                <a:ea typeface="华文楷体" panose="02010600040101010101" pitchFamily="2" charset="-122"/>
              </a:rPr>
              <a:t> </a:t>
            </a:r>
            <a:r>
              <a:rPr lang="zh-CN" altLang="en-US" dirty="0">
                <a:solidFill>
                  <a:schemeClr val="tx1"/>
                </a:solidFill>
                <a:latin typeface="华文楷体" panose="02010600040101010101" pitchFamily="2" charset="-122"/>
                <a:ea typeface="华文楷体" panose="02010600040101010101" pitchFamily="2" charset="-122"/>
              </a:rPr>
              <a:t>删除。</a:t>
            </a:r>
          </a:p>
        </p:txBody>
      </p:sp>
      <p:sp>
        <p:nvSpPr>
          <p:cNvPr id="4" name="矩形 3">
            <a:extLst>
              <a:ext uri="{FF2B5EF4-FFF2-40B4-BE49-F238E27FC236}">
                <a16:creationId xmlns:a16="http://schemas.microsoft.com/office/drawing/2014/main" id="{4B24A984-9A46-4D5B-828C-98937342AA5A}"/>
              </a:ext>
            </a:extLst>
          </p:cNvPr>
          <p:cNvSpPr/>
          <p:nvPr/>
        </p:nvSpPr>
        <p:spPr>
          <a:xfrm>
            <a:off x="779180" y="2368029"/>
            <a:ext cx="651641" cy="55704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36000" bIns="144000" rtlCol="0" anchor="ctr"/>
          <a:lstStyle/>
          <a:p>
            <a:pPr algn="ctr"/>
            <a:r>
              <a:rPr lang="en-US" altLang="zh-CN" sz="3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3600"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0</a:t>
            </a:r>
            <a:endParaRPr lang="zh-CN" altLang="en-US" sz="3600"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40648B00-F768-4AC3-8AFB-D49C24428A3D}"/>
              </a:ext>
            </a:extLst>
          </p:cNvPr>
          <p:cNvSpPr/>
          <p:nvPr/>
        </p:nvSpPr>
        <p:spPr>
          <a:xfrm>
            <a:off x="1430821" y="2368029"/>
            <a:ext cx="651641" cy="55704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36000" bIns="144000" rtlCol="0" anchor="ctr"/>
          <a:lstStyle/>
          <a:p>
            <a:pPr algn="ctr"/>
            <a:r>
              <a:rPr lang="en-US" altLang="zh-CN" sz="3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3600"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a:t>
            </a:r>
            <a:endParaRPr lang="zh-CN" altLang="en-US" sz="3600"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546A2A1B-9A47-4252-92B5-48223DC048D7}"/>
              </a:ext>
            </a:extLst>
          </p:cNvPr>
          <p:cNvSpPr/>
          <p:nvPr/>
        </p:nvSpPr>
        <p:spPr>
          <a:xfrm>
            <a:off x="2082462" y="2368029"/>
            <a:ext cx="651641" cy="55704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36000" bIns="144000" rtlCol="0" anchor="ctr"/>
          <a:lstStyle/>
          <a:p>
            <a:pPr algn="ctr"/>
            <a:r>
              <a:rPr lang="en-US" altLang="zh-CN" sz="3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3600"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2</a:t>
            </a:r>
            <a:endParaRPr lang="zh-CN" altLang="en-US" sz="3600"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AF7DB61B-A58E-4D65-9496-E589CF7251EA}"/>
              </a:ext>
            </a:extLst>
          </p:cNvPr>
          <p:cNvSpPr/>
          <p:nvPr/>
        </p:nvSpPr>
        <p:spPr>
          <a:xfrm>
            <a:off x="2734103" y="2368029"/>
            <a:ext cx="651641" cy="55704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36000" bIns="144000" rtlCol="0" anchor="ctr"/>
          <a:lstStyle/>
          <a:p>
            <a:pPr algn="ctr"/>
            <a:r>
              <a:rPr lang="en-US" altLang="zh-CN" sz="3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3600"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id="{DEA27793-364D-4981-B79F-BFA09B89D753}"/>
              </a:ext>
            </a:extLst>
          </p:cNvPr>
          <p:cNvSpPr/>
          <p:nvPr/>
        </p:nvSpPr>
        <p:spPr>
          <a:xfrm>
            <a:off x="3385744" y="2368029"/>
            <a:ext cx="651641" cy="55704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36000" bIns="144000" rtlCol="0" anchor="ctr"/>
          <a:lstStyle/>
          <a:p>
            <a:pPr algn="ctr"/>
            <a:r>
              <a:rPr lang="en-US" altLang="zh-CN" sz="3600" dirty="0" err="1">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3600" baseline="-25000" dirty="0" err="1">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i</a:t>
            </a:r>
            <a:endParaRPr lang="zh-CN" altLang="en-US" sz="3600"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 name="矩形 9">
            <a:extLst>
              <a:ext uri="{FF2B5EF4-FFF2-40B4-BE49-F238E27FC236}">
                <a16:creationId xmlns:a16="http://schemas.microsoft.com/office/drawing/2014/main" id="{4D585BB5-43A1-4ED4-991E-E4909D21537D}"/>
              </a:ext>
            </a:extLst>
          </p:cNvPr>
          <p:cNvSpPr/>
          <p:nvPr/>
        </p:nvSpPr>
        <p:spPr>
          <a:xfrm>
            <a:off x="4037385" y="2368029"/>
            <a:ext cx="651641" cy="55704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36000" rIns="0" bIns="144000" rtlCol="0" anchor="ctr"/>
          <a:lstStyle/>
          <a:p>
            <a:pPr algn="ctr"/>
            <a:r>
              <a:rPr lang="en-US" altLang="zh-CN" sz="3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3600"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i+1</a:t>
            </a:r>
            <a:endParaRPr lang="zh-CN" altLang="en-US" sz="3600"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1" name="矩形 10">
            <a:extLst>
              <a:ext uri="{FF2B5EF4-FFF2-40B4-BE49-F238E27FC236}">
                <a16:creationId xmlns:a16="http://schemas.microsoft.com/office/drawing/2014/main" id="{5D51AE7A-6073-41B8-BBF0-C407860EF85A}"/>
              </a:ext>
            </a:extLst>
          </p:cNvPr>
          <p:cNvSpPr/>
          <p:nvPr/>
        </p:nvSpPr>
        <p:spPr>
          <a:xfrm>
            <a:off x="4689026" y="2368029"/>
            <a:ext cx="651641" cy="55704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36000" rIns="0" bIns="144000" rtlCol="0" anchor="ctr"/>
          <a:lstStyle/>
          <a:p>
            <a:pPr algn="ctr"/>
            <a:r>
              <a:rPr lang="en-US" altLang="zh-CN" sz="3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3600"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i+2</a:t>
            </a:r>
            <a:endParaRPr lang="zh-CN" altLang="en-US" sz="3600"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2" name="矩形 11">
            <a:extLst>
              <a:ext uri="{FF2B5EF4-FFF2-40B4-BE49-F238E27FC236}">
                <a16:creationId xmlns:a16="http://schemas.microsoft.com/office/drawing/2014/main" id="{18DA25AE-435A-4220-B2DA-9101E676E40A}"/>
              </a:ext>
            </a:extLst>
          </p:cNvPr>
          <p:cNvSpPr/>
          <p:nvPr/>
        </p:nvSpPr>
        <p:spPr>
          <a:xfrm>
            <a:off x="5340667" y="2369806"/>
            <a:ext cx="651641" cy="55704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36000" bIns="144000" rtlCol="0" anchor="ctr"/>
          <a:lstStyle/>
          <a:p>
            <a:pPr algn="ctr"/>
            <a:r>
              <a:rPr lang="en-US" altLang="zh-CN" sz="3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3600"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 name="矩形 12">
            <a:extLst>
              <a:ext uri="{FF2B5EF4-FFF2-40B4-BE49-F238E27FC236}">
                <a16:creationId xmlns:a16="http://schemas.microsoft.com/office/drawing/2014/main" id="{82F867A1-B12F-4370-9A68-65867841295B}"/>
              </a:ext>
            </a:extLst>
          </p:cNvPr>
          <p:cNvSpPr/>
          <p:nvPr/>
        </p:nvSpPr>
        <p:spPr>
          <a:xfrm>
            <a:off x="5992308" y="2374296"/>
            <a:ext cx="651641" cy="55704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36000" rIns="0" bIns="144000" rtlCol="0" anchor="ctr"/>
          <a:lstStyle/>
          <a:p>
            <a:pPr algn="ctr"/>
            <a:r>
              <a:rPr lang="en-US" altLang="zh-CN" sz="3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3600"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n-1</a:t>
            </a:r>
            <a:endParaRPr lang="zh-CN" altLang="en-US" sz="3600"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4" name="矩形 13">
            <a:extLst>
              <a:ext uri="{FF2B5EF4-FFF2-40B4-BE49-F238E27FC236}">
                <a16:creationId xmlns:a16="http://schemas.microsoft.com/office/drawing/2014/main" id="{D5B3A269-37B8-4BC6-8887-27D1B93DF329}"/>
              </a:ext>
            </a:extLst>
          </p:cNvPr>
          <p:cNvSpPr/>
          <p:nvPr/>
        </p:nvSpPr>
        <p:spPr>
          <a:xfrm>
            <a:off x="6643949" y="2373407"/>
            <a:ext cx="2111161" cy="55704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36000" bIns="144000" rtlCol="0" anchor="ctr"/>
          <a:lstStyle/>
          <a:p>
            <a:pPr algn="ctr"/>
            <a:endParaRPr lang="zh-CN" altLang="en-US" sz="3600"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7" name="矩形 16">
            <a:extLst>
              <a:ext uri="{FF2B5EF4-FFF2-40B4-BE49-F238E27FC236}">
                <a16:creationId xmlns:a16="http://schemas.microsoft.com/office/drawing/2014/main" id="{99D1709F-E14C-42CC-A3D2-8753D2F4B22D}"/>
              </a:ext>
            </a:extLst>
          </p:cNvPr>
          <p:cNvSpPr/>
          <p:nvPr/>
        </p:nvSpPr>
        <p:spPr>
          <a:xfrm>
            <a:off x="755650" y="4409939"/>
            <a:ext cx="651641" cy="55704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36000" bIns="144000" rtlCol="0" anchor="ctr"/>
          <a:lstStyle/>
          <a:p>
            <a:pPr algn="ctr"/>
            <a:r>
              <a:rPr lang="en-US" altLang="zh-CN" sz="3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3600"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0</a:t>
            </a:r>
            <a:endParaRPr lang="zh-CN" altLang="en-US" sz="3600"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8" name="矩形 17">
            <a:extLst>
              <a:ext uri="{FF2B5EF4-FFF2-40B4-BE49-F238E27FC236}">
                <a16:creationId xmlns:a16="http://schemas.microsoft.com/office/drawing/2014/main" id="{4AEA833A-D361-4CFC-B582-CE6C431B117D}"/>
              </a:ext>
            </a:extLst>
          </p:cNvPr>
          <p:cNvSpPr/>
          <p:nvPr/>
        </p:nvSpPr>
        <p:spPr>
          <a:xfrm>
            <a:off x="1407291" y="4409939"/>
            <a:ext cx="651641" cy="55704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36000" bIns="144000" rtlCol="0" anchor="ctr"/>
          <a:lstStyle/>
          <a:p>
            <a:pPr algn="ctr"/>
            <a:r>
              <a:rPr lang="en-US" altLang="zh-CN" sz="3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3600"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a:t>
            </a:r>
            <a:endParaRPr lang="zh-CN" altLang="en-US" sz="3600"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 name="矩形 18">
            <a:extLst>
              <a:ext uri="{FF2B5EF4-FFF2-40B4-BE49-F238E27FC236}">
                <a16:creationId xmlns:a16="http://schemas.microsoft.com/office/drawing/2014/main" id="{7206C4BA-5457-4A4C-B361-AA1E9E1A9D7E}"/>
              </a:ext>
            </a:extLst>
          </p:cNvPr>
          <p:cNvSpPr/>
          <p:nvPr/>
        </p:nvSpPr>
        <p:spPr>
          <a:xfrm>
            <a:off x="2058932" y="4409939"/>
            <a:ext cx="651641" cy="55704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36000" bIns="144000" rtlCol="0" anchor="ctr"/>
          <a:lstStyle/>
          <a:p>
            <a:pPr algn="ctr"/>
            <a:r>
              <a:rPr lang="en-US" altLang="zh-CN" sz="3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3600"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2</a:t>
            </a:r>
            <a:endParaRPr lang="zh-CN" altLang="en-US" sz="3600"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 name="矩形 19">
            <a:extLst>
              <a:ext uri="{FF2B5EF4-FFF2-40B4-BE49-F238E27FC236}">
                <a16:creationId xmlns:a16="http://schemas.microsoft.com/office/drawing/2014/main" id="{0242917B-0B12-4A5B-AA58-588AFA0AD149}"/>
              </a:ext>
            </a:extLst>
          </p:cNvPr>
          <p:cNvSpPr/>
          <p:nvPr/>
        </p:nvSpPr>
        <p:spPr>
          <a:xfrm>
            <a:off x="2710573" y="4409939"/>
            <a:ext cx="651641" cy="55704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36000" bIns="144000" rtlCol="0" anchor="ctr"/>
          <a:lstStyle/>
          <a:p>
            <a:pPr algn="ctr"/>
            <a:r>
              <a:rPr lang="en-US" altLang="zh-CN" sz="3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3600"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2" name="矩形 21">
            <a:extLst>
              <a:ext uri="{FF2B5EF4-FFF2-40B4-BE49-F238E27FC236}">
                <a16:creationId xmlns:a16="http://schemas.microsoft.com/office/drawing/2014/main" id="{B2662F88-14C4-4DCA-938B-1E1C075329DD}"/>
              </a:ext>
            </a:extLst>
          </p:cNvPr>
          <p:cNvSpPr/>
          <p:nvPr/>
        </p:nvSpPr>
        <p:spPr>
          <a:xfrm>
            <a:off x="3371800" y="4409939"/>
            <a:ext cx="651641" cy="55704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36000" rIns="0" bIns="144000" rtlCol="0" anchor="ctr"/>
          <a:lstStyle/>
          <a:p>
            <a:pPr algn="ctr"/>
            <a:r>
              <a:rPr lang="en-US" altLang="zh-CN" sz="3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3600"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i+1</a:t>
            </a:r>
            <a:endParaRPr lang="zh-CN" altLang="en-US" sz="3600"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3" name="矩形 22">
            <a:extLst>
              <a:ext uri="{FF2B5EF4-FFF2-40B4-BE49-F238E27FC236}">
                <a16:creationId xmlns:a16="http://schemas.microsoft.com/office/drawing/2014/main" id="{A3697BEC-BD6F-48AA-9D76-D5064FDF9CCE}"/>
              </a:ext>
            </a:extLst>
          </p:cNvPr>
          <p:cNvSpPr/>
          <p:nvPr/>
        </p:nvSpPr>
        <p:spPr>
          <a:xfrm>
            <a:off x="4023441" y="4409939"/>
            <a:ext cx="651641" cy="55704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36000" rIns="0" bIns="144000" rtlCol="0" anchor="ctr"/>
          <a:lstStyle/>
          <a:p>
            <a:pPr algn="ctr"/>
            <a:r>
              <a:rPr lang="en-US" altLang="zh-CN" sz="3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3600"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i+2</a:t>
            </a:r>
            <a:endParaRPr lang="zh-CN" altLang="en-US" sz="3600"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4" name="矩形 23">
            <a:extLst>
              <a:ext uri="{FF2B5EF4-FFF2-40B4-BE49-F238E27FC236}">
                <a16:creationId xmlns:a16="http://schemas.microsoft.com/office/drawing/2014/main" id="{431C1826-9B39-4C17-A184-1E915C24E9B2}"/>
              </a:ext>
            </a:extLst>
          </p:cNvPr>
          <p:cNvSpPr/>
          <p:nvPr/>
        </p:nvSpPr>
        <p:spPr>
          <a:xfrm>
            <a:off x="4675082" y="4411716"/>
            <a:ext cx="651641" cy="55704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36000" bIns="144000" rtlCol="0" anchor="ctr"/>
          <a:lstStyle/>
          <a:p>
            <a:pPr algn="ctr"/>
            <a:r>
              <a:rPr lang="en-US" altLang="zh-CN" sz="3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3600"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5" name="矩形 24">
            <a:extLst>
              <a:ext uri="{FF2B5EF4-FFF2-40B4-BE49-F238E27FC236}">
                <a16:creationId xmlns:a16="http://schemas.microsoft.com/office/drawing/2014/main" id="{0828990B-8A8A-438F-A76E-3D8B337244EC}"/>
              </a:ext>
            </a:extLst>
          </p:cNvPr>
          <p:cNvSpPr/>
          <p:nvPr/>
        </p:nvSpPr>
        <p:spPr>
          <a:xfrm>
            <a:off x="5326723" y="4416206"/>
            <a:ext cx="651641" cy="55704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36000" rIns="0" bIns="144000" rtlCol="0" anchor="ctr"/>
          <a:lstStyle/>
          <a:p>
            <a:pPr algn="ctr"/>
            <a:r>
              <a:rPr lang="en-US" altLang="zh-CN" sz="3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3600"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n-1</a:t>
            </a:r>
            <a:endParaRPr lang="zh-CN" altLang="en-US" sz="3600"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 name="矩形 25">
            <a:extLst>
              <a:ext uri="{FF2B5EF4-FFF2-40B4-BE49-F238E27FC236}">
                <a16:creationId xmlns:a16="http://schemas.microsoft.com/office/drawing/2014/main" id="{E4520F77-EEC6-41F5-A47D-410ED9331FBD}"/>
              </a:ext>
            </a:extLst>
          </p:cNvPr>
          <p:cNvSpPr/>
          <p:nvPr/>
        </p:nvSpPr>
        <p:spPr>
          <a:xfrm>
            <a:off x="5984542" y="4415317"/>
            <a:ext cx="2770567" cy="55704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36000" bIns="144000" rtlCol="0" anchor="ctr"/>
          <a:lstStyle/>
          <a:p>
            <a:pPr algn="ctr"/>
            <a:endParaRPr lang="zh-CN" altLang="en-US" sz="3600"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cxnSp>
        <p:nvCxnSpPr>
          <p:cNvPr id="29" name="直接箭头连接符 28">
            <a:extLst>
              <a:ext uri="{FF2B5EF4-FFF2-40B4-BE49-F238E27FC236}">
                <a16:creationId xmlns:a16="http://schemas.microsoft.com/office/drawing/2014/main" id="{B54763D4-7A16-49DE-BD45-75CE6C60C80B}"/>
              </a:ext>
            </a:extLst>
          </p:cNvPr>
          <p:cNvCxnSpPr>
            <a:cxnSpLocks/>
            <a:stCxn id="10" idx="2"/>
            <a:endCxn id="22" idx="0"/>
          </p:cNvCxnSpPr>
          <p:nvPr/>
        </p:nvCxnSpPr>
        <p:spPr>
          <a:xfrm flipH="1">
            <a:off x="3697621" y="2925078"/>
            <a:ext cx="665585" cy="1484861"/>
          </a:xfrm>
          <a:prstGeom prst="straightConnector1">
            <a:avLst/>
          </a:prstGeom>
          <a:ln w="349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29A23A4D-8AE6-4DF8-9AEB-E72ADE442D10}"/>
              </a:ext>
            </a:extLst>
          </p:cNvPr>
          <p:cNvCxnSpPr>
            <a:cxnSpLocks/>
            <a:endCxn id="23" idx="0"/>
          </p:cNvCxnSpPr>
          <p:nvPr/>
        </p:nvCxnSpPr>
        <p:spPr>
          <a:xfrm flipH="1">
            <a:off x="4349262" y="2923301"/>
            <a:ext cx="630316" cy="1486638"/>
          </a:xfrm>
          <a:prstGeom prst="straightConnector1">
            <a:avLst/>
          </a:prstGeom>
          <a:ln w="349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10D71A9F-EBF5-481C-9F04-175381066E0E}"/>
              </a:ext>
            </a:extLst>
          </p:cNvPr>
          <p:cNvCxnSpPr>
            <a:cxnSpLocks/>
            <a:endCxn id="24" idx="0"/>
          </p:cNvCxnSpPr>
          <p:nvPr/>
        </p:nvCxnSpPr>
        <p:spPr>
          <a:xfrm flipH="1">
            <a:off x="5000903" y="2930456"/>
            <a:ext cx="665584" cy="1481260"/>
          </a:xfrm>
          <a:prstGeom prst="straightConnector1">
            <a:avLst/>
          </a:prstGeom>
          <a:ln w="349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2A5BFB08-848F-44BA-8CA2-A0FF786C6395}"/>
              </a:ext>
            </a:extLst>
          </p:cNvPr>
          <p:cNvCxnSpPr>
            <a:cxnSpLocks/>
            <a:endCxn id="25" idx="0"/>
          </p:cNvCxnSpPr>
          <p:nvPr/>
        </p:nvCxnSpPr>
        <p:spPr>
          <a:xfrm flipH="1">
            <a:off x="5652544" y="2930456"/>
            <a:ext cx="725002" cy="1485750"/>
          </a:xfrm>
          <a:prstGeom prst="straightConnector1">
            <a:avLst/>
          </a:prstGeom>
          <a:ln w="349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D1A09FF8-EE51-4580-A36C-2CC30D6C261F}"/>
              </a:ext>
            </a:extLst>
          </p:cNvPr>
          <p:cNvCxnSpPr/>
          <p:nvPr/>
        </p:nvCxnSpPr>
        <p:spPr>
          <a:xfrm>
            <a:off x="3362214" y="2317531"/>
            <a:ext cx="661227" cy="612925"/>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D2EE6165-9721-48FB-AA3A-76097B09C673}"/>
              </a:ext>
            </a:extLst>
          </p:cNvPr>
          <p:cNvCxnSpPr>
            <a:cxnSpLocks/>
          </p:cNvCxnSpPr>
          <p:nvPr/>
        </p:nvCxnSpPr>
        <p:spPr>
          <a:xfrm flipH="1">
            <a:off x="3379566" y="2317531"/>
            <a:ext cx="671763" cy="612925"/>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3532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1026">
            <a:extLst>
              <a:ext uri="{FF2B5EF4-FFF2-40B4-BE49-F238E27FC236}">
                <a16:creationId xmlns:a16="http://schemas.microsoft.com/office/drawing/2014/main" id="{330F42BF-A084-4817-8C2C-BF62C3A85125}"/>
              </a:ext>
            </a:extLst>
          </p:cNvPr>
          <p:cNvSpPr>
            <a:spLocks noChangeArrowheads="1"/>
          </p:cNvSpPr>
          <p:nvPr/>
        </p:nvSpPr>
        <p:spPr bwMode="auto">
          <a:xfrm>
            <a:off x="126124" y="620275"/>
            <a:ext cx="8466083" cy="4894262"/>
          </a:xfrm>
          <a:prstGeom prst="rect">
            <a:avLst/>
          </a:prstGeom>
          <a:noFill/>
          <a:ln w="9525">
            <a:noFill/>
            <a:miter lim="800000"/>
            <a:headEnd/>
            <a:tailEnd/>
          </a:ln>
        </p:spPr>
        <p:txBody>
          <a:bodyPr wrap="square">
            <a:spAutoFit/>
          </a:bodyPr>
          <a:lstStyle/>
          <a:p>
            <a:pPr>
              <a:defRPr/>
            </a:pPr>
            <a:r>
              <a:rPr lang="zh-CN" altLang="en-US" sz="2400" b="1" dirty="0">
                <a:latin typeface="华文楷体" panose="02010600040101010101" pitchFamily="2" charset="-122"/>
                <a:ea typeface="华文楷体" panose="02010600040101010101" pitchFamily="2" charset="-122"/>
              </a:rPr>
              <a:t>删除操作算法：</a:t>
            </a:r>
          </a:p>
          <a:p>
            <a:pPr>
              <a:defRPr/>
            </a:pPr>
            <a:r>
              <a:rPr lang="en-US" altLang="zh-CN" sz="2400" b="1" dirty="0">
                <a:latin typeface="华文楷体" panose="02010600040101010101" pitchFamily="2" charset="-122"/>
                <a:ea typeface="华文楷体" panose="02010600040101010101" pitchFamily="2" charset="-122"/>
              </a:rPr>
              <a:t>Status Delete(</a:t>
            </a:r>
            <a:r>
              <a:rPr lang="en-US" altLang="zh-CN" sz="2400" b="1" dirty="0" err="1">
                <a:latin typeface="华文楷体" panose="02010600040101010101" pitchFamily="2" charset="-122"/>
                <a:ea typeface="华文楷体" panose="02010600040101010101" pitchFamily="2" charset="-122"/>
              </a:rPr>
              <a:t>SeqList</a:t>
            </a:r>
            <a:r>
              <a:rPr lang="en-US" altLang="zh-CN" sz="2400" b="1" dirty="0">
                <a:latin typeface="华文楷体" panose="02010600040101010101" pitchFamily="2" charset="-122"/>
                <a:ea typeface="华文楷体" panose="02010600040101010101" pitchFamily="2" charset="-122"/>
              </a:rPr>
              <a:t> *L ,</a:t>
            </a:r>
            <a:r>
              <a:rPr lang="en-US" altLang="zh-CN" sz="2400" b="1" dirty="0" err="1">
                <a:latin typeface="华文楷体" panose="02010600040101010101" pitchFamily="2" charset="-122"/>
                <a:ea typeface="华文楷体" panose="02010600040101010101" pitchFamily="2" charset="-122"/>
              </a:rPr>
              <a:t>int</a:t>
            </a:r>
            <a:r>
              <a:rPr lang="en-US" altLang="zh-CN" sz="2400" b="1" dirty="0">
                <a:latin typeface="华文楷体" panose="02010600040101010101" pitchFamily="2" charset="-122"/>
                <a:ea typeface="华文楷体" panose="02010600040101010101" pitchFamily="2" charset="-122"/>
              </a:rPr>
              <a:t> </a:t>
            </a:r>
            <a:r>
              <a:rPr lang="en-US" altLang="zh-CN" sz="2400" b="1" dirty="0" err="1">
                <a:latin typeface="华文楷体" panose="02010600040101010101" pitchFamily="2" charset="-122"/>
                <a:ea typeface="华文楷体" panose="02010600040101010101" pitchFamily="2" charset="-122"/>
              </a:rPr>
              <a:t>i</a:t>
            </a:r>
            <a:r>
              <a:rPr lang="en-US" altLang="zh-CN" sz="2400" b="1" dirty="0">
                <a:latin typeface="华文楷体" panose="02010600040101010101" pitchFamily="2" charset="-122"/>
                <a:ea typeface="华文楷体" panose="02010600040101010101" pitchFamily="2" charset="-122"/>
              </a:rPr>
              <a:t>)</a:t>
            </a:r>
          </a:p>
          <a:p>
            <a:pPr>
              <a:defRPr/>
            </a:pPr>
            <a:r>
              <a:rPr lang="en-US" altLang="zh-CN" sz="2400" b="1" dirty="0">
                <a:latin typeface="华文楷体" panose="02010600040101010101" pitchFamily="2" charset="-122"/>
                <a:ea typeface="华文楷体" panose="02010600040101010101" pitchFamily="2" charset="-122"/>
              </a:rPr>
              <a:t>{</a:t>
            </a:r>
          </a:p>
          <a:p>
            <a:pPr indent="173038">
              <a:defRPr/>
            </a:pPr>
            <a:r>
              <a:rPr lang="en-US" altLang="zh-CN" sz="2400" b="1" dirty="0" err="1">
                <a:latin typeface="华文楷体" panose="02010600040101010101" pitchFamily="2" charset="-122"/>
                <a:ea typeface="华文楷体" panose="02010600040101010101" pitchFamily="2" charset="-122"/>
              </a:rPr>
              <a:t>int</a:t>
            </a:r>
            <a:r>
              <a:rPr lang="en-US" altLang="zh-CN" sz="2400" b="1" dirty="0">
                <a:latin typeface="华文楷体" panose="02010600040101010101" pitchFamily="2" charset="-122"/>
                <a:ea typeface="华文楷体" panose="02010600040101010101" pitchFamily="2" charset="-122"/>
              </a:rPr>
              <a:t> j;</a:t>
            </a:r>
          </a:p>
          <a:p>
            <a:pPr indent="173038">
              <a:defRPr/>
            </a:pPr>
            <a:r>
              <a:rPr lang="en-US" altLang="zh-CN" sz="2400" b="1" dirty="0">
                <a:latin typeface="华文楷体" panose="02010600040101010101" pitchFamily="2" charset="-122"/>
                <a:ea typeface="华文楷体" panose="02010600040101010101" pitchFamily="2" charset="-122"/>
              </a:rPr>
              <a:t>if (</a:t>
            </a:r>
            <a:r>
              <a:rPr lang="en-US" altLang="zh-CN" sz="2400" b="1" dirty="0" err="1">
                <a:latin typeface="华文楷体" panose="02010600040101010101" pitchFamily="2" charset="-122"/>
                <a:ea typeface="华文楷体" panose="02010600040101010101" pitchFamily="2" charset="-122"/>
              </a:rPr>
              <a:t>i</a:t>
            </a:r>
            <a:r>
              <a:rPr lang="en-US" altLang="zh-CN" sz="2400" b="1" dirty="0">
                <a:latin typeface="华文楷体" panose="02010600040101010101" pitchFamily="2" charset="-122"/>
                <a:ea typeface="华文楷体" panose="02010600040101010101" pitchFamily="2" charset="-122"/>
              </a:rPr>
              <a:t>&lt;0 || </a:t>
            </a:r>
            <a:r>
              <a:rPr lang="en-US" altLang="zh-CN" sz="2400" b="1" dirty="0" err="1">
                <a:latin typeface="华文楷体" panose="02010600040101010101" pitchFamily="2" charset="-122"/>
                <a:ea typeface="华文楷体" panose="02010600040101010101" pitchFamily="2" charset="-122"/>
              </a:rPr>
              <a:t>i</a:t>
            </a:r>
            <a:r>
              <a:rPr lang="en-US" altLang="zh-CN" sz="2400" b="1" dirty="0">
                <a:latin typeface="华文楷体" panose="02010600040101010101" pitchFamily="2" charset="-122"/>
                <a:ea typeface="华文楷体" panose="02010600040101010101" pitchFamily="2" charset="-122"/>
              </a:rPr>
              <a:t>&gt; L-&gt; n-1)      //</a:t>
            </a:r>
            <a:r>
              <a:rPr lang="zh-CN" altLang="en-US" sz="2400" b="1" dirty="0">
                <a:latin typeface="华文楷体" panose="02010600040101010101" pitchFamily="2" charset="-122"/>
                <a:ea typeface="华文楷体" panose="02010600040101010101" pitchFamily="2" charset="-122"/>
              </a:rPr>
              <a:t>下标</a:t>
            </a:r>
            <a:r>
              <a:rPr lang="en-US" altLang="zh-CN" sz="2400" b="1" dirty="0" err="1">
                <a:latin typeface="华文楷体" panose="02010600040101010101" pitchFamily="2" charset="-122"/>
                <a:ea typeface="华文楷体" panose="02010600040101010101" pitchFamily="2" charset="-122"/>
              </a:rPr>
              <a:t>i</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是否越界</a:t>
            </a:r>
          </a:p>
          <a:p>
            <a:pPr indent="173038">
              <a:defRPr/>
            </a:pPr>
            <a:r>
              <a:rPr lang="en-US" altLang="zh-CN" sz="2400" b="1" dirty="0">
                <a:latin typeface="华文楷体" panose="02010600040101010101" pitchFamily="2" charset="-122"/>
                <a:ea typeface="华文楷体" panose="02010600040101010101" pitchFamily="2" charset="-122"/>
              </a:rPr>
              <a:t>return ERROR;</a:t>
            </a:r>
          </a:p>
          <a:p>
            <a:pPr indent="173038">
              <a:defRPr/>
            </a:pPr>
            <a:r>
              <a:rPr lang="en-US" altLang="zh-CN" sz="2400" b="1" dirty="0">
                <a:latin typeface="华文楷体" panose="02010600040101010101" pitchFamily="2" charset="-122"/>
                <a:ea typeface="华文楷体" panose="02010600040101010101" pitchFamily="2" charset="-122"/>
              </a:rPr>
              <a:t>if (!L-&gt;n)                  //</a:t>
            </a:r>
            <a:r>
              <a:rPr lang="zh-CN" altLang="en-US" sz="2400" b="1" dirty="0">
                <a:latin typeface="华文楷体" panose="02010600040101010101" pitchFamily="2" charset="-122"/>
                <a:ea typeface="华文楷体" panose="02010600040101010101" pitchFamily="2" charset="-122"/>
              </a:rPr>
              <a:t>顺序表是否为空</a:t>
            </a:r>
          </a:p>
          <a:p>
            <a:pPr indent="173038">
              <a:defRPr/>
            </a:pPr>
            <a:r>
              <a:rPr lang="en-US" altLang="zh-CN" sz="2400" b="1" dirty="0">
                <a:latin typeface="华文楷体" panose="02010600040101010101" pitchFamily="2" charset="-122"/>
                <a:ea typeface="华文楷体" panose="02010600040101010101" pitchFamily="2" charset="-122"/>
              </a:rPr>
              <a:t>return ERROR;</a:t>
            </a:r>
          </a:p>
          <a:p>
            <a:pPr indent="173038">
              <a:defRPr/>
            </a:pPr>
            <a:r>
              <a:rPr lang="en-US" altLang="zh-CN" sz="2400" b="1" dirty="0">
                <a:latin typeface="华文楷体" panose="02010600040101010101" pitchFamily="2" charset="-122"/>
                <a:ea typeface="华文楷体" panose="02010600040101010101" pitchFamily="2" charset="-122"/>
              </a:rPr>
              <a:t>for ( j=i+1;j&lt; L-&gt; </a:t>
            </a:r>
            <a:r>
              <a:rPr lang="en-US" altLang="zh-CN" sz="2400" b="1" dirty="0" err="1">
                <a:latin typeface="华文楷体" panose="02010600040101010101" pitchFamily="2" charset="-122"/>
                <a:ea typeface="华文楷体" panose="02010600040101010101" pitchFamily="2" charset="-122"/>
              </a:rPr>
              <a:t>n;j</a:t>
            </a:r>
            <a:r>
              <a:rPr lang="en-US" altLang="zh-CN" sz="2400" b="1" dirty="0">
                <a:latin typeface="华文楷体" panose="02010600040101010101" pitchFamily="2" charset="-122"/>
                <a:ea typeface="华文楷体" panose="02010600040101010101" pitchFamily="2" charset="-122"/>
              </a:rPr>
              <a:t>++)</a:t>
            </a:r>
          </a:p>
          <a:p>
            <a:pPr indent="173038">
              <a:defRPr/>
            </a:pPr>
            <a:r>
              <a:rPr lang="en-US" altLang="zh-CN" sz="2400" b="1" dirty="0">
                <a:latin typeface="华文楷体" panose="02010600040101010101" pitchFamily="2" charset="-122"/>
                <a:ea typeface="华文楷体" panose="02010600040101010101" pitchFamily="2" charset="-122"/>
              </a:rPr>
              <a:t>L-&gt;element [j-1]= L-&gt;element [j]; //</a:t>
            </a:r>
            <a:r>
              <a:rPr lang="zh-CN" altLang="en-US" sz="2400" b="1" dirty="0">
                <a:latin typeface="华文楷体" panose="02010600040101010101" pitchFamily="2" charset="-122"/>
                <a:ea typeface="华文楷体" panose="02010600040101010101" pitchFamily="2" charset="-122"/>
              </a:rPr>
              <a:t>从前往后逐个前移元素</a:t>
            </a:r>
          </a:p>
          <a:p>
            <a:pPr indent="173038">
              <a:defRPr/>
            </a:pPr>
            <a:r>
              <a:rPr lang="en-US" altLang="zh-CN" sz="2400" b="1" dirty="0">
                <a:latin typeface="华文楷体" panose="02010600040101010101" pitchFamily="2" charset="-122"/>
                <a:ea typeface="华文楷体" panose="02010600040101010101" pitchFamily="2" charset="-122"/>
              </a:rPr>
              <a:t>L-&gt;n --; //</a:t>
            </a:r>
            <a:r>
              <a:rPr lang="zh-CN" altLang="en-US" sz="2400" b="1" dirty="0">
                <a:latin typeface="华文楷体" panose="02010600040101010101" pitchFamily="2" charset="-122"/>
                <a:ea typeface="华文楷体" panose="02010600040101010101" pitchFamily="2" charset="-122"/>
              </a:rPr>
              <a:t>表长减</a:t>
            </a:r>
            <a:r>
              <a:rPr lang="en-US" altLang="zh-CN" sz="2400" b="1" dirty="0">
                <a:latin typeface="华文楷体" panose="02010600040101010101" pitchFamily="2" charset="-122"/>
                <a:ea typeface="华文楷体" panose="02010600040101010101" pitchFamily="2" charset="-122"/>
              </a:rPr>
              <a:t>1</a:t>
            </a:r>
          </a:p>
          <a:p>
            <a:pPr indent="173038">
              <a:defRPr/>
            </a:pPr>
            <a:r>
              <a:rPr lang="en-US" altLang="zh-CN" sz="2400" b="1" dirty="0">
                <a:latin typeface="华文楷体" panose="02010600040101010101" pitchFamily="2" charset="-122"/>
                <a:ea typeface="华文楷体" panose="02010600040101010101" pitchFamily="2" charset="-122"/>
              </a:rPr>
              <a:t>return OK;</a:t>
            </a:r>
          </a:p>
          <a:p>
            <a:pPr>
              <a:defRPr/>
            </a:pPr>
            <a:r>
              <a:rPr lang="en-US" altLang="zh-CN" sz="2400" b="1"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1128844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4">
            <a:extLst>
              <a:ext uri="{FF2B5EF4-FFF2-40B4-BE49-F238E27FC236}">
                <a16:creationId xmlns:a16="http://schemas.microsoft.com/office/drawing/2014/main" id="{6FBB3B8C-E3F2-49A9-B0DE-C23380D2D54A}"/>
              </a:ext>
            </a:extLst>
          </p:cNvPr>
          <p:cNvSpPr txBox="1">
            <a:spLocks noChangeArrowheads="1"/>
          </p:cNvSpPr>
          <p:nvPr/>
        </p:nvSpPr>
        <p:spPr bwMode="auto">
          <a:xfrm>
            <a:off x="611188" y="549275"/>
            <a:ext cx="80930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bg1"/>
                </a:solidFill>
                <a:latin typeface="楷体_GB2312" pitchFamily="49" charset="-122"/>
                <a:ea typeface="楷体_GB2312" pitchFamily="49" charset="-122"/>
              </a:defRPr>
            </a:lvl1pPr>
            <a:lvl2pPr marL="742950" indent="-285750">
              <a:defRPr kumimoji="1" sz="2800" b="1">
                <a:solidFill>
                  <a:schemeClr val="bg1"/>
                </a:solidFill>
                <a:latin typeface="楷体_GB2312" pitchFamily="49" charset="-122"/>
                <a:ea typeface="楷体_GB2312" pitchFamily="49" charset="-122"/>
              </a:defRPr>
            </a:lvl2pPr>
            <a:lvl3pPr marL="1143000" indent="-228600">
              <a:defRPr kumimoji="1" sz="2800" b="1">
                <a:solidFill>
                  <a:schemeClr val="bg1"/>
                </a:solidFill>
                <a:latin typeface="楷体_GB2312" pitchFamily="49" charset="-122"/>
                <a:ea typeface="楷体_GB2312" pitchFamily="49" charset="-122"/>
              </a:defRPr>
            </a:lvl3pPr>
            <a:lvl4pPr marL="1600200" indent="-228600">
              <a:defRPr kumimoji="1" sz="2800" b="1">
                <a:solidFill>
                  <a:schemeClr val="bg1"/>
                </a:solidFill>
                <a:latin typeface="楷体_GB2312" pitchFamily="49" charset="-122"/>
                <a:ea typeface="楷体_GB2312" pitchFamily="49" charset="-122"/>
              </a:defRPr>
            </a:lvl4pPr>
            <a:lvl5pPr marL="2057400" indent="-228600">
              <a:defRPr kumimoji="1" sz="2800" b="1">
                <a:solidFill>
                  <a:schemeClr val="bg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800" b="1">
                <a:solidFill>
                  <a:schemeClr val="bg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800" b="1">
                <a:solidFill>
                  <a:schemeClr val="bg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800" b="1">
                <a:solidFill>
                  <a:schemeClr val="bg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800" b="1">
                <a:solidFill>
                  <a:schemeClr val="bg1"/>
                </a:solidFill>
                <a:latin typeface="楷体_GB2312" pitchFamily="49" charset="-122"/>
                <a:ea typeface="楷体_GB2312" pitchFamily="49" charset="-122"/>
              </a:defRPr>
            </a:lvl9pPr>
          </a:lstStyle>
          <a:p>
            <a:pPr>
              <a:lnSpc>
                <a:spcPct val="150000"/>
              </a:lnSpc>
            </a:pPr>
            <a:r>
              <a:rPr lang="zh-CN" altLang="en-US" sz="2400" dirty="0">
                <a:solidFill>
                  <a:schemeClr val="tx1"/>
                </a:solidFill>
                <a:latin typeface="华文楷体" panose="02010600040101010101" pitchFamily="2" charset="-122"/>
                <a:ea typeface="华文楷体" panose="02010600040101010101" pitchFamily="2" charset="-122"/>
              </a:rPr>
              <a:t>分析</a:t>
            </a:r>
            <a:r>
              <a:rPr lang="en-US" altLang="zh-CN" sz="2400" dirty="0">
                <a:solidFill>
                  <a:schemeClr val="tx1"/>
                </a:solidFill>
                <a:latin typeface="华文楷体" panose="02010600040101010101" pitchFamily="2" charset="-122"/>
                <a:ea typeface="华文楷体" panose="02010600040101010101" pitchFamily="2" charset="-122"/>
              </a:rPr>
              <a:t>:    </a:t>
            </a:r>
          </a:p>
          <a:p>
            <a:pPr>
              <a:lnSpc>
                <a:spcPct val="150000"/>
              </a:lnSpc>
            </a:pPr>
            <a:r>
              <a:rPr lang="en-US" altLang="zh-CN" sz="2400" dirty="0">
                <a:solidFill>
                  <a:schemeClr val="tx1"/>
                </a:solidFill>
                <a:latin typeface="华文楷体" panose="02010600040101010101" pitchFamily="2" charset="-122"/>
                <a:ea typeface="华文楷体" panose="02010600040101010101" pitchFamily="2" charset="-122"/>
              </a:rPr>
              <a:t>    </a:t>
            </a:r>
            <a:r>
              <a:rPr lang="zh-CN" altLang="en-US" sz="2400" dirty="0">
                <a:solidFill>
                  <a:schemeClr val="tx1"/>
                </a:solidFill>
                <a:latin typeface="华文楷体" panose="02010600040101010101" pitchFamily="2" charset="-122"/>
                <a:ea typeface="华文楷体" panose="02010600040101010101" pitchFamily="2" charset="-122"/>
              </a:rPr>
              <a:t>设顺序表长度为</a:t>
            </a:r>
            <a:r>
              <a:rPr lang="en-US" altLang="zh-CN" sz="2400" dirty="0">
                <a:solidFill>
                  <a:schemeClr val="tx1"/>
                </a:solidFill>
                <a:latin typeface="华文楷体" panose="02010600040101010101" pitchFamily="2" charset="-122"/>
                <a:ea typeface="华文楷体" panose="02010600040101010101" pitchFamily="2" charset="-122"/>
              </a:rPr>
              <a:t>n,</a:t>
            </a:r>
            <a:r>
              <a:rPr lang="zh-CN" altLang="en-US" sz="2400" dirty="0">
                <a:solidFill>
                  <a:schemeClr val="tx1"/>
                </a:solidFill>
                <a:latin typeface="华文楷体" panose="02010600040101010101" pitchFamily="2" charset="-122"/>
                <a:ea typeface="华文楷体" panose="02010600040101010101" pitchFamily="2" charset="-122"/>
              </a:rPr>
              <a:t>则删除元素</a:t>
            </a:r>
            <a:r>
              <a:rPr lang="en-US" altLang="zh-CN" sz="2400" dirty="0" err="1">
                <a:solidFill>
                  <a:schemeClr val="tx1"/>
                </a:solidFill>
                <a:latin typeface="华文楷体" panose="02010600040101010101" pitchFamily="2" charset="-122"/>
                <a:ea typeface="华文楷体" panose="02010600040101010101" pitchFamily="2" charset="-122"/>
              </a:rPr>
              <a:t>a</a:t>
            </a:r>
            <a:r>
              <a:rPr lang="en-US" altLang="zh-CN" sz="2400" baseline="-25000" dirty="0" err="1">
                <a:solidFill>
                  <a:schemeClr val="tx1"/>
                </a:solidFill>
                <a:latin typeface="华文楷体" panose="02010600040101010101" pitchFamily="2" charset="-122"/>
                <a:ea typeface="华文楷体" panose="02010600040101010101" pitchFamily="2" charset="-122"/>
              </a:rPr>
              <a:t>i</a:t>
            </a:r>
            <a:r>
              <a:rPr lang="zh-CN" altLang="en-US" sz="2400" dirty="0">
                <a:solidFill>
                  <a:schemeClr val="tx1"/>
                </a:solidFill>
                <a:latin typeface="华文楷体" panose="02010600040101010101" pitchFamily="2" charset="-122"/>
                <a:ea typeface="华文楷体" panose="02010600040101010101" pitchFamily="2" charset="-122"/>
              </a:rPr>
              <a:t>（</a:t>
            </a:r>
            <a:r>
              <a:rPr lang="en-US" altLang="zh-CN" sz="2400" dirty="0" err="1">
                <a:solidFill>
                  <a:schemeClr val="tx1"/>
                </a:solidFill>
                <a:latin typeface="华文楷体" panose="02010600040101010101" pitchFamily="2" charset="-122"/>
                <a:ea typeface="华文楷体" panose="02010600040101010101" pitchFamily="2" charset="-122"/>
              </a:rPr>
              <a:t>i</a:t>
            </a:r>
            <a:r>
              <a:rPr lang="en-US" altLang="zh-CN" sz="2400" dirty="0">
                <a:solidFill>
                  <a:schemeClr val="tx1"/>
                </a:solidFill>
                <a:latin typeface="华文楷体" panose="02010600040101010101" pitchFamily="2" charset="-122"/>
                <a:ea typeface="华文楷体" panose="02010600040101010101" pitchFamily="2" charset="-122"/>
              </a:rPr>
              <a:t>=0,…,n-1</a:t>
            </a:r>
            <a:r>
              <a:rPr lang="zh-CN" altLang="en-US" sz="2400" dirty="0">
                <a:solidFill>
                  <a:schemeClr val="tx1"/>
                </a:solidFill>
                <a:latin typeface="华文楷体" panose="02010600040101010101" pitchFamily="2" charset="-122"/>
                <a:ea typeface="华文楷体" panose="02010600040101010101" pitchFamily="2" charset="-122"/>
              </a:rPr>
              <a:t>）</a:t>
            </a:r>
            <a:r>
              <a:rPr lang="en-US" altLang="zh-CN" sz="2400" dirty="0">
                <a:solidFill>
                  <a:schemeClr val="tx1"/>
                </a:solidFill>
                <a:latin typeface="华文楷体" panose="02010600040101010101" pitchFamily="2" charset="-122"/>
                <a:ea typeface="华文楷体" panose="02010600040101010101" pitchFamily="2" charset="-122"/>
              </a:rPr>
              <a:t>,</a:t>
            </a:r>
            <a:r>
              <a:rPr lang="zh-CN" altLang="en-US" sz="2400" dirty="0">
                <a:solidFill>
                  <a:schemeClr val="tx1"/>
                </a:solidFill>
                <a:latin typeface="华文楷体" panose="02010600040101010101" pitchFamily="2" charset="-122"/>
                <a:ea typeface="华文楷体" panose="02010600040101010101" pitchFamily="2" charset="-122"/>
              </a:rPr>
              <a:t>要移动</a:t>
            </a:r>
            <a:r>
              <a:rPr lang="en-US" altLang="zh-CN" sz="2400" dirty="0">
                <a:solidFill>
                  <a:schemeClr val="tx1"/>
                </a:solidFill>
                <a:latin typeface="华文楷体" panose="02010600040101010101" pitchFamily="2" charset="-122"/>
                <a:ea typeface="华文楷体" panose="02010600040101010101" pitchFamily="2" charset="-122"/>
              </a:rPr>
              <a:t>n-i-1</a:t>
            </a:r>
            <a:r>
              <a:rPr lang="zh-CN" altLang="en-US" sz="2400" dirty="0">
                <a:solidFill>
                  <a:schemeClr val="tx1"/>
                </a:solidFill>
                <a:latin typeface="华文楷体" panose="02010600040101010101" pitchFamily="2" charset="-122"/>
                <a:ea typeface="华文楷体" panose="02010600040101010101" pitchFamily="2" charset="-122"/>
              </a:rPr>
              <a:t>元素。 。设</a:t>
            </a:r>
            <a:r>
              <a:rPr lang="en-US" altLang="zh-CN" sz="2400" dirty="0">
                <a:solidFill>
                  <a:schemeClr val="tx1"/>
                </a:solidFill>
                <a:latin typeface="华文楷体" panose="02010600040101010101" pitchFamily="2" charset="-122"/>
                <a:ea typeface="华文楷体" panose="02010600040101010101" pitchFamily="2" charset="-122"/>
              </a:rPr>
              <a:t>Pi</a:t>
            </a:r>
            <a:r>
              <a:rPr lang="zh-CN" altLang="en-US" sz="2400" dirty="0">
                <a:solidFill>
                  <a:schemeClr val="tx1"/>
                </a:solidFill>
                <a:latin typeface="华文楷体" panose="02010600040101010101" pitchFamily="2" charset="-122"/>
                <a:ea typeface="华文楷体" panose="02010600040101010101" pitchFamily="2" charset="-122"/>
              </a:rPr>
              <a:t>是在位置</a:t>
            </a:r>
            <a:r>
              <a:rPr lang="en-US" altLang="zh-CN" sz="2400" dirty="0" err="1">
                <a:solidFill>
                  <a:schemeClr val="tx1"/>
                </a:solidFill>
                <a:latin typeface="华文楷体" panose="02010600040101010101" pitchFamily="2" charset="-122"/>
                <a:ea typeface="华文楷体" panose="02010600040101010101" pitchFamily="2" charset="-122"/>
              </a:rPr>
              <a:t>i</a:t>
            </a:r>
            <a:r>
              <a:rPr lang="zh-CN" altLang="en-US" sz="2400" dirty="0">
                <a:solidFill>
                  <a:schemeClr val="tx1"/>
                </a:solidFill>
                <a:latin typeface="华文楷体" panose="02010600040101010101" pitchFamily="2" charset="-122"/>
                <a:ea typeface="华文楷体" panose="02010600040101010101" pitchFamily="2" charset="-122"/>
              </a:rPr>
              <a:t>删除一个元素的概率，</a:t>
            </a:r>
          </a:p>
          <a:p>
            <a:pPr>
              <a:lnSpc>
                <a:spcPct val="150000"/>
              </a:lnSpc>
            </a:pPr>
            <a:r>
              <a:rPr lang="zh-CN" altLang="en-US" sz="2400" dirty="0">
                <a:solidFill>
                  <a:schemeClr val="tx1"/>
                </a:solidFill>
                <a:latin typeface="华文楷体" panose="02010600040101010101" pitchFamily="2" charset="-122"/>
                <a:ea typeface="华文楷体" panose="02010600040101010101" pitchFamily="2" charset="-122"/>
              </a:rPr>
              <a:t>并设在任意位置处删除元素的概率是相等的，则有</a:t>
            </a:r>
            <a:r>
              <a:rPr lang="en-US" altLang="zh-CN" sz="2400" dirty="0">
                <a:solidFill>
                  <a:schemeClr val="tx1"/>
                </a:solidFill>
                <a:latin typeface="华文楷体" panose="02010600040101010101" pitchFamily="2" charset="-122"/>
                <a:ea typeface="华文楷体" panose="02010600040101010101" pitchFamily="2" charset="-122"/>
              </a:rPr>
              <a:t>P</a:t>
            </a:r>
            <a:r>
              <a:rPr lang="en-US" altLang="zh-CN" sz="2400" baseline="-25000" dirty="0">
                <a:solidFill>
                  <a:schemeClr val="tx1"/>
                </a:solidFill>
                <a:latin typeface="华文楷体" panose="02010600040101010101" pitchFamily="2" charset="-122"/>
                <a:ea typeface="华文楷体" panose="02010600040101010101" pitchFamily="2" charset="-122"/>
              </a:rPr>
              <a:t>i</a:t>
            </a:r>
            <a:r>
              <a:rPr lang="en-US" altLang="zh-CN" sz="2400" dirty="0">
                <a:solidFill>
                  <a:schemeClr val="tx1"/>
                </a:solidFill>
                <a:latin typeface="华文楷体" panose="02010600040101010101" pitchFamily="2" charset="-122"/>
                <a:ea typeface="华文楷体" panose="02010600040101010101" pitchFamily="2" charset="-122"/>
              </a:rPr>
              <a:t>=1/n</a:t>
            </a:r>
            <a:r>
              <a:rPr lang="zh-CN" altLang="en-US" sz="2400" dirty="0">
                <a:solidFill>
                  <a:schemeClr val="tx1"/>
                </a:solidFill>
                <a:latin typeface="华文楷体" panose="02010600040101010101" pitchFamily="2" charset="-122"/>
                <a:ea typeface="华文楷体" panose="02010600040101010101" pitchFamily="2" charset="-122"/>
              </a:rPr>
              <a:t>设</a:t>
            </a:r>
            <a:r>
              <a:rPr lang="en-US" altLang="zh-CN" sz="2400" dirty="0">
                <a:solidFill>
                  <a:schemeClr val="tx1"/>
                </a:solidFill>
                <a:latin typeface="华文楷体" panose="02010600040101010101" pitchFamily="2" charset="-122"/>
                <a:ea typeface="华文楷体" panose="02010600040101010101" pitchFamily="2" charset="-122"/>
              </a:rPr>
              <a:t>E</a:t>
            </a:r>
            <a:r>
              <a:rPr lang="en-US" altLang="zh-CN" baseline="-25000" dirty="0">
                <a:solidFill>
                  <a:schemeClr val="tx1"/>
                </a:solidFill>
                <a:latin typeface="华文楷体" panose="02010600040101010101" pitchFamily="2" charset="-122"/>
                <a:ea typeface="华文楷体" panose="02010600040101010101" pitchFamily="2" charset="-122"/>
              </a:rPr>
              <a:t>d </a:t>
            </a:r>
            <a:r>
              <a:rPr lang="zh-CN" altLang="en-US" sz="2400" dirty="0">
                <a:solidFill>
                  <a:schemeClr val="tx1"/>
                </a:solidFill>
                <a:latin typeface="华文楷体" panose="02010600040101010101" pitchFamily="2" charset="-122"/>
                <a:ea typeface="华文楷体" panose="02010600040101010101" pitchFamily="2" charset="-122"/>
              </a:rPr>
              <a:t>是在长度为</a:t>
            </a:r>
            <a:r>
              <a:rPr lang="en-US" altLang="zh-CN" sz="2400" dirty="0">
                <a:solidFill>
                  <a:schemeClr val="tx1"/>
                </a:solidFill>
                <a:latin typeface="华文楷体" panose="02010600040101010101" pitchFamily="2" charset="-122"/>
                <a:ea typeface="华文楷体" panose="02010600040101010101" pitchFamily="2" charset="-122"/>
              </a:rPr>
              <a:t>n</a:t>
            </a:r>
            <a:r>
              <a:rPr lang="zh-CN" altLang="en-US" sz="2400" dirty="0">
                <a:solidFill>
                  <a:schemeClr val="tx1"/>
                </a:solidFill>
                <a:latin typeface="华文楷体" panose="02010600040101010101" pitchFamily="2" charset="-122"/>
                <a:ea typeface="华文楷体" panose="02010600040101010101" pitchFamily="2" charset="-122"/>
              </a:rPr>
              <a:t>的顺序表中删除一个元素时所需移动元素的平均次数，则</a:t>
            </a:r>
          </a:p>
        </p:txBody>
      </p:sp>
      <p:sp>
        <p:nvSpPr>
          <p:cNvPr id="2052" name="Rectangle 6">
            <a:extLst>
              <a:ext uri="{FF2B5EF4-FFF2-40B4-BE49-F238E27FC236}">
                <a16:creationId xmlns:a16="http://schemas.microsoft.com/office/drawing/2014/main" id="{B69DD341-8A83-4447-AED9-C89877699494}"/>
              </a:ext>
            </a:extLst>
          </p:cNvPr>
          <p:cNvSpPr>
            <a:spLocks noChangeArrowheads="1"/>
          </p:cNvSpPr>
          <p:nvPr/>
        </p:nvSpPr>
        <p:spPr bwMode="auto">
          <a:xfrm>
            <a:off x="2484438" y="5229225"/>
            <a:ext cx="38619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bg1"/>
                </a:solidFill>
                <a:latin typeface="楷体_GB2312" pitchFamily="49" charset="-122"/>
                <a:ea typeface="楷体_GB2312" pitchFamily="49" charset="-122"/>
              </a:defRPr>
            </a:lvl1pPr>
            <a:lvl2pPr marL="742950" indent="-285750">
              <a:defRPr kumimoji="1" sz="2800" b="1">
                <a:solidFill>
                  <a:schemeClr val="bg1"/>
                </a:solidFill>
                <a:latin typeface="楷体_GB2312" pitchFamily="49" charset="-122"/>
                <a:ea typeface="楷体_GB2312" pitchFamily="49" charset="-122"/>
              </a:defRPr>
            </a:lvl2pPr>
            <a:lvl3pPr marL="1143000" indent="-228600">
              <a:defRPr kumimoji="1" sz="2800" b="1">
                <a:solidFill>
                  <a:schemeClr val="bg1"/>
                </a:solidFill>
                <a:latin typeface="楷体_GB2312" pitchFamily="49" charset="-122"/>
                <a:ea typeface="楷体_GB2312" pitchFamily="49" charset="-122"/>
              </a:defRPr>
            </a:lvl3pPr>
            <a:lvl4pPr marL="1600200" indent="-228600">
              <a:defRPr kumimoji="1" sz="2800" b="1">
                <a:solidFill>
                  <a:schemeClr val="bg1"/>
                </a:solidFill>
                <a:latin typeface="楷体_GB2312" pitchFamily="49" charset="-122"/>
                <a:ea typeface="楷体_GB2312" pitchFamily="49" charset="-122"/>
              </a:defRPr>
            </a:lvl4pPr>
            <a:lvl5pPr marL="2057400" indent="-228600">
              <a:defRPr kumimoji="1" sz="2800" b="1">
                <a:solidFill>
                  <a:schemeClr val="bg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800" b="1">
                <a:solidFill>
                  <a:schemeClr val="bg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800" b="1">
                <a:solidFill>
                  <a:schemeClr val="bg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800" b="1">
                <a:solidFill>
                  <a:schemeClr val="bg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800" b="1">
                <a:solidFill>
                  <a:schemeClr val="bg1"/>
                </a:solidFill>
                <a:latin typeface="楷体_GB2312" pitchFamily="49" charset="-122"/>
                <a:ea typeface="楷体_GB2312" pitchFamily="49" charset="-122"/>
              </a:defRPr>
            </a:lvl9pPr>
          </a:lstStyle>
          <a:p>
            <a:r>
              <a:rPr lang="zh-CN" altLang="en-US">
                <a:solidFill>
                  <a:schemeClr val="tx1"/>
                </a:solidFill>
                <a:latin typeface="华文楷体" panose="02010600040101010101" pitchFamily="2" charset="-122"/>
                <a:ea typeface="华文楷体" panose="02010600040101010101" pitchFamily="2" charset="-122"/>
              </a:rPr>
              <a:t>渐近时间复杂度：</a:t>
            </a:r>
            <a:r>
              <a:rPr lang="en-US" altLang="zh-CN">
                <a:solidFill>
                  <a:schemeClr val="tx1"/>
                </a:solidFill>
                <a:latin typeface="华文楷体" panose="02010600040101010101" pitchFamily="2" charset="-122"/>
                <a:ea typeface="华文楷体" panose="02010600040101010101" pitchFamily="2" charset="-122"/>
              </a:rPr>
              <a:t>O(n)</a:t>
            </a:r>
          </a:p>
        </p:txBody>
      </p:sp>
      <p:graphicFrame>
        <p:nvGraphicFramePr>
          <p:cNvPr id="2050" name="Object 8">
            <a:extLst>
              <a:ext uri="{FF2B5EF4-FFF2-40B4-BE49-F238E27FC236}">
                <a16:creationId xmlns:a16="http://schemas.microsoft.com/office/drawing/2014/main" id="{2BF89118-F7C4-4151-AD09-E791360B599E}"/>
              </a:ext>
            </a:extLst>
          </p:cNvPr>
          <p:cNvGraphicFramePr>
            <a:graphicFrameLocks noChangeAspect="1"/>
          </p:cNvGraphicFramePr>
          <p:nvPr>
            <p:extLst>
              <p:ext uri="{D42A27DB-BD31-4B8C-83A1-F6EECF244321}">
                <p14:modId xmlns:p14="http://schemas.microsoft.com/office/powerpoint/2010/main" val="4253966258"/>
              </p:ext>
            </p:extLst>
          </p:nvPr>
        </p:nvGraphicFramePr>
        <p:xfrm>
          <a:off x="1903413" y="3846513"/>
          <a:ext cx="5049837" cy="1069975"/>
        </p:xfrm>
        <a:graphic>
          <a:graphicData uri="http://schemas.openxmlformats.org/presentationml/2006/ole">
            <mc:AlternateContent xmlns:mc="http://schemas.openxmlformats.org/markup-compatibility/2006">
              <mc:Choice xmlns:v="urn:schemas-microsoft-com:vml" Requires="v">
                <p:oleObj spid="_x0000_s15385" name="公式" r:id="rId3" imgW="2095200" imgH="444240" progId="Equation.3">
                  <p:embed/>
                </p:oleObj>
              </mc:Choice>
              <mc:Fallback>
                <p:oleObj name="公式" r:id="rId3" imgW="2095200" imgH="444240" progId="Equation.3">
                  <p:embed/>
                  <p:pic>
                    <p:nvPicPr>
                      <p:cNvPr id="2050" name="Object 8">
                        <a:extLst>
                          <a:ext uri="{FF2B5EF4-FFF2-40B4-BE49-F238E27FC236}">
                            <a16:creationId xmlns:a16="http://schemas.microsoft.com/office/drawing/2014/main" id="{2BF89118-F7C4-4151-AD09-E791360B599E}"/>
                          </a:ext>
                        </a:extLst>
                      </p:cNvPr>
                      <p:cNvPicPr>
                        <a:picLocks noChangeAspect="1" noChangeArrowheads="1"/>
                      </p:cNvPicPr>
                      <p:nvPr/>
                    </p:nvPicPr>
                    <p:blipFill>
                      <a:blip r:embed="rId4"/>
                      <a:srcRect/>
                      <a:stretch>
                        <a:fillRect/>
                      </a:stretch>
                    </p:blipFill>
                    <p:spPr bwMode="auto">
                      <a:xfrm>
                        <a:off x="1903413" y="3846513"/>
                        <a:ext cx="5049837" cy="106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3909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6EDFB237-023F-4422-A2A2-1FEBCBE9D464}"/>
              </a:ext>
            </a:extLst>
          </p:cNvPr>
          <p:cNvSpPr>
            <a:spLocks noChangeArrowheads="1"/>
          </p:cNvSpPr>
          <p:nvPr/>
        </p:nvSpPr>
        <p:spPr bwMode="auto">
          <a:xfrm>
            <a:off x="539750" y="404813"/>
            <a:ext cx="8064500"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bg1"/>
                </a:solidFill>
                <a:latin typeface="楷体_GB2312" pitchFamily="49" charset="-122"/>
                <a:ea typeface="楷体_GB2312" pitchFamily="49" charset="-122"/>
              </a:defRPr>
            </a:lvl1pPr>
            <a:lvl2pPr marL="742950" indent="-285750">
              <a:defRPr kumimoji="1" sz="2800" b="1">
                <a:solidFill>
                  <a:schemeClr val="bg1"/>
                </a:solidFill>
                <a:latin typeface="楷体_GB2312" pitchFamily="49" charset="-122"/>
                <a:ea typeface="楷体_GB2312" pitchFamily="49" charset="-122"/>
              </a:defRPr>
            </a:lvl2pPr>
            <a:lvl3pPr marL="1143000" indent="-228600">
              <a:defRPr kumimoji="1" sz="2800" b="1">
                <a:solidFill>
                  <a:schemeClr val="bg1"/>
                </a:solidFill>
                <a:latin typeface="楷体_GB2312" pitchFamily="49" charset="-122"/>
                <a:ea typeface="楷体_GB2312" pitchFamily="49" charset="-122"/>
              </a:defRPr>
            </a:lvl3pPr>
            <a:lvl4pPr marL="1600200" indent="-228600">
              <a:defRPr kumimoji="1" sz="2800" b="1">
                <a:solidFill>
                  <a:schemeClr val="bg1"/>
                </a:solidFill>
                <a:latin typeface="楷体_GB2312" pitchFamily="49" charset="-122"/>
                <a:ea typeface="楷体_GB2312" pitchFamily="49" charset="-122"/>
              </a:defRPr>
            </a:lvl4pPr>
            <a:lvl5pPr marL="2057400" indent="-228600">
              <a:defRPr kumimoji="1" sz="2800" b="1">
                <a:solidFill>
                  <a:schemeClr val="bg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800" b="1">
                <a:solidFill>
                  <a:schemeClr val="bg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800" b="1">
                <a:solidFill>
                  <a:schemeClr val="bg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800" b="1">
                <a:solidFill>
                  <a:schemeClr val="bg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800" b="1">
                <a:solidFill>
                  <a:schemeClr val="bg1"/>
                </a:solidFill>
                <a:latin typeface="楷体_GB2312" pitchFamily="49" charset="-122"/>
                <a:ea typeface="楷体_GB2312" pitchFamily="49" charset="-122"/>
              </a:defRPr>
            </a:lvl9pPr>
          </a:lstStyle>
          <a:p>
            <a:pPr>
              <a:lnSpc>
                <a:spcPct val="130000"/>
              </a:lnSpc>
            </a:pPr>
            <a:r>
              <a:rPr lang="en-US" altLang="zh-CN"/>
              <a:t>5</a:t>
            </a:r>
            <a:r>
              <a:rPr lang="zh-CN" altLang="en-US"/>
              <a:t>．输出</a:t>
            </a:r>
            <a:endParaRPr lang="en-US" altLang="zh-CN"/>
          </a:p>
          <a:p>
            <a:pPr>
              <a:lnSpc>
                <a:spcPct val="130000"/>
              </a:lnSpc>
            </a:pPr>
            <a:r>
              <a:rPr lang="zh-CN" altLang="en-US"/>
              <a:t>顺序表的输出运算是将顺序表的元素依次输出。 </a:t>
            </a:r>
            <a:endParaRPr lang="zh-CN" altLang="en-US">
              <a:latin typeface="仿宋_GB2312" pitchFamily="49" charset="-122"/>
              <a:ea typeface="仿宋_GB2312" pitchFamily="49" charset="-122"/>
            </a:endParaRPr>
          </a:p>
        </p:txBody>
      </p:sp>
      <p:sp>
        <p:nvSpPr>
          <p:cNvPr id="27" name="矩形 26">
            <a:extLst>
              <a:ext uri="{FF2B5EF4-FFF2-40B4-BE49-F238E27FC236}">
                <a16:creationId xmlns:a16="http://schemas.microsoft.com/office/drawing/2014/main" id="{9BAE04C4-5499-488F-B52B-6336B96D0E28}"/>
              </a:ext>
            </a:extLst>
          </p:cNvPr>
          <p:cNvSpPr/>
          <p:nvPr/>
        </p:nvSpPr>
        <p:spPr>
          <a:xfrm>
            <a:off x="179388" y="1628775"/>
            <a:ext cx="8707109" cy="3970318"/>
          </a:xfrm>
          <a:prstGeom prst="rect">
            <a:avLst/>
          </a:prstGeom>
        </p:spPr>
        <p:txBody>
          <a:bodyPr wrap="square">
            <a:spAutoFit/>
          </a:bodyPr>
          <a:lstStyle/>
          <a:p>
            <a:pPr>
              <a:defRPr/>
            </a:pPr>
            <a:r>
              <a:rPr lang="en-US" altLang="zh-CN" sz="2800" b="1" dirty="0">
                <a:latin typeface="华文楷体" panose="02010600040101010101" pitchFamily="2" charset="-122"/>
                <a:ea typeface="华文楷体" panose="02010600040101010101" pitchFamily="2" charset="-122"/>
              </a:rPr>
              <a:t>Status Output(</a:t>
            </a:r>
            <a:r>
              <a:rPr lang="en-US" altLang="zh-CN" sz="2800" b="1" dirty="0" err="1">
                <a:latin typeface="华文楷体" panose="02010600040101010101" pitchFamily="2" charset="-122"/>
                <a:ea typeface="华文楷体" panose="02010600040101010101" pitchFamily="2" charset="-122"/>
              </a:rPr>
              <a:t>SeqList</a:t>
            </a:r>
            <a:r>
              <a:rPr lang="en-US" altLang="zh-CN" sz="2800" b="1" dirty="0">
                <a:latin typeface="华文楷体" panose="02010600040101010101" pitchFamily="2" charset="-122"/>
                <a:ea typeface="华文楷体" panose="02010600040101010101" pitchFamily="2" charset="-122"/>
              </a:rPr>
              <a:t> L)</a:t>
            </a:r>
          </a:p>
          <a:p>
            <a:pPr>
              <a:defRPr/>
            </a:pPr>
            <a:r>
              <a:rPr lang="en-US" altLang="zh-CN" sz="2800" b="1" dirty="0">
                <a:latin typeface="华文楷体" panose="02010600040101010101" pitchFamily="2" charset="-122"/>
                <a:ea typeface="华文楷体" panose="02010600040101010101" pitchFamily="2" charset="-122"/>
              </a:rPr>
              <a:t>{</a:t>
            </a:r>
          </a:p>
          <a:p>
            <a:pPr indent="173038">
              <a:defRPr/>
            </a:pPr>
            <a:r>
              <a:rPr lang="en-US" altLang="zh-CN" sz="2800" b="1" dirty="0" err="1">
                <a:latin typeface="华文楷体" panose="02010600040101010101" pitchFamily="2" charset="-122"/>
                <a:ea typeface="华文楷体" panose="02010600040101010101" pitchFamily="2" charset="-122"/>
              </a:rPr>
              <a:t>int</a:t>
            </a:r>
            <a:r>
              <a:rPr lang="en-US" altLang="zh-CN" sz="2800" b="1" dirty="0">
                <a:latin typeface="华文楷体" panose="02010600040101010101" pitchFamily="2" charset="-122"/>
                <a:ea typeface="华文楷体" panose="02010600040101010101" pitchFamily="2" charset="-122"/>
              </a:rPr>
              <a:t> </a:t>
            </a:r>
            <a:r>
              <a:rPr lang="en-US" altLang="zh-CN" sz="2800" b="1" dirty="0" err="1">
                <a:latin typeface="华文楷体" panose="02010600040101010101" pitchFamily="2" charset="-122"/>
                <a:ea typeface="华文楷体" panose="02010600040101010101" pitchFamily="2" charset="-122"/>
              </a:rPr>
              <a:t>i</a:t>
            </a:r>
            <a:r>
              <a:rPr lang="en-US" altLang="zh-CN" sz="2800" b="1" dirty="0">
                <a:latin typeface="华文楷体" panose="02010600040101010101" pitchFamily="2" charset="-122"/>
                <a:ea typeface="华文楷体" panose="02010600040101010101" pitchFamily="2" charset="-122"/>
              </a:rPr>
              <a:t>;</a:t>
            </a:r>
          </a:p>
          <a:p>
            <a:pPr indent="173038">
              <a:defRPr/>
            </a:pPr>
            <a:r>
              <a:rPr lang="en-US" altLang="zh-CN" sz="2800" b="1" dirty="0">
                <a:latin typeface="华文楷体" panose="02010600040101010101" pitchFamily="2" charset="-122"/>
                <a:ea typeface="华文楷体" panose="02010600040101010101" pitchFamily="2" charset="-122"/>
              </a:rPr>
              <a:t>if (!</a:t>
            </a:r>
            <a:r>
              <a:rPr lang="en-US" altLang="zh-CN" sz="2800" b="1" dirty="0" err="1">
                <a:latin typeface="华文楷体" panose="02010600040101010101" pitchFamily="2" charset="-122"/>
                <a:ea typeface="华文楷体" panose="02010600040101010101" pitchFamily="2" charset="-122"/>
              </a:rPr>
              <a:t>L.n</a:t>
            </a:r>
            <a:r>
              <a:rPr lang="en-US" altLang="zh-CN" sz="2800" b="1" dirty="0">
                <a:latin typeface="华文楷体" panose="02010600040101010101" pitchFamily="2" charset="-122"/>
                <a:ea typeface="华文楷体" panose="02010600040101010101" pitchFamily="2" charset="-122"/>
              </a:rPr>
              <a:t>) //</a:t>
            </a:r>
            <a:r>
              <a:rPr lang="zh-CN" altLang="en-US" sz="2800" b="1" dirty="0">
                <a:latin typeface="华文楷体" panose="02010600040101010101" pitchFamily="2" charset="-122"/>
                <a:ea typeface="华文楷体" panose="02010600040101010101" pitchFamily="2" charset="-122"/>
              </a:rPr>
              <a:t>判断顺序表是否为空</a:t>
            </a:r>
          </a:p>
          <a:p>
            <a:pPr indent="173038">
              <a:defRPr/>
            </a:pPr>
            <a:r>
              <a:rPr lang="en-US" altLang="zh-CN" sz="2800" b="1" dirty="0">
                <a:latin typeface="华文楷体" panose="02010600040101010101" pitchFamily="2" charset="-122"/>
                <a:ea typeface="华文楷体" panose="02010600040101010101" pitchFamily="2" charset="-122"/>
              </a:rPr>
              <a:t>return ERROR;</a:t>
            </a:r>
          </a:p>
          <a:p>
            <a:pPr indent="173038">
              <a:defRPr/>
            </a:pPr>
            <a:r>
              <a:rPr lang="en-US" altLang="zh-CN" sz="2800" b="1" dirty="0">
                <a:latin typeface="华文楷体" panose="02010600040101010101" pitchFamily="2" charset="-122"/>
                <a:ea typeface="华文楷体" panose="02010600040101010101" pitchFamily="2" charset="-122"/>
              </a:rPr>
              <a:t>for (</a:t>
            </a:r>
            <a:r>
              <a:rPr lang="en-US" altLang="zh-CN" sz="2800" b="1" dirty="0" err="1">
                <a:latin typeface="华文楷体" panose="02010600040101010101" pitchFamily="2" charset="-122"/>
                <a:ea typeface="华文楷体" panose="02010600040101010101" pitchFamily="2" charset="-122"/>
              </a:rPr>
              <a:t>i</a:t>
            </a:r>
            <a:r>
              <a:rPr lang="en-US" altLang="zh-CN" sz="2800" b="1" dirty="0">
                <a:latin typeface="华文楷体" panose="02010600040101010101" pitchFamily="2" charset="-122"/>
                <a:ea typeface="华文楷体" panose="02010600040101010101" pitchFamily="2" charset="-122"/>
              </a:rPr>
              <a:t>=0;i&lt;= </a:t>
            </a:r>
            <a:r>
              <a:rPr lang="en-US" altLang="zh-CN" sz="2800" b="1" dirty="0" err="1">
                <a:latin typeface="华文楷体" panose="02010600040101010101" pitchFamily="2" charset="-122"/>
                <a:ea typeface="华文楷体" panose="02010600040101010101" pitchFamily="2" charset="-122"/>
              </a:rPr>
              <a:t>L.n</a:t>
            </a:r>
            <a:r>
              <a:rPr lang="en-US" altLang="zh-CN" sz="2800" b="1" dirty="0">
                <a:latin typeface="华文楷体" panose="02010600040101010101" pitchFamily="2" charset="-122"/>
                <a:ea typeface="华文楷体" panose="02010600040101010101" pitchFamily="2" charset="-122"/>
              </a:rPr>
              <a:t> -1;i++)</a:t>
            </a:r>
          </a:p>
          <a:p>
            <a:pPr indent="173038">
              <a:defRPr/>
            </a:pPr>
            <a:r>
              <a:rPr lang="en-US" altLang="zh-CN" sz="2800" b="1" dirty="0" err="1">
                <a:latin typeface="华文楷体" panose="02010600040101010101" pitchFamily="2" charset="-122"/>
                <a:ea typeface="华文楷体" panose="02010600040101010101" pitchFamily="2" charset="-122"/>
              </a:rPr>
              <a:t>printf</a:t>
            </a:r>
            <a:r>
              <a:rPr lang="en-US" altLang="zh-CN" sz="2800" b="1" dirty="0">
                <a:latin typeface="华文楷体" panose="02010600040101010101" pitchFamily="2" charset="-122"/>
                <a:ea typeface="华文楷体" panose="02010600040101010101" pitchFamily="2" charset="-122"/>
              </a:rPr>
              <a:t>("%d ",</a:t>
            </a:r>
            <a:r>
              <a:rPr lang="en-US" altLang="zh-CN" sz="2800" b="1" dirty="0" err="1">
                <a:latin typeface="华文楷体" panose="02010600040101010101" pitchFamily="2" charset="-122"/>
                <a:ea typeface="华文楷体" panose="02010600040101010101" pitchFamily="2" charset="-122"/>
              </a:rPr>
              <a:t>L.element</a:t>
            </a:r>
            <a:r>
              <a:rPr lang="en-US" altLang="zh-CN" sz="2800" b="1" dirty="0">
                <a:latin typeface="华文楷体" panose="02010600040101010101" pitchFamily="2" charset="-122"/>
                <a:ea typeface="华文楷体" panose="02010600040101010101" pitchFamily="2" charset="-122"/>
              </a:rPr>
              <a:t> [</a:t>
            </a:r>
            <a:r>
              <a:rPr lang="en-US" altLang="zh-CN" sz="2800" b="1" dirty="0" err="1">
                <a:latin typeface="华文楷体" panose="02010600040101010101" pitchFamily="2" charset="-122"/>
                <a:ea typeface="华文楷体" panose="02010600040101010101" pitchFamily="2" charset="-122"/>
              </a:rPr>
              <a:t>i</a:t>
            </a:r>
            <a:r>
              <a:rPr lang="en-US" altLang="zh-CN" sz="2800" b="1" dirty="0">
                <a:latin typeface="华文楷体" panose="02010600040101010101" pitchFamily="2" charset="-122"/>
                <a:ea typeface="华文楷体" panose="02010600040101010101" pitchFamily="2" charset="-122"/>
              </a:rPr>
              <a:t>]); //</a:t>
            </a:r>
            <a:r>
              <a:rPr lang="zh-CN" altLang="en-US" sz="2800" b="1" dirty="0">
                <a:latin typeface="华文楷体" panose="02010600040101010101" pitchFamily="2" charset="-122"/>
                <a:ea typeface="华文楷体" panose="02010600040101010101" pitchFamily="2" charset="-122"/>
              </a:rPr>
              <a:t>从前往后逐个输出元素</a:t>
            </a:r>
          </a:p>
          <a:p>
            <a:pPr indent="173038">
              <a:defRPr/>
            </a:pPr>
            <a:r>
              <a:rPr lang="en-US" altLang="zh-CN" sz="2800" b="1" dirty="0">
                <a:latin typeface="华文楷体" panose="02010600040101010101" pitchFamily="2" charset="-122"/>
                <a:ea typeface="华文楷体" panose="02010600040101010101" pitchFamily="2" charset="-122"/>
              </a:rPr>
              <a:t>return OK;</a:t>
            </a:r>
          </a:p>
          <a:p>
            <a:pPr>
              <a:defRPr/>
            </a:pPr>
            <a:r>
              <a:rPr lang="en-US" altLang="zh-CN" sz="2800" b="1" dirty="0">
                <a:latin typeface="华文楷体" panose="02010600040101010101" pitchFamily="2" charset="-122"/>
                <a:ea typeface="华文楷体" panose="02010600040101010101" pitchFamily="2" charset="-122"/>
              </a:rPr>
              <a:t>}</a:t>
            </a:r>
            <a:endParaRPr lang="zh-CN" altLang="en-US" sz="2800"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520935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BF55469E-50F0-45B2-BB11-67B1C791DFFF}"/>
              </a:ext>
            </a:extLst>
          </p:cNvPr>
          <p:cNvSpPr>
            <a:spLocks noChangeArrowheads="1"/>
          </p:cNvSpPr>
          <p:nvPr/>
        </p:nvSpPr>
        <p:spPr bwMode="auto">
          <a:xfrm>
            <a:off x="0" y="404813"/>
            <a:ext cx="8918223"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chemeClr val="bg1"/>
                </a:solidFill>
                <a:latin typeface="楷体_GB2312" pitchFamily="49" charset="-122"/>
                <a:ea typeface="楷体_GB2312" pitchFamily="49" charset="-122"/>
              </a:defRPr>
            </a:lvl1pPr>
            <a:lvl2pPr marL="742950" indent="-285750">
              <a:defRPr kumimoji="1" sz="2800" b="1">
                <a:solidFill>
                  <a:schemeClr val="bg1"/>
                </a:solidFill>
                <a:latin typeface="楷体_GB2312" pitchFamily="49" charset="-122"/>
                <a:ea typeface="楷体_GB2312" pitchFamily="49" charset="-122"/>
              </a:defRPr>
            </a:lvl2pPr>
            <a:lvl3pPr marL="1143000" indent="-228600">
              <a:defRPr kumimoji="1" sz="2800" b="1">
                <a:solidFill>
                  <a:schemeClr val="bg1"/>
                </a:solidFill>
                <a:latin typeface="楷体_GB2312" pitchFamily="49" charset="-122"/>
                <a:ea typeface="楷体_GB2312" pitchFamily="49" charset="-122"/>
              </a:defRPr>
            </a:lvl3pPr>
            <a:lvl4pPr marL="1600200" indent="-228600">
              <a:defRPr kumimoji="1" sz="2800" b="1">
                <a:solidFill>
                  <a:schemeClr val="bg1"/>
                </a:solidFill>
                <a:latin typeface="楷体_GB2312" pitchFamily="49" charset="-122"/>
                <a:ea typeface="楷体_GB2312" pitchFamily="49" charset="-122"/>
              </a:defRPr>
            </a:lvl4pPr>
            <a:lvl5pPr marL="2057400" indent="-228600">
              <a:defRPr kumimoji="1" sz="2800" b="1">
                <a:solidFill>
                  <a:schemeClr val="bg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800" b="1">
                <a:solidFill>
                  <a:schemeClr val="bg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800" b="1">
                <a:solidFill>
                  <a:schemeClr val="bg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800" b="1">
                <a:solidFill>
                  <a:schemeClr val="bg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800" b="1">
                <a:solidFill>
                  <a:schemeClr val="bg1"/>
                </a:solidFill>
                <a:latin typeface="楷体_GB2312" pitchFamily="49" charset="-122"/>
                <a:ea typeface="楷体_GB2312" pitchFamily="49" charset="-122"/>
              </a:defRPr>
            </a:lvl9pPr>
          </a:lstStyle>
          <a:p>
            <a:pPr>
              <a:lnSpc>
                <a:spcPct val="130000"/>
              </a:lnSpc>
            </a:pPr>
            <a:r>
              <a:rPr lang="en-US" altLang="zh-CN">
                <a:solidFill>
                  <a:schemeClr val="tx1"/>
                </a:solidFill>
                <a:latin typeface="华文楷体" panose="02010600040101010101" pitchFamily="2" charset="-122"/>
                <a:ea typeface="华文楷体" panose="02010600040101010101" pitchFamily="2" charset="-122"/>
              </a:rPr>
              <a:t>6</a:t>
            </a:r>
            <a:r>
              <a:rPr lang="zh-CN" altLang="en-US">
                <a:solidFill>
                  <a:schemeClr val="tx1"/>
                </a:solidFill>
                <a:latin typeface="华文楷体" panose="02010600040101010101" pitchFamily="2" charset="-122"/>
                <a:ea typeface="华文楷体" panose="02010600040101010101" pitchFamily="2" charset="-122"/>
              </a:rPr>
              <a:t>．撤销</a:t>
            </a:r>
            <a:endParaRPr lang="en-US" altLang="zh-CN">
              <a:solidFill>
                <a:schemeClr val="tx1"/>
              </a:solidFill>
              <a:latin typeface="华文楷体" panose="02010600040101010101" pitchFamily="2" charset="-122"/>
              <a:ea typeface="华文楷体" panose="02010600040101010101" pitchFamily="2" charset="-122"/>
            </a:endParaRPr>
          </a:p>
          <a:p>
            <a:r>
              <a:rPr lang="zh-CN" altLang="en-US">
                <a:solidFill>
                  <a:schemeClr val="tx1"/>
                </a:solidFill>
                <a:latin typeface="华文楷体" panose="02010600040101010101" pitchFamily="2" charset="-122"/>
                <a:ea typeface="华文楷体" panose="02010600040101010101" pitchFamily="2" charset="-122"/>
              </a:rPr>
              <a:t>顺序表的撤销运算的主要功能是释放初始化运算中动态分配的数据元素存储空间，以防止内存泄漏。</a:t>
            </a:r>
          </a:p>
        </p:txBody>
      </p:sp>
      <p:sp>
        <p:nvSpPr>
          <p:cNvPr id="27" name="矩形 26">
            <a:extLst>
              <a:ext uri="{FF2B5EF4-FFF2-40B4-BE49-F238E27FC236}">
                <a16:creationId xmlns:a16="http://schemas.microsoft.com/office/drawing/2014/main" id="{B4610512-1CDC-4DFF-84F5-7965D4B2B0E0}"/>
              </a:ext>
            </a:extLst>
          </p:cNvPr>
          <p:cNvSpPr/>
          <p:nvPr/>
        </p:nvSpPr>
        <p:spPr>
          <a:xfrm>
            <a:off x="2517227" y="2543942"/>
            <a:ext cx="4004442" cy="2677656"/>
          </a:xfrm>
          <a:prstGeom prst="rect">
            <a:avLst/>
          </a:prstGeom>
        </p:spPr>
        <p:txBody>
          <a:bodyPr wrap="square">
            <a:spAutoFit/>
          </a:bodyPr>
          <a:lstStyle/>
          <a:p>
            <a:pPr>
              <a:defRPr/>
            </a:pPr>
            <a:r>
              <a:rPr lang="en-US" altLang="zh-CN" sz="2800" b="1" dirty="0">
                <a:latin typeface="华文楷体" panose="02010600040101010101" pitchFamily="2" charset="-122"/>
                <a:ea typeface="华文楷体" panose="02010600040101010101" pitchFamily="2" charset="-122"/>
              </a:rPr>
              <a:t>void Destroy (</a:t>
            </a:r>
            <a:r>
              <a:rPr lang="en-US" altLang="zh-CN" sz="2800" b="1" dirty="0" err="1">
                <a:latin typeface="华文楷体" panose="02010600040101010101" pitchFamily="2" charset="-122"/>
                <a:ea typeface="华文楷体" panose="02010600040101010101" pitchFamily="2" charset="-122"/>
              </a:rPr>
              <a:t>SeqList</a:t>
            </a:r>
            <a:r>
              <a:rPr lang="en-US" altLang="zh-CN" sz="2800" b="1" dirty="0">
                <a:latin typeface="华文楷体" panose="02010600040101010101" pitchFamily="2" charset="-122"/>
                <a:ea typeface="华文楷体" panose="02010600040101010101" pitchFamily="2" charset="-122"/>
              </a:rPr>
              <a:t> *L)</a:t>
            </a:r>
          </a:p>
          <a:p>
            <a:pPr>
              <a:defRPr/>
            </a:pPr>
            <a:r>
              <a:rPr lang="en-US" altLang="zh-CN" sz="2800" b="1" dirty="0">
                <a:latin typeface="华文楷体" panose="02010600040101010101" pitchFamily="2" charset="-122"/>
                <a:ea typeface="华文楷体" panose="02010600040101010101" pitchFamily="2" charset="-122"/>
              </a:rPr>
              <a:t>{</a:t>
            </a:r>
          </a:p>
          <a:p>
            <a:pPr indent="169863">
              <a:defRPr/>
            </a:pPr>
            <a:r>
              <a:rPr lang="en-US" altLang="zh-CN" sz="2800" b="1" dirty="0">
                <a:latin typeface="华文楷体" panose="02010600040101010101" pitchFamily="2" charset="-122"/>
                <a:ea typeface="华文楷体" panose="02010600040101010101" pitchFamily="2" charset="-122"/>
              </a:rPr>
              <a:t>(*L).n=0;</a:t>
            </a:r>
          </a:p>
          <a:p>
            <a:pPr indent="169863">
              <a:defRPr/>
            </a:pPr>
            <a:r>
              <a:rPr lang="en-US" altLang="zh-CN" sz="2800" b="1" dirty="0">
                <a:latin typeface="华文楷体" panose="02010600040101010101" pitchFamily="2" charset="-122"/>
                <a:ea typeface="华文楷体" panose="02010600040101010101" pitchFamily="2" charset="-122"/>
              </a:rPr>
              <a:t>(*L). </a:t>
            </a:r>
            <a:r>
              <a:rPr lang="en-US" altLang="zh-CN" sz="2800" b="1" dirty="0" err="1">
                <a:latin typeface="华文楷体" panose="02010600040101010101" pitchFamily="2" charset="-122"/>
                <a:ea typeface="华文楷体" panose="02010600040101010101" pitchFamily="2" charset="-122"/>
              </a:rPr>
              <a:t>maxLength</a:t>
            </a:r>
            <a:r>
              <a:rPr lang="en-US" altLang="zh-CN" sz="2800" b="1" dirty="0">
                <a:latin typeface="华文楷体" panose="02010600040101010101" pitchFamily="2" charset="-122"/>
                <a:ea typeface="华文楷体" panose="02010600040101010101" pitchFamily="2" charset="-122"/>
              </a:rPr>
              <a:t>=0;</a:t>
            </a:r>
          </a:p>
          <a:p>
            <a:pPr indent="169863">
              <a:defRPr/>
            </a:pPr>
            <a:r>
              <a:rPr lang="en-US" altLang="zh-CN" sz="2800" b="1" dirty="0">
                <a:latin typeface="华文楷体" panose="02010600040101010101" pitchFamily="2" charset="-122"/>
                <a:ea typeface="华文楷体" panose="02010600040101010101" pitchFamily="2" charset="-122"/>
              </a:rPr>
              <a:t>free((*L).element);</a:t>
            </a:r>
          </a:p>
          <a:p>
            <a:pPr>
              <a:defRPr/>
            </a:pPr>
            <a:r>
              <a:rPr lang="en-US" altLang="zh-CN" sz="2800" b="1" dirty="0">
                <a:latin typeface="华文楷体" panose="02010600040101010101" pitchFamily="2" charset="-122"/>
                <a:ea typeface="华文楷体" panose="02010600040101010101" pitchFamily="2" charset="-122"/>
              </a:rPr>
              <a:t>}</a:t>
            </a:r>
            <a:endParaRPr lang="zh-CN" altLang="en-US" sz="2800"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694348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42242B06-23AB-4B92-BA9A-DA52B45D76B8}"/>
              </a:ext>
            </a:extLst>
          </p:cNvPr>
          <p:cNvSpPr>
            <a:spLocks noChangeArrowheads="1"/>
          </p:cNvSpPr>
          <p:nvPr/>
        </p:nvSpPr>
        <p:spPr bwMode="auto">
          <a:xfrm>
            <a:off x="0" y="404813"/>
            <a:ext cx="8820150" cy="177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bg1"/>
                </a:solidFill>
                <a:latin typeface="楷体_GB2312" pitchFamily="49" charset="-122"/>
                <a:ea typeface="楷体_GB2312" pitchFamily="49" charset="-122"/>
              </a:defRPr>
            </a:lvl1pPr>
            <a:lvl2pPr marL="742950" indent="-285750">
              <a:defRPr kumimoji="1" sz="2800" b="1">
                <a:solidFill>
                  <a:schemeClr val="bg1"/>
                </a:solidFill>
                <a:latin typeface="楷体_GB2312" pitchFamily="49" charset="-122"/>
                <a:ea typeface="楷体_GB2312" pitchFamily="49" charset="-122"/>
              </a:defRPr>
            </a:lvl2pPr>
            <a:lvl3pPr marL="1143000" indent="-228600">
              <a:defRPr kumimoji="1" sz="2800" b="1">
                <a:solidFill>
                  <a:schemeClr val="bg1"/>
                </a:solidFill>
                <a:latin typeface="楷体_GB2312" pitchFamily="49" charset="-122"/>
                <a:ea typeface="楷体_GB2312" pitchFamily="49" charset="-122"/>
              </a:defRPr>
            </a:lvl3pPr>
            <a:lvl4pPr marL="1600200" indent="-228600">
              <a:defRPr kumimoji="1" sz="2800" b="1">
                <a:solidFill>
                  <a:schemeClr val="bg1"/>
                </a:solidFill>
                <a:latin typeface="楷体_GB2312" pitchFamily="49" charset="-122"/>
                <a:ea typeface="楷体_GB2312" pitchFamily="49" charset="-122"/>
              </a:defRPr>
            </a:lvl4pPr>
            <a:lvl5pPr marL="2057400" indent="-228600">
              <a:defRPr kumimoji="1" sz="2800" b="1">
                <a:solidFill>
                  <a:schemeClr val="bg1"/>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2800" b="1">
                <a:solidFill>
                  <a:schemeClr val="bg1"/>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2800" b="1">
                <a:solidFill>
                  <a:schemeClr val="bg1"/>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2800" b="1">
                <a:solidFill>
                  <a:schemeClr val="bg1"/>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2800" b="1">
                <a:solidFill>
                  <a:schemeClr val="bg1"/>
                </a:solidFill>
                <a:latin typeface="楷体_GB2312" pitchFamily="49" charset="-122"/>
                <a:ea typeface="楷体_GB2312" pitchFamily="49" charset="-122"/>
              </a:defRPr>
            </a:lvl9pPr>
          </a:lstStyle>
          <a:p>
            <a:pPr>
              <a:lnSpc>
                <a:spcPct val="130000"/>
              </a:lnSpc>
            </a:pPr>
            <a:r>
              <a:rPr lang="en-US" altLang="zh-CN" dirty="0">
                <a:solidFill>
                  <a:schemeClr val="tx1"/>
                </a:solidFill>
                <a:latin typeface="华文楷体" panose="02010600040101010101" pitchFamily="2" charset="-122"/>
                <a:ea typeface="华文楷体" panose="02010600040101010101" pitchFamily="2" charset="-122"/>
              </a:rPr>
              <a:t>7</a:t>
            </a:r>
            <a:r>
              <a:rPr lang="zh-CN" altLang="en-US" dirty="0">
                <a:solidFill>
                  <a:schemeClr val="tx1"/>
                </a:solidFill>
                <a:latin typeface="华文楷体" panose="02010600040101010101" pitchFamily="2" charset="-122"/>
                <a:ea typeface="华文楷体" panose="02010600040101010101" pitchFamily="2" charset="-122"/>
              </a:rPr>
              <a:t>．主函数</a:t>
            </a:r>
            <a:r>
              <a:rPr lang="en-US" altLang="zh-CN" dirty="0">
                <a:solidFill>
                  <a:schemeClr val="tx1"/>
                </a:solidFill>
                <a:latin typeface="华文楷体" panose="02010600040101010101" pitchFamily="2" charset="-122"/>
                <a:ea typeface="华文楷体" panose="02010600040101010101" pitchFamily="2" charset="-122"/>
              </a:rPr>
              <a:t>main</a:t>
            </a:r>
          </a:p>
          <a:p>
            <a:pPr>
              <a:lnSpc>
                <a:spcPct val="130000"/>
              </a:lnSpc>
            </a:pPr>
            <a:r>
              <a:rPr lang="zh-CN" altLang="en-US" dirty="0">
                <a:solidFill>
                  <a:schemeClr val="tx1"/>
                </a:solidFill>
                <a:latin typeface="华文楷体" panose="02010600040101010101" pitchFamily="2" charset="-122"/>
                <a:ea typeface="华文楷体" panose="02010600040101010101" pitchFamily="2" charset="-122"/>
              </a:rPr>
              <a:t>顺序表的撤销运算的主要功能是释放初始化运算中动态分配的数据元素存储空间，以防止内存泄漏。</a:t>
            </a:r>
          </a:p>
        </p:txBody>
      </p:sp>
      <p:sp>
        <p:nvSpPr>
          <p:cNvPr id="27" name="矩形 26">
            <a:extLst>
              <a:ext uri="{FF2B5EF4-FFF2-40B4-BE49-F238E27FC236}">
                <a16:creationId xmlns:a16="http://schemas.microsoft.com/office/drawing/2014/main" id="{4F2372FB-15A0-403B-9647-95DBAD9CDDD4}"/>
              </a:ext>
            </a:extLst>
          </p:cNvPr>
          <p:cNvSpPr/>
          <p:nvPr/>
        </p:nvSpPr>
        <p:spPr>
          <a:xfrm>
            <a:off x="2280745" y="2512411"/>
            <a:ext cx="3431628" cy="3970318"/>
          </a:xfrm>
          <a:prstGeom prst="rect">
            <a:avLst/>
          </a:prstGeom>
        </p:spPr>
        <p:txBody>
          <a:bodyPr wrap="square">
            <a:spAutoFit/>
          </a:bodyPr>
          <a:lstStyle/>
          <a:p>
            <a:pPr>
              <a:defRPr/>
            </a:pPr>
            <a:r>
              <a:rPr lang="en-US" altLang="zh-CN" sz="2800" b="1" dirty="0">
                <a:latin typeface="华文楷体" panose="02010600040101010101" pitchFamily="2" charset="-122"/>
                <a:ea typeface="华文楷体" panose="02010600040101010101" pitchFamily="2" charset="-122"/>
              </a:rPr>
              <a:t>#include&lt;</a:t>
            </a:r>
            <a:r>
              <a:rPr lang="en-US" altLang="zh-CN" sz="2800" b="1" dirty="0" err="1">
                <a:latin typeface="华文楷体" panose="02010600040101010101" pitchFamily="2" charset="-122"/>
                <a:ea typeface="华文楷体" panose="02010600040101010101" pitchFamily="2" charset="-122"/>
              </a:rPr>
              <a:t>stdlib.h</a:t>
            </a:r>
            <a:r>
              <a:rPr lang="en-US" altLang="zh-CN" sz="2800" b="1" dirty="0">
                <a:latin typeface="华文楷体" panose="02010600040101010101" pitchFamily="2" charset="-122"/>
                <a:ea typeface="华文楷体" panose="02010600040101010101" pitchFamily="2" charset="-122"/>
              </a:rPr>
              <a:t>&gt;</a:t>
            </a:r>
          </a:p>
          <a:p>
            <a:pPr>
              <a:defRPr/>
            </a:pPr>
            <a:r>
              <a:rPr lang="en-US" altLang="zh-CN" sz="2800" b="1" dirty="0">
                <a:latin typeface="华文楷体" panose="02010600040101010101" pitchFamily="2" charset="-122"/>
                <a:ea typeface="华文楷体" panose="02010600040101010101" pitchFamily="2" charset="-122"/>
              </a:rPr>
              <a:t>#include&lt;</a:t>
            </a:r>
            <a:r>
              <a:rPr lang="en-US" altLang="zh-CN" sz="2800" b="1" dirty="0" err="1">
                <a:latin typeface="华文楷体" panose="02010600040101010101" pitchFamily="2" charset="-122"/>
                <a:ea typeface="华文楷体" panose="02010600040101010101" pitchFamily="2" charset="-122"/>
              </a:rPr>
              <a:t>stdio.h</a:t>
            </a:r>
            <a:r>
              <a:rPr lang="en-US" altLang="zh-CN" sz="2800" b="1" dirty="0">
                <a:latin typeface="华文楷体" panose="02010600040101010101" pitchFamily="2" charset="-122"/>
                <a:ea typeface="华文楷体" panose="02010600040101010101" pitchFamily="2" charset="-122"/>
              </a:rPr>
              <a:t>&gt;</a:t>
            </a:r>
          </a:p>
          <a:p>
            <a:pPr>
              <a:defRPr/>
            </a:pPr>
            <a:r>
              <a:rPr lang="en-US" altLang="zh-CN" sz="2800" b="1" dirty="0" err="1">
                <a:latin typeface="华文楷体" panose="02010600040101010101" pitchFamily="2" charset="-122"/>
                <a:ea typeface="华文楷体" panose="02010600040101010101" pitchFamily="2" charset="-122"/>
              </a:rPr>
              <a:t>typedef</a:t>
            </a:r>
            <a:r>
              <a:rPr lang="en-US" altLang="zh-CN" sz="2800" b="1" dirty="0">
                <a:latin typeface="华文楷体" panose="02010600040101010101" pitchFamily="2" charset="-122"/>
                <a:ea typeface="华文楷体" panose="02010600040101010101" pitchFamily="2" charset="-122"/>
              </a:rPr>
              <a:t> </a:t>
            </a:r>
            <a:r>
              <a:rPr lang="en-US" altLang="zh-CN" sz="2800" b="1" dirty="0" err="1">
                <a:latin typeface="华文楷体" panose="02010600040101010101" pitchFamily="2" charset="-122"/>
                <a:ea typeface="华文楷体" panose="02010600040101010101" pitchFamily="2" charset="-122"/>
              </a:rPr>
              <a:t>int</a:t>
            </a:r>
            <a:r>
              <a:rPr lang="en-US" altLang="zh-CN" sz="2800" b="1" dirty="0">
                <a:latin typeface="华文楷体" panose="02010600040101010101" pitchFamily="2" charset="-122"/>
                <a:ea typeface="华文楷体" panose="02010600040101010101" pitchFamily="2" charset="-122"/>
              </a:rPr>
              <a:t> </a:t>
            </a:r>
            <a:r>
              <a:rPr lang="en-US" altLang="zh-CN" sz="2800" b="1" dirty="0" err="1">
                <a:latin typeface="华文楷体" panose="02010600040101010101" pitchFamily="2" charset="-122"/>
                <a:ea typeface="华文楷体" panose="02010600040101010101" pitchFamily="2" charset="-122"/>
              </a:rPr>
              <a:t>ElemType</a:t>
            </a:r>
            <a:r>
              <a:rPr lang="en-US" altLang="zh-CN" sz="2800" b="1" dirty="0">
                <a:latin typeface="华文楷体" panose="02010600040101010101" pitchFamily="2" charset="-122"/>
                <a:ea typeface="华文楷体" panose="02010600040101010101" pitchFamily="2" charset="-122"/>
              </a:rPr>
              <a:t>;</a:t>
            </a:r>
          </a:p>
          <a:p>
            <a:pPr>
              <a:defRPr/>
            </a:pPr>
            <a:r>
              <a:rPr lang="en-US" altLang="zh-CN" sz="2800" b="1" dirty="0" err="1">
                <a:latin typeface="华文楷体" panose="02010600040101010101" pitchFamily="2" charset="-122"/>
                <a:ea typeface="华文楷体" panose="02010600040101010101" pitchFamily="2" charset="-122"/>
              </a:rPr>
              <a:t>typedef</a:t>
            </a:r>
            <a:r>
              <a:rPr lang="en-US" altLang="zh-CN" sz="2800" b="1" dirty="0">
                <a:latin typeface="华文楷体" panose="02010600040101010101" pitchFamily="2" charset="-122"/>
                <a:ea typeface="华文楷体" panose="02010600040101010101" pitchFamily="2" charset="-122"/>
              </a:rPr>
              <a:t> </a:t>
            </a:r>
            <a:r>
              <a:rPr lang="en-US" altLang="zh-CN" sz="2800" b="1" dirty="0" err="1">
                <a:latin typeface="华文楷体" panose="02010600040101010101" pitchFamily="2" charset="-122"/>
                <a:ea typeface="华文楷体" panose="02010600040101010101" pitchFamily="2" charset="-122"/>
              </a:rPr>
              <a:t>struct</a:t>
            </a:r>
            <a:endParaRPr lang="en-US" altLang="zh-CN" sz="2800" b="1" dirty="0">
              <a:latin typeface="华文楷体" panose="02010600040101010101" pitchFamily="2" charset="-122"/>
              <a:ea typeface="华文楷体" panose="02010600040101010101" pitchFamily="2" charset="-122"/>
            </a:endParaRPr>
          </a:p>
          <a:p>
            <a:pPr>
              <a:defRPr/>
            </a:pPr>
            <a:r>
              <a:rPr lang="en-US" altLang="zh-CN" sz="2800" b="1" dirty="0">
                <a:latin typeface="华文楷体" panose="02010600040101010101" pitchFamily="2" charset="-122"/>
                <a:ea typeface="华文楷体" panose="02010600040101010101" pitchFamily="2" charset="-122"/>
              </a:rPr>
              <a:t>{</a:t>
            </a:r>
          </a:p>
          <a:p>
            <a:pPr indent="361950">
              <a:defRPr/>
            </a:pPr>
            <a:r>
              <a:rPr lang="en-US" altLang="zh-CN" sz="2800" b="1" dirty="0" err="1">
                <a:latin typeface="华文楷体" panose="02010600040101010101" pitchFamily="2" charset="-122"/>
                <a:ea typeface="华文楷体" panose="02010600040101010101" pitchFamily="2" charset="-122"/>
              </a:rPr>
              <a:t>int</a:t>
            </a:r>
            <a:r>
              <a:rPr lang="en-US" altLang="zh-CN" sz="2800" b="1" dirty="0">
                <a:latin typeface="华文楷体" panose="02010600040101010101" pitchFamily="2" charset="-122"/>
                <a:ea typeface="华文楷体" panose="02010600040101010101" pitchFamily="2" charset="-122"/>
              </a:rPr>
              <a:t> n;</a:t>
            </a:r>
          </a:p>
          <a:p>
            <a:pPr indent="361950">
              <a:defRPr/>
            </a:pPr>
            <a:r>
              <a:rPr lang="en-US" altLang="zh-CN" sz="2800" b="1" dirty="0" err="1">
                <a:latin typeface="华文楷体" panose="02010600040101010101" pitchFamily="2" charset="-122"/>
                <a:ea typeface="华文楷体" panose="02010600040101010101" pitchFamily="2" charset="-122"/>
              </a:rPr>
              <a:t>int</a:t>
            </a:r>
            <a:r>
              <a:rPr lang="en-US" altLang="zh-CN" sz="2800" b="1" dirty="0">
                <a:latin typeface="华文楷体" panose="02010600040101010101" pitchFamily="2" charset="-122"/>
                <a:ea typeface="华文楷体" panose="02010600040101010101" pitchFamily="2" charset="-122"/>
              </a:rPr>
              <a:t> </a:t>
            </a:r>
            <a:r>
              <a:rPr lang="en-US" altLang="zh-CN" sz="2800" b="1" dirty="0" err="1">
                <a:latin typeface="华文楷体" panose="02010600040101010101" pitchFamily="2" charset="-122"/>
                <a:ea typeface="华文楷体" panose="02010600040101010101" pitchFamily="2" charset="-122"/>
              </a:rPr>
              <a:t>maxLength</a:t>
            </a:r>
            <a:r>
              <a:rPr lang="en-US" altLang="zh-CN" sz="2800" b="1" dirty="0">
                <a:latin typeface="华文楷体" panose="02010600040101010101" pitchFamily="2" charset="-122"/>
                <a:ea typeface="华文楷体" panose="02010600040101010101" pitchFamily="2" charset="-122"/>
              </a:rPr>
              <a:t>;</a:t>
            </a:r>
          </a:p>
          <a:p>
            <a:pPr indent="361950">
              <a:defRPr/>
            </a:pPr>
            <a:r>
              <a:rPr lang="en-US" altLang="zh-CN" sz="2800" b="1" dirty="0" err="1">
                <a:latin typeface="华文楷体" panose="02010600040101010101" pitchFamily="2" charset="-122"/>
                <a:ea typeface="华文楷体" panose="02010600040101010101" pitchFamily="2" charset="-122"/>
              </a:rPr>
              <a:t>ElemType</a:t>
            </a:r>
            <a:r>
              <a:rPr lang="en-US" altLang="zh-CN" sz="2800" b="1" dirty="0">
                <a:latin typeface="华文楷体" panose="02010600040101010101" pitchFamily="2" charset="-122"/>
                <a:ea typeface="华文楷体" panose="02010600040101010101" pitchFamily="2" charset="-122"/>
              </a:rPr>
              <a:t> *element;</a:t>
            </a:r>
          </a:p>
          <a:p>
            <a:pPr>
              <a:defRPr/>
            </a:pPr>
            <a:r>
              <a:rPr lang="en-US" altLang="zh-CN" sz="2800" b="1" dirty="0">
                <a:latin typeface="华文楷体" panose="02010600040101010101" pitchFamily="2" charset="-122"/>
                <a:ea typeface="华文楷体" panose="02010600040101010101" pitchFamily="2" charset="-122"/>
              </a:rPr>
              <a:t>} </a:t>
            </a:r>
            <a:r>
              <a:rPr lang="en-US" altLang="zh-CN" sz="2800" b="1" dirty="0" err="1">
                <a:latin typeface="华文楷体" panose="02010600040101010101" pitchFamily="2" charset="-122"/>
                <a:ea typeface="华文楷体" panose="02010600040101010101" pitchFamily="2" charset="-122"/>
              </a:rPr>
              <a:t>SeqList</a:t>
            </a:r>
            <a:r>
              <a:rPr lang="en-US" altLang="zh-CN" sz="2800" b="1"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1834555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931B637-EED3-4C62-8337-633B88436CFB}"/>
              </a:ext>
            </a:extLst>
          </p:cNvPr>
          <p:cNvSpPr/>
          <p:nvPr/>
        </p:nvSpPr>
        <p:spPr>
          <a:xfrm>
            <a:off x="1049502" y="1051199"/>
            <a:ext cx="6791216" cy="4524315"/>
          </a:xfrm>
          <a:prstGeom prst="rect">
            <a:avLst/>
          </a:prstGeom>
        </p:spPr>
        <p:txBody>
          <a:bodyPr wrap="square">
            <a:spAutoFit/>
          </a:bodyPr>
          <a:lstStyle/>
          <a:p>
            <a:pPr>
              <a:defRPr/>
            </a:pPr>
            <a:r>
              <a:rPr lang="en-US" altLang="zh-CN" sz="2400" b="1" dirty="0">
                <a:latin typeface="华文楷体" panose="02010600040101010101" pitchFamily="2" charset="-122"/>
                <a:ea typeface="华文楷体" panose="02010600040101010101" pitchFamily="2" charset="-122"/>
              </a:rPr>
              <a:t>void main()</a:t>
            </a:r>
          </a:p>
          <a:p>
            <a:pPr>
              <a:defRPr/>
            </a:pPr>
            <a:r>
              <a:rPr lang="en-US" altLang="zh-CN" sz="2400" b="1" dirty="0">
                <a:latin typeface="华文楷体" panose="02010600040101010101" pitchFamily="2" charset="-122"/>
                <a:ea typeface="华文楷体" panose="02010600040101010101" pitchFamily="2" charset="-122"/>
              </a:rPr>
              <a:t>{</a:t>
            </a:r>
          </a:p>
          <a:p>
            <a:pPr indent="276225">
              <a:defRPr/>
            </a:pPr>
            <a:r>
              <a:rPr lang="en-US" altLang="zh-CN" sz="2400" b="1" dirty="0" err="1">
                <a:latin typeface="华文楷体" panose="02010600040101010101" pitchFamily="2" charset="-122"/>
                <a:ea typeface="华文楷体" panose="02010600040101010101" pitchFamily="2" charset="-122"/>
              </a:rPr>
              <a:t>int</a:t>
            </a:r>
            <a:r>
              <a:rPr lang="en-US" altLang="zh-CN" sz="2400" b="1" dirty="0">
                <a:latin typeface="华文楷体" panose="02010600040101010101" pitchFamily="2" charset="-122"/>
                <a:ea typeface="华文楷体" panose="02010600040101010101" pitchFamily="2" charset="-122"/>
              </a:rPr>
              <a:t> </a:t>
            </a:r>
            <a:r>
              <a:rPr lang="en-US" altLang="zh-CN" sz="2400" b="1" dirty="0" err="1">
                <a:latin typeface="华文楷体" panose="02010600040101010101" pitchFamily="2" charset="-122"/>
                <a:ea typeface="华文楷体" panose="02010600040101010101" pitchFamily="2" charset="-122"/>
              </a:rPr>
              <a:t>i</a:t>
            </a:r>
            <a:r>
              <a:rPr lang="en-US" altLang="zh-CN" sz="2400" b="1" dirty="0">
                <a:latin typeface="华文楷体" panose="02010600040101010101" pitchFamily="2" charset="-122"/>
                <a:ea typeface="华文楷体" panose="02010600040101010101" pitchFamily="2" charset="-122"/>
              </a:rPr>
              <a:t>;</a:t>
            </a:r>
          </a:p>
          <a:p>
            <a:pPr indent="276225">
              <a:defRPr/>
            </a:pPr>
            <a:r>
              <a:rPr lang="en-US" altLang="zh-CN" sz="2400" b="1" dirty="0" err="1">
                <a:latin typeface="华文楷体" panose="02010600040101010101" pitchFamily="2" charset="-122"/>
                <a:ea typeface="华文楷体" panose="02010600040101010101" pitchFamily="2" charset="-122"/>
              </a:rPr>
              <a:t>SeqList</a:t>
            </a:r>
            <a:r>
              <a:rPr lang="en-US" altLang="zh-CN" sz="2400" b="1" dirty="0">
                <a:latin typeface="华文楷体" panose="02010600040101010101" pitchFamily="2" charset="-122"/>
                <a:ea typeface="华文楷体" panose="02010600040101010101" pitchFamily="2" charset="-122"/>
              </a:rPr>
              <a:t> list;</a:t>
            </a:r>
          </a:p>
          <a:p>
            <a:pPr indent="276225">
              <a:defRPr/>
            </a:pPr>
            <a:r>
              <a:rPr lang="en-US" altLang="zh-CN" sz="2400" b="1" dirty="0">
                <a:latin typeface="华文楷体" panose="02010600040101010101" pitchFamily="2" charset="-122"/>
                <a:ea typeface="华文楷体" panose="02010600040101010101" pitchFamily="2" charset="-122"/>
              </a:rPr>
              <a:t>Init(&amp;list,10); //</a:t>
            </a:r>
            <a:r>
              <a:rPr lang="zh-CN" altLang="en-US" sz="2400" b="1" dirty="0">
                <a:latin typeface="华文楷体" panose="02010600040101010101" pitchFamily="2" charset="-122"/>
                <a:ea typeface="华文楷体" panose="02010600040101010101" pitchFamily="2" charset="-122"/>
              </a:rPr>
              <a:t>对线性表初始化</a:t>
            </a:r>
          </a:p>
          <a:p>
            <a:pPr indent="276225">
              <a:defRPr/>
            </a:pPr>
            <a:r>
              <a:rPr lang="en-US" altLang="zh-CN" sz="2400" b="1" dirty="0">
                <a:latin typeface="华文楷体" panose="02010600040101010101" pitchFamily="2" charset="-122"/>
                <a:ea typeface="华文楷体" panose="02010600040101010101" pitchFamily="2" charset="-122"/>
              </a:rPr>
              <a:t>for(</a:t>
            </a:r>
            <a:r>
              <a:rPr lang="en-US" altLang="zh-CN" sz="2400" b="1" dirty="0" err="1">
                <a:latin typeface="华文楷体" panose="02010600040101010101" pitchFamily="2" charset="-122"/>
                <a:ea typeface="华文楷体" panose="02010600040101010101" pitchFamily="2" charset="-122"/>
              </a:rPr>
              <a:t>i</a:t>
            </a:r>
            <a:r>
              <a:rPr lang="en-US" altLang="zh-CN" sz="2400" b="1" dirty="0">
                <a:latin typeface="华文楷体" panose="02010600040101010101" pitchFamily="2" charset="-122"/>
                <a:ea typeface="华文楷体" panose="02010600040101010101" pitchFamily="2" charset="-122"/>
              </a:rPr>
              <a:t>=0;i&lt;9;i++)</a:t>
            </a:r>
          </a:p>
          <a:p>
            <a:pPr indent="276225">
              <a:defRPr/>
            </a:pPr>
            <a:r>
              <a:rPr lang="en-US" altLang="zh-CN" sz="2400" b="1" dirty="0">
                <a:latin typeface="华文楷体" panose="02010600040101010101" pitchFamily="2" charset="-122"/>
                <a:ea typeface="华文楷体" panose="02010600040101010101" pitchFamily="2" charset="-122"/>
              </a:rPr>
              <a:t>Insert(&amp;list,i-1,i); //</a:t>
            </a:r>
            <a:r>
              <a:rPr lang="zh-CN" altLang="en-US" sz="2400" b="1" dirty="0">
                <a:latin typeface="华文楷体" panose="02010600040101010101" pitchFamily="2" charset="-122"/>
                <a:ea typeface="华文楷体" panose="02010600040101010101" pitchFamily="2" charset="-122"/>
              </a:rPr>
              <a:t>线性表中插入新元素</a:t>
            </a:r>
          </a:p>
          <a:p>
            <a:pPr indent="276225">
              <a:defRPr/>
            </a:pPr>
            <a:r>
              <a:rPr lang="en-US" altLang="zh-CN" sz="2400" b="1" dirty="0">
                <a:latin typeface="华文楷体" panose="02010600040101010101" pitchFamily="2" charset="-122"/>
                <a:ea typeface="华文楷体" panose="02010600040101010101" pitchFamily="2" charset="-122"/>
              </a:rPr>
              <a:t>Output(list);</a:t>
            </a:r>
          </a:p>
          <a:p>
            <a:pPr indent="276225">
              <a:defRPr/>
            </a:pPr>
            <a:r>
              <a:rPr lang="en-US" altLang="zh-CN" sz="2400" b="1" dirty="0">
                <a:latin typeface="华文楷体" panose="02010600040101010101" pitchFamily="2" charset="-122"/>
                <a:ea typeface="华文楷体" panose="02010600040101010101" pitchFamily="2" charset="-122"/>
              </a:rPr>
              <a:t>Delete(&amp;list,0);</a:t>
            </a:r>
          </a:p>
          <a:p>
            <a:pPr indent="276225">
              <a:defRPr/>
            </a:pPr>
            <a:r>
              <a:rPr lang="en-US" altLang="zh-CN" sz="2400" b="1" dirty="0">
                <a:latin typeface="华文楷体" panose="02010600040101010101" pitchFamily="2" charset="-122"/>
                <a:ea typeface="华文楷体" panose="02010600040101010101" pitchFamily="2" charset="-122"/>
              </a:rPr>
              <a:t>Output(list);</a:t>
            </a:r>
          </a:p>
          <a:p>
            <a:pPr indent="276225">
              <a:defRPr/>
            </a:pPr>
            <a:r>
              <a:rPr lang="en-US" altLang="zh-CN" sz="2400" b="1" dirty="0">
                <a:latin typeface="华文楷体" panose="02010600040101010101" pitchFamily="2" charset="-122"/>
                <a:ea typeface="华文楷体" panose="02010600040101010101" pitchFamily="2" charset="-122"/>
              </a:rPr>
              <a:t>Destroy(&amp;list);</a:t>
            </a:r>
          </a:p>
          <a:p>
            <a:pPr>
              <a:defRPr/>
            </a:pPr>
            <a:r>
              <a:rPr lang="en-US" altLang="zh-CN" sz="2400" b="1" dirty="0">
                <a:latin typeface="华文楷体" panose="02010600040101010101" pitchFamily="2" charset="-122"/>
                <a:ea typeface="华文楷体" panose="02010600040101010101" pitchFamily="2" charset="-122"/>
              </a:rPr>
              <a:t>}</a:t>
            </a:r>
            <a:endParaRPr lang="zh-CN" altLang="en-US" sz="2400"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523584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隶书" panose="02010509060101010101" pitchFamily="49" charset="-122"/>
                <a:cs typeface="Times New Roman" panose="02020603050405020304" pitchFamily="18" charset="0"/>
              </a:rPr>
              <a:t>目录</a:t>
            </a:r>
          </a:p>
        </p:txBody>
      </p:sp>
      <p:sp>
        <p:nvSpPr>
          <p:cNvPr id="3" name="内容占位符 2"/>
          <p:cNvSpPr>
            <a:spLocks noGrp="1"/>
          </p:cNvSpPr>
          <p:nvPr>
            <p:ph idx="1"/>
          </p:nvPr>
        </p:nvSpPr>
        <p:spPr>
          <a:xfrm>
            <a:off x="538656" y="1703052"/>
            <a:ext cx="5502728" cy="4419104"/>
          </a:xfrm>
        </p:spPr>
        <p:txBody>
          <a:bodyPr>
            <a:normAutofit/>
          </a:bodyPr>
          <a:lstStyle/>
          <a:p>
            <a:pPr>
              <a:defRPr/>
            </a:pPr>
            <a:r>
              <a:rPr lang="zh-CN" altLang="en-US" sz="3300" b="1" dirty="0">
                <a:solidFill>
                  <a:schemeClr val="accent3"/>
                </a:solidFill>
                <a:effectLst>
                  <a:outerShdw blurRad="38100" dist="38100" dir="2700000" algn="tl">
                    <a:srgbClr val="000000">
                      <a:alpha val="43137"/>
                    </a:srgbClr>
                  </a:outerShdw>
                </a:effectLst>
                <a:latin typeface="+mn-ea"/>
                <a:ea typeface="+mn-ea"/>
              </a:rPr>
              <a:t>线性表抽象数据类型 </a:t>
            </a:r>
          </a:p>
          <a:p>
            <a:pPr eaLnBrk="0" hangingPunct="0">
              <a:lnSpc>
                <a:spcPct val="120000"/>
              </a:lnSpc>
              <a:defRPr/>
            </a:pPr>
            <a:r>
              <a:rPr kumimoji="1" lang="zh-CN" altLang="en-US" sz="3200" b="1" dirty="0">
                <a:latin typeface="仿宋_GB2312" pitchFamily="49" charset="-122"/>
                <a:ea typeface="仿宋_GB2312" pitchFamily="49" charset="-122"/>
              </a:rPr>
              <a:t>线性表的顺序存储表示方法</a:t>
            </a:r>
          </a:p>
          <a:p>
            <a:pPr eaLnBrk="0" hangingPunct="0">
              <a:lnSpc>
                <a:spcPct val="120000"/>
              </a:lnSpc>
              <a:defRPr/>
            </a:pPr>
            <a:r>
              <a:rPr kumimoji="1" lang="zh-CN" altLang="en-US" sz="3200" b="1" dirty="0">
                <a:latin typeface="仿宋_GB2312" pitchFamily="49" charset="-122"/>
                <a:ea typeface="仿宋_GB2312" pitchFamily="49" charset="-122"/>
              </a:rPr>
              <a:t>线性表的链接存储表示方法</a:t>
            </a:r>
            <a:endParaRPr kumimoji="1" lang="en-US" altLang="zh-CN" sz="3200" b="1" dirty="0">
              <a:latin typeface="仿宋_GB2312" pitchFamily="49" charset="-122"/>
              <a:ea typeface="仿宋_GB2312" pitchFamily="49" charset="-122"/>
            </a:endParaRPr>
          </a:p>
          <a:p>
            <a:pPr eaLnBrk="0" hangingPunct="0">
              <a:lnSpc>
                <a:spcPct val="120000"/>
              </a:lnSpc>
              <a:defRPr/>
            </a:pPr>
            <a:r>
              <a:rPr kumimoji="1" lang="zh-CN" altLang="en-US" sz="3200" b="1" dirty="0">
                <a:latin typeface="仿宋_GB2312" pitchFamily="49" charset="-122"/>
                <a:ea typeface="仿宋_GB2312" pitchFamily="49" charset="-122"/>
              </a:rPr>
              <a:t>多项式计算 </a:t>
            </a:r>
          </a:p>
          <a:p>
            <a:endParaRPr lang="en-US" altLang="zh-CN" sz="3200" b="1" dirty="0">
              <a:latin typeface="+mn-ea"/>
              <a:ea typeface="+mn-ea"/>
            </a:endParaRPr>
          </a:p>
        </p:txBody>
      </p:sp>
    </p:spTree>
    <p:extLst>
      <p:ext uri="{BB962C8B-B14F-4D97-AF65-F5344CB8AC3E}">
        <p14:creationId xmlns:p14="http://schemas.microsoft.com/office/powerpoint/2010/main" val="2368932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5"/>
          <p:cNvSpPr>
            <a:spLocks noChangeArrowheads="1"/>
          </p:cNvSpPr>
          <p:nvPr/>
        </p:nvSpPr>
        <p:spPr bwMode="auto">
          <a:xfrm>
            <a:off x="611188" y="1052513"/>
            <a:ext cx="807720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kumimoji="1" lang="zh-CN" altLang="en-US" sz="2800" b="1" dirty="0">
                <a:latin typeface="华文楷体" panose="02010600040101010101" pitchFamily="2" charset="-122"/>
                <a:ea typeface="华文楷体" panose="02010600040101010101" pitchFamily="2" charset="-122"/>
              </a:rPr>
              <a:t>线性表的顺序存储表示的优缺点：</a:t>
            </a:r>
          </a:p>
          <a:p>
            <a:pPr eaLnBrk="1" hangingPunct="1">
              <a:lnSpc>
                <a:spcPct val="130000"/>
              </a:lnSpc>
            </a:pPr>
            <a:r>
              <a:rPr kumimoji="1" lang="zh-CN" altLang="en-US" sz="2800" b="1" dirty="0">
                <a:latin typeface="华文楷体" panose="02010600040101010101" pitchFamily="2" charset="-122"/>
                <a:ea typeface="华文楷体" panose="02010600040101010101" pitchFamily="2" charset="-122"/>
              </a:rPr>
              <a:t>（</a:t>
            </a:r>
            <a:r>
              <a:rPr kumimoji="1" lang="en-US" altLang="zh-CN" sz="2800" b="1" dirty="0">
                <a:latin typeface="华文楷体" panose="02010600040101010101" pitchFamily="2" charset="-122"/>
                <a:ea typeface="华文楷体" panose="02010600040101010101" pitchFamily="2" charset="-122"/>
              </a:rPr>
              <a:t>1</a:t>
            </a:r>
            <a:r>
              <a:rPr kumimoji="1" lang="zh-CN" altLang="en-US" sz="2800" b="1" dirty="0">
                <a:latin typeface="华文楷体" panose="02010600040101010101" pitchFamily="2" charset="-122"/>
                <a:ea typeface="华文楷体" panose="02010600040101010101" pitchFamily="2" charset="-122"/>
              </a:rPr>
              <a:t>）优点：</a:t>
            </a:r>
          </a:p>
          <a:p>
            <a:pPr eaLnBrk="1" hangingPunct="1">
              <a:lnSpc>
                <a:spcPct val="130000"/>
              </a:lnSpc>
            </a:pPr>
            <a:r>
              <a:rPr kumimoji="1" lang="zh-CN" altLang="en-US" sz="2800" b="1" dirty="0">
                <a:latin typeface="华文楷体" panose="02010600040101010101" pitchFamily="2" charset="-122"/>
                <a:ea typeface="华文楷体" panose="02010600040101010101" pitchFamily="2" charset="-122"/>
              </a:rPr>
              <a:t>     随机存取；</a:t>
            </a:r>
          </a:p>
          <a:p>
            <a:pPr eaLnBrk="1" hangingPunct="1">
              <a:lnSpc>
                <a:spcPct val="130000"/>
              </a:lnSpc>
            </a:pPr>
            <a:r>
              <a:rPr kumimoji="1" lang="zh-CN" altLang="en-US" sz="2800" b="1" dirty="0">
                <a:latin typeface="华文楷体" panose="02010600040101010101" pitchFamily="2" charset="-122"/>
                <a:ea typeface="华文楷体" panose="02010600040101010101" pitchFamily="2" charset="-122"/>
              </a:rPr>
              <a:t>     存储空间利用率高。</a:t>
            </a:r>
          </a:p>
          <a:p>
            <a:pPr eaLnBrk="1" hangingPunct="1">
              <a:lnSpc>
                <a:spcPct val="130000"/>
              </a:lnSpc>
            </a:pPr>
            <a:r>
              <a:rPr kumimoji="1" lang="zh-CN" altLang="en-US" sz="2800" b="1" dirty="0">
                <a:latin typeface="华文楷体" panose="02010600040101010101" pitchFamily="2" charset="-122"/>
                <a:ea typeface="华文楷体" panose="02010600040101010101" pitchFamily="2" charset="-122"/>
              </a:rPr>
              <a:t>（</a:t>
            </a:r>
            <a:r>
              <a:rPr kumimoji="1" lang="en-US" altLang="zh-CN" sz="2800" b="1" dirty="0">
                <a:latin typeface="华文楷体" panose="02010600040101010101" pitchFamily="2" charset="-122"/>
                <a:ea typeface="华文楷体" panose="02010600040101010101" pitchFamily="2" charset="-122"/>
              </a:rPr>
              <a:t>2</a:t>
            </a:r>
            <a:r>
              <a:rPr kumimoji="1" lang="zh-CN" altLang="en-US" sz="2800" b="1" dirty="0">
                <a:latin typeface="华文楷体" panose="02010600040101010101" pitchFamily="2" charset="-122"/>
                <a:ea typeface="华文楷体" panose="02010600040101010101" pitchFamily="2" charset="-122"/>
              </a:rPr>
              <a:t>）缺点：</a:t>
            </a:r>
          </a:p>
          <a:p>
            <a:pPr eaLnBrk="1" hangingPunct="1">
              <a:lnSpc>
                <a:spcPct val="130000"/>
              </a:lnSpc>
            </a:pPr>
            <a:r>
              <a:rPr kumimoji="1" lang="zh-CN" altLang="en-US" sz="2800" b="1" dirty="0">
                <a:latin typeface="华文楷体" panose="02010600040101010101" pitchFamily="2" charset="-122"/>
                <a:ea typeface="华文楷体" panose="02010600040101010101" pitchFamily="2" charset="-122"/>
              </a:rPr>
              <a:t>     插入、删除效率低；</a:t>
            </a:r>
          </a:p>
          <a:p>
            <a:pPr eaLnBrk="1" hangingPunct="1">
              <a:lnSpc>
                <a:spcPct val="130000"/>
              </a:lnSpc>
            </a:pPr>
            <a:r>
              <a:rPr kumimoji="1" lang="zh-CN" altLang="en-US" sz="2800" b="1" dirty="0">
                <a:latin typeface="华文楷体" panose="02010600040101010101" pitchFamily="2" charset="-122"/>
                <a:ea typeface="华文楷体" panose="02010600040101010101" pitchFamily="2" charset="-122"/>
              </a:rPr>
              <a:t>     必须按事先估计的最大元素个数分配连续的存储空间，难以临时扩大。</a:t>
            </a:r>
            <a:endParaRPr kumimoji="1" lang="zh-CN" altLang="en-US"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869485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8121" y="89369"/>
            <a:ext cx="7290054" cy="1499616"/>
          </a:xfrm>
        </p:spPr>
        <p:txBody>
          <a:bodyPr/>
          <a:lstStyle/>
          <a:p>
            <a:r>
              <a:rPr lang="zh-CN" altLang="en-US" dirty="0">
                <a:latin typeface="隶书" panose="02010509060101010101" pitchFamily="49" charset="-122"/>
                <a:ea typeface="隶书" panose="02010509060101010101" pitchFamily="49" charset="-122"/>
              </a:rPr>
              <a:t>线性表的定义</a:t>
            </a:r>
          </a:p>
        </p:txBody>
      </p:sp>
      <p:sp>
        <p:nvSpPr>
          <p:cNvPr id="3" name="内容占位符 2"/>
          <p:cNvSpPr>
            <a:spLocks noGrp="1"/>
          </p:cNvSpPr>
          <p:nvPr>
            <p:ph idx="1"/>
          </p:nvPr>
        </p:nvSpPr>
        <p:spPr>
          <a:xfrm>
            <a:off x="283709" y="1478329"/>
            <a:ext cx="8738942" cy="3318936"/>
          </a:xfrm>
        </p:spPr>
        <p:txBody>
          <a:bodyPr>
            <a:normAutofit/>
          </a:bodyPr>
          <a:lstStyle/>
          <a:p>
            <a:pPr algn="just"/>
            <a:r>
              <a:rPr lang="en-US" altLang="zh-CN" sz="2400" dirty="0">
                <a:latin typeface="华文楷体" panose="02010600040101010101" pitchFamily="2" charset="-122"/>
                <a:ea typeface="华文楷体" panose="02010600040101010101" pitchFamily="2" charset="-122"/>
              </a:rPr>
              <a:t>n</a:t>
            </a:r>
            <a:r>
              <a:rPr lang="zh-CN" altLang="en-US" sz="2400" dirty="0">
                <a:latin typeface="华文楷体" panose="02010600040101010101" pitchFamily="2" charset="-122"/>
                <a:ea typeface="华文楷体" panose="02010600040101010101" pitchFamily="2" charset="-122"/>
              </a:rPr>
              <a:t>个元素</a:t>
            </a:r>
            <a:r>
              <a:rPr lang="en-US" altLang="zh-CN" sz="2400" dirty="0">
                <a:latin typeface="华文楷体" panose="02010600040101010101" pitchFamily="2" charset="-122"/>
                <a:ea typeface="华文楷体" panose="02010600040101010101" pitchFamily="2" charset="-122"/>
              </a:rPr>
              <a:t>a</a:t>
            </a:r>
            <a:r>
              <a:rPr lang="en-US" altLang="zh-CN" sz="2400" baseline="-25000" dirty="0">
                <a:latin typeface="华文楷体" panose="02010600040101010101" pitchFamily="2" charset="-122"/>
                <a:ea typeface="华文楷体" panose="02010600040101010101" pitchFamily="2" charset="-122"/>
              </a:rPr>
              <a:t>0</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a</a:t>
            </a:r>
            <a:r>
              <a:rPr lang="en-US" altLang="zh-CN" sz="2400" baseline="-250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a</a:t>
            </a:r>
            <a:r>
              <a:rPr lang="en-US" altLang="zh-CN" sz="2400" baseline="-25000" dirty="0">
                <a:latin typeface="华文楷体" panose="02010600040101010101" pitchFamily="2" charset="-122"/>
                <a:ea typeface="华文楷体" panose="02010600040101010101" pitchFamily="2" charset="-122"/>
              </a:rPr>
              <a:t>n-1 </a:t>
            </a:r>
            <a:r>
              <a:rPr lang="zh-CN" altLang="en-US" sz="2400" dirty="0">
                <a:latin typeface="华文楷体" panose="02010600040101010101" pitchFamily="2" charset="-122"/>
                <a:ea typeface="华文楷体" panose="02010600040101010101" pitchFamily="2" charset="-122"/>
              </a:rPr>
              <a:t>的有序集合，记为</a:t>
            </a:r>
            <a:r>
              <a:rPr lang="en-US" altLang="zh-CN" sz="2400" dirty="0">
                <a:latin typeface="华文楷体" panose="02010600040101010101" pitchFamily="2" charset="-122"/>
                <a:ea typeface="华文楷体" panose="02010600040101010101" pitchFamily="2" charset="-122"/>
              </a:rPr>
              <a:t>(a</a:t>
            </a:r>
            <a:r>
              <a:rPr lang="en-US" altLang="zh-CN" sz="2400" baseline="-25000" dirty="0">
                <a:latin typeface="华文楷体" panose="02010600040101010101" pitchFamily="2" charset="-122"/>
                <a:ea typeface="华文楷体" panose="02010600040101010101" pitchFamily="2" charset="-122"/>
              </a:rPr>
              <a:t>0</a:t>
            </a:r>
            <a:r>
              <a:rPr lang="en-US" altLang="zh-CN" sz="2400" dirty="0">
                <a:latin typeface="华文楷体" panose="02010600040101010101" pitchFamily="2" charset="-122"/>
                <a:ea typeface="华文楷体" panose="02010600040101010101" pitchFamily="2" charset="-122"/>
              </a:rPr>
              <a:t>, a</a:t>
            </a:r>
            <a:r>
              <a:rPr lang="en-US" altLang="zh-CN" sz="2400" baseline="-25000" dirty="0">
                <a:latin typeface="华文楷体" panose="02010600040101010101" pitchFamily="2" charset="-122"/>
                <a:ea typeface="华文楷体" panose="02010600040101010101" pitchFamily="2" charset="-122"/>
              </a:rPr>
              <a:t>1, …, </a:t>
            </a:r>
            <a:r>
              <a:rPr lang="en-US" altLang="zh-CN" sz="2400" dirty="0">
                <a:latin typeface="华文楷体" panose="02010600040101010101" pitchFamily="2" charset="-122"/>
                <a:ea typeface="华文楷体" panose="02010600040101010101" pitchFamily="2" charset="-122"/>
              </a:rPr>
              <a:t>a</a:t>
            </a:r>
            <a:r>
              <a:rPr lang="en-US" altLang="zh-CN" sz="2400" baseline="-25000" dirty="0">
                <a:latin typeface="华文楷体" panose="02010600040101010101" pitchFamily="2" charset="-122"/>
                <a:ea typeface="华文楷体" panose="02010600040101010101" pitchFamily="2" charset="-122"/>
              </a:rPr>
              <a:t>n-1</a:t>
            </a:r>
            <a:r>
              <a:rPr lang="zh-CN" altLang="en-US" sz="2400" dirty="0">
                <a:latin typeface="华文楷体" panose="02010600040101010101" pitchFamily="2" charset="-122"/>
                <a:ea typeface="华文楷体" panose="02010600040101010101" pitchFamily="2" charset="-122"/>
              </a:rPr>
              <a:t>）</a:t>
            </a:r>
          </a:p>
          <a:p>
            <a:pPr algn="just">
              <a:buFont typeface="Wingdings" panose="05000000000000000000" pitchFamily="2" charset="2"/>
              <a:buChar char="Ø"/>
            </a:pPr>
            <a:r>
              <a:rPr lang="en-US" altLang="zh-CN" sz="2400" dirty="0">
                <a:latin typeface="华文楷体" panose="02010600040101010101" pitchFamily="2" charset="-122"/>
                <a:ea typeface="华文楷体" panose="02010600040101010101" pitchFamily="2" charset="-122"/>
              </a:rPr>
              <a:t>n</a:t>
            </a:r>
            <a:r>
              <a:rPr lang="en-US" altLang="zh-CN" sz="2400" dirty="0">
                <a:latin typeface="华文楷体" panose="02010600040101010101" pitchFamily="2" charset="-122"/>
                <a:ea typeface="华文楷体" panose="02010600040101010101" pitchFamily="2" charset="-122"/>
                <a:sym typeface="Symbol" panose="05050102010706020507" pitchFamily="18" charset="2"/>
              </a:rPr>
              <a:t></a:t>
            </a:r>
            <a:r>
              <a:rPr lang="en-US" altLang="zh-CN" sz="2400" dirty="0">
                <a:latin typeface="华文楷体" panose="02010600040101010101" pitchFamily="2" charset="-122"/>
                <a:ea typeface="华文楷体" panose="02010600040101010101" pitchFamily="2" charset="-122"/>
              </a:rPr>
              <a:t>0</a:t>
            </a:r>
            <a:r>
              <a:rPr lang="zh-CN" altLang="en-US" sz="2400" dirty="0">
                <a:latin typeface="华文楷体" panose="02010600040101010101" pitchFamily="2" charset="-122"/>
                <a:ea typeface="华文楷体" panose="02010600040101010101" pitchFamily="2" charset="-122"/>
              </a:rPr>
              <a:t>是线性表中元素的个数，是线性表的长度，</a:t>
            </a:r>
            <a:r>
              <a:rPr lang="en-US" altLang="zh-CN" sz="2400" dirty="0">
                <a:latin typeface="华文楷体" panose="02010600040101010101" pitchFamily="2" charset="-122"/>
                <a:ea typeface="华文楷体" panose="02010600040101010101" pitchFamily="2" charset="-122"/>
              </a:rPr>
              <a:t>n=0</a:t>
            </a:r>
            <a:r>
              <a:rPr lang="zh-CN" altLang="en-US" sz="2400" dirty="0">
                <a:latin typeface="华文楷体" panose="02010600040101010101" pitchFamily="2" charset="-122"/>
                <a:ea typeface="华文楷体" panose="02010600040101010101" pitchFamily="2" charset="-122"/>
              </a:rPr>
              <a:t>时为空表</a:t>
            </a:r>
            <a:endParaRPr lang="en-US" altLang="zh-CN" sz="2400" dirty="0">
              <a:latin typeface="华文楷体" panose="02010600040101010101" pitchFamily="2" charset="-122"/>
              <a:ea typeface="华文楷体" panose="02010600040101010101" pitchFamily="2" charset="-122"/>
            </a:endParaRPr>
          </a:p>
          <a:p>
            <a:pPr algn="just">
              <a:buFont typeface="Wingdings" panose="05000000000000000000" pitchFamily="2" charset="2"/>
              <a:buChar char="Ø"/>
            </a:pPr>
            <a:r>
              <a:rPr lang="zh-CN" altLang="en-US" sz="2400" dirty="0">
                <a:latin typeface="华文楷体" panose="02010600040101010101" pitchFamily="2" charset="-122"/>
                <a:ea typeface="华文楷体" panose="02010600040101010101" pitchFamily="2" charset="-122"/>
              </a:rPr>
              <a:t> 线性表的表长可以改变。   </a:t>
            </a:r>
          </a:p>
          <a:p>
            <a:pPr lvl="1" algn="just">
              <a:buFont typeface="Wingdings" panose="05000000000000000000" pitchFamily="2" charset="2"/>
              <a:buChar char="Ø"/>
            </a:pPr>
            <a:endParaRPr lang="en-US" altLang="zh-CN" sz="2000" dirty="0">
              <a:latin typeface="华文楷体" panose="02010600040101010101" pitchFamily="2" charset="-122"/>
              <a:ea typeface="华文楷体" panose="02010600040101010101" pitchFamily="2" charset="-122"/>
            </a:endParaRPr>
          </a:p>
          <a:p>
            <a:pPr algn="just"/>
            <a:endParaRPr lang="zh-CN" altLang="en-US" sz="2400" dirty="0">
              <a:latin typeface="华文楷体" panose="02010600040101010101" pitchFamily="2" charset="-122"/>
              <a:ea typeface="华文楷体" panose="02010600040101010101" pitchFamily="2" charset="-122"/>
            </a:endParaRPr>
          </a:p>
        </p:txBody>
      </p:sp>
      <p:sp>
        <p:nvSpPr>
          <p:cNvPr id="4" name="矩形 3"/>
          <p:cNvSpPr/>
          <p:nvPr/>
        </p:nvSpPr>
        <p:spPr>
          <a:xfrm>
            <a:off x="6777382" y="3146216"/>
            <a:ext cx="2160000" cy="336665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5" name="文本框 4"/>
          <p:cNvSpPr txBox="1"/>
          <p:nvPr/>
        </p:nvSpPr>
        <p:spPr>
          <a:xfrm>
            <a:off x="7293462" y="3190472"/>
            <a:ext cx="1298864" cy="369332"/>
          </a:xfrm>
          <a:prstGeom prst="rect">
            <a:avLst/>
          </a:prstGeom>
          <a:noFill/>
        </p:spPr>
        <p:txBody>
          <a:bodyPr wrap="square" rtlCol="0">
            <a:spAutoFit/>
          </a:bodyPr>
          <a:lstStyle/>
          <a:p>
            <a:r>
              <a:rPr lang="zh-CN" altLang="en-US" b="1" dirty="0">
                <a:latin typeface="华文楷体" panose="02010600040101010101" pitchFamily="2" charset="-122"/>
                <a:ea typeface="华文楷体" panose="02010600040101010101" pitchFamily="2" charset="-122"/>
              </a:rPr>
              <a:t>线性结构</a:t>
            </a:r>
          </a:p>
        </p:txBody>
      </p:sp>
      <p:sp>
        <p:nvSpPr>
          <p:cNvPr id="6" name="圆角矩形 5"/>
          <p:cNvSpPr/>
          <p:nvPr/>
        </p:nvSpPr>
        <p:spPr>
          <a:xfrm>
            <a:off x="7062478" y="3727082"/>
            <a:ext cx="1589809" cy="1309255"/>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tx1"/>
              </a:solidFill>
            </a:endParaRPr>
          </a:p>
        </p:txBody>
      </p:sp>
      <p:sp>
        <p:nvSpPr>
          <p:cNvPr id="7" name="椭圆 6"/>
          <p:cNvSpPr/>
          <p:nvPr/>
        </p:nvSpPr>
        <p:spPr>
          <a:xfrm>
            <a:off x="7406572" y="4171787"/>
            <a:ext cx="180000" cy="180779"/>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solidFill>
                <a:schemeClr val="tx1"/>
              </a:solidFill>
            </a:endParaRPr>
          </a:p>
        </p:txBody>
      </p:sp>
      <p:sp>
        <p:nvSpPr>
          <p:cNvPr id="8" name="椭圆 7"/>
          <p:cNvSpPr/>
          <p:nvPr/>
        </p:nvSpPr>
        <p:spPr>
          <a:xfrm>
            <a:off x="7758616" y="3973243"/>
            <a:ext cx="180000" cy="180779"/>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solidFill>
                <a:schemeClr val="tx1"/>
              </a:solidFill>
            </a:endParaRPr>
          </a:p>
        </p:txBody>
      </p:sp>
      <p:sp>
        <p:nvSpPr>
          <p:cNvPr id="9" name="椭圆 8"/>
          <p:cNvSpPr/>
          <p:nvPr/>
        </p:nvSpPr>
        <p:spPr>
          <a:xfrm>
            <a:off x="7731017" y="4559304"/>
            <a:ext cx="180000" cy="180779"/>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solidFill>
                <a:schemeClr val="tx1"/>
              </a:solidFill>
            </a:endParaRPr>
          </a:p>
        </p:txBody>
      </p:sp>
      <p:sp>
        <p:nvSpPr>
          <p:cNvPr id="10" name="椭圆 9"/>
          <p:cNvSpPr/>
          <p:nvPr/>
        </p:nvSpPr>
        <p:spPr>
          <a:xfrm>
            <a:off x="8080791" y="4273553"/>
            <a:ext cx="180000" cy="180779"/>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solidFill>
                <a:schemeClr val="tx1"/>
              </a:solidFill>
            </a:endParaRPr>
          </a:p>
        </p:txBody>
      </p:sp>
      <p:cxnSp>
        <p:nvCxnSpPr>
          <p:cNvPr id="11" name="直接箭头连接符 10"/>
          <p:cNvCxnSpPr>
            <a:stCxn id="7" idx="7"/>
            <a:endCxn id="8" idx="2"/>
          </p:cNvCxnSpPr>
          <p:nvPr/>
        </p:nvCxnSpPr>
        <p:spPr>
          <a:xfrm flipV="1">
            <a:off x="7560212" y="4063632"/>
            <a:ext cx="198404" cy="1346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接箭头连接符 11"/>
          <p:cNvCxnSpPr>
            <a:stCxn id="8" idx="5"/>
            <a:endCxn id="10" idx="1"/>
          </p:cNvCxnSpPr>
          <p:nvPr/>
        </p:nvCxnSpPr>
        <p:spPr>
          <a:xfrm>
            <a:off x="7912257" y="4127548"/>
            <a:ext cx="194895" cy="1724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p:cNvCxnSpPr>
            <a:stCxn id="10" idx="3"/>
            <a:endCxn id="9" idx="7"/>
          </p:cNvCxnSpPr>
          <p:nvPr/>
        </p:nvCxnSpPr>
        <p:spPr>
          <a:xfrm flipH="1">
            <a:off x="7884657" y="4427857"/>
            <a:ext cx="222494" cy="1579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文本框 13"/>
          <p:cNvSpPr txBox="1"/>
          <p:nvPr/>
        </p:nvSpPr>
        <p:spPr>
          <a:xfrm>
            <a:off x="6839722" y="5294036"/>
            <a:ext cx="2035319" cy="646331"/>
          </a:xfrm>
          <a:prstGeom prst="rect">
            <a:avLst/>
          </a:prstGeom>
          <a:noFill/>
        </p:spPr>
        <p:txBody>
          <a:bodyPr wrap="square" rtlCol="0">
            <a:spAutoFit/>
          </a:bodyPr>
          <a:lstStyle/>
          <a:p>
            <a:pPr algn="ctr"/>
            <a:r>
              <a:rPr lang="zh-CN" altLang="en-US" b="1" dirty="0">
                <a:latin typeface="华文楷体" panose="02010600040101010101" pitchFamily="2" charset="-122"/>
                <a:ea typeface="华文楷体" panose="02010600040101010101" pitchFamily="2" charset="-122"/>
              </a:rPr>
              <a:t>一对一关系</a:t>
            </a:r>
            <a:endParaRPr lang="en-US" altLang="zh-CN" b="1" dirty="0">
              <a:latin typeface="华文楷体" panose="02010600040101010101" pitchFamily="2" charset="-122"/>
              <a:ea typeface="华文楷体" panose="02010600040101010101" pitchFamily="2" charset="-122"/>
            </a:endParaRPr>
          </a:p>
          <a:p>
            <a:pPr algn="ctr"/>
            <a:r>
              <a:rPr lang="en-US" altLang="zh-CN" b="1" dirty="0">
                <a:latin typeface="华文楷体" panose="02010600040101010101" pitchFamily="2" charset="-122"/>
                <a:ea typeface="华文楷体" panose="02010600040101010101" pitchFamily="2" charset="-122"/>
              </a:rPr>
              <a:t>1</a:t>
            </a:r>
            <a:r>
              <a:rPr lang="zh-CN" altLang="en-US" b="1" dirty="0">
                <a:latin typeface="华文楷体" panose="02010600040101010101" pitchFamily="2" charset="-122"/>
                <a:ea typeface="华文楷体" panose="02010600040101010101" pitchFamily="2" charset="-122"/>
              </a:rPr>
              <a:t>前驱 </a:t>
            </a:r>
            <a:r>
              <a:rPr lang="en-US" altLang="zh-CN" b="1" dirty="0">
                <a:latin typeface="华文楷体" panose="02010600040101010101" pitchFamily="2" charset="-122"/>
                <a:ea typeface="华文楷体" panose="02010600040101010101" pitchFamily="2" charset="-122"/>
              </a:rPr>
              <a:t>or 1</a:t>
            </a:r>
            <a:r>
              <a:rPr lang="zh-CN" altLang="en-US" b="1" dirty="0">
                <a:latin typeface="华文楷体" panose="02010600040101010101" pitchFamily="2" charset="-122"/>
                <a:ea typeface="华文楷体" panose="02010600040101010101" pitchFamily="2" charset="-122"/>
              </a:rPr>
              <a:t>后继</a:t>
            </a:r>
          </a:p>
        </p:txBody>
      </p:sp>
      <p:graphicFrame>
        <p:nvGraphicFramePr>
          <p:cNvPr id="15" name="表格 14"/>
          <p:cNvGraphicFramePr>
            <a:graphicFrameLocks noGrp="1"/>
          </p:cNvGraphicFramePr>
          <p:nvPr>
            <p:extLst>
              <p:ext uri="{D42A27DB-BD31-4B8C-83A1-F6EECF244321}">
                <p14:modId xmlns:p14="http://schemas.microsoft.com/office/powerpoint/2010/main" val="309975483"/>
              </p:ext>
            </p:extLst>
          </p:nvPr>
        </p:nvGraphicFramePr>
        <p:xfrm>
          <a:off x="1206802" y="3282882"/>
          <a:ext cx="4410939" cy="1828800"/>
        </p:xfrm>
        <a:graphic>
          <a:graphicData uri="http://schemas.openxmlformats.org/drawingml/2006/table">
            <a:tbl>
              <a:tblPr firstRow="1" bandRow="1">
                <a:tableStyleId>{5C22544A-7EE6-4342-B048-85BDC9FD1C3A}</a:tableStyleId>
              </a:tblPr>
              <a:tblGrid>
                <a:gridCol w="1470313">
                  <a:extLst>
                    <a:ext uri="{9D8B030D-6E8A-4147-A177-3AD203B41FA5}">
                      <a16:colId xmlns:a16="http://schemas.microsoft.com/office/drawing/2014/main" val="20000"/>
                    </a:ext>
                  </a:extLst>
                </a:gridCol>
                <a:gridCol w="1470313">
                  <a:extLst>
                    <a:ext uri="{9D8B030D-6E8A-4147-A177-3AD203B41FA5}">
                      <a16:colId xmlns:a16="http://schemas.microsoft.com/office/drawing/2014/main" val="20001"/>
                    </a:ext>
                  </a:extLst>
                </a:gridCol>
                <a:gridCol w="1470313">
                  <a:extLst>
                    <a:ext uri="{9D8B030D-6E8A-4147-A177-3AD203B41FA5}">
                      <a16:colId xmlns:a16="http://schemas.microsoft.com/office/drawing/2014/main" val="20002"/>
                    </a:ext>
                  </a:extLst>
                </a:gridCol>
              </a:tblGrid>
              <a:tr h="370840">
                <a:tc>
                  <a:txBody>
                    <a:bodyPr/>
                    <a:lstStyle/>
                    <a:p>
                      <a:pPr algn="ctr"/>
                      <a:r>
                        <a:rPr lang="zh-CN" altLang="en-US" sz="2400" dirty="0">
                          <a:solidFill>
                            <a:schemeClr val="tx1"/>
                          </a:solidFill>
                          <a:latin typeface="华文楷体" panose="02010600040101010101" pitchFamily="2" charset="-122"/>
                          <a:ea typeface="华文楷体" panose="02010600040101010101" pitchFamily="2" charset="-122"/>
                        </a:rPr>
                        <a:t>商品</a:t>
                      </a:r>
                    </a:p>
                  </a:txBody>
                  <a:tcPr/>
                </a:tc>
                <a:tc>
                  <a:txBody>
                    <a:bodyPr/>
                    <a:lstStyle/>
                    <a:p>
                      <a:pPr algn="ctr"/>
                      <a:r>
                        <a:rPr lang="zh-CN" altLang="en-US" sz="2400" dirty="0">
                          <a:solidFill>
                            <a:schemeClr val="tx1"/>
                          </a:solidFill>
                          <a:latin typeface="华文楷体" panose="02010600040101010101" pitchFamily="2" charset="-122"/>
                          <a:ea typeface="华文楷体" panose="02010600040101010101" pitchFamily="2" charset="-122"/>
                        </a:rPr>
                        <a:t>材质</a:t>
                      </a:r>
                    </a:p>
                  </a:txBody>
                  <a:tcPr/>
                </a:tc>
                <a:tc>
                  <a:txBody>
                    <a:bodyPr/>
                    <a:lstStyle/>
                    <a:p>
                      <a:pPr algn="ctr"/>
                      <a:r>
                        <a:rPr lang="zh-CN" altLang="en-US" sz="2400" dirty="0">
                          <a:solidFill>
                            <a:schemeClr val="tx1"/>
                          </a:solidFill>
                          <a:latin typeface="华文楷体" panose="02010600040101010101" pitchFamily="2" charset="-122"/>
                          <a:ea typeface="华文楷体" panose="02010600040101010101" pitchFamily="2" charset="-122"/>
                        </a:rPr>
                        <a:t>价格</a:t>
                      </a:r>
                    </a:p>
                  </a:txBody>
                  <a:tcPr/>
                </a:tc>
                <a:extLst>
                  <a:ext uri="{0D108BD9-81ED-4DB2-BD59-A6C34878D82A}">
                    <a16:rowId xmlns:a16="http://schemas.microsoft.com/office/drawing/2014/main" val="10000"/>
                  </a:ext>
                </a:extLst>
              </a:tr>
              <a:tr h="370840">
                <a:tc>
                  <a:txBody>
                    <a:bodyPr/>
                    <a:lstStyle/>
                    <a:p>
                      <a:pPr algn="ctr"/>
                      <a:r>
                        <a:rPr lang="zh-CN" altLang="en-US" sz="2400" dirty="0">
                          <a:solidFill>
                            <a:schemeClr val="tx1"/>
                          </a:solidFill>
                          <a:latin typeface="华文楷体" panose="02010600040101010101" pitchFamily="2" charset="-122"/>
                          <a:ea typeface="华文楷体" panose="02010600040101010101" pitchFamily="2" charset="-122"/>
                        </a:rPr>
                        <a:t>组合沙发</a:t>
                      </a:r>
                    </a:p>
                  </a:txBody>
                  <a:tcPr/>
                </a:tc>
                <a:tc>
                  <a:txBody>
                    <a:bodyPr/>
                    <a:lstStyle/>
                    <a:p>
                      <a:pPr algn="ctr"/>
                      <a:r>
                        <a:rPr lang="zh-CN" altLang="en-US" sz="2400" dirty="0">
                          <a:solidFill>
                            <a:schemeClr val="tx1"/>
                          </a:solidFill>
                          <a:latin typeface="华文楷体" panose="02010600040101010101" pitchFamily="2" charset="-122"/>
                          <a:ea typeface="华文楷体" panose="02010600040101010101" pitchFamily="2" charset="-122"/>
                        </a:rPr>
                        <a:t>牛皮</a:t>
                      </a:r>
                    </a:p>
                  </a:txBody>
                  <a:tcPr/>
                </a:tc>
                <a:tc>
                  <a:txBody>
                    <a:bodyPr/>
                    <a:lstStyle/>
                    <a:p>
                      <a:pPr algn="ctr"/>
                      <a:r>
                        <a:rPr lang="en-US" altLang="zh-CN" sz="2400" dirty="0">
                          <a:solidFill>
                            <a:schemeClr val="tx1"/>
                          </a:solidFill>
                          <a:latin typeface="华文楷体" panose="02010600040101010101" pitchFamily="2" charset="-122"/>
                          <a:ea typeface="华文楷体" panose="02010600040101010101" pitchFamily="2" charset="-122"/>
                        </a:rPr>
                        <a:t>7000</a:t>
                      </a:r>
                      <a:endParaRPr lang="zh-CN" altLang="en-US" sz="2400" dirty="0">
                        <a:solidFill>
                          <a:schemeClr val="tx1"/>
                        </a:solidFill>
                        <a:latin typeface="华文楷体" panose="02010600040101010101" pitchFamily="2" charset="-122"/>
                        <a:ea typeface="华文楷体" panose="02010600040101010101" pitchFamily="2" charset="-122"/>
                      </a:endParaRPr>
                    </a:p>
                  </a:txBody>
                  <a:tcPr/>
                </a:tc>
                <a:extLst>
                  <a:ext uri="{0D108BD9-81ED-4DB2-BD59-A6C34878D82A}">
                    <a16:rowId xmlns:a16="http://schemas.microsoft.com/office/drawing/2014/main" val="10001"/>
                  </a:ext>
                </a:extLst>
              </a:tr>
              <a:tr h="370840">
                <a:tc>
                  <a:txBody>
                    <a:bodyPr/>
                    <a:lstStyle/>
                    <a:p>
                      <a:pPr algn="ctr"/>
                      <a:r>
                        <a:rPr lang="zh-CN" altLang="en-US" sz="2400" dirty="0">
                          <a:solidFill>
                            <a:schemeClr val="tx1"/>
                          </a:solidFill>
                          <a:latin typeface="华文楷体" panose="02010600040101010101" pitchFamily="2" charset="-122"/>
                          <a:ea typeface="华文楷体" panose="02010600040101010101" pitchFamily="2" charset="-122"/>
                        </a:rPr>
                        <a:t>餐桌椅</a:t>
                      </a:r>
                    </a:p>
                  </a:txBody>
                  <a:tcPr/>
                </a:tc>
                <a:tc>
                  <a:txBody>
                    <a:bodyPr/>
                    <a:lstStyle/>
                    <a:p>
                      <a:pPr algn="ctr"/>
                      <a:r>
                        <a:rPr lang="zh-CN" altLang="en-US" sz="2400" dirty="0">
                          <a:solidFill>
                            <a:schemeClr val="tx1"/>
                          </a:solidFill>
                          <a:latin typeface="华文楷体" panose="02010600040101010101" pitchFamily="2" charset="-122"/>
                          <a:ea typeface="华文楷体" panose="02010600040101010101" pitchFamily="2" charset="-122"/>
                        </a:rPr>
                        <a:t>榉木</a:t>
                      </a:r>
                    </a:p>
                  </a:txBody>
                  <a:tcPr/>
                </a:tc>
                <a:tc>
                  <a:txBody>
                    <a:bodyPr/>
                    <a:lstStyle/>
                    <a:p>
                      <a:pPr algn="ctr"/>
                      <a:r>
                        <a:rPr lang="en-US" altLang="zh-CN" sz="2400" dirty="0">
                          <a:solidFill>
                            <a:schemeClr val="tx1"/>
                          </a:solidFill>
                          <a:latin typeface="华文楷体" panose="02010600040101010101" pitchFamily="2" charset="-122"/>
                          <a:ea typeface="华文楷体" panose="02010600040101010101" pitchFamily="2" charset="-122"/>
                        </a:rPr>
                        <a:t>5000</a:t>
                      </a:r>
                      <a:endParaRPr lang="zh-CN" altLang="en-US" sz="2400" dirty="0">
                        <a:solidFill>
                          <a:schemeClr val="tx1"/>
                        </a:solidFill>
                        <a:latin typeface="华文楷体" panose="02010600040101010101" pitchFamily="2" charset="-122"/>
                        <a:ea typeface="华文楷体" panose="02010600040101010101" pitchFamily="2" charset="-122"/>
                      </a:endParaRPr>
                    </a:p>
                  </a:txBody>
                  <a:tcPr/>
                </a:tc>
                <a:extLst>
                  <a:ext uri="{0D108BD9-81ED-4DB2-BD59-A6C34878D82A}">
                    <a16:rowId xmlns:a16="http://schemas.microsoft.com/office/drawing/2014/main" val="10002"/>
                  </a:ext>
                </a:extLst>
              </a:tr>
              <a:tr h="370840">
                <a:tc>
                  <a:txBody>
                    <a:bodyPr/>
                    <a:lstStyle/>
                    <a:p>
                      <a:pPr algn="ctr"/>
                      <a:r>
                        <a:rPr lang="zh-CN" altLang="en-US" sz="2400" dirty="0">
                          <a:solidFill>
                            <a:schemeClr val="tx1"/>
                          </a:solidFill>
                          <a:latin typeface="华文楷体" panose="02010600040101010101" pitchFamily="2" charset="-122"/>
                          <a:ea typeface="华文楷体" panose="02010600040101010101" pitchFamily="2" charset="-122"/>
                        </a:rPr>
                        <a:t>衣橱</a:t>
                      </a:r>
                    </a:p>
                  </a:txBody>
                  <a:tcPr/>
                </a:tc>
                <a:tc>
                  <a:txBody>
                    <a:bodyPr/>
                    <a:lstStyle/>
                    <a:p>
                      <a:pPr algn="ctr"/>
                      <a:r>
                        <a:rPr lang="zh-CN" altLang="en-US" sz="2400" dirty="0">
                          <a:solidFill>
                            <a:schemeClr val="tx1"/>
                          </a:solidFill>
                          <a:latin typeface="华文楷体" panose="02010600040101010101" pitchFamily="2" charset="-122"/>
                          <a:ea typeface="华文楷体" panose="02010600040101010101" pitchFamily="2" charset="-122"/>
                        </a:rPr>
                        <a:t>橡木</a:t>
                      </a:r>
                    </a:p>
                  </a:txBody>
                  <a:tcPr/>
                </a:tc>
                <a:tc>
                  <a:txBody>
                    <a:bodyPr/>
                    <a:lstStyle/>
                    <a:p>
                      <a:pPr algn="ctr"/>
                      <a:r>
                        <a:rPr lang="en-US" altLang="zh-CN" sz="2400" dirty="0">
                          <a:solidFill>
                            <a:schemeClr val="tx1"/>
                          </a:solidFill>
                          <a:latin typeface="华文楷体" panose="02010600040101010101" pitchFamily="2" charset="-122"/>
                          <a:ea typeface="华文楷体" panose="02010600040101010101" pitchFamily="2" charset="-122"/>
                        </a:rPr>
                        <a:t>3000</a:t>
                      </a:r>
                      <a:endParaRPr lang="zh-CN" altLang="en-US" sz="2400" dirty="0">
                        <a:solidFill>
                          <a:schemeClr val="tx1"/>
                        </a:solidFill>
                        <a:latin typeface="华文楷体" panose="02010600040101010101" pitchFamily="2" charset="-122"/>
                        <a:ea typeface="华文楷体" panose="02010600040101010101" pitchFamily="2" charset="-122"/>
                      </a:endParaRPr>
                    </a:p>
                  </a:txBody>
                  <a:tcPr/>
                </a:tc>
                <a:extLst>
                  <a:ext uri="{0D108BD9-81ED-4DB2-BD59-A6C34878D82A}">
                    <a16:rowId xmlns:a16="http://schemas.microsoft.com/office/drawing/2014/main" val="10003"/>
                  </a:ext>
                </a:extLst>
              </a:tr>
            </a:tbl>
          </a:graphicData>
        </a:graphic>
      </p:graphicFrame>
      <p:sp>
        <p:nvSpPr>
          <p:cNvPr id="16" name="椭圆 15"/>
          <p:cNvSpPr/>
          <p:nvPr/>
        </p:nvSpPr>
        <p:spPr>
          <a:xfrm>
            <a:off x="283709" y="5356141"/>
            <a:ext cx="656287" cy="6523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华文楷体" panose="02010600040101010101" pitchFamily="2" charset="-122"/>
                <a:ea typeface="华文楷体" panose="02010600040101010101" pitchFamily="2" charset="-122"/>
              </a:rPr>
              <a:t>a</a:t>
            </a:r>
            <a:r>
              <a:rPr lang="en-US" altLang="zh-CN" sz="2400" baseline="-25000" dirty="0">
                <a:solidFill>
                  <a:schemeClr val="tx1"/>
                </a:solidFill>
                <a:latin typeface="华文楷体" panose="02010600040101010101" pitchFamily="2" charset="-122"/>
                <a:ea typeface="华文楷体" panose="02010600040101010101" pitchFamily="2" charset="-122"/>
              </a:rPr>
              <a:t>0</a:t>
            </a:r>
            <a:endParaRPr lang="zh-CN" altLang="en-US" sz="2400" dirty="0"/>
          </a:p>
        </p:txBody>
      </p:sp>
      <p:sp>
        <p:nvSpPr>
          <p:cNvPr id="17" name="椭圆 16"/>
          <p:cNvSpPr/>
          <p:nvPr/>
        </p:nvSpPr>
        <p:spPr>
          <a:xfrm>
            <a:off x="1454418" y="5356141"/>
            <a:ext cx="656287" cy="6523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华文楷体" panose="02010600040101010101" pitchFamily="2" charset="-122"/>
                <a:ea typeface="华文楷体" panose="02010600040101010101" pitchFamily="2" charset="-122"/>
              </a:rPr>
              <a:t>a</a:t>
            </a:r>
            <a:r>
              <a:rPr lang="en-US" altLang="zh-CN" sz="2400" baseline="-25000" dirty="0">
                <a:solidFill>
                  <a:schemeClr val="tx1"/>
                </a:solidFill>
                <a:latin typeface="华文楷体" panose="02010600040101010101" pitchFamily="2" charset="-122"/>
                <a:ea typeface="华文楷体" panose="02010600040101010101" pitchFamily="2" charset="-122"/>
              </a:rPr>
              <a:t>1</a:t>
            </a:r>
            <a:endParaRPr lang="zh-CN" altLang="en-US" sz="2400" dirty="0"/>
          </a:p>
        </p:txBody>
      </p:sp>
      <p:sp>
        <p:nvSpPr>
          <p:cNvPr id="18" name="椭圆 17"/>
          <p:cNvSpPr/>
          <p:nvPr/>
        </p:nvSpPr>
        <p:spPr>
          <a:xfrm>
            <a:off x="3270346" y="5351082"/>
            <a:ext cx="656287" cy="6523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400" dirty="0" err="1">
                <a:solidFill>
                  <a:schemeClr val="tx1"/>
                </a:solidFill>
                <a:latin typeface="华文楷体" panose="02010600040101010101" pitchFamily="2" charset="-122"/>
                <a:ea typeface="华文楷体" panose="02010600040101010101" pitchFamily="2" charset="-122"/>
              </a:rPr>
              <a:t>a</a:t>
            </a:r>
            <a:r>
              <a:rPr lang="en-US" altLang="zh-CN" sz="2400" baseline="-25000" dirty="0" err="1">
                <a:solidFill>
                  <a:schemeClr val="tx1"/>
                </a:solidFill>
                <a:latin typeface="华文楷体" panose="02010600040101010101" pitchFamily="2" charset="-122"/>
                <a:ea typeface="华文楷体" panose="02010600040101010101" pitchFamily="2" charset="-122"/>
              </a:rPr>
              <a:t>i</a:t>
            </a:r>
            <a:endParaRPr lang="zh-CN" altLang="en-US" sz="2400" dirty="0"/>
          </a:p>
        </p:txBody>
      </p:sp>
      <p:sp>
        <p:nvSpPr>
          <p:cNvPr id="19" name="椭圆 18"/>
          <p:cNvSpPr/>
          <p:nvPr/>
        </p:nvSpPr>
        <p:spPr>
          <a:xfrm>
            <a:off x="4441055" y="5351082"/>
            <a:ext cx="656287" cy="6523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400" dirty="0">
                <a:solidFill>
                  <a:schemeClr val="tx1"/>
                </a:solidFill>
                <a:latin typeface="华文楷体" panose="02010600040101010101" pitchFamily="2" charset="-122"/>
                <a:ea typeface="华文楷体" panose="02010600040101010101" pitchFamily="2" charset="-122"/>
              </a:rPr>
              <a:t>a</a:t>
            </a:r>
            <a:r>
              <a:rPr lang="en-US" altLang="zh-CN" sz="2400" baseline="-25000" dirty="0">
                <a:solidFill>
                  <a:schemeClr val="tx1"/>
                </a:solidFill>
                <a:latin typeface="华文楷体" panose="02010600040101010101" pitchFamily="2" charset="-122"/>
                <a:ea typeface="华文楷体" panose="02010600040101010101" pitchFamily="2" charset="-122"/>
              </a:rPr>
              <a:t>i+1</a:t>
            </a:r>
            <a:endParaRPr lang="zh-CN" altLang="en-US" sz="2400" dirty="0"/>
          </a:p>
        </p:txBody>
      </p:sp>
      <p:cxnSp>
        <p:nvCxnSpPr>
          <p:cNvPr id="20" name="直接箭头连接符 19"/>
          <p:cNvCxnSpPr>
            <a:stCxn id="16" idx="6"/>
            <a:endCxn id="17" idx="2"/>
          </p:cNvCxnSpPr>
          <p:nvPr/>
        </p:nvCxnSpPr>
        <p:spPr>
          <a:xfrm>
            <a:off x="939995" y="5682335"/>
            <a:ext cx="5144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2639637" y="5621082"/>
            <a:ext cx="7665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8" idx="6"/>
            <a:endCxn id="19" idx="2"/>
          </p:cNvCxnSpPr>
          <p:nvPr/>
        </p:nvCxnSpPr>
        <p:spPr>
          <a:xfrm>
            <a:off x="3926632" y="5677276"/>
            <a:ext cx="5144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6109184" y="5351082"/>
            <a:ext cx="656287" cy="6523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400" dirty="0">
                <a:solidFill>
                  <a:schemeClr val="tx1"/>
                </a:solidFill>
                <a:latin typeface="华文楷体" panose="02010600040101010101" pitchFamily="2" charset="-122"/>
                <a:ea typeface="华文楷体" panose="02010600040101010101" pitchFamily="2" charset="-122"/>
              </a:rPr>
              <a:t>a</a:t>
            </a:r>
            <a:r>
              <a:rPr lang="en-US" altLang="zh-CN" sz="2400" baseline="-25000" dirty="0">
                <a:solidFill>
                  <a:schemeClr val="tx1"/>
                </a:solidFill>
                <a:latin typeface="华文楷体" panose="02010600040101010101" pitchFamily="2" charset="-122"/>
                <a:ea typeface="华文楷体" panose="02010600040101010101" pitchFamily="2" charset="-122"/>
              </a:rPr>
              <a:t>n-1</a:t>
            </a:r>
            <a:endParaRPr lang="zh-CN" altLang="en-US" sz="2400" dirty="0"/>
          </a:p>
        </p:txBody>
      </p:sp>
      <p:cxnSp>
        <p:nvCxnSpPr>
          <p:cNvPr id="24" name="直接箭头连接符 23"/>
          <p:cNvCxnSpPr/>
          <p:nvPr/>
        </p:nvCxnSpPr>
        <p:spPr>
          <a:xfrm>
            <a:off x="4981055" y="5621082"/>
            <a:ext cx="7665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2003015" y="5436417"/>
            <a:ext cx="846113" cy="461665"/>
          </a:xfrm>
          <a:prstGeom prst="rect">
            <a:avLst/>
          </a:prstGeom>
          <a:noFill/>
        </p:spPr>
        <p:txBody>
          <a:bodyPr wrap="square" rtlCol="0">
            <a:spAutoFit/>
          </a:bodyPr>
          <a:lstStyle/>
          <a:p>
            <a:r>
              <a:rPr lang="en-US" altLang="zh-CN" sz="2400" dirty="0">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p:txBody>
      </p:sp>
      <p:sp>
        <p:nvSpPr>
          <p:cNvPr id="30" name="文本框 29"/>
          <p:cNvSpPr txBox="1"/>
          <p:nvPr/>
        </p:nvSpPr>
        <p:spPr>
          <a:xfrm>
            <a:off x="5538044" y="5436417"/>
            <a:ext cx="846113" cy="461665"/>
          </a:xfrm>
          <a:prstGeom prst="rect">
            <a:avLst/>
          </a:prstGeom>
          <a:noFill/>
        </p:spPr>
        <p:txBody>
          <a:bodyPr wrap="square" rtlCol="0">
            <a:spAutoFit/>
          </a:bodyPr>
          <a:lstStyle/>
          <a:p>
            <a:r>
              <a:rPr lang="en-US" altLang="zh-CN" sz="2400" dirty="0">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p:txBody>
      </p:sp>
      <p:sp>
        <p:nvSpPr>
          <p:cNvPr id="33" name="文本框 32"/>
          <p:cNvSpPr txBox="1"/>
          <p:nvPr/>
        </p:nvSpPr>
        <p:spPr>
          <a:xfrm>
            <a:off x="2929783" y="6112760"/>
            <a:ext cx="1271146" cy="400110"/>
          </a:xfrm>
          <a:prstGeom prst="rect">
            <a:avLst/>
          </a:prstGeom>
          <a:noFill/>
        </p:spPr>
        <p:txBody>
          <a:bodyPr wrap="square" rtlCol="0">
            <a:spAutoFit/>
          </a:bodyPr>
          <a:lstStyle/>
          <a:p>
            <a:r>
              <a:rPr lang="zh-CN" altLang="en-US" sz="2000" dirty="0">
                <a:latin typeface="华文楷体" panose="02010600040101010101" pitchFamily="2" charset="-122"/>
                <a:ea typeface="华文楷体" panose="02010600040101010101" pitchFamily="2" charset="-122"/>
              </a:rPr>
              <a:t>直接前驱</a:t>
            </a:r>
          </a:p>
        </p:txBody>
      </p:sp>
      <p:sp>
        <p:nvSpPr>
          <p:cNvPr id="34" name="文本框 33"/>
          <p:cNvSpPr txBox="1"/>
          <p:nvPr/>
        </p:nvSpPr>
        <p:spPr>
          <a:xfrm>
            <a:off x="4352356" y="6082747"/>
            <a:ext cx="1210823" cy="400110"/>
          </a:xfrm>
          <a:prstGeom prst="rect">
            <a:avLst/>
          </a:prstGeom>
          <a:noFill/>
        </p:spPr>
        <p:txBody>
          <a:bodyPr wrap="square" rtlCol="0">
            <a:spAutoFit/>
          </a:bodyPr>
          <a:lstStyle/>
          <a:p>
            <a:r>
              <a:rPr lang="zh-CN" altLang="en-US" sz="2000" dirty="0">
                <a:latin typeface="华文楷体" panose="02010600040101010101" pitchFamily="2" charset="-122"/>
                <a:ea typeface="华文楷体" panose="02010600040101010101" pitchFamily="2" charset="-122"/>
              </a:rPr>
              <a:t>直接后继</a:t>
            </a:r>
          </a:p>
        </p:txBody>
      </p:sp>
      <p:cxnSp>
        <p:nvCxnSpPr>
          <p:cNvPr id="36" name="直接箭头连接符 35"/>
          <p:cNvCxnSpPr>
            <a:stCxn id="33" idx="3"/>
            <a:endCxn id="34" idx="1"/>
          </p:cNvCxnSpPr>
          <p:nvPr/>
        </p:nvCxnSpPr>
        <p:spPr>
          <a:xfrm flipV="1">
            <a:off x="4200929" y="6282803"/>
            <a:ext cx="151426" cy="300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7433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1"/>
          <p:cNvSpPr>
            <a:spLocks noChangeArrowheads="1"/>
          </p:cNvSpPr>
          <p:nvPr/>
        </p:nvSpPr>
        <p:spPr bwMode="auto">
          <a:xfrm>
            <a:off x="225972" y="517525"/>
            <a:ext cx="8544912"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latin typeface="华文楷体" panose="02010600040101010101" pitchFamily="2" charset="-122"/>
                <a:ea typeface="华文楷体" panose="02010600040101010101" pitchFamily="2" charset="-122"/>
              </a:rPr>
              <a:t>ADT 2.1 List {</a:t>
            </a:r>
          </a:p>
          <a:p>
            <a:pPr eaLnBrk="1" hangingPunct="1"/>
            <a:r>
              <a:rPr lang="zh-CN" altLang="en-US" sz="2400" b="1" dirty="0">
                <a:solidFill>
                  <a:srgbClr val="FF0000"/>
                </a:solidFill>
                <a:latin typeface="华文楷体" panose="02010600040101010101" pitchFamily="2" charset="-122"/>
                <a:ea typeface="华文楷体" panose="02010600040101010101" pitchFamily="2" charset="-122"/>
              </a:rPr>
              <a:t>数据：</a:t>
            </a:r>
            <a:r>
              <a:rPr lang="zh-CN" altLang="en-US" sz="2400" b="1" dirty="0">
                <a:latin typeface="华文楷体" panose="02010600040101010101" pitchFamily="2" charset="-122"/>
                <a:ea typeface="华文楷体" panose="02010600040101010101" pitchFamily="2" charset="-122"/>
              </a:rPr>
              <a:t>                                                                                                                                                                                                                                                                                                                                                                                                                                                                                                                                                                                            </a:t>
            </a:r>
          </a:p>
          <a:p>
            <a:pPr eaLnBrk="1" hangingPunct="1"/>
            <a:r>
              <a:rPr lang="zh-CN" altLang="en-US" sz="2400" b="1" dirty="0">
                <a:latin typeface="华文楷体" panose="02010600040101010101" pitchFamily="2" charset="-122"/>
                <a:ea typeface="华文楷体" panose="02010600040101010101" pitchFamily="2" charset="-122"/>
              </a:rPr>
              <a:t>    零个或多个元素的线性序列</a:t>
            </a:r>
            <a:r>
              <a:rPr lang="en-US" altLang="zh-CN" sz="2400" b="1" dirty="0">
                <a:latin typeface="华文楷体" panose="02010600040101010101" pitchFamily="2" charset="-122"/>
                <a:ea typeface="华文楷体" panose="02010600040101010101" pitchFamily="2" charset="-122"/>
              </a:rPr>
              <a:t>(a</a:t>
            </a:r>
            <a:r>
              <a:rPr lang="en-US" altLang="zh-CN" sz="2400" b="1" baseline="-25000" dirty="0">
                <a:latin typeface="华文楷体" panose="02010600040101010101" pitchFamily="2" charset="-122"/>
                <a:ea typeface="华文楷体" panose="02010600040101010101" pitchFamily="2" charset="-122"/>
              </a:rPr>
              <a:t>0</a:t>
            </a:r>
            <a:r>
              <a:rPr lang="en-US" altLang="zh-CN" sz="2400" b="1" dirty="0">
                <a:latin typeface="华文楷体" panose="02010600040101010101" pitchFamily="2" charset="-122"/>
                <a:ea typeface="华文楷体" panose="02010600040101010101" pitchFamily="2" charset="-122"/>
              </a:rPr>
              <a:t>, a</a:t>
            </a:r>
            <a:r>
              <a:rPr lang="en-US" altLang="zh-CN" sz="2400" b="1" baseline="-25000" dirty="0">
                <a:latin typeface="华文楷体" panose="02010600040101010101" pitchFamily="2" charset="-122"/>
                <a:ea typeface="华文楷体" panose="02010600040101010101" pitchFamily="2" charset="-122"/>
              </a:rPr>
              <a:t>1</a:t>
            </a:r>
            <a:r>
              <a:rPr lang="en-US" altLang="zh-CN" sz="2400" b="1" dirty="0">
                <a:latin typeface="华文楷体" panose="02010600040101010101" pitchFamily="2" charset="-122"/>
                <a:ea typeface="华文楷体" panose="02010600040101010101" pitchFamily="2" charset="-122"/>
              </a:rPr>
              <a:t>, …, a</a:t>
            </a:r>
            <a:r>
              <a:rPr lang="en-US" altLang="zh-CN" sz="2400" b="1" baseline="-25000" dirty="0">
                <a:latin typeface="华文楷体" panose="02010600040101010101" pitchFamily="2" charset="-122"/>
                <a:ea typeface="华文楷体" panose="02010600040101010101" pitchFamily="2" charset="-122"/>
              </a:rPr>
              <a:t>n-1</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，其最大允许长度为</a:t>
            </a:r>
            <a:r>
              <a:rPr lang="en-US" altLang="zh-CN" sz="2400" b="1" dirty="0" err="1">
                <a:latin typeface="华文楷体" panose="02010600040101010101" pitchFamily="2" charset="-122"/>
                <a:ea typeface="华文楷体" panose="02010600040101010101" pitchFamily="2" charset="-122"/>
              </a:rPr>
              <a:t>MaxLength</a:t>
            </a:r>
            <a:r>
              <a:rPr lang="zh-CN" altLang="en-US" sz="2400" b="1" dirty="0">
                <a:latin typeface="华文楷体" panose="02010600040101010101" pitchFamily="2" charset="-122"/>
                <a:ea typeface="华文楷体" panose="02010600040101010101" pitchFamily="2" charset="-122"/>
              </a:rPr>
              <a:t>。</a:t>
            </a:r>
          </a:p>
          <a:p>
            <a:pPr eaLnBrk="1" hangingPunct="1"/>
            <a:r>
              <a:rPr lang="zh-CN" altLang="en-US" sz="2400" b="1" dirty="0">
                <a:solidFill>
                  <a:srgbClr val="FF0000"/>
                </a:solidFill>
                <a:latin typeface="华文楷体" panose="02010600040101010101" pitchFamily="2" charset="-122"/>
                <a:ea typeface="华文楷体" panose="02010600040101010101" pitchFamily="2" charset="-122"/>
              </a:rPr>
              <a:t>运算：</a:t>
            </a:r>
          </a:p>
          <a:p>
            <a:pPr eaLnBrk="1" hangingPunct="1"/>
            <a:r>
              <a:rPr lang="en-US" altLang="zh-CN" sz="2400" b="1" dirty="0">
                <a:solidFill>
                  <a:srgbClr val="FFFF00"/>
                </a:solidFill>
                <a:latin typeface="华文楷体" panose="02010600040101010101" pitchFamily="2" charset="-122"/>
                <a:ea typeface="华文楷体" panose="02010600040101010101" pitchFamily="2" charset="-122"/>
              </a:rPr>
              <a:t>	</a:t>
            </a:r>
            <a:r>
              <a:rPr lang="en-US" altLang="zh-CN" sz="2400" b="1" dirty="0" err="1">
                <a:solidFill>
                  <a:srgbClr val="FF0000"/>
                </a:solidFill>
                <a:latin typeface="华文楷体" panose="02010600040101010101" pitchFamily="2" charset="-122"/>
                <a:ea typeface="华文楷体" panose="02010600040101010101" pitchFamily="2" charset="-122"/>
              </a:rPr>
              <a:t>Init</a:t>
            </a:r>
            <a:r>
              <a:rPr lang="en-US" altLang="zh-CN" sz="2400" b="1" dirty="0">
                <a:solidFill>
                  <a:srgbClr val="FF0000"/>
                </a:solidFill>
                <a:latin typeface="华文楷体" panose="02010600040101010101" pitchFamily="2" charset="-122"/>
                <a:ea typeface="华文楷体" panose="02010600040101010101" pitchFamily="2" charset="-122"/>
              </a:rPr>
              <a:t>(L)</a:t>
            </a:r>
          </a:p>
          <a:p>
            <a:pPr eaLnBrk="1" hangingPunct="1"/>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构造运算</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构造一个空线性表。</a:t>
            </a:r>
          </a:p>
          <a:p>
            <a:pPr eaLnBrk="1" hangingPunct="1"/>
            <a:r>
              <a:rPr lang="zh-CN" altLang="en-US" sz="2400" b="1" dirty="0">
                <a:latin typeface="华文楷体" panose="02010600040101010101" pitchFamily="2" charset="-122"/>
                <a:ea typeface="华文楷体" panose="02010600040101010101" pitchFamily="2" charset="-122"/>
              </a:rPr>
              <a:t> </a:t>
            </a:r>
            <a:r>
              <a:rPr lang="en-US" altLang="zh-CN" sz="2400" b="1" dirty="0">
                <a:latin typeface="华文楷体" panose="02010600040101010101" pitchFamily="2" charset="-122"/>
                <a:ea typeface="华文楷体" panose="02010600040101010101" pitchFamily="2" charset="-122"/>
              </a:rPr>
              <a:t>	</a:t>
            </a:r>
            <a:r>
              <a:rPr lang="en-US" altLang="zh-CN" sz="2400" b="1" dirty="0" err="1">
                <a:solidFill>
                  <a:srgbClr val="FF0000"/>
                </a:solidFill>
                <a:latin typeface="华文楷体" panose="02010600040101010101" pitchFamily="2" charset="-122"/>
                <a:ea typeface="华文楷体" panose="02010600040101010101" pitchFamily="2" charset="-122"/>
              </a:rPr>
              <a:t>IsEmpty</a:t>
            </a:r>
            <a:r>
              <a:rPr lang="en-US" altLang="zh-CN" sz="2400" b="1" dirty="0">
                <a:solidFill>
                  <a:srgbClr val="FF0000"/>
                </a:solidFill>
                <a:latin typeface="华文楷体" panose="02010600040101010101" pitchFamily="2" charset="-122"/>
                <a:ea typeface="华文楷体" panose="02010600040101010101" pitchFamily="2" charset="-122"/>
              </a:rPr>
              <a:t>(L)</a:t>
            </a:r>
          </a:p>
          <a:p>
            <a:pPr eaLnBrk="1" hangingPunct="1"/>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判空运算：若线性表为空，则返回</a:t>
            </a:r>
            <a:r>
              <a:rPr lang="en-US" altLang="zh-CN" sz="2400" b="1" dirty="0">
                <a:latin typeface="华文楷体" panose="02010600040101010101" pitchFamily="2" charset="-122"/>
                <a:ea typeface="华文楷体" panose="02010600040101010101" pitchFamily="2" charset="-122"/>
              </a:rPr>
              <a:t>TRUE</a:t>
            </a:r>
            <a:r>
              <a:rPr lang="zh-CN" altLang="en-US" sz="2400" b="1" dirty="0">
                <a:latin typeface="华文楷体" panose="02010600040101010101" pitchFamily="2" charset="-122"/>
                <a:ea typeface="华文楷体" panose="02010600040101010101" pitchFamily="2" charset="-122"/>
              </a:rPr>
              <a:t>，否则返回</a:t>
            </a:r>
            <a:r>
              <a:rPr lang="en-US" altLang="zh-CN" sz="2400" b="1" dirty="0">
                <a:latin typeface="华文楷体" panose="02010600040101010101" pitchFamily="2" charset="-122"/>
                <a:ea typeface="华文楷体" panose="02010600040101010101" pitchFamily="2" charset="-122"/>
              </a:rPr>
              <a:t>FALSE</a:t>
            </a:r>
            <a:r>
              <a:rPr lang="zh-CN" altLang="en-US" sz="2400" b="1" dirty="0">
                <a:latin typeface="华文楷体" panose="02010600040101010101" pitchFamily="2" charset="-122"/>
                <a:ea typeface="华文楷体" panose="02010600040101010101" pitchFamily="2" charset="-122"/>
              </a:rPr>
              <a:t>。</a:t>
            </a:r>
          </a:p>
          <a:p>
            <a:pPr eaLnBrk="1" hangingPunct="1"/>
            <a:r>
              <a:rPr lang="zh-CN" altLang="en-US" sz="2400" b="1" dirty="0">
                <a:latin typeface="华文楷体" panose="02010600040101010101" pitchFamily="2" charset="-122"/>
                <a:ea typeface="华文楷体" panose="02010600040101010101" pitchFamily="2" charset="-122"/>
              </a:rPr>
              <a:t> </a:t>
            </a:r>
            <a:r>
              <a:rPr lang="en-US" altLang="zh-CN" sz="2400" b="1" dirty="0">
                <a:latin typeface="华文楷体" panose="02010600040101010101" pitchFamily="2" charset="-122"/>
                <a:ea typeface="华文楷体" panose="02010600040101010101" pitchFamily="2" charset="-122"/>
              </a:rPr>
              <a:t>	</a:t>
            </a:r>
            <a:r>
              <a:rPr lang="en-US" altLang="zh-CN" sz="2400" b="1" dirty="0" err="1">
                <a:solidFill>
                  <a:srgbClr val="FF0000"/>
                </a:solidFill>
                <a:latin typeface="华文楷体" panose="02010600040101010101" pitchFamily="2" charset="-122"/>
                <a:ea typeface="华文楷体" panose="02010600040101010101" pitchFamily="2" charset="-122"/>
              </a:rPr>
              <a:t>IsFull</a:t>
            </a:r>
            <a:r>
              <a:rPr lang="en-US" altLang="zh-CN" sz="2400" b="1" dirty="0">
                <a:solidFill>
                  <a:srgbClr val="FF0000"/>
                </a:solidFill>
                <a:latin typeface="华文楷体" panose="02010600040101010101" pitchFamily="2" charset="-122"/>
                <a:ea typeface="华文楷体" panose="02010600040101010101" pitchFamily="2" charset="-122"/>
              </a:rPr>
              <a:t>(L)</a:t>
            </a:r>
          </a:p>
          <a:p>
            <a:pPr eaLnBrk="1" hangingPunct="1"/>
            <a:r>
              <a:rPr lang="en-US" altLang="zh-CN" sz="2400" b="1" dirty="0">
                <a:solidFill>
                  <a:srgbClr val="FFFF00"/>
                </a:solidFill>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判满运算：若线性表已满，则返回</a:t>
            </a:r>
            <a:r>
              <a:rPr lang="en-US" altLang="zh-CN" sz="2400" b="1" dirty="0">
                <a:latin typeface="华文楷体" panose="02010600040101010101" pitchFamily="2" charset="-122"/>
                <a:ea typeface="华文楷体" panose="02010600040101010101" pitchFamily="2" charset="-122"/>
              </a:rPr>
              <a:t>TRUE</a:t>
            </a:r>
            <a:r>
              <a:rPr lang="zh-CN" altLang="en-US" sz="2400" b="1" dirty="0">
                <a:latin typeface="华文楷体" panose="02010600040101010101" pitchFamily="2" charset="-122"/>
                <a:ea typeface="华文楷体" panose="02010600040101010101" pitchFamily="2" charset="-122"/>
              </a:rPr>
              <a:t>，否则返回</a:t>
            </a:r>
            <a:r>
              <a:rPr lang="en-US" altLang="zh-CN" sz="2400" b="1" dirty="0">
                <a:latin typeface="华文楷体" panose="02010600040101010101" pitchFamily="2" charset="-122"/>
                <a:ea typeface="华文楷体" panose="02010600040101010101" pitchFamily="2" charset="-122"/>
              </a:rPr>
              <a:t>FALSE</a:t>
            </a:r>
            <a:r>
              <a:rPr lang="zh-CN" altLang="en-US" sz="2400" b="1" dirty="0">
                <a:latin typeface="华文楷体" panose="02010600040101010101" pitchFamily="2" charset="-122"/>
                <a:ea typeface="华文楷体" panose="02010600040101010101" pitchFamily="2" charset="-122"/>
              </a:rPr>
              <a:t>。</a:t>
            </a:r>
          </a:p>
          <a:p>
            <a:pPr eaLnBrk="1" hangingPunct="1"/>
            <a:r>
              <a:rPr lang="en-US" altLang="zh-CN" sz="2400" b="1" dirty="0">
                <a:solidFill>
                  <a:srgbClr val="FFFF00"/>
                </a:solidFill>
                <a:latin typeface="华文楷体" panose="02010600040101010101" pitchFamily="2" charset="-122"/>
                <a:ea typeface="华文楷体" panose="02010600040101010101" pitchFamily="2" charset="-122"/>
              </a:rPr>
              <a:t>	</a:t>
            </a:r>
            <a:r>
              <a:rPr lang="en-US" altLang="zh-CN" sz="2400" b="1" dirty="0" err="1">
                <a:solidFill>
                  <a:srgbClr val="FF0000"/>
                </a:solidFill>
                <a:latin typeface="华文楷体" panose="02010600040101010101" pitchFamily="2" charset="-122"/>
                <a:ea typeface="华文楷体" panose="02010600040101010101" pitchFamily="2" charset="-122"/>
              </a:rPr>
              <a:t>int</a:t>
            </a:r>
            <a:r>
              <a:rPr lang="en-US" altLang="zh-CN" sz="2400" b="1" dirty="0">
                <a:solidFill>
                  <a:srgbClr val="FF0000"/>
                </a:solidFill>
                <a:latin typeface="华文楷体" panose="02010600040101010101" pitchFamily="2" charset="-122"/>
                <a:ea typeface="华文楷体" panose="02010600040101010101" pitchFamily="2" charset="-122"/>
              </a:rPr>
              <a:t> Size(L) </a:t>
            </a:r>
          </a:p>
          <a:p>
            <a:pPr eaLnBrk="1" hangingPunct="1"/>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长度运算</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返回线性表的长度。       </a:t>
            </a:r>
          </a:p>
          <a:p>
            <a:pPr eaLnBrk="1" hangingPunct="1"/>
            <a:r>
              <a:rPr lang="zh-CN" altLang="en-US" sz="2400" b="1" dirty="0">
                <a:latin typeface="华文楷体" panose="02010600040101010101" pitchFamily="2" charset="-122"/>
                <a:ea typeface="华文楷体" panose="02010600040101010101" pitchFamily="2" charset="-122"/>
              </a:rPr>
              <a:t> </a:t>
            </a:r>
          </a:p>
        </p:txBody>
      </p:sp>
    </p:spTree>
    <p:extLst>
      <p:ext uri="{BB962C8B-B14F-4D97-AF65-F5344CB8AC3E}">
        <p14:creationId xmlns:p14="http://schemas.microsoft.com/office/powerpoint/2010/main" val="242842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9"/>
          <p:cNvSpPr>
            <a:spLocks noChangeArrowheads="1"/>
          </p:cNvSpPr>
          <p:nvPr/>
        </p:nvSpPr>
        <p:spPr bwMode="auto">
          <a:xfrm>
            <a:off x="193638" y="188914"/>
            <a:ext cx="8643769" cy="637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solidFill>
                  <a:srgbClr val="FF0000"/>
                </a:solidFill>
                <a:latin typeface="华文楷体" panose="02010600040101010101" pitchFamily="2" charset="-122"/>
                <a:ea typeface="华文楷体" panose="02010600040101010101" pitchFamily="2" charset="-122"/>
              </a:rPr>
              <a:t>Insert(L, </a:t>
            </a:r>
            <a:r>
              <a:rPr lang="en-US" altLang="zh-CN" sz="2400" b="1" dirty="0" err="1">
                <a:solidFill>
                  <a:srgbClr val="FF0000"/>
                </a:solidFill>
                <a:latin typeface="华文楷体" panose="02010600040101010101" pitchFamily="2" charset="-122"/>
                <a:ea typeface="华文楷体" panose="02010600040101010101" pitchFamily="2" charset="-122"/>
              </a:rPr>
              <a:t>i</a:t>
            </a:r>
            <a:r>
              <a:rPr lang="zh-CN" altLang="en-US" sz="2400" b="1" dirty="0">
                <a:solidFill>
                  <a:srgbClr val="FF0000"/>
                </a:solidFill>
                <a:latin typeface="华文楷体" panose="02010600040101010101" pitchFamily="2" charset="-122"/>
                <a:ea typeface="华文楷体" panose="02010600040101010101" pitchFamily="2" charset="-122"/>
              </a:rPr>
              <a:t>，</a:t>
            </a:r>
            <a:r>
              <a:rPr lang="en-US" altLang="zh-CN" sz="2400" b="1" dirty="0">
                <a:solidFill>
                  <a:srgbClr val="FF0000"/>
                </a:solidFill>
                <a:latin typeface="华文楷体" panose="02010600040101010101" pitchFamily="2" charset="-122"/>
                <a:ea typeface="华文楷体" panose="02010600040101010101" pitchFamily="2" charset="-122"/>
              </a:rPr>
              <a:t>x) </a:t>
            </a:r>
          </a:p>
          <a:p>
            <a:pPr eaLnBrk="1" hangingPunct="1"/>
            <a:r>
              <a:rPr lang="zh-CN" altLang="en-US" sz="2400" b="1" dirty="0">
                <a:latin typeface="华文楷体" panose="02010600040101010101" pitchFamily="2" charset="-122"/>
                <a:ea typeface="华文楷体" panose="02010600040101010101" pitchFamily="2" charset="-122"/>
              </a:rPr>
              <a:t>插入运算：若线性表未满且</a:t>
            </a:r>
            <a:r>
              <a:rPr lang="en-US" altLang="zh-CN" sz="2400" b="1" dirty="0" err="1">
                <a:latin typeface="华文楷体" panose="02010600040101010101" pitchFamily="2" charset="-122"/>
                <a:ea typeface="华文楷体" panose="02010600040101010101" pitchFamily="2" charset="-122"/>
              </a:rPr>
              <a:t>i</a:t>
            </a:r>
            <a:r>
              <a:rPr lang="zh-CN" altLang="en-US" sz="2400" b="1" dirty="0">
                <a:latin typeface="华文楷体" panose="02010600040101010101" pitchFamily="2" charset="-122"/>
                <a:ea typeface="华文楷体" panose="02010600040101010101" pitchFamily="2" charset="-122"/>
              </a:rPr>
              <a:t>位置合法，则将元素</a:t>
            </a:r>
            <a:r>
              <a:rPr lang="en-US" altLang="zh-CN" sz="2400" b="1" dirty="0">
                <a:latin typeface="华文楷体" panose="02010600040101010101" pitchFamily="2" charset="-122"/>
                <a:ea typeface="华文楷体" panose="02010600040101010101" pitchFamily="2" charset="-122"/>
              </a:rPr>
              <a:t>x</a:t>
            </a:r>
            <a:r>
              <a:rPr lang="zh-CN" altLang="en-US" sz="2400" b="1" dirty="0">
                <a:latin typeface="华文楷体" panose="02010600040101010101" pitchFamily="2" charset="-122"/>
                <a:ea typeface="华文楷体" panose="02010600040101010101" pitchFamily="2" charset="-122"/>
              </a:rPr>
              <a:t>插在位置</a:t>
            </a:r>
            <a:r>
              <a:rPr lang="en-US" altLang="zh-CN" sz="2400" b="1" dirty="0" err="1">
                <a:latin typeface="华文楷体" panose="02010600040101010101" pitchFamily="2" charset="-122"/>
                <a:ea typeface="华文楷体" panose="02010600040101010101" pitchFamily="2" charset="-122"/>
              </a:rPr>
              <a:t>i</a:t>
            </a:r>
            <a:r>
              <a:rPr lang="zh-CN" altLang="en-US" sz="2400" b="1" dirty="0">
                <a:latin typeface="华文楷体" panose="02010600040101010101" pitchFamily="2" charset="-122"/>
                <a:ea typeface="华文楷体" panose="02010600040101010101" pitchFamily="2" charset="-122"/>
              </a:rPr>
              <a:t>，并且函数返回</a:t>
            </a:r>
            <a:r>
              <a:rPr lang="en-US" altLang="zh-CN" sz="2400" b="1" dirty="0">
                <a:latin typeface="华文楷体" panose="02010600040101010101" pitchFamily="2" charset="-122"/>
                <a:ea typeface="华文楷体" panose="02010600040101010101" pitchFamily="2" charset="-122"/>
              </a:rPr>
              <a:t>TRUE</a:t>
            </a:r>
            <a:r>
              <a:rPr lang="zh-CN" altLang="en-US" sz="2400" b="1" dirty="0">
                <a:latin typeface="华文楷体" panose="02010600040101010101" pitchFamily="2" charset="-122"/>
                <a:ea typeface="华文楷体" panose="02010600040101010101" pitchFamily="2" charset="-122"/>
              </a:rPr>
              <a:t>；否则函数返回</a:t>
            </a:r>
            <a:r>
              <a:rPr lang="en-US" altLang="zh-CN" sz="2400" b="1" dirty="0">
                <a:latin typeface="华文楷体" panose="02010600040101010101" pitchFamily="2" charset="-122"/>
                <a:ea typeface="华文楷体" panose="02010600040101010101" pitchFamily="2" charset="-122"/>
              </a:rPr>
              <a:t>FALSE</a:t>
            </a:r>
            <a:r>
              <a:rPr lang="zh-CN" altLang="en-US" sz="2400" b="1" dirty="0">
                <a:latin typeface="华文楷体" panose="02010600040101010101" pitchFamily="2" charset="-122"/>
                <a:ea typeface="华文楷体" panose="02010600040101010101" pitchFamily="2" charset="-122"/>
              </a:rPr>
              <a:t>。</a:t>
            </a:r>
          </a:p>
          <a:p>
            <a:pPr eaLnBrk="1" hangingPunct="1"/>
            <a:r>
              <a:rPr lang="en-US" altLang="zh-CN" sz="2400" b="1" dirty="0">
                <a:solidFill>
                  <a:srgbClr val="FF0000"/>
                </a:solidFill>
                <a:latin typeface="华文楷体" panose="02010600040101010101" pitchFamily="2" charset="-122"/>
                <a:ea typeface="华文楷体" panose="02010600040101010101" pitchFamily="2" charset="-122"/>
              </a:rPr>
              <a:t>Remove(L, </a:t>
            </a:r>
            <a:r>
              <a:rPr lang="en-US" altLang="zh-CN" sz="2400" b="1" dirty="0" err="1">
                <a:solidFill>
                  <a:srgbClr val="FF0000"/>
                </a:solidFill>
                <a:latin typeface="华文楷体" panose="02010600040101010101" pitchFamily="2" charset="-122"/>
                <a:ea typeface="华文楷体" panose="02010600040101010101" pitchFamily="2" charset="-122"/>
              </a:rPr>
              <a:t>i</a:t>
            </a:r>
            <a:r>
              <a:rPr lang="en-US" altLang="zh-CN" sz="2400" b="1" dirty="0">
                <a:solidFill>
                  <a:srgbClr val="FF0000"/>
                </a:solidFill>
                <a:latin typeface="华文楷体" panose="02010600040101010101" pitchFamily="2" charset="-122"/>
                <a:ea typeface="华文楷体" panose="02010600040101010101" pitchFamily="2" charset="-122"/>
              </a:rPr>
              <a:t>,</a:t>
            </a:r>
            <a:r>
              <a:rPr lang="zh-CN" altLang="en-US" sz="2400" b="1" dirty="0">
                <a:solidFill>
                  <a:srgbClr val="FF0000"/>
                </a:solidFill>
                <a:latin typeface="华文楷体" panose="02010600040101010101" pitchFamily="2" charset="-122"/>
                <a:ea typeface="华文楷体" panose="02010600040101010101" pitchFamily="2" charset="-122"/>
              </a:rPr>
              <a:t> </a:t>
            </a:r>
            <a:r>
              <a:rPr lang="en-US" altLang="zh-CN" sz="2400" b="1" dirty="0">
                <a:solidFill>
                  <a:srgbClr val="FF0000"/>
                </a:solidFill>
                <a:latin typeface="华文楷体" panose="02010600040101010101" pitchFamily="2" charset="-122"/>
                <a:ea typeface="华文楷体" panose="02010600040101010101" pitchFamily="2" charset="-122"/>
              </a:rPr>
              <a:t>x)</a:t>
            </a:r>
          </a:p>
          <a:p>
            <a:pPr eaLnBrk="1" hangingPunct="1"/>
            <a:r>
              <a:rPr lang="zh-CN" altLang="en-US" sz="2400" b="1" dirty="0">
                <a:latin typeface="华文楷体" panose="02010600040101010101" pitchFamily="2" charset="-122"/>
                <a:ea typeface="华文楷体" panose="02010600040101010101" pitchFamily="2" charset="-122"/>
              </a:rPr>
              <a:t>删除运算：若线性表非空且</a:t>
            </a:r>
            <a:r>
              <a:rPr lang="en-US" altLang="zh-CN" sz="2400" b="1" dirty="0" err="1">
                <a:latin typeface="华文楷体" panose="02010600040101010101" pitchFamily="2" charset="-122"/>
                <a:ea typeface="华文楷体" panose="02010600040101010101" pitchFamily="2" charset="-122"/>
              </a:rPr>
              <a:t>i</a:t>
            </a:r>
            <a:r>
              <a:rPr lang="zh-CN" altLang="en-US" sz="2400" b="1" dirty="0">
                <a:latin typeface="华文楷体" panose="02010600040101010101" pitchFamily="2" charset="-122"/>
                <a:ea typeface="华文楷体" panose="02010600040101010101" pitchFamily="2" charset="-122"/>
              </a:rPr>
              <a:t>位置合法，则位置</a:t>
            </a:r>
            <a:r>
              <a:rPr lang="en-US" altLang="zh-CN" sz="2400" b="1" dirty="0" err="1">
                <a:latin typeface="华文楷体" panose="02010600040101010101" pitchFamily="2" charset="-122"/>
                <a:ea typeface="华文楷体" panose="02010600040101010101" pitchFamily="2" charset="-122"/>
              </a:rPr>
              <a:t>i</a:t>
            </a:r>
            <a:r>
              <a:rPr lang="zh-CN" altLang="en-US" sz="2400" b="1" dirty="0">
                <a:latin typeface="华文楷体" panose="02010600040101010101" pitchFamily="2" charset="-122"/>
                <a:ea typeface="华文楷体" panose="02010600040101010101" pitchFamily="2" charset="-122"/>
              </a:rPr>
              <a:t>处的元素通过</a:t>
            </a:r>
            <a:r>
              <a:rPr lang="en-US" altLang="zh-CN" sz="2400" b="1" dirty="0">
                <a:latin typeface="华文楷体" panose="02010600040101010101" pitchFamily="2" charset="-122"/>
                <a:ea typeface="华文楷体" panose="02010600040101010101" pitchFamily="2" charset="-122"/>
              </a:rPr>
              <a:t>x</a:t>
            </a:r>
            <a:r>
              <a:rPr lang="zh-CN" altLang="en-US" sz="2400" b="1" dirty="0">
                <a:latin typeface="华文楷体" panose="02010600040101010101" pitchFamily="2" charset="-122"/>
                <a:ea typeface="华文楷体" panose="02010600040101010101" pitchFamily="2" charset="-122"/>
              </a:rPr>
              <a:t>返回，从原表中移去该元素，并且函数返回</a:t>
            </a:r>
            <a:r>
              <a:rPr lang="en-US" altLang="zh-CN" sz="2400" b="1" dirty="0">
                <a:latin typeface="华文楷体" panose="02010600040101010101" pitchFamily="2" charset="-122"/>
                <a:ea typeface="华文楷体" panose="02010600040101010101" pitchFamily="2" charset="-122"/>
              </a:rPr>
              <a:t>TRUE</a:t>
            </a:r>
            <a:r>
              <a:rPr lang="zh-CN" altLang="en-US" sz="2400" b="1" dirty="0">
                <a:latin typeface="华文楷体" panose="02010600040101010101" pitchFamily="2" charset="-122"/>
                <a:ea typeface="华文楷体" panose="02010600040101010101" pitchFamily="2" charset="-122"/>
              </a:rPr>
              <a:t>；否则函数返回</a:t>
            </a:r>
            <a:r>
              <a:rPr lang="en-US" altLang="zh-CN" sz="2400" b="1" dirty="0">
                <a:latin typeface="华文楷体" panose="02010600040101010101" pitchFamily="2" charset="-122"/>
                <a:ea typeface="华文楷体" panose="02010600040101010101" pitchFamily="2" charset="-122"/>
              </a:rPr>
              <a:t>FALSE</a:t>
            </a:r>
            <a:r>
              <a:rPr lang="zh-CN" altLang="en-US" sz="2400" b="1" dirty="0">
                <a:latin typeface="华文楷体" panose="02010600040101010101" pitchFamily="2" charset="-122"/>
                <a:ea typeface="华文楷体" panose="02010600040101010101" pitchFamily="2" charset="-122"/>
              </a:rPr>
              <a:t>。</a:t>
            </a:r>
          </a:p>
          <a:p>
            <a:pPr eaLnBrk="1" hangingPunct="1"/>
            <a:r>
              <a:rPr lang="en-US" altLang="zh-CN" sz="2400" b="1" dirty="0">
                <a:solidFill>
                  <a:srgbClr val="FF0000"/>
                </a:solidFill>
                <a:latin typeface="华文楷体" panose="02010600040101010101" pitchFamily="2" charset="-122"/>
                <a:ea typeface="华文楷体" panose="02010600040101010101" pitchFamily="2" charset="-122"/>
              </a:rPr>
              <a:t>Retrieve(L, </a:t>
            </a:r>
            <a:r>
              <a:rPr lang="en-US" altLang="zh-CN" sz="2400" b="1" dirty="0" err="1">
                <a:solidFill>
                  <a:srgbClr val="FF0000"/>
                </a:solidFill>
                <a:latin typeface="华文楷体" panose="02010600040101010101" pitchFamily="2" charset="-122"/>
                <a:ea typeface="华文楷体" panose="02010600040101010101" pitchFamily="2" charset="-122"/>
              </a:rPr>
              <a:t>i</a:t>
            </a:r>
            <a:r>
              <a:rPr lang="en-US" altLang="zh-CN" sz="2400" b="1" dirty="0">
                <a:solidFill>
                  <a:srgbClr val="FF0000"/>
                </a:solidFill>
                <a:latin typeface="华文楷体" panose="02010600040101010101" pitchFamily="2" charset="-122"/>
                <a:ea typeface="华文楷体" panose="02010600040101010101" pitchFamily="2" charset="-122"/>
              </a:rPr>
              <a:t>, x)</a:t>
            </a:r>
          </a:p>
          <a:p>
            <a:pPr eaLnBrk="1" hangingPunct="1"/>
            <a:r>
              <a:rPr lang="zh-CN" altLang="en-US" sz="2400" b="1" dirty="0">
                <a:latin typeface="华文楷体" panose="02010600040101010101" pitchFamily="2" charset="-122"/>
                <a:ea typeface="华文楷体" panose="02010600040101010101" pitchFamily="2" charset="-122"/>
              </a:rPr>
              <a:t>获取运算：若线性表非空且</a:t>
            </a:r>
            <a:r>
              <a:rPr lang="en-US" altLang="zh-CN" sz="2400" b="1" dirty="0" err="1">
                <a:latin typeface="华文楷体" panose="02010600040101010101" pitchFamily="2" charset="-122"/>
                <a:ea typeface="华文楷体" panose="02010600040101010101" pitchFamily="2" charset="-122"/>
              </a:rPr>
              <a:t>i</a:t>
            </a:r>
            <a:r>
              <a:rPr lang="zh-CN" altLang="en-US" sz="2400" b="1" dirty="0">
                <a:latin typeface="华文楷体" panose="02010600040101010101" pitchFamily="2" charset="-122"/>
                <a:ea typeface="华文楷体" panose="02010600040101010101" pitchFamily="2" charset="-122"/>
              </a:rPr>
              <a:t>合法，则位置</a:t>
            </a:r>
            <a:r>
              <a:rPr lang="en-US" altLang="zh-CN" sz="2400" b="1" dirty="0" err="1">
                <a:latin typeface="华文楷体" panose="02010600040101010101" pitchFamily="2" charset="-122"/>
                <a:ea typeface="华文楷体" panose="02010600040101010101" pitchFamily="2" charset="-122"/>
              </a:rPr>
              <a:t>i</a:t>
            </a:r>
            <a:r>
              <a:rPr lang="zh-CN" altLang="en-US" sz="2400" b="1" dirty="0">
                <a:latin typeface="华文楷体" panose="02010600040101010101" pitchFamily="2" charset="-122"/>
                <a:ea typeface="华文楷体" panose="02010600040101010101" pitchFamily="2" charset="-122"/>
              </a:rPr>
              <a:t>处的元素通过参数</a:t>
            </a:r>
            <a:r>
              <a:rPr lang="en-US" altLang="zh-CN" sz="2400" b="1" dirty="0">
                <a:latin typeface="华文楷体" panose="02010600040101010101" pitchFamily="2" charset="-122"/>
                <a:ea typeface="华文楷体" panose="02010600040101010101" pitchFamily="2" charset="-122"/>
              </a:rPr>
              <a:t>x</a:t>
            </a:r>
            <a:r>
              <a:rPr lang="zh-CN" altLang="en-US" sz="2400" b="1" dirty="0">
                <a:latin typeface="华文楷体" panose="02010600040101010101" pitchFamily="2" charset="-122"/>
                <a:ea typeface="华文楷体" panose="02010600040101010101" pitchFamily="2" charset="-122"/>
              </a:rPr>
              <a:t>返回，并且函数返回</a:t>
            </a:r>
            <a:r>
              <a:rPr lang="en-US" altLang="zh-CN" sz="2400" b="1" dirty="0">
                <a:latin typeface="华文楷体" panose="02010600040101010101" pitchFamily="2" charset="-122"/>
                <a:ea typeface="华文楷体" panose="02010600040101010101" pitchFamily="2" charset="-122"/>
              </a:rPr>
              <a:t>TRUE</a:t>
            </a:r>
            <a:r>
              <a:rPr lang="zh-CN" altLang="en-US" sz="2400" b="1" dirty="0">
                <a:latin typeface="华文楷体" panose="02010600040101010101" pitchFamily="2" charset="-122"/>
                <a:ea typeface="华文楷体" panose="02010600040101010101" pitchFamily="2" charset="-122"/>
              </a:rPr>
              <a:t>；否则函数返回</a:t>
            </a:r>
            <a:r>
              <a:rPr lang="en-US" altLang="zh-CN" sz="2400" b="1" dirty="0">
                <a:latin typeface="华文楷体" panose="02010600040101010101" pitchFamily="2" charset="-122"/>
                <a:ea typeface="华文楷体" panose="02010600040101010101" pitchFamily="2" charset="-122"/>
              </a:rPr>
              <a:t>FALSE</a:t>
            </a:r>
            <a:r>
              <a:rPr lang="zh-CN" altLang="en-US" sz="2400" b="1" dirty="0">
                <a:latin typeface="华文楷体" panose="02010600040101010101" pitchFamily="2" charset="-122"/>
                <a:ea typeface="华文楷体" panose="02010600040101010101" pitchFamily="2" charset="-122"/>
              </a:rPr>
              <a:t>。</a:t>
            </a:r>
          </a:p>
          <a:p>
            <a:pPr eaLnBrk="1" hangingPunct="1"/>
            <a:r>
              <a:rPr lang="en-US" altLang="zh-CN" sz="2400" b="1" dirty="0">
                <a:solidFill>
                  <a:srgbClr val="FF0000"/>
                </a:solidFill>
                <a:latin typeface="华文楷体" panose="02010600040101010101" pitchFamily="2" charset="-122"/>
                <a:ea typeface="华文楷体" panose="02010600040101010101" pitchFamily="2" charset="-122"/>
              </a:rPr>
              <a:t>Replace(L, </a:t>
            </a:r>
            <a:r>
              <a:rPr lang="en-US" altLang="zh-CN" sz="2400" b="1" dirty="0" err="1">
                <a:solidFill>
                  <a:srgbClr val="FF0000"/>
                </a:solidFill>
                <a:latin typeface="华文楷体" panose="02010600040101010101" pitchFamily="2" charset="-122"/>
                <a:ea typeface="华文楷体" panose="02010600040101010101" pitchFamily="2" charset="-122"/>
              </a:rPr>
              <a:t>i</a:t>
            </a:r>
            <a:r>
              <a:rPr lang="en-US" altLang="zh-CN" sz="2400" b="1" dirty="0">
                <a:solidFill>
                  <a:srgbClr val="FF0000"/>
                </a:solidFill>
                <a:latin typeface="华文楷体" panose="02010600040101010101" pitchFamily="2" charset="-122"/>
                <a:ea typeface="华文楷体" panose="02010600040101010101" pitchFamily="2" charset="-122"/>
              </a:rPr>
              <a:t>, x)</a:t>
            </a:r>
          </a:p>
          <a:p>
            <a:pPr eaLnBrk="1" hangingPunct="1"/>
            <a:r>
              <a:rPr lang="zh-CN" altLang="en-US" sz="2400" b="1" dirty="0">
                <a:latin typeface="华文楷体" panose="02010600040101010101" pitchFamily="2" charset="-122"/>
                <a:ea typeface="华文楷体" panose="02010600040101010101" pitchFamily="2" charset="-122"/>
              </a:rPr>
              <a:t>替代运算： 若线性表非空且</a:t>
            </a:r>
            <a:r>
              <a:rPr lang="en-US" altLang="zh-CN" sz="2400" b="1" dirty="0" err="1">
                <a:latin typeface="华文楷体" panose="02010600040101010101" pitchFamily="2" charset="-122"/>
                <a:ea typeface="华文楷体" panose="02010600040101010101" pitchFamily="2" charset="-122"/>
              </a:rPr>
              <a:t>i</a:t>
            </a:r>
            <a:r>
              <a:rPr lang="zh-CN" altLang="en-US" sz="2400" b="1" dirty="0">
                <a:latin typeface="华文楷体" panose="02010600040101010101" pitchFamily="2" charset="-122"/>
                <a:ea typeface="华文楷体" panose="02010600040101010101" pitchFamily="2" charset="-122"/>
              </a:rPr>
              <a:t>合法，则位置</a:t>
            </a:r>
            <a:r>
              <a:rPr lang="en-US" altLang="zh-CN" sz="2400" b="1" dirty="0" err="1">
                <a:latin typeface="华文楷体" panose="02010600040101010101" pitchFamily="2" charset="-122"/>
                <a:ea typeface="华文楷体" panose="02010600040101010101" pitchFamily="2" charset="-122"/>
              </a:rPr>
              <a:t>i</a:t>
            </a:r>
            <a:r>
              <a:rPr lang="zh-CN" altLang="en-US" sz="2400" b="1" dirty="0">
                <a:latin typeface="华文楷体" panose="02010600040101010101" pitchFamily="2" charset="-122"/>
                <a:ea typeface="华文楷体" panose="02010600040101010101" pitchFamily="2" charset="-122"/>
              </a:rPr>
              <a:t>处的元素值被</a:t>
            </a:r>
            <a:r>
              <a:rPr lang="en-US" altLang="zh-CN" sz="2400" b="1" dirty="0">
                <a:latin typeface="华文楷体" panose="02010600040101010101" pitchFamily="2" charset="-122"/>
                <a:ea typeface="华文楷体" panose="02010600040101010101" pitchFamily="2" charset="-122"/>
              </a:rPr>
              <a:t>x</a:t>
            </a:r>
            <a:r>
              <a:rPr lang="zh-CN" altLang="en-US" sz="2400" b="1" dirty="0">
                <a:latin typeface="华文楷体" panose="02010600040101010101" pitchFamily="2" charset="-122"/>
                <a:ea typeface="华文楷体" panose="02010600040101010101" pitchFamily="2" charset="-122"/>
              </a:rPr>
              <a:t>替代，并且函数返回</a:t>
            </a:r>
            <a:r>
              <a:rPr lang="en-US" altLang="zh-CN" sz="2400" b="1" dirty="0">
                <a:latin typeface="华文楷体" panose="02010600040101010101" pitchFamily="2" charset="-122"/>
                <a:ea typeface="华文楷体" panose="02010600040101010101" pitchFamily="2" charset="-122"/>
              </a:rPr>
              <a:t>TRUE</a:t>
            </a:r>
            <a:r>
              <a:rPr lang="zh-CN" altLang="en-US" sz="2400" b="1" dirty="0">
                <a:latin typeface="华文楷体" panose="02010600040101010101" pitchFamily="2" charset="-122"/>
                <a:ea typeface="华文楷体" panose="02010600040101010101" pitchFamily="2" charset="-122"/>
              </a:rPr>
              <a:t>；否则函数返回</a:t>
            </a:r>
            <a:r>
              <a:rPr lang="en-US" altLang="zh-CN" sz="2400" b="1" dirty="0">
                <a:latin typeface="华文楷体" panose="02010600040101010101" pitchFamily="2" charset="-122"/>
                <a:ea typeface="华文楷体" panose="02010600040101010101" pitchFamily="2" charset="-122"/>
              </a:rPr>
              <a:t>FALSE</a:t>
            </a:r>
            <a:r>
              <a:rPr lang="zh-CN" altLang="en-US" sz="2400" b="1" dirty="0">
                <a:latin typeface="华文楷体" panose="02010600040101010101" pitchFamily="2" charset="-122"/>
                <a:ea typeface="华文楷体" panose="02010600040101010101" pitchFamily="2" charset="-122"/>
              </a:rPr>
              <a:t>。</a:t>
            </a:r>
          </a:p>
          <a:p>
            <a:pPr eaLnBrk="1" hangingPunct="1"/>
            <a:r>
              <a:rPr lang="en-US" altLang="zh-CN" sz="2400" b="1" dirty="0">
                <a:solidFill>
                  <a:srgbClr val="FF0000"/>
                </a:solidFill>
                <a:latin typeface="华文楷体" panose="02010600040101010101" pitchFamily="2" charset="-122"/>
                <a:ea typeface="华文楷体" panose="02010600040101010101" pitchFamily="2" charset="-122"/>
              </a:rPr>
              <a:t>Clear(L)</a:t>
            </a:r>
          </a:p>
          <a:p>
            <a:pPr eaLnBrk="1" hangingPunct="1"/>
            <a:r>
              <a:rPr lang="zh-CN" altLang="en-US" sz="2400" b="1" dirty="0">
                <a:latin typeface="华文楷体" panose="02010600040101010101" pitchFamily="2" charset="-122"/>
                <a:ea typeface="华文楷体" panose="02010600040101010101" pitchFamily="2" charset="-122"/>
              </a:rPr>
              <a:t>清除运算</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移去所有元素，线性表成为空表。</a:t>
            </a:r>
          </a:p>
          <a:p>
            <a:pPr eaLnBrk="1" hangingPunct="1"/>
            <a:r>
              <a:rPr lang="en-US" altLang="zh-CN" sz="2400" b="1" dirty="0">
                <a:latin typeface="华文楷体" panose="02010600040101010101" pitchFamily="2" charset="-122"/>
                <a:ea typeface="华文楷体" panose="02010600040101010101" pitchFamily="2" charset="-122"/>
              </a:rPr>
              <a:t>} </a:t>
            </a:r>
          </a:p>
          <a:p>
            <a:pPr eaLnBrk="1" hangingPunct="1"/>
            <a:endParaRPr lang="en-US" altLang="zh-CN" sz="2400"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514834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隶书" panose="02010509060101010101" pitchFamily="49" charset="-122"/>
                <a:cs typeface="Times New Roman" panose="02020603050405020304" pitchFamily="18" charset="0"/>
              </a:rPr>
              <a:t>目录</a:t>
            </a:r>
          </a:p>
        </p:txBody>
      </p:sp>
      <p:sp>
        <p:nvSpPr>
          <p:cNvPr id="3" name="内容占位符 2"/>
          <p:cNvSpPr>
            <a:spLocks noGrp="1"/>
          </p:cNvSpPr>
          <p:nvPr>
            <p:ph idx="1"/>
          </p:nvPr>
        </p:nvSpPr>
        <p:spPr>
          <a:xfrm>
            <a:off x="621255" y="1628120"/>
            <a:ext cx="6079090" cy="4419104"/>
          </a:xfrm>
        </p:spPr>
        <p:txBody>
          <a:bodyPr>
            <a:normAutofit/>
          </a:bodyPr>
          <a:lstStyle/>
          <a:p>
            <a:pPr>
              <a:defRPr/>
            </a:pPr>
            <a:r>
              <a:rPr lang="zh-CN" altLang="en-US" sz="3300" b="1" dirty="0">
                <a:effectLst>
                  <a:outerShdw blurRad="38100" dist="38100" dir="2700000" algn="tl">
                    <a:srgbClr val="000000">
                      <a:alpha val="43137"/>
                    </a:srgbClr>
                  </a:outerShdw>
                </a:effectLst>
                <a:latin typeface="+mn-ea"/>
                <a:ea typeface="+mn-ea"/>
              </a:rPr>
              <a:t>线性表抽象数据类型 </a:t>
            </a:r>
          </a:p>
          <a:p>
            <a:pPr>
              <a:defRPr/>
            </a:pPr>
            <a:r>
              <a:rPr lang="zh-CN" altLang="en-US" sz="3300" b="1" dirty="0">
                <a:solidFill>
                  <a:schemeClr val="accent3"/>
                </a:solidFill>
                <a:effectLst>
                  <a:outerShdw blurRad="38100" dist="38100" dir="2700000" algn="tl">
                    <a:srgbClr val="000000">
                      <a:alpha val="43137"/>
                    </a:srgbClr>
                  </a:outerShdw>
                </a:effectLst>
                <a:latin typeface="+mn-ea"/>
                <a:ea typeface="+mn-ea"/>
              </a:rPr>
              <a:t>线性表的顺序存储表示方法</a:t>
            </a:r>
          </a:p>
          <a:p>
            <a:pPr eaLnBrk="0" hangingPunct="0">
              <a:lnSpc>
                <a:spcPct val="120000"/>
              </a:lnSpc>
              <a:defRPr/>
            </a:pPr>
            <a:r>
              <a:rPr kumimoji="1" lang="zh-CN" altLang="en-US" sz="3200" b="1" dirty="0">
                <a:latin typeface="仿宋_GB2312" pitchFamily="49" charset="-122"/>
                <a:ea typeface="仿宋_GB2312" pitchFamily="49" charset="-122"/>
              </a:rPr>
              <a:t>线性表的链接存储表示方法</a:t>
            </a:r>
            <a:endParaRPr kumimoji="1" lang="en-US" altLang="zh-CN" sz="3200" b="1" dirty="0">
              <a:latin typeface="仿宋_GB2312" pitchFamily="49" charset="-122"/>
              <a:ea typeface="仿宋_GB2312" pitchFamily="49" charset="-122"/>
            </a:endParaRPr>
          </a:p>
          <a:p>
            <a:pPr eaLnBrk="0" hangingPunct="0">
              <a:lnSpc>
                <a:spcPct val="120000"/>
              </a:lnSpc>
              <a:defRPr/>
            </a:pPr>
            <a:r>
              <a:rPr kumimoji="1" lang="zh-CN" altLang="en-US" sz="3200" b="1" dirty="0">
                <a:latin typeface="仿宋_GB2312" pitchFamily="49" charset="-122"/>
                <a:ea typeface="仿宋_GB2312" pitchFamily="49" charset="-122"/>
              </a:rPr>
              <a:t>多项式计算 </a:t>
            </a:r>
          </a:p>
        </p:txBody>
      </p:sp>
    </p:spTree>
    <p:extLst>
      <p:ext uri="{BB962C8B-B14F-4D97-AF65-F5344CB8AC3E}">
        <p14:creationId xmlns:p14="http://schemas.microsoft.com/office/powerpoint/2010/main" val="1408299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t">
            <a:noAutofit/>
          </a:bodyPr>
          <a:lstStyle/>
          <a:p>
            <a:r>
              <a:rPr lang="zh-CN" altLang="en-US" dirty="0">
                <a:latin typeface="隶书" panose="02010509060101010101" pitchFamily="49" charset="-122"/>
                <a:ea typeface="隶书" panose="02010509060101010101" pitchFamily="49" charset="-122"/>
              </a:rPr>
              <a:t>线性表的顺序存储表示</a:t>
            </a:r>
          </a:p>
        </p:txBody>
      </p:sp>
      <p:sp>
        <p:nvSpPr>
          <p:cNvPr id="3" name="内容占位符 2"/>
          <p:cNvSpPr>
            <a:spLocks noGrp="1"/>
          </p:cNvSpPr>
          <p:nvPr>
            <p:ph idx="1"/>
          </p:nvPr>
        </p:nvSpPr>
        <p:spPr>
          <a:xfrm>
            <a:off x="225972" y="2052925"/>
            <a:ext cx="8739352" cy="1399723"/>
          </a:xfrm>
        </p:spPr>
        <p:txBody>
          <a:bodyPr>
            <a:normAutofit/>
          </a:bodyPr>
          <a:lstStyle/>
          <a:p>
            <a:pPr>
              <a:lnSpc>
                <a:spcPct val="120000"/>
              </a:lnSpc>
            </a:pPr>
            <a:r>
              <a:rPr kumimoji="1" lang="zh-CN" altLang="en-US" sz="2800" b="1" dirty="0">
                <a:latin typeface="华文楷体" panose="02010600040101010101" pitchFamily="2" charset="-122"/>
                <a:ea typeface="华文楷体" panose="02010600040101010101" pitchFamily="2" charset="-122"/>
              </a:rPr>
              <a:t>是用一组地址连续的存储单元依次存储线性表中元素。</a:t>
            </a:r>
          </a:p>
          <a:p>
            <a:pPr>
              <a:lnSpc>
                <a:spcPct val="120000"/>
              </a:lnSpc>
            </a:pPr>
            <a:r>
              <a:rPr kumimoji="1" lang="zh-CN" altLang="en-US" sz="2800" b="1" dirty="0">
                <a:latin typeface="华文楷体" panose="02010600040101010101" pitchFamily="2" charset="-122"/>
                <a:ea typeface="华文楷体" panose="02010600040101010101" pitchFamily="2" charset="-122"/>
              </a:rPr>
              <a:t>顺序表示的线性表程为顺序表。</a:t>
            </a:r>
            <a:endParaRPr lang="zh-CN" altLang="en-US" sz="2800" dirty="0">
              <a:latin typeface="华文楷体" panose="02010600040101010101" pitchFamily="2" charset="-122"/>
              <a:ea typeface="华文楷体" panose="02010600040101010101" pitchFamily="2" charset="-122"/>
            </a:endParaRPr>
          </a:p>
        </p:txBody>
      </p:sp>
      <p:sp>
        <p:nvSpPr>
          <p:cNvPr id="4" name="Text Box 4"/>
          <p:cNvSpPr txBox="1">
            <a:spLocks noChangeArrowheads="1"/>
          </p:cNvSpPr>
          <p:nvPr/>
        </p:nvSpPr>
        <p:spPr bwMode="auto">
          <a:xfrm>
            <a:off x="420413" y="3697563"/>
            <a:ext cx="7952818"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dirty="0">
                <a:latin typeface="华文楷体" panose="02010600040101010101" pitchFamily="2" charset="-122"/>
                <a:ea typeface="华文楷体" panose="02010600040101010101" pitchFamily="2" charset="-122"/>
              </a:rPr>
              <a:t>线性表的顺序实现可以用下面的</a:t>
            </a:r>
            <a:r>
              <a:rPr kumimoji="1" lang="en-US" altLang="zh-CN" sz="2800" b="1" dirty="0">
                <a:latin typeface="华文楷体" panose="02010600040101010101" pitchFamily="2" charset="-122"/>
                <a:ea typeface="华文楷体" panose="02010600040101010101" pitchFamily="2" charset="-122"/>
              </a:rPr>
              <a:t>C</a:t>
            </a:r>
            <a:r>
              <a:rPr kumimoji="1" lang="zh-CN" altLang="en-US" sz="2800" b="1" dirty="0">
                <a:latin typeface="华文楷体" panose="02010600040101010101" pitchFamily="2" charset="-122"/>
                <a:ea typeface="华文楷体" panose="02010600040101010101" pitchFamily="2" charset="-122"/>
              </a:rPr>
              <a:t>语言结构定义：</a:t>
            </a:r>
          </a:p>
          <a:p>
            <a:pPr eaLnBrk="1" hangingPunct="1"/>
            <a:r>
              <a:rPr kumimoji="1" lang="en-US" altLang="zh-CN" sz="2800" b="1" dirty="0" err="1">
                <a:latin typeface="华文楷体" panose="02010600040101010101" pitchFamily="2" charset="-122"/>
                <a:ea typeface="华文楷体" panose="02010600040101010101" pitchFamily="2" charset="-122"/>
              </a:rPr>
              <a:t>typedef</a:t>
            </a:r>
            <a:r>
              <a:rPr kumimoji="1" lang="en-US" altLang="zh-CN" sz="2800" b="1" dirty="0">
                <a:latin typeface="华文楷体" panose="02010600040101010101" pitchFamily="2" charset="-122"/>
                <a:ea typeface="华文楷体" panose="02010600040101010101" pitchFamily="2" charset="-122"/>
              </a:rPr>
              <a:t> </a:t>
            </a:r>
            <a:r>
              <a:rPr kumimoji="1" lang="en-US" altLang="zh-CN" sz="2800" b="1" dirty="0" err="1">
                <a:latin typeface="华文楷体" panose="02010600040101010101" pitchFamily="2" charset="-122"/>
                <a:ea typeface="华文楷体" panose="02010600040101010101" pitchFamily="2" charset="-122"/>
              </a:rPr>
              <a:t>struct</a:t>
            </a:r>
            <a:r>
              <a:rPr kumimoji="1" lang="en-US" altLang="zh-CN" sz="2800" b="1" dirty="0">
                <a:latin typeface="华文楷体" panose="02010600040101010101" pitchFamily="2" charset="-122"/>
                <a:ea typeface="华文楷体" panose="02010600040101010101" pitchFamily="2" charset="-122"/>
              </a:rPr>
              <a:t> list{</a:t>
            </a:r>
          </a:p>
          <a:p>
            <a:pPr eaLnBrk="1" hangingPunct="1"/>
            <a:r>
              <a:rPr kumimoji="1" lang="en-US" altLang="zh-CN" sz="2800" b="1" dirty="0">
                <a:latin typeface="华文楷体" panose="02010600040101010101" pitchFamily="2" charset="-122"/>
                <a:ea typeface="华文楷体" panose="02010600040101010101" pitchFamily="2" charset="-122"/>
              </a:rPr>
              <a:t>    </a:t>
            </a:r>
            <a:r>
              <a:rPr kumimoji="1" lang="en-US" altLang="zh-CN" sz="2800" b="1" dirty="0" err="1">
                <a:latin typeface="华文楷体" panose="02010600040101010101" pitchFamily="2" charset="-122"/>
                <a:ea typeface="华文楷体" panose="02010600040101010101" pitchFamily="2" charset="-122"/>
              </a:rPr>
              <a:t>int</a:t>
            </a:r>
            <a:r>
              <a:rPr kumimoji="1" lang="en-US" altLang="zh-CN" sz="2800" b="1" dirty="0">
                <a:latin typeface="华文楷体" panose="02010600040101010101" pitchFamily="2" charset="-122"/>
                <a:ea typeface="华文楷体" panose="02010600040101010101" pitchFamily="2" charset="-122"/>
              </a:rPr>
              <a:t> n, </a:t>
            </a:r>
            <a:r>
              <a:rPr kumimoji="1" lang="en-US" altLang="zh-CN" sz="2800" b="1" dirty="0" err="1">
                <a:latin typeface="华文楷体" panose="02010600040101010101" pitchFamily="2" charset="-122"/>
                <a:ea typeface="华文楷体" panose="02010600040101010101" pitchFamily="2" charset="-122"/>
              </a:rPr>
              <a:t>maxLength</a:t>
            </a:r>
            <a:r>
              <a:rPr kumimoji="1" lang="en-US" altLang="zh-CN" sz="2800" b="1" dirty="0">
                <a:latin typeface="华文楷体" panose="02010600040101010101" pitchFamily="2" charset="-122"/>
                <a:ea typeface="华文楷体" panose="02010600040101010101" pitchFamily="2" charset="-122"/>
              </a:rPr>
              <a:t>; </a:t>
            </a:r>
          </a:p>
          <a:p>
            <a:pPr eaLnBrk="1" hangingPunct="1"/>
            <a:r>
              <a:rPr kumimoji="1" lang="en-US" altLang="zh-CN" sz="2800" b="1" dirty="0">
                <a:latin typeface="华文楷体" panose="02010600040101010101" pitchFamily="2" charset="-122"/>
                <a:ea typeface="华文楷体" panose="02010600040101010101" pitchFamily="2" charset="-122"/>
              </a:rPr>
              <a:t>    </a:t>
            </a:r>
            <a:r>
              <a:rPr kumimoji="1" lang="en-US" altLang="zh-CN" sz="2800" b="1" dirty="0" err="1">
                <a:latin typeface="华文楷体" panose="02010600040101010101" pitchFamily="2" charset="-122"/>
                <a:ea typeface="华文楷体" panose="02010600040101010101" pitchFamily="2" charset="-122"/>
              </a:rPr>
              <a:t>ElemType</a:t>
            </a:r>
            <a:r>
              <a:rPr kumimoji="1" lang="en-US" altLang="zh-CN" sz="2800" b="1" dirty="0">
                <a:latin typeface="华文楷体" panose="02010600040101010101" pitchFamily="2" charset="-122"/>
                <a:ea typeface="华文楷体" panose="02010600040101010101" pitchFamily="2" charset="-122"/>
              </a:rPr>
              <a:t> </a:t>
            </a:r>
            <a:r>
              <a:rPr kumimoji="1" lang="zh-CN" altLang="en-US" sz="2800" b="1" dirty="0">
                <a:latin typeface="华文楷体" panose="02010600040101010101" pitchFamily="2" charset="-122"/>
                <a:ea typeface="华文楷体" panose="02010600040101010101" pitchFamily="2" charset="-122"/>
              </a:rPr>
              <a:t>*</a:t>
            </a:r>
            <a:r>
              <a:rPr kumimoji="1" lang="en-US" altLang="zh-CN" sz="2800" b="1" dirty="0">
                <a:latin typeface="华文楷体" panose="02010600040101010101" pitchFamily="2" charset="-122"/>
                <a:ea typeface="华文楷体" panose="02010600040101010101" pitchFamily="2" charset="-122"/>
              </a:rPr>
              <a:t>element</a:t>
            </a:r>
            <a:r>
              <a:rPr kumimoji="1" lang="zh-CN" altLang="en-US" sz="2800" b="1" dirty="0">
                <a:latin typeface="华文楷体" panose="02010600040101010101" pitchFamily="2" charset="-122"/>
                <a:ea typeface="华文楷体" panose="02010600040101010101" pitchFamily="2" charset="-122"/>
              </a:rPr>
              <a:t>；</a:t>
            </a:r>
            <a:endParaRPr kumimoji="1" lang="en-US" altLang="zh-CN" sz="2800" b="1" dirty="0">
              <a:latin typeface="华文楷体" panose="02010600040101010101" pitchFamily="2" charset="-122"/>
              <a:ea typeface="华文楷体" panose="02010600040101010101" pitchFamily="2" charset="-122"/>
            </a:endParaRPr>
          </a:p>
          <a:p>
            <a:pPr eaLnBrk="1" hangingPunct="1"/>
            <a:r>
              <a:rPr kumimoji="1" lang="en-US" altLang="zh-CN" sz="2800" b="1" dirty="0">
                <a:latin typeface="华文楷体" panose="02010600040101010101" pitchFamily="2" charset="-122"/>
                <a:ea typeface="华文楷体" panose="02010600040101010101" pitchFamily="2" charset="-122"/>
              </a:rPr>
              <a:t> } </a:t>
            </a:r>
            <a:r>
              <a:rPr kumimoji="1" lang="en-US" altLang="zh-CN" sz="2800" b="1" dirty="0" err="1">
                <a:latin typeface="华文楷体" panose="02010600040101010101" pitchFamily="2" charset="-122"/>
                <a:ea typeface="华文楷体" panose="02010600040101010101" pitchFamily="2" charset="-122"/>
              </a:rPr>
              <a:t>seqList</a:t>
            </a:r>
            <a:r>
              <a:rPr kumimoji="1" lang="zh-CN" altLang="en-US" sz="2800" b="1" dirty="0">
                <a:latin typeface="华文楷体" panose="02010600040101010101" pitchFamily="2" charset="-122"/>
                <a:ea typeface="华文楷体" panose="02010600040101010101" pitchFamily="2" charset="-122"/>
              </a:rPr>
              <a:t>； </a:t>
            </a:r>
          </a:p>
        </p:txBody>
      </p:sp>
    </p:spTree>
    <p:extLst>
      <p:ext uri="{BB962C8B-B14F-4D97-AF65-F5344CB8AC3E}">
        <p14:creationId xmlns:p14="http://schemas.microsoft.com/office/powerpoint/2010/main" val="317610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a:extLst>
              <a:ext uri="{FF2B5EF4-FFF2-40B4-BE49-F238E27FC236}">
                <a16:creationId xmlns:a16="http://schemas.microsoft.com/office/drawing/2014/main" id="{14CE6E2B-2F66-4F1B-B8D4-EEA7794805D9}"/>
              </a:ext>
            </a:extLst>
          </p:cNvPr>
          <p:cNvSpPr txBox="1">
            <a:spLocks noChangeArrowheads="1"/>
          </p:cNvSpPr>
          <p:nvPr/>
        </p:nvSpPr>
        <p:spPr bwMode="auto">
          <a:xfrm>
            <a:off x="0" y="0"/>
            <a:ext cx="9144000" cy="7367588"/>
          </a:xfrm>
          <a:prstGeom prst="rect">
            <a:avLst/>
          </a:prstGeom>
          <a:noFill/>
          <a:ln w="9525">
            <a:noFill/>
            <a:miter lim="800000"/>
            <a:headEnd/>
            <a:tailEnd/>
          </a:ln>
        </p:spPr>
        <p:txBody>
          <a:bodyPr>
            <a:spAutoFit/>
          </a:bodyPr>
          <a:lstStyle/>
          <a:p>
            <a:pPr>
              <a:lnSpc>
                <a:spcPct val="110000"/>
              </a:lnSpc>
              <a:defRPr/>
            </a:pPr>
            <a:r>
              <a:rPr lang="en-US" altLang="zh-CN" sz="2200" b="1" dirty="0">
                <a:latin typeface="华文楷体" panose="02010600040101010101" pitchFamily="2" charset="-122"/>
                <a:ea typeface="华文楷体" panose="02010600040101010101" pitchFamily="2" charset="-122"/>
              </a:rPr>
              <a:t>2.2.2 </a:t>
            </a:r>
            <a:r>
              <a:rPr lang="zh-CN" altLang="en-US" sz="2200" b="1" dirty="0">
                <a:latin typeface="华文楷体" panose="02010600040101010101" pitchFamily="2" charset="-122"/>
                <a:ea typeface="华文楷体" panose="02010600040101010101" pitchFamily="2" charset="-122"/>
              </a:rPr>
              <a:t>顺序表基本运算的实现</a:t>
            </a:r>
            <a:endParaRPr lang="en-US" altLang="zh-CN" sz="2200" b="1" dirty="0">
              <a:latin typeface="华文楷体" panose="02010600040101010101" pitchFamily="2" charset="-122"/>
              <a:ea typeface="华文楷体" panose="02010600040101010101" pitchFamily="2" charset="-122"/>
            </a:endParaRPr>
          </a:p>
          <a:p>
            <a:pPr>
              <a:lnSpc>
                <a:spcPct val="110000"/>
              </a:lnSpc>
              <a:defRPr/>
            </a:pPr>
            <a:r>
              <a:rPr lang="en-US" altLang="zh-CN" sz="2200" b="1" dirty="0">
                <a:latin typeface="华文楷体" panose="02010600040101010101" pitchFamily="2" charset="-122"/>
                <a:ea typeface="华文楷体" panose="02010600040101010101" pitchFamily="2" charset="-122"/>
              </a:rPr>
              <a:t>1. </a:t>
            </a:r>
            <a:r>
              <a:rPr lang="zh-CN" altLang="en-US" sz="2200" b="1" dirty="0">
                <a:latin typeface="华文楷体" panose="02010600040101010101" pitchFamily="2" charset="-122"/>
                <a:ea typeface="华文楷体" panose="02010600040101010101" pitchFamily="2" charset="-122"/>
              </a:rPr>
              <a:t>初始化</a:t>
            </a:r>
          </a:p>
          <a:p>
            <a:pPr indent="182563">
              <a:defRPr/>
            </a:pPr>
            <a:r>
              <a:rPr lang="en-US" altLang="zh-CN" sz="2200" b="1" dirty="0">
                <a:latin typeface="华文楷体" panose="02010600040101010101" pitchFamily="2" charset="-122"/>
                <a:ea typeface="华文楷体" panose="02010600040101010101" pitchFamily="2" charset="-122"/>
              </a:rPr>
              <a:t>#define ERROR 0</a:t>
            </a:r>
          </a:p>
          <a:p>
            <a:pPr indent="182563">
              <a:defRPr/>
            </a:pPr>
            <a:r>
              <a:rPr lang="en-US" altLang="zh-CN" sz="2200" b="1" dirty="0">
                <a:latin typeface="华文楷体" panose="02010600040101010101" pitchFamily="2" charset="-122"/>
                <a:ea typeface="华文楷体" panose="02010600040101010101" pitchFamily="2" charset="-122"/>
              </a:rPr>
              <a:t>#define OK 1</a:t>
            </a:r>
          </a:p>
          <a:p>
            <a:pPr indent="182563">
              <a:defRPr/>
            </a:pPr>
            <a:r>
              <a:rPr lang="en-US" altLang="zh-CN" sz="2200" b="1" dirty="0">
                <a:latin typeface="华文楷体" panose="02010600040101010101" pitchFamily="2" charset="-122"/>
                <a:ea typeface="华文楷体" panose="02010600040101010101" pitchFamily="2" charset="-122"/>
              </a:rPr>
              <a:t>#define Overflow 2 // Overflow </a:t>
            </a:r>
            <a:r>
              <a:rPr lang="zh-CN" altLang="en-US" sz="2200" b="1" dirty="0">
                <a:latin typeface="华文楷体" panose="02010600040101010101" pitchFamily="2" charset="-122"/>
                <a:ea typeface="华文楷体" panose="02010600040101010101" pitchFamily="2" charset="-122"/>
              </a:rPr>
              <a:t>表示上溢</a:t>
            </a:r>
          </a:p>
          <a:p>
            <a:pPr indent="182563">
              <a:defRPr/>
            </a:pPr>
            <a:r>
              <a:rPr lang="en-US" altLang="zh-CN" sz="2200" b="1" dirty="0">
                <a:latin typeface="华文楷体" panose="02010600040101010101" pitchFamily="2" charset="-122"/>
                <a:ea typeface="华文楷体" panose="02010600040101010101" pitchFamily="2" charset="-122"/>
              </a:rPr>
              <a:t>#define Underflow 3 // Underflow </a:t>
            </a:r>
            <a:r>
              <a:rPr lang="zh-CN" altLang="en-US" sz="2200" b="1" dirty="0">
                <a:latin typeface="华文楷体" panose="02010600040101010101" pitchFamily="2" charset="-122"/>
                <a:ea typeface="华文楷体" panose="02010600040101010101" pitchFamily="2" charset="-122"/>
              </a:rPr>
              <a:t>表示下溢</a:t>
            </a:r>
          </a:p>
          <a:p>
            <a:pPr indent="182563">
              <a:defRPr/>
            </a:pPr>
            <a:r>
              <a:rPr lang="en-US" altLang="zh-CN" sz="2200" b="1" dirty="0">
                <a:latin typeface="华文楷体" panose="02010600040101010101" pitchFamily="2" charset="-122"/>
                <a:ea typeface="华文楷体" panose="02010600040101010101" pitchFamily="2" charset="-122"/>
              </a:rPr>
              <a:t>#define </a:t>
            </a:r>
            <a:r>
              <a:rPr lang="en-US" altLang="zh-CN" sz="2200" b="1" dirty="0" err="1">
                <a:latin typeface="华文楷体" panose="02010600040101010101" pitchFamily="2" charset="-122"/>
                <a:ea typeface="华文楷体" panose="02010600040101010101" pitchFamily="2" charset="-122"/>
              </a:rPr>
              <a:t>NotPresent</a:t>
            </a:r>
            <a:r>
              <a:rPr lang="en-US" altLang="zh-CN" sz="2200" b="1" dirty="0">
                <a:latin typeface="华文楷体" panose="02010600040101010101" pitchFamily="2" charset="-122"/>
                <a:ea typeface="华文楷体" panose="02010600040101010101" pitchFamily="2" charset="-122"/>
              </a:rPr>
              <a:t> 4 // </a:t>
            </a:r>
            <a:r>
              <a:rPr lang="en-US" altLang="zh-CN" sz="2200" b="1" dirty="0" err="1">
                <a:latin typeface="华文楷体" panose="02010600040101010101" pitchFamily="2" charset="-122"/>
                <a:ea typeface="华文楷体" panose="02010600040101010101" pitchFamily="2" charset="-122"/>
              </a:rPr>
              <a:t>NotPresent</a:t>
            </a:r>
            <a:r>
              <a:rPr lang="en-US" altLang="zh-CN" sz="2200" b="1" dirty="0">
                <a:latin typeface="华文楷体" panose="02010600040101010101" pitchFamily="2" charset="-122"/>
                <a:ea typeface="华文楷体" panose="02010600040101010101" pitchFamily="2" charset="-122"/>
              </a:rPr>
              <a:t> </a:t>
            </a:r>
            <a:r>
              <a:rPr lang="zh-CN" altLang="en-US" sz="2200" b="1" dirty="0">
                <a:latin typeface="华文楷体" panose="02010600040101010101" pitchFamily="2" charset="-122"/>
                <a:ea typeface="华文楷体" panose="02010600040101010101" pitchFamily="2" charset="-122"/>
              </a:rPr>
              <a:t>表示元素不存在</a:t>
            </a:r>
          </a:p>
          <a:p>
            <a:pPr indent="182563">
              <a:defRPr/>
            </a:pPr>
            <a:r>
              <a:rPr lang="it-IT" altLang="zh-CN" sz="2200" b="1" dirty="0">
                <a:latin typeface="华文楷体" panose="02010600040101010101" pitchFamily="2" charset="-122"/>
                <a:ea typeface="华文楷体" panose="02010600040101010101" pitchFamily="2" charset="-122"/>
              </a:rPr>
              <a:t>#define Duplicate 5 // Duplicate </a:t>
            </a:r>
            <a:r>
              <a:rPr lang="zh-CN" altLang="it-IT" sz="2200" b="1" dirty="0">
                <a:latin typeface="华文楷体" panose="02010600040101010101" pitchFamily="2" charset="-122"/>
                <a:ea typeface="华文楷体" panose="02010600040101010101" pitchFamily="2" charset="-122"/>
              </a:rPr>
              <a:t>表示有重复元素</a:t>
            </a:r>
          </a:p>
          <a:p>
            <a:pPr indent="182563">
              <a:defRPr/>
            </a:pPr>
            <a:r>
              <a:rPr lang="en-US" altLang="zh-CN" sz="2200" b="1" dirty="0" err="1">
                <a:latin typeface="华文楷体" panose="02010600040101010101" pitchFamily="2" charset="-122"/>
                <a:ea typeface="华文楷体" panose="02010600040101010101" pitchFamily="2" charset="-122"/>
              </a:rPr>
              <a:t>typedef</a:t>
            </a:r>
            <a:r>
              <a:rPr lang="en-US" altLang="zh-CN" sz="2200" b="1" dirty="0">
                <a:latin typeface="华文楷体" panose="02010600040101010101" pitchFamily="2" charset="-122"/>
                <a:ea typeface="华文楷体" panose="02010600040101010101" pitchFamily="2" charset="-122"/>
              </a:rPr>
              <a:t> </a:t>
            </a:r>
            <a:r>
              <a:rPr lang="en-US" altLang="zh-CN" sz="2200" b="1" dirty="0" err="1">
                <a:latin typeface="华文楷体" panose="02010600040101010101" pitchFamily="2" charset="-122"/>
                <a:ea typeface="华文楷体" panose="02010600040101010101" pitchFamily="2" charset="-122"/>
              </a:rPr>
              <a:t>int</a:t>
            </a:r>
            <a:r>
              <a:rPr lang="en-US" altLang="zh-CN" sz="2200" b="1" dirty="0">
                <a:latin typeface="华文楷体" panose="02010600040101010101" pitchFamily="2" charset="-122"/>
                <a:ea typeface="华文楷体" panose="02010600040101010101" pitchFamily="2" charset="-122"/>
              </a:rPr>
              <a:t> Status;</a:t>
            </a:r>
          </a:p>
          <a:p>
            <a:pPr indent="182563">
              <a:defRPr/>
            </a:pPr>
            <a:r>
              <a:rPr lang="en-US" altLang="zh-CN" sz="2200" b="1" dirty="0">
                <a:solidFill>
                  <a:srgbClr val="FF0000"/>
                </a:solidFill>
                <a:latin typeface="华文楷体" panose="02010600040101010101" pitchFamily="2" charset="-122"/>
                <a:ea typeface="华文楷体" panose="02010600040101010101" pitchFamily="2" charset="-122"/>
              </a:rPr>
              <a:t>Status Init(</a:t>
            </a:r>
            <a:r>
              <a:rPr lang="en-US" altLang="zh-CN" sz="2200" b="1" dirty="0" err="1">
                <a:solidFill>
                  <a:srgbClr val="FF0000"/>
                </a:solidFill>
                <a:latin typeface="华文楷体" panose="02010600040101010101" pitchFamily="2" charset="-122"/>
                <a:ea typeface="华文楷体" panose="02010600040101010101" pitchFamily="2" charset="-122"/>
              </a:rPr>
              <a:t>SeqList</a:t>
            </a:r>
            <a:r>
              <a:rPr lang="en-US" altLang="zh-CN" sz="2200" b="1" dirty="0">
                <a:solidFill>
                  <a:srgbClr val="FF0000"/>
                </a:solidFill>
                <a:latin typeface="华文楷体" panose="02010600040101010101" pitchFamily="2" charset="-122"/>
                <a:ea typeface="华文楷体" panose="02010600040101010101" pitchFamily="2" charset="-122"/>
              </a:rPr>
              <a:t> *</a:t>
            </a:r>
            <a:r>
              <a:rPr lang="en-US" altLang="zh-CN" sz="2200" b="1" dirty="0" err="1">
                <a:solidFill>
                  <a:srgbClr val="FF0000"/>
                </a:solidFill>
                <a:latin typeface="华文楷体" panose="02010600040101010101" pitchFamily="2" charset="-122"/>
                <a:ea typeface="华文楷体" panose="02010600040101010101" pitchFamily="2" charset="-122"/>
              </a:rPr>
              <a:t>L,int</a:t>
            </a:r>
            <a:r>
              <a:rPr lang="en-US" altLang="zh-CN" sz="2200" b="1" dirty="0">
                <a:solidFill>
                  <a:srgbClr val="FF0000"/>
                </a:solidFill>
                <a:latin typeface="华文楷体" panose="02010600040101010101" pitchFamily="2" charset="-122"/>
                <a:ea typeface="华文楷体" panose="02010600040101010101" pitchFamily="2" charset="-122"/>
              </a:rPr>
              <a:t> </a:t>
            </a:r>
            <a:r>
              <a:rPr lang="en-US" altLang="zh-CN" sz="2200" b="1" dirty="0" err="1">
                <a:solidFill>
                  <a:srgbClr val="FF0000"/>
                </a:solidFill>
                <a:latin typeface="华文楷体" panose="02010600040101010101" pitchFamily="2" charset="-122"/>
                <a:ea typeface="华文楷体" panose="02010600040101010101" pitchFamily="2" charset="-122"/>
              </a:rPr>
              <a:t>mSize</a:t>
            </a:r>
            <a:r>
              <a:rPr lang="en-US" altLang="zh-CN" sz="2200" b="1" dirty="0">
                <a:solidFill>
                  <a:srgbClr val="FF0000"/>
                </a:solidFill>
                <a:latin typeface="华文楷体" panose="02010600040101010101" pitchFamily="2" charset="-122"/>
                <a:ea typeface="华文楷体" panose="02010600040101010101" pitchFamily="2" charset="-122"/>
              </a:rPr>
              <a:t>)</a:t>
            </a:r>
          </a:p>
          <a:p>
            <a:pPr indent="182563">
              <a:defRPr/>
            </a:pPr>
            <a:r>
              <a:rPr lang="en-US" altLang="zh-CN" sz="2200" b="1" dirty="0">
                <a:latin typeface="华文楷体" panose="02010600040101010101" pitchFamily="2" charset="-122"/>
                <a:ea typeface="华文楷体" panose="02010600040101010101" pitchFamily="2" charset="-122"/>
              </a:rPr>
              <a:t>{</a:t>
            </a:r>
          </a:p>
          <a:p>
            <a:pPr indent="530225">
              <a:defRPr/>
            </a:pPr>
            <a:r>
              <a:rPr lang="en-US" altLang="zh-CN" sz="2200" b="1" dirty="0">
                <a:latin typeface="华文楷体" panose="02010600040101010101" pitchFamily="2" charset="-122"/>
                <a:ea typeface="华文楷体" panose="02010600040101010101" pitchFamily="2" charset="-122"/>
              </a:rPr>
              <a:t>L-&gt;</a:t>
            </a:r>
            <a:r>
              <a:rPr lang="en-US" altLang="zh-CN" sz="2200" b="1" dirty="0" err="1">
                <a:latin typeface="华文楷体" panose="02010600040101010101" pitchFamily="2" charset="-122"/>
                <a:ea typeface="华文楷体" panose="02010600040101010101" pitchFamily="2" charset="-122"/>
              </a:rPr>
              <a:t>maxLength</a:t>
            </a:r>
            <a:r>
              <a:rPr lang="en-US" altLang="zh-CN" sz="2200" b="1" dirty="0">
                <a:latin typeface="华文楷体" panose="02010600040101010101" pitchFamily="2" charset="-122"/>
                <a:ea typeface="华文楷体" panose="02010600040101010101" pitchFamily="2" charset="-122"/>
              </a:rPr>
              <a:t>= </a:t>
            </a:r>
            <a:r>
              <a:rPr lang="en-US" altLang="zh-CN" sz="2200" b="1" dirty="0" err="1">
                <a:latin typeface="华文楷体" panose="02010600040101010101" pitchFamily="2" charset="-122"/>
                <a:ea typeface="华文楷体" panose="02010600040101010101" pitchFamily="2" charset="-122"/>
              </a:rPr>
              <a:t>mSize</a:t>
            </a:r>
            <a:r>
              <a:rPr lang="en-US" altLang="zh-CN" sz="2200" b="1" dirty="0">
                <a:latin typeface="华文楷体" panose="02010600040101010101" pitchFamily="2" charset="-122"/>
                <a:ea typeface="华文楷体" panose="02010600040101010101" pitchFamily="2" charset="-122"/>
              </a:rPr>
              <a:t>;</a:t>
            </a:r>
          </a:p>
          <a:p>
            <a:pPr indent="530225">
              <a:defRPr/>
            </a:pPr>
            <a:r>
              <a:rPr lang="en-US" altLang="zh-CN" sz="2200" b="1" dirty="0">
                <a:latin typeface="华文楷体" panose="02010600040101010101" pitchFamily="2" charset="-122"/>
                <a:ea typeface="华文楷体" panose="02010600040101010101" pitchFamily="2" charset="-122"/>
              </a:rPr>
              <a:t>L-&gt;n=0;</a:t>
            </a:r>
          </a:p>
          <a:p>
            <a:pPr indent="530225">
              <a:defRPr/>
            </a:pPr>
            <a:r>
              <a:rPr lang="en-US" altLang="zh-CN" sz="2200" b="1" dirty="0">
                <a:latin typeface="华文楷体" panose="02010600040101010101" pitchFamily="2" charset="-122"/>
                <a:ea typeface="华文楷体" panose="02010600040101010101" pitchFamily="2" charset="-122"/>
              </a:rPr>
              <a:t>L-&gt;element=(</a:t>
            </a:r>
            <a:r>
              <a:rPr lang="en-US" altLang="zh-CN" sz="2200" b="1" dirty="0" err="1">
                <a:latin typeface="华文楷体" panose="02010600040101010101" pitchFamily="2" charset="-122"/>
                <a:ea typeface="华文楷体" panose="02010600040101010101" pitchFamily="2" charset="-122"/>
              </a:rPr>
              <a:t>ElemType</a:t>
            </a:r>
            <a:r>
              <a:rPr lang="en-US" altLang="zh-CN" sz="2200" b="1" dirty="0">
                <a:latin typeface="华文楷体" panose="02010600040101010101" pitchFamily="2" charset="-122"/>
                <a:ea typeface="华文楷体" panose="02010600040101010101" pitchFamily="2" charset="-122"/>
              </a:rPr>
              <a:t>*)malloc(</a:t>
            </a:r>
            <a:r>
              <a:rPr lang="en-US" altLang="zh-CN" sz="2200" b="1" dirty="0" err="1">
                <a:latin typeface="华文楷体" panose="02010600040101010101" pitchFamily="2" charset="-122"/>
                <a:ea typeface="华文楷体" panose="02010600040101010101" pitchFamily="2" charset="-122"/>
              </a:rPr>
              <a:t>sizeof</a:t>
            </a:r>
            <a:r>
              <a:rPr lang="en-US" altLang="zh-CN" sz="2200" b="1" dirty="0">
                <a:latin typeface="华文楷体" panose="02010600040101010101" pitchFamily="2" charset="-122"/>
                <a:ea typeface="华文楷体" panose="02010600040101010101" pitchFamily="2" charset="-122"/>
              </a:rPr>
              <a:t>(</a:t>
            </a:r>
            <a:r>
              <a:rPr lang="en-US" altLang="zh-CN" sz="2200" b="1" dirty="0" err="1">
                <a:latin typeface="华文楷体" panose="02010600040101010101" pitchFamily="2" charset="-122"/>
                <a:ea typeface="华文楷体" panose="02010600040101010101" pitchFamily="2" charset="-122"/>
              </a:rPr>
              <a:t>ElemType</a:t>
            </a:r>
            <a:r>
              <a:rPr lang="en-US" altLang="zh-CN" sz="2200" b="1" dirty="0">
                <a:latin typeface="华文楷体" panose="02010600040101010101" pitchFamily="2" charset="-122"/>
                <a:ea typeface="华文楷体" panose="02010600040101010101" pitchFamily="2" charset="-122"/>
              </a:rPr>
              <a:t>)*</a:t>
            </a:r>
            <a:r>
              <a:rPr lang="en-US" altLang="zh-CN" sz="2200" b="1" dirty="0" err="1">
                <a:latin typeface="华文楷体" panose="02010600040101010101" pitchFamily="2" charset="-122"/>
                <a:ea typeface="华文楷体" panose="02010600040101010101" pitchFamily="2" charset="-122"/>
              </a:rPr>
              <a:t>mSize</a:t>
            </a:r>
            <a:r>
              <a:rPr lang="en-US" altLang="zh-CN" sz="2200" b="1" dirty="0">
                <a:latin typeface="华文楷体" panose="02010600040101010101" pitchFamily="2" charset="-122"/>
                <a:ea typeface="华文楷体" panose="02010600040101010101" pitchFamily="2" charset="-122"/>
              </a:rPr>
              <a:t>); </a:t>
            </a:r>
          </a:p>
          <a:p>
            <a:pPr indent="530225">
              <a:defRPr/>
            </a:pPr>
            <a:r>
              <a:rPr lang="en-US" altLang="zh-CN" sz="2200" b="1" dirty="0">
                <a:latin typeface="华文楷体" panose="02010600040101010101" pitchFamily="2" charset="-122"/>
                <a:ea typeface="华文楷体" panose="02010600040101010101" pitchFamily="2" charset="-122"/>
              </a:rPr>
              <a:t>//</a:t>
            </a:r>
            <a:r>
              <a:rPr lang="zh-CN" altLang="en-US" sz="2200" b="1" dirty="0">
                <a:latin typeface="华文楷体" panose="02010600040101010101" pitchFamily="2" charset="-122"/>
                <a:ea typeface="华文楷体" panose="02010600040101010101" pitchFamily="2" charset="-122"/>
              </a:rPr>
              <a:t>动态生成一维数组空间</a:t>
            </a:r>
          </a:p>
          <a:p>
            <a:pPr indent="530225">
              <a:defRPr/>
            </a:pPr>
            <a:r>
              <a:rPr lang="en-US" altLang="zh-CN" sz="2200" b="1" dirty="0">
                <a:latin typeface="华文楷体" panose="02010600040101010101" pitchFamily="2" charset="-122"/>
                <a:ea typeface="华文楷体" panose="02010600040101010101" pitchFamily="2" charset="-122"/>
              </a:rPr>
              <a:t>if (!L-&gt;element)</a:t>
            </a:r>
          </a:p>
          <a:p>
            <a:pPr indent="530225">
              <a:defRPr/>
            </a:pPr>
            <a:r>
              <a:rPr lang="en-US" altLang="zh-CN" sz="2200" b="1" dirty="0">
                <a:latin typeface="华文楷体" panose="02010600040101010101" pitchFamily="2" charset="-122"/>
                <a:ea typeface="华文楷体" panose="02010600040101010101" pitchFamily="2" charset="-122"/>
              </a:rPr>
              <a:t>return ERROR;</a:t>
            </a:r>
          </a:p>
          <a:p>
            <a:pPr indent="530225">
              <a:defRPr/>
            </a:pPr>
            <a:r>
              <a:rPr lang="en-US" altLang="zh-CN" sz="2200" b="1" dirty="0">
                <a:latin typeface="华文楷体" panose="02010600040101010101" pitchFamily="2" charset="-122"/>
                <a:ea typeface="华文楷体" panose="02010600040101010101" pitchFamily="2" charset="-122"/>
              </a:rPr>
              <a:t>return OK;</a:t>
            </a:r>
          </a:p>
          <a:p>
            <a:pPr indent="182563">
              <a:defRPr/>
            </a:pPr>
            <a:r>
              <a:rPr lang="en-US" altLang="zh-CN" sz="2200" b="1" dirty="0">
                <a:latin typeface="华文楷体" panose="02010600040101010101" pitchFamily="2" charset="-122"/>
                <a:ea typeface="华文楷体" panose="02010600040101010101" pitchFamily="2" charset="-122"/>
              </a:rPr>
              <a:t>}</a:t>
            </a:r>
          </a:p>
          <a:p>
            <a:pPr>
              <a:defRPr/>
            </a:pPr>
            <a:endParaRPr lang="en-US" altLang="zh-CN" sz="2400" b="1" dirty="0">
              <a:latin typeface="华文楷体" panose="02010600040101010101" pitchFamily="2" charset="-122"/>
              <a:ea typeface="华文楷体" panose="02010600040101010101" pitchFamily="2" charset="-122"/>
            </a:endParaRPr>
          </a:p>
          <a:p>
            <a:pPr>
              <a:lnSpc>
                <a:spcPct val="110000"/>
              </a:lnSpc>
              <a:defRPr/>
            </a:pPr>
            <a:endParaRPr lang="en-US" altLang="zh-CN" sz="2400" b="1" dirty="0">
              <a:solidFill>
                <a:srgbClr val="FF66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03379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a:extLst>
              <a:ext uri="{FF2B5EF4-FFF2-40B4-BE49-F238E27FC236}">
                <a16:creationId xmlns:a16="http://schemas.microsoft.com/office/drawing/2014/main" id="{00B51AF7-2434-4700-9A90-3136A80BB9CC}"/>
              </a:ext>
            </a:extLst>
          </p:cNvPr>
          <p:cNvSpPr>
            <a:spLocks noChangeArrowheads="1"/>
          </p:cNvSpPr>
          <p:nvPr/>
        </p:nvSpPr>
        <p:spPr bwMode="auto">
          <a:xfrm>
            <a:off x="993228" y="1540807"/>
            <a:ext cx="7704083" cy="3785652"/>
          </a:xfrm>
          <a:prstGeom prst="rect">
            <a:avLst/>
          </a:prstGeom>
          <a:noFill/>
          <a:ln w="9525" algn="ctr">
            <a:noFill/>
            <a:miter lim="800000"/>
            <a:headEnd/>
            <a:tailEnd/>
          </a:ln>
        </p:spPr>
        <p:txBody>
          <a:bodyPr wrap="square">
            <a:spAutoFit/>
          </a:bodyPr>
          <a:lstStyle/>
          <a:p>
            <a:pPr>
              <a:defRPr/>
            </a:pPr>
            <a:r>
              <a:rPr lang="en-US" altLang="zh-CN" sz="24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．查找</a:t>
            </a:r>
            <a:endParaRPr lang="en-US" altLang="zh-CN" sz="2400" dirty="0">
              <a:latin typeface="华文楷体" panose="02010600040101010101" pitchFamily="2" charset="-122"/>
              <a:ea typeface="华文楷体" panose="02010600040101010101" pitchFamily="2" charset="-122"/>
            </a:endParaRPr>
          </a:p>
          <a:p>
            <a:pPr>
              <a:defRPr/>
            </a:pPr>
            <a:r>
              <a:rPr lang="zh-CN" altLang="en-US" sz="2400" dirty="0">
                <a:latin typeface="华文楷体" panose="02010600040101010101" pitchFamily="2" charset="-122"/>
                <a:ea typeface="华文楷体" panose="02010600040101010101" pitchFamily="2" charset="-122"/>
              </a:rPr>
              <a:t>顺序表的查找运算是查找表中元素</a:t>
            </a:r>
            <a:r>
              <a:rPr lang="en-US" altLang="zh-CN" sz="2400" dirty="0" err="1">
                <a:latin typeface="华文楷体" panose="02010600040101010101" pitchFamily="2" charset="-122"/>
                <a:ea typeface="华文楷体" panose="02010600040101010101" pitchFamily="2" charset="-122"/>
              </a:rPr>
              <a:t>a</a:t>
            </a:r>
            <a:r>
              <a:rPr lang="en-US" altLang="zh-CN" sz="2400" baseline="-25000" dirty="0" err="1">
                <a:latin typeface="华文楷体" panose="02010600040101010101" pitchFamily="2" charset="-122"/>
                <a:ea typeface="华文楷体" panose="02010600040101010101" pitchFamily="2" charset="-122"/>
              </a:rPr>
              <a:t>i</a:t>
            </a:r>
            <a:r>
              <a:rPr lang="en-US" altLang="zh-CN" sz="2400" baseline="-250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的值。</a:t>
            </a:r>
            <a:endParaRPr lang="en-US" altLang="zh-CN" sz="2400" dirty="0">
              <a:latin typeface="华文楷体" panose="02010600040101010101" pitchFamily="2" charset="-122"/>
              <a:ea typeface="华文楷体" panose="02010600040101010101" pitchFamily="2" charset="-122"/>
            </a:endParaRPr>
          </a:p>
          <a:p>
            <a:pPr>
              <a:defRPr/>
            </a:pPr>
            <a:endParaRPr lang="en-US" altLang="zh-CN" sz="2400" dirty="0">
              <a:latin typeface="华文楷体" panose="02010600040101010101" pitchFamily="2" charset="-122"/>
              <a:ea typeface="华文楷体" panose="02010600040101010101" pitchFamily="2" charset="-122"/>
            </a:endParaRPr>
          </a:p>
          <a:p>
            <a:pPr>
              <a:defRPr/>
            </a:pPr>
            <a:r>
              <a:rPr lang="en-US" altLang="zh-CN" sz="2400" b="1" dirty="0">
                <a:latin typeface="华文楷体" panose="02010600040101010101" pitchFamily="2" charset="-122"/>
                <a:ea typeface="华文楷体" panose="02010600040101010101" pitchFamily="2" charset="-122"/>
              </a:rPr>
              <a:t>Status Find(</a:t>
            </a:r>
            <a:r>
              <a:rPr lang="en-US" altLang="zh-CN" sz="2400" b="1" dirty="0" err="1">
                <a:latin typeface="华文楷体" panose="02010600040101010101" pitchFamily="2" charset="-122"/>
                <a:ea typeface="华文楷体" panose="02010600040101010101" pitchFamily="2" charset="-122"/>
              </a:rPr>
              <a:t>SeqList</a:t>
            </a:r>
            <a:r>
              <a:rPr lang="en-US" altLang="zh-CN" sz="2400" b="1" dirty="0">
                <a:latin typeface="华文楷体" panose="02010600040101010101" pitchFamily="2" charset="-122"/>
                <a:ea typeface="华文楷体" panose="02010600040101010101" pitchFamily="2" charset="-122"/>
              </a:rPr>
              <a:t> L, </a:t>
            </a:r>
            <a:r>
              <a:rPr lang="en-US" altLang="zh-CN" sz="2400" b="1" dirty="0" err="1">
                <a:latin typeface="华文楷体" panose="02010600040101010101" pitchFamily="2" charset="-122"/>
                <a:ea typeface="华文楷体" panose="02010600040101010101" pitchFamily="2" charset="-122"/>
              </a:rPr>
              <a:t>int</a:t>
            </a:r>
            <a:r>
              <a:rPr lang="en-US" altLang="zh-CN" sz="2400" b="1" dirty="0">
                <a:latin typeface="华文楷体" panose="02010600040101010101" pitchFamily="2" charset="-122"/>
                <a:ea typeface="华文楷体" panose="02010600040101010101" pitchFamily="2" charset="-122"/>
              </a:rPr>
              <a:t> </a:t>
            </a:r>
            <a:r>
              <a:rPr lang="en-US" altLang="zh-CN" sz="2400" b="1" dirty="0" err="1">
                <a:latin typeface="华文楷体" panose="02010600040101010101" pitchFamily="2" charset="-122"/>
                <a:ea typeface="华文楷体" panose="02010600040101010101" pitchFamily="2" charset="-122"/>
              </a:rPr>
              <a:t>i,ElemType</a:t>
            </a:r>
            <a:r>
              <a:rPr lang="en-US" altLang="zh-CN" sz="2400" b="1" dirty="0">
                <a:latin typeface="华文楷体" panose="02010600040101010101" pitchFamily="2" charset="-122"/>
                <a:ea typeface="华文楷体" panose="02010600040101010101" pitchFamily="2" charset="-122"/>
              </a:rPr>
              <a:t> *x)</a:t>
            </a:r>
          </a:p>
          <a:p>
            <a:pPr>
              <a:defRPr/>
            </a:pPr>
            <a:r>
              <a:rPr lang="en-US" altLang="zh-CN" sz="2400" b="1" dirty="0">
                <a:latin typeface="华文楷体" panose="02010600040101010101" pitchFamily="2" charset="-122"/>
                <a:ea typeface="华文楷体" panose="02010600040101010101" pitchFamily="2" charset="-122"/>
              </a:rPr>
              <a:t>{</a:t>
            </a:r>
          </a:p>
          <a:p>
            <a:pPr indent="274638">
              <a:defRPr/>
            </a:pPr>
            <a:r>
              <a:rPr lang="en-US" altLang="zh-CN" sz="2400" b="1" dirty="0">
                <a:latin typeface="华文楷体" panose="02010600040101010101" pitchFamily="2" charset="-122"/>
                <a:ea typeface="华文楷体" panose="02010600040101010101" pitchFamily="2" charset="-122"/>
              </a:rPr>
              <a:t>if (</a:t>
            </a:r>
            <a:r>
              <a:rPr lang="en-US" altLang="zh-CN" sz="2400" b="1" dirty="0" err="1">
                <a:latin typeface="华文楷体" panose="02010600040101010101" pitchFamily="2" charset="-122"/>
                <a:ea typeface="华文楷体" panose="02010600040101010101" pitchFamily="2" charset="-122"/>
              </a:rPr>
              <a:t>i</a:t>
            </a:r>
            <a:r>
              <a:rPr lang="en-US" altLang="zh-CN" sz="2400" b="1" dirty="0">
                <a:latin typeface="华文楷体" panose="02010600040101010101" pitchFamily="2" charset="-122"/>
                <a:ea typeface="华文楷体" panose="02010600040101010101" pitchFamily="2" charset="-122"/>
              </a:rPr>
              <a:t>&lt;0 || </a:t>
            </a:r>
            <a:r>
              <a:rPr lang="en-US" altLang="zh-CN" sz="2400" b="1" dirty="0" err="1">
                <a:latin typeface="华文楷体" panose="02010600040101010101" pitchFamily="2" charset="-122"/>
                <a:ea typeface="华文楷体" panose="02010600040101010101" pitchFamily="2" charset="-122"/>
              </a:rPr>
              <a:t>i</a:t>
            </a:r>
            <a:r>
              <a:rPr lang="en-US" altLang="zh-CN" sz="2400" b="1" dirty="0">
                <a:latin typeface="华文楷体" panose="02010600040101010101" pitchFamily="2" charset="-122"/>
                <a:ea typeface="华文楷体" panose="02010600040101010101" pitchFamily="2" charset="-122"/>
              </a:rPr>
              <a:t>&gt;L.n-1)</a:t>
            </a:r>
          </a:p>
          <a:p>
            <a:pPr indent="274638">
              <a:defRPr/>
            </a:pPr>
            <a:r>
              <a:rPr lang="en-US" altLang="zh-CN" sz="2400" b="1" dirty="0">
                <a:latin typeface="华文楷体" panose="02010600040101010101" pitchFamily="2" charset="-122"/>
                <a:ea typeface="华文楷体" panose="02010600040101010101" pitchFamily="2" charset="-122"/>
              </a:rPr>
              <a:t>return ERROR;     //</a:t>
            </a:r>
            <a:r>
              <a:rPr lang="zh-CN" altLang="en-US" sz="2400" b="1" dirty="0">
                <a:latin typeface="华文楷体" panose="02010600040101010101" pitchFamily="2" charset="-122"/>
                <a:ea typeface="华文楷体" panose="02010600040101010101" pitchFamily="2" charset="-122"/>
              </a:rPr>
              <a:t>判断元素下标</a:t>
            </a:r>
            <a:r>
              <a:rPr lang="en-US" altLang="zh-CN" sz="2400" b="1" dirty="0" err="1">
                <a:latin typeface="华文楷体" panose="02010600040101010101" pitchFamily="2" charset="-122"/>
                <a:ea typeface="华文楷体" panose="02010600040101010101" pitchFamily="2" charset="-122"/>
              </a:rPr>
              <a:t>i</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是否越界</a:t>
            </a:r>
          </a:p>
          <a:p>
            <a:pPr indent="274638">
              <a:defRPr/>
            </a:pPr>
            <a:r>
              <a:rPr lang="en-US" altLang="zh-CN" sz="2400" b="1" dirty="0">
                <a:latin typeface="华文楷体" panose="02010600040101010101" pitchFamily="2" charset="-122"/>
                <a:ea typeface="华文楷体" panose="02010600040101010101" pitchFamily="2" charset="-122"/>
              </a:rPr>
              <a:t>*x=</a:t>
            </a:r>
            <a:r>
              <a:rPr lang="en-US" altLang="zh-CN" sz="2400" b="1" dirty="0" err="1">
                <a:latin typeface="华文楷体" panose="02010600040101010101" pitchFamily="2" charset="-122"/>
                <a:ea typeface="华文楷体" panose="02010600040101010101" pitchFamily="2" charset="-122"/>
              </a:rPr>
              <a:t>L.element</a:t>
            </a:r>
            <a:r>
              <a:rPr lang="en-US" altLang="zh-CN" sz="2400" b="1" dirty="0">
                <a:latin typeface="华文楷体" panose="02010600040101010101" pitchFamily="2" charset="-122"/>
                <a:ea typeface="华文楷体" panose="02010600040101010101" pitchFamily="2" charset="-122"/>
              </a:rPr>
              <a:t>[</a:t>
            </a:r>
            <a:r>
              <a:rPr lang="en-US" altLang="zh-CN" sz="2400" b="1" dirty="0" err="1">
                <a:latin typeface="华文楷体" panose="02010600040101010101" pitchFamily="2" charset="-122"/>
                <a:ea typeface="华文楷体" panose="02010600040101010101" pitchFamily="2" charset="-122"/>
              </a:rPr>
              <a:t>i</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取出</a:t>
            </a:r>
            <a:r>
              <a:rPr lang="en-US" altLang="zh-CN" sz="2400" b="1" dirty="0">
                <a:latin typeface="华文楷体" panose="02010600040101010101" pitchFamily="2" charset="-122"/>
                <a:ea typeface="华文楷体" panose="02010600040101010101" pitchFamily="2" charset="-122"/>
              </a:rPr>
              <a:t>element[</a:t>
            </a:r>
            <a:r>
              <a:rPr lang="en-US" altLang="zh-CN" sz="2400" b="1" dirty="0" err="1">
                <a:latin typeface="华文楷体" panose="02010600040101010101" pitchFamily="2" charset="-122"/>
                <a:ea typeface="华文楷体" panose="02010600040101010101" pitchFamily="2" charset="-122"/>
              </a:rPr>
              <a:t>i</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值通过参数</a:t>
            </a:r>
            <a:r>
              <a:rPr lang="en-US" altLang="zh-CN" sz="2400" b="1" dirty="0">
                <a:latin typeface="华文楷体" panose="02010600040101010101" pitchFamily="2" charset="-122"/>
                <a:ea typeface="华文楷体" panose="02010600040101010101" pitchFamily="2" charset="-122"/>
              </a:rPr>
              <a:t>x </a:t>
            </a:r>
            <a:r>
              <a:rPr lang="zh-CN" altLang="en-US" sz="2400" b="1" dirty="0">
                <a:latin typeface="华文楷体" panose="02010600040101010101" pitchFamily="2" charset="-122"/>
                <a:ea typeface="华文楷体" panose="02010600040101010101" pitchFamily="2" charset="-122"/>
              </a:rPr>
              <a:t>返回</a:t>
            </a:r>
          </a:p>
          <a:p>
            <a:pPr indent="274638">
              <a:defRPr/>
            </a:pPr>
            <a:r>
              <a:rPr lang="en-US" altLang="zh-CN" sz="2400" b="1" dirty="0">
                <a:latin typeface="华文楷体" panose="02010600040101010101" pitchFamily="2" charset="-122"/>
                <a:ea typeface="华文楷体" panose="02010600040101010101" pitchFamily="2" charset="-122"/>
              </a:rPr>
              <a:t>return OK;</a:t>
            </a:r>
          </a:p>
          <a:p>
            <a:pPr>
              <a:defRPr/>
            </a:pPr>
            <a:r>
              <a:rPr lang="en-US" altLang="zh-CN" sz="2400" b="1"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9335442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9778</TotalTime>
  <Words>1478</Words>
  <Application>Microsoft Office PowerPoint</Application>
  <PresentationFormat>全屏显示(4:3)</PresentationFormat>
  <Paragraphs>229</Paragraphs>
  <Slides>20</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35" baseType="lpstr">
      <vt:lpstr>仿宋_GB2312</vt:lpstr>
      <vt:lpstr>华文仿宋</vt:lpstr>
      <vt:lpstr>华文楷体</vt:lpstr>
      <vt:lpstr>楷体_GB2312</vt:lpstr>
      <vt:lpstr>隶书</vt:lpstr>
      <vt:lpstr>宋体</vt:lpstr>
      <vt:lpstr>Calibri</vt:lpstr>
      <vt:lpstr>Symbol</vt:lpstr>
      <vt:lpstr>Times New Roman</vt:lpstr>
      <vt:lpstr>Tw Cen MT</vt:lpstr>
      <vt:lpstr>Tw Cen MT Condensed</vt:lpstr>
      <vt:lpstr>Wingdings</vt:lpstr>
      <vt:lpstr>Wingdings 3</vt:lpstr>
      <vt:lpstr>积分</vt:lpstr>
      <vt:lpstr>公式</vt:lpstr>
      <vt:lpstr>线性表</vt:lpstr>
      <vt:lpstr>目录</vt:lpstr>
      <vt:lpstr>线性表的定义</vt:lpstr>
      <vt:lpstr>PowerPoint 演示文稿</vt:lpstr>
      <vt:lpstr>PowerPoint 演示文稿</vt:lpstr>
      <vt:lpstr>目录</vt:lpstr>
      <vt:lpstr>线性表的顺序存储表示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jie zhu</dc:creator>
  <cp:lastModifiedBy>jie zhu</cp:lastModifiedBy>
  <cp:revision>688</cp:revision>
  <dcterms:created xsi:type="dcterms:W3CDTF">2015-02-03T01:14:24Z</dcterms:created>
  <dcterms:modified xsi:type="dcterms:W3CDTF">2017-09-15T03:51:23Z</dcterms:modified>
</cp:coreProperties>
</file>