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notesMasterIdLst>
    <p:notesMasterId r:id="rId51"/>
  </p:notesMasterIdLst>
  <p:sldIdLst>
    <p:sldId id="379" r:id="rId2"/>
    <p:sldId id="400" r:id="rId3"/>
    <p:sldId id="519" r:id="rId4"/>
    <p:sldId id="520" r:id="rId5"/>
    <p:sldId id="521" r:id="rId6"/>
    <p:sldId id="522" r:id="rId7"/>
    <p:sldId id="523" r:id="rId8"/>
    <p:sldId id="524" r:id="rId9"/>
    <p:sldId id="525" r:id="rId10"/>
    <p:sldId id="526" r:id="rId11"/>
    <p:sldId id="527" r:id="rId12"/>
    <p:sldId id="528" r:id="rId13"/>
    <p:sldId id="529" r:id="rId14"/>
    <p:sldId id="530" r:id="rId15"/>
    <p:sldId id="518" r:id="rId16"/>
    <p:sldId id="477" r:id="rId17"/>
    <p:sldId id="478" r:id="rId18"/>
    <p:sldId id="480" r:id="rId19"/>
    <p:sldId id="479" r:id="rId20"/>
    <p:sldId id="481" r:id="rId21"/>
    <p:sldId id="482" r:id="rId22"/>
    <p:sldId id="483" r:id="rId23"/>
    <p:sldId id="485" r:id="rId24"/>
    <p:sldId id="531" r:id="rId25"/>
    <p:sldId id="512" r:id="rId26"/>
    <p:sldId id="515" r:id="rId27"/>
    <p:sldId id="516" r:id="rId28"/>
    <p:sldId id="517" r:id="rId29"/>
    <p:sldId id="532" r:id="rId30"/>
    <p:sldId id="486" r:id="rId31"/>
    <p:sldId id="487" r:id="rId32"/>
    <p:sldId id="488" r:id="rId33"/>
    <p:sldId id="489" r:id="rId34"/>
    <p:sldId id="490" r:id="rId35"/>
    <p:sldId id="491" r:id="rId36"/>
    <p:sldId id="492" r:id="rId37"/>
    <p:sldId id="493" r:id="rId38"/>
    <p:sldId id="494" r:id="rId39"/>
    <p:sldId id="495" r:id="rId40"/>
    <p:sldId id="496" r:id="rId41"/>
    <p:sldId id="497" r:id="rId42"/>
    <p:sldId id="498" r:id="rId43"/>
    <p:sldId id="499" r:id="rId44"/>
    <p:sldId id="500" r:id="rId45"/>
    <p:sldId id="501" r:id="rId46"/>
    <p:sldId id="509" r:id="rId47"/>
    <p:sldId id="510" r:id="rId48"/>
    <p:sldId id="508" r:id="rId49"/>
    <p:sldId id="507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1ACF28F-036D-4307-8545-CF2846661CBA}">
          <p14:sldIdLst>
            <p14:sldId id="379"/>
            <p14:sldId id="400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18"/>
            <p14:sldId id="477"/>
            <p14:sldId id="478"/>
            <p14:sldId id="480"/>
            <p14:sldId id="479"/>
            <p14:sldId id="481"/>
            <p14:sldId id="482"/>
            <p14:sldId id="483"/>
            <p14:sldId id="485"/>
            <p14:sldId id="531"/>
            <p14:sldId id="512"/>
            <p14:sldId id="515"/>
            <p14:sldId id="516"/>
            <p14:sldId id="517"/>
            <p14:sldId id="532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9"/>
            <p14:sldId id="510"/>
            <p14:sldId id="508"/>
            <p14:sldId id="5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488" autoAdjust="0"/>
  </p:normalViewPr>
  <p:slideViewPr>
    <p:cSldViewPr snapToGrid="0">
      <p:cViewPr varScale="1">
        <p:scale>
          <a:sx n="91" d="100"/>
          <a:sy n="91" d="100"/>
        </p:scale>
        <p:origin x="82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C69A8-F41B-4AB3-B1C4-4C1E89E6346C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36FC-5391-4E88-BC9C-2B9CBFA3E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4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14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453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6521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110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218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893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070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55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94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44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6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7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25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36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33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5FA1EC-9C8B-4CB7-B2A5-DD415DF7CB42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449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368611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451945" y="725725"/>
            <a:ext cx="849761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10×10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的整型数组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，其每个数组元素占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个字节，已知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A[0][0]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在内存中的地址是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，按行优先 ，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A[4][6]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的地址是</a:t>
            </a:r>
            <a:r>
              <a:rPr lang="zh-CN" altLang="en-US" sz="2400" u="sng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。</a:t>
            </a:r>
          </a:p>
          <a:p>
            <a:pPr algn="just"/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228            B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192            C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124              D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138</a:t>
            </a:r>
          </a:p>
          <a:p>
            <a:pPr algn="just"/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>
            <p:extLst/>
          </p:nvPr>
        </p:nvGraphicFramePr>
        <p:xfrm>
          <a:off x="1272725" y="2052743"/>
          <a:ext cx="6856053" cy="3450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Visio" r:id="rId3" imgW="5431320" imgH="2731320" progId="Visio.Drawing.6">
                  <p:embed/>
                </p:oleObj>
              </mc:Choice>
              <mc:Fallback>
                <p:oleObj name="Visio" r:id="rId3" imgW="5431320" imgH="2731320" progId="Visio.Drawing.6">
                  <p:embed/>
                  <p:pic>
                    <p:nvPicPr>
                      <p:cNvPr id="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2725" y="2052743"/>
                        <a:ext cx="6856053" cy="3450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04648" y="5725666"/>
            <a:ext cx="82453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(a[0][0])+(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i×n+j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)×k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100+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4*10+6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）*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</a:t>
            </a:r>
          </a:p>
        </p:txBody>
      </p:sp>
    </p:spTree>
    <p:extLst>
      <p:ext uri="{BB962C8B-B14F-4D97-AF65-F5344CB8AC3E}">
        <p14:creationId xmlns:p14="http://schemas.microsoft.com/office/powerpoint/2010/main" val="392353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6926" y="195904"/>
            <a:ext cx="7680960" cy="1371600"/>
          </a:xfrm>
        </p:spPr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二维数组的顺序存储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36926" y="1430458"/>
            <a:ext cx="7680960" cy="480217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ClrTx/>
            </a:pPr>
            <a:r>
              <a:rPr lang="en-US" altLang="zh-CN" sz="2800" b="1" dirty="0" err="1">
                <a:latin typeface="Times New Roman" panose="02020603050405020304" pitchFamily="18" charset="0"/>
              </a:rPr>
              <a:t>Loc</a:t>
            </a:r>
            <a:r>
              <a:rPr lang="en-US" altLang="zh-CN" sz="2800" b="1" dirty="0">
                <a:latin typeface="Times New Roman" panose="02020603050405020304" pitchFamily="18" charset="0"/>
              </a:rPr>
              <a:t>(a[0][0])</a:t>
            </a:r>
            <a:r>
              <a:rPr lang="zh-CN" altLang="en-US" sz="2800" b="1" dirty="0">
                <a:latin typeface="Times New Roman" panose="02020603050405020304" pitchFamily="18" charset="0"/>
              </a:rPr>
              <a:t>被称为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基地址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，它是存储数组的存储空间的起始地址。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</a:pPr>
            <a:r>
              <a:rPr lang="zh-CN" altLang="en-US" sz="2800" b="1" dirty="0">
                <a:latin typeface="Times New Roman" panose="02020603050405020304" pitchFamily="18" charset="0"/>
              </a:rPr>
              <a:t>数组一旦规定了它的维数和各维的长度，便可为它分配存储空间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</a:pPr>
            <a:r>
              <a:rPr lang="zh-CN" altLang="en-US" sz="2800" b="1" dirty="0">
                <a:latin typeface="Times New Roman" panose="02020603050405020304" pitchFamily="18" charset="0"/>
              </a:rPr>
              <a:t>只要给出数组元素下标，就可根据相应的地址计算公式求得数组元素的存储位置来存取元素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存取数组中任何一个元素所需的时间是相同的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，具有这一存取特点的存储结构为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随机存取的存储结构。 </a:t>
            </a:r>
          </a:p>
        </p:txBody>
      </p:sp>
    </p:spTree>
    <p:extLst>
      <p:ext uri="{BB962C8B-B14F-4D97-AF65-F5344CB8AC3E}">
        <p14:creationId xmlns:p14="http://schemas.microsoft.com/office/powerpoint/2010/main" val="86618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8737" y="340879"/>
            <a:ext cx="7200897" cy="9779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多维数组的顺序存储</a:t>
            </a:r>
          </a:p>
        </p:txBody>
      </p:sp>
      <p:sp>
        <p:nvSpPr>
          <p:cNvPr id="4" name="矩形 3"/>
          <p:cNvSpPr/>
          <p:nvPr/>
        </p:nvSpPr>
        <p:spPr>
          <a:xfrm>
            <a:off x="398737" y="1562535"/>
            <a:ext cx="855082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多维数组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a[m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][m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] …[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，数组元素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a[i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][i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] …[i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的存储地址为  </a:t>
            </a:r>
          </a:p>
          <a:p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(a[i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][i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] …[i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])=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(a[0]…[0])</a:t>
            </a:r>
          </a:p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+ (   i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 m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 m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*…* 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endParaRPr lang="en-US" altLang="zh-CN" sz="2800" b="1" baseline="-250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+ i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 m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 m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4 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*…* 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endParaRPr lang="en-US" altLang="zh-CN" sz="2800" b="1" baseline="-250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+  …</a:t>
            </a:r>
          </a:p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+ i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n-1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 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endParaRPr lang="en-US" altLang="zh-CN" sz="2800" b="1" baseline="-250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+  i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</a:p>
          <a:p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* k</a:t>
            </a:r>
          </a:p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 1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241782" y="3178386"/>
                <a:ext cx="3374001" cy="1873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100" b="1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1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1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1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1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1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sSub>
                                    <m:sSubPr>
                                      <m:ctrlP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1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1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1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1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100" b="1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782" y="3178386"/>
                <a:ext cx="3374001" cy="1873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29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264347" y="686457"/>
            <a:ext cx="8538067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数组元素的存储位置是其下标的线性函数。通过计算地址便可实现对数组元素的随机存取。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语言中数组是不允许整体赋值的。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语言中对数组下标超出正常范围的访问并不限制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2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例如对长度为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的一维数组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，不合法的访问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a[-3]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a[7]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顺序存储一般借助数组来实现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数组是静态数据结构，其存储空间的大小需具体确定，并预先分配，一旦分配则难以扩充</a:t>
            </a:r>
            <a:endParaRPr kumimoji="1"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</a:pPr>
            <a:r>
              <a:rPr kumimoji="1"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数组名本身存储了指针值，其保存数组的首地址</a:t>
            </a:r>
          </a:p>
        </p:txBody>
      </p:sp>
    </p:spTree>
    <p:extLst>
      <p:ext uri="{BB962C8B-B14F-4D97-AF65-F5344CB8AC3E}">
        <p14:creationId xmlns:p14="http://schemas.microsoft.com/office/powerpoint/2010/main" val="241098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1520" y="924910"/>
            <a:ext cx="7680960" cy="5110130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语言提供的数组并非一个完备的数据结构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）不能实现数组的整体赋值；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）不能将数组作为函数值返回；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）对数组元素下标不提供边界检查；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）将数组名作为变量进行传递时，传递的实际上是数组的基地址。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353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8656" y="1703052"/>
            <a:ext cx="5502728" cy="441910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数组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数组的抽象数据类型</a:t>
            </a:r>
            <a:endParaRPr lang="en-US" altLang="zh-CN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特殊矩阵</a:t>
            </a:r>
          </a:p>
          <a:p>
            <a:r>
              <a:rPr lang="zh-CN" altLang="en-US" sz="3200" b="1" dirty="0">
                <a:latin typeface="+mn-ea"/>
                <a:ea typeface="+mn-ea"/>
              </a:rPr>
              <a:t>稀疏矩阵</a:t>
            </a:r>
            <a:endParaRPr lang="en-US" altLang="zh-CN" sz="3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8184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数组的抽象数据类型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909" y="1775637"/>
            <a:ext cx="8540311" cy="2633519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数组是下标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index 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和值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value 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组成的偶对的集合。   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每个下标都与一个值对应，该值称做数组元素。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每个偶对形如：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index,value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    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345147" y="4181891"/>
            <a:ext cx="5347097" cy="673894"/>
            <a:chOff x="839" y="3294"/>
            <a:chExt cx="4491" cy="566"/>
          </a:xfrm>
          <a:noFill/>
        </p:grpSpPr>
        <p:sp>
          <p:nvSpPr>
            <p:cNvPr id="5" name="Text Box 19"/>
            <p:cNvSpPr txBox="1">
              <a:spLocks noChangeArrowheads="1"/>
            </p:cNvSpPr>
            <p:nvPr/>
          </p:nvSpPr>
          <p:spPr bwMode="auto">
            <a:xfrm>
              <a:off x="839" y="3305"/>
              <a:ext cx="3856" cy="271"/>
            </a:xfrm>
            <a:prstGeom prst="rect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>
              <a:lvl1pPr>
                <a:defRPr kumimoji="1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3</a:t>
              </a:r>
              <a:r>
                <a:rPr lang="en-US" altLang="zh-CN" sz="2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altLang="zh-CN" sz="2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altLang="zh-CN" sz="2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   …   … </a:t>
              </a:r>
              <a:r>
                <a:rPr lang="en-US" altLang="zh-CN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…</a:t>
              </a:r>
            </a:p>
          </p:txBody>
        </p:sp>
        <p:sp>
          <p:nvSpPr>
            <p:cNvPr id="6" name="Line 20"/>
            <p:cNvSpPr>
              <a:spLocks noChangeShapeType="1"/>
            </p:cNvSpPr>
            <p:nvPr/>
          </p:nvSpPr>
          <p:spPr bwMode="auto">
            <a:xfrm>
              <a:off x="1248" y="3304"/>
              <a:ext cx="0" cy="272"/>
            </a:xfrm>
            <a:prstGeom prst="lin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3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>
              <a:off x="1656" y="3306"/>
              <a:ext cx="0" cy="272"/>
            </a:xfrm>
            <a:prstGeom prst="lin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3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Line 22"/>
            <p:cNvSpPr>
              <a:spLocks noChangeShapeType="1"/>
            </p:cNvSpPr>
            <p:nvPr/>
          </p:nvSpPr>
          <p:spPr bwMode="auto">
            <a:xfrm>
              <a:off x="2019" y="3306"/>
              <a:ext cx="0" cy="272"/>
            </a:xfrm>
            <a:prstGeom prst="lin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3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23"/>
            <p:cNvSpPr>
              <a:spLocks noChangeShapeType="1"/>
            </p:cNvSpPr>
            <p:nvPr/>
          </p:nvSpPr>
          <p:spPr bwMode="auto">
            <a:xfrm>
              <a:off x="2427" y="3294"/>
              <a:ext cx="0" cy="295"/>
            </a:xfrm>
            <a:prstGeom prst="lin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3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24"/>
            <p:cNvSpPr>
              <a:spLocks noChangeShapeType="1"/>
            </p:cNvSpPr>
            <p:nvPr/>
          </p:nvSpPr>
          <p:spPr bwMode="auto">
            <a:xfrm>
              <a:off x="2835" y="3306"/>
              <a:ext cx="0" cy="272"/>
            </a:xfrm>
            <a:prstGeom prst="lin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3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>
              <a:off x="3243" y="3294"/>
              <a:ext cx="0" cy="295"/>
            </a:xfrm>
            <a:prstGeom prst="lin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3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930" y="3550"/>
              <a:ext cx="4400" cy="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kumimoji="1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1      …                                          maxLength-1</a:t>
              </a:r>
            </a:p>
          </p:txBody>
        </p:sp>
        <p:sp>
          <p:nvSpPr>
            <p:cNvPr id="13" name="Line 27"/>
            <p:cNvSpPr>
              <a:spLocks noChangeShapeType="1"/>
            </p:cNvSpPr>
            <p:nvPr/>
          </p:nvSpPr>
          <p:spPr bwMode="auto">
            <a:xfrm>
              <a:off x="4286" y="3294"/>
              <a:ext cx="0" cy="295"/>
            </a:xfrm>
            <a:prstGeom prst="lin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3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1385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数组的抽象数据类型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393" y="1466193"/>
            <a:ext cx="8408276" cy="4782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上一节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我们讨论了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语言对数组所提供的支持。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语言提供的数组并非一个完备的数据结构，主要体现在：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）不能实现数组的整体赋值；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）不能将数组作为函数值返回；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）对数组元素下标不提供边界检查；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）将数组名作为变量进行传递时，传递的实际上是数组的基地址。</a:t>
            </a:r>
          </a:p>
          <a:p>
            <a:pPr marL="0" indent="0">
              <a:buNone/>
            </a:pP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如果我们需要像使用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float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char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这些基本类型一样将数组作为一种数据类型来使用，则需要基于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语言所提供的数组支持，定义一个数组的抽象数据类型并实现。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619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5355"/>
            <a:ext cx="8923283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ADT 4-1 Array{</a:t>
            </a:r>
            <a:endParaRPr lang="zh-CN" altLang="zh-CN" sz="2400" b="1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57810" algn="just">
              <a:spcAft>
                <a:spcPts val="0"/>
              </a:spcAft>
            </a:pP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数据：</a:t>
            </a:r>
            <a:endParaRPr lang="zh-CN" altLang="zh-CN" sz="2400" b="1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下标</a:t>
            </a:r>
            <a:r>
              <a:rPr lang="en-US" altLang="zh-CN" sz="2400" b="1" i="1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= &lt; i</a:t>
            </a:r>
            <a:r>
              <a:rPr lang="en-US" altLang="zh-CN" sz="2400" b="1" kern="10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i</a:t>
            </a:r>
            <a:r>
              <a:rPr lang="en-US" altLang="zh-CN" sz="2400" b="1" kern="10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…, i</a:t>
            </a:r>
            <a:r>
              <a:rPr lang="en-US" altLang="zh-CN" sz="2400" b="1" kern="10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&gt;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和元素</a:t>
            </a:r>
            <a:r>
              <a:rPr lang="en-US" altLang="zh-CN" sz="2400" b="1" i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的偶对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</a:t>
            </a:r>
            <a:r>
              <a:rPr lang="en-US" altLang="zh-CN" sz="2400" b="1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v&gt;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集合。其中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是数组维度的数量，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b="1" kern="10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i</a:t>
            </a:r>
            <a:r>
              <a:rPr lang="en-US" altLang="zh-CN" sz="2400" b="1" kern="10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…, i</a:t>
            </a:r>
            <a:r>
              <a:rPr lang="en-US" altLang="zh-CN" sz="2400" b="1" kern="10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表示元素在数组各个维度的下标值；数组在各个维度的长度分别是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en-US" altLang="zh-CN" sz="2400" b="1" kern="10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m</a:t>
            </a:r>
            <a:r>
              <a:rPr lang="en-US" altLang="zh-CN" sz="2400" b="1" kern="10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…, </a:t>
            </a:r>
            <a:r>
              <a:rPr lang="en-US" altLang="zh-CN" sz="2400" b="1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en-US" altLang="zh-CN" sz="2400" b="1" kern="1000" baseline="-25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；数据元素类型为</a:t>
            </a:r>
            <a:r>
              <a:rPr lang="en-US" altLang="zh-CN" sz="2400" b="1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ElemType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b="1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57810" algn="just">
              <a:spcAft>
                <a:spcPts val="0"/>
              </a:spcAft>
            </a:pP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运算：</a:t>
            </a:r>
            <a:endParaRPr lang="zh-CN" altLang="zh-CN" sz="2400" b="1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75590" indent="257810" algn="just">
              <a:spcAft>
                <a:spcPts val="0"/>
              </a:spcAft>
            </a:pPr>
            <a:r>
              <a:rPr lang="en-US" altLang="zh-CN" sz="2400" b="1" kern="1000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CreateArray</a:t>
            </a:r>
            <a:r>
              <a:rPr lang="en-US" altLang="zh-CN" sz="2400" b="1" kern="1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(A, m</a:t>
            </a:r>
            <a:r>
              <a:rPr lang="en-US" altLang="zh-CN" sz="2400" b="1" kern="1000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400" b="1" kern="1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m</a:t>
            </a:r>
            <a:r>
              <a:rPr lang="en-US" altLang="zh-CN" sz="2400" b="1" kern="1000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400" b="1" kern="1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…, </a:t>
            </a:r>
            <a:r>
              <a:rPr lang="en-US" altLang="zh-CN" sz="2400" b="1" kern="1000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en-US" altLang="zh-CN" sz="2400" b="1" kern="1000" baseline="-25000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b="1" kern="1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zh-CN" sz="2400" b="1" kern="10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33400" indent="254000" algn="just">
              <a:spcAft>
                <a:spcPts val="0"/>
              </a:spcAft>
            </a:pP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创建运算：申请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维数组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所需存储空间并分配给数组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，成功分配则函数返回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OK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，否则，函数返回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ERROR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b="1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75590" indent="257810" algn="just">
              <a:spcAft>
                <a:spcPts val="0"/>
              </a:spcAft>
            </a:pPr>
            <a:r>
              <a:rPr lang="en-US" altLang="zh-CN" sz="2400" b="1" kern="1000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DestroyArray</a:t>
            </a:r>
            <a:r>
              <a:rPr lang="en-US" altLang="zh-CN" sz="2400" b="1" kern="1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(A)</a:t>
            </a:r>
            <a:endParaRPr lang="zh-CN" altLang="zh-CN" sz="2400" b="1" kern="10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75590" indent="257810" algn="just">
              <a:spcAft>
                <a:spcPts val="0"/>
              </a:spcAft>
            </a:pP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清除运算：判断数组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是否存在，若存在，则撤销数组，函数返回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OK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；否则，函数返回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ERROR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b="1" kern="10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75590" indent="257810" algn="just">
              <a:spcAft>
                <a:spcPts val="0"/>
              </a:spcAft>
            </a:pPr>
            <a:r>
              <a:rPr lang="en-US" altLang="zh-CN" sz="2400" b="1" kern="1000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RetrieveArray</a:t>
            </a:r>
            <a:r>
              <a:rPr lang="en-US" altLang="zh-CN" sz="2400" b="1" kern="1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(A, i</a:t>
            </a:r>
            <a:r>
              <a:rPr lang="en-US" altLang="zh-CN" sz="2400" b="1" kern="1000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400" b="1" kern="1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i</a:t>
            </a:r>
            <a:r>
              <a:rPr lang="en-US" altLang="zh-CN" sz="2400" b="1" kern="1000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400" b="1" kern="1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…, i</a:t>
            </a:r>
            <a:r>
              <a:rPr lang="en-US" altLang="zh-CN" sz="2400" b="1" kern="1000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b="1" kern="1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x)</a:t>
            </a:r>
            <a:endParaRPr lang="zh-CN" altLang="zh-CN" sz="2400" b="1" kern="10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33400" indent="254000" algn="just">
              <a:spcAft>
                <a:spcPts val="0"/>
              </a:spcAft>
            </a:pP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数组元素查询运算：判断数组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是否存在，若不存在，则函数返回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ERROR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；否则，对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b="1" kern="10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i</a:t>
            </a:r>
            <a:r>
              <a:rPr lang="en-US" altLang="zh-CN" sz="2400" b="1" kern="10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…, i</a:t>
            </a:r>
            <a:r>
              <a:rPr lang="en-US" altLang="zh-CN" sz="2400" b="1" kern="10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进行边界检查，若下标非法，则函数返回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ERROR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，否则在参数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中返回下标为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b="1" kern="10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i</a:t>
            </a:r>
            <a:r>
              <a:rPr lang="en-US" altLang="zh-CN" sz="2400" b="1" kern="10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…, i</a:t>
            </a:r>
            <a:r>
              <a:rPr lang="en-US" altLang="zh-CN" sz="2400" b="1" kern="10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的数组元素，函数返回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OK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b="1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57810" algn="just">
              <a:spcAft>
                <a:spcPts val="0"/>
              </a:spcAft>
            </a:pP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zh-CN" altLang="zh-CN" sz="2400" b="1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743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16" y="484389"/>
            <a:ext cx="8650013" cy="5799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2400" b="1" kern="1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 </a:t>
            </a:r>
            <a:r>
              <a:rPr lang="en-US" altLang="zh-CN" sz="2400" b="1" kern="1000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StoreArrayItem</a:t>
            </a:r>
            <a:r>
              <a:rPr lang="en-US" altLang="zh-CN" sz="2400" b="1" kern="1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(A, i</a:t>
            </a:r>
            <a:r>
              <a:rPr lang="en-US" altLang="zh-CN" sz="2400" b="1" kern="1000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400" b="1" kern="1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i</a:t>
            </a:r>
            <a:r>
              <a:rPr lang="en-US" altLang="zh-CN" sz="2400" b="1" kern="1000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400" b="1" kern="1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…, i</a:t>
            </a:r>
            <a:r>
              <a:rPr lang="en-US" altLang="zh-CN" sz="2400" b="1" kern="1000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b="1" kern="1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x)</a:t>
            </a:r>
            <a:endParaRPr lang="zh-CN" altLang="zh-CN" sz="2400" b="1" kern="10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33400" indent="1905" algn="just">
              <a:spcBef>
                <a:spcPts val="120"/>
              </a:spcBef>
              <a:spcAft>
                <a:spcPts val="120"/>
              </a:spcAft>
            </a:pP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数组元素赋值运算：判断数组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是否存在，若不存在，则函数返回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ERROR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；否则，对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b="1" kern="10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i</a:t>
            </a:r>
            <a:r>
              <a:rPr lang="en-US" altLang="zh-CN" sz="2400" b="1" kern="10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…, i</a:t>
            </a:r>
            <a:r>
              <a:rPr lang="en-US" altLang="zh-CN" sz="2400" b="1" kern="10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进行边界检查，若下标非法，则函数返回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ERROR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，否则将下标为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b="1" kern="10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i</a:t>
            </a:r>
            <a:r>
              <a:rPr lang="en-US" altLang="zh-CN" sz="2400" b="1" kern="10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…, i</a:t>
            </a:r>
            <a:r>
              <a:rPr lang="en-US" altLang="zh-CN" sz="2400" b="1" kern="10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的数组元素值设置为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，函数返回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OK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b="1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33400" indent="190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b="1" kern="1000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OutputArray</a:t>
            </a:r>
            <a:r>
              <a:rPr lang="en-US" altLang="zh-CN" sz="2400" b="1" kern="1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(A)</a:t>
            </a:r>
            <a:endParaRPr lang="zh-CN" altLang="zh-CN" sz="2400" b="1" kern="10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66700" indent="266700" algn="just">
              <a:spcBef>
                <a:spcPts val="120"/>
              </a:spcBef>
              <a:spcAft>
                <a:spcPts val="120"/>
              </a:spcAft>
            </a:pP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数组输出运算：判断数组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是否存在，若不存在，则函数返回；否则，将数组中所有元素依次输出。</a:t>
            </a:r>
            <a:endParaRPr lang="en-US" altLang="zh-CN" sz="2400" b="1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66700" indent="266700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b="1" kern="1000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CopyArray</a:t>
            </a:r>
            <a:r>
              <a:rPr lang="en-US" altLang="zh-CN" sz="2400" b="1" kern="1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(A, B)</a:t>
            </a:r>
          </a:p>
          <a:p>
            <a:pPr marL="266700" indent="266700" algn="just">
              <a:spcBef>
                <a:spcPts val="120"/>
              </a:spcBef>
              <a:spcAft>
                <a:spcPts val="120"/>
              </a:spcAft>
            </a:pP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数组拷贝运算：判断数组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是否存在，若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不存在，则函数返回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ERROR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；否则，判断数组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是否大小相同（指每一个维度的大小都相同），若不同，则函数返回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ERROR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；否则，将数组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中元素依次拷贝到数组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中；</a:t>
            </a:r>
            <a:endParaRPr lang="zh-CN" altLang="zh-CN" sz="2400" b="1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66700" indent="266700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endParaRPr lang="zh-CN" altLang="zh-CN" sz="2400" b="1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54000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zh-CN" altLang="zh-CN" sz="2400" b="1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2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8656" y="1703052"/>
            <a:ext cx="5502728" cy="441910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数组</a:t>
            </a:r>
            <a:endParaRPr lang="en-US" altLang="zh-CN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数组的抽象数据类型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特殊矩阵</a:t>
            </a:r>
          </a:p>
          <a:p>
            <a:r>
              <a:rPr lang="zh-CN" altLang="en-US" sz="3200" b="1" dirty="0">
                <a:latin typeface="+mn-ea"/>
                <a:ea typeface="+mn-ea"/>
              </a:rPr>
              <a:t>稀疏矩阵</a:t>
            </a:r>
            <a:endParaRPr lang="en-US" altLang="zh-CN" sz="3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8932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3836" y="1235284"/>
            <a:ext cx="7625254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5905" algn="just">
              <a:spcBef>
                <a:spcPts val="600"/>
              </a:spcBef>
              <a:spcAft>
                <a:spcPts val="0"/>
              </a:spcAft>
            </a:pPr>
            <a:r>
              <a:rPr lang="zh-CN" altLang="zh-CN" sz="2800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借助</a:t>
            </a:r>
            <a:r>
              <a:rPr lang="en-US" altLang="zh-CN" sz="28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zh-CN" sz="2800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语言的结构体和动态数组，实现一个三维整型数组类型</a:t>
            </a:r>
            <a:r>
              <a:rPr lang="en-US" altLang="zh-CN" sz="2800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TDArray</a:t>
            </a:r>
            <a:r>
              <a:rPr lang="zh-CN" altLang="zh-CN" sz="2800" kern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及其运算。</a:t>
            </a:r>
            <a:endParaRPr lang="zh-CN" altLang="zh-CN" sz="2800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66700" indent="266700"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2800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typedef</a:t>
            </a:r>
            <a:r>
              <a:rPr lang="en-US" altLang="zh-CN" sz="28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struct</a:t>
            </a:r>
            <a:r>
              <a:rPr lang="en-US" altLang="zh-CN" sz="28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tdarray</a:t>
            </a:r>
            <a:endParaRPr lang="zh-CN" altLang="zh-CN" sz="2800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55905" algn="just">
              <a:spcAft>
                <a:spcPts val="0"/>
              </a:spcAft>
            </a:pPr>
            <a:r>
              <a:rPr lang="en-US" altLang="zh-CN" sz="28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	{</a:t>
            </a:r>
            <a:endParaRPr lang="zh-CN" altLang="zh-CN" sz="2800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55905" algn="just">
              <a:spcAft>
                <a:spcPts val="0"/>
              </a:spcAft>
            </a:pPr>
            <a:r>
              <a:rPr lang="en-US" altLang="zh-CN" sz="28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		</a:t>
            </a:r>
            <a:r>
              <a:rPr lang="en-US" altLang="zh-CN" sz="2800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8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m1;</a:t>
            </a:r>
            <a:endParaRPr lang="zh-CN" altLang="zh-CN" sz="2800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55905" algn="just">
              <a:spcAft>
                <a:spcPts val="0"/>
              </a:spcAft>
            </a:pPr>
            <a:r>
              <a:rPr lang="en-US" altLang="zh-CN" sz="28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		</a:t>
            </a:r>
            <a:r>
              <a:rPr lang="en-US" altLang="zh-CN" sz="2800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8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m2;</a:t>
            </a:r>
            <a:endParaRPr lang="zh-CN" altLang="zh-CN" sz="2800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55905" algn="just">
              <a:spcAft>
                <a:spcPts val="0"/>
              </a:spcAft>
            </a:pPr>
            <a:r>
              <a:rPr lang="en-US" altLang="zh-CN" sz="28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		</a:t>
            </a:r>
            <a:r>
              <a:rPr lang="en-US" altLang="zh-CN" sz="2800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8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m3;</a:t>
            </a:r>
            <a:endParaRPr lang="zh-CN" altLang="zh-CN" sz="2800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55905" algn="just">
              <a:spcAft>
                <a:spcPts val="0"/>
              </a:spcAft>
            </a:pPr>
            <a:r>
              <a:rPr lang="en-US" altLang="zh-CN" sz="28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		</a:t>
            </a:r>
            <a:r>
              <a:rPr lang="en-US" altLang="zh-CN" sz="2800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8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*array;</a:t>
            </a:r>
            <a:endParaRPr lang="zh-CN" altLang="zh-CN" sz="2800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66700" indent="266700" algn="just">
              <a:spcAft>
                <a:spcPts val="600"/>
              </a:spcAft>
            </a:pPr>
            <a:r>
              <a:rPr lang="en-US" altLang="zh-CN" sz="28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r>
              <a:rPr lang="en-US" altLang="zh-CN" sz="2800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TDArray</a:t>
            </a:r>
            <a:r>
              <a:rPr lang="en-US" altLang="zh-CN" sz="28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lang="zh-CN" altLang="zh-CN" sz="2800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8154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16" y="0"/>
            <a:ext cx="8555421" cy="6781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Status </a:t>
            </a:r>
            <a:r>
              <a:rPr lang="en-US" altLang="zh-CN" sz="2400" b="1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CreateArray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en-US" altLang="zh-CN" sz="2400" b="1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TDArray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*</a:t>
            </a:r>
            <a:r>
              <a:rPr lang="en-US" altLang="zh-CN" sz="2400" b="1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tdarray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en-US" altLang="zh-CN" sz="2400" b="1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m1, </a:t>
            </a:r>
            <a:r>
              <a:rPr lang="en-US" altLang="zh-CN" sz="2400" b="1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m2, </a:t>
            </a:r>
            <a:r>
              <a:rPr lang="en-US" altLang="zh-CN" sz="2400" b="1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m3)</a:t>
            </a:r>
            <a:endParaRPr lang="zh-CN" altLang="zh-CN" sz="2400" b="1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  <a:endParaRPr lang="zh-CN" altLang="zh-CN" sz="2400" b="1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en-US" altLang="zh-CN" sz="2400" b="1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tdarray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-&gt;m1 = m1;</a:t>
            </a:r>
            <a:endParaRPr lang="zh-CN" altLang="zh-CN" sz="2400" b="1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en-US" altLang="zh-CN" sz="2400" b="1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tdarray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-&gt;m2 = m2;</a:t>
            </a:r>
            <a:endParaRPr lang="zh-CN" altLang="zh-CN" sz="2400" b="1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en-US" altLang="zh-CN" sz="2400" b="1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tdarray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-&gt;m3 = m3;</a:t>
            </a:r>
            <a:endParaRPr lang="zh-CN" altLang="zh-CN" sz="2400" b="1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b="1" kern="1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en-US" altLang="zh-CN" sz="2400" b="1" kern="1000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tdarray</a:t>
            </a:r>
            <a:r>
              <a:rPr lang="en-US" altLang="zh-CN" sz="2400" b="1" kern="1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-&gt;array = (</a:t>
            </a:r>
            <a:r>
              <a:rPr lang="en-US" altLang="zh-CN" sz="2400" b="1" kern="1000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400" b="1" kern="1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*)</a:t>
            </a:r>
            <a:r>
              <a:rPr lang="en-US" altLang="zh-CN" sz="2400" b="1" i="1" kern="1000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malloc</a:t>
            </a:r>
            <a:r>
              <a:rPr lang="en-US" altLang="zh-CN" sz="2400" b="1" kern="1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(m1*m2*m3*</a:t>
            </a:r>
            <a:r>
              <a:rPr lang="en-US" altLang="zh-CN" sz="2400" b="1" i="1" kern="1000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sizeof</a:t>
            </a:r>
            <a:r>
              <a:rPr lang="en-US" altLang="zh-CN" sz="2400" b="1" kern="1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b="1" kern="1000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400" b="1" kern="1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));</a:t>
            </a:r>
            <a:endParaRPr lang="zh-CN" altLang="zh-CN" sz="2400" b="1" kern="10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if(!</a:t>
            </a:r>
            <a:r>
              <a:rPr lang="en-US" altLang="zh-CN" sz="2400" b="1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tdarray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-&gt;array) return ERROR;</a:t>
            </a:r>
            <a:endParaRPr lang="zh-CN" altLang="zh-CN" sz="2400" b="1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return OK;</a:t>
            </a:r>
            <a:endParaRPr lang="zh-CN" altLang="zh-CN" sz="2400" b="1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zh-CN" altLang="zh-CN" sz="2400" b="1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endParaRPr lang="zh-CN" altLang="zh-CN" sz="2400" b="1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Status </a:t>
            </a:r>
            <a:r>
              <a:rPr lang="en-US" altLang="zh-CN" sz="2400" b="1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DestroyArray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en-US" altLang="zh-CN" sz="2400" b="1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TDArray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* </a:t>
            </a:r>
            <a:r>
              <a:rPr lang="en-US" altLang="zh-CN" sz="2400" b="1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tdarray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zh-CN" sz="2400" b="1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  <a:endParaRPr lang="zh-CN" altLang="zh-CN" sz="2400" b="1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if(!</a:t>
            </a:r>
            <a:r>
              <a:rPr lang="en-US" altLang="zh-CN" sz="2400" b="1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tdarray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return ERROR;</a:t>
            </a:r>
            <a:endParaRPr lang="zh-CN" altLang="zh-CN" sz="2400" b="1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if(</a:t>
            </a:r>
            <a:r>
              <a:rPr lang="en-US" altLang="zh-CN" sz="2400" b="1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tdarray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-&gt;array) free(</a:t>
            </a:r>
            <a:r>
              <a:rPr lang="en-US" altLang="zh-CN" sz="2400" b="1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tdarray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-&gt;array);</a:t>
            </a:r>
            <a:endParaRPr lang="zh-CN" altLang="zh-CN" sz="2400" b="1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free(</a:t>
            </a:r>
            <a:r>
              <a:rPr lang="en-US" altLang="zh-CN" sz="2400" b="1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tdarray</a:t>
            </a: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  <a:endParaRPr lang="zh-CN" altLang="zh-CN" sz="2400" b="1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return OK;</a:t>
            </a:r>
            <a:endParaRPr lang="zh-CN" altLang="zh-CN" sz="2400" b="1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b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zh-CN" altLang="zh-CN" sz="2400" b="1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808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4592" y="926956"/>
            <a:ext cx="8812924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Status 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RetrieveArray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(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TDArray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tdarray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, 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int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i1, 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int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i2, 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int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i3, 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int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*x)</a:t>
            </a:r>
            <a:endParaRPr lang="zh-CN" altLang="zh-CN" sz="2400" kern="1000" dirty="0">
              <a:latin typeface="Courier New" panose="02070309020205020404" pitchFamily="49" charset="0"/>
              <a:ea typeface="方正书宋简体" panose="03000509000000000000" pitchFamily="65" charset="-122"/>
            </a:endParaRP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{</a:t>
            </a:r>
            <a:endParaRPr lang="zh-CN" altLang="zh-CN" sz="2400" kern="1000" dirty="0">
              <a:latin typeface="Courier New" panose="02070309020205020404" pitchFamily="49" charset="0"/>
              <a:ea typeface="方正书宋简体" panose="03000509000000000000" pitchFamily="65" charset="-122"/>
            </a:endParaRP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if(!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tdarray.array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 return 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NotPresent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;</a:t>
            </a:r>
            <a:endParaRPr lang="zh-CN" altLang="zh-CN" sz="2400" kern="1000" dirty="0">
              <a:latin typeface="Courier New" panose="02070309020205020404" pitchFamily="49" charset="0"/>
              <a:ea typeface="方正书宋简体" panose="03000509000000000000" pitchFamily="65" charset="-122"/>
            </a:endParaRP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if(i1&lt;0 ||i2&lt;0||i3&lt;0||</a:t>
            </a: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             i1&gt;=tdarray.m1||i2&gt;=tdarray.m2||i3&gt;=tdarray.m3) </a:t>
            </a: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             return 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IllegalIndex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;</a:t>
            </a:r>
            <a:endParaRPr lang="zh-CN" altLang="zh-CN" sz="2400" kern="1000" dirty="0">
              <a:latin typeface="Courier New" panose="02070309020205020404" pitchFamily="49" charset="0"/>
              <a:ea typeface="方正书宋简体" panose="03000509000000000000" pitchFamily="65" charset="-122"/>
            </a:endParaRP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b="1" kern="1000" dirty="0">
                <a:solidFill>
                  <a:srgbClr val="FFFF00"/>
                </a:solidFill>
                <a:latin typeface="Times New Roman" panose="02020603050405020304" pitchFamily="18" charset="0"/>
                <a:ea typeface="方正书宋简体" panose="03000509000000000000" pitchFamily="65" charset="-122"/>
              </a:rPr>
              <a:t>	*x = *(tdarray.array+i1*m2*m3+i2*m3+i3);</a:t>
            </a:r>
            <a:endParaRPr lang="zh-CN" altLang="zh-CN" sz="2400" b="1" kern="1000" dirty="0">
              <a:solidFill>
                <a:srgbClr val="FFFF00"/>
              </a:solidFill>
              <a:latin typeface="Courier New" panose="02070309020205020404" pitchFamily="49" charset="0"/>
              <a:ea typeface="方正书宋简体" panose="03000509000000000000" pitchFamily="65" charset="-122"/>
            </a:endParaRP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Return OK;</a:t>
            </a:r>
            <a:endParaRPr lang="zh-CN" altLang="zh-CN" sz="2400" kern="1000" dirty="0">
              <a:latin typeface="Courier New" panose="02070309020205020404" pitchFamily="49" charset="0"/>
              <a:ea typeface="方正书宋简体" panose="03000509000000000000" pitchFamily="65" charset="-122"/>
            </a:endParaRP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}</a:t>
            </a:r>
            <a:endParaRPr lang="zh-CN" altLang="zh-CN" sz="2400" kern="1000" dirty="0">
              <a:latin typeface="Courier New" panose="02070309020205020404" pitchFamily="49" charset="0"/>
              <a:ea typeface="方正书宋简体" panose="03000509000000000000" pitchFamily="65" charset="-122"/>
            </a:endParaRP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 </a:t>
            </a:r>
            <a:endParaRPr lang="zh-CN" altLang="zh-CN" sz="2400" kern="1000" dirty="0">
              <a:latin typeface="Courier New" panose="02070309020205020404" pitchFamily="49" charset="0"/>
              <a:ea typeface="方正书宋简体" panose="03000509000000000000" pitchFamily="65" charset="-122"/>
            </a:endParaRP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endParaRPr lang="zh-CN" altLang="zh-CN" sz="2400" kern="1000" dirty="0">
              <a:latin typeface="Courier New" panose="02070309020205020404" pitchFamily="49" charset="0"/>
              <a:ea typeface="方正书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870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94442" y="1725742"/>
            <a:ext cx="8991601" cy="3621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Status 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StoreArrayItem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(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TDArray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*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tdarray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, 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int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i1, 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int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i2, 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int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i3, 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int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x)</a:t>
            </a:r>
            <a:endParaRPr lang="zh-CN" altLang="zh-CN" sz="2400" kern="1000" dirty="0">
              <a:latin typeface="Courier New" panose="02070309020205020404" pitchFamily="49" charset="0"/>
              <a:ea typeface="方正书宋简体" panose="03000509000000000000" pitchFamily="65" charset="-122"/>
            </a:endParaRP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{</a:t>
            </a:r>
            <a:endParaRPr lang="zh-CN" altLang="zh-CN" sz="2400" kern="1000" dirty="0">
              <a:latin typeface="Courier New" panose="02070309020205020404" pitchFamily="49" charset="0"/>
              <a:ea typeface="方正书宋简体" panose="03000509000000000000" pitchFamily="65" charset="-122"/>
            </a:endParaRP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if(!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tdarray.array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 return 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NotPresent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;</a:t>
            </a:r>
            <a:endParaRPr lang="zh-CN" altLang="zh-CN" sz="2400" kern="1000" dirty="0">
              <a:latin typeface="Courier New" panose="02070309020205020404" pitchFamily="49" charset="0"/>
              <a:ea typeface="方正书宋简体" panose="03000509000000000000" pitchFamily="65" charset="-122"/>
            </a:endParaRP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if(i1&lt;0 ||i2&lt;0||i3&lt;0||i1&gt;=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tdarray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-&gt;m1</a:t>
            </a: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             ||i2&gt;=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tdarray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-&gt;m2||i3&gt;=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tdarray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-&gt;m3) </a:t>
            </a: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             return 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IllegalIndex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;</a:t>
            </a:r>
            <a:endParaRPr lang="zh-CN" altLang="zh-CN" sz="2400" kern="1000" dirty="0">
              <a:latin typeface="Courier New" panose="02070309020205020404" pitchFamily="49" charset="0"/>
              <a:ea typeface="方正书宋简体" panose="03000509000000000000" pitchFamily="65" charset="-122"/>
            </a:endParaRP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kern="1000" dirty="0">
                <a:solidFill>
                  <a:srgbClr val="FFFF00"/>
                </a:solidFill>
                <a:latin typeface="Times New Roman" panose="02020603050405020304" pitchFamily="18" charset="0"/>
                <a:ea typeface="方正书宋简体" panose="03000509000000000000" pitchFamily="65" charset="-122"/>
              </a:rPr>
              <a:t>	*(tdarray.array+i1*m2*m3+i2*m3+i3) = x;</a:t>
            </a:r>
            <a:endParaRPr lang="zh-CN" altLang="zh-CN" sz="2400" kern="1000" dirty="0">
              <a:solidFill>
                <a:srgbClr val="FFFF00"/>
              </a:solidFill>
              <a:latin typeface="Courier New" panose="02070309020205020404" pitchFamily="49" charset="0"/>
              <a:ea typeface="方正书宋简体" panose="03000509000000000000" pitchFamily="65" charset="-122"/>
            </a:endParaRP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return OK;</a:t>
            </a:r>
            <a:endParaRPr lang="zh-CN" altLang="zh-CN" sz="2400" kern="1000" dirty="0">
              <a:latin typeface="Courier New" panose="02070309020205020404" pitchFamily="49" charset="0"/>
              <a:ea typeface="方正书宋简体" panose="03000509000000000000" pitchFamily="65" charset="-122"/>
            </a:endParaRPr>
          </a:p>
          <a:p>
            <a:pPr marL="263525" indent="269875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}</a:t>
            </a:r>
            <a:endParaRPr lang="zh-CN" altLang="zh-CN" sz="2400" kern="1000" dirty="0">
              <a:latin typeface="Courier New" panose="02070309020205020404" pitchFamily="49" charset="0"/>
              <a:ea typeface="方正书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9441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8656" y="1703052"/>
            <a:ext cx="5502728" cy="441910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数组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数组的抽象数据类型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特殊矩阵</a:t>
            </a:r>
          </a:p>
          <a:p>
            <a:r>
              <a:rPr lang="zh-CN" altLang="en-US" sz="3200" b="1" dirty="0">
                <a:latin typeface="+mn-ea"/>
                <a:ea typeface="+mn-ea"/>
              </a:rPr>
              <a:t>稀疏矩阵</a:t>
            </a:r>
            <a:endParaRPr lang="en-US" altLang="zh-CN" sz="3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7764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9" y="1732360"/>
            <a:ext cx="8374107" cy="4195481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(Matrix) 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在数学中描述为一个按照长方阵列排列的复数或实数集合。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矩阵的概念被广泛应用于数学、物理学、计算机科学等学科中。在计算机科学中，图像处理、三维动画制作等都需要应用矩阵及其运算。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基于矩阵具有行与列的概念，二维数组非常适合于描述矩阵。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4254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特殊矩阵之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对称矩阵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121" y="2583563"/>
            <a:ext cx="5183372" cy="2633519"/>
          </a:xfrm>
        </p:spPr>
        <p:txBody>
          <a:bodyPr>
            <a:normAutofit/>
          </a:bodyPr>
          <a:lstStyle/>
          <a:p>
            <a:r>
              <a:rPr lang="zh-CN" altLang="en-US" sz="21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sz="21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n×n</a:t>
            </a:r>
            <a:r>
              <a:rPr lang="zh-CN" altLang="en-US" sz="21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的矩阵</a:t>
            </a:r>
            <a:r>
              <a:rPr lang="en-US" altLang="zh-CN" sz="21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1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中，若</a:t>
            </a:r>
            <a:r>
              <a:rPr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100" b="1" baseline="-25000" dirty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lang="en-US" altLang="zh-CN" sz="2100" b="1" baseline="-25000" dirty="0" err="1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100" b="1" baseline="-25000" dirty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][j]</a:t>
            </a:r>
            <a:r>
              <a:rPr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=a</a:t>
            </a:r>
            <a:r>
              <a:rPr lang="en-US" altLang="zh-CN" sz="2100" b="1" baseline="-25000" dirty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[j][</a:t>
            </a:r>
            <a:r>
              <a:rPr lang="en-US" altLang="zh-CN" sz="2100" b="1" baseline="-25000" dirty="0" err="1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100" b="1" baseline="-25000" dirty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lang="en-US" altLang="zh-CN" sz="21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(1≤i,j≤n)</a:t>
            </a:r>
            <a:r>
              <a:rPr lang="zh-CN" altLang="en-US" sz="21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，则称其为</a:t>
            </a:r>
            <a:r>
              <a:rPr lang="en-US" altLang="zh-CN" sz="21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1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阶对称矩阵</a:t>
            </a:r>
            <a:endParaRPr lang="en-US" altLang="zh-CN" sz="21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1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只存储上三角</a:t>
            </a:r>
            <a:r>
              <a:rPr lang="en-US" altLang="zh-CN" sz="21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1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或下三角</a:t>
            </a:r>
            <a:r>
              <a:rPr lang="en-US" altLang="zh-CN" sz="21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1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中的元素</a:t>
            </a:r>
            <a:r>
              <a:rPr lang="en-US" altLang="zh-CN" sz="21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100" b="1" dirty="0">
                <a:solidFill>
                  <a:srgbClr val="92D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包括对角线上的元素</a:t>
            </a:r>
            <a:r>
              <a:rPr lang="en-US" altLang="zh-CN" sz="21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1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n×n</a:t>
            </a:r>
            <a:r>
              <a:rPr lang="zh-CN" altLang="en-US" sz="21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的三角矩阵，需要</a:t>
            </a:r>
            <a:r>
              <a:rPr lang="en-US" altLang="zh-CN" sz="21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n(n+1)/2</a:t>
            </a:r>
            <a:r>
              <a:rPr lang="zh-CN" altLang="en-US" sz="21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个元素的存储空间，提高了存储效率</a:t>
            </a:r>
            <a:endParaRPr lang="en-US" altLang="zh-CN" sz="21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777467" y="2874778"/>
                <a:ext cx="2706190" cy="1753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e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e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𝟖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</m:t>
                                      </m:r>
                                    </m:e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𝟕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𝟔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1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𝟕</m:t>
                                      </m:r>
                                    </m:e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𝟔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e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467" y="2874778"/>
                <a:ext cx="2706190" cy="17534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020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特殊矩阵之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对称矩阵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584" y="2190460"/>
            <a:ext cx="8199559" cy="2633519"/>
          </a:xfrm>
        </p:spPr>
        <p:txBody>
          <a:bodyPr>
            <a:normAutofit/>
          </a:bodyPr>
          <a:lstStyle/>
          <a:p>
            <a:r>
              <a:rPr lang="zh-CN" altLang="en-US" sz="21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以</a:t>
            </a:r>
            <a:r>
              <a:rPr lang="zh-CN" altLang="en-US" sz="2100" b="1" dirty="0">
                <a:solidFill>
                  <a:srgbClr val="92D05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行优先顺序</a:t>
            </a:r>
            <a:r>
              <a:rPr lang="zh-CN" altLang="en-US" sz="21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在数组</a:t>
            </a:r>
            <a:r>
              <a:rPr lang="en-US" altLang="zh-CN" sz="21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1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中存储下三角元素，则矩阵元素</a:t>
            </a:r>
            <a:r>
              <a:rPr lang="en-US" altLang="zh-CN" sz="21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100" b="1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100" b="1" baseline="-250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100" b="1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][j]</a:t>
            </a:r>
            <a:r>
              <a:rPr lang="zh-CN" altLang="en-US" sz="21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在数组</a:t>
            </a:r>
            <a:r>
              <a:rPr lang="en-US" altLang="zh-CN" sz="21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1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中的</a:t>
            </a:r>
            <a:r>
              <a:rPr lang="zh-CN" altLang="en-US" sz="21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存储位置</a:t>
            </a:r>
            <a:r>
              <a:rPr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1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为：</a:t>
            </a:r>
            <a:endParaRPr lang="en-US" altLang="zh-CN" sz="21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679792" y="2845355"/>
                <a:ext cx="4997843" cy="1771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1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  <m:e/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/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𝟑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𝟑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𝟑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𝟒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𝟒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𝟒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𝟑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𝟒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𝟒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𝟒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100" b="1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792" y="2845355"/>
                <a:ext cx="4997843" cy="17710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81116" y="3240857"/>
                <a:ext cx="2517612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16" y="3240857"/>
                <a:ext cx="2517612" cy="1248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04022" y="4951478"/>
          <a:ext cx="7980121" cy="470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7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7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7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67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56173" y="5025393"/>
                <a:ext cx="676275" cy="32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35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35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73" y="5025393"/>
                <a:ext cx="676275" cy="320344"/>
              </a:xfrm>
              <a:prstGeom prst="rect">
                <a:avLst/>
              </a:prstGeom>
              <a:blipFill>
                <a:blip r:embed="rId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186999" y="5025393"/>
                <a:ext cx="676275" cy="32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35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35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999" y="5025393"/>
                <a:ext cx="676275" cy="320344"/>
              </a:xfrm>
              <a:prstGeom prst="rect">
                <a:avLst/>
              </a:prstGeom>
              <a:blipFill>
                <a:blip r:embed="rId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696282" y="5025393"/>
                <a:ext cx="676275" cy="32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35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35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82" y="5025393"/>
                <a:ext cx="676275" cy="320344"/>
              </a:xfrm>
              <a:prstGeom prst="rect">
                <a:avLst/>
              </a:prstGeom>
              <a:blipFill>
                <a:blip r:embed="rId6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278125" y="5025393"/>
                <a:ext cx="676275" cy="32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35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35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125" y="5025393"/>
                <a:ext cx="676275" cy="320344"/>
              </a:xfrm>
              <a:prstGeom prst="rect">
                <a:avLst/>
              </a:prstGeom>
              <a:blipFill>
                <a:blip r:embed="rId7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787407" y="5025393"/>
                <a:ext cx="676275" cy="32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35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35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407" y="5025393"/>
                <a:ext cx="676275" cy="320344"/>
              </a:xfrm>
              <a:prstGeom prst="rect">
                <a:avLst/>
              </a:prstGeom>
              <a:blipFill>
                <a:blip r:embed="rId8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269548" y="5025392"/>
                <a:ext cx="676275" cy="32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35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35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548" y="5025392"/>
                <a:ext cx="676275" cy="320344"/>
              </a:xfrm>
              <a:prstGeom prst="rect">
                <a:avLst/>
              </a:prstGeom>
              <a:blipFill>
                <a:blip r:embed="rId9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851381" y="5021129"/>
                <a:ext cx="676275" cy="32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35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35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381" y="5021129"/>
                <a:ext cx="676275" cy="320344"/>
              </a:xfrm>
              <a:prstGeom prst="rect">
                <a:avLst/>
              </a:prstGeom>
              <a:blipFill>
                <a:blip r:embed="rId10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340926" y="5025392"/>
                <a:ext cx="676275" cy="32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35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35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926" y="5025392"/>
                <a:ext cx="676275" cy="320344"/>
              </a:xfrm>
              <a:prstGeom prst="rect">
                <a:avLst/>
              </a:prstGeom>
              <a:blipFill>
                <a:blip r:embed="rId11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822097" y="5031755"/>
                <a:ext cx="676275" cy="32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35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35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097" y="5031755"/>
                <a:ext cx="676275" cy="320344"/>
              </a:xfrm>
              <a:prstGeom prst="rect">
                <a:avLst/>
              </a:prstGeom>
              <a:blipFill>
                <a:blip r:embed="rId12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331379" y="5038118"/>
                <a:ext cx="676275" cy="32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35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35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379" y="5038118"/>
                <a:ext cx="676275" cy="320344"/>
              </a:xfrm>
              <a:prstGeom prst="rect">
                <a:avLst/>
              </a:prstGeom>
              <a:blipFill>
                <a:blip r:embed="rId13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933687" y="5021129"/>
                <a:ext cx="676275" cy="32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35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35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687" y="5021129"/>
                <a:ext cx="676275" cy="320344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6423232" y="5025392"/>
                <a:ext cx="676275" cy="32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35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35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232" y="5025392"/>
                <a:ext cx="676275" cy="320344"/>
              </a:xfrm>
              <a:prstGeom prst="rect">
                <a:avLst/>
              </a:prstGeom>
              <a:blipFill>
                <a:blip r:embed="rId1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6904403" y="5031755"/>
                <a:ext cx="676275" cy="32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35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35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403" y="5031755"/>
                <a:ext cx="676275" cy="320344"/>
              </a:xfrm>
              <a:prstGeom prst="rect">
                <a:avLst/>
              </a:prstGeom>
              <a:blipFill>
                <a:blip r:embed="rId16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7413685" y="5038118"/>
                <a:ext cx="676275" cy="32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35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35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685" y="5038118"/>
                <a:ext cx="676275" cy="320344"/>
              </a:xfrm>
              <a:prstGeom prst="rect">
                <a:avLst/>
              </a:prstGeom>
              <a:blipFill>
                <a:blip r:embed="rId17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7908226" y="5021129"/>
                <a:ext cx="676275" cy="32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35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35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sz="135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226" y="5021129"/>
                <a:ext cx="676275" cy="320344"/>
              </a:xfrm>
              <a:prstGeom prst="rect">
                <a:avLst/>
              </a:prstGeom>
              <a:blipFill>
                <a:blip r:embed="rId18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853263" y="5477076"/>
            <a:ext cx="43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578525" y="5477076"/>
            <a:ext cx="43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907816" y="5477076"/>
            <a:ext cx="43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822096" y="5470286"/>
            <a:ext cx="43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242727" y="5470286"/>
            <a:ext cx="43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445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特殊矩阵之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上下三角矩阵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5992" y="1855949"/>
            <a:ext cx="8199559" cy="2633519"/>
          </a:xfrm>
        </p:spPr>
        <p:txBody>
          <a:bodyPr>
            <a:normAutofit/>
          </a:bodyPr>
          <a:lstStyle/>
          <a:p>
            <a:r>
              <a:rPr lang="zh-CN" altLang="en-US" sz="2100" b="1" dirty="0">
                <a:latin typeface="仿宋_GB2312" pitchFamily="49" charset="-122"/>
                <a:ea typeface="仿宋_GB2312" pitchFamily="49" charset="-122"/>
              </a:rPr>
              <a:t>主对角以下元素全为</a:t>
            </a:r>
            <a:r>
              <a:rPr lang="en-US" altLang="zh-CN" sz="2100" b="1" dirty="0">
                <a:latin typeface="仿宋_GB2312" pitchFamily="49" charset="-122"/>
                <a:ea typeface="仿宋_GB2312" pitchFamily="49" charset="-122"/>
              </a:rPr>
              <a:t>0</a:t>
            </a:r>
            <a:r>
              <a:rPr lang="zh-CN" altLang="en-US" sz="2100" b="1" dirty="0">
                <a:latin typeface="仿宋_GB2312" pitchFamily="49" charset="-122"/>
                <a:ea typeface="仿宋_GB2312" pitchFamily="49" charset="-122"/>
              </a:rPr>
              <a:t>的方阵称为</a:t>
            </a:r>
            <a:r>
              <a:rPr lang="zh-CN" altLang="en-US" sz="2100" b="1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上三角</a:t>
            </a:r>
            <a:r>
              <a:rPr lang="zh-CN" altLang="en-US" sz="2100" b="1" dirty="0">
                <a:latin typeface="仿宋_GB2312" pitchFamily="49" charset="-122"/>
                <a:ea typeface="仿宋_GB2312" pitchFamily="49" charset="-122"/>
              </a:rPr>
              <a:t>矩阵。</a:t>
            </a:r>
          </a:p>
          <a:p>
            <a:r>
              <a:rPr lang="zh-CN" altLang="en-US" sz="2100" b="1" dirty="0">
                <a:latin typeface="仿宋_GB2312" pitchFamily="49" charset="-122"/>
                <a:ea typeface="仿宋_GB2312" pitchFamily="49" charset="-122"/>
              </a:rPr>
              <a:t>主对角以上元素全为</a:t>
            </a:r>
            <a:r>
              <a:rPr lang="en-US" altLang="zh-CN" sz="2100" b="1" dirty="0">
                <a:latin typeface="仿宋_GB2312" pitchFamily="49" charset="-122"/>
                <a:ea typeface="仿宋_GB2312" pitchFamily="49" charset="-122"/>
              </a:rPr>
              <a:t>0</a:t>
            </a:r>
            <a:r>
              <a:rPr lang="zh-CN" altLang="en-US" sz="2100" b="1" dirty="0">
                <a:latin typeface="仿宋_GB2312" pitchFamily="49" charset="-122"/>
                <a:ea typeface="仿宋_GB2312" pitchFamily="49" charset="-122"/>
              </a:rPr>
              <a:t>的方阵称为</a:t>
            </a:r>
            <a:r>
              <a:rPr lang="zh-CN" altLang="en-US" sz="2100" b="1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下三角</a:t>
            </a:r>
            <a:r>
              <a:rPr lang="zh-CN" altLang="en-US" sz="2100" b="1" dirty="0">
                <a:latin typeface="仿宋_GB2312" pitchFamily="49" charset="-122"/>
                <a:ea typeface="仿宋_GB2312" pitchFamily="49" charset="-122"/>
              </a:rPr>
              <a:t>矩阵。</a:t>
            </a:r>
          </a:p>
          <a:p>
            <a:r>
              <a:rPr lang="zh-CN" altLang="en-US" sz="2100" b="1" dirty="0">
                <a:latin typeface="仿宋_GB2312" pitchFamily="49" charset="-122"/>
                <a:ea typeface="仿宋_GB2312" pitchFamily="49" charset="-122"/>
              </a:rPr>
              <a:t>上、下三角矩阵采用对称矩阵的存储方式，只存储主对角线及其以上（或以下）的元素。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830803" y="3684302"/>
                <a:ext cx="4997843" cy="1687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1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</m:e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</m:e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</m:e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𝟑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𝟑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𝟑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𝟒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𝟒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𝟒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𝟑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𝟒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𝟒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𝟒</m:t>
                                          </m:r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100" b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803" y="3684302"/>
                <a:ext cx="4997843" cy="16873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652128" y="5556137"/>
                <a:ext cx="5090259" cy="1248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行</m:t>
                                </m:r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优先</m:t>
                                </m:r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存储</m:t>
                                </m:r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的</m:t>
                                </m:r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下三角矩阵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列</m:t>
                                </m:r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优先</m:t>
                                </m:r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存储</m:t>
                                </m:r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的</m:t>
                                </m:r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上三角矩阵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128" y="5556137"/>
                <a:ext cx="5090259" cy="1248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542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8656" y="1703052"/>
            <a:ext cx="5502728" cy="441910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数组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数组的抽象数据类型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特殊矩阵</a:t>
            </a:r>
          </a:p>
          <a:p>
            <a:r>
              <a:rPr lang="zh-CN" altLang="en-US" sz="3200" b="1" dirty="0">
                <a:solidFill>
                  <a:srgbClr val="FFFF00"/>
                </a:solidFill>
                <a:latin typeface="+mn-ea"/>
                <a:ea typeface="+mn-ea"/>
              </a:rPr>
              <a:t>稀疏矩阵</a:t>
            </a:r>
            <a:endParaRPr lang="en-US" altLang="zh-CN" sz="32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295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6926" y="195904"/>
            <a:ext cx="7680960" cy="1371600"/>
          </a:xfrm>
        </p:spPr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一维数组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94734" y="1393672"/>
            <a:ext cx="7680960" cy="3931920"/>
          </a:xfrm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  <a:buClrTx/>
              <a:buNone/>
            </a:pPr>
            <a:r>
              <a:rPr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one[5]; </a:t>
            </a:r>
          </a:p>
          <a:p>
            <a:pPr>
              <a:spcBef>
                <a:spcPct val="50000"/>
              </a:spcBef>
              <a:buClrTx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定义了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个整数组成的一个数组，下标从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</a:p>
          <a:p>
            <a:pPr>
              <a:spcBef>
                <a:spcPct val="50000"/>
              </a:spcBef>
              <a:buClrTx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数组可以在定义时集体赋值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spcBef>
                <a:spcPct val="50000"/>
              </a:spcBef>
              <a:buClrTx/>
              <a:buNone/>
            </a:pP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</a:t>
            </a:r>
            <a:r>
              <a:rPr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one[5]={0, 1, 2, 3, 4}; </a:t>
            </a:r>
          </a:p>
          <a:p>
            <a:pPr>
              <a:spcBef>
                <a:spcPct val="50000"/>
              </a:spcBef>
              <a:buClrTx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可以依次对每个数据元素赋值</a:t>
            </a:r>
          </a:p>
          <a:p>
            <a:pPr>
              <a:spcBef>
                <a:spcPct val="50000"/>
              </a:spcBef>
              <a:buClrTx/>
              <a:buNone/>
            </a:pP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for ( </a:t>
            </a:r>
            <a:r>
              <a:rPr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=0; </a:t>
            </a:r>
            <a:r>
              <a:rPr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&lt;5; </a:t>
            </a:r>
            <a:r>
              <a:rPr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++) one[</a:t>
            </a:r>
            <a:r>
              <a:rPr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]=</a:t>
            </a:r>
            <a:r>
              <a:rPr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lang="zh-CN" altLang="en-US" sz="20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347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稀疏矩阵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3117" y="1592317"/>
            <a:ext cx="8208580" cy="4656089"/>
          </a:xfrm>
        </p:spPr>
        <p:txBody>
          <a:bodyPr>
            <a:noAutofit/>
          </a:bodyPr>
          <a:lstStyle/>
          <a:p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矩阵中非零元素数量占元素总数的比例称为矩阵的</a:t>
            </a:r>
            <a:r>
              <a:rPr lang="zh-CN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稠密度</a:t>
            </a:r>
            <a:endParaRPr lang="en-US" altLang="zh-CN" sz="2800" b="1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当矩阵的稠密度很小，即包含大量零元素的矩阵称为</a:t>
            </a:r>
            <a:r>
              <a:rPr lang="zh-CN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稀疏矩阵 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(sparse matrix)</a:t>
            </a:r>
          </a:p>
          <a:p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通常认为稠密度</a:t>
            </a:r>
            <a:r>
              <a:rPr lang="zh-CN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小于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5%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的矩阵即可视为稀疏矩阵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稀疏矩阵中</a:t>
            </a:r>
            <a:r>
              <a:rPr lang="zh-CN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零元素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的位置</a:t>
            </a:r>
            <a:r>
              <a:rPr lang="zh-CN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分布没有规律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稀疏矩阵常出现于大规模集成电路设计、图像处理等应用领域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由于稀疏矩阵中只有少量非零元素，为了节省存储空间，对稀疏矩阵可以</a:t>
            </a:r>
            <a:r>
              <a:rPr lang="zh-CN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只存储非零元素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9471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23849" y="0"/>
            <a:ext cx="8557391" cy="7155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ADT 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SparseMatrix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数据：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大多数元素为零的矩阵。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运算：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void </a:t>
            </a:r>
            <a:r>
              <a:rPr lang="en-US" altLang="zh-CN" sz="24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CreateMatrix</a:t>
            </a:r>
            <a:r>
              <a:rPr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(M, </a:t>
            </a:r>
            <a:r>
              <a:rPr lang="en-US" altLang="zh-CN" sz="24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m,n</a:t>
            </a:r>
            <a:r>
              <a:rPr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构造运算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构造一个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的空稀疏矩阵。 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void Clear(M)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清除运算：清除稀疏矩阵中的所有非零元素。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SparseMatrix</a:t>
            </a:r>
            <a:r>
              <a:rPr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Transpose(a)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转置运算：返回稀疏矩阵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的转置矩阵。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SparseMatrix</a:t>
            </a:r>
            <a:r>
              <a:rPr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Madd</a:t>
            </a:r>
            <a:r>
              <a:rPr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(a, b)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加法运算：返回稀疏矩阵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的和。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SparseMatrix</a:t>
            </a:r>
            <a:r>
              <a:rPr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MMulti</a:t>
            </a:r>
            <a:r>
              <a:rPr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(a, b)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乘法运算：返回稀疏矩阵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的积。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035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8372" y="323022"/>
            <a:ext cx="8471338" cy="609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StoreSparseMatrixItem</a:t>
            </a:r>
            <a:r>
              <a:rPr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(M, </a:t>
            </a:r>
            <a:r>
              <a:rPr lang="en-US" altLang="zh-CN" sz="24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j, x)</a:t>
            </a:r>
            <a:endParaRPr lang="zh-CN" altLang="zh-CN" sz="2400" b="1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稀疏矩阵元素赋值运算：判断稀疏矩阵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是否存在，若不存在，则函数返回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ERROR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；否则，判断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是否为非零元，是非零元，则设置稀疏矩阵中下标为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j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的元素值为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，函数返回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OK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；否则，函数返回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ERROR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RetrieveSparseMatrix</a:t>
            </a:r>
            <a:r>
              <a:rPr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(M, </a:t>
            </a:r>
            <a:r>
              <a:rPr lang="en-US" altLang="zh-CN" sz="24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j, x)</a:t>
            </a:r>
            <a:endParaRPr lang="zh-CN" altLang="zh-CN" sz="2400" b="1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稀疏矩阵元素查找运算：判断稀疏矩阵是否存在，若不存在，则函数返回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ERROR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；否则，对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j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进行边界检查，若下标非法，则函数返回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ERROR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；否则，在稀疏矩阵中查找下标为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j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的元素，若存在下标为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j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的元素，在参数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*x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中返回该元素，函数返回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OK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；否则，在参数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*x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中返回零值，函数返回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OK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OutputSparseMatrix</a:t>
            </a:r>
            <a:r>
              <a:rPr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(A)</a:t>
            </a:r>
            <a:endParaRPr lang="zh-CN" altLang="zh-CN" sz="2400" b="1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稀疏矩阵输出运算：判断稀疏矩阵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是否存在，若不存在，则函数返回；否则，将矩阵所有非零元素依次输出。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024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稀疏矩阵的顺序存储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282" y="1327712"/>
            <a:ext cx="8186324" cy="146193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defTabSz="457200">
              <a:spcBef>
                <a:spcPts val="600"/>
              </a:spcBef>
            </a:pP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非零元的位置分布没有规律，</a:t>
            </a:r>
            <a:r>
              <a:rPr lang="zh-CN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需连同其位置信息一起存储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，否则无法实现无损解压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defTabSz="457200">
              <a:spcBef>
                <a:spcPts val="600"/>
              </a:spcBef>
            </a:pP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将稀疏矩阵中非零元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a</a:t>
            </a:r>
            <a:r>
              <a:rPr lang="en-US" altLang="zh-CN" sz="2800" b="1" baseline="-25000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ij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以</a:t>
            </a:r>
            <a:r>
              <a:rPr lang="zh-CN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三元组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&lt;</a:t>
            </a:r>
            <a:r>
              <a:rPr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i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, j, </a:t>
            </a:r>
            <a:r>
              <a:rPr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a</a:t>
            </a:r>
            <a:r>
              <a:rPr lang="en-US" altLang="zh-CN" sz="2800" b="1" baseline="-25000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ij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&gt; 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表示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9857" y="3158732"/>
            <a:ext cx="830317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indent="228600"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#define </a:t>
            </a:r>
            <a:r>
              <a:rPr lang="en-US" altLang="zh-CN" sz="2400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maxSize</a:t>
            </a:r>
            <a:r>
              <a:rPr lang="en-US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100 /*</a:t>
            </a:r>
            <a:r>
              <a:rPr lang="zh-CN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可存储的非零元数量上限</a:t>
            </a:r>
            <a:r>
              <a:rPr lang="en-US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  <a:endParaRPr lang="zh-CN" altLang="zh-CN" sz="2800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54000" indent="228600" algn="just">
              <a:spcAft>
                <a:spcPts val="0"/>
              </a:spcAft>
            </a:pPr>
            <a:r>
              <a:rPr lang="en-US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typedef </a:t>
            </a:r>
            <a:r>
              <a:rPr lang="en-US" altLang="zh-CN" sz="2400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ElemType</a:t>
            </a:r>
            <a:r>
              <a:rPr lang="en-US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 marL="254000" indent="228600" algn="just">
              <a:spcAft>
                <a:spcPts val="0"/>
              </a:spcAft>
            </a:pPr>
            <a:endParaRPr lang="zh-CN" altLang="zh-CN" sz="2800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54000" indent="228600" algn="just">
              <a:spcAft>
                <a:spcPts val="0"/>
              </a:spcAft>
            </a:pPr>
            <a:r>
              <a:rPr lang="en-US" altLang="zh-CN" sz="2400" kern="1000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typedef</a:t>
            </a:r>
            <a:r>
              <a:rPr lang="en-US" altLang="zh-CN" sz="2400" kern="1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kern="1000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struct</a:t>
            </a:r>
            <a:r>
              <a:rPr lang="en-US" altLang="zh-CN" sz="2400" kern="1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term{</a:t>
            </a:r>
            <a:endParaRPr lang="zh-CN" altLang="zh-CN" sz="2800" kern="10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54000" indent="228600" algn="just">
              <a:spcAft>
                <a:spcPts val="0"/>
              </a:spcAft>
            </a:pPr>
            <a:r>
              <a:rPr lang="en-US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  <a:r>
              <a:rPr lang="en-US" altLang="zh-CN" sz="2400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col, row;	/*</a:t>
            </a:r>
            <a:r>
              <a:rPr lang="zh-CN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非零元在稀疏矩阵中的</a:t>
            </a:r>
            <a:endParaRPr lang="en-US" altLang="zh-CN" sz="2400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54000" indent="228600" algn="just">
              <a:spcAft>
                <a:spcPts val="0"/>
              </a:spcAft>
            </a:pPr>
            <a:r>
              <a:rPr lang="en-US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</a:t>
            </a:r>
            <a:r>
              <a:rPr lang="zh-CN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行下标</a:t>
            </a:r>
            <a:r>
              <a:rPr lang="en-US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col</a:t>
            </a:r>
            <a:r>
              <a:rPr lang="zh-CN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和列下标</a:t>
            </a:r>
            <a:r>
              <a:rPr lang="en-US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row*/</a:t>
            </a:r>
            <a:endParaRPr lang="zh-CN" altLang="zh-CN" sz="2800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54000" indent="228600" algn="just">
              <a:spcAft>
                <a:spcPts val="0"/>
              </a:spcAft>
            </a:pPr>
            <a:r>
              <a:rPr lang="en-US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	 </a:t>
            </a:r>
            <a:r>
              <a:rPr lang="en-US" altLang="zh-CN" sz="2400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ElemType</a:t>
            </a:r>
            <a:r>
              <a:rPr lang="en-US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value; 		/*</a:t>
            </a:r>
            <a:r>
              <a:rPr lang="zh-CN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非零元的值</a:t>
            </a:r>
            <a:r>
              <a:rPr lang="en-US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  <a:endParaRPr lang="zh-CN" altLang="zh-CN" sz="2800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54000" indent="228600" algn="just">
              <a:spcAft>
                <a:spcPts val="600"/>
              </a:spcAft>
            </a:pPr>
            <a:r>
              <a:rPr lang="en-US" altLang="zh-CN" sz="2400" kern="1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}Term;</a:t>
            </a:r>
          </a:p>
        </p:txBody>
      </p:sp>
    </p:spTree>
    <p:extLst>
      <p:ext uri="{BB962C8B-B14F-4D97-AF65-F5344CB8AC3E}">
        <p14:creationId xmlns:p14="http://schemas.microsoft.com/office/powerpoint/2010/main" val="2501609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3" y="176690"/>
            <a:ext cx="8929753" cy="407673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83628" y="4041617"/>
            <a:ext cx="8303173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indent="228600" algn="just">
              <a:spcAft>
                <a:spcPts val="600"/>
              </a:spcAft>
            </a:pPr>
            <a:endParaRPr lang="zh-CN" altLang="zh-CN" sz="2800" kern="10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54000" indent="228600" algn="just">
              <a:spcAft>
                <a:spcPts val="0"/>
              </a:spcAft>
            </a:pPr>
            <a:r>
              <a:rPr lang="en-US" altLang="zh-CN" sz="2400" kern="1000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typedef</a:t>
            </a:r>
            <a:r>
              <a:rPr lang="en-US" altLang="zh-CN" sz="2400" kern="1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kern="1000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struct</a:t>
            </a:r>
            <a:r>
              <a:rPr lang="en-US" altLang="zh-CN" sz="2400" kern="1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kern="1000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sparsematrix</a:t>
            </a:r>
            <a:r>
              <a:rPr lang="en-US" altLang="zh-CN" sz="2400" kern="1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  <a:endParaRPr lang="zh-CN" altLang="zh-CN" sz="2800" kern="10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54000" indent="228600" algn="just">
              <a:spcAft>
                <a:spcPts val="0"/>
              </a:spcAft>
            </a:pPr>
            <a:r>
              <a:rPr lang="en-US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  <a:r>
              <a:rPr lang="en-US" altLang="zh-CN" sz="2400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m, n, t; 			/*m</a:t>
            </a:r>
            <a:r>
              <a:rPr lang="zh-CN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是矩阵行数，</a:t>
            </a:r>
            <a:r>
              <a:rPr lang="en-US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是矩阵列数，</a:t>
            </a:r>
            <a:endParaRPr lang="en-US" altLang="zh-CN" sz="2400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54000" indent="228600" algn="just">
              <a:spcAft>
                <a:spcPts val="0"/>
              </a:spcAft>
            </a:pPr>
            <a:r>
              <a:rPr lang="en-US" altLang="zh-CN" sz="2400" i="1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</a:t>
            </a:r>
            <a:r>
              <a:rPr lang="en-US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是实际非零元个数</a:t>
            </a:r>
            <a:r>
              <a:rPr lang="en-US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  <a:endParaRPr lang="zh-CN" altLang="zh-CN" sz="2800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54000" indent="228600" algn="just">
              <a:spcAft>
                <a:spcPts val="0"/>
              </a:spcAft>
            </a:pPr>
            <a:r>
              <a:rPr lang="en-US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	Term table[</a:t>
            </a:r>
            <a:r>
              <a:rPr lang="en-US" altLang="zh-CN" sz="2400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maxSize</a:t>
            </a:r>
            <a:r>
              <a:rPr lang="en-US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];	/*</a:t>
            </a:r>
            <a:r>
              <a:rPr lang="zh-CN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存储非零元的三元组表</a:t>
            </a:r>
            <a:r>
              <a:rPr lang="en-US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  <a:endParaRPr lang="zh-CN" altLang="zh-CN" sz="2800" kern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54000" indent="228600" algn="just">
              <a:spcAft>
                <a:spcPts val="0"/>
              </a:spcAft>
            </a:pPr>
            <a:r>
              <a:rPr lang="en-US" altLang="zh-CN" sz="2400" kern="1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r>
              <a:rPr lang="en-US" altLang="zh-CN" sz="2400" kern="1000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SparseMatrix</a:t>
            </a:r>
            <a:r>
              <a:rPr lang="en-US" altLang="zh-CN" sz="2400" kern="1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lang="zh-CN" altLang="zh-CN" sz="2800" kern="1000" dirty="0">
              <a:solidFill>
                <a:srgbClr val="FFFF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861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稀疏矩阵的简单转置算法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04648" y="1606236"/>
                <a:ext cx="8255876" cy="4195481"/>
              </a:xfrm>
            </p:spPr>
            <p:txBody>
              <a:bodyPr>
                <a:normAutofit/>
              </a:bodyPr>
              <a:lstStyle/>
              <a:p>
                <a:r>
                  <a:rPr lang="zh-CN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采用二维数组</a:t>
                </a:r>
                <a:r>
                  <a:rPr lang="en-US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</a:t>
                </a:r>
                <a:r>
                  <a:rPr lang="zh-CN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存储一个普通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m:t>m</m:t>
                    </m:r>
                    <m:r>
                      <m:rPr>
                        <m:nor/>
                      </m:rPr>
                      <a:rPr lang="en-US" altLang="zh-CN" sz="280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m:t>×</m:t>
                    </m:r>
                    <m:r>
                      <m:rPr>
                        <m:nor/>
                      </m:rPr>
                      <a:rPr lang="en-US" altLang="zh-CN" sz="280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m:t>n</m:t>
                    </m:r>
                  </m:oMath>
                </a14:m>
                <a:r>
                  <a:rPr lang="en-US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矩阵，假设将矩阵转置结果存储到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80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m:t>×</m:t>
                    </m:r>
                    <m:r>
                      <m:rPr>
                        <m:nor/>
                      </m:rPr>
                      <a:rPr lang="en-US" altLang="zh-CN" sz="280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m:t>m</m:t>
                    </m:r>
                  </m:oMath>
                </a14:m>
                <a:r>
                  <a:rPr lang="en-US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矩阵</a:t>
                </a:r>
                <a:r>
                  <a:rPr lang="en-US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B</a:t>
                </a:r>
                <a:r>
                  <a:rPr lang="zh-CN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</a:t>
                </a:r>
                <a:endPara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648" y="1606236"/>
                <a:ext cx="8255876" cy="4195481"/>
              </a:xfrm>
              <a:blipFill>
                <a:blip r:embed="rId2"/>
                <a:stretch>
                  <a:fillRect l="-886" t="-1451" r="-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30317" y="2659559"/>
            <a:ext cx="74308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indent="228600" algn="just">
              <a:spcAft>
                <a:spcPts val="0"/>
              </a:spcAft>
            </a:pP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for(</a:t>
            </a:r>
            <a:r>
              <a:rPr lang="en-US" altLang="zh-CN" sz="28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int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</a:t>
            </a:r>
            <a:r>
              <a:rPr lang="en-US" altLang="zh-CN" sz="28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=0; </a:t>
            </a:r>
            <a:r>
              <a:rPr lang="en-US" altLang="zh-CN" sz="28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&lt;m; </a:t>
            </a:r>
            <a:r>
              <a:rPr lang="en-US" altLang="zh-CN" sz="28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++)</a:t>
            </a:r>
            <a:endParaRPr lang="zh-CN" altLang="zh-CN" sz="28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marL="254000" indent="228600" algn="just">
              <a:spcAft>
                <a:spcPts val="0"/>
              </a:spcAft>
            </a:pP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for(</a:t>
            </a:r>
            <a:r>
              <a:rPr lang="en-US" altLang="zh-CN" sz="28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int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j=0; j&lt;n; </a:t>
            </a:r>
            <a:r>
              <a:rPr lang="en-US" altLang="zh-CN" sz="28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j++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</a:t>
            </a:r>
            <a:endParaRPr lang="zh-CN" altLang="zh-CN" sz="28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marL="254000" indent="228600" algn="just">
              <a:spcAft>
                <a:spcPts val="0"/>
              </a:spcAft>
            </a:pP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	B[j][</a:t>
            </a:r>
            <a:r>
              <a:rPr lang="en-US" altLang="zh-CN" sz="28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] = A[</a:t>
            </a:r>
            <a:r>
              <a:rPr lang="en-US" altLang="zh-CN" sz="28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][j];</a:t>
            </a:r>
            <a:endParaRPr lang="zh-CN" altLang="zh-CN" sz="28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endParaRPr lang="en-US" altLang="zh-CN" sz="2800" kern="1000" dirty="0">
              <a:latin typeface="Times New Roman" panose="02020603050405020304" pitchFamily="18" charset="0"/>
              <a:ea typeface="方正书宋简体" panose="03000509000000000000" pitchFamily="65" charset="-122"/>
              <a:cs typeface="Times New Roman" panose="02020603050405020304" pitchFamily="18" charset="0"/>
            </a:endParaRPr>
          </a:p>
          <a:p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上述程序段需要访问矩阵中的每一个元素，其时间复杂度为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O(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mn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)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58775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第一种简单转置算法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565" y="1280415"/>
            <a:ext cx="8208579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步骤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：依次访问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的行三元组表中各个三元组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j, 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，交换元素行列号后依次保存到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的行三元组表中。</a:t>
            </a:r>
          </a:p>
          <a:p>
            <a:pPr marL="0" indent="0"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步骤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：将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的行三元组表中的行三元组按照下标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值从小到大重新排序。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1" y="3037490"/>
            <a:ext cx="8166961" cy="364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13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14" y="5197366"/>
            <a:ext cx="8266386" cy="1051040"/>
          </a:xfrm>
        </p:spPr>
        <p:txBody>
          <a:bodyPr>
            <a:normAutofit/>
          </a:bodyPr>
          <a:lstStyle/>
          <a:p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步骤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决定算法时间复杂度，步骤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是一个排序过程，采用不同排序算法的时间复杂度为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O(t</a:t>
            </a:r>
            <a:r>
              <a:rPr lang="en-US" altLang="zh-CN" sz="2400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O(tlog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t)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17" y="867104"/>
            <a:ext cx="8166961" cy="364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33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第二种简单转置算法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2608" y="1669317"/>
            <a:ext cx="82716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步骤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：对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的行三元组表进行第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次扫描，找到列下标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 = 0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的所有三元组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0, 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i0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，交换元素行列号后依次保存到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的行三元组表中。</a:t>
            </a:r>
          </a:p>
          <a:p>
            <a:pPr marL="0" indent="0"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步骤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：对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的行三元组表进行第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次扫描，找到列下标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 = 1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的所有三元组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1, 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i1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，交换元素行列号后依次保存到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的行三元组表中。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……</a:t>
            </a:r>
            <a:endParaRPr lang="zh-CN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步骤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：对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的行三元组表进行第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次扫描，找到列下标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 = n-1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的所有三元组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n-1, 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i,n-1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，交换元素行列号后依次保存到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的行三元组表中。</a:t>
            </a: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025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795"/>
            <a:ext cx="9144000" cy="25883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9393" y="3657628"/>
            <a:ext cx="83452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kern="1000" dirty="0">
                <a:latin typeface="Times New Roman" panose="02020603050405020304" pitchFamily="18" charset="0"/>
                <a:ea typeface="方正书宋简体" panose="03000509000000000000" pitchFamily="65" charset="-122"/>
                <a:cs typeface="Times New Roman" panose="02020603050405020304" pitchFamily="18" charset="0"/>
              </a:rPr>
              <a:t>上述算法对</a:t>
            </a:r>
            <a:r>
              <a:rPr lang="en-US" altLang="zh-CN" sz="2800" b="1" kern="1000" dirty="0">
                <a:latin typeface="Times New Roman" panose="02020603050405020304" pitchFamily="18" charset="0"/>
                <a:ea typeface="方正书宋简体" panose="03000509000000000000" pitchFamily="65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kern="1000" dirty="0">
                <a:latin typeface="Times New Roman" panose="02020603050405020304" pitchFamily="18" charset="0"/>
                <a:ea typeface="方正书宋简体" panose="03000509000000000000" pitchFamily="65" charset="-122"/>
                <a:cs typeface="Times New Roman" panose="02020603050405020304" pitchFamily="18" charset="0"/>
              </a:rPr>
              <a:t>的行三元组表进行了</a:t>
            </a:r>
            <a:r>
              <a:rPr lang="en-US" altLang="zh-CN" sz="2800" b="1" kern="1000" dirty="0">
                <a:latin typeface="Times New Roman" panose="02020603050405020304" pitchFamily="18" charset="0"/>
                <a:ea typeface="方正书宋简体" panose="03000509000000000000" pitchFamily="65" charset="-122"/>
                <a:cs typeface="Times New Roman" panose="02020603050405020304" pitchFamily="18" charset="0"/>
              </a:rPr>
              <a:t>n</a:t>
            </a:r>
            <a:r>
              <a:rPr lang="zh-CN" altLang="zh-CN" sz="2800" b="1" kern="1000" dirty="0">
                <a:latin typeface="Times New Roman" panose="02020603050405020304" pitchFamily="18" charset="0"/>
                <a:ea typeface="方正书宋简体" panose="03000509000000000000" pitchFamily="65" charset="-122"/>
                <a:cs typeface="Times New Roman" panose="02020603050405020304" pitchFamily="18" charset="0"/>
              </a:rPr>
              <a:t>次扫描，时间复杂度为</a:t>
            </a:r>
            <a:r>
              <a:rPr lang="en-US" altLang="zh-CN" sz="2800" b="1" kern="1000" dirty="0">
                <a:latin typeface="Times New Roman" panose="02020603050405020304" pitchFamily="18" charset="0"/>
                <a:ea typeface="方正书宋简体" panose="03000509000000000000" pitchFamily="65" charset="-122"/>
                <a:cs typeface="Times New Roman" panose="02020603050405020304" pitchFamily="18" charset="0"/>
              </a:rPr>
              <a:t>O(</a:t>
            </a:r>
            <a:r>
              <a:rPr lang="en-US" altLang="zh-CN" sz="2800" b="1" kern="1000" dirty="0" err="1">
                <a:latin typeface="Times New Roman" panose="02020603050405020304" pitchFamily="18" charset="0"/>
                <a:ea typeface="方正书宋简体" panose="03000509000000000000" pitchFamily="65" charset="-122"/>
                <a:cs typeface="Times New Roman" panose="02020603050405020304" pitchFamily="18" charset="0"/>
              </a:rPr>
              <a:t>nt</a:t>
            </a:r>
            <a:r>
              <a:rPr lang="en-US" altLang="zh-CN" sz="2800" b="1" kern="1000" dirty="0">
                <a:latin typeface="Times New Roman" panose="02020603050405020304" pitchFamily="18" charset="0"/>
                <a:ea typeface="方正书宋简体" panose="03000509000000000000" pitchFamily="65" charset="-122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1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6926" y="195904"/>
            <a:ext cx="7680960" cy="1371600"/>
          </a:xfrm>
        </p:spPr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一维数组的存储结构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94734" y="1393672"/>
            <a:ext cx="7680960" cy="393192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buClrTx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数组类型采用顺序方式存储：数组中的元素</a:t>
            </a:r>
            <a:r>
              <a:rPr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按一定顺序存放在一个连续的存储空间</a:t>
            </a:r>
            <a:endParaRPr lang="en-US" altLang="zh-CN" sz="2800" b="1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  <a:buClrTx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计算机中的存储空间是一维的，一维数组元素可直接映射到存储空间中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74320" lvl="1" indent="0">
              <a:spcBef>
                <a:spcPct val="50000"/>
              </a:spcBef>
              <a:buClrTx/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设给长度为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的一维数组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所分配的存储块的起始地址是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Loc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(a[0])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，若已知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的每个元素占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个存储单元，则下标为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的数组元素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a[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的存放地址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Loc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(a[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])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</a:p>
          <a:p>
            <a:pPr>
              <a:spcBef>
                <a:spcPct val="50000"/>
              </a:spcBef>
              <a:buClrTx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Loc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(a[</a:t>
            </a:r>
            <a:r>
              <a:rPr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])= </a:t>
            </a:r>
            <a:r>
              <a:rPr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Loc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(a[0])+</a:t>
            </a:r>
            <a:r>
              <a:rPr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*k      0≤i</a:t>
            </a:r>
            <a:r>
              <a:rPr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＜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endParaRPr lang="zh-CN" altLang="en-US" sz="28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5424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稀疏矩阵的快速转置算法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3617" y="2822028"/>
            <a:ext cx="7895886" cy="2722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剧透：</a:t>
            </a:r>
            <a:r>
              <a:rPr lang="zh-CN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通过增加适量额外存储空间，存储预先计算的辅助信息，能够实现快速稀疏矩阵转置，其算法时间复杂度可以降低至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O(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n+t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73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稀疏矩阵的快速转置算法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710" y="1553703"/>
            <a:ext cx="7895886" cy="2722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实现快速转置算法需要借助两个一维辅助数组</a:t>
            </a:r>
            <a:r>
              <a:rPr lang="en-US" altLang="zh-CN" sz="2400" b="1" i="1" dirty="0" err="1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num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，这两个数组长度都为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（稀疏矩阵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的列数）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数组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num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的数组元素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[j] 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统计稀疏矩阵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中列号为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的非零元个数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只需要对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的行三元组表进行一次扫描，即可统计出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的每一列非零元个数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for(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j=0; j&lt;n; 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[j] = 0;  /* 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num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初始化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for(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=0; 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&lt;t; 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++) 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A.</a:t>
            </a:r>
            <a:r>
              <a:rPr lang="en-US" altLang="zh-CN" sz="2400" kern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table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].col]++;  </a:t>
            </a:r>
            <a:endParaRPr lang="zh-CN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234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稀疏矩阵的快速转置算法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668" y="1402934"/>
            <a:ext cx="8508125" cy="4195481"/>
          </a:xfrm>
        </p:spPr>
        <p:txBody>
          <a:bodyPr>
            <a:normAutofit/>
          </a:bodyPr>
          <a:lstStyle/>
          <a:p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数组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的数组元素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k[j] 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统计稀疏矩阵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中列号从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j-1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列的非零元个数总和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（第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列至第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列）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该值也表示本列第一个非零元在转置稀疏矩阵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的行三元组表中的位置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68" y="3305103"/>
            <a:ext cx="4050527" cy="29466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文本框 4"/>
          <p:cNvSpPr txBox="1"/>
          <p:nvPr/>
        </p:nvSpPr>
        <p:spPr>
          <a:xfrm>
            <a:off x="4755933" y="2750190"/>
            <a:ext cx="40885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思考：</a:t>
            </a:r>
            <a:endParaRPr lang="en-US" altLang="zh-CN" sz="24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转置矩阵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的第一个元素在行三元组表中的位置；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转置矩阵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的第一个元素在行三元组表中的位置；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转置矩阵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的第一个元素在行三元组表中的位置；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转置矩阵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的第一个元素在行三元组表中的位置；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64470" y="6178221"/>
            <a:ext cx="919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3646629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稀疏矩阵的快速转置算法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799" y="1585215"/>
            <a:ext cx="8508125" cy="4195481"/>
          </a:xfrm>
        </p:spPr>
        <p:txBody>
          <a:bodyPr>
            <a:normAutofit/>
          </a:bodyPr>
          <a:lstStyle/>
          <a:p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只需要对辅助数组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num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进行一次扫描，即可完成数组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中各元素值的计算，程序段如下所示：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for(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j = 0; j&lt;n; 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k[j] = 0;  /* k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初始化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for(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j = 1; j&lt;n; 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k[j] = k[j-1] + 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[j-1];</a:t>
            </a:r>
            <a:endParaRPr lang="zh-CN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76173"/>
              </p:ext>
            </p:extLst>
          </p:nvPr>
        </p:nvGraphicFramePr>
        <p:xfrm>
          <a:off x="730468" y="4496309"/>
          <a:ext cx="7357240" cy="109728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332233">
                  <a:extLst>
                    <a:ext uri="{9D8B030D-6E8A-4147-A177-3AD203B41FA5}">
                      <a16:colId xmlns:a16="http://schemas.microsoft.com/office/drawing/2014/main" val="3477437097"/>
                    </a:ext>
                  </a:extLst>
                </a:gridCol>
                <a:gridCol w="1151067">
                  <a:extLst>
                    <a:ext uri="{9D8B030D-6E8A-4147-A177-3AD203B41FA5}">
                      <a16:colId xmlns:a16="http://schemas.microsoft.com/office/drawing/2014/main" val="2868045011"/>
                    </a:ext>
                  </a:extLst>
                </a:gridCol>
                <a:gridCol w="974788">
                  <a:extLst>
                    <a:ext uri="{9D8B030D-6E8A-4147-A177-3AD203B41FA5}">
                      <a16:colId xmlns:a16="http://schemas.microsoft.com/office/drawing/2014/main" val="1190908867"/>
                    </a:ext>
                  </a:extLst>
                </a:gridCol>
                <a:gridCol w="974788">
                  <a:extLst>
                    <a:ext uri="{9D8B030D-6E8A-4147-A177-3AD203B41FA5}">
                      <a16:colId xmlns:a16="http://schemas.microsoft.com/office/drawing/2014/main" val="2114769443"/>
                    </a:ext>
                  </a:extLst>
                </a:gridCol>
                <a:gridCol w="974788">
                  <a:extLst>
                    <a:ext uri="{9D8B030D-6E8A-4147-A177-3AD203B41FA5}">
                      <a16:colId xmlns:a16="http://schemas.microsoft.com/office/drawing/2014/main" val="2421509051"/>
                    </a:ext>
                  </a:extLst>
                </a:gridCol>
                <a:gridCol w="974788">
                  <a:extLst>
                    <a:ext uri="{9D8B030D-6E8A-4147-A177-3AD203B41FA5}">
                      <a16:colId xmlns:a16="http://schemas.microsoft.com/office/drawing/2014/main" val="2125812828"/>
                    </a:ext>
                  </a:extLst>
                </a:gridCol>
                <a:gridCol w="974788">
                  <a:extLst>
                    <a:ext uri="{9D8B030D-6E8A-4147-A177-3AD203B41FA5}">
                      <a16:colId xmlns:a16="http://schemas.microsoft.com/office/drawing/2014/main" val="1787883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sz="2400" b="1" kern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b="1" kern="1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b="1" kern="1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b="1" kern="1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2400" b="1" kern="1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2400" b="1" kern="1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9904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lang="en-US" sz="2400" b="1" kern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[j]</a:t>
                      </a:r>
                      <a:endParaRPr lang="zh-CN" sz="2400" b="1" kern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b="1" kern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b="1" kern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b="1" kern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b="1" kern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9023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k[j]</a:t>
                      </a:r>
                      <a:endParaRPr lang="zh-CN" sz="2400" b="1" kern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b="1" kern="1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2400" b="1" kern="1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2400" b="1" kern="1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2400" b="1" kern="1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2400" b="1" kern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725727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46385" y="6011956"/>
            <a:ext cx="75254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计算数组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num</a:t>
            </a:r>
            <a:r>
              <a:rPr lang="zh-CN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的两个程序段时间复杂度为</a:t>
            </a:r>
            <a:r>
              <a:rPr lang="en-US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O(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n+t</a:t>
            </a:r>
            <a:r>
              <a:rPr lang="en-US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7826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9752" y="613307"/>
            <a:ext cx="7740868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4000" algn="just">
              <a:spcBef>
                <a:spcPts val="600"/>
              </a:spcBef>
              <a:spcAft>
                <a:spcPts val="0"/>
              </a:spcAft>
            </a:pPr>
            <a:r>
              <a:rPr lang="zh-CN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借助辅助数组</a:t>
            </a:r>
            <a:r>
              <a:rPr lang="en-US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，即可完成快速转置，程序段如下所示：</a:t>
            </a:r>
          </a:p>
          <a:p>
            <a:pPr indent="228600"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for(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=0; 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&lt;t; 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++){</a:t>
            </a:r>
            <a:endParaRPr lang="zh-CN" altLang="zh-CN" sz="2400" kern="1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index = k[A.</a:t>
            </a:r>
            <a:r>
              <a:rPr lang="en-US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table</a:t>
            </a:r>
            <a:r>
              <a:rPr lang="en-US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].col]++;</a:t>
            </a:r>
            <a:endParaRPr lang="zh-CN" altLang="zh-CN" sz="2400" kern="1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B.</a:t>
            </a:r>
            <a:r>
              <a:rPr lang="en-US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table</a:t>
            </a:r>
            <a:r>
              <a:rPr lang="en-US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[index].col = A.</a:t>
            </a:r>
            <a:r>
              <a:rPr lang="en-US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table</a:t>
            </a:r>
            <a:r>
              <a:rPr lang="en-US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].row;</a:t>
            </a:r>
            <a:endParaRPr lang="zh-CN" altLang="zh-CN" sz="2400" kern="1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B.</a:t>
            </a:r>
            <a:r>
              <a:rPr lang="en-US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table</a:t>
            </a:r>
            <a:r>
              <a:rPr lang="en-US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[index].row = A.</a:t>
            </a:r>
            <a:r>
              <a:rPr lang="en-US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table</a:t>
            </a:r>
            <a:r>
              <a:rPr lang="en-US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].col;</a:t>
            </a:r>
            <a:endParaRPr lang="zh-CN" altLang="zh-CN" sz="2400" kern="1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B.</a:t>
            </a:r>
            <a:r>
              <a:rPr lang="en-US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table</a:t>
            </a:r>
            <a:r>
              <a:rPr lang="en-US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[index].value = A.</a:t>
            </a:r>
            <a:r>
              <a:rPr lang="en-US" altLang="zh-CN" sz="24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table</a:t>
            </a:r>
            <a:r>
              <a:rPr lang="en-US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].value;</a:t>
            </a:r>
            <a:endParaRPr lang="zh-CN" altLang="zh-CN" sz="2400" kern="1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66700" indent="24003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1226" y="3435893"/>
            <a:ext cx="8492359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4000" algn="just">
              <a:spcBef>
                <a:spcPts val="600"/>
              </a:spcBef>
              <a:spcAft>
                <a:spcPts val="0"/>
              </a:spcAft>
            </a:pPr>
            <a:r>
              <a:rPr lang="zh-CN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注意在快速转置开始前，</a:t>
            </a:r>
            <a:r>
              <a:rPr lang="en-US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k[j]</a:t>
            </a:r>
            <a:r>
              <a:rPr lang="zh-CN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的值表示稀疏矩阵列号为</a:t>
            </a:r>
            <a:r>
              <a:rPr lang="en-US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的列中第一个非零元在转置矩阵中的存储位置</a:t>
            </a:r>
            <a:endParaRPr lang="en-US" altLang="zh-CN" sz="2400" kern="1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54000" algn="just">
              <a:spcBef>
                <a:spcPts val="600"/>
              </a:spcBef>
              <a:spcAft>
                <a:spcPts val="0"/>
              </a:spcAft>
            </a:pPr>
            <a:r>
              <a:rPr lang="zh-CN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在快速转置执行的过程中，</a:t>
            </a:r>
            <a:r>
              <a:rPr lang="en-US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k[j]</a:t>
            </a:r>
            <a:r>
              <a:rPr lang="zh-CN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每被访问一次，都需要执行一次自加操作，表示该列中下一个非零元在转置矩阵中的存储位置。</a:t>
            </a:r>
          </a:p>
          <a:p>
            <a:pPr indent="254000" algn="just">
              <a:spcAft>
                <a:spcPts val="0"/>
              </a:spcAft>
            </a:pPr>
            <a:r>
              <a:rPr lang="zh-CN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上述程序段只需要对稀疏矩阵</a:t>
            </a:r>
            <a:r>
              <a:rPr lang="en-US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的行三元组表进行一遍扫描，时间复杂度为</a:t>
            </a:r>
            <a:r>
              <a:rPr lang="en-US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O(t)</a:t>
            </a:r>
            <a:r>
              <a:rPr lang="zh-CN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。因此，稀疏矩阵的快速转置矩阵时间复杂度为</a:t>
            </a:r>
            <a:r>
              <a:rPr lang="en-US" altLang="zh-CN" sz="2400" kern="1000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O(</a:t>
            </a:r>
            <a:r>
              <a:rPr lang="en-US" altLang="zh-CN" sz="2400" kern="1000" dirty="0" err="1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n+t</a:t>
            </a:r>
            <a:r>
              <a:rPr lang="en-US" altLang="zh-CN" sz="2400" kern="1000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zh-CN" sz="2400" kern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（包含辅助数组的计算时间）</a:t>
            </a:r>
          </a:p>
        </p:txBody>
      </p:sp>
    </p:spTree>
    <p:extLst>
      <p:ext uri="{BB962C8B-B14F-4D97-AF65-F5344CB8AC3E}">
        <p14:creationId xmlns:p14="http://schemas.microsoft.com/office/powerpoint/2010/main" val="20302614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34" y="1157651"/>
            <a:ext cx="8912873" cy="47912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022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2" y="775864"/>
            <a:ext cx="7864141" cy="57621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61157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32" y="733822"/>
            <a:ext cx="7749743" cy="56348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516961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稀疏矩阵的快速转置算法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6508533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扩展题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4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9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6926" y="195904"/>
            <a:ext cx="7680960" cy="1371600"/>
          </a:xfrm>
        </p:spPr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二维数组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711" y="1393672"/>
            <a:ext cx="8213834" cy="5085956"/>
          </a:xfrm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  <a:buClrTx/>
              <a:buNone/>
            </a:pPr>
            <a:r>
              <a:rPr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one[2][3]; </a:t>
            </a:r>
          </a:p>
          <a:p>
            <a:pPr>
              <a:spcBef>
                <a:spcPct val="50000"/>
              </a:spcBef>
              <a:buClrTx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定义了包含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个整型一维数组的数组，下标从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  <a:p>
            <a:pPr>
              <a:spcBef>
                <a:spcPct val="50000"/>
              </a:spcBef>
              <a:buClrTx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每个一维数组又包含了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个整型，下标从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  <a:p>
            <a:pPr>
              <a:spcBef>
                <a:spcPct val="50000"/>
              </a:spcBef>
              <a:buClrTx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数组可以在定义时集体赋值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spcBef>
                <a:spcPct val="50000"/>
              </a:spcBef>
              <a:buClrTx/>
              <a:buNone/>
            </a:pP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one[2][3]={{0, 1, 2}, {3, 4, 6}}; </a:t>
            </a:r>
          </a:p>
          <a:p>
            <a:pPr>
              <a:spcBef>
                <a:spcPct val="50000"/>
              </a:spcBef>
              <a:buClrTx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可以依次对每个数据元素赋值</a:t>
            </a:r>
          </a:p>
          <a:p>
            <a:pPr>
              <a:spcBef>
                <a:spcPct val="50000"/>
              </a:spcBef>
              <a:buClrTx/>
              <a:buNone/>
            </a:pP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for ( </a:t>
            </a:r>
            <a:r>
              <a:rPr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=0; </a:t>
            </a:r>
            <a:r>
              <a:rPr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&lt;2; </a:t>
            </a:r>
            <a:r>
              <a:rPr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++) </a:t>
            </a:r>
          </a:p>
          <a:p>
            <a:pPr>
              <a:spcBef>
                <a:spcPct val="50000"/>
              </a:spcBef>
              <a:buClrTx/>
              <a:buNone/>
            </a:pP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for ( j=0; j&lt;3; </a:t>
            </a:r>
            <a:r>
              <a:rPr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j++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  one[</a:t>
            </a:r>
            <a:r>
              <a:rPr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][j]=</a:t>
            </a:r>
            <a:r>
              <a:rPr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*j;</a:t>
            </a:r>
            <a:endParaRPr lang="zh-CN" altLang="en-US" sz="20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76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6926" y="195904"/>
            <a:ext cx="7680960" cy="1371600"/>
          </a:xfrm>
        </p:spPr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二维数组的存储结构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99989" y="1703727"/>
            <a:ext cx="7680960" cy="393192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buClrTx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数组类型采用顺序方式存储：数组中的元素</a:t>
            </a:r>
            <a:r>
              <a:rPr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按一定顺序存放在一个连续的存储空间</a:t>
            </a:r>
            <a:endParaRPr lang="en-US" altLang="zh-CN" sz="2800" b="1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  <a:buClrTx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计算机中的存储空间是一维的，二维数组元素需要按照一定规则映射到一维存储空间中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spcBef>
                <a:spcPct val="5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行优先存储</a:t>
            </a:r>
            <a:endParaRPr lang="en-US" altLang="zh-CN" sz="2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spcBef>
                <a:spcPct val="5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列优先存储</a:t>
            </a:r>
            <a:endParaRPr lang="en-US" altLang="zh-CN" sz="2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96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971" y="389978"/>
            <a:ext cx="7200897" cy="9779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数组的顺序存储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441" y="1325123"/>
            <a:ext cx="8760371" cy="2633519"/>
          </a:xfrm>
        </p:spPr>
        <p:txBody>
          <a:bodyPr>
            <a:normAutofit/>
          </a:bodyPr>
          <a:lstStyle/>
          <a:p>
            <a:pPr marL="342900" lvl="1" indent="0">
              <a:lnSpc>
                <a:spcPct val="140000"/>
              </a:lnSpc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二维数组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a[m][n]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需按照</a:t>
            </a:r>
            <a:r>
              <a:rPr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行优先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映射到一维的存储空间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865044" y="4747835"/>
          <a:ext cx="7574973" cy="342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4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4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4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[0][0]  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[0][0] 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[0][n-1] </a:t>
                      </a:r>
                      <a:endParaRPr lang="zh-CN" altLang="en-US" sz="18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[1][0]  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[1][0] 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[1][n-1] </a:t>
                      </a:r>
                      <a:endParaRPr lang="zh-CN" altLang="en-US" sz="18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[2][0]  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[2][0] 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[2][n-1] </a:t>
                      </a:r>
                      <a:endParaRPr lang="zh-CN" altLang="en-US" sz="18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右大括号 7"/>
          <p:cNvSpPr/>
          <p:nvPr/>
        </p:nvSpPr>
        <p:spPr>
          <a:xfrm rot="5400000">
            <a:off x="1941219" y="4149674"/>
            <a:ext cx="211580" cy="215091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右大括号 8"/>
          <p:cNvSpPr/>
          <p:nvPr/>
        </p:nvSpPr>
        <p:spPr>
          <a:xfrm rot="5400000">
            <a:off x="6991200" y="4149674"/>
            <a:ext cx="211580" cy="215091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右大括号 9"/>
          <p:cNvSpPr/>
          <p:nvPr/>
        </p:nvSpPr>
        <p:spPr>
          <a:xfrm rot="5400000">
            <a:off x="4563364" y="4149674"/>
            <a:ext cx="211580" cy="215091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1098578" y="5404675"/>
            <a:ext cx="2023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下标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的行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651560" y="5418263"/>
            <a:ext cx="203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下标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的行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108328" y="5418263"/>
            <a:ext cx="1977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下标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的行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047009" y="2340169"/>
                <a:ext cx="4965205" cy="1700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[0]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[1]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[0]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[1]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⋱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−1]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−1]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⋮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⋮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[0]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[1]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  <m:e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−1]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009" y="2340169"/>
                <a:ext cx="4965205" cy="1700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2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41" y="225266"/>
            <a:ext cx="7200897" cy="9779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数组的顺序存储</a:t>
            </a:r>
          </a:p>
        </p:txBody>
      </p:sp>
      <p:sp>
        <p:nvSpPr>
          <p:cNvPr id="4" name="矩形 3"/>
          <p:cNvSpPr/>
          <p:nvPr/>
        </p:nvSpPr>
        <p:spPr>
          <a:xfrm>
            <a:off x="257504" y="1096307"/>
            <a:ext cx="85816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行优先顺序的地址计算</a:t>
            </a:r>
          </a:p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若对于二维数组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a[m][n],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已知每个数组元素占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个存储单元，第一个数组元素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a[0][0]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的存储地址是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(a[0][0]),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则数组元素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][j]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的存储地址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][j])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9439" y="3432377"/>
            <a:ext cx="805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][j])=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(a[0][0])+(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n+j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)*k   (0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i&lt;m;0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563874" y="4302708"/>
                <a:ext cx="6003574" cy="1700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[0]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[1]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[0]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[1]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⋱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−1]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−1]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⋮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⋮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[0]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[1]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  <m:e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−1]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874" y="4302708"/>
                <a:ext cx="6003574" cy="1700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68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275" y="167458"/>
            <a:ext cx="7200897" cy="9779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数组的顺序存储</a:t>
            </a:r>
          </a:p>
        </p:txBody>
      </p:sp>
      <p:sp>
        <p:nvSpPr>
          <p:cNvPr id="4" name="矩形 3"/>
          <p:cNvSpPr/>
          <p:nvPr/>
        </p:nvSpPr>
        <p:spPr>
          <a:xfrm>
            <a:off x="900110" y="1110780"/>
            <a:ext cx="7255193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列优先顺序的地址计算</a:t>
            </a: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(a[</a:t>
            </a:r>
            <a:r>
              <a:rPr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][j])=</a:t>
            </a:r>
            <a:r>
              <a:rPr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(a[0][0])+(j*</a:t>
            </a:r>
            <a:r>
              <a:rPr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m+i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)*k   (0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i&lt;m;0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n)</a:t>
            </a:r>
          </a:p>
          <a:p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4023" y="5195631"/>
          <a:ext cx="7574973" cy="342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4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4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4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[0][0]  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[1][0] 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[n-1][0] </a:t>
                      </a:r>
                      <a:endParaRPr lang="zh-CN" altLang="en-US" sz="18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[0][1]  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[1][1] 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[n-1][1] </a:t>
                      </a:r>
                      <a:endParaRPr lang="zh-CN" altLang="en-US" sz="18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[2][0]  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[2][0] 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[2][n-1] </a:t>
                      </a:r>
                      <a:endParaRPr lang="zh-CN" altLang="en-US" sz="18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右大括号 7"/>
          <p:cNvSpPr/>
          <p:nvPr/>
        </p:nvSpPr>
        <p:spPr>
          <a:xfrm rot="5400000">
            <a:off x="2050198" y="4597469"/>
            <a:ext cx="211580" cy="215091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右大括号 8"/>
          <p:cNvSpPr/>
          <p:nvPr/>
        </p:nvSpPr>
        <p:spPr>
          <a:xfrm rot="5400000">
            <a:off x="7100179" y="4597470"/>
            <a:ext cx="211580" cy="215091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右大括号 9"/>
          <p:cNvSpPr/>
          <p:nvPr/>
        </p:nvSpPr>
        <p:spPr>
          <a:xfrm rot="5400000">
            <a:off x="4672343" y="4597470"/>
            <a:ext cx="211580" cy="215091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/>
          <p:cNvSpPr txBox="1"/>
          <p:nvPr/>
        </p:nvSpPr>
        <p:spPr>
          <a:xfrm>
            <a:off x="1308540" y="5778717"/>
            <a:ext cx="196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下标为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的列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854181" y="5778717"/>
            <a:ext cx="196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下标为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的列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360597" y="5778717"/>
            <a:ext cx="196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下标为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157709" y="3072723"/>
                <a:ext cx="4965205" cy="1700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[0]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[1]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[0]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[1]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⋱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−1]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−1]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⋮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⋮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[0]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[1]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  <m:e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−1]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709" y="3072723"/>
                <a:ext cx="4965205" cy="1700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528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9664</TotalTime>
  <Words>3233</Words>
  <Application>Microsoft Office PowerPoint</Application>
  <PresentationFormat>全屏显示(4:3)</PresentationFormat>
  <Paragraphs>341</Paragraphs>
  <Slides>49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6" baseType="lpstr">
      <vt:lpstr>方正书宋简体</vt:lpstr>
      <vt:lpstr>仿宋_GB2312</vt:lpstr>
      <vt:lpstr>华文楷体</vt:lpstr>
      <vt:lpstr>楷体_GB2312</vt:lpstr>
      <vt:lpstr>隶书</vt:lpstr>
      <vt:lpstr>宋体</vt:lpstr>
      <vt:lpstr>Arial</vt:lpstr>
      <vt:lpstr>Calibri</vt:lpstr>
      <vt:lpstr>Cambria Math</vt:lpstr>
      <vt:lpstr>Century Gothic</vt:lpstr>
      <vt:lpstr>Courier New</vt:lpstr>
      <vt:lpstr>Symbol</vt:lpstr>
      <vt:lpstr>Times New Roman</vt:lpstr>
      <vt:lpstr>Wingdings</vt:lpstr>
      <vt:lpstr>Wingdings 3</vt:lpstr>
      <vt:lpstr>离子</vt:lpstr>
      <vt:lpstr>Visio</vt:lpstr>
      <vt:lpstr>数组</vt:lpstr>
      <vt:lpstr>目录</vt:lpstr>
      <vt:lpstr>一维数组</vt:lpstr>
      <vt:lpstr>一维数组的存储结构</vt:lpstr>
      <vt:lpstr>二维数组</vt:lpstr>
      <vt:lpstr>二维数组的存储结构</vt:lpstr>
      <vt:lpstr>数组的顺序存储</vt:lpstr>
      <vt:lpstr>数组的顺序存储</vt:lpstr>
      <vt:lpstr>数组的顺序存储</vt:lpstr>
      <vt:lpstr>PowerPoint 演示文稿</vt:lpstr>
      <vt:lpstr>二维数组的顺序存储</vt:lpstr>
      <vt:lpstr>多维数组的顺序存储</vt:lpstr>
      <vt:lpstr>PowerPoint 演示文稿</vt:lpstr>
      <vt:lpstr>PowerPoint 演示文稿</vt:lpstr>
      <vt:lpstr>目录</vt:lpstr>
      <vt:lpstr>数组的抽象数据类型</vt:lpstr>
      <vt:lpstr>数组的抽象数据类型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</vt:lpstr>
      <vt:lpstr>矩阵</vt:lpstr>
      <vt:lpstr>特殊矩阵之对称矩阵</vt:lpstr>
      <vt:lpstr>特殊矩阵之对称矩阵</vt:lpstr>
      <vt:lpstr>特殊矩阵之上下三角矩阵</vt:lpstr>
      <vt:lpstr>目录</vt:lpstr>
      <vt:lpstr>稀疏矩阵</vt:lpstr>
      <vt:lpstr>PowerPoint 演示文稿</vt:lpstr>
      <vt:lpstr>PowerPoint 演示文稿</vt:lpstr>
      <vt:lpstr>稀疏矩阵的顺序存储</vt:lpstr>
      <vt:lpstr>PowerPoint 演示文稿</vt:lpstr>
      <vt:lpstr>稀疏矩阵的简单转置算法</vt:lpstr>
      <vt:lpstr>第一种简单转置算法</vt:lpstr>
      <vt:lpstr>PowerPoint 演示文稿</vt:lpstr>
      <vt:lpstr>第二种简单转置算法</vt:lpstr>
      <vt:lpstr>PowerPoint 演示文稿</vt:lpstr>
      <vt:lpstr>稀疏矩阵的快速转置算法</vt:lpstr>
      <vt:lpstr>稀疏矩阵的快速转置算法</vt:lpstr>
      <vt:lpstr>稀疏矩阵的快速转置算法</vt:lpstr>
      <vt:lpstr>稀疏矩阵的快速转置算法</vt:lpstr>
      <vt:lpstr>PowerPoint 演示文稿</vt:lpstr>
      <vt:lpstr>PowerPoint 演示文稿</vt:lpstr>
      <vt:lpstr>PowerPoint 演示文稿</vt:lpstr>
      <vt:lpstr>PowerPoint 演示文稿</vt:lpstr>
      <vt:lpstr>稀疏矩阵的快速转置算法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zhu</dc:creator>
  <cp:lastModifiedBy>jie zhu</cp:lastModifiedBy>
  <cp:revision>682</cp:revision>
  <dcterms:created xsi:type="dcterms:W3CDTF">2015-02-03T01:14:24Z</dcterms:created>
  <dcterms:modified xsi:type="dcterms:W3CDTF">2017-10-10T05:37:58Z</dcterms:modified>
</cp:coreProperties>
</file>