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notesMasterIdLst>
    <p:notesMasterId r:id="rId63"/>
  </p:notesMasterIdLst>
  <p:sldIdLst>
    <p:sldId id="379" r:id="rId2"/>
    <p:sldId id="415" r:id="rId3"/>
    <p:sldId id="448" r:id="rId4"/>
    <p:sldId id="419" r:id="rId5"/>
    <p:sldId id="550" r:id="rId6"/>
    <p:sldId id="420" r:id="rId7"/>
    <p:sldId id="421" r:id="rId8"/>
    <p:sldId id="422" r:id="rId9"/>
    <p:sldId id="423" r:id="rId10"/>
    <p:sldId id="424" r:id="rId11"/>
    <p:sldId id="426" r:id="rId12"/>
    <p:sldId id="425" r:id="rId13"/>
    <p:sldId id="449" r:id="rId14"/>
    <p:sldId id="427" r:id="rId15"/>
    <p:sldId id="428" r:id="rId16"/>
    <p:sldId id="429" r:id="rId17"/>
    <p:sldId id="443" r:id="rId18"/>
    <p:sldId id="450" r:id="rId19"/>
    <p:sldId id="444" r:id="rId20"/>
    <p:sldId id="445" r:id="rId21"/>
    <p:sldId id="431" r:id="rId22"/>
    <p:sldId id="551" r:id="rId23"/>
    <p:sldId id="447" r:id="rId24"/>
    <p:sldId id="538" r:id="rId25"/>
    <p:sldId id="539" r:id="rId26"/>
    <p:sldId id="451" r:id="rId27"/>
    <p:sldId id="433" r:id="rId28"/>
    <p:sldId id="434" r:id="rId29"/>
    <p:sldId id="435" r:id="rId30"/>
    <p:sldId id="452" r:id="rId31"/>
    <p:sldId id="540" r:id="rId32"/>
    <p:sldId id="454" r:id="rId33"/>
    <p:sldId id="541" r:id="rId34"/>
    <p:sldId id="542" r:id="rId35"/>
    <p:sldId id="544" r:id="rId36"/>
    <p:sldId id="543" r:id="rId37"/>
    <p:sldId id="442" r:id="rId38"/>
    <p:sldId id="455" r:id="rId39"/>
    <p:sldId id="456" r:id="rId40"/>
    <p:sldId id="457" r:id="rId41"/>
    <p:sldId id="459" r:id="rId42"/>
    <p:sldId id="461" r:id="rId43"/>
    <p:sldId id="463" r:id="rId44"/>
    <p:sldId id="464" r:id="rId45"/>
    <p:sldId id="546" r:id="rId46"/>
    <p:sldId id="547" r:id="rId47"/>
    <p:sldId id="548" r:id="rId48"/>
    <p:sldId id="549" r:id="rId49"/>
    <p:sldId id="469" r:id="rId50"/>
    <p:sldId id="478" r:id="rId51"/>
    <p:sldId id="470" r:id="rId52"/>
    <p:sldId id="479" r:id="rId53"/>
    <p:sldId id="480" r:id="rId54"/>
    <p:sldId id="481" r:id="rId55"/>
    <p:sldId id="472" r:id="rId56"/>
    <p:sldId id="473" r:id="rId57"/>
    <p:sldId id="474" r:id="rId58"/>
    <p:sldId id="475" r:id="rId59"/>
    <p:sldId id="476" r:id="rId60"/>
    <p:sldId id="483" r:id="rId61"/>
    <p:sldId id="482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1ACF28F-036D-4307-8545-CF2846661CBA}">
          <p14:sldIdLst>
            <p14:sldId id="379"/>
            <p14:sldId id="415"/>
            <p14:sldId id="448"/>
            <p14:sldId id="419"/>
            <p14:sldId id="550"/>
            <p14:sldId id="420"/>
            <p14:sldId id="421"/>
            <p14:sldId id="422"/>
            <p14:sldId id="423"/>
            <p14:sldId id="424"/>
            <p14:sldId id="426"/>
            <p14:sldId id="425"/>
            <p14:sldId id="449"/>
            <p14:sldId id="427"/>
            <p14:sldId id="428"/>
            <p14:sldId id="429"/>
            <p14:sldId id="443"/>
            <p14:sldId id="450"/>
            <p14:sldId id="444"/>
            <p14:sldId id="445"/>
            <p14:sldId id="431"/>
            <p14:sldId id="551"/>
            <p14:sldId id="447"/>
            <p14:sldId id="538"/>
            <p14:sldId id="539"/>
            <p14:sldId id="451"/>
            <p14:sldId id="433"/>
            <p14:sldId id="434"/>
            <p14:sldId id="435"/>
            <p14:sldId id="452"/>
            <p14:sldId id="540"/>
            <p14:sldId id="454"/>
            <p14:sldId id="541"/>
            <p14:sldId id="542"/>
            <p14:sldId id="544"/>
            <p14:sldId id="543"/>
            <p14:sldId id="442"/>
            <p14:sldId id="455"/>
            <p14:sldId id="456"/>
            <p14:sldId id="457"/>
            <p14:sldId id="459"/>
            <p14:sldId id="461"/>
            <p14:sldId id="463"/>
            <p14:sldId id="464"/>
            <p14:sldId id="546"/>
            <p14:sldId id="547"/>
            <p14:sldId id="548"/>
            <p14:sldId id="549"/>
            <p14:sldId id="469"/>
            <p14:sldId id="478"/>
            <p14:sldId id="470"/>
            <p14:sldId id="479"/>
            <p14:sldId id="480"/>
            <p14:sldId id="481"/>
            <p14:sldId id="472"/>
            <p14:sldId id="473"/>
            <p14:sldId id="474"/>
            <p14:sldId id="475"/>
            <p14:sldId id="476"/>
            <p14:sldId id="483"/>
            <p14:sldId id="4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0684" autoAdjust="0"/>
  </p:normalViewPr>
  <p:slideViewPr>
    <p:cSldViewPr snapToGrid="0">
      <p:cViewPr varScale="1">
        <p:scale>
          <a:sx n="91" d="100"/>
          <a:sy n="91" d="100"/>
        </p:scale>
        <p:origin x="822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C69A8-F41B-4AB3-B1C4-4C1E89E6346C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36FC-5391-4E88-BC9C-2B9CBFA3E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4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A33048DE-EE39-43CE-B017-013E2EB5E985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en-US" altLang="zh-CN" baseline="30000">
                <a:solidFill>
                  <a:schemeClr val="bg1"/>
                </a:solidFill>
                <a:latin typeface="宋体" panose="02010600030101010101" pitchFamily="2" charset="-122"/>
              </a:rPr>
              <a:t>h-1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≤ n ≤ 2</a:t>
            </a:r>
            <a:r>
              <a:rPr lang="en-US" altLang="zh-CN" baseline="30000">
                <a:solidFill>
                  <a:schemeClr val="bg1"/>
                </a:solidFill>
                <a:latin typeface="宋体" panose="02010600030101010101" pitchFamily="2" charset="-122"/>
              </a:rPr>
              <a:t>h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- 1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en-US" altLang="zh-CN" baseline="30000">
                <a:solidFill>
                  <a:schemeClr val="bg1"/>
                </a:solidFill>
                <a:latin typeface="宋体" panose="02010600030101010101" pitchFamily="2" charset="-122"/>
              </a:rPr>
              <a:t>h-1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- 1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＜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 ≤ 2</a:t>
            </a:r>
            <a:r>
              <a:rPr lang="en-US" altLang="zh-CN" baseline="30000">
                <a:solidFill>
                  <a:schemeClr val="bg1"/>
                </a:solidFill>
                <a:latin typeface="宋体" panose="02010600030101010101" pitchFamily="2" charset="-122"/>
              </a:rPr>
              <a:t>h 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</a:rPr>
              <a:t>–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 1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en-US" altLang="zh-CN" baseline="30000">
                <a:solidFill>
                  <a:schemeClr val="bg1"/>
                </a:solidFill>
                <a:latin typeface="宋体" panose="02010600030101010101" pitchFamily="2" charset="-122"/>
              </a:rPr>
              <a:t>h-1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＜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 + 1 ≤ 2</a:t>
            </a:r>
            <a:r>
              <a:rPr lang="en-US" altLang="zh-CN" baseline="30000">
                <a:solidFill>
                  <a:schemeClr val="bg1"/>
                </a:solidFill>
                <a:latin typeface="宋体" panose="02010600030101010101" pitchFamily="2" charset="-122"/>
              </a:rPr>
              <a:t>h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h -1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＜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log</a:t>
            </a:r>
            <a:r>
              <a:rPr lang="en-US" altLang="zh-CN" baseline="-2500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(n+1) ≤ h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log</a:t>
            </a:r>
            <a:r>
              <a:rPr lang="en-US" altLang="zh-CN" baseline="-2500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(n+1) ≤ h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＜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log</a:t>
            </a:r>
            <a:r>
              <a:rPr lang="en-US" altLang="zh-CN" baseline="-2500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(n+1) + 1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01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fld id="{A33048DE-EE39-43CE-B017-013E2EB5E985}" type="slidenum">
              <a:rPr lang="en-US" altLang="zh-CN" sz="1200" b="0"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en-US" altLang="zh-CN" baseline="30000">
                <a:solidFill>
                  <a:schemeClr val="bg1"/>
                </a:solidFill>
                <a:latin typeface="宋体" panose="02010600030101010101" pitchFamily="2" charset="-122"/>
              </a:rPr>
              <a:t>h-1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≤ n ≤ 2</a:t>
            </a:r>
            <a:r>
              <a:rPr lang="en-US" altLang="zh-CN" baseline="30000">
                <a:solidFill>
                  <a:schemeClr val="bg1"/>
                </a:solidFill>
                <a:latin typeface="宋体" panose="02010600030101010101" pitchFamily="2" charset="-122"/>
              </a:rPr>
              <a:t>h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- 1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en-US" altLang="zh-CN" baseline="30000">
                <a:solidFill>
                  <a:schemeClr val="bg1"/>
                </a:solidFill>
                <a:latin typeface="宋体" panose="02010600030101010101" pitchFamily="2" charset="-122"/>
              </a:rPr>
              <a:t>h-1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- 1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＜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 ≤ 2</a:t>
            </a:r>
            <a:r>
              <a:rPr lang="en-US" altLang="zh-CN" baseline="30000">
                <a:solidFill>
                  <a:schemeClr val="bg1"/>
                </a:solidFill>
                <a:latin typeface="宋体" panose="02010600030101010101" pitchFamily="2" charset="-122"/>
              </a:rPr>
              <a:t>h 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</a:rPr>
              <a:t>–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 1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en-US" altLang="zh-CN" baseline="30000">
                <a:solidFill>
                  <a:schemeClr val="bg1"/>
                </a:solidFill>
                <a:latin typeface="宋体" panose="02010600030101010101" pitchFamily="2" charset="-122"/>
              </a:rPr>
              <a:t>h-1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＜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n + 1 ≤ 2</a:t>
            </a:r>
            <a:r>
              <a:rPr lang="en-US" altLang="zh-CN" baseline="30000">
                <a:solidFill>
                  <a:schemeClr val="bg1"/>
                </a:solidFill>
                <a:latin typeface="宋体" panose="02010600030101010101" pitchFamily="2" charset="-122"/>
              </a:rPr>
              <a:t>h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h -1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＜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log</a:t>
            </a:r>
            <a:r>
              <a:rPr lang="en-US" altLang="zh-CN" baseline="-2500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(n+1) ≤ h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log</a:t>
            </a:r>
            <a:r>
              <a:rPr lang="en-US" altLang="zh-CN" baseline="-2500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(n+1) ≤ h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＜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log</a:t>
            </a:r>
            <a:r>
              <a:rPr lang="en-US" altLang="zh-CN" baseline="-2500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(n+1) + 1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8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2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043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5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693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63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916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7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28600"/>
            <a:ext cx="8229600" cy="5867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南京邮电大学 计算机学院 </a:t>
            </a:r>
          </a:p>
        </p:txBody>
      </p:sp>
    </p:spTree>
    <p:extLst>
      <p:ext uri="{BB962C8B-B14F-4D97-AF65-F5344CB8AC3E}">
        <p14:creationId xmlns:p14="http://schemas.microsoft.com/office/powerpoint/2010/main" val="224959483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69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2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4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0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57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9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5FA1EC-9C8B-4CB7-B2A5-DD415DF7CB42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D326-59E5-4E75-9405-1E369EB9BE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66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  <p:sldLayoutId id="2147483924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朱洁</a:t>
            </a:r>
          </a:p>
        </p:txBody>
      </p:sp>
    </p:spTree>
    <p:extLst>
      <p:ext uri="{BB962C8B-B14F-4D97-AF65-F5344CB8AC3E}">
        <p14:creationId xmlns:p14="http://schemas.microsoft.com/office/powerpoint/2010/main" val="36861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98450" y="542925"/>
          <a:ext cx="8459788" cy="591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位图图像" r:id="rId3" imgW="6706536" imgH="4686954" progId="Paint.Picture">
                  <p:embed/>
                </p:oleObj>
              </mc:Choice>
              <mc:Fallback>
                <p:oleObj name="位图图像" r:id="rId3" imgW="6706536" imgH="46869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542925"/>
                        <a:ext cx="8459788" cy="591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59924" y="930605"/>
            <a:ext cx="3371247" cy="510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性质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的图形解释</a:t>
            </a:r>
          </a:p>
        </p:txBody>
      </p:sp>
    </p:spTree>
    <p:extLst>
      <p:ext uri="{BB962C8B-B14F-4D97-AF65-F5344CB8AC3E}">
        <p14:creationId xmlns:p14="http://schemas.microsoft.com/office/powerpoint/2010/main" val="350893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61364" y="370593"/>
            <a:ext cx="8600739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任意一棵二叉树中，若叶结点的个数（度为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-8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，度为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的结点的个数为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-8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，则必有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-8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=n</a:t>
            </a:r>
            <a:r>
              <a:rPr kumimoji="1" lang="en-US" altLang="zh-CN" baseline="-8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+1</a:t>
            </a:r>
            <a:endParaRPr kumimoji="1"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设二叉树的度为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的结点数为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，树中结点总数为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，则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n=n</a:t>
            </a:r>
            <a:r>
              <a:rPr kumimoji="1" lang="en-US" altLang="zh-CN" baseline="-8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+n</a:t>
            </a:r>
            <a:r>
              <a:rPr kumimoji="1" lang="en-US" altLang="zh-CN" baseline="-8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+n</a:t>
            </a:r>
            <a:r>
              <a:rPr kumimoji="1" lang="en-US" altLang="zh-CN" baseline="-8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①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（∵二叉树中只有度为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三种类型的结点）</a:t>
            </a:r>
          </a:p>
          <a:p>
            <a:pPr algn="just">
              <a:spcBef>
                <a:spcPct val="50000"/>
              </a:spcBef>
            </a:pPr>
            <a:endParaRPr kumimoji="1" lang="zh-CN" altLang="en-US" sz="1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设分支数为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（树枝），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个结点的二叉树，除了根结点外，每个结点都有一个分支进入，则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B=n-1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；分支是由度为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或者度为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的射出的，又有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B=2n</a:t>
            </a:r>
            <a:r>
              <a:rPr kumimoji="1"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+n</a:t>
            </a:r>
            <a:r>
              <a:rPr kumimoji="1"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则有：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n-1=2n</a:t>
            </a:r>
            <a:r>
              <a:rPr kumimoji="1"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+n</a:t>
            </a:r>
            <a:r>
              <a:rPr kumimoji="1"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n=2n</a:t>
            </a:r>
            <a:r>
              <a:rPr kumimoji="1" lang="en-US" altLang="zh-CN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+n</a:t>
            </a:r>
            <a:r>
              <a:rPr kumimoji="1" lang="en-US" altLang="zh-CN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+1……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②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由① ②可得到：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+n</a:t>
            </a:r>
            <a:r>
              <a:rPr kumimoji="1" lang="en-US" altLang="zh-CN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+n</a:t>
            </a:r>
            <a:r>
              <a:rPr kumimoji="1" lang="en-US" altLang="zh-CN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=2n</a:t>
            </a:r>
            <a:r>
              <a:rPr kumimoji="1" lang="en-US" altLang="zh-CN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+n</a:t>
            </a:r>
            <a:r>
              <a:rPr kumimoji="1" lang="en-US" altLang="zh-CN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+1 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 n</a:t>
            </a:r>
            <a:r>
              <a:rPr kumimoji="1" lang="en-US" altLang="zh-CN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+n</a:t>
            </a:r>
            <a:r>
              <a:rPr kumimoji="1" lang="en-US" altLang="zh-CN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=2n</a:t>
            </a:r>
            <a:r>
              <a:rPr kumimoji="1" lang="en-US" altLang="zh-CN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+1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即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=n</a:t>
            </a:r>
            <a:r>
              <a:rPr kumimoji="1" lang="en-US" altLang="zh-CN" baseline="-25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6974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22295" y="1090450"/>
            <a:ext cx="8527568" cy="340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包含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个元素的二叉树的高度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至少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为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8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(n+1)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根据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，高度为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的二叉树最多有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 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–1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个结点，因而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 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–1,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则有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 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8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(n+1)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30000"/>
              </a:lnSpc>
            </a:pP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     由于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是整数，所以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log</a:t>
            </a:r>
            <a:r>
              <a:rPr kumimoji="1" lang="en-US" altLang="zh-CN" sz="28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(n+1)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6488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2240" y="1508760"/>
            <a:ext cx="539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特殊的二叉树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64970" y="2686050"/>
            <a:ext cx="6046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1" indent="-685800">
              <a:buFont typeface="Wingdings" panose="05000000000000000000" pitchFamily="2" charset="2"/>
              <a:buChar char="p"/>
            </a:pP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满二叉树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0" lvl="1" indent="-685800">
              <a:buFont typeface="Wingdings" panose="05000000000000000000" pitchFamily="2" charset="2"/>
              <a:buChar char="p"/>
            </a:pP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完全二叉树</a:t>
            </a:r>
            <a:endParaRPr lang="en-US" altLang="zh-CN" sz="40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143000" lvl="1" indent="-685800">
              <a:buFont typeface="Wingdings" panose="05000000000000000000" pitchFamily="2" charset="2"/>
              <a:buChar char="p"/>
            </a:pPr>
            <a:r>
              <a:rPr lang="en-US" altLang="zh-CN" sz="4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2-</a:t>
            </a:r>
            <a:r>
              <a:rPr lang="zh-CN" altLang="en-US" sz="4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val="338722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3"/>
          <p:cNvSpPr txBox="1">
            <a:spLocks noChangeArrowheads="1"/>
          </p:cNvSpPr>
          <p:nvPr/>
        </p:nvSpPr>
        <p:spPr bwMode="auto">
          <a:xfrm>
            <a:off x="-88136" y="1160253"/>
            <a:ext cx="9184526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高度为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的二叉树恰好有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–1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个结点时称为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满二叉树</a:t>
            </a: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4170752" y="3861138"/>
            <a:ext cx="441325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2988065" y="4540588"/>
            <a:ext cx="439737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5180402" y="4478675"/>
            <a:ext cx="441325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2478477" y="5159713"/>
            <a:ext cx="441325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3489715" y="5158125"/>
            <a:ext cx="441325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4600965" y="5158125"/>
            <a:ext cx="441325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5823340" y="5142250"/>
            <a:ext cx="441325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3260" name="Oval 12"/>
          <p:cNvSpPr>
            <a:spLocks noChangeArrowheads="1"/>
          </p:cNvSpPr>
          <p:nvPr/>
        </p:nvSpPr>
        <p:spPr bwMode="auto">
          <a:xfrm>
            <a:off x="2226065" y="5777250"/>
            <a:ext cx="441325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3261" name="Oval 13"/>
          <p:cNvSpPr>
            <a:spLocks noChangeArrowheads="1"/>
          </p:cNvSpPr>
          <p:nvPr/>
        </p:nvSpPr>
        <p:spPr bwMode="auto">
          <a:xfrm>
            <a:off x="2732477" y="5777250"/>
            <a:ext cx="441325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53262" name="Oval 14"/>
          <p:cNvSpPr>
            <a:spLocks noChangeArrowheads="1"/>
          </p:cNvSpPr>
          <p:nvPr/>
        </p:nvSpPr>
        <p:spPr bwMode="auto">
          <a:xfrm>
            <a:off x="3237302" y="5777250"/>
            <a:ext cx="441325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53263" name="Oval 15"/>
          <p:cNvSpPr>
            <a:spLocks noChangeArrowheads="1"/>
          </p:cNvSpPr>
          <p:nvPr/>
        </p:nvSpPr>
        <p:spPr bwMode="auto">
          <a:xfrm>
            <a:off x="3742127" y="5777250"/>
            <a:ext cx="441325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>
            <a:off x="4283465" y="5777250"/>
            <a:ext cx="441325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4980375" y="5777250"/>
            <a:ext cx="439738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53266" name="Oval 18"/>
          <p:cNvSpPr>
            <a:spLocks noChangeArrowheads="1"/>
          </p:cNvSpPr>
          <p:nvPr/>
        </p:nvSpPr>
        <p:spPr bwMode="auto">
          <a:xfrm>
            <a:off x="5502665" y="5777250"/>
            <a:ext cx="439737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53267" name="Oval 19"/>
          <p:cNvSpPr>
            <a:spLocks noChangeArrowheads="1"/>
          </p:cNvSpPr>
          <p:nvPr/>
        </p:nvSpPr>
        <p:spPr bwMode="auto">
          <a:xfrm>
            <a:off x="6128140" y="5777250"/>
            <a:ext cx="441325" cy="431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</a:p>
        </p:txBody>
      </p:sp>
      <p:cxnSp>
        <p:nvCxnSpPr>
          <p:cNvPr id="53268" name="AutoShape 20"/>
          <p:cNvCxnSpPr>
            <a:cxnSpLocks noChangeShapeType="1"/>
            <a:stCxn id="53253" idx="3"/>
            <a:endCxn id="53254" idx="7"/>
          </p:cNvCxnSpPr>
          <p:nvPr/>
        </p:nvCxnSpPr>
        <p:spPr bwMode="auto">
          <a:xfrm flipH="1">
            <a:off x="3362715" y="4238963"/>
            <a:ext cx="873125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AutoShape 21"/>
          <p:cNvCxnSpPr>
            <a:cxnSpLocks noChangeShapeType="1"/>
            <a:stCxn id="53253" idx="5"/>
            <a:endCxn id="53255" idx="1"/>
          </p:cNvCxnSpPr>
          <p:nvPr/>
        </p:nvCxnSpPr>
        <p:spPr bwMode="auto">
          <a:xfrm>
            <a:off x="4546988" y="4238965"/>
            <a:ext cx="698500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AutoShape 22"/>
          <p:cNvCxnSpPr>
            <a:cxnSpLocks noChangeShapeType="1"/>
            <a:stCxn id="53254" idx="3"/>
            <a:endCxn id="53256" idx="7"/>
          </p:cNvCxnSpPr>
          <p:nvPr/>
        </p:nvCxnSpPr>
        <p:spPr bwMode="auto">
          <a:xfrm flipH="1">
            <a:off x="2854715" y="4918415"/>
            <a:ext cx="198437" cy="295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1" name="AutoShape 23"/>
          <p:cNvCxnSpPr>
            <a:cxnSpLocks noChangeShapeType="1"/>
            <a:stCxn id="53254" idx="5"/>
            <a:endCxn id="53257" idx="1"/>
          </p:cNvCxnSpPr>
          <p:nvPr/>
        </p:nvCxnSpPr>
        <p:spPr bwMode="auto">
          <a:xfrm>
            <a:off x="3362715" y="4918415"/>
            <a:ext cx="192087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2" name="AutoShape 24"/>
          <p:cNvCxnSpPr>
            <a:cxnSpLocks noChangeShapeType="1"/>
            <a:stCxn id="53256" idx="3"/>
            <a:endCxn id="53260" idx="0"/>
          </p:cNvCxnSpPr>
          <p:nvPr/>
        </p:nvCxnSpPr>
        <p:spPr bwMode="auto">
          <a:xfrm flipH="1">
            <a:off x="2446725" y="5537540"/>
            <a:ext cx="96838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3" name="AutoShape 25"/>
          <p:cNvCxnSpPr>
            <a:cxnSpLocks noChangeShapeType="1"/>
            <a:stCxn id="53256" idx="5"/>
            <a:endCxn id="53261" idx="0"/>
          </p:cNvCxnSpPr>
          <p:nvPr/>
        </p:nvCxnSpPr>
        <p:spPr bwMode="auto">
          <a:xfrm>
            <a:off x="2854715" y="5537540"/>
            <a:ext cx="98425" cy="2301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4" name="AutoShape 26"/>
          <p:cNvCxnSpPr>
            <a:cxnSpLocks noChangeShapeType="1"/>
            <a:stCxn id="53257" idx="3"/>
            <a:endCxn id="53262" idx="0"/>
          </p:cNvCxnSpPr>
          <p:nvPr/>
        </p:nvCxnSpPr>
        <p:spPr bwMode="auto">
          <a:xfrm flipH="1">
            <a:off x="3457965" y="5535952"/>
            <a:ext cx="96837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5" name="AutoShape 27"/>
          <p:cNvCxnSpPr>
            <a:cxnSpLocks noChangeShapeType="1"/>
            <a:stCxn id="53257" idx="5"/>
            <a:endCxn id="53263" idx="0"/>
          </p:cNvCxnSpPr>
          <p:nvPr/>
        </p:nvCxnSpPr>
        <p:spPr bwMode="auto">
          <a:xfrm>
            <a:off x="3865950" y="5535952"/>
            <a:ext cx="96838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6" name="AutoShape 28"/>
          <p:cNvCxnSpPr>
            <a:cxnSpLocks noChangeShapeType="1"/>
            <a:stCxn id="53255" idx="3"/>
            <a:endCxn id="53258" idx="7"/>
          </p:cNvCxnSpPr>
          <p:nvPr/>
        </p:nvCxnSpPr>
        <p:spPr bwMode="auto">
          <a:xfrm flipH="1">
            <a:off x="4977200" y="4856500"/>
            <a:ext cx="268288" cy="355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9" name="AutoShape 29"/>
          <p:cNvCxnSpPr>
            <a:cxnSpLocks noChangeShapeType="1"/>
            <a:stCxn id="53255" idx="5"/>
            <a:endCxn id="53259" idx="1"/>
          </p:cNvCxnSpPr>
          <p:nvPr/>
        </p:nvCxnSpPr>
        <p:spPr bwMode="auto">
          <a:xfrm>
            <a:off x="5556640" y="4856502"/>
            <a:ext cx="331787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8" name="AutoShape 30"/>
          <p:cNvCxnSpPr>
            <a:cxnSpLocks noChangeShapeType="1"/>
            <a:stCxn id="53258" idx="5"/>
            <a:endCxn id="53265" idx="0"/>
          </p:cNvCxnSpPr>
          <p:nvPr/>
        </p:nvCxnSpPr>
        <p:spPr bwMode="auto">
          <a:xfrm>
            <a:off x="4977200" y="5535952"/>
            <a:ext cx="223838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9" name="AutoShape 31"/>
          <p:cNvCxnSpPr>
            <a:cxnSpLocks noChangeShapeType="1"/>
            <a:stCxn id="53258" idx="3"/>
            <a:endCxn id="53264" idx="0"/>
          </p:cNvCxnSpPr>
          <p:nvPr/>
        </p:nvCxnSpPr>
        <p:spPr bwMode="auto">
          <a:xfrm flipH="1">
            <a:off x="4504127" y="5535952"/>
            <a:ext cx="161925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0" name="AutoShape 32"/>
          <p:cNvCxnSpPr>
            <a:cxnSpLocks noChangeShapeType="1"/>
            <a:stCxn id="53259" idx="3"/>
            <a:endCxn id="53266" idx="0"/>
          </p:cNvCxnSpPr>
          <p:nvPr/>
        </p:nvCxnSpPr>
        <p:spPr bwMode="auto">
          <a:xfrm flipH="1">
            <a:off x="5723325" y="5520075"/>
            <a:ext cx="16510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1" name="AutoShape 33"/>
          <p:cNvCxnSpPr>
            <a:cxnSpLocks noChangeShapeType="1"/>
            <a:stCxn id="53259" idx="5"/>
            <a:endCxn id="53267" idx="0"/>
          </p:cNvCxnSpPr>
          <p:nvPr/>
        </p:nvCxnSpPr>
        <p:spPr bwMode="auto">
          <a:xfrm>
            <a:off x="6199577" y="5520075"/>
            <a:ext cx="14922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6" name="Freeform 62"/>
          <p:cNvSpPr>
            <a:spLocks/>
          </p:cNvSpPr>
          <p:nvPr/>
        </p:nvSpPr>
        <p:spPr bwMode="auto">
          <a:xfrm>
            <a:off x="3510671" y="2063386"/>
            <a:ext cx="2471737" cy="523875"/>
          </a:xfrm>
          <a:custGeom>
            <a:avLst/>
            <a:gdLst>
              <a:gd name="T0" fmla="*/ 0 w 1339"/>
              <a:gd name="T1" fmla="*/ 8 h 1686"/>
              <a:gd name="T2" fmla="*/ 1180 w 1339"/>
              <a:gd name="T3" fmla="*/ 280 h 1686"/>
              <a:gd name="T4" fmla="*/ 953 w 1339"/>
              <a:gd name="T5" fmla="*/ 1686 h 1686"/>
              <a:gd name="T6" fmla="*/ 0 60000 65536"/>
              <a:gd name="T7" fmla="*/ 0 60000 65536"/>
              <a:gd name="T8" fmla="*/ 0 60000 65536"/>
              <a:gd name="T9" fmla="*/ 0 w 1339"/>
              <a:gd name="T10" fmla="*/ 0 h 1686"/>
              <a:gd name="T11" fmla="*/ 1339 w 1339"/>
              <a:gd name="T12" fmla="*/ 1686 h 16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9" h="1686">
                <a:moveTo>
                  <a:pt x="0" y="8"/>
                </a:moveTo>
                <a:cubicBezTo>
                  <a:pt x="510" y="4"/>
                  <a:pt x="1021" y="0"/>
                  <a:pt x="1180" y="280"/>
                </a:cubicBezTo>
                <a:cubicBezTo>
                  <a:pt x="1339" y="560"/>
                  <a:pt x="1146" y="1123"/>
                  <a:pt x="953" y="1686"/>
                </a:cubicBezTo>
              </a:path>
            </a:pathLst>
          </a:custGeom>
          <a:noFill/>
          <a:ln w="34925" cap="flat" cmpd="sng">
            <a:solidFill>
              <a:srgbClr val="FFFF00"/>
            </a:solidFill>
            <a:prstDash val="sysDot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87" name="Rectangle 63"/>
          <p:cNvSpPr>
            <a:spLocks noChangeArrowheads="1"/>
          </p:cNvSpPr>
          <p:nvPr/>
        </p:nvSpPr>
        <p:spPr bwMode="auto">
          <a:xfrm>
            <a:off x="839901" y="2724766"/>
            <a:ext cx="7634119" cy="56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高度为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的二叉树上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至多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–1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个结点。</a:t>
            </a:r>
          </a:p>
        </p:txBody>
      </p:sp>
    </p:spTree>
    <p:extLst>
      <p:ext uri="{BB962C8B-B14F-4D97-AF65-F5344CB8AC3E}">
        <p14:creationId xmlns:p14="http://schemas.microsoft.com/office/powerpoint/2010/main" val="88126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643563" y="3197384"/>
            <a:ext cx="3386138" cy="2279650"/>
            <a:chOff x="3981451" y="2754313"/>
            <a:chExt cx="3386138" cy="2279650"/>
          </a:xfrm>
        </p:grpSpPr>
        <p:sp>
          <p:nvSpPr>
            <p:cNvPr id="50178" name="Oval 33"/>
            <p:cNvSpPr>
              <a:spLocks noChangeArrowheads="1"/>
            </p:cNvSpPr>
            <p:nvPr/>
          </p:nvSpPr>
          <p:spPr bwMode="auto">
            <a:xfrm>
              <a:off x="5527675" y="2754313"/>
              <a:ext cx="414338" cy="41751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0179" name="Oval 34"/>
            <p:cNvSpPr>
              <a:spLocks noChangeArrowheads="1"/>
            </p:cNvSpPr>
            <p:nvPr/>
          </p:nvSpPr>
          <p:spPr bwMode="auto">
            <a:xfrm>
              <a:off x="4695825" y="3411538"/>
              <a:ext cx="414338" cy="41751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180" name="Oval 35"/>
            <p:cNvSpPr>
              <a:spLocks noChangeArrowheads="1"/>
            </p:cNvSpPr>
            <p:nvPr/>
          </p:nvSpPr>
          <p:spPr bwMode="auto">
            <a:xfrm>
              <a:off x="6456364" y="3395663"/>
              <a:ext cx="415925" cy="41751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0181" name="Oval 36"/>
            <p:cNvSpPr>
              <a:spLocks noChangeArrowheads="1"/>
            </p:cNvSpPr>
            <p:nvPr/>
          </p:nvSpPr>
          <p:spPr bwMode="auto">
            <a:xfrm>
              <a:off x="4219576" y="4010026"/>
              <a:ext cx="415925" cy="41751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0182" name="Oval 37"/>
            <p:cNvSpPr>
              <a:spLocks noChangeArrowheads="1"/>
            </p:cNvSpPr>
            <p:nvPr/>
          </p:nvSpPr>
          <p:spPr bwMode="auto">
            <a:xfrm>
              <a:off x="5170489" y="4008438"/>
              <a:ext cx="415925" cy="41751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0183" name="Oval 38"/>
            <p:cNvSpPr>
              <a:spLocks noChangeArrowheads="1"/>
            </p:cNvSpPr>
            <p:nvPr/>
          </p:nvSpPr>
          <p:spPr bwMode="auto">
            <a:xfrm>
              <a:off x="5981701" y="4030663"/>
              <a:ext cx="415925" cy="41751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0184" name="Oval 39"/>
            <p:cNvSpPr>
              <a:spLocks noChangeArrowheads="1"/>
            </p:cNvSpPr>
            <p:nvPr/>
          </p:nvSpPr>
          <p:spPr bwMode="auto">
            <a:xfrm>
              <a:off x="6951664" y="4041776"/>
              <a:ext cx="415925" cy="41751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0185" name="Oval 40"/>
            <p:cNvSpPr>
              <a:spLocks noChangeArrowheads="1"/>
            </p:cNvSpPr>
            <p:nvPr/>
          </p:nvSpPr>
          <p:spPr bwMode="auto">
            <a:xfrm>
              <a:off x="3981451" y="4606926"/>
              <a:ext cx="415925" cy="41751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0186" name="Oval 41"/>
            <p:cNvSpPr>
              <a:spLocks noChangeArrowheads="1"/>
            </p:cNvSpPr>
            <p:nvPr/>
          </p:nvSpPr>
          <p:spPr bwMode="auto">
            <a:xfrm>
              <a:off x="4457701" y="4606926"/>
              <a:ext cx="415925" cy="41751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cxnSp>
          <p:nvCxnSpPr>
            <p:cNvPr id="50187" name="AutoShape 42"/>
            <p:cNvCxnSpPr>
              <a:cxnSpLocks noChangeShapeType="1"/>
              <a:stCxn id="50178" idx="3"/>
              <a:endCxn id="50179" idx="7"/>
            </p:cNvCxnSpPr>
            <p:nvPr/>
          </p:nvCxnSpPr>
          <p:spPr bwMode="auto">
            <a:xfrm flipH="1">
              <a:off x="5049838" y="3125789"/>
              <a:ext cx="538162" cy="3317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8" name="AutoShape 43"/>
            <p:cNvCxnSpPr>
              <a:cxnSpLocks noChangeShapeType="1"/>
              <a:stCxn id="50178" idx="5"/>
              <a:endCxn id="50180" idx="1"/>
            </p:cNvCxnSpPr>
            <p:nvPr/>
          </p:nvCxnSpPr>
          <p:spPr bwMode="auto">
            <a:xfrm>
              <a:off x="5881688" y="3119438"/>
              <a:ext cx="635000" cy="3286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9" name="AutoShape 44"/>
            <p:cNvCxnSpPr>
              <a:cxnSpLocks noChangeShapeType="1"/>
              <a:stCxn id="50179" idx="3"/>
              <a:endCxn id="50181" idx="7"/>
            </p:cNvCxnSpPr>
            <p:nvPr/>
          </p:nvCxnSpPr>
          <p:spPr bwMode="auto">
            <a:xfrm flipH="1">
              <a:off x="4575176" y="3783013"/>
              <a:ext cx="180975" cy="273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0" name="AutoShape 45"/>
            <p:cNvCxnSpPr>
              <a:cxnSpLocks noChangeShapeType="1"/>
              <a:stCxn id="50179" idx="5"/>
              <a:endCxn id="50182" idx="1"/>
            </p:cNvCxnSpPr>
            <p:nvPr/>
          </p:nvCxnSpPr>
          <p:spPr bwMode="auto">
            <a:xfrm>
              <a:off x="5049839" y="3783013"/>
              <a:ext cx="180975" cy="271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1" name="AutoShape 46"/>
            <p:cNvCxnSpPr>
              <a:cxnSpLocks noChangeShapeType="1"/>
              <a:stCxn id="50181" idx="3"/>
              <a:endCxn id="50185" idx="0"/>
            </p:cNvCxnSpPr>
            <p:nvPr/>
          </p:nvCxnSpPr>
          <p:spPr bwMode="auto">
            <a:xfrm flipH="1">
              <a:off x="4189414" y="4381500"/>
              <a:ext cx="90487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2" name="AutoShape 47"/>
            <p:cNvCxnSpPr>
              <a:cxnSpLocks noChangeShapeType="1"/>
              <a:stCxn id="50181" idx="5"/>
              <a:endCxn id="50186" idx="0"/>
            </p:cNvCxnSpPr>
            <p:nvPr/>
          </p:nvCxnSpPr>
          <p:spPr bwMode="auto">
            <a:xfrm>
              <a:off x="4575176" y="4381500"/>
              <a:ext cx="92075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" name="Group 48"/>
            <p:cNvGrpSpPr>
              <a:grpSpLocks/>
            </p:cNvGrpSpPr>
            <p:nvPr/>
          </p:nvGrpSpPr>
          <p:grpSpPr bwMode="auto">
            <a:xfrm>
              <a:off x="4933950" y="4379914"/>
              <a:ext cx="414338" cy="644525"/>
              <a:chOff x="3864" y="3145"/>
              <a:chExt cx="261" cy="406"/>
            </a:xfrm>
          </p:grpSpPr>
          <p:sp>
            <p:nvSpPr>
              <p:cNvPr id="50202" name="Oval 49"/>
              <p:cNvSpPr>
                <a:spLocks noChangeArrowheads="1"/>
              </p:cNvSpPr>
              <p:nvPr/>
            </p:nvSpPr>
            <p:spPr bwMode="auto">
              <a:xfrm>
                <a:off x="3864" y="3288"/>
                <a:ext cx="261" cy="2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  <p:cxnSp>
            <p:nvCxnSpPr>
              <p:cNvPr id="50203" name="AutoShape 50"/>
              <p:cNvCxnSpPr>
                <a:cxnSpLocks noChangeShapeType="1"/>
                <a:stCxn id="50182" idx="3"/>
                <a:endCxn id="50202" idx="0"/>
              </p:cNvCxnSpPr>
              <p:nvPr/>
            </p:nvCxnSpPr>
            <p:spPr bwMode="auto">
              <a:xfrm flipH="1">
                <a:off x="3995" y="3145"/>
                <a:ext cx="56" cy="13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50194" name="AutoShape 51"/>
            <p:cNvCxnSpPr>
              <a:cxnSpLocks noChangeShapeType="1"/>
              <a:stCxn id="50180" idx="3"/>
              <a:endCxn id="50183" idx="7"/>
            </p:cNvCxnSpPr>
            <p:nvPr/>
          </p:nvCxnSpPr>
          <p:spPr bwMode="auto">
            <a:xfrm flipH="1">
              <a:off x="6337300" y="3760788"/>
              <a:ext cx="179388" cy="3222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5" name="AutoShape 52"/>
            <p:cNvCxnSpPr>
              <a:cxnSpLocks noChangeShapeType="1"/>
              <a:stCxn id="50180" idx="5"/>
              <a:endCxn id="50184" idx="1"/>
            </p:cNvCxnSpPr>
            <p:nvPr/>
          </p:nvCxnSpPr>
          <p:spPr bwMode="auto">
            <a:xfrm>
              <a:off x="6811964" y="3760789"/>
              <a:ext cx="200025" cy="333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oup 55"/>
            <p:cNvGrpSpPr>
              <a:grpSpLocks/>
            </p:cNvGrpSpPr>
            <p:nvPr/>
          </p:nvGrpSpPr>
          <p:grpSpPr bwMode="auto">
            <a:xfrm>
              <a:off x="5432425" y="4373563"/>
              <a:ext cx="414338" cy="660400"/>
              <a:chOff x="4178" y="3141"/>
              <a:chExt cx="261" cy="416"/>
            </a:xfrm>
          </p:grpSpPr>
          <p:sp>
            <p:nvSpPr>
              <p:cNvPr id="50200" name="Oval 56"/>
              <p:cNvSpPr>
                <a:spLocks noChangeArrowheads="1"/>
              </p:cNvSpPr>
              <p:nvPr/>
            </p:nvSpPr>
            <p:spPr bwMode="auto">
              <a:xfrm>
                <a:off x="4178" y="3294"/>
                <a:ext cx="261" cy="2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cxnSp>
            <p:nvCxnSpPr>
              <p:cNvPr id="50201" name="AutoShape 57"/>
              <p:cNvCxnSpPr>
                <a:cxnSpLocks noChangeShapeType="1"/>
                <a:stCxn id="50182" idx="5"/>
                <a:endCxn id="50200" idx="0"/>
              </p:cNvCxnSpPr>
              <p:nvPr/>
            </p:nvCxnSpPr>
            <p:spPr bwMode="auto">
              <a:xfrm>
                <a:off x="4237" y="3141"/>
                <a:ext cx="72" cy="147"/>
              </a:xfrm>
              <a:prstGeom prst="straightConnector1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0199" name="Rectangle 58"/>
          <p:cNvSpPr>
            <a:spLocks noChangeArrowheads="1"/>
          </p:cNvSpPr>
          <p:nvPr/>
        </p:nvSpPr>
        <p:spPr bwMode="auto">
          <a:xfrm>
            <a:off x="303212" y="645801"/>
            <a:ext cx="8650287" cy="151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一棵二叉树中，只有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最下面两层结点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的度可以小于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，并且最下一层的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叶结点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集中在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靠左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的若干位置上。这样的二叉树称为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完全二叉树</a:t>
            </a: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2246" y="3049746"/>
            <a:ext cx="1960562" cy="2270126"/>
            <a:chOff x="3981451" y="2754313"/>
            <a:chExt cx="1960562" cy="2270126"/>
          </a:xfrm>
        </p:grpSpPr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527675" y="2754313"/>
              <a:ext cx="414338" cy="41751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695825" y="3411538"/>
              <a:ext cx="414338" cy="41751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4219576" y="4010026"/>
              <a:ext cx="415925" cy="41751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170489" y="4008438"/>
              <a:ext cx="415925" cy="41751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3981451" y="4606926"/>
              <a:ext cx="415925" cy="41751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4457701" y="4606926"/>
              <a:ext cx="415925" cy="41751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cxnSp>
          <p:nvCxnSpPr>
            <p:cNvPr id="39" name="AutoShape 42"/>
            <p:cNvCxnSpPr>
              <a:cxnSpLocks noChangeShapeType="1"/>
              <a:stCxn id="30" idx="3"/>
              <a:endCxn id="31" idx="7"/>
            </p:cNvCxnSpPr>
            <p:nvPr/>
          </p:nvCxnSpPr>
          <p:spPr bwMode="auto">
            <a:xfrm flipH="1">
              <a:off x="5049838" y="3125789"/>
              <a:ext cx="538162" cy="3317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44"/>
            <p:cNvCxnSpPr>
              <a:cxnSpLocks noChangeShapeType="1"/>
              <a:stCxn id="31" idx="3"/>
              <a:endCxn id="33" idx="7"/>
            </p:cNvCxnSpPr>
            <p:nvPr/>
          </p:nvCxnSpPr>
          <p:spPr bwMode="auto">
            <a:xfrm flipH="1">
              <a:off x="4575176" y="3783013"/>
              <a:ext cx="180975" cy="273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45"/>
            <p:cNvCxnSpPr>
              <a:cxnSpLocks noChangeShapeType="1"/>
              <a:stCxn id="31" idx="5"/>
              <a:endCxn id="34" idx="1"/>
            </p:cNvCxnSpPr>
            <p:nvPr/>
          </p:nvCxnSpPr>
          <p:spPr bwMode="auto">
            <a:xfrm>
              <a:off x="5049839" y="3783013"/>
              <a:ext cx="180975" cy="271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46"/>
            <p:cNvCxnSpPr>
              <a:cxnSpLocks noChangeShapeType="1"/>
              <a:stCxn id="33" idx="3"/>
              <a:endCxn id="37" idx="0"/>
            </p:cNvCxnSpPr>
            <p:nvPr/>
          </p:nvCxnSpPr>
          <p:spPr bwMode="auto">
            <a:xfrm flipH="1">
              <a:off x="4189414" y="4381500"/>
              <a:ext cx="90487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47"/>
            <p:cNvCxnSpPr>
              <a:cxnSpLocks noChangeShapeType="1"/>
              <a:stCxn id="33" idx="5"/>
              <a:endCxn id="38" idx="0"/>
            </p:cNvCxnSpPr>
            <p:nvPr/>
          </p:nvCxnSpPr>
          <p:spPr bwMode="auto">
            <a:xfrm>
              <a:off x="4575176" y="4381500"/>
              <a:ext cx="92075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5" name="Group 48"/>
            <p:cNvGrpSpPr>
              <a:grpSpLocks/>
            </p:cNvGrpSpPr>
            <p:nvPr/>
          </p:nvGrpSpPr>
          <p:grpSpPr bwMode="auto">
            <a:xfrm>
              <a:off x="4933950" y="4379914"/>
              <a:ext cx="414338" cy="644525"/>
              <a:chOff x="3864" y="3145"/>
              <a:chExt cx="261" cy="406"/>
            </a:xfrm>
          </p:grpSpPr>
          <p:sp>
            <p:nvSpPr>
              <p:cNvPr id="51" name="Oval 49"/>
              <p:cNvSpPr>
                <a:spLocks noChangeArrowheads="1"/>
              </p:cNvSpPr>
              <p:nvPr/>
            </p:nvSpPr>
            <p:spPr bwMode="auto">
              <a:xfrm>
                <a:off x="3864" y="3288"/>
                <a:ext cx="261" cy="2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  <p:cxnSp>
            <p:nvCxnSpPr>
              <p:cNvPr id="52" name="AutoShape 50"/>
              <p:cNvCxnSpPr>
                <a:cxnSpLocks noChangeShapeType="1"/>
                <a:stCxn id="34" idx="3"/>
                <a:endCxn id="51" idx="0"/>
              </p:cNvCxnSpPr>
              <p:nvPr/>
            </p:nvCxnSpPr>
            <p:spPr bwMode="auto">
              <a:xfrm flipH="1">
                <a:off x="3995" y="3145"/>
                <a:ext cx="56" cy="13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" name="文本框 4"/>
          <p:cNvSpPr txBox="1"/>
          <p:nvPr/>
        </p:nvSpPr>
        <p:spPr>
          <a:xfrm>
            <a:off x="96837" y="5779932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非完全二叉树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280445" y="3049746"/>
            <a:ext cx="3386138" cy="2319338"/>
            <a:chOff x="3981451" y="2754313"/>
            <a:chExt cx="3386138" cy="2319338"/>
          </a:xfrm>
        </p:grpSpPr>
        <p:sp>
          <p:nvSpPr>
            <p:cNvPr id="55" name="Oval 33"/>
            <p:cNvSpPr>
              <a:spLocks noChangeArrowheads="1"/>
            </p:cNvSpPr>
            <p:nvPr/>
          </p:nvSpPr>
          <p:spPr bwMode="auto">
            <a:xfrm>
              <a:off x="5527675" y="2754313"/>
              <a:ext cx="414338" cy="41751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6" name="Oval 34"/>
            <p:cNvSpPr>
              <a:spLocks noChangeArrowheads="1"/>
            </p:cNvSpPr>
            <p:nvPr/>
          </p:nvSpPr>
          <p:spPr bwMode="auto">
            <a:xfrm>
              <a:off x="4695825" y="3411538"/>
              <a:ext cx="414338" cy="41751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" name="Oval 35"/>
            <p:cNvSpPr>
              <a:spLocks noChangeArrowheads="1"/>
            </p:cNvSpPr>
            <p:nvPr/>
          </p:nvSpPr>
          <p:spPr bwMode="auto">
            <a:xfrm>
              <a:off x="6456364" y="3395663"/>
              <a:ext cx="415925" cy="41751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8" name="Oval 36"/>
            <p:cNvSpPr>
              <a:spLocks noChangeArrowheads="1"/>
            </p:cNvSpPr>
            <p:nvPr/>
          </p:nvSpPr>
          <p:spPr bwMode="auto">
            <a:xfrm>
              <a:off x="4219576" y="4010026"/>
              <a:ext cx="415925" cy="41751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9" name="Oval 37"/>
            <p:cNvSpPr>
              <a:spLocks noChangeArrowheads="1"/>
            </p:cNvSpPr>
            <p:nvPr/>
          </p:nvSpPr>
          <p:spPr bwMode="auto">
            <a:xfrm>
              <a:off x="5170489" y="4008438"/>
              <a:ext cx="415925" cy="41751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0" name="Oval 38"/>
            <p:cNvSpPr>
              <a:spLocks noChangeArrowheads="1"/>
            </p:cNvSpPr>
            <p:nvPr/>
          </p:nvSpPr>
          <p:spPr bwMode="auto">
            <a:xfrm>
              <a:off x="5981701" y="4030663"/>
              <a:ext cx="415925" cy="41751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1" name="Oval 39"/>
            <p:cNvSpPr>
              <a:spLocks noChangeArrowheads="1"/>
            </p:cNvSpPr>
            <p:nvPr/>
          </p:nvSpPr>
          <p:spPr bwMode="auto">
            <a:xfrm>
              <a:off x="6951664" y="4041776"/>
              <a:ext cx="415925" cy="41751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2" name="Oval 40"/>
            <p:cNvSpPr>
              <a:spLocks noChangeArrowheads="1"/>
            </p:cNvSpPr>
            <p:nvPr/>
          </p:nvSpPr>
          <p:spPr bwMode="auto">
            <a:xfrm>
              <a:off x="3981451" y="4606926"/>
              <a:ext cx="415925" cy="41751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3" name="Oval 41"/>
            <p:cNvSpPr>
              <a:spLocks noChangeArrowheads="1"/>
            </p:cNvSpPr>
            <p:nvPr/>
          </p:nvSpPr>
          <p:spPr bwMode="auto">
            <a:xfrm>
              <a:off x="4457701" y="4606926"/>
              <a:ext cx="415925" cy="41751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cxnSp>
          <p:nvCxnSpPr>
            <p:cNvPr id="64" name="AutoShape 42"/>
            <p:cNvCxnSpPr>
              <a:cxnSpLocks noChangeShapeType="1"/>
              <a:stCxn id="55" idx="3"/>
              <a:endCxn id="56" idx="7"/>
            </p:cNvCxnSpPr>
            <p:nvPr/>
          </p:nvCxnSpPr>
          <p:spPr bwMode="auto">
            <a:xfrm flipH="1">
              <a:off x="5049838" y="3125789"/>
              <a:ext cx="538162" cy="3317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43"/>
            <p:cNvCxnSpPr>
              <a:cxnSpLocks noChangeShapeType="1"/>
              <a:stCxn id="55" idx="5"/>
              <a:endCxn id="57" idx="1"/>
            </p:cNvCxnSpPr>
            <p:nvPr/>
          </p:nvCxnSpPr>
          <p:spPr bwMode="auto">
            <a:xfrm>
              <a:off x="5881688" y="3119438"/>
              <a:ext cx="635000" cy="3286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44"/>
            <p:cNvCxnSpPr>
              <a:cxnSpLocks noChangeShapeType="1"/>
              <a:stCxn id="56" idx="3"/>
              <a:endCxn id="58" idx="7"/>
            </p:cNvCxnSpPr>
            <p:nvPr/>
          </p:nvCxnSpPr>
          <p:spPr bwMode="auto">
            <a:xfrm flipH="1">
              <a:off x="4575176" y="3783013"/>
              <a:ext cx="180975" cy="2730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45"/>
            <p:cNvCxnSpPr>
              <a:cxnSpLocks noChangeShapeType="1"/>
              <a:stCxn id="56" idx="5"/>
              <a:endCxn id="59" idx="1"/>
            </p:cNvCxnSpPr>
            <p:nvPr/>
          </p:nvCxnSpPr>
          <p:spPr bwMode="auto">
            <a:xfrm>
              <a:off x="5049839" y="3783013"/>
              <a:ext cx="180975" cy="2714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46"/>
            <p:cNvCxnSpPr>
              <a:cxnSpLocks noChangeShapeType="1"/>
              <a:stCxn id="58" idx="3"/>
              <a:endCxn id="62" idx="0"/>
            </p:cNvCxnSpPr>
            <p:nvPr/>
          </p:nvCxnSpPr>
          <p:spPr bwMode="auto">
            <a:xfrm flipH="1">
              <a:off x="4189414" y="4381500"/>
              <a:ext cx="90487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47"/>
            <p:cNvCxnSpPr>
              <a:cxnSpLocks noChangeShapeType="1"/>
              <a:stCxn id="58" idx="5"/>
              <a:endCxn id="63" idx="0"/>
            </p:cNvCxnSpPr>
            <p:nvPr/>
          </p:nvCxnSpPr>
          <p:spPr bwMode="auto">
            <a:xfrm>
              <a:off x="4575176" y="4381500"/>
              <a:ext cx="92075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0" name="Group 48"/>
            <p:cNvGrpSpPr>
              <a:grpSpLocks/>
            </p:cNvGrpSpPr>
            <p:nvPr/>
          </p:nvGrpSpPr>
          <p:grpSpPr bwMode="auto">
            <a:xfrm>
              <a:off x="4933950" y="4379914"/>
              <a:ext cx="414338" cy="644525"/>
              <a:chOff x="3864" y="3145"/>
              <a:chExt cx="261" cy="406"/>
            </a:xfrm>
          </p:grpSpPr>
          <p:sp>
            <p:nvSpPr>
              <p:cNvPr id="76" name="Oval 49"/>
              <p:cNvSpPr>
                <a:spLocks noChangeArrowheads="1"/>
              </p:cNvSpPr>
              <p:nvPr/>
            </p:nvSpPr>
            <p:spPr bwMode="auto">
              <a:xfrm>
                <a:off x="3864" y="3288"/>
                <a:ext cx="261" cy="2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</a:p>
            </p:txBody>
          </p:sp>
          <p:cxnSp>
            <p:nvCxnSpPr>
              <p:cNvPr id="77" name="AutoShape 50"/>
              <p:cNvCxnSpPr>
                <a:cxnSpLocks noChangeShapeType="1"/>
                <a:stCxn id="59" idx="3"/>
                <a:endCxn id="76" idx="0"/>
              </p:cNvCxnSpPr>
              <p:nvPr/>
            </p:nvCxnSpPr>
            <p:spPr bwMode="auto">
              <a:xfrm flipH="1">
                <a:off x="3995" y="3145"/>
                <a:ext cx="56" cy="13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1" name="AutoShape 51"/>
            <p:cNvCxnSpPr>
              <a:cxnSpLocks noChangeShapeType="1"/>
              <a:stCxn id="57" idx="3"/>
              <a:endCxn id="60" idx="7"/>
            </p:cNvCxnSpPr>
            <p:nvPr/>
          </p:nvCxnSpPr>
          <p:spPr bwMode="auto">
            <a:xfrm flipH="1">
              <a:off x="6337300" y="3760788"/>
              <a:ext cx="179388" cy="3222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52"/>
            <p:cNvCxnSpPr>
              <a:cxnSpLocks noChangeShapeType="1"/>
              <a:stCxn id="57" idx="5"/>
              <a:endCxn id="61" idx="1"/>
            </p:cNvCxnSpPr>
            <p:nvPr/>
          </p:nvCxnSpPr>
          <p:spPr bwMode="auto">
            <a:xfrm>
              <a:off x="6811964" y="3760789"/>
              <a:ext cx="200025" cy="333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3" name="Group 55"/>
            <p:cNvGrpSpPr>
              <a:grpSpLocks/>
            </p:cNvGrpSpPr>
            <p:nvPr/>
          </p:nvGrpSpPr>
          <p:grpSpPr bwMode="auto">
            <a:xfrm>
              <a:off x="6242051" y="4413251"/>
              <a:ext cx="414338" cy="660400"/>
              <a:chOff x="4688" y="3166"/>
              <a:chExt cx="261" cy="416"/>
            </a:xfrm>
          </p:grpSpPr>
          <p:sp>
            <p:nvSpPr>
              <p:cNvPr id="74" name="Oval 56"/>
              <p:cNvSpPr>
                <a:spLocks noChangeArrowheads="1"/>
              </p:cNvSpPr>
              <p:nvPr/>
            </p:nvSpPr>
            <p:spPr bwMode="auto">
              <a:xfrm>
                <a:off x="4688" y="3319"/>
                <a:ext cx="261" cy="2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cxnSp>
            <p:nvCxnSpPr>
              <p:cNvPr id="75" name="AutoShape 57"/>
              <p:cNvCxnSpPr>
                <a:cxnSpLocks noChangeShapeType="1"/>
                <a:endCxn id="74" idx="0"/>
              </p:cNvCxnSpPr>
              <p:nvPr/>
            </p:nvCxnSpPr>
            <p:spPr bwMode="auto">
              <a:xfrm>
                <a:off x="4747" y="3166"/>
                <a:ext cx="72" cy="147"/>
              </a:xfrm>
              <a:prstGeom prst="straightConnector1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78" name="文本框 77"/>
          <p:cNvSpPr txBox="1"/>
          <p:nvPr/>
        </p:nvSpPr>
        <p:spPr>
          <a:xfrm>
            <a:off x="3036888" y="5748624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非完全二叉树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6442074" y="572944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完全二叉树</a:t>
            </a:r>
          </a:p>
        </p:txBody>
      </p:sp>
    </p:spTree>
    <p:extLst>
      <p:ext uri="{BB962C8B-B14F-4D97-AF65-F5344CB8AC3E}">
        <p14:creationId xmlns:p14="http://schemas.microsoft.com/office/powerpoint/2010/main" val="175070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249818" y="1012825"/>
            <a:ext cx="8484278" cy="11493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扩充二叉树也称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2-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树，其中除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叶子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结点外，其余结点都必须有两个孩子。</a:t>
            </a:r>
          </a:p>
        </p:txBody>
      </p:sp>
      <p:grpSp>
        <p:nvGrpSpPr>
          <p:cNvPr id="51203" name="Group 34"/>
          <p:cNvGrpSpPr>
            <a:grpSpLocks/>
          </p:cNvGrpSpPr>
          <p:nvPr/>
        </p:nvGrpSpPr>
        <p:grpSpPr bwMode="auto">
          <a:xfrm>
            <a:off x="2484438" y="2393950"/>
            <a:ext cx="4292600" cy="3627438"/>
            <a:chOff x="2472" y="1451"/>
            <a:chExt cx="2704" cy="2285"/>
          </a:xfrm>
        </p:grpSpPr>
        <p:sp>
          <p:nvSpPr>
            <p:cNvPr id="51204" name="Oval 4"/>
            <p:cNvSpPr>
              <a:spLocks noChangeArrowheads="1"/>
            </p:cNvSpPr>
            <p:nvPr/>
          </p:nvSpPr>
          <p:spPr bwMode="auto">
            <a:xfrm>
              <a:off x="3539" y="1451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53</a:t>
              </a:r>
            </a:p>
          </p:txBody>
        </p:sp>
        <p:sp>
          <p:nvSpPr>
            <p:cNvPr id="51205" name="Oval 5"/>
            <p:cNvSpPr>
              <a:spLocks noChangeArrowheads="1"/>
            </p:cNvSpPr>
            <p:nvPr/>
          </p:nvSpPr>
          <p:spPr bwMode="auto">
            <a:xfrm>
              <a:off x="2793" y="1879"/>
              <a:ext cx="277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</a:p>
          </p:txBody>
        </p:sp>
        <p:sp>
          <p:nvSpPr>
            <p:cNvPr id="51206" name="Oval 6"/>
            <p:cNvSpPr>
              <a:spLocks noChangeArrowheads="1"/>
            </p:cNvSpPr>
            <p:nvPr/>
          </p:nvSpPr>
          <p:spPr bwMode="auto">
            <a:xfrm>
              <a:off x="4174" y="1840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51207" name="Oval 7"/>
            <p:cNvSpPr>
              <a:spLocks noChangeArrowheads="1"/>
            </p:cNvSpPr>
            <p:nvPr/>
          </p:nvSpPr>
          <p:spPr bwMode="auto">
            <a:xfrm>
              <a:off x="2472" y="2326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51208" name="Oval 8"/>
            <p:cNvSpPr>
              <a:spLocks noChangeArrowheads="1"/>
            </p:cNvSpPr>
            <p:nvPr/>
          </p:nvSpPr>
          <p:spPr bwMode="auto">
            <a:xfrm>
              <a:off x="3109" y="2325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1209" name="Oval 9"/>
            <p:cNvSpPr>
              <a:spLocks noChangeArrowheads="1"/>
            </p:cNvSpPr>
            <p:nvPr/>
          </p:nvSpPr>
          <p:spPr bwMode="auto">
            <a:xfrm>
              <a:off x="3809" y="2325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51210" name="Oval 10"/>
            <p:cNvSpPr>
              <a:spLocks noChangeArrowheads="1"/>
            </p:cNvSpPr>
            <p:nvPr/>
          </p:nvSpPr>
          <p:spPr bwMode="auto">
            <a:xfrm>
              <a:off x="4579" y="2315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51211" name="Oval 15"/>
            <p:cNvSpPr>
              <a:spLocks noChangeArrowheads="1"/>
            </p:cNvSpPr>
            <p:nvPr/>
          </p:nvSpPr>
          <p:spPr bwMode="auto">
            <a:xfrm>
              <a:off x="3986" y="3464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1212" name="Oval 16"/>
            <p:cNvSpPr>
              <a:spLocks noChangeArrowheads="1"/>
            </p:cNvSpPr>
            <p:nvPr/>
          </p:nvSpPr>
          <p:spPr bwMode="auto">
            <a:xfrm>
              <a:off x="4531" y="3464"/>
              <a:ext cx="277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1213" name="Oval 17"/>
            <p:cNvSpPr>
              <a:spLocks noChangeArrowheads="1"/>
            </p:cNvSpPr>
            <p:nvPr/>
          </p:nvSpPr>
          <p:spPr bwMode="auto">
            <a:xfrm>
              <a:off x="4263" y="2880"/>
              <a:ext cx="277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1214" name="Oval 18"/>
            <p:cNvSpPr>
              <a:spLocks noChangeArrowheads="1"/>
            </p:cNvSpPr>
            <p:nvPr/>
          </p:nvSpPr>
          <p:spPr bwMode="auto">
            <a:xfrm>
              <a:off x="4898" y="2880"/>
              <a:ext cx="278" cy="27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cxnSp>
          <p:nvCxnSpPr>
            <p:cNvPr id="51215" name="AutoShape 19"/>
            <p:cNvCxnSpPr>
              <a:cxnSpLocks noChangeShapeType="1"/>
              <a:stCxn id="51204" idx="3"/>
              <a:endCxn id="51205" idx="7"/>
            </p:cNvCxnSpPr>
            <p:nvPr/>
          </p:nvCxnSpPr>
          <p:spPr bwMode="auto">
            <a:xfrm flipH="1">
              <a:off x="3029" y="1689"/>
              <a:ext cx="551" cy="2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6" name="AutoShape 20"/>
            <p:cNvCxnSpPr>
              <a:cxnSpLocks noChangeShapeType="1"/>
              <a:stCxn id="51204" idx="5"/>
              <a:endCxn id="51206" idx="1"/>
            </p:cNvCxnSpPr>
            <p:nvPr/>
          </p:nvCxnSpPr>
          <p:spPr bwMode="auto">
            <a:xfrm>
              <a:off x="3776" y="1689"/>
              <a:ext cx="439" cy="1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7" name="AutoShape 21"/>
            <p:cNvCxnSpPr>
              <a:cxnSpLocks noChangeShapeType="1"/>
              <a:stCxn id="51205" idx="3"/>
              <a:endCxn id="51207" idx="0"/>
            </p:cNvCxnSpPr>
            <p:nvPr/>
          </p:nvCxnSpPr>
          <p:spPr bwMode="auto">
            <a:xfrm flipH="1">
              <a:off x="2611" y="2117"/>
              <a:ext cx="223" cy="2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8" name="AutoShape 22"/>
            <p:cNvCxnSpPr>
              <a:cxnSpLocks noChangeShapeType="1"/>
              <a:stCxn id="51205" idx="5"/>
              <a:endCxn id="51208" idx="0"/>
            </p:cNvCxnSpPr>
            <p:nvPr/>
          </p:nvCxnSpPr>
          <p:spPr bwMode="auto">
            <a:xfrm>
              <a:off x="3029" y="2117"/>
              <a:ext cx="219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9" name="AutoShape 27"/>
            <p:cNvCxnSpPr>
              <a:cxnSpLocks noChangeShapeType="1"/>
              <a:stCxn id="51206" idx="3"/>
              <a:endCxn id="51209" idx="0"/>
            </p:cNvCxnSpPr>
            <p:nvPr/>
          </p:nvCxnSpPr>
          <p:spPr bwMode="auto">
            <a:xfrm flipH="1">
              <a:off x="3948" y="2078"/>
              <a:ext cx="267" cy="24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0" name="AutoShape 28"/>
            <p:cNvCxnSpPr>
              <a:cxnSpLocks noChangeShapeType="1"/>
              <a:stCxn id="51206" idx="5"/>
              <a:endCxn id="51210" idx="0"/>
            </p:cNvCxnSpPr>
            <p:nvPr/>
          </p:nvCxnSpPr>
          <p:spPr bwMode="auto">
            <a:xfrm>
              <a:off x="4411" y="2078"/>
              <a:ext cx="307" cy="2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1" name="AutoShape 29"/>
            <p:cNvCxnSpPr>
              <a:cxnSpLocks noChangeShapeType="1"/>
              <a:stCxn id="51213" idx="5"/>
              <a:endCxn id="51212" idx="0"/>
            </p:cNvCxnSpPr>
            <p:nvPr/>
          </p:nvCxnSpPr>
          <p:spPr bwMode="auto">
            <a:xfrm>
              <a:off x="4499" y="3118"/>
              <a:ext cx="171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2" name="AutoShape 30"/>
            <p:cNvCxnSpPr>
              <a:cxnSpLocks noChangeShapeType="1"/>
              <a:stCxn id="51213" idx="3"/>
              <a:endCxn id="51211" idx="0"/>
            </p:cNvCxnSpPr>
            <p:nvPr/>
          </p:nvCxnSpPr>
          <p:spPr bwMode="auto">
            <a:xfrm flipH="1">
              <a:off x="4125" y="3118"/>
              <a:ext cx="179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3" name="AutoShape 31"/>
            <p:cNvCxnSpPr>
              <a:cxnSpLocks noChangeShapeType="1"/>
              <a:stCxn id="51210" idx="3"/>
              <a:endCxn id="51213" idx="0"/>
            </p:cNvCxnSpPr>
            <p:nvPr/>
          </p:nvCxnSpPr>
          <p:spPr bwMode="auto">
            <a:xfrm flipH="1">
              <a:off x="4402" y="2553"/>
              <a:ext cx="218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24" name="AutoShape 32"/>
            <p:cNvCxnSpPr>
              <a:cxnSpLocks noChangeShapeType="1"/>
              <a:stCxn id="51210" idx="5"/>
              <a:endCxn id="51214" idx="0"/>
            </p:cNvCxnSpPr>
            <p:nvPr/>
          </p:nvCxnSpPr>
          <p:spPr bwMode="auto">
            <a:xfrm>
              <a:off x="4816" y="2553"/>
              <a:ext cx="221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9270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01502" y="1413641"/>
            <a:ext cx="4438011" cy="3522345"/>
            <a:chOff x="2470284" y="1245829"/>
            <a:chExt cx="5011921" cy="3906342"/>
          </a:xfrm>
        </p:grpSpPr>
        <p:grpSp>
          <p:nvGrpSpPr>
            <p:cNvPr id="27" name="组合 26"/>
            <p:cNvGrpSpPr/>
            <p:nvPr/>
          </p:nvGrpSpPr>
          <p:grpSpPr>
            <a:xfrm>
              <a:off x="2470284" y="1245829"/>
              <a:ext cx="4540275" cy="3906342"/>
              <a:chOff x="2028795" y="1606414"/>
              <a:chExt cx="4540275" cy="3906342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2028795" y="1606414"/>
                <a:ext cx="3992956" cy="390634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0" b="1" dirty="0"/>
                  <a:t>树</a:t>
                </a:r>
                <a:endParaRPr lang="en-US" altLang="zh-CN" sz="4000" b="1" dirty="0"/>
              </a:p>
              <a:p>
                <a:pPr algn="ctr"/>
                <a:endParaRPr lang="en-US" altLang="zh-CN" sz="4000" b="1" dirty="0"/>
              </a:p>
              <a:p>
                <a:pPr algn="ctr"/>
                <a:endParaRPr lang="en-US" altLang="zh-CN" sz="4000" b="1" dirty="0"/>
              </a:p>
              <a:p>
                <a:pPr algn="ctr"/>
                <a:endParaRPr lang="zh-CN" altLang="en-US" sz="4000" b="1" dirty="0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3879769" y="3010496"/>
                <a:ext cx="2689301" cy="1658703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000" b="1" dirty="0"/>
                  <a:t>二叉树</a:t>
                </a: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6417945" y="2984505"/>
              <a:ext cx="10642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B0F0"/>
                  </a:solidFill>
                </a:rPr>
                <a:t>空</a:t>
              </a:r>
              <a:endParaRPr lang="en-US" altLang="zh-CN" sz="2400" b="1" dirty="0">
                <a:solidFill>
                  <a:srgbClr val="00B0F0"/>
                </a:solidFill>
              </a:endParaRPr>
            </a:p>
            <a:p>
              <a:r>
                <a:rPr lang="zh-CN" altLang="en-US" sz="2400" b="1" dirty="0">
                  <a:solidFill>
                    <a:srgbClr val="00B0F0"/>
                  </a:solidFill>
                </a:rPr>
                <a:t>树</a:t>
              </a:r>
            </a:p>
          </p:txBody>
        </p:sp>
      </p:grpSp>
      <p:sp>
        <p:nvSpPr>
          <p:cNvPr id="31" name="椭圆 30"/>
          <p:cNvSpPr/>
          <p:nvPr/>
        </p:nvSpPr>
        <p:spPr>
          <a:xfrm>
            <a:off x="4839179" y="1161393"/>
            <a:ext cx="4010532" cy="3984048"/>
          </a:xfrm>
          <a:prstGeom prst="ellipse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/>
              <a:t>二叉树</a:t>
            </a:r>
            <a:endParaRPr lang="en-US" altLang="zh-CN" sz="4400" b="1" dirty="0"/>
          </a:p>
          <a:p>
            <a:pPr algn="ctr"/>
            <a:endParaRPr lang="en-US" altLang="zh-CN" sz="4400" b="1" dirty="0"/>
          </a:p>
          <a:p>
            <a:pPr algn="ctr"/>
            <a:endParaRPr lang="en-US" altLang="zh-CN" sz="4400" b="1" dirty="0"/>
          </a:p>
          <a:p>
            <a:pPr algn="ctr"/>
            <a:endParaRPr lang="en-US" altLang="zh-CN" sz="4400" b="1" dirty="0"/>
          </a:p>
          <a:p>
            <a:pPr algn="ctr"/>
            <a:endParaRPr lang="zh-CN" altLang="en-US" sz="4400" b="1" dirty="0"/>
          </a:p>
        </p:txBody>
      </p:sp>
      <p:sp>
        <p:nvSpPr>
          <p:cNvPr id="3" name="椭圆 2"/>
          <p:cNvSpPr/>
          <p:nvPr/>
        </p:nvSpPr>
        <p:spPr>
          <a:xfrm>
            <a:off x="6506263" y="2330802"/>
            <a:ext cx="2208521" cy="1084502"/>
          </a:xfrm>
          <a:prstGeom prst="ellipse">
            <a:avLst/>
          </a:prstGeom>
          <a:solidFill>
            <a:srgbClr val="FFFF00">
              <a:alpha val="9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完全二叉树</a:t>
            </a:r>
          </a:p>
        </p:txBody>
      </p:sp>
      <p:sp>
        <p:nvSpPr>
          <p:cNvPr id="33" name="椭圆 32"/>
          <p:cNvSpPr/>
          <p:nvPr/>
        </p:nvSpPr>
        <p:spPr>
          <a:xfrm>
            <a:off x="5415493" y="2330802"/>
            <a:ext cx="1140488" cy="1084502"/>
          </a:xfrm>
          <a:prstGeom prst="ellipse">
            <a:avLst/>
          </a:prstGeom>
          <a:solidFill>
            <a:srgbClr val="92D050">
              <a:alpha val="6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</a:p>
        </p:txBody>
      </p:sp>
      <p:cxnSp>
        <p:nvCxnSpPr>
          <p:cNvPr id="9" name="曲线连接符 8"/>
          <p:cNvCxnSpPr/>
          <p:nvPr/>
        </p:nvCxnSpPr>
        <p:spPr>
          <a:xfrm rot="16200000" flipH="1">
            <a:off x="4831421" y="1036603"/>
            <a:ext cx="1307950" cy="2237634"/>
          </a:xfrm>
          <a:prstGeom prst="curvedConnector4">
            <a:avLst>
              <a:gd name="adj1" fmla="val 45721"/>
              <a:gd name="adj2" fmla="val 110216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200489" y="810927"/>
            <a:ext cx="182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满二叉树</a:t>
            </a:r>
            <a:endParaRPr lang="en-US" altLang="zh-CN" sz="28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009243" y="2758658"/>
            <a:ext cx="2629163" cy="1781180"/>
            <a:chOff x="5636210" y="2809395"/>
            <a:chExt cx="2629163" cy="1781180"/>
          </a:xfrm>
        </p:grpSpPr>
        <p:sp>
          <p:nvSpPr>
            <p:cNvPr id="43" name="文本框 42"/>
            <p:cNvSpPr txBox="1"/>
            <p:nvPr/>
          </p:nvSpPr>
          <p:spPr>
            <a:xfrm>
              <a:off x="5636210" y="3636468"/>
              <a:ext cx="11986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B0F0"/>
                  </a:solidFill>
                </a:rPr>
                <a:t>空</a:t>
              </a:r>
              <a:endParaRPr lang="en-US" altLang="zh-CN" sz="2800" b="1" dirty="0">
                <a:solidFill>
                  <a:srgbClr val="00B0F0"/>
                </a:solidFill>
              </a:endParaRPr>
            </a:p>
            <a:p>
              <a:r>
                <a:rPr lang="zh-CN" altLang="en-US" sz="2800" b="1" dirty="0">
                  <a:solidFill>
                    <a:srgbClr val="00B0F0"/>
                  </a:solidFill>
                </a:rPr>
                <a:t>树</a:t>
              </a:r>
            </a:p>
          </p:txBody>
        </p:sp>
        <p:sp>
          <p:nvSpPr>
            <p:cNvPr id="12" name="椭圆 11"/>
            <p:cNvSpPr/>
            <p:nvPr/>
          </p:nvSpPr>
          <p:spPr>
            <a:xfrm>
              <a:off x="8083976" y="2809395"/>
              <a:ext cx="181397" cy="18219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曲线连接符 44"/>
            <p:cNvCxnSpPr>
              <a:endCxn id="12" idx="4"/>
            </p:cNvCxnSpPr>
            <p:nvPr/>
          </p:nvCxnSpPr>
          <p:spPr>
            <a:xfrm flipV="1">
              <a:off x="6112724" y="2991589"/>
              <a:ext cx="2061951" cy="1114689"/>
            </a:xfrm>
            <a:prstGeom prst="curvedConnector2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2446947" y="5509928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最后一层节点个数为偶数的完全二叉树</a:t>
            </a:r>
          </a:p>
        </p:txBody>
      </p:sp>
      <p:cxnSp>
        <p:nvCxnSpPr>
          <p:cNvPr id="17" name="曲线连接符 8"/>
          <p:cNvCxnSpPr>
            <a:cxnSpLocks/>
          </p:cNvCxnSpPr>
          <p:nvPr/>
        </p:nvCxnSpPr>
        <p:spPr>
          <a:xfrm rot="5400000" flipH="1" flipV="1">
            <a:off x="4438026" y="3689908"/>
            <a:ext cx="2852932" cy="1390972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61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060" y="2846070"/>
            <a:ext cx="656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5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完全二叉树的性质</a:t>
            </a:r>
          </a:p>
        </p:txBody>
      </p:sp>
    </p:spTree>
    <p:extLst>
      <p:ext uri="{BB962C8B-B14F-4D97-AF65-F5344CB8AC3E}">
        <p14:creationId xmlns:p14="http://schemas.microsoft.com/office/powerpoint/2010/main" val="2854494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19"/>
          <p:cNvSpPr txBox="1">
            <a:spLocks noChangeArrowheads="1"/>
          </p:cNvSpPr>
          <p:nvPr/>
        </p:nvSpPr>
        <p:spPr bwMode="auto">
          <a:xfrm>
            <a:off x="39427" y="161740"/>
            <a:ext cx="328246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完全二叉树的性质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性质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具有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n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个结点的完全二叉树的高度为</a:t>
            </a:r>
            <a:endParaRPr kumimoji="1"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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log</a:t>
            </a:r>
            <a:r>
              <a:rPr kumimoji="1" lang="en-US" altLang="zh-CN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kumimoji="1"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(n+1)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</a:t>
            </a:r>
            <a:endParaRPr kumimoji="1"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Oval 33"/>
          <p:cNvSpPr>
            <a:spLocks noChangeArrowheads="1"/>
          </p:cNvSpPr>
          <p:nvPr/>
        </p:nvSpPr>
        <p:spPr bwMode="auto">
          <a:xfrm>
            <a:off x="1797073" y="2575721"/>
            <a:ext cx="414338" cy="417512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21" name="Oval 34"/>
          <p:cNvSpPr>
            <a:spLocks noChangeArrowheads="1"/>
          </p:cNvSpPr>
          <p:nvPr/>
        </p:nvSpPr>
        <p:spPr bwMode="auto">
          <a:xfrm>
            <a:off x="965223" y="3232946"/>
            <a:ext cx="414338" cy="417512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22" name="Oval 35"/>
          <p:cNvSpPr>
            <a:spLocks noChangeArrowheads="1"/>
          </p:cNvSpPr>
          <p:nvPr/>
        </p:nvSpPr>
        <p:spPr bwMode="auto">
          <a:xfrm>
            <a:off x="2725763" y="3217071"/>
            <a:ext cx="415925" cy="417512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488974" y="3831435"/>
            <a:ext cx="415925" cy="417513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24" name="Oval 37"/>
          <p:cNvSpPr>
            <a:spLocks noChangeArrowheads="1"/>
          </p:cNvSpPr>
          <p:nvPr/>
        </p:nvSpPr>
        <p:spPr bwMode="auto">
          <a:xfrm>
            <a:off x="1439888" y="3829846"/>
            <a:ext cx="415925" cy="417512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2251100" y="3852071"/>
            <a:ext cx="415925" cy="417512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3221063" y="3863185"/>
            <a:ext cx="415925" cy="417513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</a:p>
        </p:txBody>
      </p:sp>
      <p:cxnSp>
        <p:nvCxnSpPr>
          <p:cNvPr id="29" name="AutoShape 42"/>
          <p:cNvCxnSpPr>
            <a:cxnSpLocks noChangeShapeType="1"/>
            <a:stCxn id="20" idx="3"/>
            <a:endCxn id="21" idx="7"/>
          </p:cNvCxnSpPr>
          <p:nvPr/>
        </p:nvCxnSpPr>
        <p:spPr bwMode="auto">
          <a:xfrm flipH="1">
            <a:off x="1319236" y="2947198"/>
            <a:ext cx="538162" cy="331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3"/>
          <p:cNvCxnSpPr>
            <a:cxnSpLocks noChangeShapeType="1"/>
            <a:stCxn id="20" idx="5"/>
            <a:endCxn id="22" idx="1"/>
          </p:cNvCxnSpPr>
          <p:nvPr/>
        </p:nvCxnSpPr>
        <p:spPr bwMode="auto">
          <a:xfrm>
            <a:off x="2151086" y="2940846"/>
            <a:ext cx="635000" cy="328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44"/>
          <p:cNvCxnSpPr>
            <a:cxnSpLocks noChangeShapeType="1"/>
            <a:stCxn id="21" idx="3"/>
            <a:endCxn id="23" idx="7"/>
          </p:cNvCxnSpPr>
          <p:nvPr/>
        </p:nvCxnSpPr>
        <p:spPr bwMode="auto">
          <a:xfrm flipH="1">
            <a:off x="844575" y="3604421"/>
            <a:ext cx="180975" cy="273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45"/>
          <p:cNvCxnSpPr>
            <a:cxnSpLocks noChangeShapeType="1"/>
            <a:stCxn id="21" idx="5"/>
            <a:endCxn id="24" idx="1"/>
          </p:cNvCxnSpPr>
          <p:nvPr/>
        </p:nvCxnSpPr>
        <p:spPr bwMode="auto">
          <a:xfrm>
            <a:off x="1319238" y="3604421"/>
            <a:ext cx="180975" cy="271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51"/>
          <p:cNvCxnSpPr>
            <a:cxnSpLocks noChangeShapeType="1"/>
            <a:stCxn id="22" idx="3"/>
            <a:endCxn id="25" idx="7"/>
          </p:cNvCxnSpPr>
          <p:nvPr/>
        </p:nvCxnSpPr>
        <p:spPr bwMode="auto">
          <a:xfrm flipH="1">
            <a:off x="2606698" y="3582196"/>
            <a:ext cx="179388" cy="3222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52"/>
          <p:cNvCxnSpPr>
            <a:cxnSpLocks noChangeShapeType="1"/>
            <a:stCxn id="22" idx="5"/>
            <a:endCxn id="26" idx="1"/>
          </p:cNvCxnSpPr>
          <p:nvPr/>
        </p:nvCxnSpPr>
        <p:spPr bwMode="auto">
          <a:xfrm>
            <a:off x="3081363" y="3582198"/>
            <a:ext cx="200025" cy="333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组合 3"/>
          <p:cNvGrpSpPr/>
          <p:nvPr/>
        </p:nvGrpSpPr>
        <p:grpSpPr>
          <a:xfrm>
            <a:off x="250849" y="4185461"/>
            <a:ext cx="1865312" cy="912820"/>
            <a:chOff x="955041" y="3180594"/>
            <a:chExt cx="1865312" cy="912820"/>
          </a:xfrm>
        </p:grpSpPr>
        <p:sp>
          <p:nvSpPr>
            <p:cNvPr id="27" name="Oval 40"/>
            <p:cNvSpPr>
              <a:spLocks noChangeArrowheads="1"/>
            </p:cNvSpPr>
            <p:nvPr/>
          </p:nvSpPr>
          <p:spPr bwMode="auto">
            <a:xfrm>
              <a:off x="955041" y="3666333"/>
              <a:ext cx="415925" cy="41751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7</a:t>
              </a:r>
            </a:p>
          </p:txBody>
        </p:sp>
        <p:sp>
          <p:nvSpPr>
            <p:cNvPr id="28" name="Oval 41"/>
            <p:cNvSpPr>
              <a:spLocks noChangeArrowheads="1"/>
            </p:cNvSpPr>
            <p:nvPr/>
          </p:nvSpPr>
          <p:spPr bwMode="auto">
            <a:xfrm>
              <a:off x="1431291" y="3666333"/>
              <a:ext cx="415925" cy="41751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8</a:t>
              </a:r>
            </a:p>
          </p:txBody>
        </p:sp>
        <p:cxnSp>
          <p:nvCxnSpPr>
            <p:cNvPr id="33" name="AutoShape 46"/>
            <p:cNvCxnSpPr>
              <a:cxnSpLocks noChangeShapeType="1"/>
              <a:stCxn id="23" idx="3"/>
              <a:endCxn id="27" idx="0"/>
            </p:cNvCxnSpPr>
            <p:nvPr/>
          </p:nvCxnSpPr>
          <p:spPr bwMode="auto">
            <a:xfrm flipH="1">
              <a:off x="1163004" y="3181843"/>
              <a:ext cx="91073" cy="4844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47"/>
            <p:cNvCxnSpPr>
              <a:cxnSpLocks noChangeShapeType="1"/>
              <a:stCxn id="23" idx="5"/>
              <a:endCxn id="28" idx="0"/>
            </p:cNvCxnSpPr>
            <p:nvPr/>
          </p:nvCxnSpPr>
          <p:spPr bwMode="auto">
            <a:xfrm>
              <a:off x="1548180" y="3181843"/>
              <a:ext cx="91074" cy="4844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5" name="Group 48"/>
            <p:cNvGrpSpPr>
              <a:grpSpLocks/>
            </p:cNvGrpSpPr>
            <p:nvPr/>
          </p:nvGrpSpPr>
          <p:grpSpPr bwMode="auto">
            <a:xfrm>
              <a:off x="1907540" y="3180594"/>
              <a:ext cx="414338" cy="903295"/>
              <a:chOff x="3864" y="2982"/>
              <a:chExt cx="261" cy="569"/>
            </a:xfrm>
          </p:grpSpPr>
          <p:sp>
            <p:nvSpPr>
              <p:cNvPr id="41" name="Oval 49"/>
              <p:cNvSpPr>
                <a:spLocks noChangeArrowheads="1"/>
              </p:cNvSpPr>
              <p:nvPr/>
            </p:nvSpPr>
            <p:spPr bwMode="auto">
              <a:xfrm>
                <a:off x="3864" y="3288"/>
                <a:ext cx="261" cy="2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9</a:t>
                </a:r>
              </a:p>
            </p:txBody>
          </p:sp>
          <p:cxnSp>
            <p:nvCxnSpPr>
              <p:cNvPr id="42" name="AutoShape 50"/>
              <p:cNvCxnSpPr>
                <a:cxnSpLocks noChangeShapeType="1"/>
                <a:stCxn id="24" idx="3"/>
                <a:endCxn id="41" idx="0"/>
              </p:cNvCxnSpPr>
              <p:nvPr/>
            </p:nvCxnSpPr>
            <p:spPr bwMode="auto">
              <a:xfrm flipH="1">
                <a:off x="3995" y="2982"/>
                <a:ext cx="57" cy="30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8" name="Group 55"/>
            <p:cNvGrpSpPr>
              <a:grpSpLocks/>
            </p:cNvGrpSpPr>
            <p:nvPr/>
          </p:nvGrpSpPr>
          <p:grpSpPr bwMode="auto">
            <a:xfrm>
              <a:off x="2406015" y="3180594"/>
              <a:ext cx="414338" cy="912820"/>
              <a:chOff x="4178" y="2982"/>
              <a:chExt cx="261" cy="575"/>
            </a:xfrm>
          </p:grpSpPr>
          <p:sp>
            <p:nvSpPr>
              <p:cNvPr id="39" name="Oval 56"/>
              <p:cNvSpPr>
                <a:spLocks noChangeArrowheads="1"/>
              </p:cNvSpPr>
              <p:nvPr/>
            </p:nvSpPr>
            <p:spPr bwMode="auto">
              <a:xfrm>
                <a:off x="4178" y="3294"/>
                <a:ext cx="261" cy="263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10</a:t>
                </a:r>
              </a:p>
            </p:txBody>
          </p:sp>
          <p:cxnSp>
            <p:nvCxnSpPr>
              <p:cNvPr id="40" name="AutoShape 57"/>
              <p:cNvCxnSpPr>
                <a:cxnSpLocks noChangeShapeType="1"/>
                <a:stCxn id="24" idx="5"/>
                <a:endCxn id="39" idx="0"/>
              </p:cNvCxnSpPr>
              <p:nvPr/>
            </p:nvCxnSpPr>
            <p:spPr bwMode="auto">
              <a:xfrm>
                <a:off x="4237" y="2982"/>
                <a:ext cx="72" cy="31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" name="文本框 1"/>
          <p:cNvSpPr txBox="1"/>
          <p:nvPr/>
        </p:nvSpPr>
        <p:spPr>
          <a:xfrm>
            <a:off x="3352365" y="250767"/>
            <a:ext cx="5655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根据完全二叉树定义：除最后两层外，其他层结点都是满度（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52365" y="1757720"/>
            <a:ext cx="571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删除最后一层，得到的是一个满树</a:t>
            </a:r>
          </a:p>
        </p:txBody>
      </p:sp>
      <p:sp>
        <p:nvSpPr>
          <p:cNvPr id="3" name="下箭头 2"/>
          <p:cNvSpPr/>
          <p:nvPr/>
        </p:nvSpPr>
        <p:spPr>
          <a:xfrm>
            <a:off x="4636491" y="1228075"/>
            <a:ext cx="686276" cy="5573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下箭头 46"/>
          <p:cNvSpPr/>
          <p:nvPr/>
        </p:nvSpPr>
        <p:spPr>
          <a:xfrm>
            <a:off x="4636491" y="2501762"/>
            <a:ext cx="686276" cy="5573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317655" y="3129859"/>
            <a:ext cx="6113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删除最后一层，剩下结点树是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h-1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–1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下箭头 48"/>
          <p:cNvSpPr/>
          <p:nvPr/>
        </p:nvSpPr>
        <p:spPr>
          <a:xfrm>
            <a:off x="4636491" y="3696614"/>
            <a:ext cx="686276" cy="5573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683514" y="4577444"/>
            <a:ext cx="6113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层结点数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[1,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2</a:t>
            </a:r>
            <a:r>
              <a:rPr kumimoji="1"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h-1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4888725" y="2224996"/>
            <a:ext cx="4097813" cy="90486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高度为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的二叉树恰好有</a:t>
            </a:r>
            <a:endParaRPr kumimoji="1"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10000"/>
              </a:lnSpc>
            </a:pP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–1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个结点时称为</a:t>
            </a: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满二叉树</a:t>
            </a:r>
            <a:endParaRPr kumimoji="1"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472" y="3634583"/>
            <a:ext cx="3173066" cy="90486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二叉树的第</a:t>
            </a:r>
            <a:r>
              <a:rPr kumimoji="1"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(i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层上</a:t>
            </a:r>
            <a:endParaRPr kumimoji="1"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</a:pP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至多有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i-1</a:t>
            </a:r>
            <a:r>
              <a:rPr kumimoji="1"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个结点</a:t>
            </a:r>
          </a:p>
        </p:txBody>
      </p:sp>
      <p:sp>
        <p:nvSpPr>
          <p:cNvPr id="61" name="下箭头 60"/>
          <p:cNvSpPr/>
          <p:nvPr/>
        </p:nvSpPr>
        <p:spPr>
          <a:xfrm>
            <a:off x="4636491" y="5283662"/>
            <a:ext cx="686276" cy="5573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667025" y="5877609"/>
            <a:ext cx="6508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完全二叉树结点个数 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h-1 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≤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 ≤ 2</a:t>
            </a:r>
            <a:r>
              <a:rPr kumimoji="1"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 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– 1</a:t>
            </a:r>
          </a:p>
        </p:txBody>
      </p:sp>
    </p:spTree>
    <p:extLst>
      <p:ext uri="{BB962C8B-B14F-4D97-AF65-F5344CB8AC3E}">
        <p14:creationId xmlns:p14="http://schemas.microsoft.com/office/powerpoint/2010/main" val="45596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2.29167E-6 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3" grpId="0" animBg="1"/>
      <p:bldP spid="47" grpId="0" animBg="1"/>
      <p:bldP spid="48" grpId="0"/>
      <p:bldP spid="49" grpId="0" animBg="1"/>
      <p:bldP spid="50" grpId="0"/>
      <p:bldP spid="51" grpId="0" animBg="1"/>
      <p:bldP spid="5" grpId="0" animBg="1"/>
      <p:bldP spid="61" grpId="0" animBg="1"/>
      <p:bldP spid="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5953" y="1936822"/>
            <a:ext cx="7028792" cy="3511359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树的定义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二叉树</a:t>
            </a:r>
            <a:endParaRPr lang="en-US" altLang="zh-CN" sz="32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二叉树的遍历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树和森林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堆和优先级队列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哈夫曼编码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1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>
            <a:off x="1758808" y="670045"/>
            <a:ext cx="6508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完全二叉树结点个数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h-1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≤ 2</a:t>
            </a:r>
            <a:r>
              <a:rPr kumimoji="1"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</a:t>
            </a:r>
          </a:p>
        </p:txBody>
      </p:sp>
      <p:sp>
        <p:nvSpPr>
          <p:cNvPr id="43" name="下箭头 42"/>
          <p:cNvSpPr/>
          <p:nvPr/>
        </p:nvSpPr>
        <p:spPr>
          <a:xfrm>
            <a:off x="4003375" y="1339648"/>
            <a:ext cx="686276" cy="5573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2307448" y="2027841"/>
            <a:ext cx="533094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kumimoji="1"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(n+1) ≤ h ≤ log</a:t>
            </a:r>
            <a:r>
              <a:rPr kumimoji="1"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6" name="下箭头 45"/>
          <p:cNvSpPr/>
          <p:nvPr/>
        </p:nvSpPr>
        <p:spPr>
          <a:xfrm>
            <a:off x="4003375" y="2735881"/>
            <a:ext cx="686276" cy="5573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156233" y="4928628"/>
                <a:ext cx="5066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233" y="4928628"/>
                <a:ext cx="506683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2307448" y="3478234"/>
                <a:ext cx="5330946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</m:d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h ≤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48" y="3478234"/>
                <a:ext cx="5330946" cy="609398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012926" y="2752535"/>
            <a:ext cx="144142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</a:t>
            </a:r>
            <a:endParaRPr kumimoji="1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下箭头 53"/>
          <p:cNvSpPr/>
          <p:nvPr/>
        </p:nvSpPr>
        <p:spPr>
          <a:xfrm>
            <a:off x="4003375" y="4301186"/>
            <a:ext cx="686276" cy="55737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811158" y="6028972"/>
            <a:ext cx="5827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仿宋_GB2312" pitchFamily="49" charset="-122"/>
                <a:cs typeface="Arial" panose="020B0604020202020204" pitchFamily="34" charset="0"/>
              </a:rPr>
              <a:t>n</a:t>
            </a:r>
            <a:r>
              <a:rPr kumimoji="1" lang="zh-CN" altLang="en-US" sz="2800" b="1" dirty="0">
                <a:latin typeface="仿宋_GB2312" pitchFamily="49" charset="-122"/>
                <a:cs typeface="Arial" panose="020B0604020202020204" pitchFamily="34" charset="0"/>
              </a:rPr>
              <a:t>个结点的二叉树中完全二叉树最矮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76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/>
      <p:bldP spid="46" grpId="0" animBg="1"/>
      <p:bldP spid="9" grpId="0"/>
      <p:bldP spid="53" grpId="0"/>
      <p:bldP spid="10" grpId="0"/>
      <p:bldP spid="54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68015" y="150814"/>
            <a:ext cx="8492358" cy="435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假定对一棵有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个结点的完全二叉树中的结点，按从上到下、从左到右的顺序，从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n-1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编号 ，设结点序号为</a:t>
            </a:r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，则有以下关系成立：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）当</a:t>
            </a:r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时，该结点为二叉树的根。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）若</a:t>
            </a:r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&gt;0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，则该结点的双亲的序号为 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1"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i-1)/2</a:t>
            </a:r>
            <a:r>
              <a:rPr kumimoji="1"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）若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2i+1</a:t>
            </a:r>
            <a:r>
              <a:rPr kumimoji="1" lang="en-US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＜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，则该结点左孩子的序号为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2i+1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，否则该结点无左孩子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）若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2i+2</a:t>
            </a:r>
            <a:r>
              <a:rPr kumimoji="1" lang="en-US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＜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，则该结点右孩子的序号为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2i+2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，否则该结点无右孩子</a:t>
            </a:r>
          </a:p>
        </p:txBody>
      </p:sp>
      <p:sp>
        <p:nvSpPr>
          <p:cNvPr id="52227" name="Oval 35"/>
          <p:cNvSpPr>
            <a:spLocks noChangeArrowheads="1"/>
          </p:cNvSpPr>
          <p:nvPr/>
        </p:nvSpPr>
        <p:spPr bwMode="auto">
          <a:xfrm>
            <a:off x="3981417" y="4336569"/>
            <a:ext cx="412750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52228" name="Oval 36"/>
          <p:cNvSpPr>
            <a:spLocks noChangeArrowheads="1"/>
          </p:cNvSpPr>
          <p:nvPr/>
        </p:nvSpPr>
        <p:spPr bwMode="auto">
          <a:xfrm>
            <a:off x="3152743" y="4995382"/>
            <a:ext cx="414337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52229" name="Oval 37"/>
          <p:cNvSpPr>
            <a:spLocks noChangeArrowheads="1"/>
          </p:cNvSpPr>
          <p:nvPr/>
        </p:nvSpPr>
        <p:spPr bwMode="auto">
          <a:xfrm>
            <a:off x="4925979" y="4935057"/>
            <a:ext cx="412750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52230" name="Oval 38"/>
          <p:cNvSpPr>
            <a:spLocks noChangeArrowheads="1"/>
          </p:cNvSpPr>
          <p:nvPr/>
        </p:nvSpPr>
        <p:spPr bwMode="auto">
          <a:xfrm>
            <a:off x="2679668" y="5595457"/>
            <a:ext cx="414337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52231" name="Oval 39"/>
          <p:cNvSpPr>
            <a:spLocks noChangeArrowheads="1"/>
          </p:cNvSpPr>
          <p:nvPr/>
        </p:nvSpPr>
        <p:spPr bwMode="auto">
          <a:xfrm>
            <a:off x="3625819" y="5593869"/>
            <a:ext cx="414337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</a:p>
        </p:txBody>
      </p:sp>
      <p:sp>
        <p:nvSpPr>
          <p:cNvPr id="52232" name="Oval 40"/>
          <p:cNvSpPr>
            <a:spLocks noChangeArrowheads="1"/>
          </p:cNvSpPr>
          <p:nvPr/>
        </p:nvSpPr>
        <p:spPr bwMode="auto">
          <a:xfrm>
            <a:off x="4454492" y="5593869"/>
            <a:ext cx="412750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</a:p>
        </p:txBody>
      </p:sp>
      <p:sp>
        <p:nvSpPr>
          <p:cNvPr id="52233" name="Oval 41"/>
          <p:cNvSpPr>
            <a:spLocks noChangeArrowheads="1"/>
          </p:cNvSpPr>
          <p:nvPr/>
        </p:nvSpPr>
        <p:spPr bwMode="auto">
          <a:xfrm>
            <a:off x="5459379" y="5579582"/>
            <a:ext cx="412750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</a:p>
        </p:txBody>
      </p:sp>
      <p:sp>
        <p:nvSpPr>
          <p:cNvPr id="52234" name="Oval 42"/>
          <p:cNvSpPr>
            <a:spLocks noChangeArrowheads="1"/>
          </p:cNvSpPr>
          <p:nvPr/>
        </p:nvSpPr>
        <p:spPr bwMode="auto">
          <a:xfrm>
            <a:off x="2443129" y="6193944"/>
            <a:ext cx="412750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</a:p>
        </p:txBody>
      </p:sp>
      <p:sp>
        <p:nvSpPr>
          <p:cNvPr id="52235" name="Oval 43"/>
          <p:cNvSpPr>
            <a:spLocks noChangeArrowheads="1"/>
          </p:cNvSpPr>
          <p:nvPr/>
        </p:nvSpPr>
        <p:spPr bwMode="auto">
          <a:xfrm>
            <a:off x="2917792" y="6193944"/>
            <a:ext cx="412750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</a:p>
        </p:txBody>
      </p:sp>
      <p:sp>
        <p:nvSpPr>
          <p:cNvPr id="52236" name="Oval 44"/>
          <p:cNvSpPr>
            <a:spLocks noChangeArrowheads="1"/>
          </p:cNvSpPr>
          <p:nvPr/>
        </p:nvSpPr>
        <p:spPr bwMode="auto">
          <a:xfrm>
            <a:off x="3390867" y="6193944"/>
            <a:ext cx="412750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</a:p>
        </p:txBody>
      </p:sp>
      <p:cxnSp>
        <p:nvCxnSpPr>
          <p:cNvPr id="52237" name="AutoShape 45"/>
          <p:cNvCxnSpPr>
            <a:cxnSpLocks noChangeShapeType="1"/>
            <a:stCxn id="52227" idx="3"/>
            <a:endCxn id="52228" idx="7"/>
          </p:cNvCxnSpPr>
          <p:nvPr/>
        </p:nvCxnSpPr>
        <p:spPr bwMode="auto">
          <a:xfrm flipH="1">
            <a:off x="3506754" y="4709634"/>
            <a:ext cx="534988" cy="331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AutoShape 46"/>
          <p:cNvCxnSpPr>
            <a:cxnSpLocks noChangeShapeType="1"/>
            <a:stCxn id="52227" idx="5"/>
            <a:endCxn id="52229" idx="1"/>
          </p:cNvCxnSpPr>
          <p:nvPr/>
        </p:nvCxnSpPr>
        <p:spPr bwMode="auto">
          <a:xfrm>
            <a:off x="4333842" y="4709632"/>
            <a:ext cx="652462" cy="271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AutoShape 47"/>
          <p:cNvCxnSpPr>
            <a:cxnSpLocks noChangeShapeType="1"/>
            <a:stCxn id="52228" idx="3"/>
            <a:endCxn id="52230" idx="7"/>
          </p:cNvCxnSpPr>
          <p:nvPr/>
        </p:nvCxnSpPr>
        <p:spPr bwMode="auto">
          <a:xfrm flipH="1">
            <a:off x="3033679" y="5368444"/>
            <a:ext cx="179388" cy="273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0" name="AutoShape 48"/>
          <p:cNvCxnSpPr>
            <a:cxnSpLocks noChangeShapeType="1"/>
            <a:stCxn id="52228" idx="5"/>
            <a:endCxn id="52231" idx="1"/>
          </p:cNvCxnSpPr>
          <p:nvPr/>
        </p:nvCxnSpPr>
        <p:spPr bwMode="auto">
          <a:xfrm>
            <a:off x="3506754" y="5368446"/>
            <a:ext cx="179388" cy="271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AutoShape 49"/>
          <p:cNvCxnSpPr>
            <a:cxnSpLocks noChangeShapeType="1"/>
            <a:stCxn id="52230" idx="3"/>
            <a:endCxn id="52234" idx="0"/>
          </p:cNvCxnSpPr>
          <p:nvPr/>
        </p:nvCxnSpPr>
        <p:spPr bwMode="auto">
          <a:xfrm flipH="1">
            <a:off x="2651092" y="5968519"/>
            <a:ext cx="88900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50"/>
          <p:cNvCxnSpPr>
            <a:cxnSpLocks noChangeShapeType="1"/>
            <a:stCxn id="52230" idx="5"/>
            <a:endCxn id="52235" idx="0"/>
          </p:cNvCxnSpPr>
          <p:nvPr/>
        </p:nvCxnSpPr>
        <p:spPr bwMode="auto">
          <a:xfrm>
            <a:off x="3033679" y="5968519"/>
            <a:ext cx="90488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3" name="AutoShape 51"/>
          <p:cNvCxnSpPr>
            <a:cxnSpLocks noChangeShapeType="1"/>
            <a:stCxn id="52231" idx="3"/>
            <a:endCxn id="52236" idx="0"/>
          </p:cNvCxnSpPr>
          <p:nvPr/>
        </p:nvCxnSpPr>
        <p:spPr bwMode="auto">
          <a:xfrm flipH="1">
            <a:off x="3597242" y="5966934"/>
            <a:ext cx="8890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AutoShape 52"/>
          <p:cNvCxnSpPr>
            <a:cxnSpLocks noChangeShapeType="1"/>
            <a:stCxn id="52229" idx="3"/>
            <a:endCxn id="52232" idx="7"/>
          </p:cNvCxnSpPr>
          <p:nvPr/>
        </p:nvCxnSpPr>
        <p:spPr bwMode="auto">
          <a:xfrm flipH="1">
            <a:off x="4806919" y="5308119"/>
            <a:ext cx="179387" cy="331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AutoShape 53"/>
          <p:cNvCxnSpPr>
            <a:cxnSpLocks noChangeShapeType="1"/>
            <a:stCxn id="52229" idx="5"/>
            <a:endCxn id="52233" idx="1"/>
          </p:cNvCxnSpPr>
          <p:nvPr/>
        </p:nvCxnSpPr>
        <p:spPr bwMode="auto">
          <a:xfrm>
            <a:off x="5278404" y="5301769"/>
            <a:ext cx="241300" cy="330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8132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167603" y="3899067"/>
                <a:ext cx="7804149" cy="1522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0000"/>
                  </a:lnSpc>
                </a:pPr>
                <a:r>
                  <a:rPr kumimoji="1"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设结点</a:t>
                </a:r>
                <a:r>
                  <a:rPr kumimoji="1" lang="en-US" altLang="zh-CN" sz="2800" b="1" i="1" dirty="0" err="1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的孩子编号取决于</a:t>
                </a:r>
                <a:endParaRPr kumimoji="1"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kumimoji="1"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kumimoji="1" lang="en-US" altLang="zh-CN" sz="2800" b="1" i="1" dirty="0" err="1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同层，在</a:t>
                </a:r>
                <a:r>
                  <a:rPr kumimoji="1" lang="en-US" altLang="zh-CN" sz="2800" b="1" dirty="0" err="1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之后结点个数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</m:t>
                    </m:r>
                  </m:oMath>
                </a14:m>
                <a:endParaRPr kumimoji="1" lang="en-US" altLang="zh-CN" sz="2800" b="1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kumimoji="1"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kumimoji="1" lang="en-US" altLang="zh-CN" sz="2800" b="1" i="1" dirty="0" err="1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同层，在</a:t>
                </a:r>
                <a:r>
                  <a:rPr kumimoji="1" lang="en-US" altLang="zh-CN" sz="2800" b="1" dirty="0" err="1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en-US" sz="2800" b="1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之前结点的孩子个数</a:t>
                </a: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603" y="3899067"/>
                <a:ext cx="7804149" cy="1522725"/>
              </a:xfrm>
              <a:prstGeom prst="rect">
                <a:avLst/>
              </a:prstGeom>
              <a:blipFill>
                <a:blip r:embed="rId2"/>
                <a:stretch>
                  <a:fillRect l="-1641" t="-2811" b="-9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27" name="Oval 35"/>
          <p:cNvSpPr>
            <a:spLocks noChangeArrowheads="1"/>
          </p:cNvSpPr>
          <p:nvPr/>
        </p:nvSpPr>
        <p:spPr bwMode="auto">
          <a:xfrm>
            <a:off x="4244176" y="437230"/>
            <a:ext cx="412750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</a:p>
        </p:txBody>
      </p:sp>
      <p:sp>
        <p:nvSpPr>
          <p:cNvPr id="52228" name="Oval 36"/>
          <p:cNvSpPr>
            <a:spLocks noChangeArrowheads="1"/>
          </p:cNvSpPr>
          <p:nvPr/>
        </p:nvSpPr>
        <p:spPr bwMode="auto">
          <a:xfrm>
            <a:off x="3415502" y="1096043"/>
            <a:ext cx="414337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52229" name="Oval 37"/>
          <p:cNvSpPr>
            <a:spLocks noChangeArrowheads="1"/>
          </p:cNvSpPr>
          <p:nvPr/>
        </p:nvSpPr>
        <p:spPr bwMode="auto">
          <a:xfrm>
            <a:off x="5188738" y="1035718"/>
            <a:ext cx="412750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52230" name="Oval 38"/>
          <p:cNvSpPr>
            <a:spLocks noChangeArrowheads="1"/>
          </p:cNvSpPr>
          <p:nvPr/>
        </p:nvSpPr>
        <p:spPr bwMode="auto">
          <a:xfrm>
            <a:off x="2942427" y="1696118"/>
            <a:ext cx="414337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52231" name="Oval 39"/>
          <p:cNvSpPr>
            <a:spLocks noChangeArrowheads="1"/>
          </p:cNvSpPr>
          <p:nvPr/>
        </p:nvSpPr>
        <p:spPr bwMode="auto">
          <a:xfrm>
            <a:off x="3888578" y="1694530"/>
            <a:ext cx="414337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</a:p>
        </p:txBody>
      </p:sp>
      <p:sp>
        <p:nvSpPr>
          <p:cNvPr id="52232" name="Oval 40"/>
          <p:cNvSpPr>
            <a:spLocks noChangeArrowheads="1"/>
          </p:cNvSpPr>
          <p:nvPr/>
        </p:nvSpPr>
        <p:spPr bwMode="auto">
          <a:xfrm>
            <a:off x="4717251" y="1694530"/>
            <a:ext cx="412750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</a:p>
        </p:txBody>
      </p:sp>
      <p:sp>
        <p:nvSpPr>
          <p:cNvPr id="52233" name="Oval 41"/>
          <p:cNvSpPr>
            <a:spLocks noChangeArrowheads="1"/>
          </p:cNvSpPr>
          <p:nvPr/>
        </p:nvSpPr>
        <p:spPr bwMode="auto">
          <a:xfrm>
            <a:off x="5722138" y="1680243"/>
            <a:ext cx="412750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</a:p>
        </p:txBody>
      </p:sp>
      <p:sp>
        <p:nvSpPr>
          <p:cNvPr id="52234" name="Oval 42"/>
          <p:cNvSpPr>
            <a:spLocks noChangeArrowheads="1"/>
          </p:cNvSpPr>
          <p:nvPr/>
        </p:nvSpPr>
        <p:spPr bwMode="auto">
          <a:xfrm>
            <a:off x="2705888" y="2294605"/>
            <a:ext cx="412750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</a:p>
        </p:txBody>
      </p:sp>
      <p:sp>
        <p:nvSpPr>
          <p:cNvPr id="52235" name="Oval 43"/>
          <p:cNvSpPr>
            <a:spLocks noChangeArrowheads="1"/>
          </p:cNvSpPr>
          <p:nvPr/>
        </p:nvSpPr>
        <p:spPr bwMode="auto">
          <a:xfrm>
            <a:off x="3180551" y="2294605"/>
            <a:ext cx="412750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</a:p>
        </p:txBody>
      </p:sp>
      <p:sp>
        <p:nvSpPr>
          <p:cNvPr id="52236" name="Oval 44"/>
          <p:cNvSpPr>
            <a:spLocks noChangeArrowheads="1"/>
          </p:cNvSpPr>
          <p:nvPr/>
        </p:nvSpPr>
        <p:spPr bwMode="auto">
          <a:xfrm>
            <a:off x="3653626" y="2294605"/>
            <a:ext cx="412750" cy="419100"/>
          </a:xfrm>
          <a:prstGeom prst="ellipse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</a:p>
        </p:txBody>
      </p:sp>
      <p:cxnSp>
        <p:nvCxnSpPr>
          <p:cNvPr id="52237" name="AutoShape 45"/>
          <p:cNvCxnSpPr>
            <a:cxnSpLocks noChangeShapeType="1"/>
            <a:stCxn id="52227" idx="3"/>
            <a:endCxn id="52228" idx="7"/>
          </p:cNvCxnSpPr>
          <p:nvPr/>
        </p:nvCxnSpPr>
        <p:spPr bwMode="auto">
          <a:xfrm flipH="1">
            <a:off x="3769513" y="810295"/>
            <a:ext cx="534988" cy="3317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AutoShape 46"/>
          <p:cNvCxnSpPr>
            <a:cxnSpLocks noChangeShapeType="1"/>
            <a:stCxn id="52227" idx="5"/>
            <a:endCxn id="52229" idx="1"/>
          </p:cNvCxnSpPr>
          <p:nvPr/>
        </p:nvCxnSpPr>
        <p:spPr bwMode="auto">
          <a:xfrm>
            <a:off x="4596601" y="810293"/>
            <a:ext cx="652462" cy="271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AutoShape 47"/>
          <p:cNvCxnSpPr>
            <a:cxnSpLocks noChangeShapeType="1"/>
            <a:stCxn id="52228" idx="3"/>
            <a:endCxn id="52230" idx="7"/>
          </p:cNvCxnSpPr>
          <p:nvPr/>
        </p:nvCxnSpPr>
        <p:spPr bwMode="auto">
          <a:xfrm flipH="1">
            <a:off x="3296438" y="1469105"/>
            <a:ext cx="179388" cy="273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0" name="AutoShape 48"/>
          <p:cNvCxnSpPr>
            <a:cxnSpLocks noChangeShapeType="1"/>
            <a:stCxn id="52228" idx="5"/>
            <a:endCxn id="52231" idx="1"/>
          </p:cNvCxnSpPr>
          <p:nvPr/>
        </p:nvCxnSpPr>
        <p:spPr bwMode="auto">
          <a:xfrm>
            <a:off x="3769513" y="1469107"/>
            <a:ext cx="179388" cy="2714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AutoShape 49"/>
          <p:cNvCxnSpPr>
            <a:cxnSpLocks noChangeShapeType="1"/>
            <a:stCxn id="52230" idx="3"/>
            <a:endCxn id="52234" idx="0"/>
          </p:cNvCxnSpPr>
          <p:nvPr/>
        </p:nvCxnSpPr>
        <p:spPr bwMode="auto">
          <a:xfrm flipH="1">
            <a:off x="2913851" y="2069180"/>
            <a:ext cx="88900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50"/>
          <p:cNvCxnSpPr>
            <a:cxnSpLocks noChangeShapeType="1"/>
            <a:stCxn id="52230" idx="5"/>
            <a:endCxn id="52235" idx="0"/>
          </p:cNvCxnSpPr>
          <p:nvPr/>
        </p:nvCxnSpPr>
        <p:spPr bwMode="auto">
          <a:xfrm>
            <a:off x="3296438" y="2069180"/>
            <a:ext cx="90488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3" name="AutoShape 51"/>
          <p:cNvCxnSpPr>
            <a:cxnSpLocks noChangeShapeType="1"/>
            <a:stCxn id="52231" idx="3"/>
            <a:endCxn id="52236" idx="0"/>
          </p:cNvCxnSpPr>
          <p:nvPr/>
        </p:nvCxnSpPr>
        <p:spPr bwMode="auto">
          <a:xfrm flipH="1">
            <a:off x="3860001" y="2067595"/>
            <a:ext cx="88900" cy="212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AutoShape 52"/>
          <p:cNvCxnSpPr>
            <a:cxnSpLocks noChangeShapeType="1"/>
            <a:stCxn id="52229" idx="3"/>
            <a:endCxn id="52232" idx="7"/>
          </p:cNvCxnSpPr>
          <p:nvPr/>
        </p:nvCxnSpPr>
        <p:spPr bwMode="auto">
          <a:xfrm flipH="1">
            <a:off x="5069678" y="1408780"/>
            <a:ext cx="179387" cy="331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AutoShape 53"/>
          <p:cNvCxnSpPr>
            <a:cxnSpLocks noChangeShapeType="1"/>
            <a:stCxn id="52229" idx="5"/>
            <a:endCxn id="52233" idx="1"/>
          </p:cNvCxnSpPr>
          <p:nvPr/>
        </p:nvCxnSpPr>
        <p:spPr bwMode="auto">
          <a:xfrm>
            <a:off x="5541163" y="1402430"/>
            <a:ext cx="241300" cy="330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矩形 4"/>
          <p:cNvSpPr/>
          <p:nvPr/>
        </p:nvSpPr>
        <p:spPr>
          <a:xfrm>
            <a:off x="1669251" y="2983000"/>
            <a:ext cx="6096000" cy="5663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设结点</a:t>
            </a:r>
            <a:r>
              <a:rPr kumimoji="1" lang="en-US" altLang="zh-CN" sz="2800" b="1" i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的层号是</a:t>
            </a:r>
            <a:r>
              <a:rPr kumimoji="1" lang="en-US" altLang="zh-CN" sz="2800" b="1" i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层结点编号范围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048984" y="3498547"/>
                <a:ext cx="3517438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984" y="3498547"/>
                <a:ext cx="3517438" cy="43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048985" y="5480605"/>
                <a:ext cx="4149021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𝑏𝑐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=2×(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985" y="5480605"/>
                <a:ext cx="4149021" cy="438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1759703" y="5978000"/>
            <a:ext cx="6096000" cy="5663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1" lang="en-US" altLang="zh-CN" sz="2800" b="1" i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的左孩子编号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800" b="1" i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 i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af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)+</a:t>
            </a:r>
            <a:r>
              <a:rPr kumimoji="1" lang="en-US" altLang="zh-CN" sz="2800" b="1" i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bc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)+1=2</a:t>
            </a:r>
            <a:r>
              <a:rPr kumimoji="1" lang="en-US" altLang="zh-CN" sz="2800" b="1" i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407392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6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7810" y="2663190"/>
            <a:ext cx="539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二叉树的抽象数据类型</a:t>
            </a:r>
          </a:p>
        </p:txBody>
      </p:sp>
    </p:spTree>
    <p:extLst>
      <p:ext uri="{BB962C8B-B14F-4D97-AF65-F5344CB8AC3E}">
        <p14:creationId xmlns:p14="http://schemas.microsoft.com/office/powerpoint/2010/main" val="243696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0402" y="323038"/>
            <a:ext cx="8685737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4675" indent="-482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651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ADT </a:t>
            </a:r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BinaryTree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{</a:t>
            </a:r>
          </a:p>
          <a:p>
            <a:pPr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数据：</a:t>
            </a:r>
          </a:p>
          <a:p>
            <a:pPr marL="0" eaLnBrk="1" hangingPunct="1"/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二叉树是结点的有限集合，它或者为空，或者由一个根结点和左、右子二叉树组成。</a:t>
            </a:r>
          </a:p>
          <a:p>
            <a:pPr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运算： </a:t>
            </a:r>
          </a:p>
          <a:p>
            <a:pPr eaLnBrk="1" hangingPunct="1"/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CreateBT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*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 </a:t>
            </a:r>
          </a:p>
          <a:p>
            <a:pPr eaLnBrk="1" hangingPunct="1"/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创建运算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构造一个空二叉树。</a:t>
            </a:r>
          </a:p>
          <a:p>
            <a:pPr eaLnBrk="1" hangingPunct="1"/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BOOL 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IsEmpty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/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判空运算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若二叉树为空，则返回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TRUE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，否则返回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eaLnBrk="1" hangingPunct="1"/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void 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MakeBT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* 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 x, 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*Lt</a:t>
            </a:r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*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Rt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0" indent="0" eaLnBrk="1" hangingPunct="1"/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构造运算：构造一棵二叉树*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为*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的根结点的元素值，*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Lt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成为*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的左子树，*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Rt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成为右子树，*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Lt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和*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Rt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都成为空二叉树。</a:t>
            </a:r>
          </a:p>
          <a:p>
            <a:pPr eaLnBrk="1" hangingPunct="1"/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</a:p>
          <a:p>
            <a:pPr eaLnBrk="1" hangingPunct="1"/>
            <a:endParaRPr kumimoji="1"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1012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ChangeArrowheads="1"/>
          </p:cNvSpPr>
          <p:nvPr/>
        </p:nvSpPr>
        <p:spPr bwMode="auto">
          <a:xfrm>
            <a:off x="193127" y="383354"/>
            <a:ext cx="8632657" cy="692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void </a:t>
            </a:r>
            <a:r>
              <a:rPr kumimoji="1"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BreakBT</a:t>
            </a:r>
            <a:r>
              <a:rPr kumimoji="1"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*</a:t>
            </a:r>
            <a:r>
              <a:rPr kumimoji="1"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zh-CN" altLang="en-US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 *x, </a:t>
            </a:r>
            <a:r>
              <a:rPr kumimoji="1"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*Lt</a:t>
            </a:r>
            <a:r>
              <a:rPr kumimoji="1" lang="zh-CN" altLang="en-US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1"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*</a:t>
            </a:r>
            <a:r>
              <a:rPr kumimoji="1"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Rt</a:t>
            </a:r>
            <a:r>
              <a:rPr kumimoji="1"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/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拆分运算：二叉树非空时，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拆分二叉树*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成为三部分，*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为根结点的值， *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Lt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为原*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的左子树，*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Rt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为原*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的右子树，*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自身成为空二叉树。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BOOL Root(</a:t>
            </a:r>
            <a:r>
              <a:rPr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K * x)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取根运算：若二叉树非空，则*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为根结点的值，返回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TRUE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，否则返回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FALSE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void </a:t>
            </a:r>
            <a:r>
              <a:rPr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InOrder</a:t>
            </a: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u)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中序遍历运算：中序遍历二叉树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void </a:t>
            </a:r>
            <a:r>
              <a:rPr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PreOrder</a:t>
            </a: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u)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先序遍历运算：先序遍历二叉树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void </a:t>
            </a:r>
            <a:r>
              <a:rPr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PostOrder</a:t>
            </a: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US" altLang="zh-CN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lang="en-US" altLang="zh-CN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 u)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后序遍历运算：后序遍历二叉树</a:t>
            </a: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3634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63686" y="2715742"/>
            <a:ext cx="539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二叉树的存储表示</a:t>
            </a:r>
          </a:p>
        </p:txBody>
      </p:sp>
    </p:spTree>
    <p:extLst>
      <p:ext uri="{BB962C8B-B14F-4D97-AF65-F5344CB8AC3E}">
        <p14:creationId xmlns:p14="http://schemas.microsoft.com/office/powerpoint/2010/main" val="396235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-59214" y="1290017"/>
            <a:ext cx="9068754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完全二叉树中的结点可以按层次顺序存储在一片连续的存储单元中。根结点保存在编号为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的位置上。　　　　　　　　　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016314" y="4964914"/>
            <a:ext cx="597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注意：一般的二叉树不适合用这种存储结构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205660" y="3119942"/>
            <a:ext cx="4321175" cy="974725"/>
            <a:chOff x="2928" y="2210"/>
            <a:chExt cx="2722" cy="614"/>
          </a:xfrm>
        </p:grpSpPr>
        <p:grpSp>
          <p:nvGrpSpPr>
            <p:cNvPr id="54300" name="Group 6"/>
            <p:cNvGrpSpPr>
              <a:grpSpLocks/>
            </p:cNvGrpSpPr>
            <p:nvPr/>
          </p:nvGrpSpPr>
          <p:grpSpPr bwMode="auto">
            <a:xfrm>
              <a:off x="2928" y="2552"/>
              <a:ext cx="2722" cy="272"/>
              <a:chOff x="1156" y="2568"/>
              <a:chExt cx="2722" cy="272"/>
            </a:xfrm>
          </p:grpSpPr>
          <p:sp>
            <p:nvSpPr>
              <p:cNvPr id="54302" name="Rectangle 7"/>
              <p:cNvSpPr>
                <a:spLocks noChangeArrowheads="1"/>
              </p:cNvSpPr>
              <p:nvPr/>
            </p:nvSpPr>
            <p:spPr bwMode="auto">
              <a:xfrm>
                <a:off x="1156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</a:t>
                </a:r>
              </a:p>
            </p:txBody>
          </p:sp>
          <p:sp>
            <p:nvSpPr>
              <p:cNvPr id="54303" name="Rectangle 8"/>
              <p:cNvSpPr>
                <a:spLocks noChangeArrowheads="1"/>
              </p:cNvSpPr>
              <p:nvPr/>
            </p:nvSpPr>
            <p:spPr bwMode="auto">
              <a:xfrm>
                <a:off x="1429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</a:p>
            </p:txBody>
          </p:sp>
          <p:sp>
            <p:nvSpPr>
              <p:cNvPr id="54304" name="Rectangle 9"/>
              <p:cNvSpPr>
                <a:spLocks noChangeArrowheads="1"/>
              </p:cNvSpPr>
              <p:nvPr/>
            </p:nvSpPr>
            <p:spPr bwMode="auto">
              <a:xfrm>
                <a:off x="1700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75</a:t>
                </a:r>
              </a:p>
            </p:txBody>
          </p:sp>
          <p:sp>
            <p:nvSpPr>
              <p:cNvPr id="54305" name="Rectangle 10"/>
              <p:cNvSpPr>
                <a:spLocks noChangeArrowheads="1"/>
              </p:cNvSpPr>
              <p:nvPr/>
            </p:nvSpPr>
            <p:spPr bwMode="auto">
              <a:xfrm>
                <a:off x="1973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54306" name="Rectangle 11"/>
              <p:cNvSpPr>
                <a:spLocks noChangeArrowheads="1"/>
              </p:cNvSpPr>
              <p:nvPr/>
            </p:nvSpPr>
            <p:spPr bwMode="auto">
              <a:xfrm>
                <a:off x="2244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</a:p>
            </p:txBody>
          </p:sp>
          <p:sp>
            <p:nvSpPr>
              <p:cNvPr id="54307" name="Rectangle 12"/>
              <p:cNvSpPr>
                <a:spLocks noChangeArrowheads="1"/>
              </p:cNvSpPr>
              <p:nvPr/>
            </p:nvSpPr>
            <p:spPr bwMode="auto">
              <a:xfrm>
                <a:off x="2517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</a:p>
            </p:txBody>
          </p:sp>
          <p:sp>
            <p:nvSpPr>
              <p:cNvPr id="54308" name="Rectangle 13"/>
              <p:cNvSpPr>
                <a:spLocks noChangeArrowheads="1"/>
              </p:cNvSpPr>
              <p:nvPr/>
            </p:nvSpPr>
            <p:spPr bwMode="auto">
              <a:xfrm>
                <a:off x="2789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80</a:t>
                </a:r>
              </a:p>
            </p:txBody>
          </p:sp>
          <p:sp>
            <p:nvSpPr>
              <p:cNvPr id="54309" name="Rectangle 14"/>
              <p:cNvSpPr>
                <a:spLocks noChangeArrowheads="1"/>
              </p:cNvSpPr>
              <p:nvPr/>
            </p:nvSpPr>
            <p:spPr bwMode="auto">
              <a:xfrm>
                <a:off x="3062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54310" name="Rectangle 15"/>
              <p:cNvSpPr>
                <a:spLocks noChangeArrowheads="1"/>
              </p:cNvSpPr>
              <p:nvPr/>
            </p:nvSpPr>
            <p:spPr bwMode="auto">
              <a:xfrm>
                <a:off x="3333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54311" name="Rectangle 16"/>
              <p:cNvSpPr>
                <a:spLocks noChangeArrowheads="1"/>
              </p:cNvSpPr>
              <p:nvPr/>
            </p:nvSpPr>
            <p:spPr bwMode="auto">
              <a:xfrm>
                <a:off x="3606" y="2568"/>
                <a:ext cx="272" cy="27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</a:p>
            </p:txBody>
          </p:sp>
        </p:grpSp>
        <p:sp>
          <p:nvSpPr>
            <p:cNvPr id="54301" name="Text Box 17"/>
            <p:cNvSpPr txBox="1">
              <a:spLocks noChangeArrowheads="1"/>
            </p:cNvSpPr>
            <p:nvPr/>
          </p:nvSpPr>
          <p:spPr bwMode="auto">
            <a:xfrm>
              <a:off x="2961" y="2210"/>
              <a:ext cx="2685" cy="29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0    1   2    3    4   5    6    7    8   9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8816" y="2690547"/>
            <a:ext cx="3630612" cy="2365375"/>
            <a:chOff x="2245" y="709"/>
            <a:chExt cx="2631" cy="1723"/>
          </a:xfrm>
        </p:grpSpPr>
        <p:sp>
          <p:nvSpPr>
            <p:cNvPr id="54281" name="Oval 20"/>
            <p:cNvSpPr>
              <a:spLocks noChangeArrowheads="1"/>
            </p:cNvSpPr>
            <p:nvPr/>
          </p:nvSpPr>
          <p:spPr bwMode="auto">
            <a:xfrm>
              <a:off x="3425" y="709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54282" name="Oval 21"/>
            <p:cNvSpPr>
              <a:spLocks noChangeArrowheads="1"/>
            </p:cNvSpPr>
            <p:nvPr/>
          </p:nvSpPr>
          <p:spPr bwMode="auto">
            <a:xfrm>
              <a:off x="2790" y="1208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54283" name="Oval 22"/>
            <p:cNvSpPr>
              <a:spLocks noChangeArrowheads="1"/>
            </p:cNvSpPr>
            <p:nvPr/>
          </p:nvSpPr>
          <p:spPr bwMode="auto">
            <a:xfrm>
              <a:off x="4150" y="1162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54284" name="Oval 23"/>
            <p:cNvSpPr>
              <a:spLocks noChangeArrowheads="1"/>
            </p:cNvSpPr>
            <p:nvPr/>
          </p:nvSpPr>
          <p:spPr bwMode="auto">
            <a:xfrm>
              <a:off x="2427" y="1662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5" name="Oval 24"/>
            <p:cNvSpPr>
              <a:spLocks noChangeArrowheads="1"/>
            </p:cNvSpPr>
            <p:nvPr/>
          </p:nvSpPr>
          <p:spPr bwMode="auto">
            <a:xfrm>
              <a:off x="3153" y="1661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54286" name="Oval 25"/>
            <p:cNvSpPr>
              <a:spLocks noChangeArrowheads="1"/>
            </p:cNvSpPr>
            <p:nvPr/>
          </p:nvSpPr>
          <p:spPr bwMode="auto">
            <a:xfrm>
              <a:off x="3788" y="1661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  <p:sp>
          <p:nvSpPr>
            <p:cNvPr id="54287" name="Oval 26"/>
            <p:cNvSpPr>
              <a:spLocks noChangeArrowheads="1"/>
            </p:cNvSpPr>
            <p:nvPr/>
          </p:nvSpPr>
          <p:spPr bwMode="auto">
            <a:xfrm>
              <a:off x="4559" y="1616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80</a:t>
              </a:r>
            </a:p>
          </p:txBody>
        </p:sp>
        <p:sp>
          <p:nvSpPr>
            <p:cNvPr id="54288" name="Oval 27"/>
            <p:cNvSpPr>
              <a:spLocks noChangeArrowheads="1"/>
            </p:cNvSpPr>
            <p:nvPr/>
          </p:nvSpPr>
          <p:spPr bwMode="auto">
            <a:xfrm>
              <a:off x="2245" y="2115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9" name="Oval 28"/>
            <p:cNvSpPr>
              <a:spLocks noChangeArrowheads="1"/>
            </p:cNvSpPr>
            <p:nvPr/>
          </p:nvSpPr>
          <p:spPr bwMode="auto">
            <a:xfrm>
              <a:off x="2609" y="2115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54290" name="Oval 29"/>
            <p:cNvSpPr>
              <a:spLocks noChangeArrowheads="1"/>
            </p:cNvSpPr>
            <p:nvPr/>
          </p:nvSpPr>
          <p:spPr bwMode="auto">
            <a:xfrm>
              <a:off x="2972" y="2115"/>
              <a:ext cx="317" cy="31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</a:p>
          </p:txBody>
        </p:sp>
        <p:cxnSp>
          <p:nvCxnSpPr>
            <p:cNvPr id="54291" name="AutoShape 30"/>
            <p:cNvCxnSpPr>
              <a:cxnSpLocks noChangeShapeType="1"/>
              <a:stCxn id="54281" idx="3"/>
              <a:endCxn id="54282" idx="7"/>
            </p:cNvCxnSpPr>
            <p:nvPr/>
          </p:nvCxnSpPr>
          <p:spPr bwMode="auto">
            <a:xfrm flipH="1">
              <a:off x="3061" y="991"/>
              <a:ext cx="410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2" name="AutoShape 31"/>
            <p:cNvCxnSpPr>
              <a:cxnSpLocks noChangeShapeType="1"/>
              <a:stCxn id="54281" idx="5"/>
              <a:endCxn id="54283" idx="1"/>
            </p:cNvCxnSpPr>
            <p:nvPr/>
          </p:nvCxnSpPr>
          <p:spPr bwMode="auto">
            <a:xfrm>
              <a:off x="3696" y="991"/>
              <a:ext cx="500" cy="2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3" name="AutoShape 32"/>
            <p:cNvCxnSpPr>
              <a:cxnSpLocks noChangeShapeType="1"/>
              <a:stCxn id="54282" idx="3"/>
              <a:endCxn id="54284" idx="7"/>
            </p:cNvCxnSpPr>
            <p:nvPr/>
          </p:nvCxnSpPr>
          <p:spPr bwMode="auto">
            <a:xfrm flipH="1">
              <a:off x="2698" y="1490"/>
              <a:ext cx="138" cy="20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4" name="AutoShape 33"/>
            <p:cNvCxnSpPr>
              <a:cxnSpLocks noChangeShapeType="1"/>
              <a:stCxn id="54282" idx="5"/>
              <a:endCxn id="54285" idx="1"/>
            </p:cNvCxnSpPr>
            <p:nvPr/>
          </p:nvCxnSpPr>
          <p:spPr bwMode="auto">
            <a:xfrm>
              <a:off x="3061" y="1490"/>
              <a:ext cx="138" cy="2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5" name="AutoShape 34"/>
            <p:cNvCxnSpPr>
              <a:cxnSpLocks noChangeShapeType="1"/>
              <a:stCxn id="54284" idx="3"/>
              <a:endCxn id="54288" idx="0"/>
            </p:cNvCxnSpPr>
            <p:nvPr/>
          </p:nvCxnSpPr>
          <p:spPr bwMode="auto">
            <a:xfrm flipH="1">
              <a:off x="2404" y="1944"/>
              <a:ext cx="69" cy="1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6" name="AutoShape 35"/>
            <p:cNvCxnSpPr>
              <a:cxnSpLocks noChangeShapeType="1"/>
              <a:stCxn id="54284" idx="5"/>
              <a:endCxn id="54289" idx="0"/>
            </p:cNvCxnSpPr>
            <p:nvPr/>
          </p:nvCxnSpPr>
          <p:spPr bwMode="auto">
            <a:xfrm>
              <a:off x="2698" y="1944"/>
              <a:ext cx="70" cy="1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7" name="AutoShape 36"/>
            <p:cNvCxnSpPr>
              <a:cxnSpLocks noChangeShapeType="1"/>
              <a:stCxn id="54285" idx="3"/>
              <a:endCxn id="54290" idx="0"/>
            </p:cNvCxnSpPr>
            <p:nvPr/>
          </p:nvCxnSpPr>
          <p:spPr bwMode="auto">
            <a:xfrm flipH="1">
              <a:off x="3131" y="1943"/>
              <a:ext cx="68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8" name="AutoShape 37"/>
            <p:cNvCxnSpPr>
              <a:cxnSpLocks noChangeShapeType="1"/>
              <a:stCxn id="54283" idx="3"/>
              <a:endCxn id="54286" idx="7"/>
            </p:cNvCxnSpPr>
            <p:nvPr/>
          </p:nvCxnSpPr>
          <p:spPr bwMode="auto">
            <a:xfrm flipH="1">
              <a:off x="4059" y="1444"/>
              <a:ext cx="137" cy="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299" name="AutoShape 38"/>
            <p:cNvCxnSpPr>
              <a:cxnSpLocks noChangeShapeType="1"/>
              <a:stCxn id="54283" idx="5"/>
              <a:endCxn id="54287" idx="1"/>
            </p:cNvCxnSpPr>
            <p:nvPr/>
          </p:nvCxnSpPr>
          <p:spPr bwMode="auto">
            <a:xfrm>
              <a:off x="4421" y="1444"/>
              <a:ext cx="184" cy="20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标题 1"/>
          <p:cNvSpPr txBox="1">
            <a:spLocks/>
          </p:cNvSpPr>
          <p:nvPr/>
        </p:nvSpPr>
        <p:spPr>
          <a:xfrm>
            <a:off x="215187" y="380983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完全二叉树的顺序表示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06117" y="2288379"/>
            <a:ext cx="5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30450" y="2958048"/>
            <a:ext cx="5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035015" y="2905460"/>
            <a:ext cx="5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13875" y="3522081"/>
            <a:ext cx="5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236180" y="3609488"/>
            <a:ext cx="5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633975" y="3597421"/>
            <a:ext cx="5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64408" y="5065259"/>
            <a:ext cx="5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90800" y="5068486"/>
            <a:ext cx="5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214421" y="5065260"/>
            <a:ext cx="5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01921" y="3549932"/>
            <a:ext cx="5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17734" y="5653904"/>
            <a:ext cx="2538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453512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1" name="Group 47"/>
          <p:cNvGrpSpPr>
            <a:grpSpLocks/>
          </p:cNvGrpSpPr>
          <p:nvPr/>
        </p:nvGrpSpPr>
        <p:grpSpPr bwMode="auto">
          <a:xfrm>
            <a:off x="348248" y="2330921"/>
            <a:ext cx="3240088" cy="1944688"/>
            <a:chOff x="356" y="1028"/>
            <a:chExt cx="2041" cy="1225"/>
          </a:xfrm>
        </p:grpSpPr>
        <p:sp>
          <p:nvSpPr>
            <p:cNvPr id="55337" name="Oval 11"/>
            <p:cNvSpPr>
              <a:spLocks noChangeArrowheads="1"/>
            </p:cNvSpPr>
            <p:nvPr/>
          </p:nvSpPr>
          <p:spPr bwMode="auto">
            <a:xfrm>
              <a:off x="1263" y="1028"/>
              <a:ext cx="272" cy="272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5338" name="Oval 12"/>
            <p:cNvSpPr>
              <a:spLocks noChangeArrowheads="1"/>
            </p:cNvSpPr>
            <p:nvPr/>
          </p:nvSpPr>
          <p:spPr bwMode="auto">
            <a:xfrm>
              <a:off x="810" y="1436"/>
              <a:ext cx="272" cy="272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5339" name="Oval 13"/>
            <p:cNvSpPr>
              <a:spLocks noChangeArrowheads="1"/>
            </p:cNvSpPr>
            <p:nvPr/>
          </p:nvSpPr>
          <p:spPr bwMode="auto">
            <a:xfrm>
              <a:off x="1717" y="1437"/>
              <a:ext cx="272" cy="272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5340" name="Oval 14"/>
            <p:cNvSpPr>
              <a:spLocks noChangeArrowheads="1"/>
            </p:cNvSpPr>
            <p:nvPr/>
          </p:nvSpPr>
          <p:spPr bwMode="auto">
            <a:xfrm>
              <a:off x="356" y="1981"/>
              <a:ext cx="272" cy="272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5341" name="Oval 15"/>
            <p:cNvSpPr>
              <a:spLocks noChangeArrowheads="1"/>
            </p:cNvSpPr>
            <p:nvPr/>
          </p:nvSpPr>
          <p:spPr bwMode="auto">
            <a:xfrm>
              <a:off x="1309" y="1981"/>
              <a:ext cx="272" cy="272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5342" name="Oval 16"/>
            <p:cNvSpPr>
              <a:spLocks noChangeArrowheads="1"/>
            </p:cNvSpPr>
            <p:nvPr/>
          </p:nvSpPr>
          <p:spPr bwMode="auto">
            <a:xfrm>
              <a:off x="2125" y="1981"/>
              <a:ext cx="272" cy="272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F</a:t>
              </a:r>
            </a:p>
          </p:txBody>
        </p:sp>
      </p:grpSp>
      <p:cxnSp>
        <p:nvCxnSpPr>
          <p:cNvPr id="55302" name="AutoShape 17"/>
          <p:cNvCxnSpPr>
            <a:cxnSpLocks noChangeShapeType="1"/>
            <a:stCxn id="55337" idx="3"/>
            <a:endCxn id="55338" idx="7"/>
          </p:cNvCxnSpPr>
          <p:nvPr/>
        </p:nvCxnSpPr>
        <p:spPr bwMode="auto">
          <a:xfrm flipH="1">
            <a:off x="1437273" y="2710336"/>
            <a:ext cx="414338" cy="32067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3" name="AutoShape 18"/>
          <p:cNvCxnSpPr>
            <a:cxnSpLocks noChangeShapeType="1"/>
            <a:stCxn id="55337" idx="5"/>
            <a:endCxn id="55339" idx="1"/>
          </p:cNvCxnSpPr>
          <p:nvPr/>
        </p:nvCxnSpPr>
        <p:spPr bwMode="auto">
          <a:xfrm>
            <a:off x="2156413" y="2710334"/>
            <a:ext cx="415925" cy="322262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4" name="AutoShape 19"/>
          <p:cNvCxnSpPr>
            <a:cxnSpLocks noChangeShapeType="1"/>
            <a:stCxn id="55338" idx="3"/>
            <a:endCxn id="55340" idx="7"/>
          </p:cNvCxnSpPr>
          <p:nvPr/>
        </p:nvCxnSpPr>
        <p:spPr bwMode="auto">
          <a:xfrm flipH="1">
            <a:off x="716549" y="3358034"/>
            <a:ext cx="415925" cy="538162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5" name="AutoShape 20"/>
          <p:cNvCxnSpPr>
            <a:cxnSpLocks noChangeShapeType="1"/>
            <a:stCxn id="55339" idx="3"/>
            <a:endCxn id="55341" idx="7"/>
          </p:cNvCxnSpPr>
          <p:nvPr/>
        </p:nvCxnSpPr>
        <p:spPr bwMode="auto">
          <a:xfrm flipH="1">
            <a:off x="2229436" y="3359623"/>
            <a:ext cx="342900" cy="53657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6" name="AutoShape 21"/>
          <p:cNvCxnSpPr>
            <a:cxnSpLocks noChangeShapeType="1"/>
            <a:stCxn id="55339" idx="5"/>
            <a:endCxn id="55342" idx="1"/>
          </p:cNvCxnSpPr>
          <p:nvPr/>
        </p:nvCxnSpPr>
        <p:spPr bwMode="auto">
          <a:xfrm>
            <a:off x="2877136" y="3359623"/>
            <a:ext cx="342900" cy="53657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083636" y="2491259"/>
            <a:ext cx="4700587" cy="1784350"/>
            <a:chOff x="2268" y="2205"/>
            <a:chExt cx="3424" cy="1225"/>
          </a:xfrm>
        </p:grpSpPr>
        <p:sp>
          <p:nvSpPr>
            <p:cNvPr id="55314" name="Rectangle 23"/>
            <p:cNvSpPr>
              <a:spLocks noChangeArrowheads="1"/>
            </p:cNvSpPr>
            <p:nvPr/>
          </p:nvSpPr>
          <p:spPr bwMode="auto">
            <a:xfrm>
              <a:off x="3622" y="2205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5315" name="Rectangle 24"/>
            <p:cNvSpPr>
              <a:spLocks noChangeArrowheads="1"/>
            </p:cNvSpPr>
            <p:nvPr/>
          </p:nvSpPr>
          <p:spPr bwMode="auto">
            <a:xfrm>
              <a:off x="3849" y="2205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仿宋_GB2312" pitchFamily="49" charset="-122"/>
                </a:rPr>
                <a:t>A</a:t>
              </a:r>
            </a:p>
          </p:txBody>
        </p:sp>
        <p:sp>
          <p:nvSpPr>
            <p:cNvPr id="55316" name="Rectangle 25"/>
            <p:cNvSpPr>
              <a:spLocks noChangeArrowheads="1"/>
            </p:cNvSpPr>
            <p:nvPr/>
          </p:nvSpPr>
          <p:spPr bwMode="auto">
            <a:xfrm>
              <a:off x="4076" y="2205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5317" name="Rectangle 26"/>
            <p:cNvSpPr>
              <a:spLocks noChangeArrowheads="1"/>
            </p:cNvSpPr>
            <p:nvPr/>
          </p:nvSpPr>
          <p:spPr bwMode="auto">
            <a:xfrm>
              <a:off x="2942" y="2704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5318" name="Rectangle 27"/>
            <p:cNvSpPr>
              <a:spLocks noChangeArrowheads="1"/>
            </p:cNvSpPr>
            <p:nvPr/>
          </p:nvSpPr>
          <p:spPr bwMode="auto">
            <a:xfrm>
              <a:off x="3169" y="2704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仿宋_GB2312" pitchFamily="49" charset="-122"/>
                </a:rPr>
                <a:t>B</a:t>
              </a:r>
            </a:p>
          </p:txBody>
        </p:sp>
        <p:sp>
          <p:nvSpPr>
            <p:cNvPr id="55319" name="Rectangle 28"/>
            <p:cNvSpPr>
              <a:spLocks noChangeArrowheads="1"/>
            </p:cNvSpPr>
            <p:nvPr/>
          </p:nvSpPr>
          <p:spPr bwMode="auto">
            <a:xfrm>
              <a:off x="3396" y="2704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仿宋_GB2312" pitchFamily="49" charset="-122"/>
                </a:rPr>
                <a:t>^</a:t>
              </a:r>
            </a:p>
          </p:txBody>
        </p:sp>
        <p:sp>
          <p:nvSpPr>
            <p:cNvPr id="55320" name="Rectangle 29"/>
            <p:cNvSpPr>
              <a:spLocks noChangeArrowheads="1"/>
            </p:cNvSpPr>
            <p:nvPr/>
          </p:nvSpPr>
          <p:spPr bwMode="auto">
            <a:xfrm>
              <a:off x="4309" y="2704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5321" name="Rectangle 30"/>
            <p:cNvSpPr>
              <a:spLocks noChangeArrowheads="1"/>
            </p:cNvSpPr>
            <p:nvPr/>
          </p:nvSpPr>
          <p:spPr bwMode="auto">
            <a:xfrm>
              <a:off x="4536" y="2704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仿宋_GB2312" pitchFamily="49" charset="-122"/>
                </a:rPr>
                <a:t>C</a:t>
              </a:r>
            </a:p>
          </p:txBody>
        </p:sp>
        <p:sp>
          <p:nvSpPr>
            <p:cNvPr id="55322" name="Rectangle 31"/>
            <p:cNvSpPr>
              <a:spLocks noChangeArrowheads="1"/>
            </p:cNvSpPr>
            <p:nvPr/>
          </p:nvSpPr>
          <p:spPr bwMode="auto">
            <a:xfrm>
              <a:off x="4763" y="2704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55323" name="Rectangle 32"/>
            <p:cNvSpPr>
              <a:spLocks noChangeArrowheads="1"/>
            </p:cNvSpPr>
            <p:nvPr/>
          </p:nvSpPr>
          <p:spPr bwMode="auto">
            <a:xfrm>
              <a:off x="2268" y="3203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仿宋_GB2312" pitchFamily="49" charset="-122"/>
                </a:rPr>
                <a:t>^</a:t>
              </a:r>
            </a:p>
          </p:txBody>
        </p:sp>
        <p:sp>
          <p:nvSpPr>
            <p:cNvPr id="55324" name="Rectangle 33"/>
            <p:cNvSpPr>
              <a:spLocks noChangeArrowheads="1"/>
            </p:cNvSpPr>
            <p:nvPr/>
          </p:nvSpPr>
          <p:spPr bwMode="auto">
            <a:xfrm>
              <a:off x="2495" y="3203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仿宋_GB2312" pitchFamily="49" charset="-122"/>
                </a:rPr>
                <a:t>D</a:t>
              </a:r>
            </a:p>
          </p:txBody>
        </p:sp>
        <p:sp>
          <p:nvSpPr>
            <p:cNvPr id="55325" name="Rectangle 34"/>
            <p:cNvSpPr>
              <a:spLocks noChangeArrowheads="1"/>
            </p:cNvSpPr>
            <p:nvPr/>
          </p:nvSpPr>
          <p:spPr bwMode="auto">
            <a:xfrm>
              <a:off x="2722" y="3203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仿宋_GB2312" pitchFamily="49" charset="-122"/>
                </a:rPr>
                <a:t>^</a:t>
              </a:r>
            </a:p>
          </p:txBody>
        </p:sp>
        <p:sp>
          <p:nvSpPr>
            <p:cNvPr id="55326" name="Rectangle 35"/>
            <p:cNvSpPr>
              <a:spLocks noChangeArrowheads="1"/>
            </p:cNvSpPr>
            <p:nvPr/>
          </p:nvSpPr>
          <p:spPr bwMode="auto">
            <a:xfrm>
              <a:off x="3607" y="3174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仿宋_GB2312" pitchFamily="49" charset="-122"/>
                </a:rPr>
                <a:t>^</a:t>
              </a:r>
            </a:p>
          </p:txBody>
        </p:sp>
        <p:sp>
          <p:nvSpPr>
            <p:cNvPr id="55327" name="Rectangle 36"/>
            <p:cNvSpPr>
              <a:spLocks noChangeArrowheads="1"/>
            </p:cNvSpPr>
            <p:nvPr/>
          </p:nvSpPr>
          <p:spPr bwMode="auto">
            <a:xfrm>
              <a:off x="3834" y="3174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仿宋_GB2312" pitchFamily="49" charset="-122"/>
                </a:rPr>
                <a:t>E</a:t>
              </a:r>
            </a:p>
          </p:txBody>
        </p:sp>
        <p:sp>
          <p:nvSpPr>
            <p:cNvPr id="55328" name="Rectangle 37"/>
            <p:cNvSpPr>
              <a:spLocks noChangeArrowheads="1"/>
            </p:cNvSpPr>
            <p:nvPr/>
          </p:nvSpPr>
          <p:spPr bwMode="auto">
            <a:xfrm>
              <a:off x="4061" y="3174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仿宋_GB2312" pitchFamily="49" charset="-122"/>
                </a:rPr>
                <a:t>^</a:t>
              </a:r>
            </a:p>
          </p:txBody>
        </p:sp>
        <p:sp>
          <p:nvSpPr>
            <p:cNvPr id="55329" name="Rectangle 38"/>
            <p:cNvSpPr>
              <a:spLocks noChangeArrowheads="1"/>
            </p:cNvSpPr>
            <p:nvPr/>
          </p:nvSpPr>
          <p:spPr bwMode="auto">
            <a:xfrm>
              <a:off x="5011" y="3158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仿宋_GB2312" pitchFamily="49" charset="-122"/>
                </a:rPr>
                <a:t>^</a:t>
              </a:r>
            </a:p>
          </p:txBody>
        </p:sp>
        <p:sp>
          <p:nvSpPr>
            <p:cNvPr id="55330" name="Rectangle 39"/>
            <p:cNvSpPr>
              <a:spLocks noChangeArrowheads="1"/>
            </p:cNvSpPr>
            <p:nvPr/>
          </p:nvSpPr>
          <p:spPr bwMode="auto">
            <a:xfrm>
              <a:off x="5238" y="3158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仿宋_GB2312" pitchFamily="49" charset="-122"/>
                </a:rPr>
                <a:t>F</a:t>
              </a:r>
            </a:p>
          </p:txBody>
        </p:sp>
        <p:sp>
          <p:nvSpPr>
            <p:cNvPr id="55331" name="Rectangle 40"/>
            <p:cNvSpPr>
              <a:spLocks noChangeArrowheads="1"/>
            </p:cNvSpPr>
            <p:nvPr/>
          </p:nvSpPr>
          <p:spPr bwMode="auto">
            <a:xfrm>
              <a:off x="5465" y="3158"/>
              <a:ext cx="227" cy="227"/>
            </a:xfrm>
            <a:prstGeom prst="rect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仿宋_GB2312" pitchFamily="49" charset="-122"/>
                </a:rPr>
                <a:t>^</a:t>
              </a:r>
            </a:p>
          </p:txBody>
        </p:sp>
        <p:sp>
          <p:nvSpPr>
            <p:cNvPr id="55332" name="Line 41"/>
            <p:cNvSpPr>
              <a:spLocks noChangeShapeType="1"/>
            </p:cNvSpPr>
            <p:nvPr/>
          </p:nvSpPr>
          <p:spPr bwMode="auto">
            <a:xfrm flipH="1">
              <a:off x="3152" y="2341"/>
              <a:ext cx="590" cy="3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3" name="Line 42"/>
            <p:cNvSpPr>
              <a:spLocks noChangeShapeType="1"/>
            </p:cNvSpPr>
            <p:nvPr/>
          </p:nvSpPr>
          <p:spPr bwMode="auto">
            <a:xfrm flipH="1">
              <a:off x="2472" y="2840"/>
              <a:ext cx="590" cy="3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4" name="Line 43"/>
            <p:cNvSpPr>
              <a:spLocks noChangeShapeType="1"/>
            </p:cNvSpPr>
            <p:nvPr/>
          </p:nvSpPr>
          <p:spPr bwMode="auto">
            <a:xfrm>
              <a:off x="4195" y="2341"/>
              <a:ext cx="409" cy="3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5" name="Line 44"/>
            <p:cNvSpPr>
              <a:spLocks noChangeShapeType="1"/>
            </p:cNvSpPr>
            <p:nvPr/>
          </p:nvSpPr>
          <p:spPr bwMode="auto">
            <a:xfrm flipH="1">
              <a:off x="3878" y="2819"/>
              <a:ext cx="590" cy="3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6" name="Line 45"/>
            <p:cNvSpPr>
              <a:spLocks noChangeShapeType="1"/>
            </p:cNvSpPr>
            <p:nvPr/>
          </p:nvSpPr>
          <p:spPr bwMode="auto">
            <a:xfrm>
              <a:off x="4876" y="2840"/>
              <a:ext cx="363" cy="31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97" name="Rectangle 57"/>
          <p:cNvSpPr>
            <a:spLocks noChangeArrowheads="1"/>
          </p:cNvSpPr>
          <p:nvPr/>
        </p:nvSpPr>
        <p:spPr bwMode="auto">
          <a:xfrm>
            <a:off x="402645" y="4772281"/>
            <a:ext cx="8608515" cy="137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二叉树的二叉链表结构有利于从</a:t>
            </a:r>
            <a:r>
              <a:rPr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双亲到孩子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方向的访问。采取从</a:t>
            </a:r>
            <a:r>
              <a:rPr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开始，遍历整个二叉树</a:t>
            </a:r>
          </a:p>
        </p:txBody>
      </p:sp>
      <p:sp>
        <p:nvSpPr>
          <p:cNvPr id="55312" name="Line 58"/>
          <p:cNvSpPr>
            <a:spLocks noChangeShapeType="1"/>
          </p:cNvSpPr>
          <p:nvPr/>
        </p:nvSpPr>
        <p:spPr bwMode="auto">
          <a:xfrm flipH="1">
            <a:off x="6783971" y="2130898"/>
            <a:ext cx="630238" cy="269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5313" name="Rectangle 59"/>
          <p:cNvSpPr>
            <a:spLocks noChangeArrowheads="1"/>
          </p:cNvSpPr>
          <p:nvPr/>
        </p:nvSpPr>
        <p:spPr bwMode="auto">
          <a:xfrm>
            <a:off x="7503109" y="1814984"/>
            <a:ext cx="77967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root</a:t>
            </a:r>
          </a:p>
        </p:txBody>
      </p:sp>
      <p:sp>
        <p:nvSpPr>
          <p:cNvPr id="50" name="标题 1"/>
          <p:cNvSpPr txBox="1">
            <a:spLocks/>
          </p:cNvSpPr>
          <p:nvPr/>
        </p:nvSpPr>
        <p:spPr>
          <a:xfrm>
            <a:off x="475815" y="157944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二叉树的链接表示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98462"/>
              </p:ext>
            </p:extLst>
          </p:nvPr>
        </p:nvGraphicFramePr>
        <p:xfrm>
          <a:off x="583485" y="1194021"/>
          <a:ext cx="57122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leftChild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rightChild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936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>
          <a:xfrm>
            <a:off x="659256" y="2560115"/>
            <a:ext cx="7896237" cy="53308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如果应用程序需要经常执行从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孩子到双亲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访问，可在二叉链表结点中增加一个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parent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域，令它指向该结点的双亲结点。这就实现了从孩子到双亲，以及从双亲到孩子的双向链接结构，形成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多重链表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93862" y="363380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二叉树的链接表示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25488"/>
              </p:ext>
            </p:extLst>
          </p:nvPr>
        </p:nvGraphicFramePr>
        <p:xfrm>
          <a:off x="939081" y="1892936"/>
          <a:ext cx="761641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4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4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leftChild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rightChild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20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8887" y="403466"/>
            <a:ext cx="539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二叉树的定义与性质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FEFDF0-B660-42FB-9D2C-56669ED5B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38" y="1324647"/>
            <a:ext cx="7398954" cy="53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21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27810" y="2663190"/>
            <a:ext cx="539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链接存储的二叉树实现</a:t>
            </a:r>
          </a:p>
        </p:txBody>
      </p:sp>
    </p:spTree>
    <p:extLst>
      <p:ext uri="{BB962C8B-B14F-4D97-AF65-F5344CB8AC3E}">
        <p14:creationId xmlns:p14="http://schemas.microsoft.com/office/powerpoint/2010/main" val="4246844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49057" y="724776"/>
            <a:ext cx="8974593" cy="525401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是二叉树的结点类型，</a:t>
            </a:r>
            <a:r>
              <a:rPr kumimoji="1"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为二叉树类型。</a:t>
            </a:r>
          </a:p>
        </p:txBody>
      </p:sp>
      <p:sp>
        <p:nvSpPr>
          <p:cNvPr id="39940" name="Rectangle 6"/>
          <p:cNvSpPr>
            <a:spLocks noChangeArrowheads="1"/>
          </p:cNvSpPr>
          <p:nvPr/>
        </p:nvSpPr>
        <p:spPr bwMode="auto">
          <a:xfrm>
            <a:off x="2042010" y="1360226"/>
            <a:ext cx="5288956" cy="300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kumimoji="1" lang="en-US" altLang="zh-CN" sz="2800" b="1" dirty="0" err="1">
                <a:latin typeface="Times New Roman" panose="02020603050405020304" pitchFamily="18" charset="0"/>
              </a:rPr>
              <a:t>typedef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struct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btnode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5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35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Element; </a:t>
            </a:r>
          </a:p>
          <a:p>
            <a:pPr eaLnBrk="1" hangingPunct="1">
              <a:lnSpc>
                <a:spcPct val="135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struct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btnode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*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Lchild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*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Rchild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lnSpc>
                <a:spcPct val="135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}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BTNode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 </a:t>
            </a:r>
          </a:p>
        </p:txBody>
      </p:sp>
      <p:sp>
        <p:nvSpPr>
          <p:cNvPr id="2" name="矩形 1"/>
          <p:cNvSpPr/>
          <p:nvPr/>
        </p:nvSpPr>
        <p:spPr>
          <a:xfrm>
            <a:off x="2116895" y="4525829"/>
            <a:ext cx="4321629" cy="183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kumimoji="1" lang="en-US" altLang="zh-CN" sz="2800" b="1" dirty="0" err="1">
                <a:latin typeface="Times New Roman" panose="02020603050405020304" pitchFamily="18" charset="0"/>
              </a:rPr>
              <a:t>typedef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struct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btree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135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struct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btnode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* Root; </a:t>
            </a:r>
          </a:p>
          <a:p>
            <a:pPr>
              <a:lnSpc>
                <a:spcPct val="135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}</a:t>
            </a:r>
            <a:r>
              <a:rPr kumimoji="1" lang="en-US" altLang="zh-CN" sz="2800" b="1" dirty="0" err="1">
                <a:latin typeface="Times New Roman" panose="02020603050405020304" pitchFamily="18" charset="0"/>
              </a:rPr>
              <a:t>BTree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28430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6340" y="1988821"/>
            <a:ext cx="7109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链接存储的二叉树的基本运算</a:t>
            </a:r>
            <a:endParaRPr lang="en-US" altLang="zh-CN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71500" indent="-571500">
              <a:buFont typeface="Wingdings" panose="05000000000000000000" pitchFamily="2" charset="2"/>
              <a:buChar char="p"/>
            </a:pPr>
            <a:endParaRPr lang="zh-CN" altLang="en-US" sz="4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262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0"/>
          <p:cNvSpPr>
            <a:spLocks noChangeArrowheads="1"/>
          </p:cNvSpPr>
          <p:nvPr/>
        </p:nvSpPr>
        <p:spPr bwMode="auto">
          <a:xfrm>
            <a:off x="126124" y="716458"/>
            <a:ext cx="8718331" cy="171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CreateBT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的目的是构造一棵空二叉树，所以只需让二叉树结构中指向根结点的指针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Root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为空指针即可，通过执行语句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-&gt;Root=NULL;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来实现。</a:t>
            </a:r>
          </a:p>
        </p:txBody>
      </p:sp>
      <p:sp>
        <p:nvSpPr>
          <p:cNvPr id="41987" name="Rectangle 31"/>
          <p:cNvSpPr>
            <a:spLocks noChangeArrowheads="1"/>
          </p:cNvSpPr>
          <p:nvPr/>
        </p:nvSpPr>
        <p:spPr bwMode="auto">
          <a:xfrm>
            <a:off x="1875065" y="3153911"/>
            <a:ext cx="4572000" cy="206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</a:t>
            </a:r>
            <a:r>
              <a:rPr kumimoji="1" lang="en-US" altLang="zh-CN" sz="3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CreateBT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3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* </a:t>
            </a:r>
            <a:r>
              <a:rPr kumimoji="1" lang="en-US" altLang="zh-CN" sz="3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/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pPr eaLnBrk="1" hangingPunct="1"/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kumimoji="1" lang="en-US" altLang="zh-CN" sz="3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-&gt;Root=NULL;    </a:t>
            </a:r>
          </a:p>
          <a:p>
            <a:pPr eaLnBrk="1" hangingPunct="1"/>
            <a:r>
              <a:rPr kumimoji="1"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299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1"/>
          <p:cNvSpPr>
            <a:spLocks noChangeArrowheads="1"/>
          </p:cNvSpPr>
          <p:nvPr/>
        </p:nvSpPr>
        <p:spPr bwMode="auto">
          <a:xfrm>
            <a:off x="506097" y="1318005"/>
            <a:ext cx="8126413" cy="397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MakeBT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x,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*Lt,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*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 p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NewNode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 ); 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p-&gt;Element=x; 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p-&gt;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LChild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=Lt-&gt;Root; 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p-&gt;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RChild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-&gt;Root; 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Lt-&gt;Root=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-&gt;Root=NULL; 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-&gt;Root=p; 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284761" y="3646948"/>
            <a:ext cx="1371600" cy="838200"/>
            <a:chOff x="9251634" y="3604376"/>
            <a:chExt cx="1371600" cy="838200"/>
          </a:xfrm>
        </p:grpSpPr>
        <p:sp>
          <p:nvSpPr>
            <p:cNvPr id="5" name="Oval 24"/>
            <p:cNvSpPr>
              <a:spLocks noChangeArrowheads="1"/>
            </p:cNvSpPr>
            <p:nvPr/>
          </p:nvSpPr>
          <p:spPr bwMode="auto">
            <a:xfrm>
              <a:off x="9746934" y="3654383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9251634" y="3604376"/>
              <a:ext cx="1371600" cy="838200"/>
              <a:chOff x="3648" y="2544"/>
              <a:chExt cx="864" cy="528"/>
            </a:xfrm>
          </p:grpSpPr>
          <p:sp>
            <p:nvSpPr>
              <p:cNvPr id="7" name="Text Box 25"/>
              <p:cNvSpPr txBox="1">
                <a:spLocks noChangeArrowheads="1"/>
              </p:cNvSpPr>
              <p:nvPr/>
            </p:nvSpPr>
            <p:spPr bwMode="auto">
              <a:xfrm>
                <a:off x="3963" y="254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8" name="Line 27"/>
              <p:cNvSpPr>
                <a:spLocks noChangeShapeType="1"/>
              </p:cNvSpPr>
              <p:nvPr/>
            </p:nvSpPr>
            <p:spPr bwMode="auto">
              <a:xfrm flipH="1">
                <a:off x="3648" y="2784"/>
                <a:ext cx="336" cy="288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Line 28"/>
              <p:cNvSpPr>
                <a:spLocks noChangeShapeType="1"/>
              </p:cNvSpPr>
              <p:nvPr/>
            </p:nvSpPr>
            <p:spPr bwMode="auto">
              <a:xfrm>
                <a:off x="4176" y="2784"/>
                <a:ext cx="336" cy="288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6027587" y="4447048"/>
            <a:ext cx="1066799" cy="457200"/>
            <a:chOff x="8870634" y="4909503"/>
            <a:chExt cx="1066799" cy="457200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8870634" y="4909503"/>
              <a:ext cx="485775" cy="457200"/>
              <a:chOff x="1968" y="2748"/>
              <a:chExt cx="306" cy="288"/>
            </a:xfrm>
          </p:grpSpPr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1986" y="274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9175433" y="4957128"/>
              <a:ext cx="762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left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018187" y="4447048"/>
            <a:ext cx="1781175" cy="1143000"/>
            <a:chOff x="9861234" y="4909503"/>
            <a:chExt cx="1781175" cy="1143000"/>
          </a:xfrm>
        </p:grpSpPr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9861234" y="4909503"/>
              <a:ext cx="1552575" cy="1143000"/>
              <a:chOff x="2736" y="2352"/>
              <a:chExt cx="978" cy="720"/>
            </a:xfrm>
          </p:grpSpPr>
          <p:grpSp>
            <p:nvGrpSpPr>
              <p:cNvPr id="18" name="Group 10"/>
              <p:cNvGrpSpPr>
                <a:grpSpLocks/>
              </p:cNvGrpSpPr>
              <p:nvPr/>
            </p:nvGrpSpPr>
            <p:grpSpPr bwMode="auto">
              <a:xfrm>
                <a:off x="3072" y="2352"/>
                <a:ext cx="306" cy="288"/>
                <a:chOff x="1968" y="2748"/>
                <a:chExt cx="306" cy="288"/>
              </a:xfrm>
            </p:grpSpPr>
            <p:sp>
              <p:nvSpPr>
                <p:cNvPr id="27" name="Oval 11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240" cy="24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86" y="274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</p:grpSp>
          <p:grpSp>
            <p:nvGrpSpPr>
              <p:cNvPr id="19" name="Group 13"/>
              <p:cNvGrpSpPr>
                <a:grpSpLocks/>
              </p:cNvGrpSpPr>
              <p:nvPr/>
            </p:nvGrpSpPr>
            <p:grpSpPr bwMode="auto">
              <a:xfrm>
                <a:off x="2736" y="2784"/>
                <a:ext cx="306" cy="288"/>
                <a:chOff x="1968" y="2748"/>
                <a:chExt cx="306" cy="288"/>
              </a:xfrm>
            </p:grpSpPr>
            <p:sp>
              <p:nvSpPr>
                <p:cNvPr id="25" name="Oval 14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240" cy="24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986" y="274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E</a:t>
                  </a:r>
                </a:p>
              </p:txBody>
            </p:sp>
          </p:grpSp>
          <p:grpSp>
            <p:nvGrpSpPr>
              <p:cNvPr id="20" name="Group 16"/>
              <p:cNvGrpSpPr>
                <a:grpSpLocks/>
              </p:cNvGrpSpPr>
              <p:nvPr/>
            </p:nvGrpSpPr>
            <p:grpSpPr bwMode="auto">
              <a:xfrm>
                <a:off x="3408" y="2784"/>
                <a:ext cx="306" cy="288"/>
                <a:chOff x="1968" y="2748"/>
                <a:chExt cx="306" cy="288"/>
              </a:xfrm>
            </p:grpSpPr>
            <p:sp>
              <p:nvSpPr>
                <p:cNvPr id="23" name="Oval 17"/>
                <p:cNvSpPr>
                  <a:spLocks noChangeArrowheads="1"/>
                </p:cNvSpPr>
                <p:nvPr/>
              </p:nvSpPr>
              <p:spPr bwMode="auto">
                <a:xfrm>
                  <a:off x="1968" y="2784"/>
                  <a:ext cx="240" cy="240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en-US" altLang="zh-CN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86" y="2748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F</a:t>
                  </a:r>
                </a:p>
              </p:txBody>
            </p:sp>
          </p:grp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 flipH="1">
                <a:off x="2928" y="2592"/>
                <a:ext cx="192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3264" y="2592"/>
                <a:ext cx="192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10737534" y="4947603"/>
              <a:ext cx="9048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05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2"/>
          <p:cNvSpPr>
            <a:spLocks noChangeArrowheads="1"/>
          </p:cNvSpPr>
          <p:nvPr/>
        </p:nvSpPr>
        <p:spPr bwMode="auto">
          <a:xfrm>
            <a:off x="533502" y="1316986"/>
            <a:ext cx="7816967" cy="397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NewNode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 )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 p=(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*)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malloc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sizeof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)); 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if (!p){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fprintf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stderr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"The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memeny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is full\n"); 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exit(1); 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}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return p; 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5198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8"/>
          <p:cNvSpPr txBox="1">
            <a:spLocks noChangeArrowheads="1"/>
          </p:cNvSpPr>
          <p:nvPr/>
        </p:nvSpPr>
        <p:spPr bwMode="auto">
          <a:xfrm>
            <a:off x="335555" y="20213"/>
            <a:ext cx="8744864" cy="672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BreakBT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*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*x,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*Lt,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*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* p=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-&gt;Root;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if(p){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	   *x=p-&gt;Element;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   Lt-&gt;Root=p-&gt;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LChild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  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-&gt;Root=p-&gt;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RChild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  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-&gt;Root=NULL;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   free(p); 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}</a:t>
            </a:r>
          </a:p>
          <a:p>
            <a:pPr eaLnBrk="1" hangingPunct="1">
              <a:lnSpc>
                <a:spcPct val="140000"/>
              </a:lnSpc>
            </a:pP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</a:p>
        </p:txBody>
      </p:sp>
      <p:grpSp>
        <p:nvGrpSpPr>
          <p:cNvPr id="44035" name="Group 39"/>
          <p:cNvGrpSpPr>
            <a:grpSpLocks/>
          </p:cNvGrpSpPr>
          <p:nvPr/>
        </p:nvGrpSpPr>
        <p:grpSpPr bwMode="auto">
          <a:xfrm>
            <a:off x="5616577" y="4611688"/>
            <a:ext cx="485775" cy="457200"/>
            <a:chOff x="1968" y="2748"/>
            <a:chExt cx="306" cy="288"/>
          </a:xfrm>
        </p:grpSpPr>
        <p:sp>
          <p:nvSpPr>
            <p:cNvPr id="44067" name="Oval 40"/>
            <p:cNvSpPr>
              <a:spLocks noChangeArrowheads="1"/>
            </p:cNvSpPr>
            <p:nvPr/>
          </p:nvSpPr>
          <p:spPr bwMode="auto">
            <a:xfrm>
              <a:off x="1968" y="2784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68" name="Text Box 41"/>
            <p:cNvSpPr txBox="1">
              <a:spLocks noChangeArrowheads="1"/>
            </p:cNvSpPr>
            <p:nvPr/>
          </p:nvSpPr>
          <p:spPr bwMode="auto">
            <a:xfrm>
              <a:off x="1986" y="274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仿宋_GB2312" pitchFamily="49" charset="-122"/>
                </a:rPr>
                <a:t>D</a:t>
              </a:r>
            </a:p>
          </p:txBody>
        </p:sp>
      </p:grpSp>
      <p:grpSp>
        <p:nvGrpSpPr>
          <p:cNvPr id="44036" name="Group 42"/>
          <p:cNvGrpSpPr>
            <a:grpSpLocks/>
          </p:cNvGrpSpPr>
          <p:nvPr/>
        </p:nvGrpSpPr>
        <p:grpSpPr bwMode="auto">
          <a:xfrm>
            <a:off x="6607177" y="4611688"/>
            <a:ext cx="1552575" cy="1143000"/>
            <a:chOff x="2736" y="2352"/>
            <a:chExt cx="978" cy="720"/>
          </a:xfrm>
        </p:grpSpPr>
        <p:grpSp>
          <p:nvGrpSpPr>
            <p:cNvPr id="44056" name="Group 43"/>
            <p:cNvGrpSpPr>
              <a:grpSpLocks/>
            </p:cNvGrpSpPr>
            <p:nvPr/>
          </p:nvGrpSpPr>
          <p:grpSpPr bwMode="auto">
            <a:xfrm>
              <a:off x="3072" y="2352"/>
              <a:ext cx="306" cy="288"/>
              <a:chOff x="1968" y="2748"/>
              <a:chExt cx="306" cy="288"/>
            </a:xfrm>
          </p:grpSpPr>
          <p:sp>
            <p:nvSpPr>
              <p:cNvPr id="44065" name="Oval 44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66" name="Text Box 45"/>
              <p:cNvSpPr txBox="1">
                <a:spLocks noChangeArrowheads="1"/>
              </p:cNvSpPr>
              <p:nvPr/>
            </p:nvSpPr>
            <p:spPr bwMode="auto">
              <a:xfrm>
                <a:off x="1986" y="274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仿宋_GB2312" pitchFamily="49" charset="-122"/>
                  </a:rPr>
                  <a:t>C</a:t>
                </a:r>
              </a:p>
            </p:txBody>
          </p:sp>
        </p:grpSp>
        <p:grpSp>
          <p:nvGrpSpPr>
            <p:cNvPr id="44057" name="Group 46"/>
            <p:cNvGrpSpPr>
              <a:grpSpLocks/>
            </p:cNvGrpSpPr>
            <p:nvPr/>
          </p:nvGrpSpPr>
          <p:grpSpPr bwMode="auto">
            <a:xfrm>
              <a:off x="2736" y="2784"/>
              <a:ext cx="306" cy="288"/>
              <a:chOff x="1968" y="2748"/>
              <a:chExt cx="306" cy="288"/>
            </a:xfrm>
          </p:grpSpPr>
          <p:sp>
            <p:nvSpPr>
              <p:cNvPr id="44063" name="Oval 47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64" name="Text Box 48"/>
              <p:cNvSpPr txBox="1">
                <a:spLocks noChangeArrowheads="1"/>
              </p:cNvSpPr>
              <p:nvPr/>
            </p:nvSpPr>
            <p:spPr bwMode="auto">
              <a:xfrm>
                <a:off x="1986" y="274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仿宋_GB2312" pitchFamily="49" charset="-122"/>
                  </a:rPr>
                  <a:t>E</a:t>
                </a:r>
              </a:p>
            </p:txBody>
          </p:sp>
        </p:grpSp>
        <p:grpSp>
          <p:nvGrpSpPr>
            <p:cNvPr id="44058" name="Group 49"/>
            <p:cNvGrpSpPr>
              <a:grpSpLocks/>
            </p:cNvGrpSpPr>
            <p:nvPr/>
          </p:nvGrpSpPr>
          <p:grpSpPr bwMode="auto">
            <a:xfrm>
              <a:off x="3408" y="2784"/>
              <a:ext cx="306" cy="288"/>
              <a:chOff x="1968" y="2748"/>
              <a:chExt cx="306" cy="288"/>
            </a:xfrm>
          </p:grpSpPr>
          <p:sp>
            <p:nvSpPr>
              <p:cNvPr id="44061" name="Oval 50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40" cy="2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62" name="Text Box 51"/>
              <p:cNvSpPr txBox="1">
                <a:spLocks noChangeArrowheads="1"/>
              </p:cNvSpPr>
              <p:nvPr/>
            </p:nvSpPr>
            <p:spPr bwMode="auto">
              <a:xfrm>
                <a:off x="1986" y="274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latin typeface="仿宋_GB2312" pitchFamily="49" charset="-122"/>
                  </a:rPr>
                  <a:t>F</a:t>
                </a:r>
              </a:p>
            </p:txBody>
          </p:sp>
        </p:grpSp>
        <p:sp>
          <p:nvSpPr>
            <p:cNvPr id="44059" name="Line 52"/>
            <p:cNvSpPr>
              <a:spLocks noChangeShapeType="1"/>
            </p:cNvSpPr>
            <p:nvPr/>
          </p:nvSpPr>
          <p:spPr bwMode="auto">
            <a:xfrm flipH="1">
              <a:off x="2928" y="259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Line 53"/>
            <p:cNvSpPr>
              <a:spLocks noChangeShapeType="1"/>
            </p:cNvSpPr>
            <p:nvPr/>
          </p:nvSpPr>
          <p:spPr bwMode="auto">
            <a:xfrm>
              <a:off x="3264" y="259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6378577" y="3849688"/>
            <a:ext cx="485775" cy="457200"/>
            <a:chOff x="3966" y="2544"/>
            <a:chExt cx="306" cy="288"/>
          </a:xfrm>
        </p:grpSpPr>
        <p:sp>
          <p:nvSpPr>
            <p:cNvPr id="44054" name="Oval 55"/>
            <p:cNvSpPr>
              <a:spLocks noChangeArrowheads="1"/>
            </p:cNvSpPr>
            <p:nvPr/>
          </p:nvSpPr>
          <p:spPr bwMode="auto">
            <a:xfrm>
              <a:off x="3966" y="2580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55" name="Text Box 56"/>
            <p:cNvSpPr txBox="1">
              <a:spLocks noChangeArrowheads="1"/>
            </p:cNvSpPr>
            <p:nvPr/>
          </p:nvSpPr>
          <p:spPr bwMode="auto">
            <a:xfrm>
              <a:off x="3984" y="25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仿宋_GB2312" pitchFamily="49" charset="-122"/>
                </a:rPr>
                <a:t>A</a:t>
              </a:r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5873750" y="4230688"/>
            <a:ext cx="1371600" cy="457200"/>
            <a:chOff x="3648" y="2784"/>
            <a:chExt cx="864" cy="288"/>
          </a:xfrm>
        </p:grpSpPr>
        <p:sp>
          <p:nvSpPr>
            <p:cNvPr id="44052" name="Line 58"/>
            <p:cNvSpPr>
              <a:spLocks noChangeShapeType="1"/>
            </p:cNvSpPr>
            <p:nvPr/>
          </p:nvSpPr>
          <p:spPr bwMode="auto">
            <a:xfrm flipH="1">
              <a:off x="3648" y="2784"/>
              <a:ext cx="33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Line 59"/>
            <p:cNvSpPr>
              <a:spLocks noChangeShapeType="1"/>
            </p:cNvSpPr>
            <p:nvPr/>
          </p:nvSpPr>
          <p:spPr bwMode="auto">
            <a:xfrm>
              <a:off x="4176" y="2784"/>
              <a:ext cx="33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68" name="Text Box 60"/>
          <p:cNvSpPr txBox="1">
            <a:spLocks noChangeArrowheads="1"/>
          </p:cNvSpPr>
          <p:nvPr/>
        </p:nvSpPr>
        <p:spPr bwMode="auto">
          <a:xfrm>
            <a:off x="4271963" y="4659313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latin typeface="仿宋_GB2312" pitchFamily="49" charset="-122"/>
              </a:rPr>
              <a:t>left.root→</a:t>
            </a:r>
          </a:p>
        </p:txBody>
      </p:sp>
      <p:sp>
        <p:nvSpPr>
          <p:cNvPr id="68669" name="Text Box 61"/>
          <p:cNvSpPr txBox="1">
            <a:spLocks noChangeArrowheads="1"/>
          </p:cNvSpPr>
          <p:nvPr/>
        </p:nvSpPr>
        <p:spPr bwMode="auto">
          <a:xfrm>
            <a:off x="7399338" y="4649788"/>
            <a:ext cx="157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latin typeface="仿宋_GB2312" pitchFamily="49" charset="-122"/>
              </a:rPr>
              <a:t>←right.root</a:t>
            </a:r>
          </a:p>
        </p:txBody>
      </p: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6416675" y="3878265"/>
            <a:ext cx="1447800" cy="396875"/>
            <a:chOff x="4464" y="2562"/>
            <a:chExt cx="912" cy="250"/>
          </a:xfrm>
        </p:grpSpPr>
        <p:grpSp>
          <p:nvGrpSpPr>
            <p:cNvPr id="44048" name="Group 63"/>
            <p:cNvGrpSpPr>
              <a:grpSpLocks/>
            </p:cNvGrpSpPr>
            <p:nvPr/>
          </p:nvGrpSpPr>
          <p:grpSpPr bwMode="auto">
            <a:xfrm>
              <a:off x="4464" y="2592"/>
              <a:ext cx="192" cy="215"/>
              <a:chOff x="2448" y="3708"/>
              <a:chExt cx="192" cy="215"/>
            </a:xfrm>
          </p:grpSpPr>
          <p:sp>
            <p:nvSpPr>
              <p:cNvPr id="44050" name="Oval 64"/>
              <p:cNvSpPr>
                <a:spLocks noChangeArrowheads="1"/>
              </p:cNvSpPr>
              <p:nvPr/>
            </p:nvSpPr>
            <p:spPr bwMode="auto">
              <a:xfrm>
                <a:off x="2448" y="3744"/>
                <a:ext cx="192" cy="14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51" name="Line 65"/>
              <p:cNvSpPr>
                <a:spLocks noChangeShapeType="1"/>
              </p:cNvSpPr>
              <p:nvPr/>
            </p:nvSpPr>
            <p:spPr bwMode="auto">
              <a:xfrm flipH="1">
                <a:off x="2490" y="3708"/>
                <a:ext cx="118" cy="2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049" name="Text Box 66"/>
            <p:cNvSpPr txBox="1">
              <a:spLocks noChangeArrowheads="1"/>
            </p:cNvSpPr>
            <p:nvPr/>
          </p:nvSpPr>
          <p:spPr bwMode="auto">
            <a:xfrm>
              <a:off x="4656" y="2562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仿宋_GB2312" pitchFamily="49" charset="-122"/>
                </a:rPr>
                <a:t>root=∧</a:t>
              </a:r>
            </a:p>
          </p:txBody>
        </p: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6678613" y="3284540"/>
            <a:ext cx="855662" cy="630237"/>
            <a:chOff x="3645" y="2188"/>
            <a:chExt cx="539" cy="397"/>
          </a:xfrm>
        </p:grpSpPr>
        <p:sp>
          <p:nvSpPr>
            <p:cNvPr id="44046" name="Text Box 69"/>
            <p:cNvSpPr txBox="1">
              <a:spLocks noChangeArrowheads="1"/>
            </p:cNvSpPr>
            <p:nvPr/>
          </p:nvSpPr>
          <p:spPr bwMode="auto">
            <a:xfrm>
              <a:off x="3702" y="2188"/>
              <a:ext cx="48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root</a:t>
              </a:r>
            </a:p>
          </p:txBody>
        </p:sp>
        <p:sp>
          <p:nvSpPr>
            <p:cNvPr id="44047" name="Line 70"/>
            <p:cNvSpPr>
              <a:spLocks noChangeShapeType="1"/>
            </p:cNvSpPr>
            <p:nvPr/>
          </p:nvSpPr>
          <p:spPr bwMode="auto">
            <a:xfrm flipH="1">
              <a:off x="3645" y="2415"/>
              <a:ext cx="114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6551613" y="2843213"/>
            <a:ext cx="990600" cy="946150"/>
            <a:chOff x="3645" y="2188"/>
            <a:chExt cx="539" cy="397"/>
          </a:xfrm>
        </p:grpSpPr>
        <p:sp>
          <p:nvSpPr>
            <p:cNvPr id="44044" name="Text Box 72"/>
            <p:cNvSpPr txBox="1">
              <a:spLocks noChangeArrowheads="1"/>
            </p:cNvSpPr>
            <p:nvPr/>
          </p:nvSpPr>
          <p:spPr bwMode="auto">
            <a:xfrm>
              <a:off x="3702" y="2188"/>
              <a:ext cx="48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4045" name="Line 73"/>
            <p:cNvSpPr>
              <a:spLocks noChangeShapeType="1"/>
            </p:cNvSpPr>
            <p:nvPr/>
          </p:nvSpPr>
          <p:spPr bwMode="auto">
            <a:xfrm flipH="1">
              <a:off x="3645" y="2415"/>
              <a:ext cx="114" cy="1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264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68" grpId="0"/>
      <p:bldP spid="6866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3948" y="4051"/>
            <a:ext cx="7096516" cy="6816354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</a:rPr>
              <a:t> main(void)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{ </a:t>
            </a:r>
            <a:r>
              <a:rPr lang="en-US" altLang="zh-CN" sz="2800" dirty="0" err="1">
                <a:latin typeface="Times New Roman" panose="02020603050405020304" pitchFamily="18" charset="0"/>
              </a:rPr>
              <a:t>Btree</a:t>
            </a:r>
            <a:r>
              <a:rPr lang="en-US" altLang="zh-CN" sz="2800" dirty="0">
                <a:latin typeface="Times New Roman" panose="02020603050405020304" pitchFamily="18" charset="0"/>
              </a:rPr>
              <a:t> a, b, x, y, z;  char e;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CreateBT</a:t>
            </a:r>
            <a:r>
              <a:rPr lang="en-US" altLang="zh-CN" sz="2800" dirty="0">
                <a:latin typeface="Times New Roman" panose="02020603050405020304" pitchFamily="18" charset="0"/>
              </a:rPr>
              <a:t>(&amp;a); </a:t>
            </a:r>
            <a:r>
              <a:rPr lang="en-US" altLang="zh-CN" sz="2800" dirty="0" err="1">
                <a:latin typeface="Times New Roman" panose="02020603050405020304" pitchFamily="18" charset="0"/>
              </a:rPr>
              <a:t>CreateBT</a:t>
            </a:r>
            <a:r>
              <a:rPr lang="en-US" altLang="zh-CN" sz="2800" dirty="0">
                <a:latin typeface="Times New Roman" panose="02020603050405020304" pitchFamily="18" charset="0"/>
              </a:rPr>
              <a:t>(&amp;b);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CreateBT</a:t>
            </a:r>
            <a:r>
              <a:rPr lang="en-US" altLang="zh-CN" sz="2800" dirty="0">
                <a:latin typeface="Times New Roman" panose="02020603050405020304" pitchFamily="18" charset="0"/>
              </a:rPr>
              <a:t>(&amp;x); </a:t>
            </a:r>
            <a:r>
              <a:rPr lang="en-US" altLang="zh-CN" sz="2800" dirty="0" err="1">
                <a:latin typeface="Times New Roman" panose="02020603050405020304" pitchFamily="18" charset="0"/>
              </a:rPr>
              <a:t>CreateBT</a:t>
            </a:r>
            <a:r>
              <a:rPr lang="en-US" altLang="zh-CN" sz="2800" dirty="0">
                <a:latin typeface="Times New Roman" panose="02020603050405020304" pitchFamily="18" charset="0"/>
              </a:rPr>
              <a:t>(&amp;y);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CreateBT</a:t>
            </a:r>
            <a:r>
              <a:rPr lang="en-US" altLang="zh-CN" sz="2800" dirty="0">
                <a:latin typeface="Times New Roman" panose="02020603050405020304" pitchFamily="18" charset="0"/>
              </a:rPr>
              <a:t>(&amp;z);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MakeBT</a:t>
            </a:r>
            <a:r>
              <a:rPr lang="en-US" altLang="zh-CN" sz="2800" dirty="0">
                <a:latin typeface="Times New Roman" panose="02020603050405020304" pitchFamily="18" charset="0"/>
              </a:rPr>
              <a:t>(&amp;y, 'E', &amp;a, &amp;b);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MakeBT</a:t>
            </a:r>
            <a:r>
              <a:rPr lang="en-US" altLang="zh-CN" sz="2800" dirty="0">
                <a:latin typeface="Times New Roman" panose="02020603050405020304" pitchFamily="18" charset="0"/>
              </a:rPr>
              <a:t>(&amp;z, 'F', &amp;a, &amp;b);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MakeBT</a:t>
            </a:r>
            <a:r>
              <a:rPr lang="en-US" altLang="zh-CN" sz="2800" dirty="0">
                <a:latin typeface="Times New Roman" panose="02020603050405020304" pitchFamily="18" charset="0"/>
              </a:rPr>
              <a:t>(&amp;x, 'C', &amp;y, &amp;z);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MakeBT</a:t>
            </a:r>
            <a:r>
              <a:rPr lang="en-US" altLang="zh-CN" sz="2800" dirty="0">
                <a:latin typeface="Times New Roman" panose="02020603050405020304" pitchFamily="18" charset="0"/>
              </a:rPr>
              <a:t>(&amp;y, 'D', &amp;a, &amp;b);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MakeBT</a:t>
            </a:r>
            <a:r>
              <a:rPr lang="en-US" altLang="zh-CN" sz="2800" dirty="0">
                <a:latin typeface="Times New Roman" panose="02020603050405020304" pitchFamily="18" charset="0"/>
              </a:rPr>
              <a:t>(&amp;z, 'B', &amp;y, &amp;x);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  <a:r>
              <a:rPr lang="en-US" altLang="zh-CN" sz="2800" dirty="0" err="1">
                <a:latin typeface="Times New Roman" panose="02020603050405020304" pitchFamily="18" charset="0"/>
              </a:rPr>
              <a:t>BreakBT</a:t>
            </a:r>
            <a:r>
              <a:rPr lang="en-US" altLang="zh-CN" sz="2800" dirty="0">
                <a:latin typeface="Times New Roman" panose="02020603050405020304" pitchFamily="18" charset="0"/>
              </a:rPr>
              <a:t>(&amp;z, &amp;e, &amp;y, &amp;x);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 return 0;}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5488324" y="287165"/>
            <a:ext cx="2643970" cy="65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一个测试程序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6149721" y="4839385"/>
            <a:ext cx="2571570" cy="1419784"/>
            <a:chOff x="7673721" y="4839385"/>
            <a:chExt cx="2571570" cy="1419784"/>
          </a:xfrm>
        </p:grpSpPr>
        <p:sp>
          <p:nvSpPr>
            <p:cNvPr id="54" name="Oval 35"/>
            <p:cNvSpPr>
              <a:spLocks noChangeArrowheads="1"/>
            </p:cNvSpPr>
            <p:nvPr/>
          </p:nvSpPr>
          <p:spPr bwMode="auto">
            <a:xfrm>
              <a:off x="9813491" y="5195943"/>
              <a:ext cx="431800" cy="431800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5" name="Rectangle 36"/>
            <p:cNvSpPr>
              <a:spLocks noChangeArrowheads="1"/>
            </p:cNvSpPr>
            <p:nvPr/>
          </p:nvSpPr>
          <p:spPr bwMode="auto">
            <a:xfrm>
              <a:off x="9880230" y="4839385"/>
              <a:ext cx="340456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</a:pPr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cxnSp>
          <p:nvCxnSpPr>
            <p:cNvPr id="56" name="AutoShape 48"/>
            <p:cNvCxnSpPr>
              <a:cxnSpLocks noChangeShapeType="1"/>
              <a:stCxn id="54" idx="3"/>
              <a:endCxn id="42" idx="6"/>
            </p:cNvCxnSpPr>
            <p:nvPr/>
          </p:nvCxnSpPr>
          <p:spPr bwMode="auto">
            <a:xfrm flipH="1">
              <a:off x="7673721" y="5564507"/>
              <a:ext cx="2203006" cy="694662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48"/>
            <p:cNvCxnSpPr>
              <a:cxnSpLocks noChangeShapeType="1"/>
              <a:stCxn id="54" idx="4"/>
              <a:endCxn id="43" idx="6"/>
            </p:cNvCxnSpPr>
            <p:nvPr/>
          </p:nvCxnSpPr>
          <p:spPr bwMode="auto">
            <a:xfrm flipH="1">
              <a:off x="9007019" y="5627743"/>
              <a:ext cx="1022372" cy="626822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组合 32"/>
          <p:cNvGrpSpPr/>
          <p:nvPr/>
        </p:nvGrpSpPr>
        <p:grpSpPr>
          <a:xfrm>
            <a:off x="6599219" y="3841911"/>
            <a:ext cx="1906173" cy="1354032"/>
            <a:chOff x="8123218" y="3841911"/>
            <a:chExt cx="1906173" cy="1354032"/>
          </a:xfrm>
        </p:grpSpPr>
        <p:sp>
          <p:nvSpPr>
            <p:cNvPr id="62" name="Oval 31"/>
            <p:cNvSpPr>
              <a:spLocks noChangeArrowheads="1"/>
            </p:cNvSpPr>
            <p:nvPr/>
          </p:nvSpPr>
          <p:spPr bwMode="auto">
            <a:xfrm>
              <a:off x="8969142" y="4067336"/>
              <a:ext cx="431800" cy="431800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>
              <a:off x="9283467" y="3841911"/>
              <a:ext cx="361950" cy="309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</a:pPr>
              <a:r>
                <a:rPr lang="en-US" altLang="zh-CN" sz="2800">
                  <a:solidFill>
                    <a:srgbClr val="FFFF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cxnSp>
          <p:nvCxnSpPr>
            <p:cNvPr id="64" name="AutoShape 48"/>
            <p:cNvCxnSpPr>
              <a:cxnSpLocks noChangeShapeType="1"/>
              <a:stCxn id="62" idx="3"/>
              <a:endCxn id="40" idx="0"/>
            </p:cNvCxnSpPr>
            <p:nvPr/>
          </p:nvCxnSpPr>
          <p:spPr bwMode="auto">
            <a:xfrm flipH="1">
              <a:off x="8123218" y="4435900"/>
              <a:ext cx="909160" cy="760043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48"/>
            <p:cNvCxnSpPr>
              <a:cxnSpLocks noChangeShapeType="1"/>
              <a:stCxn id="62" idx="5"/>
              <a:endCxn id="54" idx="0"/>
            </p:cNvCxnSpPr>
            <p:nvPr/>
          </p:nvCxnSpPr>
          <p:spPr bwMode="auto">
            <a:xfrm>
              <a:off x="9337706" y="4435900"/>
              <a:ext cx="691685" cy="760043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7" name="组合 56"/>
          <p:cNvGrpSpPr/>
          <p:nvPr/>
        </p:nvGrpSpPr>
        <p:grpSpPr>
          <a:xfrm>
            <a:off x="5224206" y="1273573"/>
            <a:ext cx="4119726" cy="997767"/>
            <a:chOff x="6099091" y="1341437"/>
            <a:chExt cx="4206106" cy="1144590"/>
          </a:xfrm>
        </p:grpSpPr>
        <p:grpSp>
          <p:nvGrpSpPr>
            <p:cNvPr id="2" name="Group 22"/>
            <p:cNvGrpSpPr>
              <a:grpSpLocks/>
            </p:cNvGrpSpPr>
            <p:nvPr/>
          </p:nvGrpSpPr>
          <p:grpSpPr bwMode="auto">
            <a:xfrm>
              <a:off x="6099091" y="1341437"/>
              <a:ext cx="4206106" cy="1144590"/>
              <a:chOff x="3872" y="1019"/>
              <a:chExt cx="1180" cy="721"/>
            </a:xfrm>
          </p:grpSpPr>
          <p:sp>
            <p:nvSpPr>
              <p:cNvPr id="63525" name="Oval 6"/>
              <p:cNvSpPr>
                <a:spLocks noChangeArrowheads="1"/>
              </p:cNvSpPr>
              <p:nvPr/>
            </p:nvSpPr>
            <p:spPr bwMode="auto">
              <a:xfrm>
                <a:off x="3872" y="1019"/>
                <a:ext cx="72" cy="411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63523" name="Oval 10"/>
              <p:cNvSpPr>
                <a:spLocks noChangeArrowheads="1"/>
              </p:cNvSpPr>
              <p:nvPr/>
            </p:nvSpPr>
            <p:spPr bwMode="auto">
              <a:xfrm>
                <a:off x="4127" y="1019"/>
                <a:ext cx="72" cy="411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63521" name="Oval 13"/>
              <p:cNvSpPr>
                <a:spLocks noChangeArrowheads="1"/>
              </p:cNvSpPr>
              <p:nvPr/>
            </p:nvSpPr>
            <p:spPr bwMode="auto">
              <a:xfrm>
                <a:off x="4383" y="1019"/>
                <a:ext cx="72" cy="411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63519" name="Oval 16"/>
              <p:cNvSpPr>
                <a:spLocks noChangeArrowheads="1"/>
              </p:cNvSpPr>
              <p:nvPr/>
            </p:nvSpPr>
            <p:spPr bwMode="auto">
              <a:xfrm>
                <a:off x="4637" y="1019"/>
                <a:ext cx="72" cy="411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63517" name="Oval 19"/>
              <p:cNvSpPr>
                <a:spLocks noChangeArrowheads="1"/>
              </p:cNvSpPr>
              <p:nvPr/>
            </p:nvSpPr>
            <p:spPr bwMode="auto">
              <a:xfrm>
                <a:off x="4893" y="1019"/>
                <a:ext cx="72" cy="411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en-US" altLang="zh-CN"/>
              </a:p>
            </p:txBody>
          </p:sp>
          <p:sp>
            <p:nvSpPr>
              <p:cNvPr id="63516" name="Text Box 21"/>
              <p:cNvSpPr txBox="1">
                <a:spLocks noChangeArrowheads="1"/>
              </p:cNvSpPr>
              <p:nvPr/>
            </p:nvSpPr>
            <p:spPr bwMode="auto">
              <a:xfrm>
                <a:off x="3892" y="1485"/>
                <a:ext cx="116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a         b          x          y        z</a:t>
                </a:r>
              </a:p>
            </p:txBody>
          </p:sp>
        </p:grpSp>
        <p:cxnSp>
          <p:nvCxnSpPr>
            <p:cNvPr id="23" name="直接连接符 22"/>
            <p:cNvCxnSpPr>
              <a:stCxn id="63525" idx="1"/>
              <a:endCxn id="63525" idx="5"/>
            </p:cNvCxnSpPr>
            <p:nvPr/>
          </p:nvCxnSpPr>
          <p:spPr>
            <a:xfrm>
              <a:off x="6136677" y="1436988"/>
              <a:ext cx="181474" cy="4613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cxnSpLocks/>
              <a:endCxn id="63523" idx="5"/>
            </p:cNvCxnSpPr>
            <p:nvPr/>
          </p:nvCxnSpPr>
          <p:spPr>
            <a:xfrm>
              <a:off x="7088281" y="1418732"/>
              <a:ext cx="138817" cy="4796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cxnSpLocks/>
              <a:endCxn id="63521" idx="5"/>
            </p:cNvCxnSpPr>
            <p:nvPr/>
          </p:nvCxnSpPr>
          <p:spPr>
            <a:xfrm>
              <a:off x="8005265" y="1436988"/>
              <a:ext cx="134344" cy="4613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cxnSpLocks/>
              <a:endCxn id="63519" idx="5"/>
            </p:cNvCxnSpPr>
            <p:nvPr/>
          </p:nvCxnSpPr>
          <p:spPr>
            <a:xfrm>
              <a:off x="8909975" y="1436988"/>
              <a:ext cx="135017" cy="4613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cxnSpLocks/>
              <a:endCxn id="63517" idx="5"/>
            </p:cNvCxnSpPr>
            <p:nvPr/>
          </p:nvCxnSpPr>
          <p:spPr>
            <a:xfrm>
              <a:off x="9822486" y="1430797"/>
              <a:ext cx="135017" cy="4675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654750" y="4792627"/>
            <a:ext cx="1928835" cy="1682443"/>
            <a:chOff x="7178749" y="4792626"/>
            <a:chExt cx="1928835" cy="1682443"/>
          </a:xfrm>
        </p:grpSpPr>
        <p:sp>
          <p:nvSpPr>
            <p:cNvPr id="40" name="Oval 23"/>
            <p:cNvSpPr>
              <a:spLocks noChangeArrowheads="1"/>
            </p:cNvSpPr>
            <p:nvPr/>
          </p:nvSpPr>
          <p:spPr bwMode="auto">
            <a:xfrm>
              <a:off x="7907318" y="5195943"/>
              <a:ext cx="431800" cy="431800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1" name="Rectangle 25"/>
            <p:cNvSpPr>
              <a:spLocks noChangeArrowheads="1"/>
            </p:cNvSpPr>
            <p:nvPr/>
          </p:nvSpPr>
          <p:spPr bwMode="auto">
            <a:xfrm>
              <a:off x="7942571" y="4792626"/>
              <a:ext cx="361294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</a:pPr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2" name="Oval 23"/>
            <p:cNvSpPr>
              <a:spLocks noChangeArrowheads="1"/>
            </p:cNvSpPr>
            <p:nvPr/>
          </p:nvSpPr>
          <p:spPr bwMode="auto">
            <a:xfrm>
              <a:off x="7241921" y="6043269"/>
              <a:ext cx="431800" cy="431800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endPara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Oval 23"/>
            <p:cNvSpPr>
              <a:spLocks noChangeArrowheads="1"/>
            </p:cNvSpPr>
            <p:nvPr/>
          </p:nvSpPr>
          <p:spPr bwMode="auto">
            <a:xfrm>
              <a:off x="8575219" y="6038665"/>
              <a:ext cx="431800" cy="431800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endParaRPr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44" name="AutoShape 48"/>
            <p:cNvCxnSpPr>
              <a:cxnSpLocks noChangeShapeType="1"/>
              <a:stCxn id="40" idx="3"/>
              <a:endCxn id="42" idx="0"/>
            </p:cNvCxnSpPr>
            <p:nvPr/>
          </p:nvCxnSpPr>
          <p:spPr bwMode="auto">
            <a:xfrm flipH="1">
              <a:off x="7457821" y="5564507"/>
              <a:ext cx="512733" cy="478762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48"/>
            <p:cNvCxnSpPr>
              <a:cxnSpLocks noChangeShapeType="1"/>
              <a:stCxn id="40" idx="5"/>
              <a:endCxn id="43" idx="0"/>
            </p:cNvCxnSpPr>
            <p:nvPr/>
          </p:nvCxnSpPr>
          <p:spPr bwMode="auto">
            <a:xfrm>
              <a:off x="8275882" y="5564507"/>
              <a:ext cx="515237" cy="474158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Rectangle 25"/>
            <p:cNvSpPr>
              <a:spLocks noChangeArrowheads="1"/>
            </p:cNvSpPr>
            <p:nvPr/>
          </p:nvSpPr>
          <p:spPr bwMode="auto">
            <a:xfrm>
              <a:off x="7178749" y="5656988"/>
              <a:ext cx="361294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</a:pPr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3" name="Rectangle 25"/>
            <p:cNvSpPr>
              <a:spLocks noChangeArrowheads="1"/>
            </p:cNvSpPr>
            <p:nvPr/>
          </p:nvSpPr>
          <p:spPr bwMode="auto">
            <a:xfrm>
              <a:off x="8725450" y="5605084"/>
              <a:ext cx="382134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</a:pPr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83" name="直接连接符 82"/>
            <p:cNvCxnSpPr>
              <a:stCxn id="42" idx="1"/>
              <a:endCxn id="42" idx="5"/>
            </p:cNvCxnSpPr>
            <p:nvPr/>
          </p:nvCxnSpPr>
          <p:spPr>
            <a:xfrm>
              <a:off x="7305157" y="6106505"/>
              <a:ext cx="305328" cy="305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43" idx="1"/>
              <a:endCxn id="43" idx="5"/>
            </p:cNvCxnSpPr>
            <p:nvPr/>
          </p:nvCxnSpPr>
          <p:spPr>
            <a:xfrm>
              <a:off x="8638455" y="6101901"/>
              <a:ext cx="305328" cy="305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5224209" y="3761213"/>
            <a:ext cx="1890246" cy="2646017"/>
            <a:chOff x="6748209" y="3761212"/>
            <a:chExt cx="1890246" cy="2646017"/>
          </a:xfrm>
        </p:grpSpPr>
        <p:grpSp>
          <p:nvGrpSpPr>
            <p:cNvPr id="30" name="组合 29"/>
            <p:cNvGrpSpPr/>
            <p:nvPr/>
          </p:nvGrpSpPr>
          <p:grpSpPr>
            <a:xfrm>
              <a:off x="6748209" y="3761212"/>
              <a:ext cx="611187" cy="737924"/>
              <a:chOff x="5285237" y="3310446"/>
              <a:chExt cx="611187" cy="737924"/>
            </a:xfrm>
          </p:grpSpPr>
          <p:sp>
            <p:nvSpPr>
              <p:cNvPr id="73" name="Oval 41"/>
              <p:cNvSpPr>
                <a:spLocks noChangeArrowheads="1"/>
              </p:cNvSpPr>
              <p:nvPr/>
            </p:nvSpPr>
            <p:spPr bwMode="auto">
              <a:xfrm>
                <a:off x="5464624" y="3616570"/>
                <a:ext cx="431800" cy="431800"/>
              </a:xfrm>
              <a:prstGeom prst="ellips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sz="2800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5285237" y="3310446"/>
                <a:ext cx="361294" cy="309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</a:pPr>
                <a:r>
                  <a:rPr lang="en-US" altLang="zh-CN" sz="2800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y</a:t>
                </a:r>
              </a:p>
            </p:txBody>
          </p:sp>
        </p:grpSp>
        <p:cxnSp>
          <p:nvCxnSpPr>
            <p:cNvPr id="93" name="AutoShape 48"/>
            <p:cNvCxnSpPr>
              <a:cxnSpLocks noChangeShapeType="1"/>
              <a:stCxn id="73" idx="3"/>
              <a:endCxn id="42" idx="2"/>
            </p:cNvCxnSpPr>
            <p:nvPr/>
          </p:nvCxnSpPr>
          <p:spPr bwMode="auto">
            <a:xfrm>
              <a:off x="6990832" y="4435900"/>
              <a:ext cx="251089" cy="1823269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AutoShape 48"/>
            <p:cNvCxnSpPr>
              <a:cxnSpLocks noChangeShapeType="1"/>
              <a:stCxn id="73" idx="5"/>
              <a:endCxn id="43" idx="3"/>
            </p:cNvCxnSpPr>
            <p:nvPr/>
          </p:nvCxnSpPr>
          <p:spPr bwMode="auto">
            <a:xfrm>
              <a:off x="7296160" y="4435900"/>
              <a:ext cx="1342295" cy="1971329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5619496" y="2687106"/>
            <a:ext cx="2041546" cy="1380230"/>
            <a:chOff x="7143496" y="2687106"/>
            <a:chExt cx="2041546" cy="1380230"/>
          </a:xfrm>
        </p:grpSpPr>
        <p:sp>
          <p:nvSpPr>
            <p:cNvPr id="102" name="Oval 35"/>
            <p:cNvSpPr>
              <a:spLocks noChangeArrowheads="1"/>
            </p:cNvSpPr>
            <p:nvPr/>
          </p:nvSpPr>
          <p:spPr bwMode="auto">
            <a:xfrm>
              <a:off x="7938526" y="3043664"/>
              <a:ext cx="431800" cy="431800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3" name="Rectangle 36"/>
            <p:cNvSpPr>
              <a:spLocks noChangeArrowheads="1"/>
            </p:cNvSpPr>
            <p:nvPr/>
          </p:nvSpPr>
          <p:spPr bwMode="auto">
            <a:xfrm>
              <a:off x="8005265" y="2687106"/>
              <a:ext cx="340456" cy="309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</a:pPr>
              <a:r>
                <a:rPr lang="en-US" altLang="zh-CN" sz="28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cxnSp>
          <p:nvCxnSpPr>
            <p:cNvPr id="104" name="AutoShape 48"/>
            <p:cNvCxnSpPr>
              <a:cxnSpLocks noChangeShapeType="1"/>
              <a:stCxn id="102" idx="3"/>
              <a:endCxn id="73" idx="0"/>
            </p:cNvCxnSpPr>
            <p:nvPr/>
          </p:nvCxnSpPr>
          <p:spPr bwMode="auto">
            <a:xfrm flipH="1">
              <a:off x="7143496" y="3412228"/>
              <a:ext cx="858266" cy="655108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AutoShape 48"/>
            <p:cNvCxnSpPr>
              <a:cxnSpLocks noChangeShapeType="1"/>
              <a:stCxn id="102" idx="5"/>
              <a:endCxn id="62" idx="0"/>
            </p:cNvCxnSpPr>
            <p:nvPr/>
          </p:nvCxnSpPr>
          <p:spPr bwMode="auto">
            <a:xfrm>
              <a:off x="8307090" y="3412228"/>
              <a:ext cx="877952" cy="655108"/>
            </a:xfrm>
            <a:prstGeom prst="straightConnector1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矩形 57"/>
          <p:cNvSpPr/>
          <p:nvPr/>
        </p:nvSpPr>
        <p:spPr>
          <a:xfrm>
            <a:off x="5648346" y="2602385"/>
            <a:ext cx="2006293" cy="1391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2984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710" y="1642532"/>
            <a:ext cx="9601196" cy="3511359"/>
          </a:xfrm>
        </p:spPr>
        <p:txBody>
          <a:bodyPr>
            <a:normAutofit lnSpcReduction="10000"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树的定义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二叉树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二叉树的遍历</a:t>
            </a:r>
            <a:endParaRPr lang="en-US" altLang="zh-CN" sz="32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树和森林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堆和优先级队列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哈夫曼编码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74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椭圆 21"/>
          <p:cNvSpPr/>
          <p:nvPr/>
        </p:nvSpPr>
        <p:spPr>
          <a:xfrm>
            <a:off x="4027313" y="3149196"/>
            <a:ext cx="2228946" cy="18105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607466" y="3000423"/>
            <a:ext cx="1495910" cy="181056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836638" y="2457231"/>
            <a:ext cx="727364" cy="62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514" name="Group 28"/>
          <p:cNvGrpSpPr>
            <a:grpSpLocks/>
          </p:cNvGrpSpPr>
          <p:nvPr/>
        </p:nvGrpSpPr>
        <p:grpSpPr bwMode="auto">
          <a:xfrm>
            <a:off x="2953479" y="2558859"/>
            <a:ext cx="2908300" cy="1905000"/>
            <a:chOff x="1144" y="2064"/>
            <a:chExt cx="1950" cy="1315"/>
          </a:xfrm>
        </p:grpSpPr>
        <p:sp>
          <p:nvSpPr>
            <p:cNvPr id="64519" name="Oval 5"/>
            <p:cNvSpPr>
              <a:spLocks noChangeArrowheads="1"/>
            </p:cNvSpPr>
            <p:nvPr/>
          </p:nvSpPr>
          <p:spPr bwMode="auto">
            <a:xfrm>
              <a:off x="1824" y="2064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4520" name="Oval 6"/>
            <p:cNvSpPr>
              <a:spLocks noChangeArrowheads="1"/>
            </p:cNvSpPr>
            <p:nvPr/>
          </p:nvSpPr>
          <p:spPr bwMode="auto">
            <a:xfrm>
              <a:off x="1144" y="2563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521" name="Oval 7"/>
            <p:cNvSpPr>
              <a:spLocks noChangeArrowheads="1"/>
            </p:cNvSpPr>
            <p:nvPr/>
          </p:nvSpPr>
          <p:spPr bwMode="auto">
            <a:xfrm>
              <a:off x="1553" y="3107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4522" name="Oval 8"/>
            <p:cNvSpPr>
              <a:spLocks noChangeArrowheads="1"/>
            </p:cNvSpPr>
            <p:nvPr/>
          </p:nvSpPr>
          <p:spPr bwMode="auto">
            <a:xfrm>
              <a:off x="2369" y="2539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4523" name="Oval 9"/>
            <p:cNvSpPr>
              <a:spLocks noChangeArrowheads="1"/>
            </p:cNvSpPr>
            <p:nvPr/>
          </p:nvSpPr>
          <p:spPr bwMode="auto">
            <a:xfrm>
              <a:off x="1915" y="3107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4524" name="Oval 10"/>
            <p:cNvSpPr>
              <a:spLocks noChangeArrowheads="1"/>
            </p:cNvSpPr>
            <p:nvPr/>
          </p:nvSpPr>
          <p:spPr bwMode="auto">
            <a:xfrm>
              <a:off x="2822" y="3107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64525" name="AutoShape 11"/>
            <p:cNvCxnSpPr>
              <a:cxnSpLocks noChangeShapeType="1"/>
              <a:stCxn id="64519" idx="3"/>
              <a:endCxn id="64520" idx="7"/>
            </p:cNvCxnSpPr>
            <p:nvPr/>
          </p:nvCxnSpPr>
          <p:spPr bwMode="auto">
            <a:xfrm flipH="1">
              <a:off x="1376" y="2296"/>
              <a:ext cx="488" cy="30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6" name="AutoShape 12"/>
            <p:cNvCxnSpPr>
              <a:cxnSpLocks noChangeShapeType="1"/>
              <a:stCxn id="64520" idx="5"/>
              <a:endCxn id="64521" idx="1"/>
            </p:cNvCxnSpPr>
            <p:nvPr/>
          </p:nvCxnSpPr>
          <p:spPr bwMode="auto">
            <a:xfrm>
              <a:off x="1376" y="2795"/>
              <a:ext cx="217" cy="3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7" name="AutoShape 13"/>
            <p:cNvCxnSpPr>
              <a:cxnSpLocks noChangeShapeType="1"/>
              <a:stCxn id="64519" idx="5"/>
              <a:endCxn id="64522" idx="1"/>
            </p:cNvCxnSpPr>
            <p:nvPr/>
          </p:nvCxnSpPr>
          <p:spPr bwMode="auto">
            <a:xfrm>
              <a:off x="2056" y="2296"/>
              <a:ext cx="353" cy="2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8" name="AutoShape 14"/>
            <p:cNvCxnSpPr>
              <a:cxnSpLocks noChangeShapeType="1"/>
              <a:stCxn id="64522" idx="3"/>
              <a:endCxn id="64523" idx="7"/>
            </p:cNvCxnSpPr>
            <p:nvPr/>
          </p:nvCxnSpPr>
          <p:spPr bwMode="auto">
            <a:xfrm flipH="1">
              <a:off x="2147" y="2771"/>
              <a:ext cx="262" cy="3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9" name="AutoShape 15"/>
            <p:cNvCxnSpPr>
              <a:cxnSpLocks noChangeShapeType="1"/>
              <a:stCxn id="64522" idx="5"/>
              <a:endCxn id="64524" idx="1"/>
            </p:cNvCxnSpPr>
            <p:nvPr/>
          </p:nvCxnSpPr>
          <p:spPr bwMode="auto">
            <a:xfrm>
              <a:off x="2601" y="2771"/>
              <a:ext cx="261" cy="3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4516" name="Rectangle 27"/>
          <p:cNvSpPr>
            <a:spLocks noChangeArrowheads="1"/>
          </p:cNvSpPr>
          <p:nvPr/>
        </p:nvSpPr>
        <p:spPr bwMode="auto">
          <a:xfrm>
            <a:off x="97490" y="402896"/>
            <a:ext cx="8888855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遍历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traverse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）一个有限结点的集合，意味着对该集合中的每个结点访问且仅访问一次。</a:t>
            </a:r>
          </a:p>
        </p:txBody>
      </p:sp>
      <p:sp>
        <p:nvSpPr>
          <p:cNvPr id="64517" name="Rectangle 29"/>
          <p:cNvSpPr>
            <a:spLocks noChangeArrowheads="1"/>
          </p:cNvSpPr>
          <p:nvPr/>
        </p:nvSpPr>
        <p:spPr bwMode="auto">
          <a:xfrm>
            <a:off x="1287842" y="4902898"/>
            <a:ext cx="582495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二叉树遍历算法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(I) 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先左后右：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VLR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LVR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LRV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(II)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先右后左：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VRL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RVL</a:t>
            </a:r>
            <a:r>
              <a:rPr kumimoji="1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RLV</a:t>
            </a:r>
            <a:endParaRPr kumimoji="1"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7535" y="2313098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58554" y="3855419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67966" y="3533770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2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97783" y="1038007"/>
            <a:ext cx="7873998" cy="205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二叉树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(binary tree)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结点的有限集合</a:t>
            </a:r>
            <a:endParaRPr kumimoji="1"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为空集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可以是由一个根和两个子树组成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左子树</a:t>
            </a:r>
            <a:r>
              <a:rPr kumimoji="1"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右子树</a:t>
            </a:r>
          </a:p>
        </p:txBody>
      </p:sp>
      <p:grpSp>
        <p:nvGrpSpPr>
          <p:cNvPr id="43012" name="Group 25"/>
          <p:cNvGrpSpPr>
            <a:grpSpLocks/>
          </p:cNvGrpSpPr>
          <p:nvPr/>
        </p:nvGrpSpPr>
        <p:grpSpPr bwMode="auto">
          <a:xfrm>
            <a:off x="996282" y="3576158"/>
            <a:ext cx="6477000" cy="2335213"/>
            <a:chOff x="960" y="2502"/>
            <a:chExt cx="4080" cy="1471"/>
          </a:xfrm>
        </p:grpSpPr>
        <p:sp>
          <p:nvSpPr>
            <p:cNvPr id="43013" name="Oval 9"/>
            <p:cNvSpPr>
              <a:spLocks noChangeArrowheads="1"/>
            </p:cNvSpPr>
            <p:nvPr/>
          </p:nvSpPr>
          <p:spPr bwMode="auto">
            <a:xfrm>
              <a:off x="1056" y="2574"/>
              <a:ext cx="240" cy="1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14" name="Line 10"/>
            <p:cNvSpPr>
              <a:spLocks noChangeShapeType="1"/>
            </p:cNvSpPr>
            <p:nvPr/>
          </p:nvSpPr>
          <p:spPr bwMode="auto">
            <a:xfrm flipH="1">
              <a:off x="1072" y="2502"/>
              <a:ext cx="19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15" name="Oval 11"/>
            <p:cNvSpPr>
              <a:spLocks noChangeArrowheads="1"/>
            </p:cNvSpPr>
            <p:nvPr/>
          </p:nvSpPr>
          <p:spPr bwMode="auto">
            <a:xfrm>
              <a:off x="1920" y="2574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16" name="Oval 12"/>
            <p:cNvSpPr>
              <a:spLocks noChangeArrowheads="1"/>
            </p:cNvSpPr>
            <p:nvPr/>
          </p:nvSpPr>
          <p:spPr bwMode="auto">
            <a:xfrm>
              <a:off x="2832" y="2574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17" name="Oval 13"/>
            <p:cNvSpPr>
              <a:spLocks noChangeArrowheads="1"/>
            </p:cNvSpPr>
            <p:nvPr/>
          </p:nvSpPr>
          <p:spPr bwMode="auto">
            <a:xfrm>
              <a:off x="3696" y="2574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18" name="Oval 14"/>
            <p:cNvSpPr>
              <a:spLocks noChangeArrowheads="1"/>
            </p:cNvSpPr>
            <p:nvPr/>
          </p:nvSpPr>
          <p:spPr bwMode="auto">
            <a:xfrm>
              <a:off x="4560" y="2574"/>
              <a:ext cx="240" cy="24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19" name="Text Box 15"/>
            <p:cNvSpPr txBox="1">
              <a:spLocks noChangeArrowheads="1"/>
            </p:cNvSpPr>
            <p:nvPr/>
          </p:nvSpPr>
          <p:spPr bwMode="auto">
            <a:xfrm>
              <a:off x="960" y="3198"/>
              <a:ext cx="40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(a)                (b)           (c)                  (d)             (e)</a:t>
              </a:r>
            </a:p>
          </p:txBody>
        </p:sp>
        <p:sp>
          <p:nvSpPr>
            <p:cNvPr id="43020" name="Line 16"/>
            <p:cNvSpPr>
              <a:spLocks noChangeShapeType="1"/>
            </p:cNvSpPr>
            <p:nvPr/>
          </p:nvSpPr>
          <p:spPr bwMode="auto">
            <a:xfrm flipH="1">
              <a:off x="2736" y="2814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1" name="AutoShape 17"/>
            <p:cNvSpPr>
              <a:spLocks noChangeArrowheads="1"/>
            </p:cNvSpPr>
            <p:nvPr/>
          </p:nvSpPr>
          <p:spPr bwMode="auto">
            <a:xfrm>
              <a:off x="2592" y="3014"/>
              <a:ext cx="288" cy="192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2" name="AutoShape 18"/>
            <p:cNvSpPr>
              <a:spLocks noChangeArrowheads="1"/>
            </p:cNvSpPr>
            <p:nvPr/>
          </p:nvSpPr>
          <p:spPr bwMode="auto">
            <a:xfrm>
              <a:off x="3888" y="3014"/>
              <a:ext cx="288" cy="192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3" name="Line 19"/>
            <p:cNvSpPr>
              <a:spLocks noChangeShapeType="1"/>
            </p:cNvSpPr>
            <p:nvPr/>
          </p:nvSpPr>
          <p:spPr bwMode="auto">
            <a:xfrm>
              <a:off x="3888" y="2814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4" name="Line 20"/>
            <p:cNvSpPr>
              <a:spLocks noChangeShapeType="1"/>
            </p:cNvSpPr>
            <p:nvPr/>
          </p:nvSpPr>
          <p:spPr bwMode="auto">
            <a:xfrm flipH="1">
              <a:off x="4464" y="2814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5" name="AutoShape 21"/>
            <p:cNvSpPr>
              <a:spLocks noChangeArrowheads="1"/>
            </p:cNvSpPr>
            <p:nvPr/>
          </p:nvSpPr>
          <p:spPr bwMode="auto">
            <a:xfrm>
              <a:off x="4320" y="3014"/>
              <a:ext cx="288" cy="192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6" name="AutoShape 22"/>
            <p:cNvSpPr>
              <a:spLocks noChangeArrowheads="1"/>
            </p:cNvSpPr>
            <p:nvPr/>
          </p:nvSpPr>
          <p:spPr bwMode="auto">
            <a:xfrm>
              <a:off x="4752" y="3014"/>
              <a:ext cx="288" cy="192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en-US" altLang="zh-CN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7" name="Line 23"/>
            <p:cNvSpPr>
              <a:spLocks noChangeShapeType="1"/>
            </p:cNvSpPr>
            <p:nvPr/>
          </p:nvSpPr>
          <p:spPr bwMode="auto">
            <a:xfrm>
              <a:off x="4752" y="2814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3028" name="Text Box 24"/>
            <p:cNvSpPr txBox="1">
              <a:spLocks noChangeArrowheads="1"/>
            </p:cNvSpPr>
            <p:nvPr/>
          </p:nvSpPr>
          <p:spPr bwMode="auto">
            <a:xfrm>
              <a:off x="2004" y="3685"/>
              <a:ext cx="28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二叉树的五种基本形态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284411" y="247602"/>
            <a:ext cx="9404723" cy="14005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二叉树的定义</a:t>
            </a:r>
          </a:p>
        </p:txBody>
      </p:sp>
    </p:spTree>
    <p:extLst>
      <p:ext uri="{BB962C8B-B14F-4D97-AF65-F5344CB8AC3E}">
        <p14:creationId xmlns:p14="http://schemas.microsoft.com/office/powerpoint/2010/main" val="2328788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ChangeArrowheads="1"/>
          </p:cNvSpPr>
          <p:nvPr/>
        </p:nvSpPr>
        <p:spPr bwMode="auto">
          <a:xfrm>
            <a:off x="103190" y="475308"/>
            <a:ext cx="5511800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>
              <a:lnSpc>
                <a:spcPct val="140000"/>
              </a:lnSpc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⑴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先序遍历（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VLR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IF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二叉树为空，则什么也不做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ELSE</a:t>
            </a: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4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访问根结点；</a:t>
            </a:r>
          </a:p>
          <a:p>
            <a:pPr lvl="2" algn="just">
              <a:lnSpc>
                <a:spcPct val="14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先序遍历（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左子树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2" algn="just">
              <a:lnSpc>
                <a:spcPct val="14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先序遍历（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右子树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65539" name="Group 19"/>
          <p:cNvGrpSpPr>
            <a:grpSpLocks/>
          </p:cNvGrpSpPr>
          <p:nvPr/>
        </p:nvGrpSpPr>
        <p:grpSpPr bwMode="auto">
          <a:xfrm>
            <a:off x="5246690" y="2438402"/>
            <a:ext cx="3095625" cy="2087563"/>
            <a:chOff x="3264" y="1776"/>
            <a:chExt cx="1950" cy="1315"/>
          </a:xfrm>
        </p:grpSpPr>
        <p:sp>
          <p:nvSpPr>
            <p:cNvPr id="65544" name="Oval 7"/>
            <p:cNvSpPr>
              <a:spLocks noChangeArrowheads="1"/>
            </p:cNvSpPr>
            <p:nvPr/>
          </p:nvSpPr>
          <p:spPr bwMode="auto">
            <a:xfrm>
              <a:off x="3944" y="1776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5545" name="Oval 8"/>
            <p:cNvSpPr>
              <a:spLocks noChangeArrowheads="1"/>
            </p:cNvSpPr>
            <p:nvPr/>
          </p:nvSpPr>
          <p:spPr bwMode="auto">
            <a:xfrm>
              <a:off x="3264" y="2275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5546" name="Oval 9"/>
            <p:cNvSpPr>
              <a:spLocks noChangeArrowheads="1"/>
            </p:cNvSpPr>
            <p:nvPr/>
          </p:nvSpPr>
          <p:spPr bwMode="auto">
            <a:xfrm>
              <a:off x="3673" y="2819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5547" name="Oval 10"/>
            <p:cNvSpPr>
              <a:spLocks noChangeArrowheads="1"/>
            </p:cNvSpPr>
            <p:nvPr/>
          </p:nvSpPr>
          <p:spPr bwMode="auto">
            <a:xfrm>
              <a:off x="4489" y="2251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5548" name="Oval 11"/>
            <p:cNvSpPr>
              <a:spLocks noChangeArrowheads="1"/>
            </p:cNvSpPr>
            <p:nvPr/>
          </p:nvSpPr>
          <p:spPr bwMode="auto">
            <a:xfrm>
              <a:off x="4035" y="2819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5549" name="Oval 12"/>
            <p:cNvSpPr>
              <a:spLocks noChangeArrowheads="1"/>
            </p:cNvSpPr>
            <p:nvPr/>
          </p:nvSpPr>
          <p:spPr bwMode="auto">
            <a:xfrm>
              <a:off x="4942" y="2819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65550" name="AutoShape 13"/>
            <p:cNvCxnSpPr>
              <a:cxnSpLocks noChangeShapeType="1"/>
              <a:stCxn id="65544" idx="3"/>
              <a:endCxn id="65545" idx="7"/>
            </p:cNvCxnSpPr>
            <p:nvPr/>
          </p:nvCxnSpPr>
          <p:spPr bwMode="auto">
            <a:xfrm flipH="1">
              <a:off x="3496" y="2014"/>
              <a:ext cx="488" cy="2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1" name="AutoShape 14"/>
            <p:cNvCxnSpPr>
              <a:cxnSpLocks noChangeShapeType="1"/>
              <a:stCxn id="65545" idx="5"/>
              <a:endCxn id="65546" idx="1"/>
            </p:cNvCxnSpPr>
            <p:nvPr/>
          </p:nvCxnSpPr>
          <p:spPr bwMode="auto">
            <a:xfrm>
              <a:off x="3496" y="2513"/>
              <a:ext cx="217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2" name="AutoShape 15"/>
            <p:cNvCxnSpPr>
              <a:cxnSpLocks noChangeShapeType="1"/>
              <a:stCxn id="65544" idx="5"/>
              <a:endCxn id="65547" idx="1"/>
            </p:cNvCxnSpPr>
            <p:nvPr/>
          </p:nvCxnSpPr>
          <p:spPr bwMode="auto">
            <a:xfrm>
              <a:off x="4176" y="2014"/>
              <a:ext cx="353" cy="27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3" name="AutoShape 16"/>
            <p:cNvCxnSpPr>
              <a:cxnSpLocks noChangeShapeType="1"/>
              <a:stCxn id="65547" idx="3"/>
              <a:endCxn id="65548" idx="7"/>
            </p:cNvCxnSpPr>
            <p:nvPr/>
          </p:nvCxnSpPr>
          <p:spPr bwMode="auto">
            <a:xfrm flipH="1">
              <a:off x="4267" y="2489"/>
              <a:ext cx="262" cy="3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54" name="AutoShape 17"/>
            <p:cNvCxnSpPr>
              <a:cxnSpLocks noChangeShapeType="1"/>
              <a:stCxn id="65547" idx="5"/>
              <a:endCxn id="65549" idx="1"/>
            </p:cNvCxnSpPr>
            <p:nvPr/>
          </p:nvCxnSpPr>
          <p:spPr bwMode="auto">
            <a:xfrm>
              <a:off x="4721" y="2489"/>
              <a:ext cx="261" cy="3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5542" name="Rectangle 26"/>
          <p:cNvSpPr>
            <a:spLocks noChangeArrowheads="1"/>
          </p:cNvSpPr>
          <p:nvPr/>
        </p:nvSpPr>
        <p:spPr bwMode="auto">
          <a:xfrm>
            <a:off x="1446213" y="5384800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先序遍历</a:t>
            </a:r>
            <a:r>
              <a:rPr kumimoji="1"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序列： </a:t>
            </a:r>
            <a:r>
              <a:rPr kumimoji="1"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A B D C E F</a:t>
            </a:r>
            <a:r>
              <a:rPr kumimoji="1" lang="en-US" altLang="zh-CN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001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245271" y="593725"/>
            <a:ext cx="5553075" cy="2911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⑵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中序遍历（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LVR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IF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二叉树为空，则什么也不做；   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ELSE</a:t>
            </a: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中序遍历（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左子树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lvl="2" eaLnBrk="1" hangingPunct="1">
              <a:lnSpc>
                <a:spcPct val="11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访问根结点；</a:t>
            </a:r>
          </a:p>
          <a:p>
            <a:pPr lvl="2" eaLnBrk="1" hangingPunct="1">
              <a:lnSpc>
                <a:spcPct val="11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中序遍历（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右子树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z="2800" b="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　　　　　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5257802" y="2713038"/>
            <a:ext cx="3095625" cy="2087562"/>
            <a:chOff x="3264" y="1776"/>
            <a:chExt cx="1950" cy="1315"/>
          </a:xfrm>
        </p:grpSpPr>
        <p:sp>
          <p:nvSpPr>
            <p:cNvPr id="66567" name="Oval 4"/>
            <p:cNvSpPr>
              <a:spLocks noChangeArrowheads="1"/>
            </p:cNvSpPr>
            <p:nvPr/>
          </p:nvSpPr>
          <p:spPr bwMode="auto">
            <a:xfrm>
              <a:off x="3944" y="1776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6568" name="Oval 5"/>
            <p:cNvSpPr>
              <a:spLocks noChangeArrowheads="1"/>
            </p:cNvSpPr>
            <p:nvPr/>
          </p:nvSpPr>
          <p:spPr bwMode="auto">
            <a:xfrm>
              <a:off x="3264" y="2275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6569" name="Oval 6"/>
            <p:cNvSpPr>
              <a:spLocks noChangeArrowheads="1"/>
            </p:cNvSpPr>
            <p:nvPr/>
          </p:nvSpPr>
          <p:spPr bwMode="auto">
            <a:xfrm>
              <a:off x="3673" y="2819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6570" name="Oval 7"/>
            <p:cNvSpPr>
              <a:spLocks noChangeArrowheads="1"/>
            </p:cNvSpPr>
            <p:nvPr/>
          </p:nvSpPr>
          <p:spPr bwMode="auto">
            <a:xfrm>
              <a:off x="4489" y="2251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6571" name="Oval 8"/>
            <p:cNvSpPr>
              <a:spLocks noChangeArrowheads="1"/>
            </p:cNvSpPr>
            <p:nvPr/>
          </p:nvSpPr>
          <p:spPr bwMode="auto">
            <a:xfrm>
              <a:off x="4035" y="2819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6572" name="Oval 9"/>
            <p:cNvSpPr>
              <a:spLocks noChangeArrowheads="1"/>
            </p:cNvSpPr>
            <p:nvPr/>
          </p:nvSpPr>
          <p:spPr bwMode="auto">
            <a:xfrm>
              <a:off x="4942" y="2819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66573" name="AutoShape 10"/>
            <p:cNvCxnSpPr>
              <a:cxnSpLocks noChangeShapeType="1"/>
              <a:stCxn id="66567" idx="3"/>
              <a:endCxn id="66568" idx="7"/>
            </p:cNvCxnSpPr>
            <p:nvPr/>
          </p:nvCxnSpPr>
          <p:spPr bwMode="auto">
            <a:xfrm flipH="1">
              <a:off x="3496" y="2014"/>
              <a:ext cx="488" cy="2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74" name="AutoShape 11"/>
            <p:cNvCxnSpPr>
              <a:cxnSpLocks noChangeShapeType="1"/>
              <a:stCxn id="66568" idx="5"/>
              <a:endCxn id="66569" idx="1"/>
            </p:cNvCxnSpPr>
            <p:nvPr/>
          </p:nvCxnSpPr>
          <p:spPr bwMode="auto">
            <a:xfrm>
              <a:off x="3496" y="2513"/>
              <a:ext cx="217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75" name="AutoShape 12"/>
            <p:cNvCxnSpPr>
              <a:cxnSpLocks noChangeShapeType="1"/>
              <a:stCxn id="66567" idx="5"/>
              <a:endCxn id="66570" idx="1"/>
            </p:cNvCxnSpPr>
            <p:nvPr/>
          </p:nvCxnSpPr>
          <p:spPr bwMode="auto">
            <a:xfrm>
              <a:off x="4176" y="2014"/>
              <a:ext cx="353" cy="27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76" name="AutoShape 13"/>
            <p:cNvCxnSpPr>
              <a:cxnSpLocks noChangeShapeType="1"/>
              <a:stCxn id="66570" idx="3"/>
              <a:endCxn id="66571" idx="7"/>
            </p:cNvCxnSpPr>
            <p:nvPr/>
          </p:nvCxnSpPr>
          <p:spPr bwMode="auto">
            <a:xfrm flipH="1">
              <a:off x="4267" y="2489"/>
              <a:ext cx="262" cy="3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77" name="AutoShape 14"/>
            <p:cNvCxnSpPr>
              <a:cxnSpLocks noChangeShapeType="1"/>
              <a:stCxn id="66570" idx="5"/>
              <a:endCxn id="66572" idx="1"/>
            </p:cNvCxnSpPr>
            <p:nvPr/>
          </p:nvCxnSpPr>
          <p:spPr bwMode="auto">
            <a:xfrm>
              <a:off x="4721" y="2489"/>
              <a:ext cx="261" cy="3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6565" name="Rectangle 16"/>
          <p:cNvSpPr>
            <a:spLocks noChangeArrowheads="1"/>
          </p:cNvSpPr>
          <p:nvPr/>
        </p:nvSpPr>
        <p:spPr bwMode="auto">
          <a:xfrm>
            <a:off x="1106488" y="5275262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中序遍历</a:t>
            </a: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B  D  A  E  C  F </a:t>
            </a:r>
          </a:p>
        </p:txBody>
      </p:sp>
    </p:spTree>
    <p:extLst>
      <p:ext uri="{BB962C8B-B14F-4D97-AF65-F5344CB8AC3E}">
        <p14:creationId xmlns:p14="http://schemas.microsoft.com/office/powerpoint/2010/main" val="3726885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04802" y="539750"/>
            <a:ext cx="6096000" cy="31686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⑶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后序遍历 （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LRV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IF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二叉树为空，则什么也不做；</a:t>
            </a:r>
            <a:b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ELSE</a:t>
            </a:r>
            <a:b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后序遍历（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左子树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b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后序遍历（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右子树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  <a:b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</a:b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 访问根结点。</a:t>
            </a:r>
          </a:p>
        </p:txBody>
      </p:sp>
      <p:grpSp>
        <p:nvGrpSpPr>
          <p:cNvPr id="68611" name="Group 17"/>
          <p:cNvGrpSpPr>
            <a:grpSpLocks/>
          </p:cNvGrpSpPr>
          <p:nvPr/>
        </p:nvGrpSpPr>
        <p:grpSpPr bwMode="auto">
          <a:xfrm>
            <a:off x="5257802" y="2484438"/>
            <a:ext cx="3095625" cy="2087562"/>
            <a:chOff x="3264" y="1776"/>
            <a:chExt cx="1950" cy="1315"/>
          </a:xfrm>
        </p:grpSpPr>
        <p:sp>
          <p:nvSpPr>
            <p:cNvPr id="68615" name="Oval 18"/>
            <p:cNvSpPr>
              <a:spLocks noChangeArrowheads="1"/>
            </p:cNvSpPr>
            <p:nvPr/>
          </p:nvSpPr>
          <p:spPr bwMode="auto">
            <a:xfrm>
              <a:off x="3944" y="1776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8616" name="Oval 19"/>
            <p:cNvSpPr>
              <a:spLocks noChangeArrowheads="1"/>
            </p:cNvSpPr>
            <p:nvPr/>
          </p:nvSpPr>
          <p:spPr bwMode="auto">
            <a:xfrm>
              <a:off x="3264" y="2275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8617" name="Oval 20"/>
            <p:cNvSpPr>
              <a:spLocks noChangeArrowheads="1"/>
            </p:cNvSpPr>
            <p:nvPr/>
          </p:nvSpPr>
          <p:spPr bwMode="auto">
            <a:xfrm>
              <a:off x="3673" y="2819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8618" name="Oval 21"/>
            <p:cNvSpPr>
              <a:spLocks noChangeArrowheads="1"/>
            </p:cNvSpPr>
            <p:nvPr/>
          </p:nvSpPr>
          <p:spPr bwMode="auto">
            <a:xfrm>
              <a:off x="4489" y="2251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8619" name="Oval 22"/>
            <p:cNvSpPr>
              <a:spLocks noChangeArrowheads="1"/>
            </p:cNvSpPr>
            <p:nvPr/>
          </p:nvSpPr>
          <p:spPr bwMode="auto">
            <a:xfrm>
              <a:off x="4035" y="2819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8620" name="Oval 23"/>
            <p:cNvSpPr>
              <a:spLocks noChangeArrowheads="1"/>
            </p:cNvSpPr>
            <p:nvPr/>
          </p:nvSpPr>
          <p:spPr bwMode="auto">
            <a:xfrm>
              <a:off x="4942" y="2819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68621" name="AutoShape 24"/>
            <p:cNvCxnSpPr>
              <a:cxnSpLocks noChangeShapeType="1"/>
              <a:stCxn id="68615" idx="3"/>
              <a:endCxn id="68616" idx="7"/>
            </p:cNvCxnSpPr>
            <p:nvPr/>
          </p:nvCxnSpPr>
          <p:spPr bwMode="auto">
            <a:xfrm flipH="1">
              <a:off x="3496" y="2014"/>
              <a:ext cx="488" cy="2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22" name="AutoShape 25"/>
            <p:cNvCxnSpPr>
              <a:cxnSpLocks noChangeShapeType="1"/>
              <a:stCxn id="68616" idx="5"/>
              <a:endCxn id="68617" idx="1"/>
            </p:cNvCxnSpPr>
            <p:nvPr/>
          </p:nvCxnSpPr>
          <p:spPr bwMode="auto">
            <a:xfrm>
              <a:off x="3496" y="2513"/>
              <a:ext cx="217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23" name="AutoShape 26"/>
            <p:cNvCxnSpPr>
              <a:cxnSpLocks noChangeShapeType="1"/>
              <a:stCxn id="68615" idx="5"/>
              <a:endCxn id="68618" idx="1"/>
            </p:cNvCxnSpPr>
            <p:nvPr/>
          </p:nvCxnSpPr>
          <p:spPr bwMode="auto">
            <a:xfrm>
              <a:off x="4176" y="2014"/>
              <a:ext cx="353" cy="27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24" name="AutoShape 27"/>
            <p:cNvCxnSpPr>
              <a:cxnSpLocks noChangeShapeType="1"/>
              <a:stCxn id="68618" idx="3"/>
              <a:endCxn id="68619" idx="7"/>
            </p:cNvCxnSpPr>
            <p:nvPr/>
          </p:nvCxnSpPr>
          <p:spPr bwMode="auto">
            <a:xfrm flipH="1">
              <a:off x="4267" y="2489"/>
              <a:ext cx="262" cy="3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625" name="AutoShape 28"/>
            <p:cNvCxnSpPr>
              <a:cxnSpLocks noChangeShapeType="1"/>
              <a:stCxn id="68618" idx="5"/>
              <a:endCxn id="68620" idx="1"/>
            </p:cNvCxnSpPr>
            <p:nvPr/>
          </p:nvCxnSpPr>
          <p:spPr bwMode="auto">
            <a:xfrm>
              <a:off x="4721" y="2489"/>
              <a:ext cx="261" cy="3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8613" name="Rectangle 30"/>
          <p:cNvSpPr>
            <a:spLocks noChangeArrowheads="1"/>
          </p:cNvSpPr>
          <p:nvPr/>
        </p:nvSpPr>
        <p:spPr bwMode="auto">
          <a:xfrm>
            <a:off x="1371600" y="5029200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后序遍历</a:t>
            </a:r>
            <a:r>
              <a:rPr kumimoji="1"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  B  E  F  C  A </a:t>
            </a:r>
          </a:p>
        </p:txBody>
      </p:sp>
    </p:spTree>
    <p:extLst>
      <p:ext uri="{BB962C8B-B14F-4D97-AF65-F5344CB8AC3E}">
        <p14:creationId xmlns:p14="http://schemas.microsoft.com/office/powerpoint/2010/main" val="1992989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19235" y="558802"/>
            <a:ext cx="3035444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仿宋_GB2312" pitchFamily="49" charset="-122"/>
              </a:rPr>
              <a:t>层次遍历</a:t>
            </a:r>
          </a:p>
        </p:txBody>
      </p:sp>
      <p:pic>
        <p:nvPicPr>
          <p:cNvPr id="768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84213" y="1557340"/>
            <a:ext cx="7561262" cy="4554537"/>
          </a:xfrm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76804" name="Freeform 4"/>
          <p:cNvSpPr>
            <a:spLocks/>
          </p:cNvSpPr>
          <p:nvPr/>
        </p:nvSpPr>
        <p:spPr bwMode="auto">
          <a:xfrm>
            <a:off x="1655763" y="2060575"/>
            <a:ext cx="5364162" cy="3276600"/>
          </a:xfrm>
          <a:custGeom>
            <a:avLst/>
            <a:gdLst>
              <a:gd name="T0" fmla="*/ 1973 w 3379"/>
              <a:gd name="T1" fmla="*/ 0 h 2064"/>
              <a:gd name="T2" fmla="*/ 1111 w 3379"/>
              <a:gd name="T3" fmla="*/ 817 h 2064"/>
              <a:gd name="T4" fmla="*/ 2427 w 3379"/>
              <a:gd name="T5" fmla="*/ 817 h 2064"/>
              <a:gd name="T6" fmla="*/ 431 w 3379"/>
              <a:gd name="T7" fmla="*/ 1361 h 2064"/>
              <a:gd name="T8" fmla="*/ 2971 w 3379"/>
              <a:gd name="T9" fmla="*/ 1361 h 2064"/>
              <a:gd name="T10" fmla="*/ 68 w 3379"/>
              <a:gd name="T11" fmla="*/ 1951 h 2064"/>
              <a:gd name="T12" fmla="*/ 3379 w 3379"/>
              <a:gd name="T13" fmla="*/ 2041 h 20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79"/>
              <a:gd name="T22" fmla="*/ 0 h 2064"/>
              <a:gd name="T23" fmla="*/ 3379 w 3379"/>
              <a:gd name="T24" fmla="*/ 2064 h 20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79" h="2064">
                <a:moveTo>
                  <a:pt x="1973" y="0"/>
                </a:moveTo>
                <a:cubicBezTo>
                  <a:pt x="1504" y="340"/>
                  <a:pt x="1035" y="681"/>
                  <a:pt x="1111" y="817"/>
                </a:cubicBezTo>
                <a:cubicBezTo>
                  <a:pt x="1187" y="953"/>
                  <a:pt x="2540" y="726"/>
                  <a:pt x="2427" y="817"/>
                </a:cubicBezTo>
                <a:cubicBezTo>
                  <a:pt x="2314" y="908"/>
                  <a:pt x="340" y="1270"/>
                  <a:pt x="431" y="1361"/>
                </a:cubicBezTo>
                <a:cubicBezTo>
                  <a:pt x="522" y="1452"/>
                  <a:pt x="3031" y="1263"/>
                  <a:pt x="2971" y="1361"/>
                </a:cubicBezTo>
                <a:cubicBezTo>
                  <a:pt x="2911" y="1459"/>
                  <a:pt x="0" y="1838"/>
                  <a:pt x="68" y="1951"/>
                </a:cubicBezTo>
                <a:cubicBezTo>
                  <a:pt x="136" y="2064"/>
                  <a:pt x="1757" y="2052"/>
                  <a:pt x="3379" y="2041"/>
                </a:cubicBezTo>
              </a:path>
            </a:pathLst>
          </a:custGeom>
          <a:noFill/>
          <a:ln w="34925" cap="flat" cmpd="sng">
            <a:solidFill>
              <a:srgbClr val="FF0000"/>
            </a:solidFill>
            <a:prstDash val="lg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4191000" y="1905001"/>
            <a:ext cx="4154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仿宋_GB2312" pitchFamily="49" charset="-122"/>
              </a:rPr>
              <a:t>A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2895600" y="3143251"/>
            <a:ext cx="394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仿宋_GB2312" pitchFamily="49" charset="-122"/>
              </a:rPr>
              <a:t>B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5715000" y="3219451"/>
            <a:ext cx="3914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仿宋_GB2312" pitchFamily="49" charset="-122"/>
              </a:rPr>
              <a:t>C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828800" y="4286251"/>
            <a:ext cx="428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仿宋_GB2312" pitchFamily="49" charset="-122"/>
              </a:rPr>
              <a:t>D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810000" y="4286251"/>
            <a:ext cx="360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仿宋_GB2312" pitchFamily="49" charset="-122"/>
              </a:rPr>
              <a:t>E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4614864" y="428625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仿宋_GB2312" pitchFamily="49" charset="-122"/>
              </a:rPr>
              <a:t>F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6477000" y="4286251"/>
            <a:ext cx="4203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仿宋_GB2312" pitchFamily="49" charset="-122"/>
              </a:rPr>
              <a:t>G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1371600" y="5505451"/>
            <a:ext cx="4379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仿宋_GB2312" pitchFamily="49" charset="-122"/>
              </a:rPr>
              <a:t>H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2438400" y="5505451"/>
            <a:ext cx="2872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仿宋_GB2312" pitchFamily="49" charset="-122"/>
              </a:rPr>
              <a:t>I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019800" y="5505450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仿宋_GB2312" pitchFamily="49" charset="-122"/>
              </a:rPr>
              <a:t>J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7086600" y="5505451"/>
            <a:ext cx="3978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仿宋_GB2312" pitchFamily="49" charset="-122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368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35904" y="232000"/>
            <a:ext cx="9404723" cy="140053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二叉树遍历的递归算法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>
          <a:xfrm>
            <a:off x="226289" y="1508115"/>
            <a:ext cx="8744289" cy="434340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>
                <a:latin typeface="仿宋_GB2312" pitchFamily="49" charset="-122"/>
              </a:rPr>
              <a:t>    </a:t>
            </a:r>
            <a:r>
              <a:rPr lang="zh-CN" altLang="en-US" sz="2800" dirty="0">
                <a:latin typeface="仿宋_GB2312" pitchFamily="49" charset="-122"/>
              </a:rPr>
              <a:t>对于遍历运算，设计了一个面向用户的</a:t>
            </a:r>
            <a:r>
              <a:rPr lang="zh-CN" altLang="en-US" sz="2800" dirty="0">
                <a:solidFill>
                  <a:srgbClr val="FFFF00"/>
                </a:solidFill>
                <a:latin typeface="仿宋_GB2312" pitchFamily="49" charset="-122"/>
              </a:rPr>
              <a:t>主要</a:t>
            </a:r>
            <a:r>
              <a:rPr lang="zh-CN" altLang="en-US" sz="2800" dirty="0">
                <a:latin typeface="仿宋_GB2312" pitchFamily="49" charset="-122"/>
              </a:rPr>
              <a:t>函数和一个具体实现遍历操作的</a:t>
            </a:r>
            <a:r>
              <a:rPr lang="zh-CN" altLang="en-US" sz="2800" dirty="0">
                <a:solidFill>
                  <a:srgbClr val="FFFF00"/>
                </a:solidFill>
              </a:rPr>
              <a:t>递归</a:t>
            </a:r>
            <a:r>
              <a:rPr lang="zh-CN" altLang="en-US" sz="2800" dirty="0">
                <a:latin typeface="仿宋_GB2312" pitchFamily="49" charset="-122"/>
              </a:rPr>
              <a:t>函数，两者共同完成遍历运算的功能。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>
                <a:latin typeface="仿宋_GB2312" pitchFamily="49" charset="-122"/>
              </a:rPr>
              <a:t>    主要函数：非递归函数，作为与用户的接口。它调 </a:t>
            </a:r>
            <a:endParaRPr lang="en-US" altLang="zh-CN" sz="2800" dirty="0">
              <a:latin typeface="仿宋_GB2312" pitchFamily="49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>
                <a:latin typeface="仿宋_GB2312" pitchFamily="49" charset="-122"/>
              </a:rPr>
              <a:t>                     </a:t>
            </a:r>
            <a:r>
              <a:rPr lang="zh-CN" altLang="en-US" sz="2800" dirty="0">
                <a:latin typeface="仿宋_GB2312" pitchFamily="49" charset="-122"/>
              </a:rPr>
              <a:t>用递归函数。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>
                <a:latin typeface="仿宋_GB2312" pitchFamily="49" charset="-122"/>
              </a:rPr>
              <a:t>    递归函数：具体实现遍历操作。被主要函数调用。</a:t>
            </a:r>
          </a:p>
        </p:txBody>
      </p:sp>
    </p:spTree>
    <p:extLst>
      <p:ext uri="{BB962C8B-B14F-4D97-AF65-F5344CB8AC3E}">
        <p14:creationId xmlns:p14="http://schemas.microsoft.com/office/powerpoint/2010/main" val="4232014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74371" y="210552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fr-FR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fr-FR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访问元素函数</a:t>
            </a:r>
            <a:endParaRPr lang="fr-FR" altLang="zh-CN" sz="28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fr-FR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Visit(BTNode * p)</a:t>
            </a:r>
          </a:p>
          <a:p>
            <a:r>
              <a:rPr lang="fr-FR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r>
              <a:rPr lang="fr-FR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printf("%c ", p-&gt;Element); </a:t>
            </a:r>
          </a:p>
          <a:p>
            <a:r>
              <a:rPr lang="fr-FR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279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847584" y="519135"/>
            <a:ext cx="8678636" cy="569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程序</a:t>
            </a:r>
            <a:r>
              <a:rPr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先序遍历</a:t>
            </a:r>
          </a:p>
          <a:p>
            <a:pPr eaLnBrk="1" hangingPunct="1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PreOrd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*t) //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递归函数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</a:p>
          <a:p>
            <a:pPr eaLnBrk="1" hangingPunct="1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  if (t){</a:t>
            </a:r>
          </a:p>
          <a:p>
            <a:pPr eaLnBrk="1" hangingPunct="1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	 Visit(t); </a:t>
            </a:r>
          </a:p>
          <a:p>
            <a:pPr eaLnBrk="1" hangingPunct="1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	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PreOrd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(t-&gt;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LChild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); </a:t>
            </a:r>
          </a:p>
          <a:p>
            <a:pPr eaLnBrk="1" hangingPunct="1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	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PreOrd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(t-&gt;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RChild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); </a:t>
            </a:r>
          </a:p>
          <a:p>
            <a:pPr eaLnBrk="1" hangingPunct="1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  }</a:t>
            </a:r>
          </a:p>
          <a:p>
            <a:pPr eaLnBrk="1" hangingPunct="1"/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}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PreOrder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 //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主要函数</a:t>
            </a:r>
            <a:endParaRPr kumimoji="1"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{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   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PreOrd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Bt.Root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2119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121417" y="85616"/>
            <a:ext cx="5815411" cy="655782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中序遍历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InOrd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BTNode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*t)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   if (t){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	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InOrd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(t-&gt;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LChild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);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	 	 Visit(t);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	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InOrd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(t-&gt;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RChild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);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  }</a:t>
            </a:r>
          </a:p>
          <a:p>
            <a:pPr eaLnBrk="1" hangingPunct="1">
              <a:lnSpc>
                <a:spcPct val="110000"/>
              </a:lnSpc>
            </a:pP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InOrder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BTree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{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   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InOrd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1"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Bt.Root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); </a:t>
            </a:r>
          </a:p>
          <a:p>
            <a:pPr eaLnBrk="1" hangingPunct="1"/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}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048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703614" y="122568"/>
            <a:ext cx="5338317" cy="673017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后序遍历</a:t>
            </a:r>
          </a:p>
          <a:p>
            <a:pPr eaLnBrk="1" hangingPunct="1">
              <a:lnSpc>
                <a:spcPct val="110000"/>
              </a:lnSpc>
            </a:pPr>
            <a:r>
              <a:rPr lang="fr-FR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PostOrd(BTNode*t)</a:t>
            </a:r>
          </a:p>
          <a:p>
            <a:pPr eaLnBrk="1" hangingPunct="1">
              <a:lnSpc>
                <a:spcPct val="110000"/>
              </a:lnSpc>
            </a:pPr>
            <a:r>
              <a:rPr lang="fr-FR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{</a:t>
            </a:r>
          </a:p>
          <a:p>
            <a:pPr eaLnBrk="1" hangingPunct="1">
              <a:lnSpc>
                <a:spcPct val="110000"/>
              </a:lnSpc>
            </a:pPr>
            <a:r>
              <a:rPr lang="fr-FR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if (t){</a:t>
            </a:r>
          </a:p>
          <a:p>
            <a:pPr eaLnBrk="1" hangingPunct="1">
              <a:lnSpc>
                <a:spcPct val="110000"/>
              </a:lnSpc>
            </a:pPr>
            <a:r>
              <a:rPr lang="fr-FR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	 PostOrd(t-&gt;LChild); </a:t>
            </a:r>
          </a:p>
          <a:p>
            <a:pPr eaLnBrk="1" hangingPunct="1">
              <a:lnSpc>
                <a:spcPct val="110000"/>
              </a:lnSpc>
            </a:pPr>
            <a:r>
              <a:rPr lang="fr-FR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	 PostOrd(t-&gt;RChild); </a:t>
            </a:r>
          </a:p>
          <a:p>
            <a:pPr eaLnBrk="1" hangingPunct="1">
              <a:lnSpc>
                <a:spcPct val="110000"/>
              </a:lnSpc>
            </a:pPr>
            <a:r>
              <a:rPr lang="fr-FR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fr-FR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fr-FR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Visit(t); </a:t>
            </a:r>
          </a:p>
          <a:p>
            <a:pPr eaLnBrk="1" hangingPunct="1">
              <a:lnSpc>
                <a:spcPct val="110000"/>
              </a:lnSpc>
            </a:pPr>
            <a:r>
              <a:rPr lang="fr-FR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  }  </a:t>
            </a:r>
          </a:p>
          <a:p>
            <a:pPr eaLnBrk="1" hangingPunct="1">
              <a:lnSpc>
                <a:spcPct val="110000"/>
              </a:lnSpc>
            </a:pPr>
            <a:r>
              <a:rPr lang="fr-FR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}</a:t>
            </a:r>
          </a:p>
          <a:p>
            <a:pPr eaLnBrk="1" hangingPunct="1">
              <a:lnSpc>
                <a:spcPct val="110000"/>
              </a:lnSpc>
            </a:pPr>
            <a:r>
              <a:rPr lang="fr-FR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void PostOrder(BTree Bt)</a:t>
            </a:r>
          </a:p>
          <a:p>
            <a:pPr eaLnBrk="1" hangingPunct="1">
              <a:lnSpc>
                <a:spcPct val="110000"/>
              </a:lnSpc>
            </a:pPr>
            <a:r>
              <a:rPr lang="fr-FR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{</a:t>
            </a:r>
          </a:p>
          <a:p>
            <a:pPr eaLnBrk="1" hangingPunct="1">
              <a:lnSpc>
                <a:spcPct val="110000"/>
              </a:lnSpc>
            </a:pPr>
            <a:r>
              <a:rPr lang="fr-FR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   PostOrd(Bt.Root); </a:t>
            </a:r>
          </a:p>
          <a:p>
            <a:pPr eaLnBrk="1" hangingPunct="1">
              <a:lnSpc>
                <a:spcPct val="110000"/>
              </a:lnSpc>
            </a:pPr>
            <a:r>
              <a:rPr lang="fr-FR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}</a:t>
            </a:r>
          </a:p>
          <a:p>
            <a:pPr eaLnBrk="1" hangingPunct="1">
              <a:lnSpc>
                <a:spcPct val="110000"/>
              </a:lnSpc>
            </a:pPr>
            <a:endParaRPr lang="fr-FR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382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344932" y="1269124"/>
            <a:ext cx="8520545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显然，二叉树遍历算法基本操作是访问结点，不论按何种次序遍历，对含有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个结点的二叉树，其时间复杂度均为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O(n)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6803" name="Picture 3" descr="j023413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2" y="3200400"/>
            <a:ext cx="2563813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06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97783" y="1038007"/>
            <a:ext cx="7873998" cy="2055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二叉树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(binary tree)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结点的有限集合</a:t>
            </a:r>
            <a:endParaRPr kumimoji="1"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为空集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可以是由一个根和两个子树组成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左子树</a:t>
            </a:r>
            <a:r>
              <a:rPr kumimoji="1"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右子树</a:t>
            </a:r>
          </a:p>
        </p:txBody>
      </p:sp>
      <p:sp>
        <p:nvSpPr>
          <p:cNvPr id="21" name="标题 1"/>
          <p:cNvSpPr>
            <a:spLocks noGrp="1"/>
          </p:cNvSpPr>
          <p:nvPr>
            <p:ph type="title"/>
          </p:nvPr>
        </p:nvSpPr>
        <p:spPr>
          <a:xfrm>
            <a:off x="284411" y="247602"/>
            <a:ext cx="9404723" cy="140053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二叉树的定义</a:t>
            </a:r>
          </a:p>
        </p:txBody>
      </p:sp>
      <p:grpSp>
        <p:nvGrpSpPr>
          <p:cNvPr id="22" name="Group 29"/>
          <p:cNvGrpSpPr>
            <a:grpSpLocks/>
          </p:cNvGrpSpPr>
          <p:nvPr/>
        </p:nvGrpSpPr>
        <p:grpSpPr bwMode="auto">
          <a:xfrm>
            <a:off x="1078590" y="3930911"/>
            <a:ext cx="1237900" cy="2024063"/>
            <a:chOff x="4127" y="2302"/>
            <a:chExt cx="720" cy="1173"/>
          </a:xfrm>
        </p:grpSpPr>
        <p:sp>
          <p:nvSpPr>
            <p:cNvPr id="23" name="Oval 13"/>
            <p:cNvSpPr>
              <a:spLocks noChangeArrowheads="1"/>
            </p:cNvSpPr>
            <p:nvPr/>
          </p:nvSpPr>
          <p:spPr bwMode="auto">
            <a:xfrm>
              <a:off x="4575" y="230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4127" y="2756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4439" y="3203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25</a:t>
              </a:r>
            </a:p>
          </p:txBody>
        </p:sp>
        <p:cxnSp>
          <p:nvCxnSpPr>
            <p:cNvPr id="29" name="AutoShape 23"/>
            <p:cNvCxnSpPr>
              <a:cxnSpLocks noChangeShapeType="1"/>
              <a:stCxn id="23" idx="3"/>
              <a:endCxn id="24" idx="0"/>
            </p:cNvCxnSpPr>
            <p:nvPr/>
          </p:nvCxnSpPr>
          <p:spPr bwMode="auto">
            <a:xfrm flipH="1">
              <a:off x="4263" y="2540"/>
              <a:ext cx="352" cy="2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6"/>
            <p:cNvCxnSpPr>
              <a:cxnSpLocks noChangeShapeType="1"/>
              <a:stCxn id="24" idx="5"/>
              <a:endCxn id="26" idx="0"/>
            </p:cNvCxnSpPr>
            <p:nvPr/>
          </p:nvCxnSpPr>
          <p:spPr bwMode="auto">
            <a:xfrm>
              <a:off x="4359" y="2994"/>
              <a:ext cx="216" cy="2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" name="Group 29"/>
          <p:cNvGrpSpPr>
            <a:grpSpLocks/>
          </p:cNvGrpSpPr>
          <p:nvPr/>
        </p:nvGrpSpPr>
        <p:grpSpPr bwMode="auto">
          <a:xfrm>
            <a:off x="3847834" y="3884359"/>
            <a:ext cx="1569726" cy="2022337"/>
            <a:chOff x="4575" y="2302"/>
            <a:chExt cx="913" cy="1172"/>
          </a:xfrm>
        </p:grpSpPr>
        <p:sp>
          <p:nvSpPr>
            <p:cNvPr id="35" name="Oval 13"/>
            <p:cNvSpPr>
              <a:spLocks noChangeArrowheads="1"/>
            </p:cNvSpPr>
            <p:nvPr/>
          </p:nvSpPr>
          <p:spPr bwMode="auto">
            <a:xfrm>
              <a:off x="4575" y="230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37" name="Oval 18"/>
            <p:cNvSpPr>
              <a:spLocks noChangeArrowheads="1"/>
            </p:cNvSpPr>
            <p:nvPr/>
          </p:nvSpPr>
          <p:spPr bwMode="auto">
            <a:xfrm>
              <a:off x="5001" y="274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39" name="Oval 20"/>
            <p:cNvSpPr>
              <a:spLocks noChangeArrowheads="1"/>
            </p:cNvSpPr>
            <p:nvPr/>
          </p:nvSpPr>
          <p:spPr bwMode="auto">
            <a:xfrm>
              <a:off x="4784" y="320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40" name="Oval 21"/>
            <p:cNvSpPr>
              <a:spLocks noChangeArrowheads="1"/>
            </p:cNvSpPr>
            <p:nvPr/>
          </p:nvSpPr>
          <p:spPr bwMode="auto">
            <a:xfrm>
              <a:off x="5216" y="320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45</a:t>
              </a:r>
            </a:p>
          </p:txBody>
        </p:sp>
        <p:cxnSp>
          <p:nvCxnSpPr>
            <p:cNvPr id="42" name="AutoShape 25"/>
            <p:cNvCxnSpPr>
              <a:cxnSpLocks noChangeShapeType="1"/>
              <a:stCxn id="35" idx="5"/>
              <a:endCxn id="37" idx="0"/>
            </p:cNvCxnSpPr>
            <p:nvPr/>
          </p:nvCxnSpPr>
          <p:spPr bwMode="auto">
            <a:xfrm>
              <a:off x="4807" y="2540"/>
              <a:ext cx="33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27"/>
            <p:cNvCxnSpPr>
              <a:cxnSpLocks noChangeShapeType="1"/>
              <a:stCxn id="37" idx="3"/>
              <a:endCxn id="39" idx="0"/>
            </p:cNvCxnSpPr>
            <p:nvPr/>
          </p:nvCxnSpPr>
          <p:spPr bwMode="auto">
            <a:xfrm flipH="1">
              <a:off x="4920" y="2986"/>
              <a:ext cx="121" cy="2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28"/>
            <p:cNvCxnSpPr>
              <a:cxnSpLocks noChangeShapeType="1"/>
              <a:stCxn id="37" idx="5"/>
              <a:endCxn id="40" idx="0"/>
            </p:cNvCxnSpPr>
            <p:nvPr/>
          </p:nvCxnSpPr>
          <p:spPr bwMode="auto">
            <a:xfrm>
              <a:off x="5233" y="2986"/>
              <a:ext cx="119" cy="2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Group 29"/>
          <p:cNvGrpSpPr>
            <a:grpSpLocks/>
          </p:cNvGrpSpPr>
          <p:nvPr/>
        </p:nvGrpSpPr>
        <p:grpSpPr bwMode="auto">
          <a:xfrm>
            <a:off x="6644586" y="3912315"/>
            <a:ext cx="2339975" cy="2024063"/>
            <a:chOff x="4127" y="2302"/>
            <a:chExt cx="1361" cy="1173"/>
          </a:xfrm>
        </p:grpSpPr>
        <p:sp>
          <p:nvSpPr>
            <p:cNvPr id="47" name="Oval 13"/>
            <p:cNvSpPr>
              <a:spLocks noChangeArrowheads="1"/>
            </p:cNvSpPr>
            <p:nvPr/>
          </p:nvSpPr>
          <p:spPr bwMode="auto">
            <a:xfrm>
              <a:off x="4575" y="230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48" name="Oval 16"/>
            <p:cNvSpPr>
              <a:spLocks noChangeArrowheads="1"/>
            </p:cNvSpPr>
            <p:nvPr/>
          </p:nvSpPr>
          <p:spPr bwMode="auto">
            <a:xfrm>
              <a:off x="4127" y="2756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49" name="Oval 18"/>
            <p:cNvSpPr>
              <a:spLocks noChangeArrowheads="1"/>
            </p:cNvSpPr>
            <p:nvPr/>
          </p:nvSpPr>
          <p:spPr bwMode="auto">
            <a:xfrm>
              <a:off x="5001" y="2748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36</a:t>
              </a:r>
            </a:p>
          </p:txBody>
        </p:sp>
        <p:sp>
          <p:nvSpPr>
            <p:cNvPr id="50" name="Oval 19"/>
            <p:cNvSpPr>
              <a:spLocks noChangeArrowheads="1"/>
            </p:cNvSpPr>
            <p:nvPr/>
          </p:nvSpPr>
          <p:spPr bwMode="auto">
            <a:xfrm>
              <a:off x="4439" y="3203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51" name="Oval 20"/>
            <p:cNvSpPr>
              <a:spLocks noChangeArrowheads="1"/>
            </p:cNvSpPr>
            <p:nvPr/>
          </p:nvSpPr>
          <p:spPr bwMode="auto">
            <a:xfrm>
              <a:off x="4784" y="320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52" name="Oval 21"/>
            <p:cNvSpPr>
              <a:spLocks noChangeArrowheads="1"/>
            </p:cNvSpPr>
            <p:nvPr/>
          </p:nvSpPr>
          <p:spPr bwMode="auto">
            <a:xfrm>
              <a:off x="5216" y="320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45</a:t>
              </a:r>
            </a:p>
          </p:txBody>
        </p:sp>
        <p:cxnSp>
          <p:nvCxnSpPr>
            <p:cNvPr id="53" name="AutoShape 23"/>
            <p:cNvCxnSpPr>
              <a:cxnSpLocks noChangeShapeType="1"/>
              <a:stCxn id="47" idx="3"/>
              <a:endCxn id="48" idx="0"/>
            </p:cNvCxnSpPr>
            <p:nvPr/>
          </p:nvCxnSpPr>
          <p:spPr bwMode="auto">
            <a:xfrm flipH="1">
              <a:off x="4263" y="2540"/>
              <a:ext cx="352" cy="2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25"/>
            <p:cNvCxnSpPr>
              <a:cxnSpLocks noChangeShapeType="1"/>
              <a:stCxn id="47" idx="5"/>
              <a:endCxn id="49" idx="0"/>
            </p:cNvCxnSpPr>
            <p:nvPr/>
          </p:nvCxnSpPr>
          <p:spPr bwMode="auto">
            <a:xfrm>
              <a:off x="4807" y="2540"/>
              <a:ext cx="33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26"/>
            <p:cNvCxnSpPr>
              <a:cxnSpLocks noChangeShapeType="1"/>
              <a:stCxn id="48" idx="5"/>
              <a:endCxn id="50" idx="0"/>
            </p:cNvCxnSpPr>
            <p:nvPr/>
          </p:nvCxnSpPr>
          <p:spPr bwMode="auto">
            <a:xfrm>
              <a:off x="4359" y="2994"/>
              <a:ext cx="216" cy="2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27"/>
            <p:cNvCxnSpPr>
              <a:cxnSpLocks noChangeShapeType="1"/>
              <a:stCxn id="49" idx="3"/>
              <a:endCxn id="51" idx="0"/>
            </p:cNvCxnSpPr>
            <p:nvPr/>
          </p:nvCxnSpPr>
          <p:spPr bwMode="auto">
            <a:xfrm flipH="1">
              <a:off x="4920" y="2986"/>
              <a:ext cx="121" cy="2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28"/>
            <p:cNvCxnSpPr>
              <a:cxnSpLocks noChangeShapeType="1"/>
              <a:stCxn id="49" idx="5"/>
              <a:endCxn id="52" idx="0"/>
            </p:cNvCxnSpPr>
            <p:nvPr/>
          </p:nvCxnSpPr>
          <p:spPr bwMode="auto">
            <a:xfrm>
              <a:off x="5233" y="2986"/>
              <a:ext cx="119" cy="2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466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952381" y="2368365"/>
            <a:ext cx="9144000" cy="76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36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关于三种遍历算法对大家的学习要求</a:t>
            </a:r>
          </a:p>
        </p:txBody>
      </p:sp>
    </p:spTree>
    <p:extLst>
      <p:ext uri="{BB962C8B-B14F-4D97-AF65-F5344CB8AC3E}">
        <p14:creationId xmlns:p14="http://schemas.microsoft.com/office/powerpoint/2010/main" val="2681897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302550" y="719609"/>
            <a:ext cx="8014853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给定一棵二叉树，能写出它的三种遍历序列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612652" y="1736075"/>
            <a:ext cx="3240087" cy="2821501"/>
            <a:chOff x="4178215" y="1815757"/>
            <a:chExt cx="3240087" cy="2821501"/>
          </a:xfrm>
        </p:grpSpPr>
        <p:grpSp>
          <p:nvGrpSpPr>
            <p:cNvPr id="14" name="Group 17"/>
            <p:cNvGrpSpPr>
              <a:grpSpLocks/>
            </p:cNvGrpSpPr>
            <p:nvPr/>
          </p:nvGrpSpPr>
          <p:grpSpPr bwMode="auto">
            <a:xfrm>
              <a:off x="4178215" y="1815757"/>
              <a:ext cx="3240087" cy="1944688"/>
              <a:chOff x="356" y="1028"/>
              <a:chExt cx="2041" cy="1225"/>
            </a:xfrm>
          </p:grpSpPr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1263" y="1028"/>
                <a:ext cx="272" cy="272"/>
              </a:xfrm>
              <a:prstGeom prst="ellipse">
                <a:avLst/>
              </a:prstGeom>
              <a:solidFill>
                <a:srgbClr val="0000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810" y="1436"/>
                <a:ext cx="272" cy="272"/>
              </a:xfrm>
              <a:prstGeom prst="ellipse">
                <a:avLst/>
              </a:prstGeom>
              <a:solidFill>
                <a:srgbClr val="0000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7" name="Oval 20"/>
              <p:cNvSpPr>
                <a:spLocks noChangeArrowheads="1"/>
              </p:cNvSpPr>
              <p:nvPr/>
            </p:nvSpPr>
            <p:spPr bwMode="auto">
              <a:xfrm>
                <a:off x="1717" y="1437"/>
                <a:ext cx="272" cy="272"/>
              </a:xfrm>
              <a:prstGeom prst="ellipse">
                <a:avLst/>
              </a:prstGeom>
              <a:solidFill>
                <a:srgbClr val="0000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8" name="Oval 21"/>
              <p:cNvSpPr>
                <a:spLocks noChangeArrowheads="1"/>
              </p:cNvSpPr>
              <p:nvPr/>
            </p:nvSpPr>
            <p:spPr bwMode="auto">
              <a:xfrm>
                <a:off x="356" y="1981"/>
                <a:ext cx="272" cy="272"/>
              </a:xfrm>
              <a:prstGeom prst="ellipse">
                <a:avLst/>
              </a:prstGeom>
              <a:solidFill>
                <a:srgbClr val="0000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9" name="Oval 22"/>
              <p:cNvSpPr>
                <a:spLocks noChangeArrowheads="1"/>
              </p:cNvSpPr>
              <p:nvPr/>
            </p:nvSpPr>
            <p:spPr bwMode="auto">
              <a:xfrm>
                <a:off x="1309" y="1981"/>
                <a:ext cx="272" cy="272"/>
              </a:xfrm>
              <a:prstGeom prst="ellipse">
                <a:avLst/>
              </a:prstGeom>
              <a:solidFill>
                <a:srgbClr val="0000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20" name="Oval 23"/>
              <p:cNvSpPr>
                <a:spLocks noChangeArrowheads="1"/>
              </p:cNvSpPr>
              <p:nvPr/>
            </p:nvSpPr>
            <p:spPr bwMode="auto">
              <a:xfrm>
                <a:off x="2125" y="1981"/>
                <a:ext cx="272" cy="272"/>
              </a:xfrm>
              <a:prstGeom prst="ellipse">
                <a:avLst/>
              </a:prstGeom>
              <a:solidFill>
                <a:srgbClr val="000000"/>
              </a:solidFill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</p:grpSp>
        <p:cxnSp>
          <p:nvCxnSpPr>
            <p:cNvPr id="21" name="AutoShape 24"/>
            <p:cNvCxnSpPr>
              <a:cxnSpLocks noChangeShapeType="1"/>
              <a:stCxn id="15" idx="3"/>
              <a:endCxn id="16" idx="7"/>
            </p:cNvCxnSpPr>
            <p:nvPr/>
          </p:nvCxnSpPr>
          <p:spPr bwMode="auto">
            <a:xfrm flipH="1">
              <a:off x="5267240" y="2195171"/>
              <a:ext cx="414337" cy="32067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5"/>
            <p:cNvCxnSpPr>
              <a:cxnSpLocks noChangeShapeType="1"/>
              <a:stCxn id="15" idx="5"/>
              <a:endCxn id="17" idx="1"/>
            </p:cNvCxnSpPr>
            <p:nvPr/>
          </p:nvCxnSpPr>
          <p:spPr bwMode="auto">
            <a:xfrm>
              <a:off x="5986377" y="2195170"/>
              <a:ext cx="415925" cy="322262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6"/>
            <p:cNvCxnSpPr>
              <a:cxnSpLocks noChangeShapeType="1"/>
              <a:stCxn id="16" idx="3"/>
              <a:endCxn id="18" idx="7"/>
            </p:cNvCxnSpPr>
            <p:nvPr/>
          </p:nvCxnSpPr>
          <p:spPr bwMode="auto">
            <a:xfrm flipH="1">
              <a:off x="4546515" y="2842870"/>
              <a:ext cx="415925" cy="538162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7"/>
            <p:cNvCxnSpPr>
              <a:cxnSpLocks noChangeShapeType="1"/>
              <a:stCxn id="17" idx="3"/>
              <a:endCxn id="19" idx="7"/>
            </p:cNvCxnSpPr>
            <p:nvPr/>
          </p:nvCxnSpPr>
          <p:spPr bwMode="auto">
            <a:xfrm flipH="1">
              <a:off x="6059401" y="2844458"/>
              <a:ext cx="342900" cy="53657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8"/>
            <p:cNvCxnSpPr>
              <a:cxnSpLocks noChangeShapeType="1"/>
              <a:stCxn id="17" idx="5"/>
              <a:endCxn id="20" idx="1"/>
            </p:cNvCxnSpPr>
            <p:nvPr/>
          </p:nvCxnSpPr>
          <p:spPr bwMode="auto">
            <a:xfrm>
              <a:off x="6707101" y="2844458"/>
              <a:ext cx="342900" cy="53657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5178340" y="4205458"/>
              <a:ext cx="431800" cy="431800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6491201" y="4205458"/>
              <a:ext cx="431800" cy="431800"/>
            </a:xfrm>
            <a:prstGeom prst="ellipse">
              <a:avLst/>
            </a:prstGeom>
            <a:solidFill>
              <a:srgbClr val="0000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28" name="AutoShape 27"/>
            <p:cNvCxnSpPr>
              <a:cxnSpLocks noChangeShapeType="1"/>
              <a:stCxn id="26" idx="0"/>
              <a:endCxn id="19" idx="3"/>
            </p:cNvCxnSpPr>
            <p:nvPr/>
          </p:nvCxnSpPr>
          <p:spPr bwMode="auto">
            <a:xfrm flipV="1">
              <a:off x="5394240" y="3697209"/>
              <a:ext cx="360098" cy="508249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7"/>
            <p:cNvCxnSpPr>
              <a:cxnSpLocks noChangeShapeType="1"/>
              <a:stCxn id="27" idx="0"/>
              <a:endCxn id="20" idx="3"/>
            </p:cNvCxnSpPr>
            <p:nvPr/>
          </p:nvCxnSpPr>
          <p:spPr bwMode="auto">
            <a:xfrm flipV="1">
              <a:off x="6707101" y="3697209"/>
              <a:ext cx="342637" cy="508249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1427439" y="4699715"/>
            <a:ext cx="5396199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先序遍历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 B D C E G F H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中序遍历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 B A G E C H F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后序遍历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 B G E H F C A</a:t>
            </a: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6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703049" y="2251468"/>
            <a:ext cx="1054313" cy="955176"/>
            <a:chOff x="3776128" y="2603133"/>
            <a:chExt cx="1054313" cy="955176"/>
          </a:xfrm>
        </p:grpSpPr>
        <p:sp>
          <p:nvSpPr>
            <p:cNvPr id="51" name="椭圆 50"/>
            <p:cNvSpPr/>
            <p:nvPr/>
          </p:nvSpPr>
          <p:spPr>
            <a:xfrm>
              <a:off x="4427292" y="3130472"/>
              <a:ext cx="403149" cy="427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776128" y="2603133"/>
              <a:ext cx="403149" cy="427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82999" y="2088389"/>
            <a:ext cx="5396199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先序遍历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 B D C E F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中序遍历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 D A E C F</a:t>
            </a: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82999" y="322478"/>
            <a:ext cx="9144000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给出二叉树的</a:t>
            </a:r>
            <a:r>
              <a:rPr kumimoji="1" lang="zh-CN" altLang="en-US" sz="2800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先序遍历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序列和</a:t>
            </a:r>
            <a:r>
              <a:rPr kumimoji="1" lang="zh-CN" altLang="en-US" sz="2800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中序遍历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序列可以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唯一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  定一棵二叉树。</a:t>
            </a:r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6380886" y="2694709"/>
            <a:ext cx="431800" cy="4318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7" name="Oval 21"/>
          <p:cNvSpPr>
            <a:spLocks noChangeArrowheads="1"/>
          </p:cNvSpPr>
          <p:nvPr/>
        </p:nvSpPr>
        <p:spPr bwMode="auto">
          <a:xfrm>
            <a:off x="8325574" y="2656609"/>
            <a:ext cx="431800" cy="4318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6749186" y="3072535"/>
            <a:ext cx="712788" cy="917575"/>
            <a:chOff x="8273186" y="3072534"/>
            <a:chExt cx="712788" cy="917575"/>
          </a:xfrm>
        </p:grpSpPr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8554174" y="3558309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1" name="AutoShape 25"/>
            <p:cNvCxnSpPr>
              <a:cxnSpLocks noChangeShapeType="1"/>
              <a:stCxn id="15" idx="5"/>
              <a:endCxn id="16" idx="1"/>
            </p:cNvCxnSpPr>
            <p:nvPr/>
          </p:nvCxnSpPr>
          <p:spPr bwMode="auto">
            <a:xfrm>
              <a:off x="8273186" y="3072534"/>
              <a:ext cx="344488" cy="539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" name="组合 40"/>
          <p:cNvGrpSpPr/>
          <p:nvPr/>
        </p:nvGrpSpPr>
        <p:grpSpPr>
          <a:xfrm>
            <a:off x="6749186" y="1902548"/>
            <a:ext cx="1639888" cy="846137"/>
            <a:chOff x="8273186" y="1902547"/>
            <a:chExt cx="1639888" cy="846137"/>
          </a:xfrm>
        </p:grpSpPr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8984386" y="1902547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20" name="AutoShape 24"/>
            <p:cNvCxnSpPr>
              <a:cxnSpLocks noChangeShapeType="1"/>
              <a:stCxn id="14" idx="3"/>
              <a:endCxn id="15" idx="7"/>
            </p:cNvCxnSpPr>
            <p:nvPr/>
          </p:nvCxnSpPr>
          <p:spPr bwMode="auto">
            <a:xfrm flipH="1">
              <a:off x="8273186" y="2280372"/>
              <a:ext cx="774700" cy="4683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6"/>
            <p:cNvCxnSpPr>
              <a:cxnSpLocks noChangeShapeType="1"/>
              <a:stCxn id="14" idx="5"/>
              <a:endCxn id="17" idx="1"/>
            </p:cNvCxnSpPr>
            <p:nvPr/>
          </p:nvCxnSpPr>
          <p:spPr bwMode="auto">
            <a:xfrm>
              <a:off x="9352686" y="2280372"/>
              <a:ext cx="560388" cy="4302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组合 45"/>
          <p:cNvGrpSpPr/>
          <p:nvPr/>
        </p:nvGrpSpPr>
        <p:grpSpPr>
          <a:xfrm>
            <a:off x="7604849" y="3025173"/>
            <a:ext cx="1539151" cy="981261"/>
            <a:chOff x="9128849" y="3025172"/>
            <a:chExt cx="1539151" cy="981261"/>
          </a:xfrm>
        </p:grpSpPr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9128849" y="3558309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9" name="Oval 23"/>
            <p:cNvSpPr>
              <a:spLocks noChangeArrowheads="1"/>
            </p:cNvSpPr>
            <p:nvPr/>
          </p:nvSpPr>
          <p:spPr bwMode="auto">
            <a:xfrm>
              <a:off x="10236200" y="3574633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23" name="AutoShape 27"/>
            <p:cNvCxnSpPr>
              <a:cxnSpLocks noChangeShapeType="1"/>
              <a:stCxn id="17" idx="3"/>
              <a:endCxn id="18" idx="7"/>
            </p:cNvCxnSpPr>
            <p:nvPr/>
          </p:nvCxnSpPr>
          <p:spPr bwMode="auto">
            <a:xfrm flipH="1">
              <a:off x="9497149" y="3034434"/>
              <a:ext cx="415925" cy="5778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8"/>
            <p:cNvCxnSpPr>
              <a:cxnSpLocks noChangeShapeType="1"/>
              <a:stCxn id="17" idx="5"/>
              <a:endCxn id="19" idx="0"/>
            </p:cNvCxnSpPr>
            <p:nvPr/>
          </p:nvCxnSpPr>
          <p:spPr bwMode="auto">
            <a:xfrm>
              <a:off x="10218138" y="3025172"/>
              <a:ext cx="233962" cy="5494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Text Box 2"/>
          <p:cNvSpPr txBox="1">
            <a:spLocks noChangeArrowheads="1"/>
          </p:cNvSpPr>
          <p:nvPr/>
        </p:nvSpPr>
        <p:spPr bwMode="auto">
          <a:xfrm>
            <a:off x="247086" y="4476496"/>
            <a:ext cx="5396199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先序遍历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 B D E C F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中序遍历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 B E A F C</a:t>
            </a: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456292" y="4290654"/>
            <a:ext cx="2667207" cy="2111374"/>
            <a:chOff x="7980292" y="4290654"/>
            <a:chExt cx="2667207" cy="2111374"/>
          </a:xfrm>
        </p:grpSpPr>
        <p:sp>
          <p:nvSpPr>
            <p:cNvPr id="28" name="Oval 18"/>
            <p:cNvSpPr>
              <a:spLocks noChangeArrowheads="1"/>
            </p:cNvSpPr>
            <p:nvPr/>
          </p:nvSpPr>
          <p:spPr bwMode="auto">
            <a:xfrm>
              <a:off x="9555092" y="4290654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8475592" y="5082816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7980292" y="5946416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1" name="Oval 21"/>
            <p:cNvSpPr>
              <a:spLocks noChangeArrowheads="1"/>
            </p:cNvSpPr>
            <p:nvPr/>
          </p:nvSpPr>
          <p:spPr bwMode="auto">
            <a:xfrm>
              <a:off x="10215699" y="5064689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9013755" y="5946416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9918630" y="5970228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34" name="AutoShape 24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flipH="1">
              <a:off x="8843892" y="4668479"/>
              <a:ext cx="774700" cy="4683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25"/>
            <p:cNvCxnSpPr>
              <a:cxnSpLocks noChangeShapeType="1"/>
              <a:stCxn id="29" idx="3"/>
              <a:endCxn id="30" idx="0"/>
            </p:cNvCxnSpPr>
            <p:nvPr/>
          </p:nvCxnSpPr>
          <p:spPr bwMode="auto">
            <a:xfrm flipH="1">
              <a:off x="8196192" y="5451116"/>
              <a:ext cx="342900" cy="495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26"/>
            <p:cNvCxnSpPr>
              <a:cxnSpLocks noChangeShapeType="1"/>
              <a:stCxn id="28" idx="5"/>
              <a:endCxn id="31" idx="1"/>
            </p:cNvCxnSpPr>
            <p:nvPr/>
          </p:nvCxnSpPr>
          <p:spPr bwMode="auto">
            <a:xfrm>
              <a:off x="9923656" y="4659218"/>
              <a:ext cx="355279" cy="46870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27"/>
            <p:cNvCxnSpPr>
              <a:cxnSpLocks noChangeShapeType="1"/>
              <a:stCxn id="29" idx="5"/>
              <a:endCxn id="32" idx="0"/>
            </p:cNvCxnSpPr>
            <p:nvPr/>
          </p:nvCxnSpPr>
          <p:spPr bwMode="auto">
            <a:xfrm>
              <a:off x="8843892" y="5451116"/>
              <a:ext cx="385763" cy="4953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28"/>
            <p:cNvCxnSpPr>
              <a:cxnSpLocks noChangeShapeType="1"/>
              <a:stCxn id="31" idx="3"/>
              <a:endCxn id="33" idx="0"/>
            </p:cNvCxnSpPr>
            <p:nvPr/>
          </p:nvCxnSpPr>
          <p:spPr bwMode="auto">
            <a:xfrm flipH="1">
              <a:off x="10134530" y="5433253"/>
              <a:ext cx="144405" cy="5369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" name="组合 43"/>
          <p:cNvGrpSpPr/>
          <p:nvPr/>
        </p:nvGrpSpPr>
        <p:grpSpPr>
          <a:xfrm>
            <a:off x="2747312" y="3206644"/>
            <a:ext cx="1874049" cy="0"/>
            <a:chOff x="3820391" y="3558309"/>
            <a:chExt cx="1874049" cy="0"/>
          </a:xfrm>
        </p:grpSpPr>
        <p:cxnSp>
          <p:nvCxnSpPr>
            <p:cNvPr id="43" name="直接连接符 42"/>
            <p:cNvCxnSpPr/>
            <p:nvPr/>
          </p:nvCxnSpPr>
          <p:spPr>
            <a:xfrm flipV="1">
              <a:off x="3820391" y="3558309"/>
              <a:ext cx="60690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4830440" y="3558309"/>
              <a:ext cx="86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/>
          <p:cNvCxnSpPr/>
          <p:nvPr/>
        </p:nvCxnSpPr>
        <p:spPr>
          <a:xfrm flipV="1">
            <a:off x="3050762" y="2652404"/>
            <a:ext cx="606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3757360" y="2652404"/>
            <a:ext cx="86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35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335665" y="2186754"/>
            <a:ext cx="1322070" cy="928688"/>
            <a:chOff x="4618068" y="2772785"/>
            <a:chExt cx="1322070" cy="928688"/>
          </a:xfrm>
        </p:grpSpPr>
        <p:sp>
          <p:nvSpPr>
            <p:cNvPr id="5" name="椭圆 4"/>
            <p:cNvSpPr/>
            <p:nvPr/>
          </p:nvSpPr>
          <p:spPr>
            <a:xfrm>
              <a:off x="5562948" y="2772785"/>
              <a:ext cx="377190" cy="377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618068" y="3323648"/>
              <a:ext cx="377190" cy="3778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200317" y="458461"/>
            <a:ext cx="9144000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给出二叉树的</a:t>
            </a:r>
            <a:r>
              <a:rPr kumimoji="1" lang="zh-CN" altLang="en-US" sz="2800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后序遍历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序列和</a:t>
            </a:r>
            <a:r>
              <a:rPr kumimoji="1" lang="zh-CN" altLang="en-US" sz="2800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中序遍历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序列可以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唯一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定一棵二叉树。</a:t>
            </a:r>
          </a:p>
        </p:txBody>
      </p:sp>
      <p:sp>
        <p:nvSpPr>
          <p:cNvPr id="14" name="Oval 18"/>
          <p:cNvSpPr>
            <a:spLocks noChangeArrowheads="1"/>
          </p:cNvSpPr>
          <p:nvPr/>
        </p:nvSpPr>
        <p:spPr bwMode="auto">
          <a:xfrm>
            <a:off x="7283741" y="1829811"/>
            <a:ext cx="431800" cy="4318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204241" y="2207637"/>
            <a:ext cx="1143000" cy="846137"/>
            <a:chOff x="7728241" y="2207636"/>
            <a:chExt cx="1143000" cy="846137"/>
          </a:xfrm>
        </p:grpSpPr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7728241" y="2621973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cxnSp>
          <p:nvCxnSpPr>
            <p:cNvPr id="20" name="AutoShape 24"/>
            <p:cNvCxnSpPr>
              <a:cxnSpLocks noChangeShapeType="1"/>
              <a:stCxn id="14" idx="3"/>
              <a:endCxn id="15" idx="7"/>
            </p:cNvCxnSpPr>
            <p:nvPr/>
          </p:nvCxnSpPr>
          <p:spPr bwMode="auto">
            <a:xfrm flipH="1">
              <a:off x="8096541" y="2207636"/>
              <a:ext cx="774700" cy="4683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6572541" y="2999799"/>
            <a:ext cx="712788" cy="917575"/>
            <a:chOff x="8096541" y="2999798"/>
            <a:chExt cx="712788" cy="917575"/>
          </a:xfrm>
        </p:grpSpPr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8377529" y="3485573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21" name="AutoShape 25"/>
            <p:cNvCxnSpPr>
              <a:cxnSpLocks noChangeShapeType="1"/>
              <a:stCxn id="15" idx="5"/>
              <a:endCxn id="16" idx="1"/>
            </p:cNvCxnSpPr>
            <p:nvPr/>
          </p:nvCxnSpPr>
          <p:spPr bwMode="auto">
            <a:xfrm>
              <a:off x="8096541" y="2999798"/>
              <a:ext cx="344488" cy="539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组合 8"/>
          <p:cNvGrpSpPr/>
          <p:nvPr/>
        </p:nvGrpSpPr>
        <p:grpSpPr>
          <a:xfrm>
            <a:off x="7652041" y="2207637"/>
            <a:ext cx="928688" cy="808037"/>
            <a:chOff x="9176041" y="2207636"/>
            <a:chExt cx="928688" cy="808037"/>
          </a:xfrm>
        </p:grpSpPr>
        <p:sp>
          <p:nvSpPr>
            <p:cNvPr id="17" name="Oval 21"/>
            <p:cNvSpPr>
              <a:spLocks noChangeArrowheads="1"/>
            </p:cNvSpPr>
            <p:nvPr/>
          </p:nvSpPr>
          <p:spPr bwMode="auto">
            <a:xfrm>
              <a:off x="9672929" y="2583873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22" name="AutoShape 26"/>
            <p:cNvCxnSpPr>
              <a:cxnSpLocks noChangeShapeType="1"/>
              <a:stCxn id="14" idx="5"/>
              <a:endCxn id="17" idx="1"/>
            </p:cNvCxnSpPr>
            <p:nvPr/>
          </p:nvCxnSpPr>
          <p:spPr bwMode="auto">
            <a:xfrm>
              <a:off x="9176041" y="2207636"/>
              <a:ext cx="560388" cy="4302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" name="组合 9"/>
          <p:cNvGrpSpPr/>
          <p:nvPr/>
        </p:nvGrpSpPr>
        <p:grpSpPr>
          <a:xfrm>
            <a:off x="7428204" y="2952438"/>
            <a:ext cx="1715796" cy="964936"/>
            <a:chOff x="8952204" y="2952437"/>
            <a:chExt cx="1715796" cy="964936"/>
          </a:xfrm>
        </p:grpSpPr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8952204" y="3485573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9" name="Oval 23"/>
            <p:cNvSpPr>
              <a:spLocks noChangeArrowheads="1"/>
            </p:cNvSpPr>
            <p:nvPr/>
          </p:nvSpPr>
          <p:spPr bwMode="auto">
            <a:xfrm>
              <a:off x="10236200" y="3485573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23" name="AutoShape 27"/>
            <p:cNvCxnSpPr>
              <a:cxnSpLocks noChangeShapeType="1"/>
              <a:stCxn id="17" idx="3"/>
              <a:endCxn id="18" idx="7"/>
            </p:cNvCxnSpPr>
            <p:nvPr/>
          </p:nvCxnSpPr>
          <p:spPr bwMode="auto">
            <a:xfrm flipH="1">
              <a:off x="9320504" y="2961698"/>
              <a:ext cx="415925" cy="5778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8"/>
            <p:cNvCxnSpPr>
              <a:cxnSpLocks noChangeShapeType="1"/>
              <a:stCxn id="17" idx="5"/>
              <a:endCxn id="19" idx="0"/>
            </p:cNvCxnSpPr>
            <p:nvPr/>
          </p:nvCxnSpPr>
          <p:spPr bwMode="auto">
            <a:xfrm>
              <a:off x="10041493" y="2952437"/>
              <a:ext cx="410607" cy="5331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矩形 1"/>
          <p:cNvSpPr/>
          <p:nvPr/>
        </p:nvSpPr>
        <p:spPr>
          <a:xfrm>
            <a:off x="153421" y="2022731"/>
            <a:ext cx="6096000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后序遍历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D B E F C A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中序遍历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 D A E C F</a:t>
            </a: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5450" y="3839507"/>
            <a:ext cx="6096000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后序遍历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 D B E F C A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中序遍历</a:t>
            </a: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 B D A E C F</a:t>
            </a:r>
            <a:endParaRPr kumimoji="1"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752238" y="4206010"/>
            <a:ext cx="3439680" cy="2108778"/>
            <a:chOff x="7276237" y="4206010"/>
            <a:chExt cx="3439680" cy="2108778"/>
          </a:xfrm>
        </p:grpSpPr>
        <p:sp>
          <p:nvSpPr>
            <p:cNvPr id="28" name="Oval 18"/>
            <p:cNvSpPr>
              <a:spLocks noChangeArrowheads="1"/>
            </p:cNvSpPr>
            <p:nvPr/>
          </p:nvSpPr>
          <p:spPr bwMode="auto">
            <a:xfrm>
              <a:off x="8852191" y="4206010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7772691" y="4998172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8421979" y="5861772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1" name="Oval 21"/>
            <p:cNvSpPr>
              <a:spLocks noChangeArrowheads="1"/>
            </p:cNvSpPr>
            <p:nvPr/>
          </p:nvSpPr>
          <p:spPr bwMode="auto">
            <a:xfrm>
              <a:off x="9717379" y="4960072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8996654" y="5861772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10284117" y="5879988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34" name="AutoShape 24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flipH="1">
              <a:off x="8140991" y="4583835"/>
              <a:ext cx="774700" cy="4683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25"/>
            <p:cNvCxnSpPr>
              <a:cxnSpLocks noChangeShapeType="1"/>
              <a:stCxn id="29" idx="5"/>
              <a:endCxn id="30" idx="1"/>
            </p:cNvCxnSpPr>
            <p:nvPr/>
          </p:nvCxnSpPr>
          <p:spPr bwMode="auto">
            <a:xfrm>
              <a:off x="8140991" y="5375997"/>
              <a:ext cx="344488" cy="539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26"/>
            <p:cNvCxnSpPr>
              <a:cxnSpLocks noChangeShapeType="1"/>
              <a:stCxn id="28" idx="5"/>
              <a:endCxn id="31" idx="1"/>
            </p:cNvCxnSpPr>
            <p:nvPr/>
          </p:nvCxnSpPr>
          <p:spPr bwMode="auto">
            <a:xfrm>
              <a:off x="9220491" y="4583835"/>
              <a:ext cx="560388" cy="4302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27"/>
            <p:cNvCxnSpPr>
              <a:cxnSpLocks noChangeShapeType="1"/>
              <a:stCxn id="31" idx="3"/>
              <a:endCxn id="32" idx="7"/>
            </p:cNvCxnSpPr>
            <p:nvPr/>
          </p:nvCxnSpPr>
          <p:spPr bwMode="auto">
            <a:xfrm flipH="1">
              <a:off x="9364954" y="5337897"/>
              <a:ext cx="415925" cy="5778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28"/>
            <p:cNvCxnSpPr>
              <a:cxnSpLocks noChangeShapeType="1"/>
              <a:stCxn id="31" idx="5"/>
              <a:endCxn id="33" idx="0"/>
            </p:cNvCxnSpPr>
            <p:nvPr/>
          </p:nvCxnSpPr>
          <p:spPr bwMode="auto">
            <a:xfrm>
              <a:off x="10085943" y="5328636"/>
              <a:ext cx="414074" cy="5513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7276237" y="5882988"/>
              <a:ext cx="431800" cy="43180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40" name="AutoShape 27"/>
            <p:cNvCxnSpPr>
              <a:cxnSpLocks noChangeShapeType="1"/>
              <a:stCxn id="29" idx="3"/>
              <a:endCxn id="39" idx="0"/>
            </p:cNvCxnSpPr>
            <p:nvPr/>
          </p:nvCxnSpPr>
          <p:spPr bwMode="auto">
            <a:xfrm flipH="1">
              <a:off x="7492137" y="5366736"/>
              <a:ext cx="343790" cy="51625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" name="组合 45"/>
          <p:cNvGrpSpPr/>
          <p:nvPr/>
        </p:nvGrpSpPr>
        <p:grpSpPr>
          <a:xfrm>
            <a:off x="2741541" y="3115442"/>
            <a:ext cx="1874049" cy="0"/>
            <a:chOff x="3820391" y="3558309"/>
            <a:chExt cx="1874049" cy="0"/>
          </a:xfrm>
        </p:grpSpPr>
        <p:cxnSp>
          <p:nvCxnSpPr>
            <p:cNvPr id="47" name="直接连接符 46"/>
            <p:cNvCxnSpPr/>
            <p:nvPr/>
          </p:nvCxnSpPr>
          <p:spPr>
            <a:xfrm flipV="1">
              <a:off x="3820391" y="3558309"/>
              <a:ext cx="60690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4830440" y="3558309"/>
              <a:ext cx="864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直接连接符 48"/>
          <p:cNvCxnSpPr/>
          <p:nvPr/>
        </p:nvCxnSpPr>
        <p:spPr>
          <a:xfrm flipV="1">
            <a:off x="2728765" y="2532252"/>
            <a:ext cx="6069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3417291" y="2532252"/>
            <a:ext cx="86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6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17526" y="576795"/>
            <a:ext cx="9144000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n&gt;1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时，给出二叉树的</a:t>
            </a:r>
            <a:r>
              <a:rPr kumimoji="1" lang="zh-CN" altLang="en-US" sz="2800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先序遍历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序列和</a:t>
            </a:r>
            <a:r>
              <a:rPr kumimoji="1" lang="zh-CN" altLang="en-US" sz="2800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后序遍历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序列</a:t>
            </a:r>
            <a:r>
              <a:rPr kumimoji="1"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不可以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唯一确定一棵二叉树。</a:t>
            </a:r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5657705" y="1745728"/>
            <a:ext cx="3095625" cy="2087562"/>
            <a:chOff x="3264" y="1776"/>
            <a:chExt cx="1950" cy="1315"/>
          </a:xfrm>
        </p:grpSpPr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3944" y="1776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3264" y="2275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6" name="Oval 20"/>
            <p:cNvSpPr>
              <a:spLocks noChangeArrowheads="1"/>
            </p:cNvSpPr>
            <p:nvPr/>
          </p:nvSpPr>
          <p:spPr bwMode="auto">
            <a:xfrm>
              <a:off x="3673" y="2819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>
              <a:off x="4489" y="2251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4035" y="2819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9" name="Oval 23"/>
            <p:cNvSpPr>
              <a:spLocks noChangeArrowheads="1"/>
            </p:cNvSpPr>
            <p:nvPr/>
          </p:nvSpPr>
          <p:spPr bwMode="auto">
            <a:xfrm>
              <a:off x="4942" y="2819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20" name="AutoShape 24"/>
            <p:cNvCxnSpPr>
              <a:cxnSpLocks noChangeShapeType="1"/>
              <a:stCxn id="14" idx="3"/>
              <a:endCxn id="15" idx="7"/>
            </p:cNvCxnSpPr>
            <p:nvPr/>
          </p:nvCxnSpPr>
          <p:spPr bwMode="auto">
            <a:xfrm flipH="1">
              <a:off x="3496" y="2014"/>
              <a:ext cx="488" cy="2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5"/>
            <p:cNvCxnSpPr>
              <a:cxnSpLocks noChangeShapeType="1"/>
              <a:stCxn id="15" idx="5"/>
              <a:endCxn id="16" idx="1"/>
            </p:cNvCxnSpPr>
            <p:nvPr/>
          </p:nvCxnSpPr>
          <p:spPr bwMode="auto">
            <a:xfrm>
              <a:off x="3496" y="2513"/>
              <a:ext cx="217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6"/>
            <p:cNvCxnSpPr>
              <a:cxnSpLocks noChangeShapeType="1"/>
              <a:stCxn id="14" idx="5"/>
              <a:endCxn id="17" idx="1"/>
            </p:cNvCxnSpPr>
            <p:nvPr/>
          </p:nvCxnSpPr>
          <p:spPr bwMode="auto">
            <a:xfrm>
              <a:off x="4176" y="2014"/>
              <a:ext cx="353" cy="27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7"/>
            <p:cNvCxnSpPr>
              <a:cxnSpLocks noChangeShapeType="1"/>
              <a:stCxn id="17" idx="3"/>
              <a:endCxn id="18" idx="7"/>
            </p:cNvCxnSpPr>
            <p:nvPr/>
          </p:nvCxnSpPr>
          <p:spPr bwMode="auto">
            <a:xfrm flipH="1">
              <a:off x="4267" y="2489"/>
              <a:ext cx="262" cy="3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8"/>
            <p:cNvCxnSpPr>
              <a:cxnSpLocks noChangeShapeType="1"/>
              <a:stCxn id="17" idx="5"/>
              <a:endCxn id="19" idx="1"/>
            </p:cNvCxnSpPr>
            <p:nvPr/>
          </p:nvCxnSpPr>
          <p:spPr bwMode="auto">
            <a:xfrm>
              <a:off x="4721" y="2489"/>
              <a:ext cx="261" cy="3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矩形 24"/>
          <p:cNvSpPr/>
          <p:nvPr/>
        </p:nvSpPr>
        <p:spPr>
          <a:xfrm>
            <a:off x="216192" y="2326908"/>
            <a:ext cx="6096000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先序遍历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D C E F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后序遍历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B E F C A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17"/>
          <p:cNvGrpSpPr>
            <a:grpSpLocks/>
          </p:cNvGrpSpPr>
          <p:nvPr/>
        </p:nvGrpSpPr>
        <p:grpSpPr bwMode="auto">
          <a:xfrm>
            <a:off x="5333855" y="4229193"/>
            <a:ext cx="3527425" cy="2087562"/>
            <a:chOff x="2992" y="1776"/>
            <a:chExt cx="2222" cy="1315"/>
          </a:xfrm>
        </p:grpSpPr>
        <p:sp>
          <p:nvSpPr>
            <p:cNvPr id="27" name="Oval 18"/>
            <p:cNvSpPr>
              <a:spLocks noChangeArrowheads="1"/>
            </p:cNvSpPr>
            <p:nvPr/>
          </p:nvSpPr>
          <p:spPr bwMode="auto">
            <a:xfrm>
              <a:off x="3944" y="1776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8" name="Oval 19"/>
            <p:cNvSpPr>
              <a:spLocks noChangeArrowheads="1"/>
            </p:cNvSpPr>
            <p:nvPr/>
          </p:nvSpPr>
          <p:spPr bwMode="auto">
            <a:xfrm>
              <a:off x="3264" y="2275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" name="Oval 20"/>
            <p:cNvSpPr>
              <a:spLocks noChangeArrowheads="1"/>
            </p:cNvSpPr>
            <p:nvPr/>
          </p:nvSpPr>
          <p:spPr bwMode="auto">
            <a:xfrm>
              <a:off x="2992" y="2819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" name="Oval 21"/>
            <p:cNvSpPr>
              <a:spLocks noChangeArrowheads="1"/>
            </p:cNvSpPr>
            <p:nvPr/>
          </p:nvSpPr>
          <p:spPr bwMode="auto">
            <a:xfrm>
              <a:off x="4489" y="2251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1" name="Oval 22"/>
            <p:cNvSpPr>
              <a:spLocks noChangeArrowheads="1"/>
            </p:cNvSpPr>
            <p:nvPr/>
          </p:nvSpPr>
          <p:spPr bwMode="auto">
            <a:xfrm>
              <a:off x="4035" y="2819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2" name="Oval 23"/>
            <p:cNvSpPr>
              <a:spLocks noChangeArrowheads="1"/>
            </p:cNvSpPr>
            <p:nvPr/>
          </p:nvSpPr>
          <p:spPr bwMode="auto">
            <a:xfrm>
              <a:off x="4942" y="2819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33" name="AutoShape 24"/>
            <p:cNvCxnSpPr>
              <a:cxnSpLocks noChangeShapeType="1"/>
              <a:stCxn id="27" idx="3"/>
              <a:endCxn id="28" idx="7"/>
            </p:cNvCxnSpPr>
            <p:nvPr/>
          </p:nvCxnSpPr>
          <p:spPr bwMode="auto">
            <a:xfrm flipH="1">
              <a:off x="3496" y="2014"/>
              <a:ext cx="488" cy="2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AutoShape 25"/>
            <p:cNvCxnSpPr>
              <a:cxnSpLocks noChangeShapeType="1"/>
              <a:stCxn id="28" idx="3"/>
              <a:endCxn id="29" idx="0"/>
            </p:cNvCxnSpPr>
            <p:nvPr/>
          </p:nvCxnSpPr>
          <p:spPr bwMode="auto">
            <a:xfrm flipH="1">
              <a:off x="3128" y="2507"/>
              <a:ext cx="176" cy="3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26"/>
            <p:cNvCxnSpPr>
              <a:cxnSpLocks noChangeShapeType="1"/>
              <a:stCxn id="27" idx="5"/>
              <a:endCxn id="30" idx="1"/>
            </p:cNvCxnSpPr>
            <p:nvPr/>
          </p:nvCxnSpPr>
          <p:spPr bwMode="auto">
            <a:xfrm>
              <a:off x="4176" y="2014"/>
              <a:ext cx="353" cy="27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27"/>
            <p:cNvCxnSpPr>
              <a:cxnSpLocks noChangeShapeType="1"/>
              <a:stCxn id="30" idx="3"/>
              <a:endCxn id="31" idx="7"/>
            </p:cNvCxnSpPr>
            <p:nvPr/>
          </p:nvCxnSpPr>
          <p:spPr bwMode="auto">
            <a:xfrm flipH="1">
              <a:off x="4267" y="2489"/>
              <a:ext cx="262" cy="3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28"/>
            <p:cNvCxnSpPr>
              <a:cxnSpLocks noChangeShapeType="1"/>
              <a:stCxn id="30" idx="5"/>
              <a:endCxn id="32" idx="1"/>
            </p:cNvCxnSpPr>
            <p:nvPr/>
          </p:nvCxnSpPr>
          <p:spPr bwMode="auto">
            <a:xfrm>
              <a:off x="4721" y="2489"/>
              <a:ext cx="261" cy="36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矩形 40"/>
          <p:cNvSpPr/>
          <p:nvPr/>
        </p:nvSpPr>
        <p:spPr>
          <a:xfrm>
            <a:off x="216192" y="4293110"/>
            <a:ext cx="6096000" cy="12126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28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先序遍历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D C E F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后序遍历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序列：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B E F C A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24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108799" y="181219"/>
            <a:ext cx="9404723" cy="140053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二叉树遍历的应用</a:t>
            </a:r>
          </a:p>
        </p:txBody>
      </p:sp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162676" y="1222655"/>
            <a:ext cx="6800557" cy="436029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计算二叉树的结点数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求二叉树的结点数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Size(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BTree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bt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{ return Size(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bt.Root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);}</a:t>
            </a:r>
          </a:p>
          <a:p>
            <a:pPr eaLnBrk="1" hangingPunct="1">
              <a:lnSpc>
                <a:spcPct val="110000"/>
              </a:lnSpc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Size(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BTNode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 t)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{ if(!t) return 0;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return Size(t-&gt;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LChild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+ Size(t-&gt;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RChild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 + 1;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79876" name="Group 17"/>
          <p:cNvGrpSpPr>
            <a:grpSpLocks/>
          </p:cNvGrpSpPr>
          <p:nvPr/>
        </p:nvGrpSpPr>
        <p:grpSpPr bwMode="auto">
          <a:xfrm>
            <a:off x="5580065" y="2490790"/>
            <a:ext cx="2727325" cy="1882775"/>
            <a:chOff x="3408" y="1440"/>
            <a:chExt cx="1718" cy="1186"/>
          </a:xfrm>
        </p:grpSpPr>
        <p:sp>
          <p:nvSpPr>
            <p:cNvPr id="79883" name="Oval 5"/>
            <p:cNvSpPr>
              <a:spLocks noChangeArrowheads="1"/>
            </p:cNvSpPr>
            <p:nvPr/>
          </p:nvSpPr>
          <p:spPr bwMode="auto">
            <a:xfrm>
              <a:off x="3994" y="1440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79884" name="Oval 6"/>
            <p:cNvSpPr>
              <a:spLocks noChangeArrowheads="1"/>
            </p:cNvSpPr>
            <p:nvPr/>
          </p:nvSpPr>
          <p:spPr bwMode="auto">
            <a:xfrm>
              <a:off x="3408" y="1877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79885" name="Oval 7"/>
            <p:cNvSpPr>
              <a:spLocks noChangeArrowheads="1"/>
            </p:cNvSpPr>
            <p:nvPr/>
          </p:nvSpPr>
          <p:spPr bwMode="auto">
            <a:xfrm>
              <a:off x="3760" y="2354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D</a:t>
              </a:r>
            </a:p>
          </p:txBody>
        </p:sp>
        <p:sp>
          <p:nvSpPr>
            <p:cNvPr id="79886" name="Oval 8"/>
            <p:cNvSpPr>
              <a:spLocks noChangeArrowheads="1"/>
            </p:cNvSpPr>
            <p:nvPr/>
          </p:nvSpPr>
          <p:spPr bwMode="auto">
            <a:xfrm>
              <a:off x="4463" y="1856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C</a:t>
              </a:r>
            </a:p>
          </p:txBody>
        </p:sp>
        <p:sp>
          <p:nvSpPr>
            <p:cNvPr id="79887" name="Oval 9"/>
            <p:cNvSpPr>
              <a:spLocks noChangeArrowheads="1"/>
            </p:cNvSpPr>
            <p:nvPr/>
          </p:nvSpPr>
          <p:spPr bwMode="auto">
            <a:xfrm>
              <a:off x="4072" y="2354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E</a:t>
              </a:r>
            </a:p>
          </p:txBody>
        </p:sp>
        <p:sp>
          <p:nvSpPr>
            <p:cNvPr id="79888" name="Oval 10"/>
            <p:cNvSpPr>
              <a:spLocks noChangeArrowheads="1"/>
            </p:cNvSpPr>
            <p:nvPr/>
          </p:nvSpPr>
          <p:spPr bwMode="auto">
            <a:xfrm>
              <a:off x="4854" y="2354"/>
              <a:ext cx="272" cy="27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F</a:t>
              </a:r>
            </a:p>
          </p:txBody>
        </p:sp>
      </p:grpSp>
      <p:cxnSp>
        <p:nvCxnSpPr>
          <p:cNvPr id="79877" name="AutoShape 11"/>
          <p:cNvCxnSpPr>
            <a:cxnSpLocks noChangeShapeType="1"/>
            <a:stCxn id="79883" idx="3"/>
            <a:endCxn id="79884" idx="7"/>
          </p:cNvCxnSpPr>
          <p:nvPr/>
        </p:nvCxnSpPr>
        <p:spPr bwMode="auto">
          <a:xfrm flipH="1">
            <a:off x="5948365" y="2868615"/>
            <a:ext cx="625475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78" name="AutoShape 12"/>
          <p:cNvCxnSpPr>
            <a:cxnSpLocks noChangeShapeType="1"/>
            <a:stCxn id="79884" idx="5"/>
            <a:endCxn id="79885" idx="1"/>
          </p:cNvCxnSpPr>
          <p:nvPr/>
        </p:nvCxnSpPr>
        <p:spPr bwMode="auto">
          <a:xfrm>
            <a:off x="5948363" y="3562350"/>
            <a:ext cx="254000" cy="4333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79" name="AutoShape 13"/>
          <p:cNvCxnSpPr>
            <a:cxnSpLocks noChangeShapeType="1"/>
            <a:stCxn id="79883" idx="5"/>
            <a:endCxn id="79886" idx="1"/>
          </p:cNvCxnSpPr>
          <p:nvPr/>
        </p:nvCxnSpPr>
        <p:spPr bwMode="auto">
          <a:xfrm>
            <a:off x="6878640" y="2868613"/>
            <a:ext cx="439737" cy="336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0" name="AutoShape 14"/>
          <p:cNvCxnSpPr>
            <a:cxnSpLocks noChangeShapeType="1"/>
            <a:stCxn id="79886" idx="3"/>
            <a:endCxn id="79887" idx="7"/>
          </p:cNvCxnSpPr>
          <p:nvPr/>
        </p:nvCxnSpPr>
        <p:spPr bwMode="auto">
          <a:xfrm flipH="1">
            <a:off x="7002463" y="3529015"/>
            <a:ext cx="315912" cy="466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1" name="AutoShape 15"/>
          <p:cNvCxnSpPr>
            <a:cxnSpLocks noChangeShapeType="1"/>
            <a:stCxn id="79886" idx="5"/>
            <a:endCxn id="79888" idx="1"/>
          </p:cNvCxnSpPr>
          <p:nvPr/>
        </p:nvCxnSpPr>
        <p:spPr bwMode="auto">
          <a:xfrm>
            <a:off x="7623177" y="3529015"/>
            <a:ext cx="315913" cy="466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/>
          <p:cNvSpPr txBox="1"/>
          <p:nvPr/>
        </p:nvSpPr>
        <p:spPr>
          <a:xfrm>
            <a:off x="6329997" y="5321342"/>
            <a:ext cx="166084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后序遍历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9653" y="5782675"/>
            <a:ext cx="4391507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如何改造成其他遍历方式？</a:t>
            </a:r>
          </a:p>
        </p:txBody>
      </p:sp>
    </p:spTree>
    <p:extLst>
      <p:ext uri="{BB962C8B-B14F-4D97-AF65-F5344CB8AC3E}">
        <p14:creationId xmlns:p14="http://schemas.microsoft.com/office/powerpoint/2010/main" val="410995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49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49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-1447" y="260737"/>
            <a:ext cx="4841688" cy="509588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二叉树复制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二叉树复制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BTNode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 Copy(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BTNode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 p)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{ if(!p) return NULL;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BTNode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 q =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NewNode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q-&gt;Element = p-&gt;element;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q-&gt;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LChild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= Copy(p-&gt;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LChild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q-&gt;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RChild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= Copy(p-&gt;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RChild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return q;}</a:t>
            </a:r>
          </a:p>
        </p:txBody>
      </p:sp>
      <p:grpSp>
        <p:nvGrpSpPr>
          <p:cNvPr id="80899" name="Group 29"/>
          <p:cNvGrpSpPr>
            <a:grpSpLocks/>
          </p:cNvGrpSpPr>
          <p:nvPr/>
        </p:nvGrpSpPr>
        <p:grpSpPr bwMode="auto">
          <a:xfrm>
            <a:off x="3048788" y="4795214"/>
            <a:ext cx="2667000" cy="1905000"/>
            <a:chOff x="2064" y="2784"/>
            <a:chExt cx="1680" cy="1200"/>
          </a:xfrm>
        </p:grpSpPr>
        <p:grpSp>
          <p:nvGrpSpPr>
            <p:cNvPr id="80916" name="Group 3"/>
            <p:cNvGrpSpPr>
              <a:grpSpLocks/>
            </p:cNvGrpSpPr>
            <p:nvPr/>
          </p:nvGrpSpPr>
          <p:grpSpPr bwMode="auto">
            <a:xfrm>
              <a:off x="2064" y="2832"/>
              <a:ext cx="1680" cy="1152"/>
              <a:chOff x="3264" y="1776"/>
              <a:chExt cx="1950" cy="1315"/>
            </a:xfrm>
          </p:grpSpPr>
          <p:sp>
            <p:nvSpPr>
              <p:cNvPr id="80918" name="Oval 4"/>
              <p:cNvSpPr>
                <a:spLocks noChangeArrowheads="1"/>
              </p:cNvSpPr>
              <p:nvPr/>
            </p:nvSpPr>
            <p:spPr bwMode="auto">
              <a:xfrm>
                <a:off x="3944" y="1776"/>
                <a:ext cx="272" cy="272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</a:t>
                </a:r>
              </a:p>
            </p:txBody>
          </p:sp>
          <p:sp>
            <p:nvSpPr>
              <p:cNvPr id="80919" name="Oval 5"/>
              <p:cNvSpPr>
                <a:spLocks noChangeArrowheads="1"/>
              </p:cNvSpPr>
              <p:nvPr/>
            </p:nvSpPr>
            <p:spPr bwMode="auto">
              <a:xfrm>
                <a:off x="3264" y="2275"/>
                <a:ext cx="272" cy="272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</a:t>
                </a:r>
              </a:p>
            </p:txBody>
          </p:sp>
          <p:sp>
            <p:nvSpPr>
              <p:cNvPr id="80920" name="Oval 6"/>
              <p:cNvSpPr>
                <a:spLocks noChangeArrowheads="1"/>
              </p:cNvSpPr>
              <p:nvPr/>
            </p:nvSpPr>
            <p:spPr bwMode="auto">
              <a:xfrm>
                <a:off x="3673" y="2819"/>
                <a:ext cx="272" cy="272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</a:t>
                </a:r>
              </a:p>
            </p:txBody>
          </p:sp>
          <p:sp>
            <p:nvSpPr>
              <p:cNvPr id="80921" name="Oval 7"/>
              <p:cNvSpPr>
                <a:spLocks noChangeArrowheads="1"/>
              </p:cNvSpPr>
              <p:nvPr/>
            </p:nvSpPr>
            <p:spPr bwMode="auto">
              <a:xfrm>
                <a:off x="4489" y="2251"/>
                <a:ext cx="272" cy="272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</a:t>
                </a:r>
              </a:p>
            </p:txBody>
          </p:sp>
          <p:sp>
            <p:nvSpPr>
              <p:cNvPr id="80922" name="Oval 8"/>
              <p:cNvSpPr>
                <a:spLocks noChangeArrowheads="1"/>
              </p:cNvSpPr>
              <p:nvPr/>
            </p:nvSpPr>
            <p:spPr bwMode="auto">
              <a:xfrm>
                <a:off x="4035" y="2819"/>
                <a:ext cx="272" cy="272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E</a:t>
                </a:r>
              </a:p>
            </p:txBody>
          </p:sp>
          <p:sp>
            <p:nvSpPr>
              <p:cNvPr id="80923" name="Oval 9"/>
              <p:cNvSpPr>
                <a:spLocks noChangeArrowheads="1"/>
              </p:cNvSpPr>
              <p:nvPr/>
            </p:nvSpPr>
            <p:spPr bwMode="auto">
              <a:xfrm>
                <a:off x="4942" y="2819"/>
                <a:ext cx="272" cy="272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</a:t>
                </a:r>
              </a:p>
            </p:txBody>
          </p:sp>
          <p:cxnSp>
            <p:nvCxnSpPr>
              <p:cNvPr id="80924" name="AutoShape 10"/>
              <p:cNvCxnSpPr>
                <a:cxnSpLocks noChangeShapeType="1"/>
                <a:stCxn id="80918" idx="3"/>
                <a:endCxn id="80919" idx="7"/>
              </p:cNvCxnSpPr>
              <p:nvPr/>
            </p:nvCxnSpPr>
            <p:spPr bwMode="auto">
              <a:xfrm flipH="1">
                <a:off x="3496" y="2014"/>
                <a:ext cx="488" cy="295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925" name="AutoShape 11"/>
              <p:cNvCxnSpPr>
                <a:cxnSpLocks noChangeShapeType="1"/>
                <a:stCxn id="80919" idx="5"/>
                <a:endCxn id="80920" idx="1"/>
              </p:cNvCxnSpPr>
              <p:nvPr/>
            </p:nvCxnSpPr>
            <p:spPr bwMode="auto">
              <a:xfrm>
                <a:off x="3496" y="2513"/>
                <a:ext cx="217" cy="34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926" name="AutoShape 12"/>
              <p:cNvCxnSpPr>
                <a:cxnSpLocks noChangeShapeType="1"/>
                <a:stCxn id="80918" idx="5"/>
                <a:endCxn id="80921" idx="1"/>
              </p:cNvCxnSpPr>
              <p:nvPr/>
            </p:nvCxnSpPr>
            <p:spPr bwMode="auto">
              <a:xfrm>
                <a:off x="4176" y="2014"/>
                <a:ext cx="353" cy="271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927" name="AutoShape 13"/>
              <p:cNvCxnSpPr>
                <a:cxnSpLocks noChangeShapeType="1"/>
                <a:stCxn id="80921" idx="3"/>
                <a:endCxn id="80922" idx="7"/>
              </p:cNvCxnSpPr>
              <p:nvPr/>
            </p:nvCxnSpPr>
            <p:spPr bwMode="auto">
              <a:xfrm flipH="1">
                <a:off x="4267" y="2489"/>
                <a:ext cx="262" cy="36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928" name="AutoShape 14"/>
              <p:cNvCxnSpPr>
                <a:cxnSpLocks noChangeShapeType="1"/>
                <a:stCxn id="80921" idx="5"/>
                <a:endCxn id="80923" idx="1"/>
              </p:cNvCxnSpPr>
              <p:nvPr/>
            </p:nvCxnSpPr>
            <p:spPr bwMode="auto">
              <a:xfrm>
                <a:off x="4721" y="2489"/>
                <a:ext cx="261" cy="36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0917" name="Text Box 28"/>
            <p:cNvSpPr txBox="1">
              <a:spLocks noChangeArrowheads="1"/>
            </p:cNvSpPr>
            <p:nvPr/>
          </p:nvSpPr>
          <p:spPr bwMode="auto">
            <a:xfrm>
              <a:off x="2928" y="278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华文楷体" panose="02010600040101010101" pitchFamily="2" charset="-122"/>
                  <a:ea typeface="华文楷体" panose="02010600040101010101" pitchFamily="2" charset="-122"/>
                </a:rPr>
                <a:t>t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5358601" y="4795214"/>
            <a:ext cx="3633788" cy="1905000"/>
            <a:chOff x="3183" y="2784"/>
            <a:chExt cx="2289" cy="1200"/>
          </a:xfrm>
        </p:grpSpPr>
        <p:grpSp>
          <p:nvGrpSpPr>
            <p:cNvPr id="80901" name="Group 30"/>
            <p:cNvGrpSpPr>
              <a:grpSpLocks/>
            </p:cNvGrpSpPr>
            <p:nvPr/>
          </p:nvGrpSpPr>
          <p:grpSpPr bwMode="auto">
            <a:xfrm>
              <a:off x="3792" y="2784"/>
              <a:ext cx="1680" cy="1200"/>
              <a:chOff x="3744" y="2784"/>
              <a:chExt cx="1680" cy="1200"/>
            </a:xfrm>
          </p:grpSpPr>
          <p:grpSp>
            <p:nvGrpSpPr>
              <p:cNvPr id="80903" name="Group 15"/>
              <p:cNvGrpSpPr>
                <a:grpSpLocks/>
              </p:cNvGrpSpPr>
              <p:nvPr/>
            </p:nvGrpSpPr>
            <p:grpSpPr bwMode="auto">
              <a:xfrm>
                <a:off x="3744" y="2832"/>
                <a:ext cx="1680" cy="1152"/>
                <a:chOff x="3264" y="1776"/>
                <a:chExt cx="1950" cy="1315"/>
              </a:xfrm>
            </p:grpSpPr>
            <p:sp>
              <p:nvSpPr>
                <p:cNvPr id="80905" name="Oval 16"/>
                <p:cNvSpPr>
                  <a:spLocks noChangeArrowheads="1"/>
                </p:cNvSpPr>
                <p:nvPr/>
              </p:nvSpPr>
              <p:spPr bwMode="auto">
                <a:xfrm>
                  <a:off x="3944" y="1776"/>
                  <a:ext cx="272" cy="272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A</a:t>
                  </a:r>
                </a:p>
              </p:txBody>
            </p:sp>
            <p:sp>
              <p:nvSpPr>
                <p:cNvPr id="80906" name="Oval 17"/>
                <p:cNvSpPr>
                  <a:spLocks noChangeArrowheads="1"/>
                </p:cNvSpPr>
                <p:nvPr/>
              </p:nvSpPr>
              <p:spPr bwMode="auto">
                <a:xfrm>
                  <a:off x="3264" y="2275"/>
                  <a:ext cx="272" cy="272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B</a:t>
                  </a:r>
                </a:p>
              </p:txBody>
            </p:sp>
            <p:sp>
              <p:nvSpPr>
                <p:cNvPr id="80907" name="Oval 18"/>
                <p:cNvSpPr>
                  <a:spLocks noChangeArrowheads="1"/>
                </p:cNvSpPr>
                <p:nvPr/>
              </p:nvSpPr>
              <p:spPr bwMode="auto">
                <a:xfrm>
                  <a:off x="3673" y="2819"/>
                  <a:ext cx="272" cy="272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D</a:t>
                  </a:r>
                </a:p>
              </p:txBody>
            </p:sp>
            <p:sp>
              <p:nvSpPr>
                <p:cNvPr id="80908" name="Oval 19"/>
                <p:cNvSpPr>
                  <a:spLocks noChangeArrowheads="1"/>
                </p:cNvSpPr>
                <p:nvPr/>
              </p:nvSpPr>
              <p:spPr bwMode="auto">
                <a:xfrm>
                  <a:off x="4489" y="2251"/>
                  <a:ext cx="272" cy="272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C</a:t>
                  </a:r>
                </a:p>
              </p:txBody>
            </p:sp>
            <p:sp>
              <p:nvSpPr>
                <p:cNvPr id="80909" name="Oval 20"/>
                <p:cNvSpPr>
                  <a:spLocks noChangeArrowheads="1"/>
                </p:cNvSpPr>
                <p:nvPr/>
              </p:nvSpPr>
              <p:spPr bwMode="auto">
                <a:xfrm>
                  <a:off x="4035" y="2819"/>
                  <a:ext cx="272" cy="272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E</a:t>
                  </a:r>
                </a:p>
              </p:txBody>
            </p:sp>
            <p:sp>
              <p:nvSpPr>
                <p:cNvPr id="80910" name="Oval 21"/>
                <p:cNvSpPr>
                  <a:spLocks noChangeArrowheads="1"/>
                </p:cNvSpPr>
                <p:nvPr/>
              </p:nvSpPr>
              <p:spPr bwMode="auto">
                <a:xfrm>
                  <a:off x="4942" y="2819"/>
                  <a:ext cx="272" cy="272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F</a:t>
                  </a:r>
                </a:p>
              </p:txBody>
            </p:sp>
            <p:cxnSp>
              <p:nvCxnSpPr>
                <p:cNvPr id="80911" name="AutoShape 22"/>
                <p:cNvCxnSpPr>
                  <a:cxnSpLocks noChangeShapeType="1"/>
                  <a:stCxn id="80905" idx="3"/>
                  <a:endCxn id="80906" idx="7"/>
                </p:cNvCxnSpPr>
                <p:nvPr/>
              </p:nvCxnSpPr>
              <p:spPr bwMode="auto">
                <a:xfrm flipH="1">
                  <a:off x="3496" y="2014"/>
                  <a:ext cx="488" cy="295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912" name="AutoShape 23"/>
                <p:cNvCxnSpPr>
                  <a:cxnSpLocks noChangeShapeType="1"/>
                  <a:stCxn id="80906" idx="5"/>
                  <a:endCxn id="80907" idx="1"/>
                </p:cNvCxnSpPr>
                <p:nvPr/>
              </p:nvCxnSpPr>
              <p:spPr bwMode="auto">
                <a:xfrm>
                  <a:off x="3496" y="2513"/>
                  <a:ext cx="217" cy="340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913" name="AutoShape 24"/>
                <p:cNvCxnSpPr>
                  <a:cxnSpLocks noChangeShapeType="1"/>
                  <a:stCxn id="80905" idx="5"/>
                  <a:endCxn id="80908" idx="1"/>
                </p:cNvCxnSpPr>
                <p:nvPr/>
              </p:nvCxnSpPr>
              <p:spPr bwMode="auto">
                <a:xfrm>
                  <a:off x="4176" y="2014"/>
                  <a:ext cx="353" cy="271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914" name="AutoShape 25"/>
                <p:cNvCxnSpPr>
                  <a:cxnSpLocks noChangeShapeType="1"/>
                  <a:stCxn id="80908" idx="3"/>
                  <a:endCxn id="80909" idx="7"/>
                </p:cNvCxnSpPr>
                <p:nvPr/>
              </p:nvCxnSpPr>
              <p:spPr bwMode="auto">
                <a:xfrm flipH="1">
                  <a:off x="4267" y="2489"/>
                  <a:ext cx="262" cy="364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915" name="AutoShape 26"/>
                <p:cNvCxnSpPr>
                  <a:cxnSpLocks noChangeShapeType="1"/>
                  <a:stCxn id="80908" idx="5"/>
                  <a:endCxn id="80910" idx="1"/>
                </p:cNvCxnSpPr>
                <p:nvPr/>
              </p:nvCxnSpPr>
              <p:spPr bwMode="auto">
                <a:xfrm>
                  <a:off x="4721" y="2489"/>
                  <a:ext cx="261" cy="364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80904" name="Text Box 27"/>
              <p:cNvSpPr txBox="1">
                <a:spLocks noChangeArrowheads="1"/>
              </p:cNvSpPr>
              <p:nvPr/>
            </p:nvSpPr>
            <p:spPr bwMode="auto">
              <a:xfrm>
                <a:off x="4608" y="278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q</a:t>
                </a:r>
              </a:p>
            </p:txBody>
          </p:sp>
        </p:grpSp>
        <p:sp>
          <p:nvSpPr>
            <p:cNvPr id="80902" name="Text Box 31"/>
            <p:cNvSpPr txBox="1">
              <a:spLocks noChangeArrowheads="1"/>
            </p:cNvSpPr>
            <p:nvPr/>
          </p:nvSpPr>
          <p:spPr bwMode="auto">
            <a:xfrm>
              <a:off x="3183" y="3240"/>
              <a:ext cx="56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  <a:sym typeface="Wingdings" panose="05000000000000000000" pitchFamily="2" charset="2"/>
                </a:rPr>
                <a:t>==&gt;</a:t>
              </a:r>
              <a:endPara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7183631" y="3127654"/>
            <a:ext cx="166084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先序遍历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81248" y="5519114"/>
            <a:ext cx="2533994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能否改造成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其他遍历方式？</a:t>
            </a:r>
          </a:p>
        </p:txBody>
      </p:sp>
      <p:sp>
        <p:nvSpPr>
          <p:cNvPr id="2" name="矩形 1"/>
          <p:cNvSpPr/>
          <p:nvPr/>
        </p:nvSpPr>
        <p:spPr>
          <a:xfrm>
            <a:off x="4907386" y="309548"/>
            <a:ext cx="4160113" cy="3453253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BTree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Copy (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BTree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bt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BTree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a;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a.Root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= Copy(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bt.Root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return a;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28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66702" y="41647"/>
            <a:ext cx="4554750" cy="621619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补充：</a:t>
            </a:r>
            <a:r>
              <a:rPr lang="en-US" altLang="zh-CN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Clear</a:t>
            </a:r>
            <a:r>
              <a:rPr lang="zh-CN" altLang="en-US" sz="28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函数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void Clear(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BTree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bt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{Clear(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bt.Root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); root=NULL;}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void Clear(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BTNode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 t)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{  if(t)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{ Clear(t-&gt;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LChild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Clear(t-&gt;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RChild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  free(t);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31326" y="3610436"/>
            <a:ext cx="166084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后序遍历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46860" y="5815756"/>
            <a:ext cx="460451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可以改造成其他遍历方式吗？</a:t>
            </a:r>
          </a:p>
        </p:txBody>
      </p:sp>
    </p:spTree>
    <p:extLst>
      <p:ext uri="{BB962C8B-B14F-4D97-AF65-F5344CB8AC3E}">
        <p14:creationId xmlns:p14="http://schemas.microsoft.com/office/powerpoint/2010/main" val="93483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990600" y="1295402"/>
            <a:ext cx="6670714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二叉树在很多领域都有着广泛的应用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</a:p>
        </p:txBody>
      </p:sp>
      <p:pic>
        <p:nvPicPr>
          <p:cNvPr id="82947" name="Picture 3" descr="j029889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3528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447802" y="1981202"/>
            <a:ext cx="3756025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编译原理中的表达式树</a:t>
            </a:r>
          </a:p>
          <a:p>
            <a:pPr eaLnBrk="1" hangingPunct="1"/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专家系统中的决策树</a:t>
            </a:r>
          </a:p>
          <a:p>
            <a:pPr eaLnBrk="1" hangingPunct="1"/>
            <a:endParaRPr lang="zh-CN" altLang="en-US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猜谜游戏的决策树</a:t>
            </a:r>
          </a:p>
        </p:txBody>
      </p:sp>
    </p:spTree>
    <p:extLst>
      <p:ext uri="{BB962C8B-B14F-4D97-AF65-F5344CB8AC3E}">
        <p14:creationId xmlns:p14="http://schemas.microsoft.com/office/powerpoint/2010/main" val="25680849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1062038" y="4405315"/>
            <a:ext cx="3423030" cy="1424109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先序遍历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前缀表达式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中序遍历中缀表达式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 pitchFamily="2" charset="2"/>
              </a:rPr>
              <a:t>后序遍历后缀表达式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1015" y="578647"/>
            <a:ext cx="5554663" cy="60801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编译原理中的表达式树</a:t>
            </a:r>
          </a:p>
        </p:txBody>
      </p:sp>
      <p:sp>
        <p:nvSpPr>
          <p:cNvPr id="83972" name="Text Box 5"/>
          <p:cNvSpPr txBox="1">
            <a:spLocks noChangeArrowheads="1"/>
          </p:cNvSpPr>
          <p:nvPr/>
        </p:nvSpPr>
        <p:spPr bwMode="auto">
          <a:xfrm>
            <a:off x="4751390" y="4824413"/>
            <a:ext cx="203803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编译原理中还</a:t>
            </a:r>
          </a:p>
          <a:p>
            <a:pPr eaLnBrk="1" hangingPunct="1"/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用了语法树</a:t>
            </a:r>
          </a:p>
        </p:txBody>
      </p:sp>
      <p:grpSp>
        <p:nvGrpSpPr>
          <p:cNvPr id="83973" name="Group 61"/>
          <p:cNvGrpSpPr>
            <a:grpSpLocks/>
          </p:cNvGrpSpPr>
          <p:nvPr/>
        </p:nvGrpSpPr>
        <p:grpSpPr bwMode="auto">
          <a:xfrm>
            <a:off x="696915" y="1519240"/>
            <a:ext cx="8105775" cy="3800475"/>
            <a:chOff x="439" y="957"/>
            <a:chExt cx="5106" cy="2394"/>
          </a:xfrm>
        </p:grpSpPr>
        <p:grpSp>
          <p:nvGrpSpPr>
            <p:cNvPr id="83974" name="Group 57"/>
            <p:cNvGrpSpPr>
              <a:grpSpLocks/>
            </p:cNvGrpSpPr>
            <p:nvPr/>
          </p:nvGrpSpPr>
          <p:grpSpPr bwMode="auto">
            <a:xfrm>
              <a:off x="4015" y="957"/>
              <a:ext cx="1530" cy="2394"/>
              <a:chOff x="4015" y="686"/>
              <a:chExt cx="1530" cy="2394"/>
            </a:xfrm>
          </p:grpSpPr>
          <p:sp>
            <p:nvSpPr>
              <p:cNvPr id="84005" name="Text Box 10"/>
              <p:cNvSpPr txBox="1">
                <a:spLocks noChangeArrowheads="1"/>
              </p:cNvSpPr>
              <p:nvPr/>
            </p:nvSpPr>
            <p:spPr bwMode="auto">
              <a:xfrm>
                <a:off x="4015" y="686"/>
                <a:ext cx="1530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(d) a*(b+c*d)/e</a:t>
                </a:r>
              </a:p>
            </p:txBody>
          </p:sp>
          <p:grpSp>
            <p:nvGrpSpPr>
              <p:cNvPr id="84006" name="Group 56"/>
              <p:cNvGrpSpPr>
                <a:grpSpLocks/>
              </p:cNvGrpSpPr>
              <p:nvPr/>
            </p:nvGrpSpPr>
            <p:grpSpPr bwMode="auto">
              <a:xfrm>
                <a:off x="4105" y="998"/>
                <a:ext cx="1241" cy="2082"/>
                <a:chOff x="3878" y="1121"/>
                <a:chExt cx="1241" cy="2082"/>
              </a:xfrm>
            </p:grpSpPr>
            <p:sp>
              <p:nvSpPr>
                <p:cNvPr id="84007" name="Oval 13"/>
                <p:cNvSpPr>
                  <a:spLocks noChangeArrowheads="1"/>
                </p:cNvSpPr>
                <p:nvPr/>
              </p:nvSpPr>
              <p:spPr bwMode="auto">
                <a:xfrm>
                  <a:off x="4451" y="1121"/>
                  <a:ext cx="234" cy="23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/</a:t>
                  </a:r>
                </a:p>
              </p:txBody>
            </p:sp>
            <p:sp>
              <p:nvSpPr>
                <p:cNvPr id="84008" name="Oval 14"/>
                <p:cNvSpPr>
                  <a:spLocks noChangeArrowheads="1"/>
                </p:cNvSpPr>
                <p:nvPr/>
              </p:nvSpPr>
              <p:spPr bwMode="auto">
                <a:xfrm>
                  <a:off x="4133" y="1508"/>
                  <a:ext cx="234" cy="23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*</a:t>
                  </a:r>
                </a:p>
              </p:txBody>
            </p:sp>
            <p:sp>
              <p:nvSpPr>
                <p:cNvPr id="84009" name="Oval 15"/>
                <p:cNvSpPr>
                  <a:spLocks noChangeArrowheads="1"/>
                </p:cNvSpPr>
                <p:nvPr/>
              </p:nvSpPr>
              <p:spPr bwMode="auto">
                <a:xfrm>
                  <a:off x="4375" y="1985"/>
                  <a:ext cx="235" cy="23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+</a:t>
                  </a:r>
                </a:p>
              </p:txBody>
            </p:sp>
            <p:sp>
              <p:nvSpPr>
                <p:cNvPr id="84010" name="Oval 16"/>
                <p:cNvSpPr>
                  <a:spLocks noChangeArrowheads="1"/>
                </p:cNvSpPr>
                <p:nvPr/>
              </p:nvSpPr>
              <p:spPr bwMode="auto">
                <a:xfrm>
                  <a:off x="4751" y="1508"/>
                  <a:ext cx="235" cy="23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e</a:t>
                  </a:r>
                </a:p>
              </p:txBody>
            </p:sp>
            <p:sp>
              <p:nvSpPr>
                <p:cNvPr id="84011" name="Oval 17"/>
                <p:cNvSpPr>
                  <a:spLocks noChangeArrowheads="1"/>
                </p:cNvSpPr>
                <p:nvPr/>
              </p:nvSpPr>
              <p:spPr bwMode="auto">
                <a:xfrm>
                  <a:off x="4140" y="2472"/>
                  <a:ext cx="235" cy="23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b</a:t>
                  </a:r>
                </a:p>
              </p:txBody>
            </p:sp>
            <p:sp>
              <p:nvSpPr>
                <p:cNvPr id="84012" name="Oval 18"/>
                <p:cNvSpPr>
                  <a:spLocks noChangeArrowheads="1"/>
                </p:cNvSpPr>
                <p:nvPr/>
              </p:nvSpPr>
              <p:spPr bwMode="auto">
                <a:xfrm>
                  <a:off x="4630" y="2472"/>
                  <a:ext cx="234" cy="23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*</a:t>
                  </a:r>
                </a:p>
              </p:txBody>
            </p:sp>
            <p:cxnSp>
              <p:nvCxnSpPr>
                <p:cNvPr id="84013" name="AutoShape 19"/>
                <p:cNvCxnSpPr>
                  <a:cxnSpLocks noChangeShapeType="1"/>
                  <a:stCxn id="84007" idx="3"/>
                  <a:endCxn id="84008" idx="7"/>
                </p:cNvCxnSpPr>
                <p:nvPr/>
              </p:nvCxnSpPr>
              <p:spPr bwMode="auto">
                <a:xfrm flipH="1">
                  <a:off x="4333" y="1330"/>
                  <a:ext cx="152" cy="207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014" name="AutoShape 20"/>
                <p:cNvCxnSpPr>
                  <a:cxnSpLocks noChangeShapeType="1"/>
                  <a:stCxn id="84008" idx="5"/>
                  <a:endCxn id="84009" idx="0"/>
                </p:cNvCxnSpPr>
                <p:nvPr/>
              </p:nvCxnSpPr>
              <p:spPr bwMode="auto">
                <a:xfrm>
                  <a:off x="4333" y="1717"/>
                  <a:ext cx="160" cy="262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015" name="AutoShape 21"/>
                <p:cNvCxnSpPr>
                  <a:cxnSpLocks noChangeShapeType="1"/>
                  <a:stCxn id="84007" idx="5"/>
                  <a:endCxn id="84010" idx="1"/>
                </p:cNvCxnSpPr>
                <p:nvPr/>
              </p:nvCxnSpPr>
              <p:spPr bwMode="auto">
                <a:xfrm>
                  <a:off x="4651" y="1330"/>
                  <a:ext cx="134" cy="207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016" name="AutoShape 22"/>
                <p:cNvCxnSpPr>
                  <a:cxnSpLocks noChangeShapeType="1"/>
                  <a:stCxn id="84009" idx="3"/>
                  <a:endCxn id="84011" idx="0"/>
                </p:cNvCxnSpPr>
                <p:nvPr/>
              </p:nvCxnSpPr>
              <p:spPr bwMode="auto">
                <a:xfrm flipH="1">
                  <a:off x="4258" y="2194"/>
                  <a:ext cx="151" cy="272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017" name="AutoShape 23"/>
                <p:cNvCxnSpPr>
                  <a:cxnSpLocks noChangeShapeType="1"/>
                  <a:stCxn id="84009" idx="5"/>
                  <a:endCxn id="84012" idx="0"/>
                </p:cNvCxnSpPr>
                <p:nvPr/>
              </p:nvCxnSpPr>
              <p:spPr bwMode="auto">
                <a:xfrm>
                  <a:off x="4576" y="2194"/>
                  <a:ext cx="171" cy="272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4018" name="Oval 25"/>
                <p:cNvSpPr>
                  <a:spLocks noChangeArrowheads="1"/>
                </p:cNvSpPr>
                <p:nvPr/>
              </p:nvSpPr>
              <p:spPr bwMode="auto">
                <a:xfrm>
                  <a:off x="3878" y="1990"/>
                  <a:ext cx="234" cy="23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a</a:t>
                  </a:r>
                </a:p>
              </p:txBody>
            </p:sp>
            <p:cxnSp>
              <p:nvCxnSpPr>
                <p:cNvPr id="84019" name="AutoShape 26"/>
                <p:cNvCxnSpPr>
                  <a:cxnSpLocks noChangeShapeType="1"/>
                  <a:stCxn id="84008" idx="3"/>
                  <a:endCxn id="84018" idx="0"/>
                </p:cNvCxnSpPr>
                <p:nvPr/>
              </p:nvCxnSpPr>
              <p:spPr bwMode="auto">
                <a:xfrm flipH="1">
                  <a:off x="3995" y="1717"/>
                  <a:ext cx="172" cy="267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4020" name="Oval 27"/>
                <p:cNvSpPr>
                  <a:spLocks noChangeArrowheads="1"/>
                </p:cNvSpPr>
                <p:nvPr/>
              </p:nvSpPr>
              <p:spPr bwMode="auto">
                <a:xfrm>
                  <a:off x="4395" y="2965"/>
                  <a:ext cx="235" cy="23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c</a:t>
                  </a:r>
                </a:p>
              </p:txBody>
            </p:sp>
            <p:sp>
              <p:nvSpPr>
                <p:cNvPr id="84021" name="Oval 28"/>
                <p:cNvSpPr>
                  <a:spLocks noChangeArrowheads="1"/>
                </p:cNvSpPr>
                <p:nvPr/>
              </p:nvSpPr>
              <p:spPr bwMode="auto">
                <a:xfrm>
                  <a:off x="4885" y="2965"/>
                  <a:ext cx="234" cy="23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d</a:t>
                  </a:r>
                </a:p>
              </p:txBody>
            </p:sp>
            <p:cxnSp>
              <p:nvCxnSpPr>
                <p:cNvPr id="84022" name="AutoShape 29"/>
                <p:cNvCxnSpPr>
                  <a:cxnSpLocks noChangeShapeType="1"/>
                  <a:stCxn id="84012" idx="3"/>
                  <a:endCxn id="84020" idx="0"/>
                </p:cNvCxnSpPr>
                <p:nvPr/>
              </p:nvCxnSpPr>
              <p:spPr bwMode="auto">
                <a:xfrm flipH="1">
                  <a:off x="4513" y="2681"/>
                  <a:ext cx="151" cy="278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023" name="AutoShape 30"/>
                <p:cNvCxnSpPr>
                  <a:cxnSpLocks noChangeShapeType="1"/>
                  <a:stCxn id="84012" idx="5"/>
                  <a:endCxn id="84021" idx="0"/>
                </p:cNvCxnSpPr>
                <p:nvPr/>
              </p:nvCxnSpPr>
              <p:spPr bwMode="auto">
                <a:xfrm>
                  <a:off x="4830" y="2681"/>
                  <a:ext cx="172" cy="278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83975" name="Group 58"/>
            <p:cNvGrpSpPr>
              <a:grpSpLocks/>
            </p:cNvGrpSpPr>
            <p:nvPr/>
          </p:nvGrpSpPr>
          <p:grpSpPr bwMode="auto">
            <a:xfrm>
              <a:off x="2767" y="957"/>
              <a:ext cx="1105" cy="1417"/>
              <a:chOff x="2767" y="686"/>
              <a:chExt cx="1105" cy="1417"/>
            </a:xfrm>
          </p:grpSpPr>
          <p:sp>
            <p:nvSpPr>
              <p:cNvPr id="83995" name="Text Box 9"/>
              <p:cNvSpPr txBox="1">
                <a:spLocks noChangeArrowheads="1"/>
              </p:cNvSpPr>
              <p:nvPr/>
            </p:nvSpPr>
            <p:spPr bwMode="auto">
              <a:xfrm>
                <a:off x="2795" y="686"/>
                <a:ext cx="1021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(c) a*(b+c)</a:t>
                </a:r>
              </a:p>
            </p:txBody>
          </p:sp>
          <p:sp>
            <p:nvSpPr>
              <p:cNvPr id="83996" name="Oval 31"/>
              <p:cNvSpPr>
                <a:spLocks noChangeArrowheads="1"/>
              </p:cNvSpPr>
              <p:nvPr/>
            </p:nvSpPr>
            <p:spPr bwMode="auto">
              <a:xfrm>
                <a:off x="3085" y="996"/>
                <a:ext cx="234" cy="23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*</a:t>
                </a:r>
              </a:p>
            </p:txBody>
          </p:sp>
          <p:sp>
            <p:nvSpPr>
              <p:cNvPr id="83997" name="Oval 32"/>
              <p:cNvSpPr>
                <a:spLocks noChangeArrowheads="1"/>
              </p:cNvSpPr>
              <p:nvPr/>
            </p:nvSpPr>
            <p:spPr bwMode="auto">
              <a:xfrm>
                <a:off x="2767" y="1383"/>
                <a:ext cx="234" cy="23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</a:t>
                </a:r>
              </a:p>
            </p:txBody>
          </p:sp>
          <p:sp>
            <p:nvSpPr>
              <p:cNvPr id="83998" name="Oval 33"/>
              <p:cNvSpPr>
                <a:spLocks noChangeArrowheads="1"/>
              </p:cNvSpPr>
              <p:nvPr/>
            </p:nvSpPr>
            <p:spPr bwMode="auto">
              <a:xfrm>
                <a:off x="3637" y="1860"/>
                <a:ext cx="235" cy="23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</a:t>
                </a:r>
              </a:p>
            </p:txBody>
          </p:sp>
          <p:sp>
            <p:nvSpPr>
              <p:cNvPr id="83999" name="Oval 34"/>
              <p:cNvSpPr>
                <a:spLocks noChangeArrowheads="1"/>
              </p:cNvSpPr>
              <p:nvPr/>
            </p:nvSpPr>
            <p:spPr bwMode="auto">
              <a:xfrm>
                <a:off x="3385" y="1383"/>
                <a:ext cx="235" cy="23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+</a:t>
                </a:r>
              </a:p>
            </p:txBody>
          </p:sp>
          <p:cxnSp>
            <p:nvCxnSpPr>
              <p:cNvPr id="84000" name="AutoShape 35"/>
              <p:cNvCxnSpPr>
                <a:cxnSpLocks noChangeShapeType="1"/>
                <a:stCxn id="83996" idx="3"/>
                <a:endCxn id="83997" idx="7"/>
              </p:cNvCxnSpPr>
              <p:nvPr/>
            </p:nvCxnSpPr>
            <p:spPr bwMode="auto">
              <a:xfrm flipH="1">
                <a:off x="2967" y="1205"/>
                <a:ext cx="152" cy="20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001" name="AutoShape 36"/>
              <p:cNvCxnSpPr>
                <a:cxnSpLocks noChangeShapeType="1"/>
                <a:stCxn id="83999" idx="5"/>
                <a:endCxn id="83998" idx="0"/>
              </p:cNvCxnSpPr>
              <p:nvPr/>
            </p:nvCxnSpPr>
            <p:spPr bwMode="auto">
              <a:xfrm>
                <a:off x="3586" y="1592"/>
                <a:ext cx="169" cy="26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002" name="AutoShape 37"/>
              <p:cNvCxnSpPr>
                <a:cxnSpLocks noChangeShapeType="1"/>
                <a:stCxn id="83996" idx="5"/>
                <a:endCxn id="83999" idx="1"/>
              </p:cNvCxnSpPr>
              <p:nvPr/>
            </p:nvCxnSpPr>
            <p:spPr bwMode="auto">
              <a:xfrm>
                <a:off x="3285" y="1205"/>
                <a:ext cx="134" cy="20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4003" name="Oval 38"/>
              <p:cNvSpPr>
                <a:spLocks noChangeArrowheads="1"/>
              </p:cNvSpPr>
              <p:nvPr/>
            </p:nvSpPr>
            <p:spPr bwMode="auto">
              <a:xfrm>
                <a:off x="3140" y="1865"/>
                <a:ext cx="234" cy="23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</a:t>
                </a:r>
              </a:p>
            </p:txBody>
          </p:sp>
          <p:cxnSp>
            <p:nvCxnSpPr>
              <p:cNvPr id="84004" name="AutoShape 39"/>
              <p:cNvCxnSpPr>
                <a:cxnSpLocks noChangeShapeType="1"/>
                <a:stCxn id="83999" idx="3"/>
                <a:endCxn id="84003" idx="0"/>
              </p:cNvCxnSpPr>
              <p:nvPr/>
            </p:nvCxnSpPr>
            <p:spPr bwMode="auto">
              <a:xfrm flipH="1">
                <a:off x="3257" y="1592"/>
                <a:ext cx="162" cy="2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3976" name="Group 59"/>
            <p:cNvGrpSpPr>
              <a:grpSpLocks/>
            </p:cNvGrpSpPr>
            <p:nvPr/>
          </p:nvGrpSpPr>
          <p:grpSpPr bwMode="auto">
            <a:xfrm>
              <a:off x="1460" y="957"/>
              <a:ext cx="1108" cy="1417"/>
              <a:chOff x="1460" y="686"/>
              <a:chExt cx="1108" cy="1417"/>
            </a:xfrm>
          </p:grpSpPr>
          <p:sp>
            <p:nvSpPr>
              <p:cNvPr id="83985" name="Text Box 8"/>
              <p:cNvSpPr txBox="1">
                <a:spLocks noChangeArrowheads="1"/>
              </p:cNvSpPr>
              <p:nvPr/>
            </p:nvSpPr>
            <p:spPr bwMode="auto">
              <a:xfrm>
                <a:off x="1604" y="686"/>
                <a:ext cx="96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(b) a*b+c</a:t>
                </a:r>
              </a:p>
            </p:txBody>
          </p:sp>
          <p:sp>
            <p:nvSpPr>
              <p:cNvPr id="83986" name="Oval 40"/>
              <p:cNvSpPr>
                <a:spLocks noChangeArrowheads="1"/>
              </p:cNvSpPr>
              <p:nvPr/>
            </p:nvSpPr>
            <p:spPr bwMode="auto">
              <a:xfrm>
                <a:off x="2033" y="996"/>
                <a:ext cx="234" cy="23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+</a:t>
                </a:r>
              </a:p>
            </p:txBody>
          </p:sp>
          <p:sp>
            <p:nvSpPr>
              <p:cNvPr id="83987" name="Oval 41"/>
              <p:cNvSpPr>
                <a:spLocks noChangeArrowheads="1"/>
              </p:cNvSpPr>
              <p:nvPr/>
            </p:nvSpPr>
            <p:spPr bwMode="auto">
              <a:xfrm>
                <a:off x="1715" y="1383"/>
                <a:ext cx="234" cy="23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*</a:t>
                </a:r>
              </a:p>
            </p:txBody>
          </p:sp>
          <p:sp>
            <p:nvSpPr>
              <p:cNvPr id="83988" name="Oval 42"/>
              <p:cNvSpPr>
                <a:spLocks noChangeArrowheads="1"/>
              </p:cNvSpPr>
              <p:nvPr/>
            </p:nvSpPr>
            <p:spPr bwMode="auto">
              <a:xfrm>
                <a:off x="1957" y="1860"/>
                <a:ext cx="235" cy="23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b</a:t>
                </a:r>
              </a:p>
            </p:txBody>
          </p:sp>
          <p:sp>
            <p:nvSpPr>
              <p:cNvPr id="83989" name="Oval 43"/>
              <p:cNvSpPr>
                <a:spLocks noChangeArrowheads="1"/>
              </p:cNvSpPr>
              <p:nvPr/>
            </p:nvSpPr>
            <p:spPr bwMode="auto">
              <a:xfrm>
                <a:off x="2333" y="1383"/>
                <a:ext cx="235" cy="23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</a:t>
                </a:r>
              </a:p>
            </p:txBody>
          </p:sp>
          <p:cxnSp>
            <p:nvCxnSpPr>
              <p:cNvPr id="83990" name="AutoShape 44"/>
              <p:cNvCxnSpPr>
                <a:cxnSpLocks noChangeShapeType="1"/>
                <a:stCxn id="83986" idx="3"/>
                <a:endCxn id="83987" idx="7"/>
              </p:cNvCxnSpPr>
              <p:nvPr/>
            </p:nvCxnSpPr>
            <p:spPr bwMode="auto">
              <a:xfrm flipH="1">
                <a:off x="1915" y="1205"/>
                <a:ext cx="152" cy="20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1" name="AutoShape 45"/>
              <p:cNvCxnSpPr>
                <a:cxnSpLocks noChangeShapeType="1"/>
                <a:stCxn id="83987" idx="5"/>
                <a:endCxn id="83988" idx="0"/>
              </p:cNvCxnSpPr>
              <p:nvPr/>
            </p:nvCxnSpPr>
            <p:spPr bwMode="auto">
              <a:xfrm>
                <a:off x="1915" y="1592"/>
                <a:ext cx="160" cy="26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992" name="AutoShape 46"/>
              <p:cNvCxnSpPr>
                <a:cxnSpLocks noChangeShapeType="1"/>
                <a:stCxn id="83986" idx="5"/>
                <a:endCxn id="83989" idx="1"/>
              </p:cNvCxnSpPr>
              <p:nvPr/>
            </p:nvCxnSpPr>
            <p:spPr bwMode="auto">
              <a:xfrm>
                <a:off x="2233" y="1205"/>
                <a:ext cx="134" cy="20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3993" name="Oval 47"/>
              <p:cNvSpPr>
                <a:spLocks noChangeArrowheads="1"/>
              </p:cNvSpPr>
              <p:nvPr/>
            </p:nvSpPr>
            <p:spPr bwMode="auto">
              <a:xfrm>
                <a:off x="1460" y="1865"/>
                <a:ext cx="234" cy="23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a</a:t>
                </a:r>
              </a:p>
            </p:txBody>
          </p:sp>
          <p:cxnSp>
            <p:nvCxnSpPr>
              <p:cNvPr id="83994" name="AutoShape 48"/>
              <p:cNvCxnSpPr>
                <a:cxnSpLocks noChangeShapeType="1"/>
                <a:stCxn id="83987" idx="3"/>
                <a:endCxn id="83993" idx="0"/>
              </p:cNvCxnSpPr>
              <p:nvPr/>
            </p:nvCxnSpPr>
            <p:spPr bwMode="auto">
              <a:xfrm flipH="1">
                <a:off x="1577" y="1592"/>
                <a:ext cx="172" cy="267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3977" name="Group 60"/>
            <p:cNvGrpSpPr>
              <a:grpSpLocks/>
            </p:cNvGrpSpPr>
            <p:nvPr/>
          </p:nvGrpSpPr>
          <p:grpSpPr bwMode="auto">
            <a:xfrm>
              <a:off x="439" y="957"/>
              <a:ext cx="853" cy="937"/>
              <a:chOff x="439" y="686"/>
              <a:chExt cx="853" cy="937"/>
            </a:xfrm>
          </p:grpSpPr>
          <p:sp>
            <p:nvSpPr>
              <p:cNvPr id="83978" name="Text Box 7"/>
              <p:cNvSpPr txBox="1">
                <a:spLocks noChangeArrowheads="1"/>
              </p:cNvSpPr>
              <p:nvPr/>
            </p:nvSpPr>
            <p:spPr bwMode="auto">
              <a:xfrm>
                <a:off x="527" y="686"/>
                <a:ext cx="737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(a) a/b</a:t>
                </a:r>
              </a:p>
            </p:txBody>
          </p:sp>
          <p:grpSp>
            <p:nvGrpSpPr>
              <p:cNvPr id="83979" name="Group 55"/>
              <p:cNvGrpSpPr>
                <a:grpSpLocks/>
              </p:cNvGrpSpPr>
              <p:nvPr/>
            </p:nvGrpSpPr>
            <p:grpSpPr bwMode="auto">
              <a:xfrm>
                <a:off x="439" y="998"/>
                <a:ext cx="853" cy="625"/>
                <a:chOff x="158" y="1111"/>
                <a:chExt cx="853" cy="625"/>
              </a:xfrm>
            </p:grpSpPr>
            <p:sp>
              <p:nvSpPr>
                <p:cNvPr id="83980" name="Oval 49"/>
                <p:cNvSpPr>
                  <a:spLocks noChangeArrowheads="1"/>
                </p:cNvSpPr>
                <p:nvPr/>
              </p:nvSpPr>
              <p:spPr bwMode="auto">
                <a:xfrm>
                  <a:off x="476" y="1111"/>
                  <a:ext cx="234" cy="23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/</a:t>
                  </a:r>
                </a:p>
              </p:txBody>
            </p:sp>
            <p:sp>
              <p:nvSpPr>
                <p:cNvPr id="83981" name="Oval 50"/>
                <p:cNvSpPr>
                  <a:spLocks noChangeArrowheads="1"/>
                </p:cNvSpPr>
                <p:nvPr/>
              </p:nvSpPr>
              <p:spPr bwMode="auto">
                <a:xfrm>
                  <a:off x="158" y="1498"/>
                  <a:ext cx="234" cy="23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a</a:t>
                  </a:r>
                </a:p>
              </p:txBody>
            </p:sp>
            <p:sp>
              <p:nvSpPr>
                <p:cNvPr id="83982" name="Oval 51"/>
                <p:cNvSpPr>
                  <a:spLocks noChangeArrowheads="1"/>
                </p:cNvSpPr>
                <p:nvPr/>
              </p:nvSpPr>
              <p:spPr bwMode="auto">
                <a:xfrm>
                  <a:off x="776" y="1498"/>
                  <a:ext cx="235" cy="238"/>
                </a:xfrm>
                <a:prstGeom prst="ellipse">
                  <a:avLst/>
                </a:prstGeom>
                <a:solidFill>
                  <a:srgbClr val="00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b</a:t>
                  </a:r>
                </a:p>
              </p:txBody>
            </p:sp>
            <p:cxnSp>
              <p:nvCxnSpPr>
                <p:cNvPr id="83983" name="AutoShape 52"/>
                <p:cNvCxnSpPr>
                  <a:cxnSpLocks noChangeShapeType="1"/>
                  <a:stCxn id="83980" idx="3"/>
                  <a:endCxn id="83981" idx="7"/>
                </p:cNvCxnSpPr>
                <p:nvPr/>
              </p:nvCxnSpPr>
              <p:spPr bwMode="auto">
                <a:xfrm flipH="1">
                  <a:off x="358" y="1320"/>
                  <a:ext cx="152" cy="207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3984" name="AutoShape 53"/>
                <p:cNvCxnSpPr>
                  <a:cxnSpLocks noChangeShapeType="1"/>
                  <a:stCxn id="83980" idx="5"/>
                  <a:endCxn id="83982" idx="1"/>
                </p:cNvCxnSpPr>
                <p:nvPr/>
              </p:nvCxnSpPr>
              <p:spPr bwMode="auto">
                <a:xfrm>
                  <a:off x="676" y="1320"/>
                  <a:ext cx="134" cy="207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36722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84082" y="893714"/>
            <a:ext cx="9059917" cy="465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 eaLnBrk="1" hangingPunct="1"/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树与二叉树的区别：</a:t>
            </a:r>
          </a:p>
          <a:p>
            <a:pPr marL="457200" indent="-457200"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树不能是空树，至少有一个根结点。而二叉树可以是空树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一般树的子树之间是无序的，而二叉树中结点的子树要区分左、右子树，即使只有一棵子树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 algn="just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树中每个节点可有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棵或若干子树。而二叉树的每个节点最多只能有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棵子树。</a:t>
            </a:r>
          </a:p>
        </p:txBody>
      </p:sp>
      <p:grpSp>
        <p:nvGrpSpPr>
          <p:cNvPr id="44035" name="Group 16"/>
          <p:cNvGrpSpPr>
            <a:grpSpLocks/>
          </p:cNvGrpSpPr>
          <p:nvPr/>
        </p:nvGrpSpPr>
        <p:grpSpPr bwMode="auto">
          <a:xfrm>
            <a:off x="6391379" y="3112546"/>
            <a:ext cx="2628900" cy="1252538"/>
            <a:chOff x="2925" y="2188"/>
            <a:chExt cx="1656" cy="789"/>
          </a:xfrm>
        </p:grpSpPr>
        <p:sp>
          <p:nvSpPr>
            <p:cNvPr id="44036" name="Oval 5"/>
            <p:cNvSpPr>
              <a:spLocks noChangeArrowheads="1"/>
            </p:cNvSpPr>
            <p:nvPr/>
          </p:nvSpPr>
          <p:spPr bwMode="auto">
            <a:xfrm>
              <a:off x="3305" y="2188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4037" name="Oval 6"/>
            <p:cNvSpPr>
              <a:spLocks noChangeArrowheads="1"/>
            </p:cNvSpPr>
            <p:nvPr/>
          </p:nvSpPr>
          <p:spPr bwMode="auto">
            <a:xfrm>
              <a:off x="2925" y="2681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4038" name="Oval 7"/>
            <p:cNvSpPr>
              <a:spLocks noChangeArrowheads="1"/>
            </p:cNvSpPr>
            <p:nvPr/>
          </p:nvSpPr>
          <p:spPr bwMode="auto">
            <a:xfrm>
              <a:off x="3986" y="2188"/>
              <a:ext cx="294" cy="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4039" name="Oval 10"/>
            <p:cNvSpPr>
              <a:spLocks noChangeArrowheads="1"/>
            </p:cNvSpPr>
            <p:nvPr/>
          </p:nvSpPr>
          <p:spPr bwMode="auto">
            <a:xfrm>
              <a:off x="4286" y="2681"/>
              <a:ext cx="295" cy="2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44040" name="AutoShape 11"/>
            <p:cNvCxnSpPr>
              <a:cxnSpLocks noChangeShapeType="1"/>
              <a:stCxn id="44036" idx="3"/>
              <a:endCxn id="44037" idx="0"/>
            </p:cNvCxnSpPr>
            <p:nvPr/>
          </p:nvCxnSpPr>
          <p:spPr bwMode="auto">
            <a:xfrm flipH="1">
              <a:off x="3073" y="2447"/>
              <a:ext cx="275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1" name="AutoShape 15"/>
            <p:cNvCxnSpPr>
              <a:cxnSpLocks noChangeShapeType="1"/>
              <a:stCxn id="44038" idx="5"/>
              <a:endCxn id="44039" idx="0"/>
            </p:cNvCxnSpPr>
            <p:nvPr/>
          </p:nvCxnSpPr>
          <p:spPr bwMode="auto">
            <a:xfrm>
              <a:off x="4237" y="2446"/>
              <a:ext cx="197" cy="2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标题 1"/>
          <p:cNvSpPr txBox="1">
            <a:spLocks/>
          </p:cNvSpPr>
          <p:nvPr/>
        </p:nvSpPr>
        <p:spPr>
          <a:xfrm>
            <a:off x="241463" y="183849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二叉树的定义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948784" y="5052318"/>
            <a:ext cx="944563" cy="1252538"/>
            <a:chOff x="7240588" y="5005762"/>
            <a:chExt cx="944563" cy="1252538"/>
          </a:xfrm>
        </p:grpSpPr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7240588" y="5005762"/>
              <a:ext cx="466725" cy="46831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7716838" y="5788400"/>
              <a:ext cx="468313" cy="4699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latin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7" name="AutoShape 15"/>
            <p:cNvCxnSpPr>
              <a:cxnSpLocks noChangeShapeType="1"/>
              <a:stCxn id="14" idx="5"/>
              <a:endCxn id="15" idx="0"/>
            </p:cNvCxnSpPr>
            <p:nvPr/>
          </p:nvCxnSpPr>
          <p:spPr bwMode="auto">
            <a:xfrm>
              <a:off x="7639050" y="5415337"/>
              <a:ext cx="312738" cy="3635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组合 19"/>
          <p:cNvGrpSpPr/>
          <p:nvPr/>
        </p:nvGrpSpPr>
        <p:grpSpPr>
          <a:xfrm>
            <a:off x="4505973" y="4960688"/>
            <a:ext cx="1651871" cy="1448983"/>
            <a:chOff x="5556250" y="5005762"/>
            <a:chExt cx="1651871" cy="1448983"/>
          </a:xfrm>
        </p:grpSpPr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6159500" y="5005762"/>
              <a:ext cx="468313" cy="4699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5556250" y="5788400"/>
              <a:ext cx="468313" cy="4699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F</a:t>
              </a:r>
            </a:p>
          </p:txBody>
        </p:sp>
        <p:cxnSp>
          <p:nvCxnSpPr>
            <p:cNvPr id="16" name="AutoShape 11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flipH="1">
              <a:off x="5791200" y="5416925"/>
              <a:ext cx="436563" cy="3619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133745" y="5984845"/>
              <a:ext cx="468313" cy="4699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H</a:t>
              </a:r>
            </a:p>
          </p:txBody>
        </p:sp>
        <p:cxnSp>
          <p:nvCxnSpPr>
            <p:cNvPr id="19" name="AutoShape 11"/>
            <p:cNvCxnSpPr>
              <a:cxnSpLocks noChangeShapeType="1"/>
              <a:stCxn id="12" idx="4"/>
              <a:endCxn id="18" idx="0"/>
            </p:cNvCxnSpPr>
            <p:nvPr/>
          </p:nvCxnSpPr>
          <p:spPr bwMode="auto">
            <a:xfrm flipH="1">
              <a:off x="6367902" y="5475662"/>
              <a:ext cx="25755" cy="50918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739808" y="5788400"/>
              <a:ext cx="468313" cy="4699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latin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23" name="AutoShape 11"/>
            <p:cNvCxnSpPr>
              <a:cxnSpLocks noChangeShapeType="1"/>
              <a:stCxn id="12" idx="5"/>
              <a:endCxn id="22" idx="0"/>
            </p:cNvCxnSpPr>
            <p:nvPr/>
          </p:nvCxnSpPr>
          <p:spPr bwMode="auto">
            <a:xfrm>
              <a:off x="6559230" y="5406847"/>
              <a:ext cx="414735" cy="38155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组合 25"/>
          <p:cNvGrpSpPr/>
          <p:nvPr/>
        </p:nvGrpSpPr>
        <p:grpSpPr>
          <a:xfrm>
            <a:off x="1325339" y="1021633"/>
            <a:ext cx="5011921" cy="3906342"/>
            <a:chOff x="2470284" y="1245829"/>
            <a:chExt cx="5011921" cy="3906342"/>
          </a:xfrm>
        </p:grpSpPr>
        <p:grpSp>
          <p:nvGrpSpPr>
            <p:cNvPr id="24" name="组合 23"/>
            <p:cNvGrpSpPr/>
            <p:nvPr/>
          </p:nvGrpSpPr>
          <p:grpSpPr>
            <a:xfrm>
              <a:off x="2470284" y="1245829"/>
              <a:ext cx="4540275" cy="3906342"/>
              <a:chOff x="2028795" y="1606414"/>
              <a:chExt cx="4540275" cy="3906342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2028795" y="1606414"/>
                <a:ext cx="3992956" cy="3906342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400" b="1" dirty="0"/>
                  <a:t>树</a:t>
                </a:r>
                <a:endParaRPr lang="en-US" altLang="zh-CN" sz="4400" b="1" dirty="0"/>
              </a:p>
              <a:p>
                <a:pPr algn="ctr"/>
                <a:endParaRPr lang="en-US" altLang="zh-CN" sz="4400" b="1" dirty="0"/>
              </a:p>
              <a:p>
                <a:pPr algn="ctr"/>
                <a:endParaRPr lang="en-US" altLang="zh-CN" sz="4400" b="1" dirty="0"/>
              </a:p>
              <a:p>
                <a:pPr algn="ctr"/>
                <a:endParaRPr lang="zh-CN" altLang="en-US" sz="4400" b="1" dirty="0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879769" y="3010496"/>
                <a:ext cx="2689301" cy="1658703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4400" b="1" dirty="0"/>
                  <a:t>二叉树</a:t>
                </a: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6417945" y="2984505"/>
              <a:ext cx="10642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B0F0"/>
                  </a:solidFill>
                </a:rPr>
                <a:t>空</a:t>
              </a:r>
              <a:endParaRPr lang="en-US" altLang="zh-CN" sz="2800" b="1" dirty="0">
                <a:solidFill>
                  <a:srgbClr val="00B0F0"/>
                </a:solidFill>
              </a:endParaRPr>
            </a:p>
            <a:p>
              <a:r>
                <a:rPr lang="zh-CN" altLang="en-US" sz="2800" b="1" dirty="0">
                  <a:solidFill>
                    <a:srgbClr val="00B0F0"/>
                  </a:solidFill>
                </a:rPr>
                <a:t>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2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决策树</a:t>
            </a:r>
            <a:endParaRPr lang="zh-CN" altLang="en-US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993" y="1326535"/>
            <a:ext cx="8618484" cy="3511359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如果我在纸上写一个</a:t>
            </a:r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以内的数字，给大家来猜，我只回答“大了”或“小了”，怎样才能最快猜中？</a:t>
            </a: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120788" y="3161365"/>
            <a:ext cx="8744689" cy="3134331"/>
            <a:chOff x="1534428" y="3177130"/>
            <a:chExt cx="9873040" cy="3503171"/>
          </a:xfrm>
        </p:grpSpPr>
        <p:grpSp>
          <p:nvGrpSpPr>
            <p:cNvPr id="105" name="组合 104"/>
            <p:cNvGrpSpPr/>
            <p:nvPr/>
          </p:nvGrpSpPr>
          <p:grpSpPr>
            <a:xfrm>
              <a:off x="1534428" y="3177130"/>
              <a:ext cx="9555989" cy="3503171"/>
              <a:chOff x="1534428" y="3177130"/>
              <a:chExt cx="9555989" cy="350317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5929704" y="3177130"/>
                <a:ext cx="800100" cy="7169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50</a:t>
                </a:r>
                <a:endParaRPr lang="zh-CN" altLang="en-US" sz="2000" b="1" dirty="0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3400583" y="4037403"/>
                <a:ext cx="800100" cy="7169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25</a:t>
                </a:r>
                <a:endParaRPr lang="zh-CN" altLang="en-US" sz="2000" b="1" dirty="0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8465187" y="4037403"/>
                <a:ext cx="800100" cy="7169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75</a:t>
                </a:r>
                <a:endParaRPr lang="zh-CN" altLang="en-US" sz="2000" b="1" dirty="0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223606" y="4994736"/>
                <a:ext cx="800100" cy="7169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12</a:t>
                </a:r>
                <a:endParaRPr lang="zh-CN" altLang="en-US" sz="2000" b="1" dirty="0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587262" y="5010038"/>
                <a:ext cx="800100" cy="7169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37</a:t>
                </a:r>
                <a:endParaRPr lang="zh-CN" altLang="en-US" sz="2000" b="1" dirty="0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7319048" y="4994735"/>
                <a:ext cx="800100" cy="7169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62</a:t>
                </a:r>
                <a:endParaRPr lang="zh-CN" altLang="en-US" sz="2000" b="1" dirty="0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9646172" y="5010038"/>
                <a:ext cx="800100" cy="69181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88</a:t>
                </a:r>
                <a:endParaRPr lang="zh-CN" altLang="en-US" sz="2000" b="1" dirty="0"/>
              </a:p>
            </p:txBody>
          </p:sp>
          <p:cxnSp>
            <p:nvCxnSpPr>
              <p:cNvPr id="12" name="直接连接符 11"/>
              <p:cNvCxnSpPr>
                <a:stCxn id="4" idx="2"/>
                <a:endCxn id="5" idx="7"/>
              </p:cNvCxnSpPr>
              <p:nvPr/>
            </p:nvCxnSpPr>
            <p:spPr>
              <a:xfrm flipH="1">
                <a:off x="4083511" y="3535617"/>
                <a:ext cx="1846193" cy="60678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5" idx="3"/>
                <a:endCxn id="7" idx="7"/>
              </p:cNvCxnSpPr>
              <p:nvPr/>
            </p:nvCxnSpPr>
            <p:spPr>
              <a:xfrm flipH="1">
                <a:off x="2906534" y="4649378"/>
                <a:ext cx="611221" cy="45035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5" idx="5"/>
                <a:endCxn id="8" idx="1"/>
              </p:cNvCxnSpPr>
              <p:nvPr/>
            </p:nvCxnSpPr>
            <p:spPr>
              <a:xfrm>
                <a:off x="4083511" y="4649378"/>
                <a:ext cx="620923" cy="465658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4" idx="6"/>
                <a:endCxn id="6" idx="1"/>
              </p:cNvCxnSpPr>
              <p:nvPr/>
            </p:nvCxnSpPr>
            <p:spPr>
              <a:xfrm>
                <a:off x="6729804" y="3535617"/>
                <a:ext cx="1852555" cy="60678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6" idx="5"/>
                <a:endCxn id="10" idx="1"/>
              </p:cNvCxnSpPr>
              <p:nvPr/>
            </p:nvCxnSpPr>
            <p:spPr>
              <a:xfrm>
                <a:off x="9148115" y="4649378"/>
                <a:ext cx="615229" cy="46197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6" idx="3"/>
                <a:endCxn id="9" idx="7"/>
              </p:cNvCxnSpPr>
              <p:nvPr/>
            </p:nvCxnSpPr>
            <p:spPr>
              <a:xfrm flipH="1">
                <a:off x="8001976" y="4649378"/>
                <a:ext cx="580383" cy="45035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/>
              <p:cNvSpPr/>
              <p:nvPr/>
            </p:nvSpPr>
            <p:spPr>
              <a:xfrm>
                <a:off x="1534428" y="5963327"/>
                <a:ext cx="800100" cy="7169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6</a:t>
                </a:r>
                <a:endParaRPr lang="zh-CN" altLang="en-US" sz="2000" b="1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874093" y="5963328"/>
                <a:ext cx="800100" cy="7169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18</a:t>
                </a:r>
                <a:endParaRPr lang="zh-CN" altLang="en-US" sz="2000" b="1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3936206" y="5963326"/>
                <a:ext cx="800100" cy="7169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31</a:t>
                </a:r>
                <a:endParaRPr lang="zh-CN" altLang="en-US" sz="2000" b="1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5213071" y="5963326"/>
                <a:ext cx="800100" cy="7169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43</a:t>
                </a:r>
                <a:endParaRPr lang="zh-CN" altLang="en-US" sz="2000" b="1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6591375" y="5963325"/>
                <a:ext cx="800100" cy="7169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56</a:t>
                </a:r>
                <a:endParaRPr lang="zh-CN" altLang="en-US" sz="2000" b="1" dirty="0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8001976" y="5963324"/>
                <a:ext cx="800100" cy="7169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68</a:t>
                </a:r>
                <a:endParaRPr lang="zh-CN" altLang="en-US" sz="2000" b="1" dirty="0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9040283" y="5963324"/>
                <a:ext cx="800100" cy="7169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82</a:t>
                </a:r>
                <a:endParaRPr lang="zh-CN" altLang="en-US" sz="2000" b="1" dirty="0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10290317" y="5963324"/>
                <a:ext cx="800100" cy="71697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/>
                  <a:t>96</a:t>
                </a:r>
                <a:endParaRPr lang="zh-CN" altLang="en-US" sz="2000" b="1" dirty="0"/>
              </a:p>
            </p:txBody>
          </p:sp>
          <p:cxnSp>
            <p:nvCxnSpPr>
              <p:cNvPr id="49" name="直接连接符 48"/>
              <p:cNvCxnSpPr>
                <a:stCxn id="7" idx="3"/>
                <a:endCxn id="33" idx="0"/>
              </p:cNvCxnSpPr>
              <p:nvPr/>
            </p:nvCxnSpPr>
            <p:spPr>
              <a:xfrm flipH="1">
                <a:off x="1934478" y="5606711"/>
                <a:ext cx="406300" cy="356616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>
                <a:stCxn id="8" idx="3"/>
                <a:endCxn id="35" idx="0"/>
              </p:cNvCxnSpPr>
              <p:nvPr/>
            </p:nvCxnSpPr>
            <p:spPr>
              <a:xfrm flipH="1">
                <a:off x="4336256" y="5622013"/>
                <a:ext cx="368178" cy="34131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>
                <a:stCxn id="7" idx="5"/>
                <a:endCxn id="34" idx="0"/>
              </p:cNvCxnSpPr>
              <p:nvPr/>
            </p:nvCxnSpPr>
            <p:spPr>
              <a:xfrm>
                <a:off x="2906534" y="5606711"/>
                <a:ext cx="367609" cy="356617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>
                <a:stCxn id="8" idx="5"/>
                <a:endCxn id="36" idx="0"/>
              </p:cNvCxnSpPr>
              <p:nvPr/>
            </p:nvCxnSpPr>
            <p:spPr>
              <a:xfrm>
                <a:off x="5270190" y="5622013"/>
                <a:ext cx="342931" cy="341313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9" idx="3"/>
                <a:endCxn id="41" idx="0"/>
              </p:cNvCxnSpPr>
              <p:nvPr/>
            </p:nvCxnSpPr>
            <p:spPr>
              <a:xfrm flipH="1">
                <a:off x="6991425" y="5606710"/>
                <a:ext cx="444795" cy="356615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>
                <a:stCxn id="9" idx="5"/>
                <a:endCxn id="42" idx="0"/>
              </p:cNvCxnSpPr>
              <p:nvPr/>
            </p:nvCxnSpPr>
            <p:spPr>
              <a:xfrm>
                <a:off x="8001976" y="5606710"/>
                <a:ext cx="400050" cy="356614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>
                <a:stCxn id="10" idx="3"/>
                <a:endCxn id="43" idx="0"/>
              </p:cNvCxnSpPr>
              <p:nvPr/>
            </p:nvCxnSpPr>
            <p:spPr>
              <a:xfrm flipH="1">
                <a:off x="9440333" y="5600535"/>
                <a:ext cx="323011" cy="362789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>
                <a:stCxn id="10" idx="5"/>
                <a:endCxn id="44" idx="0"/>
              </p:cNvCxnSpPr>
              <p:nvPr/>
            </p:nvCxnSpPr>
            <p:spPr>
              <a:xfrm>
                <a:off x="10329100" y="5600535"/>
                <a:ext cx="361267" cy="362789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本框 105"/>
            <p:cNvSpPr txBox="1"/>
            <p:nvPr/>
          </p:nvSpPr>
          <p:spPr>
            <a:xfrm>
              <a:off x="4656638" y="3381781"/>
              <a:ext cx="92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</a:rPr>
                <a:t>小</a:t>
              </a: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7391475" y="3349581"/>
              <a:ext cx="92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</a:rPr>
                <a:t>大</a:t>
              </a: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9265359" y="4403301"/>
              <a:ext cx="92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</a:rPr>
                <a:t>大</a:t>
              </a: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0481190" y="5338925"/>
              <a:ext cx="92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</a:rPr>
                <a:t>大</a:t>
              </a: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8176097" y="5356357"/>
              <a:ext cx="92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</a:rPr>
                <a:t>大</a:t>
              </a: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5525531" y="5395729"/>
              <a:ext cx="92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</a:rPr>
                <a:t>大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2979035" y="5332841"/>
              <a:ext cx="92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</a:rPr>
                <a:t>大</a:t>
              </a: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2694058" y="4427139"/>
              <a:ext cx="92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</a:rPr>
                <a:t>小</a:t>
              </a: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602143" y="5345332"/>
              <a:ext cx="92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</a:rPr>
                <a:t>小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3968363" y="5375936"/>
              <a:ext cx="92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</a:rPr>
                <a:t>小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6591375" y="5390436"/>
              <a:ext cx="92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</a:rPr>
                <a:t>小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9015728" y="5370893"/>
              <a:ext cx="92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</a:rPr>
                <a:t>小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7712958" y="4500709"/>
              <a:ext cx="92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</a:rPr>
                <a:t>小</a:t>
              </a:r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4343912" y="4427139"/>
              <a:ext cx="92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FF00"/>
                  </a:solidFill>
                </a:rPr>
                <a:t>大</a:t>
              </a:r>
            </a:p>
          </p:txBody>
        </p:sp>
      </p:grpSp>
      <p:sp>
        <p:nvSpPr>
          <p:cNvPr id="121" name="文本框 120"/>
          <p:cNvSpPr txBox="1"/>
          <p:nvPr/>
        </p:nvSpPr>
        <p:spPr>
          <a:xfrm>
            <a:off x="6183663" y="2766899"/>
            <a:ext cx="2451181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折半查找算法</a:t>
            </a:r>
          </a:p>
        </p:txBody>
      </p:sp>
    </p:spTree>
    <p:extLst>
      <p:ext uri="{BB962C8B-B14F-4D97-AF65-F5344CB8AC3E}">
        <p14:creationId xmlns:p14="http://schemas.microsoft.com/office/powerpoint/2010/main" val="164509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664781" y="470355"/>
            <a:ext cx="903109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664781" y="1298599"/>
            <a:ext cx="19928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扩展题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1,4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D93711-8671-4A96-A7D1-80DDFF8EF76A}"/>
              </a:ext>
            </a:extLst>
          </p:cNvPr>
          <p:cNvSpPr/>
          <p:nvPr/>
        </p:nvSpPr>
        <p:spPr>
          <a:xfrm>
            <a:off x="472965" y="2294334"/>
            <a:ext cx="82611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【补充习题】设二叉树以二叉链表存储，试编写求解下列问题的递归算法。</a:t>
            </a:r>
          </a:p>
          <a:p>
            <a:r>
              <a:rPr lang="zh-CN" altLang="zh-CN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）求一棵二叉树的高度；</a:t>
            </a:r>
          </a:p>
          <a:p>
            <a:r>
              <a:rPr lang="zh-CN" altLang="zh-CN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）求一棵二叉树中的结点个数；</a:t>
            </a:r>
          </a:p>
          <a:p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）交换一棵二叉树中每个结点的左、右子树。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06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1138206"/>
            <a:ext cx="895481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：二叉树的第</a:t>
            </a:r>
            <a:r>
              <a:rPr kumimoji="1" lang="en-US" altLang="zh-CN" sz="32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(i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层上</a:t>
            </a:r>
            <a:r>
              <a:rPr kumimoji="1" lang="zh-CN" altLang="en-US" sz="32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至多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i-1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个结点（归纳法证明）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32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=1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时，二叉树至多只有一个结点，结论成立。</a:t>
            </a:r>
            <a:endParaRPr kumimoji="1"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endParaRPr kumimoji="1"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设当</a:t>
            </a:r>
            <a:r>
              <a:rPr kumimoji="1" lang="en-US" altLang="zh-CN" sz="32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=k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时结论成立，即二叉树第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层至多有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32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k-1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个结点</a:t>
            </a:r>
            <a:endParaRPr kumimoji="1"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endParaRPr kumimoji="1"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32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=k+1</a:t>
            </a: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</a:t>
            </a:r>
          </a:p>
          <a:p>
            <a:pPr lvl="1" algn="just" eaLnBrk="1" hangingPunct="1"/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∵每个结点最多只有两个孩子，</a:t>
            </a:r>
          </a:p>
          <a:p>
            <a:pPr lvl="1" algn="just" eaLnBrk="1" hangingPunct="1"/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∴第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k+1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层上至多有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2*2</a:t>
            </a:r>
            <a:r>
              <a:rPr kumimoji="1"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k–1</a:t>
            </a: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=2</a:t>
            </a:r>
            <a:r>
              <a:rPr kumimoji="1"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个结点，性质成立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30801" y="295063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二叉树的定义</a:t>
            </a:r>
          </a:p>
        </p:txBody>
      </p:sp>
    </p:spTree>
    <p:extLst>
      <p:ext uri="{BB962C8B-B14F-4D97-AF65-F5344CB8AC3E}">
        <p14:creationId xmlns:p14="http://schemas.microsoft.com/office/powerpoint/2010/main" val="70071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296863" y="368302"/>
            <a:ext cx="2970212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000000"/>
                </a:solidFill>
                <a:latin typeface="仿宋_GB2312" pitchFamily="49" charset="-122"/>
              </a:rPr>
              <a:t>性质</a:t>
            </a:r>
            <a:r>
              <a:rPr lang="en-US" altLang="zh-CN">
                <a:solidFill>
                  <a:srgbClr val="000000"/>
                </a:solidFill>
                <a:latin typeface="仿宋_GB2312" pitchFamily="49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仿宋_GB2312" pitchFamily="49" charset="-122"/>
              </a:rPr>
              <a:t>、</a:t>
            </a:r>
            <a:r>
              <a:rPr lang="en-US" altLang="zh-CN">
                <a:solidFill>
                  <a:srgbClr val="000000"/>
                </a:solidFill>
                <a:latin typeface="仿宋_GB2312" pitchFamily="49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仿宋_GB2312" pitchFamily="49" charset="-122"/>
              </a:rPr>
              <a:t>的图形解释</a:t>
            </a:r>
          </a:p>
        </p:txBody>
      </p:sp>
      <p:pic>
        <p:nvPicPr>
          <p:cNvPr id="46083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367" y="672660"/>
            <a:ext cx="8193338" cy="5722883"/>
          </a:xfrm>
        </p:spPr>
      </p:pic>
      <p:sp>
        <p:nvSpPr>
          <p:cNvPr id="46084" name="Rectangle 10"/>
          <p:cNvSpPr>
            <a:spLocks noChangeArrowheads="1"/>
          </p:cNvSpPr>
          <p:nvPr/>
        </p:nvSpPr>
        <p:spPr bwMode="auto">
          <a:xfrm>
            <a:off x="1" y="0"/>
            <a:ext cx="632125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性质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二叉树的第</a:t>
            </a:r>
            <a:r>
              <a:rPr kumimoji="1"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(i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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1)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层上</a:t>
            </a: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至多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1"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i-1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个结点。</a:t>
            </a:r>
          </a:p>
        </p:txBody>
      </p:sp>
    </p:spTree>
    <p:extLst>
      <p:ext uri="{BB962C8B-B14F-4D97-AF65-F5344CB8AC3E}">
        <p14:creationId xmlns:p14="http://schemas.microsoft.com/office/powerpoint/2010/main" val="247941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273269" y="1178347"/>
            <a:ext cx="10126926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高度为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的二叉树上</a:t>
            </a:r>
            <a:r>
              <a:rPr kumimoji="1" lang="zh-CN" altLang="en-US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至多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–1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个结点。</a:t>
            </a:r>
          </a:p>
          <a:p>
            <a:pPr algn="just" eaLnBrk="1" hangingPunct="1">
              <a:lnSpc>
                <a:spcPct val="110000"/>
              </a:lnSpc>
            </a:pP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h=0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时，二叉树为空二叉树。</a:t>
            </a:r>
          </a:p>
          <a:p>
            <a:pPr algn="just" eaLnBrk="1" hangingPunct="1">
              <a:lnSpc>
                <a:spcPct val="110000"/>
              </a:lnSpc>
            </a:pP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h&gt;0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时，利用</a:t>
            </a:r>
            <a:r>
              <a:rPr kumimoji="1" lang="zh-CN" altLang="en-US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u="sng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，高度为</a:t>
            </a:r>
            <a:r>
              <a:rPr kumimoji="1" lang="en-US" altLang="zh-CN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的二叉树中结点的总数最多为：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484956"/>
              </p:ext>
            </p:extLst>
          </p:nvPr>
        </p:nvGraphicFramePr>
        <p:xfrm>
          <a:off x="1422181" y="3820093"/>
          <a:ext cx="6172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" name="Equation" r:id="rId3" imgW="2438280" imgH="431640" progId="Equation.DSMT4">
                  <p:embed/>
                </p:oleObj>
              </mc:Choice>
              <mc:Fallback>
                <p:oleObj name="Equation" r:id="rId3" imgW="243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181" y="3820093"/>
                        <a:ext cx="6172200" cy="1092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0C0C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600546415"/>
              </p:ext>
            </p:extLst>
          </p:nvPr>
        </p:nvGraphicFramePr>
        <p:xfrm>
          <a:off x="2856681" y="5129047"/>
          <a:ext cx="3013766" cy="1352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9" name="Equation" r:id="rId5" imgW="1981080" imgH="888840" progId="Equation.DSMT4">
                  <p:embed/>
                </p:oleObj>
              </mc:Choice>
              <mc:Fallback>
                <p:oleObj name="Equation" r:id="rId5" imgW="19810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6681" y="5129047"/>
                        <a:ext cx="3013766" cy="1352331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144834" y="139523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二叉树的定义</a:t>
            </a:r>
          </a:p>
        </p:txBody>
      </p:sp>
      <p:sp>
        <p:nvSpPr>
          <p:cNvPr id="3" name="矩形 2"/>
          <p:cNvSpPr/>
          <p:nvPr/>
        </p:nvSpPr>
        <p:spPr>
          <a:xfrm>
            <a:off x="633216" y="2913112"/>
            <a:ext cx="7460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：二叉树的第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(i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层上至多有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baseline="30000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i-1</a:t>
            </a:r>
            <a:r>
              <a:rPr kumimoji="1" lang="en-US" altLang="zh-CN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个结点</a:t>
            </a:r>
            <a:endParaRPr lang="zh-CN" altLang="en-US" sz="2800" b="1" dirty="0">
              <a:solidFill>
                <a:srgbClr val="FFFF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96696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11744</TotalTime>
  <Words>3493</Words>
  <Application>Microsoft Office PowerPoint</Application>
  <PresentationFormat>全屏显示(4:3)</PresentationFormat>
  <Paragraphs>744</Paragraphs>
  <Slides>61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6" baseType="lpstr">
      <vt:lpstr>仿宋_GB2312</vt:lpstr>
      <vt:lpstr>华文楷体</vt:lpstr>
      <vt:lpstr>隶书</vt:lpstr>
      <vt:lpstr>宋体</vt:lpstr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Wingdings 3</vt:lpstr>
      <vt:lpstr>离子</vt:lpstr>
      <vt:lpstr>Equation</vt:lpstr>
      <vt:lpstr>位图图像</vt:lpstr>
      <vt:lpstr>树</vt:lpstr>
      <vt:lpstr>目录</vt:lpstr>
      <vt:lpstr>PowerPoint 演示文稿</vt:lpstr>
      <vt:lpstr>二叉树的定义</vt:lpstr>
      <vt:lpstr>二叉树的定义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层次遍历</vt:lpstr>
      <vt:lpstr>二叉树遍历的递归算法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二叉树遍历的应用</vt:lpstr>
      <vt:lpstr>PowerPoint 演示文稿</vt:lpstr>
      <vt:lpstr>PowerPoint 演示文稿</vt:lpstr>
      <vt:lpstr>PowerPoint 演示文稿</vt:lpstr>
      <vt:lpstr>编译原理中的表达式树</vt:lpstr>
      <vt:lpstr>决策树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jie zhu</dc:creator>
  <cp:lastModifiedBy>jie zhu</cp:lastModifiedBy>
  <cp:revision>850</cp:revision>
  <dcterms:created xsi:type="dcterms:W3CDTF">2015-02-03T01:14:24Z</dcterms:created>
  <dcterms:modified xsi:type="dcterms:W3CDTF">2017-10-17T05:38:13Z</dcterms:modified>
</cp:coreProperties>
</file>