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905" r:id="rId1"/>
  </p:sldMasterIdLst>
  <p:notesMasterIdLst>
    <p:notesMasterId r:id="rId28"/>
  </p:notesMasterIdLst>
  <p:sldIdLst>
    <p:sldId id="379" r:id="rId2"/>
    <p:sldId id="455" r:id="rId3"/>
    <p:sldId id="486" r:id="rId4"/>
    <p:sldId id="520" r:id="rId5"/>
    <p:sldId id="456" r:id="rId6"/>
    <p:sldId id="485" r:id="rId7"/>
    <p:sldId id="521" r:id="rId8"/>
    <p:sldId id="522" r:id="rId9"/>
    <p:sldId id="523" r:id="rId10"/>
    <p:sldId id="487" r:id="rId11"/>
    <p:sldId id="457" r:id="rId12"/>
    <p:sldId id="489" r:id="rId13"/>
    <p:sldId id="488" r:id="rId14"/>
    <p:sldId id="491" r:id="rId15"/>
    <p:sldId id="458" r:id="rId16"/>
    <p:sldId id="459" r:id="rId17"/>
    <p:sldId id="460" r:id="rId18"/>
    <p:sldId id="461" r:id="rId19"/>
    <p:sldId id="462" r:id="rId20"/>
    <p:sldId id="463" r:id="rId21"/>
    <p:sldId id="466" r:id="rId22"/>
    <p:sldId id="511" r:id="rId23"/>
    <p:sldId id="468" r:id="rId24"/>
    <p:sldId id="469" r:id="rId25"/>
    <p:sldId id="516" r:id="rId26"/>
    <p:sldId id="51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1ACF28F-036D-4307-8545-CF2846661CBA}">
          <p14:sldIdLst>
            <p14:sldId id="379"/>
            <p14:sldId id="455"/>
            <p14:sldId id="486"/>
            <p14:sldId id="520"/>
            <p14:sldId id="456"/>
            <p14:sldId id="485"/>
            <p14:sldId id="521"/>
            <p14:sldId id="522"/>
            <p14:sldId id="523"/>
            <p14:sldId id="487"/>
            <p14:sldId id="457"/>
            <p14:sldId id="489"/>
            <p14:sldId id="488"/>
            <p14:sldId id="491"/>
            <p14:sldId id="458"/>
            <p14:sldId id="459"/>
            <p14:sldId id="460"/>
            <p14:sldId id="461"/>
            <p14:sldId id="462"/>
            <p14:sldId id="463"/>
            <p14:sldId id="466"/>
            <p14:sldId id="511"/>
            <p14:sldId id="468"/>
            <p14:sldId id="469"/>
            <p14:sldId id="516"/>
            <p14:sldId id="5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501" autoAdjust="0"/>
  </p:normalViewPr>
  <p:slideViewPr>
    <p:cSldViewPr snapToGrid="0">
      <p:cViewPr varScale="1">
        <p:scale>
          <a:sx n="80" d="100"/>
          <a:sy n="80" d="100"/>
        </p:scale>
        <p:origin x="113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C69A8-F41B-4AB3-B1C4-4C1E89E6346C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36FC-5391-4E88-BC9C-2B9CBFA3E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4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636FC-5391-4E88-BC9C-2B9CBFA3E8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731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636FC-5391-4E88-BC9C-2B9CBFA3E85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50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3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73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482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49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150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422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260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84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4496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28600"/>
            <a:ext cx="8229600" cy="586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南京邮电大学 计算机学院 </a:t>
            </a:r>
          </a:p>
        </p:txBody>
      </p:sp>
    </p:spTree>
    <p:extLst>
      <p:ext uri="{BB962C8B-B14F-4D97-AF65-F5344CB8AC3E}">
        <p14:creationId xmlns:p14="http://schemas.microsoft.com/office/powerpoint/2010/main" val="1770296960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74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50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40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45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89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23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85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06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5FA1EC-9C8B-4CB7-B2A5-DD415DF7CB42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908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  <p:sldLayoutId id="2147483923" r:id="rId18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picture/95311/95311/0/b8405490b1c8dadea877a404.html?fr=lemma&amp;ct=single" TargetMode="External"/><Relationship Id="rId2" Type="http://schemas.openxmlformats.org/officeDocument/2006/relationships/hyperlink" Target="http://baike.baidu.com/view/156047.htm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朱洁</a:t>
            </a:r>
          </a:p>
        </p:txBody>
      </p:sp>
    </p:spTree>
    <p:extLst>
      <p:ext uri="{BB962C8B-B14F-4D97-AF65-F5344CB8AC3E}">
        <p14:creationId xmlns:p14="http://schemas.microsoft.com/office/powerpoint/2010/main" val="368611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37114" y="2797731"/>
            <a:ext cx="3669475" cy="971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5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知识准备</a:t>
            </a:r>
          </a:p>
        </p:txBody>
      </p:sp>
    </p:spTree>
    <p:extLst>
      <p:ext uri="{BB962C8B-B14F-4D97-AF65-F5344CB8AC3E}">
        <p14:creationId xmlns:p14="http://schemas.microsoft.com/office/powerpoint/2010/main" val="2980442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12" name="Group 51"/>
          <p:cNvGrpSpPr>
            <a:grpSpLocks/>
          </p:cNvGrpSpPr>
          <p:nvPr/>
        </p:nvGrpSpPr>
        <p:grpSpPr bwMode="auto">
          <a:xfrm>
            <a:off x="6224589" y="1876426"/>
            <a:ext cx="1588294" cy="3280172"/>
            <a:chOff x="4012" y="936"/>
            <a:chExt cx="1334" cy="2755"/>
          </a:xfrm>
        </p:grpSpPr>
        <p:sp>
          <p:nvSpPr>
            <p:cNvPr id="123913" name="Oval 52"/>
            <p:cNvSpPr>
              <a:spLocks noChangeArrowheads="1"/>
            </p:cNvSpPr>
            <p:nvPr/>
          </p:nvSpPr>
          <p:spPr bwMode="auto">
            <a:xfrm>
              <a:off x="4550" y="936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华文楷体" panose="02010600040101010101" pitchFamily="2" charset="-122"/>
                  <a:ea typeface="华文楷体" panose="02010600040101010101" pitchFamily="2" charset="-122"/>
                </a:rPr>
                <a:t>E</a:t>
              </a:r>
            </a:p>
          </p:txBody>
        </p:sp>
        <p:sp>
          <p:nvSpPr>
            <p:cNvPr id="123914" name="Oval 53"/>
            <p:cNvSpPr>
              <a:spLocks noChangeArrowheads="1"/>
            </p:cNvSpPr>
            <p:nvPr/>
          </p:nvSpPr>
          <p:spPr bwMode="auto">
            <a:xfrm>
              <a:off x="4018" y="156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华文楷体" panose="02010600040101010101" pitchFamily="2" charset="-122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23915" name="Oval 54"/>
            <p:cNvSpPr>
              <a:spLocks noChangeArrowheads="1"/>
            </p:cNvSpPr>
            <p:nvPr/>
          </p:nvSpPr>
          <p:spPr bwMode="auto">
            <a:xfrm>
              <a:off x="4546" y="156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华文楷体" panose="02010600040101010101" pitchFamily="2" charset="-122"/>
                  <a:ea typeface="华文楷体" panose="02010600040101010101" pitchFamily="2" charset="-122"/>
                </a:rPr>
                <a:t>F</a:t>
              </a:r>
            </a:p>
          </p:txBody>
        </p:sp>
        <p:sp>
          <p:nvSpPr>
            <p:cNvPr id="123916" name="Oval 55"/>
            <p:cNvSpPr>
              <a:spLocks noChangeArrowheads="1"/>
            </p:cNvSpPr>
            <p:nvPr/>
          </p:nvSpPr>
          <p:spPr bwMode="auto">
            <a:xfrm>
              <a:off x="4012" y="2188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华文楷体" panose="02010600040101010101" pitchFamily="2" charset="-122"/>
                  <a:ea typeface="华文楷体" panose="02010600040101010101" pitchFamily="2" charset="-122"/>
                </a:rPr>
                <a:t>G</a:t>
              </a:r>
            </a:p>
          </p:txBody>
        </p:sp>
        <p:sp>
          <p:nvSpPr>
            <p:cNvPr id="123917" name="Oval 56"/>
            <p:cNvSpPr>
              <a:spLocks noChangeArrowheads="1"/>
            </p:cNvSpPr>
            <p:nvPr/>
          </p:nvSpPr>
          <p:spPr bwMode="auto">
            <a:xfrm>
              <a:off x="5074" y="156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华文楷体" panose="02010600040101010101" pitchFamily="2" charset="-122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123918" name="Oval 57"/>
            <p:cNvSpPr>
              <a:spLocks noChangeArrowheads="1"/>
            </p:cNvSpPr>
            <p:nvPr/>
          </p:nvSpPr>
          <p:spPr bwMode="auto">
            <a:xfrm>
              <a:off x="4354" y="2188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华文楷体" panose="02010600040101010101" pitchFamily="2" charset="-122"/>
                  <a:ea typeface="华文楷体" panose="02010600040101010101" pitchFamily="2" charset="-122"/>
                </a:rPr>
                <a:t>C</a:t>
              </a:r>
            </a:p>
          </p:txBody>
        </p:sp>
        <p:sp>
          <p:nvSpPr>
            <p:cNvPr id="123919" name="Oval 58"/>
            <p:cNvSpPr>
              <a:spLocks noChangeArrowheads="1"/>
            </p:cNvSpPr>
            <p:nvPr/>
          </p:nvSpPr>
          <p:spPr bwMode="auto">
            <a:xfrm>
              <a:off x="4754" y="2188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华文楷体" panose="02010600040101010101" pitchFamily="2" charset="-122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123920" name="Oval 59"/>
            <p:cNvSpPr>
              <a:spLocks noChangeArrowheads="1"/>
            </p:cNvSpPr>
            <p:nvPr/>
          </p:nvSpPr>
          <p:spPr bwMode="auto">
            <a:xfrm>
              <a:off x="4354" y="2812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华文楷体" panose="02010600040101010101" pitchFamily="2" charset="-122"/>
                  <a:ea typeface="华文楷体" panose="02010600040101010101" pitchFamily="2" charset="-122"/>
                </a:rPr>
                <a:t>L</a:t>
              </a:r>
            </a:p>
          </p:txBody>
        </p:sp>
        <p:sp>
          <p:nvSpPr>
            <p:cNvPr id="123921" name="Oval 60"/>
            <p:cNvSpPr>
              <a:spLocks noChangeArrowheads="1"/>
            </p:cNvSpPr>
            <p:nvPr/>
          </p:nvSpPr>
          <p:spPr bwMode="auto">
            <a:xfrm>
              <a:off x="4755" y="2812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华文楷体" panose="02010600040101010101" pitchFamily="2" charset="-122"/>
                  <a:ea typeface="华文楷体" panose="02010600040101010101" pitchFamily="2" charset="-122"/>
                </a:rPr>
                <a:t>J</a:t>
              </a:r>
            </a:p>
          </p:txBody>
        </p:sp>
        <p:sp>
          <p:nvSpPr>
            <p:cNvPr id="123922" name="Oval 61"/>
            <p:cNvSpPr>
              <a:spLocks noChangeArrowheads="1"/>
            </p:cNvSpPr>
            <p:nvPr/>
          </p:nvSpPr>
          <p:spPr bwMode="auto">
            <a:xfrm>
              <a:off x="4137" y="3419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华文楷体" panose="02010600040101010101" pitchFamily="2" charset="-122"/>
                  <a:ea typeface="华文楷体" panose="02010600040101010101" pitchFamily="2" charset="-122"/>
                </a:rPr>
                <a:t>M</a:t>
              </a:r>
            </a:p>
          </p:txBody>
        </p:sp>
        <p:sp>
          <p:nvSpPr>
            <p:cNvPr id="123923" name="Oval 62"/>
            <p:cNvSpPr>
              <a:spLocks noChangeArrowheads="1"/>
            </p:cNvSpPr>
            <p:nvPr/>
          </p:nvSpPr>
          <p:spPr bwMode="auto">
            <a:xfrm>
              <a:off x="4569" y="3419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华文楷体" panose="02010600040101010101" pitchFamily="2" charset="-122"/>
                  <a:ea typeface="华文楷体" panose="02010600040101010101" pitchFamily="2" charset="-122"/>
                </a:rPr>
                <a:t>N</a:t>
              </a:r>
            </a:p>
          </p:txBody>
        </p:sp>
        <p:cxnSp>
          <p:nvCxnSpPr>
            <p:cNvPr id="123924" name="AutoShape 63"/>
            <p:cNvCxnSpPr>
              <a:cxnSpLocks noChangeShapeType="1"/>
              <a:stCxn id="123913" idx="3"/>
              <a:endCxn id="123914" idx="0"/>
            </p:cNvCxnSpPr>
            <p:nvPr/>
          </p:nvCxnSpPr>
          <p:spPr bwMode="auto">
            <a:xfrm flipH="1">
              <a:off x="4154" y="1174"/>
              <a:ext cx="436" cy="3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25" name="AutoShape 64"/>
            <p:cNvCxnSpPr>
              <a:cxnSpLocks noChangeShapeType="1"/>
              <a:stCxn id="123913" idx="4"/>
              <a:endCxn id="123915" idx="0"/>
            </p:cNvCxnSpPr>
            <p:nvPr/>
          </p:nvCxnSpPr>
          <p:spPr bwMode="auto">
            <a:xfrm flipH="1">
              <a:off x="4682" y="1214"/>
              <a:ext cx="4" cy="34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26" name="AutoShape 65"/>
            <p:cNvCxnSpPr>
              <a:cxnSpLocks noChangeShapeType="1"/>
              <a:stCxn id="123913" idx="5"/>
              <a:endCxn id="123917" idx="0"/>
            </p:cNvCxnSpPr>
            <p:nvPr/>
          </p:nvCxnSpPr>
          <p:spPr bwMode="auto">
            <a:xfrm>
              <a:off x="4782" y="1174"/>
              <a:ext cx="428" cy="3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27" name="AutoShape 66"/>
            <p:cNvCxnSpPr>
              <a:cxnSpLocks noChangeShapeType="1"/>
              <a:stCxn id="123914" idx="4"/>
              <a:endCxn id="123916" idx="0"/>
            </p:cNvCxnSpPr>
            <p:nvPr/>
          </p:nvCxnSpPr>
          <p:spPr bwMode="auto">
            <a:xfrm flipH="1">
              <a:off x="4148" y="1843"/>
              <a:ext cx="6" cy="3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28" name="AutoShape 67"/>
            <p:cNvCxnSpPr>
              <a:cxnSpLocks noChangeShapeType="1"/>
              <a:stCxn id="123915" idx="3"/>
              <a:endCxn id="123918" idx="0"/>
            </p:cNvCxnSpPr>
            <p:nvPr/>
          </p:nvCxnSpPr>
          <p:spPr bwMode="auto">
            <a:xfrm flipH="1">
              <a:off x="4490" y="1803"/>
              <a:ext cx="96" cy="3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29" name="AutoShape 68"/>
            <p:cNvCxnSpPr>
              <a:cxnSpLocks noChangeShapeType="1"/>
              <a:stCxn id="123915" idx="5"/>
              <a:endCxn id="123919" idx="0"/>
            </p:cNvCxnSpPr>
            <p:nvPr/>
          </p:nvCxnSpPr>
          <p:spPr bwMode="auto">
            <a:xfrm>
              <a:off x="4778" y="1803"/>
              <a:ext cx="112" cy="3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0" name="AutoShape 69"/>
            <p:cNvCxnSpPr>
              <a:cxnSpLocks noChangeShapeType="1"/>
              <a:stCxn id="123918" idx="4"/>
              <a:endCxn id="123920" idx="0"/>
            </p:cNvCxnSpPr>
            <p:nvPr/>
          </p:nvCxnSpPr>
          <p:spPr bwMode="auto">
            <a:xfrm>
              <a:off x="4490" y="2466"/>
              <a:ext cx="0" cy="3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1" name="AutoShape 70"/>
            <p:cNvCxnSpPr>
              <a:cxnSpLocks noChangeShapeType="1"/>
              <a:stCxn id="123919" idx="4"/>
              <a:endCxn id="123921" idx="0"/>
            </p:cNvCxnSpPr>
            <p:nvPr/>
          </p:nvCxnSpPr>
          <p:spPr bwMode="auto">
            <a:xfrm>
              <a:off x="4890" y="2466"/>
              <a:ext cx="1" cy="3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2" name="AutoShape 71"/>
            <p:cNvCxnSpPr>
              <a:cxnSpLocks noChangeShapeType="1"/>
              <a:stCxn id="123920" idx="3"/>
              <a:endCxn id="123922" idx="0"/>
            </p:cNvCxnSpPr>
            <p:nvPr/>
          </p:nvCxnSpPr>
          <p:spPr bwMode="auto">
            <a:xfrm flipH="1">
              <a:off x="4273" y="3050"/>
              <a:ext cx="121" cy="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3" name="AutoShape 72"/>
            <p:cNvCxnSpPr>
              <a:cxnSpLocks noChangeShapeType="1"/>
              <a:stCxn id="123920" idx="5"/>
              <a:endCxn id="123923" idx="0"/>
            </p:cNvCxnSpPr>
            <p:nvPr/>
          </p:nvCxnSpPr>
          <p:spPr bwMode="auto">
            <a:xfrm>
              <a:off x="4586" y="3050"/>
              <a:ext cx="119" cy="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273911" y="1567226"/>
            <a:ext cx="5323286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定义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从根到树中任意结点的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路径长度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是指从根结点到该结点的路径上所包括的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边的数目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。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endParaRPr kumimoji="1"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3908" name="Rectangle 26"/>
          <p:cNvSpPr>
            <a:spLocks noChangeArrowheads="1"/>
          </p:cNvSpPr>
          <p:nvPr/>
        </p:nvSpPr>
        <p:spPr bwMode="auto">
          <a:xfrm>
            <a:off x="359566" y="3440625"/>
            <a:ext cx="529477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路径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(path)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：从某个结点沿树中的边可到达另一个结点，则称这两个结点之间存在一条路径。</a:t>
            </a:r>
          </a:p>
        </p:txBody>
      </p:sp>
      <p:sp>
        <p:nvSpPr>
          <p:cNvPr id="123909" name="Text Box 27"/>
          <p:cNvSpPr txBox="1">
            <a:spLocks noChangeArrowheads="1"/>
          </p:cNvSpPr>
          <p:nvPr/>
        </p:nvSpPr>
        <p:spPr bwMode="auto">
          <a:xfrm>
            <a:off x="493538" y="5464098"/>
            <a:ext cx="4240006" cy="5448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之间存在一条路径。</a:t>
            </a:r>
          </a:p>
        </p:txBody>
      </p:sp>
      <p:grpSp>
        <p:nvGrpSpPr>
          <p:cNvPr id="123910" name="Group 28"/>
          <p:cNvGrpSpPr>
            <a:grpSpLocks/>
          </p:cNvGrpSpPr>
          <p:nvPr/>
        </p:nvGrpSpPr>
        <p:grpSpPr bwMode="auto">
          <a:xfrm>
            <a:off x="6224589" y="1876426"/>
            <a:ext cx="1588294" cy="3280172"/>
            <a:chOff x="4012" y="936"/>
            <a:chExt cx="1334" cy="2755"/>
          </a:xfrm>
        </p:grpSpPr>
        <p:sp>
          <p:nvSpPr>
            <p:cNvPr id="123934" name="Oval 29"/>
            <p:cNvSpPr>
              <a:spLocks noChangeArrowheads="1"/>
            </p:cNvSpPr>
            <p:nvPr/>
          </p:nvSpPr>
          <p:spPr bwMode="auto">
            <a:xfrm>
              <a:off x="4550" y="936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华文楷体" panose="02010600040101010101" pitchFamily="2" charset="-122"/>
                  <a:ea typeface="华文楷体" panose="02010600040101010101" pitchFamily="2" charset="-122"/>
                </a:rPr>
                <a:t>E</a:t>
              </a:r>
            </a:p>
          </p:txBody>
        </p:sp>
        <p:sp>
          <p:nvSpPr>
            <p:cNvPr id="123935" name="Oval 30"/>
            <p:cNvSpPr>
              <a:spLocks noChangeArrowheads="1"/>
            </p:cNvSpPr>
            <p:nvPr/>
          </p:nvSpPr>
          <p:spPr bwMode="auto">
            <a:xfrm>
              <a:off x="4018" y="156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华文楷体" panose="02010600040101010101" pitchFamily="2" charset="-122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23936" name="Oval 31"/>
            <p:cNvSpPr>
              <a:spLocks noChangeArrowheads="1"/>
            </p:cNvSpPr>
            <p:nvPr/>
          </p:nvSpPr>
          <p:spPr bwMode="auto">
            <a:xfrm>
              <a:off x="4546" y="156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华文楷体" panose="02010600040101010101" pitchFamily="2" charset="-122"/>
                  <a:ea typeface="华文楷体" panose="02010600040101010101" pitchFamily="2" charset="-122"/>
                </a:rPr>
                <a:t>F</a:t>
              </a:r>
            </a:p>
          </p:txBody>
        </p:sp>
        <p:sp>
          <p:nvSpPr>
            <p:cNvPr id="123937" name="Oval 32"/>
            <p:cNvSpPr>
              <a:spLocks noChangeArrowheads="1"/>
            </p:cNvSpPr>
            <p:nvPr/>
          </p:nvSpPr>
          <p:spPr bwMode="auto">
            <a:xfrm>
              <a:off x="4012" y="2188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华文楷体" panose="02010600040101010101" pitchFamily="2" charset="-122"/>
                  <a:ea typeface="华文楷体" panose="02010600040101010101" pitchFamily="2" charset="-122"/>
                </a:rPr>
                <a:t>G</a:t>
              </a:r>
            </a:p>
          </p:txBody>
        </p:sp>
        <p:sp>
          <p:nvSpPr>
            <p:cNvPr id="123938" name="Oval 33"/>
            <p:cNvSpPr>
              <a:spLocks noChangeArrowheads="1"/>
            </p:cNvSpPr>
            <p:nvPr/>
          </p:nvSpPr>
          <p:spPr bwMode="auto">
            <a:xfrm>
              <a:off x="5074" y="156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华文楷体" panose="02010600040101010101" pitchFamily="2" charset="-122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123939" name="Oval 34"/>
            <p:cNvSpPr>
              <a:spLocks noChangeArrowheads="1"/>
            </p:cNvSpPr>
            <p:nvPr/>
          </p:nvSpPr>
          <p:spPr bwMode="auto">
            <a:xfrm>
              <a:off x="4354" y="2188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华文楷体" panose="02010600040101010101" pitchFamily="2" charset="-122"/>
                  <a:ea typeface="华文楷体" panose="02010600040101010101" pitchFamily="2" charset="-122"/>
                </a:rPr>
                <a:t>C</a:t>
              </a:r>
            </a:p>
          </p:txBody>
        </p:sp>
        <p:sp>
          <p:nvSpPr>
            <p:cNvPr id="123940" name="Oval 35"/>
            <p:cNvSpPr>
              <a:spLocks noChangeArrowheads="1"/>
            </p:cNvSpPr>
            <p:nvPr/>
          </p:nvSpPr>
          <p:spPr bwMode="auto">
            <a:xfrm>
              <a:off x="4754" y="2188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华文楷体" panose="02010600040101010101" pitchFamily="2" charset="-122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123941" name="Oval 36"/>
            <p:cNvSpPr>
              <a:spLocks noChangeArrowheads="1"/>
            </p:cNvSpPr>
            <p:nvPr/>
          </p:nvSpPr>
          <p:spPr bwMode="auto">
            <a:xfrm>
              <a:off x="4354" y="2812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华文楷体" panose="02010600040101010101" pitchFamily="2" charset="-122"/>
                  <a:ea typeface="华文楷体" panose="02010600040101010101" pitchFamily="2" charset="-122"/>
                </a:rPr>
                <a:t>L</a:t>
              </a:r>
            </a:p>
          </p:txBody>
        </p:sp>
        <p:sp>
          <p:nvSpPr>
            <p:cNvPr id="123942" name="Oval 37"/>
            <p:cNvSpPr>
              <a:spLocks noChangeArrowheads="1"/>
            </p:cNvSpPr>
            <p:nvPr/>
          </p:nvSpPr>
          <p:spPr bwMode="auto">
            <a:xfrm>
              <a:off x="4755" y="2812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华文楷体" panose="02010600040101010101" pitchFamily="2" charset="-122"/>
                  <a:ea typeface="华文楷体" panose="02010600040101010101" pitchFamily="2" charset="-122"/>
                </a:rPr>
                <a:t>J</a:t>
              </a:r>
            </a:p>
          </p:txBody>
        </p:sp>
        <p:sp>
          <p:nvSpPr>
            <p:cNvPr id="123943" name="Oval 38"/>
            <p:cNvSpPr>
              <a:spLocks noChangeArrowheads="1"/>
            </p:cNvSpPr>
            <p:nvPr/>
          </p:nvSpPr>
          <p:spPr bwMode="auto">
            <a:xfrm>
              <a:off x="4137" y="3419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华文楷体" panose="02010600040101010101" pitchFamily="2" charset="-122"/>
                  <a:ea typeface="华文楷体" panose="02010600040101010101" pitchFamily="2" charset="-122"/>
                </a:rPr>
                <a:t>M</a:t>
              </a:r>
            </a:p>
          </p:txBody>
        </p:sp>
        <p:sp>
          <p:nvSpPr>
            <p:cNvPr id="123944" name="Oval 39"/>
            <p:cNvSpPr>
              <a:spLocks noChangeArrowheads="1"/>
            </p:cNvSpPr>
            <p:nvPr/>
          </p:nvSpPr>
          <p:spPr bwMode="auto">
            <a:xfrm>
              <a:off x="4569" y="3419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华文楷体" panose="02010600040101010101" pitchFamily="2" charset="-122"/>
                  <a:ea typeface="华文楷体" panose="02010600040101010101" pitchFamily="2" charset="-122"/>
                </a:rPr>
                <a:t>N</a:t>
              </a:r>
            </a:p>
          </p:txBody>
        </p:sp>
        <p:cxnSp>
          <p:nvCxnSpPr>
            <p:cNvPr id="123945" name="AutoShape 40"/>
            <p:cNvCxnSpPr>
              <a:cxnSpLocks noChangeShapeType="1"/>
              <a:stCxn id="123934" idx="3"/>
              <a:endCxn id="123935" idx="0"/>
            </p:cNvCxnSpPr>
            <p:nvPr/>
          </p:nvCxnSpPr>
          <p:spPr bwMode="auto">
            <a:xfrm flipH="1">
              <a:off x="4154" y="1174"/>
              <a:ext cx="436" cy="3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46" name="AutoShape 41"/>
            <p:cNvCxnSpPr>
              <a:cxnSpLocks noChangeShapeType="1"/>
              <a:stCxn id="123934" idx="4"/>
              <a:endCxn id="123936" idx="0"/>
            </p:cNvCxnSpPr>
            <p:nvPr/>
          </p:nvCxnSpPr>
          <p:spPr bwMode="auto">
            <a:xfrm flipH="1">
              <a:off x="4682" y="1214"/>
              <a:ext cx="4" cy="34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47" name="AutoShape 42"/>
            <p:cNvCxnSpPr>
              <a:cxnSpLocks noChangeShapeType="1"/>
              <a:stCxn id="123934" idx="5"/>
              <a:endCxn id="123938" idx="0"/>
            </p:cNvCxnSpPr>
            <p:nvPr/>
          </p:nvCxnSpPr>
          <p:spPr bwMode="auto">
            <a:xfrm>
              <a:off x="4782" y="1174"/>
              <a:ext cx="428" cy="3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48" name="AutoShape 43"/>
            <p:cNvCxnSpPr>
              <a:cxnSpLocks noChangeShapeType="1"/>
              <a:stCxn id="123935" idx="4"/>
              <a:endCxn id="123937" idx="0"/>
            </p:cNvCxnSpPr>
            <p:nvPr/>
          </p:nvCxnSpPr>
          <p:spPr bwMode="auto">
            <a:xfrm flipH="1">
              <a:off x="4148" y="1843"/>
              <a:ext cx="6" cy="3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49" name="AutoShape 44"/>
            <p:cNvCxnSpPr>
              <a:cxnSpLocks noChangeShapeType="1"/>
              <a:stCxn id="123936" idx="3"/>
              <a:endCxn id="123939" idx="0"/>
            </p:cNvCxnSpPr>
            <p:nvPr/>
          </p:nvCxnSpPr>
          <p:spPr bwMode="auto">
            <a:xfrm flipH="1">
              <a:off x="4490" y="1803"/>
              <a:ext cx="96" cy="3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50" name="AutoShape 45"/>
            <p:cNvCxnSpPr>
              <a:cxnSpLocks noChangeShapeType="1"/>
              <a:stCxn id="123936" idx="5"/>
              <a:endCxn id="123940" idx="0"/>
            </p:cNvCxnSpPr>
            <p:nvPr/>
          </p:nvCxnSpPr>
          <p:spPr bwMode="auto">
            <a:xfrm>
              <a:off x="4778" y="1803"/>
              <a:ext cx="112" cy="3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51" name="AutoShape 46"/>
            <p:cNvCxnSpPr>
              <a:cxnSpLocks noChangeShapeType="1"/>
              <a:stCxn id="123939" idx="4"/>
              <a:endCxn id="123941" idx="0"/>
            </p:cNvCxnSpPr>
            <p:nvPr/>
          </p:nvCxnSpPr>
          <p:spPr bwMode="auto">
            <a:xfrm>
              <a:off x="4490" y="2466"/>
              <a:ext cx="0" cy="3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52" name="AutoShape 47"/>
            <p:cNvCxnSpPr>
              <a:cxnSpLocks noChangeShapeType="1"/>
              <a:stCxn id="123940" idx="4"/>
              <a:endCxn id="123942" idx="0"/>
            </p:cNvCxnSpPr>
            <p:nvPr/>
          </p:nvCxnSpPr>
          <p:spPr bwMode="auto">
            <a:xfrm>
              <a:off x="4890" y="2466"/>
              <a:ext cx="1" cy="3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53" name="AutoShape 48"/>
            <p:cNvCxnSpPr>
              <a:cxnSpLocks noChangeShapeType="1"/>
              <a:stCxn id="123941" idx="3"/>
              <a:endCxn id="123943" idx="0"/>
            </p:cNvCxnSpPr>
            <p:nvPr/>
          </p:nvCxnSpPr>
          <p:spPr bwMode="auto">
            <a:xfrm flipH="1">
              <a:off x="4273" y="3050"/>
              <a:ext cx="121" cy="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54" name="AutoShape 49"/>
            <p:cNvCxnSpPr>
              <a:cxnSpLocks noChangeShapeType="1"/>
              <a:stCxn id="123941" idx="5"/>
              <a:endCxn id="123944" idx="0"/>
            </p:cNvCxnSpPr>
            <p:nvPr/>
          </p:nvCxnSpPr>
          <p:spPr bwMode="auto">
            <a:xfrm>
              <a:off x="4586" y="3050"/>
              <a:ext cx="119" cy="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3911" name="Freeform 50"/>
          <p:cNvSpPr>
            <a:spLocks/>
          </p:cNvSpPr>
          <p:nvPr/>
        </p:nvSpPr>
        <p:spPr bwMode="auto">
          <a:xfrm>
            <a:off x="6765131" y="2045493"/>
            <a:ext cx="309563" cy="3096000"/>
          </a:xfrm>
          <a:custGeom>
            <a:avLst/>
            <a:gdLst>
              <a:gd name="T0" fmla="*/ 227 w 260"/>
              <a:gd name="T1" fmla="*/ 0 h 2466"/>
              <a:gd name="T2" fmla="*/ 227 w 260"/>
              <a:gd name="T3" fmla="*/ 595 h 2466"/>
              <a:gd name="T4" fmla="*/ 28 w 260"/>
              <a:gd name="T5" fmla="*/ 1247 h 2466"/>
              <a:gd name="T6" fmla="*/ 56 w 260"/>
              <a:gd name="T7" fmla="*/ 1899 h 2466"/>
              <a:gd name="T8" fmla="*/ 227 w 260"/>
              <a:gd name="T9" fmla="*/ 2466 h 24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0"/>
              <a:gd name="T16" fmla="*/ 0 h 2466"/>
              <a:gd name="T17" fmla="*/ 260 w 260"/>
              <a:gd name="T18" fmla="*/ 2466 h 24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0" h="2466">
                <a:moveTo>
                  <a:pt x="227" y="0"/>
                </a:moveTo>
                <a:cubicBezTo>
                  <a:pt x="243" y="193"/>
                  <a:pt x="260" y="387"/>
                  <a:pt x="227" y="595"/>
                </a:cubicBezTo>
                <a:cubicBezTo>
                  <a:pt x="194" y="803"/>
                  <a:pt x="56" y="1030"/>
                  <a:pt x="28" y="1247"/>
                </a:cubicBezTo>
                <a:cubicBezTo>
                  <a:pt x="0" y="1464"/>
                  <a:pt x="23" y="1696"/>
                  <a:pt x="56" y="1899"/>
                </a:cubicBezTo>
                <a:cubicBezTo>
                  <a:pt x="89" y="2102"/>
                  <a:pt x="199" y="2372"/>
                  <a:pt x="227" y="2466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500" tIns="35100" rIns="67500" bIns="35100">
            <a:spAutoFit/>
          </a:bodyPr>
          <a:lstStyle/>
          <a:p>
            <a:endParaRPr lang="zh-CN" altLang="en-US" sz="135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2" name="标题 1"/>
          <p:cNvSpPr txBox="1">
            <a:spLocks/>
          </p:cNvSpPr>
          <p:nvPr/>
        </p:nvSpPr>
        <p:spPr>
          <a:xfrm>
            <a:off x="539120" y="552780"/>
            <a:ext cx="7053542" cy="1050398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树的路径长度</a:t>
            </a:r>
          </a:p>
        </p:txBody>
      </p:sp>
    </p:spTree>
    <p:extLst>
      <p:ext uri="{BB962C8B-B14F-4D97-AF65-F5344CB8AC3E}">
        <p14:creationId xmlns:p14="http://schemas.microsoft.com/office/powerpoint/2010/main" val="819734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371737" y="1495922"/>
            <a:ext cx="5867137" cy="361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1"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内路径长度：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从根到树中其它非叶子结点的路径长度之和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endParaRPr kumimoji="1"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kumimoji="1"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kumimoji="1" lang="en-US" altLang="zh-CN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kumimoji="1" lang="en-US" altLang="zh-CN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kumimoji="1"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外路径长度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：从根结点到树中所有叶子结点的路径长度之和</a:t>
            </a:r>
            <a:endParaRPr kumimoji="1"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23910" name="Group 28"/>
          <p:cNvGrpSpPr>
            <a:grpSpLocks/>
          </p:cNvGrpSpPr>
          <p:nvPr/>
        </p:nvGrpSpPr>
        <p:grpSpPr bwMode="auto">
          <a:xfrm>
            <a:off x="6726613" y="1960096"/>
            <a:ext cx="1588294" cy="3280172"/>
            <a:chOff x="4012" y="936"/>
            <a:chExt cx="1334" cy="2755"/>
          </a:xfrm>
        </p:grpSpPr>
        <p:sp>
          <p:nvSpPr>
            <p:cNvPr id="123934" name="Oval 29"/>
            <p:cNvSpPr>
              <a:spLocks noChangeArrowheads="1"/>
            </p:cNvSpPr>
            <p:nvPr/>
          </p:nvSpPr>
          <p:spPr bwMode="auto">
            <a:xfrm>
              <a:off x="4550" y="936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23935" name="Oval 30"/>
            <p:cNvSpPr>
              <a:spLocks noChangeArrowheads="1"/>
            </p:cNvSpPr>
            <p:nvPr/>
          </p:nvSpPr>
          <p:spPr bwMode="auto">
            <a:xfrm>
              <a:off x="4018" y="156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3936" name="Oval 31"/>
            <p:cNvSpPr>
              <a:spLocks noChangeArrowheads="1"/>
            </p:cNvSpPr>
            <p:nvPr/>
          </p:nvSpPr>
          <p:spPr bwMode="auto">
            <a:xfrm>
              <a:off x="4546" y="156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3937" name="Oval 32"/>
            <p:cNvSpPr>
              <a:spLocks noChangeArrowheads="1"/>
            </p:cNvSpPr>
            <p:nvPr/>
          </p:nvSpPr>
          <p:spPr bwMode="auto">
            <a:xfrm>
              <a:off x="4012" y="2188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23938" name="Oval 33"/>
            <p:cNvSpPr>
              <a:spLocks noChangeArrowheads="1"/>
            </p:cNvSpPr>
            <p:nvPr/>
          </p:nvSpPr>
          <p:spPr bwMode="auto">
            <a:xfrm>
              <a:off x="5074" y="156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23939" name="Oval 34"/>
            <p:cNvSpPr>
              <a:spLocks noChangeArrowheads="1"/>
            </p:cNvSpPr>
            <p:nvPr/>
          </p:nvSpPr>
          <p:spPr bwMode="auto">
            <a:xfrm>
              <a:off x="4354" y="2188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3940" name="Oval 35"/>
            <p:cNvSpPr>
              <a:spLocks noChangeArrowheads="1"/>
            </p:cNvSpPr>
            <p:nvPr/>
          </p:nvSpPr>
          <p:spPr bwMode="auto">
            <a:xfrm>
              <a:off x="4754" y="2188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3941" name="Oval 36"/>
            <p:cNvSpPr>
              <a:spLocks noChangeArrowheads="1"/>
            </p:cNvSpPr>
            <p:nvPr/>
          </p:nvSpPr>
          <p:spPr bwMode="auto">
            <a:xfrm>
              <a:off x="4354" y="2812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23942" name="Oval 37"/>
            <p:cNvSpPr>
              <a:spLocks noChangeArrowheads="1"/>
            </p:cNvSpPr>
            <p:nvPr/>
          </p:nvSpPr>
          <p:spPr bwMode="auto">
            <a:xfrm>
              <a:off x="4755" y="2812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23943" name="Oval 38"/>
            <p:cNvSpPr>
              <a:spLocks noChangeArrowheads="1"/>
            </p:cNvSpPr>
            <p:nvPr/>
          </p:nvSpPr>
          <p:spPr bwMode="auto">
            <a:xfrm>
              <a:off x="4137" y="3419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23944" name="Oval 39"/>
            <p:cNvSpPr>
              <a:spLocks noChangeArrowheads="1"/>
            </p:cNvSpPr>
            <p:nvPr/>
          </p:nvSpPr>
          <p:spPr bwMode="auto">
            <a:xfrm>
              <a:off x="4569" y="3419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Times New Roman" panose="02020603050405020304" pitchFamily="18" charset="0"/>
                </a:rPr>
                <a:t>N</a:t>
              </a:r>
            </a:p>
          </p:txBody>
        </p:sp>
        <p:cxnSp>
          <p:nvCxnSpPr>
            <p:cNvPr id="123945" name="AutoShape 40"/>
            <p:cNvCxnSpPr>
              <a:cxnSpLocks noChangeShapeType="1"/>
              <a:stCxn id="123934" idx="3"/>
              <a:endCxn id="123935" idx="0"/>
            </p:cNvCxnSpPr>
            <p:nvPr/>
          </p:nvCxnSpPr>
          <p:spPr bwMode="auto">
            <a:xfrm flipH="1">
              <a:off x="4154" y="1174"/>
              <a:ext cx="436" cy="3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46" name="AutoShape 41"/>
            <p:cNvCxnSpPr>
              <a:cxnSpLocks noChangeShapeType="1"/>
              <a:stCxn id="123934" idx="4"/>
              <a:endCxn id="123936" idx="0"/>
            </p:cNvCxnSpPr>
            <p:nvPr/>
          </p:nvCxnSpPr>
          <p:spPr bwMode="auto">
            <a:xfrm flipH="1">
              <a:off x="4682" y="1214"/>
              <a:ext cx="4" cy="34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47" name="AutoShape 42"/>
            <p:cNvCxnSpPr>
              <a:cxnSpLocks noChangeShapeType="1"/>
              <a:stCxn id="123934" idx="5"/>
              <a:endCxn id="123938" idx="0"/>
            </p:cNvCxnSpPr>
            <p:nvPr/>
          </p:nvCxnSpPr>
          <p:spPr bwMode="auto">
            <a:xfrm>
              <a:off x="4782" y="1174"/>
              <a:ext cx="428" cy="3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48" name="AutoShape 43"/>
            <p:cNvCxnSpPr>
              <a:cxnSpLocks noChangeShapeType="1"/>
              <a:stCxn id="123935" idx="4"/>
              <a:endCxn id="123937" idx="0"/>
            </p:cNvCxnSpPr>
            <p:nvPr/>
          </p:nvCxnSpPr>
          <p:spPr bwMode="auto">
            <a:xfrm flipH="1">
              <a:off x="4148" y="1843"/>
              <a:ext cx="6" cy="3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49" name="AutoShape 44"/>
            <p:cNvCxnSpPr>
              <a:cxnSpLocks noChangeShapeType="1"/>
              <a:stCxn id="123936" idx="3"/>
              <a:endCxn id="123939" idx="0"/>
            </p:cNvCxnSpPr>
            <p:nvPr/>
          </p:nvCxnSpPr>
          <p:spPr bwMode="auto">
            <a:xfrm flipH="1">
              <a:off x="4490" y="1803"/>
              <a:ext cx="96" cy="3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50" name="AutoShape 45"/>
            <p:cNvCxnSpPr>
              <a:cxnSpLocks noChangeShapeType="1"/>
              <a:stCxn id="123936" idx="5"/>
              <a:endCxn id="123940" idx="0"/>
            </p:cNvCxnSpPr>
            <p:nvPr/>
          </p:nvCxnSpPr>
          <p:spPr bwMode="auto">
            <a:xfrm>
              <a:off x="4778" y="1803"/>
              <a:ext cx="112" cy="3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51" name="AutoShape 46"/>
            <p:cNvCxnSpPr>
              <a:cxnSpLocks noChangeShapeType="1"/>
              <a:stCxn id="123939" idx="4"/>
              <a:endCxn id="123941" idx="0"/>
            </p:cNvCxnSpPr>
            <p:nvPr/>
          </p:nvCxnSpPr>
          <p:spPr bwMode="auto">
            <a:xfrm>
              <a:off x="4490" y="2466"/>
              <a:ext cx="0" cy="3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52" name="AutoShape 47"/>
            <p:cNvCxnSpPr>
              <a:cxnSpLocks noChangeShapeType="1"/>
              <a:stCxn id="123940" idx="4"/>
              <a:endCxn id="123942" idx="0"/>
            </p:cNvCxnSpPr>
            <p:nvPr/>
          </p:nvCxnSpPr>
          <p:spPr bwMode="auto">
            <a:xfrm>
              <a:off x="4890" y="2466"/>
              <a:ext cx="1" cy="3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53" name="AutoShape 48"/>
            <p:cNvCxnSpPr>
              <a:cxnSpLocks noChangeShapeType="1"/>
              <a:stCxn id="123941" idx="3"/>
              <a:endCxn id="123943" idx="0"/>
            </p:cNvCxnSpPr>
            <p:nvPr/>
          </p:nvCxnSpPr>
          <p:spPr bwMode="auto">
            <a:xfrm flipH="1">
              <a:off x="4273" y="3050"/>
              <a:ext cx="121" cy="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54" name="AutoShape 49"/>
            <p:cNvCxnSpPr>
              <a:cxnSpLocks noChangeShapeType="1"/>
              <a:stCxn id="123941" idx="5"/>
              <a:endCxn id="123944" idx="0"/>
            </p:cNvCxnSpPr>
            <p:nvPr/>
          </p:nvCxnSpPr>
          <p:spPr bwMode="auto">
            <a:xfrm>
              <a:off x="4586" y="3050"/>
              <a:ext cx="119" cy="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3912" name="Group 51"/>
          <p:cNvGrpSpPr>
            <a:grpSpLocks/>
          </p:cNvGrpSpPr>
          <p:nvPr/>
        </p:nvGrpSpPr>
        <p:grpSpPr bwMode="auto">
          <a:xfrm>
            <a:off x="6726613" y="1960096"/>
            <a:ext cx="1588294" cy="3280172"/>
            <a:chOff x="4012" y="936"/>
            <a:chExt cx="1334" cy="2755"/>
          </a:xfrm>
        </p:grpSpPr>
        <p:sp>
          <p:nvSpPr>
            <p:cNvPr id="123913" name="Oval 52"/>
            <p:cNvSpPr>
              <a:spLocks noChangeArrowheads="1"/>
            </p:cNvSpPr>
            <p:nvPr/>
          </p:nvSpPr>
          <p:spPr bwMode="auto">
            <a:xfrm>
              <a:off x="4550" y="936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23914" name="Oval 53"/>
            <p:cNvSpPr>
              <a:spLocks noChangeArrowheads="1"/>
            </p:cNvSpPr>
            <p:nvPr/>
          </p:nvSpPr>
          <p:spPr bwMode="auto">
            <a:xfrm>
              <a:off x="4018" y="156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3915" name="Oval 54"/>
            <p:cNvSpPr>
              <a:spLocks noChangeArrowheads="1"/>
            </p:cNvSpPr>
            <p:nvPr/>
          </p:nvSpPr>
          <p:spPr bwMode="auto">
            <a:xfrm>
              <a:off x="4546" y="156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3916" name="Oval 55"/>
            <p:cNvSpPr>
              <a:spLocks noChangeArrowheads="1"/>
            </p:cNvSpPr>
            <p:nvPr/>
          </p:nvSpPr>
          <p:spPr bwMode="auto">
            <a:xfrm>
              <a:off x="4012" y="2188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23917" name="Oval 56"/>
            <p:cNvSpPr>
              <a:spLocks noChangeArrowheads="1"/>
            </p:cNvSpPr>
            <p:nvPr/>
          </p:nvSpPr>
          <p:spPr bwMode="auto">
            <a:xfrm>
              <a:off x="5074" y="156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23918" name="Oval 57"/>
            <p:cNvSpPr>
              <a:spLocks noChangeArrowheads="1"/>
            </p:cNvSpPr>
            <p:nvPr/>
          </p:nvSpPr>
          <p:spPr bwMode="auto">
            <a:xfrm>
              <a:off x="4354" y="2188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3919" name="Oval 58"/>
            <p:cNvSpPr>
              <a:spLocks noChangeArrowheads="1"/>
            </p:cNvSpPr>
            <p:nvPr/>
          </p:nvSpPr>
          <p:spPr bwMode="auto">
            <a:xfrm>
              <a:off x="4754" y="2188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3920" name="Oval 59"/>
            <p:cNvSpPr>
              <a:spLocks noChangeArrowheads="1"/>
            </p:cNvSpPr>
            <p:nvPr/>
          </p:nvSpPr>
          <p:spPr bwMode="auto">
            <a:xfrm>
              <a:off x="4354" y="2812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23921" name="Oval 60"/>
            <p:cNvSpPr>
              <a:spLocks noChangeArrowheads="1"/>
            </p:cNvSpPr>
            <p:nvPr/>
          </p:nvSpPr>
          <p:spPr bwMode="auto">
            <a:xfrm>
              <a:off x="4755" y="2812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23922" name="Oval 61"/>
            <p:cNvSpPr>
              <a:spLocks noChangeArrowheads="1"/>
            </p:cNvSpPr>
            <p:nvPr/>
          </p:nvSpPr>
          <p:spPr bwMode="auto">
            <a:xfrm>
              <a:off x="4137" y="3419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23923" name="Oval 62"/>
            <p:cNvSpPr>
              <a:spLocks noChangeArrowheads="1"/>
            </p:cNvSpPr>
            <p:nvPr/>
          </p:nvSpPr>
          <p:spPr bwMode="auto">
            <a:xfrm>
              <a:off x="4569" y="3419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Times New Roman" panose="02020603050405020304" pitchFamily="18" charset="0"/>
                </a:rPr>
                <a:t>N</a:t>
              </a:r>
            </a:p>
          </p:txBody>
        </p:sp>
        <p:cxnSp>
          <p:nvCxnSpPr>
            <p:cNvPr id="123924" name="AutoShape 63"/>
            <p:cNvCxnSpPr>
              <a:cxnSpLocks noChangeShapeType="1"/>
              <a:stCxn id="123913" idx="3"/>
              <a:endCxn id="123914" idx="0"/>
            </p:cNvCxnSpPr>
            <p:nvPr/>
          </p:nvCxnSpPr>
          <p:spPr bwMode="auto">
            <a:xfrm flipH="1">
              <a:off x="4154" y="1174"/>
              <a:ext cx="436" cy="3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25" name="AutoShape 64"/>
            <p:cNvCxnSpPr>
              <a:cxnSpLocks noChangeShapeType="1"/>
              <a:stCxn id="123913" idx="4"/>
              <a:endCxn id="123915" idx="0"/>
            </p:cNvCxnSpPr>
            <p:nvPr/>
          </p:nvCxnSpPr>
          <p:spPr bwMode="auto">
            <a:xfrm flipH="1">
              <a:off x="4682" y="1214"/>
              <a:ext cx="4" cy="34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26" name="AutoShape 65"/>
            <p:cNvCxnSpPr>
              <a:cxnSpLocks noChangeShapeType="1"/>
              <a:stCxn id="123913" idx="5"/>
              <a:endCxn id="123917" idx="0"/>
            </p:cNvCxnSpPr>
            <p:nvPr/>
          </p:nvCxnSpPr>
          <p:spPr bwMode="auto">
            <a:xfrm>
              <a:off x="4782" y="1174"/>
              <a:ext cx="428" cy="3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27" name="AutoShape 66"/>
            <p:cNvCxnSpPr>
              <a:cxnSpLocks noChangeShapeType="1"/>
              <a:stCxn id="123914" idx="4"/>
              <a:endCxn id="123916" idx="0"/>
            </p:cNvCxnSpPr>
            <p:nvPr/>
          </p:nvCxnSpPr>
          <p:spPr bwMode="auto">
            <a:xfrm flipH="1">
              <a:off x="4148" y="1843"/>
              <a:ext cx="6" cy="3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28" name="AutoShape 67"/>
            <p:cNvCxnSpPr>
              <a:cxnSpLocks noChangeShapeType="1"/>
              <a:stCxn id="123915" idx="3"/>
              <a:endCxn id="123918" idx="0"/>
            </p:cNvCxnSpPr>
            <p:nvPr/>
          </p:nvCxnSpPr>
          <p:spPr bwMode="auto">
            <a:xfrm flipH="1">
              <a:off x="4490" y="1803"/>
              <a:ext cx="96" cy="3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29" name="AutoShape 68"/>
            <p:cNvCxnSpPr>
              <a:cxnSpLocks noChangeShapeType="1"/>
              <a:stCxn id="123915" idx="5"/>
              <a:endCxn id="123919" idx="0"/>
            </p:cNvCxnSpPr>
            <p:nvPr/>
          </p:nvCxnSpPr>
          <p:spPr bwMode="auto">
            <a:xfrm>
              <a:off x="4778" y="1803"/>
              <a:ext cx="112" cy="3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0" name="AutoShape 69"/>
            <p:cNvCxnSpPr>
              <a:cxnSpLocks noChangeShapeType="1"/>
              <a:stCxn id="123918" idx="4"/>
              <a:endCxn id="123920" idx="0"/>
            </p:cNvCxnSpPr>
            <p:nvPr/>
          </p:nvCxnSpPr>
          <p:spPr bwMode="auto">
            <a:xfrm>
              <a:off x="4490" y="2466"/>
              <a:ext cx="0" cy="3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1" name="AutoShape 70"/>
            <p:cNvCxnSpPr>
              <a:cxnSpLocks noChangeShapeType="1"/>
              <a:stCxn id="123919" idx="4"/>
              <a:endCxn id="123921" idx="0"/>
            </p:cNvCxnSpPr>
            <p:nvPr/>
          </p:nvCxnSpPr>
          <p:spPr bwMode="auto">
            <a:xfrm>
              <a:off x="4890" y="2466"/>
              <a:ext cx="1" cy="3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2" name="AutoShape 71"/>
            <p:cNvCxnSpPr>
              <a:cxnSpLocks noChangeShapeType="1"/>
              <a:stCxn id="123920" idx="3"/>
              <a:endCxn id="123922" idx="0"/>
            </p:cNvCxnSpPr>
            <p:nvPr/>
          </p:nvCxnSpPr>
          <p:spPr bwMode="auto">
            <a:xfrm flipH="1">
              <a:off x="4273" y="3050"/>
              <a:ext cx="121" cy="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3" name="AutoShape 72"/>
            <p:cNvCxnSpPr>
              <a:cxnSpLocks noChangeShapeType="1"/>
              <a:stCxn id="123920" idx="5"/>
              <a:endCxn id="123923" idx="0"/>
            </p:cNvCxnSpPr>
            <p:nvPr/>
          </p:nvCxnSpPr>
          <p:spPr bwMode="auto">
            <a:xfrm>
              <a:off x="4586" y="3050"/>
              <a:ext cx="119" cy="3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2" name="标题 1"/>
          <p:cNvSpPr txBox="1">
            <a:spLocks/>
          </p:cNvSpPr>
          <p:nvPr/>
        </p:nvSpPr>
        <p:spPr>
          <a:xfrm>
            <a:off x="515214" y="384573"/>
            <a:ext cx="7053542" cy="1050398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树的路径长度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98357" y="2373304"/>
            <a:ext cx="2689762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1+1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2+2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内路径长度：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098755" y="4661374"/>
            <a:ext cx="2689762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4+4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外路径长度：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1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>
          <a:xfrm>
            <a:off x="571044" y="1167407"/>
            <a:ext cx="7595235" cy="130552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扩充二叉树也称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2-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树，其中除</a:t>
            </a:r>
            <a:r>
              <a:rPr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叶子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结点外，其余结点都必须有两个孩子。</a:t>
            </a:r>
          </a:p>
        </p:txBody>
      </p:sp>
      <p:grpSp>
        <p:nvGrpSpPr>
          <p:cNvPr id="51203" name="Group 34"/>
          <p:cNvGrpSpPr>
            <a:grpSpLocks/>
          </p:cNvGrpSpPr>
          <p:nvPr/>
        </p:nvGrpSpPr>
        <p:grpSpPr bwMode="auto">
          <a:xfrm>
            <a:off x="3006329" y="2652712"/>
            <a:ext cx="3219450" cy="2720579"/>
            <a:chOff x="2472" y="1451"/>
            <a:chExt cx="2704" cy="2285"/>
          </a:xfrm>
        </p:grpSpPr>
        <p:sp>
          <p:nvSpPr>
            <p:cNvPr id="51204" name="Oval 4"/>
            <p:cNvSpPr>
              <a:spLocks noChangeArrowheads="1"/>
            </p:cNvSpPr>
            <p:nvPr/>
          </p:nvSpPr>
          <p:spPr bwMode="auto">
            <a:xfrm>
              <a:off x="3539" y="1451"/>
              <a:ext cx="278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1205" name="Oval 5"/>
            <p:cNvSpPr>
              <a:spLocks noChangeArrowheads="1"/>
            </p:cNvSpPr>
            <p:nvPr/>
          </p:nvSpPr>
          <p:spPr bwMode="auto">
            <a:xfrm>
              <a:off x="2793" y="1879"/>
              <a:ext cx="277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1206" name="Oval 6"/>
            <p:cNvSpPr>
              <a:spLocks noChangeArrowheads="1"/>
            </p:cNvSpPr>
            <p:nvPr/>
          </p:nvSpPr>
          <p:spPr bwMode="auto">
            <a:xfrm>
              <a:off x="4174" y="1840"/>
              <a:ext cx="278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1207" name="Oval 7"/>
            <p:cNvSpPr>
              <a:spLocks noChangeArrowheads="1"/>
            </p:cNvSpPr>
            <p:nvPr/>
          </p:nvSpPr>
          <p:spPr bwMode="auto">
            <a:xfrm>
              <a:off x="2472" y="2326"/>
              <a:ext cx="278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1208" name="Oval 8"/>
            <p:cNvSpPr>
              <a:spLocks noChangeArrowheads="1"/>
            </p:cNvSpPr>
            <p:nvPr/>
          </p:nvSpPr>
          <p:spPr bwMode="auto">
            <a:xfrm>
              <a:off x="3109" y="2325"/>
              <a:ext cx="278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51209" name="Oval 9"/>
            <p:cNvSpPr>
              <a:spLocks noChangeArrowheads="1"/>
            </p:cNvSpPr>
            <p:nvPr/>
          </p:nvSpPr>
          <p:spPr bwMode="auto">
            <a:xfrm>
              <a:off x="3809" y="2325"/>
              <a:ext cx="278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51210" name="Oval 10"/>
            <p:cNvSpPr>
              <a:spLocks noChangeArrowheads="1"/>
            </p:cNvSpPr>
            <p:nvPr/>
          </p:nvSpPr>
          <p:spPr bwMode="auto">
            <a:xfrm>
              <a:off x="4579" y="2315"/>
              <a:ext cx="278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51211" name="Oval 15"/>
            <p:cNvSpPr>
              <a:spLocks noChangeArrowheads="1"/>
            </p:cNvSpPr>
            <p:nvPr/>
          </p:nvSpPr>
          <p:spPr bwMode="auto">
            <a:xfrm>
              <a:off x="3986" y="3464"/>
              <a:ext cx="278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51212" name="Oval 16"/>
            <p:cNvSpPr>
              <a:spLocks noChangeArrowheads="1"/>
            </p:cNvSpPr>
            <p:nvPr/>
          </p:nvSpPr>
          <p:spPr bwMode="auto">
            <a:xfrm>
              <a:off x="4531" y="3464"/>
              <a:ext cx="277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51213" name="Oval 17"/>
            <p:cNvSpPr>
              <a:spLocks noChangeArrowheads="1"/>
            </p:cNvSpPr>
            <p:nvPr/>
          </p:nvSpPr>
          <p:spPr bwMode="auto">
            <a:xfrm>
              <a:off x="4263" y="2880"/>
              <a:ext cx="277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51214" name="Oval 18"/>
            <p:cNvSpPr>
              <a:spLocks noChangeArrowheads="1"/>
            </p:cNvSpPr>
            <p:nvPr/>
          </p:nvSpPr>
          <p:spPr bwMode="auto">
            <a:xfrm>
              <a:off x="4898" y="2880"/>
              <a:ext cx="278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cxnSp>
          <p:nvCxnSpPr>
            <p:cNvPr id="51215" name="AutoShape 19"/>
            <p:cNvCxnSpPr>
              <a:cxnSpLocks noChangeShapeType="1"/>
              <a:stCxn id="51204" idx="3"/>
              <a:endCxn id="51205" idx="7"/>
            </p:cNvCxnSpPr>
            <p:nvPr/>
          </p:nvCxnSpPr>
          <p:spPr bwMode="auto">
            <a:xfrm flipH="1">
              <a:off x="3029" y="1689"/>
              <a:ext cx="551" cy="2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6" name="AutoShape 20"/>
            <p:cNvCxnSpPr>
              <a:cxnSpLocks noChangeShapeType="1"/>
              <a:stCxn id="51204" idx="5"/>
              <a:endCxn id="51206" idx="1"/>
            </p:cNvCxnSpPr>
            <p:nvPr/>
          </p:nvCxnSpPr>
          <p:spPr bwMode="auto">
            <a:xfrm>
              <a:off x="3776" y="1689"/>
              <a:ext cx="439" cy="1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7" name="AutoShape 21"/>
            <p:cNvCxnSpPr>
              <a:cxnSpLocks noChangeShapeType="1"/>
              <a:stCxn id="51205" idx="3"/>
              <a:endCxn id="51207" idx="0"/>
            </p:cNvCxnSpPr>
            <p:nvPr/>
          </p:nvCxnSpPr>
          <p:spPr bwMode="auto">
            <a:xfrm flipH="1">
              <a:off x="2611" y="2117"/>
              <a:ext cx="223" cy="2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8" name="AutoShape 22"/>
            <p:cNvCxnSpPr>
              <a:cxnSpLocks noChangeShapeType="1"/>
              <a:stCxn id="51205" idx="5"/>
              <a:endCxn id="51208" idx="0"/>
            </p:cNvCxnSpPr>
            <p:nvPr/>
          </p:nvCxnSpPr>
          <p:spPr bwMode="auto">
            <a:xfrm>
              <a:off x="3029" y="2117"/>
              <a:ext cx="219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9" name="AutoShape 27"/>
            <p:cNvCxnSpPr>
              <a:cxnSpLocks noChangeShapeType="1"/>
              <a:stCxn id="51206" idx="3"/>
              <a:endCxn id="51209" idx="0"/>
            </p:cNvCxnSpPr>
            <p:nvPr/>
          </p:nvCxnSpPr>
          <p:spPr bwMode="auto">
            <a:xfrm flipH="1">
              <a:off x="3948" y="2078"/>
              <a:ext cx="267" cy="24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0" name="AutoShape 28"/>
            <p:cNvCxnSpPr>
              <a:cxnSpLocks noChangeShapeType="1"/>
              <a:stCxn id="51206" idx="5"/>
              <a:endCxn id="51210" idx="0"/>
            </p:cNvCxnSpPr>
            <p:nvPr/>
          </p:nvCxnSpPr>
          <p:spPr bwMode="auto">
            <a:xfrm>
              <a:off x="4411" y="2078"/>
              <a:ext cx="307" cy="2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1" name="AutoShape 29"/>
            <p:cNvCxnSpPr>
              <a:cxnSpLocks noChangeShapeType="1"/>
              <a:stCxn id="51213" idx="5"/>
              <a:endCxn id="51212" idx="0"/>
            </p:cNvCxnSpPr>
            <p:nvPr/>
          </p:nvCxnSpPr>
          <p:spPr bwMode="auto">
            <a:xfrm>
              <a:off x="4499" y="3118"/>
              <a:ext cx="171" cy="3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2" name="AutoShape 30"/>
            <p:cNvCxnSpPr>
              <a:cxnSpLocks noChangeShapeType="1"/>
              <a:stCxn id="51213" idx="3"/>
              <a:endCxn id="51211" idx="0"/>
            </p:cNvCxnSpPr>
            <p:nvPr/>
          </p:nvCxnSpPr>
          <p:spPr bwMode="auto">
            <a:xfrm flipH="1">
              <a:off x="4125" y="3118"/>
              <a:ext cx="179" cy="3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3" name="AutoShape 31"/>
            <p:cNvCxnSpPr>
              <a:cxnSpLocks noChangeShapeType="1"/>
              <a:stCxn id="51210" idx="3"/>
              <a:endCxn id="51213" idx="0"/>
            </p:cNvCxnSpPr>
            <p:nvPr/>
          </p:nvCxnSpPr>
          <p:spPr bwMode="auto">
            <a:xfrm flipH="1">
              <a:off x="4402" y="2553"/>
              <a:ext cx="218" cy="3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4" name="AutoShape 32"/>
            <p:cNvCxnSpPr>
              <a:cxnSpLocks noChangeShapeType="1"/>
              <a:stCxn id="51210" idx="5"/>
              <a:endCxn id="51214" idx="0"/>
            </p:cNvCxnSpPr>
            <p:nvPr/>
          </p:nvCxnSpPr>
          <p:spPr bwMode="auto">
            <a:xfrm>
              <a:off x="4816" y="2553"/>
              <a:ext cx="221" cy="3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0313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>
          <a:xfrm>
            <a:off x="503604" y="958111"/>
            <a:ext cx="7595235" cy="135731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kumimoji="1" lang="zh-CN" altLang="en-US" sz="24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定理：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一颗扩充二叉树的内外路径长度分别为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b="1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非叶结点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个数，则有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E=I+2n</a:t>
            </a:r>
            <a:endParaRPr kumimoji="1" lang="zh-CN" altLang="en-US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5" name="Group 34"/>
          <p:cNvGrpSpPr>
            <a:grpSpLocks/>
          </p:cNvGrpSpPr>
          <p:nvPr/>
        </p:nvGrpSpPr>
        <p:grpSpPr bwMode="auto">
          <a:xfrm>
            <a:off x="503604" y="2554741"/>
            <a:ext cx="3219450" cy="2720579"/>
            <a:chOff x="2472" y="1451"/>
            <a:chExt cx="2704" cy="2285"/>
          </a:xfrm>
        </p:grpSpPr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3539" y="1451"/>
              <a:ext cx="278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2793" y="1879"/>
              <a:ext cx="277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4174" y="1840"/>
              <a:ext cx="278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2472" y="2326"/>
              <a:ext cx="278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3109" y="2325"/>
              <a:ext cx="278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3809" y="2325"/>
              <a:ext cx="278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32" name="Oval 10"/>
            <p:cNvSpPr>
              <a:spLocks noChangeArrowheads="1"/>
            </p:cNvSpPr>
            <p:nvPr/>
          </p:nvSpPr>
          <p:spPr bwMode="auto">
            <a:xfrm>
              <a:off x="4579" y="2315"/>
              <a:ext cx="278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33" name="Oval 15"/>
            <p:cNvSpPr>
              <a:spLocks noChangeArrowheads="1"/>
            </p:cNvSpPr>
            <p:nvPr/>
          </p:nvSpPr>
          <p:spPr bwMode="auto">
            <a:xfrm>
              <a:off x="3986" y="3464"/>
              <a:ext cx="278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34" name="Oval 16"/>
            <p:cNvSpPr>
              <a:spLocks noChangeArrowheads="1"/>
            </p:cNvSpPr>
            <p:nvPr/>
          </p:nvSpPr>
          <p:spPr bwMode="auto">
            <a:xfrm>
              <a:off x="4531" y="3464"/>
              <a:ext cx="277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35" name="Oval 17"/>
            <p:cNvSpPr>
              <a:spLocks noChangeArrowheads="1"/>
            </p:cNvSpPr>
            <p:nvPr/>
          </p:nvSpPr>
          <p:spPr bwMode="auto">
            <a:xfrm>
              <a:off x="4263" y="2880"/>
              <a:ext cx="277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36" name="Oval 18"/>
            <p:cNvSpPr>
              <a:spLocks noChangeArrowheads="1"/>
            </p:cNvSpPr>
            <p:nvPr/>
          </p:nvSpPr>
          <p:spPr bwMode="auto">
            <a:xfrm>
              <a:off x="4898" y="2880"/>
              <a:ext cx="278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18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cxnSp>
          <p:nvCxnSpPr>
            <p:cNvPr id="37" name="AutoShape 19"/>
            <p:cNvCxnSpPr>
              <a:cxnSpLocks noChangeShapeType="1"/>
              <a:stCxn id="26" idx="3"/>
              <a:endCxn id="27" idx="7"/>
            </p:cNvCxnSpPr>
            <p:nvPr/>
          </p:nvCxnSpPr>
          <p:spPr bwMode="auto">
            <a:xfrm flipH="1">
              <a:off x="3029" y="1689"/>
              <a:ext cx="551" cy="2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20"/>
            <p:cNvCxnSpPr>
              <a:cxnSpLocks noChangeShapeType="1"/>
              <a:stCxn id="26" idx="5"/>
              <a:endCxn id="28" idx="1"/>
            </p:cNvCxnSpPr>
            <p:nvPr/>
          </p:nvCxnSpPr>
          <p:spPr bwMode="auto">
            <a:xfrm>
              <a:off x="3776" y="1689"/>
              <a:ext cx="439" cy="1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21"/>
            <p:cNvCxnSpPr>
              <a:cxnSpLocks noChangeShapeType="1"/>
              <a:stCxn id="27" idx="3"/>
              <a:endCxn id="29" idx="0"/>
            </p:cNvCxnSpPr>
            <p:nvPr/>
          </p:nvCxnSpPr>
          <p:spPr bwMode="auto">
            <a:xfrm flipH="1">
              <a:off x="2611" y="2117"/>
              <a:ext cx="223" cy="2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22"/>
            <p:cNvCxnSpPr>
              <a:cxnSpLocks noChangeShapeType="1"/>
              <a:stCxn id="27" idx="5"/>
              <a:endCxn id="30" idx="0"/>
            </p:cNvCxnSpPr>
            <p:nvPr/>
          </p:nvCxnSpPr>
          <p:spPr bwMode="auto">
            <a:xfrm>
              <a:off x="3029" y="2117"/>
              <a:ext cx="219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27"/>
            <p:cNvCxnSpPr>
              <a:cxnSpLocks noChangeShapeType="1"/>
              <a:stCxn id="28" idx="3"/>
              <a:endCxn id="31" idx="0"/>
            </p:cNvCxnSpPr>
            <p:nvPr/>
          </p:nvCxnSpPr>
          <p:spPr bwMode="auto">
            <a:xfrm flipH="1">
              <a:off x="3948" y="2078"/>
              <a:ext cx="267" cy="24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28"/>
            <p:cNvCxnSpPr>
              <a:cxnSpLocks noChangeShapeType="1"/>
              <a:stCxn id="28" idx="5"/>
              <a:endCxn id="32" idx="0"/>
            </p:cNvCxnSpPr>
            <p:nvPr/>
          </p:nvCxnSpPr>
          <p:spPr bwMode="auto">
            <a:xfrm>
              <a:off x="4411" y="2078"/>
              <a:ext cx="307" cy="2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29"/>
            <p:cNvCxnSpPr>
              <a:cxnSpLocks noChangeShapeType="1"/>
              <a:stCxn id="35" idx="5"/>
              <a:endCxn id="34" idx="0"/>
            </p:cNvCxnSpPr>
            <p:nvPr/>
          </p:nvCxnSpPr>
          <p:spPr bwMode="auto">
            <a:xfrm>
              <a:off x="4499" y="3118"/>
              <a:ext cx="171" cy="3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0"/>
            <p:cNvCxnSpPr>
              <a:cxnSpLocks noChangeShapeType="1"/>
              <a:stCxn id="35" idx="3"/>
              <a:endCxn id="33" idx="0"/>
            </p:cNvCxnSpPr>
            <p:nvPr/>
          </p:nvCxnSpPr>
          <p:spPr bwMode="auto">
            <a:xfrm flipH="1">
              <a:off x="4125" y="3118"/>
              <a:ext cx="179" cy="3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1"/>
            <p:cNvCxnSpPr>
              <a:cxnSpLocks noChangeShapeType="1"/>
              <a:stCxn id="32" idx="3"/>
              <a:endCxn id="35" idx="0"/>
            </p:cNvCxnSpPr>
            <p:nvPr/>
          </p:nvCxnSpPr>
          <p:spPr bwMode="auto">
            <a:xfrm flipH="1">
              <a:off x="4402" y="2553"/>
              <a:ext cx="218" cy="3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2"/>
            <p:cNvCxnSpPr>
              <a:cxnSpLocks noChangeShapeType="1"/>
              <a:stCxn id="32" idx="5"/>
              <a:endCxn id="36" idx="0"/>
            </p:cNvCxnSpPr>
            <p:nvPr/>
          </p:nvCxnSpPr>
          <p:spPr bwMode="auto">
            <a:xfrm>
              <a:off x="4816" y="2553"/>
              <a:ext cx="221" cy="3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" name="文本框 46"/>
          <p:cNvSpPr txBox="1"/>
          <p:nvPr/>
        </p:nvSpPr>
        <p:spPr>
          <a:xfrm>
            <a:off x="5220258" y="1898291"/>
            <a:ext cx="2689762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1+1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内路径长度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198238" y="3764763"/>
            <a:ext cx="2689762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2+2+2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4+4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外路径长度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198238" y="6039938"/>
            <a:ext cx="268976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非叶结点数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6230" y="542681"/>
            <a:ext cx="7677397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如果叶子结点是带权的，则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叶子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结点的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加权路径长度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是从根到该叶子的路径长度与叶子的权的乘积。</a:t>
            </a:r>
          </a:p>
          <a:p>
            <a:pPr algn="just">
              <a:lnSpc>
                <a:spcPct val="110000"/>
              </a:lnSpc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树的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带权路径长度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为树中所有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叶子结点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的加权路径长度之和，记作</a:t>
            </a:r>
          </a:p>
          <a:p>
            <a:pPr algn="just">
              <a:lnSpc>
                <a:spcPct val="110000"/>
              </a:lnSpc>
            </a:pPr>
            <a:endParaRPr kumimoji="1"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endParaRPr kumimoji="1"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endParaRPr kumimoji="1"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其中，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是叶子结点的个数，</a:t>
            </a:r>
            <a:r>
              <a:rPr kumimoji="1"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800" baseline="-250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是第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个叶子结点的权，</a:t>
            </a:r>
            <a:r>
              <a:rPr kumimoji="1"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 baseline="-250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是该叶子结点的路径长度。</a:t>
            </a: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862804"/>
              </p:ext>
            </p:extLst>
          </p:nvPr>
        </p:nvGraphicFramePr>
        <p:xfrm>
          <a:off x="2933867" y="3081250"/>
          <a:ext cx="2497955" cy="1179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tion" r:id="rId3" imgW="914400" imgH="431640" progId="Equation.DSMT4">
                  <p:embed/>
                </p:oleObj>
              </mc:Choice>
              <mc:Fallback>
                <p:oleObj name="Equation" r:id="rId3" imgW="914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867" y="3081250"/>
                        <a:ext cx="2497955" cy="1179974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3138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5"/>
          <p:cNvSpPr>
            <a:spLocks noChangeArrowheads="1"/>
          </p:cNvSpPr>
          <p:nvPr/>
        </p:nvSpPr>
        <p:spPr bwMode="auto">
          <a:xfrm>
            <a:off x="2514354" y="4743111"/>
            <a:ext cx="423866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kumimoji="1"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(1)WPL=2*2+1*3+2*3+6*1=19       </a:t>
            </a:r>
          </a:p>
          <a:p>
            <a:endParaRPr kumimoji="1" lang="en-US" altLang="zh-CN" sz="2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(2)WPL=2*2+6*3+2*3+1*1=29</a:t>
            </a:r>
          </a:p>
        </p:txBody>
      </p:sp>
      <p:pic>
        <p:nvPicPr>
          <p:cNvPr id="12493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053" y="1241822"/>
            <a:ext cx="5737622" cy="3213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210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579718" y="1735282"/>
            <a:ext cx="8086164" cy="371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如果权越大的叶子离根越近，则二叉树的加权路径长度越小。</a:t>
            </a:r>
            <a:endParaRPr kumimoji="1"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哈夫曼给出了求具有最小加权路径长度二叉树的算法，称为哈夫曼算法</a:t>
            </a:r>
            <a:endParaRPr kumimoji="1"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用哈夫曼算法构造的二叉树称为哈夫曼树</a:t>
            </a:r>
          </a:p>
        </p:txBody>
      </p:sp>
    </p:spTree>
    <p:extLst>
      <p:ext uri="{BB962C8B-B14F-4D97-AF65-F5344CB8AC3E}">
        <p14:creationId xmlns:p14="http://schemas.microsoft.com/office/powerpoint/2010/main" val="1289220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297446" y="598021"/>
            <a:ext cx="841027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哈夫曼算法可以描述如下：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⑴ 用给定的一组权值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{w</a:t>
            </a:r>
            <a:r>
              <a:rPr kumimoji="1" lang="en-US" altLang="zh-CN" sz="28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,w</a:t>
            </a:r>
            <a:r>
              <a:rPr kumimoji="1" lang="en-US" altLang="zh-CN" sz="28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,…,</a:t>
            </a:r>
            <a:r>
              <a:rPr kumimoji="1"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800" baseline="-250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生成一个森林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F={T</a:t>
            </a:r>
            <a:r>
              <a:rPr kumimoji="1" lang="en-US" altLang="zh-CN" sz="28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aseline="-250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},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其中每棵二叉树</a:t>
            </a:r>
            <a:r>
              <a:rPr kumimoji="1"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aseline="-250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只有一个权值为</a:t>
            </a:r>
            <a:r>
              <a:rPr kumimoji="1"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800" baseline="-250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的根结点，其左、右子树均为空。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⑵ 从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中选择两棵根结点权值最小的树作为新树根的左、右子树，新树根的权值是左、右子树根结点的权值之和。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约定左子树根权值小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⑶ 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从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中删除这两棵树，将新二叉树加入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中。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⑷ 重复⑵和⑶，直到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中只包含一棵树为止。此树即为哈夫曼树（</a:t>
            </a:r>
            <a:r>
              <a:rPr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重复执行几次？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65965" y="5861000"/>
            <a:ext cx="813847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47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1568054" y="857250"/>
            <a:ext cx="260840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kumimoji="1" lang="zh-CN" altLang="en-US" sz="2100">
                <a:latin typeface="仿宋_GB2312" pitchFamily="49" charset="-122"/>
                <a:cs typeface="Arial" panose="020B0604020202020204" pitchFamily="34" charset="0"/>
              </a:rPr>
              <a:t>构造哈夫曼树的过程</a:t>
            </a:r>
          </a:p>
        </p:txBody>
      </p:sp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410" y="1437085"/>
            <a:ext cx="4281488" cy="396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1702595" y="5454254"/>
            <a:ext cx="2093119" cy="34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1800"/>
              <a:t>约定左小右大</a:t>
            </a:r>
          </a:p>
        </p:txBody>
      </p:sp>
    </p:spTree>
    <p:extLst>
      <p:ext uri="{BB962C8B-B14F-4D97-AF65-F5344CB8AC3E}">
        <p14:creationId xmlns:p14="http://schemas.microsoft.com/office/powerpoint/2010/main" val="149056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0892" y="1675278"/>
            <a:ext cx="7200897" cy="4438651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树的定义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二叉树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二叉树的遍历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树和森林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堆和优先级队列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哈夫曼编码</a:t>
            </a:r>
            <a:endParaRPr lang="en-US" altLang="zh-CN" sz="32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66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6" name="Object 2"/>
          <p:cNvGraphicFramePr>
            <a:graphicFrameLocks noChangeAspect="1"/>
          </p:cNvGraphicFramePr>
          <p:nvPr/>
        </p:nvGraphicFramePr>
        <p:xfrm>
          <a:off x="1500188" y="1606153"/>
          <a:ext cx="28003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4" name="Visio" r:id="rId3" imgW="2517120" imgH="530640" progId="Visio.Drawing.6">
                  <p:embed/>
                </p:oleObj>
              </mc:Choice>
              <mc:Fallback>
                <p:oleObj name="Visio" r:id="rId3" imgW="2517120" imgH="530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606153"/>
                        <a:ext cx="2800350" cy="56673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4686300" y="1418036"/>
          <a:ext cx="2628900" cy="753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5" name="Visio" r:id="rId5" imgW="2499120" imgH="715320" progId="Visio.Drawing.6">
                  <p:embed/>
                </p:oleObj>
              </mc:Choice>
              <mc:Fallback>
                <p:oleObj name="Visio" r:id="rId5" imgW="2499120" imgH="715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1418036"/>
                        <a:ext cx="2628900" cy="75366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1485900" y="2333625"/>
          <a:ext cx="280035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6" name="Visio" r:id="rId7" imgW="2217600" imgH="1003320" progId="Visio.Drawing.6">
                  <p:embed/>
                </p:oleObj>
              </mc:Choice>
              <mc:Fallback>
                <p:oleObj name="Visio" r:id="rId7" imgW="2217600" imgH="1003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2333625"/>
                        <a:ext cx="2800350" cy="12668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4686300" y="2311003"/>
          <a:ext cx="2857500" cy="1232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7" name="Visio" r:id="rId9" imgW="2325600" imgH="1003320" progId="Visio.Drawing.6">
                  <p:embed/>
                </p:oleObj>
              </mc:Choice>
              <mc:Fallback>
                <p:oleObj name="Visio" r:id="rId9" imgW="2325600" imgH="1003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2311003"/>
                        <a:ext cx="2857500" cy="1232297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1485900" y="3714751"/>
          <a:ext cx="2857500" cy="1674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8" name="Visio" r:id="rId11" imgW="2202120" imgH="1291320" progId="Visio.Drawing.6">
                  <p:embed/>
                </p:oleObj>
              </mc:Choice>
              <mc:Fallback>
                <p:oleObj name="Visio" r:id="rId11" imgW="2202120" imgH="1291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3714751"/>
                        <a:ext cx="2857500" cy="1674019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1" name="Object 7"/>
          <p:cNvGraphicFramePr>
            <a:graphicFrameLocks noChangeAspect="1"/>
          </p:cNvGraphicFramePr>
          <p:nvPr/>
        </p:nvGraphicFramePr>
        <p:xfrm>
          <a:off x="4686300" y="3714751"/>
          <a:ext cx="2800350" cy="2056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9" name="Visio" r:id="rId13" imgW="2202120" imgH="1615320" progId="Visio.Drawing.6">
                  <p:embed/>
                </p:oleObj>
              </mc:Choice>
              <mc:Fallback>
                <p:oleObj name="Visio" r:id="rId13" imgW="2202120" imgH="1615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3714751"/>
                        <a:ext cx="2800350" cy="205621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1400176" y="1019176"/>
            <a:ext cx="35269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kumimoji="1" lang="en-US" altLang="zh-CN" sz="1800">
                <a:latin typeface="仿宋_GB2312" pitchFamily="49" charset="-122"/>
                <a:cs typeface="Arial" panose="020B0604020202020204" pitchFamily="34" charset="0"/>
              </a:rPr>
              <a:t>⑵ W={3</a:t>
            </a:r>
            <a:r>
              <a:rPr kumimoji="1" lang="zh-CN" altLang="en-US" sz="1800">
                <a:latin typeface="仿宋_GB2312" pitchFamily="49" charset="-122"/>
                <a:cs typeface="Arial" panose="020B0604020202020204" pitchFamily="34" charset="0"/>
              </a:rPr>
              <a:t>，</a:t>
            </a:r>
            <a:r>
              <a:rPr kumimoji="1" lang="en-US" altLang="zh-CN" sz="1800">
                <a:latin typeface="仿宋_GB2312" pitchFamily="49" charset="-122"/>
                <a:cs typeface="Arial" panose="020B0604020202020204" pitchFamily="34" charset="0"/>
              </a:rPr>
              <a:t>5</a:t>
            </a:r>
            <a:r>
              <a:rPr kumimoji="1" lang="zh-CN" altLang="en-US" sz="1800">
                <a:latin typeface="仿宋_GB2312" pitchFamily="49" charset="-122"/>
                <a:cs typeface="Arial" panose="020B0604020202020204" pitchFamily="34" charset="0"/>
              </a:rPr>
              <a:t>，</a:t>
            </a:r>
            <a:r>
              <a:rPr kumimoji="1" lang="en-US" altLang="zh-CN" sz="1800">
                <a:latin typeface="仿宋_GB2312" pitchFamily="49" charset="-122"/>
                <a:cs typeface="Arial" panose="020B0604020202020204" pitchFamily="34" charset="0"/>
              </a:rPr>
              <a:t>9</a:t>
            </a:r>
            <a:r>
              <a:rPr kumimoji="1" lang="zh-CN" altLang="en-US" sz="1800">
                <a:latin typeface="仿宋_GB2312" pitchFamily="49" charset="-122"/>
                <a:cs typeface="Arial" panose="020B0604020202020204" pitchFamily="34" charset="0"/>
              </a:rPr>
              <a:t>，</a:t>
            </a:r>
            <a:r>
              <a:rPr kumimoji="1" lang="en-US" altLang="zh-CN" sz="1800">
                <a:latin typeface="仿宋_GB2312" pitchFamily="49" charset="-122"/>
                <a:cs typeface="Arial" panose="020B0604020202020204" pitchFamily="34" charset="0"/>
              </a:rPr>
              <a:t>11</a:t>
            </a:r>
            <a:r>
              <a:rPr kumimoji="1" lang="zh-CN" altLang="en-US" sz="1800">
                <a:latin typeface="仿宋_GB2312" pitchFamily="49" charset="-122"/>
                <a:cs typeface="Arial" panose="020B0604020202020204" pitchFamily="34" charset="0"/>
              </a:rPr>
              <a:t>，</a:t>
            </a:r>
            <a:r>
              <a:rPr kumimoji="1" lang="en-US" altLang="zh-CN" sz="1800">
                <a:latin typeface="仿宋_GB2312" pitchFamily="49" charset="-122"/>
                <a:cs typeface="Arial" panose="020B0604020202020204" pitchFamily="34" charset="0"/>
              </a:rPr>
              <a:t>12</a:t>
            </a:r>
            <a:r>
              <a:rPr kumimoji="1" lang="zh-CN" altLang="en-US" sz="1800">
                <a:latin typeface="仿宋_GB2312" pitchFamily="49" charset="-122"/>
                <a:cs typeface="Arial" panose="020B0604020202020204" pitchFamily="34" charset="0"/>
              </a:rPr>
              <a:t>，</a:t>
            </a:r>
            <a:r>
              <a:rPr kumimoji="1" lang="en-US" altLang="zh-CN" sz="1800">
                <a:latin typeface="仿宋_GB2312" pitchFamily="49" charset="-122"/>
                <a:cs typeface="Arial" panose="020B0604020202020204" pitchFamily="34" charset="0"/>
              </a:rPr>
              <a:t>13}</a:t>
            </a:r>
          </a:p>
        </p:txBody>
      </p:sp>
    </p:spTree>
    <p:extLst>
      <p:ext uri="{BB962C8B-B14F-4D97-AF65-F5344CB8AC3E}">
        <p14:creationId xmlns:p14="http://schemas.microsoft.com/office/powerpoint/2010/main" val="47985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/>
          </p:nvPr>
        </p:nvSpPr>
        <p:spPr>
          <a:xfrm>
            <a:off x="380883" y="799988"/>
            <a:ext cx="8314881" cy="5547024"/>
          </a:xfrm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en-US" altLang="zh-CN" sz="28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CreateHFMTree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的步骤：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准备工作：首先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构造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棵哈夫曼树对象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，每棵树只有一个权值为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w[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的根结点，且该对象的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weight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w[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，将它们逐一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加入优先权队列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２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构建哈夫曼树：从优先权队列中取出两棵根结点值最小和次最小的哈夫曼树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。以它们根的权值之和为根的权值，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为左、右子树构造一棵新哈夫曼树，并将新树对象进优先权队列。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重复执行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n-1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次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，此时，队列中只剩下合并完成的哈夫曼树。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３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从队列中取出构造完毕的哈夫曼树，函数返回该哈夫曼树。</a:t>
            </a:r>
          </a:p>
        </p:txBody>
      </p:sp>
    </p:spTree>
    <p:extLst>
      <p:ext uri="{BB962C8B-B14F-4D97-AF65-F5344CB8AC3E}">
        <p14:creationId xmlns:p14="http://schemas.microsoft.com/office/powerpoint/2010/main" val="366103351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82683" y="2402542"/>
            <a:ext cx="2504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哈夫曼编码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597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65742" y="662642"/>
            <a:ext cx="848658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1.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等长编码</a:t>
            </a:r>
            <a:b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</a:b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 </a:t>
            </a:r>
            <a:r>
              <a:rPr kumimoji="1" lang="en-US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A:00, B:01, C:10, D:11. </a:t>
            </a:r>
            <a:b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</a:b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 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电文：</a:t>
            </a:r>
            <a:r>
              <a:rPr kumimoji="1" lang="en-US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ABACABDA.  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编码：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0001001000011100</a:t>
            </a:r>
            <a:b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</a:b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                  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译码：两位一个字符。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ASCII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编码是等长编码。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2.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不等长编码</a:t>
            </a:r>
            <a:b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</a:b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 </a:t>
            </a:r>
            <a:r>
              <a:rPr kumimoji="1" lang="en-US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A:0, B:01, C:10, D:101. </a:t>
            </a:r>
            <a:b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</a:b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 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电文：</a:t>
            </a:r>
            <a:r>
              <a:rPr kumimoji="1" lang="en-US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ABACABDA.  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编码：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0010100011010</a:t>
            </a:r>
            <a:b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</a:b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                  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译码：产生二义性。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  原因：一个字符的编码是另一个字符编码的前缀。</a:t>
            </a: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528545" y="6116545"/>
            <a:ext cx="787908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前缀编码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：一个字符的编码不是另一个字符编码的前缀。</a:t>
            </a:r>
          </a:p>
        </p:txBody>
      </p:sp>
    </p:spTree>
    <p:extLst>
      <p:ext uri="{BB962C8B-B14F-4D97-AF65-F5344CB8AC3E}">
        <p14:creationId xmlns:p14="http://schemas.microsoft.com/office/powerpoint/2010/main" val="3716620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34"/>
          <p:cNvSpPr txBox="1">
            <a:spLocks noChangeArrowheads="1"/>
          </p:cNvSpPr>
          <p:nvPr/>
        </p:nvSpPr>
        <p:spPr bwMode="auto">
          <a:xfrm>
            <a:off x="443753" y="924837"/>
            <a:ext cx="774998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可以利用哈夫曼树得到前缀编码，即哈夫曼编码。</a:t>
            </a:r>
            <a:b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</a:b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方法如下：</a:t>
            </a:r>
            <a:endParaRPr kumimoji="1"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1.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用权值构造哈夫曼树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2.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约定左分支为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0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，右分支为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1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133123" name="Text Box 35"/>
          <p:cNvSpPr txBox="1">
            <a:spLocks noChangeArrowheads="1"/>
          </p:cNvSpPr>
          <p:nvPr/>
        </p:nvSpPr>
        <p:spPr bwMode="auto">
          <a:xfrm>
            <a:off x="443753" y="464063"/>
            <a:ext cx="5543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哈夫曼编码</a:t>
            </a:r>
          </a:p>
        </p:txBody>
      </p:sp>
      <p:sp>
        <p:nvSpPr>
          <p:cNvPr id="133124" name="Text Box 36"/>
          <p:cNvSpPr txBox="1">
            <a:spLocks noChangeArrowheads="1"/>
          </p:cNvSpPr>
          <p:nvPr/>
        </p:nvSpPr>
        <p:spPr bwMode="auto">
          <a:xfrm>
            <a:off x="5615454" y="3266049"/>
            <a:ext cx="2733675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电文：</a:t>
            </a:r>
          </a:p>
          <a:p>
            <a:pPr eaLnBrk="1" hangingPunct="1"/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AB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F</a:t>
            </a:r>
            <a:r>
              <a:rPr kumimoji="1" lang="en-US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endParaRPr kumimoji="1"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编码：</a:t>
            </a:r>
          </a:p>
          <a:p>
            <a:pPr eaLnBrk="1" hangingPunct="1"/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110</a:t>
            </a:r>
            <a:r>
              <a:rPr kumimoji="1" lang="en-US" altLang="zh-CN" sz="2800" u="sng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0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1</a:t>
            </a:r>
            <a:r>
              <a:rPr kumimoji="1" lang="en-US" altLang="zh-CN" sz="2800" u="sng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101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1</a:t>
            </a:r>
            <a:r>
              <a:rPr kumimoji="1" lang="en-US" altLang="zh-CN" sz="2800" u="sng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0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</a:p>
          <a:p>
            <a:pPr eaLnBrk="1" hangingPunct="1"/>
            <a:endParaRPr kumimoji="1"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33125" name="Rectangle 38"/>
          <p:cNvSpPr>
            <a:spLocks noChangeArrowheads="1"/>
          </p:cNvSpPr>
          <p:nvPr/>
        </p:nvSpPr>
        <p:spPr bwMode="auto">
          <a:xfrm>
            <a:off x="4714594" y="2371459"/>
            <a:ext cx="1502077" cy="44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5100" rIns="67500" bIns="351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即左 </a:t>
            </a:r>
            <a:r>
              <a:rPr kumimoji="1"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kumimoji="1"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右 </a:t>
            </a:r>
            <a:r>
              <a:rPr kumimoji="1"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pic>
        <p:nvPicPr>
          <p:cNvPr id="133126" name="Picture 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53" y="2962556"/>
            <a:ext cx="4825604" cy="3431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112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4831" y="2203177"/>
            <a:ext cx="7200897" cy="2633519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字母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{A,F,T,D,E,S,M,N}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，权值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W={5,29,7,8,14,23,3,11}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，构造哈夫曼树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548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69473" y="1697754"/>
            <a:ext cx="2962349" cy="380855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为下句话进行哈夫曼编码</a:t>
            </a:r>
            <a:endParaRPr lang="zh-CN" altLang="zh-CN" sz="4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1614" y="2560866"/>
            <a:ext cx="5535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 you can a can as a canner can 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 can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3271" y="3542097"/>
            <a:ext cx="218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作业 扩展题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5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538" y="2583975"/>
            <a:ext cx="3669475" cy="97194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sz="405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需要解决什么问题</a:t>
            </a:r>
          </a:p>
        </p:txBody>
      </p:sp>
    </p:spTree>
    <p:extLst>
      <p:ext uri="{BB962C8B-B14F-4D97-AF65-F5344CB8AC3E}">
        <p14:creationId xmlns:p14="http://schemas.microsoft.com/office/powerpoint/2010/main" val="61797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压缩技术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824" y="2052925"/>
            <a:ext cx="8636000" cy="4195481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将文本等文件压缩成小文件，使得保存和传输都更加高效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什么是压缩？将文本进行重新编码，将重复和不必要的空间省下来，而且能够做到解压（即解码）能够完全还原到原来的文件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最基本的压缩编码方式：哈夫曼编码</a:t>
            </a:r>
          </a:p>
        </p:txBody>
      </p:sp>
    </p:spTree>
    <p:extLst>
      <p:ext uri="{BB962C8B-B14F-4D97-AF65-F5344CB8AC3E}">
        <p14:creationId xmlns:p14="http://schemas.microsoft.com/office/powerpoint/2010/main" val="284010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09273" y="397030"/>
            <a:ext cx="4687181" cy="1165686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采用ASCII码来表示英文字母：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1000001~1011010表示大写字母A~Z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1100001~1111010表示小写字母a~z</a:t>
            </a:r>
            <a:r>
              <a:rPr lang="zh-CN" altLang="zh-CN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4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9273" y="1784490"/>
            <a:ext cx="42947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KNOWLEDGE IS POWER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3141" y="2998846"/>
            <a:ext cx="1800493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	01001011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	01001110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O	01001111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W	01010111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	01001010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E	01000101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D	01000100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	01000111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E	01000101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80161" y="2998846"/>
            <a:ext cx="2262158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空格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00100000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	01001001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	01010011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空格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00100000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	01010000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O	01001111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W	01010111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E	01000101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R	01010010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47008" y="1282258"/>
            <a:ext cx="1252266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	1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	1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O	2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W	2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	1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E	3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D	1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G	1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	1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	1</a:t>
            </a: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空格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2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	1</a:t>
            </a: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R	1</a:t>
            </a:r>
          </a:p>
        </p:txBody>
      </p:sp>
    </p:spTree>
    <p:extLst>
      <p:ext uri="{BB962C8B-B14F-4D97-AF65-F5344CB8AC3E}">
        <p14:creationId xmlns:p14="http://schemas.microsoft.com/office/powerpoint/2010/main" val="203082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622" y="384753"/>
            <a:ext cx="9144000" cy="30239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1903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indent="212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defTabSz="685800">
              <a:buFont typeface="Wingdings" panose="05000000000000000000" pitchFamily="2" charset="2"/>
              <a:buChar char="p"/>
            </a:pPr>
            <a:r>
              <a:rPr lang="zh-CN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用普通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编码</a:t>
            </a:r>
            <a:r>
              <a:rPr lang="zh-CN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方法时，每个英文字母均占用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bit</a:t>
            </a:r>
          </a:p>
          <a:p>
            <a:pPr marL="342900" indent="-342900" defTabSz="685800">
              <a:buFont typeface="Wingdings" panose="05000000000000000000" pitchFamily="2" charset="2"/>
              <a:buChar char="p"/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根据字母出现概率进行重新编码，概率大的采用短编码，概率小的采用长编码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例如</a:t>
            </a:r>
            <a:r>
              <a:rPr lang="zh-CN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e使用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1bit</a:t>
            </a:r>
            <a:r>
              <a:rPr lang="zh-CN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，z使用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24bit</a:t>
            </a:r>
          </a:p>
          <a:p>
            <a:pPr lvl="1"/>
            <a:r>
              <a:rPr lang="zh-CN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若能实现对于英文中各个字母出现概率的较准确的估算，就可以大幅度提高</a:t>
            </a:r>
            <a:r>
              <a:rPr lang="zh-CN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hlinkClick r:id="rId2"/>
              </a:rPr>
              <a:t>无损压缩</a:t>
            </a:r>
            <a:r>
              <a:rPr lang="zh-CN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的比例 </a:t>
            </a:r>
          </a:p>
        </p:txBody>
      </p:sp>
      <p:pic>
        <p:nvPicPr>
          <p:cNvPr id="22532" name="Picture 4" descr="哈弗曼编码在信息论中应用举例">
            <a:hlinkClick r:id="rId3" tooltip="哈弗曼编码在信息论中应用举例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93" y="3623519"/>
            <a:ext cx="4496378" cy="291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800601" y="3707328"/>
            <a:ext cx="3990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长短不同的编码存在的问题：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因为编码长短不一，如何进行分隔？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07718" y="5080889"/>
            <a:ext cx="300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0111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</a:t>
            </a: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07718" y="5769081"/>
            <a:ext cx="2888932" cy="4154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a6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的编码是</a:t>
            </a: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</a:t>
            </a:r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28575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054" y="658905"/>
            <a:ext cx="8261594" cy="4336370"/>
          </a:xfrm>
        </p:spPr>
        <p:txBody>
          <a:bodyPr/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我们要解决压缩问题，需要这样一种编码方式：</a:t>
            </a:r>
            <a:b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b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）根据信号出现概率进行长短码编码，要求出现概率高的信号用短码，出现概率低的信号用长码</a:t>
            </a:r>
            <a:b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b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）编码不会出现二义性</a:t>
            </a:r>
            <a:b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29659" y="2039212"/>
            <a:ext cx="4441352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短码有多短？长码有多长？</a:t>
            </a:r>
          </a:p>
        </p:txBody>
      </p:sp>
    </p:spTree>
    <p:extLst>
      <p:ext uri="{BB962C8B-B14F-4D97-AF65-F5344CB8AC3E}">
        <p14:creationId xmlns:p14="http://schemas.microsoft.com/office/powerpoint/2010/main" val="329471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条件判断效率优化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4583" y="2148692"/>
            <a:ext cx="399011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if(a&lt;60)  b=“</a:t>
            </a:r>
            <a:r>
              <a:rPr lang="zh-CN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不及格</a:t>
            </a: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(a&lt;70) b=“</a:t>
            </a:r>
            <a:r>
              <a:rPr lang="zh-CN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及格</a:t>
            </a: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zh-CN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if(a&lt;80) b=“</a:t>
            </a:r>
            <a:r>
              <a:rPr lang="zh-CN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中等</a:t>
            </a: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if(a&lt;90) b=“</a:t>
            </a:r>
            <a:r>
              <a:rPr lang="zh-CN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良好</a:t>
            </a: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b=“</a:t>
            </a:r>
            <a:r>
              <a:rPr lang="zh-CN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优秀</a:t>
            </a: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4" name="椭圆 3"/>
          <p:cNvSpPr/>
          <p:nvPr/>
        </p:nvSpPr>
        <p:spPr>
          <a:xfrm>
            <a:off x="5388428" y="1521591"/>
            <a:ext cx="917369" cy="400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&lt;60</a:t>
            </a:r>
            <a:endParaRPr lang="zh-CN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852555" y="2148691"/>
            <a:ext cx="917369" cy="400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不及格</a:t>
            </a:r>
          </a:p>
        </p:txBody>
      </p:sp>
      <p:sp>
        <p:nvSpPr>
          <p:cNvPr id="6" name="椭圆 5"/>
          <p:cNvSpPr/>
          <p:nvPr/>
        </p:nvSpPr>
        <p:spPr>
          <a:xfrm>
            <a:off x="5985163" y="2148691"/>
            <a:ext cx="917369" cy="400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&lt;70</a:t>
            </a:r>
            <a:endParaRPr lang="zh-CN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311239" y="2874286"/>
            <a:ext cx="917369" cy="400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及格</a:t>
            </a:r>
          </a:p>
        </p:txBody>
      </p:sp>
      <p:sp>
        <p:nvSpPr>
          <p:cNvPr id="8" name="椭圆 7"/>
          <p:cNvSpPr/>
          <p:nvPr/>
        </p:nvSpPr>
        <p:spPr>
          <a:xfrm>
            <a:off x="6797139" y="2870517"/>
            <a:ext cx="917369" cy="400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&lt;80</a:t>
            </a:r>
            <a:endParaRPr lang="zh-CN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985163" y="3501387"/>
            <a:ext cx="917369" cy="400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中等</a:t>
            </a:r>
          </a:p>
        </p:txBody>
      </p:sp>
      <p:sp>
        <p:nvSpPr>
          <p:cNvPr id="10" name="椭圆 9"/>
          <p:cNvSpPr/>
          <p:nvPr/>
        </p:nvSpPr>
        <p:spPr>
          <a:xfrm>
            <a:off x="7714507" y="3484373"/>
            <a:ext cx="917369" cy="400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&lt;90</a:t>
            </a:r>
            <a:endParaRPr lang="zh-CN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902532" y="4022816"/>
            <a:ext cx="917369" cy="400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良</a:t>
            </a:r>
          </a:p>
        </p:txBody>
      </p:sp>
      <p:sp>
        <p:nvSpPr>
          <p:cNvPr id="12" name="椭圆 11"/>
          <p:cNvSpPr/>
          <p:nvPr/>
        </p:nvSpPr>
        <p:spPr>
          <a:xfrm>
            <a:off x="8219208" y="4022816"/>
            <a:ext cx="917369" cy="400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优秀</a:t>
            </a:r>
          </a:p>
        </p:txBody>
      </p:sp>
      <p:cxnSp>
        <p:nvCxnSpPr>
          <p:cNvPr id="14" name="直接连接符 13"/>
          <p:cNvCxnSpPr>
            <a:stCxn id="4" idx="3"/>
            <a:endCxn id="5" idx="0"/>
          </p:cNvCxnSpPr>
          <p:nvPr/>
        </p:nvCxnSpPr>
        <p:spPr>
          <a:xfrm flipH="1">
            <a:off x="5311239" y="1863689"/>
            <a:ext cx="211535" cy="285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5"/>
            <a:endCxn id="6" idx="0"/>
          </p:cNvCxnSpPr>
          <p:nvPr/>
        </p:nvCxnSpPr>
        <p:spPr>
          <a:xfrm>
            <a:off x="6171452" y="1863689"/>
            <a:ext cx="272396" cy="285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3"/>
            <a:endCxn id="7" idx="0"/>
          </p:cNvCxnSpPr>
          <p:nvPr/>
        </p:nvCxnSpPr>
        <p:spPr>
          <a:xfrm flipH="1">
            <a:off x="5769923" y="2490789"/>
            <a:ext cx="349586" cy="3834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5"/>
            <a:endCxn id="8" idx="0"/>
          </p:cNvCxnSpPr>
          <p:nvPr/>
        </p:nvCxnSpPr>
        <p:spPr>
          <a:xfrm>
            <a:off x="6768187" y="2490789"/>
            <a:ext cx="487637" cy="3797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" idx="3"/>
            <a:endCxn id="9" idx="0"/>
          </p:cNvCxnSpPr>
          <p:nvPr/>
        </p:nvCxnSpPr>
        <p:spPr>
          <a:xfrm flipH="1">
            <a:off x="6443848" y="3212614"/>
            <a:ext cx="487637" cy="288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8" idx="5"/>
            <a:endCxn id="10" idx="0"/>
          </p:cNvCxnSpPr>
          <p:nvPr/>
        </p:nvCxnSpPr>
        <p:spPr>
          <a:xfrm>
            <a:off x="7580162" y="3212615"/>
            <a:ext cx="593030" cy="271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0"/>
            <a:endCxn id="10" idx="3"/>
          </p:cNvCxnSpPr>
          <p:nvPr/>
        </p:nvCxnSpPr>
        <p:spPr>
          <a:xfrm flipV="1">
            <a:off x="7361216" y="3826471"/>
            <a:ext cx="487637" cy="196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2" idx="0"/>
            <a:endCxn id="10" idx="5"/>
          </p:cNvCxnSpPr>
          <p:nvPr/>
        </p:nvCxnSpPr>
        <p:spPr>
          <a:xfrm flipH="1" flipV="1">
            <a:off x="8497531" y="3826471"/>
            <a:ext cx="180362" cy="196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129395" y="1791720"/>
            <a:ext cx="29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241224" y="1703948"/>
            <a:ext cx="29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17716" y="3267944"/>
            <a:ext cx="29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907979" y="2580525"/>
            <a:ext cx="29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255817" y="3572111"/>
            <a:ext cx="29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044293" y="2424550"/>
            <a:ext cx="29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850335" y="3000474"/>
            <a:ext cx="29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633120" y="3653346"/>
            <a:ext cx="29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154673"/>
              </p:ext>
            </p:extLst>
          </p:nvPr>
        </p:nvGraphicFramePr>
        <p:xfrm>
          <a:off x="591664" y="4774472"/>
          <a:ext cx="60960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分数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0~59</a:t>
                      </a:r>
                      <a:endParaRPr lang="zh-CN" alt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60~69</a:t>
                      </a:r>
                      <a:endParaRPr lang="zh-CN" alt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70~79</a:t>
                      </a:r>
                      <a:endParaRPr lang="zh-CN" alt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80~89</a:t>
                      </a:r>
                      <a:endParaRPr lang="zh-CN" alt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90~100</a:t>
                      </a:r>
                      <a:endParaRPr lang="zh-CN" alt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zh-CN" alt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  <a:endParaRPr lang="zh-CN" alt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40%</a:t>
                      </a:r>
                      <a:endParaRPr lang="zh-CN" alt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zh-CN" alt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zh-CN" alt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60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条件判断效率优化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4583" y="2148692"/>
            <a:ext cx="399011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if(a&lt;60)  b=“</a:t>
            </a:r>
            <a:r>
              <a:rPr lang="zh-CN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不及格</a:t>
            </a: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(a&lt;70) b=“</a:t>
            </a:r>
            <a:r>
              <a:rPr lang="zh-CN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及格</a:t>
            </a: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zh-CN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if(a&lt;80) b=“</a:t>
            </a:r>
            <a:r>
              <a:rPr lang="zh-CN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中等</a:t>
            </a: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if(a&lt;90) b=“</a:t>
            </a:r>
            <a:r>
              <a:rPr lang="zh-CN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良好</a:t>
            </a: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b=“</a:t>
            </a:r>
            <a:r>
              <a:rPr lang="zh-CN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优秀</a:t>
            </a: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4" name="椭圆 3"/>
          <p:cNvSpPr/>
          <p:nvPr/>
        </p:nvSpPr>
        <p:spPr>
          <a:xfrm>
            <a:off x="4745680" y="2985877"/>
            <a:ext cx="917369" cy="400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&lt;60</a:t>
            </a:r>
            <a:endParaRPr lang="zh-CN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823319" y="2968671"/>
            <a:ext cx="917369" cy="400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中等</a:t>
            </a:r>
          </a:p>
        </p:txBody>
      </p:sp>
      <p:sp>
        <p:nvSpPr>
          <p:cNvPr id="6" name="椭圆 5"/>
          <p:cNvSpPr/>
          <p:nvPr/>
        </p:nvSpPr>
        <p:spPr>
          <a:xfrm>
            <a:off x="5579918" y="2364043"/>
            <a:ext cx="917369" cy="400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&lt;70</a:t>
            </a:r>
            <a:endParaRPr lang="zh-CN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358257" y="3648999"/>
            <a:ext cx="917369" cy="400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不及格</a:t>
            </a:r>
          </a:p>
        </p:txBody>
      </p:sp>
      <p:sp>
        <p:nvSpPr>
          <p:cNvPr id="8" name="椭圆 7"/>
          <p:cNvSpPr/>
          <p:nvPr/>
        </p:nvSpPr>
        <p:spPr>
          <a:xfrm>
            <a:off x="6272323" y="1846393"/>
            <a:ext cx="917369" cy="400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&lt;80</a:t>
            </a:r>
            <a:endParaRPr lang="zh-CN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337964" y="3659167"/>
            <a:ext cx="917369" cy="400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及格</a:t>
            </a:r>
          </a:p>
        </p:txBody>
      </p:sp>
      <p:sp>
        <p:nvSpPr>
          <p:cNvPr id="10" name="椭圆 9"/>
          <p:cNvSpPr/>
          <p:nvPr/>
        </p:nvSpPr>
        <p:spPr>
          <a:xfrm>
            <a:off x="7079112" y="2353511"/>
            <a:ext cx="917369" cy="400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&lt;90</a:t>
            </a:r>
            <a:endParaRPr lang="zh-CN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686456" y="3106799"/>
            <a:ext cx="917369" cy="400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良好</a:t>
            </a:r>
          </a:p>
        </p:txBody>
      </p:sp>
      <p:sp>
        <p:nvSpPr>
          <p:cNvPr id="12" name="椭圆 11"/>
          <p:cNvSpPr/>
          <p:nvPr/>
        </p:nvSpPr>
        <p:spPr>
          <a:xfrm>
            <a:off x="7723782" y="3113101"/>
            <a:ext cx="917369" cy="400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zh-CN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优秀</a:t>
            </a:r>
          </a:p>
        </p:txBody>
      </p:sp>
      <p:cxnSp>
        <p:nvCxnSpPr>
          <p:cNvPr id="14" name="直接连接符 13"/>
          <p:cNvCxnSpPr>
            <a:stCxn id="8" idx="3"/>
            <a:endCxn id="6" idx="0"/>
          </p:cNvCxnSpPr>
          <p:nvPr/>
        </p:nvCxnSpPr>
        <p:spPr>
          <a:xfrm flipH="1">
            <a:off x="6038603" y="2188491"/>
            <a:ext cx="368066" cy="175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5"/>
            <a:endCxn id="9" idx="0"/>
          </p:cNvCxnSpPr>
          <p:nvPr/>
        </p:nvCxnSpPr>
        <p:spPr>
          <a:xfrm>
            <a:off x="5528703" y="3327975"/>
            <a:ext cx="267945" cy="3311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3"/>
            <a:endCxn id="4" idx="0"/>
          </p:cNvCxnSpPr>
          <p:nvPr/>
        </p:nvCxnSpPr>
        <p:spPr>
          <a:xfrm flipH="1">
            <a:off x="5204364" y="2706141"/>
            <a:ext cx="509900" cy="279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5"/>
            <a:endCxn id="10" idx="0"/>
          </p:cNvCxnSpPr>
          <p:nvPr/>
        </p:nvCxnSpPr>
        <p:spPr>
          <a:xfrm>
            <a:off x="7055347" y="2188492"/>
            <a:ext cx="482450" cy="165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3"/>
            <a:endCxn id="7" idx="0"/>
          </p:cNvCxnSpPr>
          <p:nvPr/>
        </p:nvCxnSpPr>
        <p:spPr>
          <a:xfrm flipH="1">
            <a:off x="4816942" y="3327975"/>
            <a:ext cx="63083" cy="321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6" idx="4"/>
            <a:endCxn id="5" idx="0"/>
          </p:cNvCxnSpPr>
          <p:nvPr/>
        </p:nvCxnSpPr>
        <p:spPr>
          <a:xfrm>
            <a:off x="6038603" y="2764836"/>
            <a:ext cx="243401" cy="203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0"/>
            <a:endCxn id="10" idx="3"/>
          </p:cNvCxnSpPr>
          <p:nvPr/>
        </p:nvCxnSpPr>
        <p:spPr>
          <a:xfrm flipV="1">
            <a:off x="7145141" y="2695609"/>
            <a:ext cx="68317" cy="411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2" idx="0"/>
            <a:endCxn id="10" idx="5"/>
          </p:cNvCxnSpPr>
          <p:nvPr/>
        </p:nvCxnSpPr>
        <p:spPr>
          <a:xfrm flipH="1" flipV="1">
            <a:off x="7862135" y="2695609"/>
            <a:ext cx="320331" cy="417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854795" y="1987084"/>
            <a:ext cx="29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251831" y="1912916"/>
            <a:ext cx="29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182170" y="2787822"/>
            <a:ext cx="29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044049" y="2509154"/>
            <a:ext cx="29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405081" y="3302750"/>
            <a:ext cx="29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076594" y="2655809"/>
            <a:ext cx="29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273400" y="2672885"/>
            <a:ext cx="29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368761" y="3320447"/>
            <a:ext cx="29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591664" y="4774472"/>
          <a:ext cx="609600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分数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0~59</a:t>
                      </a:r>
                      <a:endParaRPr lang="zh-CN" alt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60~69</a:t>
                      </a:r>
                      <a:endParaRPr lang="zh-CN" alt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70~79</a:t>
                      </a:r>
                      <a:endParaRPr lang="zh-CN" alt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80~89</a:t>
                      </a:r>
                      <a:endParaRPr lang="zh-CN" alt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90~100</a:t>
                      </a:r>
                      <a:endParaRPr lang="zh-CN" alt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zh-CN" alt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  <a:endParaRPr lang="zh-CN" alt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40%</a:t>
                      </a:r>
                      <a:endParaRPr lang="zh-CN" alt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  <a:endParaRPr lang="zh-CN" alt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zh-CN" altLang="en-US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518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12208</TotalTime>
  <Words>1326</Words>
  <Application>Microsoft Office PowerPoint</Application>
  <PresentationFormat>全屏显示(4:3)</PresentationFormat>
  <Paragraphs>275</Paragraphs>
  <Slides>26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仿宋_GB2312</vt:lpstr>
      <vt:lpstr>华文楷体</vt:lpstr>
      <vt:lpstr>隶书</vt:lpstr>
      <vt:lpstr>宋体</vt:lpstr>
      <vt:lpstr>Arial</vt:lpstr>
      <vt:lpstr>Calibri</vt:lpstr>
      <vt:lpstr>Century Gothic</vt:lpstr>
      <vt:lpstr>Times New Roman</vt:lpstr>
      <vt:lpstr>Wingdings</vt:lpstr>
      <vt:lpstr>Wingdings 3</vt:lpstr>
      <vt:lpstr>离子</vt:lpstr>
      <vt:lpstr>Equation</vt:lpstr>
      <vt:lpstr>Visio</vt:lpstr>
      <vt:lpstr>树</vt:lpstr>
      <vt:lpstr>目录</vt:lpstr>
      <vt:lpstr>PowerPoint 演示文稿</vt:lpstr>
      <vt:lpstr>压缩技术</vt:lpstr>
      <vt:lpstr>PowerPoint 演示文稿</vt:lpstr>
      <vt:lpstr>PowerPoint 演示文稿</vt:lpstr>
      <vt:lpstr>我们要解决压缩问题，需要这样一种编码方式：  （1）根据信号出现概率进行长短码编码，要求出现概率高的信号用短码，出现概率低的信号用长码  （2）编码不会出现二义性 </vt:lpstr>
      <vt:lpstr>条件判断效率优化</vt:lpstr>
      <vt:lpstr>条件判断效率优化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zhu</dc:creator>
  <cp:lastModifiedBy>jie zhu</cp:lastModifiedBy>
  <cp:revision>883</cp:revision>
  <dcterms:created xsi:type="dcterms:W3CDTF">2015-02-03T01:14:24Z</dcterms:created>
  <dcterms:modified xsi:type="dcterms:W3CDTF">2017-10-26T03:02:12Z</dcterms:modified>
</cp:coreProperties>
</file>