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05" r:id="rId1"/>
  </p:sldMasterIdLst>
  <p:notesMasterIdLst>
    <p:notesMasterId r:id="rId41"/>
  </p:notesMasterIdLst>
  <p:sldIdLst>
    <p:sldId id="379" r:id="rId2"/>
    <p:sldId id="400" r:id="rId3"/>
    <p:sldId id="438" r:id="rId4"/>
    <p:sldId id="404" r:id="rId5"/>
    <p:sldId id="442" r:id="rId6"/>
    <p:sldId id="439" r:id="rId7"/>
    <p:sldId id="406" r:id="rId8"/>
    <p:sldId id="409" r:id="rId9"/>
    <p:sldId id="456" r:id="rId10"/>
    <p:sldId id="440" r:id="rId11"/>
    <p:sldId id="411" r:id="rId12"/>
    <p:sldId id="441" r:id="rId13"/>
    <p:sldId id="413" r:id="rId14"/>
    <p:sldId id="414" r:id="rId15"/>
    <p:sldId id="415" r:id="rId16"/>
    <p:sldId id="416" r:id="rId17"/>
    <p:sldId id="417" r:id="rId18"/>
    <p:sldId id="418" r:id="rId19"/>
    <p:sldId id="457" r:id="rId20"/>
    <p:sldId id="419" r:id="rId21"/>
    <p:sldId id="420" r:id="rId22"/>
    <p:sldId id="421" r:id="rId23"/>
    <p:sldId id="443" r:id="rId24"/>
    <p:sldId id="444" r:id="rId25"/>
    <p:sldId id="445" r:id="rId26"/>
    <p:sldId id="446" r:id="rId27"/>
    <p:sldId id="447" r:id="rId28"/>
    <p:sldId id="448" r:id="rId29"/>
    <p:sldId id="449" r:id="rId30"/>
    <p:sldId id="450" r:id="rId31"/>
    <p:sldId id="428" r:id="rId32"/>
    <p:sldId id="451" r:id="rId33"/>
    <p:sldId id="429" r:id="rId34"/>
    <p:sldId id="452" r:id="rId35"/>
    <p:sldId id="430" r:id="rId36"/>
    <p:sldId id="453" r:id="rId37"/>
    <p:sldId id="454" r:id="rId38"/>
    <p:sldId id="434" r:id="rId39"/>
    <p:sldId id="45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ACF28F-036D-4307-8545-CF2846661CBA}">
          <p14:sldIdLst>
            <p14:sldId id="379"/>
            <p14:sldId id="400"/>
            <p14:sldId id="438"/>
            <p14:sldId id="404"/>
            <p14:sldId id="442"/>
            <p14:sldId id="439"/>
            <p14:sldId id="406"/>
            <p14:sldId id="409"/>
            <p14:sldId id="456"/>
            <p14:sldId id="440"/>
            <p14:sldId id="411"/>
            <p14:sldId id="441"/>
            <p14:sldId id="413"/>
            <p14:sldId id="414"/>
            <p14:sldId id="415"/>
            <p14:sldId id="416"/>
            <p14:sldId id="417"/>
            <p14:sldId id="418"/>
            <p14:sldId id="457"/>
            <p14:sldId id="419"/>
            <p14:sldId id="420"/>
            <p14:sldId id="421"/>
            <p14:sldId id="443"/>
            <p14:sldId id="444"/>
            <p14:sldId id="445"/>
            <p14:sldId id="446"/>
            <p14:sldId id="447"/>
            <p14:sldId id="448"/>
            <p14:sldId id="449"/>
            <p14:sldId id="450"/>
            <p14:sldId id="428"/>
            <p14:sldId id="451"/>
            <p14:sldId id="429"/>
            <p14:sldId id="452"/>
            <p14:sldId id="430"/>
            <p14:sldId id="453"/>
            <p14:sldId id="454"/>
            <p14:sldId id="434"/>
            <p14:sldId id="4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8501" autoAdjust="0"/>
  </p:normalViewPr>
  <p:slideViewPr>
    <p:cSldViewPr snapToGrid="0">
      <p:cViewPr varScale="1">
        <p:scale>
          <a:sx n="80" d="100"/>
          <a:sy n="80" d="100"/>
        </p:scale>
        <p:origin x="1137"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69A8-F41B-4AB3-B1C4-4C1E89E6346C}" type="datetimeFigureOut">
              <a:rPr lang="zh-CN" altLang="en-US" smtClean="0"/>
              <a:t>2017/10/31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636FC-5391-4E88-BC9C-2B9CBFA3E85A}" type="slidenum">
              <a:rPr lang="zh-CN" altLang="en-US" smtClean="0"/>
              <a:t>‹#›</a:t>
            </a:fld>
            <a:endParaRPr lang="zh-CN" altLang="en-US"/>
          </a:p>
        </p:txBody>
      </p:sp>
    </p:spTree>
    <p:extLst>
      <p:ext uri="{BB962C8B-B14F-4D97-AF65-F5344CB8AC3E}">
        <p14:creationId xmlns:p14="http://schemas.microsoft.com/office/powerpoint/2010/main" val="199544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636FC-5391-4E88-BC9C-2B9CBFA3E85A}" type="slidenum">
              <a:rPr lang="zh-CN" altLang="en-US" smtClean="0"/>
              <a:t>36</a:t>
            </a:fld>
            <a:endParaRPr lang="zh-CN" altLang="en-US"/>
          </a:p>
        </p:txBody>
      </p:sp>
    </p:spTree>
    <p:extLst>
      <p:ext uri="{BB962C8B-B14F-4D97-AF65-F5344CB8AC3E}">
        <p14:creationId xmlns:p14="http://schemas.microsoft.com/office/powerpoint/2010/main" val="131032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70876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46358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82071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70822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33638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732281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75757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82307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678841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22394F0-C560-4219-A35E-388B1E282784}" type="slidenum">
              <a:rPr lang="en-US" altLang="zh-CN"/>
              <a:pPr/>
              <a:t>‹#›</a:t>
            </a:fld>
            <a:endParaRPr lang="en-US" altLang="zh-CN"/>
          </a:p>
        </p:txBody>
      </p:sp>
    </p:spTree>
    <p:extLst>
      <p:ext uri="{BB962C8B-B14F-4D97-AF65-F5344CB8AC3E}">
        <p14:creationId xmlns:p14="http://schemas.microsoft.com/office/powerpoint/2010/main" val="72635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62331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30279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76431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10410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82485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98113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21135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4532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5FA1EC-9C8B-4CB7-B2A5-DD415DF7CB42}" type="datetimeFigureOut">
              <a:rPr lang="zh-CN" altLang="en-US" smtClean="0"/>
              <a:t>2017/10/31</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025902488"/>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隶书" panose="02010509060101010101" pitchFamily="49" charset="-122"/>
                <a:ea typeface="隶书" panose="02010509060101010101" pitchFamily="49" charset="-122"/>
              </a:rPr>
              <a:t>集合和搜索</a:t>
            </a:r>
            <a:endParaRPr lang="zh-CN" altLang="en-US"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p:txBody>
          <a:bodyPr/>
          <a:lstStyle/>
          <a:p>
            <a:r>
              <a:rPr lang="zh-CN" altLang="en-US" dirty="0">
                <a:latin typeface="隶书" panose="02010509060101010101" pitchFamily="49" charset="-122"/>
                <a:ea typeface="隶书" panose="02010509060101010101" pitchFamily="49" charset="-122"/>
              </a:rPr>
              <a:t>朱洁</a:t>
            </a:r>
          </a:p>
        </p:txBody>
      </p:sp>
    </p:spTree>
    <p:extLst>
      <p:ext uri="{BB962C8B-B14F-4D97-AF65-F5344CB8AC3E}">
        <p14:creationId xmlns:p14="http://schemas.microsoft.com/office/powerpoint/2010/main" val="36861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702610" y="2112240"/>
            <a:ext cx="7200897" cy="3732748"/>
          </a:xfrm>
        </p:spPr>
        <p:txBody>
          <a:bodyPr>
            <a:normAutofit/>
          </a:bodyPr>
          <a:lstStyle/>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集合的基本概念</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集合的抽象数据类型</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集合的表示形式</a:t>
            </a:r>
            <a:endParaRPr lang="en-US" altLang="zh-CN"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顺序搜索</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二分搜索</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236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657350" y="1314451"/>
            <a:ext cx="63436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endParaRPr lang="en-US" altLang="zh-CN" sz="2100">
              <a:solidFill>
                <a:schemeClr val="tx1"/>
              </a:solidFill>
            </a:endParaRPr>
          </a:p>
        </p:txBody>
      </p:sp>
      <p:sp>
        <p:nvSpPr>
          <p:cNvPr id="13316" name="Text Box 4"/>
          <p:cNvSpPr txBox="1">
            <a:spLocks noChangeArrowheads="1"/>
          </p:cNvSpPr>
          <p:nvPr/>
        </p:nvSpPr>
        <p:spPr bwMode="auto">
          <a:xfrm>
            <a:off x="433108" y="1970036"/>
            <a:ext cx="794436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组织集合的方法很多，组织的方法不同，实现搜索等运算的方法也不同，它直接影响运算的效率。</a:t>
            </a:r>
          </a:p>
          <a:p>
            <a:pPr algn="l" eaLnBrk="1" hangingPunct="1"/>
            <a:endParaRPr lang="zh-CN" altLang="en-US" sz="2400" dirty="0">
              <a:solidFill>
                <a:schemeClr val="tx1"/>
              </a:solidFill>
              <a:latin typeface="华文楷体" panose="02010600040101010101" pitchFamily="2" charset="-122"/>
              <a:ea typeface="华文楷体" panose="02010600040101010101" pitchFamily="2" charset="-122"/>
            </a:endParaRPr>
          </a:p>
          <a:p>
            <a:pPr algn="l" eaLnBrk="1" hangingPunct="1"/>
            <a:r>
              <a:rPr lang="zh-CN" altLang="en-US" sz="2400" dirty="0">
                <a:solidFill>
                  <a:schemeClr val="tx1"/>
                </a:solidFill>
                <a:latin typeface="华文楷体" panose="02010600040101010101" pitchFamily="2" charset="-122"/>
                <a:ea typeface="华文楷体" panose="02010600040101010101" pitchFamily="2" charset="-122"/>
              </a:rPr>
              <a:t>   集合可以用线性表、搜索树、跳表和散列表表示。</a:t>
            </a:r>
          </a:p>
          <a:p>
            <a:pPr algn="l" eaLnBrk="1" hangingPunct="1"/>
            <a:endParaRPr lang="zh-CN" altLang="en-US" sz="2400" dirty="0">
              <a:solidFill>
                <a:schemeClr val="tx1"/>
              </a:solidFill>
              <a:latin typeface="华文楷体" panose="02010600040101010101" pitchFamily="2" charset="-122"/>
              <a:ea typeface="华文楷体" panose="02010600040101010101" pitchFamily="2" charset="-122"/>
            </a:endParaRPr>
          </a:p>
          <a:p>
            <a:pPr algn="l" eaLnBrk="1" hangingPunct="1"/>
            <a:r>
              <a:rPr lang="zh-CN" altLang="en-US" sz="2400" dirty="0">
                <a:solidFill>
                  <a:schemeClr val="tx1"/>
                </a:solidFill>
                <a:latin typeface="华文楷体" panose="02010600040101010101" pitchFamily="2" charset="-122"/>
                <a:ea typeface="华文楷体" panose="02010600040101010101" pitchFamily="2" charset="-122"/>
              </a:rPr>
              <a:t>   本章讨论集合的线性表表示，重点讨论在于顺序表表示方式下的搜索算法。</a:t>
            </a:r>
          </a:p>
          <a:p>
            <a:pPr algn="l" eaLnBrk="1" hangingPunct="1"/>
            <a:endParaRPr lang="zh-CN" altLang="en-US" sz="2400" dirty="0">
              <a:solidFill>
                <a:schemeClr val="tx1"/>
              </a:solidFill>
              <a:latin typeface="华文楷体" panose="02010600040101010101" pitchFamily="2" charset="-122"/>
              <a:ea typeface="华文楷体" panose="02010600040101010101" pitchFamily="2" charset="-122"/>
            </a:endParaRPr>
          </a:p>
          <a:p>
            <a:pPr algn="l" eaLnBrk="1" hangingPunct="1"/>
            <a:r>
              <a:rPr lang="zh-CN" altLang="en-US" sz="2400" dirty="0">
                <a:solidFill>
                  <a:schemeClr val="tx1"/>
                </a:solidFill>
                <a:latin typeface="华文楷体" panose="02010600040101010101" pitchFamily="2" charset="-122"/>
                <a:ea typeface="华文楷体" panose="02010600040101010101" pitchFamily="2" charset="-122"/>
              </a:rPr>
              <a:t>   下一章将介绍集合的搜索树表示；第八章将讨论散列表的集合。</a:t>
            </a:r>
          </a:p>
          <a:p>
            <a:pPr algn="l" eaLnBrk="1" hangingPunct="1"/>
            <a:r>
              <a:rPr lang="zh-CN" altLang="en-US" sz="2400" dirty="0">
                <a:solidFill>
                  <a:schemeClr val="tx1"/>
                </a:solidFill>
                <a:latin typeface="华文楷体" panose="02010600040101010101" pitchFamily="2" charset="-122"/>
                <a:ea typeface="华文楷体" panose="02010600040101010101" pitchFamily="2" charset="-122"/>
              </a:rPr>
              <a:t>   </a:t>
            </a:r>
          </a:p>
        </p:txBody>
      </p:sp>
      <p:sp>
        <p:nvSpPr>
          <p:cNvPr id="5" name="标题 1"/>
          <p:cNvSpPr txBox="1">
            <a:spLocks/>
          </p:cNvSpPr>
          <p:nvPr/>
        </p:nvSpPr>
        <p:spPr>
          <a:xfrm>
            <a:off x="433108" y="742576"/>
            <a:ext cx="7053542" cy="105039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dirty="0">
                <a:latin typeface="Times New Roman" panose="02020603050405020304" pitchFamily="18" charset="0"/>
                <a:ea typeface="隶书" panose="02010509060101010101" pitchFamily="49" charset="-122"/>
                <a:cs typeface="Times New Roman" panose="02020603050405020304" pitchFamily="18" charset="0"/>
              </a:rPr>
              <a:t>集合的表示形式</a:t>
            </a:r>
          </a:p>
        </p:txBody>
      </p:sp>
    </p:spTree>
    <p:extLst>
      <p:ext uri="{BB962C8B-B14F-4D97-AF65-F5344CB8AC3E}">
        <p14:creationId xmlns:p14="http://schemas.microsoft.com/office/powerpoint/2010/main" val="204738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714563" y="1689966"/>
            <a:ext cx="7200897" cy="3478068"/>
          </a:xfrm>
        </p:spPr>
        <p:txBody>
          <a:bodyPr>
            <a:normAutofit/>
          </a:bodyPr>
          <a:lstStyle/>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集合的基本概念</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集合的抽象数据类型</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集合的表示形式</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顺序搜索</a:t>
            </a:r>
            <a:endParaRPr lang="en-US" altLang="zh-CN"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二分搜索</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3493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7"/>
          <p:cNvSpPr>
            <a:spLocks noChangeArrowheads="1"/>
          </p:cNvSpPr>
          <p:nvPr/>
        </p:nvSpPr>
        <p:spPr bwMode="auto">
          <a:xfrm>
            <a:off x="600368" y="2512775"/>
            <a:ext cx="78073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just"/>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集合可以用线性表表示。如果线性表中元素已按关键字值的大小次序排列，则称为有序表。否则为无序表。</a:t>
            </a:r>
          </a:p>
          <a:p>
            <a:pPr algn="just"/>
            <a:endParaRPr lang="zh-CN" altLang="en-US" sz="2400" dirty="0">
              <a:solidFill>
                <a:schemeClr val="tx1"/>
              </a:solidFill>
              <a:latin typeface="华文楷体" panose="02010600040101010101" pitchFamily="2" charset="-122"/>
              <a:ea typeface="华文楷体" panose="02010600040101010101" pitchFamily="2" charset="-122"/>
            </a:endParaRPr>
          </a:p>
          <a:p>
            <a:pPr algn="just"/>
            <a:r>
              <a:rPr lang="zh-CN" altLang="en-US" sz="2400" dirty="0">
                <a:solidFill>
                  <a:schemeClr val="tx1"/>
                </a:solidFill>
                <a:latin typeface="华文楷体" panose="02010600040101010101" pitchFamily="2" charset="-122"/>
                <a:ea typeface="华文楷体" panose="02010600040101010101" pitchFamily="2" charset="-122"/>
              </a:rPr>
              <a:t>  本节将分别讨论无序表和有序表的顺序搜索算法。</a:t>
            </a:r>
          </a:p>
          <a:p>
            <a:pPr algn="just"/>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5" name="标题 1"/>
          <p:cNvSpPr txBox="1">
            <a:spLocks/>
          </p:cNvSpPr>
          <p:nvPr/>
        </p:nvSpPr>
        <p:spPr>
          <a:xfrm>
            <a:off x="430796" y="796365"/>
            <a:ext cx="7053542" cy="105039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dirty="0">
                <a:latin typeface="Times New Roman" panose="02020603050405020304" pitchFamily="18" charset="0"/>
                <a:ea typeface="隶书" panose="02010509060101010101" pitchFamily="49" charset="-122"/>
                <a:cs typeface="Times New Roman" panose="02020603050405020304" pitchFamily="18" charset="0"/>
              </a:rPr>
              <a:t>顺序搜索</a:t>
            </a:r>
          </a:p>
        </p:txBody>
      </p:sp>
    </p:spTree>
    <p:extLst>
      <p:ext uri="{BB962C8B-B14F-4D97-AF65-F5344CB8AC3E}">
        <p14:creationId xmlns:p14="http://schemas.microsoft.com/office/powerpoint/2010/main" val="277827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24"/>
          <p:cNvSpPr>
            <a:spLocks noChangeArrowheads="1"/>
          </p:cNvSpPr>
          <p:nvPr/>
        </p:nvSpPr>
        <p:spPr bwMode="auto">
          <a:xfrm>
            <a:off x="241792" y="1763963"/>
            <a:ext cx="814053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lnSpc>
                <a:spcPct val="150000"/>
              </a:lnSpc>
            </a:pP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从头开始检查无序表，将指定元素</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x</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的关键字与表中元素的关键字比较，若相等，搜索成功；若搜索完整个表，不存在关键字值等于给定值的元素，搜索失败。</a:t>
            </a:r>
          </a:p>
          <a:p>
            <a:pPr algn="l">
              <a:lnSpc>
                <a:spcPct val="150000"/>
              </a:lnSpc>
            </a:pP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例如，在下表中分别搜索</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33</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和 </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35</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122894" name="Rectangle 14"/>
          <p:cNvSpPr>
            <a:spLocks noChangeArrowheads="1"/>
          </p:cNvSpPr>
          <p:nvPr/>
        </p:nvSpPr>
        <p:spPr bwMode="auto">
          <a:xfrm>
            <a:off x="241792" y="4913301"/>
            <a:ext cx="4480665"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41</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25</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28</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33</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36</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15</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122895" name="Rectangle 15"/>
          <p:cNvSpPr>
            <a:spLocks noChangeArrowheads="1"/>
          </p:cNvSpPr>
          <p:nvPr/>
        </p:nvSpPr>
        <p:spPr bwMode="auto">
          <a:xfrm>
            <a:off x="2736262" y="4473083"/>
            <a:ext cx="1451372"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搜索成功！</a:t>
            </a:r>
          </a:p>
        </p:txBody>
      </p:sp>
      <p:grpSp>
        <p:nvGrpSpPr>
          <p:cNvPr id="2" name="Group 16"/>
          <p:cNvGrpSpPr>
            <a:grpSpLocks/>
          </p:cNvGrpSpPr>
          <p:nvPr/>
        </p:nvGrpSpPr>
        <p:grpSpPr bwMode="auto">
          <a:xfrm>
            <a:off x="2302873" y="4486915"/>
            <a:ext cx="425053" cy="440532"/>
            <a:chOff x="1180" y="1736"/>
            <a:chExt cx="357" cy="370"/>
          </a:xfrm>
        </p:grpSpPr>
        <p:sp>
          <p:nvSpPr>
            <p:cNvPr id="16396" name="Rectangle 17"/>
            <p:cNvSpPr>
              <a:spLocks noChangeArrowheads="1"/>
            </p:cNvSpPr>
            <p:nvPr/>
          </p:nvSpPr>
          <p:spPr bwMode="auto">
            <a:xfrm>
              <a:off x="1180" y="1736"/>
              <a:ext cx="35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33</a:t>
              </a:r>
            </a:p>
          </p:txBody>
        </p:sp>
        <p:sp>
          <p:nvSpPr>
            <p:cNvPr id="16397" name="Line 18"/>
            <p:cNvSpPr>
              <a:spLocks noChangeShapeType="1"/>
            </p:cNvSpPr>
            <p:nvPr/>
          </p:nvSpPr>
          <p:spPr bwMode="auto">
            <a:xfrm>
              <a:off x="1292" y="1820"/>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67500" tIns="35100" rIns="67500" bIns="35100">
              <a:spAutoFit/>
            </a:bodyPr>
            <a:lstStyle/>
            <a:p>
              <a:endParaRPr lang="zh-CN" altLang="en-US">
                <a:latin typeface="华文楷体" panose="02010600040101010101" pitchFamily="2" charset="-122"/>
                <a:ea typeface="华文楷体" panose="02010600040101010101" pitchFamily="2" charset="-122"/>
                <a:cs typeface="Times New Roman" panose="02020603050405020304" pitchFamily="18" charset="0"/>
              </a:endParaRPr>
            </a:p>
          </p:txBody>
        </p:sp>
      </p:grpSp>
      <p:sp>
        <p:nvSpPr>
          <p:cNvPr id="122899" name="Rectangle 19"/>
          <p:cNvSpPr>
            <a:spLocks noChangeArrowheads="1"/>
          </p:cNvSpPr>
          <p:nvPr/>
        </p:nvSpPr>
        <p:spPr bwMode="auto">
          <a:xfrm>
            <a:off x="4467687" y="4825729"/>
            <a:ext cx="4021997"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41</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25</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28</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33</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36</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15</a:t>
            </a:r>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122900" name="Rectangle 20"/>
          <p:cNvSpPr>
            <a:spLocks noChangeArrowheads="1"/>
          </p:cNvSpPr>
          <p:nvPr/>
        </p:nvSpPr>
        <p:spPr bwMode="auto">
          <a:xfrm>
            <a:off x="7409959" y="5353519"/>
            <a:ext cx="1451372"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搜索失败！</a:t>
            </a:r>
          </a:p>
        </p:txBody>
      </p:sp>
      <p:grpSp>
        <p:nvGrpSpPr>
          <p:cNvPr id="3" name="Group 21"/>
          <p:cNvGrpSpPr>
            <a:grpSpLocks/>
          </p:cNvGrpSpPr>
          <p:nvPr/>
        </p:nvGrpSpPr>
        <p:grpSpPr bwMode="auto">
          <a:xfrm>
            <a:off x="7742494" y="4417263"/>
            <a:ext cx="425053" cy="440532"/>
            <a:chOff x="1236" y="1736"/>
            <a:chExt cx="357" cy="370"/>
          </a:xfrm>
        </p:grpSpPr>
        <p:sp>
          <p:nvSpPr>
            <p:cNvPr id="16394" name="Rectangle 22"/>
            <p:cNvSpPr>
              <a:spLocks noChangeArrowheads="1"/>
            </p:cNvSpPr>
            <p:nvPr/>
          </p:nvSpPr>
          <p:spPr bwMode="auto">
            <a:xfrm>
              <a:off x="1236" y="1736"/>
              <a:ext cx="35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35</a:t>
              </a:r>
            </a:p>
          </p:txBody>
        </p:sp>
        <p:sp>
          <p:nvSpPr>
            <p:cNvPr id="16395" name="Line 23"/>
            <p:cNvSpPr>
              <a:spLocks noChangeShapeType="1"/>
            </p:cNvSpPr>
            <p:nvPr/>
          </p:nvSpPr>
          <p:spPr bwMode="auto">
            <a:xfrm>
              <a:off x="1292" y="1820"/>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67500" tIns="35100" rIns="67500" bIns="35100">
              <a:spAutoFit/>
            </a:bodyPr>
            <a:lstStyle/>
            <a:p>
              <a:endParaRPr lang="zh-CN" altLang="en-US">
                <a:latin typeface="华文楷体" panose="02010600040101010101" pitchFamily="2" charset="-122"/>
                <a:ea typeface="华文楷体" panose="02010600040101010101" pitchFamily="2" charset="-122"/>
                <a:cs typeface="Times New Roman" panose="02020603050405020304" pitchFamily="18" charset="0"/>
              </a:endParaRPr>
            </a:p>
          </p:txBody>
        </p:sp>
      </p:grpSp>
      <p:sp>
        <p:nvSpPr>
          <p:cNvPr id="14" name="标题 1"/>
          <p:cNvSpPr txBox="1">
            <a:spLocks/>
          </p:cNvSpPr>
          <p:nvPr/>
        </p:nvSpPr>
        <p:spPr>
          <a:xfrm>
            <a:off x="448725" y="663559"/>
            <a:ext cx="7053542" cy="105039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a:latin typeface="Times New Roman" panose="02020603050405020304" pitchFamily="18" charset="0"/>
                <a:ea typeface="隶书" panose="02010509060101010101" pitchFamily="49" charset="-122"/>
                <a:cs typeface="Times New Roman" panose="02020603050405020304" pitchFamily="18" charset="0"/>
              </a:rPr>
              <a:t>无序表的顺序搜索</a:t>
            </a:r>
          </a:p>
        </p:txBody>
      </p:sp>
    </p:spTree>
    <p:extLst>
      <p:ext uri="{BB962C8B-B14F-4D97-AF65-F5344CB8AC3E}">
        <p14:creationId xmlns:p14="http://schemas.microsoft.com/office/powerpoint/2010/main" val="91243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685800" y="1472804"/>
            <a:ext cx="7315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顺序搜索无序表</a:t>
            </a:r>
          </a:p>
          <a:p>
            <a:pPr algn="l"/>
            <a:endPar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l"/>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BOOL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SeqSearch</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(List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KeyType</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k, Entry* x)</a:t>
            </a:r>
          </a:p>
          <a:p>
            <a:pPr algn="l"/>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a:p>
            <a:pPr algn="l"/>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int</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pPr algn="l"/>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for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=0;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&lt;</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lst.Size</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pPr algn="l"/>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if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].Key==k) {</a:t>
            </a:r>
          </a:p>
          <a:p>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*x =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a:p>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return TRUE;                //</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搜索成功</a:t>
            </a:r>
          </a:p>
          <a:p>
            <a:pPr algn="l"/>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pPr algn="l"/>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return FALSE;                         //</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搜索失败</a:t>
            </a:r>
          </a:p>
          <a:p>
            <a:pPr algn="l"/>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3" name="文本框 2"/>
          <p:cNvSpPr txBox="1"/>
          <p:nvPr/>
        </p:nvSpPr>
        <p:spPr>
          <a:xfrm>
            <a:off x="4226510" y="1355664"/>
            <a:ext cx="3222636" cy="415498"/>
          </a:xfrm>
          <a:prstGeom prst="rect">
            <a:avLst/>
          </a:prstGeom>
          <a:noFill/>
        </p:spPr>
        <p:txBody>
          <a:bodyPr wrap="square" rtlCol="0">
            <a:spAutoFit/>
          </a:bodyPr>
          <a:lstStyle/>
          <a:p>
            <a:r>
              <a:rPr lang="en-US" altLang="zh-CN" sz="2100" b="1" dirty="0">
                <a:solidFill>
                  <a:srgbClr val="FFFF00"/>
                </a:solidFill>
                <a:latin typeface="Times New Roman" panose="02020603050405020304" pitchFamily="18" charset="0"/>
                <a:cs typeface="Times New Roman" panose="02020603050405020304" pitchFamily="18" charset="0"/>
              </a:rPr>
              <a:t>T</a:t>
            </a:r>
            <a:r>
              <a:rPr lang="zh-CN" altLang="en-US" sz="2100" b="1" dirty="0">
                <a:solidFill>
                  <a:srgbClr val="FFFF00"/>
                </a:solidFill>
                <a:latin typeface="Times New Roman" panose="02020603050405020304" pitchFamily="18" charset="0"/>
                <a:cs typeface="Times New Roman" panose="02020603050405020304" pitchFamily="18" charset="0"/>
              </a:rPr>
              <a:t>为集合元素的数据类型</a:t>
            </a:r>
          </a:p>
        </p:txBody>
      </p:sp>
    </p:spTree>
    <p:extLst>
      <p:ext uri="{BB962C8B-B14F-4D97-AF65-F5344CB8AC3E}">
        <p14:creationId xmlns:p14="http://schemas.microsoft.com/office/powerpoint/2010/main" val="232217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55171" y="1480555"/>
            <a:ext cx="8033657"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endPar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l"/>
            <a:endPar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just"/>
            <a:r>
              <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一个有序表是一个线性表（</a:t>
            </a:r>
            <a:r>
              <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a:t>
            </a:r>
            <a:r>
              <a:rPr lang="en-US" altLang="zh-CN" baseline="-250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0</a:t>
            </a:r>
            <a:r>
              <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a:t>
            </a:r>
            <a:r>
              <a:rPr lang="en-US" altLang="zh-CN" baseline="-250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a:t>
            </a:r>
            <a:r>
              <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a:t>
            </a:r>
            <a:r>
              <a:rPr lang="en-US" altLang="zh-CN" baseline="-250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n-1</a:t>
            </a: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），并且表中元素的关键字值有如下关系：</a:t>
            </a:r>
          </a:p>
          <a:p>
            <a:pPr algn="just"/>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dirty="0" err="1">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a</a:t>
            </a:r>
            <a:r>
              <a:rPr lang="en-US" altLang="zh-CN" baseline="-25000" dirty="0" err="1">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dirty="0" err="1">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.key</a:t>
            </a:r>
            <a:r>
              <a:rPr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a:t>
            </a:r>
            <a:r>
              <a:rPr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 a</a:t>
            </a:r>
            <a:r>
              <a:rPr lang="en-US" altLang="zh-CN" baseline="-250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i+1</a:t>
            </a:r>
            <a:r>
              <a:rPr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.key  (0</a:t>
            </a:r>
            <a:r>
              <a:rPr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a:t>
            </a:r>
            <a:r>
              <a:rPr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i&lt;n-1)</a:t>
            </a:r>
          </a:p>
          <a:p>
            <a:pPr algn="just"/>
            <a:endPar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just"/>
            <a:r>
              <a:rPr lang="en-US" altLang="zh-CN"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a:t>
            </a:r>
            <a:r>
              <a:rPr lang="en-US" altLang="zh-CN" baseline="-250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.key</a:t>
            </a: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表示元素</a:t>
            </a:r>
            <a:r>
              <a:rPr lang="en-US" altLang="zh-CN"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a:t>
            </a:r>
            <a:r>
              <a:rPr lang="en-US" altLang="zh-CN" baseline="-250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的关键字域。</a:t>
            </a:r>
          </a:p>
          <a:p>
            <a:pPr algn="just"/>
            <a:endPar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just"/>
            <a:r>
              <a:rPr lang="zh-CN" altLang="en-US"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一个有序表可视为一个已按关键字排序的有序集</a:t>
            </a:r>
          </a:p>
          <a:p>
            <a:pPr algn="l"/>
            <a:endPar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l"/>
            <a:endPar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标题 1"/>
          <p:cNvSpPr txBox="1">
            <a:spLocks/>
          </p:cNvSpPr>
          <p:nvPr/>
        </p:nvSpPr>
        <p:spPr>
          <a:xfrm>
            <a:off x="436772" y="545353"/>
            <a:ext cx="7053542" cy="105039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150" dirty="0">
                <a:latin typeface="Times New Roman" panose="02020603050405020304" pitchFamily="18" charset="0"/>
                <a:ea typeface="隶书" panose="02010509060101010101" pitchFamily="49" charset="-122"/>
                <a:cs typeface="Times New Roman" panose="02020603050405020304" pitchFamily="18" charset="0"/>
              </a:rPr>
              <a:t>有序表的顺序搜索</a:t>
            </a:r>
          </a:p>
        </p:txBody>
      </p:sp>
    </p:spTree>
    <p:extLst>
      <p:ext uri="{BB962C8B-B14F-4D97-AF65-F5344CB8AC3E}">
        <p14:creationId xmlns:p14="http://schemas.microsoft.com/office/powerpoint/2010/main" val="342784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ChangeArrowheads="1"/>
          </p:cNvSpPr>
          <p:nvPr/>
        </p:nvSpPr>
        <p:spPr bwMode="auto">
          <a:xfrm>
            <a:off x="2574131" y="4200712"/>
            <a:ext cx="3541097" cy="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21</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25</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28</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33</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36</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45</a:t>
            </a:r>
            <a:r>
              <a:rPr kumimoji="0" lang="zh-CN" altLang="en-US" sz="2100" dirty="0">
                <a:solidFill>
                  <a:schemeClr val="tx1"/>
                </a:solidFill>
                <a:latin typeface="华文楷体" panose="02010600040101010101" pitchFamily="2" charset="-122"/>
                <a:ea typeface="华文楷体" panose="02010600040101010101" pitchFamily="2" charset="-122"/>
              </a:rPr>
              <a:t>）</a:t>
            </a:r>
          </a:p>
        </p:txBody>
      </p:sp>
      <p:sp>
        <p:nvSpPr>
          <p:cNvPr id="187396" name="Rectangle 4"/>
          <p:cNvSpPr>
            <a:spLocks noChangeArrowheads="1"/>
          </p:cNvSpPr>
          <p:nvPr/>
        </p:nvSpPr>
        <p:spPr bwMode="auto">
          <a:xfrm>
            <a:off x="5113660" y="4476540"/>
            <a:ext cx="1451372" cy="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2100" dirty="0">
                <a:solidFill>
                  <a:schemeClr val="tx1"/>
                </a:solidFill>
                <a:latin typeface="华文楷体" panose="02010600040101010101" pitchFamily="2" charset="-122"/>
                <a:ea typeface="华文楷体" panose="02010600040101010101" pitchFamily="2" charset="-122"/>
              </a:rPr>
              <a:t>搜索成功！</a:t>
            </a:r>
          </a:p>
        </p:txBody>
      </p:sp>
      <p:grpSp>
        <p:nvGrpSpPr>
          <p:cNvPr id="2" name="Group 5"/>
          <p:cNvGrpSpPr>
            <a:grpSpLocks/>
          </p:cNvGrpSpPr>
          <p:nvPr/>
        </p:nvGrpSpPr>
        <p:grpSpPr bwMode="auto">
          <a:xfrm>
            <a:off x="4401241" y="4476767"/>
            <a:ext cx="389334" cy="394098"/>
            <a:chOff x="1236" y="1736"/>
            <a:chExt cx="327" cy="331"/>
          </a:xfrm>
        </p:grpSpPr>
        <p:sp>
          <p:nvSpPr>
            <p:cNvPr id="19469" name="Rectangle 6"/>
            <p:cNvSpPr>
              <a:spLocks noChangeArrowheads="1"/>
            </p:cNvSpPr>
            <p:nvPr/>
          </p:nvSpPr>
          <p:spPr bwMode="auto">
            <a:xfrm>
              <a:off x="1236" y="1736"/>
              <a:ext cx="32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en-US" altLang="zh-CN" sz="2100" dirty="0">
                  <a:solidFill>
                    <a:schemeClr val="tx1"/>
                  </a:solidFill>
                  <a:latin typeface="华文楷体" panose="02010600040101010101" pitchFamily="2" charset="-122"/>
                  <a:ea typeface="华文楷体" panose="02010600040101010101" pitchFamily="2" charset="-122"/>
                </a:rPr>
                <a:t>33</a:t>
              </a:r>
            </a:p>
          </p:txBody>
        </p:sp>
        <p:sp>
          <p:nvSpPr>
            <p:cNvPr id="19470" name="Line 7"/>
            <p:cNvSpPr>
              <a:spLocks noChangeShapeType="1"/>
            </p:cNvSpPr>
            <p:nvPr/>
          </p:nvSpPr>
          <p:spPr bwMode="auto">
            <a:xfrm>
              <a:off x="1292" y="1820"/>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67500" tIns="35100" rIns="67500" bIns="35100">
              <a:spAutoFit/>
            </a:bodyPr>
            <a:lstStyle/>
            <a:p>
              <a:endParaRPr lang="zh-CN" altLang="en-US" sz="1500">
                <a:latin typeface="华文楷体" panose="02010600040101010101" pitchFamily="2" charset="-122"/>
                <a:ea typeface="华文楷体" panose="02010600040101010101" pitchFamily="2" charset="-122"/>
              </a:endParaRPr>
            </a:p>
          </p:txBody>
        </p:sp>
      </p:grpSp>
      <p:sp>
        <p:nvSpPr>
          <p:cNvPr id="187400" name="Rectangle 8"/>
          <p:cNvSpPr>
            <a:spLocks noChangeArrowheads="1"/>
          </p:cNvSpPr>
          <p:nvPr/>
        </p:nvSpPr>
        <p:spPr bwMode="auto">
          <a:xfrm>
            <a:off x="2640806" y="4983087"/>
            <a:ext cx="3541097" cy="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21</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25</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28</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33</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36</a:t>
            </a:r>
            <a:r>
              <a:rPr kumimoji="0" lang="zh-CN" altLang="en-US" sz="2100" dirty="0">
                <a:solidFill>
                  <a:schemeClr val="tx1"/>
                </a:solidFill>
                <a:latin typeface="华文楷体" panose="02010600040101010101" pitchFamily="2" charset="-122"/>
                <a:ea typeface="华文楷体" panose="02010600040101010101" pitchFamily="2" charset="-122"/>
              </a:rPr>
              <a:t>，</a:t>
            </a:r>
            <a:r>
              <a:rPr kumimoji="0" lang="en-US" altLang="zh-CN" sz="2100" dirty="0">
                <a:solidFill>
                  <a:schemeClr val="tx1"/>
                </a:solidFill>
                <a:latin typeface="华文楷体" panose="02010600040101010101" pitchFamily="2" charset="-122"/>
                <a:ea typeface="华文楷体" panose="02010600040101010101" pitchFamily="2" charset="-122"/>
              </a:rPr>
              <a:t>45</a:t>
            </a:r>
            <a:r>
              <a:rPr kumimoji="0" lang="zh-CN" altLang="en-US" sz="2100" dirty="0">
                <a:solidFill>
                  <a:schemeClr val="tx1"/>
                </a:solidFill>
                <a:latin typeface="华文楷体" panose="02010600040101010101" pitchFamily="2" charset="-122"/>
                <a:ea typeface="华文楷体" panose="02010600040101010101" pitchFamily="2" charset="-122"/>
              </a:rPr>
              <a:t>）</a:t>
            </a:r>
          </a:p>
        </p:txBody>
      </p:sp>
      <p:sp>
        <p:nvSpPr>
          <p:cNvPr id="187401" name="Rectangle 9"/>
          <p:cNvSpPr>
            <a:spLocks noChangeArrowheads="1"/>
          </p:cNvSpPr>
          <p:nvPr/>
        </p:nvSpPr>
        <p:spPr bwMode="auto">
          <a:xfrm>
            <a:off x="5409738" y="5397943"/>
            <a:ext cx="1451372" cy="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2100" dirty="0">
                <a:solidFill>
                  <a:schemeClr val="tx1"/>
                </a:solidFill>
                <a:latin typeface="华文楷体" panose="02010600040101010101" pitchFamily="2" charset="-122"/>
                <a:ea typeface="华文楷体" panose="02010600040101010101" pitchFamily="2" charset="-122"/>
              </a:rPr>
              <a:t>搜索失败！</a:t>
            </a:r>
          </a:p>
        </p:txBody>
      </p:sp>
      <p:grpSp>
        <p:nvGrpSpPr>
          <p:cNvPr id="3" name="Group 10"/>
          <p:cNvGrpSpPr>
            <a:grpSpLocks/>
          </p:cNvGrpSpPr>
          <p:nvPr/>
        </p:nvGrpSpPr>
        <p:grpSpPr bwMode="auto">
          <a:xfrm>
            <a:off x="5002025" y="5379979"/>
            <a:ext cx="389334" cy="394098"/>
            <a:chOff x="1236" y="1736"/>
            <a:chExt cx="327" cy="331"/>
          </a:xfrm>
        </p:grpSpPr>
        <p:sp>
          <p:nvSpPr>
            <p:cNvPr id="19467" name="Rectangle 11"/>
            <p:cNvSpPr>
              <a:spLocks noChangeArrowheads="1"/>
            </p:cNvSpPr>
            <p:nvPr/>
          </p:nvSpPr>
          <p:spPr bwMode="auto">
            <a:xfrm>
              <a:off x="1236" y="1736"/>
              <a:ext cx="32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en-US" altLang="zh-CN" sz="2100" dirty="0">
                  <a:solidFill>
                    <a:schemeClr val="tx1"/>
                  </a:solidFill>
                  <a:latin typeface="华文楷体" panose="02010600040101010101" pitchFamily="2" charset="-122"/>
                  <a:ea typeface="华文楷体" panose="02010600040101010101" pitchFamily="2" charset="-122"/>
                </a:rPr>
                <a:t>35</a:t>
              </a:r>
            </a:p>
          </p:txBody>
        </p:sp>
        <p:sp>
          <p:nvSpPr>
            <p:cNvPr id="19468" name="Line 12"/>
            <p:cNvSpPr>
              <a:spLocks noChangeShapeType="1"/>
            </p:cNvSpPr>
            <p:nvPr/>
          </p:nvSpPr>
          <p:spPr bwMode="auto">
            <a:xfrm>
              <a:off x="1292" y="1820"/>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67500" tIns="35100" rIns="67500" bIns="35100">
              <a:spAutoFit/>
            </a:bodyPr>
            <a:lstStyle/>
            <a:p>
              <a:endParaRPr lang="zh-CN" altLang="en-US" sz="1500">
                <a:latin typeface="华文楷体" panose="02010600040101010101" pitchFamily="2" charset="-122"/>
                <a:ea typeface="华文楷体" panose="02010600040101010101" pitchFamily="2" charset="-122"/>
              </a:endParaRPr>
            </a:p>
          </p:txBody>
        </p:sp>
      </p:grpSp>
      <p:sp>
        <p:nvSpPr>
          <p:cNvPr id="187405" name="Rectangle 13"/>
          <p:cNvSpPr>
            <a:spLocks noChangeArrowheads="1"/>
          </p:cNvSpPr>
          <p:nvPr/>
        </p:nvSpPr>
        <p:spPr bwMode="auto">
          <a:xfrm>
            <a:off x="641268" y="1808561"/>
            <a:ext cx="789115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lnSpc>
                <a:spcPct val="150000"/>
              </a:lnSpc>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从头开始检查有序表，将指定元素</a:t>
            </a:r>
            <a:r>
              <a:rPr lang="en-US" altLang="zh-CN" sz="2400" dirty="0">
                <a:solidFill>
                  <a:schemeClr val="tx1"/>
                </a:solidFill>
                <a:latin typeface="华文楷体" panose="02010600040101010101" pitchFamily="2" charset="-122"/>
                <a:ea typeface="华文楷体" panose="02010600040101010101" pitchFamily="2" charset="-122"/>
              </a:rPr>
              <a:t>x</a:t>
            </a:r>
            <a:r>
              <a:rPr lang="zh-CN" altLang="en-US" sz="2400" dirty="0">
                <a:solidFill>
                  <a:schemeClr val="tx1"/>
                </a:solidFill>
                <a:latin typeface="华文楷体" panose="02010600040101010101" pitchFamily="2" charset="-122"/>
                <a:ea typeface="华文楷体" panose="02010600040101010101" pitchFamily="2" charset="-122"/>
              </a:rPr>
              <a:t>的关键字与表中元素的关键字比较，若相等，搜索成功；若搜索到某个元素关键字大于指定元素</a:t>
            </a:r>
            <a:r>
              <a:rPr lang="en-US" altLang="zh-CN" sz="2400" dirty="0">
                <a:solidFill>
                  <a:schemeClr val="tx1"/>
                </a:solidFill>
                <a:latin typeface="华文楷体" panose="02010600040101010101" pitchFamily="2" charset="-122"/>
                <a:ea typeface="华文楷体" panose="02010600040101010101" pitchFamily="2" charset="-122"/>
              </a:rPr>
              <a:t>x</a:t>
            </a:r>
            <a:r>
              <a:rPr lang="zh-CN" altLang="en-US" sz="2400" dirty="0">
                <a:solidFill>
                  <a:schemeClr val="tx1"/>
                </a:solidFill>
                <a:latin typeface="华文楷体" panose="02010600040101010101" pitchFamily="2" charset="-122"/>
                <a:ea typeface="华文楷体" panose="02010600040101010101" pitchFamily="2" charset="-122"/>
              </a:rPr>
              <a:t>时，搜索失败。    </a:t>
            </a:r>
          </a:p>
        </p:txBody>
      </p:sp>
      <p:sp>
        <p:nvSpPr>
          <p:cNvPr id="19466" name="Rectangle 14"/>
          <p:cNvSpPr>
            <a:spLocks noChangeArrowheads="1"/>
          </p:cNvSpPr>
          <p:nvPr/>
        </p:nvSpPr>
        <p:spPr bwMode="auto">
          <a:xfrm>
            <a:off x="2060973" y="3712158"/>
            <a:ext cx="48397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r>
              <a:rPr lang="zh-CN" altLang="en-US" sz="2400" dirty="0">
                <a:solidFill>
                  <a:schemeClr val="tx1"/>
                </a:solidFill>
                <a:latin typeface="华文楷体" panose="02010600040101010101" pitchFamily="2" charset="-122"/>
                <a:ea typeface="华文楷体" panose="02010600040101010101" pitchFamily="2" charset="-122"/>
              </a:rPr>
              <a:t>例如，在下表中分别搜索</a:t>
            </a:r>
            <a:r>
              <a:rPr lang="en-US" altLang="zh-CN" sz="2400" dirty="0">
                <a:solidFill>
                  <a:schemeClr val="tx1"/>
                </a:solidFill>
                <a:latin typeface="华文楷体" panose="02010600040101010101" pitchFamily="2" charset="-122"/>
                <a:ea typeface="华文楷体" panose="02010600040101010101" pitchFamily="2" charset="-122"/>
              </a:rPr>
              <a:t>33</a:t>
            </a:r>
            <a:r>
              <a:rPr lang="zh-CN" altLang="en-US" sz="2400" dirty="0">
                <a:solidFill>
                  <a:schemeClr val="tx1"/>
                </a:solidFill>
                <a:latin typeface="华文楷体" panose="02010600040101010101" pitchFamily="2" charset="-122"/>
                <a:ea typeface="华文楷体" panose="02010600040101010101" pitchFamily="2" charset="-122"/>
              </a:rPr>
              <a:t>和 </a:t>
            </a:r>
            <a:r>
              <a:rPr lang="en-US" altLang="zh-CN" sz="2400" dirty="0">
                <a:solidFill>
                  <a:schemeClr val="tx1"/>
                </a:solidFill>
                <a:latin typeface="华文楷体" panose="02010600040101010101" pitchFamily="2" charset="-122"/>
                <a:ea typeface="华文楷体" panose="02010600040101010101" pitchFamily="2" charset="-122"/>
              </a:rPr>
              <a:t>35</a:t>
            </a:r>
            <a:r>
              <a:rPr lang="zh-CN" altLang="en-US" sz="2400" dirty="0">
                <a:solidFill>
                  <a:schemeClr val="tx1"/>
                </a:solidFill>
                <a:latin typeface="华文楷体" panose="02010600040101010101" pitchFamily="2" charset="-122"/>
                <a:ea typeface="华文楷体" panose="02010600040101010101" pitchFamily="2" charset="-122"/>
              </a:rPr>
              <a:t>。</a:t>
            </a:r>
          </a:p>
        </p:txBody>
      </p:sp>
      <p:sp>
        <p:nvSpPr>
          <p:cNvPr id="15" name="标题 1"/>
          <p:cNvSpPr txBox="1">
            <a:spLocks/>
          </p:cNvSpPr>
          <p:nvPr/>
        </p:nvSpPr>
        <p:spPr>
          <a:xfrm>
            <a:off x="484584" y="1196788"/>
            <a:ext cx="7053542" cy="105039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150" dirty="0">
                <a:latin typeface="Times New Roman" panose="02020603050405020304" pitchFamily="18" charset="0"/>
                <a:ea typeface="隶书" panose="02010509060101010101" pitchFamily="49" charset="-122"/>
                <a:cs typeface="Times New Roman" panose="02020603050405020304" pitchFamily="18" charset="0"/>
              </a:rPr>
              <a:t>有序表的顺序搜索算法</a:t>
            </a:r>
          </a:p>
        </p:txBody>
      </p:sp>
    </p:spTree>
    <p:extLst>
      <p:ext uri="{BB962C8B-B14F-4D97-AF65-F5344CB8AC3E}">
        <p14:creationId xmlns:p14="http://schemas.microsoft.com/office/powerpoint/2010/main" val="3683885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1456765" y="1132585"/>
            <a:ext cx="7306235"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57175">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r>
              <a:rPr lang="zh-CN" altLang="en-US" sz="2100" dirty="0">
                <a:solidFill>
                  <a:schemeClr val="tx1"/>
                </a:solidFill>
                <a:latin typeface="华文楷体" panose="02010600040101010101" pitchFamily="2" charset="-122"/>
                <a:ea typeface="华文楷体" panose="02010600040101010101" pitchFamily="2" charset="-122"/>
              </a:rPr>
              <a:t>顺序搜索有序表（无哨兵）</a:t>
            </a:r>
          </a:p>
          <a:p>
            <a:pPr algn="l"/>
            <a:endParaRPr lang="zh-CN" altLang="en-US" sz="2100" b="0" dirty="0">
              <a:solidFill>
                <a:schemeClr val="tx1"/>
              </a:solidFill>
              <a:latin typeface="华文楷体" panose="02010600040101010101" pitchFamily="2" charset="-122"/>
              <a:ea typeface="华文楷体" panose="02010600040101010101" pitchFamily="2" charset="-122"/>
            </a:endParaRPr>
          </a:p>
          <a:p>
            <a:pPr algn="l"/>
            <a:r>
              <a:rPr lang="en-US" altLang="zh-CN" sz="2100" dirty="0">
                <a:solidFill>
                  <a:schemeClr val="tx1"/>
                </a:solidFill>
                <a:latin typeface="华文楷体" panose="02010600040101010101" pitchFamily="2" charset="-122"/>
                <a:ea typeface="华文楷体" panose="02010600040101010101" pitchFamily="2" charset="-122"/>
              </a:rPr>
              <a:t>BOOL </a:t>
            </a:r>
            <a:r>
              <a:rPr lang="en-US" altLang="zh-CN" sz="2100" dirty="0" err="1">
                <a:solidFill>
                  <a:schemeClr val="tx1"/>
                </a:solidFill>
                <a:latin typeface="华文楷体" panose="02010600040101010101" pitchFamily="2" charset="-122"/>
                <a:ea typeface="华文楷体" panose="02010600040101010101" pitchFamily="2" charset="-122"/>
              </a:rPr>
              <a:t>SeqSearch</a:t>
            </a:r>
            <a:r>
              <a:rPr lang="en-US" altLang="zh-CN" sz="2100" dirty="0">
                <a:solidFill>
                  <a:schemeClr val="tx1"/>
                </a:solidFill>
                <a:latin typeface="华文楷体" panose="02010600040101010101" pitchFamily="2" charset="-122"/>
                <a:ea typeface="华文楷体" panose="02010600040101010101" pitchFamily="2" charset="-122"/>
              </a:rPr>
              <a:t>(List </a:t>
            </a:r>
            <a:r>
              <a:rPr lang="en-US" altLang="zh-CN" sz="2100" dirty="0" err="1">
                <a:solidFill>
                  <a:schemeClr val="tx1"/>
                </a:solidFill>
                <a:latin typeface="华文楷体" panose="02010600040101010101" pitchFamily="2" charset="-122"/>
                <a:ea typeface="华文楷体" panose="02010600040101010101" pitchFamily="2" charset="-122"/>
              </a:rPr>
              <a:t>lst</a:t>
            </a:r>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rPr>
              <a:t>KeyType</a:t>
            </a:r>
            <a:r>
              <a:rPr lang="en-US" altLang="zh-CN" sz="2100" dirty="0">
                <a:solidFill>
                  <a:schemeClr val="tx1"/>
                </a:solidFill>
                <a:latin typeface="华文楷体" panose="02010600040101010101" pitchFamily="2" charset="-122"/>
                <a:ea typeface="华文楷体" panose="02010600040101010101" pitchFamily="2" charset="-122"/>
              </a:rPr>
              <a:t> k, Entry* x)</a:t>
            </a:r>
          </a:p>
          <a:p>
            <a:pPr algn="l"/>
            <a:r>
              <a:rPr lang="en-US" altLang="zh-CN" sz="2100" dirty="0">
                <a:solidFill>
                  <a:schemeClr val="tx1"/>
                </a:solidFill>
                <a:latin typeface="华文楷体" panose="02010600040101010101" pitchFamily="2" charset="-122"/>
                <a:ea typeface="华文楷体" panose="02010600040101010101" pitchFamily="2" charset="-122"/>
              </a:rPr>
              <a:t>{</a:t>
            </a:r>
          </a:p>
          <a:p>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int</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for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=0;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lst.Size</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	</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if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].Key==k) {</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*x =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return TRUE; }              //</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搜索成功</a:t>
            </a:r>
            <a:endPar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else if(</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].Key&gt;k)</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return FALSE;      //</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搜索失败</a:t>
            </a:r>
          </a:p>
          <a:p>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a:p>
            <a:pPr algn="l"/>
            <a:r>
              <a:rPr lang="en-US" altLang="zh-CN" sz="2100" dirty="0">
                <a:solidFill>
                  <a:schemeClr val="tx1"/>
                </a:solidFill>
                <a:latin typeface="华文楷体" panose="02010600040101010101" pitchFamily="2" charset="-122"/>
                <a:ea typeface="华文楷体" panose="02010600040101010101" pitchFamily="2" charset="-122"/>
              </a:rPr>
              <a:t>}</a:t>
            </a:r>
          </a:p>
        </p:txBody>
      </p:sp>
      <p:sp>
        <p:nvSpPr>
          <p:cNvPr id="20483" name="Rectangle 4"/>
          <p:cNvSpPr>
            <a:spLocks noChangeArrowheads="1"/>
          </p:cNvSpPr>
          <p:nvPr/>
        </p:nvSpPr>
        <p:spPr bwMode="auto">
          <a:xfrm>
            <a:off x="4650583" y="1465660"/>
            <a:ext cx="3137140" cy="34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1800">
                <a:solidFill>
                  <a:schemeClr val="bg1"/>
                </a:solidFill>
                <a:latin typeface="Arial" panose="020B0604020202020204" pitchFamily="34" charset="0"/>
                <a:ea typeface="仿宋_GB2312" pitchFamily="49" charset="-122"/>
              </a:rPr>
              <a:t>（</a:t>
            </a:r>
            <a:r>
              <a:rPr kumimoji="0" lang="en-US" altLang="zh-CN" sz="1800">
                <a:solidFill>
                  <a:schemeClr val="bg1"/>
                </a:solidFill>
                <a:latin typeface="Times New Roman" panose="02020603050405020304" pitchFamily="18" charset="0"/>
                <a:ea typeface="仿宋_GB2312" pitchFamily="49" charset="-122"/>
              </a:rPr>
              <a:t>21</a:t>
            </a:r>
            <a:r>
              <a:rPr kumimoji="0" lang="zh-CN" altLang="en-US" sz="1800">
                <a:solidFill>
                  <a:schemeClr val="bg1"/>
                </a:solidFill>
                <a:latin typeface="Times New Roman" panose="02020603050405020304" pitchFamily="18" charset="0"/>
                <a:ea typeface="仿宋_GB2312" pitchFamily="49" charset="-122"/>
              </a:rPr>
              <a:t>，</a:t>
            </a:r>
            <a:r>
              <a:rPr kumimoji="0" lang="en-US" altLang="zh-CN" sz="1800">
                <a:solidFill>
                  <a:schemeClr val="bg1"/>
                </a:solidFill>
                <a:latin typeface="Times New Roman" panose="02020603050405020304" pitchFamily="18" charset="0"/>
                <a:ea typeface="仿宋_GB2312" pitchFamily="49" charset="-122"/>
              </a:rPr>
              <a:t>25</a:t>
            </a:r>
            <a:r>
              <a:rPr kumimoji="0" lang="zh-CN" altLang="en-US" sz="1800">
                <a:solidFill>
                  <a:schemeClr val="bg1"/>
                </a:solidFill>
                <a:latin typeface="Times New Roman" panose="02020603050405020304" pitchFamily="18" charset="0"/>
                <a:ea typeface="仿宋_GB2312" pitchFamily="49" charset="-122"/>
              </a:rPr>
              <a:t>，</a:t>
            </a:r>
            <a:r>
              <a:rPr kumimoji="0" lang="en-US" altLang="zh-CN" sz="1800">
                <a:solidFill>
                  <a:schemeClr val="bg1"/>
                </a:solidFill>
                <a:latin typeface="Times New Roman" panose="02020603050405020304" pitchFamily="18" charset="0"/>
                <a:ea typeface="仿宋_GB2312" pitchFamily="49" charset="-122"/>
              </a:rPr>
              <a:t>28</a:t>
            </a:r>
            <a:r>
              <a:rPr kumimoji="0" lang="zh-CN" altLang="en-US" sz="1800">
                <a:solidFill>
                  <a:schemeClr val="bg1"/>
                </a:solidFill>
                <a:latin typeface="Times New Roman" panose="02020603050405020304" pitchFamily="18" charset="0"/>
                <a:ea typeface="仿宋_GB2312" pitchFamily="49" charset="-122"/>
              </a:rPr>
              <a:t>，</a:t>
            </a:r>
            <a:r>
              <a:rPr kumimoji="0" lang="en-US" altLang="zh-CN" sz="1800">
                <a:solidFill>
                  <a:schemeClr val="bg1"/>
                </a:solidFill>
                <a:latin typeface="Times New Roman" panose="02020603050405020304" pitchFamily="18" charset="0"/>
                <a:ea typeface="仿宋_GB2312" pitchFamily="49" charset="-122"/>
              </a:rPr>
              <a:t>33</a:t>
            </a:r>
            <a:r>
              <a:rPr kumimoji="0" lang="zh-CN" altLang="en-US" sz="1800">
                <a:solidFill>
                  <a:schemeClr val="bg1"/>
                </a:solidFill>
                <a:latin typeface="Times New Roman" panose="02020603050405020304" pitchFamily="18" charset="0"/>
                <a:ea typeface="仿宋_GB2312" pitchFamily="49" charset="-122"/>
              </a:rPr>
              <a:t>，</a:t>
            </a:r>
            <a:r>
              <a:rPr kumimoji="0" lang="en-US" altLang="zh-CN" sz="1800">
                <a:solidFill>
                  <a:schemeClr val="bg1"/>
                </a:solidFill>
                <a:latin typeface="Times New Roman" panose="02020603050405020304" pitchFamily="18" charset="0"/>
                <a:ea typeface="仿宋_GB2312" pitchFamily="49" charset="-122"/>
              </a:rPr>
              <a:t>36</a:t>
            </a:r>
            <a:r>
              <a:rPr kumimoji="0" lang="zh-CN" altLang="en-US" sz="1800">
                <a:solidFill>
                  <a:schemeClr val="bg1"/>
                </a:solidFill>
                <a:latin typeface="Times New Roman" panose="02020603050405020304" pitchFamily="18" charset="0"/>
                <a:ea typeface="仿宋_GB2312" pitchFamily="49" charset="-122"/>
              </a:rPr>
              <a:t>，</a:t>
            </a:r>
            <a:r>
              <a:rPr kumimoji="0" lang="en-US" altLang="zh-CN" sz="1800">
                <a:solidFill>
                  <a:schemeClr val="bg1"/>
                </a:solidFill>
                <a:latin typeface="Times New Roman" panose="02020603050405020304" pitchFamily="18" charset="0"/>
                <a:ea typeface="仿宋_GB2312" pitchFamily="49" charset="-122"/>
              </a:rPr>
              <a:t>45</a:t>
            </a:r>
            <a:r>
              <a:rPr kumimoji="0" lang="zh-CN" altLang="en-US" sz="1800">
                <a:solidFill>
                  <a:schemeClr val="bg1"/>
                </a:solidFill>
                <a:latin typeface="Arial" panose="020B0604020202020204" pitchFamily="34" charset="0"/>
                <a:ea typeface="仿宋_GB2312" pitchFamily="49" charset="-122"/>
              </a:rPr>
              <a:t>）</a:t>
            </a:r>
          </a:p>
        </p:txBody>
      </p:sp>
    </p:spTree>
    <p:extLst>
      <p:ext uri="{BB962C8B-B14F-4D97-AF65-F5344CB8AC3E}">
        <p14:creationId xmlns:p14="http://schemas.microsoft.com/office/powerpoint/2010/main" val="56644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1089212" y="1316579"/>
            <a:ext cx="7306235"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57175">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r>
              <a:rPr lang="zh-CN" altLang="en-US" sz="2100" dirty="0">
                <a:solidFill>
                  <a:schemeClr val="tx1"/>
                </a:solidFill>
                <a:latin typeface="华文楷体" panose="02010600040101010101" pitchFamily="2" charset="-122"/>
                <a:ea typeface="华文楷体" panose="02010600040101010101" pitchFamily="2" charset="-122"/>
              </a:rPr>
              <a:t>顺序搜索有序表（有哨兵，设关键字为整数）</a:t>
            </a:r>
          </a:p>
          <a:p>
            <a:pPr algn="l"/>
            <a:endParaRPr lang="zh-CN" altLang="en-US" sz="2100" b="0" dirty="0">
              <a:solidFill>
                <a:schemeClr val="tx1"/>
              </a:solidFill>
              <a:latin typeface="华文楷体" panose="02010600040101010101" pitchFamily="2" charset="-122"/>
              <a:ea typeface="华文楷体" panose="02010600040101010101" pitchFamily="2" charset="-122"/>
            </a:endParaRPr>
          </a:p>
          <a:p>
            <a:pPr algn="l"/>
            <a:r>
              <a:rPr lang="en-US" altLang="zh-CN" sz="2100" dirty="0">
                <a:solidFill>
                  <a:schemeClr val="tx1"/>
                </a:solidFill>
                <a:latin typeface="华文楷体" panose="02010600040101010101" pitchFamily="2" charset="-122"/>
                <a:ea typeface="华文楷体" panose="02010600040101010101" pitchFamily="2" charset="-122"/>
              </a:rPr>
              <a:t>BOOL </a:t>
            </a:r>
            <a:r>
              <a:rPr lang="en-US" altLang="zh-CN" sz="2100" dirty="0" err="1">
                <a:solidFill>
                  <a:schemeClr val="tx1"/>
                </a:solidFill>
                <a:latin typeface="华文楷体" panose="02010600040101010101" pitchFamily="2" charset="-122"/>
                <a:ea typeface="华文楷体" panose="02010600040101010101" pitchFamily="2" charset="-122"/>
              </a:rPr>
              <a:t>SeqSearch</a:t>
            </a:r>
            <a:r>
              <a:rPr lang="en-US" altLang="zh-CN" sz="2100" dirty="0">
                <a:solidFill>
                  <a:schemeClr val="tx1"/>
                </a:solidFill>
                <a:latin typeface="华文楷体" panose="02010600040101010101" pitchFamily="2" charset="-122"/>
                <a:ea typeface="华文楷体" panose="02010600040101010101" pitchFamily="2" charset="-122"/>
              </a:rPr>
              <a:t>(List </a:t>
            </a:r>
            <a:r>
              <a:rPr lang="en-US" altLang="zh-CN" sz="2100" dirty="0" err="1">
                <a:solidFill>
                  <a:schemeClr val="tx1"/>
                </a:solidFill>
                <a:latin typeface="华文楷体" panose="02010600040101010101" pitchFamily="2" charset="-122"/>
                <a:ea typeface="华文楷体" panose="02010600040101010101" pitchFamily="2" charset="-122"/>
              </a:rPr>
              <a:t>lst</a:t>
            </a:r>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rPr>
              <a:t>KeyType</a:t>
            </a:r>
            <a:r>
              <a:rPr lang="en-US" altLang="zh-CN" sz="2100" dirty="0">
                <a:solidFill>
                  <a:schemeClr val="tx1"/>
                </a:solidFill>
                <a:latin typeface="华文楷体" panose="02010600040101010101" pitchFamily="2" charset="-122"/>
                <a:ea typeface="华文楷体" panose="02010600040101010101" pitchFamily="2" charset="-122"/>
              </a:rPr>
              <a:t> k, Entry* x)</a:t>
            </a:r>
          </a:p>
          <a:p>
            <a:pPr algn="l"/>
            <a:r>
              <a:rPr lang="en-US" altLang="zh-CN" sz="2100" dirty="0">
                <a:solidFill>
                  <a:schemeClr val="tx1"/>
                </a:solidFill>
                <a:latin typeface="华文楷体" panose="02010600040101010101" pitchFamily="2" charset="-122"/>
                <a:ea typeface="华文楷体" panose="02010600040101010101" pitchFamily="2" charset="-122"/>
              </a:rPr>
              <a:t>{</a:t>
            </a:r>
          </a:p>
          <a:p>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int</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lst.Size</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].Key =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MaxNum</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MaxNum</a:t>
            </a:r>
            <a:r>
              <a:rPr lang="zh-CN" altLang="en-US" sz="210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正无穷</a:t>
            </a:r>
            <a:r>
              <a:rPr lang="en-US" altLang="zh-CN" sz="210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for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=0;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].Key&lt;k;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if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].Key==k) {</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*x = </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lst.Elements</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return TRUE; }              //</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搜索成功</a:t>
            </a:r>
            <a:endPar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else return FALSE;      //</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搜索失败</a:t>
            </a:r>
            <a:endPar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l"/>
            <a:r>
              <a:rPr lang="en-US" altLang="zh-CN" sz="2100" dirty="0">
                <a:solidFill>
                  <a:schemeClr val="tx1"/>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65234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484710" y="1721767"/>
            <a:ext cx="7200897" cy="3555220"/>
          </a:xfrm>
        </p:spPr>
        <p:txBody>
          <a:bodyPr>
            <a:normAutofit/>
          </a:bodyPr>
          <a:lstStyle/>
          <a:p>
            <a:r>
              <a:rPr lang="zh-CN" altLang="en-US"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集合的基本概念</a:t>
            </a:r>
            <a:endParaRPr lang="en-US" altLang="zh-CN"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集合的抽象数据类型</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集合的表示形式</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顺序搜索</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二分搜索</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6893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84584" y="2064475"/>
            <a:ext cx="811909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lnSpc>
                <a:spcPct val="150000"/>
              </a:lnSpc>
            </a:pP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分析一个搜索算法的时间复杂度通常分成功搜索以及搜索失败两种情况加以讨论。</a:t>
            </a:r>
          </a:p>
          <a:p>
            <a:pPr algn="l">
              <a:lnSpc>
                <a:spcPct val="150000"/>
              </a:lnSpc>
            </a:pPr>
            <a:endPar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l">
              <a:lnSpc>
                <a:spcPct val="150000"/>
              </a:lnSpc>
            </a:pP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为了确定一个指定关键字值的记录在表中的位置所需的关键字值之间的比较次数的期望值称为搜索算法的平均搜索长度</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average search length ASL) </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p:txBody>
      </p:sp>
      <p:sp>
        <p:nvSpPr>
          <p:cNvPr id="4" name="标题 1"/>
          <p:cNvSpPr txBox="1">
            <a:spLocks/>
          </p:cNvSpPr>
          <p:nvPr/>
        </p:nvSpPr>
        <p:spPr>
          <a:xfrm>
            <a:off x="484584" y="1196788"/>
            <a:ext cx="7053542" cy="105039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150" dirty="0">
                <a:latin typeface="Times New Roman" panose="02020603050405020304" pitchFamily="18" charset="0"/>
                <a:ea typeface="隶书" panose="02010509060101010101" pitchFamily="49" charset="-122"/>
                <a:cs typeface="Times New Roman" panose="02020603050405020304" pitchFamily="18" charset="0"/>
              </a:rPr>
              <a:t>平均搜索长度</a:t>
            </a:r>
          </a:p>
        </p:txBody>
      </p:sp>
    </p:spTree>
    <p:extLst>
      <p:ext uri="{BB962C8B-B14F-4D97-AF65-F5344CB8AC3E}">
        <p14:creationId xmlns:p14="http://schemas.microsoft.com/office/powerpoint/2010/main" val="2164815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69649" y="1187545"/>
            <a:ext cx="8336478" cy="283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lnSpc>
                <a:spcPct val="150000"/>
              </a:lnSpc>
            </a:pP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 </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无序表顺序搜索</a:t>
            </a:r>
          </a:p>
          <a:p>
            <a:pPr algn="l">
              <a:lnSpc>
                <a:spcPct val="150000"/>
              </a:lnSpc>
            </a:pP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）成功搜索的平均搜索长度</a:t>
            </a:r>
          </a:p>
          <a:p>
            <a:pPr algn="l">
              <a:lnSpc>
                <a:spcPct val="150000"/>
              </a:lnSpc>
            </a:pP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计算算法的平均搜索时间，需要给定表中元素</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a:t>
            </a:r>
            <a:r>
              <a:rPr lang="en-US" altLang="zh-CN" sz="2100" baseline="-250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被搜索的概率</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p</a:t>
            </a:r>
            <a:r>
              <a:rPr lang="en-US" altLang="zh-CN" sz="2100" baseline="-250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，假定每个元素的搜索概率是相等的，即</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p</a:t>
            </a:r>
            <a:r>
              <a:rPr lang="en-US" altLang="zh-CN" sz="2100" baseline="-250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=1/n</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，则搜索成功时的平均搜索长度为</a:t>
            </a:r>
            <a:endParaRPr lang="zh-CN" altLang="en-US" sz="2100" baseline="300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l">
              <a:lnSpc>
                <a:spcPct val="150000"/>
              </a:lnSpc>
            </a:pPr>
            <a:endParaRPr lang="zh-CN" altLang="en-US" sz="2100" baseline="300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8" name="Rectangle 4"/>
          <p:cNvSpPr>
            <a:spLocks noChangeArrowheads="1"/>
          </p:cNvSpPr>
          <p:nvPr/>
        </p:nvSpPr>
        <p:spPr bwMode="auto">
          <a:xfrm>
            <a:off x="427510" y="4597634"/>
            <a:ext cx="79267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）搜索失败的平均搜索长度</a:t>
            </a:r>
          </a:p>
          <a:p>
            <a:pPr algn="l"/>
            <a:endPar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l"/>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该函数在搜索失败的情况下，总要进行</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 </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次关键字值之间的比较。</a:t>
            </a:r>
          </a:p>
        </p:txBody>
      </p:sp>
      <p:sp>
        <p:nvSpPr>
          <p:cNvPr id="1029" name="Rectangle 5"/>
          <p:cNvSpPr>
            <a:spLocks noChangeArrowheads="1"/>
          </p:cNvSpPr>
          <p:nvPr/>
        </p:nvSpPr>
        <p:spPr bwMode="auto">
          <a:xfrm>
            <a:off x="4390900" y="1678712"/>
            <a:ext cx="3137140" cy="34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r>
              <a:rPr kumimoji="0" lang="zh-CN" altLang="en-US" sz="1800" dirty="0">
                <a:solidFill>
                  <a:schemeClr val="tx1"/>
                </a:solidFill>
                <a:latin typeface="Arial" panose="020B0604020202020204" pitchFamily="34"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21</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25</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28</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33</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36</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45</a:t>
            </a:r>
            <a:r>
              <a:rPr kumimoji="0" lang="zh-CN" altLang="en-US" sz="1800" dirty="0">
                <a:solidFill>
                  <a:schemeClr val="tx1"/>
                </a:solidFill>
                <a:latin typeface="Arial" panose="020B0604020202020204" pitchFamily="34" charset="0"/>
                <a:ea typeface="仿宋_GB2312" pitchFamily="49" charset="-122"/>
              </a:rPr>
              <a:t>）</a:t>
            </a:r>
          </a:p>
        </p:txBody>
      </p:sp>
      <mc:AlternateContent xmlns:mc="http://schemas.openxmlformats.org/markup-compatibility/2006" xmlns:a14="http://schemas.microsoft.com/office/drawing/2010/main">
        <mc:Choice Requires="a14">
          <p:sp>
            <p:nvSpPr>
              <p:cNvPr id="2" name="文本框 1"/>
              <p:cNvSpPr txBox="1"/>
              <p:nvPr/>
            </p:nvSpPr>
            <p:spPr>
              <a:xfrm>
                <a:off x="2845135" y="3451087"/>
                <a:ext cx="3542124" cy="754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𝑨𝑺𝑳</m:t>
                          </m:r>
                        </m:e>
                        <m:sub>
                          <m:r>
                            <a:rPr lang="en-US" altLang="zh-CN" b="1" i="1">
                              <a:latin typeface="Cambria Math" panose="02040503050406030204" pitchFamily="18" charset="0"/>
                            </a:rPr>
                            <m:t>𝒔</m:t>
                          </m:r>
                        </m:sub>
                      </m:sSub>
                      <m:r>
                        <a:rPr lang="en-US" altLang="zh-CN" b="1">
                          <a:latin typeface="Cambria Math" panose="02040503050406030204" pitchFamily="18" charset="0"/>
                        </a:rPr>
                        <m:t>=</m:t>
                      </m:r>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𝒊</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𝒑</m:t>
                              </m:r>
                            </m:e>
                            <m:sub>
                              <m:r>
                                <a:rPr lang="en-US" altLang="zh-CN" b="1" i="1">
                                  <a:latin typeface="Cambria Math" panose="02040503050406030204" pitchFamily="18" charset="0"/>
                                  <a:ea typeface="Cambria Math" panose="02040503050406030204" pitchFamily="18" charset="0"/>
                                </a:rPr>
                                <m:t>𝒊</m:t>
                              </m:r>
                            </m:sub>
                          </m:sSub>
                          <m:r>
                            <a:rPr lang="en-US" altLang="zh-CN" b="1" i="1">
                              <a:latin typeface="Cambria Math" panose="02040503050406030204" pitchFamily="18" charset="0"/>
                              <a:ea typeface="Cambria Math" panose="02040503050406030204" pitchFamily="18" charset="0"/>
                            </a:rPr>
                            <m:t>=</m:t>
                          </m:r>
                        </m:e>
                      </m:nary>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𝒏</m:t>
                          </m:r>
                        </m:den>
                      </m:f>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𝒊</m:t>
                          </m:r>
                        </m:e>
                      </m:nary>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oMath>
                  </m:oMathPara>
                </a14:m>
                <a:endParaRPr lang="zh-CN" altLang="en-US"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845135" y="3451087"/>
                <a:ext cx="3542124" cy="754887"/>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820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71968" y="1105171"/>
            <a:ext cx="814053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r>
              <a:rPr lang="en-US" altLang="zh-CN" sz="2100" dirty="0">
                <a:solidFill>
                  <a:schemeClr val="tx1"/>
                </a:solidFill>
                <a:latin typeface="华文楷体" panose="02010600040101010101" pitchFamily="2" charset="-122"/>
                <a:ea typeface="华文楷体" panose="02010600040101010101" pitchFamily="2" charset="-122"/>
              </a:rPr>
              <a:t>2. </a:t>
            </a:r>
            <a:r>
              <a:rPr lang="zh-CN" altLang="en-US" sz="2100" dirty="0">
                <a:solidFill>
                  <a:schemeClr val="tx1"/>
                </a:solidFill>
                <a:latin typeface="华文楷体" panose="02010600040101010101" pitchFamily="2" charset="-122"/>
                <a:ea typeface="华文楷体" panose="02010600040101010101" pitchFamily="2" charset="-122"/>
              </a:rPr>
              <a:t>有序表顺序搜索</a:t>
            </a:r>
          </a:p>
          <a:p>
            <a:pPr algn="l"/>
            <a:endParaRPr lang="zh-CN" altLang="en-US" sz="2100" dirty="0">
              <a:solidFill>
                <a:schemeClr val="tx1"/>
              </a:solidFill>
              <a:latin typeface="华文楷体" panose="02010600040101010101" pitchFamily="2" charset="-122"/>
              <a:ea typeface="华文楷体" panose="02010600040101010101" pitchFamily="2" charset="-122"/>
            </a:endParaRPr>
          </a:p>
          <a:p>
            <a:pPr algn="l"/>
            <a:r>
              <a:rPr lang="zh-CN" altLang="en-US" sz="2100" dirty="0">
                <a:solidFill>
                  <a:schemeClr val="tx1"/>
                </a:solidFill>
                <a:latin typeface="华文楷体" panose="02010600040101010101" pitchFamily="2" charset="-122"/>
                <a:ea typeface="华文楷体" panose="02010600040101010101" pitchFamily="2" charset="-122"/>
              </a:rPr>
              <a:t>（</a:t>
            </a:r>
            <a:r>
              <a:rPr lang="en-US" altLang="zh-CN" sz="2100" dirty="0">
                <a:solidFill>
                  <a:schemeClr val="tx1"/>
                </a:solidFill>
                <a:latin typeface="华文楷体" panose="02010600040101010101" pitchFamily="2" charset="-122"/>
                <a:ea typeface="华文楷体" panose="02010600040101010101" pitchFamily="2" charset="-122"/>
              </a:rPr>
              <a:t>1</a:t>
            </a:r>
            <a:r>
              <a:rPr lang="zh-CN" altLang="en-US" sz="2100" dirty="0">
                <a:solidFill>
                  <a:schemeClr val="tx1"/>
                </a:solidFill>
                <a:latin typeface="华文楷体" panose="02010600040101010101" pitchFamily="2" charset="-122"/>
                <a:ea typeface="华文楷体" panose="02010600040101010101" pitchFamily="2" charset="-122"/>
              </a:rPr>
              <a:t>）成功搜索的平均搜索长度</a:t>
            </a:r>
          </a:p>
          <a:p>
            <a:pPr algn="l"/>
            <a:r>
              <a:rPr lang="zh-CN" altLang="en-US" sz="2100" dirty="0">
                <a:solidFill>
                  <a:schemeClr val="tx1"/>
                </a:solidFill>
                <a:latin typeface="华文楷体" panose="02010600040101010101" pitchFamily="2" charset="-122"/>
                <a:ea typeface="华文楷体" panose="02010600040101010101" pitchFamily="2" charset="-122"/>
              </a:rPr>
              <a:t>搜索成功时的平均搜索长度大致与搜索无序表相同。</a:t>
            </a:r>
            <a:endParaRPr lang="zh-CN" altLang="en-US" sz="2100" baseline="30000" dirty="0">
              <a:solidFill>
                <a:schemeClr val="tx1"/>
              </a:solidFill>
              <a:latin typeface="华文楷体" panose="02010600040101010101" pitchFamily="2" charset="-122"/>
              <a:ea typeface="华文楷体" panose="02010600040101010101" pitchFamily="2" charset="-122"/>
            </a:endParaRPr>
          </a:p>
        </p:txBody>
      </p:sp>
      <p:sp>
        <p:nvSpPr>
          <p:cNvPr id="22531" name="Rectangle 4"/>
          <p:cNvSpPr>
            <a:spLocks noChangeArrowheads="1"/>
          </p:cNvSpPr>
          <p:nvPr/>
        </p:nvSpPr>
        <p:spPr bwMode="auto">
          <a:xfrm>
            <a:off x="525407" y="3482579"/>
            <a:ext cx="803365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r>
              <a:rPr lang="zh-CN" altLang="en-US" sz="2100" dirty="0">
                <a:solidFill>
                  <a:schemeClr val="tx1"/>
                </a:solidFill>
                <a:latin typeface="华文楷体" panose="02010600040101010101" pitchFamily="2" charset="-122"/>
                <a:ea typeface="华文楷体" panose="02010600040101010101" pitchFamily="2" charset="-122"/>
              </a:rPr>
              <a:t>（</a:t>
            </a:r>
            <a:r>
              <a:rPr lang="en-US" altLang="zh-CN" sz="2100" dirty="0">
                <a:solidFill>
                  <a:schemeClr val="tx1"/>
                </a:solidFill>
                <a:latin typeface="华文楷体" panose="02010600040101010101" pitchFamily="2" charset="-122"/>
                <a:ea typeface="华文楷体" panose="02010600040101010101" pitchFamily="2" charset="-122"/>
              </a:rPr>
              <a:t>2</a:t>
            </a:r>
            <a:r>
              <a:rPr lang="zh-CN" altLang="en-US" sz="2100" dirty="0">
                <a:solidFill>
                  <a:schemeClr val="tx1"/>
                </a:solidFill>
                <a:latin typeface="华文楷体" panose="02010600040101010101" pitchFamily="2" charset="-122"/>
                <a:ea typeface="华文楷体" panose="02010600040101010101" pitchFamily="2" charset="-122"/>
              </a:rPr>
              <a:t>）搜索失败的时间复杂度</a:t>
            </a:r>
          </a:p>
          <a:p>
            <a:pPr algn="l"/>
            <a:r>
              <a:rPr lang="zh-CN" altLang="en-US" sz="2100" dirty="0">
                <a:solidFill>
                  <a:schemeClr val="tx1"/>
                </a:solidFill>
                <a:latin typeface="华文楷体" panose="02010600040101010101" pitchFamily="2" charset="-122"/>
                <a:ea typeface="华文楷体" panose="02010600040101010101" pitchFamily="2" charset="-122"/>
              </a:rPr>
              <a:t>    在搜索失败的情况下，平均搜索长度大约比无序时快一倍。</a:t>
            </a:r>
          </a:p>
        </p:txBody>
      </p:sp>
      <mc:AlternateContent xmlns:mc="http://schemas.openxmlformats.org/markup-compatibility/2006" xmlns:a14="http://schemas.microsoft.com/office/drawing/2010/main">
        <mc:Choice Requires="a14">
          <p:sp>
            <p:nvSpPr>
              <p:cNvPr id="22532" name="Rectangle 5"/>
              <p:cNvSpPr>
                <a:spLocks noChangeArrowheads="1"/>
              </p:cNvSpPr>
              <p:nvPr/>
            </p:nvSpPr>
            <p:spPr bwMode="auto">
              <a:xfrm>
                <a:off x="2389972" y="4332168"/>
                <a:ext cx="3903375" cy="3478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67500" tIns="35100" rIns="67500" bIns="35100">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r>
                  <a:rPr kumimoji="0" lang="zh-CN" altLang="en-US" sz="1800" dirty="0">
                    <a:solidFill>
                      <a:schemeClr val="tx1"/>
                    </a:solidFill>
                    <a:latin typeface="Arial" panose="020B0604020202020204" pitchFamily="34"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21</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25</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28</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33</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36</a:t>
                </a:r>
                <a:r>
                  <a:rPr kumimoji="0" lang="zh-CN" altLang="en-US" sz="1800" dirty="0">
                    <a:solidFill>
                      <a:schemeClr val="tx1"/>
                    </a:solidFill>
                    <a:latin typeface="Times New Roman" panose="02020603050405020304" pitchFamily="18" charset="0"/>
                    <a:ea typeface="仿宋_GB2312" pitchFamily="49" charset="-122"/>
                  </a:rPr>
                  <a:t>，</a:t>
                </a:r>
                <a:r>
                  <a:rPr kumimoji="0" lang="en-US" altLang="zh-CN" sz="1800" dirty="0">
                    <a:solidFill>
                      <a:schemeClr val="tx1"/>
                    </a:solidFill>
                    <a:latin typeface="Times New Roman" panose="02020603050405020304" pitchFamily="18" charset="0"/>
                    <a:ea typeface="仿宋_GB2312" pitchFamily="49" charset="-122"/>
                  </a:rPr>
                  <a:t>45</a:t>
                </a:r>
                <a:r>
                  <a:rPr kumimoji="0" lang="zh-CN" altLang="en-US" sz="1800" dirty="0">
                    <a:solidFill>
                      <a:schemeClr val="tx1"/>
                    </a:solidFill>
                    <a:latin typeface="Times New Roman" panose="02020603050405020304" pitchFamily="18" charset="0"/>
                    <a:ea typeface="仿宋_GB2312" pitchFamily="49" charset="-122"/>
                  </a:rPr>
                  <a:t>，</a:t>
                </a:r>
                <a:r>
                  <a:rPr lang="en-US" altLang="zh-CN" sz="1800" b="0" dirty="0">
                    <a:ea typeface="Cambria Math" panose="02040503050406030204" pitchFamily="18" charset="0"/>
                  </a:rPr>
                  <a:t> </a:t>
                </a:r>
                <a14:m>
                  <m:oMath xmlns:m="http://schemas.openxmlformats.org/officeDocument/2006/math">
                    <m:r>
                      <a:rPr lang="en-US" altLang="zh-CN" sz="1800" b="0" i="1">
                        <a:latin typeface="Cambria Math" panose="02040503050406030204" pitchFamily="18" charset="0"/>
                        <a:ea typeface="Cambria Math" panose="02040503050406030204" pitchFamily="18" charset="0"/>
                      </a:rPr>
                      <m:t>+∞ </m:t>
                    </m:r>
                  </m:oMath>
                </a14:m>
                <a:r>
                  <a:rPr kumimoji="0" lang="zh-CN" altLang="en-US" sz="1800" dirty="0">
                    <a:solidFill>
                      <a:schemeClr val="tx1"/>
                    </a:solidFill>
                    <a:latin typeface="Arial" panose="020B0604020202020204" pitchFamily="34" charset="0"/>
                    <a:ea typeface="仿宋_GB2312" pitchFamily="49" charset="-122"/>
                  </a:rPr>
                  <a:t>）</a:t>
                </a:r>
              </a:p>
            </p:txBody>
          </p:sp>
        </mc:Choice>
        <mc:Fallback xmlns="">
          <p:sp>
            <p:nvSpPr>
              <p:cNvPr id="22532" name="Rectangle 5"/>
              <p:cNvSpPr>
                <a:spLocks noRot="1" noChangeAspect="1" noMove="1" noResize="1" noEditPoints="1" noAdjustHandles="1" noChangeArrowheads="1" noChangeShapeType="1" noTextEdit="1"/>
              </p:cNvSpPr>
              <p:nvPr/>
            </p:nvSpPr>
            <p:spPr bwMode="auto">
              <a:xfrm>
                <a:off x="2389972" y="4332168"/>
                <a:ext cx="3903375" cy="347884"/>
              </a:xfrm>
              <a:prstGeom prst="rect">
                <a:avLst/>
              </a:prstGeom>
              <a:blipFill>
                <a:blip r:embed="rId2"/>
                <a:stretch>
                  <a:fillRect l="-1875" t="-12281" r="-1094" b="-315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389448" y="2561753"/>
                <a:ext cx="3542124" cy="754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𝑨𝑺𝑳</m:t>
                          </m:r>
                        </m:e>
                        <m:sub>
                          <m:r>
                            <a:rPr lang="en-US" altLang="zh-CN" b="1" i="1">
                              <a:latin typeface="Cambria Math" panose="02040503050406030204" pitchFamily="18" charset="0"/>
                            </a:rPr>
                            <m:t>𝒔</m:t>
                          </m:r>
                        </m:sub>
                      </m:sSub>
                      <m:r>
                        <a:rPr lang="en-US" altLang="zh-CN" b="1">
                          <a:latin typeface="Cambria Math" panose="02040503050406030204" pitchFamily="18" charset="0"/>
                        </a:rPr>
                        <m:t>=</m:t>
                      </m:r>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𝒊</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𝒑</m:t>
                              </m:r>
                            </m:e>
                            <m:sub>
                              <m:r>
                                <a:rPr lang="en-US" altLang="zh-CN" b="1" i="1">
                                  <a:latin typeface="Cambria Math" panose="02040503050406030204" pitchFamily="18" charset="0"/>
                                  <a:ea typeface="Cambria Math" panose="02040503050406030204" pitchFamily="18" charset="0"/>
                                </a:rPr>
                                <m:t>𝒊</m:t>
                              </m:r>
                            </m:sub>
                          </m:sSub>
                          <m:r>
                            <a:rPr lang="en-US" altLang="zh-CN" b="1" i="1">
                              <a:latin typeface="Cambria Math" panose="02040503050406030204" pitchFamily="18" charset="0"/>
                              <a:ea typeface="Cambria Math" panose="02040503050406030204" pitchFamily="18" charset="0"/>
                            </a:rPr>
                            <m:t>=</m:t>
                          </m:r>
                        </m:e>
                      </m:nary>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𝒏</m:t>
                          </m:r>
                        </m:den>
                      </m:f>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𝒊</m:t>
                          </m:r>
                        </m:e>
                      </m:nary>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oMath>
                  </m:oMathPara>
                </a14:m>
                <a:endParaRPr lang="zh-CN" altLang="en-US" b="1" dirty="0"/>
              </a:p>
            </p:txBody>
          </p:sp>
        </mc:Choice>
        <mc:Fallback xmlns="">
          <p:sp>
            <p:nvSpPr>
              <p:cNvPr id="5" name="文本框 4"/>
              <p:cNvSpPr txBox="1">
                <a:spLocks noRot="1" noChangeAspect="1" noMove="1" noResize="1" noEditPoints="1" noAdjustHandles="1" noChangeArrowheads="1" noChangeShapeType="1" noTextEdit="1"/>
              </p:cNvSpPr>
              <p:nvPr/>
            </p:nvSpPr>
            <p:spPr>
              <a:xfrm>
                <a:off x="2389448" y="2561753"/>
                <a:ext cx="3542124" cy="7548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100704" y="4767198"/>
                <a:ext cx="61541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r>
                            <a:rPr lang="en-US" altLang="zh-CN">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∞,21</m:t>
                          </m:r>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21,25</m:t>
                          </m:r>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25,28</m:t>
                          </m:r>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28,33</m:t>
                          </m:r>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33,36</m:t>
                          </m:r>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36,45</m:t>
                          </m:r>
                        </m:e>
                      </m:d>
                      <m:r>
                        <a:rPr lang="en-US" altLang="zh-CN" i="1">
                          <a:latin typeface="Cambria Math" panose="02040503050406030204" pitchFamily="18" charset="0"/>
                          <a:ea typeface="Cambria Math" panose="02040503050406030204" pitchFamily="18" charset="0"/>
                        </a:rPr>
                        <m:t>,(45,+∞)</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1100704" y="4767198"/>
                <a:ext cx="6154121" cy="276999"/>
              </a:xfrm>
              <a:prstGeom prst="rect">
                <a:avLst/>
              </a:prstGeom>
              <a:blipFill>
                <a:blip r:embed="rId4"/>
                <a:stretch>
                  <a:fillRect r="-892"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389448" y="5091060"/>
                <a:ext cx="3433569" cy="785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𝑨𝑺𝑳</m:t>
                          </m:r>
                        </m:e>
                        <m:sub>
                          <m:r>
                            <a:rPr lang="en-US" altLang="zh-CN" b="1" i="1">
                              <a:latin typeface="Cambria Math" panose="02040503050406030204" pitchFamily="18" charset="0"/>
                            </a:rPr>
                            <m:t>𝑭</m:t>
                          </m:r>
                        </m:sub>
                      </m:sSub>
                      <m:r>
                        <a:rPr lang="en-US" altLang="zh-CN" b="1">
                          <a:latin typeface="Cambria Math" panose="02040503050406030204" pitchFamily="18" charset="0"/>
                        </a:rPr>
                        <m:t>=</m:t>
                      </m:r>
                      <m:r>
                        <a:rPr lang="en-US" altLang="zh-CN" b="1">
                          <a:latin typeface="Cambria Math" panose="02040503050406030204" pitchFamily="18" charset="0"/>
                        </a:rPr>
                        <m:t>𝟏</m:t>
                      </m:r>
                      <m:r>
                        <a:rPr lang="en-US" altLang="zh-CN" b="1" i="1">
                          <a:latin typeface="Cambria Math" panose="02040503050406030204" pitchFamily="18" charset="0"/>
                        </a:rPr>
                        <m:t>+</m:t>
                      </m:r>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𝟏</m:t>
                          </m:r>
                        </m:sup>
                        <m:e>
                          <m:r>
                            <a:rPr lang="en-US" altLang="zh-CN" b="1" i="1">
                              <a:latin typeface="Cambria Math" panose="02040503050406030204" pitchFamily="18" charset="0"/>
                            </a:rPr>
                            <m:t>𝒊</m:t>
                          </m:r>
                          <m:r>
                            <a:rPr lang="en-US" altLang="zh-CN" b="1" i="1">
                              <a:latin typeface="Cambria Math" panose="02040503050406030204" pitchFamily="18" charset="0"/>
                              <a:ea typeface="Cambria Math" panose="02040503050406030204" pitchFamily="18" charset="0"/>
                            </a:rPr>
                            <m:t>×</m:t>
                          </m:r>
                          <m:f>
                            <m:fPr>
                              <m:ctrlPr>
                                <a:rPr lang="en-US" altLang="zh-CN" b="1" i="1">
                                  <a:latin typeface="Cambria Math" panose="02040503050406030204" pitchFamily="18" charset="0"/>
                                  <a:ea typeface="Cambria Math" panose="02040503050406030204" pitchFamily="18" charset="0"/>
                                </a:rPr>
                              </m:ctrlPr>
                            </m:fPr>
                            <m:num>
                              <m:r>
                                <a:rPr lang="en-US" altLang="zh-CN" b="1" i="1">
                                  <a:latin typeface="Cambria Math" panose="02040503050406030204" pitchFamily="18" charset="0"/>
                                  <a:ea typeface="Cambria Math" panose="02040503050406030204" pitchFamily="18" charset="0"/>
                                </a:rPr>
                                <m:t>𝟏</m:t>
                              </m:r>
                            </m:num>
                            <m:den>
                              <m:r>
                                <a:rPr lang="en-US" altLang="zh-CN" b="1" i="1">
                                  <a:latin typeface="Cambria Math" panose="02040503050406030204" pitchFamily="18" charset="0"/>
                                  <a:ea typeface="Cambria Math" panose="02040503050406030204" pitchFamily="18" charset="0"/>
                                </a:rPr>
                                <m:t>𝒏</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𝟏</m:t>
                              </m:r>
                            </m:den>
                          </m:f>
                          <m:r>
                            <a:rPr lang="en-US" altLang="zh-CN" b="1" i="1">
                              <a:latin typeface="Cambria Math" panose="02040503050406030204" pitchFamily="18" charset="0"/>
                              <a:ea typeface="Cambria Math" panose="02040503050406030204" pitchFamily="18" charset="0"/>
                            </a:rPr>
                            <m:t>=</m:t>
                          </m:r>
                        </m:e>
                      </m:nary>
                      <m:r>
                        <a:rPr lang="en-US" altLang="zh-CN" b="1" i="1">
                          <a:latin typeface="Cambria Math" panose="02040503050406030204" pitchFamily="18" charset="0"/>
                        </a:rPr>
                        <m:t>𝟐</m:t>
                      </m:r>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𝒏</m:t>
                          </m:r>
                        </m:num>
                        <m:den>
                          <m:r>
                            <a:rPr lang="en-US" altLang="zh-CN" b="1" i="1">
                              <a:latin typeface="Cambria Math" panose="02040503050406030204" pitchFamily="18" charset="0"/>
                            </a:rPr>
                            <m:t>𝟐</m:t>
                          </m:r>
                        </m:den>
                      </m:f>
                    </m:oMath>
                  </m:oMathPara>
                </a14:m>
                <a:endParaRPr lang="zh-CN" altLang="en-US"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389448" y="5091060"/>
                <a:ext cx="3433569" cy="78560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204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971551" y="1547907"/>
            <a:ext cx="7200897" cy="3860562"/>
          </a:xfrm>
        </p:spPr>
        <p:txBody>
          <a:bodyPr>
            <a:normAutofit/>
          </a:bodyPr>
          <a:lstStyle/>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集合的基本概念</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集合的抽象数据类型</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集合的表示形式</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顺序搜索</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二分搜索</a:t>
            </a:r>
            <a:endParaRPr lang="en-US" altLang="zh-CN"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6154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30796" y="588651"/>
            <a:ext cx="7053542" cy="1050398"/>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二分搜索基本思想</a:t>
            </a:r>
          </a:p>
        </p:txBody>
      </p:sp>
      <p:sp>
        <p:nvSpPr>
          <p:cNvPr id="3" name="内容占位符 2"/>
          <p:cNvSpPr>
            <a:spLocks noGrp="1"/>
          </p:cNvSpPr>
          <p:nvPr>
            <p:ph idx="1"/>
          </p:nvPr>
        </p:nvSpPr>
        <p:spPr>
          <a:xfrm>
            <a:off x="605642" y="2396939"/>
            <a:ext cx="8069283" cy="3146611"/>
          </a:xfrm>
        </p:spPr>
        <p:txBody>
          <a:bodyPr>
            <a:normAutofit/>
          </a:bodyPr>
          <a:lstStyle/>
          <a:p>
            <a:r>
              <a:rPr lang="zh-CN" altLang="en-US" sz="2400" b="1" dirty="0">
                <a:latin typeface="Times New Roman" panose="02020603050405020304" pitchFamily="18" charset="0"/>
                <a:cs typeface="Times New Roman" panose="02020603050405020304" pitchFamily="18" charset="0"/>
              </a:rPr>
              <a:t>如果有序表长等于</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，搜索失败</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solidFill>
                  <a:srgbClr val="FFFF00"/>
                </a:solidFill>
                <a:latin typeface="Times New Roman" panose="02020603050405020304" pitchFamily="18" charset="0"/>
                <a:cs typeface="Times New Roman" panose="02020603050405020304" pitchFamily="18" charset="0"/>
              </a:rPr>
              <a:t>二分搜索有序表</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2</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n-1</a:t>
            </a:r>
            <a:r>
              <a:rPr lang="en-US" altLang="zh-CN" sz="2400" b="1" dirty="0">
                <a:solidFill>
                  <a:srgbClr val="FFFF00"/>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p"/>
            </a:pPr>
            <a:r>
              <a:rPr lang="zh-CN" altLang="en-US" sz="2100" b="1" dirty="0">
                <a:latin typeface="Times New Roman" panose="02020603050405020304" pitchFamily="18" charset="0"/>
                <a:cs typeface="Times New Roman" panose="02020603050405020304" pitchFamily="18" charset="0"/>
              </a:rPr>
              <a:t>如果有序表长</a:t>
            </a:r>
            <a:r>
              <a:rPr lang="en-US" altLang="zh-CN" sz="2100" b="1" dirty="0">
                <a:latin typeface="Times New Roman" panose="02020603050405020304" pitchFamily="18" charset="0"/>
                <a:cs typeface="Times New Roman" panose="02020603050405020304" pitchFamily="18" charset="0"/>
              </a:rPr>
              <a:t>&gt;0</a:t>
            </a:r>
            <a:r>
              <a:rPr lang="zh-CN" altLang="en-US" sz="2100" b="1" dirty="0">
                <a:latin typeface="Times New Roman" panose="02020603050405020304" pitchFamily="18" charset="0"/>
                <a:cs typeface="Times New Roman" panose="02020603050405020304" pitchFamily="18" charset="0"/>
              </a:rPr>
              <a:t>，</a:t>
            </a:r>
            <a:r>
              <a:rPr lang="zh-CN" altLang="en-US" sz="2100" b="1" dirty="0">
                <a:solidFill>
                  <a:srgbClr val="FF0000"/>
                </a:solidFill>
                <a:latin typeface="Times New Roman" panose="02020603050405020304" pitchFamily="18" charset="0"/>
                <a:cs typeface="Times New Roman" panose="02020603050405020304" pitchFamily="18" charset="0"/>
              </a:rPr>
              <a:t>取表中某个元素</a:t>
            </a:r>
            <a:r>
              <a:rPr lang="en-US" altLang="zh-CN" sz="2100" b="1" dirty="0">
                <a:solidFill>
                  <a:srgbClr val="FF0000"/>
                </a:solidFill>
                <a:latin typeface="Times New Roman" panose="02020603050405020304" pitchFamily="18" charset="0"/>
                <a:cs typeface="Times New Roman" panose="02020603050405020304" pitchFamily="18" charset="0"/>
              </a:rPr>
              <a:t>a</a:t>
            </a:r>
            <a:r>
              <a:rPr lang="en-US" altLang="zh-CN" sz="2100" b="1" baseline="-25000" dirty="0">
                <a:solidFill>
                  <a:srgbClr val="FF0000"/>
                </a:solidFill>
                <a:latin typeface="Times New Roman" panose="02020603050405020304" pitchFamily="18" charset="0"/>
                <a:cs typeface="Times New Roman" panose="02020603050405020304" pitchFamily="18" charset="0"/>
              </a:rPr>
              <a:t>m</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x</a:t>
            </a:r>
            <a:r>
              <a:rPr lang="zh-CN" altLang="en-US" sz="2100" b="1" dirty="0">
                <a:latin typeface="Times New Roman" panose="02020603050405020304" pitchFamily="18" charset="0"/>
                <a:cs typeface="Times New Roman" panose="02020603050405020304" pitchFamily="18" charset="0"/>
              </a:rPr>
              <a:t>进行比较</a:t>
            </a:r>
            <a:endParaRPr lang="en-US" altLang="zh-CN" sz="21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p"/>
            </a:pPr>
            <a:r>
              <a:rPr lang="zh-CN" altLang="en-US" sz="2100" b="1" dirty="0">
                <a:latin typeface="Times New Roman" panose="02020603050405020304" pitchFamily="18" charset="0"/>
                <a:cs typeface="Times New Roman" panose="02020603050405020304" pitchFamily="18" charset="0"/>
              </a:rPr>
              <a:t>如果如果</a:t>
            </a:r>
            <a:r>
              <a:rPr lang="en-US" altLang="zh-CN" sz="2100" b="1" dirty="0" err="1">
                <a:latin typeface="Times New Roman" panose="02020603050405020304" pitchFamily="18" charset="0"/>
                <a:cs typeface="Times New Roman" panose="02020603050405020304" pitchFamily="18" charset="0"/>
              </a:rPr>
              <a:t>a</a:t>
            </a:r>
            <a:r>
              <a:rPr lang="en-US" altLang="zh-CN" sz="2100" b="1" baseline="-25000" dirty="0" err="1">
                <a:latin typeface="Times New Roman" panose="02020603050405020304" pitchFamily="18" charset="0"/>
                <a:cs typeface="Times New Roman" panose="02020603050405020304" pitchFamily="18" charset="0"/>
              </a:rPr>
              <a:t>m</a:t>
            </a:r>
            <a:r>
              <a:rPr lang="en-US" altLang="zh-CN" sz="2100" b="1" dirty="0" err="1">
                <a:latin typeface="Times New Roman" panose="02020603050405020304" pitchFamily="18" charset="0"/>
                <a:cs typeface="Times New Roman" panose="02020603050405020304" pitchFamily="18" charset="0"/>
              </a:rPr>
              <a:t>.key</a:t>
            </a:r>
            <a:r>
              <a:rPr lang="en-US" altLang="zh-CN" sz="2100" b="1" baseline="-25000" dirty="0">
                <a:latin typeface="Times New Roman" panose="02020603050405020304" pitchFamily="18" charset="0"/>
                <a:cs typeface="Times New Roman" panose="02020603050405020304" pitchFamily="18" charset="0"/>
              </a:rPr>
              <a:t> </a:t>
            </a:r>
            <a:r>
              <a:rPr lang="en-US" altLang="zh-CN" sz="2100" b="1" dirty="0">
                <a:latin typeface="Times New Roman" panose="02020603050405020304" pitchFamily="18" charset="0"/>
                <a:cs typeface="Times New Roman" panose="02020603050405020304" pitchFamily="18" charset="0"/>
              </a:rPr>
              <a:t>=</a:t>
            </a:r>
            <a:r>
              <a:rPr lang="en-US" altLang="zh-CN" sz="2100" b="1" dirty="0" err="1">
                <a:latin typeface="Times New Roman" panose="02020603050405020304" pitchFamily="18" charset="0"/>
                <a:cs typeface="Times New Roman" panose="02020603050405020304" pitchFamily="18" charset="0"/>
              </a:rPr>
              <a:t>x.key</a:t>
            </a:r>
            <a:r>
              <a:rPr lang="zh-CN" altLang="en-US" sz="2100" b="1" dirty="0">
                <a:latin typeface="Times New Roman" panose="02020603050405020304" pitchFamily="18" charset="0"/>
                <a:cs typeface="Times New Roman" panose="02020603050405020304" pitchFamily="18" charset="0"/>
              </a:rPr>
              <a:t>，搜索成功，返回</a:t>
            </a:r>
            <a:endParaRPr lang="en-US" altLang="zh-CN" sz="21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p"/>
            </a:pPr>
            <a:r>
              <a:rPr lang="zh-CN" altLang="en-US" sz="2100" b="1" dirty="0">
                <a:latin typeface="Times New Roman" panose="02020603050405020304" pitchFamily="18" charset="0"/>
                <a:cs typeface="Times New Roman" panose="02020603050405020304" pitchFamily="18" charset="0"/>
              </a:rPr>
              <a:t>如果</a:t>
            </a:r>
            <a:r>
              <a:rPr lang="en-US" altLang="zh-CN" sz="2100" b="1" dirty="0" err="1">
                <a:latin typeface="Times New Roman" panose="02020603050405020304" pitchFamily="18" charset="0"/>
                <a:cs typeface="Times New Roman" panose="02020603050405020304" pitchFamily="18" charset="0"/>
              </a:rPr>
              <a:t>a</a:t>
            </a:r>
            <a:r>
              <a:rPr lang="en-US" altLang="zh-CN" sz="2100" b="1" baseline="-25000" dirty="0" err="1">
                <a:latin typeface="Times New Roman" panose="02020603050405020304" pitchFamily="18" charset="0"/>
                <a:cs typeface="Times New Roman" panose="02020603050405020304" pitchFamily="18" charset="0"/>
              </a:rPr>
              <a:t>m</a:t>
            </a:r>
            <a:r>
              <a:rPr lang="en-US" altLang="zh-CN" sz="2100" b="1" dirty="0" err="1">
                <a:latin typeface="Times New Roman" panose="02020603050405020304" pitchFamily="18" charset="0"/>
                <a:cs typeface="Times New Roman" panose="02020603050405020304" pitchFamily="18" charset="0"/>
              </a:rPr>
              <a:t>.key</a:t>
            </a:r>
            <a:r>
              <a:rPr lang="en-US" altLang="zh-CN" sz="2100" b="1" baseline="-25000" dirty="0">
                <a:latin typeface="Times New Roman" panose="02020603050405020304" pitchFamily="18" charset="0"/>
                <a:cs typeface="Times New Roman" panose="02020603050405020304" pitchFamily="18" charset="0"/>
              </a:rPr>
              <a:t>  </a:t>
            </a:r>
            <a:r>
              <a:rPr lang="en-US" altLang="zh-CN" sz="2100" b="1" dirty="0">
                <a:latin typeface="Times New Roman" panose="02020603050405020304" pitchFamily="18" charset="0"/>
                <a:cs typeface="Times New Roman" panose="02020603050405020304" pitchFamily="18" charset="0"/>
              </a:rPr>
              <a:t>&gt;</a:t>
            </a:r>
            <a:r>
              <a:rPr lang="en-US" altLang="zh-CN" sz="2100" b="1" dirty="0" err="1">
                <a:latin typeface="Times New Roman" panose="02020603050405020304" pitchFamily="18" charset="0"/>
                <a:cs typeface="Times New Roman" panose="02020603050405020304" pitchFamily="18" charset="0"/>
              </a:rPr>
              <a:t>x.key</a:t>
            </a:r>
            <a:r>
              <a:rPr lang="en-US" altLang="zh-CN" sz="2100" b="1" baseline="-25000"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a:t>
            </a:r>
            <a:r>
              <a:rPr lang="zh-CN" altLang="en-US" sz="2100" b="1" dirty="0">
                <a:solidFill>
                  <a:srgbClr val="FFFF00"/>
                </a:solidFill>
                <a:latin typeface="Times New Roman" panose="02020603050405020304" pitchFamily="18" charset="0"/>
                <a:cs typeface="Times New Roman" panose="02020603050405020304" pitchFamily="18" charset="0"/>
              </a:rPr>
              <a:t>二分搜索有序表</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0</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1</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2</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m-1</a:t>
            </a:r>
            <a:r>
              <a:rPr lang="en-US" altLang="zh-CN" sz="2100" b="1" dirty="0">
                <a:solidFill>
                  <a:srgbClr val="FFFF00"/>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p"/>
            </a:pPr>
            <a:r>
              <a:rPr lang="zh-CN" altLang="en-US" sz="2100" b="1" dirty="0">
                <a:latin typeface="Times New Roman" panose="02020603050405020304" pitchFamily="18" charset="0"/>
                <a:cs typeface="Times New Roman" panose="02020603050405020304" pitchFamily="18" charset="0"/>
              </a:rPr>
              <a:t>如果</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m </a:t>
            </a:r>
            <a:r>
              <a:rPr lang="en-US" altLang="zh-CN" sz="2100" b="1" dirty="0">
                <a:latin typeface="Times New Roman" panose="02020603050405020304" pitchFamily="18" charset="0"/>
                <a:cs typeface="Times New Roman" panose="02020603050405020304" pitchFamily="18" charset="0"/>
              </a:rPr>
              <a:t>.key</a:t>
            </a:r>
            <a:r>
              <a:rPr lang="en-US" altLang="zh-CN" sz="2100" b="1" baseline="-25000" dirty="0">
                <a:latin typeface="Times New Roman" panose="02020603050405020304" pitchFamily="18" charset="0"/>
                <a:cs typeface="Times New Roman" panose="02020603050405020304" pitchFamily="18" charset="0"/>
              </a:rPr>
              <a:t> </a:t>
            </a:r>
            <a:r>
              <a:rPr lang="en-US" altLang="zh-CN" sz="2100" b="1" dirty="0">
                <a:latin typeface="Times New Roman" panose="02020603050405020304" pitchFamily="18" charset="0"/>
                <a:cs typeface="Times New Roman" panose="02020603050405020304" pitchFamily="18" charset="0"/>
              </a:rPr>
              <a:t>&lt;</a:t>
            </a:r>
            <a:r>
              <a:rPr lang="en-US" altLang="zh-CN" sz="2100" b="1" dirty="0" err="1">
                <a:latin typeface="Times New Roman" panose="02020603050405020304" pitchFamily="18" charset="0"/>
                <a:cs typeface="Times New Roman" panose="02020603050405020304" pitchFamily="18" charset="0"/>
              </a:rPr>
              <a:t>x.key</a:t>
            </a:r>
            <a:r>
              <a:rPr lang="en-US" altLang="zh-CN" sz="2100" b="1" baseline="-25000"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a:t>
            </a:r>
            <a:r>
              <a:rPr lang="zh-CN" altLang="en-US" sz="2100" b="1" dirty="0">
                <a:solidFill>
                  <a:srgbClr val="FFFF00"/>
                </a:solidFill>
                <a:latin typeface="Times New Roman" panose="02020603050405020304" pitchFamily="18" charset="0"/>
                <a:cs typeface="Times New Roman" panose="02020603050405020304" pitchFamily="18" charset="0"/>
              </a:rPr>
              <a:t>二分搜索有序表</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m+1</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m+2</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n-1</a:t>
            </a:r>
            <a:r>
              <a:rPr lang="en-US" altLang="zh-CN" sz="2100" b="1" dirty="0">
                <a:solidFill>
                  <a:srgbClr val="FFFF00"/>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p"/>
            </a:pPr>
            <a:endParaRPr lang="zh-CN" altLang="en-US" sz="21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208812" y="1810245"/>
            <a:ext cx="4373088" cy="4154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有序表（</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0</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1</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2</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n-1</a:t>
            </a:r>
            <a:r>
              <a:rPr lang="zh-CN" altLang="en-US" sz="2100" b="1" dirty="0">
                <a:latin typeface="Times New Roman" panose="02020603050405020304" pitchFamily="18" charset="0"/>
                <a:cs typeface="Times New Roman" panose="02020603050405020304" pitchFamily="18" charset="0"/>
              </a:rPr>
              <a:t>）中搜索</a:t>
            </a:r>
            <a:r>
              <a:rPr lang="en-US" altLang="zh-CN" sz="2100" b="1" dirty="0">
                <a:latin typeface="Times New Roman" panose="02020603050405020304" pitchFamily="18" charset="0"/>
                <a:cs typeface="Times New Roman" panose="02020603050405020304" pitchFamily="18" charset="0"/>
              </a:rPr>
              <a:t>x</a:t>
            </a:r>
            <a:endParaRPr lang="zh-CN" altLang="en-US" sz="21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5468587" y="2619909"/>
            <a:ext cx="1567543" cy="41549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100" b="1" dirty="0"/>
              <a:t>选取分割点</a:t>
            </a:r>
          </a:p>
        </p:txBody>
      </p:sp>
      <p:cxnSp>
        <p:nvCxnSpPr>
          <p:cNvPr id="9" name="直接箭头连接符 8"/>
          <p:cNvCxnSpPr/>
          <p:nvPr/>
        </p:nvCxnSpPr>
        <p:spPr>
          <a:xfrm flipH="1">
            <a:off x="5263738" y="3003715"/>
            <a:ext cx="195943" cy="31172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458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484" y="2396939"/>
            <a:ext cx="7598059" cy="3146611"/>
          </a:xfrm>
        </p:spPr>
        <p:txBody>
          <a:bodyPr>
            <a:normAutofit/>
          </a:bodyPr>
          <a:lstStyle/>
          <a:p>
            <a:r>
              <a:rPr lang="zh-CN" altLang="en-US" sz="2700" dirty="0">
                <a:latin typeface="华文楷体" panose="02010600040101010101" pitchFamily="2" charset="-122"/>
                <a:ea typeface="华文楷体" panose="02010600040101010101" pitchFamily="2" charset="-122"/>
              </a:rPr>
              <a:t>对半搜索是二分搜索中的一种。分割点为表的中点元素</a:t>
            </a:r>
          </a:p>
        </p:txBody>
      </p:sp>
      <p:sp>
        <p:nvSpPr>
          <p:cNvPr id="4" name="标题 1"/>
          <p:cNvSpPr txBox="1">
            <a:spLocks/>
          </p:cNvSpPr>
          <p:nvPr/>
        </p:nvSpPr>
        <p:spPr>
          <a:xfrm>
            <a:off x="484584" y="1196788"/>
            <a:ext cx="7053542" cy="105039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dirty="0">
                <a:latin typeface="Times New Roman" panose="02020603050405020304" pitchFamily="18" charset="0"/>
                <a:ea typeface="隶书" panose="02010509060101010101" pitchFamily="49" charset="-122"/>
                <a:cs typeface="Times New Roman" panose="02020603050405020304" pitchFamily="18" charset="0"/>
              </a:rPr>
              <a:t>对半搜索</a:t>
            </a:r>
          </a:p>
        </p:txBody>
      </p:sp>
      <p:sp>
        <p:nvSpPr>
          <p:cNvPr id="5" name="矩形 4"/>
          <p:cNvSpPr/>
          <p:nvPr/>
        </p:nvSpPr>
        <p:spPr>
          <a:xfrm>
            <a:off x="2968735" y="3953664"/>
            <a:ext cx="3277885" cy="590931"/>
          </a:xfrm>
          <a:prstGeom prst="rect">
            <a:avLst/>
          </a:prstGeom>
        </p:spPr>
        <p:txBody>
          <a:bodyPr wrap="none">
            <a:spAutoFit/>
          </a:bodyPr>
          <a:lstStyle/>
          <a:p>
            <a:pPr>
              <a:lnSpc>
                <a:spcPct val="120000"/>
              </a:lnSpc>
            </a:pPr>
            <a:r>
              <a:rPr lang="zh-CN" altLang="en-US" sz="2700" dirty="0">
                <a:latin typeface="Times New Roman" panose="02020603050405020304" pitchFamily="18" charset="0"/>
                <a:ea typeface="仿宋_GB2312" pitchFamily="49" charset="-122"/>
                <a:cs typeface="Times New Roman" panose="02020603050405020304" pitchFamily="18" charset="0"/>
              </a:rPr>
              <a:t>（</a:t>
            </a:r>
            <a:r>
              <a:rPr lang="en-US" altLang="zh-CN" sz="2700" dirty="0">
                <a:latin typeface="Times New Roman" panose="02020603050405020304" pitchFamily="18" charset="0"/>
                <a:ea typeface="仿宋_GB2312" pitchFamily="49" charset="-122"/>
                <a:cs typeface="Times New Roman" panose="02020603050405020304" pitchFamily="18" charset="0"/>
              </a:rPr>
              <a:t>a</a:t>
            </a:r>
            <a:r>
              <a:rPr lang="en-US" altLang="zh-CN" sz="2700" baseline="-25000" dirty="0">
                <a:latin typeface="Times New Roman" panose="02020603050405020304" pitchFamily="18" charset="0"/>
                <a:ea typeface="仿宋_GB2312" pitchFamily="49" charset="-122"/>
                <a:cs typeface="Times New Roman" panose="02020603050405020304" pitchFamily="18" charset="0"/>
              </a:rPr>
              <a:t>low</a:t>
            </a:r>
            <a:r>
              <a:rPr lang="en-US" altLang="zh-CN" sz="2700" dirty="0">
                <a:latin typeface="Times New Roman" panose="02020603050405020304" pitchFamily="18" charset="0"/>
                <a:ea typeface="仿宋_GB2312" pitchFamily="49" charset="-122"/>
                <a:cs typeface="Times New Roman" panose="02020603050405020304" pitchFamily="18" charset="0"/>
              </a:rPr>
              <a:t>,a</a:t>
            </a:r>
            <a:r>
              <a:rPr lang="en-US" altLang="zh-CN" sz="2700" baseline="-25000" dirty="0">
                <a:latin typeface="Times New Roman" panose="02020603050405020304" pitchFamily="18" charset="0"/>
                <a:ea typeface="仿宋_GB2312" pitchFamily="49" charset="-122"/>
                <a:cs typeface="Times New Roman" panose="02020603050405020304" pitchFamily="18" charset="0"/>
              </a:rPr>
              <a:t>low+1</a:t>
            </a:r>
            <a:r>
              <a:rPr lang="en-US" altLang="zh-CN" sz="2700" dirty="0">
                <a:latin typeface="Times New Roman" panose="02020603050405020304" pitchFamily="18" charset="0"/>
                <a:ea typeface="仿宋_GB2312" pitchFamily="49" charset="-122"/>
                <a:cs typeface="Times New Roman" panose="02020603050405020304" pitchFamily="18" charset="0"/>
              </a:rPr>
              <a:t>,…,</a:t>
            </a:r>
            <a:r>
              <a:rPr lang="en-US" altLang="zh-CN" sz="2700" dirty="0" err="1">
                <a:latin typeface="Times New Roman" panose="02020603050405020304" pitchFamily="18" charset="0"/>
                <a:ea typeface="仿宋_GB2312" pitchFamily="49" charset="-122"/>
                <a:cs typeface="Times New Roman" panose="02020603050405020304" pitchFamily="18" charset="0"/>
              </a:rPr>
              <a:t>a</a:t>
            </a:r>
            <a:r>
              <a:rPr lang="en-US" altLang="zh-CN" sz="2700" baseline="-25000" dirty="0" err="1">
                <a:latin typeface="Times New Roman" panose="02020603050405020304" pitchFamily="18" charset="0"/>
                <a:ea typeface="仿宋_GB2312" pitchFamily="49" charset="-122"/>
                <a:cs typeface="Times New Roman" panose="02020603050405020304" pitchFamily="18" charset="0"/>
              </a:rPr>
              <a:t>high</a:t>
            </a:r>
            <a:r>
              <a:rPr lang="zh-CN" altLang="en-US" sz="2700" dirty="0">
                <a:latin typeface="Times New Roman" panose="02020603050405020304" pitchFamily="18" charset="0"/>
                <a:ea typeface="仿宋_GB2312" pitchFamily="49" charset="-122"/>
                <a:cs typeface="Times New Roman" panose="02020603050405020304" pitchFamily="18" charset="0"/>
              </a:rPr>
              <a:t>）</a:t>
            </a:r>
          </a:p>
        </p:txBody>
      </p:sp>
      <p:sp>
        <p:nvSpPr>
          <p:cNvPr id="6" name="矩形 5"/>
          <p:cNvSpPr/>
          <p:nvPr/>
        </p:nvSpPr>
        <p:spPr>
          <a:xfrm>
            <a:off x="3386108" y="4523339"/>
            <a:ext cx="2278188" cy="535531"/>
          </a:xfrm>
          <a:prstGeom prst="rect">
            <a:avLst/>
          </a:prstGeom>
        </p:spPr>
        <p:txBody>
          <a:bodyPr wrap="none">
            <a:spAutoFit/>
          </a:bodyPr>
          <a:lstStyle/>
          <a:p>
            <a:pPr>
              <a:lnSpc>
                <a:spcPct val="120000"/>
              </a:lnSpc>
            </a:pPr>
            <a:r>
              <a:rPr lang="en-US" altLang="zh-CN" sz="2400" b="1" dirty="0">
                <a:latin typeface="Times New Roman" panose="02020603050405020304" pitchFamily="18" charset="0"/>
                <a:ea typeface="仿宋_GB2312" pitchFamily="49" charset="-122"/>
                <a:cs typeface="Times New Roman" panose="02020603050405020304" pitchFamily="18" charset="0"/>
              </a:rPr>
              <a:t>m=(</a:t>
            </a:r>
            <a:r>
              <a:rPr lang="en-US" altLang="zh-CN" sz="2400" b="1" dirty="0" err="1">
                <a:latin typeface="Times New Roman" panose="02020603050405020304" pitchFamily="18" charset="0"/>
                <a:ea typeface="仿宋_GB2312" pitchFamily="49" charset="-122"/>
                <a:cs typeface="Times New Roman" panose="02020603050405020304" pitchFamily="18" charset="0"/>
              </a:rPr>
              <a:t>low+high</a:t>
            </a:r>
            <a:r>
              <a:rPr lang="en-US" altLang="zh-CN" sz="2400" b="1" dirty="0">
                <a:latin typeface="Times New Roman" panose="02020603050405020304" pitchFamily="18" charset="0"/>
                <a:ea typeface="仿宋_GB2312" pitchFamily="49" charset="-122"/>
                <a:cs typeface="Times New Roman" panose="02020603050405020304" pitchFamily="18" charset="0"/>
              </a:rPr>
              <a:t>)/2</a:t>
            </a:r>
          </a:p>
        </p:txBody>
      </p:sp>
    </p:spTree>
    <p:extLst>
      <p:ext uri="{BB962C8B-B14F-4D97-AF65-F5344CB8AC3E}">
        <p14:creationId xmlns:p14="http://schemas.microsoft.com/office/powerpoint/2010/main" val="2621734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30796" y="838199"/>
            <a:ext cx="7053542" cy="1050398"/>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对半搜索基本思想</a:t>
            </a:r>
          </a:p>
        </p:txBody>
      </p:sp>
      <p:sp>
        <p:nvSpPr>
          <p:cNvPr id="3" name="内容占位符 2"/>
          <p:cNvSpPr>
            <a:spLocks noGrp="1"/>
          </p:cNvSpPr>
          <p:nvPr>
            <p:ph idx="1"/>
          </p:nvPr>
        </p:nvSpPr>
        <p:spPr>
          <a:xfrm>
            <a:off x="231568" y="2396939"/>
            <a:ext cx="8844149" cy="3146611"/>
          </a:xfrm>
        </p:spPr>
        <p:txBody>
          <a:bodyPr>
            <a:normAutofit/>
          </a:bodyPr>
          <a:lstStyle/>
          <a:p>
            <a:r>
              <a:rPr lang="zh-CN" altLang="en-US" sz="2400" b="1" dirty="0">
                <a:latin typeface="Times New Roman" panose="02020603050405020304" pitchFamily="18" charset="0"/>
                <a:cs typeface="Times New Roman" panose="02020603050405020304" pitchFamily="18" charset="0"/>
              </a:rPr>
              <a:t>如果有序表长等于</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，搜索失败</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solidFill>
                  <a:srgbClr val="FFFF00"/>
                </a:solidFill>
                <a:latin typeface="Times New Roman" panose="02020603050405020304" pitchFamily="18" charset="0"/>
                <a:cs typeface="Times New Roman" panose="02020603050405020304" pitchFamily="18" charset="0"/>
              </a:rPr>
              <a:t>二分搜索有序表</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2</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n-1</a:t>
            </a:r>
            <a:r>
              <a:rPr lang="en-US" altLang="zh-CN" sz="2400" b="1" dirty="0">
                <a:solidFill>
                  <a:srgbClr val="FFFF00"/>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p"/>
            </a:pPr>
            <a:r>
              <a:rPr lang="zh-CN" altLang="en-US" sz="2100" b="1" dirty="0">
                <a:latin typeface="Times New Roman" panose="02020603050405020304" pitchFamily="18" charset="0"/>
                <a:cs typeface="Times New Roman" panose="02020603050405020304" pitchFamily="18" charset="0"/>
              </a:rPr>
              <a:t>如果有序表长</a:t>
            </a:r>
            <a:r>
              <a:rPr lang="en-US" altLang="zh-CN" sz="2100" b="1" dirty="0">
                <a:latin typeface="Times New Roman" panose="02020603050405020304" pitchFamily="18" charset="0"/>
                <a:cs typeface="Times New Roman" panose="02020603050405020304" pitchFamily="18" charset="0"/>
              </a:rPr>
              <a:t>&gt;0</a:t>
            </a:r>
            <a:r>
              <a:rPr lang="zh-CN" altLang="en-US" sz="2100" b="1" dirty="0">
                <a:latin typeface="Times New Roman" panose="02020603050405020304" pitchFamily="18" charset="0"/>
                <a:cs typeface="Times New Roman" panose="02020603050405020304" pitchFamily="18" charset="0"/>
              </a:rPr>
              <a:t>，</a:t>
            </a:r>
            <a:r>
              <a:rPr lang="zh-CN" altLang="en-US" sz="2100" b="1" dirty="0">
                <a:solidFill>
                  <a:srgbClr val="FFFF00"/>
                </a:solidFill>
                <a:latin typeface="Times New Roman" panose="02020603050405020304" pitchFamily="18" charset="0"/>
                <a:cs typeface="Times New Roman" panose="02020603050405020304" pitchFamily="18" charset="0"/>
              </a:rPr>
              <a:t>取表元素</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a:t>
            </a:r>
            <a:r>
              <a:rPr lang="en-US" altLang="zh-CN" sz="2100" b="1" baseline="-25000" dirty="0" err="1">
                <a:solidFill>
                  <a:srgbClr val="FFFF00"/>
                </a:solidFill>
                <a:latin typeface="Times New Roman" panose="02020603050405020304" pitchFamily="18" charset="0"/>
                <a:cs typeface="Times New Roman" panose="02020603050405020304" pitchFamily="18" charset="0"/>
              </a:rPr>
              <a:t>low+high</a:t>
            </a:r>
            <a:r>
              <a:rPr lang="en-US" altLang="zh-CN" sz="2100" b="1" baseline="-25000" dirty="0">
                <a:solidFill>
                  <a:srgbClr val="FFFF00"/>
                </a:solidFill>
                <a:latin typeface="Times New Roman" panose="02020603050405020304" pitchFamily="18" charset="0"/>
                <a:cs typeface="Times New Roman" panose="02020603050405020304" pitchFamily="18" charset="0"/>
              </a:rPr>
              <a:t>)/2</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x</a:t>
            </a:r>
            <a:r>
              <a:rPr lang="zh-CN" altLang="en-US" sz="2100" b="1" dirty="0">
                <a:latin typeface="Times New Roman" panose="02020603050405020304" pitchFamily="18" charset="0"/>
                <a:cs typeface="Times New Roman" panose="02020603050405020304" pitchFamily="18" charset="0"/>
              </a:rPr>
              <a:t>进行比较</a:t>
            </a:r>
            <a:endParaRPr lang="en-US" altLang="zh-CN" sz="21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p"/>
            </a:pPr>
            <a:r>
              <a:rPr lang="zh-CN" altLang="en-US" sz="2100" b="1" dirty="0">
                <a:latin typeface="Times New Roman" panose="02020603050405020304" pitchFamily="18" charset="0"/>
                <a:cs typeface="Times New Roman" panose="02020603050405020304" pitchFamily="18" charset="0"/>
              </a:rPr>
              <a:t>如果如果</a:t>
            </a:r>
            <a:r>
              <a:rPr lang="en-US" altLang="zh-CN" sz="2100" b="1" dirty="0" err="1">
                <a:latin typeface="Times New Roman" panose="02020603050405020304" pitchFamily="18" charset="0"/>
                <a:cs typeface="Times New Roman" panose="02020603050405020304" pitchFamily="18" charset="0"/>
              </a:rPr>
              <a:t>a</a:t>
            </a:r>
            <a:r>
              <a:rPr lang="en-US" altLang="zh-CN" sz="2100" b="1" baseline="-25000" dirty="0" err="1">
                <a:latin typeface="Times New Roman" panose="02020603050405020304" pitchFamily="18" charset="0"/>
                <a:cs typeface="Times New Roman" panose="02020603050405020304" pitchFamily="18" charset="0"/>
              </a:rPr>
              <a:t>m</a:t>
            </a:r>
            <a:r>
              <a:rPr lang="en-US" altLang="zh-CN" sz="2100" b="1" dirty="0" err="1">
                <a:latin typeface="Times New Roman" panose="02020603050405020304" pitchFamily="18" charset="0"/>
                <a:cs typeface="Times New Roman" panose="02020603050405020304" pitchFamily="18" charset="0"/>
              </a:rPr>
              <a:t>.key</a:t>
            </a:r>
            <a:r>
              <a:rPr lang="en-US" altLang="zh-CN" sz="2100" b="1" baseline="-25000" dirty="0">
                <a:latin typeface="Times New Roman" panose="02020603050405020304" pitchFamily="18" charset="0"/>
                <a:cs typeface="Times New Roman" panose="02020603050405020304" pitchFamily="18" charset="0"/>
              </a:rPr>
              <a:t> </a:t>
            </a:r>
            <a:r>
              <a:rPr lang="en-US" altLang="zh-CN" sz="2100" b="1" dirty="0">
                <a:latin typeface="Times New Roman" panose="02020603050405020304" pitchFamily="18" charset="0"/>
                <a:cs typeface="Times New Roman" panose="02020603050405020304" pitchFamily="18" charset="0"/>
              </a:rPr>
              <a:t>=</a:t>
            </a:r>
            <a:r>
              <a:rPr lang="en-US" altLang="zh-CN" sz="2100" b="1" dirty="0" err="1">
                <a:latin typeface="Times New Roman" panose="02020603050405020304" pitchFamily="18" charset="0"/>
                <a:cs typeface="Times New Roman" panose="02020603050405020304" pitchFamily="18" charset="0"/>
              </a:rPr>
              <a:t>x.key</a:t>
            </a:r>
            <a:r>
              <a:rPr lang="zh-CN" altLang="en-US" sz="2100" b="1" dirty="0">
                <a:latin typeface="Times New Roman" panose="02020603050405020304" pitchFamily="18" charset="0"/>
                <a:cs typeface="Times New Roman" panose="02020603050405020304" pitchFamily="18" charset="0"/>
              </a:rPr>
              <a:t>，搜索成功，返回</a:t>
            </a:r>
            <a:endParaRPr lang="en-US" altLang="zh-CN" sz="21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p"/>
            </a:pPr>
            <a:r>
              <a:rPr lang="zh-CN" altLang="en-US" sz="2100" b="1" dirty="0">
                <a:latin typeface="Times New Roman" panose="02020603050405020304" pitchFamily="18" charset="0"/>
                <a:cs typeface="Times New Roman" panose="02020603050405020304" pitchFamily="18" charset="0"/>
              </a:rPr>
              <a:t>如果</a:t>
            </a:r>
            <a:r>
              <a:rPr lang="en-US" altLang="zh-CN" sz="2100" b="1" dirty="0" err="1">
                <a:latin typeface="Times New Roman" panose="02020603050405020304" pitchFamily="18" charset="0"/>
                <a:cs typeface="Times New Roman" panose="02020603050405020304" pitchFamily="18" charset="0"/>
              </a:rPr>
              <a:t>a</a:t>
            </a:r>
            <a:r>
              <a:rPr lang="en-US" altLang="zh-CN" sz="2100" b="1" baseline="-25000" dirty="0" err="1">
                <a:latin typeface="Times New Roman" panose="02020603050405020304" pitchFamily="18" charset="0"/>
                <a:cs typeface="Times New Roman" panose="02020603050405020304" pitchFamily="18" charset="0"/>
              </a:rPr>
              <a:t>m</a:t>
            </a:r>
            <a:r>
              <a:rPr lang="en-US" altLang="zh-CN" sz="2100" b="1" dirty="0" err="1">
                <a:latin typeface="Times New Roman" panose="02020603050405020304" pitchFamily="18" charset="0"/>
                <a:cs typeface="Times New Roman" panose="02020603050405020304" pitchFamily="18" charset="0"/>
              </a:rPr>
              <a:t>.key</a:t>
            </a:r>
            <a:r>
              <a:rPr lang="en-US" altLang="zh-CN" sz="2100" b="1" baseline="-25000" dirty="0">
                <a:latin typeface="Times New Roman" panose="02020603050405020304" pitchFamily="18" charset="0"/>
                <a:cs typeface="Times New Roman" panose="02020603050405020304" pitchFamily="18" charset="0"/>
              </a:rPr>
              <a:t> </a:t>
            </a:r>
            <a:r>
              <a:rPr lang="en-US" altLang="zh-CN" sz="2100" b="1" dirty="0">
                <a:latin typeface="Times New Roman" panose="02020603050405020304" pitchFamily="18" charset="0"/>
                <a:cs typeface="Times New Roman" panose="02020603050405020304" pitchFamily="18" charset="0"/>
              </a:rPr>
              <a:t>&gt; </a:t>
            </a:r>
            <a:r>
              <a:rPr lang="en-US" altLang="zh-CN" sz="2100" b="1" dirty="0" err="1">
                <a:latin typeface="Times New Roman" panose="02020603050405020304" pitchFamily="18" charset="0"/>
                <a:cs typeface="Times New Roman" panose="02020603050405020304" pitchFamily="18" charset="0"/>
              </a:rPr>
              <a:t>x.key</a:t>
            </a:r>
            <a:r>
              <a:rPr lang="en-US" altLang="zh-CN" sz="2100" b="1" baseline="-25000"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a:t>
            </a:r>
            <a:r>
              <a:rPr lang="zh-CN" altLang="en-US" sz="2100" b="1" dirty="0">
                <a:solidFill>
                  <a:srgbClr val="FFFF00"/>
                </a:solidFill>
                <a:latin typeface="Times New Roman" panose="02020603050405020304" pitchFamily="18" charset="0"/>
                <a:cs typeface="Times New Roman" panose="02020603050405020304" pitchFamily="18" charset="0"/>
              </a:rPr>
              <a:t>二分搜索有序表</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0</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1</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2</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a:t>
            </a:r>
            <a:r>
              <a:rPr lang="en-US" altLang="zh-CN" sz="2100" b="1" baseline="-25000" dirty="0" err="1">
                <a:solidFill>
                  <a:srgbClr val="FFFF00"/>
                </a:solidFill>
                <a:latin typeface="Times New Roman" panose="02020603050405020304" pitchFamily="18" charset="0"/>
                <a:cs typeface="Times New Roman" panose="02020603050405020304" pitchFamily="18" charset="0"/>
              </a:rPr>
              <a:t>low+high</a:t>
            </a:r>
            <a:r>
              <a:rPr lang="en-US" altLang="zh-CN" sz="2100" b="1" baseline="-25000" dirty="0">
                <a:solidFill>
                  <a:srgbClr val="FFFF00"/>
                </a:solidFill>
                <a:latin typeface="Times New Roman" panose="02020603050405020304" pitchFamily="18" charset="0"/>
                <a:cs typeface="Times New Roman" panose="02020603050405020304" pitchFamily="18" charset="0"/>
              </a:rPr>
              <a:t>)/2-1</a:t>
            </a:r>
            <a:r>
              <a:rPr lang="en-US" altLang="zh-CN" sz="2100" b="1" dirty="0">
                <a:solidFill>
                  <a:srgbClr val="FFFF00"/>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p"/>
            </a:pPr>
            <a:r>
              <a:rPr lang="zh-CN" altLang="en-US" sz="2100" b="1" dirty="0">
                <a:latin typeface="Times New Roman" panose="02020603050405020304" pitchFamily="18" charset="0"/>
                <a:cs typeface="Times New Roman" panose="02020603050405020304" pitchFamily="18" charset="0"/>
              </a:rPr>
              <a:t>如果</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m </a:t>
            </a:r>
            <a:r>
              <a:rPr lang="en-US" altLang="zh-CN" sz="2100" b="1" dirty="0">
                <a:latin typeface="Times New Roman" panose="02020603050405020304" pitchFamily="18" charset="0"/>
                <a:cs typeface="Times New Roman" panose="02020603050405020304" pitchFamily="18" charset="0"/>
              </a:rPr>
              <a:t>.key</a:t>
            </a:r>
            <a:r>
              <a:rPr lang="en-US" altLang="zh-CN" sz="2100" b="1" baseline="-25000" dirty="0">
                <a:latin typeface="Times New Roman" panose="02020603050405020304" pitchFamily="18" charset="0"/>
                <a:cs typeface="Times New Roman" panose="02020603050405020304" pitchFamily="18" charset="0"/>
              </a:rPr>
              <a:t> </a:t>
            </a:r>
            <a:r>
              <a:rPr lang="en-US" altLang="zh-CN" sz="2100" b="1" dirty="0">
                <a:latin typeface="Times New Roman" panose="02020603050405020304" pitchFamily="18" charset="0"/>
                <a:cs typeface="Times New Roman" panose="02020603050405020304" pitchFamily="18" charset="0"/>
              </a:rPr>
              <a:t>&lt; </a:t>
            </a:r>
            <a:r>
              <a:rPr lang="en-US" altLang="zh-CN" sz="2100" b="1" dirty="0" err="1">
                <a:latin typeface="Times New Roman" panose="02020603050405020304" pitchFamily="18" charset="0"/>
                <a:cs typeface="Times New Roman" panose="02020603050405020304" pitchFamily="18" charset="0"/>
              </a:rPr>
              <a:t>x.key</a:t>
            </a:r>
            <a:r>
              <a:rPr lang="en-US" altLang="zh-CN" sz="2100" b="1" baseline="-25000"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a:t>
            </a:r>
            <a:r>
              <a:rPr lang="zh-CN" altLang="en-US" sz="2100" b="1" dirty="0">
                <a:solidFill>
                  <a:srgbClr val="FFFF00"/>
                </a:solidFill>
                <a:latin typeface="Times New Roman" panose="02020603050405020304" pitchFamily="18" charset="0"/>
                <a:cs typeface="Times New Roman" panose="02020603050405020304" pitchFamily="18" charset="0"/>
              </a:rPr>
              <a:t>二分搜索有序表</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a:t>
            </a:r>
            <a:r>
              <a:rPr lang="en-US" altLang="zh-CN" sz="2100" b="1" baseline="-25000" dirty="0" err="1">
                <a:solidFill>
                  <a:srgbClr val="FFFF00"/>
                </a:solidFill>
                <a:latin typeface="Times New Roman" panose="02020603050405020304" pitchFamily="18" charset="0"/>
                <a:cs typeface="Times New Roman" panose="02020603050405020304" pitchFamily="18" charset="0"/>
              </a:rPr>
              <a:t>low+high</a:t>
            </a:r>
            <a:r>
              <a:rPr lang="en-US" altLang="zh-CN" sz="2100" b="1" baseline="-25000" dirty="0">
                <a:solidFill>
                  <a:srgbClr val="FFFF00"/>
                </a:solidFill>
                <a:latin typeface="Times New Roman" panose="02020603050405020304" pitchFamily="18" charset="0"/>
                <a:cs typeface="Times New Roman" panose="02020603050405020304" pitchFamily="18" charset="0"/>
              </a:rPr>
              <a:t>)/2+1</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a:t>
            </a:r>
            <a:r>
              <a:rPr lang="en-US" altLang="zh-CN" sz="2100" b="1" baseline="-25000" dirty="0" err="1">
                <a:solidFill>
                  <a:srgbClr val="FFFF00"/>
                </a:solidFill>
                <a:latin typeface="Times New Roman" panose="02020603050405020304" pitchFamily="18" charset="0"/>
                <a:cs typeface="Times New Roman" panose="02020603050405020304" pitchFamily="18" charset="0"/>
              </a:rPr>
              <a:t>low+high</a:t>
            </a:r>
            <a:r>
              <a:rPr lang="en-US" altLang="zh-CN" sz="2100" b="1" baseline="-25000" dirty="0">
                <a:solidFill>
                  <a:srgbClr val="FFFF00"/>
                </a:solidFill>
                <a:latin typeface="Times New Roman" panose="02020603050405020304" pitchFamily="18" charset="0"/>
                <a:cs typeface="Times New Roman" panose="02020603050405020304" pitchFamily="18" charset="0"/>
              </a:rPr>
              <a:t>)/2+2</a:t>
            </a:r>
            <a:r>
              <a:rPr lang="en-US" altLang="zh-CN" sz="2100" b="1" dirty="0">
                <a:solidFill>
                  <a:srgbClr val="FFFF00"/>
                </a:solidFill>
                <a:latin typeface="Times New Roman" panose="02020603050405020304" pitchFamily="18" charset="0"/>
                <a:cs typeface="Times New Roman" panose="02020603050405020304" pitchFamily="18" charset="0"/>
              </a:rPr>
              <a:t>,…,a</a:t>
            </a:r>
            <a:r>
              <a:rPr lang="en-US" altLang="zh-CN" sz="2100" b="1" baseline="-25000" dirty="0">
                <a:solidFill>
                  <a:srgbClr val="FFFF00"/>
                </a:solidFill>
                <a:latin typeface="Times New Roman" panose="02020603050405020304" pitchFamily="18" charset="0"/>
                <a:cs typeface="Times New Roman" panose="02020603050405020304" pitchFamily="18" charset="0"/>
              </a:rPr>
              <a:t>n-1</a:t>
            </a:r>
            <a:r>
              <a:rPr lang="en-US" altLang="zh-CN" sz="2100" b="1" dirty="0">
                <a:solidFill>
                  <a:srgbClr val="FFFF00"/>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p"/>
            </a:pPr>
            <a:endParaRPr lang="zh-CN" altLang="en-US" sz="21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208812" y="1810245"/>
            <a:ext cx="4373088" cy="4154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有序表（</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0</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1</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2</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n-1</a:t>
            </a:r>
            <a:r>
              <a:rPr lang="zh-CN" altLang="en-US" sz="2100" b="1" dirty="0">
                <a:latin typeface="Times New Roman" panose="02020603050405020304" pitchFamily="18" charset="0"/>
                <a:cs typeface="Times New Roman" panose="02020603050405020304" pitchFamily="18" charset="0"/>
              </a:rPr>
              <a:t>）中搜索</a:t>
            </a:r>
            <a:r>
              <a:rPr lang="en-US" altLang="zh-CN" sz="2100" b="1" dirty="0">
                <a:latin typeface="Times New Roman" panose="02020603050405020304" pitchFamily="18" charset="0"/>
                <a:cs typeface="Times New Roman" panose="02020603050405020304" pitchFamily="18" charset="0"/>
              </a:rPr>
              <a:t>x</a:t>
            </a:r>
            <a:endParaRPr lang="zh-CN" altLang="en-US" sz="21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5303817" y="2808523"/>
            <a:ext cx="2513407" cy="41549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CN" sz="2100" b="1" dirty="0">
                <a:latin typeface="Times New Roman" panose="02020603050405020304" pitchFamily="18" charset="0"/>
                <a:cs typeface="Times New Roman" panose="02020603050405020304" pitchFamily="18" charset="0"/>
              </a:rPr>
              <a:t>Low=0,high=n-1</a:t>
            </a:r>
            <a:endParaRPr lang="zh-CN" altLang="en-US" sz="2100" b="1" dirty="0">
              <a:latin typeface="Times New Roman" panose="02020603050405020304" pitchFamily="18" charset="0"/>
              <a:cs typeface="Times New Roman" panose="02020603050405020304" pitchFamily="18" charset="0"/>
            </a:endParaRPr>
          </a:p>
        </p:txBody>
      </p:sp>
      <p:cxnSp>
        <p:nvCxnSpPr>
          <p:cNvPr id="9" name="直接箭头连接符 8"/>
          <p:cNvCxnSpPr>
            <a:cxnSpLocks/>
            <a:stCxn id="7" idx="1"/>
          </p:cNvCxnSpPr>
          <p:nvPr/>
        </p:nvCxnSpPr>
        <p:spPr>
          <a:xfrm flipH="1">
            <a:off x="4738255" y="3016272"/>
            <a:ext cx="565562" cy="7650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935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135786965"/>
              </p:ext>
            </p:extLst>
          </p:nvPr>
        </p:nvGraphicFramePr>
        <p:xfrm>
          <a:off x="1595252" y="2171864"/>
          <a:ext cx="60960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21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5" name="文本框 4"/>
          <p:cNvSpPr txBox="1"/>
          <p:nvPr/>
        </p:nvSpPr>
        <p:spPr>
          <a:xfrm>
            <a:off x="480951" y="2184317"/>
            <a:ext cx="1104406" cy="369332"/>
          </a:xfrm>
          <a:prstGeom prst="rect">
            <a:avLst/>
          </a:prstGeom>
          <a:noFill/>
        </p:spPr>
        <p:txBody>
          <a:bodyPr wrap="square" rtlCol="0">
            <a:spAutoFit/>
          </a:bodyPr>
          <a:lstStyle/>
          <a:p>
            <a:r>
              <a:rPr lang="zh-CN" altLang="en-US" b="1" dirty="0"/>
              <a:t>元素下标</a:t>
            </a:r>
          </a:p>
        </p:txBody>
      </p:sp>
      <p:sp>
        <p:nvSpPr>
          <p:cNvPr id="6" name="文本框 5"/>
          <p:cNvSpPr txBox="1"/>
          <p:nvPr/>
        </p:nvSpPr>
        <p:spPr>
          <a:xfrm>
            <a:off x="480951" y="2654877"/>
            <a:ext cx="1523011" cy="369332"/>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元素</a:t>
            </a:r>
            <a:r>
              <a:rPr lang="en-US" altLang="zh-CN" b="1" dirty="0">
                <a:latin typeface="Times New Roman" panose="02020603050405020304" pitchFamily="18" charset="0"/>
                <a:cs typeface="Times New Roman" panose="02020603050405020304" pitchFamily="18" charset="0"/>
              </a:rPr>
              <a:t>key</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152899" y="1418359"/>
            <a:ext cx="3901044" cy="415498"/>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查找</a:t>
            </a:r>
            <a:r>
              <a:rPr lang="en-US" altLang="zh-CN" sz="2100" b="1" dirty="0">
                <a:latin typeface="Times New Roman" panose="02020603050405020304" pitchFamily="18" charset="0"/>
                <a:cs typeface="Times New Roman" panose="02020603050405020304" pitchFamily="18" charset="0"/>
              </a:rPr>
              <a:t>key=66</a:t>
            </a:r>
            <a:r>
              <a:rPr lang="zh-CN" altLang="en-US" sz="2100" b="1" dirty="0">
                <a:latin typeface="Times New Roman" panose="02020603050405020304" pitchFamily="18" charset="0"/>
                <a:cs typeface="Times New Roman" panose="02020603050405020304" pitchFamily="18" charset="0"/>
              </a:rPr>
              <a:t>的数据元素</a:t>
            </a:r>
          </a:p>
        </p:txBody>
      </p:sp>
      <p:sp>
        <p:nvSpPr>
          <p:cNvPr id="9" name="文本框 8"/>
          <p:cNvSpPr txBox="1"/>
          <p:nvPr/>
        </p:nvSpPr>
        <p:spPr>
          <a:xfrm>
            <a:off x="1603168" y="3125437"/>
            <a:ext cx="6100949" cy="738664"/>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第一趟 </a:t>
            </a:r>
            <a:r>
              <a:rPr lang="en-US" altLang="zh-CN" sz="2100" b="1" dirty="0">
                <a:latin typeface="Times New Roman" panose="02020603050405020304" pitchFamily="18" charset="0"/>
                <a:cs typeface="Times New Roman" panose="02020603050405020304" pitchFamily="18" charset="0"/>
              </a:rPr>
              <a:t>	Low=0, high=9, m=4</a:t>
            </a:r>
          </a:p>
          <a:p>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取出</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4</a:t>
            </a:r>
            <a:r>
              <a:rPr lang="zh-CN" altLang="en-US" sz="2100" b="1" dirty="0">
                <a:latin typeface="Times New Roman" panose="02020603050405020304" pitchFamily="18" charset="0"/>
                <a:cs typeface="Times New Roman" panose="02020603050405020304" pitchFamily="18" charset="0"/>
              </a:rPr>
              <a:t>的</a:t>
            </a:r>
            <a:r>
              <a:rPr lang="en-US" altLang="zh-CN" sz="2100" b="1" dirty="0">
                <a:latin typeface="Times New Roman" panose="02020603050405020304" pitchFamily="18" charset="0"/>
                <a:cs typeface="Times New Roman" panose="02020603050405020304" pitchFamily="18" charset="0"/>
              </a:rPr>
              <a:t>key</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66</a:t>
            </a:r>
            <a:r>
              <a:rPr lang="zh-CN" altLang="en-US" sz="2100" b="1" dirty="0">
                <a:latin typeface="Times New Roman" panose="02020603050405020304" pitchFamily="18" charset="0"/>
                <a:cs typeface="Times New Roman" panose="02020603050405020304" pitchFamily="18" charset="0"/>
              </a:rPr>
              <a:t>比较：</a:t>
            </a:r>
            <a:r>
              <a:rPr lang="en-US" altLang="zh-CN" sz="2100" b="1" dirty="0">
                <a:latin typeface="Times New Roman" panose="02020603050405020304" pitchFamily="18" charset="0"/>
                <a:cs typeface="Times New Roman" panose="02020603050405020304" pitchFamily="18" charset="0"/>
              </a:rPr>
              <a:t>52&lt;66	</a:t>
            </a:r>
            <a:endParaRPr lang="zh-CN" altLang="en-US" sz="21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1585355" y="5111585"/>
            <a:ext cx="6100949" cy="738664"/>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第二趟 </a:t>
            </a:r>
            <a:r>
              <a:rPr lang="en-US" altLang="zh-CN" sz="2100" b="1" dirty="0">
                <a:latin typeface="Times New Roman" panose="02020603050405020304" pitchFamily="18" charset="0"/>
                <a:cs typeface="Times New Roman" panose="02020603050405020304" pitchFamily="18" charset="0"/>
              </a:rPr>
              <a:t>	Low=5, high=9, m=7</a:t>
            </a:r>
          </a:p>
          <a:p>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取出</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7</a:t>
            </a:r>
            <a:r>
              <a:rPr lang="zh-CN" altLang="en-US" sz="2100" b="1" dirty="0">
                <a:latin typeface="Times New Roman" panose="02020603050405020304" pitchFamily="18" charset="0"/>
                <a:cs typeface="Times New Roman" panose="02020603050405020304" pitchFamily="18" charset="0"/>
              </a:rPr>
              <a:t>的</a:t>
            </a:r>
            <a:r>
              <a:rPr lang="en-US" altLang="zh-CN" sz="2100" b="1" dirty="0">
                <a:latin typeface="Times New Roman" panose="02020603050405020304" pitchFamily="18" charset="0"/>
                <a:cs typeface="Times New Roman" panose="02020603050405020304" pitchFamily="18" charset="0"/>
              </a:rPr>
              <a:t>key</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66</a:t>
            </a:r>
            <a:r>
              <a:rPr lang="zh-CN" altLang="en-US" sz="2100" b="1" dirty="0">
                <a:latin typeface="Times New Roman" panose="02020603050405020304" pitchFamily="18" charset="0"/>
                <a:cs typeface="Times New Roman" panose="02020603050405020304" pitchFamily="18" charset="0"/>
              </a:rPr>
              <a:t>比较：</a:t>
            </a:r>
            <a:r>
              <a:rPr lang="en-US" altLang="zh-CN" sz="2100" b="1" dirty="0">
                <a:latin typeface="Times New Roman" panose="02020603050405020304" pitchFamily="18" charset="0"/>
                <a:cs typeface="Times New Roman" panose="02020603050405020304" pitchFamily="18" charset="0"/>
              </a:rPr>
              <a:t>72&gt;66	</a:t>
            </a:r>
            <a:endParaRPr lang="zh-CN" altLang="en-US" sz="2100" b="1" dirty="0">
              <a:latin typeface="Times New Roman" panose="02020603050405020304" pitchFamily="18" charset="0"/>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1728334689"/>
              </p:ext>
            </p:extLst>
          </p:nvPr>
        </p:nvGraphicFramePr>
        <p:xfrm>
          <a:off x="3045525" y="3973946"/>
          <a:ext cx="30480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54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2776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95252" y="2171864"/>
          <a:ext cx="60960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21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5" name="文本框 4"/>
          <p:cNvSpPr txBox="1"/>
          <p:nvPr/>
        </p:nvSpPr>
        <p:spPr>
          <a:xfrm>
            <a:off x="480951" y="2184317"/>
            <a:ext cx="1104406" cy="369332"/>
          </a:xfrm>
          <a:prstGeom prst="rect">
            <a:avLst/>
          </a:prstGeom>
          <a:noFill/>
        </p:spPr>
        <p:txBody>
          <a:bodyPr wrap="square" rtlCol="0">
            <a:spAutoFit/>
          </a:bodyPr>
          <a:lstStyle/>
          <a:p>
            <a:r>
              <a:rPr lang="zh-CN" altLang="en-US" b="1" dirty="0"/>
              <a:t>元素下标</a:t>
            </a:r>
          </a:p>
        </p:txBody>
      </p:sp>
      <p:sp>
        <p:nvSpPr>
          <p:cNvPr id="6" name="文本框 5"/>
          <p:cNvSpPr txBox="1"/>
          <p:nvPr/>
        </p:nvSpPr>
        <p:spPr>
          <a:xfrm>
            <a:off x="480951" y="2654877"/>
            <a:ext cx="1523011" cy="369332"/>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元素</a:t>
            </a:r>
            <a:r>
              <a:rPr lang="en-US" altLang="zh-CN" b="1" dirty="0">
                <a:latin typeface="Times New Roman" panose="02020603050405020304" pitchFamily="18" charset="0"/>
                <a:cs typeface="Times New Roman" panose="02020603050405020304" pitchFamily="18" charset="0"/>
              </a:rPr>
              <a:t>key</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152899" y="1418359"/>
            <a:ext cx="3901044" cy="415498"/>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查找</a:t>
            </a:r>
            <a:r>
              <a:rPr lang="en-US" altLang="zh-CN" sz="2100" b="1" dirty="0">
                <a:latin typeface="Times New Roman" panose="02020603050405020304" pitchFamily="18" charset="0"/>
                <a:cs typeface="Times New Roman" panose="02020603050405020304" pitchFamily="18" charset="0"/>
              </a:rPr>
              <a:t>key=66</a:t>
            </a:r>
            <a:r>
              <a:rPr lang="zh-CN" altLang="en-US" sz="2100" b="1" dirty="0">
                <a:latin typeface="Times New Roman" panose="02020603050405020304" pitchFamily="18" charset="0"/>
                <a:cs typeface="Times New Roman" panose="02020603050405020304" pitchFamily="18" charset="0"/>
              </a:rPr>
              <a:t>的数据元素</a:t>
            </a:r>
          </a:p>
        </p:txBody>
      </p:sp>
      <p:sp>
        <p:nvSpPr>
          <p:cNvPr id="10" name="文本框 9"/>
          <p:cNvSpPr txBox="1"/>
          <p:nvPr/>
        </p:nvSpPr>
        <p:spPr>
          <a:xfrm>
            <a:off x="3152899" y="3544043"/>
            <a:ext cx="6100949" cy="738664"/>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第三趟 </a:t>
            </a:r>
            <a:r>
              <a:rPr lang="en-US" altLang="zh-CN" sz="2100" b="1" dirty="0">
                <a:latin typeface="Times New Roman" panose="02020603050405020304" pitchFamily="18" charset="0"/>
                <a:cs typeface="Times New Roman" panose="02020603050405020304" pitchFamily="18" charset="0"/>
              </a:rPr>
              <a:t>	Low=5, high=6, m=5</a:t>
            </a:r>
          </a:p>
          <a:p>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取出</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5</a:t>
            </a:r>
            <a:r>
              <a:rPr lang="zh-CN" altLang="en-US" sz="2100" b="1" dirty="0">
                <a:latin typeface="Times New Roman" panose="02020603050405020304" pitchFamily="18" charset="0"/>
                <a:cs typeface="Times New Roman" panose="02020603050405020304" pitchFamily="18" charset="0"/>
              </a:rPr>
              <a:t>的</a:t>
            </a:r>
            <a:r>
              <a:rPr lang="en-US" altLang="zh-CN" sz="2100" b="1" dirty="0">
                <a:latin typeface="Times New Roman" panose="02020603050405020304" pitchFamily="18" charset="0"/>
                <a:cs typeface="Times New Roman" panose="02020603050405020304" pitchFamily="18" charset="0"/>
              </a:rPr>
              <a:t>key</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66</a:t>
            </a:r>
            <a:r>
              <a:rPr lang="zh-CN" altLang="en-US" sz="2100" b="1" dirty="0">
                <a:latin typeface="Times New Roman" panose="02020603050405020304" pitchFamily="18" charset="0"/>
                <a:cs typeface="Times New Roman" panose="02020603050405020304" pitchFamily="18" charset="0"/>
              </a:rPr>
              <a:t>比较：</a:t>
            </a:r>
            <a:r>
              <a:rPr lang="en-US" altLang="zh-CN" sz="2100" b="1" dirty="0">
                <a:latin typeface="Times New Roman" panose="02020603050405020304" pitchFamily="18" charset="0"/>
                <a:cs typeface="Times New Roman" panose="02020603050405020304" pitchFamily="18" charset="0"/>
              </a:rPr>
              <a:t>54&lt;66	</a:t>
            </a:r>
            <a:endParaRPr lang="zh-CN" altLang="en-US" sz="2100" b="1" dirty="0">
              <a:latin typeface="Times New Roman" panose="02020603050405020304" pitchFamily="18" charset="0"/>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3445440689"/>
              </p:ext>
            </p:extLst>
          </p:nvPr>
        </p:nvGraphicFramePr>
        <p:xfrm>
          <a:off x="1710047" y="3439433"/>
          <a:ext cx="12192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54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870253326"/>
              </p:ext>
            </p:extLst>
          </p:nvPr>
        </p:nvGraphicFramePr>
        <p:xfrm>
          <a:off x="1708562" y="4818455"/>
          <a:ext cx="6096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66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13" name="文本框 12"/>
          <p:cNvSpPr txBox="1"/>
          <p:nvPr/>
        </p:nvSpPr>
        <p:spPr>
          <a:xfrm>
            <a:off x="3152899" y="4967597"/>
            <a:ext cx="6100949" cy="1061829"/>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第四趟 </a:t>
            </a:r>
            <a:r>
              <a:rPr lang="en-US" altLang="zh-CN" sz="2100" b="1" dirty="0">
                <a:latin typeface="Times New Roman" panose="02020603050405020304" pitchFamily="18" charset="0"/>
                <a:cs typeface="Times New Roman" panose="02020603050405020304" pitchFamily="18" charset="0"/>
              </a:rPr>
              <a:t>	Low=6, high=6, m=6</a:t>
            </a:r>
          </a:p>
          <a:p>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取出</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6</a:t>
            </a:r>
            <a:r>
              <a:rPr lang="zh-CN" altLang="en-US" sz="2100" b="1" dirty="0">
                <a:latin typeface="Times New Roman" panose="02020603050405020304" pitchFamily="18" charset="0"/>
                <a:cs typeface="Times New Roman" panose="02020603050405020304" pitchFamily="18" charset="0"/>
              </a:rPr>
              <a:t>的</a:t>
            </a:r>
            <a:r>
              <a:rPr lang="en-US" altLang="zh-CN" sz="2100" b="1" dirty="0">
                <a:latin typeface="Times New Roman" panose="02020603050405020304" pitchFamily="18" charset="0"/>
                <a:cs typeface="Times New Roman" panose="02020603050405020304" pitchFamily="18" charset="0"/>
              </a:rPr>
              <a:t>key</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66</a:t>
            </a:r>
            <a:r>
              <a:rPr lang="zh-CN" altLang="en-US" sz="2100" b="1" dirty="0">
                <a:latin typeface="Times New Roman" panose="02020603050405020304" pitchFamily="18" charset="0"/>
                <a:cs typeface="Times New Roman" panose="02020603050405020304" pitchFamily="18" charset="0"/>
              </a:rPr>
              <a:t>比较：搜索成功！</a:t>
            </a:r>
            <a:r>
              <a:rPr lang="en-US" altLang="zh-CN" sz="2100" b="1" dirty="0">
                <a:latin typeface="Times New Roman" panose="02020603050405020304" pitchFamily="18" charset="0"/>
                <a:cs typeface="Times New Roman" panose="02020603050405020304" pitchFamily="18" charset="0"/>
              </a:rPr>
              <a:t>	</a:t>
            </a:r>
            <a:endParaRPr lang="zh-CN" altLang="en-US"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0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95252" y="2171864"/>
          <a:ext cx="60960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21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5" name="文本框 4"/>
          <p:cNvSpPr txBox="1"/>
          <p:nvPr/>
        </p:nvSpPr>
        <p:spPr>
          <a:xfrm>
            <a:off x="480951" y="2184317"/>
            <a:ext cx="1104406" cy="369332"/>
          </a:xfrm>
          <a:prstGeom prst="rect">
            <a:avLst/>
          </a:prstGeom>
          <a:noFill/>
        </p:spPr>
        <p:txBody>
          <a:bodyPr wrap="square" rtlCol="0">
            <a:spAutoFit/>
          </a:bodyPr>
          <a:lstStyle/>
          <a:p>
            <a:r>
              <a:rPr lang="zh-CN" altLang="en-US" b="1" dirty="0"/>
              <a:t>元素下标</a:t>
            </a:r>
          </a:p>
        </p:txBody>
      </p:sp>
      <p:sp>
        <p:nvSpPr>
          <p:cNvPr id="6" name="文本框 5"/>
          <p:cNvSpPr txBox="1"/>
          <p:nvPr/>
        </p:nvSpPr>
        <p:spPr>
          <a:xfrm>
            <a:off x="480951" y="2654877"/>
            <a:ext cx="1523011" cy="369332"/>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元素</a:t>
            </a:r>
            <a:r>
              <a:rPr lang="en-US" altLang="zh-CN" b="1" dirty="0">
                <a:latin typeface="Times New Roman" panose="02020603050405020304" pitchFamily="18" charset="0"/>
                <a:cs typeface="Times New Roman" panose="02020603050405020304" pitchFamily="18" charset="0"/>
              </a:rPr>
              <a:t>key</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152899" y="1418359"/>
            <a:ext cx="3901044" cy="415498"/>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查找</a:t>
            </a:r>
            <a:r>
              <a:rPr lang="en-US" altLang="zh-CN" sz="2100" b="1" dirty="0">
                <a:latin typeface="Times New Roman" panose="02020603050405020304" pitchFamily="18" charset="0"/>
                <a:cs typeface="Times New Roman" panose="02020603050405020304" pitchFamily="18" charset="0"/>
              </a:rPr>
              <a:t>key=35</a:t>
            </a:r>
            <a:r>
              <a:rPr lang="zh-CN" altLang="en-US" sz="2100" b="1" dirty="0">
                <a:latin typeface="Times New Roman" panose="02020603050405020304" pitchFamily="18" charset="0"/>
                <a:cs typeface="Times New Roman" panose="02020603050405020304" pitchFamily="18" charset="0"/>
              </a:rPr>
              <a:t>的数据元素</a:t>
            </a:r>
          </a:p>
        </p:txBody>
      </p:sp>
      <p:sp>
        <p:nvSpPr>
          <p:cNvPr id="9" name="文本框 8"/>
          <p:cNvSpPr txBox="1"/>
          <p:nvPr/>
        </p:nvSpPr>
        <p:spPr>
          <a:xfrm>
            <a:off x="1603168" y="3125437"/>
            <a:ext cx="6100949" cy="738664"/>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第一趟 </a:t>
            </a:r>
            <a:r>
              <a:rPr lang="en-US" altLang="zh-CN" sz="2100" b="1" dirty="0">
                <a:latin typeface="Times New Roman" panose="02020603050405020304" pitchFamily="18" charset="0"/>
                <a:cs typeface="Times New Roman" panose="02020603050405020304" pitchFamily="18" charset="0"/>
              </a:rPr>
              <a:t>	Low=0, high=9, m=4</a:t>
            </a:r>
          </a:p>
          <a:p>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取出</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4</a:t>
            </a:r>
            <a:r>
              <a:rPr lang="zh-CN" altLang="en-US" sz="2100" b="1" dirty="0">
                <a:latin typeface="Times New Roman" panose="02020603050405020304" pitchFamily="18" charset="0"/>
                <a:cs typeface="Times New Roman" panose="02020603050405020304" pitchFamily="18" charset="0"/>
              </a:rPr>
              <a:t>的</a:t>
            </a:r>
            <a:r>
              <a:rPr lang="en-US" altLang="zh-CN" sz="2100" b="1" dirty="0">
                <a:latin typeface="Times New Roman" panose="02020603050405020304" pitchFamily="18" charset="0"/>
                <a:cs typeface="Times New Roman" panose="02020603050405020304" pitchFamily="18" charset="0"/>
              </a:rPr>
              <a:t>key</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35</a:t>
            </a:r>
            <a:r>
              <a:rPr lang="zh-CN" altLang="en-US" sz="2100" b="1" dirty="0">
                <a:latin typeface="Times New Roman" panose="02020603050405020304" pitchFamily="18" charset="0"/>
                <a:cs typeface="Times New Roman" panose="02020603050405020304" pitchFamily="18" charset="0"/>
              </a:rPr>
              <a:t>比较：</a:t>
            </a:r>
            <a:r>
              <a:rPr lang="en-US" altLang="zh-CN" sz="2100" b="1" dirty="0">
                <a:latin typeface="Times New Roman" panose="02020603050405020304" pitchFamily="18" charset="0"/>
                <a:cs typeface="Times New Roman" panose="02020603050405020304" pitchFamily="18" charset="0"/>
              </a:rPr>
              <a:t>52&gt;35	</a:t>
            </a:r>
            <a:endParaRPr lang="zh-CN" altLang="en-US" sz="21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1585355" y="5111585"/>
            <a:ext cx="6100949" cy="738664"/>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第二趟 </a:t>
            </a:r>
            <a:r>
              <a:rPr lang="en-US" altLang="zh-CN" sz="2100" b="1" dirty="0">
                <a:latin typeface="Times New Roman" panose="02020603050405020304" pitchFamily="18" charset="0"/>
                <a:cs typeface="Times New Roman" panose="02020603050405020304" pitchFamily="18" charset="0"/>
              </a:rPr>
              <a:t>	Low=0, high=3, m=1</a:t>
            </a:r>
          </a:p>
          <a:p>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取出</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1</a:t>
            </a:r>
            <a:r>
              <a:rPr lang="zh-CN" altLang="en-US" sz="2100" b="1" dirty="0">
                <a:latin typeface="Times New Roman" panose="02020603050405020304" pitchFamily="18" charset="0"/>
                <a:cs typeface="Times New Roman" panose="02020603050405020304" pitchFamily="18" charset="0"/>
              </a:rPr>
              <a:t>的</a:t>
            </a:r>
            <a:r>
              <a:rPr lang="en-US" altLang="zh-CN" sz="2100" b="1" dirty="0">
                <a:latin typeface="Times New Roman" panose="02020603050405020304" pitchFamily="18" charset="0"/>
                <a:cs typeface="Times New Roman" panose="02020603050405020304" pitchFamily="18" charset="0"/>
              </a:rPr>
              <a:t>key</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35</a:t>
            </a:r>
            <a:r>
              <a:rPr lang="zh-CN" altLang="en-US" sz="2100" b="1" dirty="0">
                <a:latin typeface="Times New Roman" panose="02020603050405020304" pitchFamily="18" charset="0"/>
                <a:cs typeface="Times New Roman" panose="02020603050405020304" pitchFamily="18" charset="0"/>
              </a:rPr>
              <a:t>比较：</a:t>
            </a:r>
            <a:r>
              <a:rPr lang="en-US" altLang="zh-CN" sz="2100" b="1" dirty="0">
                <a:latin typeface="Times New Roman" panose="02020603050405020304" pitchFamily="18" charset="0"/>
                <a:cs typeface="Times New Roman" panose="02020603050405020304" pitchFamily="18" charset="0"/>
              </a:rPr>
              <a:t>30&lt;35	</a:t>
            </a:r>
            <a:endParaRPr lang="zh-CN" altLang="en-US" sz="2100" b="1" dirty="0">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1631250182"/>
              </p:ext>
            </p:extLst>
          </p:nvPr>
        </p:nvGraphicFramePr>
        <p:xfrm>
          <a:off x="3024249" y="4058556"/>
          <a:ext cx="24384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21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62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基本逻辑结构</a:t>
            </a:r>
          </a:p>
        </p:txBody>
      </p:sp>
      <p:sp>
        <p:nvSpPr>
          <p:cNvPr id="6" name="矩形 5"/>
          <p:cNvSpPr/>
          <p:nvPr/>
        </p:nvSpPr>
        <p:spPr>
          <a:xfrm>
            <a:off x="1056959" y="2015094"/>
            <a:ext cx="1620000" cy="378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100" dirty="0"/>
          </a:p>
        </p:txBody>
      </p:sp>
      <p:sp>
        <p:nvSpPr>
          <p:cNvPr id="7" name="矩形 6"/>
          <p:cNvSpPr/>
          <p:nvPr/>
        </p:nvSpPr>
        <p:spPr>
          <a:xfrm>
            <a:off x="2902316" y="2015094"/>
            <a:ext cx="1620000" cy="378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100"/>
          </a:p>
        </p:txBody>
      </p:sp>
      <p:sp>
        <p:nvSpPr>
          <p:cNvPr id="8" name="矩形 7"/>
          <p:cNvSpPr/>
          <p:nvPr/>
        </p:nvSpPr>
        <p:spPr>
          <a:xfrm>
            <a:off x="4739335" y="2024001"/>
            <a:ext cx="1620000" cy="37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100"/>
          </a:p>
        </p:txBody>
      </p:sp>
      <p:sp>
        <p:nvSpPr>
          <p:cNvPr id="9" name="矩形 8"/>
          <p:cNvSpPr/>
          <p:nvPr/>
        </p:nvSpPr>
        <p:spPr>
          <a:xfrm>
            <a:off x="6523864" y="2024001"/>
            <a:ext cx="1620000" cy="378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100"/>
          </a:p>
        </p:txBody>
      </p:sp>
      <p:sp>
        <p:nvSpPr>
          <p:cNvPr id="10" name="文本框 9"/>
          <p:cNvSpPr txBox="1"/>
          <p:nvPr/>
        </p:nvSpPr>
        <p:spPr>
          <a:xfrm>
            <a:off x="1214437" y="2178979"/>
            <a:ext cx="1363722" cy="415498"/>
          </a:xfrm>
          <a:prstGeom prst="rect">
            <a:avLst/>
          </a:prstGeom>
          <a:noFill/>
        </p:spPr>
        <p:txBody>
          <a:bodyPr wrap="square" rtlCol="0">
            <a:spAutoFit/>
          </a:bodyPr>
          <a:lstStyle/>
          <a:p>
            <a:r>
              <a:rPr lang="zh-CN" altLang="en-US" sz="2100" b="1" dirty="0">
                <a:solidFill>
                  <a:schemeClr val="bg1"/>
                </a:solidFill>
                <a:latin typeface="华文楷体" panose="02010600040101010101" pitchFamily="2" charset="-122"/>
                <a:ea typeface="华文楷体" panose="02010600040101010101" pitchFamily="2" charset="-122"/>
              </a:rPr>
              <a:t>集合结构</a:t>
            </a:r>
          </a:p>
        </p:txBody>
      </p:sp>
      <p:sp>
        <p:nvSpPr>
          <p:cNvPr id="11" name="文本框 10"/>
          <p:cNvSpPr txBox="1"/>
          <p:nvPr/>
        </p:nvSpPr>
        <p:spPr>
          <a:xfrm>
            <a:off x="3087514" y="2178979"/>
            <a:ext cx="1318193" cy="415498"/>
          </a:xfrm>
          <a:prstGeom prst="rect">
            <a:avLst/>
          </a:prstGeom>
          <a:noFill/>
        </p:spPr>
        <p:txBody>
          <a:bodyPr wrap="square" rtlCol="0">
            <a:spAutoFit/>
          </a:bodyPr>
          <a:lstStyle/>
          <a:p>
            <a:r>
              <a:rPr lang="zh-CN" altLang="en-US" sz="2100" b="1" dirty="0">
                <a:solidFill>
                  <a:schemeClr val="bg1"/>
                </a:solidFill>
                <a:latin typeface="华文楷体" panose="02010600040101010101" pitchFamily="2" charset="-122"/>
                <a:ea typeface="华文楷体" panose="02010600040101010101" pitchFamily="2" charset="-122"/>
              </a:rPr>
              <a:t>线性结构</a:t>
            </a:r>
          </a:p>
        </p:txBody>
      </p:sp>
      <p:sp>
        <p:nvSpPr>
          <p:cNvPr id="12" name="文本框 11"/>
          <p:cNvSpPr txBox="1"/>
          <p:nvPr/>
        </p:nvSpPr>
        <p:spPr>
          <a:xfrm>
            <a:off x="4920872" y="2177235"/>
            <a:ext cx="1256925" cy="415498"/>
          </a:xfrm>
          <a:prstGeom prst="rect">
            <a:avLst/>
          </a:prstGeom>
          <a:noFill/>
        </p:spPr>
        <p:txBody>
          <a:bodyPr wrap="square" rtlCol="0">
            <a:spAutoFit/>
          </a:bodyPr>
          <a:lstStyle/>
          <a:p>
            <a:r>
              <a:rPr lang="zh-CN" altLang="en-US" sz="2100" b="1" dirty="0">
                <a:solidFill>
                  <a:schemeClr val="bg1"/>
                </a:solidFill>
                <a:latin typeface="华文楷体" panose="02010600040101010101" pitchFamily="2" charset="-122"/>
                <a:ea typeface="华文楷体" panose="02010600040101010101" pitchFamily="2" charset="-122"/>
              </a:rPr>
              <a:t>树形结构</a:t>
            </a:r>
          </a:p>
        </p:txBody>
      </p:sp>
      <p:sp>
        <p:nvSpPr>
          <p:cNvPr id="13" name="文本框 12"/>
          <p:cNvSpPr txBox="1"/>
          <p:nvPr/>
        </p:nvSpPr>
        <p:spPr>
          <a:xfrm>
            <a:off x="6710735" y="2183480"/>
            <a:ext cx="1411427" cy="415498"/>
          </a:xfrm>
          <a:prstGeom prst="rect">
            <a:avLst/>
          </a:prstGeom>
          <a:noFill/>
        </p:spPr>
        <p:txBody>
          <a:bodyPr wrap="square" rtlCol="0">
            <a:spAutoFit/>
          </a:bodyPr>
          <a:lstStyle/>
          <a:p>
            <a:r>
              <a:rPr lang="zh-CN" altLang="en-US" sz="2100" b="1" dirty="0">
                <a:solidFill>
                  <a:schemeClr val="bg1"/>
                </a:solidFill>
                <a:latin typeface="华文楷体" panose="02010600040101010101" pitchFamily="2" charset="-122"/>
                <a:ea typeface="华文楷体" panose="02010600040101010101" pitchFamily="2" charset="-122"/>
              </a:rPr>
              <a:t>图形结构</a:t>
            </a:r>
          </a:p>
        </p:txBody>
      </p:sp>
      <p:sp>
        <p:nvSpPr>
          <p:cNvPr id="14" name="圆角矩形 13"/>
          <p:cNvSpPr/>
          <p:nvPr/>
        </p:nvSpPr>
        <p:spPr>
          <a:xfrm>
            <a:off x="1278893" y="3229506"/>
            <a:ext cx="1192357" cy="98194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100"/>
          </a:p>
        </p:txBody>
      </p:sp>
      <p:sp>
        <p:nvSpPr>
          <p:cNvPr id="16" name="圆角矩形 15"/>
          <p:cNvSpPr/>
          <p:nvPr/>
        </p:nvSpPr>
        <p:spPr>
          <a:xfrm>
            <a:off x="3089507" y="3225609"/>
            <a:ext cx="1192357" cy="98194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100"/>
          </a:p>
        </p:txBody>
      </p:sp>
      <p:sp>
        <p:nvSpPr>
          <p:cNvPr id="17" name="圆角矩形 16"/>
          <p:cNvSpPr/>
          <p:nvPr/>
        </p:nvSpPr>
        <p:spPr>
          <a:xfrm>
            <a:off x="4900121" y="3229505"/>
            <a:ext cx="1192357" cy="98194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100"/>
          </a:p>
        </p:txBody>
      </p:sp>
      <p:sp>
        <p:nvSpPr>
          <p:cNvPr id="18" name="圆角矩形 17"/>
          <p:cNvSpPr/>
          <p:nvPr/>
        </p:nvSpPr>
        <p:spPr>
          <a:xfrm>
            <a:off x="6710735" y="3225608"/>
            <a:ext cx="1192357" cy="98194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100"/>
          </a:p>
        </p:txBody>
      </p:sp>
      <p:sp>
        <p:nvSpPr>
          <p:cNvPr id="19" name="椭圆 18"/>
          <p:cNvSpPr/>
          <p:nvPr/>
        </p:nvSpPr>
        <p:spPr>
          <a:xfrm>
            <a:off x="1449532" y="3355762"/>
            <a:ext cx="135000" cy="135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100"/>
          </a:p>
        </p:txBody>
      </p:sp>
      <p:sp>
        <p:nvSpPr>
          <p:cNvPr id="20" name="椭圆 19"/>
          <p:cNvSpPr/>
          <p:nvPr/>
        </p:nvSpPr>
        <p:spPr>
          <a:xfrm>
            <a:off x="1649557" y="3572461"/>
            <a:ext cx="135000" cy="135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100"/>
          </a:p>
        </p:txBody>
      </p:sp>
      <p:sp>
        <p:nvSpPr>
          <p:cNvPr id="21" name="椭圆 20"/>
          <p:cNvSpPr/>
          <p:nvPr/>
        </p:nvSpPr>
        <p:spPr>
          <a:xfrm>
            <a:off x="1913590" y="3423553"/>
            <a:ext cx="135000" cy="135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100"/>
          </a:p>
        </p:txBody>
      </p:sp>
      <p:sp>
        <p:nvSpPr>
          <p:cNvPr id="22" name="椭圆 21"/>
          <p:cNvSpPr/>
          <p:nvPr/>
        </p:nvSpPr>
        <p:spPr>
          <a:xfrm>
            <a:off x="1449532" y="3832765"/>
            <a:ext cx="135000" cy="135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100"/>
          </a:p>
        </p:txBody>
      </p:sp>
      <p:sp>
        <p:nvSpPr>
          <p:cNvPr id="23" name="椭圆 22"/>
          <p:cNvSpPr/>
          <p:nvPr/>
        </p:nvSpPr>
        <p:spPr>
          <a:xfrm>
            <a:off x="1892891" y="3863099"/>
            <a:ext cx="135000" cy="135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100"/>
          </a:p>
        </p:txBody>
      </p:sp>
      <p:sp>
        <p:nvSpPr>
          <p:cNvPr id="24" name="椭圆 23"/>
          <p:cNvSpPr/>
          <p:nvPr/>
        </p:nvSpPr>
        <p:spPr>
          <a:xfrm>
            <a:off x="2155221" y="3648786"/>
            <a:ext cx="135000" cy="135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100"/>
          </a:p>
        </p:txBody>
      </p:sp>
      <p:sp>
        <p:nvSpPr>
          <p:cNvPr id="25" name="文本框 24"/>
          <p:cNvSpPr txBox="1"/>
          <p:nvPr/>
        </p:nvSpPr>
        <p:spPr>
          <a:xfrm>
            <a:off x="1171982" y="4400823"/>
            <a:ext cx="1406177" cy="415498"/>
          </a:xfrm>
          <a:prstGeom prst="rect">
            <a:avLst/>
          </a:prstGeom>
          <a:noFill/>
        </p:spPr>
        <p:txBody>
          <a:bodyPr wrap="square" rtlCol="0">
            <a:spAutoFit/>
          </a:bodyPr>
          <a:lstStyle/>
          <a:p>
            <a:pPr algn="ctr"/>
            <a:r>
              <a:rPr lang="zh-CN" altLang="en-US" sz="2100" b="1" dirty="0">
                <a:solidFill>
                  <a:schemeClr val="bg1"/>
                </a:solidFill>
                <a:latin typeface="华文楷体" panose="02010600040101010101" pitchFamily="2" charset="-122"/>
                <a:ea typeface="华文楷体" panose="02010600040101010101" pitchFamily="2" charset="-122"/>
              </a:rPr>
              <a:t>无关系</a:t>
            </a:r>
            <a:endParaRPr lang="en-US" altLang="zh-CN" sz="2100" b="1" dirty="0">
              <a:solidFill>
                <a:schemeClr val="bg1"/>
              </a:solidFill>
              <a:latin typeface="华文楷体" panose="02010600040101010101" pitchFamily="2" charset="-122"/>
              <a:ea typeface="华文楷体" panose="02010600040101010101" pitchFamily="2" charset="-122"/>
            </a:endParaRPr>
          </a:p>
        </p:txBody>
      </p:sp>
      <p:sp>
        <p:nvSpPr>
          <p:cNvPr id="26" name="椭圆 25"/>
          <p:cNvSpPr/>
          <p:nvPr/>
        </p:nvSpPr>
        <p:spPr>
          <a:xfrm>
            <a:off x="3347578" y="3559138"/>
            <a:ext cx="135000" cy="13558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100"/>
          </a:p>
        </p:txBody>
      </p:sp>
      <p:sp>
        <p:nvSpPr>
          <p:cNvPr id="27" name="椭圆 26"/>
          <p:cNvSpPr/>
          <p:nvPr/>
        </p:nvSpPr>
        <p:spPr>
          <a:xfrm>
            <a:off x="3611611" y="3410230"/>
            <a:ext cx="135000" cy="13558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100"/>
          </a:p>
        </p:txBody>
      </p:sp>
      <p:sp>
        <p:nvSpPr>
          <p:cNvPr id="28" name="椭圆 27"/>
          <p:cNvSpPr/>
          <p:nvPr/>
        </p:nvSpPr>
        <p:spPr>
          <a:xfrm>
            <a:off x="3590912" y="3849775"/>
            <a:ext cx="135000" cy="13558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100"/>
          </a:p>
        </p:txBody>
      </p:sp>
      <p:sp>
        <p:nvSpPr>
          <p:cNvPr id="29" name="椭圆 28"/>
          <p:cNvSpPr/>
          <p:nvPr/>
        </p:nvSpPr>
        <p:spPr>
          <a:xfrm>
            <a:off x="3853242" y="3635462"/>
            <a:ext cx="135000" cy="13558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100"/>
          </a:p>
        </p:txBody>
      </p:sp>
      <p:cxnSp>
        <p:nvCxnSpPr>
          <p:cNvPr id="31" name="直接箭头连接符 30"/>
          <p:cNvCxnSpPr>
            <a:stCxn id="26" idx="7"/>
            <a:endCxn id="27" idx="2"/>
          </p:cNvCxnSpPr>
          <p:nvPr/>
        </p:nvCxnSpPr>
        <p:spPr>
          <a:xfrm flipV="1">
            <a:off x="3462808" y="3478022"/>
            <a:ext cx="148803" cy="100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27" idx="5"/>
            <a:endCxn id="29" idx="1"/>
          </p:cNvCxnSpPr>
          <p:nvPr/>
        </p:nvCxnSpPr>
        <p:spPr>
          <a:xfrm>
            <a:off x="3726841" y="3525958"/>
            <a:ext cx="146171" cy="129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9" idx="3"/>
            <a:endCxn id="28" idx="7"/>
          </p:cNvCxnSpPr>
          <p:nvPr/>
        </p:nvCxnSpPr>
        <p:spPr>
          <a:xfrm flipH="1">
            <a:off x="3706141" y="3751190"/>
            <a:ext cx="166871" cy="118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椭圆 41"/>
          <p:cNvSpPr/>
          <p:nvPr/>
        </p:nvSpPr>
        <p:spPr>
          <a:xfrm>
            <a:off x="5397017" y="3355762"/>
            <a:ext cx="135000" cy="13558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100"/>
          </a:p>
        </p:txBody>
      </p:sp>
      <p:sp>
        <p:nvSpPr>
          <p:cNvPr id="43" name="椭圆 42"/>
          <p:cNvSpPr/>
          <p:nvPr/>
        </p:nvSpPr>
        <p:spPr>
          <a:xfrm>
            <a:off x="5081318" y="3578993"/>
            <a:ext cx="135000" cy="13558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100"/>
          </a:p>
        </p:txBody>
      </p:sp>
      <p:sp>
        <p:nvSpPr>
          <p:cNvPr id="44" name="椭圆 43"/>
          <p:cNvSpPr/>
          <p:nvPr/>
        </p:nvSpPr>
        <p:spPr>
          <a:xfrm>
            <a:off x="5731436" y="3572461"/>
            <a:ext cx="135000" cy="13558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100"/>
          </a:p>
        </p:txBody>
      </p:sp>
      <p:sp>
        <p:nvSpPr>
          <p:cNvPr id="45" name="椭圆 44"/>
          <p:cNvSpPr/>
          <p:nvPr/>
        </p:nvSpPr>
        <p:spPr>
          <a:xfrm>
            <a:off x="5080539" y="3872422"/>
            <a:ext cx="135000" cy="13558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100"/>
          </a:p>
        </p:txBody>
      </p:sp>
      <p:sp>
        <p:nvSpPr>
          <p:cNvPr id="46" name="椭圆 45"/>
          <p:cNvSpPr/>
          <p:nvPr/>
        </p:nvSpPr>
        <p:spPr>
          <a:xfrm>
            <a:off x="5370060" y="3869631"/>
            <a:ext cx="135000" cy="13558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100"/>
          </a:p>
        </p:txBody>
      </p:sp>
      <p:sp>
        <p:nvSpPr>
          <p:cNvPr id="47" name="椭圆 46"/>
          <p:cNvSpPr/>
          <p:nvPr/>
        </p:nvSpPr>
        <p:spPr>
          <a:xfrm>
            <a:off x="5731436" y="3871579"/>
            <a:ext cx="135000" cy="13558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100"/>
          </a:p>
        </p:txBody>
      </p:sp>
      <p:cxnSp>
        <p:nvCxnSpPr>
          <p:cNvPr id="48" name="直接箭头连接符 47"/>
          <p:cNvCxnSpPr>
            <a:stCxn id="42" idx="3"/>
            <a:endCxn id="43" idx="7"/>
          </p:cNvCxnSpPr>
          <p:nvPr/>
        </p:nvCxnSpPr>
        <p:spPr>
          <a:xfrm flipH="1">
            <a:off x="5196548" y="3471490"/>
            <a:ext cx="220240" cy="127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42" idx="5"/>
            <a:endCxn id="44" idx="1"/>
          </p:cNvCxnSpPr>
          <p:nvPr/>
        </p:nvCxnSpPr>
        <p:spPr>
          <a:xfrm>
            <a:off x="5512247" y="3471490"/>
            <a:ext cx="238959" cy="120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43" idx="4"/>
            <a:endCxn id="45" idx="0"/>
          </p:cNvCxnSpPr>
          <p:nvPr/>
        </p:nvCxnSpPr>
        <p:spPr>
          <a:xfrm flipH="1">
            <a:off x="5148039" y="3714577"/>
            <a:ext cx="779" cy="157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43" idx="5"/>
            <a:endCxn id="46" idx="1"/>
          </p:cNvCxnSpPr>
          <p:nvPr/>
        </p:nvCxnSpPr>
        <p:spPr>
          <a:xfrm>
            <a:off x="5196547" y="3694721"/>
            <a:ext cx="193283" cy="19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44" idx="4"/>
            <a:endCxn id="47" idx="0"/>
          </p:cNvCxnSpPr>
          <p:nvPr/>
        </p:nvCxnSpPr>
        <p:spPr>
          <a:xfrm>
            <a:off x="5798936" y="3708045"/>
            <a:ext cx="0" cy="163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椭圆 63"/>
          <p:cNvSpPr/>
          <p:nvPr/>
        </p:nvSpPr>
        <p:spPr>
          <a:xfrm>
            <a:off x="7247442" y="3355762"/>
            <a:ext cx="135000" cy="1355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100"/>
          </a:p>
        </p:txBody>
      </p:sp>
      <p:sp>
        <p:nvSpPr>
          <p:cNvPr id="65" name="椭圆 64"/>
          <p:cNvSpPr/>
          <p:nvPr/>
        </p:nvSpPr>
        <p:spPr>
          <a:xfrm>
            <a:off x="6931742" y="3578993"/>
            <a:ext cx="135000" cy="1355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100"/>
          </a:p>
        </p:txBody>
      </p:sp>
      <p:sp>
        <p:nvSpPr>
          <p:cNvPr id="66" name="椭圆 65"/>
          <p:cNvSpPr/>
          <p:nvPr/>
        </p:nvSpPr>
        <p:spPr>
          <a:xfrm>
            <a:off x="7581861" y="3572461"/>
            <a:ext cx="135000" cy="1355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100"/>
          </a:p>
        </p:txBody>
      </p:sp>
      <p:sp>
        <p:nvSpPr>
          <p:cNvPr id="67" name="椭圆 66"/>
          <p:cNvSpPr/>
          <p:nvPr/>
        </p:nvSpPr>
        <p:spPr>
          <a:xfrm>
            <a:off x="7263184" y="3601545"/>
            <a:ext cx="135000" cy="1355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100"/>
          </a:p>
        </p:txBody>
      </p:sp>
      <p:sp>
        <p:nvSpPr>
          <p:cNvPr id="68" name="椭圆 67"/>
          <p:cNvSpPr/>
          <p:nvPr/>
        </p:nvSpPr>
        <p:spPr>
          <a:xfrm>
            <a:off x="7220485" y="3869631"/>
            <a:ext cx="135000" cy="1355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100"/>
          </a:p>
        </p:txBody>
      </p:sp>
      <p:sp>
        <p:nvSpPr>
          <p:cNvPr id="69" name="椭圆 68"/>
          <p:cNvSpPr/>
          <p:nvPr/>
        </p:nvSpPr>
        <p:spPr>
          <a:xfrm>
            <a:off x="7581861" y="3871579"/>
            <a:ext cx="135000" cy="1355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100"/>
          </a:p>
        </p:txBody>
      </p:sp>
      <p:cxnSp>
        <p:nvCxnSpPr>
          <p:cNvPr id="70" name="直接箭头连接符 69"/>
          <p:cNvCxnSpPr>
            <a:stCxn id="64" idx="3"/>
            <a:endCxn id="65" idx="7"/>
          </p:cNvCxnSpPr>
          <p:nvPr/>
        </p:nvCxnSpPr>
        <p:spPr>
          <a:xfrm flipH="1">
            <a:off x="7046973" y="3471490"/>
            <a:ext cx="220240" cy="127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p:cNvCxnSpPr>
            <a:endCxn id="68" idx="1"/>
          </p:cNvCxnSpPr>
          <p:nvPr/>
        </p:nvCxnSpPr>
        <p:spPr>
          <a:xfrm>
            <a:off x="7061225" y="3694721"/>
            <a:ext cx="179030" cy="19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68" idx="7"/>
            <a:endCxn id="66" idx="3"/>
          </p:cNvCxnSpPr>
          <p:nvPr/>
        </p:nvCxnSpPr>
        <p:spPr>
          <a:xfrm flipV="1">
            <a:off x="7335715" y="3688190"/>
            <a:ext cx="265916" cy="201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6" idx="4"/>
            <a:endCxn id="69" idx="0"/>
          </p:cNvCxnSpPr>
          <p:nvPr/>
        </p:nvCxnSpPr>
        <p:spPr>
          <a:xfrm>
            <a:off x="7649361" y="3708045"/>
            <a:ext cx="0" cy="163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9" idx="2"/>
            <a:endCxn id="68" idx="6"/>
          </p:cNvCxnSpPr>
          <p:nvPr/>
        </p:nvCxnSpPr>
        <p:spPr>
          <a:xfrm flipH="1" flipV="1">
            <a:off x="7355485" y="3937423"/>
            <a:ext cx="226376" cy="1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p:cNvCxnSpPr>
            <a:stCxn id="69" idx="1"/>
            <a:endCxn id="67" idx="5"/>
          </p:cNvCxnSpPr>
          <p:nvPr/>
        </p:nvCxnSpPr>
        <p:spPr>
          <a:xfrm flipH="1" flipV="1">
            <a:off x="7378414" y="3717274"/>
            <a:ext cx="223217" cy="174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67" idx="0"/>
            <a:endCxn id="64" idx="4"/>
          </p:cNvCxnSpPr>
          <p:nvPr/>
        </p:nvCxnSpPr>
        <p:spPr>
          <a:xfrm flipH="1" flipV="1">
            <a:off x="7314942" y="3491345"/>
            <a:ext cx="15742" cy="110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文本框 93"/>
          <p:cNvSpPr txBox="1"/>
          <p:nvPr/>
        </p:nvSpPr>
        <p:spPr>
          <a:xfrm>
            <a:off x="2922440" y="4400824"/>
            <a:ext cx="1526489" cy="415498"/>
          </a:xfrm>
          <a:prstGeom prst="rect">
            <a:avLst/>
          </a:prstGeom>
          <a:noFill/>
        </p:spPr>
        <p:txBody>
          <a:bodyPr wrap="square" rtlCol="0">
            <a:spAutoFit/>
          </a:bodyPr>
          <a:lstStyle/>
          <a:p>
            <a:pPr algn="ctr"/>
            <a:r>
              <a:rPr lang="zh-CN" altLang="en-US" sz="2100" b="1" dirty="0">
                <a:solidFill>
                  <a:schemeClr val="bg1"/>
                </a:solidFill>
                <a:latin typeface="华文楷体" panose="02010600040101010101" pitchFamily="2" charset="-122"/>
                <a:ea typeface="华文楷体" panose="02010600040101010101" pitchFamily="2" charset="-122"/>
              </a:rPr>
              <a:t>一对一关系</a:t>
            </a:r>
            <a:endParaRPr lang="en-US" altLang="zh-CN" sz="2100" b="1" dirty="0">
              <a:solidFill>
                <a:schemeClr val="bg1"/>
              </a:solidFill>
              <a:latin typeface="华文楷体" panose="02010600040101010101" pitchFamily="2" charset="-122"/>
              <a:ea typeface="华文楷体" panose="02010600040101010101" pitchFamily="2" charset="-122"/>
            </a:endParaRPr>
          </a:p>
        </p:txBody>
      </p:sp>
      <p:sp>
        <p:nvSpPr>
          <p:cNvPr id="96" name="文本框 95"/>
          <p:cNvSpPr txBox="1"/>
          <p:nvPr/>
        </p:nvSpPr>
        <p:spPr>
          <a:xfrm>
            <a:off x="4639543" y="4400823"/>
            <a:ext cx="1666756" cy="415498"/>
          </a:xfrm>
          <a:prstGeom prst="rect">
            <a:avLst/>
          </a:prstGeom>
          <a:noFill/>
        </p:spPr>
        <p:txBody>
          <a:bodyPr wrap="square" rtlCol="0">
            <a:spAutoFit/>
          </a:bodyPr>
          <a:lstStyle/>
          <a:p>
            <a:pPr algn="ctr"/>
            <a:r>
              <a:rPr lang="zh-CN" altLang="en-US" sz="2100" b="1" dirty="0">
                <a:solidFill>
                  <a:schemeClr val="bg1"/>
                </a:solidFill>
                <a:latin typeface="华文楷体" panose="02010600040101010101" pitchFamily="2" charset="-122"/>
                <a:ea typeface="华文楷体" panose="02010600040101010101" pitchFamily="2" charset="-122"/>
              </a:rPr>
              <a:t>一对多关系</a:t>
            </a:r>
            <a:endParaRPr lang="en-US" altLang="zh-CN" sz="2100" b="1" dirty="0">
              <a:solidFill>
                <a:schemeClr val="bg1"/>
              </a:solidFill>
              <a:latin typeface="华文楷体" panose="02010600040101010101" pitchFamily="2" charset="-122"/>
              <a:ea typeface="华文楷体" panose="02010600040101010101" pitchFamily="2" charset="-122"/>
            </a:endParaRPr>
          </a:p>
        </p:txBody>
      </p:sp>
      <p:sp>
        <p:nvSpPr>
          <p:cNvPr id="97" name="文本框 96"/>
          <p:cNvSpPr txBox="1"/>
          <p:nvPr/>
        </p:nvSpPr>
        <p:spPr>
          <a:xfrm>
            <a:off x="6551698" y="4400823"/>
            <a:ext cx="1526489" cy="738664"/>
          </a:xfrm>
          <a:prstGeom prst="rect">
            <a:avLst/>
          </a:prstGeom>
          <a:noFill/>
        </p:spPr>
        <p:txBody>
          <a:bodyPr wrap="square" rtlCol="0">
            <a:spAutoFit/>
          </a:bodyPr>
          <a:lstStyle/>
          <a:p>
            <a:pPr algn="ctr"/>
            <a:r>
              <a:rPr lang="zh-CN" altLang="en-US" sz="2100" b="1" dirty="0">
                <a:solidFill>
                  <a:schemeClr val="bg1"/>
                </a:solidFill>
                <a:latin typeface="华文楷体" panose="02010600040101010101" pitchFamily="2" charset="-122"/>
                <a:ea typeface="华文楷体" panose="02010600040101010101" pitchFamily="2" charset="-122"/>
              </a:rPr>
              <a:t>多对多关系</a:t>
            </a:r>
            <a:endParaRPr lang="en-US" altLang="zh-CN" sz="2100" b="1" dirty="0">
              <a:solidFill>
                <a:schemeClr val="bg1"/>
              </a:solidFill>
              <a:latin typeface="华文楷体" panose="02010600040101010101" pitchFamily="2" charset="-122"/>
              <a:ea typeface="华文楷体" panose="02010600040101010101" pitchFamily="2" charset="-122"/>
            </a:endParaRPr>
          </a:p>
          <a:p>
            <a:pPr algn="ctr"/>
            <a:endParaRPr lang="zh-CN" altLang="en-US" sz="2100" b="1"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1436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95252" y="2171864"/>
          <a:ext cx="60960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21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30</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54</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66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72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83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97</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5" name="文本框 4"/>
          <p:cNvSpPr txBox="1"/>
          <p:nvPr/>
        </p:nvSpPr>
        <p:spPr>
          <a:xfrm>
            <a:off x="480951" y="2184317"/>
            <a:ext cx="1104406" cy="369332"/>
          </a:xfrm>
          <a:prstGeom prst="rect">
            <a:avLst/>
          </a:prstGeom>
          <a:noFill/>
        </p:spPr>
        <p:txBody>
          <a:bodyPr wrap="square" rtlCol="0">
            <a:spAutoFit/>
          </a:bodyPr>
          <a:lstStyle/>
          <a:p>
            <a:r>
              <a:rPr lang="zh-CN" altLang="en-US" b="1" dirty="0"/>
              <a:t>元素下标</a:t>
            </a:r>
          </a:p>
        </p:txBody>
      </p:sp>
      <p:sp>
        <p:nvSpPr>
          <p:cNvPr id="6" name="文本框 5"/>
          <p:cNvSpPr txBox="1"/>
          <p:nvPr/>
        </p:nvSpPr>
        <p:spPr>
          <a:xfrm>
            <a:off x="480951" y="2654877"/>
            <a:ext cx="1523011" cy="369332"/>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元素</a:t>
            </a:r>
            <a:r>
              <a:rPr lang="en-US" altLang="zh-CN" b="1" dirty="0">
                <a:latin typeface="Times New Roman" panose="02020603050405020304" pitchFamily="18" charset="0"/>
                <a:cs typeface="Times New Roman" panose="02020603050405020304" pitchFamily="18" charset="0"/>
              </a:rPr>
              <a:t>key</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152899" y="1418359"/>
            <a:ext cx="3901044" cy="415498"/>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查找</a:t>
            </a:r>
            <a:r>
              <a:rPr lang="en-US" altLang="zh-CN" sz="2100" b="1" dirty="0">
                <a:latin typeface="Times New Roman" panose="02020603050405020304" pitchFamily="18" charset="0"/>
                <a:cs typeface="Times New Roman" panose="02020603050405020304" pitchFamily="18" charset="0"/>
              </a:rPr>
              <a:t>key=35</a:t>
            </a:r>
            <a:r>
              <a:rPr lang="zh-CN" altLang="en-US" sz="2100" b="1" dirty="0">
                <a:latin typeface="Times New Roman" panose="02020603050405020304" pitchFamily="18" charset="0"/>
                <a:cs typeface="Times New Roman" panose="02020603050405020304" pitchFamily="18" charset="0"/>
              </a:rPr>
              <a:t>的数据元素</a:t>
            </a:r>
          </a:p>
        </p:txBody>
      </p:sp>
      <p:sp>
        <p:nvSpPr>
          <p:cNvPr id="10" name="文本框 9"/>
          <p:cNvSpPr txBox="1"/>
          <p:nvPr/>
        </p:nvSpPr>
        <p:spPr>
          <a:xfrm>
            <a:off x="3043051" y="3481697"/>
            <a:ext cx="6100949" cy="738664"/>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第三趟 </a:t>
            </a:r>
            <a:r>
              <a:rPr lang="en-US" altLang="zh-CN" sz="2100" b="1" dirty="0">
                <a:latin typeface="Times New Roman" panose="02020603050405020304" pitchFamily="18" charset="0"/>
                <a:cs typeface="Times New Roman" panose="02020603050405020304" pitchFamily="18" charset="0"/>
              </a:rPr>
              <a:t>	Low=2, high=3, m=2</a:t>
            </a:r>
          </a:p>
          <a:p>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取出</a:t>
            </a:r>
            <a:r>
              <a:rPr lang="en-US" altLang="zh-CN" sz="2100" b="1" dirty="0">
                <a:latin typeface="Times New Roman" panose="02020603050405020304" pitchFamily="18" charset="0"/>
                <a:cs typeface="Times New Roman" panose="02020603050405020304" pitchFamily="18" charset="0"/>
              </a:rPr>
              <a:t>a</a:t>
            </a:r>
            <a:r>
              <a:rPr lang="en-US" altLang="zh-CN" sz="2100" b="1" baseline="-25000" dirty="0">
                <a:latin typeface="Times New Roman" panose="02020603050405020304" pitchFamily="18" charset="0"/>
                <a:cs typeface="Times New Roman" panose="02020603050405020304" pitchFamily="18" charset="0"/>
              </a:rPr>
              <a:t>2</a:t>
            </a:r>
            <a:r>
              <a:rPr lang="zh-CN" altLang="en-US" sz="2100" b="1" dirty="0">
                <a:latin typeface="Times New Roman" panose="02020603050405020304" pitchFamily="18" charset="0"/>
                <a:cs typeface="Times New Roman" panose="02020603050405020304" pitchFamily="18" charset="0"/>
              </a:rPr>
              <a:t>的</a:t>
            </a:r>
            <a:r>
              <a:rPr lang="en-US" altLang="zh-CN" sz="2100" b="1" dirty="0">
                <a:latin typeface="Times New Roman" panose="02020603050405020304" pitchFamily="18" charset="0"/>
                <a:cs typeface="Times New Roman" panose="02020603050405020304" pitchFamily="18" charset="0"/>
              </a:rPr>
              <a:t>key</a:t>
            </a:r>
            <a:r>
              <a:rPr lang="zh-CN" altLang="en-US" sz="2100" b="1" dirty="0">
                <a:latin typeface="Times New Roman" panose="02020603050405020304" pitchFamily="18" charset="0"/>
                <a:cs typeface="Times New Roman" panose="02020603050405020304" pitchFamily="18" charset="0"/>
              </a:rPr>
              <a:t>与</a:t>
            </a:r>
            <a:r>
              <a:rPr lang="en-US" altLang="zh-CN" sz="2100" b="1" dirty="0">
                <a:latin typeface="Times New Roman" panose="02020603050405020304" pitchFamily="18" charset="0"/>
                <a:cs typeface="Times New Roman" panose="02020603050405020304" pitchFamily="18" charset="0"/>
              </a:rPr>
              <a:t>35</a:t>
            </a:r>
            <a:r>
              <a:rPr lang="zh-CN" altLang="en-US" sz="2100" b="1" dirty="0">
                <a:latin typeface="Times New Roman" panose="02020603050405020304" pitchFamily="18" charset="0"/>
                <a:cs typeface="Times New Roman" panose="02020603050405020304" pitchFamily="18" charset="0"/>
              </a:rPr>
              <a:t>比较：</a:t>
            </a:r>
            <a:r>
              <a:rPr lang="en-US" altLang="zh-CN" sz="2100" b="1" dirty="0">
                <a:latin typeface="Times New Roman" panose="02020603050405020304" pitchFamily="18" charset="0"/>
                <a:cs typeface="Times New Roman" panose="02020603050405020304" pitchFamily="18" charset="0"/>
              </a:rPr>
              <a:t>36&gt;35	</a:t>
            </a:r>
            <a:endParaRPr lang="zh-CN" altLang="en-US" sz="2100" b="1" dirty="0">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505755335"/>
              </p:ext>
            </p:extLst>
          </p:nvPr>
        </p:nvGraphicFramePr>
        <p:xfrm>
          <a:off x="1585355" y="3417288"/>
          <a:ext cx="1219200" cy="868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34340">
                <a:tc>
                  <a:txBody>
                    <a:bodyP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34340">
                <a:tc>
                  <a:txBody>
                    <a:bodyPr/>
                    <a:lstStyle/>
                    <a:p>
                      <a:pPr algn="ctr"/>
                      <a:r>
                        <a:rPr lang="en-US" altLang="zh-CN" sz="2400" dirty="0">
                          <a:latin typeface="Times New Roman" panose="02020603050405020304" pitchFamily="18" charset="0"/>
                          <a:cs typeface="Times New Roman" panose="02020603050405020304" pitchFamily="18" charset="0"/>
                        </a:rPr>
                        <a:t>36</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2400" dirty="0">
                          <a:latin typeface="Times New Roman" panose="02020603050405020304" pitchFamily="18" charset="0"/>
                          <a:cs typeface="Times New Roman" panose="02020603050405020304" pitchFamily="18" charset="0"/>
                        </a:rPr>
                        <a:t>41</a:t>
                      </a:r>
                      <a:endParaRPr lang="zh-CN" alt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11" name="文本框 10"/>
          <p:cNvSpPr txBox="1"/>
          <p:nvPr/>
        </p:nvSpPr>
        <p:spPr>
          <a:xfrm>
            <a:off x="3043051" y="4736456"/>
            <a:ext cx="6100949" cy="415498"/>
          </a:xfrm>
          <a:prstGeom prst="rect">
            <a:avLst/>
          </a:prstGeom>
          <a:noFill/>
        </p:spPr>
        <p:txBody>
          <a:bodyPr wrap="square" rtlCol="0">
            <a:spAutoFit/>
          </a:bodyPr>
          <a:lstStyle/>
          <a:p>
            <a:r>
              <a:rPr lang="zh-CN" altLang="en-US" sz="2100" b="1" dirty="0">
                <a:latin typeface="Times New Roman" panose="02020603050405020304" pitchFamily="18" charset="0"/>
                <a:cs typeface="Times New Roman" panose="02020603050405020304" pitchFamily="18" charset="0"/>
              </a:rPr>
              <a:t>第四趟 </a:t>
            </a:r>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空表，搜索失败！</a:t>
            </a:r>
            <a:r>
              <a:rPr lang="en-US" altLang="zh-CN" sz="2100" b="1" dirty="0">
                <a:latin typeface="Times New Roman" panose="02020603050405020304" pitchFamily="18" charset="0"/>
                <a:cs typeface="Times New Roman" panose="02020603050405020304" pitchFamily="18" charset="0"/>
              </a:rPr>
              <a:t>	</a:t>
            </a:r>
            <a:endParaRPr lang="zh-CN" altLang="en-US"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674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ChangeArrowheads="1"/>
          </p:cNvSpPr>
          <p:nvPr/>
        </p:nvSpPr>
        <p:spPr bwMode="auto">
          <a:xfrm>
            <a:off x="986755" y="1088528"/>
            <a:ext cx="7270667"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28600">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r>
              <a:rPr lang="zh-CN" altLang="en-US" sz="3200" dirty="0">
                <a:solidFill>
                  <a:schemeClr val="tx1"/>
                </a:solidFill>
                <a:latin typeface="华文楷体" panose="02010600040101010101" pitchFamily="2" charset="-122"/>
                <a:ea typeface="华文楷体" panose="02010600040101010101" pitchFamily="2" charset="-122"/>
              </a:rPr>
              <a:t>对半搜索的递归算法</a:t>
            </a:r>
            <a:r>
              <a:rPr lang="en-US" altLang="zh-CN" sz="3200" dirty="0">
                <a:solidFill>
                  <a:schemeClr val="tx1"/>
                </a:solidFill>
                <a:latin typeface="华文楷体" panose="02010600040101010101" pitchFamily="2" charset="-122"/>
                <a:ea typeface="华文楷体" panose="02010600040101010101" pitchFamily="2" charset="-122"/>
              </a:rPr>
              <a:t>-</a:t>
            </a:r>
            <a:r>
              <a:rPr lang="zh-CN" altLang="en-US" sz="3200" dirty="0">
                <a:solidFill>
                  <a:schemeClr val="tx1"/>
                </a:solidFill>
                <a:latin typeface="华文楷体" panose="02010600040101010101" pitchFamily="2" charset="-122"/>
                <a:ea typeface="华文楷体" panose="02010600040101010101" pitchFamily="2" charset="-122"/>
              </a:rPr>
              <a:t>主函数调用</a:t>
            </a:r>
          </a:p>
          <a:p>
            <a:pPr algn="l"/>
            <a:endParaRPr lang="en-US" altLang="zh-CN" dirty="0">
              <a:solidFill>
                <a:schemeClr val="tx1"/>
              </a:solidFill>
              <a:latin typeface="华文楷体" panose="02010600040101010101" pitchFamily="2" charset="-122"/>
              <a:ea typeface="华文楷体" panose="02010600040101010101" pitchFamily="2" charset="-122"/>
            </a:endParaRPr>
          </a:p>
          <a:p>
            <a:pPr algn="l"/>
            <a:r>
              <a:rPr lang="en-US" altLang="zh-CN" dirty="0">
                <a:solidFill>
                  <a:schemeClr val="tx1"/>
                </a:solidFill>
                <a:latin typeface="华文楷体" panose="02010600040101010101" pitchFamily="2" charset="-122"/>
                <a:ea typeface="华文楷体" panose="02010600040101010101" pitchFamily="2" charset="-122"/>
              </a:rPr>
              <a:t>BOOL </a:t>
            </a:r>
            <a:r>
              <a:rPr lang="en-US" altLang="zh-CN" dirty="0" err="1">
                <a:solidFill>
                  <a:schemeClr val="tx1"/>
                </a:solidFill>
                <a:latin typeface="华文楷体" panose="02010600040101010101" pitchFamily="2" charset="-122"/>
                <a:ea typeface="华文楷体" panose="02010600040101010101" pitchFamily="2" charset="-122"/>
              </a:rPr>
              <a:t>BSearch</a:t>
            </a:r>
            <a:r>
              <a:rPr lang="en-US" altLang="zh-CN" dirty="0">
                <a:solidFill>
                  <a:schemeClr val="tx1"/>
                </a:solidFill>
                <a:latin typeface="华文楷体" panose="02010600040101010101" pitchFamily="2" charset="-122"/>
                <a:ea typeface="华文楷体" panose="02010600040101010101" pitchFamily="2" charset="-122"/>
              </a:rPr>
              <a:t>(List </a:t>
            </a:r>
            <a:r>
              <a:rPr lang="en-US" altLang="zh-CN" dirty="0" err="1">
                <a:solidFill>
                  <a:schemeClr val="tx1"/>
                </a:solidFill>
                <a:latin typeface="华文楷体" panose="02010600040101010101" pitchFamily="2" charset="-122"/>
                <a:ea typeface="华文楷体" panose="02010600040101010101" pitchFamily="2" charset="-122"/>
              </a:rPr>
              <a:t>lst</a:t>
            </a:r>
            <a:r>
              <a:rPr lang="en-US" altLang="zh-CN" dirty="0">
                <a:solidFill>
                  <a:schemeClr val="tx1"/>
                </a:solidFill>
                <a:latin typeface="华文楷体" panose="02010600040101010101" pitchFamily="2" charset="-122"/>
                <a:ea typeface="华文楷体" panose="02010600040101010101" pitchFamily="2" charset="-122"/>
              </a:rPr>
              <a:t>, </a:t>
            </a:r>
            <a:r>
              <a:rPr lang="en-US" altLang="zh-CN" dirty="0" err="1">
                <a:solidFill>
                  <a:schemeClr val="tx1"/>
                </a:solidFill>
                <a:latin typeface="华文楷体" panose="02010600040101010101" pitchFamily="2" charset="-122"/>
                <a:ea typeface="华文楷体" panose="02010600040101010101" pitchFamily="2" charset="-122"/>
              </a:rPr>
              <a:t>KeyType</a:t>
            </a:r>
            <a:r>
              <a:rPr lang="en-US" altLang="zh-CN" dirty="0">
                <a:solidFill>
                  <a:schemeClr val="tx1"/>
                </a:solidFill>
                <a:latin typeface="华文楷体" panose="02010600040101010101" pitchFamily="2" charset="-122"/>
                <a:ea typeface="华文楷体" panose="02010600040101010101" pitchFamily="2" charset="-122"/>
              </a:rPr>
              <a:t> k, Entry* x)</a:t>
            </a:r>
          </a:p>
          <a:p>
            <a:pPr algn="l"/>
            <a:r>
              <a:rPr lang="en-US" altLang="zh-CN" dirty="0">
                <a:solidFill>
                  <a:schemeClr val="tx1"/>
                </a:solidFill>
                <a:latin typeface="华文楷体" panose="02010600040101010101" pitchFamily="2" charset="-122"/>
                <a:ea typeface="华文楷体" panose="02010600040101010101" pitchFamily="2" charset="-122"/>
              </a:rPr>
              <a:t> {</a:t>
            </a:r>
          </a:p>
          <a:p>
            <a:pPr algn="l"/>
            <a:r>
              <a:rPr lang="en-US" altLang="zh-CN" dirty="0">
                <a:solidFill>
                  <a:schemeClr val="tx1"/>
                </a:solidFill>
                <a:latin typeface="华文楷体" panose="02010600040101010101" pitchFamily="2" charset="-122"/>
                <a:ea typeface="华文楷体" panose="02010600040101010101" pitchFamily="2" charset="-122"/>
              </a:rPr>
              <a:t>    </a:t>
            </a:r>
            <a:r>
              <a:rPr lang="en-US" altLang="zh-CN" dirty="0" err="1">
                <a:solidFill>
                  <a:schemeClr val="tx1"/>
                </a:solidFill>
                <a:latin typeface="华文楷体" panose="02010600040101010101" pitchFamily="2" charset="-122"/>
                <a:ea typeface="华文楷体" panose="02010600040101010101" pitchFamily="2" charset="-122"/>
              </a:rPr>
              <a:t>int</a:t>
            </a:r>
            <a:r>
              <a:rPr lang="en-US" altLang="zh-CN" dirty="0">
                <a:solidFill>
                  <a:schemeClr val="tx1"/>
                </a:solidFill>
                <a:latin typeface="华文楷体" panose="02010600040101010101" pitchFamily="2" charset="-122"/>
                <a:ea typeface="华文楷体" panose="02010600040101010101" pitchFamily="2" charset="-122"/>
              </a:rPr>
              <a:t> </a:t>
            </a:r>
            <a:r>
              <a:rPr lang="en-US" altLang="zh-CN" dirty="0" err="1">
                <a:solidFill>
                  <a:schemeClr val="tx1"/>
                </a:solidFill>
                <a:latin typeface="华文楷体" panose="02010600040101010101" pitchFamily="2" charset="-122"/>
                <a:ea typeface="华文楷体" panose="02010600040101010101" pitchFamily="2" charset="-122"/>
              </a:rPr>
              <a:t>i</a:t>
            </a:r>
            <a:r>
              <a:rPr lang="en-US" altLang="zh-CN" dirty="0">
                <a:solidFill>
                  <a:schemeClr val="tx1"/>
                </a:solidFill>
                <a:latin typeface="华文楷体" panose="02010600040101010101" pitchFamily="2" charset="-122"/>
                <a:ea typeface="华文楷体" panose="02010600040101010101" pitchFamily="2" charset="-122"/>
              </a:rPr>
              <a:t>=</a:t>
            </a:r>
            <a:r>
              <a:rPr lang="en-US" altLang="zh-CN" dirty="0" err="1">
                <a:solidFill>
                  <a:srgbClr val="FFFF00"/>
                </a:solidFill>
                <a:latin typeface="华文楷体" panose="02010600040101010101" pitchFamily="2" charset="-122"/>
                <a:ea typeface="华文楷体" panose="02010600040101010101" pitchFamily="2" charset="-122"/>
              </a:rPr>
              <a:t>BSearch</a:t>
            </a:r>
            <a:r>
              <a:rPr lang="en-US" altLang="zh-CN" dirty="0">
                <a:solidFill>
                  <a:srgbClr val="FFFF00"/>
                </a:solidFill>
                <a:latin typeface="华文楷体" panose="02010600040101010101" pitchFamily="2" charset="-122"/>
                <a:ea typeface="华文楷体" panose="02010600040101010101" pitchFamily="2" charset="-122"/>
              </a:rPr>
              <a:t>(</a:t>
            </a:r>
            <a:r>
              <a:rPr lang="en-US" altLang="zh-CN" dirty="0" err="1">
                <a:solidFill>
                  <a:srgbClr val="FFFF00"/>
                </a:solidFill>
                <a:latin typeface="华文楷体" panose="02010600040101010101" pitchFamily="2" charset="-122"/>
                <a:ea typeface="华文楷体" panose="02010600040101010101" pitchFamily="2" charset="-122"/>
              </a:rPr>
              <a:t>lst</a:t>
            </a:r>
            <a:r>
              <a:rPr lang="en-US" altLang="zh-CN" dirty="0">
                <a:solidFill>
                  <a:srgbClr val="FFFF00"/>
                </a:solidFill>
                <a:latin typeface="华文楷体" panose="02010600040101010101" pitchFamily="2" charset="-122"/>
                <a:ea typeface="华文楷体" panose="02010600040101010101" pitchFamily="2" charset="-122"/>
              </a:rPr>
              <a:t>, k, 0, lst.Size-1)</a:t>
            </a:r>
            <a:r>
              <a:rPr lang="en-US" altLang="zh-CN" dirty="0">
                <a:solidFill>
                  <a:schemeClr val="tx1"/>
                </a:solidFill>
                <a:latin typeface="华文楷体" panose="02010600040101010101" pitchFamily="2" charset="-122"/>
                <a:ea typeface="华文楷体" panose="02010600040101010101" pitchFamily="2" charset="-122"/>
              </a:rPr>
              <a:t>;</a:t>
            </a:r>
          </a:p>
          <a:p>
            <a:pPr algn="l"/>
            <a:r>
              <a:rPr lang="en-US" altLang="zh-CN" dirty="0">
                <a:solidFill>
                  <a:schemeClr val="tx1"/>
                </a:solidFill>
                <a:latin typeface="华文楷体" panose="02010600040101010101" pitchFamily="2" charset="-122"/>
                <a:ea typeface="华文楷体" panose="02010600040101010101" pitchFamily="2" charset="-122"/>
              </a:rPr>
              <a:t>    if (</a:t>
            </a:r>
            <a:r>
              <a:rPr lang="en-US" altLang="zh-CN" dirty="0" err="1">
                <a:solidFill>
                  <a:schemeClr val="tx1"/>
                </a:solidFill>
                <a:latin typeface="华文楷体" panose="02010600040101010101" pitchFamily="2" charset="-122"/>
                <a:ea typeface="华文楷体" panose="02010600040101010101" pitchFamily="2" charset="-122"/>
              </a:rPr>
              <a:t>i</a:t>
            </a:r>
            <a:r>
              <a:rPr lang="en-US" altLang="zh-CN" dirty="0">
                <a:solidFill>
                  <a:schemeClr val="tx1"/>
                </a:solidFill>
                <a:latin typeface="华文楷体" panose="02010600040101010101" pitchFamily="2" charset="-122"/>
                <a:ea typeface="华文楷体" panose="02010600040101010101" pitchFamily="2" charset="-122"/>
              </a:rPr>
              <a:t>==-1) return FALSE;</a:t>
            </a:r>
          </a:p>
          <a:p>
            <a:pPr algn="l"/>
            <a:r>
              <a:rPr lang="en-US" altLang="zh-CN" dirty="0">
                <a:solidFill>
                  <a:schemeClr val="tx1"/>
                </a:solidFill>
                <a:latin typeface="华文楷体" panose="02010600040101010101" pitchFamily="2" charset="-122"/>
                <a:ea typeface="华文楷体" panose="02010600040101010101" pitchFamily="2" charset="-122"/>
              </a:rPr>
              <a:t>    *x=</a:t>
            </a:r>
            <a:r>
              <a:rPr lang="en-US" altLang="zh-CN" dirty="0" err="1">
                <a:solidFill>
                  <a:schemeClr val="tx1"/>
                </a:solidFill>
                <a:latin typeface="华文楷体" panose="02010600040101010101" pitchFamily="2" charset="-122"/>
                <a:ea typeface="华文楷体" panose="02010600040101010101" pitchFamily="2" charset="-122"/>
              </a:rPr>
              <a:t>lst.Elements</a:t>
            </a:r>
            <a:r>
              <a:rPr lang="en-US" altLang="zh-CN" dirty="0">
                <a:solidFill>
                  <a:schemeClr val="tx1"/>
                </a:solidFill>
                <a:latin typeface="华文楷体" panose="02010600040101010101" pitchFamily="2" charset="-122"/>
                <a:ea typeface="华文楷体" panose="02010600040101010101" pitchFamily="2" charset="-122"/>
              </a:rPr>
              <a:t>[</a:t>
            </a:r>
            <a:r>
              <a:rPr lang="en-US" altLang="zh-CN" dirty="0" err="1">
                <a:solidFill>
                  <a:schemeClr val="tx1"/>
                </a:solidFill>
                <a:latin typeface="华文楷体" panose="02010600040101010101" pitchFamily="2" charset="-122"/>
                <a:ea typeface="华文楷体" panose="02010600040101010101" pitchFamily="2" charset="-122"/>
              </a:rPr>
              <a:t>i</a:t>
            </a:r>
            <a:r>
              <a:rPr lang="en-US" altLang="zh-CN" dirty="0">
                <a:solidFill>
                  <a:schemeClr val="tx1"/>
                </a:solidFill>
                <a:latin typeface="华文楷体" panose="02010600040101010101" pitchFamily="2" charset="-122"/>
                <a:ea typeface="华文楷体" panose="02010600040101010101" pitchFamily="2" charset="-122"/>
              </a:rPr>
              <a:t>];</a:t>
            </a:r>
          </a:p>
          <a:p>
            <a:pPr algn="l"/>
            <a:r>
              <a:rPr lang="en-US" altLang="zh-CN" dirty="0">
                <a:solidFill>
                  <a:schemeClr val="tx1"/>
                </a:solidFill>
                <a:latin typeface="华文楷体" panose="02010600040101010101" pitchFamily="2" charset="-122"/>
                <a:ea typeface="华文楷体" panose="02010600040101010101" pitchFamily="2" charset="-122"/>
              </a:rPr>
              <a:t>    return TRUE;</a:t>
            </a:r>
          </a:p>
          <a:p>
            <a:pPr algn="l"/>
            <a:r>
              <a:rPr lang="en-US" altLang="zh-CN" dirty="0">
                <a:solidFill>
                  <a:schemeClr val="tx1"/>
                </a:solidFill>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1069645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42504" y="1466480"/>
            <a:ext cx="8412302"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28600">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r>
              <a:rPr lang="zh-CN" altLang="en-US" sz="2400" dirty="0">
                <a:solidFill>
                  <a:schemeClr val="tx1"/>
                </a:solidFill>
                <a:latin typeface="华文楷体" panose="02010600040101010101" pitchFamily="2" charset="-122"/>
                <a:ea typeface="华文楷体" panose="02010600040101010101" pitchFamily="2" charset="-122"/>
              </a:rPr>
              <a:t>对半搜索的递归算法</a:t>
            </a:r>
            <a:r>
              <a:rPr lang="en-US" altLang="zh-CN" sz="2400"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递归函数调用</a:t>
            </a:r>
          </a:p>
          <a:p>
            <a:pPr algn="l"/>
            <a:r>
              <a:rPr lang="en-US" altLang="zh-CN" sz="2100" dirty="0" err="1">
                <a:solidFill>
                  <a:schemeClr val="tx1"/>
                </a:solidFill>
                <a:latin typeface="华文楷体" panose="02010600040101010101" pitchFamily="2" charset="-122"/>
                <a:ea typeface="华文楷体" panose="02010600040101010101" pitchFamily="2" charset="-122"/>
              </a:rPr>
              <a:t>int</a:t>
            </a:r>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rPr>
              <a:t>BSearch</a:t>
            </a:r>
            <a:r>
              <a:rPr lang="en-US" altLang="zh-CN" sz="2100" dirty="0">
                <a:solidFill>
                  <a:schemeClr val="tx1"/>
                </a:solidFill>
                <a:latin typeface="华文楷体" panose="02010600040101010101" pitchFamily="2" charset="-122"/>
                <a:ea typeface="华文楷体" panose="02010600040101010101" pitchFamily="2" charset="-122"/>
              </a:rPr>
              <a:t>(List </a:t>
            </a:r>
            <a:r>
              <a:rPr lang="en-US" altLang="zh-CN" sz="2100" dirty="0" err="1">
                <a:solidFill>
                  <a:schemeClr val="tx1"/>
                </a:solidFill>
                <a:latin typeface="华文楷体" panose="02010600040101010101" pitchFamily="2" charset="-122"/>
                <a:ea typeface="华文楷体" panose="02010600040101010101" pitchFamily="2" charset="-122"/>
              </a:rPr>
              <a:t>lst</a:t>
            </a:r>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rPr>
              <a:t>KeyType</a:t>
            </a:r>
            <a:r>
              <a:rPr lang="en-US" altLang="zh-CN" sz="2100" dirty="0">
                <a:solidFill>
                  <a:schemeClr val="tx1"/>
                </a:solidFill>
                <a:latin typeface="华文楷体" panose="02010600040101010101" pitchFamily="2" charset="-122"/>
                <a:ea typeface="华文楷体" panose="02010600040101010101" pitchFamily="2" charset="-122"/>
              </a:rPr>
              <a:t> k, </a:t>
            </a:r>
            <a:r>
              <a:rPr lang="en-US" altLang="zh-CN" sz="2100" dirty="0" err="1">
                <a:solidFill>
                  <a:schemeClr val="tx1"/>
                </a:solidFill>
                <a:latin typeface="华文楷体" panose="02010600040101010101" pitchFamily="2" charset="-122"/>
                <a:ea typeface="华文楷体" panose="02010600040101010101" pitchFamily="2" charset="-122"/>
              </a:rPr>
              <a:t>int</a:t>
            </a:r>
            <a:r>
              <a:rPr lang="en-US" altLang="zh-CN" sz="2100" dirty="0">
                <a:solidFill>
                  <a:schemeClr val="tx1"/>
                </a:solidFill>
                <a:latin typeface="华文楷体" panose="02010600040101010101" pitchFamily="2" charset="-122"/>
                <a:ea typeface="华文楷体" panose="02010600040101010101" pitchFamily="2" charset="-122"/>
              </a:rPr>
              <a:t> low, </a:t>
            </a:r>
            <a:r>
              <a:rPr lang="en-US" altLang="zh-CN" sz="2100" dirty="0" err="1">
                <a:solidFill>
                  <a:schemeClr val="tx1"/>
                </a:solidFill>
                <a:latin typeface="华文楷体" panose="02010600040101010101" pitchFamily="2" charset="-122"/>
                <a:ea typeface="华文楷体" panose="02010600040101010101" pitchFamily="2" charset="-122"/>
              </a:rPr>
              <a:t>int</a:t>
            </a:r>
            <a:r>
              <a:rPr lang="en-US" altLang="zh-CN" sz="2100" dirty="0">
                <a:solidFill>
                  <a:schemeClr val="tx1"/>
                </a:solidFill>
                <a:latin typeface="华文楷体" panose="02010600040101010101" pitchFamily="2" charset="-122"/>
                <a:ea typeface="华文楷体" panose="02010600040101010101" pitchFamily="2" charset="-122"/>
              </a:rPr>
              <a:t> high)</a:t>
            </a:r>
          </a:p>
          <a:p>
            <a:pPr algn="l"/>
            <a:r>
              <a:rPr lang="en-US" altLang="zh-CN" sz="2100" dirty="0">
                <a:solidFill>
                  <a:schemeClr val="tx1"/>
                </a:solidFill>
                <a:latin typeface="华文楷体" panose="02010600040101010101" pitchFamily="2" charset="-122"/>
                <a:ea typeface="华文楷体" panose="02010600040101010101" pitchFamily="2" charset="-122"/>
              </a:rPr>
              <a:t>{                                         </a:t>
            </a:r>
            <a:endParaRPr lang="zh-CN" altLang="en-US" sz="2100" dirty="0">
              <a:solidFill>
                <a:schemeClr val="tx1"/>
              </a:solidFill>
              <a:latin typeface="华文楷体" panose="02010600040101010101" pitchFamily="2" charset="-122"/>
              <a:ea typeface="华文楷体" panose="02010600040101010101" pitchFamily="2" charset="-122"/>
            </a:endParaRPr>
          </a:p>
          <a:p>
            <a:pPr algn="l"/>
            <a:r>
              <a:rPr lang="zh-CN" altLang="en-US" sz="2100" dirty="0">
                <a:solidFill>
                  <a:schemeClr val="tx1"/>
                </a:solidFill>
                <a:latin typeface="华文楷体" panose="02010600040101010101" pitchFamily="2" charset="-122"/>
                <a:ea typeface="华文楷体" panose="02010600040101010101" pitchFamily="2" charset="-122"/>
              </a:rPr>
              <a:t>   </a:t>
            </a:r>
            <a:r>
              <a:rPr lang="en-US" altLang="zh-CN" sz="2100" dirty="0">
                <a:solidFill>
                  <a:schemeClr val="tx1"/>
                </a:solidFill>
                <a:latin typeface="华文楷体" panose="02010600040101010101" pitchFamily="2" charset="-122"/>
                <a:ea typeface="华文楷体" panose="02010600040101010101" pitchFamily="2" charset="-122"/>
              </a:rPr>
              <a:t>if  (low&lt;=high)</a:t>
            </a:r>
          </a:p>
          <a:p>
            <a:pPr algn="l"/>
            <a:r>
              <a:rPr lang="en-US" altLang="zh-CN" sz="2100" dirty="0">
                <a:solidFill>
                  <a:schemeClr val="tx1"/>
                </a:solidFill>
                <a:latin typeface="华文楷体" panose="02010600040101010101" pitchFamily="2" charset="-122"/>
                <a:ea typeface="华文楷体" panose="02010600040101010101" pitchFamily="2" charset="-122"/>
              </a:rPr>
              <a:t>   {</a:t>
            </a:r>
          </a:p>
          <a:p>
            <a:pPr algn="l"/>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rPr>
              <a:t>int</a:t>
            </a:r>
            <a:r>
              <a:rPr lang="en-US" altLang="zh-CN" sz="2100" dirty="0">
                <a:solidFill>
                  <a:schemeClr val="tx1"/>
                </a:solidFill>
                <a:latin typeface="华文楷体" panose="02010600040101010101" pitchFamily="2" charset="-122"/>
                <a:ea typeface="华文楷体" panose="02010600040101010101" pitchFamily="2" charset="-122"/>
              </a:rPr>
              <a:t> mid=(</a:t>
            </a:r>
            <a:r>
              <a:rPr lang="en-US" altLang="zh-CN" sz="2100" dirty="0" err="1">
                <a:solidFill>
                  <a:schemeClr val="tx1"/>
                </a:solidFill>
                <a:latin typeface="华文楷体" panose="02010600040101010101" pitchFamily="2" charset="-122"/>
                <a:ea typeface="华文楷体" panose="02010600040101010101" pitchFamily="2" charset="-122"/>
              </a:rPr>
              <a:t>low+high</a:t>
            </a:r>
            <a:r>
              <a:rPr lang="en-US" altLang="zh-CN" sz="2100" dirty="0">
                <a:solidFill>
                  <a:schemeClr val="tx1"/>
                </a:solidFill>
                <a:latin typeface="华文楷体" panose="02010600040101010101" pitchFamily="2" charset="-122"/>
                <a:ea typeface="华文楷体" panose="02010600040101010101" pitchFamily="2" charset="-122"/>
              </a:rPr>
              <a:t>)/2;                                        //</a:t>
            </a:r>
            <a:r>
              <a:rPr lang="zh-CN" altLang="en-US" sz="2100" dirty="0">
                <a:solidFill>
                  <a:schemeClr val="tx1"/>
                </a:solidFill>
                <a:latin typeface="华文楷体" panose="02010600040101010101" pitchFamily="2" charset="-122"/>
                <a:ea typeface="华文楷体" panose="02010600040101010101" pitchFamily="2" charset="-122"/>
              </a:rPr>
              <a:t>对半分割</a:t>
            </a:r>
          </a:p>
          <a:p>
            <a:pPr algn="l"/>
            <a:r>
              <a:rPr lang="zh-CN" altLang="en-US" sz="2100" dirty="0">
                <a:solidFill>
                  <a:schemeClr val="tx1"/>
                </a:solidFill>
                <a:latin typeface="华文楷体" panose="02010600040101010101" pitchFamily="2" charset="-122"/>
                <a:ea typeface="华文楷体" panose="02010600040101010101" pitchFamily="2" charset="-122"/>
              </a:rPr>
              <a:t>        </a:t>
            </a:r>
            <a:r>
              <a:rPr lang="en-US" altLang="zh-CN" sz="2100" dirty="0">
                <a:solidFill>
                  <a:schemeClr val="tx1"/>
                </a:solidFill>
                <a:latin typeface="华文楷体" panose="02010600040101010101" pitchFamily="2" charset="-122"/>
                <a:ea typeface="华文楷体" panose="02010600040101010101" pitchFamily="2" charset="-122"/>
              </a:rPr>
              <a:t>if (k&lt;</a:t>
            </a:r>
            <a:r>
              <a:rPr lang="en-US" altLang="zh-CN" sz="2100" dirty="0" err="1">
                <a:solidFill>
                  <a:schemeClr val="tx1"/>
                </a:solidFill>
                <a:latin typeface="华文楷体" panose="02010600040101010101" pitchFamily="2" charset="-122"/>
                <a:ea typeface="华文楷体" panose="02010600040101010101" pitchFamily="2" charset="-122"/>
              </a:rPr>
              <a:t>lst.Elements</a:t>
            </a:r>
            <a:r>
              <a:rPr lang="en-US" altLang="zh-CN" sz="2100" dirty="0">
                <a:solidFill>
                  <a:schemeClr val="tx1"/>
                </a:solidFill>
                <a:latin typeface="华文楷体" panose="02010600040101010101" pitchFamily="2" charset="-122"/>
                <a:ea typeface="华文楷体" panose="02010600040101010101" pitchFamily="2" charset="-122"/>
              </a:rPr>
              <a:t>[mid].Key) return </a:t>
            </a:r>
            <a:r>
              <a:rPr lang="en-US" altLang="zh-CN" sz="2100" dirty="0" err="1">
                <a:solidFill>
                  <a:schemeClr val="tx1"/>
                </a:solidFill>
                <a:latin typeface="华文楷体" panose="02010600040101010101" pitchFamily="2" charset="-122"/>
                <a:ea typeface="华文楷体" panose="02010600040101010101" pitchFamily="2" charset="-122"/>
              </a:rPr>
              <a:t>BSearch</a:t>
            </a:r>
            <a:r>
              <a:rPr lang="en-US" altLang="zh-CN" sz="2100" dirty="0">
                <a:solidFill>
                  <a:schemeClr val="tx1"/>
                </a:solidFill>
                <a:latin typeface="华文楷体" panose="02010600040101010101" pitchFamily="2" charset="-122"/>
                <a:ea typeface="华文楷体" panose="02010600040101010101" pitchFamily="2" charset="-122"/>
              </a:rPr>
              <a:t>(</a:t>
            </a:r>
            <a:r>
              <a:rPr lang="en-US" altLang="zh-CN" sz="2100" dirty="0" err="1">
                <a:solidFill>
                  <a:schemeClr val="tx1"/>
                </a:solidFill>
                <a:latin typeface="华文楷体" panose="02010600040101010101" pitchFamily="2" charset="-122"/>
                <a:ea typeface="华文楷体" panose="02010600040101010101" pitchFamily="2" charset="-122"/>
              </a:rPr>
              <a:t>lst</a:t>
            </a:r>
            <a:r>
              <a:rPr lang="en-US" altLang="zh-CN" sz="2100" dirty="0">
                <a:solidFill>
                  <a:schemeClr val="tx1"/>
                </a:solidFill>
                <a:latin typeface="华文楷体" panose="02010600040101010101" pitchFamily="2" charset="-122"/>
                <a:ea typeface="华文楷体" panose="02010600040101010101" pitchFamily="2" charset="-122"/>
              </a:rPr>
              <a:t>, k, low, mid-1);</a:t>
            </a:r>
          </a:p>
          <a:p>
            <a:r>
              <a:rPr lang="en-US" altLang="zh-CN" sz="2100" dirty="0">
                <a:solidFill>
                  <a:schemeClr val="tx1"/>
                </a:solidFill>
                <a:latin typeface="华文楷体" panose="02010600040101010101" pitchFamily="2" charset="-122"/>
                <a:ea typeface="华文楷体" panose="02010600040101010101" pitchFamily="2" charset="-122"/>
              </a:rPr>
              <a:t>	  else if (k&gt;</a:t>
            </a:r>
            <a:r>
              <a:rPr lang="en-US" altLang="zh-CN" sz="2100" dirty="0" err="1">
                <a:solidFill>
                  <a:schemeClr val="tx1"/>
                </a:solidFill>
                <a:latin typeface="华文楷体" panose="02010600040101010101" pitchFamily="2" charset="-122"/>
                <a:ea typeface="华文楷体" panose="02010600040101010101" pitchFamily="2" charset="-122"/>
              </a:rPr>
              <a:t>lst.Elements</a:t>
            </a:r>
            <a:r>
              <a:rPr lang="en-US" altLang="zh-CN" sz="2100" dirty="0">
                <a:solidFill>
                  <a:schemeClr val="tx1"/>
                </a:solidFill>
                <a:latin typeface="华文楷体" panose="02010600040101010101" pitchFamily="2" charset="-122"/>
                <a:ea typeface="华文楷体" panose="02010600040101010101" pitchFamily="2" charset="-122"/>
              </a:rPr>
              <a:t>[mid].Key) return </a:t>
            </a:r>
            <a:r>
              <a:rPr lang="en-US" altLang="zh-CN" sz="2100" dirty="0" err="1">
                <a:solidFill>
                  <a:schemeClr val="tx1"/>
                </a:solidFill>
                <a:latin typeface="华文楷体" panose="02010600040101010101" pitchFamily="2" charset="-122"/>
                <a:ea typeface="华文楷体" panose="02010600040101010101" pitchFamily="2" charset="-122"/>
              </a:rPr>
              <a:t>BSearch</a:t>
            </a:r>
            <a:r>
              <a:rPr lang="en-US" altLang="zh-CN" sz="2100" dirty="0">
                <a:solidFill>
                  <a:schemeClr val="tx1"/>
                </a:solidFill>
                <a:latin typeface="华文楷体" panose="02010600040101010101" pitchFamily="2" charset="-122"/>
                <a:ea typeface="华文楷体" panose="02010600040101010101" pitchFamily="2" charset="-122"/>
              </a:rPr>
              <a:t>(</a:t>
            </a:r>
            <a:r>
              <a:rPr lang="en-US" altLang="zh-CN" sz="2100" dirty="0" err="1">
                <a:solidFill>
                  <a:schemeClr val="tx1"/>
                </a:solidFill>
                <a:latin typeface="华文楷体" panose="02010600040101010101" pitchFamily="2" charset="-122"/>
                <a:ea typeface="华文楷体" panose="02010600040101010101" pitchFamily="2" charset="-122"/>
              </a:rPr>
              <a:t>lst</a:t>
            </a:r>
            <a:r>
              <a:rPr lang="en-US" altLang="zh-CN" sz="2100" dirty="0">
                <a:solidFill>
                  <a:schemeClr val="tx1"/>
                </a:solidFill>
                <a:latin typeface="华文楷体" panose="02010600040101010101" pitchFamily="2" charset="-122"/>
                <a:ea typeface="华文楷体" panose="02010600040101010101" pitchFamily="2" charset="-122"/>
              </a:rPr>
              <a:t>, k, mid+1, high);</a:t>
            </a:r>
          </a:p>
          <a:p>
            <a:pPr algn="l"/>
            <a:r>
              <a:rPr lang="en-US" altLang="zh-CN" sz="2100" dirty="0">
                <a:solidFill>
                  <a:schemeClr val="tx1"/>
                </a:solidFill>
                <a:latin typeface="华文楷体" panose="02010600040101010101" pitchFamily="2" charset="-122"/>
                <a:ea typeface="华文楷体" panose="02010600040101010101" pitchFamily="2" charset="-122"/>
              </a:rPr>
              <a:t>	       else return mid;                               //</a:t>
            </a:r>
            <a:r>
              <a:rPr lang="zh-CN" altLang="en-US" sz="2100" dirty="0">
                <a:solidFill>
                  <a:schemeClr val="tx1"/>
                </a:solidFill>
                <a:latin typeface="华文楷体" panose="02010600040101010101" pitchFamily="2" charset="-122"/>
                <a:ea typeface="华文楷体" panose="02010600040101010101" pitchFamily="2" charset="-122"/>
              </a:rPr>
              <a:t>搜索成功</a:t>
            </a:r>
          </a:p>
          <a:p>
            <a:pPr algn="l"/>
            <a:r>
              <a:rPr lang="zh-CN" altLang="en-US" sz="2100" dirty="0">
                <a:solidFill>
                  <a:schemeClr val="tx1"/>
                </a:solidFill>
                <a:latin typeface="华文楷体" panose="02010600040101010101" pitchFamily="2" charset="-122"/>
                <a:ea typeface="华文楷体" panose="02010600040101010101" pitchFamily="2" charset="-122"/>
              </a:rPr>
              <a:t>    </a:t>
            </a:r>
            <a:r>
              <a:rPr lang="en-US" altLang="zh-CN" sz="2100" dirty="0">
                <a:solidFill>
                  <a:schemeClr val="tx1"/>
                </a:solidFill>
                <a:latin typeface="华文楷体" panose="02010600040101010101" pitchFamily="2" charset="-122"/>
                <a:ea typeface="华文楷体" panose="02010600040101010101" pitchFamily="2" charset="-122"/>
              </a:rPr>
              <a:t>}</a:t>
            </a:r>
          </a:p>
          <a:p>
            <a:pPr algn="l"/>
            <a:r>
              <a:rPr lang="en-US" altLang="zh-CN" sz="2100" dirty="0">
                <a:solidFill>
                  <a:schemeClr val="tx1"/>
                </a:solidFill>
                <a:latin typeface="华文楷体" panose="02010600040101010101" pitchFamily="2" charset="-122"/>
                <a:ea typeface="华文楷体" panose="02010600040101010101" pitchFamily="2" charset="-122"/>
              </a:rPr>
              <a:t>     return -1;                                                             //</a:t>
            </a:r>
            <a:r>
              <a:rPr lang="zh-CN" altLang="en-US" sz="2100" dirty="0">
                <a:solidFill>
                  <a:schemeClr val="tx1"/>
                </a:solidFill>
                <a:latin typeface="华文楷体" panose="02010600040101010101" pitchFamily="2" charset="-122"/>
                <a:ea typeface="华文楷体" panose="02010600040101010101" pitchFamily="2" charset="-122"/>
              </a:rPr>
              <a:t>搜索失败 </a:t>
            </a:r>
          </a:p>
          <a:p>
            <a:pPr algn="l"/>
            <a:r>
              <a:rPr lang="en-US" altLang="zh-CN" sz="2100" dirty="0">
                <a:solidFill>
                  <a:schemeClr val="tx1"/>
                </a:solidFill>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2128840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730333" y="797513"/>
            <a:ext cx="793568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r>
              <a:rPr lang="zh-CN" altLang="en-US" sz="2100" dirty="0">
                <a:solidFill>
                  <a:schemeClr val="tx1"/>
                </a:solidFill>
                <a:latin typeface="华文楷体" panose="02010600040101010101" pitchFamily="2" charset="-122"/>
                <a:ea typeface="华文楷体" panose="02010600040101010101" pitchFamily="2" charset="-122"/>
              </a:rPr>
              <a:t>对半搜索的迭代算法</a:t>
            </a:r>
          </a:p>
          <a:p>
            <a:pPr algn="l"/>
            <a:r>
              <a:rPr lang="en-US" altLang="zh-CN" sz="2100" dirty="0">
                <a:solidFill>
                  <a:schemeClr val="tx1"/>
                </a:solidFill>
                <a:latin typeface="华文楷体" panose="02010600040101010101" pitchFamily="2" charset="-122"/>
                <a:ea typeface="华文楷体" panose="02010600040101010101" pitchFamily="2" charset="-122"/>
              </a:rPr>
              <a:t>BOOL </a:t>
            </a:r>
            <a:r>
              <a:rPr lang="en-US" altLang="zh-CN" sz="2100" dirty="0" err="1">
                <a:solidFill>
                  <a:schemeClr val="tx1"/>
                </a:solidFill>
                <a:latin typeface="华文楷体" panose="02010600040101010101" pitchFamily="2" charset="-122"/>
                <a:ea typeface="华文楷体" panose="02010600040101010101" pitchFamily="2" charset="-122"/>
              </a:rPr>
              <a:t>BSearch</a:t>
            </a:r>
            <a:r>
              <a:rPr lang="en-US" altLang="zh-CN" sz="2100" dirty="0">
                <a:solidFill>
                  <a:schemeClr val="tx1"/>
                </a:solidFill>
                <a:latin typeface="华文楷体" panose="02010600040101010101" pitchFamily="2" charset="-122"/>
                <a:ea typeface="华文楷体" panose="02010600040101010101" pitchFamily="2" charset="-122"/>
              </a:rPr>
              <a:t>(List </a:t>
            </a:r>
            <a:r>
              <a:rPr lang="en-US" altLang="zh-CN" sz="2100" dirty="0" err="1">
                <a:solidFill>
                  <a:schemeClr val="tx1"/>
                </a:solidFill>
                <a:latin typeface="华文楷体" panose="02010600040101010101" pitchFamily="2" charset="-122"/>
                <a:ea typeface="华文楷体" panose="02010600040101010101" pitchFamily="2" charset="-122"/>
              </a:rPr>
              <a:t>lst</a:t>
            </a:r>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rPr>
              <a:t>KeyType</a:t>
            </a:r>
            <a:r>
              <a:rPr lang="en-US" altLang="zh-CN" sz="2100" dirty="0">
                <a:solidFill>
                  <a:schemeClr val="tx1"/>
                </a:solidFill>
                <a:latin typeface="华文楷体" panose="02010600040101010101" pitchFamily="2" charset="-122"/>
                <a:ea typeface="华文楷体" panose="02010600040101010101" pitchFamily="2" charset="-122"/>
              </a:rPr>
              <a:t> k, Entry* x)</a:t>
            </a:r>
          </a:p>
          <a:p>
            <a:pPr algn="l"/>
            <a:r>
              <a:rPr lang="en-US" altLang="zh-CN" sz="2100" dirty="0">
                <a:solidFill>
                  <a:schemeClr val="tx1"/>
                </a:solidFill>
                <a:latin typeface="华文楷体" panose="02010600040101010101" pitchFamily="2" charset="-122"/>
                <a:ea typeface="华文楷体" panose="02010600040101010101" pitchFamily="2" charset="-122"/>
              </a:rPr>
              <a:t>{</a:t>
            </a:r>
          </a:p>
          <a:p>
            <a:pPr algn="l"/>
            <a:r>
              <a:rPr lang="en-US" altLang="zh-CN" sz="2100" dirty="0">
                <a:solidFill>
                  <a:schemeClr val="tx1"/>
                </a:solidFill>
                <a:latin typeface="华文楷体" panose="02010600040101010101" pitchFamily="2" charset="-122"/>
                <a:ea typeface="华文楷体" panose="02010600040101010101" pitchFamily="2" charset="-122"/>
              </a:rPr>
              <a:t>        </a:t>
            </a:r>
            <a:r>
              <a:rPr lang="en-US" altLang="zh-CN" sz="2100" dirty="0" err="1">
                <a:solidFill>
                  <a:schemeClr val="tx1"/>
                </a:solidFill>
                <a:latin typeface="华文楷体" panose="02010600040101010101" pitchFamily="2" charset="-122"/>
                <a:ea typeface="华文楷体" panose="02010600040101010101" pitchFamily="2" charset="-122"/>
              </a:rPr>
              <a:t>int</a:t>
            </a:r>
            <a:r>
              <a:rPr lang="en-US" altLang="zh-CN" sz="2100" dirty="0">
                <a:solidFill>
                  <a:schemeClr val="tx1"/>
                </a:solidFill>
                <a:latin typeface="华文楷体" panose="02010600040101010101" pitchFamily="2" charset="-122"/>
                <a:ea typeface="华文楷体" panose="02010600040101010101" pitchFamily="2" charset="-122"/>
              </a:rPr>
              <a:t> mid, low=0, high=lst.Size-1;</a:t>
            </a:r>
          </a:p>
          <a:p>
            <a:pPr algn="l"/>
            <a:r>
              <a:rPr lang="en-US" altLang="zh-CN" sz="2100" dirty="0">
                <a:solidFill>
                  <a:schemeClr val="tx1"/>
                </a:solidFill>
                <a:latin typeface="华文楷体" panose="02010600040101010101" pitchFamily="2" charset="-122"/>
                <a:ea typeface="华文楷体" panose="02010600040101010101" pitchFamily="2" charset="-122"/>
              </a:rPr>
              <a:t>        while  (low&lt;=high)</a:t>
            </a:r>
          </a:p>
          <a:p>
            <a:pPr algn="l"/>
            <a:r>
              <a:rPr lang="en-US" altLang="zh-CN" sz="2100" dirty="0">
                <a:solidFill>
                  <a:schemeClr val="tx1"/>
                </a:solidFill>
                <a:latin typeface="华文楷体" panose="02010600040101010101" pitchFamily="2" charset="-122"/>
                <a:ea typeface="华文楷体" panose="02010600040101010101" pitchFamily="2" charset="-122"/>
              </a:rPr>
              <a:t>      {</a:t>
            </a:r>
          </a:p>
          <a:p>
            <a:pPr algn="l"/>
            <a:r>
              <a:rPr lang="en-US" altLang="zh-CN" sz="2100" dirty="0">
                <a:solidFill>
                  <a:schemeClr val="tx1"/>
                </a:solidFill>
                <a:latin typeface="华文楷体" panose="02010600040101010101" pitchFamily="2" charset="-122"/>
                <a:ea typeface="华文楷体" panose="02010600040101010101" pitchFamily="2" charset="-122"/>
              </a:rPr>
              <a:t>        	mid=(</a:t>
            </a:r>
            <a:r>
              <a:rPr lang="en-US" altLang="zh-CN" sz="2100" dirty="0" err="1">
                <a:solidFill>
                  <a:schemeClr val="tx1"/>
                </a:solidFill>
                <a:latin typeface="华文楷体" panose="02010600040101010101" pitchFamily="2" charset="-122"/>
                <a:ea typeface="华文楷体" panose="02010600040101010101" pitchFamily="2" charset="-122"/>
              </a:rPr>
              <a:t>low+high</a:t>
            </a:r>
            <a:r>
              <a:rPr lang="en-US" altLang="zh-CN" sz="2100" dirty="0">
                <a:solidFill>
                  <a:schemeClr val="tx1"/>
                </a:solidFill>
                <a:latin typeface="华文楷体" panose="02010600040101010101" pitchFamily="2" charset="-122"/>
                <a:ea typeface="华文楷体" panose="02010600040101010101" pitchFamily="2" charset="-122"/>
              </a:rPr>
              <a:t>)/2;</a:t>
            </a:r>
          </a:p>
          <a:p>
            <a:pPr algn="l"/>
            <a:r>
              <a:rPr lang="en-US" altLang="zh-CN" sz="2100" dirty="0">
                <a:solidFill>
                  <a:schemeClr val="tx1"/>
                </a:solidFill>
                <a:latin typeface="华文楷体" panose="02010600040101010101" pitchFamily="2" charset="-122"/>
                <a:ea typeface="华文楷体" panose="02010600040101010101" pitchFamily="2" charset="-122"/>
              </a:rPr>
              <a:t>        	if (k&lt;</a:t>
            </a:r>
            <a:r>
              <a:rPr lang="en-US" altLang="zh-CN" sz="2100" dirty="0" err="1">
                <a:solidFill>
                  <a:schemeClr val="tx1"/>
                </a:solidFill>
                <a:latin typeface="华文楷体" panose="02010600040101010101" pitchFamily="2" charset="-122"/>
                <a:ea typeface="华文楷体" panose="02010600040101010101" pitchFamily="2" charset="-122"/>
              </a:rPr>
              <a:t>lst.Elements</a:t>
            </a:r>
            <a:r>
              <a:rPr lang="en-US" altLang="zh-CN" sz="2100" dirty="0">
                <a:solidFill>
                  <a:schemeClr val="tx1"/>
                </a:solidFill>
                <a:latin typeface="华文楷体" panose="02010600040101010101" pitchFamily="2" charset="-122"/>
                <a:ea typeface="华文楷体" panose="02010600040101010101" pitchFamily="2" charset="-122"/>
              </a:rPr>
              <a:t>[mid].Key) high=mid-1;</a:t>
            </a:r>
          </a:p>
          <a:p>
            <a:r>
              <a:rPr lang="en-US" altLang="zh-CN" sz="2100" dirty="0">
                <a:solidFill>
                  <a:schemeClr val="tx1"/>
                </a:solidFill>
                <a:latin typeface="华文楷体" panose="02010600040101010101" pitchFamily="2" charset="-122"/>
                <a:ea typeface="华文楷体" panose="02010600040101010101" pitchFamily="2" charset="-122"/>
              </a:rPr>
              <a:t>	       else if (k&gt;</a:t>
            </a:r>
            <a:r>
              <a:rPr lang="en-US" altLang="zh-CN" sz="2100" dirty="0" err="1">
                <a:solidFill>
                  <a:schemeClr val="tx1"/>
                </a:solidFill>
                <a:latin typeface="华文楷体" panose="02010600040101010101" pitchFamily="2" charset="-122"/>
                <a:ea typeface="华文楷体" panose="02010600040101010101" pitchFamily="2" charset="-122"/>
              </a:rPr>
              <a:t>lst.Elements</a:t>
            </a:r>
            <a:r>
              <a:rPr lang="en-US" altLang="zh-CN" sz="2100" dirty="0">
                <a:solidFill>
                  <a:schemeClr val="tx1"/>
                </a:solidFill>
                <a:latin typeface="华文楷体" panose="02010600040101010101" pitchFamily="2" charset="-122"/>
                <a:ea typeface="华文楷体" panose="02010600040101010101" pitchFamily="2" charset="-122"/>
              </a:rPr>
              <a:t>[mid].Key) low=m+1;</a:t>
            </a:r>
          </a:p>
          <a:p>
            <a:pPr algn="l"/>
            <a:r>
              <a:rPr lang="en-US" altLang="zh-CN" sz="2100" dirty="0">
                <a:solidFill>
                  <a:schemeClr val="tx1"/>
                </a:solidFill>
                <a:latin typeface="华文楷体" panose="02010600040101010101" pitchFamily="2" charset="-122"/>
                <a:ea typeface="华文楷体" panose="02010600040101010101" pitchFamily="2" charset="-122"/>
              </a:rPr>
              <a:t>                   else {</a:t>
            </a:r>
          </a:p>
          <a:p>
            <a:r>
              <a:rPr lang="en-US" altLang="zh-CN" sz="2100" dirty="0">
                <a:solidFill>
                  <a:schemeClr val="tx1"/>
                </a:solidFill>
                <a:latin typeface="华文楷体" panose="02010600040101010101" pitchFamily="2" charset="-122"/>
                <a:ea typeface="华文楷体" panose="02010600040101010101" pitchFamily="2" charset="-122"/>
              </a:rPr>
              <a:t>		     *x=</a:t>
            </a:r>
            <a:r>
              <a:rPr lang="en-US" altLang="zh-CN" sz="2100" dirty="0" err="1">
                <a:solidFill>
                  <a:schemeClr val="tx1"/>
                </a:solidFill>
                <a:latin typeface="华文楷体" panose="02010600040101010101" pitchFamily="2" charset="-122"/>
                <a:ea typeface="华文楷体" panose="02010600040101010101" pitchFamily="2" charset="-122"/>
              </a:rPr>
              <a:t>lst.Elements</a:t>
            </a:r>
            <a:r>
              <a:rPr lang="en-US" altLang="zh-CN" sz="2100" dirty="0">
                <a:solidFill>
                  <a:schemeClr val="tx1"/>
                </a:solidFill>
                <a:latin typeface="华文楷体" panose="02010600040101010101" pitchFamily="2" charset="-122"/>
                <a:ea typeface="华文楷体" panose="02010600040101010101" pitchFamily="2" charset="-122"/>
              </a:rPr>
              <a:t>[mid].;</a:t>
            </a:r>
          </a:p>
          <a:p>
            <a:pPr algn="l"/>
            <a:r>
              <a:rPr lang="en-US" altLang="zh-CN" sz="2100" dirty="0">
                <a:solidFill>
                  <a:schemeClr val="tx1"/>
                </a:solidFill>
                <a:latin typeface="华文楷体" panose="02010600040101010101" pitchFamily="2" charset="-122"/>
                <a:ea typeface="华文楷体" panose="02010600040101010101" pitchFamily="2" charset="-122"/>
              </a:rPr>
              <a:t>		     return TRUE;             //</a:t>
            </a:r>
            <a:r>
              <a:rPr lang="zh-CN" altLang="en-US" sz="2100" dirty="0">
                <a:solidFill>
                  <a:schemeClr val="tx1"/>
                </a:solidFill>
                <a:latin typeface="华文楷体" panose="02010600040101010101" pitchFamily="2" charset="-122"/>
                <a:ea typeface="华文楷体" panose="02010600040101010101" pitchFamily="2" charset="-122"/>
              </a:rPr>
              <a:t>搜索成功 </a:t>
            </a:r>
          </a:p>
          <a:p>
            <a:pPr algn="l"/>
            <a:r>
              <a:rPr lang="zh-CN" altLang="en-US" sz="2100" dirty="0">
                <a:solidFill>
                  <a:schemeClr val="tx1"/>
                </a:solidFill>
                <a:latin typeface="华文楷体" panose="02010600040101010101" pitchFamily="2" charset="-122"/>
                <a:ea typeface="华文楷体" panose="02010600040101010101" pitchFamily="2" charset="-122"/>
              </a:rPr>
              <a:t>		    </a:t>
            </a:r>
            <a:r>
              <a:rPr lang="en-US" altLang="zh-CN" sz="2100" dirty="0">
                <a:solidFill>
                  <a:schemeClr val="tx1"/>
                </a:solidFill>
                <a:latin typeface="华文楷体" panose="02010600040101010101" pitchFamily="2" charset="-122"/>
                <a:ea typeface="华文楷体" panose="02010600040101010101" pitchFamily="2" charset="-122"/>
              </a:rPr>
              <a:t>}</a:t>
            </a:r>
          </a:p>
          <a:p>
            <a:pPr algn="l"/>
            <a:r>
              <a:rPr lang="en-US" altLang="zh-CN" sz="2100" dirty="0">
                <a:solidFill>
                  <a:schemeClr val="tx1"/>
                </a:solidFill>
                <a:latin typeface="华文楷体" panose="02010600040101010101" pitchFamily="2" charset="-122"/>
                <a:ea typeface="华文楷体" panose="02010600040101010101" pitchFamily="2" charset="-122"/>
              </a:rPr>
              <a:t>      }</a:t>
            </a:r>
          </a:p>
          <a:p>
            <a:pPr algn="l"/>
            <a:r>
              <a:rPr lang="en-US" altLang="zh-CN" sz="2100" dirty="0">
                <a:solidFill>
                  <a:schemeClr val="tx1"/>
                </a:solidFill>
                <a:latin typeface="华文楷体" panose="02010600040101010101" pitchFamily="2" charset="-122"/>
                <a:ea typeface="华文楷体" panose="02010600040101010101" pitchFamily="2" charset="-122"/>
              </a:rPr>
              <a:t>       return FALSE;                                          //</a:t>
            </a:r>
            <a:r>
              <a:rPr lang="zh-CN" altLang="en-US" sz="2100" dirty="0">
                <a:solidFill>
                  <a:schemeClr val="tx1"/>
                </a:solidFill>
                <a:latin typeface="华文楷体" panose="02010600040101010101" pitchFamily="2" charset="-122"/>
                <a:ea typeface="华文楷体" panose="02010600040101010101" pitchFamily="2" charset="-122"/>
              </a:rPr>
              <a:t>搜索失败 </a:t>
            </a:r>
          </a:p>
          <a:p>
            <a:pPr algn="l"/>
            <a:r>
              <a:rPr lang="en-US" altLang="zh-CN" sz="2100" dirty="0">
                <a:solidFill>
                  <a:schemeClr val="tx1"/>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383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72365" y="2949142"/>
            <a:ext cx="4471880" cy="651309"/>
          </a:xfrm>
        </p:spPr>
        <p:txBody>
          <a:bodyPr>
            <a:normAutofit/>
          </a:bodyPr>
          <a:lstStyle/>
          <a:p>
            <a:pPr marL="0" indent="0">
              <a:buNone/>
            </a:pPr>
            <a:r>
              <a:rPr lang="zh-CN" altLang="en-US" sz="3000" dirty="0">
                <a:latin typeface="华文楷体" panose="02010600040101010101" pitchFamily="2" charset="-122"/>
                <a:ea typeface="华文楷体" panose="02010600040101010101" pitchFamily="2" charset="-122"/>
              </a:rPr>
              <a:t>对半搜索的搜索长度分析</a:t>
            </a:r>
          </a:p>
        </p:txBody>
      </p:sp>
    </p:spTree>
    <p:extLst>
      <p:ext uri="{BB962C8B-B14F-4D97-AF65-F5344CB8AC3E}">
        <p14:creationId xmlns:p14="http://schemas.microsoft.com/office/powerpoint/2010/main" val="4064603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ChangeArrowheads="1"/>
          </p:cNvSpPr>
          <p:nvPr/>
        </p:nvSpPr>
        <p:spPr bwMode="auto">
          <a:xfrm>
            <a:off x="447551" y="1118508"/>
            <a:ext cx="8271906" cy="3398044"/>
          </a:xfrm>
          <a:prstGeom prst="rect">
            <a:avLst/>
          </a:prstGeom>
          <a:noFill/>
          <a:ln w="9525">
            <a:noFill/>
            <a:miter lim="800000"/>
            <a:headEnd/>
            <a:tailEnd/>
          </a:ln>
          <a:effectLst/>
        </p:spPr>
        <p:txBody>
          <a:bodyPr/>
          <a:lstStyle/>
          <a:p>
            <a:pPr marL="257175" indent="-257175" algn="just">
              <a:buClr>
                <a:schemeClr val="hlink"/>
              </a:buClr>
              <a:buSzPct val="90000"/>
              <a:buBlip>
                <a:blip r:embed="rId2"/>
              </a:buBlip>
              <a:defRPr/>
            </a:pP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可以建立一棵二叉判定树来模拟对半搜索执行过程</a:t>
            </a:r>
          </a:p>
          <a:p>
            <a:pPr marL="257175" indent="-257175" algn="just">
              <a:buClr>
                <a:schemeClr val="hlink"/>
              </a:buClr>
              <a:buSzPct val="90000"/>
              <a:defRPr/>
            </a:pPr>
            <a:endParaRPr lang="zh-CN" altLang="en-US" sz="2100" b="1" dirty="0">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buClr>
                <a:schemeClr val="hlink"/>
              </a:buClr>
              <a:buSzPct val="90000"/>
              <a:buBlip>
                <a:blip r:embed="rId2"/>
              </a:buBlip>
              <a:defRPr/>
            </a:pP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二叉判定树的构造</a:t>
            </a:r>
            <a:endParaRPr lang="en-US" altLang="zh-CN" sz="2100" b="1" dirty="0">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buClr>
                <a:schemeClr val="hlink"/>
              </a:buClr>
              <a:buSzPct val="90000"/>
              <a:defRPr/>
            </a:pP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）根结点为首次选取的分割点</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r</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，分割点</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r</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将表</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T</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分为</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左表</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与</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右表</a:t>
            </a:r>
            <a:endParaRPr lang="en-US" altLang="zh-CN"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buClr>
                <a:schemeClr val="hlink"/>
              </a:buClr>
              <a:buSzPct val="90000"/>
              <a:defRPr/>
            </a:pP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左表</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中选取分割点</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s</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作为上一个分割点</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r</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的左孩子，分割点</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s</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将表</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T</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分为</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左表</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与</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右表</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，继续步骤（</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）直到</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左表与右表为空</a:t>
            </a:r>
            <a:endParaRPr lang="en-US" altLang="zh-CN"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buClr>
                <a:schemeClr val="hlink"/>
              </a:buClr>
              <a:buSzPct val="90000"/>
              <a:defRPr/>
            </a:pP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右表</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中选取分割点</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s</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作为上一个分割点</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r</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的右孩子，分割点</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s</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将表</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T</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分为</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左表</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与</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右表</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，继续步骤（</a:t>
            </a:r>
            <a:r>
              <a:rPr lang="en-US" altLang="zh-CN" sz="21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100" b="1" dirty="0">
                <a:latin typeface="华文楷体" panose="02010600040101010101" pitchFamily="2" charset="-122"/>
                <a:ea typeface="华文楷体" panose="02010600040101010101" pitchFamily="2" charset="-122"/>
                <a:cs typeface="Times New Roman" panose="02020603050405020304" pitchFamily="18" charset="0"/>
              </a:rPr>
              <a:t>）直到</a:t>
            </a:r>
            <a:r>
              <a:rPr lang="zh-CN" altLang="en-US" sz="21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左表与右表为空</a:t>
            </a:r>
            <a:endParaRPr lang="en-US" altLang="zh-CN" sz="2100" b="1" dirty="0">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buClr>
                <a:schemeClr val="hlink"/>
              </a:buClr>
              <a:buSzPct val="90000"/>
              <a:defRPr/>
            </a:pPr>
            <a:endParaRPr lang="zh-CN" altLang="en-US" sz="2100" b="1" dirty="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85626745"/>
              </p:ext>
            </p:extLst>
          </p:nvPr>
        </p:nvGraphicFramePr>
        <p:xfrm>
          <a:off x="1550719" y="3830752"/>
          <a:ext cx="60960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0</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4</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5</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7</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8</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9</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21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30</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41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52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54</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66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72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83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97</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36647905"/>
              </p:ext>
            </p:extLst>
          </p:nvPr>
        </p:nvGraphicFramePr>
        <p:xfrm>
          <a:off x="5165271" y="5061116"/>
          <a:ext cx="30480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5</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7</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8</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9</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54</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66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72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83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97</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27332110"/>
              </p:ext>
            </p:extLst>
          </p:nvPr>
        </p:nvGraphicFramePr>
        <p:xfrm>
          <a:off x="1575953" y="5061116"/>
          <a:ext cx="24384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0</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21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30</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41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3" name="椭圆 2"/>
          <p:cNvSpPr/>
          <p:nvPr/>
        </p:nvSpPr>
        <p:spPr>
          <a:xfrm>
            <a:off x="4329669" y="5185806"/>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357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09178958"/>
              </p:ext>
            </p:extLst>
          </p:nvPr>
        </p:nvGraphicFramePr>
        <p:xfrm>
          <a:off x="4924796" y="1142258"/>
          <a:ext cx="30480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5</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7</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8</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9</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54</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66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72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83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97</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19323319"/>
              </p:ext>
            </p:extLst>
          </p:nvPr>
        </p:nvGraphicFramePr>
        <p:xfrm>
          <a:off x="1335478" y="1142258"/>
          <a:ext cx="24384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0</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21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30</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41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3" name="椭圆 2"/>
          <p:cNvSpPr/>
          <p:nvPr/>
        </p:nvSpPr>
        <p:spPr>
          <a:xfrm>
            <a:off x="4088080" y="1275855"/>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p:txBody>
      </p:sp>
      <p:sp>
        <p:nvSpPr>
          <p:cNvPr id="2" name="下箭头 1"/>
          <p:cNvSpPr/>
          <p:nvPr/>
        </p:nvSpPr>
        <p:spPr>
          <a:xfrm>
            <a:off x="2297876" y="2006188"/>
            <a:ext cx="409699" cy="4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8" name="表格 7"/>
          <p:cNvGraphicFramePr>
            <a:graphicFrameLocks noGrp="1"/>
          </p:cNvGraphicFramePr>
          <p:nvPr>
            <p:extLst>
              <p:ext uri="{D42A27DB-BD31-4B8C-83A1-F6EECF244321}">
                <p14:modId xmlns:p14="http://schemas.microsoft.com/office/powerpoint/2010/main" val="1109737052"/>
              </p:ext>
            </p:extLst>
          </p:nvPr>
        </p:nvGraphicFramePr>
        <p:xfrm>
          <a:off x="1284515" y="2298618"/>
          <a:ext cx="6096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0</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21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168962775"/>
              </p:ext>
            </p:extLst>
          </p:nvPr>
        </p:nvGraphicFramePr>
        <p:xfrm>
          <a:off x="2868880" y="2298618"/>
          <a:ext cx="12192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36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41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sp>
        <p:nvSpPr>
          <p:cNvPr id="10" name="椭圆 9"/>
          <p:cNvSpPr/>
          <p:nvPr/>
        </p:nvSpPr>
        <p:spPr>
          <a:xfrm>
            <a:off x="2168731" y="2512374"/>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cxnSp>
        <p:nvCxnSpPr>
          <p:cNvPr id="11" name="直接箭头连接符 10"/>
          <p:cNvCxnSpPr>
            <a:stCxn id="3" idx="3"/>
            <a:endCxn id="10" idx="7"/>
          </p:cNvCxnSpPr>
          <p:nvPr/>
        </p:nvCxnSpPr>
        <p:spPr>
          <a:xfrm flipH="1">
            <a:off x="2602055" y="1678771"/>
            <a:ext cx="1560372" cy="9027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03316" y="3517323"/>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p:txBody>
      </p:sp>
      <p:cxnSp>
        <p:nvCxnSpPr>
          <p:cNvPr id="14" name="直接箭头连接符 13"/>
          <p:cNvCxnSpPr>
            <a:stCxn id="10" idx="3"/>
            <a:endCxn id="13" idx="0"/>
          </p:cNvCxnSpPr>
          <p:nvPr/>
        </p:nvCxnSpPr>
        <p:spPr>
          <a:xfrm flipH="1">
            <a:off x="1557152" y="2915289"/>
            <a:ext cx="685926" cy="60203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下箭头 16"/>
          <p:cNvSpPr/>
          <p:nvPr/>
        </p:nvSpPr>
        <p:spPr>
          <a:xfrm>
            <a:off x="3249386" y="3111335"/>
            <a:ext cx="409699" cy="4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椭圆 18"/>
          <p:cNvSpPr/>
          <p:nvPr/>
        </p:nvSpPr>
        <p:spPr>
          <a:xfrm>
            <a:off x="2809193" y="3529941"/>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1959524930"/>
              </p:ext>
            </p:extLst>
          </p:nvPr>
        </p:nvGraphicFramePr>
        <p:xfrm>
          <a:off x="3613067" y="3410445"/>
          <a:ext cx="6096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41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cxnSp>
        <p:nvCxnSpPr>
          <p:cNvPr id="21" name="直接箭头连接符 20"/>
          <p:cNvCxnSpPr>
            <a:stCxn id="10" idx="5"/>
            <a:endCxn id="19" idx="0"/>
          </p:cNvCxnSpPr>
          <p:nvPr/>
        </p:nvCxnSpPr>
        <p:spPr>
          <a:xfrm>
            <a:off x="2602055" y="2915290"/>
            <a:ext cx="460974" cy="61465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下箭头 24"/>
          <p:cNvSpPr/>
          <p:nvPr/>
        </p:nvSpPr>
        <p:spPr>
          <a:xfrm>
            <a:off x="3249385" y="4198031"/>
            <a:ext cx="409699" cy="4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nvSpPr>
        <p:spPr>
          <a:xfrm>
            <a:off x="3709681" y="4198031"/>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p:txBody>
      </p:sp>
      <p:cxnSp>
        <p:nvCxnSpPr>
          <p:cNvPr id="27" name="直接箭头连接符 26"/>
          <p:cNvCxnSpPr>
            <a:stCxn id="19" idx="5"/>
            <a:endCxn id="26" idx="1"/>
          </p:cNvCxnSpPr>
          <p:nvPr/>
        </p:nvCxnSpPr>
        <p:spPr>
          <a:xfrm>
            <a:off x="3242517" y="3932856"/>
            <a:ext cx="541511" cy="33430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6184075" y="2443245"/>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7</a:t>
            </a:r>
            <a:endParaRPr lang="zh-CN" altLang="en-US" b="1" dirty="0">
              <a:latin typeface="Times New Roman" panose="02020603050405020304" pitchFamily="18" charset="0"/>
              <a:cs typeface="Times New Roman" panose="02020603050405020304" pitchFamily="18" charset="0"/>
            </a:endParaRPr>
          </a:p>
        </p:txBody>
      </p:sp>
      <p:graphicFrame>
        <p:nvGraphicFramePr>
          <p:cNvPr id="32" name="表格 31"/>
          <p:cNvGraphicFramePr>
            <a:graphicFrameLocks noGrp="1"/>
          </p:cNvGraphicFramePr>
          <p:nvPr>
            <p:extLst>
              <p:ext uri="{D42A27DB-BD31-4B8C-83A1-F6EECF244321}">
                <p14:modId xmlns:p14="http://schemas.microsoft.com/office/powerpoint/2010/main" val="1297560505"/>
              </p:ext>
            </p:extLst>
          </p:nvPr>
        </p:nvGraphicFramePr>
        <p:xfrm>
          <a:off x="4843154" y="2298618"/>
          <a:ext cx="12192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5</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54</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66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563852777"/>
              </p:ext>
            </p:extLst>
          </p:nvPr>
        </p:nvGraphicFramePr>
        <p:xfrm>
          <a:off x="6824354" y="2298618"/>
          <a:ext cx="12192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8</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9</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83</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altLang="zh-CN" sz="1800" dirty="0">
                          <a:latin typeface="Times New Roman" panose="02020603050405020304" pitchFamily="18" charset="0"/>
                          <a:cs typeface="Times New Roman" panose="02020603050405020304" pitchFamily="18" charset="0"/>
                        </a:rPr>
                        <a:t>97</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cxnSp>
        <p:nvCxnSpPr>
          <p:cNvPr id="34" name="直接箭头连接符 33"/>
          <p:cNvCxnSpPr>
            <a:stCxn id="3" idx="5"/>
            <a:endCxn id="31" idx="0"/>
          </p:cNvCxnSpPr>
          <p:nvPr/>
        </p:nvCxnSpPr>
        <p:spPr>
          <a:xfrm>
            <a:off x="4521403" y="1678771"/>
            <a:ext cx="1916507" cy="76447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下箭头 36"/>
          <p:cNvSpPr/>
          <p:nvPr/>
        </p:nvSpPr>
        <p:spPr>
          <a:xfrm>
            <a:off x="6233061" y="1920834"/>
            <a:ext cx="409699" cy="4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下箭头 37"/>
          <p:cNvSpPr/>
          <p:nvPr/>
        </p:nvSpPr>
        <p:spPr>
          <a:xfrm>
            <a:off x="5274807" y="3111335"/>
            <a:ext cx="409699" cy="4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椭圆 38"/>
          <p:cNvSpPr/>
          <p:nvPr/>
        </p:nvSpPr>
        <p:spPr>
          <a:xfrm>
            <a:off x="4841482" y="3517323"/>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5</a:t>
            </a:r>
            <a:endParaRPr lang="zh-CN" altLang="en-US" b="1" dirty="0">
              <a:latin typeface="Times New Roman" panose="02020603050405020304" pitchFamily="18" charset="0"/>
              <a:cs typeface="Times New Roman" panose="02020603050405020304" pitchFamily="18" charset="0"/>
            </a:endParaRPr>
          </a:p>
        </p:txBody>
      </p:sp>
      <p:graphicFrame>
        <p:nvGraphicFramePr>
          <p:cNvPr id="40" name="表格 39"/>
          <p:cNvGraphicFramePr>
            <a:graphicFrameLocks noGrp="1"/>
          </p:cNvGraphicFramePr>
          <p:nvPr>
            <p:extLst>
              <p:ext uri="{D42A27DB-BD31-4B8C-83A1-F6EECF244321}">
                <p14:modId xmlns:p14="http://schemas.microsoft.com/office/powerpoint/2010/main" val="3759368389"/>
              </p:ext>
            </p:extLst>
          </p:nvPr>
        </p:nvGraphicFramePr>
        <p:xfrm>
          <a:off x="5574475" y="3410445"/>
          <a:ext cx="6096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66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cxnSp>
        <p:nvCxnSpPr>
          <p:cNvPr id="41" name="直接箭头连接符 40"/>
          <p:cNvCxnSpPr>
            <a:stCxn id="31" idx="3"/>
            <a:endCxn id="39" idx="0"/>
          </p:cNvCxnSpPr>
          <p:nvPr/>
        </p:nvCxnSpPr>
        <p:spPr>
          <a:xfrm flipH="1">
            <a:off x="5095318" y="2846160"/>
            <a:ext cx="1163104" cy="6711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下箭头 43"/>
          <p:cNvSpPr/>
          <p:nvPr/>
        </p:nvSpPr>
        <p:spPr>
          <a:xfrm>
            <a:off x="5267171" y="4103234"/>
            <a:ext cx="409699" cy="4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a:off x="5642941" y="4397250"/>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6</a:t>
            </a:r>
            <a:endParaRPr lang="zh-CN" altLang="en-US" b="1" dirty="0">
              <a:latin typeface="Times New Roman" panose="02020603050405020304" pitchFamily="18" charset="0"/>
              <a:cs typeface="Times New Roman" panose="02020603050405020304" pitchFamily="18" charset="0"/>
            </a:endParaRPr>
          </a:p>
        </p:txBody>
      </p:sp>
      <p:cxnSp>
        <p:nvCxnSpPr>
          <p:cNvPr id="46" name="直接箭头连接符 45"/>
          <p:cNvCxnSpPr>
            <a:stCxn id="39" idx="5"/>
            <a:endCxn id="45" idx="0"/>
          </p:cNvCxnSpPr>
          <p:nvPr/>
        </p:nvCxnSpPr>
        <p:spPr>
          <a:xfrm>
            <a:off x="5274807" y="3920239"/>
            <a:ext cx="621970" cy="47701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下箭头 48"/>
          <p:cNvSpPr/>
          <p:nvPr/>
        </p:nvSpPr>
        <p:spPr>
          <a:xfrm>
            <a:off x="7284957" y="3098718"/>
            <a:ext cx="409699" cy="4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椭圆 49"/>
          <p:cNvSpPr/>
          <p:nvPr/>
        </p:nvSpPr>
        <p:spPr>
          <a:xfrm>
            <a:off x="7184317" y="3530055"/>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8</a:t>
            </a:r>
            <a:endParaRPr lang="zh-CN" altLang="en-US" b="1" dirty="0">
              <a:latin typeface="Times New Roman" panose="02020603050405020304" pitchFamily="18" charset="0"/>
              <a:cs typeface="Times New Roman" panose="02020603050405020304" pitchFamily="18" charset="0"/>
            </a:endParaRPr>
          </a:p>
        </p:txBody>
      </p:sp>
      <p:graphicFrame>
        <p:nvGraphicFramePr>
          <p:cNvPr id="51" name="表格 50"/>
          <p:cNvGraphicFramePr>
            <a:graphicFrameLocks noGrp="1"/>
          </p:cNvGraphicFramePr>
          <p:nvPr>
            <p:extLst>
              <p:ext uri="{D42A27DB-BD31-4B8C-83A1-F6EECF244321}">
                <p14:modId xmlns:p14="http://schemas.microsoft.com/office/powerpoint/2010/main" val="3986507935"/>
              </p:ext>
            </p:extLst>
          </p:nvPr>
        </p:nvGraphicFramePr>
        <p:xfrm>
          <a:off x="7826333" y="3448194"/>
          <a:ext cx="609600" cy="685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342900">
                <a:tc>
                  <a:txBody>
                    <a:bodyPr/>
                    <a:lstStyle/>
                    <a:p>
                      <a:pPr algn="ctr"/>
                      <a:r>
                        <a:rPr lang="en-US" altLang="zh-CN" sz="1800" dirty="0">
                          <a:latin typeface="Times New Roman" panose="02020603050405020304" pitchFamily="18" charset="0"/>
                          <a:cs typeface="Times New Roman" panose="02020603050405020304" pitchFamily="18" charset="0"/>
                        </a:rPr>
                        <a:t>9</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42900">
                <a:tc>
                  <a:txBody>
                    <a:bodyPr/>
                    <a:lstStyle/>
                    <a:p>
                      <a:pPr algn="ctr"/>
                      <a:r>
                        <a:rPr lang="en-US" altLang="zh-CN" sz="1800" dirty="0">
                          <a:latin typeface="Times New Roman" panose="02020603050405020304" pitchFamily="18" charset="0"/>
                          <a:cs typeface="Times New Roman" panose="02020603050405020304" pitchFamily="18" charset="0"/>
                        </a:rPr>
                        <a:t>97</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bl>
          </a:graphicData>
        </a:graphic>
      </p:graphicFrame>
      <p:cxnSp>
        <p:nvCxnSpPr>
          <p:cNvPr id="52" name="直接箭头连接符 51"/>
          <p:cNvCxnSpPr>
            <a:stCxn id="31" idx="5"/>
            <a:endCxn id="50" idx="0"/>
          </p:cNvCxnSpPr>
          <p:nvPr/>
        </p:nvCxnSpPr>
        <p:spPr>
          <a:xfrm>
            <a:off x="6617398" y="2846161"/>
            <a:ext cx="820754" cy="68389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下箭头 54"/>
          <p:cNvSpPr/>
          <p:nvPr/>
        </p:nvSpPr>
        <p:spPr>
          <a:xfrm>
            <a:off x="7282289" y="4034105"/>
            <a:ext cx="409699" cy="4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椭圆 55"/>
          <p:cNvSpPr/>
          <p:nvPr/>
        </p:nvSpPr>
        <p:spPr>
          <a:xfrm>
            <a:off x="7877539" y="4452710"/>
            <a:ext cx="507671" cy="472045"/>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b="1" dirty="0">
                <a:latin typeface="Times New Roman" panose="02020603050405020304" pitchFamily="18" charset="0"/>
                <a:cs typeface="Times New Roman" panose="02020603050405020304" pitchFamily="18" charset="0"/>
              </a:rPr>
              <a:t>9</a:t>
            </a:r>
            <a:endParaRPr lang="zh-CN" altLang="en-US" b="1" dirty="0">
              <a:latin typeface="Times New Roman" panose="02020603050405020304" pitchFamily="18" charset="0"/>
              <a:cs typeface="Times New Roman" panose="02020603050405020304" pitchFamily="18" charset="0"/>
            </a:endParaRPr>
          </a:p>
        </p:txBody>
      </p:sp>
      <p:cxnSp>
        <p:nvCxnSpPr>
          <p:cNvPr id="57" name="直接箭头连接符 56"/>
          <p:cNvCxnSpPr>
            <a:stCxn id="50" idx="5"/>
            <a:endCxn id="56" idx="0"/>
          </p:cNvCxnSpPr>
          <p:nvPr/>
        </p:nvCxnSpPr>
        <p:spPr>
          <a:xfrm>
            <a:off x="7617640" y="3932970"/>
            <a:ext cx="513734" cy="5197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926" name="矩形 209925"/>
          <p:cNvSpPr/>
          <p:nvPr/>
        </p:nvSpPr>
        <p:spPr>
          <a:xfrm>
            <a:off x="-62345" y="5090434"/>
            <a:ext cx="8900057" cy="738664"/>
          </a:xfrm>
          <a:prstGeom prst="rect">
            <a:avLst/>
          </a:prstGeom>
        </p:spPr>
        <p:txBody>
          <a:bodyPr wrap="square">
            <a:spAutoFit/>
          </a:bodyPr>
          <a:lstStyle/>
          <a:p>
            <a:pPr marL="257175" indent="-257175" algn="just">
              <a:buClr>
                <a:schemeClr val="hlink"/>
              </a:buClr>
              <a:buSzPct val="90000"/>
              <a:defRPr/>
            </a:pP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5</a:t>
            </a:r>
            <a:r>
              <a:rPr lang="zh-CN" altLang="en-US" sz="2100" b="1" dirty="0">
                <a:latin typeface="Times New Roman" panose="02020603050405020304" pitchFamily="18" charset="0"/>
                <a:cs typeface="Times New Roman" panose="02020603050405020304" pitchFamily="18" charset="0"/>
              </a:rPr>
              <a:t>）构造到某个分割点</a:t>
            </a:r>
            <a:r>
              <a:rPr lang="en-US" altLang="zh-CN" sz="2100" b="1" dirty="0">
                <a:latin typeface="Times New Roman" panose="02020603050405020304" pitchFamily="18" charset="0"/>
                <a:cs typeface="Times New Roman" panose="02020603050405020304" pitchFamily="18" charset="0"/>
              </a:rPr>
              <a:t>m</a:t>
            </a:r>
            <a:r>
              <a:rPr lang="zh-CN" altLang="en-US" sz="2100" b="1" dirty="0">
                <a:latin typeface="Times New Roman" panose="02020603050405020304" pitchFamily="18" charset="0"/>
                <a:cs typeface="Times New Roman" panose="02020603050405020304" pitchFamily="18" charset="0"/>
              </a:rPr>
              <a:t>时，左表为空，则为其构造外结点</a:t>
            </a:r>
            <a:r>
              <a:rPr lang="en-US" altLang="zh-CN" sz="2100" b="1" dirty="0">
                <a:latin typeface="Times New Roman" panose="02020603050405020304" pitchFamily="18" charset="0"/>
                <a:cs typeface="Times New Roman" panose="02020603050405020304" pitchFamily="18" charset="0"/>
              </a:rPr>
              <a:t>m-1</a:t>
            </a:r>
            <a:r>
              <a:rPr lang="zh-CN" altLang="en-US" sz="2100" b="1" dirty="0">
                <a:latin typeface="Times New Roman" panose="02020603050405020304" pitchFamily="18" charset="0"/>
                <a:cs typeface="Times New Roman" panose="02020603050405020304" pitchFamily="18" charset="0"/>
              </a:rPr>
              <a:t>为左孩子</a:t>
            </a:r>
            <a:endParaRPr lang="en-US" altLang="zh-CN" sz="2100" b="1" dirty="0">
              <a:latin typeface="Times New Roman" panose="02020603050405020304" pitchFamily="18" charset="0"/>
              <a:cs typeface="Times New Roman" panose="02020603050405020304" pitchFamily="18" charset="0"/>
            </a:endParaRPr>
          </a:p>
          <a:p>
            <a:pPr marL="257175" indent="-257175" algn="just">
              <a:buClr>
                <a:schemeClr val="hlink"/>
              </a:buClr>
              <a:buSzPct val="90000"/>
              <a:defRPr/>
            </a:pP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6</a:t>
            </a:r>
            <a:r>
              <a:rPr lang="zh-CN" altLang="en-US" sz="2100" b="1" dirty="0">
                <a:latin typeface="Times New Roman" panose="02020603050405020304" pitchFamily="18" charset="0"/>
                <a:cs typeface="Times New Roman" panose="02020603050405020304" pitchFamily="18" charset="0"/>
              </a:rPr>
              <a:t>）构造到某个分割点</a:t>
            </a:r>
            <a:r>
              <a:rPr lang="en-US" altLang="zh-CN" sz="2100" b="1" dirty="0">
                <a:latin typeface="Times New Roman" panose="02020603050405020304" pitchFamily="18" charset="0"/>
                <a:cs typeface="Times New Roman" panose="02020603050405020304" pitchFamily="18" charset="0"/>
              </a:rPr>
              <a:t>m</a:t>
            </a:r>
            <a:r>
              <a:rPr lang="zh-CN" altLang="en-US" sz="2100" b="1" dirty="0">
                <a:latin typeface="Times New Roman" panose="02020603050405020304" pitchFamily="18" charset="0"/>
                <a:cs typeface="Times New Roman" panose="02020603050405020304" pitchFamily="18" charset="0"/>
              </a:rPr>
              <a:t>时，右表为空，则为其构造外结点</a:t>
            </a:r>
            <a:r>
              <a:rPr lang="en-US" altLang="zh-CN" sz="2100" b="1" dirty="0">
                <a:latin typeface="Times New Roman" panose="02020603050405020304" pitchFamily="18" charset="0"/>
                <a:cs typeface="Times New Roman" panose="02020603050405020304" pitchFamily="18" charset="0"/>
              </a:rPr>
              <a:t>m</a:t>
            </a:r>
            <a:r>
              <a:rPr lang="zh-CN" altLang="en-US" sz="2100" b="1" dirty="0">
                <a:latin typeface="Times New Roman" panose="02020603050405020304" pitchFamily="18" charset="0"/>
                <a:cs typeface="Times New Roman" panose="02020603050405020304" pitchFamily="18" charset="0"/>
              </a:rPr>
              <a:t>为右孩子</a:t>
            </a:r>
            <a:endParaRPr lang="en-US" altLang="zh-CN" sz="2100" b="1" dirty="0">
              <a:latin typeface="Times New Roman" panose="02020603050405020304" pitchFamily="18" charset="0"/>
              <a:cs typeface="Times New Roman" panose="02020603050405020304" pitchFamily="18" charset="0"/>
            </a:endParaRPr>
          </a:p>
        </p:txBody>
      </p:sp>
      <p:grpSp>
        <p:nvGrpSpPr>
          <p:cNvPr id="209949" name="组合 209948"/>
          <p:cNvGrpSpPr/>
          <p:nvPr/>
        </p:nvGrpSpPr>
        <p:grpSpPr>
          <a:xfrm>
            <a:off x="918093" y="3766077"/>
            <a:ext cx="8055134" cy="1374751"/>
            <a:chOff x="1224124" y="3878436"/>
            <a:chExt cx="10740178" cy="1833001"/>
          </a:xfrm>
        </p:grpSpPr>
        <p:sp>
          <p:nvSpPr>
            <p:cNvPr id="60" name="矩形 59"/>
            <p:cNvSpPr/>
            <p:nvPr/>
          </p:nvSpPr>
          <p:spPr>
            <a:xfrm>
              <a:off x="1224124" y="4483622"/>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cxnSp>
          <p:nvCxnSpPr>
            <p:cNvPr id="63" name="直接箭头连接符 62"/>
            <p:cNvCxnSpPr>
              <a:stCxn id="13" idx="3"/>
              <a:endCxn id="60" idx="0"/>
            </p:cNvCxnSpPr>
            <p:nvPr/>
          </p:nvCxnSpPr>
          <p:spPr>
            <a:xfrm flipH="1">
              <a:off x="1544758" y="4083985"/>
              <a:ext cx="292126" cy="39963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015017" y="4479337"/>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p:txBody>
        </p:sp>
        <p:cxnSp>
          <p:nvCxnSpPr>
            <p:cNvPr id="68" name="直接箭头连接符 67"/>
            <p:cNvCxnSpPr>
              <a:stCxn id="13" idx="5"/>
              <a:endCxn id="67" idx="0"/>
            </p:cNvCxnSpPr>
            <p:nvPr/>
          </p:nvCxnSpPr>
          <p:spPr>
            <a:xfrm>
              <a:off x="2315520" y="4083985"/>
              <a:ext cx="20131" cy="3953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3059589" y="4462307"/>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78" name="矩形 77"/>
            <p:cNvSpPr/>
            <p:nvPr/>
          </p:nvSpPr>
          <p:spPr>
            <a:xfrm>
              <a:off x="4189020" y="5064573"/>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sp>
          <p:nvSpPr>
            <p:cNvPr id="79" name="矩形 78"/>
            <p:cNvSpPr/>
            <p:nvPr/>
          </p:nvSpPr>
          <p:spPr>
            <a:xfrm>
              <a:off x="5649032" y="5084946"/>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p:txBody>
        </p:sp>
        <p:sp>
          <p:nvSpPr>
            <p:cNvPr id="80" name="矩形 79"/>
            <p:cNvSpPr/>
            <p:nvPr/>
          </p:nvSpPr>
          <p:spPr>
            <a:xfrm>
              <a:off x="5887727" y="4283279"/>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p:txBody>
        </p:sp>
        <p:sp>
          <p:nvSpPr>
            <p:cNvPr id="81" name="矩形 80"/>
            <p:cNvSpPr/>
            <p:nvPr/>
          </p:nvSpPr>
          <p:spPr>
            <a:xfrm>
              <a:off x="6762741" y="5075053"/>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5</a:t>
              </a:r>
              <a:endParaRPr lang="zh-CN" altLang="en-US" b="1" dirty="0">
                <a:latin typeface="Times New Roman" panose="02020603050405020304" pitchFamily="18" charset="0"/>
                <a:cs typeface="Times New Roman" panose="02020603050405020304" pitchFamily="18" charset="0"/>
              </a:endParaRPr>
            </a:p>
          </p:txBody>
        </p:sp>
        <p:sp>
          <p:nvSpPr>
            <p:cNvPr id="82" name="矩形 81"/>
            <p:cNvSpPr/>
            <p:nvPr/>
          </p:nvSpPr>
          <p:spPr>
            <a:xfrm>
              <a:off x="8406650" y="5122582"/>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6</a:t>
              </a:r>
              <a:endParaRPr lang="zh-CN" altLang="en-US" b="1" dirty="0">
                <a:latin typeface="Times New Roman" panose="02020603050405020304" pitchFamily="18" charset="0"/>
                <a:cs typeface="Times New Roman" panose="02020603050405020304" pitchFamily="18" charset="0"/>
              </a:endParaRPr>
            </a:p>
          </p:txBody>
        </p:sp>
        <p:sp>
          <p:nvSpPr>
            <p:cNvPr id="83" name="矩形 82"/>
            <p:cNvSpPr/>
            <p:nvPr/>
          </p:nvSpPr>
          <p:spPr>
            <a:xfrm>
              <a:off x="8757428" y="4194562"/>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7</a:t>
              </a:r>
              <a:endParaRPr lang="zh-CN" altLang="en-US" b="1" dirty="0">
                <a:latin typeface="Times New Roman" panose="02020603050405020304" pitchFamily="18" charset="0"/>
                <a:cs typeface="Times New Roman" panose="02020603050405020304" pitchFamily="18" charset="0"/>
              </a:endParaRPr>
            </a:p>
          </p:txBody>
        </p:sp>
        <p:sp>
          <p:nvSpPr>
            <p:cNvPr id="84" name="矩形 83"/>
            <p:cNvSpPr/>
            <p:nvPr/>
          </p:nvSpPr>
          <p:spPr>
            <a:xfrm>
              <a:off x="9774499" y="5182544"/>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8</a:t>
              </a:r>
              <a:endParaRPr lang="zh-CN" altLang="en-US" b="1" dirty="0">
                <a:latin typeface="Times New Roman" panose="02020603050405020304" pitchFamily="18" charset="0"/>
                <a:cs typeface="Times New Roman" panose="02020603050405020304" pitchFamily="18" charset="0"/>
              </a:endParaRPr>
            </a:p>
          </p:txBody>
        </p:sp>
        <p:sp>
          <p:nvSpPr>
            <p:cNvPr id="85" name="矩形 84"/>
            <p:cNvSpPr/>
            <p:nvPr/>
          </p:nvSpPr>
          <p:spPr>
            <a:xfrm>
              <a:off x="11323034" y="5182544"/>
              <a:ext cx="641268" cy="5288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b="1" dirty="0">
                  <a:latin typeface="Times New Roman" panose="02020603050405020304" pitchFamily="18" charset="0"/>
                  <a:cs typeface="Times New Roman" panose="02020603050405020304" pitchFamily="18" charset="0"/>
                </a:rPr>
                <a:t>9</a:t>
              </a:r>
              <a:endParaRPr lang="zh-CN" altLang="en-US" b="1" dirty="0">
                <a:latin typeface="Times New Roman" panose="02020603050405020304" pitchFamily="18" charset="0"/>
                <a:cs typeface="Times New Roman" panose="02020603050405020304" pitchFamily="18" charset="0"/>
              </a:endParaRPr>
            </a:p>
          </p:txBody>
        </p:sp>
        <p:cxnSp>
          <p:nvCxnSpPr>
            <p:cNvPr id="86" name="直接箭头连接符 85"/>
            <p:cNvCxnSpPr>
              <a:stCxn id="19" idx="3"/>
              <a:endCxn id="77" idx="0"/>
            </p:cNvCxnSpPr>
            <p:nvPr/>
          </p:nvCxnSpPr>
          <p:spPr>
            <a:xfrm flipH="1">
              <a:off x="3380223" y="4100808"/>
              <a:ext cx="464497" cy="3614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26" idx="2"/>
              <a:endCxn id="78" idx="0"/>
            </p:cNvCxnSpPr>
            <p:nvPr/>
          </p:nvCxnSpPr>
          <p:spPr>
            <a:xfrm flipH="1">
              <a:off x="4509654" y="4769071"/>
              <a:ext cx="436587" cy="29550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26" idx="6"/>
              <a:endCxn id="79" idx="0"/>
            </p:cNvCxnSpPr>
            <p:nvPr/>
          </p:nvCxnSpPr>
          <p:spPr>
            <a:xfrm>
              <a:off x="5623135" y="4769071"/>
              <a:ext cx="346531" cy="3158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39" idx="3"/>
              <a:endCxn id="80" idx="0"/>
            </p:cNvCxnSpPr>
            <p:nvPr/>
          </p:nvCxnSpPr>
          <p:spPr>
            <a:xfrm flipH="1">
              <a:off x="6208361" y="4083985"/>
              <a:ext cx="346078" cy="19929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45" idx="2"/>
              <a:endCxn id="81" idx="3"/>
            </p:cNvCxnSpPr>
            <p:nvPr/>
          </p:nvCxnSpPr>
          <p:spPr>
            <a:xfrm flipH="1">
              <a:off x="7404009" y="5034697"/>
              <a:ext cx="119912" cy="30480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45" idx="6"/>
              <a:endCxn id="82" idx="1"/>
            </p:cNvCxnSpPr>
            <p:nvPr/>
          </p:nvCxnSpPr>
          <p:spPr>
            <a:xfrm>
              <a:off x="8200815" y="5034697"/>
              <a:ext cx="205835" cy="3523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50" idx="2"/>
              <a:endCxn id="83" idx="0"/>
            </p:cNvCxnSpPr>
            <p:nvPr/>
          </p:nvCxnSpPr>
          <p:spPr>
            <a:xfrm flipH="1">
              <a:off x="9078062" y="3878436"/>
              <a:ext cx="501027" cy="31612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56" idx="2"/>
              <a:endCxn id="84" idx="3"/>
            </p:cNvCxnSpPr>
            <p:nvPr/>
          </p:nvCxnSpPr>
          <p:spPr>
            <a:xfrm flipH="1">
              <a:off x="10415767" y="5108643"/>
              <a:ext cx="87618" cy="3383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56" idx="6"/>
              <a:endCxn id="85" idx="1"/>
            </p:cNvCxnSpPr>
            <p:nvPr/>
          </p:nvCxnSpPr>
          <p:spPr>
            <a:xfrm>
              <a:off x="11180279" y="5108643"/>
              <a:ext cx="142755" cy="3383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6599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0992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09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7" grpId="0" animBg="1"/>
      <p:bldP spid="19" grpId="0" animBg="1"/>
      <p:bldP spid="25" grpId="0" animBg="1"/>
      <p:bldP spid="26" grpId="0" animBg="1"/>
      <p:bldP spid="31" grpId="0" animBg="1"/>
      <p:bldP spid="37" grpId="0" animBg="1"/>
      <p:bldP spid="38" grpId="0" animBg="1"/>
      <p:bldP spid="39" grpId="0" animBg="1"/>
      <p:bldP spid="44" grpId="0" animBg="1"/>
      <p:bldP spid="45" grpId="0" animBg="1"/>
      <p:bldP spid="49" grpId="0" animBg="1"/>
      <p:bldP spid="50" grpId="0" animBg="1"/>
      <p:bldP spid="55" grpId="0" animBg="1"/>
      <p:bldP spid="56" grpId="0" animBg="1"/>
      <p:bldP spid="2099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ChangeArrowheads="1"/>
          </p:cNvSpPr>
          <p:nvPr/>
        </p:nvSpPr>
        <p:spPr bwMode="auto">
          <a:xfrm>
            <a:off x="447551" y="1118508"/>
            <a:ext cx="8271906" cy="3398044"/>
          </a:xfrm>
          <a:prstGeom prst="rect">
            <a:avLst/>
          </a:prstGeom>
          <a:noFill/>
          <a:ln w="9525">
            <a:noFill/>
            <a:miter lim="800000"/>
            <a:headEnd/>
            <a:tailEnd/>
          </a:ln>
          <a:effectLst/>
        </p:spPr>
        <p:txBody>
          <a:bodyPr/>
          <a:lstStyle/>
          <a:p>
            <a:pPr marL="257175" indent="-257175" algn="just">
              <a:buClr>
                <a:schemeClr val="hlink"/>
              </a:buClr>
              <a:buSzPct val="90000"/>
              <a:buBlip>
                <a:blip r:embed="rId2"/>
              </a:buBlip>
              <a:defRPr/>
            </a:pPr>
            <a:r>
              <a:rPr lang="zh-CN" altLang="en-US" sz="2100" b="1" dirty="0">
                <a:solidFill>
                  <a:srgbClr val="FFFF00"/>
                </a:solidFill>
                <a:latin typeface="Times New Roman" panose="02020603050405020304" pitchFamily="18" charset="0"/>
                <a:cs typeface="Times New Roman" panose="02020603050405020304" pitchFamily="18" charset="0"/>
              </a:rPr>
              <a:t>搜索（</a:t>
            </a:r>
            <a:r>
              <a:rPr lang="en-US" altLang="zh-CN" sz="2100" b="1" dirty="0">
                <a:solidFill>
                  <a:srgbClr val="FFFF00"/>
                </a:solidFill>
                <a:latin typeface="Times New Roman" panose="02020603050405020304" pitchFamily="18" charset="0"/>
                <a:cs typeface="Times New Roman" panose="02020603050405020304" pitchFamily="18" charset="0"/>
              </a:rPr>
              <a:t>T, k</a:t>
            </a:r>
            <a:r>
              <a:rPr lang="zh-CN" altLang="en-US" sz="2100" b="1" dirty="0">
                <a:solidFill>
                  <a:srgbClr val="FFFF00"/>
                </a:solidFill>
                <a:latin typeface="Times New Roman" panose="02020603050405020304" pitchFamily="18" charset="0"/>
                <a:cs typeface="Times New Roman" panose="02020603050405020304" pitchFamily="18" charset="0"/>
              </a:rPr>
              <a:t>）</a:t>
            </a:r>
            <a:endParaRPr lang="en-US" altLang="zh-CN" sz="2100" b="1" dirty="0">
              <a:solidFill>
                <a:srgbClr val="FFFF00"/>
              </a:solidFill>
              <a:latin typeface="Times New Roman" panose="02020603050405020304" pitchFamily="18" charset="0"/>
              <a:cs typeface="Times New Roman" panose="02020603050405020304" pitchFamily="18" charset="0"/>
            </a:endParaRPr>
          </a:p>
          <a:p>
            <a:pPr algn="just">
              <a:buClr>
                <a:schemeClr val="hlink"/>
              </a:buClr>
              <a:buSzPct val="90000"/>
              <a:defRPr/>
            </a:pP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1</a:t>
            </a:r>
            <a:r>
              <a:rPr lang="zh-CN" altLang="en-US" sz="2100" b="1" dirty="0">
                <a:latin typeface="Times New Roman" panose="02020603050405020304" pitchFamily="18" charset="0"/>
                <a:cs typeface="Times New Roman" panose="02020603050405020304" pitchFamily="18" charset="0"/>
              </a:rPr>
              <a:t>）将（</a:t>
            </a:r>
            <a:r>
              <a:rPr lang="en-US" altLang="zh-CN" sz="2100" b="1" dirty="0">
                <a:latin typeface="Times New Roman" panose="02020603050405020304" pitchFamily="18" charset="0"/>
                <a:cs typeface="Times New Roman" panose="02020603050405020304" pitchFamily="18" charset="0"/>
              </a:rPr>
              <a:t>l=</a:t>
            </a:r>
            <a:r>
              <a:rPr lang="zh-CN" altLang="en-US" sz="2100" b="1" dirty="0">
                <a:latin typeface="Times New Roman" panose="02020603050405020304" pitchFamily="18" charset="0"/>
                <a:cs typeface="Times New Roman" panose="02020603050405020304" pitchFamily="18" charset="0"/>
              </a:rPr>
              <a:t>根结点的关键字）与（</a:t>
            </a:r>
            <a:r>
              <a:rPr lang="en-US" altLang="zh-CN" sz="2100" b="1" dirty="0">
                <a:latin typeface="Times New Roman" panose="02020603050405020304" pitchFamily="18" charset="0"/>
                <a:cs typeface="Times New Roman" panose="02020603050405020304" pitchFamily="18" charset="0"/>
              </a:rPr>
              <a:t>k</a:t>
            </a:r>
            <a:r>
              <a:rPr lang="zh-CN" altLang="en-US" sz="2100" b="1" dirty="0">
                <a:latin typeface="Times New Roman" panose="02020603050405020304" pitchFamily="18" charset="0"/>
                <a:cs typeface="Times New Roman" panose="02020603050405020304" pitchFamily="18" charset="0"/>
              </a:rPr>
              <a:t>）进行比较</a:t>
            </a:r>
            <a:endParaRPr lang="en-US" altLang="zh-CN" sz="2100" b="1" dirty="0">
              <a:solidFill>
                <a:srgbClr val="FFFF00"/>
              </a:solidFill>
              <a:latin typeface="Times New Roman" panose="02020603050405020304" pitchFamily="18" charset="0"/>
              <a:cs typeface="Times New Roman" panose="02020603050405020304" pitchFamily="18" charset="0"/>
            </a:endParaRPr>
          </a:p>
          <a:p>
            <a:pPr marL="257175" indent="-257175" algn="just">
              <a:buClr>
                <a:schemeClr val="hlink"/>
              </a:buClr>
              <a:buSzPct val="90000"/>
              <a:defRPr/>
            </a:pP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2</a:t>
            </a:r>
            <a:r>
              <a:rPr lang="zh-CN" altLang="en-US" sz="2100" b="1" dirty="0">
                <a:latin typeface="Times New Roman" panose="02020603050405020304" pitchFamily="18" charset="0"/>
                <a:cs typeface="Times New Roman" panose="02020603050405020304" pitchFamily="18" charset="0"/>
              </a:rPr>
              <a:t>）如果</a:t>
            </a:r>
            <a:r>
              <a:rPr lang="en-US" altLang="zh-CN" sz="2100" b="1" dirty="0">
                <a:latin typeface="Times New Roman" panose="02020603050405020304" pitchFamily="18" charset="0"/>
                <a:cs typeface="Times New Roman" panose="02020603050405020304" pitchFamily="18" charset="0"/>
              </a:rPr>
              <a:t>l=k</a:t>
            </a:r>
            <a:r>
              <a:rPr lang="zh-CN" altLang="en-US" sz="2100" b="1" dirty="0">
                <a:latin typeface="Times New Roman" panose="02020603050405020304" pitchFamily="18" charset="0"/>
                <a:cs typeface="Times New Roman" panose="02020603050405020304" pitchFamily="18" charset="0"/>
              </a:rPr>
              <a:t>，</a:t>
            </a:r>
            <a:r>
              <a:rPr lang="zh-CN" altLang="en-US" sz="2100" b="1" dirty="0">
                <a:solidFill>
                  <a:srgbClr val="FFFF00"/>
                </a:solidFill>
                <a:latin typeface="Times New Roman" panose="02020603050405020304" pitchFamily="18" charset="0"/>
                <a:cs typeface="Times New Roman" panose="02020603050405020304" pitchFamily="18" charset="0"/>
              </a:rPr>
              <a:t>成功搜索，返回</a:t>
            </a:r>
            <a:endParaRPr lang="en-US" altLang="zh-CN" sz="2100" b="1" dirty="0">
              <a:solidFill>
                <a:srgbClr val="FFFF00"/>
              </a:solidFill>
              <a:latin typeface="Times New Roman" panose="02020603050405020304" pitchFamily="18" charset="0"/>
              <a:cs typeface="Times New Roman" panose="02020603050405020304" pitchFamily="18" charset="0"/>
            </a:endParaRPr>
          </a:p>
          <a:p>
            <a:pPr marL="257175" indent="-257175" algn="just">
              <a:buClr>
                <a:schemeClr val="hlink"/>
              </a:buClr>
              <a:buSzPct val="90000"/>
              <a:defRPr/>
            </a:pP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4</a:t>
            </a:r>
            <a:r>
              <a:rPr lang="zh-CN" altLang="en-US" sz="2100" b="1" dirty="0">
                <a:latin typeface="Times New Roman" panose="02020603050405020304" pitchFamily="18" charset="0"/>
                <a:cs typeface="Times New Roman" panose="02020603050405020304" pitchFamily="18" charset="0"/>
              </a:rPr>
              <a:t>）如果</a:t>
            </a:r>
            <a:r>
              <a:rPr lang="en-US" altLang="zh-CN" sz="2100" b="1" dirty="0">
                <a:latin typeface="Times New Roman" panose="02020603050405020304" pitchFamily="18" charset="0"/>
                <a:cs typeface="Times New Roman" panose="02020603050405020304" pitchFamily="18" charset="0"/>
              </a:rPr>
              <a:t>l&gt;k</a:t>
            </a:r>
            <a:r>
              <a:rPr lang="zh-CN" altLang="en-US" sz="2100" b="1" dirty="0">
                <a:latin typeface="Times New Roman" panose="02020603050405020304" pitchFamily="18" charset="0"/>
                <a:cs typeface="Times New Roman" panose="02020603050405020304" pitchFamily="18" charset="0"/>
              </a:rPr>
              <a:t>，如果</a:t>
            </a:r>
            <a:r>
              <a:rPr lang="en-US" altLang="zh-CN" sz="2100" b="1" dirty="0">
                <a:latin typeface="Times New Roman" panose="02020603050405020304" pitchFamily="18" charset="0"/>
                <a:cs typeface="Times New Roman" panose="02020603050405020304" pitchFamily="18" charset="0"/>
              </a:rPr>
              <a:t>T</a:t>
            </a:r>
            <a:r>
              <a:rPr lang="zh-CN" altLang="en-US" sz="2100" b="1" dirty="0">
                <a:latin typeface="Times New Roman" panose="02020603050405020304" pitchFamily="18" charset="0"/>
                <a:cs typeface="Times New Roman" panose="02020603050405020304" pitchFamily="18" charset="0"/>
              </a:rPr>
              <a:t>的左子树不为空，</a:t>
            </a:r>
            <a:r>
              <a:rPr lang="zh-CN" altLang="en-US" sz="2100" b="1" dirty="0">
                <a:solidFill>
                  <a:srgbClr val="FFFF00"/>
                </a:solidFill>
                <a:latin typeface="Times New Roman" panose="02020603050405020304" pitchFamily="18" charset="0"/>
                <a:cs typeface="Times New Roman" panose="02020603050405020304" pitchFamily="18" charset="0"/>
              </a:rPr>
              <a:t>搜索（</a:t>
            </a:r>
            <a:r>
              <a:rPr lang="en-US" altLang="zh-CN" sz="2100" b="1" dirty="0">
                <a:solidFill>
                  <a:srgbClr val="FFFF00"/>
                </a:solidFill>
                <a:latin typeface="Times New Roman" panose="02020603050405020304" pitchFamily="18" charset="0"/>
                <a:cs typeface="Times New Roman" panose="02020603050405020304" pitchFamily="18" charset="0"/>
              </a:rPr>
              <a:t>T</a:t>
            </a:r>
            <a:r>
              <a:rPr lang="zh-CN" altLang="en-US" sz="2100" b="1" dirty="0">
                <a:solidFill>
                  <a:srgbClr val="FFFF00"/>
                </a:solidFill>
                <a:latin typeface="Times New Roman" panose="02020603050405020304" pitchFamily="18" charset="0"/>
                <a:cs typeface="Times New Roman" panose="02020603050405020304" pitchFamily="18" charset="0"/>
              </a:rPr>
              <a:t>的左子树，</a:t>
            </a:r>
            <a:r>
              <a:rPr lang="en-US" altLang="zh-CN" sz="2100" b="1" dirty="0">
                <a:solidFill>
                  <a:srgbClr val="FFFF00"/>
                </a:solidFill>
                <a:latin typeface="Times New Roman" panose="02020603050405020304" pitchFamily="18" charset="0"/>
                <a:cs typeface="Times New Roman" panose="02020603050405020304" pitchFamily="18" charset="0"/>
              </a:rPr>
              <a:t>k</a:t>
            </a:r>
            <a:r>
              <a:rPr lang="zh-CN" altLang="en-US" sz="2100" b="1" dirty="0">
                <a:solidFill>
                  <a:srgbClr val="FFFF00"/>
                </a:solidFill>
                <a:latin typeface="Times New Roman" panose="02020603050405020304" pitchFamily="18" charset="0"/>
                <a:cs typeface="Times New Roman" panose="02020603050405020304" pitchFamily="18" charset="0"/>
              </a:rPr>
              <a:t>）</a:t>
            </a:r>
            <a:endParaRPr lang="en-US" altLang="zh-CN" sz="2100" b="1" dirty="0">
              <a:solidFill>
                <a:srgbClr val="FFFF00"/>
              </a:solidFill>
              <a:latin typeface="Times New Roman" panose="02020603050405020304" pitchFamily="18" charset="0"/>
              <a:cs typeface="Times New Roman" panose="02020603050405020304" pitchFamily="18" charset="0"/>
            </a:endParaRPr>
          </a:p>
          <a:p>
            <a:pPr marL="257175" indent="-257175" algn="just">
              <a:buClr>
                <a:schemeClr val="hlink"/>
              </a:buClr>
              <a:buSzPct val="90000"/>
              <a:defRPr/>
            </a:pPr>
            <a:r>
              <a:rPr lang="en-US" altLang="zh-CN" sz="2100" b="1" dirty="0">
                <a:solidFill>
                  <a:srgbClr val="FFFF00"/>
                </a:solidFill>
                <a:latin typeface="Times New Roman" panose="02020603050405020304" pitchFamily="18" charset="0"/>
                <a:cs typeface="Times New Roman" panose="02020603050405020304" pitchFamily="18" charset="0"/>
              </a:rPr>
              <a:t>				    </a:t>
            </a:r>
            <a:r>
              <a:rPr lang="zh-CN" altLang="en-US" sz="2100" b="1" dirty="0">
                <a:solidFill>
                  <a:srgbClr val="FFFF00"/>
                </a:solidFill>
                <a:latin typeface="Times New Roman" panose="02020603050405020304" pitchFamily="18" charset="0"/>
                <a:cs typeface="Times New Roman" panose="02020603050405020304" pitchFamily="18" charset="0"/>
              </a:rPr>
              <a:t>否则，搜索失败，返回</a:t>
            </a:r>
            <a:endParaRPr lang="en-US" altLang="zh-CN" sz="2100" b="1" dirty="0">
              <a:solidFill>
                <a:srgbClr val="FFFF00"/>
              </a:solidFill>
              <a:latin typeface="Times New Roman" panose="02020603050405020304" pitchFamily="18" charset="0"/>
              <a:cs typeface="Times New Roman" panose="02020603050405020304" pitchFamily="18" charset="0"/>
            </a:endParaRPr>
          </a:p>
          <a:p>
            <a:pPr marL="257175" indent="-257175" algn="just">
              <a:buClr>
                <a:schemeClr val="hlink"/>
              </a:buClr>
              <a:buSzPct val="90000"/>
              <a:defRPr/>
            </a:pP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5</a:t>
            </a:r>
            <a:r>
              <a:rPr lang="zh-CN" altLang="en-US" sz="2100" b="1" dirty="0">
                <a:latin typeface="Times New Roman" panose="02020603050405020304" pitchFamily="18" charset="0"/>
                <a:cs typeface="Times New Roman" panose="02020603050405020304" pitchFamily="18" charset="0"/>
              </a:rPr>
              <a:t>）如果</a:t>
            </a:r>
            <a:r>
              <a:rPr lang="en-US" altLang="zh-CN" sz="2100" b="1" dirty="0">
                <a:latin typeface="Times New Roman" panose="02020603050405020304" pitchFamily="18" charset="0"/>
                <a:cs typeface="Times New Roman" panose="02020603050405020304" pitchFamily="18" charset="0"/>
              </a:rPr>
              <a:t>l&lt;k</a:t>
            </a:r>
            <a:r>
              <a:rPr lang="zh-CN" altLang="en-US" sz="2100" b="1" dirty="0">
                <a:latin typeface="Times New Roman" panose="02020603050405020304" pitchFamily="18" charset="0"/>
                <a:cs typeface="Times New Roman" panose="02020603050405020304" pitchFamily="18" charset="0"/>
              </a:rPr>
              <a:t>，如果</a:t>
            </a:r>
            <a:r>
              <a:rPr lang="en-US" altLang="zh-CN" sz="2100" b="1" dirty="0">
                <a:latin typeface="Times New Roman" panose="02020603050405020304" pitchFamily="18" charset="0"/>
                <a:cs typeface="Times New Roman" panose="02020603050405020304" pitchFamily="18" charset="0"/>
              </a:rPr>
              <a:t>T</a:t>
            </a:r>
            <a:r>
              <a:rPr lang="zh-CN" altLang="en-US" sz="2100" b="1" dirty="0">
                <a:latin typeface="Times New Roman" panose="02020603050405020304" pitchFamily="18" charset="0"/>
                <a:cs typeface="Times New Roman" panose="02020603050405020304" pitchFamily="18" charset="0"/>
              </a:rPr>
              <a:t>的右子树不为空，</a:t>
            </a:r>
            <a:r>
              <a:rPr lang="zh-CN" altLang="en-US" sz="2100" b="1" dirty="0">
                <a:solidFill>
                  <a:srgbClr val="FFFF00"/>
                </a:solidFill>
                <a:latin typeface="Times New Roman" panose="02020603050405020304" pitchFamily="18" charset="0"/>
                <a:cs typeface="Times New Roman" panose="02020603050405020304" pitchFamily="18" charset="0"/>
              </a:rPr>
              <a:t>搜索（</a:t>
            </a:r>
            <a:r>
              <a:rPr lang="en-US" altLang="zh-CN" sz="2100" b="1" dirty="0">
                <a:solidFill>
                  <a:srgbClr val="FFFF00"/>
                </a:solidFill>
                <a:latin typeface="Times New Roman" panose="02020603050405020304" pitchFamily="18" charset="0"/>
                <a:cs typeface="Times New Roman" panose="02020603050405020304" pitchFamily="18" charset="0"/>
              </a:rPr>
              <a:t>T</a:t>
            </a:r>
            <a:r>
              <a:rPr lang="zh-CN" altLang="en-US" sz="2100" b="1" dirty="0">
                <a:solidFill>
                  <a:srgbClr val="FFFF00"/>
                </a:solidFill>
                <a:latin typeface="Times New Roman" panose="02020603050405020304" pitchFamily="18" charset="0"/>
                <a:cs typeface="Times New Roman" panose="02020603050405020304" pitchFamily="18" charset="0"/>
              </a:rPr>
              <a:t>的右子树，</a:t>
            </a:r>
            <a:r>
              <a:rPr lang="en-US" altLang="zh-CN" sz="2100" b="1" dirty="0">
                <a:solidFill>
                  <a:srgbClr val="FFFF00"/>
                </a:solidFill>
                <a:latin typeface="Times New Roman" panose="02020603050405020304" pitchFamily="18" charset="0"/>
                <a:cs typeface="Times New Roman" panose="02020603050405020304" pitchFamily="18" charset="0"/>
              </a:rPr>
              <a:t>k</a:t>
            </a:r>
            <a:r>
              <a:rPr lang="zh-CN" altLang="en-US" sz="2100" b="1" dirty="0">
                <a:solidFill>
                  <a:srgbClr val="FFFF00"/>
                </a:solidFill>
                <a:latin typeface="Times New Roman" panose="02020603050405020304" pitchFamily="18" charset="0"/>
                <a:cs typeface="Times New Roman" panose="02020603050405020304" pitchFamily="18" charset="0"/>
              </a:rPr>
              <a:t>）</a:t>
            </a:r>
            <a:endParaRPr lang="en-US" altLang="zh-CN" sz="2100" b="1" dirty="0">
              <a:solidFill>
                <a:srgbClr val="FFFF00"/>
              </a:solidFill>
              <a:latin typeface="Times New Roman" panose="02020603050405020304" pitchFamily="18" charset="0"/>
              <a:cs typeface="Times New Roman" panose="02020603050405020304" pitchFamily="18" charset="0"/>
            </a:endParaRPr>
          </a:p>
          <a:p>
            <a:pPr marL="257175" indent="-257175" algn="just">
              <a:buClr>
                <a:schemeClr val="hlink"/>
              </a:buClr>
              <a:buSzPct val="90000"/>
              <a:defRPr/>
            </a:pPr>
            <a:r>
              <a:rPr lang="en-US" altLang="zh-CN" sz="2100" b="1" dirty="0">
                <a:solidFill>
                  <a:srgbClr val="FFFF00"/>
                </a:solidFill>
                <a:latin typeface="Times New Roman" panose="02020603050405020304" pitchFamily="18" charset="0"/>
                <a:cs typeface="Times New Roman" panose="02020603050405020304" pitchFamily="18" charset="0"/>
              </a:rPr>
              <a:t>				    </a:t>
            </a:r>
            <a:r>
              <a:rPr lang="zh-CN" altLang="en-US" sz="2100" b="1" dirty="0">
                <a:solidFill>
                  <a:srgbClr val="FFFF00"/>
                </a:solidFill>
                <a:latin typeface="Times New Roman" panose="02020603050405020304" pitchFamily="18" charset="0"/>
                <a:cs typeface="Times New Roman" panose="02020603050405020304" pitchFamily="18" charset="0"/>
              </a:rPr>
              <a:t>否则，搜索失败，返回</a:t>
            </a:r>
            <a:endParaRPr lang="en-US" altLang="zh-CN" sz="2100" b="1" dirty="0">
              <a:solidFill>
                <a:srgbClr val="FFFF00"/>
              </a:solidFill>
              <a:latin typeface="Times New Roman" panose="02020603050405020304" pitchFamily="18" charset="0"/>
              <a:cs typeface="Times New Roman" panose="02020603050405020304" pitchFamily="18" charset="0"/>
            </a:endParaRPr>
          </a:p>
          <a:p>
            <a:pPr marL="257175" indent="-257175" algn="just">
              <a:buClr>
                <a:schemeClr val="hlink"/>
              </a:buClr>
              <a:buSzPct val="90000"/>
              <a:defRPr/>
            </a:pPr>
            <a:endParaRPr lang="zh-CN" altLang="en-US" sz="2100" b="1" dirty="0">
              <a:latin typeface="Times New Roman" panose="02020603050405020304" pitchFamily="18" charset="0"/>
              <a:cs typeface="Times New Roman" panose="02020603050405020304" pitchFamily="18" charset="0"/>
            </a:endParaRPr>
          </a:p>
        </p:txBody>
      </p:sp>
      <p:sp>
        <p:nvSpPr>
          <p:cNvPr id="209920" name="矩形 209919"/>
          <p:cNvSpPr/>
          <p:nvPr/>
        </p:nvSpPr>
        <p:spPr>
          <a:xfrm>
            <a:off x="572773" y="4058509"/>
            <a:ext cx="8021462"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100" dirty="0">
                <a:solidFill>
                  <a:schemeClr val="bg1"/>
                </a:solidFill>
                <a:latin typeface="黑体" pitchFamily="49" charset="-122"/>
                <a:ea typeface="黑体" pitchFamily="49" charset="-122"/>
              </a:rPr>
              <a:t>如果搜索成功，则算法在内结点处终止；否则算法在外结点处终止</a:t>
            </a:r>
            <a:endParaRPr lang="zh-CN" altLang="en-US" sz="2100" dirty="0">
              <a:solidFill>
                <a:schemeClr val="bg1"/>
              </a:solidFill>
            </a:endParaRPr>
          </a:p>
        </p:txBody>
      </p:sp>
    </p:spTree>
    <p:extLst>
      <p:ext uri="{BB962C8B-B14F-4D97-AF65-F5344CB8AC3E}">
        <p14:creationId xmlns:p14="http://schemas.microsoft.com/office/powerpoint/2010/main" val="3133093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p:nvPr>
        </p:nvSpPr>
        <p:spPr>
          <a:xfrm>
            <a:off x="623455" y="1052513"/>
            <a:ext cx="7819901" cy="4752975"/>
          </a:xfrm>
        </p:spPr>
        <p:txBody>
          <a:bodyPr>
            <a:normAutofit/>
          </a:bodyPr>
          <a:lstStyle/>
          <a:p>
            <a:pPr marL="0" indent="0" algn="just">
              <a:lnSpc>
                <a:spcPct val="110000"/>
              </a:lnSpc>
              <a:spcBef>
                <a:spcPct val="0"/>
              </a:spcBef>
              <a:buNone/>
              <a:defRPr/>
            </a:pPr>
            <a:r>
              <a:rPr lang="zh-CN" altLang="en-US" sz="2400" dirty="0">
                <a:effectLst>
                  <a:outerShdw blurRad="38100" dist="38100" dir="2700000" algn="tl">
                    <a:srgbClr val="FFFFFF"/>
                  </a:outerShdw>
                </a:effectLst>
                <a:latin typeface="华文楷体" panose="02010600040101010101" pitchFamily="2" charset="-122"/>
                <a:ea typeface="华文楷体" panose="02010600040101010101" pitchFamily="2" charset="-122"/>
                <a:cs typeface="Times New Roman" panose="02020603050405020304" pitchFamily="18" charset="0"/>
              </a:rPr>
              <a:t>定理</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对半搜索算法在成功搜索的情况下，关键字值之间的比较次数不超过</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sym typeface="Symbol" pitchFamily="18" charset="2"/>
              </a:rPr>
              <a:t></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log</a:t>
            </a:r>
            <a:r>
              <a:rPr lang="en-US" altLang="zh-CN" sz="2400" baseline="-30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n</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sym typeface="Symbol" pitchFamily="18" charset="2"/>
              </a:rPr>
              <a:t></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。对于不成功的搜索，算法需要作</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sym typeface="Symbol" pitchFamily="18" charset="2"/>
              </a:rPr>
              <a:t></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log</a:t>
            </a:r>
            <a:r>
              <a:rPr lang="en-US" altLang="zh-CN" sz="2400" baseline="-30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n</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sym typeface="Symbol" pitchFamily="18" charset="2"/>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或</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sym typeface="Symbol" pitchFamily="18" charset="2"/>
              </a:rPr>
              <a:t></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log</a:t>
            </a:r>
            <a:r>
              <a:rPr lang="en-US" altLang="zh-CN" sz="2400" baseline="-30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n</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sym typeface="Symbol" pitchFamily="18" charset="2"/>
              </a:rPr>
              <a:t></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次比较。</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lnSpc>
                <a:spcPct val="110000"/>
              </a:lnSpc>
              <a:spcBef>
                <a:spcPct val="0"/>
              </a:spcBef>
              <a:buNone/>
              <a:defRPr/>
            </a:pP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定理</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对半搜索算法在搜索成功时的平均时间复杂度为</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O(log</a:t>
            </a:r>
            <a:r>
              <a:rPr lang="en-US" altLang="zh-CN" sz="2400"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n)</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10000"/>
              </a:lnSpc>
              <a:spcBef>
                <a:spcPct val="0"/>
              </a:spcBef>
              <a:defRPr/>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10000"/>
              </a:lnSpc>
              <a:spcBef>
                <a:spcPct val="0"/>
              </a:spcBef>
              <a:buFontTx/>
              <a:buNone/>
              <a:defRPr/>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10000"/>
              </a:lnSpc>
              <a:spcBef>
                <a:spcPct val="0"/>
              </a:spcBef>
              <a:buFontTx/>
              <a:buNone/>
              <a:defRPr/>
            </a:pP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 </a:t>
            </a:r>
          </a:p>
        </p:txBody>
      </p:sp>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166" y="3267075"/>
            <a:ext cx="4466034" cy="248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712259" y="5290297"/>
            <a:ext cx="5755341" cy="6275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78761385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a:bodyPr>
          <a:lstStyle/>
          <a:p>
            <a:pPr marL="0" indent="0">
              <a:buNone/>
            </a:pPr>
            <a:r>
              <a:rPr lang="zh-CN" altLang="en-US" sz="2400" dirty="0">
                <a:latin typeface="华文楷体" panose="02010600040101010101" pitchFamily="2" charset="-122"/>
                <a:ea typeface="华文楷体" panose="02010600040101010101" pitchFamily="2" charset="-122"/>
              </a:rPr>
              <a:t>作业：</a:t>
            </a:r>
            <a:endParaRPr lang="en-US" altLang="zh-CN" sz="2400"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基础题 </a:t>
            </a:r>
            <a:r>
              <a:rPr lang="en-US" altLang="zh-CN" sz="2400" dirty="0">
                <a:latin typeface="华文楷体" panose="02010600040101010101" pitchFamily="2" charset="-122"/>
                <a:ea typeface="华文楷体" panose="02010600040101010101" pitchFamily="2" charset="-122"/>
              </a:rPr>
              <a:t>1-5</a:t>
            </a:r>
          </a:p>
          <a:p>
            <a:pPr marL="0" indent="0">
              <a:buNone/>
            </a:pPr>
            <a:r>
              <a:rPr lang="zh-CN" altLang="en-US" sz="2400" dirty="0">
                <a:latin typeface="华文楷体" panose="02010600040101010101" pitchFamily="2" charset="-122"/>
                <a:ea typeface="华文楷体" panose="02010600040101010101" pitchFamily="2" charset="-122"/>
              </a:rPr>
              <a:t>扩展题 </a:t>
            </a:r>
            <a:r>
              <a:rPr lang="en-US" altLang="zh-CN" sz="2400">
                <a:latin typeface="华文楷体" panose="02010600040101010101" pitchFamily="2" charset="-122"/>
                <a:ea typeface="华文楷体" panose="02010600040101010101" pitchFamily="2" charset="-122"/>
              </a:rPr>
              <a:t>5</a:t>
            </a:r>
          </a:p>
          <a:p>
            <a:pPr marL="0" indent="0">
              <a:buNone/>
            </a:pPr>
            <a:r>
              <a:rPr lang="zh-CN" altLang="zh-CN" sz="2400" dirty="0">
                <a:latin typeface="华文楷体" panose="02010600040101010101" pitchFamily="2" charset="-122"/>
                <a:ea typeface="华文楷体" panose="02010600040101010101" pitchFamily="2" charset="-122"/>
              </a:rPr>
              <a:t>补充：已知（</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3</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5</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6</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7</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8</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9</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10</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11</a:t>
            </a:r>
            <a:r>
              <a:rPr lang="zh-CN" altLang="zh-CN" sz="2400" dirty="0">
                <a:latin typeface="华文楷体" panose="02010600040101010101" pitchFamily="2" charset="-122"/>
                <a:ea typeface="华文楷体" panose="02010600040101010101" pitchFamily="2" charset="-122"/>
              </a:rPr>
              <a:t>）进行对半搜索，找到</a:t>
            </a:r>
            <a:r>
              <a:rPr lang="en-US" altLang="zh-CN" sz="2400" dirty="0">
                <a:latin typeface="华文楷体" panose="02010600040101010101" pitchFamily="2" charset="-122"/>
                <a:ea typeface="华文楷体" panose="02010600040101010101" pitchFamily="2" charset="-122"/>
              </a:rPr>
              <a:t>9</a:t>
            </a:r>
            <a:r>
              <a:rPr lang="zh-CN" altLang="zh-CN" sz="2400" dirty="0">
                <a:latin typeface="华文楷体" panose="02010600040101010101" pitchFamily="2" charset="-122"/>
                <a:ea typeface="华文楷体" panose="02010600040101010101" pitchFamily="2" charset="-122"/>
              </a:rPr>
              <a:t>需要进行几次比较？</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5597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107576" y="1290117"/>
            <a:ext cx="8821272"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marL="342900" indent="-342900">
              <a:lnSpc>
                <a:spcPct val="120000"/>
              </a:lnSpc>
              <a:buFont typeface="Wingdings" panose="05000000000000000000" pitchFamily="2" charset="2"/>
              <a:buChar char="p"/>
            </a:pP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集合：在数学上，集合是不同对象的无序汇集。</a:t>
            </a:r>
            <a:endPar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gn="l" eaLnBrk="1" hangingPunct="1">
              <a:lnSpc>
                <a:spcPct val="120000"/>
              </a:lnSpc>
            </a:pPr>
            <a:r>
              <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例如：集合</a:t>
            </a:r>
            <a:r>
              <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{1,2,3}</a:t>
            </a: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与</a:t>
            </a:r>
            <a:r>
              <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{3,2,1}</a:t>
            </a: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相同。</a:t>
            </a:r>
          </a:p>
          <a:p>
            <a:pPr marL="342900" indent="-342900">
              <a:lnSpc>
                <a:spcPct val="120000"/>
              </a:lnSpc>
              <a:buFont typeface="Wingdings" panose="05000000000000000000" pitchFamily="2" charset="2"/>
              <a:buChar char="p"/>
            </a:pP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元素：集合的对象。在集合中，每个元素仅出现一次。</a:t>
            </a:r>
            <a:endPar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p"/>
            </a:pPr>
            <a:r>
              <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集合运算</a:t>
            </a:r>
            <a:endParaRPr lang="en-US" altLang="zh-CN"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lvl="1">
              <a:lnSpc>
                <a:spcPct val="140000"/>
              </a:lnSpc>
              <a:spcBef>
                <a:spcPct val="0"/>
              </a:spcBef>
            </a:pPr>
            <a:r>
              <a:rPr lang="zh-CN" altLang="en-US" sz="2400" dirty="0">
                <a:latin typeface="华文楷体" panose="02010600040101010101" pitchFamily="2" charset="-122"/>
                <a:ea typeface="华文楷体" panose="02010600040101010101" pitchFamily="2" charset="-122"/>
                <a:sym typeface="Wingdings" panose="05000000000000000000" pitchFamily="2" charset="2"/>
              </a:rPr>
              <a:t>求集合的并</a:t>
            </a:r>
          </a:p>
          <a:p>
            <a:pPr lvl="1">
              <a:lnSpc>
                <a:spcPct val="140000"/>
              </a:lnSpc>
              <a:spcBef>
                <a:spcPct val="0"/>
              </a:spcBef>
            </a:pPr>
            <a:r>
              <a:rPr lang="zh-CN" altLang="en-US" sz="2400" dirty="0">
                <a:latin typeface="华文楷体" panose="02010600040101010101" pitchFamily="2" charset="-122"/>
                <a:ea typeface="华文楷体" panose="02010600040101010101" pitchFamily="2" charset="-122"/>
                <a:sym typeface="Wingdings" panose="05000000000000000000" pitchFamily="2" charset="2"/>
              </a:rPr>
              <a:t>求集合的差</a:t>
            </a:r>
          </a:p>
          <a:p>
            <a:pPr lvl="1">
              <a:lnSpc>
                <a:spcPct val="140000"/>
              </a:lnSpc>
              <a:spcBef>
                <a:spcPct val="0"/>
              </a:spcBef>
            </a:pPr>
            <a:r>
              <a:rPr lang="zh-CN" altLang="en-US" sz="2400" dirty="0">
                <a:latin typeface="华文楷体" panose="02010600040101010101" pitchFamily="2" charset="-122"/>
                <a:ea typeface="华文楷体" panose="02010600040101010101" pitchFamily="2" charset="-122"/>
                <a:sym typeface="Wingdings" panose="05000000000000000000" pitchFamily="2" charset="2"/>
              </a:rPr>
              <a:t>求集合的交</a:t>
            </a:r>
          </a:p>
          <a:p>
            <a:pPr lvl="1">
              <a:lnSpc>
                <a:spcPct val="140000"/>
              </a:lnSpc>
              <a:spcBef>
                <a:spcPct val="0"/>
              </a:spcBef>
            </a:pPr>
            <a:r>
              <a:rPr lang="zh-CN" altLang="en-US" sz="2400" dirty="0">
                <a:latin typeface="华文楷体" panose="02010600040101010101" pitchFamily="2" charset="-122"/>
                <a:ea typeface="华文楷体" panose="02010600040101010101" pitchFamily="2" charset="-122"/>
                <a:sym typeface="Wingdings" panose="05000000000000000000" pitchFamily="2" charset="2"/>
              </a:rPr>
              <a:t>判断两集合是否相等</a:t>
            </a:r>
          </a:p>
          <a:p>
            <a:pPr marL="900113" lvl="1" indent="-342900">
              <a:lnSpc>
                <a:spcPct val="120000"/>
              </a:lnSpc>
              <a:buFont typeface="Wingdings" panose="05000000000000000000" pitchFamily="2" charset="2"/>
              <a:buChar char="Ø"/>
            </a:pPr>
            <a:endParaRPr lang="zh-CN" altLang="en-US"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标题 1"/>
          <p:cNvSpPr>
            <a:spLocks noGrp="1"/>
          </p:cNvSpPr>
          <p:nvPr>
            <p:ph type="title"/>
          </p:nvPr>
        </p:nvSpPr>
        <p:spPr>
          <a:xfrm>
            <a:off x="484583" y="375356"/>
            <a:ext cx="7053542" cy="1050398"/>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基本概念</a:t>
            </a:r>
          </a:p>
        </p:txBody>
      </p:sp>
      <p:sp>
        <p:nvSpPr>
          <p:cNvPr id="2" name="矩形 1"/>
          <p:cNvSpPr/>
          <p:nvPr/>
        </p:nvSpPr>
        <p:spPr>
          <a:xfrm>
            <a:off x="3908331" y="3292672"/>
            <a:ext cx="4572000" cy="1643527"/>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nSpc>
                <a:spcPct val="140000"/>
              </a:lnSpc>
            </a:pPr>
            <a:r>
              <a:rPr lang="zh-CN" altLang="en-US" sz="2400" b="1" dirty="0">
                <a:latin typeface="仿宋_GB2312" pitchFamily="49" charset="-122"/>
                <a:ea typeface="仿宋_GB2312" pitchFamily="49" charset="-122"/>
              </a:rPr>
              <a:t>动态集：数据结构意义上，集合通常是动态的，在集合中可以插入和删除元素，因而称为动态集</a:t>
            </a:r>
          </a:p>
        </p:txBody>
      </p:sp>
    </p:spTree>
    <p:extLst>
      <p:ext uri="{BB962C8B-B14F-4D97-AF65-F5344CB8AC3E}">
        <p14:creationId xmlns:p14="http://schemas.microsoft.com/office/powerpoint/2010/main" val="174419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基本概念</a:t>
            </a:r>
            <a:endParaRPr lang="zh-CN" altLang="en-US" dirty="0"/>
          </a:p>
        </p:txBody>
      </p:sp>
      <p:sp>
        <p:nvSpPr>
          <p:cNvPr id="3" name="内容占位符 2"/>
          <p:cNvSpPr>
            <a:spLocks noGrp="1"/>
          </p:cNvSpPr>
          <p:nvPr>
            <p:ph idx="1"/>
          </p:nvPr>
        </p:nvSpPr>
        <p:spPr>
          <a:xfrm>
            <a:off x="409699" y="1978334"/>
            <a:ext cx="8318665" cy="3146611"/>
          </a:xfrm>
        </p:spPr>
        <p:txBody>
          <a:bodyPr>
            <a:normAutofit fontScale="92500"/>
          </a:bodyPr>
          <a:lstStyle/>
          <a:p>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有序集：元素的汇集，其中每个元素可以出现一次或多次，并且出现次序是重要的，用</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表示有序集</a:t>
            </a:r>
            <a:endParaRPr lang="en-US" altLang="zh-CN" sz="2800" b="1" dirty="0">
              <a:latin typeface="华文楷体" panose="02010600040101010101" pitchFamily="2" charset="-122"/>
              <a:ea typeface="华文楷体" panose="02010600040101010101" pitchFamily="2" charset="-122"/>
              <a:cs typeface="Times New Roman" panose="02020603050405020304" pitchFamily="18" charset="0"/>
            </a:endParaRPr>
          </a:p>
          <a:p>
            <a:pPr marL="342900" lvl="1" indent="0">
              <a:buNone/>
            </a:pP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(1,2,3)</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与</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(3,2,1)</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不同</a:t>
            </a:r>
            <a:endParaRPr lang="en-US" altLang="zh-CN" sz="2800" b="1" dirty="0">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endParaRPr>
          </a:p>
          <a:p>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多重集：元素的汇集，</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其中每个元素可以出现一次或多次，并且出现次序是</a:t>
            </a:r>
            <a:r>
              <a:rPr lang="zh-CN" altLang="en-US" sz="2800" b="1"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不</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重要的，用</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表示有序集</a:t>
            </a:r>
            <a:endParaRPr lang="en-US" altLang="zh-CN" sz="2800" b="1"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20000"/>
              </a:lnSpc>
              <a:buNone/>
            </a:pP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集合</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{1,1,2,3}</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与</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{3,2,1,1}</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相同，但与</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{1,2,3} </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不同</a:t>
            </a:r>
            <a:endParaRPr lang="en-US" altLang="zh-CN" sz="28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4543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636869" y="1711138"/>
            <a:ext cx="7200897" cy="3745380"/>
          </a:xfrm>
        </p:spPr>
        <p:txBody>
          <a:bodyPr>
            <a:normAutofit/>
          </a:bodyPr>
          <a:lstStyle/>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集合的基本概念</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集合的抽象数据类型</a:t>
            </a:r>
            <a:endParaRPr lang="en-US" altLang="zh-CN"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集合的表示形式</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顺序搜索</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二分搜索</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6391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292079" y="303661"/>
            <a:ext cx="8732391" cy="598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eaLnBrk="1" hangingPunct="1">
              <a:lnSpc>
                <a:spcPct val="140000"/>
              </a:lnSpc>
            </a:pPr>
            <a:r>
              <a:rPr lang="zh-CN" altLang="en-US" dirty="0">
                <a:solidFill>
                  <a:schemeClr val="tx1"/>
                </a:solidFill>
                <a:latin typeface="华文楷体" panose="02010600040101010101" pitchFamily="2" charset="-122"/>
                <a:ea typeface="华文楷体" panose="02010600040101010101" pitchFamily="2" charset="-122"/>
              </a:rPr>
              <a:t>集合元素定义</a:t>
            </a:r>
          </a:p>
          <a:p>
            <a:pPr algn="l"/>
            <a:endParaRPr lang="zh-CN" altLang="en-US" dirty="0">
              <a:solidFill>
                <a:schemeClr val="tx1"/>
              </a:solidFill>
              <a:latin typeface="华文楷体" panose="02010600040101010101" pitchFamily="2" charset="-122"/>
              <a:ea typeface="华文楷体" panose="02010600040101010101" pitchFamily="2" charset="-122"/>
            </a:endParaRPr>
          </a:p>
          <a:p>
            <a:pPr algn="l"/>
            <a:r>
              <a:rPr lang="en-US" altLang="zh-CN" dirty="0">
                <a:solidFill>
                  <a:schemeClr val="tx1"/>
                </a:solidFill>
                <a:latin typeface="华文楷体" panose="02010600040101010101" pitchFamily="2" charset="-122"/>
                <a:ea typeface="华文楷体" panose="02010600040101010101" pitchFamily="2" charset="-122"/>
              </a:rPr>
              <a:t>typedef struct entry</a:t>
            </a:r>
          </a:p>
          <a:p>
            <a:pPr algn="l"/>
            <a:r>
              <a:rPr lang="en-US" altLang="zh-CN" dirty="0">
                <a:solidFill>
                  <a:schemeClr val="tx1"/>
                </a:solidFill>
                <a:latin typeface="华文楷体" panose="02010600040101010101" pitchFamily="2" charset="-122"/>
                <a:ea typeface="华文楷体" panose="02010600040101010101" pitchFamily="2" charset="-122"/>
              </a:rPr>
              <a:t>{</a:t>
            </a:r>
          </a:p>
          <a:p>
            <a:pPr algn="l"/>
            <a:r>
              <a:rPr lang="en-US" altLang="zh-CN" dirty="0">
                <a:solidFill>
                  <a:schemeClr val="tx1"/>
                </a:solidFill>
                <a:latin typeface="华文楷体" panose="02010600040101010101" pitchFamily="2" charset="-122"/>
                <a:ea typeface="华文楷体" panose="02010600040101010101" pitchFamily="2" charset="-122"/>
              </a:rPr>
              <a:t>    </a:t>
            </a:r>
            <a:r>
              <a:rPr lang="en-US" altLang="zh-CN" dirty="0" err="1">
                <a:solidFill>
                  <a:schemeClr val="tx1"/>
                </a:solidFill>
                <a:latin typeface="华文楷体" panose="02010600040101010101" pitchFamily="2" charset="-122"/>
                <a:ea typeface="华文楷体" panose="02010600040101010101" pitchFamily="2" charset="-122"/>
              </a:rPr>
              <a:t>KeyType</a:t>
            </a:r>
            <a:r>
              <a:rPr lang="en-US" altLang="zh-CN" dirty="0">
                <a:solidFill>
                  <a:schemeClr val="tx1"/>
                </a:solidFill>
                <a:latin typeface="华文楷体" panose="02010600040101010101" pitchFamily="2" charset="-122"/>
                <a:ea typeface="华文楷体" panose="02010600040101010101" pitchFamily="2" charset="-122"/>
              </a:rPr>
              <a:t> Key;</a:t>
            </a:r>
          </a:p>
          <a:p>
            <a:pPr algn="l"/>
            <a:r>
              <a:rPr lang="en-US" altLang="zh-CN" dirty="0">
                <a:solidFill>
                  <a:schemeClr val="tx1"/>
                </a:solidFill>
                <a:latin typeface="华文楷体" panose="02010600040101010101" pitchFamily="2" charset="-122"/>
                <a:ea typeface="华文楷体" panose="02010600040101010101" pitchFamily="2" charset="-122"/>
              </a:rPr>
              <a:t>    </a:t>
            </a:r>
            <a:r>
              <a:rPr lang="en-US" altLang="zh-CN" dirty="0" err="1">
                <a:solidFill>
                  <a:schemeClr val="tx1"/>
                </a:solidFill>
                <a:latin typeface="华文楷体" panose="02010600040101010101" pitchFamily="2" charset="-122"/>
                <a:ea typeface="华文楷体" panose="02010600040101010101" pitchFamily="2" charset="-122"/>
              </a:rPr>
              <a:t>DataType</a:t>
            </a:r>
            <a:r>
              <a:rPr lang="en-US" altLang="zh-CN" dirty="0">
                <a:solidFill>
                  <a:schemeClr val="tx1"/>
                </a:solidFill>
                <a:latin typeface="华文楷体" panose="02010600040101010101" pitchFamily="2" charset="-122"/>
                <a:ea typeface="华文楷体" panose="02010600040101010101" pitchFamily="2" charset="-122"/>
              </a:rPr>
              <a:t> data;</a:t>
            </a:r>
          </a:p>
          <a:p>
            <a:pPr algn="l"/>
            <a:r>
              <a:rPr lang="en-US" altLang="zh-CN" dirty="0">
                <a:solidFill>
                  <a:schemeClr val="tx1"/>
                </a:solidFill>
                <a:latin typeface="华文楷体" panose="02010600040101010101" pitchFamily="2" charset="-122"/>
                <a:ea typeface="华文楷体" panose="02010600040101010101" pitchFamily="2" charset="-122"/>
              </a:rPr>
              <a:t>} Entry;</a:t>
            </a:r>
          </a:p>
          <a:p>
            <a:pPr algn="l"/>
            <a:endParaRPr lang="en-US" altLang="zh-CN" dirty="0">
              <a:solidFill>
                <a:schemeClr val="tx1"/>
              </a:solidFill>
              <a:latin typeface="华文楷体" panose="02010600040101010101" pitchFamily="2" charset="-122"/>
              <a:ea typeface="华文楷体" panose="02010600040101010101" pitchFamily="2" charset="-122"/>
            </a:endParaRPr>
          </a:p>
          <a:p>
            <a:r>
              <a:rPr lang="zh-CN" altLang="en-US" dirty="0">
                <a:solidFill>
                  <a:schemeClr val="tx1"/>
                </a:solidFill>
                <a:latin typeface="华文楷体" panose="02010600040101010101" pitchFamily="2" charset="-122"/>
                <a:ea typeface="华文楷体" panose="02010600040101010101" pitchFamily="2" charset="-122"/>
              </a:rPr>
              <a:t>其中，</a:t>
            </a:r>
            <a:r>
              <a:rPr lang="en-US" altLang="zh-CN" dirty="0">
                <a:solidFill>
                  <a:schemeClr val="tx1"/>
                </a:solidFill>
                <a:latin typeface="华文楷体" panose="02010600040101010101" pitchFamily="2" charset="-122"/>
                <a:ea typeface="华文楷体" panose="02010600040101010101" pitchFamily="2" charset="-122"/>
              </a:rPr>
              <a:t> </a:t>
            </a:r>
            <a:r>
              <a:rPr lang="en-US" altLang="zh-CN" dirty="0" err="1">
                <a:solidFill>
                  <a:schemeClr val="tx1"/>
                </a:solidFill>
                <a:latin typeface="华文楷体" panose="02010600040101010101" pitchFamily="2" charset="-122"/>
                <a:ea typeface="华文楷体" panose="02010600040101010101" pitchFamily="2" charset="-122"/>
              </a:rPr>
              <a:t>KeyType</a:t>
            </a:r>
            <a:r>
              <a:rPr lang="en-US" altLang="zh-CN" dirty="0">
                <a:solidFill>
                  <a:schemeClr val="tx1"/>
                </a:solidFill>
                <a:latin typeface="华文楷体" panose="02010600040101010101" pitchFamily="2" charset="-122"/>
                <a:ea typeface="华文楷体" panose="02010600040101010101" pitchFamily="2" charset="-122"/>
              </a:rPr>
              <a:t> </a:t>
            </a:r>
            <a:r>
              <a:rPr lang="zh-CN" altLang="en-US" dirty="0">
                <a:solidFill>
                  <a:schemeClr val="tx1"/>
                </a:solidFill>
                <a:latin typeface="华文楷体" panose="02010600040101010101" pitchFamily="2" charset="-122"/>
                <a:ea typeface="华文楷体" panose="02010600040101010101" pitchFamily="2" charset="-122"/>
              </a:rPr>
              <a:t>称为关键字类型，应为可比较大小的类型。</a:t>
            </a:r>
          </a:p>
          <a:p>
            <a:pPr algn="l"/>
            <a:r>
              <a:rPr lang="en-US" altLang="zh-CN" dirty="0">
                <a:solidFill>
                  <a:schemeClr val="tx1"/>
                </a:solidFill>
                <a:latin typeface="华文楷体" panose="02010600040101010101" pitchFamily="2" charset="-122"/>
                <a:ea typeface="华文楷体" panose="02010600040101010101" pitchFamily="2" charset="-122"/>
              </a:rPr>
              <a:t>key </a:t>
            </a:r>
            <a:r>
              <a:rPr lang="zh-CN" altLang="en-US" dirty="0">
                <a:solidFill>
                  <a:schemeClr val="tx1"/>
                </a:solidFill>
                <a:latin typeface="华文楷体" panose="02010600040101010101" pitchFamily="2" charset="-122"/>
                <a:ea typeface="华文楷体" panose="02010600040101010101" pitchFamily="2" charset="-122"/>
              </a:rPr>
              <a:t>为关键字。</a:t>
            </a:r>
            <a:endParaRPr lang="en-US" altLang="zh-CN" dirty="0">
              <a:solidFill>
                <a:schemeClr val="tx1"/>
              </a:solidFill>
              <a:latin typeface="华文楷体" panose="02010600040101010101" pitchFamily="2" charset="-122"/>
              <a:ea typeface="华文楷体" panose="02010600040101010101" pitchFamily="2" charset="-122"/>
            </a:endParaRPr>
          </a:p>
          <a:p>
            <a:pPr algn="l"/>
            <a:r>
              <a:rPr lang="zh-CN" altLang="en-US" dirty="0">
                <a:solidFill>
                  <a:schemeClr val="tx1"/>
                </a:solidFill>
                <a:latin typeface="华文楷体" panose="02010600040101010101" pitchFamily="2" charset="-122"/>
                <a:ea typeface="华文楷体" panose="02010600040101010101" pitchFamily="2" charset="-122"/>
              </a:rPr>
              <a:t>除关键字外的其他数据项归入</a:t>
            </a:r>
            <a:r>
              <a:rPr lang="en-US" altLang="zh-CN" dirty="0">
                <a:solidFill>
                  <a:schemeClr val="tx1"/>
                </a:solidFill>
                <a:latin typeface="华文楷体" panose="02010600040101010101" pitchFamily="2" charset="-122"/>
                <a:ea typeface="华文楷体" panose="02010600040101010101" pitchFamily="2" charset="-122"/>
              </a:rPr>
              <a:t>data</a:t>
            </a:r>
            <a:r>
              <a:rPr lang="zh-CN" altLang="en-US" dirty="0">
                <a:solidFill>
                  <a:schemeClr val="tx1"/>
                </a:solidFill>
                <a:latin typeface="华文楷体" panose="02010600040101010101" pitchFamily="2" charset="-122"/>
                <a:ea typeface="华文楷体" panose="02010600040101010101" pitchFamily="2" charset="-122"/>
              </a:rPr>
              <a:t>中。</a:t>
            </a:r>
          </a:p>
          <a:p>
            <a:pPr algn="l" eaLnBrk="1" hangingPunct="1">
              <a:lnSpc>
                <a:spcPct val="140000"/>
              </a:lnSpc>
            </a:pPr>
            <a:endParaRPr lang="zh-CN" altLang="en-US"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718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382979" y="1190039"/>
            <a:ext cx="856804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lnSpc>
                <a:spcPct val="150000"/>
              </a:lnSpc>
            </a:pP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ADT Set{</a:t>
            </a:r>
          </a:p>
          <a:p>
            <a:pPr algn="l">
              <a:lnSpc>
                <a:spcPct val="150000"/>
              </a:lnSpc>
            </a:pPr>
            <a:r>
              <a:rPr lang="zh-CN" altLang="en-US" sz="24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数据</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同类元素的有限汇集，其最大允许长度为</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MaxSet</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。元素由关键字标识，集合的元素各不相同。 </a:t>
            </a:r>
          </a:p>
          <a:p>
            <a:pPr algn="l">
              <a:lnSpc>
                <a:spcPct val="150000"/>
              </a:lnSpc>
            </a:pPr>
            <a:r>
              <a:rPr lang="zh-CN" altLang="en-US" sz="24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运算</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pPr algn="l">
              <a:lnSpc>
                <a:spcPct val="150000"/>
              </a:lnSpc>
            </a:pP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Create()</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：创建一个空集合。</a:t>
            </a:r>
          </a:p>
          <a:p>
            <a:pPr algn="l">
              <a:lnSpc>
                <a:spcPct val="150000"/>
              </a:lnSpc>
            </a:pP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Destroy()</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：撤消一个集合。</a:t>
            </a:r>
          </a:p>
          <a:p>
            <a:pPr algn="l">
              <a:lnSpc>
                <a:spcPct val="150000"/>
              </a:lnSpc>
            </a:pP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IsEmpty</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：若集合空，则返回</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true</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，否则返回</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false</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pPr algn="l">
              <a:lnSpc>
                <a:spcPct val="150000"/>
              </a:lnSpc>
            </a:pP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IsFull</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：若集合满，则返回</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true</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，否则返回</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false</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209228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257474" y="988331"/>
            <a:ext cx="8568047" cy="445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9933"/>
                </a:solidFill>
                <a:latin typeface="宋体" panose="02010600030101010101" pitchFamily="2" charset="-122"/>
                <a:ea typeface="宋体" panose="02010600030101010101" pitchFamily="2" charset="-122"/>
              </a:defRPr>
            </a:lvl1pPr>
            <a:lvl2pPr marL="742950" indent="-285750">
              <a:defRPr kumimoji="1" sz="2800" b="1">
                <a:solidFill>
                  <a:srgbClr val="FF9933"/>
                </a:solidFill>
                <a:latin typeface="宋体" panose="02010600030101010101" pitchFamily="2" charset="-122"/>
                <a:ea typeface="宋体" panose="02010600030101010101" pitchFamily="2" charset="-122"/>
              </a:defRPr>
            </a:lvl2pPr>
            <a:lvl3pPr marL="1143000" indent="-228600">
              <a:defRPr kumimoji="1" sz="2800" b="1">
                <a:solidFill>
                  <a:srgbClr val="FF9933"/>
                </a:solidFill>
                <a:latin typeface="宋体" panose="02010600030101010101" pitchFamily="2" charset="-122"/>
                <a:ea typeface="宋体" panose="02010600030101010101" pitchFamily="2" charset="-122"/>
              </a:defRPr>
            </a:lvl3pPr>
            <a:lvl4pPr marL="1600200" indent="-228600">
              <a:defRPr kumimoji="1" sz="2800" b="1">
                <a:solidFill>
                  <a:srgbClr val="FF9933"/>
                </a:solidFill>
                <a:latin typeface="宋体" panose="02010600030101010101" pitchFamily="2" charset="-122"/>
                <a:ea typeface="宋体" panose="02010600030101010101" pitchFamily="2" charset="-122"/>
              </a:defRPr>
            </a:lvl4pPr>
            <a:lvl5pPr marL="2057400" indent="-228600">
              <a:defRPr kumimoji="1" sz="2800" b="1">
                <a:solidFill>
                  <a:srgbClr val="FF9933"/>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rgbClr val="FF9933"/>
                </a:solidFill>
                <a:latin typeface="宋体" panose="02010600030101010101" pitchFamily="2" charset="-122"/>
                <a:ea typeface="宋体" panose="02010600030101010101" pitchFamily="2" charset="-122"/>
              </a:defRPr>
            </a:lvl9pPr>
          </a:lstStyle>
          <a:p>
            <a:pPr algn="l">
              <a:lnSpc>
                <a:spcPct val="150000"/>
              </a:lnSpc>
            </a:pP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Search(x)</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：在集合中搜索与</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x</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的关键字值相同的元素。如果存在该元素，则将其值赋给</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x</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，并且返回</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Success</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；否则返回</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NotPresent</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pPr algn="l">
              <a:lnSpc>
                <a:spcPct val="150000"/>
              </a:lnSpc>
            </a:pP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Insert(x): </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在集合中搜索与</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x</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的关键字相同的元素。若集合中存在该元素，则将其值赋给</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x</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，函数返回</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Duplicate</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。否则，若集合已满，则函数返回</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Overflow</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；若集合未满，则在表中插入值为</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x</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的元素，函数返回</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Success</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p>
          <a:p>
            <a:pPr algn="l">
              <a:lnSpc>
                <a:spcPct val="150000"/>
              </a:lnSpc>
            </a:pP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Remove(x): </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在集合中搜索与</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x</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的关键字值相同的元素。如果存在该元素，则将其值赋给</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x</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，并从集合中删除之，函数返回</a:t>
            </a: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Success</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；否则返回</a:t>
            </a:r>
            <a:r>
              <a:rPr lang="en-US" altLang="zh-CN" sz="2100"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NotPresent</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a:p>
            <a:pPr algn="l">
              <a:lnSpc>
                <a:spcPct val="150000"/>
              </a:lnSpc>
            </a:pPr>
            <a:r>
              <a:rPr lang="en-US" altLang="zh-CN"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p:txBody>
      </p:sp>
    </p:spTree>
    <p:extLst>
      <p:ext uri="{BB962C8B-B14F-4D97-AF65-F5344CB8AC3E}">
        <p14:creationId xmlns:p14="http://schemas.microsoft.com/office/powerpoint/2010/main" val="3751630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12709</TotalTime>
  <Words>2368</Words>
  <Application>Microsoft Office PowerPoint</Application>
  <PresentationFormat>全屏显示(4:3)</PresentationFormat>
  <Paragraphs>499</Paragraphs>
  <Slides>39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仿宋_GB2312</vt:lpstr>
      <vt:lpstr>黑体</vt:lpstr>
      <vt:lpstr>华文楷体</vt:lpstr>
      <vt:lpstr>隶书</vt:lpstr>
      <vt:lpstr>宋体</vt:lpstr>
      <vt:lpstr>Arial</vt:lpstr>
      <vt:lpstr>Calibri</vt:lpstr>
      <vt:lpstr>Cambria Math</vt:lpstr>
      <vt:lpstr>Century Gothic</vt:lpstr>
      <vt:lpstr>Symbol</vt:lpstr>
      <vt:lpstr>Times New Roman</vt:lpstr>
      <vt:lpstr>Wingdings</vt:lpstr>
      <vt:lpstr>Wingdings 3</vt:lpstr>
      <vt:lpstr>离子</vt:lpstr>
      <vt:lpstr>集合和搜索</vt:lpstr>
      <vt:lpstr>目录</vt:lpstr>
      <vt:lpstr>基本逻辑结构</vt:lpstr>
      <vt:lpstr>基本概念</vt:lpstr>
      <vt:lpstr>基本概念</vt:lpstr>
      <vt:lpstr>目录</vt:lpstr>
      <vt:lpstr>PowerPoint 演示文稿</vt:lpstr>
      <vt:lpstr>PowerPoint 演示文稿</vt:lpstr>
      <vt:lpstr>PowerPoint 演示文稿</vt:lpstr>
      <vt:lpstr>目录</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二分搜索基本思想</vt:lpstr>
      <vt:lpstr>PowerPoint 演示文稿</vt:lpstr>
      <vt:lpstr>对半搜索基本思想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zhu</dc:creator>
  <cp:lastModifiedBy>jie zhu</cp:lastModifiedBy>
  <cp:revision>950</cp:revision>
  <dcterms:created xsi:type="dcterms:W3CDTF">2015-02-03T01:14:24Z</dcterms:created>
  <dcterms:modified xsi:type="dcterms:W3CDTF">2017-10-31T05:11:50Z</dcterms:modified>
</cp:coreProperties>
</file>