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86" r:id="rId1"/>
  </p:sldMasterIdLst>
  <p:notesMasterIdLst>
    <p:notesMasterId r:id="rId73"/>
  </p:notesMasterIdLst>
  <p:sldIdLst>
    <p:sldId id="379" r:id="rId2"/>
    <p:sldId id="435" r:id="rId3"/>
    <p:sldId id="436" r:id="rId4"/>
    <p:sldId id="437" r:id="rId5"/>
    <p:sldId id="439" r:id="rId6"/>
    <p:sldId id="440" r:id="rId7"/>
    <p:sldId id="442" r:id="rId8"/>
    <p:sldId id="470" r:id="rId9"/>
    <p:sldId id="443" r:id="rId10"/>
    <p:sldId id="444" r:id="rId11"/>
    <p:sldId id="473" r:id="rId12"/>
    <p:sldId id="474" r:id="rId13"/>
    <p:sldId id="477" r:id="rId14"/>
    <p:sldId id="478" r:id="rId15"/>
    <p:sldId id="479" r:id="rId16"/>
    <p:sldId id="480" r:id="rId17"/>
    <p:sldId id="475" r:id="rId18"/>
    <p:sldId id="481" r:id="rId19"/>
    <p:sldId id="449" r:id="rId20"/>
    <p:sldId id="482" r:id="rId21"/>
    <p:sldId id="483" r:id="rId22"/>
    <p:sldId id="450" r:id="rId23"/>
    <p:sldId id="484" r:id="rId24"/>
    <p:sldId id="487" r:id="rId25"/>
    <p:sldId id="488" r:id="rId26"/>
    <p:sldId id="451" r:id="rId27"/>
    <p:sldId id="491" r:id="rId28"/>
    <p:sldId id="492" r:id="rId29"/>
    <p:sldId id="493" r:id="rId30"/>
    <p:sldId id="485" r:id="rId31"/>
    <p:sldId id="452" r:id="rId32"/>
    <p:sldId id="489" r:id="rId33"/>
    <p:sldId id="453" r:id="rId34"/>
    <p:sldId id="494" r:id="rId35"/>
    <p:sldId id="454" r:id="rId36"/>
    <p:sldId id="495" r:id="rId37"/>
    <p:sldId id="497" r:id="rId38"/>
    <p:sldId id="500" r:id="rId39"/>
    <p:sldId id="501" r:id="rId40"/>
    <p:sldId id="503" r:id="rId41"/>
    <p:sldId id="502" r:id="rId42"/>
    <p:sldId id="504" r:id="rId43"/>
    <p:sldId id="524" r:id="rId44"/>
    <p:sldId id="505" r:id="rId45"/>
    <p:sldId id="456" r:id="rId46"/>
    <p:sldId id="457" r:id="rId47"/>
    <p:sldId id="506" r:id="rId48"/>
    <p:sldId id="507" r:id="rId49"/>
    <p:sldId id="508" r:id="rId50"/>
    <p:sldId id="509" r:id="rId51"/>
    <p:sldId id="510" r:id="rId52"/>
    <p:sldId id="512" r:id="rId53"/>
    <p:sldId id="511" r:id="rId54"/>
    <p:sldId id="513" r:id="rId55"/>
    <p:sldId id="514" r:id="rId56"/>
    <p:sldId id="515" r:id="rId57"/>
    <p:sldId id="516" r:id="rId58"/>
    <p:sldId id="460" r:id="rId59"/>
    <p:sldId id="462" r:id="rId60"/>
    <p:sldId id="517" r:id="rId61"/>
    <p:sldId id="465" r:id="rId62"/>
    <p:sldId id="526" r:id="rId63"/>
    <p:sldId id="525" r:id="rId64"/>
    <p:sldId id="527" r:id="rId65"/>
    <p:sldId id="528" r:id="rId66"/>
    <p:sldId id="529" r:id="rId67"/>
    <p:sldId id="530" r:id="rId68"/>
    <p:sldId id="531" r:id="rId69"/>
    <p:sldId id="520" r:id="rId70"/>
    <p:sldId id="522" r:id="rId71"/>
    <p:sldId id="521"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1ACF28F-036D-4307-8545-CF2846661CBA}">
          <p14:sldIdLst>
            <p14:sldId id="379"/>
            <p14:sldId id="435"/>
            <p14:sldId id="436"/>
            <p14:sldId id="437"/>
            <p14:sldId id="439"/>
            <p14:sldId id="440"/>
            <p14:sldId id="442"/>
            <p14:sldId id="470"/>
            <p14:sldId id="443"/>
            <p14:sldId id="444"/>
            <p14:sldId id="473"/>
            <p14:sldId id="474"/>
            <p14:sldId id="477"/>
            <p14:sldId id="478"/>
            <p14:sldId id="479"/>
            <p14:sldId id="480"/>
            <p14:sldId id="475"/>
            <p14:sldId id="481"/>
            <p14:sldId id="449"/>
            <p14:sldId id="482"/>
            <p14:sldId id="483"/>
            <p14:sldId id="450"/>
            <p14:sldId id="484"/>
            <p14:sldId id="487"/>
            <p14:sldId id="488"/>
            <p14:sldId id="451"/>
            <p14:sldId id="491"/>
            <p14:sldId id="492"/>
            <p14:sldId id="493"/>
            <p14:sldId id="485"/>
            <p14:sldId id="452"/>
            <p14:sldId id="489"/>
            <p14:sldId id="453"/>
            <p14:sldId id="494"/>
            <p14:sldId id="454"/>
            <p14:sldId id="495"/>
            <p14:sldId id="497"/>
            <p14:sldId id="500"/>
            <p14:sldId id="501"/>
            <p14:sldId id="503"/>
            <p14:sldId id="502"/>
            <p14:sldId id="504"/>
            <p14:sldId id="524"/>
            <p14:sldId id="505"/>
            <p14:sldId id="456"/>
            <p14:sldId id="457"/>
            <p14:sldId id="506"/>
            <p14:sldId id="507"/>
            <p14:sldId id="508"/>
            <p14:sldId id="509"/>
            <p14:sldId id="510"/>
            <p14:sldId id="512"/>
            <p14:sldId id="511"/>
            <p14:sldId id="513"/>
            <p14:sldId id="514"/>
            <p14:sldId id="515"/>
            <p14:sldId id="516"/>
            <p14:sldId id="460"/>
            <p14:sldId id="462"/>
            <p14:sldId id="517"/>
            <p14:sldId id="465"/>
            <p14:sldId id="526"/>
            <p14:sldId id="525"/>
            <p14:sldId id="527"/>
            <p14:sldId id="528"/>
            <p14:sldId id="529"/>
            <p14:sldId id="530"/>
            <p14:sldId id="531"/>
            <p14:sldId id="520"/>
            <p14:sldId id="522"/>
            <p14:sldId id="52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8501" autoAdjust="0"/>
  </p:normalViewPr>
  <p:slideViewPr>
    <p:cSldViewPr snapToGrid="0">
      <p:cViewPr varScale="1">
        <p:scale>
          <a:sx n="80" d="100"/>
          <a:sy n="80" d="100"/>
        </p:scale>
        <p:origin x="372"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C69A8-F41B-4AB3-B1C4-4C1E89E6346C}" type="datetimeFigureOut">
              <a:rPr lang="zh-CN" altLang="en-US" smtClean="0"/>
              <a:t>2017/10/30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636FC-5391-4E88-BC9C-2B9CBFA3E85A}" type="slidenum">
              <a:rPr lang="zh-CN" altLang="en-US" smtClean="0"/>
              <a:t>‹#›</a:t>
            </a:fld>
            <a:endParaRPr lang="zh-CN" altLang="en-US"/>
          </a:p>
        </p:txBody>
      </p:sp>
    </p:spTree>
    <p:extLst>
      <p:ext uri="{BB962C8B-B14F-4D97-AF65-F5344CB8AC3E}">
        <p14:creationId xmlns:p14="http://schemas.microsoft.com/office/powerpoint/2010/main" val="1995444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1097484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75FA1EC-9C8B-4CB7-B2A5-DD415DF7CB42}" type="datetimeFigureOut">
              <a:rPr lang="zh-CN" altLang="en-US" smtClean="0"/>
              <a:t>2017/10/30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7184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455046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17858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347428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5FA1EC-9C8B-4CB7-B2A5-DD415DF7CB42}" type="datetimeFigureOut">
              <a:rPr lang="zh-CN" altLang="en-US" smtClean="0"/>
              <a:t>2017/10/30</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963854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5FA1EC-9C8B-4CB7-B2A5-DD415DF7CB42}" type="datetimeFigureOut">
              <a:rPr lang="zh-CN" altLang="en-US" smtClean="0"/>
              <a:t>2017/10/30</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972698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4165934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518085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E75FA1EC-9C8B-4CB7-B2A5-DD415DF7CB42}" type="datetimeFigureOut">
              <a:rPr lang="zh-CN" altLang="en-US" smtClean="0"/>
              <a:t>2017/10/30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717857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75FA1EC-9C8B-4CB7-B2A5-DD415DF7CB42}" type="datetimeFigureOut">
              <a:rPr lang="zh-CN" altLang="en-US" smtClean="0"/>
              <a:t>2017/10/30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89783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75FA1EC-9C8B-4CB7-B2A5-DD415DF7CB42}" type="datetimeFigureOut">
              <a:rPr lang="zh-CN" altLang="en-US" smtClean="0"/>
              <a:t>2017/10/30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21548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75FA1EC-9C8B-4CB7-B2A5-DD415DF7CB42}" type="datetimeFigureOut">
              <a:rPr lang="zh-CN" altLang="en-US" smtClean="0"/>
              <a:t>2017/10/30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783386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E75FA1EC-9C8B-4CB7-B2A5-DD415DF7CB42}" type="datetimeFigureOut">
              <a:rPr lang="zh-CN" altLang="en-US" smtClean="0"/>
              <a:t>2017/10/30</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191067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5FA1EC-9C8B-4CB7-B2A5-DD415DF7CB42}" type="datetimeFigureOut">
              <a:rPr lang="zh-CN" altLang="en-US" smtClean="0"/>
              <a:t>2017/10/30</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09288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E75FA1EC-9C8B-4CB7-B2A5-DD415DF7CB42}" type="datetimeFigureOut">
              <a:rPr lang="zh-CN" altLang="en-US" smtClean="0"/>
              <a:t>2017/10/30</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1955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75FA1EC-9C8B-4CB7-B2A5-DD415DF7CB42}" type="datetimeFigureOut">
              <a:rPr lang="zh-CN" altLang="en-US" smtClean="0"/>
              <a:t>2017/10/30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33280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5FA1EC-9C8B-4CB7-B2A5-DD415DF7CB42}" type="datetimeFigureOut">
              <a:rPr lang="zh-CN" altLang="en-US" smtClean="0"/>
              <a:t>2017/10/30</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60143053"/>
      </p:ext>
    </p:extLst>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4.png"/><Relationship Id="rId5" Type="http://schemas.openxmlformats.org/officeDocument/2006/relationships/oleObject" Target="../embeddings/oleObject4.bin"/><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5.png"/></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隶书" panose="02010509060101010101" pitchFamily="49" charset="-122"/>
                <a:ea typeface="隶书" panose="02010509060101010101" pitchFamily="49" charset="-122"/>
              </a:rPr>
              <a:t>搜索树</a:t>
            </a:r>
          </a:p>
        </p:txBody>
      </p:sp>
      <p:sp>
        <p:nvSpPr>
          <p:cNvPr id="3" name="副标题 2"/>
          <p:cNvSpPr>
            <a:spLocks noGrp="1"/>
          </p:cNvSpPr>
          <p:nvPr>
            <p:ph type="subTitle" idx="1"/>
          </p:nvPr>
        </p:nvSpPr>
        <p:spPr/>
        <p:txBody>
          <a:bodyPr/>
          <a:lstStyle/>
          <a:p>
            <a:r>
              <a:rPr lang="zh-CN" altLang="en-US" dirty="0">
                <a:latin typeface="隶书" panose="02010509060101010101" pitchFamily="49" charset="-122"/>
                <a:ea typeface="隶书" panose="02010509060101010101" pitchFamily="49" charset="-122"/>
              </a:rPr>
              <a:t>朱洁</a:t>
            </a:r>
          </a:p>
        </p:txBody>
      </p:sp>
    </p:spTree>
    <p:extLst>
      <p:ext uri="{BB962C8B-B14F-4D97-AF65-F5344CB8AC3E}">
        <p14:creationId xmlns:p14="http://schemas.microsoft.com/office/powerpoint/2010/main" val="368611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4552950" y="2528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2052" name="Rectangle 3"/>
          <p:cNvSpPr>
            <a:spLocks noChangeArrowheads="1"/>
          </p:cNvSpPr>
          <p:nvPr/>
        </p:nvSpPr>
        <p:spPr bwMode="auto">
          <a:xfrm>
            <a:off x="2590800" y="61722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2053" name="Oval 4"/>
          <p:cNvSpPr>
            <a:spLocks noChangeArrowheads="1"/>
          </p:cNvSpPr>
          <p:nvPr/>
        </p:nvSpPr>
        <p:spPr bwMode="auto">
          <a:xfrm>
            <a:off x="2438400" y="6248400"/>
            <a:ext cx="457200" cy="457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2054" name="Line 5"/>
          <p:cNvSpPr>
            <a:spLocks noChangeShapeType="1"/>
          </p:cNvSpPr>
          <p:nvPr/>
        </p:nvSpPr>
        <p:spPr bwMode="auto">
          <a:xfrm flipH="1">
            <a:off x="3657600" y="5943600"/>
            <a:ext cx="2286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lstStyle/>
          <a:p>
            <a:endParaRPr lang="zh-CN" altLang="en-US"/>
          </a:p>
        </p:txBody>
      </p:sp>
      <p:sp>
        <p:nvSpPr>
          <p:cNvPr id="2055" name="Text Box 6"/>
          <p:cNvSpPr txBox="1">
            <a:spLocks noChangeArrowheads="1"/>
          </p:cNvSpPr>
          <p:nvPr/>
        </p:nvSpPr>
        <p:spPr bwMode="auto">
          <a:xfrm>
            <a:off x="683923" y="4861438"/>
            <a:ext cx="18309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ctr" eaLnBrk="1" hangingPunct="1"/>
            <a:r>
              <a:rPr kumimoji="1" lang="zh-CN" altLang="en-US" sz="3200" dirty="0">
                <a:solidFill>
                  <a:schemeClr val="tx2"/>
                </a:solidFill>
                <a:ea typeface="宋体" panose="02010600030101010101" pitchFamily="2" charset="-122"/>
                <a:cs typeface="Times New Roman" panose="02020603050405020304" pitchFamily="18" charset="0"/>
              </a:rPr>
              <a:t>插入：</a:t>
            </a:r>
            <a:r>
              <a:rPr kumimoji="1" lang="en-US" altLang="zh-CN" sz="3200" dirty="0">
                <a:solidFill>
                  <a:schemeClr val="tx2"/>
                </a:solidFill>
                <a:ea typeface="宋体" panose="02010600030101010101" pitchFamily="2" charset="-122"/>
                <a:cs typeface="Times New Roman" panose="02020603050405020304" pitchFamily="18" charset="0"/>
              </a:rPr>
              <a:t>25</a:t>
            </a:r>
          </a:p>
        </p:txBody>
      </p:sp>
      <p:sp>
        <p:nvSpPr>
          <p:cNvPr id="2056" name="Rectangle 7"/>
          <p:cNvSpPr>
            <a:spLocks noChangeArrowheads="1"/>
          </p:cNvSpPr>
          <p:nvPr/>
        </p:nvSpPr>
        <p:spPr bwMode="auto">
          <a:xfrm>
            <a:off x="4552950" y="2528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2057" name="Rectangle 9"/>
          <p:cNvSpPr>
            <a:spLocks noChangeArrowheads="1"/>
          </p:cNvSpPr>
          <p:nvPr/>
        </p:nvSpPr>
        <p:spPr bwMode="auto">
          <a:xfrm>
            <a:off x="616397" y="215180"/>
            <a:ext cx="110049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zh-CN" altLang="en-US" sz="2800" dirty="0"/>
              <a:t>插入后可能</a:t>
            </a:r>
            <a:r>
              <a:rPr kumimoji="1" lang="zh-CN" altLang="en-US" sz="2800" dirty="0">
                <a:solidFill>
                  <a:srgbClr val="00FF00"/>
                </a:solidFill>
              </a:rPr>
              <a:t>影响</a:t>
            </a:r>
            <a:r>
              <a:rPr kumimoji="1" lang="zh-CN" altLang="en-US" sz="2800" dirty="0">
                <a:solidFill>
                  <a:srgbClr val="FFFF00"/>
                </a:solidFill>
              </a:rPr>
              <a:t>从根到插入位置的路径上所有结点</a:t>
            </a:r>
            <a:r>
              <a:rPr kumimoji="1" lang="zh-CN" altLang="en-US" sz="2800" dirty="0"/>
              <a:t>的平衡因子的值。</a:t>
            </a:r>
          </a:p>
        </p:txBody>
      </p:sp>
      <p:sp>
        <p:nvSpPr>
          <p:cNvPr id="3" name="椭圆 2"/>
          <p:cNvSpPr/>
          <p:nvPr/>
        </p:nvSpPr>
        <p:spPr>
          <a:xfrm>
            <a:off x="5413248" y="9407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33</a:t>
            </a:r>
            <a:endParaRPr lang="zh-CN" altLang="en-US" sz="2800" b="1" dirty="0">
              <a:latin typeface="Times New Roman" panose="02020603050405020304" pitchFamily="18" charset="0"/>
              <a:cs typeface="Times New Roman" panose="02020603050405020304" pitchFamily="18" charset="0"/>
            </a:endParaRPr>
          </a:p>
        </p:txBody>
      </p:sp>
      <p:sp>
        <p:nvSpPr>
          <p:cNvPr id="12" name="椭圆 11"/>
          <p:cNvSpPr/>
          <p:nvPr/>
        </p:nvSpPr>
        <p:spPr>
          <a:xfrm>
            <a:off x="3562200" y="15887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19</a:t>
            </a:r>
            <a:endParaRPr lang="zh-CN" altLang="en-US" sz="2800" b="1" dirty="0">
              <a:latin typeface="Times New Roman" panose="02020603050405020304" pitchFamily="18" charset="0"/>
              <a:cs typeface="Times New Roman" panose="02020603050405020304" pitchFamily="18" charset="0"/>
            </a:endParaRPr>
          </a:p>
        </p:txBody>
      </p:sp>
      <p:sp>
        <p:nvSpPr>
          <p:cNvPr id="13" name="椭圆 12"/>
          <p:cNvSpPr/>
          <p:nvPr/>
        </p:nvSpPr>
        <p:spPr>
          <a:xfrm>
            <a:off x="7372200" y="15887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43</a:t>
            </a:r>
            <a:endParaRPr lang="zh-CN" altLang="en-US" sz="2800" b="1" dirty="0">
              <a:latin typeface="Times New Roman" panose="02020603050405020304" pitchFamily="18" charset="0"/>
              <a:cs typeface="Times New Roman" panose="02020603050405020304" pitchFamily="18" charset="0"/>
            </a:endParaRPr>
          </a:p>
        </p:txBody>
      </p:sp>
      <p:sp>
        <p:nvSpPr>
          <p:cNvPr id="14" name="椭圆 13"/>
          <p:cNvSpPr/>
          <p:nvPr/>
        </p:nvSpPr>
        <p:spPr>
          <a:xfrm>
            <a:off x="6488280" y="257170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36</a:t>
            </a:r>
            <a:endParaRPr lang="zh-CN" altLang="en-US" sz="2800" b="1" dirty="0">
              <a:latin typeface="Times New Roman" panose="02020603050405020304" pitchFamily="18" charset="0"/>
              <a:cs typeface="Times New Roman" panose="02020603050405020304" pitchFamily="18" charset="0"/>
            </a:endParaRPr>
          </a:p>
        </p:txBody>
      </p:sp>
      <p:sp>
        <p:nvSpPr>
          <p:cNvPr id="15" name="椭圆 14"/>
          <p:cNvSpPr/>
          <p:nvPr/>
        </p:nvSpPr>
        <p:spPr>
          <a:xfrm>
            <a:off x="8529678" y="257170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56</a:t>
            </a:r>
            <a:endParaRPr lang="zh-CN" altLang="en-US" sz="2800" b="1" dirty="0">
              <a:latin typeface="Times New Roman" panose="02020603050405020304" pitchFamily="18" charset="0"/>
              <a:cs typeface="Times New Roman" panose="02020603050405020304" pitchFamily="18" charset="0"/>
            </a:endParaRPr>
          </a:p>
        </p:txBody>
      </p:sp>
      <p:sp>
        <p:nvSpPr>
          <p:cNvPr id="16" name="椭圆 15"/>
          <p:cNvSpPr/>
          <p:nvPr/>
        </p:nvSpPr>
        <p:spPr>
          <a:xfrm>
            <a:off x="7822273" y="360237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45</a:t>
            </a:r>
            <a:endParaRPr lang="zh-CN" altLang="en-US" sz="2800" b="1" dirty="0">
              <a:latin typeface="Times New Roman" panose="02020603050405020304" pitchFamily="18" charset="0"/>
              <a:cs typeface="Times New Roman" panose="02020603050405020304" pitchFamily="18" charset="0"/>
            </a:endParaRPr>
          </a:p>
        </p:txBody>
      </p:sp>
      <p:cxnSp>
        <p:nvCxnSpPr>
          <p:cNvPr id="5" name="直接连接符 4"/>
          <p:cNvCxnSpPr>
            <a:stCxn id="3" idx="2"/>
            <a:endCxn id="12" idx="7"/>
          </p:cNvCxnSpPr>
          <p:nvPr/>
        </p:nvCxnSpPr>
        <p:spPr>
          <a:xfrm flipH="1">
            <a:off x="4115303" y="1264700"/>
            <a:ext cx="1297945" cy="41889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3" idx="6"/>
            <a:endCxn id="13" idx="1"/>
          </p:cNvCxnSpPr>
          <p:nvPr/>
        </p:nvCxnSpPr>
        <p:spPr>
          <a:xfrm>
            <a:off x="6061248" y="1264700"/>
            <a:ext cx="1405849" cy="41889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4" idx="7"/>
            <a:endCxn id="13" idx="3"/>
          </p:cNvCxnSpPr>
          <p:nvPr/>
        </p:nvCxnSpPr>
        <p:spPr>
          <a:xfrm flipV="1">
            <a:off x="7041383" y="2141803"/>
            <a:ext cx="425714"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5" idx="1"/>
            <a:endCxn id="13" idx="5"/>
          </p:cNvCxnSpPr>
          <p:nvPr/>
        </p:nvCxnSpPr>
        <p:spPr>
          <a:xfrm flipH="1" flipV="1">
            <a:off x="7925303" y="2141803"/>
            <a:ext cx="699272"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5" idx="3"/>
            <a:endCxn id="16" idx="0"/>
          </p:cNvCxnSpPr>
          <p:nvPr/>
        </p:nvCxnSpPr>
        <p:spPr>
          <a:xfrm flipH="1">
            <a:off x="8146273" y="3124808"/>
            <a:ext cx="478302" cy="477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5091685" y="360023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28</a:t>
            </a:r>
            <a:endParaRPr lang="zh-CN" altLang="en-US" sz="2800" b="1" dirty="0">
              <a:latin typeface="Times New Roman" panose="02020603050405020304" pitchFamily="18" charset="0"/>
              <a:cs typeface="Times New Roman" panose="02020603050405020304" pitchFamily="18" charset="0"/>
            </a:endParaRPr>
          </a:p>
        </p:txBody>
      </p:sp>
      <p:sp>
        <p:nvSpPr>
          <p:cNvPr id="34" name="椭圆 33"/>
          <p:cNvSpPr/>
          <p:nvPr/>
        </p:nvSpPr>
        <p:spPr>
          <a:xfrm>
            <a:off x="4548385" y="253293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26</a:t>
            </a:r>
            <a:endParaRPr lang="zh-CN" altLang="en-US" sz="2800" b="1" dirty="0">
              <a:latin typeface="Times New Roman" panose="02020603050405020304" pitchFamily="18" charset="0"/>
              <a:cs typeface="Times New Roman" panose="02020603050405020304" pitchFamily="18" charset="0"/>
            </a:endParaRPr>
          </a:p>
        </p:txBody>
      </p:sp>
      <p:sp>
        <p:nvSpPr>
          <p:cNvPr id="35" name="椭圆 34"/>
          <p:cNvSpPr/>
          <p:nvPr/>
        </p:nvSpPr>
        <p:spPr>
          <a:xfrm>
            <a:off x="4060218" y="356967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23</a:t>
            </a:r>
            <a:endParaRPr lang="zh-CN" altLang="en-US" sz="2800" b="1" dirty="0">
              <a:latin typeface="Times New Roman" panose="02020603050405020304" pitchFamily="18" charset="0"/>
              <a:cs typeface="Times New Roman" panose="02020603050405020304" pitchFamily="18" charset="0"/>
            </a:endParaRPr>
          </a:p>
        </p:txBody>
      </p:sp>
      <p:sp>
        <p:nvSpPr>
          <p:cNvPr id="36" name="椭圆 35"/>
          <p:cNvSpPr/>
          <p:nvPr/>
        </p:nvSpPr>
        <p:spPr>
          <a:xfrm>
            <a:off x="2414512" y="257170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12</a:t>
            </a:r>
            <a:endParaRPr lang="zh-CN" altLang="en-US" sz="2800" b="1" dirty="0">
              <a:latin typeface="Times New Roman" panose="02020603050405020304" pitchFamily="18" charset="0"/>
              <a:cs typeface="Times New Roman" panose="02020603050405020304" pitchFamily="18" charset="0"/>
            </a:endParaRPr>
          </a:p>
        </p:txBody>
      </p:sp>
      <p:sp>
        <p:nvSpPr>
          <p:cNvPr id="37" name="椭圆 36"/>
          <p:cNvSpPr/>
          <p:nvPr/>
        </p:nvSpPr>
        <p:spPr>
          <a:xfrm>
            <a:off x="2926218" y="3600235"/>
            <a:ext cx="648000" cy="656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15</a:t>
            </a:r>
            <a:endParaRPr lang="zh-CN" altLang="en-US" sz="2800" b="1" dirty="0">
              <a:latin typeface="Times New Roman" panose="02020603050405020304" pitchFamily="18" charset="0"/>
              <a:cs typeface="Times New Roman" panose="02020603050405020304" pitchFamily="18" charset="0"/>
            </a:endParaRPr>
          </a:p>
        </p:txBody>
      </p:sp>
      <p:cxnSp>
        <p:nvCxnSpPr>
          <p:cNvPr id="38" name="直接连接符 37"/>
          <p:cNvCxnSpPr>
            <a:stCxn id="36" idx="7"/>
            <a:endCxn id="12" idx="3"/>
          </p:cNvCxnSpPr>
          <p:nvPr/>
        </p:nvCxnSpPr>
        <p:spPr>
          <a:xfrm flipV="1">
            <a:off x="2967615" y="2141803"/>
            <a:ext cx="689482"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4" idx="1"/>
            <a:endCxn id="12" idx="5"/>
          </p:cNvCxnSpPr>
          <p:nvPr/>
        </p:nvCxnSpPr>
        <p:spPr>
          <a:xfrm flipH="1" flipV="1">
            <a:off x="4115303" y="2141803"/>
            <a:ext cx="527979" cy="4860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7" idx="0"/>
            <a:endCxn id="36" idx="5"/>
          </p:cNvCxnSpPr>
          <p:nvPr/>
        </p:nvCxnSpPr>
        <p:spPr>
          <a:xfrm flipH="1" flipV="1">
            <a:off x="2967615" y="3124808"/>
            <a:ext cx="282603" cy="4754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5" idx="0"/>
            <a:endCxn id="34" idx="3"/>
          </p:cNvCxnSpPr>
          <p:nvPr/>
        </p:nvCxnSpPr>
        <p:spPr>
          <a:xfrm flipV="1">
            <a:off x="4384218" y="3086036"/>
            <a:ext cx="259064" cy="4836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3" idx="0"/>
            <a:endCxn id="34" idx="5"/>
          </p:cNvCxnSpPr>
          <p:nvPr/>
        </p:nvCxnSpPr>
        <p:spPr>
          <a:xfrm flipH="1" flipV="1">
            <a:off x="5101488" y="3086036"/>
            <a:ext cx="314197" cy="5141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6061627" y="79510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54" name="矩形 53"/>
          <p:cNvSpPr/>
          <p:nvPr/>
        </p:nvSpPr>
        <p:spPr>
          <a:xfrm>
            <a:off x="7945820" y="1242232"/>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55" name="矩形 54"/>
          <p:cNvSpPr/>
          <p:nvPr/>
        </p:nvSpPr>
        <p:spPr>
          <a:xfrm>
            <a:off x="6517203" y="2104514"/>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56" name="矩形 55"/>
          <p:cNvSpPr/>
          <p:nvPr/>
        </p:nvSpPr>
        <p:spPr>
          <a:xfrm>
            <a:off x="8913504" y="204581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57" name="矩形 56"/>
          <p:cNvSpPr/>
          <p:nvPr/>
        </p:nvSpPr>
        <p:spPr>
          <a:xfrm>
            <a:off x="7822273" y="3112302"/>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58" name="矩形 57"/>
          <p:cNvSpPr/>
          <p:nvPr/>
        </p:nvSpPr>
        <p:spPr>
          <a:xfrm>
            <a:off x="3668845" y="1109292"/>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59" name="矩形 58"/>
          <p:cNvSpPr/>
          <p:nvPr/>
        </p:nvSpPr>
        <p:spPr>
          <a:xfrm>
            <a:off x="4871937" y="2091190"/>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0" name="矩形 59"/>
          <p:cNvSpPr/>
          <p:nvPr/>
        </p:nvSpPr>
        <p:spPr>
          <a:xfrm>
            <a:off x="4036112" y="3097024"/>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1" name="矩形 60"/>
          <p:cNvSpPr/>
          <p:nvPr/>
        </p:nvSpPr>
        <p:spPr>
          <a:xfrm>
            <a:off x="5456977" y="315438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2" name="矩形 61"/>
          <p:cNvSpPr/>
          <p:nvPr/>
        </p:nvSpPr>
        <p:spPr>
          <a:xfrm>
            <a:off x="2523473" y="2067224"/>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63" name="矩形 62"/>
          <p:cNvSpPr/>
          <p:nvPr/>
        </p:nvSpPr>
        <p:spPr>
          <a:xfrm>
            <a:off x="3211499" y="3170670"/>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48" name="任意多边形 47"/>
          <p:cNvSpPr/>
          <p:nvPr/>
        </p:nvSpPr>
        <p:spPr>
          <a:xfrm>
            <a:off x="3472199" y="1194816"/>
            <a:ext cx="1794745" cy="3182112"/>
          </a:xfrm>
          <a:custGeom>
            <a:avLst/>
            <a:gdLst>
              <a:gd name="connsiteX0" fmla="*/ 1794745 w 1794745"/>
              <a:gd name="connsiteY0" fmla="*/ 0 h 3182112"/>
              <a:gd name="connsiteX1" fmla="*/ 14713 w 1794745"/>
              <a:gd name="connsiteY1" fmla="*/ 804672 h 3182112"/>
              <a:gd name="connsiteX2" fmla="*/ 916921 w 1794745"/>
              <a:gd name="connsiteY2" fmla="*/ 1755648 h 3182112"/>
              <a:gd name="connsiteX3" fmla="*/ 356089 w 1794745"/>
              <a:gd name="connsiteY3" fmla="*/ 2645664 h 3182112"/>
              <a:gd name="connsiteX4" fmla="*/ 953497 w 1794745"/>
              <a:gd name="connsiteY4" fmla="*/ 3182112 h 3182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4745" h="3182112">
                <a:moveTo>
                  <a:pt x="1794745" y="0"/>
                </a:moveTo>
                <a:cubicBezTo>
                  <a:pt x="977881" y="256032"/>
                  <a:pt x="161017" y="512064"/>
                  <a:pt x="14713" y="804672"/>
                </a:cubicBezTo>
                <a:cubicBezTo>
                  <a:pt x="-131591" y="1097280"/>
                  <a:pt x="860025" y="1448816"/>
                  <a:pt x="916921" y="1755648"/>
                </a:cubicBezTo>
                <a:cubicBezTo>
                  <a:pt x="973817" y="2062480"/>
                  <a:pt x="349993" y="2407920"/>
                  <a:pt x="356089" y="2645664"/>
                </a:cubicBezTo>
                <a:cubicBezTo>
                  <a:pt x="362185" y="2883408"/>
                  <a:pt x="657841" y="3032760"/>
                  <a:pt x="953497" y="3182112"/>
                </a:cubicBezTo>
              </a:path>
            </a:pathLst>
          </a:custGeom>
          <a:noFill/>
          <a:ln w="34925">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4613321" y="4122780"/>
            <a:ext cx="885163" cy="1049071"/>
            <a:chOff x="4613321" y="4122780"/>
            <a:chExt cx="885163" cy="1049071"/>
          </a:xfrm>
        </p:grpSpPr>
        <p:sp>
          <p:nvSpPr>
            <p:cNvPr id="65" name="椭圆 64"/>
            <p:cNvSpPr/>
            <p:nvPr/>
          </p:nvSpPr>
          <p:spPr>
            <a:xfrm>
              <a:off x="4850484" y="452385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25</a:t>
              </a:r>
              <a:endParaRPr lang="zh-CN" altLang="en-US" sz="2800" b="1" dirty="0">
                <a:latin typeface="Times New Roman" panose="02020603050405020304" pitchFamily="18" charset="0"/>
                <a:cs typeface="Times New Roman" panose="02020603050405020304" pitchFamily="18" charset="0"/>
              </a:endParaRPr>
            </a:p>
          </p:txBody>
        </p:sp>
        <p:cxnSp>
          <p:nvCxnSpPr>
            <p:cNvPr id="70" name="直接连接符 69"/>
            <p:cNvCxnSpPr>
              <a:stCxn id="65" idx="1"/>
              <a:endCxn id="35" idx="5"/>
            </p:cNvCxnSpPr>
            <p:nvPr/>
          </p:nvCxnSpPr>
          <p:spPr>
            <a:xfrm flipH="1" flipV="1">
              <a:off x="4613321" y="4122780"/>
              <a:ext cx="332060" cy="49596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 name="矩形 74"/>
          <p:cNvSpPr/>
          <p:nvPr/>
        </p:nvSpPr>
        <p:spPr>
          <a:xfrm>
            <a:off x="4415958" y="3349832"/>
            <a:ext cx="441146" cy="461665"/>
          </a:xfrm>
          <a:prstGeom prst="rect">
            <a:avLst/>
          </a:prstGeom>
        </p:spPr>
        <p:txBody>
          <a:bodyPr wrap="none">
            <a:spAutoFit/>
          </a:bodyPr>
          <a:lstStyle/>
          <a:p>
            <a:r>
              <a:rPr lang="en-US" altLang="zh-CN" sz="2400" b="1" dirty="0">
                <a:solidFill>
                  <a:srgbClr val="FFFF00"/>
                </a:solidFill>
                <a:latin typeface="Times New Roman" panose="02020603050405020304" pitchFamily="18" charset="0"/>
                <a:cs typeface="Times New Roman" panose="02020603050405020304" pitchFamily="18" charset="0"/>
              </a:rPr>
              <a:t>-1</a:t>
            </a:r>
            <a:endParaRPr lang="zh-CN" altLang="en-US" sz="2400" dirty="0">
              <a:solidFill>
                <a:srgbClr val="FFFF00"/>
              </a:solidFill>
            </a:endParaRPr>
          </a:p>
        </p:txBody>
      </p:sp>
      <p:sp>
        <p:nvSpPr>
          <p:cNvPr id="76" name="矩形 75"/>
          <p:cNvSpPr/>
          <p:nvPr/>
        </p:nvSpPr>
        <p:spPr>
          <a:xfrm>
            <a:off x="5125546" y="2315889"/>
            <a:ext cx="338554" cy="461665"/>
          </a:xfrm>
          <a:prstGeom prst="rect">
            <a:avLst/>
          </a:prstGeom>
        </p:spPr>
        <p:txBody>
          <a:bodyPr wrap="none">
            <a:spAutoFit/>
          </a:bodyPr>
          <a:lstStyle/>
          <a:p>
            <a:r>
              <a:rPr lang="en-US" altLang="zh-CN" sz="2400" b="1" dirty="0">
                <a:solidFill>
                  <a:srgbClr val="FFFF00"/>
                </a:solidFill>
                <a:latin typeface="Times New Roman" panose="02020603050405020304" pitchFamily="18" charset="0"/>
                <a:cs typeface="Times New Roman" panose="02020603050405020304" pitchFamily="18" charset="0"/>
              </a:rPr>
              <a:t>1</a:t>
            </a:r>
            <a:endParaRPr lang="zh-CN" altLang="en-US" sz="2400" dirty="0">
              <a:solidFill>
                <a:srgbClr val="FFFF00"/>
              </a:solidFill>
            </a:endParaRPr>
          </a:p>
        </p:txBody>
      </p:sp>
      <p:sp>
        <p:nvSpPr>
          <p:cNvPr id="77" name="矩形 76"/>
          <p:cNvSpPr/>
          <p:nvPr/>
        </p:nvSpPr>
        <p:spPr>
          <a:xfrm>
            <a:off x="3881723" y="1091549"/>
            <a:ext cx="441146" cy="461665"/>
          </a:xfrm>
          <a:prstGeom prst="rect">
            <a:avLst/>
          </a:prstGeom>
        </p:spPr>
        <p:txBody>
          <a:bodyPr wrap="none">
            <a:spAutoFit/>
          </a:bodyPr>
          <a:lstStyle/>
          <a:p>
            <a:r>
              <a:rPr lang="en-US" altLang="zh-CN" sz="2400" b="1" dirty="0">
                <a:solidFill>
                  <a:srgbClr val="FFFF00"/>
                </a:solidFill>
                <a:latin typeface="Times New Roman" panose="02020603050405020304" pitchFamily="18" charset="0"/>
                <a:cs typeface="Times New Roman" panose="02020603050405020304" pitchFamily="18" charset="0"/>
              </a:rPr>
              <a:t>-1</a:t>
            </a:r>
            <a:endParaRPr lang="zh-CN" altLang="en-US" sz="2400" dirty="0">
              <a:solidFill>
                <a:srgbClr val="FFFF00"/>
              </a:solidFill>
            </a:endParaRPr>
          </a:p>
        </p:txBody>
      </p:sp>
      <p:sp>
        <p:nvSpPr>
          <p:cNvPr id="78" name="矩形 77"/>
          <p:cNvSpPr/>
          <p:nvPr/>
        </p:nvSpPr>
        <p:spPr>
          <a:xfrm>
            <a:off x="5766406" y="640329"/>
            <a:ext cx="338554" cy="461665"/>
          </a:xfrm>
          <a:prstGeom prst="rect">
            <a:avLst/>
          </a:prstGeom>
        </p:spPr>
        <p:txBody>
          <a:bodyPr wrap="none">
            <a:spAutoFit/>
          </a:bodyPr>
          <a:lstStyle/>
          <a:p>
            <a:r>
              <a:rPr lang="en-US" altLang="zh-CN" sz="2400" b="1" dirty="0">
                <a:solidFill>
                  <a:srgbClr val="FFFF00"/>
                </a:solidFill>
                <a:latin typeface="Times New Roman" panose="02020603050405020304" pitchFamily="18" charset="0"/>
                <a:cs typeface="Times New Roman" panose="02020603050405020304" pitchFamily="18" charset="0"/>
              </a:rPr>
              <a:t>1</a:t>
            </a:r>
            <a:endParaRPr lang="zh-CN" altLang="en-US" sz="2400" dirty="0">
              <a:solidFill>
                <a:srgbClr val="FFFF00"/>
              </a:solidFill>
            </a:endParaRPr>
          </a:p>
        </p:txBody>
      </p:sp>
      <p:sp>
        <p:nvSpPr>
          <p:cNvPr id="79" name="矩形 78"/>
          <p:cNvSpPr/>
          <p:nvPr/>
        </p:nvSpPr>
        <p:spPr>
          <a:xfrm>
            <a:off x="5361551" y="4293018"/>
            <a:ext cx="338554" cy="461665"/>
          </a:xfrm>
          <a:prstGeom prst="rect">
            <a:avLst/>
          </a:prstGeom>
        </p:spPr>
        <p:txBody>
          <a:bodyPr wrap="none">
            <a:spAutoFit/>
          </a:bodyPr>
          <a:lstStyle/>
          <a:p>
            <a:r>
              <a:rPr lang="en-US" altLang="zh-CN" sz="2400" b="1" dirty="0">
                <a:solidFill>
                  <a:srgbClr val="FFFF00"/>
                </a:solidFill>
                <a:latin typeface="Times New Roman" panose="02020603050405020304" pitchFamily="18" charset="0"/>
                <a:cs typeface="Times New Roman" panose="02020603050405020304" pitchFamily="18" charset="0"/>
              </a:rPr>
              <a:t>0</a:t>
            </a:r>
            <a:endParaRPr lang="zh-CN" altLang="en-US" sz="2400" dirty="0">
              <a:solidFill>
                <a:srgbClr val="FFFF00"/>
              </a:solidFill>
            </a:endParaRPr>
          </a:p>
        </p:txBody>
      </p:sp>
      <p:sp>
        <p:nvSpPr>
          <p:cNvPr id="80" name="Text Box 6"/>
          <p:cNvSpPr txBox="1">
            <a:spLocks noChangeArrowheads="1"/>
          </p:cNvSpPr>
          <p:nvPr/>
        </p:nvSpPr>
        <p:spPr bwMode="auto">
          <a:xfrm>
            <a:off x="3029347" y="5625458"/>
            <a:ext cx="57358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ctr" eaLnBrk="1" hangingPunct="1"/>
            <a:r>
              <a:rPr kumimoji="1" lang="zh-CN" altLang="en-US" sz="3200" dirty="0">
                <a:solidFill>
                  <a:schemeClr val="tx2"/>
                </a:solidFill>
                <a:ea typeface="宋体" panose="02010600030101010101" pitchFamily="2" charset="-122"/>
                <a:cs typeface="Times New Roman" panose="02020603050405020304" pitchFamily="18" charset="0"/>
              </a:rPr>
              <a:t>依然是</a:t>
            </a:r>
            <a:r>
              <a:rPr kumimoji="1" lang="en-US" altLang="zh-CN" sz="3200" dirty="0">
                <a:solidFill>
                  <a:schemeClr val="tx2"/>
                </a:solidFill>
                <a:ea typeface="宋体" panose="02010600030101010101" pitchFamily="2" charset="-122"/>
                <a:cs typeface="Times New Roman" panose="02020603050405020304" pitchFamily="18" charset="0"/>
              </a:rPr>
              <a:t>AVL</a:t>
            </a:r>
            <a:r>
              <a:rPr kumimoji="1" lang="zh-CN" altLang="en-US" sz="3200" dirty="0">
                <a:solidFill>
                  <a:schemeClr val="tx2"/>
                </a:solidFill>
                <a:ea typeface="宋体" panose="02010600030101010101" pitchFamily="2" charset="-122"/>
                <a:cs typeface="Times New Roman" panose="02020603050405020304" pitchFamily="18" charset="0"/>
              </a:rPr>
              <a:t>树，插入后树高加</a:t>
            </a:r>
            <a:r>
              <a:rPr kumimoji="1" lang="en-US" altLang="zh-CN" sz="3200" dirty="0">
                <a:solidFill>
                  <a:schemeClr val="tx2"/>
                </a:solidFill>
                <a:ea typeface="宋体" panose="02010600030101010101" pitchFamily="2" charset="-122"/>
                <a:cs typeface="Times New Roman" panose="02020603050405020304" pitchFamily="18" charset="0"/>
              </a:rPr>
              <a:t>1</a:t>
            </a:r>
          </a:p>
        </p:txBody>
      </p:sp>
    </p:spTree>
    <p:extLst>
      <p:ext uri="{BB962C8B-B14F-4D97-AF65-F5344CB8AC3E}">
        <p14:creationId xmlns:p14="http://schemas.microsoft.com/office/powerpoint/2010/main" val="13365610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5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8" grpId="0"/>
      <p:bldP spid="59" grpId="0"/>
      <p:bldP spid="60" grpId="0"/>
      <p:bldP spid="48" grpId="0" animBg="1"/>
      <p:bldP spid="75" grpId="0"/>
      <p:bldP spid="76" grpId="0"/>
      <p:bldP spid="77" grpId="0"/>
      <p:bldP spid="78" grpId="0"/>
      <p:bldP spid="79" grpId="0"/>
      <p:bldP spid="8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p:cNvSpPr>
            <a:spLocks noChangeArrowheads="1"/>
          </p:cNvSpPr>
          <p:nvPr/>
        </p:nvSpPr>
        <p:spPr bwMode="auto">
          <a:xfrm>
            <a:off x="2590800" y="61722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2053" name="Oval 4"/>
          <p:cNvSpPr>
            <a:spLocks noChangeArrowheads="1"/>
          </p:cNvSpPr>
          <p:nvPr/>
        </p:nvSpPr>
        <p:spPr bwMode="auto">
          <a:xfrm>
            <a:off x="2438400" y="6248400"/>
            <a:ext cx="457200" cy="457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2054" name="Line 5"/>
          <p:cNvSpPr>
            <a:spLocks noChangeShapeType="1"/>
          </p:cNvSpPr>
          <p:nvPr/>
        </p:nvSpPr>
        <p:spPr bwMode="auto">
          <a:xfrm flipH="1">
            <a:off x="3657600" y="5943600"/>
            <a:ext cx="2286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lstStyle/>
          <a:p>
            <a:endParaRPr lang="zh-CN" altLang="en-US"/>
          </a:p>
        </p:txBody>
      </p:sp>
      <p:sp>
        <p:nvSpPr>
          <p:cNvPr id="2055" name="Text Box 6"/>
          <p:cNvSpPr txBox="1">
            <a:spLocks noChangeArrowheads="1"/>
          </p:cNvSpPr>
          <p:nvPr/>
        </p:nvSpPr>
        <p:spPr bwMode="auto">
          <a:xfrm>
            <a:off x="683923" y="4861438"/>
            <a:ext cx="18309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ctr" eaLnBrk="1" hangingPunct="1"/>
            <a:r>
              <a:rPr kumimoji="1" lang="zh-CN" altLang="en-US" sz="3200" dirty="0">
                <a:solidFill>
                  <a:schemeClr val="tx2"/>
                </a:solidFill>
                <a:ea typeface="宋体" panose="02010600030101010101" pitchFamily="2" charset="-122"/>
                <a:cs typeface="Times New Roman" panose="02020603050405020304" pitchFamily="18" charset="0"/>
              </a:rPr>
              <a:t>插入：</a:t>
            </a:r>
            <a:r>
              <a:rPr kumimoji="1" lang="en-US" altLang="zh-CN" sz="3200" dirty="0">
                <a:solidFill>
                  <a:schemeClr val="tx2"/>
                </a:solidFill>
                <a:ea typeface="宋体" panose="02010600030101010101" pitchFamily="2" charset="-122"/>
                <a:cs typeface="Times New Roman" panose="02020603050405020304" pitchFamily="18" charset="0"/>
              </a:rPr>
              <a:t>35</a:t>
            </a:r>
          </a:p>
        </p:txBody>
      </p:sp>
      <p:sp>
        <p:nvSpPr>
          <p:cNvPr id="2056" name="Rectangle 7"/>
          <p:cNvSpPr>
            <a:spLocks noChangeArrowheads="1"/>
          </p:cNvSpPr>
          <p:nvPr/>
        </p:nvSpPr>
        <p:spPr bwMode="auto">
          <a:xfrm>
            <a:off x="4552950" y="2528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2057" name="Rectangle 9"/>
          <p:cNvSpPr>
            <a:spLocks noChangeArrowheads="1"/>
          </p:cNvSpPr>
          <p:nvPr/>
        </p:nvSpPr>
        <p:spPr bwMode="auto">
          <a:xfrm>
            <a:off x="616397" y="215180"/>
            <a:ext cx="110049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zh-CN" altLang="en-US" sz="2800" dirty="0"/>
              <a:t>插入后可能</a:t>
            </a:r>
            <a:r>
              <a:rPr kumimoji="1" lang="zh-CN" altLang="en-US" sz="2800" dirty="0">
                <a:solidFill>
                  <a:srgbClr val="00FF00"/>
                </a:solidFill>
              </a:rPr>
              <a:t>影响</a:t>
            </a:r>
            <a:r>
              <a:rPr kumimoji="1" lang="zh-CN" altLang="en-US" sz="2800" dirty="0">
                <a:solidFill>
                  <a:srgbClr val="FFFF00"/>
                </a:solidFill>
              </a:rPr>
              <a:t>从根到插入位置的路径上所有结点</a:t>
            </a:r>
            <a:r>
              <a:rPr kumimoji="1" lang="zh-CN" altLang="en-US" sz="2800" dirty="0"/>
              <a:t>的平衡因子的值。</a:t>
            </a:r>
          </a:p>
        </p:txBody>
      </p:sp>
      <p:sp>
        <p:nvSpPr>
          <p:cNvPr id="3" name="椭圆 2"/>
          <p:cNvSpPr/>
          <p:nvPr/>
        </p:nvSpPr>
        <p:spPr>
          <a:xfrm>
            <a:off x="5413248" y="9407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33</a:t>
            </a:r>
            <a:endParaRPr lang="zh-CN" altLang="en-US" sz="2800" b="1" dirty="0">
              <a:latin typeface="Times New Roman" panose="02020603050405020304" pitchFamily="18" charset="0"/>
              <a:cs typeface="Times New Roman" panose="02020603050405020304" pitchFamily="18" charset="0"/>
            </a:endParaRPr>
          </a:p>
        </p:txBody>
      </p:sp>
      <p:sp>
        <p:nvSpPr>
          <p:cNvPr id="12" name="椭圆 11"/>
          <p:cNvSpPr/>
          <p:nvPr/>
        </p:nvSpPr>
        <p:spPr>
          <a:xfrm>
            <a:off x="3562200" y="15887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19</a:t>
            </a:r>
            <a:endParaRPr lang="zh-CN" altLang="en-US" sz="2800" b="1" dirty="0">
              <a:latin typeface="Times New Roman" panose="02020603050405020304" pitchFamily="18" charset="0"/>
              <a:cs typeface="Times New Roman" panose="02020603050405020304" pitchFamily="18" charset="0"/>
            </a:endParaRPr>
          </a:p>
        </p:txBody>
      </p:sp>
      <p:sp>
        <p:nvSpPr>
          <p:cNvPr id="13" name="椭圆 12"/>
          <p:cNvSpPr/>
          <p:nvPr/>
        </p:nvSpPr>
        <p:spPr>
          <a:xfrm>
            <a:off x="7372200" y="15887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43</a:t>
            </a:r>
            <a:endParaRPr lang="zh-CN" altLang="en-US" sz="2800" b="1" dirty="0">
              <a:latin typeface="Times New Roman" panose="02020603050405020304" pitchFamily="18" charset="0"/>
              <a:cs typeface="Times New Roman" panose="02020603050405020304" pitchFamily="18" charset="0"/>
            </a:endParaRPr>
          </a:p>
        </p:txBody>
      </p:sp>
      <p:sp>
        <p:nvSpPr>
          <p:cNvPr id="14" name="椭圆 13"/>
          <p:cNvSpPr/>
          <p:nvPr/>
        </p:nvSpPr>
        <p:spPr>
          <a:xfrm>
            <a:off x="6488280" y="257170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36</a:t>
            </a:r>
            <a:endParaRPr lang="zh-CN" altLang="en-US" sz="2800" b="1" dirty="0">
              <a:latin typeface="Times New Roman" panose="02020603050405020304" pitchFamily="18" charset="0"/>
              <a:cs typeface="Times New Roman" panose="02020603050405020304" pitchFamily="18" charset="0"/>
            </a:endParaRPr>
          </a:p>
        </p:txBody>
      </p:sp>
      <p:sp>
        <p:nvSpPr>
          <p:cNvPr id="15" name="椭圆 14"/>
          <p:cNvSpPr/>
          <p:nvPr/>
        </p:nvSpPr>
        <p:spPr>
          <a:xfrm>
            <a:off x="8529678" y="257170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56</a:t>
            </a:r>
            <a:endParaRPr lang="zh-CN" altLang="en-US" sz="2800" b="1" dirty="0">
              <a:latin typeface="Times New Roman" panose="02020603050405020304" pitchFamily="18" charset="0"/>
              <a:cs typeface="Times New Roman" panose="02020603050405020304" pitchFamily="18" charset="0"/>
            </a:endParaRPr>
          </a:p>
        </p:txBody>
      </p:sp>
      <p:sp>
        <p:nvSpPr>
          <p:cNvPr id="16" name="椭圆 15"/>
          <p:cNvSpPr/>
          <p:nvPr/>
        </p:nvSpPr>
        <p:spPr>
          <a:xfrm>
            <a:off x="7822273" y="360237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45</a:t>
            </a:r>
            <a:endParaRPr lang="zh-CN" altLang="en-US" sz="2800" b="1" dirty="0">
              <a:latin typeface="Times New Roman" panose="02020603050405020304" pitchFamily="18" charset="0"/>
              <a:cs typeface="Times New Roman" panose="02020603050405020304" pitchFamily="18" charset="0"/>
            </a:endParaRPr>
          </a:p>
        </p:txBody>
      </p:sp>
      <p:cxnSp>
        <p:nvCxnSpPr>
          <p:cNvPr id="5" name="直接连接符 4"/>
          <p:cNvCxnSpPr>
            <a:stCxn id="3" idx="2"/>
            <a:endCxn id="12" idx="7"/>
          </p:cNvCxnSpPr>
          <p:nvPr/>
        </p:nvCxnSpPr>
        <p:spPr>
          <a:xfrm flipH="1">
            <a:off x="4115303" y="1264700"/>
            <a:ext cx="1297945" cy="41889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3" idx="6"/>
            <a:endCxn id="13" idx="1"/>
          </p:cNvCxnSpPr>
          <p:nvPr/>
        </p:nvCxnSpPr>
        <p:spPr>
          <a:xfrm>
            <a:off x="6061248" y="1264700"/>
            <a:ext cx="1405849" cy="41889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4" idx="7"/>
            <a:endCxn id="13" idx="3"/>
          </p:cNvCxnSpPr>
          <p:nvPr/>
        </p:nvCxnSpPr>
        <p:spPr>
          <a:xfrm flipV="1">
            <a:off x="7041383" y="2141803"/>
            <a:ext cx="425714"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5" idx="1"/>
            <a:endCxn id="13" idx="5"/>
          </p:cNvCxnSpPr>
          <p:nvPr/>
        </p:nvCxnSpPr>
        <p:spPr>
          <a:xfrm flipH="1" flipV="1">
            <a:off x="7925303" y="2141803"/>
            <a:ext cx="699272"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5" idx="3"/>
            <a:endCxn id="16" idx="0"/>
          </p:cNvCxnSpPr>
          <p:nvPr/>
        </p:nvCxnSpPr>
        <p:spPr>
          <a:xfrm flipH="1">
            <a:off x="8146273" y="3124808"/>
            <a:ext cx="478302" cy="477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5091685" y="360023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28</a:t>
            </a:r>
            <a:endParaRPr lang="zh-CN" altLang="en-US" sz="2800" b="1" dirty="0">
              <a:latin typeface="Times New Roman" panose="02020603050405020304" pitchFamily="18" charset="0"/>
              <a:cs typeface="Times New Roman" panose="02020603050405020304" pitchFamily="18" charset="0"/>
            </a:endParaRPr>
          </a:p>
        </p:txBody>
      </p:sp>
      <p:sp>
        <p:nvSpPr>
          <p:cNvPr id="34" name="椭圆 33"/>
          <p:cNvSpPr/>
          <p:nvPr/>
        </p:nvSpPr>
        <p:spPr>
          <a:xfrm>
            <a:off x="4548385" y="253293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26</a:t>
            </a:r>
            <a:endParaRPr lang="zh-CN" altLang="en-US" sz="2800" b="1" dirty="0">
              <a:latin typeface="Times New Roman" panose="02020603050405020304" pitchFamily="18" charset="0"/>
              <a:cs typeface="Times New Roman" panose="02020603050405020304" pitchFamily="18" charset="0"/>
            </a:endParaRPr>
          </a:p>
        </p:txBody>
      </p:sp>
      <p:sp>
        <p:nvSpPr>
          <p:cNvPr id="35" name="椭圆 34"/>
          <p:cNvSpPr/>
          <p:nvPr/>
        </p:nvSpPr>
        <p:spPr>
          <a:xfrm>
            <a:off x="4060218" y="356967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23</a:t>
            </a:r>
            <a:endParaRPr lang="zh-CN" altLang="en-US" sz="2800" b="1" dirty="0">
              <a:latin typeface="Times New Roman" panose="02020603050405020304" pitchFamily="18" charset="0"/>
              <a:cs typeface="Times New Roman" panose="02020603050405020304" pitchFamily="18" charset="0"/>
            </a:endParaRPr>
          </a:p>
        </p:txBody>
      </p:sp>
      <p:sp>
        <p:nvSpPr>
          <p:cNvPr id="36" name="椭圆 35"/>
          <p:cNvSpPr/>
          <p:nvPr/>
        </p:nvSpPr>
        <p:spPr>
          <a:xfrm>
            <a:off x="2414512" y="257170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12</a:t>
            </a:r>
            <a:endParaRPr lang="zh-CN" altLang="en-US" sz="2800" b="1" dirty="0">
              <a:latin typeface="Times New Roman" panose="02020603050405020304" pitchFamily="18" charset="0"/>
              <a:cs typeface="Times New Roman" panose="02020603050405020304" pitchFamily="18" charset="0"/>
            </a:endParaRPr>
          </a:p>
        </p:txBody>
      </p:sp>
      <p:sp>
        <p:nvSpPr>
          <p:cNvPr id="37" name="椭圆 36"/>
          <p:cNvSpPr/>
          <p:nvPr/>
        </p:nvSpPr>
        <p:spPr>
          <a:xfrm>
            <a:off x="2926218" y="3600235"/>
            <a:ext cx="648000" cy="656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15</a:t>
            </a:r>
            <a:endParaRPr lang="zh-CN" altLang="en-US" sz="2800" b="1" dirty="0">
              <a:latin typeface="Times New Roman" panose="02020603050405020304" pitchFamily="18" charset="0"/>
              <a:cs typeface="Times New Roman" panose="02020603050405020304" pitchFamily="18" charset="0"/>
            </a:endParaRPr>
          </a:p>
        </p:txBody>
      </p:sp>
      <p:cxnSp>
        <p:nvCxnSpPr>
          <p:cNvPr id="38" name="直接连接符 37"/>
          <p:cNvCxnSpPr>
            <a:stCxn id="36" idx="7"/>
            <a:endCxn id="12" idx="3"/>
          </p:cNvCxnSpPr>
          <p:nvPr/>
        </p:nvCxnSpPr>
        <p:spPr>
          <a:xfrm flipV="1">
            <a:off x="2967615" y="2141803"/>
            <a:ext cx="689482"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4" idx="1"/>
            <a:endCxn id="12" idx="5"/>
          </p:cNvCxnSpPr>
          <p:nvPr/>
        </p:nvCxnSpPr>
        <p:spPr>
          <a:xfrm flipH="1" flipV="1">
            <a:off x="4115303" y="2141803"/>
            <a:ext cx="527979" cy="4860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7" idx="0"/>
            <a:endCxn id="36" idx="5"/>
          </p:cNvCxnSpPr>
          <p:nvPr/>
        </p:nvCxnSpPr>
        <p:spPr>
          <a:xfrm flipH="1" flipV="1">
            <a:off x="2967615" y="3124808"/>
            <a:ext cx="282603" cy="4754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5" idx="0"/>
            <a:endCxn id="34" idx="3"/>
          </p:cNvCxnSpPr>
          <p:nvPr/>
        </p:nvCxnSpPr>
        <p:spPr>
          <a:xfrm flipV="1">
            <a:off x="4384218" y="3086036"/>
            <a:ext cx="259064" cy="4836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3" idx="0"/>
            <a:endCxn id="34" idx="5"/>
          </p:cNvCxnSpPr>
          <p:nvPr/>
        </p:nvCxnSpPr>
        <p:spPr>
          <a:xfrm flipH="1" flipV="1">
            <a:off x="5101488" y="3086036"/>
            <a:ext cx="314197" cy="5141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7945820" y="1242232"/>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55" name="矩形 54"/>
          <p:cNvSpPr/>
          <p:nvPr/>
        </p:nvSpPr>
        <p:spPr>
          <a:xfrm>
            <a:off x="6517203" y="2104514"/>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56" name="矩形 55"/>
          <p:cNvSpPr/>
          <p:nvPr/>
        </p:nvSpPr>
        <p:spPr>
          <a:xfrm>
            <a:off x="8913504" y="204581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57" name="矩形 56"/>
          <p:cNvSpPr/>
          <p:nvPr/>
        </p:nvSpPr>
        <p:spPr>
          <a:xfrm>
            <a:off x="7822273" y="3112302"/>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1" name="矩形 60"/>
          <p:cNvSpPr/>
          <p:nvPr/>
        </p:nvSpPr>
        <p:spPr>
          <a:xfrm>
            <a:off x="5456977" y="315438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2" name="矩形 61"/>
          <p:cNvSpPr/>
          <p:nvPr/>
        </p:nvSpPr>
        <p:spPr>
          <a:xfrm>
            <a:off x="2523473" y="2067224"/>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63" name="矩形 62"/>
          <p:cNvSpPr/>
          <p:nvPr/>
        </p:nvSpPr>
        <p:spPr>
          <a:xfrm>
            <a:off x="3211499" y="3170670"/>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75" name="矩形 74"/>
          <p:cNvSpPr/>
          <p:nvPr/>
        </p:nvSpPr>
        <p:spPr>
          <a:xfrm>
            <a:off x="4415958" y="3349832"/>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76" name="矩形 75"/>
          <p:cNvSpPr/>
          <p:nvPr/>
        </p:nvSpPr>
        <p:spPr>
          <a:xfrm>
            <a:off x="5125546" y="2315889"/>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77" name="矩形 76"/>
          <p:cNvSpPr/>
          <p:nvPr/>
        </p:nvSpPr>
        <p:spPr>
          <a:xfrm>
            <a:off x="3881723" y="1091549"/>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78" name="矩形 77"/>
          <p:cNvSpPr/>
          <p:nvPr/>
        </p:nvSpPr>
        <p:spPr>
          <a:xfrm>
            <a:off x="5766406" y="640329"/>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grpSp>
        <p:nvGrpSpPr>
          <p:cNvPr id="51" name="组合 50"/>
          <p:cNvGrpSpPr/>
          <p:nvPr/>
        </p:nvGrpSpPr>
        <p:grpSpPr>
          <a:xfrm>
            <a:off x="6022024" y="3124808"/>
            <a:ext cx="648000" cy="1086634"/>
            <a:chOff x="4184235" y="3479106"/>
            <a:chExt cx="648000" cy="1086634"/>
          </a:xfrm>
        </p:grpSpPr>
        <p:sp>
          <p:nvSpPr>
            <p:cNvPr id="52" name="椭圆 51"/>
            <p:cNvSpPr/>
            <p:nvPr/>
          </p:nvSpPr>
          <p:spPr>
            <a:xfrm>
              <a:off x="4184235" y="391774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35</a:t>
              </a:r>
              <a:endParaRPr lang="zh-CN" altLang="en-US" sz="2800" b="1" dirty="0">
                <a:latin typeface="Times New Roman" panose="02020603050405020304" pitchFamily="18" charset="0"/>
                <a:cs typeface="Times New Roman" panose="02020603050405020304" pitchFamily="18" charset="0"/>
              </a:endParaRPr>
            </a:p>
          </p:txBody>
        </p:sp>
        <p:cxnSp>
          <p:nvCxnSpPr>
            <p:cNvPr id="64" name="直接连接符 63"/>
            <p:cNvCxnSpPr>
              <a:stCxn id="52" idx="0"/>
              <a:endCxn id="14" idx="3"/>
            </p:cNvCxnSpPr>
            <p:nvPr/>
          </p:nvCxnSpPr>
          <p:spPr>
            <a:xfrm flipV="1">
              <a:off x="4508235" y="3479106"/>
              <a:ext cx="237153" cy="43863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任意多边形 9"/>
          <p:cNvSpPr/>
          <p:nvPr/>
        </p:nvSpPr>
        <p:spPr>
          <a:xfrm>
            <a:off x="6080166" y="1508166"/>
            <a:ext cx="1028711" cy="1543792"/>
          </a:xfrm>
          <a:custGeom>
            <a:avLst/>
            <a:gdLst>
              <a:gd name="connsiteX0" fmla="*/ 0 w 1028711"/>
              <a:gd name="connsiteY0" fmla="*/ 0 h 1543792"/>
              <a:gd name="connsiteX1" fmla="*/ 1021278 w 1028711"/>
              <a:gd name="connsiteY1" fmla="*/ 439387 h 1543792"/>
              <a:gd name="connsiteX2" fmla="*/ 380011 w 1028711"/>
              <a:gd name="connsiteY2" fmla="*/ 1543792 h 1543792"/>
            </a:gdLst>
            <a:ahLst/>
            <a:cxnLst>
              <a:cxn ang="0">
                <a:pos x="connsiteX0" y="connsiteY0"/>
              </a:cxn>
              <a:cxn ang="0">
                <a:pos x="connsiteX1" y="connsiteY1"/>
              </a:cxn>
              <a:cxn ang="0">
                <a:pos x="connsiteX2" y="connsiteY2"/>
              </a:cxn>
            </a:cxnLst>
            <a:rect l="l" t="t" r="r" b="b"/>
            <a:pathLst>
              <a:path w="1028711" h="1543792">
                <a:moveTo>
                  <a:pt x="0" y="0"/>
                </a:moveTo>
                <a:cubicBezTo>
                  <a:pt x="478971" y="91044"/>
                  <a:pt x="957943" y="182088"/>
                  <a:pt x="1021278" y="439387"/>
                </a:cubicBezTo>
                <a:cubicBezTo>
                  <a:pt x="1084613" y="696686"/>
                  <a:pt x="732312" y="1120239"/>
                  <a:pt x="380011" y="1543792"/>
                </a:cubicBezTo>
              </a:path>
            </a:pathLst>
          </a:custGeom>
          <a:noFill/>
          <a:ln w="3175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276798" y="2308153"/>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67" name="矩形 66"/>
          <p:cNvSpPr/>
          <p:nvPr/>
        </p:nvSpPr>
        <p:spPr>
          <a:xfrm>
            <a:off x="7391086" y="1179499"/>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8" name="矩形 67"/>
          <p:cNvSpPr/>
          <p:nvPr/>
        </p:nvSpPr>
        <p:spPr>
          <a:xfrm>
            <a:off x="5137630" y="604945"/>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9" name="Text Box 6"/>
          <p:cNvSpPr txBox="1">
            <a:spLocks noChangeArrowheads="1"/>
          </p:cNvSpPr>
          <p:nvPr/>
        </p:nvSpPr>
        <p:spPr bwMode="auto">
          <a:xfrm>
            <a:off x="3338419" y="4865698"/>
            <a:ext cx="59426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ctr" eaLnBrk="1" hangingPunct="1"/>
            <a:r>
              <a:rPr kumimoji="1" lang="zh-CN" altLang="en-US" sz="3200" dirty="0">
                <a:solidFill>
                  <a:schemeClr val="tx2"/>
                </a:solidFill>
                <a:ea typeface="宋体" panose="02010600030101010101" pitchFamily="2" charset="-122"/>
                <a:cs typeface="Times New Roman" panose="02020603050405020304" pitchFamily="18" charset="0"/>
              </a:rPr>
              <a:t>依然是</a:t>
            </a:r>
            <a:r>
              <a:rPr kumimoji="1" lang="en-US" altLang="zh-CN" sz="3200" dirty="0">
                <a:solidFill>
                  <a:schemeClr val="tx2"/>
                </a:solidFill>
                <a:ea typeface="宋体" panose="02010600030101010101" pitchFamily="2" charset="-122"/>
                <a:cs typeface="Times New Roman" panose="02020603050405020304" pitchFamily="18" charset="0"/>
              </a:rPr>
              <a:t>AVL</a:t>
            </a:r>
            <a:r>
              <a:rPr kumimoji="1" lang="zh-CN" altLang="en-US" sz="3200" dirty="0">
                <a:solidFill>
                  <a:schemeClr val="tx2"/>
                </a:solidFill>
                <a:ea typeface="宋体" panose="02010600030101010101" pitchFamily="2" charset="-122"/>
                <a:cs typeface="Times New Roman" panose="02020603050405020304" pitchFamily="18" charset="0"/>
              </a:rPr>
              <a:t>树，插入后树高不变</a:t>
            </a:r>
            <a:endParaRPr kumimoji="1" lang="en-US" altLang="zh-CN" sz="3200" dirty="0">
              <a:solidFill>
                <a:schemeClr val="tx2"/>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030774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7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78" grpId="0"/>
      <p:bldP spid="10" grpId="0" animBg="1"/>
      <p:bldP spid="66" grpId="0"/>
      <p:bldP spid="67" grpId="0"/>
      <p:bldP spid="68" grpId="0"/>
      <p:bldP spid="6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4552950" y="2528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2052" name="Rectangle 3"/>
          <p:cNvSpPr>
            <a:spLocks noChangeArrowheads="1"/>
          </p:cNvSpPr>
          <p:nvPr/>
        </p:nvSpPr>
        <p:spPr bwMode="auto">
          <a:xfrm>
            <a:off x="2590800" y="61722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2053" name="Oval 4"/>
          <p:cNvSpPr>
            <a:spLocks noChangeArrowheads="1"/>
          </p:cNvSpPr>
          <p:nvPr/>
        </p:nvSpPr>
        <p:spPr bwMode="auto">
          <a:xfrm>
            <a:off x="2438400" y="6248400"/>
            <a:ext cx="457200" cy="457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2054" name="Line 5"/>
          <p:cNvSpPr>
            <a:spLocks noChangeShapeType="1"/>
          </p:cNvSpPr>
          <p:nvPr/>
        </p:nvSpPr>
        <p:spPr bwMode="auto">
          <a:xfrm flipH="1">
            <a:off x="3657600" y="5943600"/>
            <a:ext cx="2286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lstStyle/>
          <a:p>
            <a:endParaRPr lang="zh-CN" altLang="en-US"/>
          </a:p>
        </p:txBody>
      </p:sp>
      <p:sp>
        <p:nvSpPr>
          <p:cNvPr id="2055" name="Text Box 6"/>
          <p:cNvSpPr txBox="1">
            <a:spLocks noChangeArrowheads="1"/>
          </p:cNvSpPr>
          <p:nvPr/>
        </p:nvSpPr>
        <p:spPr bwMode="auto">
          <a:xfrm>
            <a:off x="683923" y="4861438"/>
            <a:ext cx="18309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ctr" eaLnBrk="1" hangingPunct="1"/>
            <a:r>
              <a:rPr kumimoji="1" lang="zh-CN" altLang="en-US" sz="3200" dirty="0">
                <a:solidFill>
                  <a:schemeClr val="tx2"/>
                </a:solidFill>
                <a:ea typeface="宋体" panose="02010600030101010101" pitchFamily="2" charset="-122"/>
                <a:cs typeface="Times New Roman" panose="02020603050405020304" pitchFamily="18" charset="0"/>
              </a:rPr>
              <a:t>插入：</a:t>
            </a:r>
            <a:r>
              <a:rPr kumimoji="1" lang="en-US" altLang="zh-CN" sz="3200" dirty="0">
                <a:solidFill>
                  <a:schemeClr val="tx2"/>
                </a:solidFill>
                <a:ea typeface="宋体" panose="02010600030101010101" pitchFamily="2" charset="-122"/>
                <a:cs typeface="Times New Roman" panose="02020603050405020304" pitchFamily="18" charset="0"/>
              </a:rPr>
              <a:t>35</a:t>
            </a:r>
          </a:p>
        </p:txBody>
      </p:sp>
      <p:sp>
        <p:nvSpPr>
          <p:cNvPr id="2056" name="Rectangle 7"/>
          <p:cNvSpPr>
            <a:spLocks noChangeArrowheads="1"/>
          </p:cNvSpPr>
          <p:nvPr/>
        </p:nvSpPr>
        <p:spPr bwMode="auto">
          <a:xfrm>
            <a:off x="4552950" y="2528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2057" name="Rectangle 9"/>
          <p:cNvSpPr>
            <a:spLocks noChangeArrowheads="1"/>
          </p:cNvSpPr>
          <p:nvPr/>
        </p:nvSpPr>
        <p:spPr bwMode="auto">
          <a:xfrm>
            <a:off x="616397" y="215180"/>
            <a:ext cx="110049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zh-CN" altLang="en-US" sz="2800" dirty="0"/>
              <a:t>插入后可能</a:t>
            </a:r>
            <a:r>
              <a:rPr kumimoji="1" lang="zh-CN" altLang="en-US" sz="2800" dirty="0">
                <a:solidFill>
                  <a:srgbClr val="00FF00"/>
                </a:solidFill>
              </a:rPr>
              <a:t>影响</a:t>
            </a:r>
            <a:r>
              <a:rPr kumimoji="1" lang="zh-CN" altLang="en-US" sz="2800" dirty="0">
                <a:solidFill>
                  <a:srgbClr val="FFFF00"/>
                </a:solidFill>
              </a:rPr>
              <a:t>从根到插入位置的路径上所有结点</a:t>
            </a:r>
            <a:r>
              <a:rPr kumimoji="1" lang="zh-CN" altLang="en-US" sz="2800" dirty="0"/>
              <a:t>的平衡因子的值。</a:t>
            </a:r>
          </a:p>
        </p:txBody>
      </p:sp>
      <p:sp>
        <p:nvSpPr>
          <p:cNvPr id="3" name="椭圆 2"/>
          <p:cNvSpPr/>
          <p:nvPr/>
        </p:nvSpPr>
        <p:spPr>
          <a:xfrm>
            <a:off x="5413248" y="9407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33</a:t>
            </a:r>
            <a:endParaRPr lang="zh-CN" altLang="en-US" sz="2800" b="1" dirty="0">
              <a:latin typeface="Times New Roman" panose="02020603050405020304" pitchFamily="18" charset="0"/>
              <a:cs typeface="Times New Roman" panose="02020603050405020304" pitchFamily="18" charset="0"/>
            </a:endParaRPr>
          </a:p>
        </p:txBody>
      </p:sp>
      <p:sp>
        <p:nvSpPr>
          <p:cNvPr id="12" name="椭圆 11"/>
          <p:cNvSpPr/>
          <p:nvPr/>
        </p:nvSpPr>
        <p:spPr>
          <a:xfrm>
            <a:off x="3562200" y="15887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19</a:t>
            </a:r>
            <a:endParaRPr lang="zh-CN" altLang="en-US" sz="2800" b="1" dirty="0">
              <a:latin typeface="Times New Roman" panose="02020603050405020304" pitchFamily="18" charset="0"/>
              <a:cs typeface="Times New Roman" panose="02020603050405020304" pitchFamily="18" charset="0"/>
            </a:endParaRPr>
          </a:p>
        </p:txBody>
      </p:sp>
      <p:sp>
        <p:nvSpPr>
          <p:cNvPr id="13" name="椭圆 12"/>
          <p:cNvSpPr/>
          <p:nvPr/>
        </p:nvSpPr>
        <p:spPr>
          <a:xfrm>
            <a:off x="7372200" y="15887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43</a:t>
            </a:r>
            <a:endParaRPr lang="zh-CN" altLang="en-US" sz="2800" b="1" dirty="0">
              <a:latin typeface="Times New Roman" panose="02020603050405020304" pitchFamily="18" charset="0"/>
              <a:cs typeface="Times New Roman" panose="02020603050405020304" pitchFamily="18" charset="0"/>
            </a:endParaRPr>
          </a:p>
        </p:txBody>
      </p:sp>
      <p:sp>
        <p:nvSpPr>
          <p:cNvPr id="14" name="椭圆 13"/>
          <p:cNvSpPr/>
          <p:nvPr/>
        </p:nvSpPr>
        <p:spPr>
          <a:xfrm>
            <a:off x="6488280" y="257170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36</a:t>
            </a:r>
            <a:endParaRPr lang="zh-CN" altLang="en-US" sz="2800" b="1" dirty="0">
              <a:latin typeface="Times New Roman" panose="02020603050405020304" pitchFamily="18" charset="0"/>
              <a:cs typeface="Times New Roman" panose="02020603050405020304" pitchFamily="18" charset="0"/>
            </a:endParaRPr>
          </a:p>
        </p:txBody>
      </p:sp>
      <p:sp>
        <p:nvSpPr>
          <p:cNvPr id="15" name="椭圆 14"/>
          <p:cNvSpPr/>
          <p:nvPr/>
        </p:nvSpPr>
        <p:spPr>
          <a:xfrm>
            <a:off x="8529678" y="257170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56</a:t>
            </a:r>
            <a:endParaRPr lang="zh-CN" altLang="en-US" sz="2800" b="1" dirty="0">
              <a:latin typeface="Times New Roman" panose="02020603050405020304" pitchFamily="18" charset="0"/>
              <a:cs typeface="Times New Roman" panose="02020603050405020304" pitchFamily="18" charset="0"/>
            </a:endParaRPr>
          </a:p>
        </p:txBody>
      </p:sp>
      <p:sp>
        <p:nvSpPr>
          <p:cNvPr id="16" name="椭圆 15"/>
          <p:cNvSpPr/>
          <p:nvPr/>
        </p:nvSpPr>
        <p:spPr>
          <a:xfrm>
            <a:off x="7822273" y="360237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45</a:t>
            </a:r>
            <a:endParaRPr lang="zh-CN" altLang="en-US" sz="2800" b="1" dirty="0">
              <a:latin typeface="Times New Roman" panose="02020603050405020304" pitchFamily="18" charset="0"/>
              <a:cs typeface="Times New Roman" panose="02020603050405020304" pitchFamily="18" charset="0"/>
            </a:endParaRPr>
          </a:p>
        </p:txBody>
      </p:sp>
      <p:cxnSp>
        <p:nvCxnSpPr>
          <p:cNvPr id="5" name="直接连接符 4"/>
          <p:cNvCxnSpPr>
            <a:stCxn id="3" idx="2"/>
            <a:endCxn id="12" idx="7"/>
          </p:cNvCxnSpPr>
          <p:nvPr/>
        </p:nvCxnSpPr>
        <p:spPr>
          <a:xfrm flipH="1">
            <a:off x="4115303" y="1264700"/>
            <a:ext cx="1297945" cy="41889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3" idx="6"/>
            <a:endCxn id="13" idx="1"/>
          </p:cNvCxnSpPr>
          <p:nvPr/>
        </p:nvCxnSpPr>
        <p:spPr>
          <a:xfrm>
            <a:off x="6061248" y="1264700"/>
            <a:ext cx="1405849" cy="41889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4" idx="7"/>
            <a:endCxn id="13" idx="3"/>
          </p:cNvCxnSpPr>
          <p:nvPr/>
        </p:nvCxnSpPr>
        <p:spPr>
          <a:xfrm flipV="1">
            <a:off x="7041383" y="2141803"/>
            <a:ext cx="425714"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5" idx="1"/>
            <a:endCxn id="13" idx="5"/>
          </p:cNvCxnSpPr>
          <p:nvPr/>
        </p:nvCxnSpPr>
        <p:spPr>
          <a:xfrm flipH="1" flipV="1">
            <a:off x="7925303" y="2141803"/>
            <a:ext cx="699272"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5" idx="3"/>
            <a:endCxn id="16" idx="0"/>
          </p:cNvCxnSpPr>
          <p:nvPr/>
        </p:nvCxnSpPr>
        <p:spPr>
          <a:xfrm flipH="1">
            <a:off x="8146273" y="3124808"/>
            <a:ext cx="478302" cy="477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5091685" y="360023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28</a:t>
            </a:r>
            <a:endParaRPr lang="zh-CN" altLang="en-US" sz="2800" b="1" dirty="0">
              <a:latin typeface="Times New Roman" panose="02020603050405020304" pitchFamily="18" charset="0"/>
              <a:cs typeface="Times New Roman" panose="02020603050405020304" pitchFamily="18" charset="0"/>
            </a:endParaRPr>
          </a:p>
        </p:txBody>
      </p:sp>
      <p:sp>
        <p:nvSpPr>
          <p:cNvPr id="34" name="椭圆 33"/>
          <p:cNvSpPr/>
          <p:nvPr/>
        </p:nvSpPr>
        <p:spPr>
          <a:xfrm>
            <a:off x="4548385" y="253293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26</a:t>
            </a:r>
            <a:endParaRPr lang="zh-CN" altLang="en-US" sz="2800" b="1" dirty="0">
              <a:latin typeface="Times New Roman" panose="02020603050405020304" pitchFamily="18" charset="0"/>
              <a:cs typeface="Times New Roman" panose="02020603050405020304" pitchFamily="18" charset="0"/>
            </a:endParaRPr>
          </a:p>
        </p:txBody>
      </p:sp>
      <p:sp>
        <p:nvSpPr>
          <p:cNvPr id="35" name="椭圆 34"/>
          <p:cNvSpPr/>
          <p:nvPr/>
        </p:nvSpPr>
        <p:spPr>
          <a:xfrm>
            <a:off x="4060218" y="356967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23</a:t>
            </a:r>
            <a:endParaRPr lang="zh-CN" altLang="en-US" sz="2800" b="1" dirty="0">
              <a:latin typeface="Times New Roman" panose="02020603050405020304" pitchFamily="18" charset="0"/>
              <a:cs typeface="Times New Roman" panose="02020603050405020304" pitchFamily="18" charset="0"/>
            </a:endParaRPr>
          </a:p>
        </p:txBody>
      </p:sp>
      <p:sp>
        <p:nvSpPr>
          <p:cNvPr id="36" name="椭圆 35"/>
          <p:cNvSpPr/>
          <p:nvPr/>
        </p:nvSpPr>
        <p:spPr>
          <a:xfrm>
            <a:off x="2414512" y="257170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12</a:t>
            </a:r>
            <a:endParaRPr lang="zh-CN" altLang="en-US" sz="2800" b="1" dirty="0">
              <a:latin typeface="Times New Roman" panose="02020603050405020304" pitchFamily="18" charset="0"/>
              <a:cs typeface="Times New Roman" panose="02020603050405020304" pitchFamily="18" charset="0"/>
            </a:endParaRPr>
          </a:p>
        </p:txBody>
      </p:sp>
      <p:sp>
        <p:nvSpPr>
          <p:cNvPr id="37" name="椭圆 36"/>
          <p:cNvSpPr/>
          <p:nvPr/>
        </p:nvSpPr>
        <p:spPr>
          <a:xfrm>
            <a:off x="2926218" y="3600235"/>
            <a:ext cx="648000" cy="656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15</a:t>
            </a:r>
            <a:endParaRPr lang="zh-CN" altLang="en-US" sz="2800" b="1" dirty="0">
              <a:latin typeface="Times New Roman" panose="02020603050405020304" pitchFamily="18" charset="0"/>
              <a:cs typeface="Times New Roman" panose="02020603050405020304" pitchFamily="18" charset="0"/>
            </a:endParaRPr>
          </a:p>
        </p:txBody>
      </p:sp>
      <p:cxnSp>
        <p:nvCxnSpPr>
          <p:cNvPr id="38" name="直接连接符 37"/>
          <p:cNvCxnSpPr>
            <a:stCxn id="36" idx="7"/>
            <a:endCxn id="12" idx="3"/>
          </p:cNvCxnSpPr>
          <p:nvPr/>
        </p:nvCxnSpPr>
        <p:spPr>
          <a:xfrm flipV="1">
            <a:off x="2967615" y="2141803"/>
            <a:ext cx="689482"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4" idx="1"/>
            <a:endCxn id="12" idx="5"/>
          </p:cNvCxnSpPr>
          <p:nvPr/>
        </p:nvCxnSpPr>
        <p:spPr>
          <a:xfrm flipH="1" flipV="1">
            <a:off x="4115303" y="2141803"/>
            <a:ext cx="527979" cy="4860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7" idx="0"/>
            <a:endCxn id="36" idx="5"/>
          </p:cNvCxnSpPr>
          <p:nvPr/>
        </p:nvCxnSpPr>
        <p:spPr>
          <a:xfrm flipH="1" flipV="1">
            <a:off x="2967615" y="3124808"/>
            <a:ext cx="282603" cy="4754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5" idx="0"/>
            <a:endCxn id="34" idx="3"/>
          </p:cNvCxnSpPr>
          <p:nvPr/>
        </p:nvCxnSpPr>
        <p:spPr>
          <a:xfrm flipV="1">
            <a:off x="4384218" y="3086036"/>
            <a:ext cx="259064" cy="4836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3" idx="0"/>
            <a:endCxn id="34" idx="5"/>
          </p:cNvCxnSpPr>
          <p:nvPr/>
        </p:nvCxnSpPr>
        <p:spPr>
          <a:xfrm flipH="1" flipV="1">
            <a:off x="5101488" y="3086036"/>
            <a:ext cx="314197" cy="5141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7945820" y="1242232"/>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55" name="矩形 54"/>
          <p:cNvSpPr/>
          <p:nvPr/>
        </p:nvSpPr>
        <p:spPr>
          <a:xfrm>
            <a:off x="6517203" y="2104514"/>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56" name="矩形 55"/>
          <p:cNvSpPr/>
          <p:nvPr/>
        </p:nvSpPr>
        <p:spPr>
          <a:xfrm>
            <a:off x="8913504" y="204581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57" name="矩形 56"/>
          <p:cNvSpPr/>
          <p:nvPr/>
        </p:nvSpPr>
        <p:spPr>
          <a:xfrm>
            <a:off x="7822273" y="3112302"/>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1" name="矩形 60"/>
          <p:cNvSpPr/>
          <p:nvPr/>
        </p:nvSpPr>
        <p:spPr>
          <a:xfrm>
            <a:off x="5456977" y="315438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2" name="矩形 61"/>
          <p:cNvSpPr/>
          <p:nvPr/>
        </p:nvSpPr>
        <p:spPr>
          <a:xfrm>
            <a:off x="2523473" y="2067224"/>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63" name="矩形 62"/>
          <p:cNvSpPr/>
          <p:nvPr/>
        </p:nvSpPr>
        <p:spPr>
          <a:xfrm>
            <a:off x="3211499" y="3170670"/>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grpSp>
        <p:nvGrpSpPr>
          <p:cNvPr id="53" name="组合 52"/>
          <p:cNvGrpSpPr/>
          <p:nvPr/>
        </p:nvGrpSpPr>
        <p:grpSpPr>
          <a:xfrm>
            <a:off x="4613321" y="4122780"/>
            <a:ext cx="885163" cy="1049071"/>
            <a:chOff x="4613321" y="4122780"/>
            <a:chExt cx="885163" cy="1049071"/>
          </a:xfrm>
        </p:grpSpPr>
        <p:sp>
          <p:nvSpPr>
            <p:cNvPr id="65" name="椭圆 64"/>
            <p:cNvSpPr/>
            <p:nvPr/>
          </p:nvSpPr>
          <p:spPr>
            <a:xfrm>
              <a:off x="4850484" y="452385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25</a:t>
              </a:r>
              <a:endParaRPr lang="zh-CN" altLang="en-US" sz="2800" b="1" dirty="0">
                <a:latin typeface="Times New Roman" panose="02020603050405020304" pitchFamily="18" charset="0"/>
                <a:cs typeface="Times New Roman" panose="02020603050405020304" pitchFamily="18" charset="0"/>
              </a:endParaRPr>
            </a:p>
          </p:txBody>
        </p:sp>
        <p:cxnSp>
          <p:nvCxnSpPr>
            <p:cNvPr id="70" name="直接连接符 69"/>
            <p:cNvCxnSpPr>
              <a:stCxn id="65" idx="1"/>
              <a:endCxn id="35" idx="5"/>
            </p:cNvCxnSpPr>
            <p:nvPr/>
          </p:nvCxnSpPr>
          <p:spPr>
            <a:xfrm flipH="1" flipV="1">
              <a:off x="4613321" y="4122780"/>
              <a:ext cx="332060" cy="49596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 name="矩形 74"/>
          <p:cNvSpPr/>
          <p:nvPr/>
        </p:nvSpPr>
        <p:spPr>
          <a:xfrm>
            <a:off x="4415958" y="3349832"/>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76" name="矩形 75"/>
          <p:cNvSpPr/>
          <p:nvPr/>
        </p:nvSpPr>
        <p:spPr>
          <a:xfrm>
            <a:off x="5125546" y="2315889"/>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77" name="矩形 76"/>
          <p:cNvSpPr/>
          <p:nvPr/>
        </p:nvSpPr>
        <p:spPr>
          <a:xfrm>
            <a:off x="3881723" y="1091549"/>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78" name="矩形 77"/>
          <p:cNvSpPr/>
          <p:nvPr/>
        </p:nvSpPr>
        <p:spPr>
          <a:xfrm>
            <a:off x="5766406" y="640329"/>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79" name="矩形 78"/>
          <p:cNvSpPr/>
          <p:nvPr/>
        </p:nvSpPr>
        <p:spPr>
          <a:xfrm>
            <a:off x="5361551" y="4293018"/>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grpSp>
        <p:nvGrpSpPr>
          <p:cNvPr id="51" name="组合 50"/>
          <p:cNvGrpSpPr/>
          <p:nvPr/>
        </p:nvGrpSpPr>
        <p:grpSpPr>
          <a:xfrm>
            <a:off x="6022024" y="3124808"/>
            <a:ext cx="648000" cy="1086634"/>
            <a:chOff x="4184235" y="3479106"/>
            <a:chExt cx="648000" cy="1086634"/>
          </a:xfrm>
        </p:grpSpPr>
        <p:sp>
          <p:nvSpPr>
            <p:cNvPr id="52" name="椭圆 51"/>
            <p:cNvSpPr/>
            <p:nvPr/>
          </p:nvSpPr>
          <p:spPr>
            <a:xfrm>
              <a:off x="4184235" y="391774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35</a:t>
              </a:r>
              <a:endParaRPr lang="zh-CN" altLang="en-US" sz="2800" b="1" dirty="0">
                <a:latin typeface="Times New Roman" panose="02020603050405020304" pitchFamily="18" charset="0"/>
                <a:cs typeface="Times New Roman" panose="02020603050405020304" pitchFamily="18" charset="0"/>
              </a:endParaRPr>
            </a:p>
          </p:txBody>
        </p:sp>
        <p:cxnSp>
          <p:nvCxnSpPr>
            <p:cNvPr id="64" name="直接连接符 63"/>
            <p:cNvCxnSpPr>
              <a:stCxn id="52" idx="0"/>
              <a:endCxn id="14" idx="3"/>
            </p:cNvCxnSpPr>
            <p:nvPr/>
          </p:nvCxnSpPr>
          <p:spPr>
            <a:xfrm flipV="1">
              <a:off x="4508235" y="3479106"/>
              <a:ext cx="237153" cy="43863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任意多边形 9"/>
          <p:cNvSpPr/>
          <p:nvPr/>
        </p:nvSpPr>
        <p:spPr>
          <a:xfrm>
            <a:off x="6080166" y="1508166"/>
            <a:ext cx="1028711" cy="1543792"/>
          </a:xfrm>
          <a:custGeom>
            <a:avLst/>
            <a:gdLst>
              <a:gd name="connsiteX0" fmla="*/ 0 w 1028711"/>
              <a:gd name="connsiteY0" fmla="*/ 0 h 1543792"/>
              <a:gd name="connsiteX1" fmla="*/ 1021278 w 1028711"/>
              <a:gd name="connsiteY1" fmla="*/ 439387 h 1543792"/>
              <a:gd name="connsiteX2" fmla="*/ 380011 w 1028711"/>
              <a:gd name="connsiteY2" fmla="*/ 1543792 h 1543792"/>
            </a:gdLst>
            <a:ahLst/>
            <a:cxnLst>
              <a:cxn ang="0">
                <a:pos x="connsiteX0" y="connsiteY0"/>
              </a:cxn>
              <a:cxn ang="0">
                <a:pos x="connsiteX1" y="connsiteY1"/>
              </a:cxn>
              <a:cxn ang="0">
                <a:pos x="connsiteX2" y="connsiteY2"/>
              </a:cxn>
            </a:cxnLst>
            <a:rect l="l" t="t" r="r" b="b"/>
            <a:pathLst>
              <a:path w="1028711" h="1543792">
                <a:moveTo>
                  <a:pt x="0" y="0"/>
                </a:moveTo>
                <a:cubicBezTo>
                  <a:pt x="478971" y="91044"/>
                  <a:pt x="957943" y="182088"/>
                  <a:pt x="1021278" y="439387"/>
                </a:cubicBezTo>
                <a:cubicBezTo>
                  <a:pt x="1084613" y="696686"/>
                  <a:pt x="732312" y="1120239"/>
                  <a:pt x="380011" y="1543792"/>
                </a:cubicBezTo>
              </a:path>
            </a:pathLst>
          </a:custGeom>
          <a:noFill/>
          <a:ln w="3175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276798" y="2308153"/>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67" name="矩形 66"/>
          <p:cNvSpPr/>
          <p:nvPr/>
        </p:nvSpPr>
        <p:spPr>
          <a:xfrm>
            <a:off x="7391086" y="1179499"/>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8" name="矩形 67"/>
          <p:cNvSpPr/>
          <p:nvPr/>
        </p:nvSpPr>
        <p:spPr>
          <a:xfrm>
            <a:off x="5137630" y="604945"/>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58" name="Text Box 6"/>
          <p:cNvSpPr txBox="1">
            <a:spLocks noChangeArrowheads="1"/>
          </p:cNvSpPr>
          <p:nvPr/>
        </p:nvSpPr>
        <p:spPr bwMode="auto">
          <a:xfrm>
            <a:off x="3303844" y="5513698"/>
            <a:ext cx="47163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ctr" eaLnBrk="1" hangingPunct="1"/>
            <a:r>
              <a:rPr kumimoji="1" lang="zh-CN" altLang="en-US" sz="3200" dirty="0">
                <a:solidFill>
                  <a:schemeClr val="tx2"/>
                </a:solidFill>
                <a:ea typeface="宋体" panose="02010600030101010101" pitchFamily="2" charset="-122"/>
                <a:cs typeface="Times New Roman" panose="02020603050405020304" pitchFamily="18" charset="0"/>
              </a:rPr>
              <a:t>根结点的平衡因子值不变</a:t>
            </a:r>
            <a:endParaRPr kumimoji="1" lang="en-US" altLang="zh-CN" sz="3200" dirty="0">
              <a:solidFill>
                <a:schemeClr val="tx2"/>
              </a:solidFill>
              <a:ea typeface="宋体" panose="02010600030101010101" pitchFamily="2" charset="-122"/>
              <a:cs typeface="Times New Roman" panose="02020603050405020304" pitchFamily="18" charset="0"/>
            </a:endParaRPr>
          </a:p>
        </p:txBody>
      </p:sp>
      <p:sp>
        <p:nvSpPr>
          <p:cNvPr id="59" name="矩形 58"/>
          <p:cNvSpPr/>
          <p:nvPr/>
        </p:nvSpPr>
        <p:spPr>
          <a:xfrm>
            <a:off x="6488280" y="3258882"/>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Tree>
    <p:extLst>
      <p:ext uri="{BB962C8B-B14F-4D97-AF65-F5344CB8AC3E}">
        <p14:creationId xmlns:p14="http://schemas.microsoft.com/office/powerpoint/2010/main" val="1366706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7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78" grpId="0"/>
      <p:bldP spid="10" grpId="0" animBg="1"/>
      <p:bldP spid="66" grpId="0"/>
      <p:bldP spid="67" grpId="0"/>
      <p:bldP spid="68" grpId="0"/>
      <p:bldP spid="58" grpId="0"/>
      <p:bldP spid="5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19001" y="2824815"/>
            <a:ext cx="5534994" cy="832786"/>
          </a:xfrm>
        </p:spPr>
        <p:txBody>
          <a:bodyPr>
            <a:normAutofit/>
          </a:bodyPr>
          <a:lstStyle/>
          <a:p>
            <a:pPr marL="0" indent="0">
              <a:buNone/>
            </a:pPr>
            <a:r>
              <a:rPr lang="zh-CN" altLang="en-US" sz="4000" dirty="0"/>
              <a:t>总结平衡因子改变规律</a:t>
            </a:r>
          </a:p>
        </p:txBody>
      </p:sp>
    </p:spTree>
    <p:extLst>
      <p:ext uri="{BB962C8B-B14F-4D97-AF65-F5344CB8AC3E}">
        <p14:creationId xmlns:p14="http://schemas.microsoft.com/office/powerpoint/2010/main" val="4126530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4552950" y="2528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2052" name="Rectangle 3"/>
          <p:cNvSpPr>
            <a:spLocks noChangeArrowheads="1"/>
          </p:cNvSpPr>
          <p:nvPr/>
        </p:nvSpPr>
        <p:spPr bwMode="auto">
          <a:xfrm>
            <a:off x="2590800" y="61722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2053" name="Oval 4"/>
          <p:cNvSpPr>
            <a:spLocks noChangeArrowheads="1"/>
          </p:cNvSpPr>
          <p:nvPr/>
        </p:nvSpPr>
        <p:spPr bwMode="auto">
          <a:xfrm>
            <a:off x="2438400" y="6248400"/>
            <a:ext cx="457200" cy="457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2054" name="Line 5"/>
          <p:cNvSpPr>
            <a:spLocks noChangeShapeType="1"/>
          </p:cNvSpPr>
          <p:nvPr/>
        </p:nvSpPr>
        <p:spPr bwMode="auto">
          <a:xfrm flipH="1">
            <a:off x="3657600" y="5943600"/>
            <a:ext cx="2286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lstStyle/>
          <a:p>
            <a:endParaRPr lang="zh-CN" altLang="en-US"/>
          </a:p>
        </p:txBody>
      </p:sp>
      <p:sp>
        <p:nvSpPr>
          <p:cNvPr id="2055" name="Text Box 6"/>
          <p:cNvSpPr txBox="1">
            <a:spLocks noChangeArrowheads="1"/>
          </p:cNvSpPr>
          <p:nvPr/>
        </p:nvSpPr>
        <p:spPr bwMode="auto">
          <a:xfrm>
            <a:off x="683923" y="4861438"/>
            <a:ext cx="18309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ctr" eaLnBrk="1" hangingPunct="1"/>
            <a:r>
              <a:rPr kumimoji="1" lang="zh-CN" altLang="en-US" sz="3200" dirty="0">
                <a:solidFill>
                  <a:schemeClr val="tx2"/>
                </a:solidFill>
                <a:ea typeface="宋体" panose="02010600030101010101" pitchFamily="2" charset="-122"/>
                <a:cs typeface="Times New Roman" panose="02020603050405020304" pitchFamily="18" charset="0"/>
              </a:rPr>
              <a:t>插入：</a:t>
            </a:r>
            <a:r>
              <a:rPr kumimoji="1" lang="en-US" altLang="zh-CN" sz="3200" dirty="0">
                <a:solidFill>
                  <a:schemeClr val="tx2"/>
                </a:solidFill>
                <a:ea typeface="宋体" panose="02010600030101010101" pitchFamily="2" charset="-122"/>
                <a:cs typeface="Times New Roman" panose="02020603050405020304" pitchFamily="18" charset="0"/>
              </a:rPr>
              <a:t>25</a:t>
            </a:r>
          </a:p>
        </p:txBody>
      </p:sp>
      <p:sp>
        <p:nvSpPr>
          <p:cNvPr id="2056" name="Rectangle 7"/>
          <p:cNvSpPr>
            <a:spLocks noChangeArrowheads="1"/>
          </p:cNvSpPr>
          <p:nvPr/>
        </p:nvSpPr>
        <p:spPr bwMode="auto">
          <a:xfrm>
            <a:off x="4552950" y="2528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2057" name="Rectangle 9"/>
          <p:cNvSpPr>
            <a:spLocks noChangeArrowheads="1"/>
          </p:cNvSpPr>
          <p:nvPr/>
        </p:nvSpPr>
        <p:spPr bwMode="auto">
          <a:xfrm>
            <a:off x="616397" y="215180"/>
            <a:ext cx="110049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zh-CN" altLang="en-US" sz="2800" dirty="0"/>
              <a:t>插入后可能</a:t>
            </a:r>
            <a:r>
              <a:rPr kumimoji="1" lang="zh-CN" altLang="en-US" sz="2800" dirty="0">
                <a:solidFill>
                  <a:srgbClr val="00FF00"/>
                </a:solidFill>
              </a:rPr>
              <a:t>影响</a:t>
            </a:r>
            <a:r>
              <a:rPr kumimoji="1" lang="zh-CN" altLang="en-US" sz="2800" dirty="0">
                <a:solidFill>
                  <a:srgbClr val="FFFF00"/>
                </a:solidFill>
              </a:rPr>
              <a:t>从根到插入位置的路径上所有结点</a:t>
            </a:r>
            <a:r>
              <a:rPr kumimoji="1" lang="zh-CN" altLang="en-US" sz="2800" dirty="0"/>
              <a:t>的平衡因子的值。</a:t>
            </a:r>
          </a:p>
        </p:txBody>
      </p:sp>
      <p:sp>
        <p:nvSpPr>
          <p:cNvPr id="3" name="椭圆 2"/>
          <p:cNvSpPr/>
          <p:nvPr/>
        </p:nvSpPr>
        <p:spPr>
          <a:xfrm>
            <a:off x="5413248" y="9407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33</a:t>
            </a:r>
            <a:endParaRPr lang="zh-CN" altLang="en-US" sz="2800" b="1" dirty="0">
              <a:latin typeface="Times New Roman" panose="02020603050405020304" pitchFamily="18" charset="0"/>
              <a:cs typeface="Times New Roman" panose="02020603050405020304" pitchFamily="18" charset="0"/>
            </a:endParaRPr>
          </a:p>
        </p:txBody>
      </p:sp>
      <p:sp>
        <p:nvSpPr>
          <p:cNvPr id="12" name="椭圆 11"/>
          <p:cNvSpPr/>
          <p:nvPr/>
        </p:nvSpPr>
        <p:spPr>
          <a:xfrm>
            <a:off x="3562200" y="15887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19</a:t>
            </a:r>
            <a:endParaRPr lang="zh-CN" altLang="en-US" sz="2800" b="1" dirty="0">
              <a:latin typeface="Times New Roman" panose="02020603050405020304" pitchFamily="18" charset="0"/>
              <a:cs typeface="Times New Roman" panose="02020603050405020304" pitchFamily="18" charset="0"/>
            </a:endParaRPr>
          </a:p>
        </p:txBody>
      </p:sp>
      <p:sp>
        <p:nvSpPr>
          <p:cNvPr id="13" name="椭圆 12"/>
          <p:cNvSpPr/>
          <p:nvPr/>
        </p:nvSpPr>
        <p:spPr>
          <a:xfrm>
            <a:off x="7372200" y="15887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43</a:t>
            </a:r>
            <a:endParaRPr lang="zh-CN" altLang="en-US" sz="2800" b="1" dirty="0">
              <a:latin typeface="Times New Roman" panose="02020603050405020304" pitchFamily="18" charset="0"/>
              <a:cs typeface="Times New Roman" panose="02020603050405020304" pitchFamily="18" charset="0"/>
            </a:endParaRPr>
          </a:p>
        </p:txBody>
      </p:sp>
      <p:sp>
        <p:nvSpPr>
          <p:cNvPr id="14" name="椭圆 13"/>
          <p:cNvSpPr/>
          <p:nvPr/>
        </p:nvSpPr>
        <p:spPr>
          <a:xfrm>
            <a:off x="6488280" y="257170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36</a:t>
            </a:r>
            <a:endParaRPr lang="zh-CN" altLang="en-US" sz="2800" b="1" dirty="0">
              <a:latin typeface="Times New Roman" panose="02020603050405020304" pitchFamily="18" charset="0"/>
              <a:cs typeface="Times New Roman" panose="02020603050405020304" pitchFamily="18" charset="0"/>
            </a:endParaRPr>
          </a:p>
        </p:txBody>
      </p:sp>
      <p:sp>
        <p:nvSpPr>
          <p:cNvPr id="15" name="椭圆 14"/>
          <p:cNvSpPr/>
          <p:nvPr/>
        </p:nvSpPr>
        <p:spPr>
          <a:xfrm>
            <a:off x="8529678" y="257170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56</a:t>
            </a:r>
            <a:endParaRPr lang="zh-CN" altLang="en-US" sz="2800" b="1" dirty="0">
              <a:latin typeface="Times New Roman" panose="02020603050405020304" pitchFamily="18" charset="0"/>
              <a:cs typeface="Times New Roman" panose="02020603050405020304" pitchFamily="18" charset="0"/>
            </a:endParaRPr>
          </a:p>
        </p:txBody>
      </p:sp>
      <p:sp>
        <p:nvSpPr>
          <p:cNvPr id="16" name="椭圆 15"/>
          <p:cNvSpPr/>
          <p:nvPr/>
        </p:nvSpPr>
        <p:spPr>
          <a:xfrm>
            <a:off x="7822273" y="360237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45</a:t>
            </a:r>
            <a:endParaRPr lang="zh-CN" altLang="en-US" sz="2800" b="1" dirty="0">
              <a:latin typeface="Times New Roman" panose="02020603050405020304" pitchFamily="18" charset="0"/>
              <a:cs typeface="Times New Roman" panose="02020603050405020304" pitchFamily="18" charset="0"/>
            </a:endParaRPr>
          </a:p>
        </p:txBody>
      </p:sp>
      <p:cxnSp>
        <p:nvCxnSpPr>
          <p:cNvPr id="5" name="直接连接符 4"/>
          <p:cNvCxnSpPr>
            <a:stCxn id="3" idx="2"/>
            <a:endCxn id="12" idx="7"/>
          </p:cNvCxnSpPr>
          <p:nvPr/>
        </p:nvCxnSpPr>
        <p:spPr>
          <a:xfrm flipH="1">
            <a:off x="4115303" y="1264700"/>
            <a:ext cx="1297945" cy="41889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3" idx="6"/>
            <a:endCxn id="13" idx="1"/>
          </p:cNvCxnSpPr>
          <p:nvPr/>
        </p:nvCxnSpPr>
        <p:spPr>
          <a:xfrm>
            <a:off x="6061248" y="1264700"/>
            <a:ext cx="1405849" cy="41889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4" idx="7"/>
            <a:endCxn id="13" idx="3"/>
          </p:cNvCxnSpPr>
          <p:nvPr/>
        </p:nvCxnSpPr>
        <p:spPr>
          <a:xfrm flipV="1">
            <a:off x="7041383" y="2141803"/>
            <a:ext cx="425714"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5" idx="1"/>
            <a:endCxn id="13" idx="5"/>
          </p:cNvCxnSpPr>
          <p:nvPr/>
        </p:nvCxnSpPr>
        <p:spPr>
          <a:xfrm flipH="1" flipV="1">
            <a:off x="7925303" y="2141803"/>
            <a:ext cx="699272"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5" idx="3"/>
            <a:endCxn id="16" idx="0"/>
          </p:cNvCxnSpPr>
          <p:nvPr/>
        </p:nvCxnSpPr>
        <p:spPr>
          <a:xfrm flipH="1">
            <a:off x="8146273" y="3124808"/>
            <a:ext cx="478302" cy="477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5091685" y="360023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28</a:t>
            </a:r>
            <a:endParaRPr lang="zh-CN" altLang="en-US" sz="2800" b="1" dirty="0">
              <a:latin typeface="Times New Roman" panose="02020603050405020304" pitchFamily="18" charset="0"/>
              <a:cs typeface="Times New Roman" panose="02020603050405020304" pitchFamily="18" charset="0"/>
            </a:endParaRPr>
          </a:p>
        </p:txBody>
      </p:sp>
      <p:sp>
        <p:nvSpPr>
          <p:cNvPr id="34" name="椭圆 33"/>
          <p:cNvSpPr/>
          <p:nvPr/>
        </p:nvSpPr>
        <p:spPr>
          <a:xfrm>
            <a:off x="4548385" y="253293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26</a:t>
            </a:r>
            <a:endParaRPr lang="zh-CN" altLang="en-US" sz="2800" b="1" dirty="0">
              <a:latin typeface="Times New Roman" panose="02020603050405020304" pitchFamily="18" charset="0"/>
              <a:cs typeface="Times New Roman" panose="02020603050405020304" pitchFamily="18" charset="0"/>
            </a:endParaRPr>
          </a:p>
        </p:txBody>
      </p:sp>
      <p:sp>
        <p:nvSpPr>
          <p:cNvPr id="35" name="椭圆 34"/>
          <p:cNvSpPr/>
          <p:nvPr/>
        </p:nvSpPr>
        <p:spPr>
          <a:xfrm>
            <a:off x="4060218" y="356967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23</a:t>
            </a:r>
            <a:endParaRPr lang="zh-CN" altLang="en-US" sz="2800" b="1" dirty="0">
              <a:latin typeface="Times New Roman" panose="02020603050405020304" pitchFamily="18" charset="0"/>
              <a:cs typeface="Times New Roman" panose="02020603050405020304" pitchFamily="18" charset="0"/>
            </a:endParaRPr>
          </a:p>
        </p:txBody>
      </p:sp>
      <p:sp>
        <p:nvSpPr>
          <p:cNvPr id="36" name="椭圆 35"/>
          <p:cNvSpPr/>
          <p:nvPr/>
        </p:nvSpPr>
        <p:spPr>
          <a:xfrm>
            <a:off x="2414512" y="257170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12</a:t>
            </a:r>
            <a:endParaRPr lang="zh-CN" altLang="en-US" sz="2800" b="1" dirty="0">
              <a:latin typeface="Times New Roman" panose="02020603050405020304" pitchFamily="18" charset="0"/>
              <a:cs typeface="Times New Roman" panose="02020603050405020304" pitchFamily="18" charset="0"/>
            </a:endParaRPr>
          </a:p>
        </p:txBody>
      </p:sp>
      <p:sp>
        <p:nvSpPr>
          <p:cNvPr id="37" name="椭圆 36"/>
          <p:cNvSpPr/>
          <p:nvPr/>
        </p:nvSpPr>
        <p:spPr>
          <a:xfrm>
            <a:off x="2926218" y="3600235"/>
            <a:ext cx="648000" cy="656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15</a:t>
            </a:r>
            <a:endParaRPr lang="zh-CN" altLang="en-US" sz="2800" b="1" dirty="0">
              <a:latin typeface="Times New Roman" panose="02020603050405020304" pitchFamily="18" charset="0"/>
              <a:cs typeface="Times New Roman" panose="02020603050405020304" pitchFamily="18" charset="0"/>
            </a:endParaRPr>
          </a:p>
        </p:txBody>
      </p:sp>
      <p:cxnSp>
        <p:nvCxnSpPr>
          <p:cNvPr id="38" name="直接连接符 37"/>
          <p:cNvCxnSpPr>
            <a:stCxn id="36" idx="7"/>
            <a:endCxn id="12" idx="3"/>
          </p:cNvCxnSpPr>
          <p:nvPr/>
        </p:nvCxnSpPr>
        <p:spPr>
          <a:xfrm flipV="1">
            <a:off x="2967615" y="2141803"/>
            <a:ext cx="689482"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4" idx="1"/>
            <a:endCxn id="12" idx="5"/>
          </p:cNvCxnSpPr>
          <p:nvPr/>
        </p:nvCxnSpPr>
        <p:spPr>
          <a:xfrm flipH="1" flipV="1">
            <a:off x="4115303" y="2141803"/>
            <a:ext cx="527979" cy="4860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7" idx="0"/>
            <a:endCxn id="36" idx="5"/>
          </p:cNvCxnSpPr>
          <p:nvPr/>
        </p:nvCxnSpPr>
        <p:spPr>
          <a:xfrm flipH="1" flipV="1">
            <a:off x="2967615" y="3124808"/>
            <a:ext cx="282603" cy="4754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5" idx="0"/>
            <a:endCxn id="34" idx="3"/>
          </p:cNvCxnSpPr>
          <p:nvPr/>
        </p:nvCxnSpPr>
        <p:spPr>
          <a:xfrm flipV="1">
            <a:off x="4384218" y="3086036"/>
            <a:ext cx="259064" cy="4836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3" idx="0"/>
            <a:endCxn id="34" idx="5"/>
          </p:cNvCxnSpPr>
          <p:nvPr/>
        </p:nvCxnSpPr>
        <p:spPr>
          <a:xfrm flipH="1" flipV="1">
            <a:off x="5101488" y="3086036"/>
            <a:ext cx="314197" cy="5141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6061627" y="79510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54" name="矩形 53"/>
          <p:cNvSpPr/>
          <p:nvPr/>
        </p:nvSpPr>
        <p:spPr>
          <a:xfrm>
            <a:off x="7945820" y="1242232"/>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55" name="矩形 54"/>
          <p:cNvSpPr/>
          <p:nvPr/>
        </p:nvSpPr>
        <p:spPr>
          <a:xfrm>
            <a:off x="6517203" y="2104514"/>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56" name="矩形 55"/>
          <p:cNvSpPr/>
          <p:nvPr/>
        </p:nvSpPr>
        <p:spPr>
          <a:xfrm>
            <a:off x="8913504" y="204581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57" name="矩形 56"/>
          <p:cNvSpPr/>
          <p:nvPr/>
        </p:nvSpPr>
        <p:spPr>
          <a:xfrm>
            <a:off x="7822273" y="3112302"/>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58" name="矩形 57"/>
          <p:cNvSpPr/>
          <p:nvPr/>
        </p:nvSpPr>
        <p:spPr>
          <a:xfrm>
            <a:off x="3668845" y="1109292"/>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59" name="矩形 58"/>
          <p:cNvSpPr/>
          <p:nvPr/>
        </p:nvSpPr>
        <p:spPr>
          <a:xfrm>
            <a:off x="4871937" y="2091190"/>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0" name="矩形 59"/>
          <p:cNvSpPr/>
          <p:nvPr/>
        </p:nvSpPr>
        <p:spPr>
          <a:xfrm>
            <a:off x="4036112" y="3097024"/>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1" name="矩形 60"/>
          <p:cNvSpPr/>
          <p:nvPr/>
        </p:nvSpPr>
        <p:spPr>
          <a:xfrm>
            <a:off x="5456977" y="315438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2" name="矩形 61"/>
          <p:cNvSpPr/>
          <p:nvPr/>
        </p:nvSpPr>
        <p:spPr>
          <a:xfrm>
            <a:off x="2523473" y="2067224"/>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63" name="矩形 62"/>
          <p:cNvSpPr/>
          <p:nvPr/>
        </p:nvSpPr>
        <p:spPr>
          <a:xfrm>
            <a:off x="3211499" y="3170670"/>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48" name="任意多边形 47"/>
          <p:cNvSpPr/>
          <p:nvPr/>
        </p:nvSpPr>
        <p:spPr>
          <a:xfrm>
            <a:off x="3472199" y="1194816"/>
            <a:ext cx="1794745" cy="3182112"/>
          </a:xfrm>
          <a:custGeom>
            <a:avLst/>
            <a:gdLst>
              <a:gd name="connsiteX0" fmla="*/ 1794745 w 1794745"/>
              <a:gd name="connsiteY0" fmla="*/ 0 h 3182112"/>
              <a:gd name="connsiteX1" fmla="*/ 14713 w 1794745"/>
              <a:gd name="connsiteY1" fmla="*/ 804672 h 3182112"/>
              <a:gd name="connsiteX2" fmla="*/ 916921 w 1794745"/>
              <a:gd name="connsiteY2" fmla="*/ 1755648 h 3182112"/>
              <a:gd name="connsiteX3" fmla="*/ 356089 w 1794745"/>
              <a:gd name="connsiteY3" fmla="*/ 2645664 h 3182112"/>
              <a:gd name="connsiteX4" fmla="*/ 953497 w 1794745"/>
              <a:gd name="connsiteY4" fmla="*/ 3182112 h 3182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4745" h="3182112">
                <a:moveTo>
                  <a:pt x="1794745" y="0"/>
                </a:moveTo>
                <a:cubicBezTo>
                  <a:pt x="977881" y="256032"/>
                  <a:pt x="161017" y="512064"/>
                  <a:pt x="14713" y="804672"/>
                </a:cubicBezTo>
                <a:cubicBezTo>
                  <a:pt x="-131591" y="1097280"/>
                  <a:pt x="860025" y="1448816"/>
                  <a:pt x="916921" y="1755648"/>
                </a:cubicBezTo>
                <a:cubicBezTo>
                  <a:pt x="973817" y="2062480"/>
                  <a:pt x="349993" y="2407920"/>
                  <a:pt x="356089" y="2645664"/>
                </a:cubicBezTo>
                <a:cubicBezTo>
                  <a:pt x="362185" y="2883408"/>
                  <a:pt x="657841" y="3032760"/>
                  <a:pt x="953497" y="3182112"/>
                </a:cubicBezTo>
              </a:path>
            </a:pathLst>
          </a:custGeom>
          <a:noFill/>
          <a:ln w="34925">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4613321" y="4122780"/>
            <a:ext cx="885163" cy="1049071"/>
            <a:chOff x="4613321" y="4122780"/>
            <a:chExt cx="885163" cy="1049071"/>
          </a:xfrm>
        </p:grpSpPr>
        <p:sp>
          <p:nvSpPr>
            <p:cNvPr id="65" name="椭圆 64"/>
            <p:cNvSpPr/>
            <p:nvPr/>
          </p:nvSpPr>
          <p:spPr>
            <a:xfrm>
              <a:off x="4850484" y="452385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25</a:t>
              </a:r>
              <a:endParaRPr lang="zh-CN" altLang="en-US" sz="2800" b="1" dirty="0">
                <a:latin typeface="Times New Roman" panose="02020603050405020304" pitchFamily="18" charset="0"/>
                <a:cs typeface="Times New Roman" panose="02020603050405020304" pitchFamily="18" charset="0"/>
              </a:endParaRPr>
            </a:p>
          </p:txBody>
        </p:sp>
        <p:cxnSp>
          <p:nvCxnSpPr>
            <p:cNvPr id="70" name="直接连接符 69"/>
            <p:cNvCxnSpPr>
              <a:stCxn id="65" idx="1"/>
              <a:endCxn id="35" idx="5"/>
            </p:cNvCxnSpPr>
            <p:nvPr/>
          </p:nvCxnSpPr>
          <p:spPr>
            <a:xfrm flipH="1" flipV="1">
              <a:off x="4613321" y="4122780"/>
              <a:ext cx="332060" cy="49596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 name="矩形 74"/>
          <p:cNvSpPr/>
          <p:nvPr/>
        </p:nvSpPr>
        <p:spPr>
          <a:xfrm>
            <a:off x="4415958" y="3349832"/>
            <a:ext cx="441146" cy="461665"/>
          </a:xfrm>
          <a:prstGeom prst="rect">
            <a:avLst/>
          </a:prstGeom>
        </p:spPr>
        <p:txBody>
          <a:bodyPr wrap="none">
            <a:spAutoFit/>
          </a:bodyPr>
          <a:lstStyle/>
          <a:p>
            <a:r>
              <a:rPr lang="en-US" altLang="zh-CN" sz="2400" b="1" dirty="0">
                <a:solidFill>
                  <a:srgbClr val="FFFF00"/>
                </a:solidFill>
                <a:latin typeface="Times New Roman" panose="02020603050405020304" pitchFamily="18" charset="0"/>
                <a:cs typeface="Times New Roman" panose="02020603050405020304" pitchFamily="18" charset="0"/>
              </a:rPr>
              <a:t>-1</a:t>
            </a:r>
            <a:endParaRPr lang="zh-CN" altLang="en-US" sz="2400" dirty="0">
              <a:solidFill>
                <a:srgbClr val="FFFF00"/>
              </a:solidFill>
            </a:endParaRPr>
          </a:p>
        </p:txBody>
      </p:sp>
      <p:sp>
        <p:nvSpPr>
          <p:cNvPr id="76" name="矩形 75"/>
          <p:cNvSpPr/>
          <p:nvPr/>
        </p:nvSpPr>
        <p:spPr>
          <a:xfrm>
            <a:off x="5125546" y="2315889"/>
            <a:ext cx="338554" cy="461665"/>
          </a:xfrm>
          <a:prstGeom prst="rect">
            <a:avLst/>
          </a:prstGeom>
        </p:spPr>
        <p:txBody>
          <a:bodyPr wrap="none">
            <a:spAutoFit/>
          </a:bodyPr>
          <a:lstStyle/>
          <a:p>
            <a:r>
              <a:rPr lang="en-US" altLang="zh-CN" sz="2400" b="1" dirty="0">
                <a:solidFill>
                  <a:srgbClr val="FFFF00"/>
                </a:solidFill>
                <a:latin typeface="Times New Roman" panose="02020603050405020304" pitchFamily="18" charset="0"/>
                <a:cs typeface="Times New Roman" panose="02020603050405020304" pitchFamily="18" charset="0"/>
              </a:rPr>
              <a:t>1</a:t>
            </a:r>
            <a:endParaRPr lang="zh-CN" altLang="en-US" sz="2400" dirty="0">
              <a:solidFill>
                <a:srgbClr val="FFFF00"/>
              </a:solidFill>
            </a:endParaRPr>
          </a:p>
        </p:txBody>
      </p:sp>
      <p:sp>
        <p:nvSpPr>
          <p:cNvPr id="77" name="矩形 76"/>
          <p:cNvSpPr/>
          <p:nvPr/>
        </p:nvSpPr>
        <p:spPr>
          <a:xfrm>
            <a:off x="3881723" y="1091549"/>
            <a:ext cx="441146" cy="461665"/>
          </a:xfrm>
          <a:prstGeom prst="rect">
            <a:avLst/>
          </a:prstGeom>
        </p:spPr>
        <p:txBody>
          <a:bodyPr wrap="none">
            <a:spAutoFit/>
          </a:bodyPr>
          <a:lstStyle/>
          <a:p>
            <a:r>
              <a:rPr lang="en-US" altLang="zh-CN" sz="2400" b="1" dirty="0">
                <a:solidFill>
                  <a:srgbClr val="FFFF00"/>
                </a:solidFill>
                <a:latin typeface="Times New Roman" panose="02020603050405020304" pitchFamily="18" charset="0"/>
                <a:cs typeface="Times New Roman" panose="02020603050405020304" pitchFamily="18" charset="0"/>
              </a:rPr>
              <a:t>-1</a:t>
            </a:r>
            <a:endParaRPr lang="zh-CN" altLang="en-US" sz="2400" dirty="0">
              <a:solidFill>
                <a:srgbClr val="FFFF00"/>
              </a:solidFill>
            </a:endParaRPr>
          </a:p>
        </p:txBody>
      </p:sp>
      <p:sp>
        <p:nvSpPr>
          <p:cNvPr id="78" name="矩形 77"/>
          <p:cNvSpPr/>
          <p:nvPr/>
        </p:nvSpPr>
        <p:spPr>
          <a:xfrm>
            <a:off x="5766406" y="640329"/>
            <a:ext cx="338554" cy="461665"/>
          </a:xfrm>
          <a:prstGeom prst="rect">
            <a:avLst/>
          </a:prstGeom>
        </p:spPr>
        <p:txBody>
          <a:bodyPr wrap="none">
            <a:spAutoFit/>
          </a:bodyPr>
          <a:lstStyle/>
          <a:p>
            <a:r>
              <a:rPr lang="en-US" altLang="zh-CN" sz="2400" b="1" dirty="0">
                <a:solidFill>
                  <a:srgbClr val="FFFF00"/>
                </a:solidFill>
                <a:latin typeface="Times New Roman" panose="02020603050405020304" pitchFamily="18" charset="0"/>
                <a:cs typeface="Times New Roman" panose="02020603050405020304" pitchFamily="18" charset="0"/>
              </a:rPr>
              <a:t>1</a:t>
            </a:r>
            <a:endParaRPr lang="zh-CN" altLang="en-US" sz="2400" dirty="0">
              <a:solidFill>
                <a:srgbClr val="FFFF00"/>
              </a:solidFill>
            </a:endParaRPr>
          </a:p>
        </p:txBody>
      </p:sp>
      <p:sp>
        <p:nvSpPr>
          <p:cNvPr id="79" name="矩形 78"/>
          <p:cNvSpPr/>
          <p:nvPr/>
        </p:nvSpPr>
        <p:spPr>
          <a:xfrm>
            <a:off x="5361551" y="4293018"/>
            <a:ext cx="338554" cy="461665"/>
          </a:xfrm>
          <a:prstGeom prst="rect">
            <a:avLst/>
          </a:prstGeom>
        </p:spPr>
        <p:txBody>
          <a:bodyPr wrap="none">
            <a:spAutoFit/>
          </a:bodyPr>
          <a:lstStyle/>
          <a:p>
            <a:r>
              <a:rPr lang="en-US" altLang="zh-CN" sz="2400" b="1" dirty="0">
                <a:solidFill>
                  <a:srgbClr val="FFFF00"/>
                </a:solidFill>
                <a:latin typeface="Times New Roman" panose="02020603050405020304" pitchFamily="18" charset="0"/>
                <a:cs typeface="Times New Roman" panose="02020603050405020304" pitchFamily="18" charset="0"/>
              </a:rPr>
              <a:t>0</a:t>
            </a:r>
            <a:endParaRPr lang="zh-CN" altLang="en-US" sz="2400" dirty="0">
              <a:solidFill>
                <a:srgbClr val="FFFF00"/>
              </a:solidFill>
            </a:endParaRPr>
          </a:p>
        </p:txBody>
      </p:sp>
      <p:sp>
        <p:nvSpPr>
          <p:cNvPr id="51" name="矩形 50"/>
          <p:cNvSpPr/>
          <p:nvPr/>
        </p:nvSpPr>
        <p:spPr>
          <a:xfrm>
            <a:off x="510956" y="5580325"/>
            <a:ext cx="11439896" cy="954107"/>
          </a:xfrm>
          <a:prstGeom prst="rect">
            <a:avLst/>
          </a:prstGeom>
        </p:spPr>
        <p:txBody>
          <a:bodyPr wrap="square">
            <a:spAutoFit/>
          </a:bodyPr>
          <a:lstStyle/>
          <a:p>
            <a:pPr algn="just"/>
            <a:r>
              <a:rPr kumimoji="1" lang="zh-CN" altLang="en-US" sz="2800" dirty="0">
                <a:latin typeface="Times New Roman" panose="02020603050405020304" pitchFamily="18" charset="0"/>
                <a:cs typeface="Times New Roman" panose="02020603050405020304" pitchFamily="18" charset="0"/>
              </a:rPr>
              <a:t>如果被插入的结点在这条路径上某个结点的</a:t>
            </a:r>
            <a:r>
              <a:rPr kumimoji="1" lang="zh-CN" altLang="en-US" sz="2800" dirty="0">
                <a:solidFill>
                  <a:srgbClr val="FFFF00"/>
                </a:solidFill>
                <a:latin typeface="Times New Roman" panose="02020603050405020304" pitchFamily="18" charset="0"/>
                <a:cs typeface="Times New Roman" panose="02020603050405020304" pitchFamily="18" charset="0"/>
              </a:rPr>
              <a:t>左子树</a:t>
            </a:r>
            <a:r>
              <a:rPr kumimoji="1" lang="zh-CN" altLang="en-US" sz="2800" dirty="0">
                <a:latin typeface="Times New Roman" panose="02020603050405020304" pitchFamily="18" charset="0"/>
                <a:cs typeface="Times New Roman" panose="02020603050405020304" pitchFamily="18" charset="0"/>
              </a:rPr>
              <a:t>上，那么该结点的平衡因子可能加</a:t>
            </a:r>
            <a:r>
              <a:rPr kumimoji="1" lang="en-US" altLang="zh-CN" sz="2800" dirty="0">
                <a:latin typeface="Times New Roman" panose="02020603050405020304" pitchFamily="18" charset="0"/>
                <a:cs typeface="Times New Roman" panose="02020603050405020304" pitchFamily="18" charset="0"/>
              </a:rPr>
              <a:t>1</a:t>
            </a:r>
            <a:r>
              <a:rPr kumimoji="1" lang="zh-CN" altLang="en-US" sz="2800" dirty="0">
                <a:latin typeface="Times New Roman" panose="02020603050405020304" pitchFamily="18" charset="0"/>
                <a:cs typeface="Times New Roman" panose="02020603050405020304" pitchFamily="18" charset="0"/>
              </a:rPr>
              <a:t>，否则</a:t>
            </a:r>
            <a:r>
              <a:rPr kumimoji="1" lang="en-US" altLang="zh-CN" sz="2800" dirty="0">
                <a:latin typeface="Times New Roman" panose="02020603050405020304" pitchFamily="18" charset="0"/>
                <a:cs typeface="Times New Roman" panose="02020603050405020304" pitchFamily="18" charset="0"/>
              </a:rPr>
              <a:t>(</a:t>
            </a:r>
            <a:r>
              <a:rPr kumimoji="1" lang="zh-CN" altLang="en-US" sz="2800" dirty="0">
                <a:latin typeface="Times New Roman" panose="02020603050405020304" pitchFamily="18" charset="0"/>
                <a:cs typeface="Times New Roman" panose="02020603050405020304" pitchFamily="18" charset="0"/>
              </a:rPr>
              <a:t>插入在右子树上</a:t>
            </a:r>
            <a:r>
              <a:rPr kumimoji="1" lang="en-US" altLang="zh-CN" sz="2800" dirty="0">
                <a:latin typeface="Times New Roman" panose="02020603050405020304" pitchFamily="18" charset="0"/>
                <a:cs typeface="Times New Roman" panose="02020603050405020304" pitchFamily="18" charset="0"/>
              </a:rPr>
              <a:t>)</a:t>
            </a:r>
            <a:r>
              <a:rPr kumimoji="1" lang="zh-CN" altLang="en-US" sz="2800" dirty="0">
                <a:latin typeface="Times New Roman" panose="02020603050405020304" pitchFamily="18" charset="0"/>
                <a:cs typeface="Times New Roman" panose="02020603050405020304" pitchFamily="18" charset="0"/>
              </a:rPr>
              <a:t>可能</a:t>
            </a:r>
            <a:r>
              <a:rPr kumimoji="1" lang="zh-CN" altLang="en-US" sz="2800" dirty="0">
                <a:solidFill>
                  <a:srgbClr val="FFFF00"/>
                </a:solidFill>
                <a:latin typeface="Times New Roman" panose="02020603050405020304" pitchFamily="18" charset="0"/>
                <a:cs typeface="Times New Roman" panose="02020603050405020304" pitchFamily="18" charset="0"/>
              </a:rPr>
              <a:t>减</a:t>
            </a:r>
            <a:r>
              <a:rPr kumimoji="1" lang="en-US" altLang="zh-CN" sz="2800" dirty="0">
                <a:solidFill>
                  <a:srgbClr val="FFFF00"/>
                </a:solidFill>
                <a:latin typeface="Times New Roman" panose="02020603050405020304" pitchFamily="18" charset="0"/>
                <a:cs typeface="Times New Roman" panose="02020603050405020304" pitchFamily="18" charset="0"/>
              </a:rPr>
              <a:t>1</a:t>
            </a:r>
            <a:r>
              <a:rPr kumimoji="1" lang="zh-CN" altLang="en-US" sz="2800" dirty="0">
                <a:latin typeface="Times New Roman" panose="02020603050405020304" pitchFamily="18" charset="0"/>
                <a:cs typeface="Times New Roman" panose="02020603050405020304" pitchFamily="18" charset="0"/>
              </a:rPr>
              <a:t>。</a:t>
            </a:r>
          </a:p>
        </p:txBody>
      </p:sp>
      <p:sp>
        <p:nvSpPr>
          <p:cNvPr id="2" name="文本框 1"/>
          <p:cNvSpPr txBox="1"/>
          <p:nvPr/>
        </p:nvSpPr>
        <p:spPr>
          <a:xfrm>
            <a:off x="6009551" y="4593740"/>
            <a:ext cx="5586049"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800" b="1" dirty="0"/>
              <a:t>“可能”是否变成“肯定”，取决于被插入结点是否改变子树高度</a:t>
            </a:r>
          </a:p>
        </p:txBody>
      </p:sp>
    </p:spTree>
    <p:extLst>
      <p:ext uri="{BB962C8B-B14F-4D97-AF65-F5344CB8AC3E}">
        <p14:creationId xmlns:p14="http://schemas.microsoft.com/office/powerpoint/2010/main" val="13109096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5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8" grpId="0"/>
      <p:bldP spid="59" grpId="0"/>
      <p:bldP spid="60" grpId="0"/>
      <p:bldP spid="48" grpId="0" animBg="1"/>
      <p:bldP spid="75" grpId="0"/>
      <p:bldP spid="76" grpId="0"/>
      <p:bldP spid="77" grpId="0"/>
      <p:bldP spid="78" grpId="0"/>
      <p:bldP spid="79" grpId="0"/>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4552950" y="2528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2052" name="Rectangle 3"/>
          <p:cNvSpPr>
            <a:spLocks noChangeArrowheads="1"/>
          </p:cNvSpPr>
          <p:nvPr/>
        </p:nvSpPr>
        <p:spPr bwMode="auto">
          <a:xfrm>
            <a:off x="2590800" y="61722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2053" name="Oval 4"/>
          <p:cNvSpPr>
            <a:spLocks noChangeArrowheads="1"/>
          </p:cNvSpPr>
          <p:nvPr/>
        </p:nvSpPr>
        <p:spPr bwMode="auto">
          <a:xfrm>
            <a:off x="2438400" y="6248400"/>
            <a:ext cx="457200" cy="457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2054" name="Line 5"/>
          <p:cNvSpPr>
            <a:spLocks noChangeShapeType="1"/>
          </p:cNvSpPr>
          <p:nvPr/>
        </p:nvSpPr>
        <p:spPr bwMode="auto">
          <a:xfrm flipH="1">
            <a:off x="3657600" y="5943600"/>
            <a:ext cx="2286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lstStyle/>
          <a:p>
            <a:endParaRPr lang="zh-CN" altLang="en-US"/>
          </a:p>
        </p:txBody>
      </p:sp>
      <p:sp>
        <p:nvSpPr>
          <p:cNvPr id="2055" name="Text Box 6"/>
          <p:cNvSpPr txBox="1">
            <a:spLocks noChangeArrowheads="1"/>
          </p:cNvSpPr>
          <p:nvPr/>
        </p:nvSpPr>
        <p:spPr bwMode="auto">
          <a:xfrm>
            <a:off x="683923" y="4861438"/>
            <a:ext cx="18309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ctr" eaLnBrk="1" hangingPunct="1"/>
            <a:r>
              <a:rPr kumimoji="1" lang="zh-CN" altLang="en-US" sz="3200" dirty="0">
                <a:solidFill>
                  <a:schemeClr val="tx2"/>
                </a:solidFill>
                <a:ea typeface="宋体" panose="02010600030101010101" pitchFamily="2" charset="-122"/>
                <a:cs typeface="Times New Roman" panose="02020603050405020304" pitchFamily="18" charset="0"/>
              </a:rPr>
              <a:t>插入：</a:t>
            </a:r>
            <a:r>
              <a:rPr kumimoji="1" lang="en-US" altLang="zh-CN" sz="3200" dirty="0">
                <a:solidFill>
                  <a:schemeClr val="tx2"/>
                </a:solidFill>
                <a:ea typeface="宋体" panose="02010600030101010101" pitchFamily="2" charset="-122"/>
                <a:cs typeface="Times New Roman" panose="02020603050405020304" pitchFamily="18" charset="0"/>
              </a:rPr>
              <a:t>35</a:t>
            </a:r>
          </a:p>
        </p:txBody>
      </p:sp>
      <p:sp>
        <p:nvSpPr>
          <p:cNvPr id="2056" name="Rectangle 7"/>
          <p:cNvSpPr>
            <a:spLocks noChangeArrowheads="1"/>
          </p:cNvSpPr>
          <p:nvPr/>
        </p:nvSpPr>
        <p:spPr bwMode="auto">
          <a:xfrm>
            <a:off x="4552950" y="2528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2057" name="Rectangle 9"/>
          <p:cNvSpPr>
            <a:spLocks noChangeArrowheads="1"/>
          </p:cNvSpPr>
          <p:nvPr/>
        </p:nvSpPr>
        <p:spPr bwMode="auto">
          <a:xfrm>
            <a:off x="616397" y="215180"/>
            <a:ext cx="110049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zh-CN" altLang="en-US" sz="2800" dirty="0"/>
              <a:t>插入后可能</a:t>
            </a:r>
            <a:r>
              <a:rPr kumimoji="1" lang="zh-CN" altLang="en-US" sz="2800" dirty="0">
                <a:solidFill>
                  <a:srgbClr val="00FF00"/>
                </a:solidFill>
              </a:rPr>
              <a:t>影响</a:t>
            </a:r>
            <a:r>
              <a:rPr kumimoji="1" lang="zh-CN" altLang="en-US" sz="2800" dirty="0">
                <a:solidFill>
                  <a:srgbClr val="FFFF00"/>
                </a:solidFill>
              </a:rPr>
              <a:t>从根到插入位置的路径上所有结点</a:t>
            </a:r>
            <a:r>
              <a:rPr kumimoji="1" lang="zh-CN" altLang="en-US" sz="2800" dirty="0"/>
              <a:t>的平衡因子的值。</a:t>
            </a:r>
          </a:p>
        </p:txBody>
      </p:sp>
      <p:sp>
        <p:nvSpPr>
          <p:cNvPr id="3" name="椭圆 2"/>
          <p:cNvSpPr/>
          <p:nvPr/>
        </p:nvSpPr>
        <p:spPr>
          <a:xfrm>
            <a:off x="5413248" y="9407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33</a:t>
            </a:r>
            <a:endParaRPr lang="zh-CN" altLang="en-US" sz="2800" b="1" dirty="0">
              <a:latin typeface="Times New Roman" panose="02020603050405020304" pitchFamily="18" charset="0"/>
              <a:cs typeface="Times New Roman" panose="02020603050405020304" pitchFamily="18" charset="0"/>
            </a:endParaRPr>
          </a:p>
        </p:txBody>
      </p:sp>
      <p:sp>
        <p:nvSpPr>
          <p:cNvPr id="12" name="椭圆 11"/>
          <p:cNvSpPr/>
          <p:nvPr/>
        </p:nvSpPr>
        <p:spPr>
          <a:xfrm>
            <a:off x="3562200" y="15887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19</a:t>
            </a:r>
            <a:endParaRPr lang="zh-CN" altLang="en-US" sz="2800" b="1" dirty="0">
              <a:latin typeface="Times New Roman" panose="02020603050405020304" pitchFamily="18" charset="0"/>
              <a:cs typeface="Times New Roman" panose="02020603050405020304" pitchFamily="18" charset="0"/>
            </a:endParaRPr>
          </a:p>
        </p:txBody>
      </p:sp>
      <p:sp>
        <p:nvSpPr>
          <p:cNvPr id="13" name="椭圆 12"/>
          <p:cNvSpPr/>
          <p:nvPr/>
        </p:nvSpPr>
        <p:spPr>
          <a:xfrm>
            <a:off x="7372200" y="15887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43</a:t>
            </a:r>
            <a:endParaRPr lang="zh-CN" altLang="en-US" sz="2800" b="1" dirty="0">
              <a:latin typeface="Times New Roman" panose="02020603050405020304" pitchFamily="18" charset="0"/>
              <a:cs typeface="Times New Roman" panose="02020603050405020304" pitchFamily="18" charset="0"/>
            </a:endParaRPr>
          </a:p>
        </p:txBody>
      </p:sp>
      <p:sp>
        <p:nvSpPr>
          <p:cNvPr id="14" name="椭圆 13"/>
          <p:cNvSpPr/>
          <p:nvPr/>
        </p:nvSpPr>
        <p:spPr>
          <a:xfrm>
            <a:off x="6488280" y="257170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36</a:t>
            </a:r>
            <a:endParaRPr lang="zh-CN" altLang="en-US" sz="2800" b="1" dirty="0">
              <a:latin typeface="Times New Roman" panose="02020603050405020304" pitchFamily="18" charset="0"/>
              <a:cs typeface="Times New Roman" panose="02020603050405020304" pitchFamily="18" charset="0"/>
            </a:endParaRPr>
          </a:p>
        </p:txBody>
      </p:sp>
      <p:sp>
        <p:nvSpPr>
          <p:cNvPr id="15" name="椭圆 14"/>
          <p:cNvSpPr/>
          <p:nvPr/>
        </p:nvSpPr>
        <p:spPr>
          <a:xfrm>
            <a:off x="8529678" y="257170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56</a:t>
            </a:r>
            <a:endParaRPr lang="zh-CN" altLang="en-US" sz="2800" b="1" dirty="0">
              <a:latin typeface="Times New Roman" panose="02020603050405020304" pitchFamily="18" charset="0"/>
              <a:cs typeface="Times New Roman" panose="02020603050405020304" pitchFamily="18" charset="0"/>
            </a:endParaRPr>
          </a:p>
        </p:txBody>
      </p:sp>
      <p:sp>
        <p:nvSpPr>
          <p:cNvPr id="16" name="椭圆 15"/>
          <p:cNvSpPr/>
          <p:nvPr/>
        </p:nvSpPr>
        <p:spPr>
          <a:xfrm>
            <a:off x="7822273" y="360237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45</a:t>
            </a:r>
            <a:endParaRPr lang="zh-CN" altLang="en-US" sz="2800" b="1" dirty="0">
              <a:latin typeface="Times New Roman" panose="02020603050405020304" pitchFamily="18" charset="0"/>
              <a:cs typeface="Times New Roman" panose="02020603050405020304" pitchFamily="18" charset="0"/>
            </a:endParaRPr>
          </a:p>
        </p:txBody>
      </p:sp>
      <p:cxnSp>
        <p:nvCxnSpPr>
          <p:cNvPr id="5" name="直接连接符 4"/>
          <p:cNvCxnSpPr>
            <a:stCxn id="3" idx="2"/>
            <a:endCxn id="12" idx="7"/>
          </p:cNvCxnSpPr>
          <p:nvPr/>
        </p:nvCxnSpPr>
        <p:spPr>
          <a:xfrm flipH="1">
            <a:off x="4115303" y="1264700"/>
            <a:ext cx="1297945" cy="41889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3" idx="6"/>
            <a:endCxn id="13" idx="1"/>
          </p:cNvCxnSpPr>
          <p:nvPr/>
        </p:nvCxnSpPr>
        <p:spPr>
          <a:xfrm>
            <a:off x="6061248" y="1264700"/>
            <a:ext cx="1405849" cy="41889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4" idx="7"/>
            <a:endCxn id="13" idx="3"/>
          </p:cNvCxnSpPr>
          <p:nvPr/>
        </p:nvCxnSpPr>
        <p:spPr>
          <a:xfrm flipV="1">
            <a:off x="7041383" y="2141803"/>
            <a:ext cx="425714"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5" idx="1"/>
            <a:endCxn id="13" idx="5"/>
          </p:cNvCxnSpPr>
          <p:nvPr/>
        </p:nvCxnSpPr>
        <p:spPr>
          <a:xfrm flipH="1" flipV="1">
            <a:off x="7925303" y="2141803"/>
            <a:ext cx="699272"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5" idx="3"/>
            <a:endCxn id="16" idx="0"/>
          </p:cNvCxnSpPr>
          <p:nvPr/>
        </p:nvCxnSpPr>
        <p:spPr>
          <a:xfrm flipH="1">
            <a:off x="8146273" y="3124808"/>
            <a:ext cx="478302" cy="477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5091685" y="360023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28</a:t>
            </a:r>
            <a:endParaRPr lang="zh-CN" altLang="en-US" sz="2800" b="1" dirty="0">
              <a:latin typeface="Times New Roman" panose="02020603050405020304" pitchFamily="18" charset="0"/>
              <a:cs typeface="Times New Roman" panose="02020603050405020304" pitchFamily="18" charset="0"/>
            </a:endParaRPr>
          </a:p>
        </p:txBody>
      </p:sp>
      <p:sp>
        <p:nvSpPr>
          <p:cNvPr id="34" name="椭圆 33"/>
          <p:cNvSpPr/>
          <p:nvPr/>
        </p:nvSpPr>
        <p:spPr>
          <a:xfrm>
            <a:off x="4548385" y="253293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26</a:t>
            </a:r>
            <a:endParaRPr lang="zh-CN" altLang="en-US" sz="2800" b="1" dirty="0">
              <a:latin typeface="Times New Roman" panose="02020603050405020304" pitchFamily="18" charset="0"/>
              <a:cs typeface="Times New Roman" panose="02020603050405020304" pitchFamily="18" charset="0"/>
            </a:endParaRPr>
          </a:p>
        </p:txBody>
      </p:sp>
      <p:sp>
        <p:nvSpPr>
          <p:cNvPr id="35" name="椭圆 34"/>
          <p:cNvSpPr/>
          <p:nvPr/>
        </p:nvSpPr>
        <p:spPr>
          <a:xfrm>
            <a:off x="4060218" y="356967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23</a:t>
            </a:r>
            <a:endParaRPr lang="zh-CN" altLang="en-US" sz="2800" b="1" dirty="0">
              <a:latin typeface="Times New Roman" panose="02020603050405020304" pitchFamily="18" charset="0"/>
              <a:cs typeface="Times New Roman" panose="02020603050405020304" pitchFamily="18" charset="0"/>
            </a:endParaRPr>
          </a:p>
        </p:txBody>
      </p:sp>
      <p:sp>
        <p:nvSpPr>
          <p:cNvPr id="36" name="椭圆 35"/>
          <p:cNvSpPr/>
          <p:nvPr/>
        </p:nvSpPr>
        <p:spPr>
          <a:xfrm>
            <a:off x="2414512" y="257170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12</a:t>
            </a:r>
            <a:endParaRPr lang="zh-CN" altLang="en-US" sz="2800" b="1" dirty="0">
              <a:latin typeface="Times New Roman" panose="02020603050405020304" pitchFamily="18" charset="0"/>
              <a:cs typeface="Times New Roman" panose="02020603050405020304" pitchFamily="18" charset="0"/>
            </a:endParaRPr>
          </a:p>
        </p:txBody>
      </p:sp>
      <p:sp>
        <p:nvSpPr>
          <p:cNvPr id="37" name="椭圆 36"/>
          <p:cNvSpPr/>
          <p:nvPr/>
        </p:nvSpPr>
        <p:spPr>
          <a:xfrm>
            <a:off x="2926218" y="3600235"/>
            <a:ext cx="648000" cy="656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15</a:t>
            </a:r>
            <a:endParaRPr lang="zh-CN" altLang="en-US" sz="2800" b="1" dirty="0">
              <a:latin typeface="Times New Roman" panose="02020603050405020304" pitchFamily="18" charset="0"/>
              <a:cs typeface="Times New Roman" panose="02020603050405020304" pitchFamily="18" charset="0"/>
            </a:endParaRPr>
          </a:p>
        </p:txBody>
      </p:sp>
      <p:cxnSp>
        <p:nvCxnSpPr>
          <p:cNvPr id="38" name="直接连接符 37"/>
          <p:cNvCxnSpPr>
            <a:stCxn id="36" idx="7"/>
            <a:endCxn id="12" idx="3"/>
          </p:cNvCxnSpPr>
          <p:nvPr/>
        </p:nvCxnSpPr>
        <p:spPr>
          <a:xfrm flipV="1">
            <a:off x="2967615" y="2141803"/>
            <a:ext cx="689482"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4" idx="1"/>
            <a:endCxn id="12" idx="5"/>
          </p:cNvCxnSpPr>
          <p:nvPr/>
        </p:nvCxnSpPr>
        <p:spPr>
          <a:xfrm flipH="1" flipV="1">
            <a:off x="4115303" y="2141803"/>
            <a:ext cx="527979" cy="4860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7" idx="0"/>
            <a:endCxn id="36" idx="5"/>
          </p:cNvCxnSpPr>
          <p:nvPr/>
        </p:nvCxnSpPr>
        <p:spPr>
          <a:xfrm flipH="1" flipV="1">
            <a:off x="2967615" y="3124808"/>
            <a:ext cx="282603" cy="4754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5" idx="0"/>
            <a:endCxn id="34" idx="3"/>
          </p:cNvCxnSpPr>
          <p:nvPr/>
        </p:nvCxnSpPr>
        <p:spPr>
          <a:xfrm flipV="1">
            <a:off x="4384218" y="3086036"/>
            <a:ext cx="259064" cy="4836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3" idx="0"/>
            <a:endCxn id="34" idx="5"/>
          </p:cNvCxnSpPr>
          <p:nvPr/>
        </p:nvCxnSpPr>
        <p:spPr>
          <a:xfrm flipH="1" flipV="1">
            <a:off x="5101488" y="3086036"/>
            <a:ext cx="314197" cy="5141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7945820" y="1242232"/>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55" name="矩形 54"/>
          <p:cNvSpPr/>
          <p:nvPr/>
        </p:nvSpPr>
        <p:spPr>
          <a:xfrm>
            <a:off x="6517203" y="2104514"/>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56" name="矩形 55"/>
          <p:cNvSpPr/>
          <p:nvPr/>
        </p:nvSpPr>
        <p:spPr>
          <a:xfrm>
            <a:off x="8913504" y="204581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57" name="矩形 56"/>
          <p:cNvSpPr/>
          <p:nvPr/>
        </p:nvSpPr>
        <p:spPr>
          <a:xfrm>
            <a:off x="7822273" y="3112302"/>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1" name="矩形 60"/>
          <p:cNvSpPr/>
          <p:nvPr/>
        </p:nvSpPr>
        <p:spPr>
          <a:xfrm>
            <a:off x="5456977" y="315438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2" name="矩形 61"/>
          <p:cNvSpPr/>
          <p:nvPr/>
        </p:nvSpPr>
        <p:spPr>
          <a:xfrm>
            <a:off x="2523473" y="2067224"/>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63" name="矩形 62"/>
          <p:cNvSpPr/>
          <p:nvPr/>
        </p:nvSpPr>
        <p:spPr>
          <a:xfrm>
            <a:off x="3211499" y="3170670"/>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grpSp>
        <p:nvGrpSpPr>
          <p:cNvPr id="53" name="组合 52"/>
          <p:cNvGrpSpPr/>
          <p:nvPr/>
        </p:nvGrpSpPr>
        <p:grpSpPr>
          <a:xfrm>
            <a:off x="4613321" y="4122780"/>
            <a:ext cx="885163" cy="1049071"/>
            <a:chOff x="4613321" y="4122780"/>
            <a:chExt cx="885163" cy="1049071"/>
          </a:xfrm>
        </p:grpSpPr>
        <p:sp>
          <p:nvSpPr>
            <p:cNvPr id="65" name="椭圆 64"/>
            <p:cNvSpPr/>
            <p:nvPr/>
          </p:nvSpPr>
          <p:spPr>
            <a:xfrm>
              <a:off x="4850484" y="452385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25</a:t>
              </a:r>
              <a:endParaRPr lang="zh-CN" altLang="en-US" sz="2800" b="1" dirty="0">
                <a:latin typeface="Times New Roman" panose="02020603050405020304" pitchFamily="18" charset="0"/>
                <a:cs typeface="Times New Roman" panose="02020603050405020304" pitchFamily="18" charset="0"/>
              </a:endParaRPr>
            </a:p>
          </p:txBody>
        </p:sp>
        <p:cxnSp>
          <p:nvCxnSpPr>
            <p:cNvPr id="70" name="直接连接符 69"/>
            <p:cNvCxnSpPr>
              <a:stCxn id="65" idx="1"/>
              <a:endCxn id="35" idx="5"/>
            </p:cNvCxnSpPr>
            <p:nvPr/>
          </p:nvCxnSpPr>
          <p:spPr>
            <a:xfrm flipH="1" flipV="1">
              <a:off x="4613321" y="4122780"/>
              <a:ext cx="332060" cy="49596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 name="矩形 74"/>
          <p:cNvSpPr/>
          <p:nvPr/>
        </p:nvSpPr>
        <p:spPr>
          <a:xfrm>
            <a:off x="4415958" y="3349832"/>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76" name="矩形 75"/>
          <p:cNvSpPr/>
          <p:nvPr/>
        </p:nvSpPr>
        <p:spPr>
          <a:xfrm>
            <a:off x="5125546" y="2315889"/>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77" name="矩形 76"/>
          <p:cNvSpPr/>
          <p:nvPr/>
        </p:nvSpPr>
        <p:spPr>
          <a:xfrm>
            <a:off x="3881723" y="1091549"/>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78" name="矩形 77"/>
          <p:cNvSpPr/>
          <p:nvPr/>
        </p:nvSpPr>
        <p:spPr>
          <a:xfrm>
            <a:off x="5766406" y="640329"/>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79" name="矩形 78"/>
          <p:cNvSpPr/>
          <p:nvPr/>
        </p:nvSpPr>
        <p:spPr>
          <a:xfrm>
            <a:off x="5361551" y="4293018"/>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grpSp>
        <p:nvGrpSpPr>
          <p:cNvPr id="51" name="组合 50"/>
          <p:cNvGrpSpPr/>
          <p:nvPr/>
        </p:nvGrpSpPr>
        <p:grpSpPr>
          <a:xfrm>
            <a:off x="6022024" y="3124808"/>
            <a:ext cx="648000" cy="1086634"/>
            <a:chOff x="4184235" y="3479106"/>
            <a:chExt cx="648000" cy="1086634"/>
          </a:xfrm>
        </p:grpSpPr>
        <p:sp>
          <p:nvSpPr>
            <p:cNvPr id="52" name="椭圆 51"/>
            <p:cNvSpPr/>
            <p:nvPr/>
          </p:nvSpPr>
          <p:spPr>
            <a:xfrm>
              <a:off x="4184235" y="391774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35</a:t>
              </a:r>
              <a:endParaRPr lang="zh-CN" altLang="en-US" sz="2800" b="1" dirty="0">
                <a:latin typeface="Times New Roman" panose="02020603050405020304" pitchFamily="18" charset="0"/>
                <a:cs typeface="Times New Roman" panose="02020603050405020304" pitchFamily="18" charset="0"/>
              </a:endParaRPr>
            </a:p>
          </p:txBody>
        </p:sp>
        <p:cxnSp>
          <p:nvCxnSpPr>
            <p:cNvPr id="64" name="直接连接符 63"/>
            <p:cNvCxnSpPr>
              <a:stCxn id="52" idx="0"/>
              <a:endCxn id="14" idx="3"/>
            </p:cNvCxnSpPr>
            <p:nvPr/>
          </p:nvCxnSpPr>
          <p:spPr>
            <a:xfrm flipV="1">
              <a:off x="4508235" y="3479106"/>
              <a:ext cx="237153" cy="43863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任意多边形 9"/>
          <p:cNvSpPr/>
          <p:nvPr/>
        </p:nvSpPr>
        <p:spPr>
          <a:xfrm>
            <a:off x="6080166" y="1508166"/>
            <a:ext cx="1028711" cy="1543792"/>
          </a:xfrm>
          <a:custGeom>
            <a:avLst/>
            <a:gdLst>
              <a:gd name="connsiteX0" fmla="*/ 0 w 1028711"/>
              <a:gd name="connsiteY0" fmla="*/ 0 h 1543792"/>
              <a:gd name="connsiteX1" fmla="*/ 1021278 w 1028711"/>
              <a:gd name="connsiteY1" fmla="*/ 439387 h 1543792"/>
              <a:gd name="connsiteX2" fmla="*/ 380011 w 1028711"/>
              <a:gd name="connsiteY2" fmla="*/ 1543792 h 1543792"/>
            </a:gdLst>
            <a:ahLst/>
            <a:cxnLst>
              <a:cxn ang="0">
                <a:pos x="connsiteX0" y="connsiteY0"/>
              </a:cxn>
              <a:cxn ang="0">
                <a:pos x="connsiteX1" y="connsiteY1"/>
              </a:cxn>
              <a:cxn ang="0">
                <a:pos x="connsiteX2" y="connsiteY2"/>
              </a:cxn>
            </a:cxnLst>
            <a:rect l="l" t="t" r="r" b="b"/>
            <a:pathLst>
              <a:path w="1028711" h="1543792">
                <a:moveTo>
                  <a:pt x="0" y="0"/>
                </a:moveTo>
                <a:cubicBezTo>
                  <a:pt x="478971" y="91044"/>
                  <a:pt x="957943" y="182088"/>
                  <a:pt x="1021278" y="439387"/>
                </a:cubicBezTo>
                <a:cubicBezTo>
                  <a:pt x="1084613" y="696686"/>
                  <a:pt x="732312" y="1120239"/>
                  <a:pt x="380011" y="1543792"/>
                </a:cubicBezTo>
              </a:path>
            </a:pathLst>
          </a:custGeom>
          <a:noFill/>
          <a:ln w="3175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276798" y="2308153"/>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67" name="矩形 66"/>
          <p:cNvSpPr/>
          <p:nvPr/>
        </p:nvSpPr>
        <p:spPr>
          <a:xfrm>
            <a:off x="7391086" y="1179499"/>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8" name="矩形 67"/>
          <p:cNvSpPr/>
          <p:nvPr/>
        </p:nvSpPr>
        <p:spPr>
          <a:xfrm>
            <a:off x="5137630" y="604945"/>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59" name="矩形 58"/>
          <p:cNvSpPr/>
          <p:nvPr/>
        </p:nvSpPr>
        <p:spPr>
          <a:xfrm>
            <a:off x="6488280" y="3258882"/>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0" name="矩形 59"/>
          <p:cNvSpPr/>
          <p:nvPr/>
        </p:nvSpPr>
        <p:spPr>
          <a:xfrm>
            <a:off x="510956" y="5580325"/>
            <a:ext cx="11439896" cy="954107"/>
          </a:xfrm>
          <a:prstGeom prst="rect">
            <a:avLst/>
          </a:prstGeom>
        </p:spPr>
        <p:txBody>
          <a:bodyPr wrap="square">
            <a:spAutoFit/>
          </a:bodyPr>
          <a:lstStyle/>
          <a:p>
            <a:pPr algn="just"/>
            <a:r>
              <a:rPr kumimoji="1" lang="zh-CN" altLang="en-US" sz="2800" dirty="0">
                <a:latin typeface="Times New Roman" panose="02020603050405020304" pitchFamily="18" charset="0"/>
                <a:cs typeface="Times New Roman" panose="02020603050405020304" pitchFamily="18" charset="0"/>
              </a:rPr>
              <a:t>如果被插入的结点在这条路径上某个结点的</a:t>
            </a:r>
            <a:r>
              <a:rPr kumimoji="1" lang="zh-CN" altLang="en-US" sz="2800" dirty="0">
                <a:solidFill>
                  <a:srgbClr val="FFFF00"/>
                </a:solidFill>
                <a:latin typeface="Times New Roman" panose="02020603050405020304" pitchFamily="18" charset="0"/>
                <a:cs typeface="Times New Roman" panose="02020603050405020304" pitchFamily="18" charset="0"/>
              </a:rPr>
              <a:t>左子树</a:t>
            </a:r>
            <a:r>
              <a:rPr kumimoji="1" lang="zh-CN" altLang="en-US" sz="2800" dirty="0">
                <a:latin typeface="Times New Roman" panose="02020603050405020304" pitchFamily="18" charset="0"/>
                <a:cs typeface="Times New Roman" panose="02020603050405020304" pitchFamily="18" charset="0"/>
              </a:rPr>
              <a:t>上，那么该结点的平衡因子可能加</a:t>
            </a:r>
            <a:r>
              <a:rPr kumimoji="1" lang="en-US" altLang="zh-CN" sz="2800" dirty="0">
                <a:latin typeface="Times New Roman" panose="02020603050405020304" pitchFamily="18" charset="0"/>
                <a:cs typeface="Times New Roman" panose="02020603050405020304" pitchFamily="18" charset="0"/>
              </a:rPr>
              <a:t>1</a:t>
            </a:r>
            <a:r>
              <a:rPr kumimoji="1" lang="zh-CN" altLang="en-US" sz="2800" dirty="0">
                <a:latin typeface="Times New Roman" panose="02020603050405020304" pitchFamily="18" charset="0"/>
                <a:cs typeface="Times New Roman" panose="02020603050405020304" pitchFamily="18" charset="0"/>
              </a:rPr>
              <a:t>，否则</a:t>
            </a:r>
            <a:r>
              <a:rPr kumimoji="1" lang="en-US" altLang="zh-CN" sz="2800" dirty="0">
                <a:latin typeface="Times New Roman" panose="02020603050405020304" pitchFamily="18" charset="0"/>
                <a:cs typeface="Times New Roman" panose="02020603050405020304" pitchFamily="18" charset="0"/>
              </a:rPr>
              <a:t>(</a:t>
            </a:r>
            <a:r>
              <a:rPr kumimoji="1" lang="zh-CN" altLang="en-US" sz="2800" dirty="0">
                <a:latin typeface="Times New Roman" panose="02020603050405020304" pitchFamily="18" charset="0"/>
                <a:cs typeface="Times New Roman" panose="02020603050405020304" pitchFamily="18" charset="0"/>
              </a:rPr>
              <a:t>插入在右子树上</a:t>
            </a:r>
            <a:r>
              <a:rPr kumimoji="1" lang="en-US" altLang="zh-CN" sz="2800" dirty="0">
                <a:latin typeface="Times New Roman" panose="02020603050405020304" pitchFamily="18" charset="0"/>
                <a:cs typeface="Times New Roman" panose="02020603050405020304" pitchFamily="18" charset="0"/>
              </a:rPr>
              <a:t>)</a:t>
            </a:r>
            <a:r>
              <a:rPr kumimoji="1" lang="zh-CN" altLang="en-US" sz="2800" dirty="0">
                <a:latin typeface="Times New Roman" panose="02020603050405020304" pitchFamily="18" charset="0"/>
                <a:cs typeface="Times New Roman" panose="02020603050405020304" pitchFamily="18" charset="0"/>
              </a:rPr>
              <a:t> 可能</a:t>
            </a:r>
            <a:r>
              <a:rPr kumimoji="1" lang="zh-CN" altLang="en-US" sz="2800" dirty="0">
                <a:solidFill>
                  <a:srgbClr val="FFFF00"/>
                </a:solidFill>
                <a:latin typeface="Times New Roman" panose="02020603050405020304" pitchFamily="18" charset="0"/>
                <a:cs typeface="Times New Roman" panose="02020603050405020304" pitchFamily="18" charset="0"/>
              </a:rPr>
              <a:t>减</a:t>
            </a:r>
            <a:r>
              <a:rPr kumimoji="1" lang="en-US" altLang="zh-CN" sz="2800" dirty="0">
                <a:solidFill>
                  <a:srgbClr val="FFFF00"/>
                </a:solidFill>
                <a:latin typeface="Times New Roman" panose="02020603050405020304" pitchFamily="18" charset="0"/>
                <a:cs typeface="Times New Roman" panose="02020603050405020304" pitchFamily="18" charset="0"/>
              </a:rPr>
              <a:t>1</a:t>
            </a:r>
            <a:r>
              <a:rPr kumimoji="1" lang="zh-CN" alt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88786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7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78" grpId="0"/>
      <p:bldP spid="10" grpId="0" animBg="1"/>
      <p:bldP spid="66" grpId="0"/>
      <p:bldP spid="67" grpId="0"/>
      <p:bldP spid="68" grpId="0"/>
      <p:bldP spid="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19001" y="2824815"/>
            <a:ext cx="5534994" cy="832786"/>
          </a:xfrm>
        </p:spPr>
        <p:txBody>
          <a:bodyPr>
            <a:normAutofit/>
          </a:bodyPr>
          <a:lstStyle/>
          <a:p>
            <a:pPr marL="0" indent="0">
              <a:buNone/>
            </a:pPr>
            <a:r>
              <a:rPr lang="zh-CN" altLang="en-US" sz="3200" dirty="0"/>
              <a:t>插入后平衡树不再平衡的情况</a:t>
            </a:r>
          </a:p>
        </p:txBody>
      </p:sp>
    </p:spTree>
    <p:extLst>
      <p:ext uri="{BB962C8B-B14F-4D97-AF65-F5344CB8AC3E}">
        <p14:creationId xmlns:p14="http://schemas.microsoft.com/office/powerpoint/2010/main" val="809721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6"/>
          <p:cNvSpPr txBox="1">
            <a:spLocks noChangeArrowheads="1"/>
          </p:cNvSpPr>
          <p:nvPr/>
        </p:nvSpPr>
        <p:spPr bwMode="auto">
          <a:xfrm>
            <a:off x="553052" y="5870841"/>
            <a:ext cx="18309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ctr" eaLnBrk="1" hangingPunct="1"/>
            <a:r>
              <a:rPr kumimoji="1" lang="zh-CN" altLang="en-US" sz="3200" dirty="0">
                <a:solidFill>
                  <a:schemeClr val="tx2"/>
                </a:solidFill>
                <a:ea typeface="宋体" panose="02010600030101010101" pitchFamily="2" charset="-122"/>
                <a:cs typeface="Times New Roman" panose="02020603050405020304" pitchFamily="18" charset="0"/>
              </a:rPr>
              <a:t>插入：</a:t>
            </a:r>
            <a:r>
              <a:rPr kumimoji="1" lang="en-US" altLang="zh-CN" sz="3200" dirty="0">
                <a:solidFill>
                  <a:schemeClr val="tx2"/>
                </a:solidFill>
                <a:ea typeface="宋体" panose="02010600030101010101" pitchFamily="2" charset="-122"/>
                <a:cs typeface="Times New Roman" panose="02020603050405020304" pitchFamily="18" charset="0"/>
              </a:rPr>
              <a:t>14</a:t>
            </a:r>
          </a:p>
        </p:txBody>
      </p:sp>
      <p:sp>
        <p:nvSpPr>
          <p:cNvPr id="2057" name="Rectangle 9"/>
          <p:cNvSpPr>
            <a:spLocks noChangeArrowheads="1"/>
          </p:cNvSpPr>
          <p:nvPr/>
        </p:nvSpPr>
        <p:spPr bwMode="auto">
          <a:xfrm>
            <a:off x="616397" y="215180"/>
            <a:ext cx="110049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zh-CN" altLang="en-US" sz="2800" dirty="0"/>
              <a:t>插入后可能</a:t>
            </a:r>
            <a:r>
              <a:rPr kumimoji="1" lang="zh-CN" altLang="en-US" sz="2800" dirty="0">
                <a:solidFill>
                  <a:srgbClr val="00FF00"/>
                </a:solidFill>
              </a:rPr>
              <a:t>影响</a:t>
            </a:r>
            <a:r>
              <a:rPr kumimoji="1" lang="zh-CN" altLang="en-US" sz="2800" dirty="0">
                <a:solidFill>
                  <a:srgbClr val="FFFF00"/>
                </a:solidFill>
              </a:rPr>
              <a:t>从根到插入位置的路径上所有结点</a:t>
            </a:r>
            <a:r>
              <a:rPr kumimoji="1" lang="zh-CN" altLang="en-US" sz="2800" dirty="0"/>
              <a:t>的平衡因子的值。</a:t>
            </a:r>
          </a:p>
        </p:txBody>
      </p:sp>
      <p:sp>
        <p:nvSpPr>
          <p:cNvPr id="3" name="椭圆 2"/>
          <p:cNvSpPr/>
          <p:nvPr/>
        </p:nvSpPr>
        <p:spPr>
          <a:xfrm>
            <a:off x="5413248" y="9407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33</a:t>
            </a:r>
            <a:endParaRPr lang="zh-CN" altLang="en-US" sz="2800" b="1" dirty="0">
              <a:latin typeface="Times New Roman" panose="02020603050405020304" pitchFamily="18" charset="0"/>
              <a:cs typeface="Times New Roman" panose="02020603050405020304" pitchFamily="18" charset="0"/>
            </a:endParaRPr>
          </a:p>
        </p:txBody>
      </p:sp>
      <p:sp>
        <p:nvSpPr>
          <p:cNvPr id="12" name="椭圆 11"/>
          <p:cNvSpPr/>
          <p:nvPr/>
        </p:nvSpPr>
        <p:spPr>
          <a:xfrm>
            <a:off x="3562200" y="15887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19</a:t>
            </a:r>
            <a:endParaRPr lang="zh-CN" altLang="en-US" sz="2800" b="1" dirty="0">
              <a:latin typeface="Times New Roman" panose="02020603050405020304" pitchFamily="18" charset="0"/>
              <a:cs typeface="Times New Roman" panose="02020603050405020304" pitchFamily="18" charset="0"/>
            </a:endParaRPr>
          </a:p>
        </p:txBody>
      </p:sp>
      <p:sp>
        <p:nvSpPr>
          <p:cNvPr id="13" name="椭圆 12"/>
          <p:cNvSpPr/>
          <p:nvPr/>
        </p:nvSpPr>
        <p:spPr>
          <a:xfrm>
            <a:off x="7372200" y="15887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43</a:t>
            </a:r>
            <a:endParaRPr lang="zh-CN" altLang="en-US" sz="2800" b="1" dirty="0">
              <a:latin typeface="Times New Roman" panose="02020603050405020304" pitchFamily="18" charset="0"/>
              <a:cs typeface="Times New Roman" panose="02020603050405020304" pitchFamily="18" charset="0"/>
            </a:endParaRPr>
          </a:p>
        </p:txBody>
      </p:sp>
      <p:sp>
        <p:nvSpPr>
          <p:cNvPr id="14" name="椭圆 13"/>
          <p:cNvSpPr/>
          <p:nvPr/>
        </p:nvSpPr>
        <p:spPr>
          <a:xfrm>
            <a:off x="6488280" y="257170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36</a:t>
            </a:r>
            <a:endParaRPr lang="zh-CN" altLang="en-US" sz="2800" b="1" dirty="0">
              <a:latin typeface="Times New Roman" panose="02020603050405020304" pitchFamily="18" charset="0"/>
              <a:cs typeface="Times New Roman" panose="02020603050405020304" pitchFamily="18" charset="0"/>
            </a:endParaRPr>
          </a:p>
        </p:txBody>
      </p:sp>
      <p:sp>
        <p:nvSpPr>
          <p:cNvPr id="15" name="椭圆 14"/>
          <p:cNvSpPr/>
          <p:nvPr/>
        </p:nvSpPr>
        <p:spPr>
          <a:xfrm>
            <a:off x="8529678" y="257170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56</a:t>
            </a:r>
            <a:endParaRPr lang="zh-CN" altLang="en-US" sz="2800" b="1" dirty="0">
              <a:latin typeface="Times New Roman" panose="02020603050405020304" pitchFamily="18" charset="0"/>
              <a:cs typeface="Times New Roman" panose="02020603050405020304" pitchFamily="18" charset="0"/>
            </a:endParaRPr>
          </a:p>
        </p:txBody>
      </p:sp>
      <p:sp>
        <p:nvSpPr>
          <p:cNvPr id="16" name="椭圆 15"/>
          <p:cNvSpPr/>
          <p:nvPr/>
        </p:nvSpPr>
        <p:spPr>
          <a:xfrm>
            <a:off x="7822273" y="360237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45</a:t>
            </a:r>
            <a:endParaRPr lang="zh-CN" altLang="en-US" sz="2800" b="1" dirty="0">
              <a:latin typeface="Times New Roman" panose="02020603050405020304" pitchFamily="18" charset="0"/>
              <a:cs typeface="Times New Roman" panose="02020603050405020304" pitchFamily="18" charset="0"/>
            </a:endParaRPr>
          </a:p>
        </p:txBody>
      </p:sp>
      <p:cxnSp>
        <p:nvCxnSpPr>
          <p:cNvPr id="5" name="直接连接符 4"/>
          <p:cNvCxnSpPr>
            <a:stCxn id="3" idx="2"/>
            <a:endCxn id="12" idx="7"/>
          </p:cNvCxnSpPr>
          <p:nvPr/>
        </p:nvCxnSpPr>
        <p:spPr>
          <a:xfrm flipH="1">
            <a:off x="4115303" y="1264700"/>
            <a:ext cx="1297945" cy="41889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3" idx="6"/>
            <a:endCxn id="13" idx="1"/>
          </p:cNvCxnSpPr>
          <p:nvPr/>
        </p:nvCxnSpPr>
        <p:spPr>
          <a:xfrm>
            <a:off x="6061248" y="1264700"/>
            <a:ext cx="1405849" cy="41889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4" idx="7"/>
            <a:endCxn id="13" idx="3"/>
          </p:cNvCxnSpPr>
          <p:nvPr/>
        </p:nvCxnSpPr>
        <p:spPr>
          <a:xfrm flipV="1">
            <a:off x="7041383" y="2141803"/>
            <a:ext cx="425714"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5" idx="1"/>
            <a:endCxn id="13" idx="5"/>
          </p:cNvCxnSpPr>
          <p:nvPr/>
        </p:nvCxnSpPr>
        <p:spPr>
          <a:xfrm flipH="1" flipV="1">
            <a:off x="7925303" y="2141803"/>
            <a:ext cx="699272"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5" idx="3"/>
            <a:endCxn id="16" idx="0"/>
          </p:cNvCxnSpPr>
          <p:nvPr/>
        </p:nvCxnSpPr>
        <p:spPr>
          <a:xfrm flipH="1">
            <a:off x="8146273" y="3124808"/>
            <a:ext cx="478302" cy="477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5091685" y="360023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28</a:t>
            </a:r>
            <a:endParaRPr lang="zh-CN" altLang="en-US" sz="2800" b="1" dirty="0">
              <a:latin typeface="Times New Roman" panose="02020603050405020304" pitchFamily="18" charset="0"/>
              <a:cs typeface="Times New Roman" panose="02020603050405020304" pitchFamily="18" charset="0"/>
            </a:endParaRPr>
          </a:p>
        </p:txBody>
      </p:sp>
      <p:sp>
        <p:nvSpPr>
          <p:cNvPr id="34" name="椭圆 33"/>
          <p:cNvSpPr/>
          <p:nvPr/>
        </p:nvSpPr>
        <p:spPr>
          <a:xfrm>
            <a:off x="4548385" y="253293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26</a:t>
            </a:r>
            <a:endParaRPr lang="zh-CN" altLang="en-US" sz="2800" b="1" dirty="0">
              <a:latin typeface="Times New Roman" panose="02020603050405020304" pitchFamily="18" charset="0"/>
              <a:cs typeface="Times New Roman" panose="02020603050405020304" pitchFamily="18" charset="0"/>
            </a:endParaRPr>
          </a:p>
        </p:txBody>
      </p:sp>
      <p:sp>
        <p:nvSpPr>
          <p:cNvPr id="35" name="椭圆 34"/>
          <p:cNvSpPr/>
          <p:nvPr/>
        </p:nvSpPr>
        <p:spPr>
          <a:xfrm>
            <a:off x="4060218" y="356967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23</a:t>
            </a:r>
            <a:endParaRPr lang="zh-CN" altLang="en-US" sz="2800" b="1" dirty="0">
              <a:latin typeface="Times New Roman" panose="02020603050405020304" pitchFamily="18" charset="0"/>
              <a:cs typeface="Times New Roman" panose="02020603050405020304" pitchFamily="18" charset="0"/>
            </a:endParaRPr>
          </a:p>
        </p:txBody>
      </p:sp>
      <p:sp>
        <p:nvSpPr>
          <p:cNvPr id="36" name="椭圆 35"/>
          <p:cNvSpPr/>
          <p:nvPr/>
        </p:nvSpPr>
        <p:spPr>
          <a:xfrm>
            <a:off x="2414512" y="257170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12</a:t>
            </a:r>
            <a:endParaRPr lang="zh-CN" altLang="en-US" sz="2800" b="1" dirty="0">
              <a:latin typeface="Times New Roman" panose="02020603050405020304" pitchFamily="18" charset="0"/>
              <a:cs typeface="Times New Roman" panose="02020603050405020304" pitchFamily="18" charset="0"/>
            </a:endParaRPr>
          </a:p>
        </p:txBody>
      </p:sp>
      <p:sp>
        <p:nvSpPr>
          <p:cNvPr id="37" name="椭圆 36"/>
          <p:cNvSpPr/>
          <p:nvPr/>
        </p:nvSpPr>
        <p:spPr>
          <a:xfrm>
            <a:off x="2926218" y="3600235"/>
            <a:ext cx="648000" cy="656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15</a:t>
            </a:r>
            <a:endParaRPr lang="zh-CN" altLang="en-US" sz="2800" b="1" dirty="0">
              <a:latin typeface="Times New Roman" panose="02020603050405020304" pitchFamily="18" charset="0"/>
              <a:cs typeface="Times New Roman" panose="02020603050405020304" pitchFamily="18" charset="0"/>
            </a:endParaRPr>
          </a:p>
        </p:txBody>
      </p:sp>
      <p:cxnSp>
        <p:nvCxnSpPr>
          <p:cNvPr id="38" name="直接连接符 37"/>
          <p:cNvCxnSpPr>
            <a:stCxn id="36" idx="7"/>
            <a:endCxn id="12" idx="3"/>
          </p:cNvCxnSpPr>
          <p:nvPr/>
        </p:nvCxnSpPr>
        <p:spPr>
          <a:xfrm flipV="1">
            <a:off x="2967615" y="2141803"/>
            <a:ext cx="689482"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4" idx="1"/>
            <a:endCxn id="12" idx="5"/>
          </p:cNvCxnSpPr>
          <p:nvPr/>
        </p:nvCxnSpPr>
        <p:spPr>
          <a:xfrm flipH="1" flipV="1">
            <a:off x="4115303" y="2141803"/>
            <a:ext cx="527979" cy="4860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7" idx="0"/>
            <a:endCxn id="36" idx="5"/>
          </p:cNvCxnSpPr>
          <p:nvPr/>
        </p:nvCxnSpPr>
        <p:spPr>
          <a:xfrm flipH="1" flipV="1">
            <a:off x="2967615" y="3124808"/>
            <a:ext cx="282603" cy="4754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5" idx="0"/>
            <a:endCxn id="34" idx="3"/>
          </p:cNvCxnSpPr>
          <p:nvPr/>
        </p:nvCxnSpPr>
        <p:spPr>
          <a:xfrm flipV="1">
            <a:off x="4384218" y="3086036"/>
            <a:ext cx="259064" cy="4836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3" idx="0"/>
            <a:endCxn id="34" idx="5"/>
          </p:cNvCxnSpPr>
          <p:nvPr/>
        </p:nvCxnSpPr>
        <p:spPr>
          <a:xfrm flipH="1" flipV="1">
            <a:off x="5101488" y="3086036"/>
            <a:ext cx="314197" cy="5141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7945820" y="1242232"/>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55" name="矩形 54"/>
          <p:cNvSpPr/>
          <p:nvPr/>
        </p:nvSpPr>
        <p:spPr>
          <a:xfrm>
            <a:off x="6517203" y="2104514"/>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56" name="矩形 55"/>
          <p:cNvSpPr/>
          <p:nvPr/>
        </p:nvSpPr>
        <p:spPr>
          <a:xfrm>
            <a:off x="8913504" y="204581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57" name="矩形 56"/>
          <p:cNvSpPr/>
          <p:nvPr/>
        </p:nvSpPr>
        <p:spPr>
          <a:xfrm>
            <a:off x="7822273" y="3112302"/>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1" name="矩形 60"/>
          <p:cNvSpPr/>
          <p:nvPr/>
        </p:nvSpPr>
        <p:spPr>
          <a:xfrm>
            <a:off x="5456977" y="315438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2" name="矩形 61"/>
          <p:cNvSpPr/>
          <p:nvPr/>
        </p:nvSpPr>
        <p:spPr>
          <a:xfrm>
            <a:off x="2523473" y="2067224"/>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63" name="矩形 62"/>
          <p:cNvSpPr/>
          <p:nvPr/>
        </p:nvSpPr>
        <p:spPr>
          <a:xfrm>
            <a:off x="3211499" y="3170670"/>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75" name="矩形 74"/>
          <p:cNvSpPr/>
          <p:nvPr/>
        </p:nvSpPr>
        <p:spPr>
          <a:xfrm>
            <a:off x="4415958" y="3349832"/>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76" name="矩形 75"/>
          <p:cNvSpPr/>
          <p:nvPr/>
        </p:nvSpPr>
        <p:spPr>
          <a:xfrm>
            <a:off x="5125546" y="2315889"/>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77" name="矩形 76"/>
          <p:cNvSpPr/>
          <p:nvPr/>
        </p:nvSpPr>
        <p:spPr>
          <a:xfrm>
            <a:off x="3881723" y="1091549"/>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78" name="矩形 77"/>
          <p:cNvSpPr/>
          <p:nvPr/>
        </p:nvSpPr>
        <p:spPr>
          <a:xfrm>
            <a:off x="5766406" y="640329"/>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2" name="任意多边形 1"/>
          <p:cNvSpPr/>
          <p:nvPr/>
        </p:nvSpPr>
        <p:spPr>
          <a:xfrm>
            <a:off x="2384002" y="1104405"/>
            <a:ext cx="2900517" cy="3693226"/>
          </a:xfrm>
          <a:custGeom>
            <a:avLst/>
            <a:gdLst>
              <a:gd name="connsiteX0" fmla="*/ 2900517 w 2900517"/>
              <a:gd name="connsiteY0" fmla="*/ 0 h 3693226"/>
              <a:gd name="connsiteX1" fmla="*/ 1083593 w 2900517"/>
              <a:gd name="connsiteY1" fmla="*/ 712520 h 3693226"/>
              <a:gd name="connsiteX2" fmla="*/ 2938 w 2900517"/>
              <a:gd name="connsiteY2" fmla="*/ 1769424 h 3693226"/>
              <a:gd name="connsiteX3" fmla="*/ 751084 w 2900517"/>
              <a:gd name="connsiteY3" fmla="*/ 3158837 h 3693226"/>
              <a:gd name="connsiteX4" fmla="*/ 347323 w 2900517"/>
              <a:gd name="connsiteY4" fmla="*/ 3693226 h 3693226"/>
              <a:gd name="connsiteX5" fmla="*/ 347323 w 2900517"/>
              <a:gd name="connsiteY5" fmla="*/ 3693226 h 369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0517" h="3693226">
                <a:moveTo>
                  <a:pt x="2900517" y="0"/>
                </a:moveTo>
                <a:cubicBezTo>
                  <a:pt x="2233520" y="208808"/>
                  <a:pt x="1566523" y="417616"/>
                  <a:pt x="1083593" y="712520"/>
                </a:cubicBezTo>
                <a:cubicBezTo>
                  <a:pt x="600663" y="1007424"/>
                  <a:pt x="58356" y="1361704"/>
                  <a:pt x="2938" y="1769424"/>
                </a:cubicBezTo>
                <a:cubicBezTo>
                  <a:pt x="-52480" y="2177144"/>
                  <a:pt x="693686" y="2838203"/>
                  <a:pt x="751084" y="3158837"/>
                </a:cubicBezTo>
                <a:cubicBezTo>
                  <a:pt x="808481" y="3479471"/>
                  <a:pt x="347323" y="3693226"/>
                  <a:pt x="347323" y="3693226"/>
                </a:cubicBezTo>
                <a:lnTo>
                  <a:pt x="347323" y="3693226"/>
                </a:lnTo>
              </a:path>
            </a:pathLst>
          </a:custGeom>
          <a:noFill/>
          <a:ln w="3175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2060002" y="4160348"/>
            <a:ext cx="961113" cy="890036"/>
            <a:chOff x="2060002" y="4160348"/>
            <a:chExt cx="961113" cy="890036"/>
          </a:xfrm>
        </p:grpSpPr>
        <p:sp>
          <p:nvSpPr>
            <p:cNvPr id="48" name="椭圆 47"/>
            <p:cNvSpPr/>
            <p:nvPr/>
          </p:nvSpPr>
          <p:spPr>
            <a:xfrm>
              <a:off x="2060002" y="4394171"/>
              <a:ext cx="648000" cy="656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14</a:t>
              </a:r>
              <a:endParaRPr lang="zh-CN" altLang="en-US" sz="2800" b="1" dirty="0">
                <a:latin typeface="Times New Roman" panose="02020603050405020304" pitchFamily="18" charset="0"/>
                <a:cs typeface="Times New Roman" panose="02020603050405020304" pitchFamily="18" charset="0"/>
              </a:endParaRPr>
            </a:p>
          </p:txBody>
        </p:sp>
        <p:cxnSp>
          <p:nvCxnSpPr>
            <p:cNvPr id="49" name="直接连接符 48"/>
            <p:cNvCxnSpPr>
              <a:stCxn id="48" idx="7"/>
              <a:endCxn id="37" idx="3"/>
            </p:cNvCxnSpPr>
            <p:nvPr/>
          </p:nvCxnSpPr>
          <p:spPr>
            <a:xfrm flipV="1">
              <a:off x="2613105" y="4160348"/>
              <a:ext cx="408010" cy="3299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矩形 52"/>
          <p:cNvSpPr/>
          <p:nvPr/>
        </p:nvSpPr>
        <p:spPr>
          <a:xfrm>
            <a:off x="1936688" y="394897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58" name="矩形 57"/>
          <p:cNvSpPr/>
          <p:nvPr/>
        </p:nvSpPr>
        <p:spPr>
          <a:xfrm>
            <a:off x="2742387" y="3349832"/>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59" name="矩形 58"/>
          <p:cNvSpPr/>
          <p:nvPr/>
        </p:nvSpPr>
        <p:spPr>
          <a:xfrm>
            <a:off x="2137655" y="2261641"/>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-2</a:t>
            </a:r>
            <a:endParaRPr lang="zh-CN" altLang="en-US" sz="2400" dirty="0"/>
          </a:p>
        </p:txBody>
      </p:sp>
      <p:sp>
        <p:nvSpPr>
          <p:cNvPr id="60" name="矩形 59"/>
          <p:cNvSpPr/>
          <p:nvPr/>
        </p:nvSpPr>
        <p:spPr>
          <a:xfrm>
            <a:off x="3541144" y="1127035"/>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65" name="Text Box 6"/>
          <p:cNvSpPr txBox="1">
            <a:spLocks noChangeArrowheads="1"/>
          </p:cNvSpPr>
          <p:nvPr/>
        </p:nvSpPr>
        <p:spPr bwMode="auto">
          <a:xfrm>
            <a:off x="3921802" y="5513698"/>
            <a:ext cx="34804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ctr" eaLnBrk="1" hangingPunct="1"/>
            <a:r>
              <a:rPr kumimoji="1" lang="zh-CN" altLang="en-US" sz="3200" dirty="0">
                <a:solidFill>
                  <a:schemeClr val="tx2"/>
                </a:solidFill>
                <a:ea typeface="宋体" panose="02010600030101010101" pitchFamily="2" charset="-122"/>
                <a:cs typeface="Times New Roman" panose="02020603050405020304" pitchFamily="18" charset="0"/>
              </a:rPr>
              <a:t>不再是二叉平衡树</a:t>
            </a:r>
            <a:endParaRPr kumimoji="1" lang="en-US" altLang="zh-CN" sz="3200" dirty="0">
              <a:solidFill>
                <a:schemeClr val="tx2"/>
              </a:solidFill>
              <a:ea typeface="宋体" panose="02010600030101010101" pitchFamily="2" charset="-122"/>
              <a:cs typeface="Times New Roman" panose="02020603050405020304" pitchFamily="18" charset="0"/>
            </a:endParaRPr>
          </a:p>
        </p:txBody>
      </p:sp>
      <p:sp>
        <p:nvSpPr>
          <p:cNvPr id="69" name="矩形 68"/>
          <p:cNvSpPr/>
          <p:nvPr/>
        </p:nvSpPr>
        <p:spPr>
          <a:xfrm>
            <a:off x="5251273" y="59282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Tree>
    <p:extLst>
      <p:ext uri="{BB962C8B-B14F-4D97-AF65-F5344CB8AC3E}">
        <p14:creationId xmlns:p14="http://schemas.microsoft.com/office/powerpoint/2010/main" val="15413307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7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7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77" grpId="0"/>
      <p:bldP spid="78" grpId="0"/>
      <p:bldP spid="2" grpId="0" animBg="1"/>
      <p:bldP spid="53" grpId="0"/>
      <p:bldP spid="58" grpId="0"/>
      <p:bldP spid="59" grpId="0"/>
      <p:bldP spid="60" grpId="0"/>
      <p:bldP spid="65" grpId="0"/>
      <p:bldP spid="6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6"/>
          <p:cNvSpPr txBox="1">
            <a:spLocks noChangeArrowheads="1"/>
          </p:cNvSpPr>
          <p:nvPr/>
        </p:nvSpPr>
        <p:spPr bwMode="auto">
          <a:xfrm>
            <a:off x="553052" y="5870841"/>
            <a:ext cx="18309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ctr" eaLnBrk="1" hangingPunct="1"/>
            <a:r>
              <a:rPr kumimoji="1" lang="zh-CN" altLang="en-US" sz="3200" dirty="0">
                <a:solidFill>
                  <a:schemeClr val="tx2"/>
                </a:solidFill>
                <a:ea typeface="宋体" panose="02010600030101010101" pitchFamily="2" charset="-122"/>
                <a:cs typeface="Times New Roman" panose="02020603050405020304" pitchFamily="18" charset="0"/>
              </a:rPr>
              <a:t>插入：</a:t>
            </a:r>
            <a:r>
              <a:rPr kumimoji="1" lang="en-US" altLang="zh-CN" sz="3200" dirty="0">
                <a:solidFill>
                  <a:schemeClr val="tx2"/>
                </a:solidFill>
                <a:ea typeface="宋体" panose="02010600030101010101" pitchFamily="2" charset="-122"/>
                <a:cs typeface="Times New Roman" panose="02020603050405020304" pitchFamily="18" charset="0"/>
              </a:rPr>
              <a:t>44</a:t>
            </a:r>
          </a:p>
        </p:txBody>
      </p:sp>
      <p:sp>
        <p:nvSpPr>
          <p:cNvPr id="2057" name="Rectangle 9"/>
          <p:cNvSpPr>
            <a:spLocks noChangeArrowheads="1"/>
          </p:cNvSpPr>
          <p:nvPr/>
        </p:nvSpPr>
        <p:spPr bwMode="auto">
          <a:xfrm>
            <a:off x="616397" y="215180"/>
            <a:ext cx="110049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zh-CN" altLang="en-US" sz="2800" dirty="0"/>
              <a:t>插入后可能</a:t>
            </a:r>
            <a:r>
              <a:rPr kumimoji="1" lang="zh-CN" altLang="en-US" sz="2800" dirty="0">
                <a:solidFill>
                  <a:srgbClr val="00FF00"/>
                </a:solidFill>
              </a:rPr>
              <a:t>影响</a:t>
            </a:r>
            <a:r>
              <a:rPr kumimoji="1" lang="zh-CN" altLang="en-US" sz="2800" dirty="0">
                <a:solidFill>
                  <a:srgbClr val="FFFF00"/>
                </a:solidFill>
              </a:rPr>
              <a:t>从根到插入位置的路径上所有结点</a:t>
            </a:r>
            <a:r>
              <a:rPr kumimoji="1" lang="zh-CN" altLang="en-US" sz="2800" dirty="0"/>
              <a:t>的平衡因子的值。</a:t>
            </a:r>
          </a:p>
        </p:txBody>
      </p:sp>
      <p:sp>
        <p:nvSpPr>
          <p:cNvPr id="3" name="椭圆 2"/>
          <p:cNvSpPr/>
          <p:nvPr/>
        </p:nvSpPr>
        <p:spPr>
          <a:xfrm>
            <a:off x="5413248" y="9407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33</a:t>
            </a:r>
            <a:endParaRPr lang="zh-CN" altLang="en-US" sz="2800" b="1" dirty="0">
              <a:latin typeface="Times New Roman" panose="02020603050405020304" pitchFamily="18" charset="0"/>
              <a:cs typeface="Times New Roman" panose="02020603050405020304" pitchFamily="18" charset="0"/>
            </a:endParaRPr>
          </a:p>
        </p:txBody>
      </p:sp>
      <p:sp>
        <p:nvSpPr>
          <p:cNvPr id="12" name="椭圆 11"/>
          <p:cNvSpPr/>
          <p:nvPr/>
        </p:nvSpPr>
        <p:spPr>
          <a:xfrm>
            <a:off x="3562200" y="15887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19</a:t>
            </a:r>
            <a:endParaRPr lang="zh-CN" altLang="en-US" sz="2800" b="1" dirty="0">
              <a:latin typeface="Times New Roman" panose="02020603050405020304" pitchFamily="18" charset="0"/>
              <a:cs typeface="Times New Roman" panose="02020603050405020304" pitchFamily="18" charset="0"/>
            </a:endParaRPr>
          </a:p>
        </p:txBody>
      </p:sp>
      <p:sp>
        <p:nvSpPr>
          <p:cNvPr id="13" name="椭圆 12"/>
          <p:cNvSpPr/>
          <p:nvPr/>
        </p:nvSpPr>
        <p:spPr>
          <a:xfrm>
            <a:off x="7372200" y="15887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43</a:t>
            </a:r>
            <a:endParaRPr lang="zh-CN" altLang="en-US" sz="2800" b="1" dirty="0">
              <a:latin typeface="Times New Roman" panose="02020603050405020304" pitchFamily="18" charset="0"/>
              <a:cs typeface="Times New Roman" panose="02020603050405020304" pitchFamily="18" charset="0"/>
            </a:endParaRPr>
          </a:p>
        </p:txBody>
      </p:sp>
      <p:sp>
        <p:nvSpPr>
          <p:cNvPr id="14" name="椭圆 13"/>
          <p:cNvSpPr/>
          <p:nvPr/>
        </p:nvSpPr>
        <p:spPr>
          <a:xfrm>
            <a:off x="6488280" y="257170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36</a:t>
            </a:r>
            <a:endParaRPr lang="zh-CN" altLang="en-US" sz="2800" b="1" dirty="0">
              <a:latin typeface="Times New Roman" panose="02020603050405020304" pitchFamily="18" charset="0"/>
              <a:cs typeface="Times New Roman" panose="02020603050405020304" pitchFamily="18" charset="0"/>
            </a:endParaRPr>
          </a:p>
        </p:txBody>
      </p:sp>
      <p:sp>
        <p:nvSpPr>
          <p:cNvPr id="15" name="椭圆 14"/>
          <p:cNvSpPr/>
          <p:nvPr/>
        </p:nvSpPr>
        <p:spPr>
          <a:xfrm>
            <a:off x="8529678" y="257170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56</a:t>
            </a:r>
            <a:endParaRPr lang="zh-CN" altLang="en-US" sz="2800" b="1" dirty="0">
              <a:latin typeface="Times New Roman" panose="02020603050405020304" pitchFamily="18" charset="0"/>
              <a:cs typeface="Times New Roman" panose="02020603050405020304" pitchFamily="18" charset="0"/>
            </a:endParaRPr>
          </a:p>
        </p:txBody>
      </p:sp>
      <p:sp>
        <p:nvSpPr>
          <p:cNvPr id="16" name="椭圆 15"/>
          <p:cNvSpPr/>
          <p:nvPr/>
        </p:nvSpPr>
        <p:spPr>
          <a:xfrm>
            <a:off x="7822273" y="360237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45</a:t>
            </a:r>
            <a:endParaRPr lang="zh-CN" altLang="en-US" sz="2800" b="1" dirty="0">
              <a:latin typeface="Times New Roman" panose="02020603050405020304" pitchFamily="18" charset="0"/>
              <a:cs typeface="Times New Roman" panose="02020603050405020304" pitchFamily="18" charset="0"/>
            </a:endParaRPr>
          </a:p>
        </p:txBody>
      </p:sp>
      <p:cxnSp>
        <p:nvCxnSpPr>
          <p:cNvPr id="5" name="直接连接符 4"/>
          <p:cNvCxnSpPr>
            <a:stCxn id="3" idx="2"/>
            <a:endCxn id="12" idx="7"/>
          </p:cNvCxnSpPr>
          <p:nvPr/>
        </p:nvCxnSpPr>
        <p:spPr>
          <a:xfrm flipH="1">
            <a:off x="4115303" y="1264700"/>
            <a:ext cx="1297945" cy="41889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3" idx="6"/>
            <a:endCxn id="13" idx="1"/>
          </p:cNvCxnSpPr>
          <p:nvPr/>
        </p:nvCxnSpPr>
        <p:spPr>
          <a:xfrm>
            <a:off x="6061248" y="1264700"/>
            <a:ext cx="1405849" cy="41889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4" idx="7"/>
            <a:endCxn id="13" idx="3"/>
          </p:cNvCxnSpPr>
          <p:nvPr/>
        </p:nvCxnSpPr>
        <p:spPr>
          <a:xfrm flipV="1">
            <a:off x="7041383" y="2141803"/>
            <a:ext cx="425714"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5" idx="1"/>
            <a:endCxn id="13" idx="5"/>
          </p:cNvCxnSpPr>
          <p:nvPr/>
        </p:nvCxnSpPr>
        <p:spPr>
          <a:xfrm flipH="1" flipV="1">
            <a:off x="7925303" y="2141803"/>
            <a:ext cx="699272"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5" idx="3"/>
            <a:endCxn id="16" idx="0"/>
          </p:cNvCxnSpPr>
          <p:nvPr/>
        </p:nvCxnSpPr>
        <p:spPr>
          <a:xfrm flipH="1">
            <a:off x="8146273" y="3124808"/>
            <a:ext cx="478302" cy="477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5091685" y="360023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28</a:t>
            </a:r>
            <a:endParaRPr lang="zh-CN" altLang="en-US" sz="2800" b="1" dirty="0">
              <a:latin typeface="Times New Roman" panose="02020603050405020304" pitchFamily="18" charset="0"/>
              <a:cs typeface="Times New Roman" panose="02020603050405020304" pitchFamily="18" charset="0"/>
            </a:endParaRPr>
          </a:p>
        </p:txBody>
      </p:sp>
      <p:sp>
        <p:nvSpPr>
          <p:cNvPr id="34" name="椭圆 33"/>
          <p:cNvSpPr/>
          <p:nvPr/>
        </p:nvSpPr>
        <p:spPr>
          <a:xfrm>
            <a:off x="4548385" y="253293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26</a:t>
            </a:r>
            <a:endParaRPr lang="zh-CN" altLang="en-US" sz="2800" b="1" dirty="0">
              <a:latin typeface="Times New Roman" panose="02020603050405020304" pitchFamily="18" charset="0"/>
              <a:cs typeface="Times New Roman" panose="02020603050405020304" pitchFamily="18" charset="0"/>
            </a:endParaRPr>
          </a:p>
        </p:txBody>
      </p:sp>
      <p:sp>
        <p:nvSpPr>
          <p:cNvPr id="35" name="椭圆 34"/>
          <p:cNvSpPr/>
          <p:nvPr/>
        </p:nvSpPr>
        <p:spPr>
          <a:xfrm>
            <a:off x="4060218" y="356967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23</a:t>
            </a:r>
            <a:endParaRPr lang="zh-CN" altLang="en-US" sz="2800" b="1" dirty="0">
              <a:latin typeface="Times New Roman" panose="02020603050405020304" pitchFamily="18" charset="0"/>
              <a:cs typeface="Times New Roman" panose="02020603050405020304" pitchFamily="18" charset="0"/>
            </a:endParaRPr>
          </a:p>
        </p:txBody>
      </p:sp>
      <p:sp>
        <p:nvSpPr>
          <p:cNvPr id="36" name="椭圆 35"/>
          <p:cNvSpPr/>
          <p:nvPr/>
        </p:nvSpPr>
        <p:spPr>
          <a:xfrm>
            <a:off x="2414512" y="257170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12</a:t>
            </a:r>
            <a:endParaRPr lang="zh-CN" altLang="en-US" sz="2800" b="1" dirty="0">
              <a:latin typeface="Times New Roman" panose="02020603050405020304" pitchFamily="18" charset="0"/>
              <a:cs typeface="Times New Roman" panose="02020603050405020304" pitchFamily="18" charset="0"/>
            </a:endParaRPr>
          </a:p>
        </p:txBody>
      </p:sp>
      <p:sp>
        <p:nvSpPr>
          <p:cNvPr id="37" name="椭圆 36"/>
          <p:cNvSpPr/>
          <p:nvPr/>
        </p:nvSpPr>
        <p:spPr>
          <a:xfrm>
            <a:off x="2926218" y="3600235"/>
            <a:ext cx="648000" cy="656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15</a:t>
            </a:r>
            <a:endParaRPr lang="zh-CN" altLang="en-US" sz="2800" b="1" dirty="0">
              <a:latin typeface="Times New Roman" panose="02020603050405020304" pitchFamily="18" charset="0"/>
              <a:cs typeface="Times New Roman" panose="02020603050405020304" pitchFamily="18" charset="0"/>
            </a:endParaRPr>
          </a:p>
        </p:txBody>
      </p:sp>
      <p:cxnSp>
        <p:nvCxnSpPr>
          <p:cNvPr id="38" name="直接连接符 37"/>
          <p:cNvCxnSpPr>
            <a:stCxn id="36" idx="7"/>
            <a:endCxn id="12" idx="3"/>
          </p:cNvCxnSpPr>
          <p:nvPr/>
        </p:nvCxnSpPr>
        <p:spPr>
          <a:xfrm flipV="1">
            <a:off x="2967615" y="2141803"/>
            <a:ext cx="689482"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4" idx="1"/>
            <a:endCxn id="12" idx="5"/>
          </p:cNvCxnSpPr>
          <p:nvPr/>
        </p:nvCxnSpPr>
        <p:spPr>
          <a:xfrm flipH="1" flipV="1">
            <a:off x="4115303" y="2141803"/>
            <a:ext cx="527979" cy="4860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7" idx="0"/>
            <a:endCxn id="36" idx="5"/>
          </p:cNvCxnSpPr>
          <p:nvPr/>
        </p:nvCxnSpPr>
        <p:spPr>
          <a:xfrm flipH="1" flipV="1">
            <a:off x="2967615" y="3124808"/>
            <a:ext cx="282603" cy="4754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5" idx="0"/>
            <a:endCxn id="34" idx="3"/>
          </p:cNvCxnSpPr>
          <p:nvPr/>
        </p:nvCxnSpPr>
        <p:spPr>
          <a:xfrm flipV="1">
            <a:off x="4384218" y="3086036"/>
            <a:ext cx="259064" cy="4836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3" idx="0"/>
            <a:endCxn id="34" idx="5"/>
          </p:cNvCxnSpPr>
          <p:nvPr/>
        </p:nvCxnSpPr>
        <p:spPr>
          <a:xfrm flipH="1" flipV="1">
            <a:off x="5101488" y="3086036"/>
            <a:ext cx="314197" cy="5141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7945820" y="1242232"/>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55" name="矩形 54"/>
          <p:cNvSpPr/>
          <p:nvPr/>
        </p:nvSpPr>
        <p:spPr>
          <a:xfrm>
            <a:off x="6517203" y="2104514"/>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56" name="矩形 55"/>
          <p:cNvSpPr/>
          <p:nvPr/>
        </p:nvSpPr>
        <p:spPr>
          <a:xfrm>
            <a:off x="8913504" y="204581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57" name="矩形 56"/>
          <p:cNvSpPr/>
          <p:nvPr/>
        </p:nvSpPr>
        <p:spPr>
          <a:xfrm>
            <a:off x="6967003" y="3862319"/>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1" name="矩形 60"/>
          <p:cNvSpPr/>
          <p:nvPr/>
        </p:nvSpPr>
        <p:spPr>
          <a:xfrm>
            <a:off x="5456977" y="315438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2" name="矩形 61"/>
          <p:cNvSpPr/>
          <p:nvPr/>
        </p:nvSpPr>
        <p:spPr>
          <a:xfrm>
            <a:off x="2523473" y="2067224"/>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63" name="矩形 62"/>
          <p:cNvSpPr/>
          <p:nvPr/>
        </p:nvSpPr>
        <p:spPr>
          <a:xfrm>
            <a:off x="3211499" y="3170670"/>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75" name="矩形 74"/>
          <p:cNvSpPr/>
          <p:nvPr/>
        </p:nvSpPr>
        <p:spPr>
          <a:xfrm>
            <a:off x="4415958" y="3349832"/>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76" name="矩形 75"/>
          <p:cNvSpPr/>
          <p:nvPr/>
        </p:nvSpPr>
        <p:spPr>
          <a:xfrm>
            <a:off x="5125546" y="2315889"/>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77" name="矩形 76"/>
          <p:cNvSpPr/>
          <p:nvPr/>
        </p:nvSpPr>
        <p:spPr>
          <a:xfrm>
            <a:off x="3881723" y="1091549"/>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78" name="矩形 77"/>
          <p:cNvSpPr/>
          <p:nvPr/>
        </p:nvSpPr>
        <p:spPr>
          <a:xfrm>
            <a:off x="5766406" y="640329"/>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5" name="Text Box 6"/>
          <p:cNvSpPr txBox="1">
            <a:spLocks noChangeArrowheads="1"/>
          </p:cNvSpPr>
          <p:nvPr/>
        </p:nvSpPr>
        <p:spPr bwMode="auto">
          <a:xfrm>
            <a:off x="3921802" y="5513698"/>
            <a:ext cx="34804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ctr" eaLnBrk="1" hangingPunct="1"/>
            <a:r>
              <a:rPr kumimoji="1" lang="zh-CN" altLang="en-US" sz="3200" dirty="0">
                <a:solidFill>
                  <a:schemeClr val="tx2"/>
                </a:solidFill>
                <a:ea typeface="宋体" panose="02010600030101010101" pitchFamily="2" charset="-122"/>
                <a:cs typeface="Times New Roman" panose="02020603050405020304" pitchFamily="18" charset="0"/>
              </a:rPr>
              <a:t>不再是二叉平衡树</a:t>
            </a:r>
            <a:endParaRPr kumimoji="1" lang="en-US" altLang="zh-CN" sz="3200" dirty="0">
              <a:solidFill>
                <a:schemeClr val="tx2"/>
              </a:solidFill>
              <a:ea typeface="宋体" panose="02010600030101010101" pitchFamily="2" charset="-122"/>
              <a:cs typeface="Times New Roman" panose="02020603050405020304" pitchFamily="18" charset="0"/>
            </a:endParaRPr>
          </a:p>
        </p:txBody>
      </p:sp>
      <p:sp>
        <p:nvSpPr>
          <p:cNvPr id="8" name="任意多边形 7"/>
          <p:cNvSpPr/>
          <p:nvPr/>
        </p:nvSpPr>
        <p:spPr>
          <a:xfrm>
            <a:off x="6016231" y="1360833"/>
            <a:ext cx="2386966" cy="2410691"/>
          </a:xfrm>
          <a:custGeom>
            <a:avLst/>
            <a:gdLst>
              <a:gd name="connsiteX0" fmla="*/ 0 w 2386966"/>
              <a:gd name="connsiteY0" fmla="*/ 0 h 2410691"/>
              <a:gd name="connsiteX1" fmla="*/ 1555667 w 2386966"/>
              <a:gd name="connsiteY1" fmla="*/ 724395 h 2410691"/>
              <a:gd name="connsiteX2" fmla="*/ 2386940 w 2386966"/>
              <a:gd name="connsiteY2" fmla="*/ 1579418 h 2410691"/>
              <a:gd name="connsiteX3" fmla="*/ 1531917 w 2386966"/>
              <a:gd name="connsiteY3" fmla="*/ 2410691 h 2410691"/>
            </a:gdLst>
            <a:ahLst/>
            <a:cxnLst>
              <a:cxn ang="0">
                <a:pos x="connsiteX0" y="connsiteY0"/>
              </a:cxn>
              <a:cxn ang="0">
                <a:pos x="connsiteX1" y="connsiteY1"/>
              </a:cxn>
              <a:cxn ang="0">
                <a:pos x="connsiteX2" y="connsiteY2"/>
              </a:cxn>
              <a:cxn ang="0">
                <a:pos x="connsiteX3" y="connsiteY3"/>
              </a:cxn>
            </a:cxnLst>
            <a:rect l="l" t="t" r="r" b="b"/>
            <a:pathLst>
              <a:path w="2386966" h="2410691">
                <a:moveTo>
                  <a:pt x="0" y="0"/>
                </a:moveTo>
                <a:cubicBezTo>
                  <a:pt x="578922" y="230579"/>
                  <a:pt x="1157844" y="461159"/>
                  <a:pt x="1555667" y="724395"/>
                </a:cubicBezTo>
                <a:cubicBezTo>
                  <a:pt x="1953490" y="987631"/>
                  <a:pt x="2390898" y="1298369"/>
                  <a:pt x="2386940" y="1579418"/>
                </a:cubicBezTo>
                <a:cubicBezTo>
                  <a:pt x="2382982" y="1860467"/>
                  <a:pt x="1957449" y="2135579"/>
                  <a:pt x="1531917" y="2410691"/>
                </a:cubicBezTo>
              </a:path>
            </a:pathLst>
          </a:custGeom>
          <a:noFill/>
          <a:ln w="3175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6838315" y="4155477"/>
            <a:ext cx="1078855" cy="850042"/>
            <a:chOff x="6838315" y="4155477"/>
            <a:chExt cx="1078855" cy="850042"/>
          </a:xfrm>
        </p:grpSpPr>
        <p:sp>
          <p:nvSpPr>
            <p:cNvPr id="51" name="椭圆 50"/>
            <p:cNvSpPr/>
            <p:nvPr/>
          </p:nvSpPr>
          <p:spPr>
            <a:xfrm>
              <a:off x="6838315" y="435751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44</a:t>
              </a:r>
              <a:endParaRPr lang="zh-CN" altLang="en-US" sz="2800" b="1" dirty="0">
                <a:latin typeface="Times New Roman" panose="02020603050405020304" pitchFamily="18" charset="0"/>
                <a:cs typeface="Times New Roman" panose="02020603050405020304" pitchFamily="18" charset="0"/>
              </a:endParaRPr>
            </a:p>
          </p:txBody>
        </p:sp>
        <p:cxnSp>
          <p:nvCxnSpPr>
            <p:cNvPr id="52" name="直接连接符 51"/>
            <p:cNvCxnSpPr>
              <a:stCxn id="51" idx="7"/>
              <a:endCxn id="16" idx="3"/>
            </p:cNvCxnSpPr>
            <p:nvPr/>
          </p:nvCxnSpPr>
          <p:spPr>
            <a:xfrm flipV="1">
              <a:off x="7391418" y="4155477"/>
              <a:ext cx="525752" cy="29693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矩形 63"/>
          <p:cNvSpPr/>
          <p:nvPr/>
        </p:nvSpPr>
        <p:spPr>
          <a:xfrm>
            <a:off x="8430817" y="3385218"/>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6" name="矩形 65"/>
          <p:cNvSpPr/>
          <p:nvPr/>
        </p:nvSpPr>
        <p:spPr>
          <a:xfrm>
            <a:off x="8450545" y="3717072"/>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67" name="矩形 66"/>
          <p:cNvSpPr/>
          <p:nvPr/>
        </p:nvSpPr>
        <p:spPr>
          <a:xfrm>
            <a:off x="8531378" y="2124493"/>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2</a:t>
            </a:r>
            <a:endParaRPr lang="zh-CN" altLang="en-US" sz="2400" dirty="0"/>
          </a:p>
        </p:txBody>
      </p:sp>
      <p:sp>
        <p:nvSpPr>
          <p:cNvPr id="68" name="矩形 67"/>
          <p:cNvSpPr/>
          <p:nvPr/>
        </p:nvSpPr>
        <p:spPr>
          <a:xfrm>
            <a:off x="7376493" y="1091549"/>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-2</a:t>
            </a:r>
            <a:endParaRPr lang="zh-CN" altLang="en-US" sz="2400" dirty="0"/>
          </a:p>
        </p:txBody>
      </p:sp>
      <p:sp>
        <p:nvSpPr>
          <p:cNvPr id="70" name="矩形 69"/>
          <p:cNvSpPr/>
          <p:nvPr/>
        </p:nvSpPr>
        <p:spPr>
          <a:xfrm>
            <a:off x="5973260" y="770717"/>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Tree>
    <p:extLst>
      <p:ext uri="{BB962C8B-B14F-4D97-AF65-F5344CB8AC3E}">
        <p14:creationId xmlns:p14="http://schemas.microsoft.com/office/powerpoint/2010/main" val="1807133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7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6" grpId="0"/>
      <p:bldP spid="57" grpId="0"/>
      <p:bldP spid="78" grpId="0"/>
      <p:bldP spid="65" grpId="0"/>
      <p:bldP spid="8" grpId="0" animBg="1"/>
      <p:bldP spid="64" grpId="0"/>
      <p:bldP spid="66" grpId="0"/>
      <p:bldP spid="67" grpId="0"/>
      <p:bldP spid="68" grpId="0"/>
      <p:bldP spid="7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415636" y="374073"/>
            <a:ext cx="11340935"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r>
              <a:rPr kumimoji="1" lang="en-US" altLang="zh-CN" sz="2800" dirty="0">
                <a:solidFill>
                  <a:schemeClr val="tx2"/>
                </a:solidFill>
                <a:ea typeface="宋体" panose="02010600030101010101" pitchFamily="2" charset="-122"/>
                <a:cs typeface="Times New Roman" panose="02020603050405020304" pitchFamily="18" charset="0"/>
              </a:rPr>
              <a:t>4</a:t>
            </a:r>
            <a:r>
              <a:rPr kumimoji="1" lang="zh-CN" altLang="en-US" sz="2800" dirty="0">
                <a:solidFill>
                  <a:schemeClr val="tx2"/>
                </a:solidFill>
                <a:ea typeface="宋体" panose="02010600030101010101" pitchFamily="2" charset="-122"/>
                <a:cs typeface="Times New Roman" panose="02020603050405020304" pitchFamily="18" charset="0"/>
              </a:rPr>
              <a:t>个元素的插入分别代表</a:t>
            </a:r>
            <a:r>
              <a:rPr kumimoji="1" lang="en-US" altLang="zh-CN" sz="2800" dirty="0">
                <a:solidFill>
                  <a:schemeClr val="tx2"/>
                </a:solidFill>
                <a:ea typeface="宋体" panose="02010600030101010101" pitchFamily="2" charset="-122"/>
                <a:cs typeface="Times New Roman" panose="02020603050405020304" pitchFamily="18" charset="0"/>
              </a:rPr>
              <a:t>4</a:t>
            </a:r>
            <a:r>
              <a:rPr kumimoji="1" lang="zh-CN" altLang="en-US" sz="2800" dirty="0">
                <a:solidFill>
                  <a:schemeClr val="tx2"/>
                </a:solidFill>
                <a:ea typeface="宋体" panose="02010600030101010101" pitchFamily="2" charset="-122"/>
                <a:cs typeface="Times New Roman" panose="02020603050405020304" pitchFamily="18" charset="0"/>
              </a:rPr>
              <a:t>种不同情况：</a:t>
            </a:r>
          </a:p>
          <a:p>
            <a:endParaRPr kumimoji="1" lang="zh-CN" altLang="en-US" sz="2800" dirty="0">
              <a:solidFill>
                <a:schemeClr val="tx2"/>
              </a:solidFill>
              <a:ea typeface="宋体" panose="02010600030101010101" pitchFamily="2" charset="-122"/>
              <a:cs typeface="Times New Roman" panose="02020603050405020304" pitchFamily="18" charset="0"/>
            </a:endParaRPr>
          </a:p>
          <a:p>
            <a:r>
              <a:rPr kumimoji="1" lang="zh-CN" altLang="en-US" sz="2800" dirty="0">
                <a:solidFill>
                  <a:schemeClr val="tx2"/>
                </a:solidFill>
                <a:ea typeface="宋体" panose="02010600030101010101" pitchFamily="2" charset="-122"/>
                <a:cs typeface="Times New Roman" panose="02020603050405020304" pitchFamily="18" charset="0"/>
              </a:rPr>
              <a:t>（</a:t>
            </a:r>
            <a:r>
              <a:rPr kumimoji="1" lang="en-US" altLang="zh-CN" sz="2800" dirty="0">
                <a:solidFill>
                  <a:schemeClr val="tx2"/>
                </a:solidFill>
                <a:ea typeface="宋体" panose="02010600030101010101" pitchFamily="2" charset="-122"/>
                <a:cs typeface="Times New Roman" panose="02020603050405020304" pitchFamily="18" charset="0"/>
              </a:rPr>
              <a:t>1</a:t>
            </a:r>
            <a:r>
              <a:rPr kumimoji="1" lang="zh-CN" altLang="en-US" sz="2800" dirty="0">
                <a:solidFill>
                  <a:schemeClr val="tx2"/>
                </a:solidFill>
                <a:ea typeface="宋体" panose="02010600030101010101" pitchFamily="2" charset="-122"/>
                <a:cs typeface="Times New Roman" panose="02020603050405020304" pitchFamily="18" charset="0"/>
              </a:rPr>
              <a:t>）</a:t>
            </a:r>
            <a:r>
              <a:rPr kumimoji="1" lang="zh-CN" altLang="en-US" sz="2800" dirty="0">
                <a:solidFill>
                  <a:srgbClr val="FFFF00"/>
                </a:solidFill>
                <a:ea typeface="宋体" panose="02010600030101010101" pitchFamily="2" charset="-122"/>
                <a:cs typeface="Times New Roman" panose="02020603050405020304" pitchFamily="18" charset="0"/>
              </a:rPr>
              <a:t>插入</a:t>
            </a:r>
            <a:r>
              <a:rPr kumimoji="1" lang="en-US" altLang="zh-CN" sz="2800" dirty="0">
                <a:solidFill>
                  <a:srgbClr val="FFFF00"/>
                </a:solidFill>
                <a:ea typeface="宋体" panose="02010600030101010101" pitchFamily="2" charset="-122"/>
                <a:cs typeface="Times New Roman" panose="02020603050405020304" pitchFamily="18" charset="0"/>
              </a:rPr>
              <a:t>25</a:t>
            </a:r>
            <a:r>
              <a:rPr kumimoji="1" lang="en-US" altLang="zh-CN" sz="2800" dirty="0">
                <a:solidFill>
                  <a:schemeClr val="tx2"/>
                </a:solidFill>
                <a:ea typeface="宋体" panose="02010600030101010101" pitchFamily="2" charset="-122"/>
                <a:cs typeface="Times New Roman" panose="02020603050405020304" pitchFamily="18" charset="0"/>
              </a:rPr>
              <a:t> </a:t>
            </a:r>
            <a:r>
              <a:rPr kumimoji="1" lang="zh-CN" altLang="en-US" sz="2800" dirty="0">
                <a:solidFill>
                  <a:schemeClr val="tx2"/>
                </a:solidFill>
                <a:ea typeface="宋体" panose="02010600030101010101" pitchFamily="2" charset="-122"/>
                <a:cs typeface="Times New Roman" panose="02020603050405020304" pitchFamily="18" charset="0"/>
              </a:rPr>
              <a:t>树仍然是二叉平衡树，树高度加</a:t>
            </a:r>
            <a:r>
              <a:rPr kumimoji="1" lang="en-US" altLang="zh-CN" sz="2800" dirty="0">
                <a:solidFill>
                  <a:schemeClr val="tx2"/>
                </a:solidFill>
                <a:ea typeface="宋体" panose="02010600030101010101" pitchFamily="2" charset="-122"/>
                <a:cs typeface="Times New Roman" panose="02020603050405020304" pitchFamily="18" charset="0"/>
              </a:rPr>
              <a:t>1</a:t>
            </a:r>
          </a:p>
          <a:p>
            <a:endParaRPr kumimoji="1" lang="en-US" altLang="zh-CN" sz="2800" dirty="0">
              <a:solidFill>
                <a:schemeClr val="tx2"/>
              </a:solidFill>
              <a:ea typeface="宋体" panose="02010600030101010101" pitchFamily="2" charset="-122"/>
              <a:cs typeface="Times New Roman" panose="02020603050405020304" pitchFamily="18" charset="0"/>
            </a:endParaRPr>
          </a:p>
          <a:p>
            <a:r>
              <a:rPr kumimoji="1" lang="zh-CN" altLang="en-US" sz="2800" dirty="0">
                <a:solidFill>
                  <a:schemeClr val="tx2"/>
                </a:solidFill>
                <a:ea typeface="宋体" panose="02010600030101010101" pitchFamily="2" charset="-122"/>
                <a:cs typeface="Times New Roman" panose="02020603050405020304" pitchFamily="18" charset="0"/>
              </a:rPr>
              <a:t>（</a:t>
            </a:r>
            <a:r>
              <a:rPr kumimoji="1" lang="en-US" altLang="zh-CN" sz="2800" dirty="0">
                <a:solidFill>
                  <a:schemeClr val="tx2"/>
                </a:solidFill>
                <a:ea typeface="宋体" panose="02010600030101010101" pitchFamily="2" charset="-122"/>
                <a:cs typeface="Times New Roman" panose="02020603050405020304" pitchFamily="18" charset="0"/>
              </a:rPr>
              <a:t>2</a:t>
            </a:r>
            <a:r>
              <a:rPr kumimoji="1" lang="zh-CN" altLang="en-US" sz="2800" dirty="0">
                <a:solidFill>
                  <a:schemeClr val="tx2"/>
                </a:solidFill>
                <a:ea typeface="宋体" panose="02010600030101010101" pitchFamily="2" charset="-122"/>
                <a:cs typeface="Times New Roman" panose="02020603050405020304" pitchFamily="18" charset="0"/>
              </a:rPr>
              <a:t>）</a:t>
            </a:r>
            <a:r>
              <a:rPr kumimoji="1" lang="zh-CN" altLang="en-US" sz="2800" dirty="0">
                <a:solidFill>
                  <a:srgbClr val="FFFF00"/>
                </a:solidFill>
                <a:ea typeface="宋体" panose="02010600030101010101" pitchFamily="2" charset="-122"/>
                <a:cs typeface="Times New Roman" panose="02020603050405020304" pitchFamily="18" charset="0"/>
              </a:rPr>
              <a:t>插入</a:t>
            </a:r>
            <a:r>
              <a:rPr kumimoji="1" lang="en-US" altLang="zh-CN" sz="2800" dirty="0">
                <a:solidFill>
                  <a:srgbClr val="FFFF00"/>
                </a:solidFill>
                <a:ea typeface="宋体" panose="02010600030101010101" pitchFamily="2" charset="-122"/>
                <a:cs typeface="Times New Roman" panose="02020603050405020304" pitchFamily="18" charset="0"/>
              </a:rPr>
              <a:t>35</a:t>
            </a:r>
            <a:r>
              <a:rPr kumimoji="1" lang="en-US" altLang="zh-CN" sz="2800" dirty="0">
                <a:solidFill>
                  <a:schemeClr val="tx2"/>
                </a:solidFill>
                <a:ea typeface="宋体" panose="02010600030101010101" pitchFamily="2" charset="-122"/>
                <a:cs typeface="Times New Roman" panose="02020603050405020304" pitchFamily="18" charset="0"/>
              </a:rPr>
              <a:t> </a:t>
            </a:r>
            <a:r>
              <a:rPr kumimoji="1" lang="zh-CN" altLang="en-US" sz="2800" dirty="0">
                <a:solidFill>
                  <a:schemeClr val="tx2"/>
                </a:solidFill>
                <a:ea typeface="宋体" panose="02010600030101010101" pitchFamily="2" charset="-122"/>
                <a:cs typeface="Times New Roman" panose="02020603050405020304" pitchFamily="18" charset="0"/>
              </a:rPr>
              <a:t>树仍然是二叉平衡树，高度不变</a:t>
            </a:r>
          </a:p>
          <a:p>
            <a:endParaRPr kumimoji="1" lang="zh-CN" altLang="en-US" sz="2800" dirty="0">
              <a:solidFill>
                <a:schemeClr val="tx2"/>
              </a:solidFill>
              <a:ea typeface="宋体" panose="02010600030101010101" pitchFamily="2" charset="-122"/>
              <a:cs typeface="Times New Roman" panose="02020603050405020304" pitchFamily="18" charset="0"/>
            </a:endParaRPr>
          </a:p>
          <a:p>
            <a:r>
              <a:rPr kumimoji="1" lang="zh-CN" altLang="en-US" sz="2800" dirty="0">
                <a:solidFill>
                  <a:schemeClr val="tx2"/>
                </a:solidFill>
                <a:ea typeface="宋体" panose="02010600030101010101" pitchFamily="2" charset="-122"/>
                <a:cs typeface="Times New Roman" panose="02020603050405020304" pitchFamily="18" charset="0"/>
              </a:rPr>
              <a:t>（</a:t>
            </a:r>
            <a:r>
              <a:rPr kumimoji="1" lang="en-US" altLang="zh-CN" sz="2800" dirty="0">
                <a:solidFill>
                  <a:schemeClr val="tx2"/>
                </a:solidFill>
                <a:ea typeface="宋体" panose="02010600030101010101" pitchFamily="2" charset="-122"/>
                <a:cs typeface="Times New Roman" panose="02020603050405020304" pitchFamily="18" charset="0"/>
              </a:rPr>
              <a:t>3</a:t>
            </a:r>
            <a:r>
              <a:rPr kumimoji="1" lang="zh-CN" altLang="en-US" sz="2800" dirty="0">
                <a:solidFill>
                  <a:schemeClr val="tx2"/>
                </a:solidFill>
                <a:ea typeface="宋体" panose="02010600030101010101" pitchFamily="2" charset="-122"/>
                <a:cs typeface="Times New Roman" panose="02020603050405020304" pitchFamily="18" charset="0"/>
              </a:rPr>
              <a:t>）</a:t>
            </a:r>
            <a:r>
              <a:rPr kumimoji="1" lang="zh-CN" altLang="en-US" sz="2800" dirty="0">
                <a:solidFill>
                  <a:srgbClr val="FFFF00"/>
                </a:solidFill>
                <a:ea typeface="宋体" panose="02010600030101010101" pitchFamily="2" charset="-122"/>
                <a:cs typeface="Times New Roman" panose="02020603050405020304" pitchFamily="18" charset="0"/>
              </a:rPr>
              <a:t>插入</a:t>
            </a:r>
            <a:r>
              <a:rPr kumimoji="1" lang="en-US" altLang="zh-CN" sz="2800" dirty="0">
                <a:solidFill>
                  <a:srgbClr val="FFFF00"/>
                </a:solidFill>
                <a:ea typeface="宋体" panose="02010600030101010101" pitchFamily="2" charset="-122"/>
                <a:cs typeface="Times New Roman" panose="02020603050405020304" pitchFamily="18" charset="0"/>
              </a:rPr>
              <a:t>14</a:t>
            </a:r>
            <a:r>
              <a:rPr kumimoji="1" lang="en-US" altLang="zh-CN" sz="2800" dirty="0">
                <a:solidFill>
                  <a:schemeClr val="tx2"/>
                </a:solidFill>
                <a:ea typeface="宋体" panose="02010600030101010101" pitchFamily="2" charset="-122"/>
                <a:cs typeface="Times New Roman" panose="02020603050405020304" pitchFamily="18" charset="0"/>
              </a:rPr>
              <a:t> </a:t>
            </a:r>
            <a:r>
              <a:rPr kumimoji="1" lang="zh-CN" altLang="en-US" sz="2800" dirty="0">
                <a:solidFill>
                  <a:schemeClr val="tx2"/>
                </a:solidFill>
                <a:ea typeface="宋体" panose="02010600030101010101" pitchFamily="2" charset="-122"/>
                <a:cs typeface="Times New Roman" panose="02020603050405020304" pitchFamily="18" charset="0"/>
              </a:rPr>
              <a:t>树不再是二叉平衡树</a:t>
            </a:r>
          </a:p>
          <a:p>
            <a:endParaRPr kumimoji="1" lang="zh-CN" altLang="en-US" sz="2800" dirty="0">
              <a:solidFill>
                <a:schemeClr val="tx2"/>
              </a:solidFill>
              <a:ea typeface="宋体" panose="02010600030101010101" pitchFamily="2" charset="-122"/>
              <a:cs typeface="Times New Roman" panose="02020603050405020304" pitchFamily="18" charset="0"/>
            </a:endParaRPr>
          </a:p>
          <a:p>
            <a:r>
              <a:rPr kumimoji="1" lang="zh-CN" altLang="en-US" sz="2800" dirty="0">
                <a:solidFill>
                  <a:schemeClr val="tx2"/>
                </a:solidFill>
                <a:ea typeface="宋体" panose="02010600030101010101" pitchFamily="2" charset="-122"/>
                <a:cs typeface="Times New Roman" panose="02020603050405020304" pitchFamily="18" charset="0"/>
              </a:rPr>
              <a:t>（</a:t>
            </a:r>
            <a:r>
              <a:rPr kumimoji="1" lang="en-US" altLang="zh-CN" sz="2800" dirty="0">
                <a:solidFill>
                  <a:schemeClr val="tx2"/>
                </a:solidFill>
                <a:ea typeface="宋体" panose="02010600030101010101" pitchFamily="2" charset="-122"/>
                <a:cs typeface="Times New Roman" panose="02020603050405020304" pitchFamily="18" charset="0"/>
              </a:rPr>
              <a:t>4</a:t>
            </a:r>
            <a:r>
              <a:rPr kumimoji="1" lang="zh-CN" altLang="en-US" sz="2800" dirty="0">
                <a:solidFill>
                  <a:schemeClr val="tx2"/>
                </a:solidFill>
                <a:ea typeface="宋体" panose="02010600030101010101" pitchFamily="2" charset="-122"/>
                <a:cs typeface="Times New Roman" panose="02020603050405020304" pitchFamily="18" charset="0"/>
              </a:rPr>
              <a:t>）</a:t>
            </a:r>
            <a:r>
              <a:rPr kumimoji="1" lang="zh-CN" altLang="en-US" sz="2800" dirty="0">
                <a:solidFill>
                  <a:srgbClr val="FFFF00"/>
                </a:solidFill>
                <a:ea typeface="宋体" panose="02010600030101010101" pitchFamily="2" charset="-122"/>
                <a:cs typeface="Times New Roman" panose="02020603050405020304" pitchFamily="18" charset="0"/>
              </a:rPr>
              <a:t>插入</a:t>
            </a:r>
            <a:r>
              <a:rPr kumimoji="1" lang="en-US" altLang="zh-CN" sz="2800" dirty="0">
                <a:solidFill>
                  <a:srgbClr val="FFFF00"/>
                </a:solidFill>
                <a:ea typeface="宋体" panose="02010600030101010101" pitchFamily="2" charset="-122"/>
                <a:cs typeface="Times New Roman" panose="02020603050405020304" pitchFamily="18" charset="0"/>
              </a:rPr>
              <a:t>44</a:t>
            </a:r>
            <a:r>
              <a:rPr kumimoji="1" lang="en-US" altLang="zh-CN" sz="2800" dirty="0">
                <a:solidFill>
                  <a:schemeClr val="tx2"/>
                </a:solidFill>
                <a:ea typeface="宋体" panose="02010600030101010101" pitchFamily="2" charset="-122"/>
                <a:cs typeface="Times New Roman" panose="02020603050405020304" pitchFamily="18" charset="0"/>
              </a:rPr>
              <a:t> </a:t>
            </a:r>
            <a:r>
              <a:rPr kumimoji="1" lang="zh-CN" altLang="en-US" sz="2800" dirty="0">
                <a:solidFill>
                  <a:schemeClr val="tx2"/>
                </a:solidFill>
                <a:ea typeface="宋体" panose="02010600030101010101" pitchFamily="2" charset="-122"/>
                <a:cs typeface="Times New Roman" panose="02020603050405020304" pitchFamily="18" charset="0"/>
              </a:rPr>
              <a:t>树不再是二叉平衡树</a:t>
            </a:r>
          </a:p>
          <a:p>
            <a:endParaRPr kumimoji="1" lang="zh-CN" altLang="en-US" sz="2800" dirty="0">
              <a:solidFill>
                <a:schemeClr val="tx2"/>
              </a:solidFill>
              <a:ea typeface="宋体" panose="02010600030101010101" pitchFamily="2" charset="-122"/>
              <a:cs typeface="Times New Roman" panose="02020603050405020304" pitchFamily="18" charset="0"/>
            </a:endParaRPr>
          </a:p>
          <a:p>
            <a:r>
              <a:rPr kumimoji="1" lang="zh-CN" altLang="en-US" sz="2800" dirty="0">
                <a:solidFill>
                  <a:schemeClr val="tx2"/>
                </a:solidFill>
                <a:ea typeface="宋体" panose="02010600030101010101" pitchFamily="2" charset="-122"/>
                <a:cs typeface="Times New Roman" panose="02020603050405020304" pitchFamily="18" charset="0"/>
              </a:rPr>
              <a:t>  一般情况，插入新结点后会影响从根结点到新结点的路径上所有结点的平衡因子。</a:t>
            </a:r>
            <a:r>
              <a:rPr kumimoji="1" lang="zh-CN" altLang="en-US" sz="2800" dirty="0">
                <a:ea typeface="宋体" panose="02010600030101010101" pitchFamily="2" charset="-122"/>
                <a:cs typeface="Times New Roman" panose="02020603050405020304" pitchFamily="18" charset="0"/>
              </a:rPr>
              <a:t>插入在某结点的</a:t>
            </a:r>
            <a:r>
              <a:rPr kumimoji="1" lang="zh-CN" altLang="en-US" sz="2800" dirty="0">
                <a:solidFill>
                  <a:srgbClr val="FFFF00"/>
                </a:solidFill>
                <a:ea typeface="宋体" panose="02010600030101010101" pitchFamily="2" charset="-122"/>
                <a:cs typeface="Times New Roman" panose="02020603050405020304" pitchFamily="18" charset="0"/>
              </a:rPr>
              <a:t>左子树上，</a:t>
            </a:r>
            <a:r>
              <a:rPr kumimoji="1" lang="zh-CN" altLang="en-US" sz="2800" dirty="0">
                <a:ea typeface="宋体" panose="02010600030101010101" pitchFamily="2" charset="-122"/>
                <a:cs typeface="Times New Roman" panose="02020603050405020304" pitchFamily="18" charset="0"/>
              </a:rPr>
              <a:t>该结点的</a:t>
            </a:r>
            <a:r>
              <a:rPr kumimoji="1" lang="zh-CN" altLang="en-US" sz="2800" dirty="0">
                <a:solidFill>
                  <a:srgbClr val="FFFF00"/>
                </a:solidFill>
                <a:ea typeface="宋体" panose="02010600030101010101" pitchFamily="2" charset="-122"/>
                <a:cs typeface="Times New Roman" panose="02020603050405020304" pitchFamily="18" charset="0"/>
              </a:rPr>
              <a:t>平衡因子可能</a:t>
            </a:r>
            <a:r>
              <a:rPr kumimoji="1" lang="en-US" altLang="zh-CN" sz="2800" dirty="0">
                <a:solidFill>
                  <a:srgbClr val="FFFF00"/>
                </a:solidFill>
                <a:ea typeface="宋体" panose="02010600030101010101" pitchFamily="2" charset="-122"/>
                <a:cs typeface="Times New Roman" panose="02020603050405020304" pitchFamily="18" charset="0"/>
              </a:rPr>
              <a:t>+1</a:t>
            </a:r>
            <a:r>
              <a:rPr kumimoji="1" lang="zh-CN" altLang="en-US" sz="2800" dirty="0">
                <a:solidFill>
                  <a:srgbClr val="FFFF00"/>
                </a:solidFill>
                <a:ea typeface="宋体" panose="02010600030101010101" pitchFamily="2" charset="-122"/>
                <a:cs typeface="Times New Roman" panose="02020603050405020304" pitchFamily="18" charset="0"/>
              </a:rPr>
              <a:t>，</a:t>
            </a:r>
            <a:r>
              <a:rPr kumimoji="1" lang="zh-CN" altLang="en-US" sz="2800" dirty="0">
                <a:ea typeface="宋体" panose="02010600030101010101" pitchFamily="2" charset="-122"/>
                <a:cs typeface="Times New Roman" panose="02020603050405020304" pitchFamily="18" charset="0"/>
              </a:rPr>
              <a:t>插入在某结点的</a:t>
            </a:r>
            <a:r>
              <a:rPr kumimoji="1" lang="zh-CN" altLang="en-US" sz="2800" dirty="0">
                <a:solidFill>
                  <a:srgbClr val="FFFF00"/>
                </a:solidFill>
                <a:ea typeface="宋体" panose="02010600030101010101" pitchFamily="2" charset="-122"/>
                <a:cs typeface="Times New Roman" panose="02020603050405020304" pitchFamily="18" charset="0"/>
              </a:rPr>
              <a:t>右子树上，</a:t>
            </a:r>
            <a:r>
              <a:rPr kumimoji="1" lang="zh-CN" altLang="en-US" sz="2800" dirty="0">
                <a:ea typeface="宋体" panose="02010600030101010101" pitchFamily="2" charset="-122"/>
                <a:cs typeface="Times New Roman" panose="02020603050405020304" pitchFamily="18" charset="0"/>
              </a:rPr>
              <a:t>该结点的</a:t>
            </a:r>
            <a:r>
              <a:rPr kumimoji="1" lang="zh-CN" altLang="en-US" sz="2800" dirty="0">
                <a:solidFill>
                  <a:srgbClr val="FFFF00"/>
                </a:solidFill>
                <a:ea typeface="宋体" panose="02010600030101010101" pitchFamily="2" charset="-122"/>
                <a:cs typeface="Times New Roman" panose="02020603050405020304" pitchFamily="18" charset="0"/>
              </a:rPr>
              <a:t>平衡因子可能</a:t>
            </a:r>
            <a:r>
              <a:rPr kumimoji="1" lang="en-US" altLang="zh-CN" sz="2800" dirty="0">
                <a:solidFill>
                  <a:srgbClr val="FFFF00"/>
                </a:solidFill>
                <a:ea typeface="宋体" panose="02010600030101010101" pitchFamily="2" charset="-122"/>
                <a:cs typeface="Times New Roman" panose="02020603050405020304" pitchFamily="18" charset="0"/>
              </a:rPr>
              <a:t>-1</a:t>
            </a:r>
            <a:r>
              <a:rPr kumimoji="1" lang="zh-CN" altLang="en-US" sz="2800" dirty="0">
                <a:solidFill>
                  <a:srgbClr val="FFFF00"/>
                </a:solidFill>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89458220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目录</a:t>
            </a:r>
          </a:p>
        </p:txBody>
      </p:sp>
      <p:sp>
        <p:nvSpPr>
          <p:cNvPr id="3" name="内容占位符 2"/>
          <p:cNvSpPr>
            <a:spLocks noGrp="1"/>
          </p:cNvSpPr>
          <p:nvPr>
            <p:ph idx="1"/>
          </p:nvPr>
        </p:nvSpPr>
        <p:spPr>
          <a:xfrm>
            <a:off x="1295401" y="2556931"/>
            <a:ext cx="9601196" cy="3511359"/>
          </a:xfrm>
        </p:spPr>
        <p:txBody>
          <a:bodyPr>
            <a:normAutofit/>
          </a:bodyPr>
          <a:lstStyle/>
          <a:p>
            <a:r>
              <a:rPr lang="zh-CN" altLang="en-US" sz="3200" b="1" dirty="0">
                <a:latin typeface="Times New Roman" panose="02020603050405020304" pitchFamily="18" charset="0"/>
                <a:ea typeface="+mn-ea"/>
                <a:cs typeface="Times New Roman" panose="02020603050405020304" pitchFamily="18" charset="0"/>
              </a:rPr>
              <a:t>二叉搜索树</a:t>
            </a:r>
            <a:endParaRPr lang="en-US" altLang="zh-CN" sz="3200" b="1" dirty="0">
              <a:latin typeface="Times New Roman" panose="02020603050405020304" pitchFamily="18" charset="0"/>
              <a:ea typeface="+mn-ea"/>
              <a:cs typeface="Times New Roman" panose="02020603050405020304" pitchFamily="18" charset="0"/>
            </a:endParaRPr>
          </a:p>
          <a:p>
            <a:r>
              <a:rPr lang="zh-CN" altLang="en-US" sz="32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二叉平衡树</a:t>
            </a:r>
            <a:endParaRPr lang="en-US" altLang="zh-CN" sz="32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endParaRPr>
          </a:p>
          <a:p>
            <a:r>
              <a:rPr lang="en-US" altLang="zh-CN" sz="3200" b="1" dirty="0">
                <a:latin typeface="Times New Roman" panose="02020603050405020304" pitchFamily="18" charset="0"/>
                <a:ea typeface="+mn-ea"/>
                <a:cs typeface="Times New Roman" panose="02020603050405020304" pitchFamily="18" charset="0"/>
              </a:rPr>
              <a:t>B-</a:t>
            </a:r>
            <a:r>
              <a:rPr lang="zh-CN" altLang="en-US" sz="3200" b="1" dirty="0">
                <a:latin typeface="Times New Roman" panose="02020603050405020304" pitchFamily="18" charset="0"/>
                <a:ea typeface="+mn-ea"/>
                <a:cs typeface="Times New Roman" panose="02020603050405020304" pitchFamily="18" charset="0"/>
              </a:rPr>
              <a:t>树</a:t>
            </a:r>
            <a:endParaRPr lang="en-US" altLang="zh-CN" sz="32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70599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6899" y="2587308"/>
            <a:ext cx="10592790" cy="832786"/>
          </a:xfrm>
        </p:spPr>
        <p:txBody>
          <a:bodyPr>
            <a:noAutofit/>
          </a:bodyPr>
          <a:lstStyle/>
          <a:p>
            <a:pPr marL="0" indent="0">
              <a:buNone/>
            </a:pPr>
            <a:r>
              <a:rPr lang="zh-CN" altLang="en-US" sz="4000" dirty="0"/>
              <a:t>插入结点后必须进行一系列处理以保持平衡性</a:t>
            </a:r>
          </a:p>
        </p:txBody>
      </p:sp>
    </p:spTree>
    <p:extLst>
      <p:ext uri="{BB962C8B-B14F-4D97-AF65-F5344CB8AC3E}">
        <p14:creationId xmlns:p14="http://schemas.microsoft.com/office/powerpoint/2010/main" val="2168053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53143" y="476250"/>
            <a:ext cx="109728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nSpc>
                <a:spcPct val="110000"/>
              </a:lnSpc>
            </a:pPr>
            <a:r>
              <a:rPr kumimoji="1" lang="zh-CN" altLang="en-US" sz="2800" dirty="0">
                <a:solidFill>
                  <a:srgbClr val="FF9900"/>
                </a:solidFill>
                <a:latin typeface="宋体" panose="02010600030101010101" pitchFamily="2" charset="-122"/>
                <a:ea typeface="宋体" panose="02010600030101010101" pitchFamily="2" charset="-122"/>
              </a:rPr>
              <a:t>重新平衡 </a:t>
            </a:r>
            <a:r>
              <a:rPr kumimoji="1" lang="zh-CN" altLang="en-US" sz="2800" dirty="0">
                <a:solidFill>
                  <a:srgbClr val="FFCC00"/>
                </a:solidFill>
                <a:latin typeface="宋体" panose="02010600030101010101" pitchFamily="2" charset="-122"/>
                <a:ea typeface="黑体" panose="02010609060101010101" pitchFamily="49" charset="-122"/>
              </a:rPr>
              <a:t> </a:t>
            </a:r>
            <a:endParaRPr kumimoji="1" lang="zh-CN" altLang="en-US" sz="2800" dirty="0">
              <a:solidFill>
                <a:srgbClr val="FF9900"/>
              </a:solidFill>
              <a:latin typeface="宋体" panose="02010600030101010101" pitchFamily="2" charset="-122"/>
              <a:ea typeface="宋体" panose="02010600030101010101" pitchFamily="2" charset="-122"/>
            </a:endParaRPr>
          </a:p>
          <a:p>
            <a:pPr>
              <a:lnSpc>
                <a:spcPct val="110000"/>
              </a:lnSpc>
            </a:pPr>
            <a:endParaRPr kumimoji="1" lang="en-US" altLang="zh-CN" sz="2800" dirty="0">
              <a:latin typeface="宋体" panose="02010600030101010101" pitchFamily="2" charset="-122"/>
              <a:ea typeface="宋体" panose="02010600030101010101" pitchFamily="2" charset="-122"/>
            </a:endParaRPr>
          </a:p>
          <a:p>
            <a:pPr>
              <a:lnSpc>
                <a:spcPct val="110000"/>
              </a:lnSpc>
            </a:pPr>
            <a:r>
              <a:rPr kumimoji="1" lang="zh-CN" altLang="en-US" sz="2800" dirty="0">
                <a:latin typeface="宋体" panose="02010600030101010101" pitchFamily="2" charset="-122"/>
                <a:ea typeface="宋体" panose="02010600030101010101" pitchFamily="2" charset="-122"/>
              </a:rPr>
              <a:t>在根到新插入结点的路径上，</a:t>
            </a:r>
            <a:r>
              <a:rPr kumimoji="1" lang="zh-CN" altLang="en-US" sz="2800" dirty="0"/>
              <a:t>所有</a:t>
            </a:r>
            <a:r>
              <a:rPr kumimoji="1" lang="zh-CN" altLang="en-US" sz="2800" dirty="0">
                <a:latin typeface="宋体" panose="02010600030101010101" pitchFamily="2" charset="-122"/>
                <a:ea typeface="宋体" panose="02010600030101010101" pitchFamily="2" charset="-122"/>
              </a:rPr>
              <a:t>结点的平衡因子都为</a:t>
            </a:r>
            <a:r>
              <a:rPr kumimoji="1" lang="en-US" altLang="zh-CN" sz="2800" dirty="0">
                <a:latin typeface="宋体" panose="02010600030101010101" pitchFamily="2" charset="-122"/>
                <a:ea typeface="宋体" panose="02010600030101010101" pitchFamily="2" charset="-122"/>
              </a:rPr>
              <a:t>0</a:t>
            </a:r>
            <a:r>
              <a:rPr kumimoji="1" lang="zh-CN" altLang="en-US" sz="2800" dirty="0">
                <a:latin typeface="宋体" panose="02010600030101010101" pitchFamily="2" charset="-122"/>
                <a:ea typeface="宋体" panose="02010600030101010101" pitchFamily="2" charset="-122"/>
              </a:rPr>
              <a:t>，结点插入后依然是平衡二叉树</a:t>
            </a:r>
          </a:p>
          <a:p>
            <a:pPr algn="just">
              <a:lnSpc>
                <a:spcPct val="110000"/>
              </a:lnSpc>
            </a:pPr>
            <a:r>
              <a:rPr kumimoji="1" lang="zh-CN" altLang="en-US" sz="2800" dirty="0">
                <a:latin typeface="宋体" panose="02010600030101010101" pitchFamily="2" charset="-122"/>
                <a:ea typeface="宋体" panose="02010600030101010101" pitchFamily="2" charset="-122"/>
              </a:rPr>
              <a:t>    </a:t>
            </a:r>
          </a:p>
        </p:txBody>
      </p:sp>
      <p:pic>
        <p:nvPicPr>
          <p:cNvPr id="501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776" y="3313732"/>
            <a:ext cx="6696075" cy="330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246421" y="5759534"/>
            <a:ext cx="1318161" cy="7600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4139272" y="3633849"/>
            <a:ext cx="1014619" cy="1650670"/>
          </a:xfrm>
          <a:custGeom>
            <a:avLst/>
            <a:gdLst>
              <a:gd name="connsiteX0" fmla="*/ 1014619 w 1014619"/>
              <a:gd name="connsiteY0" fmla="*/ 0 h 1650670"/>
              <a:gd name="connsiteX1" fmla="*/ 5216 w 1014619"/>
              <a:gd name="connsiteY1" fmla="*/ 475013 h 1650670"/>
              <a:gd name="connsiteX2" fmla="*/ 598983 w 1014619"/>
              <a:gd name="connsiteY2" fmla="*/ 961902 h 1650670"/>
              <a:gd name="connsiteX3" fmla="*/ 123970 w 1014619"/>
              <a:gd name="connsiteY3" fmla="*/ 1650670 h 1650670"/>
            </a:gdLst>
            <a:ahLst/>
            <a:cxnLst>
              <a:cxn ang="0">
                <a:pos x="connsiteX0" y="connsiteY0"/>
              </a:cxn>
              <a:cxn ang="0">
                <a:pos x="connsiteX1" y="connsiteY1"/>
              </a:cxn>
              <a:cxn ang="0">
                <a:pos x="connsiteX2" y="connsiteY2"/>
              </a:cxn>
              <a:cxn ang="0">
                <a:pos x="connsiteX3" y="connsiteY3"/>
              </a:cxn>
            </a:cxnLst>
            <a:rect l="l" t="t" r="r" b="b"/>
            <a:pathLst>
              <a:path w="1014619" h="1650670">
                <a:moveTo>
                  <a:pt x="1014619" y="0"/>
                </a:moveTo>
                <a:cubicBezTo>
                  <a:pt x="544554" y="157348"/>
                  <a:pt x="74489" y="314696"/>
                  <a:pt x="5216" y="475013"/>
                </a:cubicBezTo>
                <a:cubicBezTo>
                  <a:pt x="-64057" y="635330"/>
                  <a:pt x="579191" y="765959"/>
                  <a:pt x="598983" y="961902"/>
                </a:cubicBezTo>
                <a:cubicBezTo>
                  <a:pt x="618775" y="1157845"/>
                  <a:pt x="371372" y="1404257"/>
                  <a:pt x="123970" y="165067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956034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522516" y="705036"/>
            <a:ext cx="10972800" cy="530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nSpc>
                <a:spcPct val="110000"/>
              </a:lnSpc>
            </a:pPr>
            <a:r>
              <a:rPr kumimoji="1" lang="zh-CN" altLang="en-US" sz="2800" dirty="0">
                <a:solidFill>
                  <a:srgbClr val="FF9900"/>
                </a:solidFill>
                <a:latin typeface="宋体" panose="02010600030101010101" pitchFamily="2" charset="-122"/>
                <a:ea typeface="宋体" panose="02010600030101010101" pitchFamily="2" charset="-122"/>
              </a:rPr>
              <a:t>重新平衡 </a:t>
            </a:r>
            <a:r>
              <a:rPr kumimoji="1" lang="zh-CN" altLang="en-US" sz="2800" dirty="0">
                <a:solidFill>
                  <a:srgbClr val="FFCC00"/>
                </a:solidFill>
                <a:latin typeface="宋体" panose="02010600030101010101" pitchFamily="2" charset="-122"/>
                <a:ea typeface="黑体" panose="02010609060101010101" pitchFamily="49" charset="-122"/>
              </a:rPr>
              <a:t> </a:t>
            </a:r>
            <a:endParaRPr kumimoji="1" lang="zh-CN" altLang="en-US" sz="2800" dirty="0">
              <a:solidFill>
                <a:srgbClr val="FF9900"/>
              </a:solidFill>
              <a:latin typeface="宋体" panose="02010600030101010101" pitchFamily="2" charset="-122"/>
              <a:ea typeface="宋体" panose="02010600030101010101" pitchFamily="2" charset="-122"/>
            </a:endParaRPr>
          </a:p>
          <a:p>
            <a:pPr>
              <a:lnSpc>
                <a:spcPct val="110000"/>
              </a:lnSpc>
            </a:pPr>
            <a:endParaRPr kumimoji="1" lang="en-US" altLang="zh-CN" sz="2800" dirty="0">
              <a:latin typeface="宋体" panose="02010600030101010101" pitchFamily="2" charset="-122"/>
              <a:ea typeface="宋体" panose="02010600030101010101" pitchFamily="2" charset="-122"/>
            </a:endParaRPr>
          </a:p>
          <a:p>
            <a:pPr>
              <a:lnSpc>
                <a:spcPct val="110000"/>
              </a:lnSpc>
            </a:pPr>
            <a:r>
              <a:rPr lang="zh-CN" altLang="en-US" sz="2800" dirty="0">
                <a:solidFill>
                  <a:srgbClr val="00B0F0"/>
                </a:solidFill>
              </a:rPr>
              <a:t>最近不平衡祖先</a:t>
            </a:r>
            <a:r>
              <a:rPr lang="zh-CN" altLang="en-US" sz="2800" dirty="0"/>
              <a:t>：从根结点到插入节点的路径上，离插入结点最近的平衡因子不为</a:t>
            </a:r>
            <a:r>
              <a:rPr lang="en-US" altLang="zh-CN" sz="2800" dirty="0"/>
              <a:t>0</a:t>
            </a:r>
            <a:r>
              <a:rPr lang="zh-CN" altLang="en-US" sz="2800" dirty="0"/>
              <a:t>的结点（没有插入前）</a:t>
            </a:r>
            <a:endParaRPr lang="en-US" altLang="zh-CN" sz="2800" dirty="0"/>
          </a:p>
          <a:p>
            <a:pPr>
              <a:lnSpc>
                <a:spcPct val="110000"/>
              </a:lnSpc>
            </a:pPr>
            <a:endParaRPr lang="en-US" altLang="zh-CN" sz="2800" dirty="0"/>
          </a:p>
          <a:p>
            <a:pPr>
              <a:lnSpc>
                <a:spcPct val="110000"/>
              </a:lnSpc>
            </a:pPr>
            <a:r>
              <a:rPr lang="zh-CN" altLang="en-US" sz="2800" dirty="0">
                <a:solidFill>
                  <a:srgbClr val="00B0F0"/>
                </a:solidFill>
              </a:rPr>
              <a:t>最小不平衡子树</a:t>
            </a:r>
            <a:r>
              <a:rPr kumimoji="1" lang="zh-CN" altLang="en-US" sz="2800" dirty="0">
                <a:latin typeface="宋体" panose="02010600030101010101" pitchFamily="2" charset="-122"/>
                <a:ea typeface="宋体" panose="02010600030101010101" pitchFamily="2" charset="-122"/>
              </a:rPr>
              <a:t>：以最近不平衡祖先为根的子树</a:t>
            </a:r>
            <a:endParaRPr kumimoji="1" lang="en-US" altLang="zh-CN" sz="2800" dirty="0">
              <a:latin typeface="宋体" panose="02010600030101010101" pitchFamily="2" charset="-122"/>
              <a:ea typeface="宋体" panose="02010600030101010101" pitchFamily="2" charset="-122"/>
            </a:endParaRPr>
          </a:p>
          <a:p>
            <a:pPr>
              <a:lnSpc>
                <a:spcPct val="110000"/>
              </a:lnSpc>
            </a:pPr>
            <a:endParaRPr kumimoji="1" lang="en-US" altLang="zh-CN" sz="2800" dirty="0">
              <a:latin typeface="宋体" panose="02010600030101010101" pitchFamily="2" charset="-122"/>
              <a:ea typeface="宋体" panose="02010600030101010101" pitchFamily="2" charset="-122"/>
            </a:endParaRPr>
          </a:p>
          <a:p>
            <a:pPr>
              <a:lnSpc>
                <a:spcPct val="110000"/>
              </a:lnSpc>
            </a:pPr>
            <a:r>
              <a:rPr kumimoji="1" lang="zh-CN" altLang="en-US" sz="2800" dirty="0">
                <a:latin typeface="宋体" panose="02010600030101010101" pitchFamily="2" charset="-122"/>
                <a:ea typeface="宋体" panose="02010600030101010101" pitchFamily="2" charset="-122"/>
              </a:rPr>
              <a:t>我们将在最小不平衡子树的范围内进行调整，使得整个树达到平衡</a:t>
            </a:r>
            <a:endParaRPr kumimoji="1" lang="en-US" altLang="zh-CN" sz="2800" dirty="0">
              <a:latin typeface="宋体" panose="02010600030101010101" pitchFamily="2" charset="-122"/>
              <a:ea typeface="宋体" panose="02010600030101010101" pitchFamily="2" charset="-122"/>
            </a:endParaRPr>
          </a:p>
          <a:p>
            <a:pPr>
              <a:lnSpc>
                <a:spcPct val="110000"/>
              </a:lnSpc>
            </a:pPr>
            <a:endParaRPr kumimoji="1" lang="en-US" altLang="zh-CN" sz="2800" dirty="0">
              <a:latin typeface="宋体" panose="02010600030101010101" pitchFamily="2" charset="-122"/>
              <a:ea typeface="宋体" panose="02010600030101010101" pitchFamily="2" charset="-122"/>
            </a:endParaRPr>
          </a:p>
          <a:p>
            <a:pPr>
              <a:lnSpc>
                <a:spcPct val="110000"/>
              </a:lnSpc>
            </a:pPr>
            <a:r>
              <a:rPr kumimoji="1" lang="zh-CN" altLang="en-US" sz="2800" dirty="0">
                <a:solidFill>
                  <a:srgbClr val="FFFF00"/>
                </a:solidFill>
                <a:latin typeface="宋体" panose="02010600030101010101" pitchFamily="2" charset="-122"/>
                <a:ea typeface="宋体" panose="02010600030101010101" pitchFamily="2" charset="-122"/>
              </a:rPr>
              <a:t>为方便起见，用</a:t>
            </a:r>
            <a:r>
              <a:rPr kumimoji="1" lang="en-US" altLang="zh-CN" sz="2800" dirty="0">
                <a:solidFill>
                  <a:srgbClr val="FFFF00"/>
                </a:solidFill>
                <a:latin typeface="宋体" panose="02010600030101010101" pitchFamily="2" charset="-122"/>
                <a:ea typeface="宋体" panose="02010600030101010101" pitchFamily="2" charset="-122"/>
              </a:rPr>
              <a:t>s</a:t>
            </a:r>
            <a:r>
              <a:rPr kumimoji="1" lang="zh-CN" altLang="en-US" sz="2800" dirty="0">
                <a:solidFill>
                  <a:srgbClr val="FFFF00"/>
                </a:solidFill>
                <a:latin typeface="宋体" panose="02010600030101010101" pitchFamily="2" charset="-122"/>
                <a:ea typeface="宋体" panose="02010600030101010101" pitchFamily="2" charset="-122"/>
              </a:rPr>
              <a:t>表示最小不平衡子树</a:t>
            </a:r>
            <a:endParaRPr kumimoji="1" lang="en-US" altLang="zh-CN" sz="2800" dirty="0">
              <a:solidFill>
                <a:srgbClr val="FFFF00"/>
              </a:solidFill>
              <a:latin typeface="宋体" panose="02010600030101010101" pitchFamily="2" charset="-122"/>
              <a:ea typeface="宋体" panose="02010600030101010101" pitchFamily="2" charset="-122"/>
            </a:endParaRPr>
          </a:p>
          <a:p>
            <a:pPr algn="just">
              <a:lnSpc>
                <a:spcPct val="110000"/>
              </a:lnSpc>
            </a:pPr>
            <a:r>
              <a:rPr kumimoji="1" lang="zh-CN" altLang="en-US" sz="2800" dirty="0">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337152129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130" y="475529"/>
            <a:ext cx="9112809" cy="4500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875813" y="3817918"/>
            <a:ext cx="1318161" cy="10272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1707864" y="961901"/>
            <a:ext cx="3327273" cy="3028208"/>
          </a:xfrm>
          <a:custGeom>
            <a:avLst/>
            <a:gdLst>
              <a:gd name="connsiteX0" fmla="*/ 3327273 w 3327273"/>
              <a:gd name="connsiteY0" fmla="*/ 0 h 3028208"/>
              <a:gd name="connsiteX1" fmla="*/ 85310 w 3327273"/>
              <a:gd name="connsiteY1" fmla="*/ 1650670 h 3028208"/>
              <a:gd name="connsiteX2" fmla="*/ 1260967 w 3327273"/>
              <a:gd name="connsiteY2" fmla="*/ 3028208 h 3028208"/>
            </a:gdLst>
            <a:ahLst/>
            <a:cxnLst>
              <a:cxn ang="0">
                <a:pos x="connsiteX0" y="connsiteY0"/>
              </a:cxn>
              <a:cxn ang="0">
                <a:pos x="connsiteX1" y="connsiteY1"/>
              </a:cxn>
              <a:cxn ang="0">
                <a:pos x="connsiteX2" y="connsiteY2"/>
              </a:cxn>
            </a:cxnLst>
            <a:rect l="l" t="t" r="r" b="b"/>
            <a:pathLst>
              <a:path w="3327273" h="3028208">
                <a:moveTo>
                  <a:pt x="3327273" y="0"/>
                </a:moveTo>
                <a:cubicBezTo>
                  <a:pt x="1878483" y="572984"/>
                  <a:pt x="429694" y="1145969"/>
                  <a:pt x="85310" y="1650670"/>
                </a:cubicBezTo>
                <a:cubicBezTo>
                  <a:pt x="-259074" y="2155371"/>
                  <a:pt x="500946" y="2591789"/>
                  <a:pt x="1260967" y="3028208"/>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3966353" y="1318161"/>
            <a:ext cx="1520047" cy="2588821"/>
          </a:xfrm>
          <a:custGeom>
            <a:avLst/>
            <a:gdLst>
              <a:gd name="connsiteX0" fmla="*/ 1033159 w 1520047"/>
              <a:gd name="connsiteY0" fmla="*/ 0 h 2588821"/>
              <a:gd name="connsiteX1" fmla="*/ 5 w 1520047"/>
              <a:gd name="connsiteY1" fmla="*/ 570016 h 2588821"/>
              <a:gd name="connsiteX2" fmla="*/ 1045034 w 1520047"/>
              <a:gd name="connsiteY2" fmla="*/ 1425039 h 2588821"/>
              <a:gd name="connsiteX3" fmla="*/ 1377543 w 1520047"/>
              <a:gd name="connsiteY3" fmla="*/ 1947553 h 2588821"/>
              <a:gd name="connsiteX4" fmla="*/ 1520047 w 1520047"/>
              <a:gd name="connsiteY4" fmla="*/ 2588821 h 2588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047" h="2588821">
                <a:moveTo>
                  <a:pt x="1033159" y="0"/>
                </a:moveTo>
                <a:cubicBezTo>
                  <a:pt x="515592" y="166255"/>
                  <a:pt x="-1974" y="332510"/>
                  <a:pt x="5" y="570016"/>
                </a:cubicBezTo>
                <a:cubicBezTo>
                  <a:pt x="1984" y="807522"/>
                  <a:pt x="815444" y="1195450"/>
                  <a:pt x="1045034" y="1425039"/>
                </a:cubicBezTo>
                <a:cubicBezTo>
                  <a:pt x="1274624" y="1654628"/>
                  <a:pt x="1298374" y="1753589"/>
                  <a:pt x="1377543" y="1947553"/>
                </a:cubicBezTo>
                <a:cubicBezTo>
                  <a:pt x="1456712" y="2141517"/>
                  <a:pt x="1488379" y="2365169"/>
                  <a:pt x="1520047" y="2588821"/>
                </a:cubicBezTo>
              </a:path>
            </a:pathLst>
          </a:custGeom>
          <a:noFill/>
          <a:ln>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2123823" y="3817918"/>
            <a:ext cx="1175657" cy="510638"/>
            <a:chOff x="2123823" y="3817918"/>
            <a:chExt cx="1175657" cy="510638"/>
          </a:xfrm>
        </p:grpSpPr>
        <p:sp>
          <p:nvSpPr>
            <p:cNvPr id="3" name="椭圆 2"/>
            <p:cNvSpPr/>
            <p:nvPr/>
          </p:nvSpPr>
          <p:spPr>
            <a:xfrm>
              <a:off x="2123823" y="4019798"/>
              <a:ext cx="320634" cy="308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978846" y="4019798"/>
              <a:ext cx="320634" cy="308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a:endCxn id="3" idx="0"/>
            </p:cNvCxnSpPr>
            <p:nvPr/>
          </p:nvCxnSpPr>
          <p:spPr>
            <a:xfrm flipH="1">
              <a:off x="2284140" y="3817918"/>
              <a:ext cx="243443" cy="201880"/>
            </a:xfrm>
            <a:prstGeom prst="line">
              <a:avLst/>
            </a:prstGeom>
            <a:ln w="1587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10" idx="0"/>
            </p:cNvCxnSpPr>
            <p:nvPr/>
          </p:nvCxnSpPr>
          <p:spPr>
            <a:xfrm>
              <a:off x="2895721" y="3817918"/>
              <a:ext cx="243442" cy="201880"/>
            </a:xfrm>
            <a:prstGeom prst="line">
              <a:avLst/>
            </a:prstGeom>
            <a:ln w="1587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sp>
        <p:nvSpPr>
          <p:cNvPr id="16" name="任意多边形 15"/>
          <p:cNvSpPr/>
          <p:nvPr/>
        </p:nvSpPr>
        <p:spPr>
          <a:xfrm>
            <a:off x="1508166" y="2161309"/>
            <a:ext cx="1995055" cy="2398816"/>
          </a:xfrm>
          <a:custGeom>
            <a:avLst/>
            <a:gdLst>
              <a:gd name="connsiteX0" fmla="*/ 0 w 1995055"/>
              <a:gd name="connsiteY0" fmla="*/ 332509 h 2398816"/>
              <a:gd name="connsiteX1" fmla="*/ 380011 w 1995055"/>
              <a:gd name="connsiteY1" fmla="*/ 1698172 h 2398816"/>
              <a:gd name="connsiteX2" fmla="*/ 748146 w 1995055"/>
              <a:gd name="connsiteY2" fmla="*/ 2398816 h 2398816"/>
              <a:gd name="connsiteX3" fmla="*/ 1995055 w 1995055"/>
              <a:gd name="connsiteY3" fmla="*/ 2220686 h 2398816"/>
              <a:gd name="connsiteX4" fmla="*/ 1543792 w 1995055"/>
              <a:gd name="connsiteY4" fmla="*/ 1151907 h 2398816"/>
              <a:gd name="connsiteX5" fmla="*/ 641268 w 1995055"/>
              <a:gd name="connsiteY5" fmla="*/ 0 h 2398816"/>
              <a:gd name="connsiteX6" fmla="*/ 0 w 1995055"/>
              <a:gd name="connsiteY6" fmla="*/ 332509 h 239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5055" h="2398816">
                <a:moveTo>
                  <a:pt x="0" y="332509"/>
                </a:moveTo>
                <a:lnTo>
                  <a:pt x="380011" y="1698172"/>
                </a:lnTo>
                <a:lnTo>
                  <a:pt x="748146" y="2398816"/>
                </a:lnTo>
                <a:lnTo>
                  <a:pt x="1995055" y="2220686"/>
                </a:lnTo>
                <a:lnTo>
                  <a:pt x="1543792" y="1151907"/>
                </a:lnTo>
                <a:lnTo>
                  <a:pt x="641268" y="0"/>
                </a:lnTo>
                <a:lnTo>
                  <a:pt x="0" y="332509"/>
                </a:lnTo>
                <a:close/>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640437" y="3817918"/>
            <a:ext cx="1175657" cy="510638"/>
            <a:chOff x="2123823" y="3817918"/>
            <a:chExt cx="1175657" cy="510638"/>
          </a:xfrm>
        </p:grpSpPr>
        <p:sp>
          <p:nvSpPr>
            <p:cNvPr id="19" name="椭圆 18"/>
            <p:cNvSpPr/>
            <p:nvPr/>
          </p:nvSpPr>
          <p:spPr>
            <a:xfrm>
              <a:off x="2123823" y="4019798"/>
              <a:ext cx="320634" cy="308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978846" y="4019798"/>
              <a:ext cx="320634" cy="308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endCxn id="19" idx="0"/>
            </p:cNvCxnSpPr>
            <p:nvPr/>
          </p:nvCxnSpPr>
          <p:spPr>
            <a:xfrm flipH="1">
              <a:off x="2284140" y="3817918"/>
              <a:ext cx="243443" cy="201880"/>
            </a:xfrm>
            <a:prstGeom prst="line">
              <a:avLst/>
            </a:prstGeom>
            <a:ln w="1587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20" idx="0"/>
            </p:cNvCxnSpPr>
            <p:nvPr/>
          </p:nvCxnSpPr>
          <p:spPr>
            <a:xfrm>
              <a:off x="2895721" y="3817918"/>
              <a:ext cx="243442" cy="201880"/>
            </a:xfrm>
            <a:prstGeom prst="line">
              <a:avLst/>
            </a:prstGeom>
            <a:ln w="1587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764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130" y="475529"/>
            <a:ext cx="9112809" cy="4500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875813" y="3817918"/>
            <a:ext cx="1318161" cy="10272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5652655" y="1258784"/>
            <a:ext cx="2224073" cy="1757548"/>
          </a:xfrm>
          <a:custGeom>
            <a:avLst/>
            <a:gdLst>
              <a:gd name="connsiteX0" fmla="*/ 0 w 2224073"/>
              <a:gd name="connsiteY0" fmla="*/ 0 h 1757548"/>
              <a:gd name="connsiteX1" fmla="*/ 2137558 w 2224073"/>
              <a:gd name="connsiteY1" fmla="*/ 593767 h 1757548"/>
              <a:gd name="connsiteX2" fmla="*/ 1603168 w 2224073"/>
              <a:gd name="connsiteY2" fmla="*/ 1757548 h 1757548"/>
            </a:gdLst>
            <a:ahLst/>
            <a:cxnLst>
              <a:cxn ang="0">
                <a:pos x="connsiteX0" y="connsiteY0"/>
              </a:cxn>
              <a:cxn ang="0">
                <a:pos x="connsiteX1" y="connsiteY1"/>
              </a:cxn>
              <a:cxn ang="0">
                <a:pos x="connsiteX2" y="connsiteY2"/>
              </a:cxn>
            </a:cxnLst>
            <a:rect l="l" t="t" r="r" b="b"/>
            <a:pathLst>
              <a:path w="2224073" h="1757548">
                <a:moveTo>
                  <a:pt x="0" y="0"/>
                </a:moveTo>
                <a:cubicBezTo>
                  <a:pt x="935181" y="150421"/>
                  <a:pt x="1870363" y="300842"/>
                  <a:pt x="2137558" y="593767"/>
                </a:cubicBezTo>
                <a:cubicBezTo>
                  <a:pt x="2404753" y="886692"/>
                  <a:pt x="2003960" y="1322120"/>
                  <a:pt x="1603168" y="1757548"/>
                </a:cubicBezTo>
              </a:path>
            </a:pathLst>
          </a:custGeom>
          <a:noFill/>
          <a:ln>
            <a:solidFill>
              <a:srgbClr val="7030A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6761881" y="2906487"/>
            <a:ext cx="1175657" cy="510638"/>
            <a:chOff x="2123823" y="3817918"/>
            <a:chExt cx="1175657" cy="510638"/>
          </a:xfrm>
        </p:grpSpPr>
        <p:sp>
          <p:nvSpPr>
            <p:cNvPr id="24" name="椭圆 23"/>
            <p:cNvSpPr/>
            <p:nvPr/>
          </p:nvSpPr>
          <p:spPr>
            <a:xfrm>
              <a:off x="2123823" y="4019798"/>
              <a:ext cx="320634" cy="308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978846" y="4019798"/>
              <a:ext cx="320634" cy="308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endCxn id="24" idx="0"/>
            </p:cNvCxnSpPr>
            <p:nvPr/>
          </p:nvCxnSpPr>
          <p:spPr>
            <a:xfrm flipH="1">
              <a:off x="2284140" y="3817918"/>
              <a:ext cx="243443" cy="201880"/>
            </a:xfrm>
            <a:prstGeom prst="line">
              <a:avLst/>
            </a:prstGeom>
            <a:ln w="1587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25" idx="0"/>
            </p:cNvCxnSpPr>
            <p:nvPr/>
          </p:nvCxnSpPr>
          <p:spPr>
            <a:xfrm>
              <a:off x="2895721" y="3817918"/>
              <a:ext cx="243442" cy="201880"/>
            </a:xfrm>
            <a:prstGeom prst="line">
              <a:avLst/>
            </a:prstGeom>
            <a:ln w="1587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sp>
        <p:nvSpPr>
          <p:cNvPr id="17" name="任意多边形 16"/>
          <p:cNvSpPr/>
          <p:nvPr/>
        </p:nvSpPr>
        <p:spPr>
          <a:xfrm>
            <a:off x="6626431" y="1413164"/>
            <a:ext cx="3218213" cy="2624446"/>
          </a:xfrm>
          <a:custGeom>
            <a:avLst/>
            <a:gdLst>
              <a:gd name="connsiteX0" fmla="*/ 1223159 w 3218213"/>
              <a:gd name="connsiteY0" fmla="*/ 0 h 2624446"/>
              <a:gd name="connsiteX1" fmla="*/ 71252 w 3218213"/>
              <a:gd name="connsiteY1" fmla="*/ 902524 h 2624446"/>
              <a:gd name="connsiteX2" fmla="*/ 0 w 3218213"/>
              <a:gd name="connsiteY2" fmla="*/ 2161309 h 2624446"/>
              <a:gd name="connsiteX3" fmla="*/ 1520042 w 3218213"/>
              <a:gd name="connsiteY3" fmla="*/ 2624446 h 2624446"/>
              <a:gd name="connsiteX4" fmla="*/ 3135086 w 3218213"/>
              <a:gd name="connsiteY4" fmla="*/ 2351314 h 2624446"/>
              <a:gd name="connsiteX5" fmla="*/ 3218213 w 3218213"/>
              <a:gd name="connsiteY5" fmla="*/ 676893 h 2624446"/>
              <a:gd name="connsiteX6" fmla="*/ 1223159 w 3218213"/>
              <a:gd name="connsiteY6" fmla="*/ 0 h 2624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213" h="2624446">
                <a:moveTo>
                  <a:pt x="1223159" y="0"/>
                </a:moveTo>
                <a:lnTo>
                  <a:pt x="71252" y="902524"/>
                </a:lnTo>
                <a:lnTo>
                  <a:pt x="0" y="2161309"/>
                </a:lnTo>
                <a:lnTo>
                  <a:pt x="1520042" y="2624446"/>
                </a:lnTo>
                <a:lnTo>
                  <a:pt x="3135086" y="2351314"/>
                </a:lnTo>
                <a:lnTo>
                  <a:pt x="3218213" y="676893"/>
                </a:lnTo>
                <a:lnTo>
                  <a:pt x="1223159" y="0"/>
                </a:lnTo>
                <a:close/>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586414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130" y="475529"/>
            <a:ext cx="9112809" cy="4500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875813" y="3817918"/>
            <a:ext cx="1318161" cy="10272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5866410" y="866899"/>
            <a:ext cx="3375724" cy="2956956"/>
          </a:xfrm>
          <a:custGeom>
            <a:avLst/>
            <a:gdLst>
              <a:gd name="connsiteX0" fmla="*/ 0 w 3375724"/>
              <a:gd name="connsiteY0" fmla="*/ 0 h 2956956"/>
              <a:gd name="connsiteX1" fmla="*/ 2731325 w 3375724"/>
              <a:gd name="connsiteY1" fmla="*/ 665018 h 2956956"/>
              <a:gd name="connsiteX2" fmla="*/ 3348842 w 3375724"/>
              <a:gd name="connsiteY2" fmla="*/ 1377537 h 2956956"/>
              <a:gd name="connsiteX3" fmla="*/ 2149434 w 3375724"/>
              <a:gd name="connsiteY3" fmla="*/ 2956956 h 2956956"/>
            </a:gdLst>
            <a:ahLst/>
            <a:cxnLst>
              <a:cxn ang="0">
                <a:pos x="connsiteX0" y="connsiteY0"/>
              </a:cxn>
              <a:cxn ang="0">
                <a:pos x="connsiteX1" y="connsiteY1"/>
              </a:cxn>
              <a:cxn ang="0">
                <a:pos x="connsiteX2" y="connsiteY2"/>
              </a:cxn>
              <a:cxn ang="0">
                <a:pos x="connsiteX3" y="connsiteY3"/>
              </a:cxn>
            </a:cxnLst>
            <a:rect l="l" t="t" r="r" b="b"/>
            <a:pathLst>
              <a:path w="3375724" h="2956956">
                <a:moveTo>
                  <a:pt x="0" y="0"/>
                </a:moveTo>
                <a:cubicBezTo>
                  <a:pt x="1086592" y="217714"/>
                  <a:pt x="2173185" y="435429"/>
                  <a:pt x="2731325" y="665018"/>
                </a:cubicBezTo>
                <a:cubicBezTo>
                  <a:pt x="3289465" y="894607"/>
                  <a:pt x="3445824" y="995548"/>
                  <a:pt x="3348842" y="1377537"/>
                </a:cubicBezTo>
                <a:cubicBezTo>
                  <a:pt x="3251860" y="1759526"/>
                  <a:pt x="2700647" y="2358241"/>
                  <a:pt x="2149434" y="2956956"/>
                </a:cubicBezTo>
              </a:path>
            </a:pathLst>
          </a:custGeom>
          <a:noFill/>
          <a:ln>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7716769" y="3840186"/>
            <a:ext cx="1175657" cy="510638"/>
            <a:chOff x="2123823" y="3817918"/>
            <a:chExt cx="1175657" cy="510638"/>
          </a:xfrm>
        </p:grpSpPr>
        <p:sp>
          <p:nvSpPr>
            <p:cNvPr id="30" name="椭圆 29"/>
            <p:cNvSpPr/>
            <p:nvPr/>
          </p:nvSpPr>
          <p:spPr>
            <a:xfrm>
              <a:off x="2123823" y="4019798"/>
              <a:ext cx="320634" cy="308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978846" y="4019798"/>
              <a:ext cx="320634" cy="308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endCxn id="30" idx="0"/>
            </p:cNvCxnSpPr>
            <p:nvPr/>
          </p:nvCxnSpPr>
          <p:spPr>
            <a:xfrm flipH="1">
              <a:off x="2284140" y="3817918"/>
              <a:ext cx="243443" cy="201880"/>
            </a:xfrm>
            <a:prstGeom prst="line">
              <a:avLst/>
            </a:prstGeom>
            <a:ln w="1587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a:endCxn id="31" idx="0"/>
            </p:cNvCxnSpPr>
            <p:nvPr/>
          </p:nvCxnSpPr>
          <p:spPr>
            <a:xfrm>
              <a:off x="2895721" y="3817918"/>
              <a:ext cx="243442" cy="201880"/>
            </a:xfrm>
            <a:prstGeom prst="line">
              <a:avLst/>
            </a:prstGeom>
            <a:ln w="1587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sp>
        <p:nvSpPr>
          <p:cNvPr id="3" name="任意多边形 2"/>
          <p:cNvSpPr/>
          <p:nvPr/>
        </p:nvSpPr>
        <p:spPr>
          <a:xfrm>
            <a:off x="7552706" y="2101932"/>
            <a:ext cx="2386941" cy="2517569"/>
          </a:xfrm>
          <a:custGeom>
            <a:avLst/>
            <a:gdLst>
              <a:gd name="connsiteX0" fmla="*/ 1840676 w 2386941"/>
              <a:gd name="connsiteY0" fmla="*/ 0 h 2517569"/>
              <a:gd name="connsiteX1" fmla="*/ 0 w 2386941"/>
              <a:gd name="connsiteY1" fmla="*/ 1246910 h 2517569"/>
              <a:gd name="connsiteX2" fmla="*/ 47502 w 2386941"/>
              <a:gd name="connsiteY2" fmla="*/ 2375065 h 2517569"/>
              <a:gd name="connsiteX3" fmla="*/ 1520042 w 2386941"/>
              <a:gd name="connsiteY3" fmla="*/ 2517569 h 2517569"/>
              <a:gd name="connsiteX4" fmla="*/ 2386941 w 2386941"/>
              <a:gd name="connsiteY4" fmla="*/ 724395 h 2517569"/>
              <a:gd name="connsiteX5" fmla="*/ 1840676 w 2386941"/>
              <a:gd name="connsiteY5" fmla="*/ 0 h 2517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6941" h="2517569">
                <a:moveTo>
                  <a:pt x="1840676" y="0"/>
                </a:moveTo>
                <a:lnTo>
                  <a:pt x="0" y="1246910"/>
                </a:lnTo>
                <a:lnTo>
                  <a:pt x="47502" y="2375065"/>
                </a:lnTo>
                <a:lnTo>
                  <a:pt x="1520042" y="2517569"/>
                </a:lnTo>
                <a:lnTo>
                  <a:pt x="2386941" y="724395"/>
                </a:lnTo>
                <a:lnTo>
                  <a:pt x="1840676" y="0"/>
                </a:lnTo>
                <a:close/>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55154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ChangeArrowheads="1"/>
          </p:cNvSpPr>
          <p:nvPr/>
        </p:nvSpPr>
        <p:spPr bwMode="auto">
          <a:xfrm>
            <a:off x="665018" y="525525"/>
            <a:ext cx="10747169"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nSpc>
                <a:spcPct val="110000"/>
              </a:lnSpc>
            </a:pPr>
            <a:r>
              <a:rPr kumimoji="1" lang="zh-CN" altLang="en-US" sz="2800" dirty="0">
                <a:ea typeface="宋体" panose="02010600030101010101" pitchFamily="2" charset="-122"/>
                <a:cs typeface="Times New Roman" panose="02020603050405020304" pitchFamily="18" charset="0"/>
              </a:rPr>
              <a:t>重新平衡</a:t>
            </a:r>
            <a:r>
              <a:rPr kumimoji="1" lang="en-US" altLang="zh-CN" sz="2800" dirty="0">
                <a:ea typeface="宋体" panose="02010600030101010101" pitchFamily="2" charset="-122"/>
                <a:cs typeface="Times New Roman" panose="02020603050405020304" pitchFamily="18" charset="0"/>
              </a:rPr>
              <a:t>-</a:t>
            </a:r>
            <a:r>
              <a:rPr kumimoji="1" lang="zh-CN" altLang="en-US" sz="2800" dirty="0">
                <a:ea typeface="宋体" panose="02010600030101010101" pitchFamily="2" charset="-122"/>
                <a:cs typeface="Times New Roman" panose="02020603050405020304" pitchFamily="18" charset="0"/>
              </a:rPr>
              <a:t>为讨论插入算法，作以下准备工作</a:t>
            </a:r>
            <a:endParaRPr kumimoji="1" lang="en-US" altLang="zh-CN" sz="2800" dirty="0">
              <a:ea typeface="宋体" panose="02010600030101010101" pitchFamily="2" charset="-122"/>
              <a:cs typeface="Times New Roman" panose="02020603050405020304" pitchFamily="18" charset="0"/>
            </a:endParaRPr>
          </a:p>
          <a:p>
            <a:pPr>
              <a:lnSpc>
                <a:spcPct val="110000"/>
              </a:lnSpc>
            </a:pPr>
            <a:r>
              <a:rPr kumimoji="1" lang="zh-CN" altLang="en-US" sz="2800" dirty="0">
                <a:ea typeface="宋体" panose="02010600030101010101" pitchFamily="2" charset="-122"/>
                <a:cs typeface="Times New Roman" panose="02020603050405020304" pitchFamily="18" charset="0"/>
              </a:rPr>
              <a:t>（</a:t>
            </a:r>
            <a:r>
              <a:rPr kumimoji="1" lang="en-US" altLang="zh-CN" sz="2800" dirty="0">
                <a:ea typeface="宋体" panose="02010600030101010101" pitchFamily="2" charset="-122"/>
                <a:cs typeface="Times New Roman" panose="02020603050405020304" pitchFamily="18" charset="0"/>
              </a:rPr>
              <a:t>1</a:t>
            </a:r>
            <a:r>
              <a:rPr kumimoji="1" lang="zh-CN" altLang="en-US" sz="2800" dirty="0">
                <a:ea typeface="宋体" panose="02010600030101010101" pitchFamily="2" charset="-122"/>
                <a:cs typeface="Times New Roman" panose="02020603050405020304" pitchFamily="18" charset="0"/>
              </a:rPr>
              <a:t>）新结点为</a:t>
            </a:r>
            <a:r>
              <a:rPr kumimoji="1" lang="en-US" altLang="zh-CN" sz="2800" dirty="0">
                <a:ea typeface="宋体" panose="02010600030101010101" pitchFamily="2" charset="-122"/>
                <a:cs typeface="Times New Roman" panose="02020603050405020304" pitchFamily="18" charset="0"/>
              </a:rPr>
              <a:t>q</a:t>
            </a:r>
            <a:r>
              <a:rPr kumimoji="1" lang="zh-CN" altLang="en-US" sz="2800" dirty="0">
                <a:ea typeface="宋体" panose="02010600030101010101" pitchFamily="2" charset="-122"/>
                <a:cs typeface="Times New Roman" panose="02020603050405020304" pitchFamily="18" charset="0"/>
              </a:rPr>
              <a:t>，</a:t>
            </a:r>
            <a:r>
              <a:rPr kumimoji="1" lang="en-US" altLang="zh-CN" sz="2800" dirty="0">
                <a:ea typeface="宋体" panose="02010600030101010101" pitchFamily="2" charset="-122"/>
                <a:cs typeface="Times New Roman" panose="02020603050405020304" pitchFamily="18" charset="0"/>
              </a:rPr>
              <a:t>q</a:t>
            </a:r>
            <a:r>
              <a:rPr kumimoji="1" lang="zh-CN" altLang="en-US" sz="2800" dirty="0">
                <a:ea typeface="宋体" panose="02010600030101010101" pitchFamily="2" charset="-122"/>
                <a:cs typeface="Times New Roman" panose="02020603050405020304" pitchFamily="18" charset="0"/>
              </a:rPr>
              <a:t>的最近不平衡祖先为</a:t>
            </a:r>
            <a:r>
              <a:rPr kumimoji="1" lang="en-US" altLang="zh-CN" sz="2800" dirty="0">
                <a:ea typeface="宋体" panose="02010600030101010101" pitchFamily="2" charset="-122"/>
                <a:cs typeface="Times New Roman" panose="02020603050405020304" pitchFamily="18" charset="0"/>
              </a:rPr>
              <a:t>s</a:t>
            </a:r>
          </a:p>
          <a:p>
            <a:pPr algn="just">
              <a:lnSpc>
                <a:spcPct val="110000"/>
              </a:lnSpc>
            </a:pPr>
            <a:r>
              <a:rPr kumimoji="1" lang="zh-CN" altLang="en-US" sz="2800" dirty="0">
                <a:ea typeface="宋体" panose="02010600030101010101" pitchFamily="2" charset="-122"/>
                <a:cs typeface="Times New Roman" panose="02020603050405020304" pitchFamily="18" charset="0"/>
              </a:rPr>
              <a:t>（</a:t>
            </a:r>
            <a:r>
              <a:rPr kumimoji="1" lang="en-US" altLang="zh-CN" sz="2800" dirty="0">
                <a:ea typeface="宋体" panose="02010600030101010101" pitchFamily="2" charset="-122"/>
                <a:cs typeface="Times New Roman" panose="02020603050405020304" pitchFamily="18" charset="0"/>
              </a:rPr>
              <a:t>2</a:t>
            </a:r>
            <a:r>
              <a:rPr kumimoji="1" lang="zh-CN" altLang="en-US" sz="2800" dirty="0">
                <a:ea typeface="宋体" panose="02010600030101010101" pitchFamily="2" charset="-122"/>
                <a:cs typeface="Times New Roman" panose="02020603050405020304" pitchFamily="18" charset="0"/>
              </a:rPr>
              <a:t>）</a:t>
            </a:r>
            <a:r>
              <a:rPr kumimoji="1" lang="en-US" altLang="zh-CN" sz="2800" dirty="0">
                <a:ea typeface="宋体" panose="02010600030101010101" pitchFamily="2" charset="-122"/>
                <a:cs typeface="Times New Roman" panose="02020603050405020304" pitchFamily="18" charset="0"/>
              </a:rPr>
              <a:t>q</a:t>
            </a:r>
            <a:r>
              <a:rPr kumimoji="1" lang="zh-CN" altLang="en-US" sz="2800" dirty="0">
                <a:ea typeface="宋体" panose="02010600030101010101" pitchFamily="2" charset="-122"/>
                <a:cs typeface="Times New Roman" panose="02020603050405020304" pitchFamily="18" charset="0"/>
              </a:rPr>
              <a:t>按照二叉搜索树的插入方式插入到</a:t>
            </a:r>
            <a:r>
              <a:rPr kumimoji="1" lang="en-US" altLang="zh-CN" sz="2800" dirty="0">
                <a:ea typeface="宋体" panose="02010600030101010101" pitchFamily="2" charset="-122"/>
                <a:cs typeface="Times New Roman" panose="02020603050405020304" pitchFamily="18" charset="0"/>
              </a:rPr>
              <a:t>s</a:t>
            </a:r>
            <a:r>
              <a:rPr kumimoji="1" lang="zh-CN" altLang="en-US" sz="2800" dirty="0">
                <a:ea typeface="宋体" panose="02010600030101010101" pitchFamily="2" charset="-122"/>
                <a:cs typeface="Times New Roman" panose="02020603050405020304" pitchFamily="18" charset="0"/>
              </a:rPr>
              <a:t>的左子树下</a:t>
            </a:r>
            <a:endParaRPr kumimoji="1" lang="en-US" altLang="zh-CN" sz="2800" dirty="0">
              <a:ea typeface="宋体" panose="02010600030101010101" pitchFamily="2" charset="-122"/>
              <a:cs typeface="Times New Roman" panose="02020603050405020304" pitchFamily="18" charset="0"/>
            </a:endParaRPr>
          </a:p>
          <a:p>
            <a:pPr algn="just">
              <a:lnSpc>
                <a:spcPct val="110000"/>
              </a:lnSpc>
            </a:pPr>
            <a:r>
              <a:rPr kumimoji="1" lang="zh-CN" altLang="en-US" sz="2800" dirty="0">
                <a:ea typeface="宋体" panose="02010600030101010101" pitchFamily="2" charset="-122"/>
                <a:cs typeface="Times New Roman" panose="02020603050405020304" pitchFamily="18" charset="0"/>
              </a:rPr>
              <a:t>（</a:t>
            </a:r>
            <a:r>
              <a:rPr kumimoji="1" lang="en-US" altLang="zh-CN" sz="2800" dirty="0">
                <a:ea typeface="宋体" panose="02010600030101010101" pitchFamily="2" charset="-122"/>
                <a:cs typeface="Times New Roman" panose="02020603050405020304" pitchFamily="18" charset="0"/>
              </a:rPr>
              <a:t>3</a:t>
            </a:r>
            <a:r>
              <a:rPr kumimoji="1" lang="zh-CN" altLang="en-US" sz="2800" dirty="0">
                <a:ea typeface="宋体" panose="02010600030101010101" pitchFamily="2" charset="-122"/>
                <a:cs typeface="Times New Roman" panose="02020603050405020304" pitchFamily="18" charset="0"/>
              </a:rPr>
              <a:t>）从结点</a:t>
            </a:r>
            <a:r>
              <a:rPr kumimoji="1" lang="en-US" altLang="zh-CN" sz="2800" dirty="0">
                <a:ea typeface="宋体" panose="02010600030101010101" pitchFamily="2" charset="-122"/>
                <a:cs typeface="Times New Roman" panose="02020603050405020304" pitchFamily="18" charset="0"/>
              </a:rPr>
              <a:t>s</a:t>
            </a:r>
            <a:r>
              <a:rPr kumimoji="1" lang="zh-CN" altLang="en-US" sz="2800" dirty="0">
                <a:ea typeface="宋体" panose="02010600030101010101" pitchFamily="2" charset="-122"/>
                <a:cs typeface="Times New Roman" panose="02020603050405020304" pitchFamily="18" charset="0"/>
              </a:rPr>
              <a:t>到新结点</a:t>
            </a:r>
            <a:r>
              <a:rPr kumimoji="1" lang="en-US" altLang="zh-CN" sz="2800" dirty="0">
                <a:ea typeface="宋体" panose="02010600030101010101" pitchFamily="2" charset="-122"/>
                <a:cs typeface="Times New Roman" panose="02020603050405020304" pitchFamily="18" charset="0"/>
              </a:rPr>
              <a:t>q</a:t>
            </a:r>
            <a:r>
              <a:rPr kumimoji="1" lang="zh-CN" altLang="en-US" sz="2800" dirty="0">
                <a:ea typeface="宋体" panose="02010600030101010101" pitchFamily="2" charset="-122"/>
                <a:cs typeface="Times New Roman" panose="02020603050405020304" pitchFamily="18" charset="0"/>
              </a:rPr>
              <a:t>的路径上所有结点（不含</a:t>
            </a:r>
            <a:r>
              <a:rPr kumimoji="1" lang="en-US" altLang="zh-CN" sz="2800" dirty="0">
                <a:ea typeface="宋体" panose="02010600030101010101" pitchFamily="2" charset="-122"/>
                <a:cs typeface="Times New Roman" panose="02020603050405020304" pitchFamily="18" charset="0"/>
              </a:rPr>
              <a:t>s</a:t>
            </a:r>
            <a:r>
              <a:rPr kumimoji="1" lang="zh-CN" altLang="en-US" sz="2800" dirty="0">
                <a:ea typeface="宋体" panose="02010600030101010101" pitchFamily="2" charset="-122"/>
                <a:cs typeface="Times New Roman" panose="02020603050405020304" pitchFamily="18" charset="0"/>
              </a:rPr>
              <a:t>）的平衡因子值均已修正。</a:t>
            </a:r>
          </a:p>
        </p:txBody>
      </p:sp>
      <p:sp>
        <p:nvSpPr>
          <p:cNvPr id="9" name="椭圆 8"/>
          <p:cNvSpPr/>
          <p:nvPr/>
        </p:nvSpPr>
        <p:spPr>
          <a:xfrm>
            <a:off x="5318245" y="279318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33</a:t>
            </a:r>
            <a:endParaRPr lang="zh-CN" altLang="en-US" sz="2800" b="1" dirty="0">
              <a:latin typeface="Times New Roman" panose="02020603050405020304" pitchFamily="18" charset="0"/>
              <a:cs typeface="Times New Roman" panose="02020603050405020304" pitchFamily="18" charset="0"/>
            </a:endParaRPr>
          </a:p>
        </p:txBody>
      </p:sp>
      <p:sp>
        <p:nvSpPr>
          <p:cNvPr id="10" name="椭圆 9"/>
          <p:cNvSpPr/>
          <p:nvPr/>
        </p:nvSpPr>
        <p:spPr>
          <a:xfrm>
            <a:off x="3467197" y="344118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19</a:t>
            </a:r>
            <a:endParaRPr lang="zh-CN" altLang="en-US" sz="2800" b="1" dirty="0">
              <a:latin typeface="Times New Roman" panose="02020603050405020304" pitchFamily="18" charset="0"/>
              <a:cs typeface="Times New Roman" panose="02020603050405020304" pitchFamily="18" charset="0"/>
            </a:endParaRPr>
          </a:p>
        </p:txBody>
      </p:sp>
      <p:sp>
        <p:nvSpPr>
          <p:cNvPr id="11" name="椭圆 10"/>
          <p:cNvSpPr/>
          <p:nvPr/>
        </p:nvSpPr>
        <p:spPr>
          <a:xfrm>
            <a:off x="7277197" y="344118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43</a:t>
            </a:r>
            <a:endParaRPr lang="zh-CN" altLang="en-US" sz="2800" b="1" dirty="0">
              <a:latin typeface="Times New Roman" panose="02020603050405020304" pitchFamily="18" charset="0"/>
              <a:cs typeface="Times New Roman" panose="02020603050405020304" pitchFamily="18" charset="0"/>
            </a:endParaRPr>
          </a:p>
        </p:txBody>
      </p:sp>
      <p:sp>
        <p:nvSpPr>
          <p:cNvPr id="12" name="椭圆 11"/>
          <p:cNvSpPr/>
          <p:nvPr/>
        </p:nvSpPr>
        <p:spPr>
          <a:xfrm>
            <a:off x="6393277" y="442418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36</a:t>
            </a:r>
            <a:endParaRPr lang="zh-CN" altLang="en-US" sz="2800" b="1" dirty="0">
              <a:latin typeface="Times New Roman" panose="02020603050405020304" pitchFamily="18" charset="0"/>
              <a:cs typeface="Times New Roman" panose="02020603050405020304" pitchFamily="18" charset="0"/>
            </a:endParaRPr>
          </a:p>
        </p:txBody>
      </p:sp>
      <p:sp>
        <p:nvSpPr>
          <p:cNvPr id="13" name="椭圆 12"/>
          <p:cNvSpPr/>
          <p:nvPr/>
        </p:nvSpPr>
        <p:spPr>
          <a:xfrm>
            <a:off x="8434675" y="442418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56</a:t>
            </a:r>
            <a:endParaRPr lang="zh-CN" altLang="en-US" sz="2800" b="1" dirty="0">
              <a:latin typeface="Times New Roman" panose="02020603050405020304" pitchFamily="18" charset="0"/>
              <a:cs typeface="Times New Roman" panose="02020603050405020304" pitchFamily="18" charset="0"/>
            </a:endParaRPr>
          </a:p>
        </p:txBody>
      </p:sp>
      <p:sp>
        <p:nvSpPr>
          <p:cNvPr id="14" name="椭圆 13"/>
          <p:cNvSpPr/>
          <p:nvPr/>
        </p:nvSpPr>
        <p:spPr>
          <a:xfrm>
            <a:off x="7727270" y="545485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45</a:t>
            </a:r>
            <a:endParaRPr lang="zh-CN" altLang="en-US" sz="2800" b="1" dirty="0">
              <a:latin typeface="Times New Roman" panose="02020603050405020304" pitchFamily="18" charset="0"/>
              <a:cs typeface="Times New Roman" panose="02020603050405020304" pitchFamily="18" charset="0"/>
            </a:endParaRPr>
          </a:p>
        </p:txBody>
      </p:sp>
      <p:cxnSp>
        <p:nvCxnSpPr>
          <p:cNvPr id="15" name="直接连接符 14"/>
          <p:cNvCxnSpPr>
            <a:stCxn id="9" idx="2"/>
            <a:endCxn id="10" idx="7"/>
          </p:cNvCxnSpPr>
          <p:nvPr/>
        </p:nvCxnSpPr>
        <p:spPr>
          <a:xfrm flipH="1">
            <a:off x="4020300" y="3117181"/>
            <a:ext cx="1297945" cy="41889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9" idx="6"/>
            <a:endCxn id="11" idx="1"/>
          </p:cNvCxnSpPr>
          <p:nvPr/>
        </p:nvCxnSpPr>
        <p:spPr>
          <a:xfrm>
            <a:off x="5966245" y="3117181"/>
            <a:ext cx="1405849" cy="41889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2" idx="7"/>
            <a:endCxn id="11" idx="3"/>
          </p:cNvCxnSpPr>
          <p:nvPr/>
        </p:nvCxnSpPr>
        <p:spPr>
          <a:xfrm flipV="1">
            <a:off x="6946380" y="3994284"/>
            <a:ext cx="425714"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3" idx="1"/>
            <a:endCxn id="11" idx="5"/>
          </p:cNvCxnSpPr>
          <p:nvPr/>
        </p:nvCxnSpPr>
        <p:spPr>
          <a:xfrm flipH="1" flipV="1">
            <a:off x="7830300" y="3994284"/>
            <a:ext cx="699272"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3" idx="3"/>
            <a:endCxn id="14" idx="0"/>
          </p:cNvCxnSpPr>
          <p:nvPr/>
        </p:nvCxnSpPr>
        <p:spPr>
          <a:xfrm flipH="1">
            <a:off x="8051270" y="4977289"/>
            <a:ext cx="478302" cy="477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4996682" y="545271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28</a:t>
            </a:r>
            <a:endParaRPr lang="zh-CN" altLang="en-US" sz="2800" b="1" dirty="0">
              <a:latin typeface="Times New Roman" panose="02020603050405020304" pitchFamily="18" charset="0"/>
              <a:cs typeface="Times New Roman" panose="02020603050405020304" pitchFamily="18" charset="0"/>
            </a:endParaRPr>
          </a:p>
        </p:txBody>
      </p:sp>
      <p:sp>
        <p:nvSpPr>
          <p:cNvPr id="21" name="椭圆 20"/>
          <p:cNvSpPr/>
          <p:nvPr/>
        </p:nvSpPr>
        <p:spPr>
          <a:xfrm>
            <a:off x="4453382" y="438541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26</a:t>
            </a:r>
            <a:endParaRPr lang="zh-CN" altLang="en-US" sz="2800" b="1" dirty="0">
              <a:latin typeface="Times New Roman" panose="02020603050405020304" pitchFamily="18" charset="0"/>
              <a:cs typeface="Times New Roman" panose="02020603050405020304" pitchFamily="18" charset="0"/>
            </a:endParaRPr>
          </a:p>
        </p:txBody>
      </p:sp>
      <p:sp>
        <p:nvSpPr>
          <p:cNvPr id="22" name="椭圆 21"/>
          <p:cNvSpPr/>
          <p:nvPr/>
        </p:nvSpPr>
        <p:spPr>
          <a:xfrm>
            <a:off x="3965215" y="542215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23</a:t>
            </a:r>
            <a:endParaRPr lang="zh-CN" altLang="en-US" sz="2800" b="1" dirty="0">
              <a:latin typeface="Times New Roman" panose="02020603050405020304" pitchFamily="18" charset="0"/>
              <a:cs typeface="Times New Roman" panose="02020603050405020304" pitchFamily="18" charset="0"/>
            </a:endParaRPr>
          </a:p>
        </p:txBody>
      </p:sp>
      <p:sp>
        <p:nvSpPr>
          <p:cNvPr id="23" name="椭圆 22"/>
          <p:cNvSpPr/>
          <p:nvPr/>
        </p:nvSpPr>
        <p:spPr>
          <a:xfrm>
            <a:off x="2319509" y="442418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12</a:t>
            </a:r>
            <a:endParaRPr lang="zh-CN" altLang="en-US" sz="2800" b="1" dirty="0">
              <a:latin typeface="Times New Roman" panose="02020603050405020304" pitchFamily="18" charset="0"/>
              <a:cs typeface="Times New Roman" panose="02020603050405020304" pitchFamily="18" charset="0"/>
            </a:endParaRPr>
          </a:p>
        </p:txBody>
      </p:sp>
      <p:sp>
        <p:nvSpPr>
          <p:cNvPr id="24" name="椭圆 23"/>
          <p:cNvSpPr/>
          <p:nvPr/>
        </p:nvSpPr>
        <p:spPr>
          <a:xfrm>
            <a:off x="2831215" y="5452716"/>
            <a:ext cx="648000" cy="656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15</a:t>
            </a:r>
            <a:endParaRPr lang="zh-CN" altLang="en-US" sz="2800" b="1" dirty="0">
              <a:latin typeface="Times New Roman" panose="02020603050405020304" pitchFamily="18" charset="0"/>
              <a:cs typeface="Times New Roman" panose="02020603050405020304" pitchFamily="18" charset="0"/>
            </a:endParaRPr>
          </a:p>
        </p:txBody>
      </p:sp>
      <p:cxnSp>
        <p:nvCxnSpPr>
          <p:cNvPr id="25" name="直接连接符 24"/>
          <p:cNvCxnSpPr>
            <a:stCxn id="23" idx="7"/>
            <a:endCxn id="10" idx="3"/>
          </p:cNvCxnSpPr>
          <p:nvPr/>
        </p:nvCxnSpPr>
        <p:spPr>
          <a:xfrm flipV="1">
            <a:off x="2872612" y="3994284"/>
            <a:ext cx="689482"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1" idx="1"/>
            <a:endCxn id="10" idx="5"/>
          </p:cNvCxnSpPr>
          <p:nvPr/>
        </p:nvCxnSpPr>
        <p:spPr>
          <a:xfrm flipH="1" flipV="1">
            <a:off x="4020300" y="3994284"/>
            <a:ext cx="527979" cy="4860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4" idx="0"/>
            <a:endCxn id="23" idx="5"/>
          </p:cNvCxnSpPr>
          <p:nvPr/>
        </p:nvCxnSpPr>
        <p:spPr>
          <a:xfrm flipH="1" flipV="1">
            <a:off x="2872612" y="4977289"/>
            <a:ext cx="282603" cy="4754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2" idx="0"/>
            <a:endCxn id="21" idx="3"/>
          </p:cNvCxnSpPr>
          <p:nvPr/>
        </p:nvCxnSpPr>
        <p:spPr>
          <a:xfrm flipV="1">
            <a:off x="4289215" y="4938517"/>
            <a:ext cx="259064" cy="4836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0" idx="0"/>
            <a:endCxn id="21" idx="5"/>
          </p:cNvCxnSpPr>
          <p:nvPr/>
        </p:nvCxnSpPr>
        <p:spPr>
          <a:xfrm flipH="1" flipV="1">
            <a:off x="5006485" y="4938517"/>
            <a:ext cx="314197" cy="5141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7850817" y="3094713"/>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31" name="矩形 30"/>
          <p:cNvSpPr/>
          <p:nvPr/>
        </p:nvSpPr>
        <p:spPr>
          <a:xfrm>
            <a:off x="6422200" y="3956995"/>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32" name="矩形 31"/>
          <p:cNvSpPr/>
          <p:nvPr/>
        </p:nvSpPr>
        <p:spPr>
          <a:xfrm>
            <a:off x="8818501" y="3898297"/>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33" name="矩形 32"/>
          <p:cNvSpPr/>
          <p:nvPr/>
        </p:nvSpPr>
        <p:spPr>
          <a:xfrm>
            <a:off x="8333956" y="5309543"/>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34" name="矩形 33"/>
          <p:cNvSpPr/>
          <p:nvPr/>
        </p:nvSpPr>
        <p:spPr>
          <a:xfrm>
            <a:off x="5361974" y="5006867"/>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35" name="矩形 34"/>
          <p:cNvSpPr/>
          <p:nvPr/>
        </p:nvSpPr>
        <p:spPr>
          <a:xfrm>
            <a:off x="2428470" y="3919705"/>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36" name="矩形 35"/>
          <p:cNvSpPr/>
          <p:nvPr/>
        </p:nvSpPr>
        <p:spPr>
          <a:xfrm>
            <a:off x="3116496" y="5023151"/>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37" name="矩形 36"/>
          <p:cNvSpPr/>
          <p:nvPr/>
        </p:nvSpPr>
        <p:spPr>
          <a:xfrm>
            <a:off x="4320955" y="5202313"/>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38" name="矩形 37"/>
          <p:cNvSpPr/>
          <p:nvPr/>
        </p:nvSpPr>
        <p:spPr>
          <a:xfrm>
            <a:off x="5030543" y="4168370"/>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39" name="矩形 38"/>
          <p:cNvSpPr/>
          <p:nvPr/>
        </p:nvSpPr>
        <p:spPr>
          <a:xfrm>
            <a:off x="3786720" y="2944030"/>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40" name="矩形 39"/>
          <p:cNvSpPr/>
          <p:nvPr/>
        </p:nvSpPr>
        <p:spPr>
          <a:xfrm>
            <a:off x="5671403" y="2492810"/>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41" name="任意多边形 40"/>
          <p:cNvSpPr/>
          <p:nvPr/>
        </p:nvSpPr>
        <p:spPr>
          <a:xfrm>
            <a:off x="5921228" y="3213314"/>
            <a:ext cx="2386966" cy="2410691"/>
          </a:xfrm>
          <a:custGeom>
            <a:avLst/>
            <a:gdLst>
              <a:gd name="connsiteX0" fmla="*/ 0 w 2386966"/>
              <a:gd name="connsiteY0" fmla="*/ 0 h 2410691"/>
              <a:gd name="connsiteX1" fmla="*/ 1555667 w 2386966"/>
              <a:gd name="connsiteY1" fmla="*/ 724395 h 2410691"/>
              <a:gd name="connsiteX2" fmla="*/ 2386940 w 2386966"/>
              <a:gd name="connsiteY2" fmla="*/ 1579418 h 2410691"/>
              <a:gd name="connsiteX3" fmla="*/ 1531917 w 2386966"/>
              <a:gd name="connsiteY3" fmla="*/ 2410691 h 2410691"/>
            </a:gdLst>
            <a:ahLst/>
            <a:cxnLst>
              <a:cxn ang="0">
                <a:pos x="connsiteX0" y="connsiteY0"/>
              </a:cxn>
              <a:cxn ang="0">
                <a:pos x="connsiteX1" y="connsiteY1"/>
              </a:cxn>
              <a:cxn ang="0">
                <a:pos x="connsiteX2" y="connsiteY2"/>
              </a:cxn>
              <a:cxn ang="0">
                <a:pos x="connsiteX3" y="connsiteY3"/>
              </a:cxn>
            </a:cxnLst>
            <a:rect l="l" t="t" r="r" b="b"/>
            <a:pathLst>
              <a:path w="2386966" h="2410691">
                <a:moveTo>
                  <a:pt x="0" y="0"/>
                </a:moveTo>
                <a:cubicBezTo>
                  <a:pt x="578922" y="230579"/>
                  <a:pt x="1157844" y="461159"/>
                  <a:pt x="1555667" y="724395"/>
                </a:cubicBezTo>
                <a:cubicBezTo>
                  <a:pt x="1953490" y="987631"/>
                  <a:pt x="2390898" y="1298369"/>
                  <a:pt x="2386940" y="1579418"/>
                </a:cubicBezTo>
                <a:cubicBezTo>
                  <a:pt x="2382982" y="1860467"/>
                  <a:pt x="1957449" y="2135579"/>
                  <a:pt x="1531917" y="2410691"/>
                </a:cubicBezTo>
              </a:path>
            </a:pathLst>
          </a:custGeom>
          <a:noFill/>
          <a:ln w="3175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6743312" y="6007958"/>
            <a:ext cx="1078855" cy="850042"/>
            <a:chOff x="6838315" y="4155477"/>
            <a:chExt cx="1078855" cy="850042"/>
          </a:xfrm>
        </p:grpSpPr>
        <p:sp>
          <p:nvSpPr>
            <p:cNvPr id="43" name="椭圆 42"/>
            <p:cNvSpPr/>
            <p:nvPr/>
          </p:nvSpPr>
          <p:spPr>
            <a:xfrm>
              <a:off x="6838315" y="435751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solidFill>
                    <a:srgbClr val="FFFF00"/>
                  </a:solidFill>
                  <a:latin typeface="Times New Roman" panose="02020603050405020304" pitchFamily="18" charset="0"/>
                  <a:cs typeface="Times New Roman" panose="02020603050405020304" pitchFamily="18" charset="0"/>
                </a:rPr>
                <a:t>44</a:t>
              </a:r>
              <a:endParaRPr lang="zh-CN" altLang="en-US" sz="2800" b="1" dirty="0">
                <a:solidFill>
                  <a:srgbClr val="FFFF00"/>
                </a:solidFill>
                <a:latin typeface="Times New Roman" panose="02020603050405020304" pitchFamily="18" charset="0"/>
                <a:cs typeface="Times New Roman" panose="02020603050405020304" pitchFamily="18" charset="0"/>
              </a:endParaRPr>
            </a:p>
          </p:txBody>
        </p:sp>
        <p:cxnSp>
          <p:nvCxnSpPr>
            <p:cNvPr id="44" name="直接连接符 43"/>
            <p:cNvCxnSpPr>
              <a:stCxn id="14" idx="3"/>
              <a:endCxn id="43" idx="7"/>
            </p:cNvCxnSpPr>
            <p:nvPr/>
          </p:nvCxnSpPr>
          <p:spPr>
            <a:xfrm flipH="1">
              <a:off x="7391418" y="4155477"/>
              <a:ext cx="525752" cy="29693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矩形 45"/>
          <p:cNvSpPr/>
          <p:nvPr/>
        </p:nvSpPr>
        <p:spPr>
          <a:xfrm>
            <a:off x="8355542" y="5569553"/>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50" name="矩形 49"/>
          <p:cNvSpPr/>
          <p:nvPr/>
        </p:nvSpPr>
        <p:spPr>
          <a:xfrm>
            <a:off x="6307074" y="6210000"/>
            <a:ext cx="385042" cy="523220"/>
          </a:xfrm>
          <a:prstGeom prst="rect">
            <a:avLst/>
          </a:prstGeom>
        </p:spPr>
        <p:txBody>
          <a:bodyPr wrap="none">
            <a:spAutoFit/>
          </a:bodyPr>
          <a:lstStyle/>
          <a:p>
            <a:r>
              <a:rPr lang="en-US" altLang="zh-CN" sz="2800" b="1" dirty="0">
                <a:solidFill>
                  <a:srgbClr val="FFC000"/>
                </a:solidFill>
                <a:latin typeface="Times New Roman" panose="02020603050405020304" pitchFamily="18" charset="0"/>
                <a:cs typeface="Times New Roman" panose="02020603050405020304" pitchFamily="18" charset="0"/>
              </a:rPr>
              <a:t>q</a:t>
            </a:r>
            <a:endParaRPr lang="zh-CN" altLang="en-US" sz="2800" dirty="0">
              <a:solidFill>
                <a:srgbClr val="FFC000"/>
              </a:solidFill>
            </a:endParaRPr>
          </a:p>
        </p:txBody>
      </p:sp>
      <p:sp>
        <p:nvSpPr>
          <p:cNvPr id="57" name="矩形 56"/>
          <p:cNvSpPr/>
          <p:nvPr/>
        </p:nvSpPr>
        <p:spPr>
          <a:xfrm>
            <a:off x="9128040" y="4359962"/>
            <a:ext cx="324128" cy="523220"/>
          </a:xfrm>
          <a:prstGeom prst="rect">
            <a:avLst/>
          </a:prstGeom>
        </p:spPr>
        <p:txBody>
          <a:bodyPr wrap="none">
            <a:spAutoFit/>
          </a:bodyPr>
          <a:lstStyle/>
          <a:p>
            <a:r>
              <a:rPr lang="en-US" altLang="zh-CN" sz="2800" b="1" dirty="0">
                <a:solidFill>
                  <a:srgbClr val="FFC000"/>
                </a:solidFill>
                <a:latin typeface="Times New Roman" panose="02020603050405020304" pitchFamily="18" charset="0"/>
                <a:cs typeface="Times New Roman" panose="02020603050405020304" pitchFamily="18" charset="0"/>
              </a:rPr>
              <a:t>s</a:t>
            </a:r>
            <a:endParaRPr lang="zh-CN" altLang="en-US" sz="2800" dirty="0">
              <a:solidFill>
                <a:srgbClr val="FFC000"/>
              </a:solidFill>
            </a:endParaRPr>
          </a:p>
        </p:txBody>
      </p:sp>
      <p:sp>
        <p:nvSpPr>
          <p:cNvPr id="51" name="文本框 50"/>
          <p:cNvSpPr txBox="1"/>
          <p:nvPr/>
        </p:nvSpPr>
        <p:spPr>
          <a:xfrm>
            <a:off x="9466594" y="4201420"/>
            <a:ext cx="2494409" cy="83099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zh-CN" altLang="en-US" sz="2400" b="1" dirty="0">
                <a:solidFill>
                  <a:schemeClr val="bg1"/>
                </a:solidFill>
                <a:latin typeface="Times New Roman" panose="02020603050405020304" pitchFamily="18" charset="0"/>
                <a:cs typeface="Times New Roman" panose="02020603050405020304" pitchFamily="18" charset="0"/>
              </a:rPr>
              <a:t>在插入</a:t>
            </a:r>
            <a:r>
              <a:rPr lang="en-US" altLang="zh-CN" sz="2400" b="1" dirty="0">
                <a:solidFill>
                  <a:schemeClr val="bg1"/>
                </a:solidFill>
                <a:latin typeface="Times New Roman" panose="02020603050405020304" pitchFamily="18" charset="0"/>
                <a:cs typeface="Times New Roman" panose="02020603050405020304" pitchFamily="18" charset="0"/>
              </a:rPr>
              <a:t>q</a:t>
            </a:r>
            <a:r>
              <a:rPr lang="zh-CN" altLang="en-US" sz="2400" b="1" dirty="0">
                <a:solidFill>
                  <a:schemeClr val="bg1"/>
                </a:solidFill>
                <a:latin typeface="Times New Roman" panose="02020603050405020304" pitchFamily="18" charset="0"/>
                <a:cs typeface="Times New Roman" panose="02020603050405020304" pitchFamily="18" charset="0"/>
              </a:rPr>
              <a:t>之前根据平衡因子找到</a:t>
            </a:r>
            <a:r>
              <a:rPr lang="en-US" altLang="zh-CN" sz="2400" b="1" dirty="0">
                <a:solidFill>
                  <a:schemeClr val="bg1"/>
                </a:solidFill>
                <a:latin typeface="Times New Roman" panose="02020603050405020304" pitchFamily="18" charset="0"/>
                <a:cs typeface="Times New Roman" panose="02020603050405020304" pitchFamily="18" charset="0"/>
              </a:rPr>
              <a:t>s</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59" name="文本框 58"/>
          <p:cNvSpPr txBox="1"/>
          <p:nvPr/>
        </p:nvSpPr>
        <p:spPr>
          <a:xfrm>
            <a:off x="9473900" y="5434863"/>
            <a:ext cx="2227079" cy="46166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zh-CN" altLang="en-US" sz="2400" b="1" dirty="0">
                <a:solidFill>
                  <a:schemeClr val="bg1"/>
                </a:solidFill>
                <a:latin typeface="Times New Roman" panose="02020603050405020304" pitchFamily="18" charset="0"/>
                <a:cs typeface="Times New Roman" panose="02020603050405020304" pitchFamily="18" charset="0"/>
              </a:rPr>
              <a:t>修改平衡因子</a:t>
            </a:r>
          </a:p>
        </p:txBody>
      </p:sp>
      <p:sp>
        <p:nvSpPr>
          <p:cNvPr id="60" name="矩形 59"/>
          <p:cNvSpPr/>
          <p:nvPr/>
        </p:nvSpPr>
        <p:spPr>
          <a:xfrm>
            <a:off x="7024400" y="5867200"/>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61" name="文本框 60"/>
          <p:cNvSpPr txBox="1"/>
          <p:nvPr/>
        </p:nvSpPr>
        <p:spPr>
          <a:xfrm>
            <a:off x="9290104" y="1110904"/>
            <a:ext cx="2341282"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sz="2400" b="1" dirty="0">
                <a:solidFill>
                  <a:schemeClr val="tx1"/>
                </a:solidFill>
                <a:latin typeface="Times New Roman" panose="02020603050405020304" pitchFamily="18" charset="0"/>
                <a:cs typeface="Times New Roman" panose="02020603050405020304" pitchFamily="18" charset="0"/>
              </a:rPr>
              <a:t>右子树情况下的分析是类似的</a:t>
            </a:r>
          </a:p>
        </p:txBody>
      </p:sp>
    </p:spTree>
    <p:extLst>
      <p:ext uri="{BB962C8B-B14F-4D97-AF65-F5344CB8AC3E}">
        <p14:creationId xmlns:p14="http://schemas.microsoft.com/office/powerpoint/2010/main" val="868423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6" grpId="0"/>
      <p:bldP spid="51" grpId="0" animBg="1"/>
      <p:bldP spid="59" grpId="0" animBg="1"/>
      <p:bldP spid="60" grpId="0"/>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53143" y="476250"/>
            <a:ext cx="109728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nSpc>
                <a:spcPct val="110000"/>
              </a:lnSpc>
            </a:pPr>
            <a:r>
              <a:rPr kumimoji="1" lang="zh-CN" altLang="en-US" sz="2800" dirty="0">
                <a:solidFill>
                  <a:srgbClr val="FF9900"/>
                </a:solidFill>
                <a:ea typeface="宋体" panose="02010600030101010101" pitchFamily="2" charset="-122"/>
                <a:cs typeface="Times New Roman" panose="02020603050405020304" pitchFamily="18" charset="0"/>
              </a:rPr>
              <a:t>一个规律 </a:t>
            </a:r>
            <a:r>
              <a:rPr kumimoji="1" lang="zh-CN" altLang="en-US" sz="2800" dirty="0">
                <a:solidFill>
                  <a:srgbClr val="FFCC00"/>
                </a:solidFill>
                <a:ea typeface="黑体" panose="02010609060101010101" pitchFamily="49" charset="-122"/>
                <a:cs typeface="Times New Roman" panose="02020603050405020304" pitchFamily="18" charset="0"/>
              </a:rPr>
              <a:t> </a:t>
            </a:r>
            <a:endParaRPr kumimoji="1" lang="zh-CN" altLang="en-US" sz="2800" dirty="0">
              <a:solidFill>
                <a:srgbClr val="FF9900"/>
              </a:solidFill>
              <a:ea typeface="宋体" panose="02010600030101010101" pitchFamily="2" charset="-122"/>
              <a:cs typeface="Times New Roman" panose="02020603050405020304" pitchFamily="18" charset="0"/>
            </a:endParaRPr>
          </a:p>
          <a:p>
            <a:pPr>
              <a:lnSpc>
                <a:spcPct val="110000"/>
              </a:lnSpc>
            </a:pPr>
            <a:endParaRPr kumimoji="1" lang="en-US" altLang="zh-CN" sz="2800" dirty="0">
              <a:ea typeface="宋体" panose="02010600030101010101" pitchFamily="2" charset="-122"/>
              <a:cs typeface="Times New Roman" panose="02020603050405020304" pitchFamily="18" charset="0"/>
            </a:endParaRPr>
          </a:p>
          <a:p>
            <a:pPr>
              <a:lnSpc>
                <a:spcPct val="110000"/>
              </a:lnSpc>
            </a:pPr>
            <a:r>
              <a:rPr kumimoji="1" lang="zh-CN" altLang="en-US" sz="2800" dirty="0">
                <a:ea typeface="宋体" panose="02010600030101010101" pitchFamily="2" charset="-122"/>
                <a:cs typeface="Times New Roman" panose="02020603050405020304" pitchFamily="18" charset="0"/>
              </a:rPr>
              <a:t>如果一条路径上所有结点平衡因子为</a:t>
            </a:r>
            <a:r>
              <a:rPr kumimoji="1" lang="en-US" altLang="zh-CN" sz="2800" dirty="0">
                <a:ea typeface="宋体" panose="02010600030101010101" pitchFamily="2" charset="-122"/>
                <a:cs typeface="Times New Roman" panose="02020603050405020304" pitchFamily="18" charset="0"/>
              </a:rPr>
              <a:t>0</a:t>
            </a:r>
            <a:r>
              <a:rPr kumimoji="1" lang="zh-CN" altLang="en-US" sz="2800" dirty="0">
                <a:ea typeface="宋体" panose="02010600030101010101" pitchFamily="2" charset="-122"/>
                <a:cs typeface="Times New Roman" panose="02020603050405020304" pitchFamily="18" charset="0"/>
              </a:rPr>
              <a:t>，则在这条路径的最后插入一个结点，一定会使得这条路径上所有结点为根的子树的高度</a:t>
            </a:r>
            <a:r>
              <a:rPr kumimoji="1" lang="en-US" altLang="zh-CN" sz="2800" dirty="0">
                <a:ea typeface="宋体" panose="02010600030101010101" pitchFamily="2" charset="-122"/>
                <a:cs typeface="Times New Roman" panose="02020603050405020304" pitchFamily="18" charset="0"/>
              </a:rPr>
              <a:t>+1</a:t>
            </a:r>
            <a:endParaRPr kumimoji="1" lang="zh-CN" altLang="en-US" sz="2800" dirty="0">
              <a:ea typeface="宋体" panose="02010600030101010101" pitchFamily="2" charset="-122"/>
              <a:cs typeface="Times New Roman" panose="02020603050405020304" pitchFamily="18" charset="0"/>
            </a:endParaRPr>
          </a:p>
          <a:p>
            <a:pPr algn="just">
              <a:lnSpc>
                <a:spcPct val="110000"/>
              </a:lnSpc>
            </a:pPr>
            <a:r>
              <a:rPr kumimoji="1" lang="zh-CN" altLang="en-US" sz="2800" dirty="0">
                <a:ea typeface="宋体" panose="02010600030101010101" pitchFamily="2" charset="-122"/>
                <a:cs typeface="Times New Roman" panose="02020603050405020304" pitchFamily="18" charset="0"/>
              </a:rPr>
              <a:t>    </a:t>
            </a:r>
          </a:p>
        </p:txBody>
      </p:sp>
      <p:sp>
        <p:nvSpPr>
          <p:cNvPr id="6" name="椭圆 5"/>
          <p:cNvSpPr/>
          <p:nvPr/>
        </p:nvSpPr>
        <p:spPr>
          <a:xfrm>
            <a:off x="4904111" y="293846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22</a:t>
            </a:r>
            <a:endParaRPr lang="zh-CN" altLang="en-US" sz="2800" b="1" dirty="0">
              <a:latin typeface="Times New Roman" panose="02020603050405020304" pitchFamily="18" charset="0"/>
              <a:cs typeface="Times New Roman" panose="02020603050405020304" pitchFamily="18" charset="0"/>
            </a:endParaRPr>
          </a:p>
        </p:txBody>
      </p:sp>
      <p:cxnSp>
        <p:nvCxnSpPr>
          <p:cNvPr id="7" name="直接连接符 6"/>
          <p:cNvCxnSpPr>
            <a:stCxn id="9" idx="7"/>
            <a:endCxn id="6" idx="3"/>
          </p:cNvCxnSpPr>
          <p:nvPr/>
        </p:nvCxnSpPr>
        <p:spPr>
          <a:xfrm flipV="1">
            <a:off x="4578021" y="3491566"/>
            <a:ext cx="420987" cy="40836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93101" y="2508478"/>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9" name="椭圆 8"/>
          <p:cNvSpPr/>
          <p:nvPr/>
        </p:nvSpPr>
        <p:spPr>
          <a:xfrm>
            <a:off x="4024918" y="380503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16</a:t>
            </a:r>
            <a:endParaRPr lang="zh-CN" altLang="en-US" sz="2800" b="1" dirty="0">
              <a:latin typeface="Times New Roman" panose="02020603050405020304" pitchFamily="18" charset="0"/>
              <a:cs typeface="Times New Roman" panose="02020603050405020304" pitchFamily="18" charset="0"/>
            </a:endParaRPr>
          </a:p>
        </p:txBody>
      </p:sp>
      <p:sp>
        <p:nvSpPr>
          <p:cNvPr id="10" name="椭圆 9"/>
          <p:cNvSpPr/>
          <p:nvPr/>
        </p:nvSpPr>
        <p:spPr>
          <a:xfrm>
            <a:off x="6061558" y="380503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39</a:t>
            </a:r>
            <a:endParaRPr lang="zh-CN" altLang="en-US" sz="2800" b="1" dirty="0">
              <a:latin typeface="Times New Roman" panose="02020603050405020304" pitchFamily="18" charset="0"/>
              <a:cs typeface="Times New Roman" panose="02020603050405020304" pitchFamily="18" charset="0"/>
            </a:endParaRPr>
          </a:p>
        </p:txBody>
      </p:sp>
      <p:sp>
        <p:nvSpPr>
          <p:cNvPr id="11" name="椭圆 10"/>
          <p:cNvSpPr/>
          <p:nvPr/>
        </p:nvSpPr>
        <p:spPr>
          <a:xfrm>
            <a:off x="7160838" y="508395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44</a:t>
            </a:r>
            <a:endParaRPr lang="zh-CN" altLang="en-US" sz="2800" b="1" dirty="0">
              <a:latin typeface="Times New Roman" panose="02020603050405020304" pitchFamily="18" charset="0"/>
              <a:cs typeface="Times New Roman" panose="02020603050405020304" pitchFamily="18" charset="0"/>
            </a:endParaRPr>
          </a:p>
        </p:txBody>
      </p:sp>
      <p:sp>
        <p:nvSpPr>
          <p:cNvPr id="12" name="椭圆 11"/>
          <p:cNvSpPr/>
          <p:nvPr/>
        </p:nvSpPr>
        <p:spPr>
          <a:xfrm>
            <a:off x="4672918" y="517142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19</a:t>
            </a:r>
            <a:endParaRPr lang="zh-CN" altLang="en-US" sz="2800" b="1" dirty="0">
              <a:latin typeface="Times New Roman" panose="02020603050405020304" pitchFamily="18" charset="0"/>
              <a:cs typeface="Times New Roman" panose="02020603050405020304" pitchFamily="18" charset="0"/>
            </a:endParaRPr>
          </a:p>
        </p:txBody>
      </p:sp>
      <p:sp>
        <p:nvSpPr>
          <p:cNvPr id="13" name="椭圆 12"/>
          <p:cNvSpPr/>
          <p:nvPr/>
        </p:nvSpPr>
        <p:spPr>
          <a:xfrm>
            <a:off x="3150919" y="512580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13</a:t>
            </a:r>
            <a:endParaRPr lang="zh-CN" altLang="en-US" sz="2800" b="1" dirty="0">
              <a:latin typeface="Times New Roman" panose="02020603050405020304" pitchFamily="18" charset="0"/>
              <a:cs typeface="Times New Roman" panose="02020603050405020304" pitchFamily="18" charset="0"/>
            </a:endParaRPr>
          </a:p>
        </p:txBody>
      </p:sp>
      <p:cxnSp>
        <p:nvCxnSpPr>
          <p:cNvPr id="14" name="直接连接符 13"/>
          <p:cNvCxnSpPr>
            <a:stCxn id="10" idx="1"/>
            <a:endCxn id="6" idx="5"/>
          </p:cNvCxnSpPr>
          <p:nvPr/>
        </p:nvCxnSpPr>
        <p:spPr>
          <a:xfrm flipH="1" flipV="1">
            <a:off x="5457214" y="3491566"/>
            <a:ext cx="699241" cy="40836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2" idx="0"/>
            <a:endCxn id="9" idx="5"/>
          </p:cNvCxnSpPr>
          <p:nvPr/>
        </p:nvCxnSpPr>
        <p:spPr>
          <a:xfrm flipH="1" flipV="1">
            <a:off x="4578021" y="4358141"/>
            <a:ext cx="418897" cy="81327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3" idx="0"/>
            <a:endCxn id="9" idx="3"/>
          </p:cNvCxnSpPr>
          <p:nvPr/>
        </p:nvCxnSpPr>
        <p:spPr>
          <a:xfrm flipV="1">
            <a:off x="3474919" y="4358141"/>
            <a:ext cx="644896" cy="7676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0"/>
            <a:endCxn id="10" idx="5"/>
          </p:cNvCxnSpPr>
          <p:nvPr/>
        </p:nvCxnSpPr>
        <p:spPr>
          <a:xfrm flipH="1" flipV="1">
            <a:off x="6614661" y="4358141"/>
            <a:ext cx="870177" cy="72581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736346" y="358051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19" name="矩形 18"/>
          <p:cNvSpPr/>
          <p:nvPr/>
        </p:nvSpPr>
        <p:spPr>
          <a:xfrm>
            <a:off x="5014522" y="4802352"/>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22" name="椭圆 21"/>
          <p:cNvSpPr/>
          <p:nvPr/>
        </p:nvSpPr>
        <p:spPr>
          <a:xfrm>
            <a:off x="5737787" y="512580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39</a:t>
            </a:r>
            <a:endParaRPr lang="zh-CN" altLang="en-US" sz="2800" b="1" dirty="0">
              <a:latin typeface="Times New Roman" panose="02020603050405020304" pitchFamily="18" charset="0"/>
              <a:cs typeface="Times New Roman" panose="02020603050405020304" pitchFamily="18" charset="0"/>
            </a:endParaRPr>
          </a:p>
        </p:txBody>
      </p:sp>
      <p:cxnSp>
        <p:nvCxnSpPr>
          <p:cNvPr id="27" name="直接连接符 26"/>
          <p:cNvCxnSpPr>
            <a:stCxn id="22" idx="0"/>
            <a:endCxn id="10" idx="4"/>
          </p:cNvCxnSpPr>
          <p:nvPr/>
        </p:nvCxnSpPr>
        <p:spPr>
          <a:xfrm flipV="1">
            <a:off x="6061787" y="4453038"/>
            <a:ext cx="323771" cy="67276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7672853" y="249377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50</a:t>
            </a:r>
            <a:endParaRPr lang="zh-CN" altLang="en-US" sz="2800" b="1" dirty="0">
              <a:latin typeface="Times New Roman" panose="02020603050405020304" pitchFamily="18" charset="0"/>
              <a:cs typeface="Times New Roman" panose="02020603050405020304" pitchFamily="18" charset="0"/>
            </a:endParaRPr>
          </a:p>
        </p:txBody>
      </p:sp>
      <p:cxnSp>
        <p:nvCxnSpPr>
          <p:cNvPr id="32" name="直接连接符 31"/>
          <p:cNvCxnSpPr>
            <a:stCxn id="31" idx="2"/>
            <a:endCxn id="6" idx="6"/>
          </p:cNvCxnSpPr>
          <p:nvPr/>
        </p:nvCxnSpPr>
        <p:spPr>
          <a:xfrm flipH="1">
            <a:off x="5552111" y="2817775"/>
            <a:ext cx="2120742" cy="4446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9067269" y="339418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39</a:t>
            </a:r>
            <a:endParaRPr lang="zh-CN" altLang="en-US" sz="2800" b="1" dirty="0">
              <a:latin typeface="Times New Roman" panose="02020603050405020304" pitchFamily="18" charset="0"/>
              <a:cs typeface="Times New Roman" panose="02020603050405020304" pitchFamily="18" charset="0"/>
            </a:endParaRPr>
          </a:p>
        </p:txBody>
      </p:sp>
      <p:sp>
        <p:nvSpPr>
          <p:cNvPr id="37" name="椭圆 36"/>
          <p:cNvSpPr/>
          <p:nvPr/>
        </p:nvSpPr>
        <p:spPr>
          <a:xfrm>
            <a:off x="10166549" y="467309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44</a:t>
            </a:r>
            <a:endParaRPr lang="zh-CN" altLang="en-US" sz="2800" b="1" dirty="0">
              <a:latin typeface="Times New Roman" panose="02020603050405020304" pitchFamily="18" charset="0"/>
              <a:cs typeface="Times New Roman" panose="02020603050405020304" pitchFamily="18" charset="0"/>
            </a:endParaRPr>
          </a:p>
        </p:txBody>
      </p:sp>
      <p:cxnSp>
        <p:nvCxnSpPr>
          <p:cNvPr id="38" name="直接连接符 37"/>
          <p:cNvCxnSpPr>
            <a:stCxn id="36" idx="1"/>
          </p:cNvCxnSpPr>
          <p:nvPr/>
        </p:nvCxnSpPr>
        <p:spPr>
          <a:xfrm flipH="1" flipV="1">
            <a:off x="8320854" y="2911940"/>
            <a:ext cx="841312" cy="57713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7" idx="0"/>
            <a:endCxn id="36" idx="5"/>
          </p:cNvCxnSpPr>
          <p:nvPr/>
        </p:nvCxnSpPr>
        <p:spPr>
          <a:xfrm flipH="1" flipV="1">
            <a:off x="9620372" y="3947284"/>
            <a:ext cx="870177" cy="72581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7252397" y="2356110"/>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42" name="矩形 41"/>
          <p:cNvSpPr/>
          <p:nvPr/>
        </p:nvSpPr>
        <p:spPr>
          <a:xfrm>
            <a:off x="9281818" y="2910085"/>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43" name="矩形 42"/>
          <p:cNvSpPr/>
          <p:nvPr/>
        </p:nvSpPr>
        <p:spPr>
          <a:xfrm>
            <a:off x="10431976" y="4259383"/>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35" name="任意多边形 34"/>
          <p:cNvSpPr/>
          <p:nvPr/>
        </p:nvSpPr>
        <p:spPr>
          <a:xfrm>
            <a:off x="4001606" y="3218213"/>
            <a:ext cx="807900" cy="2386940"/>
          </a:xfrm>
          <a:custGeom>
            <a:avLst/>
            <a:gdLst>
              <a:gd name="connsiteX0" fmla="*/ 807900 w 807900"/>
              <a:gd name="connsiteY0" fmla="*/ 0 h 2386940"/>
              <a:gd name="connsiteX1" fmla="*/ 378 w 807900"/>
              <a:gd name="connsiteY1" fmla="*/ 938151 h 2386940"/>
              <a:gd name="connsiteX2" fmla="*/ 724773 w 807900"/>
              <a:gd name="connsiteY2" fmla="*/ 2386940 h 2386940"/>
            </a:gdLst>
            <a:ahLst/>
            <a:cxnLst>
              <a:cxn ang="0">
                <a:pos x="connsiteX0" y="connsiteY0"/>
              </a:cxn>
              <a:cxn ang="0">
                <a:pos x="connsiteX1" y="connsiteY1"/>
              </a:cxn>
              <a:cxn ang="0">
                <a:pos x="connsiteX2" y="connsiteY2"/>
              </a:cxn>
            </a:cxnLst>
            <a:rect l="l" t="t" r="r" b="b"/>
            <a:pathLst>
              <a:path w="807900" h="2386940">
                <a:moveTo>
                  <a:pt x="807900" y="0"/>
                </a:moveTo>
                <a:cubicBezTo>
                  <a:pt x="411066" y="270164"/>
                  <a:pt x="14232" y="540328"/>
                  <a:pt x="378" y="938151"/>
                </a:cubicBezTo>
                <a:cubicBezTo>
                  <a:pt x="-13476" y="1335974"/>
                  <a:pt x="355648" y="1861457"/>
                  <a:pt x="724773" y="2386940"/>
                </a:cubicBezTo>
              </a:path>
            </a:pathLst>
          </a:custGeom>
          <a:noFill/>
          <a:ln w="34925">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416527" y="3417469"/>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48" name="矩形 47"/>
          <p:cNvSpPr/>
          <p:nvPr/>
        </p:nvSpPr>
        <p:spPr>
          <a:xfrm>
            <a:off x="3003652" y="472210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49" name="矩形 48"/>
          <p:cNvSpPr/>
          <p:nvPr/>
        </p:nvSpPr>
        <p:spPr>
          <a:xfrm>
            <a:off x="5769945" y="4709755"/>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50" name="矩形 49"/>
          <p:cNvSpPr/>
          <p:nvPr/>
        </p:nvSpPr>
        <p:spPr>
          <a:xfrm>
            <a:off x="7562338" y="4649810"/>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grpSp>
        <p:nvGrpSpPr>
          <p:cNvPr id="53" name="组合 52"/>
          <p:cNvGrpSpPr/>
          <p:nvPr/>
        </p:nvGrpSpPr>
        <p:grpSpPr>
          <a:xfrm>
            <a:off x="4070254" y="5724523"/>
            <a:ext cx="697561" cy="820958"/>
            <a:chOff x="4070254" y="5724523"/>
            <a:chExt cx="697561" cy="820958"/>
          </a:xfrm>
        </p:grpSpPr>
        <p:sp>
          <p:nvSpPr>
            <p:cNvPr id="45" name="椭圆 44"/>
            <p:cNvSpPr/>
            <p:nvPr/>
          </p:nvSpPr>
          <p:spPr>
            <a:xfrm>
              <a:off x="4070254" y="6037250"/>
              <a:ext cx="507767" cy="50823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52" name="直接连接符 51"/>
            <p:cNvCxnSpPr>
              <a:stCxn id="45" idx="7"/>
              <a:endCxn id="12" idx="3"/>
            </p:cNvCxnSpPr>
            <p:nvPr/>
          </p:nvCxnSpPr>
          <p:spPr>
            <a:xfrm flipV="1">
              <a:off x="4503660" y="5724523"/>
              <a:ext cx="264155" cy="387156"/>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55" name="任意多边形 54"/>
          <p:cNvSpPr/>
          <p:nvPr/>
        </p:nvSpPr>
        <p:spPr>
          <a:xfrm>
            <a:off x="3930732" y="4809506"/>
            <a:ext cx="1531917" cy="1971304"/>
          </a:xfrm>
          <a:custGeom>
            <a:avLst/>
            <a:gdLst>
              <a:gd name="connsiteX0" fmla="*/ 1080655 w 1531917"/>
              <a:gd name="connsiteY0" fmla="*/ 0 h 1971304"/>
              <a:gd name="connsiteX1" fmla="*/ 83128 w 1531917"/>
              <a:gd name="connsiteY1" fmla="*/ 1140032 h 1971304"/>
              <a:gd name="connsiteX2" fmla="*/ 0 w 1531917"/>
              <a:gd name="connsiteY2" fmla="*/ 1805050 h 1971304"/>
              <a:gd name="connsiteX3" fmla="*/ 665019 w 1531917"/>
              <a:gd name="connsiteY3" fmla="*/ 1971304 h 1971304"/>
              <a:gd name="connsiteX4" fmla="*/ 1531917 w 1531917"/>
              <a:gd name="connsiteY4" fmla="*/ 748146 h 1971304"/>
              <a:gd name="connsiteX5" fmla="*/ 1080655 w 1531917"/>
              <a:gd name="connsiteY5" fmla="*/ 0 h 197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1917" h="1971304">
                <a:moveTo>
                  <a:pt x="1080655" y="0"/>
                </a:moveTo>
                <a:lnTo>
                  <a:pt x="83128" y="1140032"/>
                </a:lnTo>
                <a:lnTo>
                  <a:pt x="0" y="1805050"/>
                </a:lnTo>
                <a:lnTo>
                  <a:pt x="665019" y="1971304"/>
                </a:lnTo>
                <a:lnTo>
                  <a:pt x="1531917" y="748146"/>
                </a:lnTo>
                <a:lnTo>
                  <a:pt x="1080655" y="0"/>
                </a:lnTo>
                <a:close/>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1754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53143" y="476250"/>
            <a:ext cx="109728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nSpc>
                <a:spcPct val="110000"/>
              </a:lnSpc>
            </a:pPr>
            <a:r>
              <a:rPr kumimoji="1" lang="zh-CN" altLang="en-US" sz="2800" dirty="0">
                <a:solidFill>
                  <a:srgbClr val="FF9900"/>
                </a:solidFill>
                <a:ea typeface="宋体" panose="02010600030101010101" pitchFamily="2" charset="-122"/>
                <a:cs typeface="Times New Roman" panose="02020603050405020304" pitchFamily="18" charset="0"/>
              </a:rPr>
              <a:t>一个规律 </a:t>
            </a:r>
            <a:r>
              <a:rPr kumimoji="1" lang="zh-CN" altLang="en-US" sz="2800" dirty="0">
                <a:solidFill>
                  <a:srgbClr val="FFCC00"/>
                </a:solidFill>
                <a:ea typeface="黑体" panose="02010609060101010101" pitchFamily="49" charset="-122"/>
                <a:cs typeface="Times New Roman" panose="02020603050405020304" pitchFamily="18" charset="0"/>
              </a:rPr>
              <a:t> </a:t>
            </a:r>
            <a:endParaRPr kumimoji="1" lang="zh-CN" altLang="en-US" sz="2800" dirty="0">
              <a:solidFill>
                <a:srgbClr val="FF9900"/>
              </a:solidFill>
              <a:ea typeface="宋体" panose="02010600030101010101" pitchFamily="2" charset="-122"/>
              <a:cs typeface="Times New Roman" panose="02020603050405020304" pitchFamily="18" charset="0"/>
            </a:endParaRPr>
          </a:p>
          <a:p>
            <a:pPr>
              <a:lnSpc>
                <a:spcPct val="110000"/>
              </a:lnSpc>
            </a:pPr>
            <a:endParaRPr kumimoji="1" lang="en-US" altLang="zh-CN" sz="2800" dirty="0">
              <a:ea typeface="宋体" panose="02010600030101010101" pitchFamily="2" charset="-122"/>
              <a:cs typeface="Times New Roman" panose="02020603050405020304" pitchFamily="18" charset="0"/>
            </a:endParaRPr>
          </a:p>
          <a:p>
            <a:pPr>
              <a:lnSpc>
                <a:spcPct val="110000"/>
              </a:lnSpc>
            </a:pPr>
            <a:r>
              <a:rPr kumimoji="1" lang="zh-CN" altLang="en-US" sz="2800" dirty="0">
                <a:ea typeface="宋体" panose="02010600030101010101" pitchFamily="2" charset="-122"/>
                <a:cs typeface="Times New Roman" panose="02020603050405020304" pitchFamily="18" charset="0"/>
              </a:rPr>
              <a:t>如果一条路径上所有结点平衡因子为</a:t>
            </a:r>
            <a:r>
              <a:rPr kumimoji="1" lang="en-US" altLang="zh-CN" sz="2800" dirty="0">
                <a:ea typeface="宋体" panose="02010600030101010101" pitchFamily="2" charset="-122"/>
                <a:cs typeface="Times New Roman" panose="02020603050405020304" pitchFamily="18" charset="0"/>
              </a:rPr>
              <a:t>0</a:t>
            </a:r>
            <a:r>
              <a:rPr kumimoji="1" lang="zh-CN" altLang="en-US" sz="2800" dirty="0">
                <a:ea typeface="宋体" panose="02010600030101010101" pitchFamily="2" charset="-122"/>
                <a:cs typeface="Times New Roman" panose="02020603050405020304" pitchFamily="18" charset="0"/>
              </a:rPr>
              <a:t>，则在这条路径的最后插入一个结点，一定会使得这条路径上所有结点为根的子树的高度</a:t>
            </a:r>
            <a:r>
              <a:rPr kumimoji="1" lang="en-US" altLang="zh-CN" sz="2800" dirty="0">
                <a:ea typeface="宋体" panose="02010600030101010101" pitchFamily="2" charset="-122"/>
                <a:cs typeface="Times New Roman" panose="02020603050405020304" pitchFamily="18" charset="0"/>
              </a:rPr>
              <a:t>+1</a:t>
            </a:r>
            <a:endParaRPr kumimoji="1" lang="zh-CN" altLang="en-US" sz="2800" dirty="0">
              <a:ea typeface="宋体" panose="02010600030101010101" pitchFamily="2" charset="-122"/>
              <a:cs typeface="Times New Roman" panose="02020603050405020304" pitchFamily="18" charset="0"/>
            </a:endParaRPr>
          </a:p>
          <a:p>
            <a:pPr algn="just">
              <a:lnSpc>
                <a:spcPct val="110000"/>
              </a:lnSpc>
            </a:pPr>
            <a:r>
              <a:rPr kumimoji="1" lang="zh-CN" altLang="en-US" sz="2800" dirty="0">
                <a:ea typeface="宋体" panose="02010600030101010101" pitchFamily="2" charset="-122"/>
                <a:cs typeface="Times New Roman" panose="02020603050405020304" pitchFamily="18" charset="0"/>
              </a:rPr>
              <a:t>    </a:t>
            </a:r>
          </a:p>
        </p:txBody>
      </p:sp>
      <p:sp>
        <p:nvSpPr>
          <p:cNvPr id="6" name="椭圆 5"/>
          <p:cNvSpPr/>
          <p:nvPr/>
        </p:nvSpPr>
        <p:spPr>
          <a:xfrm>
            <a:off x="4904111" y="293846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22</a:t>
            </a:r>
            <a:endParaRPr lang="zh-CN" altLang="en-US" sz="2800" b="1" dirty="0">
              <a:latin typeface="Times New Roman" panose="02020603050405020304" pitchFamily="18" charset="0"/>
              <a:cs typeface="Times New Roman" panose="02020603050405020304" pitchFamily="18" charset="0"/>
            </a:endParaRPr>
          </a:p>
        </p:txBody>
      </p:sp>
      <p:cxnSp>
        <p:nvCxnSpPr>
          <p:cNvPr id="7" name="直接连接符 6"/>
          <p:cNvCxnSpPr>
            <a:stCxn id="9" idx="7"/>
            <a:endCxn id="6" idx="3"/>
          </p:cNvCxnSpPr>
          <p:nvPr/>
        </p:nvCxnSpPr>
        <p:spPr>
          <a:xfrm flipV="1">
            <a:off x="4578021" y="3491566"/>
            <a:ext cx="420987" cy="40836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93101" y="2508478"/>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9" name="椭圆 8"/>
          <p:cNvSpPr/>
          <p:nvPr/>
        </p:nvSpPr>
        <p:spPr>
          <a:xfrm>
            <a:off x="4024918" y="380503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16</a:t>
            </a:r>
            <a:endParaRPr lang="zh-CN" altLang="en-US" sz="2800" b="1" dirty="0">
              <a:latin typeface="Times New Roman" panose="02020603050405020304" pitchFamily="18" charset="0"/>
              <a:cs typeface="Times New Roman" panose="02020603050405020304" pitchFamily="18" charset="0"/>
            </a:endParaRPr>
          </a:p>
        </p:txBody>
      </p:sp>
      <p:sp>
        <p:nvSpPr>
          <p:cNvPr id="10" name="椭圆 9"/>
          <p:cNvSpPr/>
          <p:nvPr/>
        </p:nvSpPr>
        <p:spPr>
          <a:xfrm>
            <a:off x="6061558" y="380503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39</a:t>
            </a:r>
            <a:endParaRPr lang="zh-CN" altLang="en-US" sz="2800" b="1" dirty="0">
              <a:latin typeface="Times New Roman" panose="02020603050405020304" pitchFamily="18" charset="0"/>
              <a:cs typeface="Times New Roman" panose="02020603050405020304" pitchFamily="18" charset="0"/>
            </a:endParaRPr>
          </a:p>
        </p:txBody>
      </p:sp>
      <p:sp>
        <p:nvSpPr>
          <p:cNvPr id="11" name="椭圆 10"/>
          <p:cNvSpPr/>
          <p:nvPr/>
        </p:nvSpPr>
        <p:spPr>
          <a:xfrm>
            <a:off x="7160838" y="508395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44</a:t>
            </a:r>
            <a:endParaRPr lang="zh-CN" altLang="en-US" sz="2800" b="1" dirty="0">
              <a:latin typeface="Times New Roman" panose="02020603050405020304" pitchFamily="18" charset="0"/>
              <a:cs typeface="Times New Roman" panose="02020603050405020304" pitchFamily="18" charset="0"/>
            </a:endParaRPr>
          </a:p>
        </p:txBody>
      </p:sp>
      <p:sp>
        <p:nvSpPr>
          <p:cNvPr id="12" name="椭圆 11"/>
          <p:cNvSpPr/>
          <p:nvPr/>
        </p:nvSpPr>
        <p:spPr>
          <a:xfrm>
            <a:off x="4672918" y="517142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19</a:t>
            </a:r>
            <a:endParaRPr lang="zh-CN" altLang="en-US" sz="2800" b="1" dirty="0">
              <a:latin typeface="Times New Roman" panose="02020603050405020304" pitchFamily="18" charset="0"/>
              <a:cs typeface="Times New Roman" panose="02020603050405020304" pitchFamily="18" charset="0"/>
            </a:endParaRPr>
          </a:p>
        </p:txBody>
      </p:sp>
      <p:sp>
        <p:nvSpPr>
          <p:cNvPr id="13" name="椭圆 12"/>
          <p:cNvSpPr/>
          <p:nvPr/>
        </p:nvSpPr>
        <p:spPr>
          <a:xfrm>
            <a:off x="3150919" y="512580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13</a:t>
            </a:r>
            <a:endParaRPr lang="zh-CN" altLang="en-US" sz="2800" b="1" dirty="0">
              <a:latin typeface="Times New Roman" panose="02020603050405020304" pitchFamily="18" charset="0"/>
              <a:cs typeface="Times New Roman" panose="02020603050405020304" pitchFamily="18" charset="0"/>
            </a:endParaRPr>
          </a:p>
        </p:txBody>
      </p:sp>
      <p:cxnSp>
        <p:nvCxnSpPr>
          <p:cNvPr id="14" name="直接连接符 13"/>
          <p:cNvCxnSpPr>
            <a:stCxn id="10" idx="1"/>
            <a:endCxn id="6" idx="5"/>
          </p:cNvCxnSpPr>
          <p:nvPr/>
        </p:nvCxnSpPr>
        <p:spPr>
          <a:xfrm flipH="1" flipV="1">
            <a:off x="5457214" y="3491566"/>
            <a:ext cx="699241" cy="40836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2" idx="0"/>
            <a:endCxn id="9" idx="5"/>
          </p:cNvCxnSpPr>
          <p:nvPr/>
        </p:nvCxnSpPr>
        <p:spPr>
          <a:xfrm flipH="1" flipV="1">
            <a:off x="4578021" y="4358141"/>
            <a:ext cx="418897" cy="81327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3" idx="0"/>
            <a:endCxn id="9" idx="3"/>
          </p:cNvCxnSpPr>
          <p:nvPr/>
        </p:nvCxnSpPr>
        <p:spPr>
          <a:xfrm flipV="1">
            <a:off x="3474919" y="4358141"/>
            <a:ext cx="644896" cy="7676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0"/>
            <a:endCxn id="10" idx="5"/>
          </p:cNvCxnSpPr>
          <p:nvPr/>
        </p:nvCxnSpPr>
        <p:spPr>
          <a:xfrm flipH="1" flipV="1">
            <a:off x="6614661" y="4358141"/>
            <a:ext cx="870177" cy="72581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736346" y="358051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19" name="矩形 18"/>
          <p:cNvSpPr/>
          <p:nvPr/>
        </p:nvSpPr>
        <p:spPr>
          <a:xfrm>
            <a:off x="5014522" y="4802352"/>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22" name="椭圆 21"/>
          <p:cNvSpPr/>
          <p:nvPr/>
        </p:nvSpPr>
        <p:spPr>
          <a:xfrm>
            <a:off x="5737787" y="512580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39</a:t>
            </a:r>
            <a:endParaRPr lang="zh-CN" altLang="en-US" sz="2800" b="1" dirty="0">
              <a:latin typeface="Times New Roman" panose="02020603050405020304" pitchFamily="18" charset="0"/>
              <a:cs typeface="Times New Roman" panose="02020603050405020304" pitchFamily="18" charset="0"/>
            </a:endParaRPr>
          </a:p>
        </p:txBody>
      </p:sp>
      <p:cxnSp>
        <p:nvCxnSpPr>
          <p:cNvPr id="27" name="直接连接符 26"/>
          <p:cNvCxnSpPr>
            <a:stCxn id="22" idx="0"/>
            <a:endCxn id="10" idx="4"/>
          </p:cNvCxnSpPr>
          <p:nvPr/>
        </p:nvCxnSpPr>
        <p:spPr>
          <a:xfrm flipV="1">
            <a:off x="6061787" y="4453038"/>
            <a:ext cx="323771" cy="67276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7672853" y="249377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50</a:t>
            </a:r>
            <a:endParaRPr lang="zh-CN" altLang="en-US" sz="2800" b="1" dirty="0">
              <a:latin typeface="Times New Roman" panose="02020603050405020304" pitchFamily="18" charset="0"/>
              <a:cs typeface="Times New Roman" panose="02020603050405020304" pitchFamily="18" charset="0"/>
            </a:endParaRPr>
          </a:p>
        </p:txBody>
      </p:sp>
      <p:cxnSp>
        <p:nvCxnSpPr>
          <p:cNvPr id="32" name="直接连接符 31"/>
          <p:cNvCxnSpPr>
            <a:stCxn id="31" idx="2"/>
            <a:endCxn id="6" idx="6"/>
          </p:cNvCxnSpPr>
          <p:nvPr/>
        </p:nvCxnSpPr>
        <p:spPr>
          <a:xfrm flipH="1">
            <a:off x="5552111" y="2817775"/>
            <a:ext cx="2120742" cy="4446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9067269" y="339418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39</a:t>
            </a:r>
            <a:endParaRPr lang="zh-CN" altLang="en-US" sz="2800" b="1" dirty="0">
              <a:latin typeface="Times New Roman" panose="02020603050405020304" pitchFamily="18" charset="0"/>
              <a:cs typeface="Times New Roman" panose="02020603050405020304" pitchFamily="18" charset="0"/>
            </a:endParaRPr>
          </a:p>
        </p:txBody>
      </p:sp>
      <p:sp>
        <p:nvSpPr>
          <p:cNvPr id="37" name="椭圆 36"/>
          <p:cNvSpPr/>
          <p:nvPr/>
        </p:nvSpPr>
        <p:spPr>
          <a:xfrm>
            <a:off x="10166549" y="467309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44</a:t>
            </a:r>
            <a:endParaRPr lang="zh-CN" altLang="en-US" sz="2800" b="1" dirty="0">
              <a:latin typeface="Times New Roman" panose="02020603050405020304" pitchFamily="18" charset="0"/>
              <a:cs typeface="Times New Roman" panose="02020603050405020304" pitchFamily="18" charset="0"/>
            </a:endParaRPr>
          </a:p>
        </p:txBody>
      </p:sp>
      <p:cxnSp>
        <p:nvCxnSpPr>
          <p:cNvPr id="38" name="直接连接符 37"/>
          <p:cNvCxnSpPr>
            <a:stCxn id="36" idx="1"/>
          </p:cNvCxnSpPr>
          <p:nvPr/>
        </p:nvCxnSpPr>
        <p:spPr>
          <a:xfrm flipH="1" flipV="1">
            <a:off x="8320854" y="2911940"/>
            <a:ext cx="841312" cy="57713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7" idx="0"/>
            <a:endCxn id="36" idx="5"/>
          </p:cNvCxnSpPr>
          <p:nvPr/>
        </p:nvCxnSpPr>
        <p:spPr>
          <a:xfrm flipH="1" flipV="1">
            <a:off x="9620372" y="3947284"/>
            <a:ext cx="870177" cy="72581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7252397" y="2356110"/>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42" name="矩形 41"/>
          <p:cNvSpPr/>
          <p:nvPr/>
        </p:nvSpPr>
        <p:spPr>
          <a:xfrm>
            <a:off x="9281818" y="2910085"/>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43" name="矩形 42"/>
          <p:cNvSpPr/>
          <p:nvPr/>
        </p:nvSpPr>
        <p:spPr>
          <a:xfrm>
            <a:off x="10431976" y="4259383"/>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35" name="任意多边形 34"/>
          <p:cNvSpPr/>
          <p:nvPr/>
        </p:nvSpPr>
        <p:spPr>
          <a:xfrm>
            <a:off x="4001606" y="3218213"/>
            <a:ext cx="807900" cy="2386940"/>
          </a:xfrm>
          <a:custGeom>
            <a:avLst/>
            <a:gdLst>
              <a:gd name="connsiteX0" fmla="*/ 807900 w 807900"/>
              <a:gd name="connsiteY0" fmla="*/ 0 h 2386940"/>
              <a:gd name="connsiteX1" fmla="*/ 378 w 807900"/>
              <a:gd name="connsiteY1" fmla="*/ 938151 h 2386940"/>
              <a:gd name="connsiteX2" fmla="*/ 724773 w 807900"/>
              <a:gd name="connsiteY2" fmla="*/ 2386940 h 2386940"/>
            </a:gdLst>
            <a:ahLst/>
            <a:cxnLst>
              <a:cxn ang="0">
                <a:pos x="connsiteX0" y="connsiteY0"/>
              </a:cxn>
              <a:cxn ang="0">
                <a:pos x="connsiteX1" y="connsiteY1"/>
              </a:cxn>
              <a:cxn ang="0">
                <a:pos x="connsiteX2" y="connsiteY2"/>
              </a:cxn>
            </a:cxnLst>
            <a:rect l="l" t="t" r="r" b="b"/>
            <a:pathLst>
              <a:path w="807900" h="2386940">
                <a:moveTo>
                  <a:pt x="807900" y="0"/>
                </a:moveTo>
                <a:cubicBezTo>
                  <a:pt x="411066" y="270164"/>
                  <a:pt x="14232" y="540328"/>
                  <a:pt x="378" y="938151"/>
                </a:cubicBezTo>
                <a:cubicBezTo>
                  <a:pt x="-13476" y="1335974"/>
                  <a:pt x="355648" y="1861457"/>
                  <a:pt x="724773" y="2386940"/>
                </a:cubicBezTo>
              </a:path>
            </a:pathLst>
          </a:custGeom>
          <a:noFill/>
          <a:ln w="34925">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416527" y="3417469"/>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48" name="矩形 47"/>
          <p:cNvSpPr/>
          <p:nvPr/>
        </p:nvSpPr>
        <p:spPr>
          <a:xfrm>
            <a:off x="3003652" y="472210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49" name="矩形 48"/>
          <p:cNvSpPr/>
          <p:nvPr/>
        </p:nvSpPr>
        <p:spPr>
          <a:xfrm>
            <a:off x="5769945" y="4709755"/>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50" name="矩形 49"/>
          <p:cNvSpPr/>
          <p:nvPr/>
        </p:nvSpPr>
        <p:spPr>
          <a:xfrm>
            <a:off x="7562338" y="4649810"/>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grpSp>
        <p:nvGrpSpPr>
          <p:cNvPr id="53" name="组合 52"/>
          <p:cNvGrpSpPr/>
          <p:nvPr/>
        </p:nvGrpSpPr>
        <p:grpSpPr>
          <a:xfrm>
            <a:off x="4070254" y="5724523"/>
            <a:ext cx="697561" cy="820958"/>
            <a:chOff x="4070254" y="5724523"/>
            <a:chExt cx="697561" cy="820958"/>
          </a:xfrm>
        </p:grpSpPr>
        <p:sp>
          <p:nvSpPr>
            <p:cNvPr id="45" name="椭圆 44"/>
            <p:cNvSpPr/>
            <p:nvPr/>
          </p:nvSpPr>
          <p:spPr>
            <a:xfrm>
              <a:off x="4070254" y="6037250"/>
              <a:ext cx="507767" cy="50823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52" name="直接连接符 51"/>
            <p:cNvCxnSpPr>
              <a:stCxn id="45" idx="7"/>
              <a:endCxn id="12" idx="3"/>
            </p:cNvCxnSpPr>
            <p:nvPr/>
          </p:nvCxnSpPr>
          <p:spPr>
            <a:xfrm flipV="1">
              <a:off x="4503660" y="5724523"/>
              <a:ext cx="264155" cy="387156"/>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2" name="任意多边形 1"/>
          <p:cNvSpPr/>
          <p:nvPr/>
        </p:nvSpPr>
        <p:spPr>
          <a:xfrm>
            <a:off x="2731325" y="3693226"/>
            <a:ext cx="2802576" cy="3016332"/>
          </a:xfrm>
          <a:custGeom>
            <a:avLst/>
            <a:gdLst>
              <a:gd name="connsiteX0" fmla="*/ 926275 w 2802576"/>
              <a:gd name="connsiteY0" fmla="*/ 0 h 3016332"/>
              <a:gd name="connsiteX1" fmla="*/ 2268187 w 2802576"/>
              <a:gd name="connsiteY1" fmla="*/ 118753 h 3016332"/>
              <a:gd name="connsiteX2" fmla="*/ 2802576 w 2802576"/>
              <a:gd name="connsiteY2" fmla="*/ 1745673 h 3016332"/>
              <a:gd name="connsiteX3" fmla="*/ 1828800 w 2802576"/>
              <a:gd name="connsiteY3" fmla="*/ 3016332 h 3016332"/>
              <a:gd name="connsiteX4" fmla="*/ 1116280 w 2802576"/>
              <a:gd name="connsiteY4" fmla="*/ 2921330 h 3016332"/>
              <a:gd name="connsiteX5" fmla="*/ 0 w 2802576"/>
              <a:gd name="connsiteY5" fmla="*/ 1626919 h 3016332"/>
              <a:gd name="connsiteX6" fmla="*/ 368135 w 2802576"/>
              <a:gd name="connsiteY6" fmla="*/ 665018 h 3016332"/>
              <a:gd name="connsiteX7" fmla="*/ 926275 w 2802576"/>
              <a:gd name="connsiteY7" fmla="*/ 0 h 3016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2576" h="3016332">
                <a:moveTo>
                  <a:pt x="926275" y="0"/>
                </a:moveTo>
                <a:lnTo>
                  <a:pt x="2268187" y="118753"/>
                </a:lnTo>
                <a:lnTo>
                  <a:pt x="2802576" y="1745673"/>
                </a:lnTo>
                <a:lnTo>
                  <a:pt x="1828800" y="3016332"/>
                </a:lnTo>
                <a:lnTo>
                  <a:pt x="1116280" y="2921330"/>
                </a:lnTo>
                <a:lnTo>
                  <a:pt x="0" y="1626919"/>
                </a:lnTo>
                <a:lnTo>
                  <a:pt x="368135" y="665018"/>
                </a:lnTo>
                <a:lnTo>
                  <a:pt x="926275" y="0"/>
                </a:lnTo>
                <a:close/>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415185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53143" y="476250"/>
            <a:ext cx="109728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nSpc>
                <a:spcPct val="110000"/>
              </a:lnSpc>
            </a:pPr>
            <a:r>
              <a:rPr kumimoji="1" lang="zh-CN" altLang="en-US" sz="2800" dirty="0">
                <a:solidFill>
                  <a:srgbClr val="FF9900"/>
                </a:solidFill>
                <a:ea typeface="宋体" panose="02010600030101010101" pitchFamily="2" charset="-122"/>
                <a:cs typeface="Times New Roman" panose="02020603050405020304" pitchFamily="18" charset="0"/>
              </a:rPr>
              <a:t>一个规律 </a:t>
            </a:r>
            <a:r>
              <a:rPr kumimoji="1" lang="zh-CN" altLang="en-US" sz="2800" dirty="0">
                <a:solidFill>
                  <a:srgbClr val="FFCC00"/>
                </a:solidFill>
                <a:ea typeface="黑体" panose="02010609060101010101" pitchFamily="49" charset="-122"/>
                <a:cs typeface="Times New Roman" panose="02020603050405020304" pitchFamily="18" charset="0"/>
              </a:rPr>
              <a:t> </a:t>
            </a:r>
            <a:endParaRPr kumimoji="1" lang="zh-CN" altLang="en-US" sz="2800" dirty="0">
              <a:solidFill>
                <a:srgbClr val="FF9900"/>
              </a:solidFill>
              <a:ea typeface="宋体" panose="02010600030101010101" pitchFamily="2" charset="-122"/>
              <a:cs typeface="Times New Roman" panose="02020603050405020304" pitchFamily="18" charset="0"/>
            </a:endParaRPr>
          </a:p>
          <a:p>
            <a:pPr>
              <a:lnSpc>
                <a:spcPct val="110000"/>
              </a:lnSpc>
            </a:pPr>
            <a:endParaRPr kumimoji="1" lang="en-US" altLang="zh-CN" sz="2800" dirty="0">
              <a:ea typeface="宋体" panose="02010600030101010101" pitchFamily="2" charset="-122"/>
              <a:cs typeface="Times New Roman" panose="02020603050405020304" pitchFamily="18" charset="0"/>
            </a:endParaRPr>
          </a:p>
          <a:p>
            <a:pPr>
              <a:lnSpc>
                <a:spcPct val="110000"/>
              </a:lnSpc>
            </a:pPr>
            <a:r>
              <a:rPr kumimoji="1" lang="zh-CN" altLang="en-US" sz="2800" dirty="0">
                <a:ea typeface="宋体" panose="02010600030101010101" pitchFamily="2" charset="-122"/>
                <a:cs typeface="Times New Roman" panose="02020603050405020304" pitchFamily="18" charset="0"/>
              </a:rPr>
              <a:t>如果一条路径上所有结点平衡因子为</a:t>
            </a:r>
            <a:r>
              <a:rPr kumimoji="1" lang="en-US" altLang="zh-CN" sz="2800" dirty="0">
                <a:ea typeface="宋体" panose="02010600030101010101" pitchFamily="2" charset="-122"/>
                <a:cs typeface="Times New Roman" panose="02020603050405020304" pitchFamily="18" charset="0"/>
              </a:rPr>
              <a:t>0</a:t>
            </a:r>
            <a:r>
              <a:rPr kumimoji="1" lang="zh-CN" altLang="en-US" sz="2800" dirty="0">
                <a:ea typeface="宋体" panose="02010600030101010101" pitchFamily="2" charset="-122"/>
                <a:cs typeface="Times New Roman" panose="02020603050405020304" pitchFamily="18" charset="0"/>
              </a:rPr>
              <a:t>，则在这条路径的最后插入一个结点，一定会使得这条路径上所有结点为根的子树的高度</a:t>
            </a:r>
            <a:r>
              <a:rPr kumimoji="1" lang="en-US" altLang="zh-CN" sz="2800" dirty="0">
                <a:ea typeface="宋体" panose="02010600030101010101" pitchFamily="2" charset="-122"/>
                <a:cs typeface="Times New Roman" panose="02020603050405020304" pitchFamily="18" charset="0"/>
              </a:rPr>
              <a:t>+1</a:t>
            </a:r>
            <a:endParaRPr kumimoji="1" lang="zh-CN" altLang="en-US" sz="2800" dirty="0">
              <a:ea typeface="宋体" panose="02010600030101010101" pitchFamily="2" charset="-122"/>
              <a:cs typeface="Times New Roman" panose="02020603050405020304" pitchFamily="18" charset="0"/>
            </a:endParaRPr>
          </a:p>
          <a:p>
            <a:pPr algn="just">
              <a:lnSpc>
                <a:spcPct val="110000"/>
              </a:lnSpc>
            </a:pPr>
            <a:r>
              <a:rPr kumimoji="1" lang="zh-CN" altLang="en-US" sz="2800" dirty="0">
                <a:ea typeface="宋体" panose="02010600030101010101" pitchFamily="2" charset="-122"/>
                <a:cs typeface="Times New Roman" panose="02020603050405020304" pitchFamily="18" charset="0"/>
              </a:rPr>
              <a:t>    </a:t>
            </a:r>
          </a:p>
        </p:txBody>
      </p:sp>
      <p:sp>
        <p:nvSpPr>
          <p:cNvPr id="6" name="椭圆 5"/>
          <p:cNvSpPr/>
          <p:nvPr/>
        </p:nvSpPr>
        <p:spPr>
          <a:xfrm>
            <a:off x="4904111" y="293846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22</a:t>
            </a:r>
            <a:endParaRPr lang="zh-CN" altLang="en-US" sz="2800" b="1" dirty="0">
              <a:latin typeface="Times New Roman" panose="02020603050405020304" pitchFamily="18" charset="0"/>
              <a:cs typeface="Times New Roman" panose="02020603050405020304" pitchFamily="18" charset="0"/>
            </a:endParaRPr>
          </a:p>
        </p:txBody>
      </p:sp>
      <p:cxnSp>
        <p:nvCxnSpPr>
          <p:cNvPr id="7" name="直接连接符 6"/>
          <p:cNvCxnSpPr>
            <a:stCxn id="9" idx="7"/>
            <a:endCxn id="6" idx="3"/>
          </p:cNvCxnSpPr>
          <p:nvPr/>
        </p:nvCxnSpPr>
        <p:spPr>
          <a:xfrm flipV="1">
            <a:off x="4578021" y="3491566"/>
            <a:ext cx="420987" cy="40836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93101" y="2508478"/>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9" name="椭圆 8"/>
          <p:cNvSpPr/>
          <p:nvPr/>
        </p:nvSpPr>
        <p:spPr>
          <a:xfrm>
            <a:off x="4024918" y="380503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16</a:t>
            </a:r>
            <a:endParaRPr lang="zh-CN" altLang="en-US" sz="2800" b="1" dirty="0">
              <a:latin typeface="Times New Roman" panose="02020603050405020304" pitchFamily="18" charset="0"/>
              <a:cs typeface="Times New Roman" panose="02020603050405020304" pitchFamily="18" charset="0"/>
            </a:endParaRPr>
          </a:p>
        </p:txBody>
      </p:sp>
      <p:sp>
        <p:nvSpPr>
          <p:cNvPr id="10" name="椭圆 9"/>
          <p:cNvSpPr/>
          <p:nvPr/>
        </p:nvSpPr>
        <p:spPr>
          <a:xfrm>
            <a:off x="6061558" y="380503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39</a:t>
            </a:r>
            <a:endParaRPr lang="zh-CN" altLang="en-US" sz="2800" b="1" dirty="0">
              <a:latin typeface="Times New Roman" panose="02020603050405020304" pitchFamily="18" charset="0"/>
              <a:cs typeface="Times New Roman" panose="02020603050405020304" pitchFamily="18" charset="0"/>
            </a:endParaRPr>
          </a:p>
        </p:txBody>
      </p:sp>
      <p:sp>
        <p:nvSpPr>
          <p:cNvPr id="11" name="椭圆 10"/>
          <p:cNvSpPr/>
          <p:nvPr/>
        </p:nvSpPr>
        <p:spPr>
          <a:xfrm>
            <a:off x="7160838" y="508395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44</a:t>
            </a:r>
            <a:endParaRPr lang="zh-CN" altLang="en-US" sz="2800" b="1" dirty="0">
              <a:latin typeface="Times New Roman" panose="02020603050405020304" pitchFamily="18" charset="0"/>
              <a:cs typeface="Times New Roman" panose="02020603050405020304" pitchFamily="18" charset="0"/>
            </a:endParaRPr>
          </a:p>
        </p:txBody>
      </p:sp>
      <p:sp>
        <p:nvSpPr>
          <p:cNvPr id="12" name="椭圆 11"/>
          <p:cNvSpPr/>
          <p:nvPr/>
        </p:nvSpPr>
        <p:spPr>
          <a:xfrm>
            <a:off x="4672918" y="517142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19</a:t>
            </a:r>
            <a:endParaRPr lang="zh-CN" altLang="en-US" sz="2800" b="1" dirty="0">
              <a:latin typeface="Times New Roman" panose="02020603050405020304" pitchFamily="18" charset="0"/>
              <a:cs typeface="Times New Roman" panose="02020603050405020304" pitchFamily="18" charset="0"/>
            </a:endParaRPr>
          </a:p>
        </p:txBody>
      </p:sp>
      <p:sp>
        <p:nvSpPr>
          <p:cNvPr id="13" name="椭圆 12"/>
          <p:cNvSpPr/>
          <p:nvPr/>
        </p:nvSpPr>
        <p:spPr>
          <a:xfrm>
            <a:off x="3150919" y="512580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13</a:t>
            </a:r>
            <a:endParaRPr lang="zh-CN" altLang="en-US" sz="2800" b="1" dirty="0">
              <a:latin typeface="Times New Roman" panose="02020603050405020304" pitchFamily="18" charset="0"/>
              <a:cs typeface="Times New Roman" panose="02020603050405020304" pitchFamily="18" charset="0"/>
            </a:endParaRPr>
          </a:p>
        </p:txBody>
      </p:sp>
      <p:cxnSp>
        <p:nvCxnSpPr>
          <p:cNvPr id="14" name="直接连接符 13"/>
          <p:cNvCxnSpPr>
            <a:stCxn id="10" idx="1"/>
            <a:endCxn id="6" idx="5"/>
          </p:cNvCxnSpPr>
          <p:nvPr/>
        </p:nvCxnSpPr>
        <p:spPr>
          <a:xfrm flipH="1" flipV="1">
            <a:off x="5457214" y="3491566"/>
            <a:ext cx="699241" cy="40836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2" idx="0"/>
            <a:endCxn id="9" idx="5"/>
          </p:cNvCxnSpPr>
          <p:nvPr/>
        </p:nvCxnSpPr>
        <p:spPr>
          <a:xfrm flipH="1" flipV="1">
            <a:off x="4578021" y="4358141"/>
            <a:ext cx="418897" cy="81327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3" idx="0"/>
            <a:endCxn id="9" idx="3"/>
          </p:cNvCxnSpPr>
          <p:nvPr/>
        </p:nvCxnSpPr>
        <p:spPr>
          <a:xfrm flipV="1">
            <a:off x="3474919" y="4358141"/>
            <a:ext cx="644896" cy="7676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0"/>
            <a:endCxn id="10" idx="5"/>
          </p:cNvCxnSpPr>
          <p:nvPr/>
        </p:nvCxnSpPr>
        <p:spPr>
          <a:xfrm flipH="1" flipV="1">
            <a:off x="6614661" y="4358141"/>
            <a:ext cx="870177" cy="72581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736346" y="358051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19" name="矩形 18"/>
          <p:cNvSpPr/>
          <p:nvPr/>
        </p:nvSpPr>
        <p:spPr>
          <a:xfrm>
            <a:off x="5014522" y="4802352"/>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22" name="椭圆 21"/>
          <p:cNvSpPr/>
          <p:nvPr/>
        </p:nvSpPr>
        <p:spPr>
          <a:xfrm>
            <a:off x="5737787" y="512580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39</a:t>
            </a:r>
            <a:endParaRPr lang="zh-CN" altLang="en-US" sz="2800" b="1" dirty="0">
              <a:latin typeface="Times New Roman" panose="02020603050405020304" pitchFamily="18" charset="0"/>
              <a:cs typeface="Times New Roman" panose="02020603050405020304" pitchFamily="18" charset="0"/>
            </a:endParaRPr>
          </a:p>
        </p:txBody>
      </p:sp>
      <p:cxnSp>
        <p:nvCxnSpPr>
          <p:cNvPr id="27" name="直接连接符 26"/>
          <p:cNvCxnSpPr>
            <a:stCxn id="22" idx="0"/>
            <a:endCxn id="10" idx="4"/>
          </p:cNvCxnSpPr>
          <p:nvPr/>
        </p:nvCxnSpPr>
        <p:spPr>
          <a:xfrm flipV="1">
            <a:off x="6061787" y="4453038"/>
            <a:ext cx="323771" cy="67276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7672853" y="249377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50</a:t>
            </a:r>
            <a:endParaRPr lang="zh-CN" altLang="en-US" sz="2800" b="1" dirty="0">
              <a:latin typeface="Times New Roman" panose="02020603050405020304" pitchFamily="18" charset="0"/>
              <a:cs typeface="Times New Roman" panose="02020603050405020304" pitchFamily="18" charset="0"/>
            </a:endParaRPr>
          </a:p>
        </p:txBody>
      </p:sp>
      <p:cxnSp>
        <p:nvCxnSpPr>
          <p:cNvPr id="32" name="直接连接符 31"/>
          <p:cNvCxnSpPr>
            <a:stCxn id="31" idx="2"/>
            <a:endCxn id="6" idx="6"/>
          </p:cNvCxnSpPr>
          <p:nvPr/>
        </p:nvCxnSpPr>
        <p:spPr>
          <a:xfrm flipH="1">
            <a:off x="5552111" y="2817775"/>
            <a:ext cx="2120742" cy="4446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9067269" y="339418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39</a:t>
            </a:r>
            <a:endParaRPr lang="zh-CN" altLang="en-US" sz="2800" b="1" dirty="0">
              <a:latin typeface="Times New Roman" panose="02020603050405020304" pitchFamily="18" charset="0"/>
              <a:cs typeface="Times New Roman" panose="02020603050405020304" pitchFamily="18" charset="0"/>
            </a:endParaRPr>
          </a:p>
        </p:txBody>
      </p:sp>
      <p:sp>
        <p:nvSpPr>
          <p:cNvPr id="37" name="椭圆 36"/>
          <p:cNvSpPr/>
          <p:nvPr/>
        </p:nvSpPr>
        <p:spPr>
          <a:xfrm>
            <a:off x="10166549" y="467309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44</a:t>
            </a:r>
            <a:endParaRPr lang="zh-CN" altLang="en-US" sz="2800" b="1" dirty="0">
              <a:latin typeface="Times New Roman" panose="02020603050405020304" pitchFamily="18" charset="0"/>
              <a:cs typeface="Times New Roman" panose="02020603050405020304" pitchFamily="18" charset="0"/>
            </a:endParaRPr>
          </a:p>
        </p:txBody>
      </p:sp>
      <p:cxnSp>
        <p:nvCxnSpPr>
          <p:cNvPr id="38" name="直接连接符 37"/>
          <p:cNvCxnSpPr>
            <a:stCxn id="36" idx="1"/>
          </p:cNvCxnSpPr>
          <p:nvPr/>
        </p:nvCxnSpPr>
        <p:spPr>
          <a:xfrm flipH="1" flipV="1">
            <a:off x="8320854" y="2911940"/>
            <a:ext cx="841312" cy="57713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7" idx="0"/>
            <a:endCxn id="36" idx="5"/>
          </p:cNvCxnSpPr>
          <p:nvPr/>
        </p:nvCxnSpPr>
        <p:spPr>
          <a:xfrm flipH="1" flipV="1">
            <a:off x="9620372" y="3947284"/>
            <a:ext cx="870177" cy="72581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7252397" y="2356110"/>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42" name="矩形 41"/>
          <p:cNvSpPr/>
          <p:nvPr/>
        </p:nvSpPr>
        <p:spPr>
          <a:xfrm>
            <a:off x="9281818" y="2910085"/>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43" name="矩形 42"/>
          <p:cNvSpPr/>
          <p:nvPr/>
        </p:nvSpPr>
        <p:spPr>
          <a:xfrm>
            <a:off x="10431976" y="4259383"/>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35" name="任意多边形 34"/>
          <p:cNvSpPr/>
          <p:nvPr/>
        </p:nvSpPr>
        <p:spPr>
          <a:xfrm>
            <a:off x="4001606" y="3218213"/>
            <a:ext cx="807900" cy="2386940"/>
          </a:xfrm>
          <a:custGeom>
            <a:avLst/>
            <a:gdLst>
              <a:gd name="connsiteX0" fmla="*/ 807900 w 807900"/>
              <a:gd name="connsiteY0" fmla="*/ 0 h 2386940"/>
              <a:gd name="connsiteX1" fmla="*/ 378 w 807900"/>
              <a:gd name="connsiteY1" fmla="*/ 938151 h 2386940"/>
              <a:gd name="connsiteX2" fmla="*/ 724773 w 807900"/>
              <a:gd name="connsiteY2" fmla="*/ 2386940 h 2386940"/>
            </a:gdLst>
            <a:ahLst/>
            <a:cxnLst>
              <a:cxn ang="0">
                <a:pos x="connsiteX0" y="connsiteY0"/>
              </a:cxn>
              <a:cxn ang="0">
                <a:pos x="connsiteX1" y="connsiteY1"/>
              </a:cxn>
              <a:cxn ang="0">
                <a:pos x="connsiteX2" y="connsiteY2"/>
              </a:cxn>
            </a:cxnLst>
            <a:rect l="l" t="t" r="r" b="b"/>
            <a:pathLst>
              <a:path w="807900" h="2386940">
                <a:moveTo>
                  <a:pt x="807900" y="0"/>
                </a:moveTo>
                <a:cubicBezTo>
                  <a:pt x="411066" y="270164"/>
                  <a:pt x="14232" y="540328"/>
                  <a:pt x="378" y="938151"/>
                </a:cubicBezTo>
                <a:cubicBezTo>
                  <a:pt x="-13476" y="1335974"/>
                  <a:pt x="355648" y="1861457"/>
                  <a:pt x="724773" y="2386940"/>
                </a:cubicBezTo>
              </a:path>
            </a:pathLst>
          </a:custGeom>
          <a:noFill/>
          <a:ln w="34925">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416527" y="3417469"/>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48" name="矩形 47"/>
          <p:cNvSpPr/>
          <p:nvPr/>
        </p:nvSpPr>
        <p:spPr>
          <a:xfrm>
            <a:off x="3003652" y="4722106"/>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49" name="矩形 48"/>
          <p:cNvSpPr/>
          <p:nvPr/>
        </p:nvSpPr>
        <p:spPr>
          <a:xfrm>
            <a:off x="5769945" y="4709755"/>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50" name="矩形 49"/>
          <p:cNvSpPr/>
          <p:nvPr/>
        </p:nvSpPr>
        <p:spPr>
          <a:xfrm>
            <a:off x="7562338" y="4649810"/>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grpSp>
        <p:nvGrpSpPr>
          <p:cNvPr id="53" name="组合 52"/>
          <p:cNvGrpSpPr/>
          <p:nvPr/>
        </p:nvGrpSpPr>
        <p:grpSpPr>
          <a:xfrm>
            <a:off x="4070254" y="5724523"/>
            <a:ext cx="697561" cy="820958"/>
            <a:chOff x="4070254" y="5724523"/>
            <a:chExt cx="697561" cy="820958"/>
          </a:xfrm>
        </p:grpSpPr>
        <p:sp>
          <p:nvSpPr>
            <p:cNvPr id="45" name="椭圆 44"/>
            <p:cNvSpPr/>
            <p:nvPr/>
          </p:nvSpPr>
          <p:spPr>
            <a:xfrm>
              <a:off x="4070254" y="6037250"/>
              <a:ext cx="507767" cy="50823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52" name="直接连接符 51"/>
            <p:cNvCxnSpPr>
              <a:stCxn id="45" idx="7"/>
              <a:endCxn id="12" idx="3"/>
            </p:cNvCxnSpPr>
            <p:nvPr/>
          </p:nvCxnSpPr>
          <p:spPr>
            <a:xfrm flipV="1">
              <a:off x="4503660" y="5724523"/>
              <a:ext cx="264155" cy="387156"/>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3" name="任意多边形 2"/>
          <p:cNvSpPr/>
          <p:nvPr/>
        </p:nvSpPr>
        <p:spPr>
          <a:xfrm>
            <a:off x="2885704" y="2541319"/>
            <a:ext cx="5450774" cy="4215741"/>
          </a:xfrm>
          <a:custGeom>
            <a:avLst/>
            <a:gdLst>
              <a:gd name="connsiteX0" fmla="*/ 1876301 w 5450774"/>
              <a:gd name="connsiteY0" fmla="*/ 0 h 4215741"/>
              <a:gd name="connsiteX1" fmla="*/ 0 w 5450774"/>
              <a:gd name="connsiteY1" fmla="*/ 2291938 h 4215741"/>
              <a:gd name="connsiteX2" fmla="*/ 475013 w 5450774"/>
              <a:gd name="connsiteY2" fmla="*/ 3515097 h 4215741"/>
              <a:gd name="connsiteX3" fmla="*/ 1460665 w 5450774"/>
              <a:gd name="connsiteY3" fmla="*/ 4215741 h 4215741"/>
              <a:gd name="connsiteX4" fmla="*/ 2648197 w 5450774"/>
              <a:gd name="connsiteY4" fmla="*/ 3420094 h 4215741"/>
              <a:gd name="connsiteX5" fmla="*/ 5415148 w 5450774"/>
              <a:gd name="connsiteY5" fmla="*/ 3336967 h 4215741"/>
              <a:gd name="connsiteX6" fmla="*/ 5450774 w 5450774"/>
              <a:gd name="connsiteY6" fmla="*/ 2161310 h 4215741"/>
              <a:gd name="connsiteX7" fmla="*/ 1876301 w 5450774"/>
              <a:gd name="connsiteY7" fmla="*/ 0 h 421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0774" h="4215741">
                <a:moveTo>
                  <a:pt x="1876301" y="0"/>
                </a:moveTo>
                <a:lnTo>
                  <a:pt x="0" y="2291938"/>
                </a:lnTo>
                <a:lnTo>
                  <a:pt x="475013" y="3515097"/>
                </a:lnTo>
                <a:lnTo>
                  <a:pt x="1460665" y="4215741"/>
                </a:lnTo>
                <a:lnTo>
                  <a:pt x="2648197" y="3420094"/>
                </a:lnTo>
                <a:lnTo>
                  <a:pt x="5415148" y="3336967"/>
                </a:lnTo>
                <a:lnTo>
                  <a:pt x="5450774" y="2161310"/>
                </a:lnTo>
                <a:lnTo>
                  <a:pt x="1876301" y="0"/>
                </a:lnTo>
                <a:close/>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095020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ChangeArrowheads="1"/>
          </p:cNvSpPr>
          <p:nvPr/>
        </p:nvSpPr>
        <p:spPr bwMode="auto">
          <a:xfrm>
            <a:off x="1009402" y="1902528"/>
            <a:ext cx="10216739"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just"/>
            <a:r>
              <a:rPr kumimoji="1" lang="zh-CN" altLang="en-US" sz="3200" dirty="0">
                <a:latin typeface="宋体" panose="02010600030101010101" pitchFamily="2" charset="-122"/>
                <a:ea typeface="宋体" panose="02010600030101010101" pitchFamily="2" charset="-122"/>
              </a:rPr>
              <a:t>二叉平衡树是一种特殊的二叉搜索树</a:t>
            </a:r>
            <a:endParaRPr kumimoji="1" lang="en-US" altLang="zh-CN" sz="3200" dirty="0">
              <a:latin typeface="宋体" panose="02010600030101010101" pitchFamily="2" charset="-122"/>
              <a:ea typeface="宋体" panose="02010600030101010101" pitchFamily="2" charset="-122"/>
            </a:endParaRPr>
          </a:p>
          <a:p>
            <a:pPr algn="just"/>
            <a:endParaRPr kumimoji="1" lang="zh-CN" altLang="en-US" sz="3200" dirty="0">
              <a:latin typeface="宋体" panose="02010600030101010101" pitchFamily="2" charset="-122"/>
              <a:ea typeface="宋体" panose="02010600030101010101" pitchFamily="2" charset="-122"/>
            </a:endParaRPr>
          </a:p>
          <a:p>
            <a:pPr algn="just"/>
            <a:r>
              <a:rPr kumimoji="1" lang="zh-CN" altLang="en-US" sz="3200" dirty="0">
                <a:latin typeface="宋体" panose="02010600030101010101" pitchFamily="2" charset="-122"/>
                <a:ea typeface="宋体" panose="02010600030101010101" pitchFamily="2" charset="-122"/>
              </a:rPr>
              <a:t>二叉平衡树能有效地</a:t>
            </a:r>
            <a:r>
              <a:rPr kumimoji="1" lang="zh-CN" altLang="en-US" sz="3200" dirty="0">
                <a:solidFill>
                  <a:srgbClr val="FFFF00"/>
                </a:solidFill>
                <a:latin typeface="宋体" panose="02010600030101010101" pitchFamily="2" charset="-122"/>
                <a:ea typeface="宋体" panose="02010600030101010101" pitchFamily="2" charset="-122"/>
              </a:rPr>
              <a:t>控制树的高度</a:t>
            </a:r>
            <a:r>
              <a:rPr kumimoji="1" lang="zh-CN" altLang="en-US" sz="3200" dirty="0">
                <a:latin typeface="宋体" panose="02010600030101010101" pitchFamily="2" charset="-122"/>
                <a:ea typeface="宋体" panose="02010600030101010101" pitchFamily="2" charset="-122"/>
              </a:rPr>
              <a:t>，避免产生普通搜索树的</a:t>
            </a:r>
            <a:r>
              <a:rPr kumimoji="1" lang="zh-CN" altLang="en-US" sz="3200" dirty="0">
                <a:ea typeface="宋体" panose="02010600030101010101" pitchFamily="2" charset="-122"/>
              </a:rPr>
              <a:t>“</a:t>
            </a:r>
            <a:r>
              <a:rPr kumimoji="1" lang="zh-CN" altLang="en-US" sz="3200" dirty="0">
                <a:solidFill>
                  <a:srgbClr val="FFFF00"/>
                </a:solidFill>
                <a:latin typeface="宋体" panose="02010600030101010101" pitchFamily="2" charset="-122"/>
                <a:ea typeface="宋体" panose="02010600030101010101" pitchFamily="2" charset="-122"/>
              </a:rPr>
              <a:t>退化</a:t>
            </a:r>
            <a:r>
              <a:rPr kumimoji="1" lang="zh-CN" altLang="en-US" sz="3200" dirty="0">
                <a:ea typeface="宋体" panose="02010600030101010101" pitchFamily="2" charset="-122"/>
              </a:rPr>
              <a:t>”</a:t>
            </a:r>
            <a:r>
              <a:rPr kumimoji="1" lang="zh-CN" altLang="en-US" sz="3200" dirty="0">
                <a:latin typeface="宋体" panose="02010600030101010101" pitchFamily="2" charset="-122"/>
                <a:ea typeface="宋体" panose="02010600030101010101" pitchFamily="2" charset="-122"/>
              </a:rPr>
              <a:t>树形。</a:t>
            </a:r>
          </a:p>
          <a:p>
            <a:pPr algn="just"/>
            <a:endParaRPr kumimoji="1" lang="zh-CN" altLang="en-US" sz="3200" dirty="0">
              <a:latin typeface="宋体" panose="02010600030101010101" pitchFamily="2" charset="-122"/>
              <a:ea typeface="宋体" panose="02010600030101010101" pitchFamily="2" charset="-122"/>
            </a:endParaRPr>
          </a:p>
          <a:p>
            <a:pPr algn="just"/>
            <a:r>
              <a:rPr kumimoji="1" lang="zh-CN" altLang="en-US" sz="3200" dirty="0"/>
              <a:t>只介绍二叉平衡树的插入，</a:t>
            </a:r>
            <a:r>
              <a:rPr kumimoji="1" lang="zh-CN" altLang="en-US" sz="3200" dirty="0">
                <a:solidFill>
                  <a:srgbClr val="FFFF00"/>
                </a:solidFill>
              </a:rPr>
              <a:t>不介绍二叉平衡树的删除。</a:t>
            </a:r>
            <a:endParaRPr kumimoji="1" lang="zh-CN" altLang="en-US" sz="3200" dirty="0">
              <a:latin typeface="宋体" panose="02010600030101010101" pitchFamily="2" charset="-122"/>
              <a:ea typeface="宋体" panose="02010600030101010101" pitchFamily="2" charset="-122"/>
            </a:endParaRPr>
          </a:p>
          <a:p>
            <a:pPr algn="just"/>
            <a:r>
              <a:rPr kumimoji="1" lang="zh-CN" altLang="en-US" sz="3200" dirty="0">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6375330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ChangeArrowheads="1"/>
          </p:cNvSpPr>
          <p:nvPr/>
        </p:nvSpPr>
        <p:spPr bwMode="auto">
          <a:xfrm>
            <a:off x="2633951" y="2380303"/>
            <a:ext cx="74600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zh-CN" altLang="en-US" sz="4000" dirty="0"/>
              <a:t>基于上述假设与准备，二叉平衡树的插入算法可分三种情况讨论</a:t>
            </a:r>
          </a:p>
        </p:txBody>
      </p:sp>
    </p:spTree>
    <p:extLst>
      <p:ext uri="{BB962C8B-B14F-4D97-AF65-F5344CB8AC3E}">
        <p14:creationId xmlns:p14="http://schemas.microsoft.com/office/powerpoint/2010/main" val="344016504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ChangeArrowheads="1"/>
          </p:cNvSpPr>
          <p:nvPr/>
        </p:nvSpPr>
        <p:spPr bwMode="auto">
          <a:xfrm>
            <a:off x="407719" y="349231"/>
            <a:ext cx="1137656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zh-CN" altLang="en-US" sz="2800" dirty="0">
                <a:solidFill>
                  <a:srgbClr val="FFFF00"/>
                </a:solidFill>
                <a:ea typeface="+mn-ea"/>
                <a:cs typeface="Times New Roman" panose="02020603050405020304" pitchFamily="18" charset="0"/>
              </a:rPr>
              <a:t>情况一（</a:t>
            </a:r>
            <a:r>
              <a:rPr kumimoji="1" lang="en-US" altLang="zh-CN" sz="2800" dirty="0">
                <a:solidFill>
                  <a:srgbClr val="FFFF00"/>
                </a:solidFill>
                <a:ea typeface="+mn-ea"/>
                <a:cs typeface="Times New Roman" panose="02020603050405020304" pitchFamily="18" charset="0"/>
              </a:rPr>
              <a:t>s</a:t>
            </a:r>
            <a:r>
              <a:rPr kumimoji="1" lang="zh-CN" altLang="en-US" sz="2800" dirty="0">
                <a:solidFill>
                  <a:srgbClr val="FFFF00"/>
                </a:solidFill>
                <a:ea typeface="+mn-ea"/>
                <a:cs typeface="Times New Roman" panose="02020603050405020304" pitchFamily="18" charset="0"/>
              </a:rPr>
              <a:t>的平衡因子等于</a:t>
            </a:r>
            <a:r>
              <a:rPr kumimoji="1" lang="en-US" altLang="zh-CN" sz="2800" dirty="0">
                <a:solidFill>
                  <a:srgbClr val="FFFF00"/>
                </a:solidFill>
                <a:ea typeface="+mn-ea"/>
                <a:cs typeface="Times New Roman" panose="02020603050405020304" pitchFamily="18" charset="0"/>
              </a:rPr>
              <a:t>0</a:t>
            </a:r>
            <a:r>
              <a:rPr kumimoji="1" lang="zh-CN" altLang="en-US" sz="2800" dirty="0">
                <a:solidFill>
                  <a:srgbClr val="FFFF00"/>
                </a:solidFill>
                <a:ea typeface="+mn-ea"/>
                <a:cs typeface="Times New Roman" panose="02020603050405020304" pitchFamily="18" charset="0"/>
              </a:rPr>
              <a:t>）</a:t>
            </a:r>
          </a:p>
          <a:p>
            <a:pPr marL="457200" indent="-457200" eaLnBrk="1" hangingPunct="1">
              <a:buFont typeface="Wingdings" panose="05000000000000000000" pitchFamily="2" charset="2"/>
              <a:buChar char="p"/>
            </a:pPr>
            <a:r>
              <a:rPr kumimoji="1" lang="en-US" altLang="zh-CN" sz="2800" dirty="0">
                <a:solidFill>
                  <a:schemeClr val="tx2"/>
                </a:solidFill>
                <a:ea typeface="+mn-ea"/>
                <a:cs typeface="Times New Roman" panose="02020603050405020304" pitchFamily="18" charset="0"/>
              </a:rPr>
              <a:t>s</a:t>
            </a:r>
            <a:r>
              <a:rPr kumimoji="1" lang="zh-CN" altLang="en-US" sz="2800" dirty="0">
                <a:solidFill>
                  <a:schemeClr val="tx2"/>
                </a:solidFill>
                <a:ea typeface="+mn-ea"/>
                <a:cs typeface="Times New Roman" panose="02020603050405020304" pitchFamily="18" charset="0"/>
              </a:rPr>
              <a:t>肯定为根，且从根结点到新结点</a:t>
            </a:r>
            <a:r>
              <a:rPr kumimoji="1" lang="en-US" altLang="zh-CN" sz="2800" dirty="0">
                <a:solidFill>
                  <a:schemeClr val="tx2"/>
                </a:solidFill>
                <a:ea typeface="+mn-ea"/>
                <a:cs typeface="Times New Roman" panose="02020603050405020304" pitchFamily="18" charset="0"/>
              </a:rPr>
              <a:t>q</a:t>
            </a:r>
            <a:r>
              <a:rPr kumimoji="1" lang="zh-CN" altLang="en-US" sz="2800" dirty="0">
                <a:solidFill>
                  <a:schemeClr val="tx2"/>
                </a:solidFill>
                <a:ea typeface="+mn-ea"/>
                <a:cs typeface="Times New Roman" panose="02020603050405020304" pitchFamily="18" charset="0"/>
              </a:rPr>
              <a:t>的插入位置的路径上，所有结点的平衡因子值均为</a:t>
            </a:r>
            <a:r>
              <a:rPr kumimoji="1" lang="en-US" altLang="zh-CN" sz="2800" dirty="0">
                <a:solidFill>
                  <a:schemeClr val="tx2"/>
                </a:solidFill>
                <a:ea typeface="+mn-ea"/>
                <a:cs typeface="Times New Roman" panose="02020603050405020304" pitchFamily="18" charset="0"/>
              </a:rPr>
              <a:t>0</a:t>
            </a:r>
          </a:p>
          <a:p>
            <a:pPr marL="457200" indent="-457200" eaLnBrk="1" hangingPunct="1">
              <a:buFont typeface="Wingdings" panose="05000000000000000000" pitchFamily="2" charset="2"/>
              <a:buChar char="p"/>
            </a:pPr>
            <a:r>
              <a:rPr kumimoji="1" lang="zh-CN" altLang="en-US" sz="2800" dirty="0">
                <a:solidFill>
                  <a:schemeClr val="tx2"/>
                </a:solidFill>
                <a:ea typeface="+mn-ea"/>
                <a:cs typeface="Times New Roman" panose="02020603050405020304" pitchFamily="18" charset="0"/>
              </a:rPr>
              <a:t>插入</a:t>
            </a:r>
            <a:r>
              <a:rPr kumimoji="1" lang="en-US" altLang="zh-CN" sz="2800" dirty="0">
                <a:solidFill>
                  <a:schemeClr val="tx2"/>
                </a:solidFill>
                <a:ea typeface="+mn-ea"/>
                <a:cs typeface="Times New Roman" panose="02020603050405020304" pitchFamily="18" charset="0"/>
              </a:rPr>
              <a:t>q</a:t>
            </a:r>
            <a:r>
              <a:rPr kumimoji="1" lang="zh-CN" altLang="en-US" sz="2800" dirty="0">
                <a:solidFill>
                  <a:schemeClr val="tx2"/>
                </a:solidFill>
                <a:ea typeface="+mn-ea"/>
                <a:cs typeface="Times New Roman" panose="02020603050405020304" pitchFamily="18" charset="0"/>
              </a:rPr>
              <a:t>后，只需将根结点的平衡因子改为</a:t>
            </a:r>
            <a:r>
              <a:rPr kumimoji="1" lang="en-US" altLang="zh-CN" sz="2800" dirty="0">
                <a:solidFill>
                  <a:schemeClr val="tx2"/>
                </a:solidFill>
                <a:ea typeface="+mn-ea"/>
                <a:cs typeface="Times New Roman" panose="02020603050405020304" pitchFamily="18" charset="0"/>
              </a:rPr>
              <a:t>+1</a:t>
            </a:r>
            <a:r>
              <a:rPr kumimoji="1" lang="zh-CN" altLang="en-US" sz="2800" dirty="0">
                <a:solidFill>
                  <a:schemeClr val="tx2"/>
                </a:solidFill>
                <a:ea typeface="+mn-ea"/>
                <a:cs typeface="Times New Roman" panose="02020603050405020304" pitchFamily="18" charset="0"/>
              </a:rPr>
              <a:t>，并且</a:t>
            </a:r>
            <a:r>
              <a:rPr kumimoji="1" lang="en-US" altLang="zh-CN" sz="2800" dirty="0">
                <a:solidFill>
                  <a:schemeClr val="tx2"/>
                </a:solidFill>
                <a:ea typeface="+mn-ea"/>
                <a:cs typeface="Times New Roman" panose="02020603050405020304" pitchFamily="18" charset="0"/>
              </a:rPr>
              <a:t>AVL</a:t>
            </a:r>
            <a:r>
              <a:rPr kumimoji="1" lang="zh-CN" altLang="en-US" sz="2800" dirty="0">
                <a:solidFill>
                  <a:schemeClr val="tx2"/>
                </a:solidFill>
                <a:ea typeface="+mn-ea"/>
                <a:cs typeface="Times New Roman" panose="02020603050405020304" pitchFamily="18" charset="0"/>
              </a:rPr>
              <a:t>树的高度加</a:t>
            </a:r>
            <a:r>
              <a:rPr kumimoji="1" lang="en-US" altLang="zh-CN" sz="2800" dirty="0">
                <a:solidFill>
                  <a:schemeClr val="tx2"/>
                </a:solidFill>
                <a:ea typeface="+mn-ea"/>
                <a:cs typeface="Times New Roman" panose="02020603050405020304" pitchFamily="18" charset="0"/>
              </a:rPr>
              <a:t>1</a:t>
            </a:r>
            <a:r>
              <a:rPr kumimoji="1" lang="zh-CN" altLang="en-US" sz="2800" dirty="0">
                <a:solidFill>
                  <a:schemeClr val="tx2"/>
                </a:solidFill>
                <a:ea typeface="+mn-ea"/>
                <a:cs typeface="Times New Roman" panose="02020603050405020304" pitchFamily="18" charset="0"/>
              </a:rPr>
              <a:t>，插入操作完成。 </a:t>
            </a:r>
          </a:p>
          <a:p>
            <a:pPr eaLnBrk="1" hangingPunct="1"/>
            <a:endParaRPr kumimoji="1" lang="zh-CN" altLang="en-US" sz="2800" dirty="0">
              <a:solidFill>
                <a:schemeClr val="tx2"/>
              </a:solidFill>
              <a:ea typeface="+mn-ea"/>
              <a:cs typeface="Times New Roman" panose="02020603050405020304" pitchFamily="18" charset="0"/>
            </a:endParaRPr>
          </a:p>
        </p:txBody>
      </p:sp>
      <p:sp>
        <p:nvSpPr>
          <p:cNvPr id="2" name="文本框 1"/>
          <p:cNvSpPr txBox="1"/>
          <p:nvPr/>
        </p:nvSpPr>
        <p:spPr>
          <a:xfrm>
            <a:off x="4075728" y="2490805"/>
            <a:ext cx="3382061"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sz="2400" b="1" dirty="0">
                <a:latin typeface="Times New Roman" panose="02020603050405020304" pitchFamily="18" charset="0"/>
                <a:cs typeface="Times New Roman" panose="02020603050405020304" pitchFamily="18" charset="0"/>
              </a:rPr>
              <a:t>因为在准备工作时，已经将除</a:t>
            </a:r>
            <a:r>
              <a:rPr lang="en-US" altLang="zh-CN" sz="2400" b="1" dirty="0">
                <a:latin typeface="Times New Roman" panose="02020603050405020304" pitchFamily="18" charset="0"/>
                <a:cs typeface="Times New Roman" panose="02020603050405020304" pitchFamily="18" charset="0"/>
              </a:rPr>
              <a:t>s</a:t>
            </a:r>
            <a:r>
              <a:rPr lang="zh-CN" altLang="en-US" sz="2400" b="1" dirty="0">
                <a:latin typeface="Times New Roman" panose="02020603050405020304" pitchFamily="18" charset="0"/>
                <a:cs typeface="Times New Roman" panose="02020603050405020304" pitchFamily="18" charset="0"/>
              </a:rPr>
              <a:t>之外其他结点的平衡因子修改完成</a:t>
            </a:r>
          </a:p>
        </p:txBody>
      </p:sp>
      <p:sp>
        <p:nvSpPr>
          <p:cNvPr id="9" name="椭圆 8"/>
          <p:cNvSpPr/>
          <p:nvPr/>
        </p:nvSpPr>
        <p:spPr>
          <a:xfrm>
            <a:off x="2160911" y="287869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22</a:t>
            </a:r>
            <a:endParaRPr lang="zh-CN" altLang="en-US" sz="2800" b="1" dirty="0">
              <a:latin typeface="Times New Roman" panose="02020603050405020304" pitchFamily="18" charset="0"/>
              <a:cs typeface="Times New Roman" panose="02020603050405020304" pitchFamily="18" charset="0"/>
            </a:endParaRPr>
          </a:p>
        </p:txBody>
      </p:sp>
      <p:cxnSp>
        <p:nvCxnSpPr>
          <p:cNvPr id="10" name="直接连接符 9"/>
          <p:cNvCxnSpPr>
            <a:stCxn id="12" idx="7"/>
            <a:endCxn id="9" idx="3"/>
          </p:cNvCxnSpPr>
          <p:nvPr/>
        </p:nvCxnSpPr>
        <p:spPr>
          <a:xfrm flipV="1">
            <a:off x="1834821" y="3431797"/>
            <a:ext cx="420987" cy="40836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745893" y="2878694"/>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12" name="椭圆 11"/>
          <p:cNvSpPr/>
          <p:nvPr/>
        </p:nvSpPr>
        <p:spPr>
          <a:xfrm>
            <a:off x="1281718" y="374526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16</a:t>
            </a:r>
            <a:endParaRPr lang="zh-CN" altLang="en-US" sz="2800" b="1" dirty="0">
              <a:latin typeface="Times New Roman" panose="02020603050405020304" pitchFamily="18" charset="0"/>
              <a:cs typeface="Times New Roman" panose="02020603050405020304" pitchFamily="18" charset="0"/>
            </a:endParaRPr>
          </a:p>
        </p:txBody>
      </p:sp>
      <p:sp>
        <p:nvSpPr>
          <p:cNvPr id="13" name="椭圆 12"/>
          <p:cNvSpPr/>
          <p:nvPr/>
        </p:nvSpPr>
        <p:spPr>
          <a:xfrm>
            <a:off x="2966034" y="377113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39</a:t>
            </a:r>
            <a:endParaRPr lang="zh-CN" altLang="en-US" sz="2800" b="1" dirty="0">
              <a:latin typeface="Times New Roman" panose="02020603050405020304" pitchFamily="18" charset="0"/>
              <a:cs typeface="Times New Roman" panose="02020603050405020304" pitchFamily="18" charset="0"/>
            </a:endParaRPr>
          </a:p>
        </p:txBody>
      </p:sp>
      <p:sp>
        <p:nvSpPr>
          <p:cNvPr id="14" name="椭圆 13"/>
          <p:cNvSpPr/>
          <p:nvPr/>
        </p:nvSpPr>
        <p:spPr>
          <a:xfrm>
            <a:off x="3642358" y="506603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44</a:t>
            </a:r>
            <a:endParaRPr lang="zh-CN" altLang="en-US" sz="2800" b="1" dirty="0">
              <a:latin typeface="Times New Roman" panose="02020603050405020304" pitchFamily="18" charset="0"/>
              <a:cs typeface="Times New Roman" panose="02020603050405020304" pitchFamily="18" charset="0"/>
            </a:endParaRPr>
          </a:p>
        </p:txBody>
      </p:sp>
      <p:sp>
        <p:nvSpPr>
          <p:cNvPr id="15" name="椭圆 14"/>
          <p:cNvSpPr/>
          <p:nvPr/>
        </p:nvSpPr>
        <p:spPr>
          <a:xfrm>
            <a:off x="1929718" y="511165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19</a:t>
            </a:r>
            <a:endParaRPr lang="zh-CN" altLang="en-US" sz="2800" b="1" dirty="0">
              <a:latin typeface="Times New Roman" panose="02020603050405020304" pitchFamily="18" charset="0"/>
              <a:cs typeface="Times New Roman" panose="02020603050405020304" pitchFamily="18" charset="0"/>
            </a:endParaRPr>
          </a:p>
        </p:txBody>
      </p:sp>
      <p:sp>
        <p:nvSpPr>
          <p:cNvPr id="16" name="椭圆 15"/>
          <p:cNvSpPr/>
          <p:nvPr/>
        </p:nvSpPr>
        <p:spPr>
          <a:xfrm>
            <a:off x="407719" y="506603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13</a:t>
            </a:r>
            <a:endParaRPr lang="zh-CN" altLang="en-US" sz="2800" b="1" dirty="0">
              <a:latin typeface="Times New Roman" panose="02020603050405020304" pitchFamily="18" charset="0"/>
              <a:cs typeface="Times New Roman" panose="02020603050405020304" pitchFamily="18" charset="0"/>
            </a:endParaRPr>
          </a:p>
        </p:txBody>
      </p:sp>
      <p:cxnSp>
        <p:nvCxnSpPr>
          <p:cNvPr id="18" name="直接连接符 17"/>
          <p:cNvCxnSpPr>
            <a:stCxn id="13" idx="1"/>
            <a:endCxn id="9" idx="5"/>
          </p:cNvCxnSpPr>
          <p:nvPr/>
        </p:nvCxnSpPr>
        <p:spPr>
          <a:xfrm flipH="1" flipV="1">
            <a:off x="2714014" y="3431797"/>
            <a:ext cx="346917" cy="4342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5" idx="0"/>
            <a:endCxn id="12" idx="5"/>
          </p:cNvCxnSpPr>
          <p:nvPr/>
        </p:nvCxnSpPr>
        <p:spPr>
          <a:xfrm flipH="1" flipV="1">
            <a:off x="1834821" y="4298372"/>
            <a:ext cx="418897" cy="81327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6" idx="0"/>
            <a:endCxn id="12" idx="3"/>
          </p:cNvCxnSpPr>
          <p:nvPr/>
        </p:nvCxnSpPr>
        <p:spPr>
          <a:xfrm flipV="1">
            <a:off x="731719" y="4298372"/>
            <a:ext cx="644896" cy="7676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4" idx="0"/>
            <a:endCxn id="13" idx="4"/>
          </p:cNvCxnSpPr>
          <p:nvPr/>
        </p:nvCxnSpPr>
        <p:spPr>
          <a:xfrm flipH="1" flipV="1">
            <a:off x="3290034" y="4419133"/>
            <a:ext cx="676324" cy="64690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993146" y="3520747"/>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32" name="矩形 31"/>
          <p:cNvSpPr/>
          <p:nvPr/>
        </p:nvSpPr>
        <p:spPr>
          <a:xfrm>
            <a:off x="2271322" y="4742583"/>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28" name="任意多边形 27"/>
          <p:cNvSpPr/>
          <p:nvPr/>
        </p:nvSpPr>
        <p:spPr>
          <a:xfrm>
            <a:off x="1234636" y="3384468"/>
            <a:ext cx="867296" cy="2529444"/>
          </a:xfrm>
          <a:custGeom>
            <a:avLst/>
            <a:gdLst>
              <a:gd name="connsiteX0" fmla="*/ 867296 w 867296"/>
              <a:gd name="connsiteY0" fmla="*/ 0 h 2529444"/>
              <a:gd name="connsiteX1" fmla="*/ 398 w 867296"/>
              <a:gd name="connsiteY1" fmla="*/ 700644 h 2529444"/>
              <a:gd name="connsiteX2" fmla="*/ 748543 w 867296"/>
              <a:gd name="connsiteY2" fmla="*/ 1911927 h 2529444"/>
              <a:gd name="connsiteX3" fmla="*/ 261655 w 867296"/>
              <a:gd name="connsiteY3" fmla="*/ 2529444 h 2529444"/>
            </a:gdLst>
            <a:ahLst/>
            <a:cxnLst>
              <a:cxn ang="0">
                <a:pos x="connsiteX0" y="connsiteY0"/>
              </a:cxn>
              <a:cxn ang="0">
                <a:pos x="connsiteX1" y="connsiteY1"/>
              </a:cxn>
              <a:cxn ang="0">
                <a:pos x="connsiteX2" y="connsiteY2"/>
              </a:cxn>
              <a:cxn ang="0">
                <a:pos x="connsiteX3" y="connsiteY3"/>
              </a:cxn>
            </a:cxnLst>
            <a:rect l="l" t="t" r="r" b="b"/>
            <a:pathLst>
              <a:path w="867296" h="2529444">
                <a:moveTo>
                  <a:pt x="867296" y="0"/>
                </a:moveTo>
                <a:cubicBezTo>
                  <a:pt x="443743" y="190995"/>
                  <a:pt x="20190" y="381990"/>
                  <a:pt x="398" y="700644"/>
                </a:cubicBezTo>
                <a:cubicBezTo>
                  <a:pt x="-19394" y="1019299"/>
                  <a:pt x="705000" y="1607127"/>
                  <a:pt x="748543" y="1911927"/>
                </a:cubicBezTo>
                <a:cubicBezTo>
                  <a:pt x="792086" y="2216727"/>
                  <a:pt x="526870" y="2373085"/>
                  <a:pt x="261655" y="2529444"/>
                </a:cubicBezTo>
              </a:path>
            </a:pathLst>
          </a:custGeom>
          <a:noFill/>
          <a:ln>
            <a:solidFill>
              <a:srgbClr val="FFFF00">
                <a:alpha val="96000"/>
              </a:srgb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a:off x="4282661" y="3996597"/>
            <a:ext cx="2989216" cy="74952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2758753" y="2662814"/>
            <a:ext cx="6809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grpSp>
        <p:nvGrpSpPr>
          <p:cNvPr id="50" name="组合 49"/>
          <p:cNvGrpSpPr/>
          <p:nvPr/>
        </p:nvGrpSpPr>
        <p:grpSpPr>
          <a:xfrm>
            <a:off x="7181808" y="2274586"/>
            <a:ext cx="3882639" cy="4282893"/>
            <a:chOff x="7181808" y="2274586"/>
            <a:chExt cx="3882639" cy="4282893"/>
          </a:xfrm>
        </p:grpSpPr>
        <p:sp>
          <p:nvSpPr>
            <p:cNvPr id="33" name="椭圆 32"/>
            <p:cNvSpPr/>
            <p:nvPr/>
          </p:nvSpPr>
          <p:spPr>
            <a:xfrm>
              <a:off x="7826704" y="59094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solidFill>
                    <a:srgbClr val="FFFF00"/>
                  </a:solidFill>
                  <a:latin typeface="Times New Roman" panose="02020603050405020304" pitchFamily="18" charset="0"/>
                  <a:cs typeface="Times New Roman" panose="02020603050405020304" pitchFamily="18" charset="0"/>
                </a:rPr>
                <a:t>18</a:t>
              </a:r>
              <a:endParaRPr lang="zh-CN" altLang="en-US" sz="2800" b="1" dirty="0">
                <a:solidFill>
                  <a:srgbClr val="FFFF00"/>
                </a:solidFill>
                <a:latin typeface="Times New Roman" panose="02020603050405020304" pitchFamily="18" charset="0"/>
                <a:cs typeface="Times New Roman" panose="02020603050405020304" pitchFamily="18" charset="0"/>
              </a:endParaRPr>
            </a:p>
          </p:txBody>
        </p:sp>
        <p:sp>
          <p:nvSpPr>
            <p:cNvPr id="34" name="椭圆 33"/>
            <p:cNvSpPr/>
            <p:nvPr/>
          </p:nvSpPr>
          <p:spPr>
            <a:xfrm>
              <a:off x="8935000" y="281494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22</a:t>
              </a:r>
              <a:endParaRPr lang="zh-CN" altLang="en-US" sz="2800" b="1" dirty="0">
                <a:latin typeface="Times New Roman" panose="02020603050405020304" pitchFamily="18" charset="0"/>
                <a:cs typeface="Times New Roman" panose="02020603050405020304" pitchFamily="18" charset="0"/>
              </a:endParaRPr>
            </a:p>
          </p:txBody>
        </p:sp>
        <p:cxnSp>
          <p:nvCxnSpPr>
            <p:cNvPr id="35" name="直接连接符 34"/>
            <p:cNvCxnSpPr>
              <a:stCxn id="37" idx="7"/>
              <a:endCxn id="34" idx="3"/>
            </p:cNvCxnSpPr>
            <p:nvPr/>
          </p:nvCxnSpPr>
          <p:spPr>
            <a:xfrm flipV="1">
              <a:off x="8608910" y="3368047"/>
              <a:ext cx="420987" cy="40836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8629427" y="2767241"/>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37" name="椭圆 36"/>
            <p:cNvSpPr/>
            <p:nvPr/>
          </p:nvSpPr>
          <p:spPr>
            <a:xfrm>
              <a:off x="8055807" y="368151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16</a:t>
              </a:r>
              <a:endParaRPr lang="zh-CN" altLang="en-US" sz="2800" b="1" dirty="0">
                <a:latin typeface="Times New Roman" panose="02020603050405020304" pitchFamily="18" charset="0"/>
                <a:cs typeface="Times New Roman" panose="02020603050405020304" pitchFamily="18" charset="0"/>
              </a:endParaRPr>
            </a:p>
          </p:txBody>
        </p:sp>
        <p:sp>
          <p:nvSpPr>
            <p:cNvPr id="38" name="椭圆 37"/>
            <p:cNvSpPr/>
            <p:nvPr/>
          </p:nvSpPr>
          <p:spPr>
            <a:xfrm>
              <a:off x="9740123" y="370738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39</a:t>
              </a:r>
              <a:endParaRPr lang="zh-CN" altLang="en-US" sz="2800" b="1" dirty="0">
                <a:latin typeface="Times New Roman" panose="02020603050405020304" pitchFamily="18" charset="0"/>
                <a:cs typeface="Times New Roman" panose="02020603050405020304" pitchFamily="18" charset="0"/>
              </a:endParaRPr>
            </a:p>
          </p:txBody>
        </p:sp>
        <p:sp>
          <p:nvSpPr>
            <p:cNvPr id="39" name="椭圆 38"/>
            <p:cNvSpPr/>
            <p:nvPr/>
          </p:nvSpPr>
          <p:spPr>
            <a:xfrm>
              <a:off x="10416447" y="500228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44</a:t>
              </a:r>
              <a:endParaRPr lang="zh-CN" altLang="en-US" sz="2800" b="1" dirty="0">
                <a:latin typeface="Times New Roman" panose="02020603050405020304" pitchFamily="18" charset="0"/>
                <a:cs typeface="Times New Roman" panose="02020603050405020304" pitchFamily="18" charset="0"/>
              </a:endParaRPr>
            </a:p>
          </p:txBody>
        </p:sp>
        <p:sp>
          <p:nvSpPr>
            <p:cNvPr id="40" name="椭圆 39"/>
            <p:cNvSpPr/>
            <p:nvPr/>
          </p:nvSpPr>
          <p:spPr>
            <a:xfrm>
              <a:off x="8703807" y="504790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19</a:t>
              </a:r>
              <a:endParaRPr lang="zh-CN" altLang="en-US" sz="2800" b="1" dirty="0">
                <a:latin typeface="Times New Roman" panose="02020603050405020304" pitchFamily="18" charset="0"/>
                <a:cs typeface="Times New Roman" panose="02020603050405020304" pitchFamily="18" charset="0"/>
              </a:endParaRPr>
            </a:p>
          </p:txBody>
        </p:sp>
        <p:sp>
          <p:nvSpPr>
            <p:cNvPr id="41" name="椭圆 40"/>
            <p:cNvSpPr/>
            <p:nvPr/>
          </p:nvSpPr>
          <p:spPr>
            <a:xfrm>
              <a:off x="7181808" y="500228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13</a:t>
              </a:r>
              <a:endParaRPr lang="zh-CN" altLang="en-US" sz="2800" b="1" dirty="0">
                <a:latin typeface="Times New Roman" panose="02020603050405020304" pitchFamily="18" charset="0"/>
                <a:cs typeface="Times New Roman" panose="02020603050405020304" pitchFamily="18" charset="0"/>
              </a:endParaRPr>
            </a:p>
          </p:txBody>
        </p:sp>
        <p:cxnSp>
          <p:nvCxnSpPr>
            <p:cNvPr id="42" name="直接连接符 41"/>
            <p:cNvCxnSpPr>
              <a:stCxn id="38" idx="1"/>
              <a:endCxn id="34" idx="5"/>
            </p:cNvCxnSpPr>
            <p:nvPr/>
          </p:nvCxnSpPr>
          <p:spPr>
            <a:xfrm flipH="1" flipV="1">
              <a:off x="9488103" y="3368047"/>
              <a:ext cx="346917" cy="4342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0" idx="0"/>
              <a:endCxn id="37" idx="5"/>
            </p:cNvCxnSpPr>
            <p:nvPr/>
          </p:nvCxnSpPr>
          <p:spPr>
            <a:xfrm flipH="1" flipV="1">
              <a:off x="8608910" y="4234622"/>
              <a:ext cx="418897" cy="81327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1" idx="0"/>
              <a:endCxn id="37" idx="3"/>
            </p:cNvCxnSpPr>
            <p:nvPr/>
          </p:nvCxnSpPr>
          <p:spPr>
            <a:xfrm flipV="1">
              <a:off x="7505808" y="4234622"/>
              <a:ext cx="644896" cy="7676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9" idx="0"/>
              <a:endCxn id="38" idx="4"/>
            </p:cNvCxnSpPr>
            <p:nvPr/>
          </p:nvCxnSpPr>
          <p:spPr>
            <a:xfrm flipH="1" flipV="1">
              <a:off x="10064123" y="4355383"/>
              <a:ext cx="676324" cy="64690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7767235" y="3456997"/>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47" name="矩形 46"/>
            <p:cNvSpPr/>
            <p:nvPr/>
          </p:nvSpPr>
          <p:spPr>
            <a:xfrm>
              <a:off x="9045411" y="4678833"/>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cxnSp>
          <p:nvCxnSpPr>
            <p:cNvPr id="48" name="直接连接符 47"/>
            <p:cNvCxnSpPr>
              <a:stCxn id="33" idx="7"/>
              <a:endCxn id="40" idx="3"/>
            </p:cNvCxnSpPr>
            <p:nvPr/>
          </p:nvCxnSpPr>
          <p:spPr>
            <a:xfrm flipV="1">
              <a:off x="8379807" y="5601004"/>
              <a:ext cx="418897" cy="40337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8044028" y="5469361"/>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56" name="文本框 55"/>
            <p:cNvSpPr txBox="1"/>
            <p:nvPr/>
          </p:nvSpPr>
          <p:spPr>
            <a:xfrm>
              <a:off x="7314592" y="5906442"/>
              <a:ext cx="6809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p</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57" name="文本框 56"/>
            <p:cNvSpPr txBox="1"/>
            <p:nvPr/>
          </p:nvSpPr>
          <p:spPr>
            <a:xfrm>
              <a:off x="9399632" y="2274586"/>
              <a:ext cx="6809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grpSp>
      <p:grpSp>
        <p:nvGrpSpPr>
          <p:cNvPr id="59" name="组合 58"/>
          <p:cNvGrpSpPr/>
          <p:nvPr/>
        </p:nvGrpSpPr>
        <p:grpSpPr>
          <a:xfrm>
            <a:off x="8589255" y="2313933"/>
            <a:ext cx="387015" cy="825011"/>
            <a:chOff x="8589255" y="2313933"/>
            <a:chExt cx="387015" cy="825011"/>
          </a:xfrm>
        </p:grpSpPr>
        <p:sp>
          <p:nvSpPr>
            <p:cNvPr id="61" name="矩形 60"/>
            <p:cNvSpPr/>
            <p:nvPr/>
          </p:nvSpPr>
          <p:spPr>
            <a:xfrm>
              <a:off x="8637716" y="2313933"/>
              <a:ext cx="338554" cy="461665"/>
            </a:xfrm>
            <a:prstGeom prst="rect">
              <a:avLst/>
            </a:prstGeom>
          </p:spPr>
          <p:txBody>
            <a:bodyPr wrap="none">
              <a:spAutoFit/>
            </a:bodyPr>
            <a:lstStyle/>
            <a:p>
              <a:r>
                <a:rPr lang="en-US" altLang="zh-CN" sz="2400" b="1" dirty="0">
                  <a:solidFill>
                    <a:srgbClr val="FFFF00"/>
                  </a:solidFill>
                  <a:latin typeface="Times New Roman" panose="02020603050405020304" pitchFamily="18" charset="0"/>
                  <a:cs typeface="Times New Roman" panose="02020603050405020304" pitchFamily="18" charset="0"/>
                </a:rPr>
                <a:t>1</a:t>
              </a:r>
              <a:endParaRPr lang="zh-CN" altLang="en-US" sz="2400" dirty="0">
                <a:solidFill>
                  <a:srgbClr val="FFFF00"/>
                </a:solidFill>
              </a:endParaRPr>
            </a:p>
          </p:txBody>
        </p:sp>
        <p:cxnSp>
          <p:nvCxnSpPr>
            <p:cNvPr id="55" name="直接连接符 54"/>
            <p:cNvCxnSpPr>
              <a:endCxn id="34" idx="2"/>
            </p:cNvCxnSpPr>
            <p:nvPr/>
          </p:nvCxnSpPr>
          <p:spPr>
            <a:xfrm>
              <a:off x="8589255" y="2878694"/>
              <a:ext cx="345745" cy="260250"/>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03225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ChangeArrowheads="1"/>
          </p:cNvSpPr>
          <p:nvPr/>
        </p:nvSpPr>
        <p:spPr bwMode="auto">
          <a:xfrm>
            <a:off x="407719" y="349231"/>
            <a:ext cx="1137656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zh-CN" altLang="en-US" sz="2800" dirty="0">
                <a:solidFill>
                  <a:srgbClr val="FFFF00"/>
                </a:solidFill>
                <a:ea typeface="+mn-ea"/>
                <a:cs typeface="Times New Roman" panose="02020603050405020304" pitchFamily="18" charset="0"/>
              </a:rPr>
              <a:t>情况一（</a:t>
            </a:r>
            <a:r>
              <a:rPr kumimoji="1" lang="en-US" altLang="zh-CN" sz="2800" dirty="0">
                <a:solidFill>
                  <a:srgbClr val="FFFF00"/>
                </a:solidFill>
                <a:ea typeface="+mn-ea"/>
                <a:cs typeface="Times New Roman" panose="02020603050405020304" pitchFamily="18" charset="0"/>
              </a:rPr>
              <a:t>s</a:t>
            </a:r>
            <a:r>
              <a:rPr kumimoji="1" lang="zh-CN" altLang="en-US" sz="2800" dirty="0">
                <a:solidFill>
                  <a:srgbClr val="FFFF00"/>
                </a:solidFill>
                <a:ea typeface="+mn-ea"/>
                <a:cs typeface="Times New Roman" panose="02020603050405020304" pitchFamily="18" charset="0"/>
              </a:rPr>
              <a:t>的平衡因子等于</a:t>
            </a:r>
            <a:r>
              <a:rPr kumimoji="1" lang="en-US" altLang="zh-CN" sz="2800" dirty="0">
                <a:solidFill>
                  <a:srgbClr val="FFFF00"/>
                </a:solidFill>
                <a:ea typeface="+mn-ea"/>
                <a:cs typeface="Times New Roman" panose="02020603050405020304" pitchFamily="18" charset="0"/>
              </a:rPr>
              <a:t>0</a:t>
            </a:r>
            <a:r>
              <a:rPr kumimoji="1" lang="zh-CN" altLang="en-US" sz="2800" dirty="0">
                <a:solidFill>
                  <a:srgbClr val="FFFF00"/>
                </a:solidFill>
                <a:ea typeface="+mn-ea"/>
                <a:cs typeface="Times New Roman" panose="02020603050405020304" pitchFamily="18" charset="0"/>
              </a:rPr>
              <a:t>）</a:t>
            </a:r>
          </a:p>
          <a:p>
            <a:pPr eaLnBrk="1" hangingPunct="1"/>
            <a:endParaRPr kumimoji="1" lang="zh-CN" altLang="en-US" sz="2800" dirty="0">
              <a:solidFill>
                <a:schemeClr val="tx2"/>
              </a:solidFill>
              <a:ea typeface="+mn-ea"/>
              <a:cs typeface="Times New Roman" panose="02020603050405020304" pitchFamily="18" charset="0"/>
            </a:endParaRPr>
          </a:p>
        </p:txBody>
      </p:sp>
      <p:sp>
        <p:nvSpPr>
          <p:cNvPr id="8" name="椭圆 7"/>
          <p:cNvSpPr/>
          <p:nvPr/>
        </p:nvSpPr>
        <p:spPr>
          <a:xfrm>
            <a:off x="2500145" y="191513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9" name="直接连接符 8"/>
          <p:cNvCxnSpPr>
            <a:endCxn id="8" idx="3"/>
          </p:cNvCxnSpPr>
          <p:nvPr/>
        </p:nvCxnSpPr>
        <p:spPr>
          <a:xfrm flipV="1">
            <a:off x="2174055" y="2468236"/>
            <a:ext cx="420987" cy="40836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8" idx="5"/>
          </p:cNvCxnSpPr>
          <p:nvPr/>
        </p:nvCxnSpPr>
        <p:spPr>
          <a:xfrm flipH="1" flipV="1">
            <a:off x="3053248" y="2468236"/>
            <a:ext cx="346917" cy="4342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64776" y="1374775"/>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 root</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3" name="矩形 2"/>
          <p:cNvSpPr/>
          <p:nvPr/>
        </p:nvSpPr>
        <p:spPr>
          <a:xfrm>
            <a:off x="1862204" y="2902469"/>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 name="矩形 12"/>
          <p:cNvSpPr/>
          <p:nvPr/>
        </p:nvSpPr>
        <p:spPr>
          <a:xfrm>
            <a:off x="3111713" y="2902469"/>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文本框 3"/>
          <p:cNvSpPr txBox="1"/>
          <p:nvPr/>
        </p:nvSpPr>
        <p:spPr>
          <a:xfrm>
            <a:off x="2109608" y="5352288"/>
            <a:ext cx="1429073" cy="523220"/>
          </a:xfrm>
          <a:prstGeom prst="rect">
            <a:avLst/>
          </a:prstGeom>
          <a:noFill/>
        </p:spPr>
        <p:txBody>
          <a:bodyPr wrap="square" rtlCol="0">
            <a:spAutoFit/>
          </a:bodyPr>
          <a:lstStyle/>
          <a:p>
            <a:r>
              <a:rPr lang="zh-CN" altLang="en-US" sz="2800" b="1" dirty="0"/>
              <a:t>插入前</a:t>
            </a:r>
          </a:p>
        </p:txBody>
      </p:sp>
      <p:sp>
        <p:nvSpPr>
          <p:cNvPr id="5" name="文本框 4"/>
          <p:cNvSpPr txBox="1"/>
          <p:nvPr/>
        </p:nvSpPr>
        <p:spPr>
          <a:xfrm>
            <a:off x="1171217" y="3569273"/>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6" name="左大括号 5"/>
          <p:cNvSpPr/>
          <p:nvPr/>
        </p:nvSpPr>
        <p:spPr>
          <a:xfrm>
            <a:off x="1536513" y="2902469"/>
            <a:ext cx="219135" cy="1926336"/>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大括号 6"/>
          <p:cNvSpPr/>
          <p:nvPr/>
        </p:nvSpPr>
        <p:spPr>
          <a:xfrm>
            <a:off x="3858371" y="2902469"/>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文本框 17"/>
          <p:cNvSpPr txBox="1"/>
          <p:nvPr/>
        </p:nvSpPr>
        <p:spPr>
          <a:xfrm>
            <a:off x="3987783" y="3569273"/>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19" name="椭圆 18"/>
          <p:cNvSpPr/>
          <p:nvPr/>
        </p:nvSpPr>
        <p:spPr>
          <a:xfrm>
            <a:off x="8479507" y="195955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20" name="直接连接符 19"/>
          <p:cNvCxnSpPr>
            <a:endCxn id="19" idx="3"/>
          </p:cNvCxnSpPr>
          <p:nvPr/>
        </p:nvCxnSpPr>
        <p:spPr>
          <a:xfrm flipV="1">
            <a:off x="8153417" y="2512653"/>
            <a:ext cx="420987" cy="40836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9" idx="5"/>
          </p:cNvCxnSpPr>
          <p:nvPr/>
        </p:nvCxnSpPr>
        <p:spPr>
          <a:xfrm flipH="1" flipV="1">
            <a:off x="9032610" y="2512653"/>
            <a:ext cx="346917" cy="4342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8944138" y="1419192"/>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 root</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23" name="矩形 22"/>
          <p:cNvSpPr/>
          <p:nvPr/>
        </p:nvSpPr>
        <p:spPr>
          <a:xfrm>
            <a:off x="7841566" y="2946886"/>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4" name="矩形 23"/>
          <p:cNvSpPr/>
          <p:nvPr/>
        </p:nvSpPr>
        <p:spPr>
          <a:xfrm>
            <a:off x="9091075" y="2946886"/>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5" name="文本框 24"/>
          <p:cNvSpPr txBox="1"/>
          <p:nvPr/>
        </p:nvSpPr>
        <p:spPr>
          <a:xfrm>
            <a:off x="8153417" y="5638591"/>
            <a:ext cx="1429073" cy="523220"/>
          </a:xfrm>
          <a:prstGeom prst="rect">
            <a:avLst/>
          </a:prstGeom>
          <a:noFill/>
        </p:spPr>
        <p:txBody>
          <a:bodyPr wrap="square" rtlCol="0">
            <a:spAutoFit/>
          </a:bodyPr>
          <a:lstStyle/>
          <a:p>
            <a:r>
              <a:rPr lang="zh-CN" altLang="en-US" sz="2800" b="1" dirty="0"/>
              <a:t>插入后</a:t>
            </a:r>
          </a:p>
        </p:txBody>
      </p:sp>
      <p:sp>
        <p:nvSpPr>
          <p:cNvPr id="26" name="文本框 25"/>
          <p:cNvSpPr txBox="1"/>
          <p:nvPr/>
        </p:nvSpPr>
        <p:spPr>
          <a:xfrm>
            <a:off x="6851411" y="3686391"/>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27" name="左大括号 26"/>
          <p:cNvSpPr/>
          <p:nvPr/>
        </p:nvSpPr>
        <p:spPr>
          <a:xfrm>
            <a:off x="7515875" y="2946886"/>
            <a:ext cx="251391" cy="2405402"/>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右大括号 27"/>
          <p:cNvSpPr/>
          <p:nvPr/>
        </p:nvSpPr>
        <p:spPr>
          <a:xfrm>
            <a:off x="9837733" y="2946886"/>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文本框 28"/>
          <p:cNvSpPr txBox="1"/>
          <p:nvPr/>
        </p:nvSpPr>
        <p:spPr>
          <a:xfrm>
            <a:off x="9967145" y="3613690"/>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12" name="矩形 11"/>
          <p:cNvSpPr/>
          <p:nvPr/>
        </p:nvSpPr>
        <p:spPr>
          <a:xfrm>
            <a:off x="7828304" y="4895430"/>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14" name="任意多边形 13"/>
          <p:cNvSpPr/>
          <p:nvPr/>
        </p:nvSpPr>
        <p:spPr>
          <a:xfrm>
            <a:off x="8031350" y="2375354"/>
            <a:ext cx="482281" cy="2622073"/>
          </a:xfrm>
          <a:custGeom>
            <a:avLst/>
            <a:gdLst>
              <a:gd name="connsiteX0" fmla="*/ 482281 w 482281"/>
              <a:gd name="connsiteY0" fmla="*/ 9502 h 2622073"/>
              <a:gd name="connsiteX1" fmla="*/ 54769 w 482281"/>
              <a:gd name="connsiteY1" fmla="*/ 401388 h 2622073"/>
              <a:gd name="connsiteX2" fmla="*/ 19143 w 482281"/>
              <a:gd name="connsiteY2" fmla="*/ 2622073 h 2622073"/>
            </a:gdLst>
            <a:ahLst/>
            <a:cxnLst>
              <a:cxn ang="0">
                <a:pos x="connsiteX0" y="connsiteY0"/>
              </a:cxn>
              <a:cxn ang="0">
                <a:pos x="connsiteX1" y="connsiteY1"/>
              </a:cxn>
              <a:cxn ang="0">
                <a:pos x="connsiteX2" y="connsiteY2"/>
              </a:cxn>
            </a:cxnLst>
            <a:rect l="l" t="t" r="r" b="b"/>
            <a:pathLst>
              <a:path w="482281" h="2622073">
                <a:moveTo>
                  <a:pt x="482281" y="9502"/>
                </a:moveTo>
                <a:cubicBezTo>
                  <a:pt x="307120" y="-12270"/>
                  <a:pt x="131959" y="-34041"/>
                  <a:pt x="54769" y="401388"/>
                </a:cubicBezTo>
                <a:cubicBezTo>
                  <a:pt x="-22421" y="836817"/>
                  <a:pt x="-1639" y="1729445"/>
                  <a:pt x="19143" y="2622073"/>
                </a:cubicBezTo>
              </a:path>
            </a:pathLst>
          </a:custGeom>
          <a:noFill/>
          <a:ln w="381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形标注 14"/>
          <p:cNvSpPr/>
          <p:nvPr/>
        </p:nvSpPr>
        <p:spPr>
          <a:xfrm>
            <a:off x="5676405" y="1203728"/>
            <a:ext cx="1977857" cy="1103190"/>
          </a:xfrm>
          <a:prstGeom prst="wedgeEllipseCallout">
            <a:avLst>
              <a:gd name="adj1" fmla="val 82965"/>
              <a:gd name="adj2" fmla="val 71112"/>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2400" b="1" dirty="0">
                <a:latin typeface="Times New Roman" panose="02020603050405020304" pitchFamily="18" charset="0"/>
                <a:cs typeface="Times New Roman" panose="02020603050405020304" pitchFamily="18" charset="0"/>
              </a:rPr>
              <a:t>沿途结点</a:t>
            </a:r>
            <a:r>
              <a:rPr lang="en-US" altLang="zh-CN" sz="2400" b="1" dirty="0">
                <a:latin typeface="Times New Roman" panose="02020603050405020304" pitchFamily="18" charset="0"/>
                <a:cs typeface="Times New Roman" panose="02020603050405020304" pitchFamily="18" charset="0"/>
              </a:rPr>
              <a:t>bf</a:t>
            </a:r>
            <a:r>
              <a:rPr lang="zh-CN" altLang="en-US" sz="2400" b="1" dirty="0">
                <a:latin typeface="Times New Roman" panose="02020603050405020304" pitchFamily="18" charset="0"/>
                <a:cs typeface="Times New Roman" panose="02020603050405020304" pitchFamily="18" charset="0"/>
              </a:rPr>
              <a:t>为</a:t>
            </a:r>
            <a:r>
              <a:rPr lang="en-US" altLang="zh-CN" sz="2400" b="1" dirty="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31092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475012" y="287768"/>
            <a:ext cx="1106780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zh-CN" altLang="en-US" sz="2800" dirty="0">
                <a:solidFill>
                  <a:srgbClr val="FFFF00"/>
                </a:solidFill>
                <a:ea typeface="+mn-ea"/>
                <a:cs typeface="Times New Roman" panose="02020603050405020304" pitchFamily="18" charset="0"/>
              </a:rPr>
              <a:t>情况二（</a:t>
            </a:r>
            <a:r>
              <a:rPr kumimoji="1" lang="en-US" altLang="zh-CN" sz="2800" dirty="0">
                <a:solidFill>
                  <a:srgbClr val="FFFF00"/>
                </a:solidFill>
                <a:ea typeface="+mn-ea"/>
                <a:cs typeface="Times New Roman" panose="02020603050405020304" pitchFamily="18" charset="0"/>
              </a:rPr>
              <a:t>s</a:t>
            </a:r>
            <a:r>
              <a:rPr kumimoji="1" lang="zh-CN" altLang="en-US" sz="2800" dirty="0">
                <a:solidFill>
                  <a:srgbClr val="FFFF00"/>
                </a:solidFill>
                <a:ea typeface="+mn-ea"/>
                <a:cs typeface="Times New Roman" panose="02020603050405020304" pitchFamily="18" charset="0"/>
              </a:rPr>
              <a:t>的平衡因子等于</a:t>
            </a:r>
            <a:r>
              <a:rPr kumimoji="1" lang="en-US" altLang="zh-CN" sz="2800" dirty="0">
                <a:solidFill>
                  <a:srgbClr val="FFFF00"/>
                </a:solidFill>
                <a:ea typeface="+mn-ea"/>
                <a:cs typeface="Times New Roman" panose="02020603050405020304" pitchFamily="18" charset="0"/>
              </a:rPr>
              <a:t>-1</a:t>
            </a:r>
            <a:r>
              <a:rPr kumimoji="1" lang="zh-CN" altLang="en-US" sz="2800" dirty="0">
                <a:solidFill>
                  <a:srgbClr val="FFFF00"/>
                </a:solidFill>
                <a:ea typeface="+mn-ea"/>
                <a:cs typeface="Times New Roman" panose="02020603050405020304" pitchFamily="18" charset="0"/>
              </a:rPr>
              <a:t>）</a:t>
            </a:r>
          </a:p>
          <a:p>
            <a:pPr eaLnBrk="1" hangingPunct="1"/>
            <a:endParaRPr kumimoji="1" lang="en-US" altLang="zh-CN" sz="2800" dirty="0">
              <a:solidFill>
                <a:schemeClr val="tx2"/>
              </a:solidFill>
              <a:ea typeface="+mn-ea"/>
              <a:cs typeface="Times New Roman" panose="02020603050405020304" pitchFamily="18" charset="0"/>
            </a:endParaRPr>
          </a:p>
          <a:p>
            <a:pPr eaLnBrk="1" hangingPunct="1"/>
            <a:r>
              <a:rPr kumimoji="1" lang="en-US" altLang="zh-CN" sz="2800" dirty="0">
                <a:solidFill>
                  <a:schemeClr val="tx2"/>
                </a:solidFill>
                <a:ea typeface="+mn-ea"/>
                <a:cs typeface="Times New Roman" panose="02020603050405020304" pitchFamily="18" charset="0"/>
              </a:rPr>
              <a:t>s</a:t>
            </a:r>
            <a:r>
              <a:rPr kumimoji="1" lang="zh-CN" altLang="en-US" sz="2800" dirty="0">
                <a:solidFill>
                  <a:schemeClr val="tx2"/>
                </a:solidFill>
                <a:ea typeface="+mn-ea"/>
                <a:cs typeface="Times New Roman" panose="02020603050405020304" pitchFamily="18" charset="0"/>
              </a:rPr>
              <a:t>的平衡因子为</a:t>
            </a:r>
            <a:r>
              <a:rPr kumimoji="1" lang="en-US" altLang="zh-CN" sz="2800" dirty="0">
                <a:solidFill>
                  <a:schemeClr val="tx2"/>
                </a:solidFill>
                <a:ea typeface="+mn-ea"/>
                <a:cs typeface="Times New Roman" panose="02020603050405020304" pitchFamily="18" charset="0"/>
              </a:rPr>
              <a:t>-1</a:t>
            </a:r>
            <a:r>
              <a:rPr kumimoji="1" lang="zh-CN" altLang="en-US" sz="2800" dirty="0">
                <a:solidFill>
                  <a:schemeClr val="tx2"/>
                </a:solidFill>
                <a:ea typeface="+mn-ea"/>
                <a:cs typeface="Times New Roman" panose="02020603050405020304" pitchFamily="18" charset="0"/>
              </a:rPr>
              <a:t>，并假定</a:t>
            </a:r>
            <a:r>
              <a:rPr kumimoji="1" lang="en-US" altLang="zh-CN" sz="2800" dirty="0">
                <a:solidFill>
                  <a:schemeClr val="tx2"/>
                </a:solidFill>
                <a:ea typeface="+mn-ea"/>
                <a:cs typeface="Times New Roman" panose="02020603050405020304" pitchFamily="18" charset="0"/>
              </a:rPr>
              <a:t>q</a:t>
            </a:r>
            <a:r>
              <a:rPr kumimoji="1" lang="zh-CN" altLang="en-US" sz="2800" dirty="0">
                <a:solidFill>
                  <a:schemeClr val="tx2"/>
                </a:solidFill>
                <a:ea typeface="+mn-ea"/>
                <a:cs typeface="Times New Roman" panose="02020603050405020304" pitchFamily="18" charset="0"/>
              </a:rPr>
              <a:t>插在</a:t>
            </a:r>
            <a:r>
              <a:rPr kumimoji="1" lang="en-US" altLang="zh-CN" sz="2800" dirty="0">
                <a:solidFill>
                  <a:schemeClr val="tx2"/>
                </a:solidFill>
                <a:ea typeface="+mn-ea"/>
                <a:cs typeface="Times New Roman" panose="02020603050405020304" pitchFamily="18" charset="0"/>
              </a:rPr>
              <a:t>s</a:t>
            </a:r>
            <a:r>
              <a:rPr kumimoji="1" lang="zh-CN" altLang="en-US" sz="2800" dirty="0">
                <a:solidFill>
                  <a:schemeClr val="tx2"/>
                </a:solidFill>
                <a:ea typeface="+mn-ea"/>
                <a:cs typeface="Times New Roman" panose="02020603050405020304" pitchFamily="18" charset="0"/>
              </a:rPr>
              <a:t>的左子树上，则新结点</a:t>
            </a:r>
            <a:r>
              <a:rPr kumimoji="1" lang="en-US" altLang="zh-CN" sz="2800" dirty="0">
                <a:solidFill>
                  <a:schemeClr val="tx2"/>
                </a:solidFill>
                <a:ea typeface="+mn-ea"/>
                <a:cs typeface="Times New Roman" panose="02020603050405020304" pitchFamily="18" charset="0"/>
              </a:rPr>
              <a:t>q</a:t>
            </a:r>
            <a:r>
              <a:rPr kumimoji="1" lang="zh-CN" altLang="en-US" sz="2800" dirty="0">
                <a:solidFill>
                  <a:schemeClr val="tx2"/>
                </a:solidFill>
                <a:ea typeface="+mn-ea"/>
                <a:cs typeface="Times New Roman" panose="02020603050405020304" pitchFamily="18" charset="0"/>
              </a:rPr>
              <a:t>插在结点</a:t>
            </a:r>
            <a:r>
              <a:rPr kumimoji="1" lang="en-US" altLang="zh-CN" sz="2800" dirty="0">
                <a:solidFill>
                  <a:schemeClr val="tx2"/>
                </a:solidFill>
                <a:ea typeface="+mn-ea"/>
                <a:cs typeface="Times New Roman" panose="02020603050405020304" pitchFamily="18" charset="0"/>
              </a:rPr>
              <a:t>s</a:t>
            </a:r>
            <a:r>
              <a:rPr kumimoji="1" lang="zh-CN" altLang="en-US" sz="2800" dirty="0">
                <a:solidFill>
                  <a:srgbClr val="FFFF00"/>
                </a:solidFill>
                <a:ea typeface="+mn-ea"/>
                <a:cs typeface="Times New Roman" panose="02020603050405020304" pitchFamily="18" charset="0"/>
              </a:rPr>
              <a:t>较矮</a:t>
            </a:r>
            <a:r>
              <a:rPr kumimoji="1" lang="zh-CN" altLang="en-US" sz="2800" dirty="0">
                <a:solidFill>
                  <a:schemeClr val="tx2"/>
                </a:solidFill>
                <a:ea typeface="+mn-ea"/>
                <a:cs typeface="Times New Roman" panose="02020603050405020304" pitchFamily="18" charset="0"/>
              </a:rPr>
              <a:t>的子树上，则插入后只需令</a:t>
            </a:r>
            <a:r>
              <a:rPr kumimoji="1" lang="en-US" altLang="zh-CN" sz="2800" dirty="0">
                <a:solidFill>
                  <a:schemeClr val="tx2"/>
                </a:solidFill>
                <a:ea typeface="+mn-ea"/>
                <a:cs typeface="Times New Roman" panose="02020603050405020304" pitchFamily="18" charset="0"/>
              </a:rPr>
              <a:t>s</a:t>
            </a:r>
            <a:r>
              <a:rPr kumimoji="1" lang="zh-CN" altLang="en-US" sz="2800" dirty="0">
                <a:solidFill>
                  <a:schemeClr val="tx2"/>
                </a:solidFill>
                <a:ea typeface="+mn-ea"/>
                <a:cs typeface="Times New Roman" panose="02020603050405020304" pitchFamily="18" charset="0"/>
              </a:rPr>
              <a:t>的平衡因子为</a:t>
            </a:r>
            <a:r>
              <a:rPr kumimoji="1" lang="en-US" altLang="zh-CN" sz="2800" dirty="0">
                <a:solidFill>
                  <a:schemeClr val="tx2"/>
                </a:solidFill>
                <a:ea typeface="+mn-ea"/>
                <a:cs typeface="Times New Roman" panose="02020603050405020304" pitchFamily="18" charset="0"/>
              </a:rPr>
              <a:t>0</a:t>
            </a:r>
            <a:r>
              <a:rPr kumimoji="1" lang="zh-CN" altLang="en-US" sz="2800" dirty="0">
                <a:solidFill>
                  <a:schemeClr val="tx2"/>
                </a:solidFill>
                <a:ea typeface="+mn-ea"/>
                <a:cs typeface="Times New Roman" panose="02020603050405020304" pitchFamily="18" charset="0"/>
              </a:rPr>
              <a:t>，插入算法终止。 </a:t>
            </a:r>
          </a:p>
        </p:txBody>
      </p:sp>
      <p:grpSp>
        <p:nvGrpSpPr>
          <p:cNvPr id="12" name="组合 11"/>
          <p:cNvGrpSpPr/>
          <p:nvPr/>
        </p:nvGrpSpPr>
        <p:grpSpPr>
          <a:xfrm>
            <a:off x="475012" y="2596305"/>
            <a:ext cx="3882639" cy="3790238"/>
            <a:chOff x="7181808" y="2767241"/>
            <a:chExt cx="3882639" cy="3790238"/>
          </a:xfrm>
        </p:grpSpPr>
        <p:sp>
          <p:nvSpPr>
            <p:cNvPr id="13" name="椭圆 12"/>
            <p:cNvSpPr/>
            <p:nvPr/>
          </p:nvSpPr>
          <p:spPr>
            <a:xfrm>
              <a:off x="7826704" y="59094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solidFill>
                    <a:schemeClr val="tx1"/>
                  </a:solidFill>
                  <a:latin typeface="Times New Roman" panose="02020603050405020304" pitchFamily="18" charset="0"/>
                  <a:cs typeface="Times New Roman" panose="02020603050405020304" pitchFamily="18" charset="0"/>
                </a:rPr>
                <a:t>18</a:t>
              </a:r>
              <a:endParaRPr lang="zh-CN" altLang="en-US" sz="2800" b="1" dirty="0">
                <a:solidFill>
                  <a:schemeClr val="tx1"/>
                </a:solidFill>
                <a:latin typeface="Times New Roman" panose="02020603050405020304" pitchFamily="18" charset="0"/>
                <a:cs typeface="Times New Roman" panose="02020603050405020304" pitchFamily="18" charset="0"/>
              </a:endParaRPr>
            </a:p>
          </p:txBody>
        </p:sp>
        <p:sp>
          <p:nvSpPr>
            <p:cNvPr id="14" name="椭圆 13"/>
            <p:cNvSpPr/>
            <p:nvPr/>
          </p:nvSpPr>
          <p:spPr>
            <a:xfrm>
              <a:off x="8935000" y="281494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22</a:t>
              </a:r>
              <a:endParaRPr lang="zh-CN" altLang="en-US" sz="2800" b="1" dirty="0">
                <a:latin typeface="Times New Roman" panose="02020603050405020304" pitchFamily="18" charset="0"/>
                <a:cs typeface="Times New Roman" panose="02020603050405020304" pitchFamily="18" charset="0"/>
              </a:endParaRPr>
            </a:p>
          </p:txBody>
        </p:sp>
        <p:cxnSp>
          <p:nvCxnSpPr>
            <p:cNvPr id="15" name="直接连接符 14"/>
            <p:cNvCxnSpPr>
              <a:stCxn id="17" idx="7"/>
              <a:endCxn id="14" idx="3"/>
            </p:cNvCxnSpPr>
            <p:nvPr/>
          </p:nvCxnSpPr>
          <p:spPr>
            <a:xfrm flipV="1">
              <a:off x="8608910" y="3368047"/>
              <a:ext cx="420987" cy="40836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8629427" y="2767241"/>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17" name="椭圆 16"/>
            <p:cNvSpPr/>
            <p:nvPr/>
          </p:nvSpPr>
          <p:spPr>
            <a:xfrm>
              <a:off x="8055807" y="368151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16</a:t>
              </a:r>
              <a:endParaRPr lang="zh-CN" altLang="en-US" sz="2800" b="1" dirty="0">
                <a:latin typeface="Times New Roman" panose="02020603050405020304" pitchFamily="18" charset="0"/>
                <a:cs typeface="Times New Roman" panose="02020603050405020304" pitchFamily="18" charset="0"/>
              </a:endParaRPr>
            </a:p>
          </p:txBody>
        </p:sp>
        <p:sp>
          <p:nvSpPr>
            <p:cNvPr id="18" name="椭圆 17"/>
            <p:cNvSpPr/>
            <p:nvPr/>
          </p:nvSpPr>
          <p:spPr>
            <a:xfrm>
              <a:off x="9740123" y="370738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39</a:t>
              </a:r>
              <a:endParaRPr lang="zh-CN" altLang="en-US" sz="2800" b="1" dirty="0">
                <a:latin typeface="Times New Roman" panose="02020603050405020304" pitchFamily="18" charset="0"/>
                <a:cs typeface="Times New Roman" panose="02020603050405020304" pitchFamily="18" charset="0"/>
              </a:endParaRPr>
            </a:p>
          </p:txBody>
        </p:sp>
        <p:sp>
          <p:nvSpPr>
            <p:cNvPr id="19" name="椭圆 18"/>
            <p:cNvSpPr/>
            <p:nvPr/>
          </p:nvSpPr>
          <p:spPr>
            <a:xfrm>
              <a:off x="10416447" y="500228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44</a:t>
              </a:r>
              <a:endParaRPr lang="zh-CN" altLang="en-US" sz="2800" b="1" dirty="0">
                <a:latin typeface="Times New Roman" panose="02020603050405020304" pitchFamily="18" charset="0"/>
                <a:cs typeface="Times New Roman" panose="02020603050405020304" pitchFamily="18" charset="0"/>
              </a:endParaRPr>
            </a:p>
          </p:txBody>
        </p:sp>
        <p:sp>
          <p:nvSpPr>
            <p:cNvPr id="20" name="椭圆 19"/>
            <p:cNvSpPr/>
            <p:nvPr/>
          </p:nvSpPr>
          <p:spPr>
            <a:xfrm>
              <a:off x="8703807" y="504790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19</a:t>
              </a:r>
              <a:endParaRPr lang="zh-CN" altLang="en-US" sz="2800" b="1" dirty="0">
                <a:latin typeface="Times New Roman" panose="02020603050405020304" pitchFamily="18" charset="0"/>
                <a:cs typeface="Times New Roman" panose="02020603050405020304" pitchFamily="18" charset="0"/>
              </a:endParaRPr>
            </a:p>
          </p:txBody>
        </p:sp>
        <p:sp>
          <p:nvSpPr>
            <p:cNvPr id="21" name="椭圆 20"/>
            <p:cNvSpPr/>
            <p:nvPr/>
          </p:nvSpPr>
          <p:spPr>
            <a:xfrm>
              <a:off x="7181808" y="500228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13</a:t>
              </a:r>
              <a:endParaRPr lang="zh-CN" altLang="en-US" sz="2800" b="1" dirty="0">
                <a:latin typeface="Times New Roman" panose="02020603050405020304" pitchFamily="18" charset="0"/>
                <a:cs typeface="Times New Roman" panose="02020603050405020304" pitchFamily="18" charset="0"/>
              </a:endParaRPr>
            </a:p>
          </p:txBody>
        </p:sp>
        <p:cxnSp>
          <p:nvCxnSpPr>
            <p:cNvPr id="22" name="直接连接符 21"/>
            <p:cNvCxnSpPr>
              <a:stCxn id="18" idx="1"/>
              <a:endCxn id="14" idx="5"/>
            </p:cNvCxnSpPr>
            <p:nvPr/>
          </p:nvCxnSpPr>
          <p:spPr>
            <a:xfrm flipH="1" flipV="1">
              <a:off x="9488103" y="3368047"/>
              <a:ext cx="346917" cy="4342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0" idx="0"/>
              <a:endCxn id="17" idx="5"/>
            </p:cNvCxnSpPr>
            <p:nvPr/>
          </p:nvCxnSpPr>
          <p:spPr>
            <a:xfrm flipH="1" flipV="1">
              <a:off x="8608910" y="4234622"/>
              <a:ext cx="418897" cy="81327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1" idx="0"/>
              <a:endCxn id="17" idx="3"/>
            </p:cNvCxnSpPr>
            <p:nvPr/>
          </p:nvCxnSpPr>
          <p:spPr>
            <a:xfrm flipV="1">
              <a:off x="7505808" y="4234622"/>
              <a:ext cx="644896" cy="7676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9" idx="0"/>
              <a:endCxn id="18" idx="4"/>
            </p:cNvCxnSpPr>
            <p:nvPr/>
          </p:nvCxnSpPr>
          <p:spPr>
            <a:xfrm flipH="1" flipV="1">
              <a:off x="10064123" y="4355383"/>
              <a:ext cx="676324" cy="64690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3" idx="7"/>
              <a:endCxn id="20" idx="3"/>
            </p:cNvCxnSpPr>
            <p:nvPr/>
          </p:nvCxnSpPr>
          <p:spPr>
            <a:xfrm flipV="1">
              <a:off x="8379807" y="5601004"/>
              <a:ext cx="418897" cy="40337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右箭头 31"/>
          <p:cNvSpPr/>
          <p:nvPr/>
        </p:nvSpPr>
        <p:spPr>
          <a:xfrm>
            <a:off x="4597898" y="3960847"/>
            <a:ext cx="2989216" cy="74952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7685989" y="2722569"/>
            <a:ext cx="3925887" cy="3790238"/>
            <a:chOff x="7181808" y="2767241"/>
            <a:chExt cx="3925887" cy="3790238"/>
          </a:xfrm>
        </p:grpSpPr>
        <p:sp>
          <p:nvSpPr>
            <p:cNvPr id="34" name="椭圆 33"/>
            <p:cNvSpPr/>
            <p:nvPr/>
          </p:nvSpPr>
          <p:spPr>
            <a:xfrm>
              <a:off x="7826704" y="59094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solidFill>
                    <a:schemeClr val="tx1"/>
                  </a:solidFill>
                  <a:latin typeface="Times New Roman" panose="02020603050405020304" pitchFamily="18" charset="0"/>
                  <a:cs typeface="Times New Roman" panose="02020603050405020304" pitchFamily="18" charset="0"/>
                </a:rPr>
                <a:t>18</a:t>
              </a:r>
              <a:endParaRPr lang="zh-CN" altLang="en-US" sz="2800" b="1" dirty="0">
                <a:solidFill>
                  <a:schemeClr val="tx1"/>
                </a:solidFill>
                <a:latin typeface="Times New Roman" panose="02020603050405020304" pitchFamily="18" charset="0"/>
                <a:cs typeface="Times New Roman" panose="02020603050405020304" pitchFamily="18" charset="0"/>
              </a:endParaRPr>
            </a:p>
          </p:txBody>
        </p:sp>
        <p:sp>
          <p:nvSpPr>
            <p:cNvPr id="35" name="椭圆 34"/>
            <p:cNvSpPr/>
            <p:nvPr/>
          </p:nvSpPr>
          <p:spPr>
            <a:xfrm>
              <a:off x="8935000" y="281494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22</a:t>
              </a:r>
              <a:endParaRPr lang="zh-CN" altLang="en-US" sz="2800" b="1" dirty="0">
                <a:latin typeface="Times New Roman" panose="02020603050405020304" pitchFamily="18" charset="0"/>
                <a:cs typeface="Times New Roman" panose="02020603050405020304" pitchFamily="18" charset="0"/>
              </a:endParaRPr>
            </a:p>
          </p:txBody>
        </p:sp>
        <p:cxnSp>
          <p:nvCxnSpPr>
            <p:cNvPr id="36" name="直接连接符 35"/>
            <p:cNvCxnSpPr>
              <a:stCxn id="38" idx="7"/>
              <a:endCxn id="35" idx="3"/>
            </p:cNvCxnSpPr>
            <p:nvPr/>
          </p:nvCxnSpPr>
          <p:spPr>
            <a:xfrm flipV="1">
              <a:off x="8608910" y="3368047"/>
              <a:ext cx="420987" cy="40836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8629427" y="2767241"/>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38" name="椭圆 37"/>
            <p:cNvSpPr/>
            <p:nvPr/>
          </p:nvSpPr>
          <p:spPr>
            <a:xfrm>
              <a:off x="8055807" y="368151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16</a:t>
              </a:r>
              <a:endParaRPr lang="zh-CN" altLang="en-US" sz="2800" b="1" dirty="0">
                <a:latin typeface="Times New Roman" panose="02020603050405020304" pitchFamily="18" charset="0"/>
                <a:cs typeface="Times New Roman" panose="02020603050405020304" pitchFamily="18" charset="0"/>
              </a:endParaRPr>
            </a:p>
          </p:txBody>
        </p:sp>
        <p:sp>
          <p:nvSpPr>
            <p:cNvPr id="39" name="椭圆 38"/>
            <p:cNvSpPr/>
            <p:nvPr/>
          </p:nvSpPr>
          <p:spPr>
            <a:xfrm>
              <a:off x="9740123" y="370738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39</a:t>
              </a:r>
              <a:endParaRPr lang="zh-CN" altLang="en-US" sz="2800" b="1" dirty="0">
                <a:latin typeface="Times New Roman" panose="02020603050405020304" pitchFamily="18" charset="0"/>
                <a:cs typeface="Times New Roman" panose="02020603050405020304" pitchFamily="18" charset="0"/>
              </a:endParaRPr>
            </a:p>
          </p:txBody>
        </p:sp>
        <p:sp>
          <p:nvSpPr>
            <p:cNvPr id="40" name="椭圆 39"/>
            <p:cNvSpPr/>
            <p:nvPr/>
          </p:nvSpPr>
          <p:spPr>
            <a:xfrm>
              <a:off x="10416447" y="500228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44</a:t>
              </a:r>
              <a:endParaRPr lang="zh-CN" altLang="en-US" sz="2800" b="1" dirty="0">
                <a:latin typeface="Times New Roman" panose="02020603050405020304" pitchFamily="18" charset="0"/>
                <a:cs typeface="Times New Roman" panose="02020603050405020304" pitchFamily="18" charset="0"/>
              </a:endParaRPr>
            </a:p>
          </p:txBody>
        </p:sp>
        <p:sp>
          <p:nvSpPr>
            <p:cNvPr id="41" name="椭圆 40"/>
            <p:cNvSpPr/>
            <p:nvPr/>
          </p:nvSpPr>
          <p:spPr>
            <a:xfrm>
              <a:off x="8703807" y="504790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19</a:t>
              </a:r>
              <a:endParaRPr lang="zh-CN" altLang="en-US" sz="2800" b="1" dirty="0">
                <a:latin typeface="Times New Roman" panose="02020603050405020304" pitchFamily="18" charset="0"/>
                <a:cs typeface="Times New Roman" panose="02020603050405020304" pitchFamily="18" charset="0"/>
              </a:endParaRPr>
            </a:p>
          </p:txBody>
        </p:sp>
        <p:sp>
          <p:nvSpPr>
            <p:cNvPr id="42" name="椭圆 41"/>
            <p:cNvSpPr/>
            <p:nvPr/>
          </p:nvSpPr>
          <p:spPr>
            <a:xfrm>
              <a:off x="7181808" y="500228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13</a:t>
              </a:r>
              <a:endParaRPr lang="zh-CN" altLang="en-US" sz="2800" b="1" dirty="0">
                <a:latin typeface="Times New Roman" panose="02020603050405020304" pitchFamily="18" charset="0"/>
                <a:cs typeface="Times New Roman" panose="02020603050405020304" pitchFamily="18" charset="0"/>
              </a:endParaRPr>
            </a:p>
          </p:txBody>
        </p:sp>
        <p:cxnSp>
          <p:nvCxnSpPr>
            <p:cNvPr id="43" name="直接连接符 42"/>
            <p:cNvCxnSpPr>
              <a:stCxn id="39" idx="1"/>
              <a:endCxn id="35" idx="5"/>
            </p:cNvCxnSpPr>
            <p:nvPr/>
          </p:nvCxnSpPr>
          <p:spPr>
            <a:xfrm flipH="1" flipV="1">
              <a:off x="9488103" y="3368047"/>
              <a:ext cx="346917" cy="4342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1" idx="0"/>
              <a:endCxn id="38" idx="5"/>
            </p:cNvCxnSpPr>
            <p:nvPr/>
          </p:nvCxnSpPr>
          <p:spPr>
            <a:xfrm flipH="1" flipV="1">
              <a:off x="8608910" y="4234622"/>
              <a:ext cx="418897" cy="81327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42" idx="0"/>
              <a:endCxn id="38" idx="3"/>
            </p:cNvCxnSpPr>
            <p:nvPr/>
          </p:nvCxnSpPr>
          <p:spPr>
            <a:xfrm flipV="1">
              <a:off x="7505808" y="4234622"/>
              <a:ext cx="644896" cy="7676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40" idx="0"/>
              <a:endCxn id="39" idx="4"/>
            </p:cNvCxnSpPr>
            <p:nvPr/>
          </p:nvCxnSpPr>
          <p:spPr>
            <a:xfrm flipH="1" flipV="1">
              <a:off x="10064123" y="4355383"/>
              <a:ext cx="676324" cy="64690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0167550" y="3302089"/>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cxnSp>
          <p:nvCxnSpPr>
            <p:cNvPr id="49" name="直接连接符 48"/>
            <p:cNvCxnSpPr>
              <a:stCxn id="34" idx="7"/>
              <a:endCxn id="41" idx="3"/>
            </p:cNvCxnSpPr>
            <p:nvPr/>
          </p:nvCxnSpPr>
          <p:spPr>
            <a:xfrm flipV="1">
              <a:off x="8379807" y="5601004"/>
              <a:ext cx="418897" cy="40337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8044028" y="5469361"/>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51" name="文本框 50"/>
            <p:cNvSpPr txBox="1"/>
            <p:nvPr/>
          </p:nvSpPr>
          <p:spPr>
            <a:xfrm>
              <a:off x="9552887" y="5490827"/>
              <a:ext cx="6809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p</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52" name="文本框 51"/>
            <p:cNvSpPr txBox="1"/>
            <p:nvPr/>
          </p:nvSpPr>
          <p:spPr>
            <a:xfrm>
              <a:off x="10426713" y="3704393"/>
              <a:ext cx="6809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grpSp>
      <p:sp>
        <p:nvSpPr>
          <p:cNvPr id="3" name="任意多边形 2"/>
          <p:cNvSpPr/>
          <p:nvPr/>
        </p:nvSpPr>
        <p:spPr>
          <a:xfrm>
            <a:off x="2885704" y="2873829"/>
            <a:ext cx="546682" cy="1282535"/>
          </a:xfrm>
          <a:custGeom>
            <a:avLst/>
            <a:gdLst>
              <a:gd name="connsiteX0" fmla="*/ 0 w 546682"/>
              <a:gd name="connsiteY0" fmla="*/ 0 h 1282535"/>
              <a:gd name="connsiteX1" fmla="*/ 546265 w 546682"/>
              <a:gd name="connsiteY1" fmla="*/ 724394 h 1282535"/>
              <a:gd name="connsiteX2" fmla="*/ 71252 w 546682"/>
              <a:gd name="connsiteY2" fmla="*/ 1282535 h 1282535"/>
            </a:gdLst>
            <a:ahLst/>
            <a:cxnLst>
              <a:cxn ang="0">
                <a:pos x="connsiteX0" y="connsiteY0"/>
              </a:cxn>
              <a:cxn ang="0">
                <a:pos x="connsiteX1" y="connsiteY1"/>
              </a:cxn>
              <a:cxn ang="0">
                <a:pos x="connsiteX2" y="connsiteY2"/>
              </a:cxn>
            </a:cxnLst>
            <a:rect l="l" t="t" r="r" b="b"/>
            <a:pathLst>
              <a:path w="546682" h="1282535">
                <a:moveTo>
                  <a:pt x="0" y="0"/>
                </a:moveTo>
                <a:cubicBezTo>
                  <a:pt x="267195" y="255319"/>
                  <a:pt x="534390" y="510638"/>
                  <a:pt x="546265" y="724394"/>
                </a:cubicBezTo>
                <a:cubicBezTo>
                  <a:pt x="558140" y="938150"/>
                  <a:pt x="314696" y="1110342"/>
                  <a:pt x="71252" y="1282535"/>
                </a:cubicBezTo>
              </a:path>
            </a:pathLst>
          </a:custGeom>
          <a:noFill/>
          <a:ln w="3175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9983043" y="49375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solidFill>
                  <a:srgbClr val="FFFF00"/>
                </a:solidFill>
                <a:latin typeface="Times New Roman" panose="02020603050405020304" pitchFamily="18" charset="0"/>
                <a:cs typeface="Times New Roman" panose="02020603050405020304" pitchFamily="18" charset="0"/>
              </a:rPr>
              <a:t>24</a:t>
            </a:r>
            <a:endParaRPr lang="zh-CN" altLang="en-US" sz="2800" b="1" dirty="0">
              <a:solidFill>
                <a:srgbClr val="FFFF00"/>
              </a:solidFill>
              <a:latin typeface="Times New Roman" panose="02020603050405020304" pitchFamily="18" charset="0"/>
              <a:cs typeface="Times New Roman" panose="02020603050405020304" pitchFamily="18" charset="0"/>
            </a:endParaRPr>
          </a:p>
        </p:txBody>
      </p:sp>
      <p:cxnSp>
        <p:nvCxnSpPr>
          <p:cNvPr id="55" name="直接连接符 54"/>
          <p:cNvCxnSpPr>
            <a:stCxn id="54" idx="0"/>
            <a:endCxn id="39" idx="4"/>
          </p:cNvCxnSpPr>
          <p:nvPr/>
        </p:nvCxnSpPr>
        <p:spPr>
          <a:xfrm flipV="1">
            <a:off x="10307043" y="4310711"/>
            <a:ext cx="261261" cy="62686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9933284" y="4515293"/>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59" name="矩形 58"/>
          <p:cNvSpPr/>
          <p:nvPr/>
        </p:nvSpPr>
        <p:spPr>
          <a:xfrm>
            <a:off x="3484233" y="3117461"/>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grpSp>
        <p:nvGrpSpPr>
          <p:cNvPr id="60" name="组合 59"/>
          <p:cNvGrpSpPr/>
          <p:nvPr/>
        </p:nvGrpSpPr>
        <p:grpSpPr>
          <a:xfrm>
            <a:off x="10747473" y="2824537"/>
            <a:ext cx="387015" cy="825011"/>
            <a:chOff x="8589255" y="2313933"/>
            <a:chExt cx="387015" cy="825011"/>
          </a:xfrm>
        </p:grpSpPr>
        <p:sp>
          <p:nvSpPr>
            <p:cNvPr id="61" name="矩形 60"/>
            <p:cNvSpPr/>
            <p:nvPr/>
          </p:nvSpPr>
          <p:spPr>
            <a:xfrm>
              <a:off x="8637716" y="2313933"/>
              <a:ext cx="338554" cy="461665"/>
            </a:xfrm>
            <a:prstGeom prst="rect">
              <a:avLst/>
            </a:prstGeom>
          </p:spPr>
          <p:txBody>
            <a:bodyPr wrap="none">
              <a:spAutoFit/>
            </a:bodyPr>
            <a:lstStyle/>
            <a:p>
              <a:r>
                <a:rPr lang="en-US" altLang="zh-CN" sz="2400" b="1" dirty="0">
                  <a:solidFill>
                    <a:srgbClr val="FFFF00"/>
                  </a:solidFill>
                  <a:latin typeface="Times New Roman" panose="02020603050405020304" pitchFamily="18" charset="0"/>
                  <a:cs typeface="Times New Roman" panose="02020603050405020304" pitchFamily="18" charset="0"/>
                </a:rPr>
                <a:t>0</a:t>
              </a:r>
              <a:endParaRPr lang="zh-CN" altLang="en-US" sz="2400" dirty="0">
                <a:solidFill>
                  <a:srgbClr val="FFFF00"/>
                </a:solidFill>
              </a:endParaRPr>
            </a:p>
          </p:txBody>
        </p:sp>
        <p:cxnSp>
          <p:nvCxnSpPr>
            <p:cNvPr id="62" name="直接连接符 61"/>
            <p:cNvCxnSpPr/>
            <p:nvPr/>
          </p:nvCxnSpPr>
          <p:spPr>
            <a:xfrm>
              <a:off x="8589255" y="2878694"/>
              <a:ext cx="345745" cy="260250"/>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52831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 grpId="0" animBg="1"/>
      <p:bldP spid="54" grpId="0" animBg="1"/>
      <p:bldP spid="58" grpId="0"/>
      <p:bldP spid="5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ChangeArrowheads="1"/>
          </p:cNvSpPr>
          <p:nvPr/>
        </p:nvSpPr>
        <p:spPr bwMode="auto">
          <a:xfrm>
            <a:off x="407719" y="349231"/>
            <a:ext cx="1137656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zh-CN" altLang="en-US" sz="2800" dirty="0">
                <a:solidFill>
                  <a:srgbClr val="FFFF00"/>
                </a:solidFill>
                <a:cs typeface="Times New Roman" panose="02020603050405020304" pitchFamily="18" charset="0"/>
              </a:rPr>
              <a:t>情况二（</a:t>
            </a:r>
            <a:r>
              <a:rPr kumimoji="1" lang="en-US" altLang="zh-CN" sz="2800" dirty="0">
                <a:solidFill>
                  <a:srgbClr val="FFFF00"/>
                </a:solidFill>
                <a:cs typeface="Times New Roman" panose="02020603050405020304" pitchFamily="18" charset="0"/>
              </a:rPr>
              <a:t>s</a:t>
            </a:r>
            <a:r>
              <a:rPr kumimoji="1" lang="zh-CN" altLang="en-US" sz="2800" dirty="0">
                <a:solidFill>
                  <a:srgbClr val="FFFF00"/>
                </a:solidFill>
                <a:cs typeface="Times New Roman" panose="02020603050405020304" pitchFamily="18" charset="0"/>
              </a:rPr>
              <a:t>的平衡因子等于</a:t>
            </a:r>
            <a:r>
              <a:rPr kumimoji="1" lang="en-US" altLang="zh-CN" sz="2800" dirty="0">
                <a:solidFill>
                  <a:srgbClr val="FFFF00"/>
                </a:solidFill>
                <a:cs typeface="Times New Roman" panose="02020603050405020304" pitchFamily="18" charset="0"/>
              </a:rPr>
              <a:t>-1</a:t>
            </a:r>
            <a:r>
              <a:rPr kumimoji="1" lang="zh-CN" altLang="en-US" sz="2800" dirty="0">
                <a:solidFill>
                  <a:srgbClr val="FFFF00"/>
                </a:solidFill>
                <a:cs typeface="Times New Roman" panose="02020603050405020304" pitchFamily="18" charset="0"/>
              </a:rPr>
              <a:t>）</a:t>
            </a:r>
          </a:p>
          <a:p>
            <a:pPr eaLnBrk="1" hangingPunct="1"/>
            <a:endParaRPr kumimoji="1" lang="zh-CN" altLang="en-US" sz="2800" dirty="0">
              <a:solidFill>
                <a:schemeClr val="tx2"/>
              </a:solidFill>
              <a:ea typeface="+mn-ea"/>
              <a:cs typeface="Times New Roman" panose="02020603050405020304" pitchFamily="18" charset="0"/>
            </a:endParaRPr>
          </a:p>
        </p:txBody>
      </p:sp>
      <p:sp>
        <p:nvSpPr>
          <p:cNvPr id="8" name="椭圆 7"/>
          <p:cNvSpPr/>
          <p:nvPr/>
        </p:nvSpPr>
        <p:spPr>
          <a:xfrm>
            <a:off x="2500145" y="191513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9" name="直接连接符 8"/>
          <p:cNvCxnSpPr>
            <a:endCxn id="8" idx="3"/>
          </p:cNvCxnSpPr>
          <p:nvPr/>
        </p:nvCxnSpPr>
        <p:spPr>
          <a:xfrm flipV="1">
            <a:off x="2174055" y="2468236"/>
            <a:ext cx="420987" cy="40836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8" idx="5"/>
          </p:cNvCxnSpPr>
          <p:nvPr/>
        </p:nvCxnSpPr>
        <p:spPr>
          <a:xfrm flipH="1" flipV="1">
            <a:off x="3053248" y="2468236"/>
            <a:ext cx="346917" cy="4342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64776" y="1374775"/>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3" name="矩形 2"/>
          <p:cNvSpPr/>
          <p:nvPr/>
        </p:nvSpPr>
        <p:spPr>
          <a:xfrm>
            <a:off x="1862204" y="2902469"/>
            <a:ext cx="576903" cy="154800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 name="矩形 12"/>
          <p:cNvSpPr/>
          <p:nvPr/>
        </p:nvSpPr>
        <p:spPr>
          <a:xfrm>
            <a:off x="3111713" y="2902469"/>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文本框 3"/>
          <p:cNvSpPr txBox="1"/>
          <p:nvPr/>
        </p:nvSpPr>
        <p:spPr>
          <a:xfrm>
            <a:off x="2109608" y="5352288"/>
            <a:ext cx="1429073" cy="523220"/>
          </a:xfrm>
          <a:prstGeom prst="rect">
            <a:avLst/>
          </a:prstGeom>
          <a:noFill/>
        </p:spPr>
        <p:txBody>
          <a:bodyPr wrap="square" rtlCol="0">
            <a:spAutoFit/>
          </a:bodyPr>
          <a:lstStyle/>
          <a:p>
            <a:r>
              <a:rPr lang="zh-CN" altLang="en-US" sz="2800" b="1" dirty="0"/>
              <a:t>插入前</a:t>
            </a:r>
          </a:p>
        </p:txBody>
      </p:sp>
      <p:sp>
        <p:nvSpPr>
          <p:cNvPr id="5" name="文本框 4"/>
          <p:cNvSpPr txBox="1"/>
          <p:nvPr/>
        </p:nvSpPr>
        <p:spPr>
          <a:xfrm>
            <a:off x="861437" y="3533750"/>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6" name="左大括号 5"/>
          <p:cNvSpPr/>
          <p:nvPr/>
        </p:nvSpPr>
        <p:spPr>
          <a:xfrm>
            <a:off x="1536513" y="2902469"/>
            <a:ext cx="219135" cy="1548000"/>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大括号 6"/>
          <p:cNvSpPr/>
          <p:nvPr/>
        </p:nvSpPr>
        <p:spPr>
          <a:xfrm>
            <a:off x="3858371" y="2902469"/>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文本框 17"/>
          <p:cNvSpPr txBox="1"/>
          <p:nvPr/>
        </p:nvSpPr>
        <p:spPr>
          <a:xfrm>
            <a:off x="3987783" y="3569273"/>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19" name="椭圆 18"/>
          <p:cNvSpPr/>
          <p:nvPr/>
        </p:nvSpPr>
        <p:spPr>
          <a:xfrm>
            <a:off x="8479507" y="195955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20" name="直接连接符 19"/>
          <p:cNvCxnSpPr>
            <a:endCxn id="19" idx="3"/>
          </p:cNvCxnSpPr>
          <p:nvPr/>
        </p:nvCxnSpPr>
        <p:spPr>
          <a:xfrm flipV="1">
            <a:off x="8153417" y="2512653"/>
            <a:ext cx="420987" cy="40836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9" idx="5"/>
          </p:cNvCxnSpPr>
          <p:nvPr/>
        </p:nvCxnSpPr>
        <p:spPr>
          <a:xfrm flipH="1" flipV="1">
            <a:off x="9032610" y="2512653"/>
            <a:ext cx="346917" cy="4342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8944138" y="1419192"/>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23" name="矩形 22"/>
          <p:cNvSpPr/>
          <p:nvPr/>
        </p:nvSpPr>
        <p:spPr>
          <a:xfrm>
            <a:off x="7841566" y="2946886"/>
            <a:ext cx="576903" cy="1387493"/>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4" name="矩形 23"/>
          <p:cNvSpPr/>
          <p:nvPr/>
        </p:nvSpPr>
        <p:spPr>
          <a:xfrm>
            <a:off x="9091075" y="2946886"/>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5" name="文本框 24"/>
          <p:cNvSpPr txBox="1"/>
          <p:nvPr/>
        </p:nvSpPr>
        <p:spPr>
          <a:xfrm>
            <a:off x="8229601" y="5352288"/>
            <a:ext cx="1429073" cy="523220"/>
          </a:xfrm>
          <a:prstGeom prst="rect">
            <a:avLst/>
          </a:prstGeom>
          <a:noFill/>
        </p:spPr>
        <p:txBody>
          <a:bodyPr wrap="square" rtlCol="0">
            <a:spAutoFit/>
          </a:bodyPr>
          <a:lstStyle/>
          <a:p>
            <a:r>
              <a:rPr lang="zh-CN" altLang="en-US" sz="2800" b="1" dirty="0"/>
              <a:t>插入后</a:t>
            </a:r>
          </a:p>
        </p:txBody>
      </p:sp>
      <p:sp>
        <p:nvSpPr>
          <p:cNvPr id="26" name="文本框 25"/>
          <p:cNvSpPr txBox="1"/>
          <p:nvPr/>
        </p:nvSpPr>
        <p:spPr>
          <a:xfrm>
            <a:off x="7043769" y="3630606"/>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27" name="左大括号 26"/>
          <p:cNvSpPr/>
          <p:nvPr/>
        </p:nvSpPr>
        <p:spPr>
          <a:xfrm>
            <a:off x="7515875" y="2946886"/>
            <a:ext cx="211757" cy="1926336"/>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右大括号 27"/>
          <p:cNvSpPr/>
          <p:nvPr/>
        </p:nvSpPr>
        <p:spPr>
          <a:xfrm>
            <a:off x="9837733" y="2946886"/>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文本框 28"/>
          <p:cNvSpPr txBox="1"/>
          <p:nvPr/>
        </p:nvSpPr>
        <p:spPr>
          <a:xfrm>
            <a:off x="9967145" y="3613690"/>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12" name="矩形 11"/>
          <p:cNvSpPr/>
          <p:nvPr/>
        </p:nvSpPr>
        <p:spPr>
          <a:xfrm>
            <a:off x="7838992" y="4349739"/>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14" name="任意多边形 13"/>
          <p:cNvSpPr/>
          <p:nvPr/>
        </p:nvSpPr>
        <p:spPr>
          <a:xfrm>
            <a:off x="8031350" y="2375354"/>
            <a:ext cx="482281" cy="2075115"/>
          </a:xfrm>
          <a:custGeom>
            <a:avLst/>
            <a:gdLst>
              <a:gd name="connsiteX0" fmla="*/ 482281 w 482281"/>
              <a:gd name="connsiteY0" fmla="*/ 9502 h 2622073"/>
              <a:gd name="connsiteX1" fmla="*/ 54769 w 482281"/>
              <a:gd name="connsiteY1" fmla="*/ 401388 h 2622073"/>
              <a:gd name="connsiteX2" fmla="*/ 19143 w 482281"/>
              <a:gd name="connsiteY2" fmla="*/ 2622073 h 2622073"/>
            </a:gdLst>
            <a:ahLst/>
            <a:cxnLst>
              <a:cxn ang="0">
                <a:pos x="connsiteX0" y="connsiteY0"/>
              </a:cxn>
              <a:cxn ang="0">
                <a:pos x="connsiteX1" y="connsiteY1"/>
              </a:cxn>
              <a:cxn ang="0">
                <a:pos x="connsiteX2" y="connsiteY2"/>
              </a:cxn>
            </a:cxnLst>
            <a:rect l="l" t="t" r="r" b="b"/>
            <a:pathLst>
              <a:path w="482281" h="2622073">
                <a:moveTo>
                  <a:pt x="482281" y="9502"/>
                </a:moveTo>
                <a:cubicBezTo>
                  <a:pt x="307120" y="-12270"/>
                  <a:pt x="131959" y="-34041"/>
                  <a:pt x="54769" y="401388"/>
                </a:cubicBezTo>
                <a:cubicBezTo>
                  <a:pt x="-22421" y="836817"/>
                  <a:pt x="-1639" y="1729445"/>
                  <a:pt x="19143" y="2622073"/>
                </a:cubicBezTo>
              </a:path>
            </a:pathLst>
          </a:custGeom>
          <a:noFill/>
          <a:ln w="381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形标注 14"/>
          <p:cNvSpPr/>
          <p:nvPr/>
        </p:nvSpPr>
        <p:spPr>
          <a:xfrm>
            <a:off x="5676405" y="1203728"/>
            <a:ext cx="1977857" cy="1103190"/>
          </a:xfrm>
          <a:prstGeom prst="wedgeEllipseCallout">
            <a:avLst>
              <a:gd name="adj1" fmla="val 82965"/>
              <a:gd name="adj2" fmla="val 71112"/>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2400" b="1" dirty="0">
                <a:latin typeface="Times New Roman" panose="02020603050405020304" pitchFamily="18" charset="0"/>
                <a:cs typeface="Times New Roman" panose="02020603050405020304" pitchFamily="18" charset="0"/>
              </a:rPr>
              <a:t>沿途结点</a:t>
            </a:r>
            <a:r>
              <a:rPr lang="en-US" altLang="zh-CN" sz="2400" b="1" dirty="0">
                <a:latin typeface="Times New Roman" panose="02020603050405020304" pitchFamily="18" charset="0"/>
                <a:cs typeface="Times New Roman" panose="02020603050405020304" pitchFamily="18" charset="0"/>
              </a:rPr>
              <a:t>bf</a:t>
            </a:r>
            <a:r>
              <a:rPr lang="zh-CN" altLang="en-US" sz="2400" b="1" dirty="0">
                <a:latin typeface="Times New Roman" panose="02020603050405020304" pitchFamily="18" charset="0"/>
                <a:cs typeface="Times New Roman" panose="02020603050405020304" pitchFamily="18" charset="0"/>
              </a:rPr>
              <a:t>为</a:t>
            </a:r>
            <a:r>
              <a:rPr lang="en-US" altLang="zh-CN" sz="2400" b="1" dirty="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66150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189862" y="98829"/>
            <a:ext cx="1124897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zh-CN" altLang="en-US" sz="2800" dirty="0">
                <a:solidFill>
                  <a:srgbClr val="FFFF00"/>
                </a:solidFill>
                <a:ea typeface="+mn-ea"/>
                <a:cs typeface="Times New Roman" panose="02020603050405020304" pitchFamily="18" charset="0"/>
              </a:rPr>
              <a:t>情况三</a:t>
            </a:r>
            <a:r>
              <a:rPr kumimoji="1" lang="en-US" altLang="zh-CN" sz="2800" dirty="0">
                <a:solidFill>
                  <a:srgbClr val="FFFF00"/>
                </a:solidFill>
                <a:ea typeface="+mn-ea"/>
                <a:cs typeface="Times New Roman" panose="02020603050405020304" pitchFamily="18" charset="0"/>
              </a:rPr>
              <a:t>: </a:t>
            </a:r>
            <a:r>
              <a:rPr kumimoji="1" lang="zh-CN" altLang="en-US" sz="2800" dirty="0">
                <a:solidFill>
                  <a:srgbClr val="FFFF00"/>
                </a:solidFill>
                <a:ea typeface="+mn-ea"/>
                <a:cs typeface="Times New Roman" panose="02020603050405020304" pitchFamily="18" charset="0"/>
              </a:rPr>
              <a:t>（</a:t>
            </a:r>
            <a:r>
              <a:rPr kumimoji="1" lang="en-US" altLang="zh-CN" sz="2800" dirty="0">
                <a:solidFill>
                  <a:srgbClr val="FFFF00"/>
                </a:solidFill>
                <a:ea typeface="+mn-ea"/>
                <a:cs typeface="Times New Roman" panose="02020603050405020304" pitchFamily="18" charset="0"/>
              </a:rPr>
              <a:t>s</a:t>
            </a:r>
            <a:r>
              <a:rPr kumimoji="1" lang="zh-CN" altLang="en-US" sz="2800" dirty="0">
                <a:solidFill>
                  <a:srgbClr val="FFFF00"/>
                </a:solidFill>
                <a:ea typeface="+mn-ea"/>
                <a:cs typeface="Times New Roman" panose="02020603050405020304" pitchFamily="18" charset="0"/>
              </a:rPr>
              <a:t>的平衡因子等于</a:t>
            </a:r>
            <a:r>
              <a:rPr kumimoji="1" lang="en-US" altLang="zh-CN" sz="2800" dirty="0">
                <a:solidFill>
                  <a:srgbClr val="FFFF00"/>
                </a:solidFill>
                <a:ea typeface="+mn-ea"/>
                <a:cs typeface="Times New Roman" panose="02020603050405020304" pitchFamily="18" charset="0"/>
              </a:rPr>
              <a:t>1</a:t>
            </a:r>
            <a:r>
              <a:rPr kumimoji="1" lang="zh-CN" altLang="en-US" sz="2800" dirty="0">
                <a:solidFill>
                  <a:srgbClr val="FFFF00"/>
                </a:solidFill>
                <a:ea typeface="+mn-ea"/>
                <a:cs typeface="Times New Roman" panose="02020603050405020304" pitchFamily="18" charset="0"/>
              </a:rPr>
              <a:t>） </a:t>
            </a:r>
          </a:p>
          <a:p>
            <a:pPr eaLnBrk="1" hangingPunct="1"/>
            <a:r>
              <a:rPr kumimoji="1" lang="zh-CN" altLang="en-US" sz="2800" dirty="0">
                <a:ea typeface="+mn-ea"/>
                <a:cs typeface="Times New Roman" panose="02020603050405020304" pitchFamily="18" charset="0"/>
              </a:rPr>
              <a:t>因为</a:t>
            </a:r>
            <a:r>
              <a:rPr kumimoji="1" lang="en-US" altLang="zh-CN" sz="2800" dirty="0">
                <a:ea typeface="+mn-ea"/>
                <a:cs typeface="Times New Roman" panose="02020603050405020304" pitchFamily="18" charset="0"/>
              </a:rPr>
              <a:t>s</a:t>
            </a:r>
            <a:r>
              <a:rPr kumimoji="1" lang="zh-CN" altLang="en-US" sz="2800" dirty="0">
                <a:ea typeface="+mn-ea"/>
                <a:cs typeface="Times New Roman" panose="02020603050405020304" pitchFamily="18" charset="0"/>
              </a:rPr>
              <a:t>的左树比右树高，且我们已经假定新结点插在左树上，因此新结点</a:t>
            </a:r>
            <a:r>
              <a:rPr kumimoji="1" lang="en-US" altLang="zh-CN" sz="2800" dirty="0">
                <a:ea typeface="+mn-ea"/>
                <a:cs typeface="Times New Roman" panose="02020603050405020304" pitchFamily="18" charset="0"/>
              </a:rPr>
              <a:t>q</a:t>
            </a:r>
            <a:r>
              <a:rPr kumimoji="1" lang="zh-CN" altLang="en-US" sz="2800" dirty="0">
                <a:ea typeface="+mn-ea"/>
                <a:cs typeface="Times New Roman" panose="02020603050405020304" pitchFamily="18" charset="0"/>
              </a:rPr>
              <a:t>插在</a:t>
            </a:r>
            <a:r>
              <a:rPr kumimoji="1" lang="zh-CN" altLang="en-US" sz="2800" dirty="0">
                <a:solidFill>
                  <a:srgbClr val="FFFF00"/>
                </a:solidFill>
                <a:ea typeface="+mn-ea"/>
                <a:cs typeface="Times New Roman" panose="02020603050405020304" pitchFamily="18" charset="0"/>
              </a:rPr>
              <a:t>较高</a:t>
            </a:r>
            <a:r>
              <a:rPr kumimoji="1" lang="zh-CN" altLang="en-US" sz="2800" dirty="0">
                <a:ea typeface="+mn-ea"/>
                <a:cs typeface="Times New Roman" panose="02020603050405020304" pitchFamily="18" charset="0"/>
              </a:rPr>
              <a:t>的子树上</a:t>
            </a:r>
            <a:r>
              <a:rPr kumimoji="1" lang="en-US" altLang="zh-CN" sz="2800" dirty="0">
                <a:ea typeface="+mn-ea"/>
                <a:cs typeface="Times New Roman" panose="02020603050405020304" pitchFamily="18" charset="0"/>
              </a:rPr>
              <a:t>.</a:t>
            </a:r>
            <a:r>
              <a:rPr kumimoji="1" lang="zh-CN" altLang="en-US" sz="2800" dirty="0">
                <a:ea typeface="+mn-ea"/>
                <a:cs typeface="Times New Roman" panose="02020603050405020304" pitchFamily="18" charset="0"/>
              </a:rPr>
              <a:t>如下例：</a:t>
            </a:r>
          </a:p>
          <a:p>
            <a:pPr eaLnBrk="1" hangingPunct="1"/>
            <a:endParaRPr kumimoji="1" lang="zh-CN" altLang="en-US" sz="2800" dirty="0">
              <a:ea typeface="+mn-ea"/>
              <a:cs typeface="Times New Roman" panose="02020603050405020304" pitchFamily="18" charset="0"/>
            </a:endParaRPr>
          </a:p>
        </p:txBody>
      </p:sp>
      <p:sp>
        <p:nvSpPr>
          <p:cNvPr id="52227" name="Rectangle 3"/>
          <p:cNvSpPr>
            <a:spLocks noChangeArrowheads="1"/>
          </p:cNvSpPr>
          <p:nvPr/>
        </p:nvSpPr>
        <p:spPr bwMode="auto">
          <a:xfrm>
            <a:off x="4195763" y="20764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52229" name="Rectangle 7"/>
          <p:cNvSpPr>
            <a:spLocks noChangeArrowheads="1"/>
          </p:cNvSpPr>
          <p:nvPr/>
        </p:nvSpPr>
        <p:spPr bwMode="auto">
          <a:xfrm>
            <a:off x="9739051" y="2766265"/>
            <a:ext cx="162736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ctr" eaLnBrk="1" hangingPunct="1"/>
            <a:r>
              <a:rPr kumimoji="1" lang="zh-CN" altLang="en-US" sz="2800" dirty="0"/>
              <a:t>如何恢复</a:t>
            </a:r>
            <a:endParaRPr kumimoji="1" lang="en-US" altLang="zh-CN" sz="2800" dirty="0"/>
          </a:p>
          <a:p>
            <a:pPr algn="ctr" eaLnBrk="1" hangingPunct="1"/>
            <a:r>
              <a:rPr kumimoji="1" lang="zh-CN" altLang="en-US" sz="2800" dirty="0"/>
              <a:t>平衡性？</a:t>
            </a:r>
          </a:p>
        </p:txBody>
      </p:sp>
      <p:sp>
        <p:nvSpPr>
          <p:cNvPr id="8" name="椭圆 7"/>
          <p:cNvSpPr/>
          <p:nvPr/>
        </p:nvSpPr>
        <p:spPr>
          <a:xfrm>
            <a:off x="5211367" y="146580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33</a:t>
            </a:r>
            <a:endParaRPr lang="zh-CN" altLang="en-US" sz="2800" b="1" dirty="0">
              <a:latin typeface="Times New Roman" panose="02020603050405020304" pitchFamily="18" charset="0"/>
              <a:cs typeface="Times New Roman" panose="02020603050405020304" pitchFamily="18" charset="0"/>
            </a:endParaRPr>
          </a:p>
        </p:txBody>
      </p:sp>
      <p:sp>
        <p:nvSpPr>
          <p:cNvPr id="9" name="椭圆 8"/>
          <p:cNvSpPr/>
          <p:nvPr/>
        </p:nvSpPr>
        <p:spPr>
          <a:xfrm>
            <a:off x="3360319" y="211380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19</a:t>
            </a:r>
            <a:endParaRPr lang="zh-CN" altLang="en-US" sz="2800" b="1" dirty="0">
              <a:latin typeface="Times New Roman" panose="02020603050405020304" pitchFamily="18" charset="0"/>
              <a:cs typeface="Times New Roman" panose="02020603050405020304" pitchFamily="18" charset="0"/>
            </a:endParaRPr>
          </a:p>
        </p:txBody>
      </p:sp>
      <p:sp>
        <p:nvSpPr>
          <p:cNvPr id="10" name="椭圆 9"/>
          <p:cNvSpPr/>
          <p:nvPr/>
        </p:nvSpPr>
        <p:spPr>
          <a:xfrm>
            <a:off x="7170319" y="211380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43</a:t>
            </a:r>
            <a:endParaRPr lang="zh-CN" altLang="en-US" sz="2800" b="1" dirty="0">
              <a:latin typeface="Times New Roman" panose="02020603050405020304" pitchFamily="18" charset="0"/>
              <a:cs typeface="Times New Roman" panose="02020603050405020304" pitchFamily="18" charset="0"/>
            </a:endParaRPr>
          </a:p>
        </p:txBody>
      </p:sp>
      <p:sp>
        <p:nvSpPr>
          <p:cNvPr id="11" name="椭圆 10"/>
          <p:cNvSpPr/>
          <p:nvPr/>
        </p:nvSpPr>
        <p:spPr>
          <a:xfrm>
            <a:off x="6286399" y="309681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36</a:t>
            </a:r>
            <a:endParaRPr lang="zh-CN" altLang="en-US" sz="2800" b="1" dirty="0">
              <a:latin typeface="Times New Roman" panose="02020603050405020304" pitchFamily="18" charset="0"/>
              <a:cs typeface="Times New Roman" panose="02020603050405020304" pitchFamily="18" charset="0"/>
            </a:endParaRPr>
          </a:p>
        </p:txBody>
      </p:sp>
      <p:sp>
        <p:nvSpPr>
          <p:cNvPr id="12" name="椭圆 11"/>
          <p:cNvSpPr/>
          <p:nvPr/>
        </p:nvSpPr>
        <p:spPr>
          <a:xfrm>
            <a:off x="8327797" y="309681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56</a:t>
            </a:r>
            <a:endParaRPr lang="zh-CN" altLang="en-US" sz="2800" b="1" dirty="0">
              <a:latin typeface="Times New Roman" panose="02020603050405020304" pitchFamily="18" charset="0"/>
              <a:cs typeface="Times New Roman" panose="02020603050405020304" pitchFamily="18" charset="0"/>
            </a:endParaRPr>
          </a:p>
        </p:txBody>
      </p:sp>
      <p:sp>
        <p:nvSpPr>
          <p:cNvPr id="13" name="椭圆 12"/>
          <p:cNvSpPr/>
          <p:nvPr/>
        </p:nvSpPr>
        <p:spPr>
          <a:xfrm>
            <a:off x="7620392" y="4127482"/>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45</a:t>
            </a:r>
            <a:endParaRPr lang="zh-CN" altLang="en-US" sz="2800" b="1" dirty="0">
              <a:latin typeface="Times New Roman" panose="02020603050405020304" pitchFamily="18" charset="0"/>
              <a:cs typeface="Times New Roman" panose="02020603050405020304" pitchFamily="18" charset="0"/>
            </a:endParaRPr>
          </a:p>
        </p:txBody>
      </p:sp>
      <p:cxnSp>
        <p:nvCxnSpPr>
          <p:cNvPr id="14" name="直接连接符 13"/>
          <p:cNvCxnSpPr>
            <a:stCxn id="8" idx="2"/>
            <a:endCxn id="9" idx="7"/>
          </p:cNvCxnSpPr>
          <p:nvPr/>
        </p:nvCxnSpPr>
        <p:spPr>
          <a:xfrm flipH="1">
            <a:off x="3913422" y="1789808"/>
            <a:ext cx="1297945" cy="41889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8" idx="6"/>
            <a:endCxn id="10" idx="1"/>
          </p:cNvCxnSpPr>
          <p:nvPr/>
        </p:nvCxnSpPr>
        <p:spPr>
          <a:xfrm>
            <a:off x="5859367" y="1789808"/>
            <a:ext cx="1405849" cy="41889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1" idx="7"/>
            <a:endCxn id="10" idx="3"/>
          </p:cNvCxnSpPr>
          <p:nvPr/>
        </p:nvCxnSpPr>
        <p:spPr>
          <a:xfrm flipV="1">
            <a:off x="6839502" y="2666911"/>
            <a:ext cx="425714"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2" idx="1"/>
            <a:endCxn id="10" idx="5"/>
          </p:cNvCxnSpPr>
          <p:nvPr/>
        </p:nvCxnSpPr>
        <p:spPr>
          <a:xfrm flipH="1" flipV="1">
            <a:off x="7723422" y="2666911"/>
            <a:ext cx="699272"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2" idx="3"/>
            <a:endCxn id="13" idx="0"/>
          </p:cNvCxnSpPr>
          <p:nvPr/>
        </p:nvCxnSpPr>
        <p:spPr>
          <a:xfrm flipH="1">
            <a:off x="7944392" y="3649916"/>
            <a:ext cx="478302" cy="477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4889804" y="412534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28</a:t>
            </a:r>
            <a:endParaRPr lang="zh-CN" altLang="en-US" sz="2800" b="1" dirty="0">
              <a:latin typeface="Times New Roman" panose="02020603050405020304" pitchFamily="18" charset="0"/>
              <a:cs typeface="Times New Roman" panose="02020603050405020304" pitchFamily="18" charset="0"/>
            </a:endParaRPr>
          </a:p>
        </p:txBody>
      </p:sp>
      <p:sp>
        <p:nvSpPr>
          <p:cNvPr id="20" name="椭圆 19"/>
          <p:cNvSpPr/>
          <p:nvPr/>
        </p:nvSpPr>
        <p:spPr>
          <a:xfrm>
            <a:off x="4346504" y="305804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26</a:t>
            </a:r>
            <a:endParaRPr lang="zh-CN" altLang="en-US" sz="2800" b="1" dirty="0">
              <a:latin typeface="Times New Roman" panose="02020603050405020304" pitchFamily="18" charset="0"/>
              <a:cs typeface="Times New Roman" panose="02020603050405020304" pitchFamily="18" charset="0"/>
            </a:endParaRPr>
          </a:p>
        </p:txBody>
      </p:sp>
      <p:sp>
        <p:nvSpPr>
          <p:cNvPr id="21" name="椭圆 20"/>
          <p:cNvSpPr/>
          <p:nvPr/>
        </p:nvSpPr>
        <p:spPr>
          <a:xfrm>
            <a:off x="3858337" y="409478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23</a:t>
            </a:r>
            <a:endParaRPr lang="zh-CN" altLang="en-US" sz="2800" b="1" dirty="0">
              <a:latin typeface="Times New Roman" panose="02020603050405020304" pitchFamily="18" charset="0"/>
              <a:cs typeface="Times New Roman" panose="02020603050405020304" pitchFamily="18" charset="0"/>
            </a:endParaRPr>
          </a:p>
        </p:txBody>
      </p:sp>
      <p:sp>
        <p:nvSpPr>
          <p:cNvPr id="22" name="椭圆 21"/>
          <p:cNvSpPr/>
          <p:nvPr/>
        </p:nvSpPr>
        <p:spPr>
          <a:xfrm>
            <a:off x="2212631" y="309681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12</a:t>
            </a:r>
            <a:endParaRPr lang="zh-CN" altLang="en-US" sz="2800" b="1" dirty="0">
              <a:latin typeface="Times New Roman" panose="02020603050405020304" pitchFamily="18" charset="0"/>
              <a:cs typeface="Times New Roman" panose="02020603050405020304" pitchFamily="18" charset="0"/>
            </a:endParaRPr>
          </a:p>
        </p:txBody>
      </p:sp>
      <p:sp>
        <p:nvSpPr>
          <p:cNvPr id="23" name="椭圆 22"/>
          <p:cNvSpPr/>
          <p:nvPr/>
        </p:nvSpPr>
        <p:spPr>
          <a:xfrm>
            <a:off x="2724337" y="4125343"/>
            <a:ext cx="648000" cy="656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15</a:t>
            </a:r>
            <a:endParaRPr lang="zh-CN" altLang="en-US" sz="2800" b="1" dirty="0">
              <a:latin typeface="Times New Roman" panose="02020603050405020304" pitchFamily="18" charset="0"/>
              <a:cs typeface="Times New Roman" panose="02020603050405020304" pitchFamily="18" charset="0"/>
            </a:endParaRPr>
          </a:p>
        </p:txBody>
      </p:sp>
      <p:cxnSp>
        <p:nvCxnSpPr>
          <p:cNvPr id="24" name="直接连接符 23"/>
          <p:cNvCxnSpPr>
            <a:stCxn id="22" idx="7"/>
            <a:endCxn id="9" idx="3"/>
          </p:cNvCxnSpPr>
          <p:nvPr/>
        </p:nvCxnSpPr>
        <p:spPr>
          <a:xfrm flipV="1">
            <a:off x="2765734" y="2666911"/>
            <a:ext cx="689482" cy="5247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1"/>
            <a:endCxn id="9" idx="5"/>
          </p:cNvCxnSpPr>
          <p:nvPr/>
        </p:nvCxnSpPr>
        <p:spPr>
          <a:xfrm flipH="1" flipV="1">
            <a:off x="3913422" y="2666911"/>
            <a:ext cx="527979" cy="4860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3" idx="0"/>
            <a:endCxn id="22" idx="5"/>
          </p:cNvCxnSpPr>
          <p:nvPr/>
        </p:nvCxnSpPr>
        <p:spPr>
          <a:xfrm flipH="1" flipV="1">
            <a:off x="2765734" y="3649916"/>
            <a:ext cx="282603" cy="4754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1" idx="0"/>
            <a:endCxn id="20" idx="3"/>
          </p:cNvCxnSpPr>
          <p:nvPr/>
        </p:nvCxnSpPr>
        <p:spPr>
          <a:xfrm flipV="1">
            <a:off x="4182337" y="3611144"/>
            <a:ext cx="259064" cy="4836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0"/>
            <a:endCxn id="20" idx="5"/>
          </p:cNvCxnSpPr>
          <p:nvPr/>
        </p:nvCxnSpPr>
        <p:spPr>
          <a:xfrm flipH="1" flipV="1">
            <a:off x="4899607" y="3611144"/>
            <a:ext cx="314197" cy="51419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7743939" y="1767340"/>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30" name="矩形 29"/>
          <p:cNvSpPr/>
          <p:nvPr/>
        </p:nvSpPr>
        <p:spPr>
          <a:xfrm>
            <a:off x="6315322" y="2629622"/>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31" name="矩形 30"/>
          <p:cNvSpPr/>
          <p:nvPr/>
        </p:nvSpPr>
        <p:spPr>
          <a:xfrm>
            <a:off x="8711623" y="2570924"/>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32" name="矩形 31"/>
          <p:cNvSpPr/>
          <p:nvPr/>
        </p:nvSpPr>
        <p:spPr>
          <a:xfrm>
            <a:off x="8227078" y="3982170"/>
            <a:ext cx="947695"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 </a:t>
            </a:r>
            <a: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t> 1</a:t>
            </a:r>
            <a:endParaRPr lang="zh-CN" altLang="en-US" sz="2400" dirty="0"/>
          </a:p>
        </p:txBody>
      </p:sp>
      <p:sp>
        <p:nvSpPr>
          <p:cNvPr id="33" name="矩形 32"/>
          <p:cNvSpPr/>
          <p:nvPr/>
        </p:nvSpPr>
        <p:spPr>
          <a:xfrm>
            <a:off x="5255096" y="3679494"/>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34" name="矩形 33"/>
          <p:cNvSpPr/>
          <p:nvPr/>
        </p:nvSpPr>
        <p:spPr>
          <a:xfrm>
            <a:off x="2321592" y="2592332"/>
            <a:ext cx="441146"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dirty="0"/>
          </a:p>
        </p:txBody>
      </p:sp>
      <p:sp>
        <p:nvSpPr>
          <p:cNvPr id="35" name="矩形 34"/>
          <p:cNvSpPr/>
          <p:nvPr/>
        </p:nvSpPr>
        <p:spPr>
          <a:xfrm>
            <a:off x="3009618" y="3695778"/>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36" name="矩形 35"/>
          <p:cNvSpPr/>
          <p:nvPr/>
        </p:nvSpPr>
        <p:spPr>
          <a:xfrm>
            <a:off x="4214077" y="3874940"/>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37" name="矩形 36"/>
          <p:cNvSpPr/>
          <p:nvPr/>
        </p:nvSpPr>
        <p:spPr>
          <a:xfrm>
            <a:off x="4923665" y="2840997"/>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38" name="矩形 37"/>
          <p:cNvSpPr/>
          <p:nvPr/>
        </p:nvSpPr>
        <p:spPr>
          <a:xfrm>
            <a:off x="3679842" y="1616657"/>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39" name="矩形 38"/>
          <p:cNvSpPr/>
          <p:nvPr/>
        </p:nvSpPr>
        <p:spPr>
          <a:xfrm>
            <a:off x="5564525" y="1165437"/>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40" name="任意多边形 39"/>
          <p:cNvSpPr/>
          <p:nvPr/>
        </p:nvSpPr>
        <p:spPr>
          <a:xfrm>
            <a:off x="5814350" y="1885941"/>
            <a:ext cx="2386966" cy="2410691"/>
          </a:xfrm>
          <a:custGeom>
            <a:avLst/>
            <a:gdLst>
              <a:gd name="connsiteX0" fmla="*/ 0 w 2386966"/>
              <a:gd name="connsiteY0" fmla="*/ 0 h 2410691"/>
              <a:gd name="connsiteX1" fmla="*/ 1555667 w 2386966"/>
              <a:gd name="connsiteY1" fmla="*/ 724395 h 2410691"/>
              <a:gd name="connsiteX2" fmla="*/ 2386940 w 2386966"/>
              <a:gd name="connsiteY2" fmla="*/ 1579418 h 2410691"/>
              <a:gd name="connsiteX3" fmla="*/ 1531917 w 2386966"/>
              <a:gd name="connsiteY3" fmla="*/ 2410691 h 2410691"/>
            </a:gdLst>
            <a:ahLst/>
            <a:cxnLst>
              <a:cxn ang="0">
                <a:pos x="connsiteX0" y="connsiteY0"/>
              </a:cxn>
              <a:cxn ang="0">
                <a:pos x="connsiteX1" y="connsiteY1"/>
              </a:cxn>
              <a:cxn ang="0">
                <a:pos x="connsiteX2" y="connsiteY2"/>
              </a:cxn>
              <a:cxn ang="0">
                <a:pos x="connsiteX3" y="connsiteY3"/>
              </a:cxn>
            </a:cxnLst>
            <a:rect l="l" t="t" r="r" b="b"/>
            <a:pathLst>
              <a:path w="2386966" h="2410691">
                <a:moveTo>
                  <a:pt x="0" y="0"/>
                </a:moveTo>
                <a:cubicBezTo>
                  <a:pt x="578922" y="230579"/>
                  <a:pt x="1157844" y="461159"/>
                  <a:pt x="1555667" y="724395"/>
                </a:cubicBezTo>
                <a:cubicBezTo>
                  <a:pt x="1953490" y="987631"/>
                  <a:pt x="2390898" y="1298369"/>
                  <a:pt x="2386940" y="1579418"/>
                </a:cubicBezTo>
                <a:cubicBezTo>
                  <a:pt x="2382982" y="1860467"/>
                  <a:pt x="1957449" y="2135579"/>
                  <a:pt x="1531917" y="2410691"/>
                </a:cubicBezTo>
              </a:path>
            </a:pathLst>
          </a:custGeom>
          <a:noFill/>
          <a:ln w="3175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6636434" y="4680585"/>
            <a:ext cx="1078855" cy="850042"/>
            <a:chOff x="6838315" y="4155477"/>
            <a:chExt cx="1078855" cy="850042"/>
          </a:xfrm>
        </p:grpSpPr>
        <p:sp>
          <p:nvSpPr>
            <p:cNvPr id="42" name="椭圆 41"/>
            <p:cNvSpPr/>
            <p:nvPr/>
          </p:nvSpPr>
          <p:spPr>
            <a:xfrm>
              <a:off x="6838315" y="435751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solidFill>
                    <a:srgbClr val="FFFF00"/>
                  </a:solidFill>
                  <a:latin typeface="Times New Roman" panose="02020603050405020304" pitchFamily="18" charset="0"/>
                  <a:cs typeface="Times New Roman" panose="02020603050405020304" pitchFamily="18" charset="0"/>
                </a:rPr>
                <a:t>44</a:t>
              </a:r>
              <a:endParaRPr lang="zh-CN" altLang="en-US" sz="2800" b="1" dirty="0">
                <a:solidFill>
                  <a:srgbClr val="FFFF00"/>
                </a:solidFill>
                <a:latin typeface="Times New Roman" panose="02020603050405020304" pitchFamily="18" charset="0"/>
                <a:cs typeface="Times New Roman" panose="02020603050405020304" pitchFamily="18" charset="0"/>
              </a:endParaRPr>
            </a:p>
          </p:txBody>
        </p:sp>
        <p:cxnSp>
          <p:nvCxnSpPr>
            <p:cNvPr id="43" name="直接连接符 42"/>
            <p:cNvCxnSpPr>
              <a:stCxn id="13" idx="3"/>
              <a:endCxn id="42" idx="7"/>
            </p:cNvCxnSpPr>
            <p:nvPr/>
          </p:nvCxnSpPr>
          <p:spPr>
            <a:xfrm flipH="1">
              <a:off x="7391418" y="4155477"/>
              <a:ext cx="525752" cy="29693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矩形 44"/>
          <p:cNvSpPr/>
          <p:nvPr/>
        </p:nvSpPr>
        <p:spPr>
          <a:xfrm>
            <a:off x="6200196" y="4882627"/>
            <a:ext cx="385042" cy="523220"/>
          </a:xfrm>
          <a:prstGeom prst="rect">
            <a:avLst/>
          </a:prstGeom>
        </p:spPr>
        <p:txBody>
          <a:bodyPr wrap="none">
            <a:spAutoFit/>
          </a:bodyPr>
          <a:lstStyle/>
          <a:p>
            <a:r>
              <a:rPr lang="en-US" altLang="zh-CN" sz="2800" b="1" dirty="0">
                <a:solidFill>
                  <a:srgbClr val="FFC000"/>
                </a:solidFill>
                <a:latin typeface="Times New Roman" panose="02020603050405020304" pitchFamily="18" charset="0"/>
                <a:cs typeface="Times New Roman" panose="02020603050405020304" pitchFamily="18" charset="0"/>
              </a:rPr>
              <a:t>q</a:t>
            </a:r>
            <a:endParaRPr lang="zh-CN" altLang="en-US" sz="2800" dirty="0">
              <a:solidFill>
                <a:srgbClr val="FFC000"/>
              </a:solidFill>
            </a:endParaRPr>
          </a:p>
        </p:txBody>
      </p:sp>
      <p:sp>
        <p:nvSpPr>
          <p:cNvPr id="46" name="矩形 45"/>
          <p:cNvSpPr/>
          <p:nvPr/>
        </p:nvSpPr>
        <p:spPr>
          <a:xfrm>
            <a:off x="9021162" y="3032589"/>
            <a:ext cx="324128" cy="523220"/>
          </a:xfrm>
          <a:prstGeom prst="rect">
            <a:avLst/>
          </a:prstGeom>
        </p:spPr>
        <p:txBody>
          <a:bodyPr wrap="none">
            <a:spAutoFit/>
          </a:bodyPr>
          <a:lstStyle/>
          <a:p>
            <a:r>
              <a:rPr lang="en-US" altLang="zh-CN" sz="2800" b="1" dirty="0">
                <a:solidFill>
                  <a:srgbClr val="FFC000"/>
                </a:solidFill>
                <a:latin typeface="Times New Roman" panose="02020603050405020304" pitchFamily="18" charset="0"/>
                <a:cs typeface="Times New Roman" panose="02020603050405020304" pitchFamily="18" charset="0"/>
              </a:rPr>
              <a:t>s</a:t>
            </a:r>
            <a:endParaRPr lang="zh-CN" altLang="en-US" sz="2800" dirty="0">
              <a:solidFill>
                <a:srgbClr val="FFC000"/>
              </a:solidFill>
            </a:endParaRPr>
          </a:p>
        </p:txBody>
      </p:sp>
      <p:sp>
        <p:nvSpPr>
          <p:cNvPr id="47" name="矩形 46"/>
          <p:cNvSpPr/>
          <p:nvPr/>
        </p:nvSpPr>
        <p:spPr>
          <a:xfrm>
            <a:off x="6917522" y="4539827"/>
            <a:ext cx="338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0</a:t>
            </a:r>
            <a:endParaRPr lang="zh-CN" altLang="en-US" sz="2400" dirty="0"/>
          </a:p>
        </p:txBody>
      </p:sp>
      <p:sp>
        <p:nvSpPr>
          <p:cNvPr id="50" name="Rectangle 8"/>
          <p:cNvSpPr>
            <a:spLocks noChangeArrowheads="1"/>
          </p:cNvSpPr>
          <p:nvPr/>
        </p:nvSpPr>
        <p:spPr bwMode="auto">
          <a:xfrm>
            <a:off x="154378" y="5684632"/>
            <a:ext cx="117526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zh-CN" altLang="en-US" sz="2800" dirty="0"/>
              <a:t>根据前面的假定，此时结点</a:t>
            </a:r>
            <a:r>
              <a:rPr kumimoji="1" lang="en-US" altLang="zh-CN" sz="2800" dirty="0"/>
              <a:t>s</a:t>
            </a:r>
            <a:r>
              <a:rPr kumimoji="1" lang="zh-CN" altLang="en-US" sz="2800" dirty="0"/>
              <a:t>自身的平衡因子值未修改，而从</a:t>
            </a:r>
            <a:r>
              <a:rPr kumimoji="1" lang="en-US" altLang="zh-CN" sz="2800" dirty="0"/>
              <a:t>s</a:t>
            </a:r>
            <a:r>
              <a:rPr kumimoji="1" lang="zh-CN" altLang="en-US" sz="2800" dirty="0"/>
              <a:t>到</a:t>
            </a:r>
            <a:r>
              <a:rPr kumimoji="1" lang="en-US" altLang="zh-CN" sz="2800" dirty="0"/>
              <a:t>q</a:t>
            </a:r>
            <a:r>
              <a:rPr kumimoji="1" lang="zh-CN" altLang="en-US" sz="2800" dirty="0"/>
              <a:t>的路径上，其他结点的平衡因子都是修改后的值</a:t>
            </a:r>
          </a:p>
        </p:txBody>
      </p:sp>
    </p:spTree>
    <p:extLst>
      <p:ext uri="{BB962C8B-B14F-4D97-AF65-F5344CB8AC3E}">
        <p14:creationId xmlns:p14="http://schemas.microsoft.com/office/powerpoint/2010/main" val="2852981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7" presetClass="entr" presetSubtype="0" fill="hold" nodeType="clickEffect">
                                  <p:stCondLst>
                                    <p:cond delay="0"/>
                                  </p:stCondLst>
                                  <p:iterate type="wd">
                                    <p:tmPct val="40000"/>
                                  </p:iterate>
                                  <p:childTnLst>
                                    <p:set>
                                      <p:cBhvr>
                                        <p:cTn id="14" dur="1" fill="hold">
                                          <p:stCondLst>
                                            <p:cond delay="0"/>
                                          </p:stCondLst>
                                        </p:cTn>
                                        <p:tgtEl>
                                          <p:spTgt spid="50">
                                            <p:txEl>
                                              <p:pRg st="0" end="0"/>
                                            </p:txEl>
                                          </p:spTgt>
                                        </p:tgtEl>
                                        <p:attrNameLst>
                                          <p:attrName>style.visibility</p:attrName>
                                        </p:attrNameLst>
                                      </p:cBhvr>
                                      <p:to>
                                        <p:strVal val="visible"/>
                                      </p:to>
                                    </p:set>
                                    <p:anim calcmode="discrete" valueType="clr">
                                      <p:cBhvr override="childStyle">
                                        <p:cTn id="15" dur="500"/>
                                        <p:tgtEl>
                                          <p:spTgt spid="5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500"/>
                                        <p:tgtEl>
                                          <p:spTgt spid="50">
                                            <p:txEl>
                                              <p:pRg st="0" end="0"/>
                                            </p:txEl>
                                          </p:spTgt>
                                        </p:tgtEl>
                                        <p:attrNameLst>
                                          <p:attrName>fillcolor</p:attrName>
                                        </p:attrNameLst>
                                      </p:cBhvr>
                                      <p:tavLst>
                                        <p:tav tm="0">
                                          <p:val>
                                            <p:clrVal>
                                              <a:schemeClr val="accent2"/>
                                            </p:clrVal>
                                          </p:val>
                                        </p:tav>
                                        <p:tav tm="50000">
                                          <p:val>
                                            <p:clrVal>
                                              <a:schemeClr val="hlink"/>
                                            </p:clrVal>
                                          </p:val>
                                        </p:tav>
                                      </p:tavLst>
                                    </p:anim>
                                    <p:set>
                                      <p:cBhvr>
                                        <p:cTn id="17" dur="500"/>
                                        <p:tgtEl>
                                          <p:spTgt spid="50">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2587" y="734206"/>
            <a:ext cx="5427023" cy="769441"/>
          </a:xfrm>
          <a:prstGeom prst="rect">
            <a:avLst/>
          </a:prstGeom>
          <a:noFill/>
        </p:spPr>
        <p:txBody>
          <a:bodyPr wrap="square" rtlCol="0">
            <a:spAutoFit/>
          </a:bodyPr>
          <a:lstStyle/>
          <a:p>
            <a:r>
              <a:rPr lang="zh-CN" altLang="en-US" sz="4400" dirty="0"/>
              <a:t>分为三种情况讨论</a:t>
            </a:r>
          </a:p>
        </p:txBody>
      </p:sp>
      <p:sp>
        <p:nvSpPr>
          <p:cNvPr id="3" name="椭圆 2"/>
          <p:cNvSpPr/>
          <p:nvPr/>
        </p:nvSpPr>
        <p:spPr>
          <a:xfrm>
            <a:off x="1959021" y="261924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4" name="直接连接符 3"/>
          <p:cNvCxnSpPr>
            <a:endCxn id="3" idx="3"/>
          </p:cNvCxnSpPr>
          <p:nvPr/>
        </p:nvCxnSpPr>
        <p:spPr>
          <a:xfrm flipV="1">
            <a:off x="1632931" y="3172352"/>
            <a:ext cx="420987" cy="40836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3" idx="5"/>
          </p:cNvCxnSpPr>
          <p:nvPr/>
        </p:nvCxnSpPr>
        <p:spPr>
          <a:xfrm flipH="1" flipV="1">
            <a:off x="2512124" y="3172352"/>
            <a:ext cx="346917" cy="4342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423652" y="2078891"/>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7" name="矩形 6"/>
          <p:cNvSpPr/>
          <p:nvPr/>
        </p:nvSpPr>
        <p:spPr>
          <a:xfrm>
            <a:off x="1321080" y="3606585"/>
            <a:ext cx="576903" cy="235830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 name="矩形 7"/>
          <p:cNvSpPr/>
          <p:nvPr/>
        </p:nvSpPr>
        <p:spPr>
          <a:xfrm>
            <a:off x="2570589" y="3606585"/>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文本框 8"/>
          <p:cNvSpPr txBox="1"/>
          <p:nvPr/>
        </p:nvSpPr>
        <p:spPr>
          <a:xfrm>
            <a:off x="320313" y="4237866"/>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10" name="左大括号 9"/>
          <p:cNvSpPr/>
          <p:nvPr/>
        </p:nvSpPr>
        <p:spPr>
          <a:xfrm>
            <a:off x="995390" y="3606585"/>
            <a:ext cx="155936" cy="2358300"/>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右大括号 10"/>
          <p:cNvSpPr/>
          <p:nvPr/>
        </p:nvSpPr>
        <p:spPr>
          <a:xfrm>
            <a:off x="3317247" y="3606585"/>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p:cNvSpPr txBox="1"/>
          <p:nvPr/>
        </p:nvSpPr>
        <p:spPr>
          <a:xfrm>
            <a:off x="3487683" y="4295022"/>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13" name="右箭头 12"/>
          <p:cNvSpPr/>
          <p:nvPr/>
        </p:nvSpPr>
        <p:spPr>
          <a:xfrm>
            <a:off x="4055073" y="3378489"/>
            <a:ext cx="1757548" cy="688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25760" y="172380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15" name="直接连接符 14"/>
          <p:cNvCxnSpPr>
            <a:stCxn id="23" idx="0"/>
            <a:endCxn id="14" idx="3"/>
          </p:cNvCxnSpPr>
          <p:nvPr/>
        </p:nvCxnSpPr>
        <p:spPr>
          <a:xfrm flipV="1">
            <a:off x="7284877" y="2276911"/>
            <a:ext cx="1835780" cy="43392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9" idx="0"/>
            <a:endCxn id="14" idx="5"/>
          </p:cNvCxnSpPr>
          <p:nvPr/>
        </p:nvCxnSpPr>
        <p:spPr>
          <a:xfrm flipH="1" flipV="1">
            <a:off x="9578863" y="2276911"/>
            <a:ext cx="1212571" cy="44906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490391" y="1183450"/>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9" name="矩形 18"/>
          <p:cNvSpPr/>
          <p:nvPr/>
        </p:nvSpPr>
        <p:spPr>
          <a:xfrm>
            <a:off x="10502982" y="2725975"/>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文本框 19"/>
          <p:cNvSpPr txBox="1"/>
          <p:nvPr/>
        </p:nvSpPr>
        <p:spPr>
          <a:xfrm>
            <a:off x="11339540" y="3412395"/>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22" name="右大括号 21"/>
          <p:cNvSpPr/>
          <p:nvPr/>
        </p:nvSpPr>
        <p:spPr>
          <a:xfrm>
            <a:off x="11170400" y="2710837"/>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椭圆 22"/>
          <p:cNvSpPr/>
          <p:nvPr/>
        </p:nvSpPr>
        <p:spPr>
          <a:xfrm>
            <a:off x="6960877" y="271083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26" name="直接连接符 25"/>
          <p:cNvCxnSpPr>
            <a:endCxn id="23" idx="3"/>
          </p:cNvCxnSpPr>
          <p:nvPr/>
        </p:nvCxnSpPr>
        <p:spPr>
          <a:xfrm flipV="1">
            <a:off x="6608936" y="3263940"/>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3" idx="0"/>
            <a:endCxn id="23" idx="6"/>
          </p:cNvCxnSpPr>
          <p:nvPr/>
        </p:nvCxnSpPr>
        <p:spPr>
          <a:xfrm flipH="1" flipV="1">
            <a:off x="7608877" y="3034837"/>
            <a:ext cx="748118" cy="48169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7109186" y="2034474"/>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55" name="矩形 54"/>
          <p:cNvSpPr/>
          <p:nvPr/>
        </p:nvSpPr>
        <p:spPr>
          <a:xfrm>
            <a:off x="6300877" y="3704705"/>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6" name="矩形 55"/>
          <p:cNvSpPr/>
          <p:nvPr/>
        </p:nvSpPr>
        <p:spPr>
          <a:xfrm>
            <a:off x="7414600" y="4566027"/>
            <a:ext cx="576903" cy="1542939"/>
          </a:xfrm>
          <a:prstGeom prst="rect">
            <a:avLst/>
          </a:prstGeom>
          <a:gradFill>
            <a:gsLst>
              <a:gs pos="0">
                <a:schemeClr val="bg1"/>
              </a:gs>
              <a:gs pos="57000">
                <a:srgbClr val="470808"/>
              </a:gs>
              <a:gs pos="100000">
                <a:schemeClr val="accent1">
                  <a:shade val="90000"/>
                  <a:lumMod val="84000"/>
                </a:schemeClr>
              </a:gs>
            </a:gsLst>
            <a:lin ang="16200000" scaled="1"/>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7" name="文本框 56"/>
          <p:cNvSpPr txBox="1"/>
          <p:nvPr/>
        </p:nvSpPr>
        <p:spPr>
          <a:xfrm>
            <a:off x="5479919" y="4406263"/>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58" name="左大括号 57"/>
          <p:cNvSpPr/>
          <p:nvPr/>
        </p:nvSpPr>
        <p:spPr>
          <a:xfrm>
            <a:off x="5948038" y="3745630"/>
            <a:ext cx="255528" cy="1885411"/>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椭圆 62"/>
          <p:cNvSpPr/>
          <p:nvPr/>
        </p:nvSpPr>
        <p:spPr>
          <a:xfrm>
            <a:off x="8032995" y="351653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2800" b="1" dirty="0">
                <a:latin typeface="Times New Roman" panose="02020603050405020304" pitchFamily="18" charset="0"/>
                <a:cs typeface="Times New Roman" panose="02020603050405020304" pitchFamily="18" charset="0"/>
              </a:rPr>
              <a:t>？</a:t>
            </a:r>
          </a:p>
        </p:txBody>
      </p:sp>
      <p:sp>
        <p:nvSpPr>
          <p:cNvPr id="70" name="矩形 69"/>
          <p:cNvSpPr/>
          <p:nvPr/>
        </p:nvSpPr>
        <p:spPr>
          <a:xfrm>
            <a:off x="8742741" y="4566026"/>
            <a:ext cx="576903" cy="1542939"/>
          </a:xfrm>
          <a:prstGeom prst="rect">
            <a:avLst/>
          </a:prstGeom>
          <a:gradFill>
            <a:gsLst>
              <a:gs pos="0">
                <a:schemeClr val="bg1"/>
              </a:gs>
              <a:gs pos="57000">
                <a:srgbClr val="470808"/>
              </a:gs>
              <a:gs pos="100000">
                <a:schemeClr val="accent1">
                  <a:shade val="90000"/>
                  <a:lumMod val="84000"/>
                </a:schemeClr>
              </a:gs>
            </a:gsLst>
            <a:lin ang="16200000" scaled="1"/>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cxnSp>
        <p:nvCxnSpPr>
          <p:cNvPr id="71" name="直接连接符 70"/>
          <p:cNvCxnSpPr>
            <a:stCxn id="63" idx="3"/>
            <a:endCxn id="56" idx="0"/>
          </p:cNvCxnSpPr>
          <p:nvPr/>
        </p:nvCxnSpPr>
        <p:spPr>
          <a:xfrm flipH="1">
            <a:off x="7703052" y="4069636"/>
            <a:ext cx="424840" cy="4963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3" idx="5"/>
            <a:endCxn id="70" idx="0"/>
          </p:cNvCxnSpPr>
          <p:nvPr/>
        </p:nvCxnSpPr>
        <p:spPr>
          <a:xfrm>
            <a:off x="8586098" y="4069636"/>
            <a:ext cx="445095" cy="4963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6274354" y="6069473"/>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80" name="矩形 79"/>
          <p:cNvSpPr/>
          <p:nvPr/>
        </p:nvSpPr>
        <p:spPr>
          <a:xfrm>
            <a:off x="7429569" y="6080119"/>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81" name="矩形 80"/>
          <p:cNvSpPr/>
          <p:nvPr/>
        </p:nvSpPr>
        <p:spPr>
          <a:xfrm>
            <a:off x="8808645" y="6080119"/>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83" name="文本框 82"/>
          <p:cNvSpPr txBox="1"/>
          <p:nvPr/>
        </p:nvSpPr>
        <p:spPr>
          <a:xfrm>
            <a:off x="9848934" y="4349380"/>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84" name="右大括号 83"/>
          <p:cNvSpPr/>
          <p:nvPr/>
        </p:nvSpPr>
        <p:spPr>
          <a:xfrm>
            <a:off x="9679794" y="3647821"/>
            <a:ext cx="92091" cy="2317063"/>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 name="任意多边形 84"/>
          <p:cNvSpPr/>
          <p:nvPr/>
        </p:nvSpPr>
        <p:spPr>
          <a:xfrm>
            <a:off x="7111221" y="2149434"/>
            <a:ext cx="1747771" cy="1425039"/>
          </a:xfrm>
          <a:custGeom>
            <a:avLst/>
            <a:gdLst>
              <a:gd name="connsiteX0" fmla="*/ 1747771 w 1747771"/>
              <a:gd name="connsiteY0" fmla="*/ 0 h 1425039"/>
              <a:gd name="connsiteX1" fmla="*/ 168353 w 1747771"/>
              <a:gd name="connsiteY1" fmla="*/ 676893 h 1425039"/>
              <a:gd name="connsiteX2" fmla="*/ 120852 w 1747771"/>
              <a:gd name="connsiteY2" fmla="*/ 1425039 h 1425039"/>
            </a:gdLst>
            <a:ahLst/>
            <a:cxnLst>
              <a:cxn ang="0">
                <a:pos x="connsiteX0" y="connsiteY0"/>
              </a:cxn>
              <a:cxn ang="0">
                <a:pos x="connsiteX1" y="connsiteY1"/>
              </a:cxn>
              <a:cxn ang="0">
                <a:pos x="connsiteX2" y="connsiteY2"/>
              </a:cxn>
            </a:cxnLst>
            <a:rect l="l" t="t" r="r" b="b"/>
            <a:pathLst>
              <a:path w="1747771" h="1425039">
                <a:moveTo>
                  <a:pt x="1747771" y="0"/>
                </a:moveTo>
                <a:cubicBezTo>
                  <a:pt x="1093638" y="219693"/>
                  <a:pt x="439506" y="439387"/>
                  <a:pt x="168353" y="676893"/>
                </a:cubicBezTo>
                <a:cubicBezTo>
                  <a:pt x="-102800" y="914399"/>
                  <a:pt x="9026" y="1169719"/>
                  <a:pt x="120852" y="1425039"/>
                </a:cubicBezTo>
              </a:path>
            </a:pathLst>
          </a:custGeom>
          <a:noFill/>
          <a:ln w="381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p:cNvSpPr txBox="1"/>
          <p:nvPr/>
        </p:nvSpPr>
        <p:spPr>
          <a:xfrm>
            <a:off x="8432222" y="3007961"/>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40" name="椭圆 39"/>
          <p:cNvSpPr/>
          <p:nvPr/>
        </p:nvSpPr>
        <p:spPr>
          <a:xfrm>
            <a:off x="6423227" y="3752246"/>
            <a:ext cx="366615" cy="381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u</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227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6886" y="742813"/>
            <a:ext cx="8917560" cy="769441"/>
          </a:xfrm>
          <a:prstGeom prst="rect">
            <a:avLst/>
          </a:prstGeom>
          <a:noFill/>
        </p:spPr>
        <p:txBody>
          <a:bodyPr wrap="square" rtlCol="0">
            <a:spAutoFit/>
          </a:bodyPr>
          <a:lstStyle/>
          <a:p>
            <a:r>
              <a:rPr lang="zh-CN" altLang="en-US" sz="4400" dirty="0">
                <a:latin typeface="Times New Roman" panose="02020603050405020304" pitchFamily="18" charset="0"/>
                <a:cs typeface="Times New Roman" panose="02020603050405020304" pitchFamily="18" charset="0"/>
              </a:rPr>
              <a:t>情况三（</a:t>
            </a:r>
            <a:r>
              <a:rPr lang="en-US" altLang="zh-CN" sz="4400" dirty="0">
                <a:latin typeface="Times New Roman" panose="02020603050405020304" pitchFamily="18" charset="0"/>
                <a:cs typeface="Times New Roman" panose="02020603050405020304" pitchFamily="18" charset="0"/>
              </a:rPr>
              <a:t>1</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q</a:t>
            </a:r>
            <a:r>
              <a:rPr lang="zh-CN" altLang="en-US" sz="4400" dirty="0">
                <a:latin typeface="Times New Roman" panose="02020603050405020304" pitchFamily="18" charset="0"/>
                <a:cs typeface="Times New Roman" panose="02020603050405020304" pitchFamily="18" charset="0"/>
              </a:rPr>
              <a:t>添加到</a:t>
            </a:r>
            <a:r>
              <a:rPr lang="en-US" altLang="zh-CN" sz="4400" dirty="0">
                <a:latin typeface="Times New Roman" panose="02020603050405020304" pitchFamily="18" charset="0"/>
                <a:cs typeface="Times New Roman" panose="02020603050405020304" pitchFamily="18" charset="0"/>
              </a:rPr>
              <a:t>r</a:t>
            </a:r>
            <a:r>
              <a:rPr lang="zh-CN" altLang="en-US" sz="4400" dirty="0">
                <a:latin typeface="Times New Roman" panose="02020603050405020304" pitchFamily="18" charset="0"/>
                <a:cs typeface="Times New Roman" panose="02020603050405020304" pitchFamily="18" charset="0"/>
              </a:rPr>
              <a:t>的左子树上</a:t>
            </a:r>
          </a:p>
        </p:txBody>
      </p:sp>
      <p:sp>
        <p:nvSpPr>
          <p:cNvPr id="14" name="椭圆 13"/>
          <p:cNvSpPr/>
          <p:nvPr/>
        </p:nvSpPr>
        <p:spPr>
          <a:xfrm>
            <a:off x="2834730" y="233076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15" name="直接连接符 14"/>
          <p:cNvCxnSpPr>
            <a:stCxn id="23" idx="0"/>
            <a:endCxn id="14" idx="3"/>
          </p:cNvCxnSpPr>
          <p:nvPr/>
        </p:nvCxnSpPr>
        <p:spPr>
          <a:xfrm flipV="1">
            <a:off x="2138324" y="2883872"/>
            <a:ext cx="791303" cy="40836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14" idx="5"/>
          </p:cNvCxnSpPr>
          <p:nvPr/>
        </p:nvCxnSpPr>
        <p:spPr>
          <a:xfrm flipH="1" flipV="1">
            <a:off x="3387833" y="2883872"/>
            <a:ext cx="346917" cy="4342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299361" y="1790411"/>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9" name="矩形 18"/>
          <p:cNvSpPr/>
          <p:nvPr/>
        </p:nvSpPr>
        <p:spPr>
          <a:xfrm>
            <a:off x="3446298" y="3318105"/>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文本框 19"/>
          <p:cNvSpPr txBox="1"/>
          <p:nvPr/>
        </p:nvSpPr>
        <p:spPr>
          <a:xfrm>
            <a:off x="10755642" y="4033412"/>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22" name="右大括号 21"/>
          <p:cNvSpPr/>
          <p:nvPr/>
        </p:nvSpPr>
        <p:spPr>
          <a:xfrm>
            <a:off x="4192956" y="3318105"/>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椭圆 22"/>
          <p:cNvSpPr/>
          <p:nvPr/>
        </p:nvSpPr>
        <p:spPr>
          <a:xfrm>
            <a:off x="1814324" y="329224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26" name="直接连接符 25"/>
          <p:cNvCxnSpPr>
            <a:endCxn id="23" idx="3"/>
          </p:cNvCxnSpPr>
          <p:nvPr/>
        </p:nvCxnSpPr>
        <p:spPr>
          <a:xfrm flipV="1">
            <a:off x="1462383" y="3845344"/>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endCxn id="23" idx="5"/>
          </p:cNvCxnSpPr>
          <p:nvPr/>
        </p:nvCxnSpPr>
        <p:spPr>
          <a:xfrm flipH="1" flipV="1">
            <a:off x="2367427" y="3845344"/>
            <a:ext cx="298433" cy="4359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127015" y="4300279"/>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9" name="矩形 28"/>
          <p:cNvSpPr/>
          <p:nvPr/>
        </p:nvSpPr>
        <p:spPr>
          <a:xfrm>
            <a:off x="2411189" y="4300279"/>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32" name="文本框 31"/>
          <p:cNvSpPr txBox="1"/>
          <p:nvPr/>
        </p:nvSpPr>
        <p:spPr>
          <a:xfrm>
            <a:off x="314473" y="5005918"/>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33" name="左大括号 32"/>
          <p:cNvSpPr/>
          <p:nvPr/>
        </p:nvSpPr>
        <p:spPr>
          <a:xfrm>
            <a:off x="786579" y="4322198"/>
            <a:ext cx="211757" cy="1926336"/>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文本框 33"/>
          <p:cNvSpPr txBox="1"/>
          <p:nvPr/>
        </p:nvSpPr>
        <p:spPr>
          <a:xfrm>
            <a:off x="1666218" y="4964993"/>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36" name="左大括号 35"/>
          <p:cNvSpPr/>
          <p:nvPr/>
        </p:nvSpPr>
        <p:spPr>
          <a:xfrm>
            <a:off x="2138324" y="4281273"/>
            <a:ext cx="211757" cy="1926336"/>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761892" y="2724722"/>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39" name="椭圆 38"/>
          <p:cNvSpPr/>
          <p:nvPr/>
        </p:nvSpPr>
        <p:spPr>
          <a:xfrm>
            <a:off x="9186080" y="229242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40" name="直接连接符 39"/>
          <p:cNvCxnSpPr>
            <a:stCxn id="45" idx="0"/>
            <a:endCxn id="39" idx="3"/>
          </p:cNvCxnSpPr>
          <p:nvPr/>
        </p:nvCxnSpPr>
        <p:spPr>
          <a:xfrm flipV="1">
            <a:off x="8489674" y="2845531"/>
            <a:ext cx="791303" cy="40836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39" idx="5"/>
          </p:cNvCxnSpPr>
          <p:nvPr/>
        </p:nvCxnSpPr>
        <p:spPr>
          <a:xfrm flipH="1" flipV="1">
            <a:off x="9739183" y="2845531"/>
            <a:ext cx="346917" cy="4342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9650711" y="1752070"/>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43" name="矩形 42"/>
          <p:cNvSpPr/>
          <p:nvPr/>
        </p:nvSpPr>
        <p:spPr>
          <a:xfrm>
            <a:off x="9797648" y="3279764"/>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4" name="右大括号 43"/>
          <p:cNvSpPr/>
          <p:nvPr/>
        </p:nvSpPr>
        <p:spPr>
          <a:xfrm>
            <a:off x="10544306" y="3279764"/>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椭圆 44"/>
          <p:cNvSpPr/>
          <p:nvPr/>
        </p:nvSpPr>
        <p:spPr>
          <a:xfrm>
            <a:off x="8165674" y="32539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46" name="直接连接符 45"/>
          <p:cNvCxnSpPr>
            <a:endCxn id="45" idx="3"/>
          </p:cNvCxnSpPr>
          <p:nvPr/>
        </p:nvCxnSpPr>
        <p:spPr>
          <a:xfrm flipV="1">
            <a:off x="7813733" y="3807003"/>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45" idx="5"/>
          </p:cNvCxnSpPr>
          <p:nvPr/>
        </p:nvCxnSpPr>
        <p:spPr>
          <a:xfrm flipH="1" flipV="1">
            <a:off x="8718777" y="3807003"/>
            <a:ext cx="298433" cy="4359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7478365" y="4261938"/>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0" name="矩形 49"/>
          <p:cNvSpPr/>
          <p:nvPr/>
        </p:nvSpPr>
        <p:spPr>
          <a:xfrm>
            <a:off x="8762539" y="4261938"/>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1" name="文本框 50"/>
          <p:cNvSpPr txBox="1"/>
          <p:nvPr/>
        </p:nvSpPr>
        <p:spPr>
          <a:xfrm>
            <a:off x="6345193" y="5045777"/>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54" name="左大括号 53"/>
          <p:cNvSpPr/>
          <p:nvPr/>
        </p:nvSpPr>
        <p:spPr>
          <a:xfrm>
            <a:off x="7137929" y="4283856"/>
            <a:ext cx="255528" cy="2295073"/>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p:cNvSpPr txBox="1"/>
          <p:nvPr/>
        </p:nvSpPr>
        <p:spPr>
          <a:xfrm>
            <a:off x="8017568" y="4926652"/>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56" name="左大括号 55"/>
          <p:cNvSpPr/>
          <p:nvPr/>
        </p:nvSpPr>
        <p:spPr>
          <a:xfrm>
            <a:off x="8489674" y="4242932"/>
            <a:ext cx="211757" cy="1926336"/>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文本框 56"/>
          <p:cNvSpPr txBox="1"/>
          <p:nvPr/>
        </p:nvSpPr>
        <p:spPr>
          <a:xfrm>
            <a:off x="8113242" y="2686381"/>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58" name="矩形 57"/>
          <p:cNvSpPr/>
          <p:nvPr/>
        </p:nvSpPr>
        <p:spPr>
          <a:xfrm>
            <a:off x="7463717" y="6211341"/>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21" name="右箭头 20"/>
          <p:cNvSpPr/>
          <p:nvPr/>
        </p:nvSpPr>
        <p:spPr>
          <a:xfrm>
            <a:off x="4880758" y="3318105"/>
            <a:ext cx="2006930" cy="706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7625658" y="2724722"/>
            <a:ext cx="1506468" cy="3301340"/>
          </a:xfrm>
          <a:custGeom>
            <a:avLst/>
            <a:gdLst>
              <a:gd name="connsiteX0" fmla="*/ 1506468 w 1506468"/>
              <a:gd name="connsiteY0" fmla="*/ 0 h 3301340"/>
              <a:gd name="connsiteX1" fmla="*/ 164556 w 1506468"/>
              <a:gd name="connsiteY1" fmla="*/ 1092529 h 3301340"/>
              <a:gd name="connsiteX2" fmla="*/ 69554 w 1506468"/>
              <a:gd name="connsiteY2" fmla="*/ 3301340 h 3301340"/>
            </a:gdLst>
            <a:ahLst/>
            <a:cxnLst>
              <a:cxn ang="0">
                <a:pos x="connsiteX0" y="connsiteY0"/>
              </a:cxn>
              <a:cxn ang="0">
                <a:pos x="connsiteX1" y="connsiteY1"/>
              </a:cxn>
              <a:cxn ang="0">
                <a:pos x="connsiteX2" y="connsiteY2"/>
              </a:cxn>
            </a:cxnLst>
            <a:rect l="l" t="t" r="r" b="b"/>
            <a:pathLst>
              <a:path w="1506468" h="3301340">
                <a:moveTo>
                  <a:pt x="1506468" y="0"/>
                </a:moveTo>
                <a:cubicBezTo>
                  <a:pt x="955255" y="271153"/>
                  <a:pt x="404042" y="542306"/>
                  <a:pt x="164556" y="1092529"/>
                </a:cubicBezTo>
                <a:cubicBezTo>
                  <a:pt x="-74930" y="1642752"/>
                  <a:pt x="-2688" y="2472046"/>
                  <a:pt x="69554" y="3301340"/>
                </a:cubicBezTo>
              </a:path>
            </a:pathLst>
          </a:custGeom>
          <a:noFill/>
          <a:ln w="34925">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237269" y="4288340"/>
            <a:ext cx="366615" cy="381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u</a:t>
            </a:r>
            <a:endParaRPr lang="zh-CN" altLang="en-US" sz="2800" b="1" dirty="0">
              <a:latin typeface="Times New Roman" panose="02020603050405020304" pitchFamily="18" charset="0"/>
              <a:cs typeface="Times New Roman" panose="02020603050405020304" pitchFamily="18" charset="0"/>
            </a:endParaRPr>
          </a:p>
        </p:txBody>
      </p:sp>
      <p:sp>
        <p:nvSpPr>
          <p:cNvPr id="52" name="椭圆 51"/>
          <p:cNvSpPr/>
          <p:nvPr/>
        </p:nvSpPr>
        <p:spPr>
          <a:xfrm>
            <a:off x="7660203" y="4272540"/>
            <a:ext cx="366615" cy="381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u</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2424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9549" y="595603"/>
            <a:ext cx="10989668" cy="769441"/>
          </a:xfrm>
          <a:prstGeom prst="rect">
            <a:avLst/>
          </a:prstGeom>
          <a:noFill/>
        </p:spPr>
        <p:txBody>
          <a:bodyPr wrap="square" rtlCol="0">
            <a:spAutoFit/>
          </a:bodyPr>
          <a:lstStyle/>
          <a:p>
            <a:r>
              <a:rPr lang="zh-CN" altLang="en-US" sz="4400" dirty="0">
                <a:latin typeface="Times New Roman" panose="02020603050405020304" pitchFamily="18" charset="0"/>
                <a:cs typeface="Times New Roman" panose="02020603050405020304" pitchFamily="18" charset="0"/>
              </a:rPr>
              <a:t>情况三（</a:t>
            </a:r>
            <a:r>
              <a:rPr lang="en-US" altLang="zh-CN" sz="4400" dirty="0">
                <a:latin typeface="Times New Roman" panose="02020603050405020304" pitchFamily="18" charset="0"/>
                <a:cs typeface="Times New Roman" panose="02020603050405020304" pitchFamily="18" charset="0"/>
              </a:rPr>
              <a:t>2</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q</a:t>
            </a:r>
            <a:r>
              <a:rPr lang="zh-CN" altLang="en-US" sz="4400" dirty="0">
                <a:latin typeface="Times New Roman" panose="02020603050405020304" pitchFamily="18" charset="0"/>
                <a:cs typeface="Times New Roman" panose="02020603050405020304" pitchFamily="18" charset="0"/>
              </a:rPr>
              <a:t>添加到</a:t>
            </a:r>
            <a:r>
              <a:rPr lang="en-US" altLang="zh-CN" sz="4400" dirty="0">
                <a:latin typeface="Times New Roman" panose="02020603050405020304" pitchFamily="18" charset="0"/>
                <a:cs typeface="Times New Roman" panose="02020603050405020304" pitchFamily="18" charset="0"/>
              </a:rPr>
              <a:t>r</a:t>
            </a:r>
            <a:r>
              <a:rPr lang="zh-CN" altLang="en-US" sz="4400" dirty="0">
                <a:latin typeface="Times New Roman" panose="02020603050405020304" pitchFamily="18" charset="0"/>
                <a:cs typeface="Times New Roman" panose="02020603050405020304" pitchFamily="18" charset="0"/>
              </a:rPr>
              <a:t>的右子树的左子树上</a:t>
            </a:r>
          </a:p>
        </p:txBody>
      </p:sp>
      <p:sp>
        <p:nvSpPr>
          <p:cNvPr id="57" name="文本框 56"/>
          <p:cNvSpPr txBox="1"/>
          <p:nvPr/>
        </p:nvSpPr>
        <p:spPr>
          <a:xfrm>
            <a:off x="6011473" y="4542539"/>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nvGrpSpPr>
          <p:cNvPr id="25" name="组合 24"/>
          <p:cNvGrpSpPr/>
          <p:nvPr/>
        </p:nvGrpSpPr>
        <p:grpSpPr>
          <a:xfrm>
            <a:off x="6452842" y="1378238"/>
            <a:ext cx="5718850" cy="5248676"/>
            <a:chOff x="6452842" y="1378238"/>
            <a:chExt cx="5718850" cy="5248676"/>
          </a:xfrm>
        </p:grpSpPr>
        <p:sp>
          <p:nvSpPr>
            <p:cNvPr id="14" name="椭圆 13"/>
            <p:cNvSpPr/>
            <p:nvPr/>
          </p:nvSpPr>
          <p:spPr>
            <a:xfrm>
              <a:off x="9530564" y="19185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15" name="直接连接符 14"/>
            <p:cNvCxnSpPr>
              <a:stCxn id="23" idx="0"/>
              <a:endCxn id="14" idx="3"/>
            </p:cNvCxnSpPr>
            <p:nvPr/>
          </p:nvCxnSpPr>
          <p:spPr>
            <a:xfrm flipV="1">
              <a:off x="7789681" y="2471699"/>
              <a:ext cx="1835780" cy="43392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9" idx="0"/>
              <a:endCxn id="14" idx="5"/>
            </p:cNvCxnSpPr>
            <p:nvPr/>
          </p:nvCxnSpPr>
          <p:spPr>
            <a:xfrm flipH="1" flipV="1">
              <a:off x="10083667" y="2471699"/>
              <a:ext cx="1212571" cy="44906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995195" y="1378238"/>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9" name="矩形 18"/>
            <p:cNvSpPr/>
            <p:nvPr/>
          </p:nvSpPr>
          <p:spPr>
            <a:xfrm>
              <a:off x="11007786" y="292076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文本框 19"/>
            <p:cNvSpPr txBox="1"/>
            <p:nvPr/>
          </p:nvSpPr>
          <p:spPr>
            <a:xfrm>
              <a:off x="11828566" y="3553625"/>
              <a:ext cx="34312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22" name="右大括号 21"/>
            <p:cNvSpPr/>
            <p:nvPr/>
          </p:nvSpPr>
          <p:spPr>
            <a:xfrm>
              <a:off x="11675204" y="2905625"/>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椭圆 22"/>
            <p:cNvSpPr/>
            <p:nvPr/>
          </p:nvSpPr>
          <p:spPr>
            <a:xfrm>
              <a:off x="7465681" y="290562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26" name="直接连接符 25"/>
            <p:cNvCxnSpPr>
              <a:endCxn id="23" idx="3"/>
            </p:cNvCxnSpPr>
            <p:nvPr/>
          </p:nvCxnSpPr>
          <p:spPr>
            <a:xfrm flipV="1">
              <a:off x="7113740" y="3458728"/>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3" idx="0"/>
              <a:endCxn id="23" idx="6"/>
            </p:cNvCxnSpPr>
            <p:nvPr/>
          </p:nvCxnSpPr>
          <p:spPr>
            <a:xfrm flipH="1" flipV="1">
              <a:off x="8113681" y="3229625"/>
              <a:ext cx="748118" cy="48169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7613990" y="2229262"/>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55" name="矩形 54"/>
            <p:cNvSpPr/>
            <p:nvPr/>
          </p:nvSpPr>
          <p:spPr>
            <a:xfrm>
              <a:off x="6805681" y="389949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8" name="左大括号 57"/>
            <p:cNvSpPr/>
            <p:nvPr/>
          </p:nvSpPr>
          <p:spPr>
            <a:xfrm>
              <a:off x="6452842" y="3940418"/>
              <a:ext cx="255528" cy="1885411"/>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椭圆 62"/>
            <p:cNvSpPr/>
            <p:nvPr/>
          </p:nvSpPr>
          <p:spPr>
            <a:xfrm>
              <a:off x="8537799" y="371132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71" name="直接连接符 70"/>
            <p:cNvCxnSpPr>
              <a:stCxn id="63" idx="3"/>
            </p:cNvCxnSpPr>
            <p:nvPr/>
          </p:nvCxnSpPr>
          <p:spPr>
            <a:xfrm flipH="1">
              <a:off x="8207856" y="4264424"/>
              <a:ext cx="424840" cy="4963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3" idx="5"/>
            </p:cNvCxnSpPr>
            <p:nvPr/>
          </p:nvCxnSpPr>
          <p:spPr>
            <a:xfrm>
              <a:off x="9090902" y="4264424"/>
              <a:ext cx="445095" cy="4963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7897575" y="6147848"/>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83" name="文本框 82"/>
            <p:cNvSpPr txBox="1"/>
            <p:nvPr/>
          </p:nvSpPr>
          <p:spPr>
            <a:xfrm>
              <a:off x="10080501" y="5134073"/>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84" name="右大括号 83"/>
            <p:cNvSpPr/>
            <p:nvPr/>
          </p:nvSpPr>
          <p:spPr>
            <a:xfrm>
              <a:off x="9922711" y="4866378"/>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7910837" y="4805778"/>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1" name="任意多边形 20"/>
            <p:cNvSpPr/>
            <p:nvPr/>
          </p:nvSpPr>
          <p:spPr>
            <a:xfrm>
              <a:off x="7753009" y="2367972"/>
              <a:ext cx="1717665" cy="3728852"/>
            </a:xfrm>
            <a:custGeom>
              <a:avLst/>
              <a:gdLst>
                <a:gd name="connsiteX0" fmla="*/ 1717665 w 1717665"/>
                <a:gd name="connsiteY0" fmla="*/ 0 h 3728852"/>
                <a:gd name="connsiteX1" fmla="*/ 7618 w 1717665"/>
                <a:gd name="connsiteY1" fmla="*/ 760021 h 3728852"/>
                <a:gd name="connsiteX2" fmla="*/ 1064522 w 1717665"/>
                <a:gd name="connsiteY2" fmla="*/ 1710047 h 3728852"/>
                <a:gd name="connsiteX3" fmla="*/ 447005 w 1717665"/>
                <a:gd name="connsiteY3" fmla="*/ 2363190 h 3728852"/>
                <a:gd name="connsiteX4" fmla="*/ 435130 w 1717665"/>
                <a:gd name="connsiteY4" fmla="*/ 3728852 h 3728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7665" h="3728852">
                  <a:moveTo>
                    <a:pt x="1717665" y="0"/>
                  </a:moveTo>
                  <a:cubicBezTo>
                    <a:pt x="917070" y="237506"/>
                    <a:pt x="116475" y="475013"/>
                    <a:pt x="7618" y="760021"/>
                  </a:cubicBezTo>
                  <a:cubicBezTo>
                    <a:pt x="-101239" y="1045029"/>
                    <a:pt x="991291" y="1442852"/>
                    <a:pt x="1064522" y="1710047"/>
                  </a:cubicBezTo>
                  <a:cubicBezTo>
                    <a:pt x="1137753" y="1977242"/>
                    <a:pt x="551904" y="2026723"/>
                    <a:pt x="447005" y="2363190"/>
                  </a:cubicBezTo>
                  <a:cubicBezTo>
                    <a:pt x="342106" y="2699657"/>
                    <a:pt x="388618" y="3214254"/>
                    <a:pt x="435130" y="3728852"/>
                  </a:cubicBezTo>
                </a:path>
              </a:pathLst>
            </a:custGeom>
            <a:noFill/>
            <a:ln w="3175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9216064" y="4804149"/>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3" name="右大括号 42"/>
            <p:cNvSpPr/>
            <p:nvPr/>
          </p:nvSpPr>
          <p:spPr>
            <a:xfrm>
              <a:off x="8549158" y="4815012"/>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p:cNvSpPr txBox="1"/>
            <p:nvPr/>
          </p:nvSpPr>
          <p:spPr>
            <a:xfrm>
              <a:off x="8579518" y="5352398"/>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sp>
        <p:nvSpPr>
          <p:cNvPr id="45" name="椭圆 44"/>
          <p:cNvSpPr/>
          <p:nvPr/>
        </p:nvSpPr>
        <p:spPr>
          <a:xfrm>
            <a:off x="3308943" y="196624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46" name="直接连接符 45"/>
          <p:cNvCxnSpPr>
            <a:stCxn id="51" idx="0"/>
            <a:endCxn id="45" idx="3"/>
          </p:cNvCxnSpPr>
          <p:nvPr/>
        </p:nvCxnSpPr>
        <p:spPr>
          <a:xfrm flipV="1">
            <a:off x="1568060" y="2519348"/>
            <a:ext cx="1835780" cy="43392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9" idx="0"/>
            <a:endCxn id="45" idx="5"/>
          </p:cNvCxnSpPr>
          <p:nvPr/>
        </p:nvCxnSpPr>
        <p:spPr>
          <a:xfrm flipH="1" flipV="1">
            <a:off x="3862046" y="2519348"/>
            <a:ext cx="1212571" cy="44906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3773574" y="1425887"/>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49" name="矩形 48"/>
          <p:cNvSpPr/>
          <p:nvPr/>
        </p:nvSpPr>
        <p:spPr>
          <a:xfrm>
            <a:off x="4786165" y="2968412"/>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0" name="右大括号 49"/>
          <p:cNvSpPr/>
          <p:nvPr/>
        </p:nvSpPr>
        <p:spPr>
          <a:xfrm>
            <a:off x="5453583" y="2953274"/>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椭圆 50"/>
          <p:cNvSpPr/>
          <p:nvPr/>
        </p:nvSpPr>
        <p:spPr>
          <a:xfrm>
            <a:off x="1244060" y="295327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52" name="直接连接符 51"/>
          <p:cNvCxnSpPr>
            <a:endCxn id="51" idx="3"/>
          </p:cNvCxnSpPr>
          <p:nvPr/>
        </p:nvCxnSpPr>
        <p:spPr>
          <a:xfrm flipV="1">
            <a:off x="892119" y="3506377"/>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2" idx="0"/>
            <a:endCxn id="51" idx="6"/>
          </p:cNvCxnSpPr>
          <p:nvPr/>
        </p:nvCxnSpPr>
        <p:spPr>
          <a:xfrm flipH="1" flipV="1">
            <a:off x="1892060" y="3277274"/>
            <a:ext cx="748118" cy="48169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92369" y="2276911"/>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60" name="矩形 59"/>
          <p:cNvSpPr/>
          <p:nvPr/>
        </p:nvSpPr>
        <p:spPr>
          <a:xfrm>
            <a:off x="584060" y="3947142"/>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1" name="左大括号 60"/>
          <p:cNvSpPr/>
          <p:nvPr/>
        </p:nvSpPr>
        <p:spPr>
          <a:xfrm>
            <a:off x="231221" y="3988067"/>
            <a:ext cx="255528" cy="1885411"/>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椭圆 61"/>
          <p:cNvSpPr/>
          <p:nvPr/>
        </p:nvSpPr>
        <p:spPr>
          <a:xfrm>
            <a:off x="2316178" y="375897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64" name="直接连接符 63"/>
          <p:cNvCxnSpPr>
            <a:stCxn id="62" idx="3"/>
          </p:cNvCxnSpPr>
          <p:nvPr/>
        </p:nvCxnSpPr>
        <p:spPr>
          <a:xfrm flipH="1">
            <a:off x="1986235" y="4312073"/>
            <a:ext cx="424840" cy="4963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2" idx="5"/>
          </p:cNvCxnSpPr>
          <p:nvPr/>
        </p:nvCxnSpPr>
        <p:spPr>
          <a:xfrm>
            <a:off x="2869281" y="4312073"/>
            <a:ext cx="445095" cy="4963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3858880" y="5181722"/>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68" name="右大括号 67"/>
          <p:cNvSpPr/>
          <p:nvPr/>
        </p:nvSpPr>
        <p:spPr>
          <a:xfrm>
            <a:off x="3701090" y="4914027"/>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矩形 68"/>
          <p:cNvSpPr/>
          <p:nvPr/>
        </p:nvSpPr>
        <p:spPr>
          <a:xfrm>
            <a:off x="1689216" y="4853427"/>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2" name="任意多边形 71"/>
          <p:cNvSpPr/>
          <p:nvPr/>
        </p:nvSpPr>
        <p:spPr>
          <a:xfrm>
            <a:off x="1531388" y="2415621"/>
            <a:ext cx="1717665" cy="3728852"/>
          </a:xfrm>
          <a:custGeom>
            <a:avLst/>
            <a:gdLst>
              <a:gd name="connsiteX0" fmla="*/ 1717665 w 1717665"/>
              <a:gd name="connsiteY0" fmla="*/ 0 h 3728852"/>
              <a:gd name="connsiteX1" fmla="*/ 7618 w 1717665"/>
              <a:gd name="connsiteY1" fmla="*/ 760021 h 3728852"/>
              <a:gd name="connsiteX2" fmla="*/ 1064522 w 1717665"/>
              <a:gd name="connsiteY2" fmla="*/ 1710047 h 3728852"/>
              <a:gd name="connsiteX3" fmla="*/ 447005 w 1717665"/>
              <a:gd name="connsiteY3" fmla="*/ 2363190 h 3728852"/>
              <a:gd name="connsiteX4" fmla="*/ 435130 w 1717665"/>
              <a:gd name="connsiteY4" fmla="*/ 3728852 h 3728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7665" h="3728852">
                <a:moveTo>
                  <a:pt x="1717665" y="0"/>
                </a:moveTo>
                <a:cubicBezTo>
                  <a:pt x="917070" y="237506"/>
                  <a:pt x="116475" y="475013"/>
                  <a:pt x="7618" y="760021"/>
                </a:cubicBezTo>
                <a:cubicBezTo>
                  <a:pt x="-101239" y="1045029"/>
                  <a:pt x="991291" y="1442852"/>
                  <a:pt x="1064522" y="1710047"/>
                </a:cubicBezTo>
                <a:cubicBezTo>
                  <a:pt x="1137753" y="1977242"/>
                  <a:pt x="551904" y="2026723"/>
                  <a:pt x="447005" y="2363190"/>
                </a:cubicBezTo>
                <a:cubicBezTo>
                  <a:pt x="342106" y="2699657"/>
                  <a:pt x="388618" y="3214254"/>
                  <a:pt x="435130" y="3728852"/>
                </a:cubicBezTo>
              </a:path>
            </a:pathLst>
          </a:custGeom>
          <a:noFill/>
          <a:ln w="3175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2994443" y="4851798"/>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5" name="右大括号 74"/>
          <p:cNvSpPr/>
          <p:nvPr/>
        </p:nvSpPr>
        <p:spPr>
          <a:xfrm>
            <a:off x="2327537" y="4862662"/>
            <a:ext cx="93169" cy="1281812"/>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文本框 75"/>
          <p:cNvSpPr txBox="1"/>
          <p:nvPr/>
        </p:nvSpPr>
        <p:spPr>
          <a:xfrm>
            <a:off x="2356669" y="5190827"/>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77" name="文本框 76"/>
          <p:cNvSpPr txBox="1"/>
          <p:nvPr/>
        </p:nvSpPr>
        <p:spPr>
          <a:xfrm>
            <a:off x="-36557" y="4393310"/>
            <a:ext cx="34312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82" name="文本框 81"/>
          <p:cNvSpPr txBox="1"/>
          <p:nvPr/>
        </p:nvSpPr>
        <p:spPr>
          <a:xfrm>
            <a:off x="5759218" y="3560760"/>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86" name="文本框 85"/>
          <p:cNvSpPr txBox="1"/>
          <p:nvPr/>
        </p:nvSpPr>
        <p:spPr>
          <a:xfrm>
            <a:off x="9112009" y="3431953"/>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207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3382" y="490371"/>
            <a:ext cx="11175183" cy="769441"/>
          </a:xfrm>
          <a:prstGeom prst="rect">
            <a:avLst/>
          </a:prstGeom>
          <a:noFill/>
        </p:spPr>
        <p:txBody>
          <a:bodyPr wrap="square" rtlCol="0">
            <a:spAutoFit/>
          </a:bodyPr>
          <a:lstStyle/>
          <a:p>
            <a:r>
              <a:rPr lang="zh-CN" altLang="en-US" sz="4400" dirty="0">
                <a:latin typeface="Times New Roman" panose="02020603050405020304" pitchFamily="18" charset="0"/>
                <a:cs typeface="Times New Roman" panose="02020603050405020304" pitchFamily="18" charset="0"/>
              </a:rPr>
              <a:t>情况三（</a:t>
            </a:r>
            <a:r>
              <a:rPr lang="en-US" altLang="zh-CN" sz="4400" dirty="0">
                <a:latin typeface="Times New Roman" panose="02020603050405020304" pitchFamily="18" charset="0"/>
                <a:cs typeface="Times New Roman" panose="02020603050405020304" pitchFamily="18" charset="0"/>
              </a:rPr>
              <a:t>3</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q</a:t>
            </a:r>
            <a:r>
              <a:rPr lang="zh-CN" altLang="en-US" sz="4400" dirty="0">
                <a:latin typeface="Times New Roman" panose="02020603050405020304" pitchFamily="18" charset="0"/>
                <a:cs typeface="Times New Roman" panose="02020603050405020304" pitchFamily="18" charset="0"/>
              </a:rPr>
              <a:t>添加到</a:t>
            </a:r>
            <a:r>
              <a:rPr lang="en-US" altLang="zh-CN" sz="4400" dirty="0">
                <a:latin typeface="Times New Roman" panose="02020603050405020304" pitchFamily="18" charset="0"/>
                <a:cs typeface="Times New Roman" panose="02020603050405020304" pitchFamily="18" charset="0"/>
              </a:rPr>
              <a:t>r</a:t>
            </a:r>
            <a:r>
              <a:rPr lang="zh-CN" altLang="en-US" sz="4400" dirty="0">
                <a:latin typeface="Times New Roman" panose="02020603050405020304" pitchFamily="18" charset="0"/>
                <a:cs typeface="Times New Roman" panose="02020603050405020304" pitchFamily="18" charset="0"/>
              </a:rPr>
              <a:t>的右子树的右子树上</a:t>
            </a:r>
          </a:p>
        </p:txBody>
      </p:sp>
      <p:sp>
        <p:nvSpPr>
          <p:cNvPr id="57" name="文本框 56"/>
          <p:cNvSpPr txBox="1"/>
          <p:nvPr/>
        </p:nvSpPr>
        <p:spPr>
          <a:xfrm>
            <a:off x="5479919" y="4406263"/>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45" name="椭圆 44"/>
          <p:cNvSpPr/>
          <p:nvPr/>
        </p:nvSpPr>
        <p:spPr>
          <a:xfrm>
            <a:off x="3308943" y="196624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46" name="直接连接符 45"/>
          <p:cNvCxnSpPr>
            <a:stCxn id="51" idx="0"/>
            <a:endCxn id="45" idx="3"/>
          </p:cNvCxnSpPr>
          <p:nvPr/>
        </p:nvCxnSpPr>
        <p:spPr>
          <a:xfrm flipV="1">
            <a:off x="1568060" y="2519348"/>
            <a:ext cx="1835780" cy="43392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9" idx="0"/>
            <a:endCxn id="45" idx="5"/>
          </p:cNvCxnSpPr>
          <p:nvPr/>
        </p:nvCxnSpPr>
        <p:spPr>
          <a:xfrm flipH="1" flipV="1">
            <a:off x="3862046" y="2519348"/>
            <a:ext cx="1212571" cy="44906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3773574" y="1425887"/>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49" name="矩形 48"/>
          <p:cNvSpPr/>
          <p:nvPr/>
        </p:nvSpPr>
        <p:spPr>
          <a:xfrm>
            <a:off x="4786165" y="2968412"/>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0" name="右大括号 49"/>
          <p:cNvSpPr/>
          <p:nvPr/>
        </p:nvSpPr>
        <p:spPr>
          <a:xfrm>
            <a:off x="5453583" y="2953274"/>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椭圆 50"/>
          <p:cNvSpPr/>
          <p:nvPr/>
        </p:nvSpPr>
        <p:spPr>
          <a:xfrm>
            <a:off x="1244060" y="295327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52" name="直接连接符 51"/>
          <p:cNvCxnSpPr>
            <a:endCxn id="51" idx="3"/>
          </p:cNvCxnSpPr>
          <p:nvPr/>
        </p:nvCxnSpPr>
        <p:spPr>
          <a:xfrm flipV="1">
            <a:off x="892119" y="3506377"/>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2" idx="0"/>
            <a:endCxn id="51" idx="6"/>
          </p:cNvCxnSpPr>
          <p:nvPr/>
        </p:nvCxnSpPr>
        <p:spPr>
          <a:xfrm flipH="1" flipV="1">
            <a:off x="1892060" y="3277274"/>
            <a:ext cx="748118" cy="48169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92369" y="2276911"/>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60" name="矩形 59"/>
          <p:cNvSpPr/>
          <p:nvPr/>
        </p:nvSpPr>
        <p:spPr>
          <a:xfrm>
            <a:off x="584060" y="3947142"/>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1" name="左大括号 60"/>
          <p:cNvSpPr/>
          <p:nvPr/>
        </p:nvSpPr>
        <p:spPr>
          <a:xfrm>
            <a:off x="231221" y="3988067"/>
            <a:ext cx="255528" cy="1885411"/>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椭圆 61"/>
          <p:cNvSpPr/>
          <p:nvPr/>
        </p:nvSpPr>
        <p:spPr>
          <a:xfrm>
            <a:off x="2316178" y="375897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64" name="直接连接符 63"/>
          <p:cNvCxnSpPr>
            <a:stCxn id="62" idx="3"/>
          </p:cNvCxnSpPr>
          <p:nvPr/>
        </p:nvCxnSpPr>
        <p:spPr>
          <a:xfrm flipH="1">
            <a:off x="1986235" y="4312073"/>
            <a:ext cx="424840" cy="4963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2" idx="5"/>
          </p:cNvCxnSpPr>
          <p:nvPr/>
        </p:nvCxnSpPr>
        <p:spPr>
          <a:xfrm>
            <a:off x="2869281" y="4312073"/>
            <a:ext cx="445095" cy="4963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3858880" y="5181722"/>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68" name="右大括号 67"/>
          <p:cNvSpPr/>
          <p:nvPr/>
        </p:nvSpPr>
        <p:spPr>
          <a:xfrm>
            <a:off x="3701090" y="4914027"/>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矩形 68"/>
          <p:cNvSpPr/>
          <p:nvPr/>
        </p:nvSpPr>
        <p:spPr>
          <a:xfrm>
            <a:off x="1689216" y="4853427"/>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3" name="矩形 72"/>
          <p:cNvSpPr/>
          <p:nvPr/>
        </p:nvSpPr>
        <p:spPr>
          <a:xfrm>
            <a:off x="2994443" y="4851798"/>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5" name="右大括号 74"/>
          <p:cNvSpPr/>
          <p:nvPr/>
        </p:nvSpPr>
        <p:spPr>
          <a:xfrm>
            <a:off x="2327537" y="4862662"/>
            <a:ext cx="93169" cy="1281812"/>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文本框 75"/>
          <p:cNvSpPr txBox="1"/>
          <p:nvPr/>
        </p:nvSpPr>
        <p:spPr>
          <a:xfrm>
            <a:off x="2356669" y="5190827"/>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77" name="文本框 76"/>
          <p:cNvSpPr txBox="1"/>
          <p:nvPr/>
        </p:nvSpPr>
        <p:spPr>
          <a:xfrm>
            <a:off x="-36557" y="4393310"/>
            <a:ext cx="34312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3" name="任意多边形 2"/>
          <p:cNvSpPr/>
          <p:nvPr/>
        </p:nvSpPr>
        <p:spPr>
          <a:xfrm>
            <a:off x="1550399" y="2410691"/>
            <a:ext cx="1800399" cy="3761452"/>
          </a:xfrm>
          <a:custGeom>
            <a:avLst/>
            <a:gdLst>
              <a:gd name="connsiteX0" fmla="*/ 1691565 w 1800399"/>
              <a:gd name="connsiteY0" fmla="*/ 0 h 3761452"/>
              <a:gd name="connsiteX1" fmla="*/ 5269 w 1800399"/>
              <a:gd name="connsiteY1" fmla="*/ 783771 h 3761452"/>
              <a:gd name="connsiteX2" fmla="*/ 1180926 w 1800399"/>
              <a:gd name="connsiteY2" fmla="*/ 1615044 h 3761452"/>
              <a:gd name="connsiteX3" fmla="*/ 1750941 w 1800399"/>
              <a:gd name="connsiteY3" fmla="*/ 2327564 h 3761452"/>
              <a:gd name="connsiteX4" fmla="*/ 1774692 w 1800399"/>
              <a:gd name="connsiteY4" fmla="*/ 3598223 h 3761452"/>
              <a:gd name="connsiteX5" fmla="*/ 1786567 w 1800399"/>
              <a:gd name="connsiteY5" fmla="*/ 3705101 h 376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0399" h="3761452">
                <a:moveTo>
                  <a:pt x="1691565" y="0"/>
                </a:moveTo>
                <a:cubicBezTo>
                  <a:pt x="890970" y="257298"/>
                  <a:pt x="90375" y="514597"/>
                  <a:pt x="5269" y="783771"/>
                </a:cubicBezTo>
                <a:cubicBezTo>
                  <a:pt x="-79837" y="1052945"/>
                  <a:pt x="889981" y="1357745"/>
                  <a:pt x="1180926" y="1615044"/>
                </a:cubicBezTo>
                <a:cubicBezTo>
                  <a:pt x="1471871" y="1872343"/>
                  <a:pt x="1651980" y="1997034"/>
                  <a:pt x="1750941" y="2327564"/>
                </a:cubicBezTo>
                <a:cubicBezTo>
                  <a:pt x="1849902" y="2658094"/>
                  <a:pt x="1768754" y="3368634"/>
                  <a:pt x="1774692" y="3598223"/>
                </a:cubicBezTo>
                <a:cubicBezTo>
                  <a:pt x="1780630" y="3827812"/>
                  <a:pt x="1783598" y="3766456"/>
                  <a:pt x="1786567" y="3705101"/>
                </a:cubicBezTo>
              </a:path>
            </a:pathLst>
          </a:custGeom>
          <a:noFill/>
          <a:ln w="3175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6452842" y="1378238"/>
            <a:ext cx="5718850" cy="5271562"/>
            <a:chOff x="6452842" y="1378238"/>
            <a:chExt cx="5718850" cy="5271562"/>
          </a:xfrm>
        </p:grpSpPr>
        <p:grpSp>
          <p:nvGrpSpPr>
            <p:cNvPr id="25" name="组合 24"/>
            <p:cNvGrpSpPr/>
            <p:nvPr/>
          </p:nvGrpSpPr>
          <p:grpSpPr>
            <a:xfrm>
              <a:off x="6452842" y="1378238"/>
              <a:ext cx="5718850" cy="5271562"/>
              <a:chOff x="6452842" y="1378238"/>
              <a:chExt cx="5718850" cy="5271562"/>
            </a:xfrm>
          </p:grpSpPr>
          <p:sp>
            <p:nvSpPr>
              <p:cNvPr id="14" name="椭圆 13"/>
              <p:cNvSpPr/>
              <p:nvPr/>
            </p:nvSpPr>
            <p:spPr>
              <a:xfrm>
                <a:off x="9530564" y="19185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15" name="直接连接符 14"/>
              <p:cNvCxnSpPr>
                <a:stCxn id="23" idx="0"/>
                <a:endCxn id="14" idx="3"/>
              </p:cNvCxnSpPr>
              <p:nvPr/>
            </p:nvCxnSpPr>
            <p:spPr>
              <a:xfrm flipV="1">
                <a:off x="7789681" y="2471699"/>
                <a:ext cx="1835780" cy="43392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9" idx="0"/>
                <a:endCxn id="14" idx="5"/>
              </p:cNvCxnSpPr>
              <p:nvPr/>
            </p:nvCxnSpPr>
            <p:spPr>
              <a:xfrm flipH="1" flipV="1">
                <a:off x="10083667" y="2471699"/>
                <a:ext cx="1212571" cy="44906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995195" y="1378238"/>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9" name="矩形 18"/>
              <p:cNvSpPr/>
              <p:nvPr/>
            </p:nvSpPr>
            <p:spPr>
              <a:xfrm>
                <a:off x="11007786" y="292076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文本框 19"/>
              <p:cNvSpPr txBox="1"/>
              <p:nvPr/>
            </p:nvSpPr>
            <p:spPr>
              <a:xfrm>
                <a:off x="11828566" y="3553625"/>
                <a:ext cx="34312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22" name="右大括号 21"/>
              <p:cNvSpPr/>
              <p:nvPr/>
            </p:nvSpPr>
            <p:spPr>
              <a:xfrm>
                <a:off x="11675204" y="2905625"/>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椭圆 22"/>
              <p:cNvSpPr/>
              <p:nvPr/>
            </p:nvSpPr>
            <p:spPr>
              <a:xfrm>
                <a:off x="7465681" y="290562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26" name="直接连接符 25"/>
              <p:cNvCxnSpPr>
                <a:endCxn id="23" idx="3"/>
              </p:cNvCxnSpPr>
              <p:nvPr/>
            </p:nvCxnSpPr>
            <p:spPr>
              <a:xfrm flipV="1">
                <a:off x="7113740" y="3458728"/>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3" idx="0"/>
                <a:endCxn id="23" idx="6"/>
              </p:cNvCxnSpPr>
              <p:nvPr/>
            </p:nvCxnSpPr>
            <p:spPr>
              <a:xfrm flipH="1" flipV="1">
                <a:off x="8113681" y="3229625"/>
                <a:ext cx="748118" cy="48169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7613990" y="2229262"/>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55" name="矩形 54"/>
              <p:cNvSpPr/>
              <p:nvPr/>
            </p:nvSpPr>
            <p:spPr>
              <a:xfrm>
                <a:off x="6805681" y="389949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8" name="左大括号 57"/>
              <p:cNvSpPr/>
              <p:nvPr/>
            </p:nvSpPr>
            <p:spPr>
              <a:xfrm>
                <a:off x="6452842" y="3940418"/>
                <a:ext cx="255528" cy="1885411"/>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椭圆 62"/>
              <p:cNvSpPr/>
              <p:nvPr/>
            </p:nvSpPr>
            <p:spPr>
              <a:xfrm>
                <a:off x="8537799" y="371132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71" name="直接连接符 70"/>
              <p:cNvCxnSpPr>
                <a:stCxn id="63" idx="3"/>
              </p:cNvCxnSpPr>
              <p:nvPr/>
            </p:nvCxnSpPr>
            <p:spPr>
              <a:xfrm flipH="1">
                <a:off x="8207856" y="4264424"/>
                <a:ext cx="424840" cy="4963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3" idx="5"/>
              </p:cNvCxnSpPr>
              <p:nvPr/>
            </p:nvCxnSpPr>
            <p:spPr>
              <a:xfrm>
                <a:off x="9090902" y="4264424"/>
                <a:ext cx="445095" cy="4963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216064" y="6170734"/>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83" name="文本框 82"/>
              <p:cNvSpPr txBox="1"/>
              <p:nvPr/>
            </p:nvSpPr>
            <p:spPr>
              <a:xfrm>
                <a:off x="8525636" y="5190827"/>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84" name="右大括号 83"/>
              <p:cNvSpPr/>
              <p:nvPr/>
            </p:nvSpPr>
            <p:spPr>
              <a:xfrm>
                <a:off x="8512571" y="4842757"/>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7910837" y="4805778"/>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2" name="矩形 41"/>
              <p:cNvSpPr/>
              <p:nvPr/>
            </p:nvSpPr>
            <p:spPr>
              <a:xfrm>
                <a:off x="9216064" y="4804149"/>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3" name="右大括号 42"/>
              <p:cNvSpPr/>
              <p:nvPr/>
            </p:nvSpPr>
            <p:spPr>
              <a:xfrm>
                <a:off x="9912664" y="4862661"/>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p:cNvSpPr txBox="1"/>
              <p:nvPr/>
            </p:nvSpPr>
            <p:spPr>
              <a:xfrm>
                <a:off x="10076652" y="5453096"/>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sp>
          <p:nvSpPr>
            <p:cNvPr id="56" name="任意多边形 55"/>
            <p:cNvSpPr/>
            <p:nvPr/>
          </p:nvSpPr>
          <p:spPr>
            <a:xfrm>
              <a:off x="7807371" y="2343074"/>
              <a:ext cx="1800399" cy="3761452"/>
            </a:xfrm>
            <a:custGeom>
              <a:avLst/>
              <a:gdLst>
                <a:gd name="connsiteX0" fmla="*/ 1691565 w 1800399"/>
                <a:gd name="connsiteY0" fmla="*/ 0 h 3761452"/>
                <a:gd name="connsiteX1" fmla="*/ 5269 w 1800399"/>
                <a:gd name="connsiteY1" fmla="*/ 783771 h 3761452"/>
                <a:gd name="connsiteX2" fmla="*/ 1180926 w 1800399"/>
                <a:gd name="connsiteY2" fmla="*/ 1615044 h 3761452"/>
                <a:gd name="connsiteX3" fmla="*/ 1750941 w 1800399"/>
                <a:gd name="connsiteY3" fmla="*/ 2327564 h 3761452"/>
                <a:gd name="connsiteX4" fmla="*/ 1774692 w 1800399"/>
                <a:gd name="connsiteY4" fmla="*/ 3598223 h 3761452"/>
                <a:gd name="connsiteX5" fmla="*/ 1786567 w 1800399"/>
                <a:gd name="connsiteY5" fmla="*/ 3705101 h 376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0399" h="3761452">
                  <a:moveTo>
                    <a:pt x="1691565" y="0"/>
                  </a:moveTo>
                  <a:cubicBezTo>
                    <a:pt x="890970" y="257298"/>
                    <a:pt x="90375" y="514597"/>
                    <a:pt x="5269" y="783771"/>
                  </a:cubicBezTo>
                  <a:cubicBezTo>
                    <a:pt x="-79837" y="1052945"/>
                    <a:pt x="889981" y="1357745"/>
                    <a:pt x="1180926" y="1615044"/>
                  </a:cubicBezTo>
                  <a:cubicBezTo>
                    <a:pt x="1471871" y="1872343"/>
                    <a:pt x="1651980" y="1997034"/>
                    <a:pt x="1750941" y="2327564"/>
                  </a:cubicBezTo>
                  <a:cubicBezTo>
                    <a:pt x="1849902" y="2658094"/>
                    <a:pt x="1768754" y="3368634"/>
                    <a:pt x="1774692" y="3598223"/>
                  </a:cubicBezTo>
                  <a:cubicBezTo>
                    <a:pt x="1780630" y="3827812"/>
                    <a:pt x="1783598" y="3766456"/>
                    <a:pt x="1786567" y="3705101"/>
                  </a:cubicBezTo>
                </a:path>
              </a:pathLst>
            </a:custGeom>
            <a:noFill/>
            <a:ln w="3175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文本框 65"/>
          <p:cNvSpPr txBox="1"/>
          <p:nvPr/>
        </p:nvSpPr>
        <p:spPr>
          <a:xfrm>
            <a:off x="9146674" y="3351727"/>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01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ChangeArrowheads="1"/>
          </p:cNvSpPr>
          <p:nvPr/>
        </p:nvSpPr>
        <p:spPr bwMode="auto">
          <a:xfrm>
            <a:off x="4600575" y="26527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163844" name="Rectangle 4"/>
          <p:cNvSpPr>
            <a:spLocks noChangeArrowheads="1"/>
          </p:cNvSpPr>
          <p:nvPr/>
        </p:nvSpPr>
        <p:spPr bwMode="auto">
          <a:xfrm>
            <a:off x="629392" y="1371601"/>
            <a:ext cx="10723418" cy="4530725"/>
          </a:xfrm>
          <a:prstGeom prst="rect">
            <a:avLst/>
          </a:prstGeom>
          <a:noFill/>
          <a:ln w="9525">
            <a:noFill/>
            <a:miter lim="800000"/>
            <a:headEnd/>
            <a:tailEnd/>
          </a:ln>
          <a:effectLst/>
        </p:spPr>
        <p:txBody>
          <a:bodyPr/>
          <a:lstStyle/>
          <a:p>
            <a:pPr marL="342900" indent="-342900" algn="just">
              <a:buBlip>
                <a:blip r:embed="rId3"/>
              </a:buBlip>
              <a:defRPr/>
            </a:pPr>
            <a:r>
              <a:rPr kumimoji="1" lang="en-US" altLang="zh-CN" sz="3200" b="1" dirty="0">
                <a:solidFill>
                  <a:srgbClr val="FFFF00"/>
                </a:solidFill>
                <a:latin typeface="Times New Roman" panose="02020603050405020304" pitchFamily="18" charset="0"/>
                <a:cs typeface="Times New Roman" panose="02020603050405020304" pitchFamily="18" charset="0"/>
              </a:rPr>
              <a:t> </a:t>
            </a:r>
            <a:r>
              <a:rPr kumimoji="1" lang="zh-CN" altLang="en-US" sz="2800" b="1" dirty="0">
                <a:latin typeface="Times New Roman" panose="02020603050405020304" pitchFamily="18" charset="0"/>
                <a:cs typeface="Times New Roman" panose="02020603050405020304" pitchFamily="18" charset="0"/>
              </a:rPr>
              <a:t>定义</a:t>
            </a:r>
            <a:r>
              <a:rPr kumimoji="1" lang="en-US" altLang="zh-CN" sz="2800" b="1" dirty="0">
                <a:latin typeface="Times New Roman" panose="02020603050405020304" pitchFamily="18" charset="0"/>
                <a:cs typeface="Times New Roman" panose="02020603050405020304" pitchFamily="18" charset="0"/>
              </a:rPr>
              <a:t>   </a:t>
            </a:r>
            <a:r>
              <a:rPr kumimoji="1" lang="zh-CN" altLang="en-US" sz="2800" b="1" dirty="0">
                <a:latin typeface="Times New Roman" panose="02020603050405020304" pitchFamily="18" charset="0"/>
                <a:cs typeface="Times New Roman" panose="02020603050405020304" pitchFamily="18" charset="0"/>
              </a:rPr>
              <a:t>二叉平衡树</a:t>
            </a:r>
            <a:r>
              <a:rPr kumimoji="1" lang="zh-CN" altLang="en-US" sz="2800" b="1" dirty="0">
                <a:solidFill>
                  <a:srgbClr val="FFFF00"/>
                </a:solidFill>
                <a:latin typeface="Times New Roman" panose="02020603050405020304" pitchFamily="18" charset="0"/>
                <a:cs typeface="Times New Roman" panose="02020603050405020304" pitchFamily="18" charset="0"/>
              </a:rPr>
              <a:t>又称</a:t>
            </a:r>
            <a:r>
              <a:rPr kumimoji="1" lang="en-US" altLang="zh-CN" sz="2800" b="1" dirty="0">
                <a:solidFill>
                  <a:srgbClr val="FFFF00"/>
                </a:solidFill>
                <a:latin typeface="Times New Roman" panose="02020603050405020304" pitchFamily="18" charset="0"/>
                <a:cs typeface="Times New Roman" panose="02020603050405020304" pitchFamily="18" charset="0"/>
              </a:rPr>
              <a:t>AVL</a:t>
            </a:r>
            <a:r>
              <a:rPr kumimoji="1" lang="zh-CN" altLang="en-US" sz="2800" b="1" dirty="0">
                <a:solidFill>
                  <a:srgbClr val="FFFF00"/>
                </a:solidFill>
                <a:latin typeface="Times New Roman" panose="02020603050405020304" pitchFamily="18" charset="0"/>
                <a:cs typeface="Times New Roman" panose="02020603050405020304" pitchFamily="18" charset="0"/>
              </a:rPr>
              <a:t>树</a:t>
            </a:r>
            <a:endParaRPr kumimoji="1" lang="zh-CN" altLang="en-US" sz="2800" b="1" dirty="0">
              <a:solidFill>
                <a:schemeClr val="tx2"/>
              </a:solidFill>
              <a:latin typeface="Times New Roman" panose="02020603050405020304" pitchFamily="18" charset="0"/>
              <a:cs typeface="Times New Roman" panose="02020603050405020304" pitchFamily="18" charset="0"/>
            </a:endParaRPr>
          </a:p>
          <a:p>
            <a:pPr marL="342900" indent="-342900" algn="just">
              <a:defRPr/>
            </a:pPr>
            <a:r>
              <a:rPr kumimoji="1" lang="zh-CN" altLang="en-US" sz="2800" b="1" dirty="0">
                <a:solidFill>
                  <a:schemeClr val="tx2"/>
                </a:solidFill>
                <a:latin typeface="Times New Roman" panose="02020603050405020304" pitchFamily="18" charset="0"/>
                <a:cs typeface="Times New Roman" panose="02020603050405020304" pitchFamily="18" charset="0"/>
              </a:rPr>
              <a:t>   </a:t>
            </a:r>
            <a:r>
              <a:rPr kumimoji="1" lang="zh-CN" altLang="en-US" sz="2800" b="1" dirty="0">
                <a:latin typeface="Times New Roman" panose="02020603050405020304" pitchFamily="18" charset="0"/>
                <a:cs typeface="Times New Roman" panose="02020603050405020304" pitchFamily="18" charset="0"/>
              </a:rPr>
              <a:t>它或者是一棵空二叉树，或者是具有下列性质的二叉树：</a:t>
            </a:r>
          </a:p>
          <a:p>
            <a:pPr marL="342900" indent="-342900" algn="just">
              <a:defRPr/>
            </a:pPr>
            <a:r>
              <a:rPr kumimoji="1" lang="zh-CN" altLang="en-US" sz="2800" b="1" dirty="0">
                <a:latin typeface="Times New Roman" panose="02020603050405020304" pitchFamily="18" charset="0"/>
                <a:cs typeface="Times New Roman" panose="02020603050405020304" pitchFamily="18" charset="0"/>
              </a:rPr>
              <a:t>  （</a:t>
            </a:r>
            <a:r>
              <a:rPr kumimoji="1" lang="en-US" altLang="zh-CN" sz="2800" b="1" dirty="0">
                <a:latin typeface="Times New Roman" panose="02020603050405020304" pitchFamily="18" charset="0"/>
                <a:cs typeface="Times New Roman" panose="02020603050405020304" pitchFamily="18" charset="0"/>
              </a:rPr>
              <a:t>1</a:t>
            </a:r>
            <a:r>
              <a:rPr kumimoji="1" lang="zh-CN" altLang="en-US" sz="2800" b="1" dirty="0">
                <a:latin typeface="Times New Roman" panose="02020603050405020304" pitchFamily="18" charset="0"/>
                <a:cs typeface="Times New Roman" panose="02020603050405020304" pitchFamily="18" charset="0"/>
              </a:rPr>
              <a:t>）其根的左、右子树高度</a:t>
            </a:r>
            <a:r>
              <a:rPr kumimoji="1" lang="zh-CN" altLang="en-US" sz="2800" b="1" dirty="0">
                <a:solidFill>
                  <a:srgbClr val="FFFF00"/>
                </a:solidFill>
                <a:latin typeface="Times New Roman" panose="02020603050405020304" pitchFamily="18" charset="0"/>
                <a:cs typeface="Times New Roman" panose="02020603050405020304" pitchFamily="18" charset="0"/>
              </a:rPr>
              <a:t>之差的绝对值不超过</a:t>
            </a:r>
            <a:r>
              <a:rPr kumimoji="1" lang="en-US" altLang="zh-CN" sz="2800" b="1" dirty="0">
                <a:solidFill>
                  <a:srgbClr val="FFFF00"/>
                </a:solidFill>
                <a:latin typeface="Times New Roman" panose="02020603050405020304" pitchFamily="18" charset="0"/>
                <a:cs typeface="Times New Roman" panose="02020603050405020304" pitchFamily="18" charset="0"/>
              </a:rPr>
              <a:t>1</a:t>
            </a:r>
            <a:r>
              <a:rPr kumimoji="1" lang="zh-CN" altLang="en-US" sz="2800" b="1" dirty="0">
                <a:latin typeface="Times New Roman" panose="02020603050405020304" pitchFamily="18" charset="0"/>
                <a:cs typeface="Times New Roman" panose="02020603050405020304" pitchFamily="18" charset="0"/>
              </a:rPr>
              <a:t>；</a:t>
            </a:r>
          </a:p>
          <a:p>
            <a:pPr marL="342900" indent="-342900" algn="just">
              <a:defRPr/>
            </a:pPr>
            <a:r>
              <a:rPr kumimoji="1" lang="zh-CN" altLang="en-US" sz="2800" b="1" dirty="0">
                <a:latin typeface="Times New Roman" panose="02020603050405020304" pitchFamily="18" charset="0"/>
                <a:cs typeface="Times New Roman" panose="02020603050405020304" pitchFamily="18" charset="0"/>
              </a:rPr>
              <a:t>  （</a:t>
            </a:r>
            <a:r>
              <a:rPr kumimoji="1" lang="en-US" altLang="zh-CN" sz="2800" b="1" dirty="0">
                <a:latin typeface="Times New Roman" panose="02020603050405020304" pitchFamily="18" charset="0"/>
                <a:cs typeface="Times New Roman" panose="02020603050405020304" pitchFamily="18" charset="0"/>
              </a:rPr>
              <a:t>2</a:t>
            </a:r>
            <a:r>
              <a:rPr kumimoji="1" lang="zh-CN" altLang="en-US" sz="2800" b="1" dirty="0">
                <a:latin typeface="Times New Roman" panose="02020603050405020304" pitchFamily="18" charset="0"/>
                <a:cs typeface="Times New Roman" panose="02020603050405020304" pitchFamily="18" charset="0"/>
              </a:rPr>
              <a:t>）其根的左、右子树都是二叉平衡树。</a:t>
            </a:r>
          </a:p>
          <a:p>
            <a:pPr marL="342900" indent="-342900" algn="just">
              <a:buBlip>
                <a:blip r:embed="rId3"/>
              </a:buBlip>
              <a:defRPr/>
            </a:pPr>
            <a:endParaRPr kumimoji="1" lang="en-US" altLang="zh-CN" sz="2800" b="1" dirty="0">
              <a:latin typeface="Times New Roman" panose="02020603050405020304" pitchFamily="18" charset="0"/>
              <a:cs typeface="Times New Roman" panose="02020603050405020304" pitchFamily="18" charset="0"/>
            </a:endParaRPr>
          </a:p>
          <a:p>
            <a:pPr marL="342900" indent="-342900" algn="just">
              <a:buBlip>
                <a:blip r:embed="rId3"/>
              </a:buBlip>
              <a:defRPr/>
            </a:pPr>
            <a:endParaRPr kumimoji="1" lang="en-US" altLang="zh-CN" sz="2800" b="1" dirty="0">
              <a:latin typeface="Times New Roman" panose="02020603050405020304" pitchFamily="18" charset="0"/>
              <a:cs typeface="Times New Roman" panose="02020603050405020304" pitchFamily="18" charset="0"/>
            </a:endParaRPr>
          </a:p>
          <a:p>
            <a:pPr marL="342900" indent="-342900" algn="just">
              <a:buBlip>
                <a:blip r:embed="rId3"/>
              </a:buBlip>
              <a:defRPr/>
            </a:pPr>
            <a:endParaRPr kumimoji="1" lang="en-US" altLang="zh-CN" sz="2800" b="1" dirty="0">
              <a:latin typeface="Times New Roman" panose="02020603050405020304" pitchFamily="18" charset="0"/>
              <a:cs typeface="Times New Roman" panose="02020603050405020304" pitchFamily="18" charset="0"/>
            </a:endParaRPr>
          </a:p>
          <a:p>
            <a:pPr marL="342900" indent="-342900" algn="just">
              <a:buBlip>
                <a:blip r:embed="rId3"/>
              </a:buBlip>
              <a:defRPr/>
            </a:pPr>
            <a:endParaRPr kumimoji="1" lang="en-US" altLang="zh-CN" sz="2800" b="1" dirty="0">
              <a:latin typeface="Times New Roman" panose="02020603050405020304" pitchFamily="18" charset="0"/>
              <a:cs typeface="Times New Roman" panose="02020603050405020304" pitchFamily="18" charset="0"/>
            </a:endParaRPr>
          </a:p>
          <a:p>
            <a:pPr marL="342900" indent="-342900" algn="just">
              <a:buBlip>
                <a:blip r:embed="rId3"/>
              </a:buBlip>
              <a:defRPr/>
            </a:pPr>
            <a:endParaRPr kumimoji="1" lang="en-US" altLang="zh-CN" sz="2800" b="1" dirty="0">
              <a:latin typeface="Times New Roman" panose="02020603050405020304" pitchFamily="18" charset="0"/>
              <a:cs typeface="Times New Roman" panose="02020603050405020304" pitchFamily="18" charset="0"/>
            </a:endParaRPr>
          </a:p>
          <a:p>
            <a:pPr marL="342900" indent="-342900" algn="just">
              <a:buBlip>
                <a:blip r:embed="rId3"/>
              </a:buBlip>
              <a:defRPr/>
            </a:pPr>
            <a:r>
              <a:rPr kumimoji="1" lang="zh-CN" altLang="en-US" sz="2800" b="1" dirty="0">
                <a:latin typeface="Times New Roman" panose="02020603050405020304" pitchFamily="18" charset="0"/>
                <a:cs typeface="Times New Roman" panose="02020603050405020304" pitchFamily="18" charset="0"/>
              </a:rPr>
              <a:t>结点的</a:t>
            </a:r>
            <a:r>
              <a:rPr kumimoji="1" lang="zh-CN" altLang="en-US" sz="2800" b="1" dirty="0">
                <a:solidFill>
                  <a:srgbClr val="FFFF00"/>
                </a:solidFill>
                <a:latin typeface="Times New Roman" panose="02020603050405020304" pitchFamily="18" charset="0"/>
                <a:cs typeface="Times New Roman" panose="02020603050405020304" pitchFamily="18" charset="0"/>
              </a:rPr>
              <a:t>平衡因子</a:t>
            </a:r>
            <a:r>
              <a:rPr kumimoji="1" lang="zh-CN" altLang="en-US" sz="2800" b="1" dirty="0">
                <a:latin typeface="Times New Roman" panose="02020603050405020304" pitchFamily="18" charset="0"/>
                <a:cs typeface="Times New Roman" panose="02020603050405020304" pitchFamily="18" charset="0"/>
              </a:rPr>
              <a:t>定义为该结点的左子树的高度减去右子树的高度</a:t>
            </a:r>
            <a:endParaRPr kumimoji="1" lang="en-US" altLang="zh-CN" sz="2800" b="1" dirty="0">
              <a:latin typeface="Times New Roman" panose="02020603050405020304" pitchFamily="18" charset="0"/>
              <a:cs typeface="Times New Roman" panose="02020603050405020304" pitchFamily="18" charset="0"/>
            </a:endParaRPr>
          </a:p>
          <a:p>
            <a:pPr marL="342900" indent="-342900" algn="just">
              <a:buBlip>
                <a:blip r:embed="rId3"/>
              </a:buBlip>
              <a:defRPr/>
            </a:pPr>
            <a:r>
              <a:rPr kumimoji="1" lang="en-US" altLang="zh-CN" sz="2800" b="1" dirty="0">
                <a:latin typeface="Times New Roman" panose="02020603050405020304" pitchFamily="18" charset="0"/>
                <a:cs typeface="Times New Roman" panose="02020603050405020304" pitchFamily="18" charset="0"/>
              </a:rPr>
              <a:t>AVL</a:t>
            </a:r>
            <a:r>
              <a:rPr kumimoji="1" lang="zh-CN" altLang="en-US" sz="2800" b="1" dirty="0">
                <a:latin typeface="Times New Roman" panose="02020603050405020304" pitchFamily="18" charset="0"/>
                <a:cs typeface="Times New Roman" panose="02020603050405020304" pitchFamily="18" charset="0"/>
              </a:rPr>
              <a:t>二叉搜索树既是</a:t>
            </a:r>
            <a:r>
              <a:rPr kumimoji="1" lang="zh-CN" altLang="en-US" sz="2800" b="1" dirty="0">
                <a:solidFill>
                  <a:srgbClr val="FFFF00"/>
                </a:solidFill>
                <a:latin typeface="Times New Roman" panose="02020603050405020304" pitchFamily="18" charset="0"/>
                <a:cs typeface="Times New Roman" panose="02020603050405020304" pitchFamily="18" charset="0"/>
              </a:rPr>
              <a:t>二叉搜索树</a:t>
            </a:r>
            <a:r>
              <a:rPr kumimoji="1" lang="zh-CN" altLang="en-US" sz="2800" b="1" dirty="0">
                <a:latin typeface="Times New Roman" panose="02020603050405020304" pitchFamily="18" charset="0"/>
                <a:cs typeface="Times New Roman" panose="02020603050405020304" pitchFamily="18" charset="0"/>
              </a:rPr>
              <a:t>又是</a:t>
            </a:r>
            <a:r>
              <a:rPr kumimoji="1" lang="en-US" altLang="zh-CN" sz="2800" b="1" dirty="0">
                <a:solidFill>
                  <a:srgbClr val="FFFF00"/>
                </a:solidFill>
                <a:latin typeface="Times New Roman" panose="02020603050405020304" pitchFamily="18" charset="0"/>
                <a:cs typeface="Times New Roman" panose="02020603050405020304" pitchFamily="18" charset="0"/>
              </a:rPr>
              <a:t>AVL</a:t>
            </a:r>
            <a:r>
              <a:rPr kumimoji="1" lang="zh-CN" altLang="en-US" sz="2800" b="1" dirty="0">
                <a:latin typeface="Times New Roman" panose="02020603050405020304" pitchFamily="18" charset="0"/>
                <a:cs typeface="Times New Roman" panose="02020603050405020304" pitchFamily="18" charset="0"/>
              </a:rPr>
              <a:t>树，具有平衡性和排序性。</a:t>
            </a:r>
          </a:p>
          <a:p>
            <a:pPr algn="just">
              <a:defRPr/>
            </a:pPr>
            <a:endParaRPr kumimoji="1" lang="en-US" altLang="zh-CN" sz="2800" b="1" dirty="0">
              <a:latin typeface="Times New Roman" panose="02020603050405020304" pitchFamily="18" charset="0"/>
              <a:cs typeface="Times New Roman" panose="02020603050405020304" pitchFamily="18" charset="0"/>
            </a:endParaRPr>
          </a:p>
        </p:txBody>
      </p:sp>
      <p:sp>
        <p:nvSpPr>
          <p:cNvPr id="6" name="标题 1"/>
          <p:cNvSpPr>
            <a:spLocks noGrp="1"/>
          </p:cNvSpPr>
          <p:nvPr>
            <p:ph type="title"/>
          </p:nvPr>
        </p:nvSpPr>
        <p:spPr>
          <a:xfrm>
            <a:off x="646111" y="452718"/>
            <a:ext cx="9404723" cy="1400530"/>
          </a:xfrm>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二叉平衡树的定义</a:t>
            </a:r>
          </a:p>
        </p:txBody>
      </p:sp>
      <p:graphicFrame>
        <p:nvGraphicFramePr>
          <p:cNvPr id="5" name="Object 2"/>
          <p:cNvGraphicFramePr>
            <a:graphicFrameLocks noChangeAspect="1"/>
          </p:cNvGraphicFramePr>
          <p:nvPr>
            <p:extLst>
              <p:ext uri="{D42A27DB-BD31-4B8C-83A1-F6EECF244321}">
                <p14:modId xmlns:p14="http://schemas.microsoft.com/office/powerpoint/2010/main" val="2445680160"/>
              </p:ext>
            </p:extLst>
          </p:nvPr>
        </p:nvGraphicFramePr>
        <p:xfrm>
          <a:off x="1871788" y="3289788"/>
          <a:ext cx="2907181" cy="1939011"/>
        </p:xfrm>
        <a:graphic>
          <a:graphicData uri="http://schemas.openxmlformats.org/presentationml/2006/ole">
            <mc:AlternateContent xmlns:mc="http://schemas.openxmlformats.org/markup-compatibility/2006">
              <mc:Choice xmlns:v="urn:schemas-microsoft-com:vml" Requires="v">
                <p:oleObj spid="_x0000_s9284" r:id="rId4" imgW="3323810" imgH="1724266" progId="Paint.Picture">
                  <p:embed/>
                </p:oleObj>
              </mc:Choice>
              <mc:Fallback>
                <p:oleObj r:id="rId4" imgW="3323810" imgH="172426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r="48006" b="33211"/>
                      <a:stretch>
                        <a:fillRect/>
                      </a:stretch>
                    </p:blipFill>
                    <p:spPr bwMode="auto">
                      <a:xfrm>
                        <a:off x="1871788" y="3289788"/>
                        <a:ext cx="2907181" cy="1939011"/>
                      </a:xfrm>
                      <a:prstGeom prst="rect">
                        <a:avLst/>
                      </a:prstGeom>
                      <a:noFill/>
                      <a:extLst/>
                    </p:spPr>
                  </p:pic>
                </p:oleObj>
              </mc:Fallback>
            </mc:AlternateContent>
          </a:graphicData>
        </a:graphic>
      </p:graphicFrame>
      <p:pic>
        <p:nvPicPr>
          <p:cNvPr id="7" name="Picture 6"/>
          <p:cNvPicPr>
            <a:picLocks noChangeAspect="1" noChangeArrowheads="1"/>
          </p:cNvPicPr>
          <p:nvPr/>
        </p:nvPicPr>
        <p:blipFill>
          <a:blip r:embed="rId6">
            <a:extLst>
              <a:ext uri="{28A0092B-C50C-407E-A947-70E740481C1C}">
                <a14:useLocalDpi xmlns:a14="http://schemas.microsoft.com/office/drawing/2010/main" val="0"/>
              </a:ext>
            </a:extLst>
          </a:blip>
          <a:srcRect l="56342" b="33257"/>
          <a:stretch>
            <a:fillRect/>
          </a:stretch>
        </p:blipFill>
        <p:spPr bwMode="auto">
          <a:xfrm>
            <a:off x="6733969" y="3226063"/>
            <a:ext cx="2558259" cy="2030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211753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66307" y="2683824"/>
            <a:ext cx="7635834" cy="646331"/>
          </a:xfrm>
          <a:prstGeom prst="rect">
            <a:avLst/>
          </a:prstGeom>
          <a:noFill/>
        </p:spPr>
        <p:txBody>
          <a:bodyPr wrap="square" rtlCol="0">
            <a:spAutoFit/>
          </a:bodyPr>
          <a:lstStyle/>
          <a:p>
            <a:r>
              <a:rPr lang="zh-CN" altLang="en-US" sz="3600" dirty="0"/>
              <a:t>分别就这三种情况进行旋转方案讨论</a:t>
            </a:r>
          </a:p>
        </p:txBody>
      </p:sp>
    </p:spTree>
    <p:extLst>
      <p:ext uri="{BB962C8B-B14F-4D97-AF65-F5344CB8AC3E}">
        <p14:creationId xmlns:p14="http://schemas.microsoft.com/office/powerpoint/2010/main" val="2111088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575420" y="3915368"/>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39" name="椭圆 38"/>
          <p:cNvSpPr/>
          <p:nvPr/>
        </p:nvSpPr>
        <p:spPr>
          <a:xfrm>
            <a:off x="3063832" y="218555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40" name="直接连接符 39"/>
          <p:cNvCxnSpPr>
            <a:stCxn id="45" idx="0"/>
            <a:endCxn id="39" idx="3"/>
          </p:cNvCxnSpPr>
          <p:nvPr/>
        </p:nvCxnSpPr>
        <p:spPr>
          <a:xfrm flipV="1">
            <a:off x="2367426" y="2738653"/>
            <a:ext cx="791303" cy="40836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39" idx="5"/>
          </p:cNvCxnSpPr>
          <p:nvPr/>
        </p:nvCxnSpPr>
        <p:spPr>
          <a:xfrm flipH="1" flipV="1">
            <a:off x="3616935" y="2738653"/>
            <a:ext cx="346917" cy="4342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3528463" y="1645192"/>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43" name="矩形 42"/>
          <p:cNvSpPr/>
          <p:nvPr/>
        </p:nvSpPr>
        <p:spPr>
          <a:xfrm>
            <a:off x="3675400" y="3172886"/>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4" name="右大括号 43"/>
          <p:cNvSpPr/>
          <p:nvPr/>
        </p:nvSpPr>
        <p:spPr>
          <a:xfrm>
            <a:off x="4422058" y="3172886"/>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椭圆 44"/>
          <p:cNvSpPr/>
          <p:nvPr/>
        </p:nvSpPr>
        <p:spPr>
          <a:xfrm>
            <a:off x="2043426" y="3147022"/>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46" name="直接连接符 45"/>
          <p:cNvCxnSpPr>
            <a:endCxn id="45" idx="3"/>
          </p:cNvCxnSpPr>
          <p:nvPr/>
        </p:nvCxnSpPr>
        <p:spPr>
          <a:xfrm flipV="1">
            <a:off x="1691485" y="3700125"/>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45" idx="5"/>
          </p:cNvCxnSpPr>
          <p:nvPr/>
        </p:nvCxnSpPr>
        <p:spPr>
          <a:xfrm flipH="1" flipV="1">
            <a:off x="2596529" y="3700125"/>
            <a:ext cx="298433" cy="4359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1356117" y="4155060"/>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0" name="矩形 49"/>
          <p:cNvSpPr/>
          <p:nvPr/>
        </p:nvSpPr>
        <p:spPr>
          <a:xfrm>
            <a:off x="2640291" y="4155060"/>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1" name="文本框 50"/>
          <p:cNvSpPr txBox="1"/>
          <p:nvPr/>
        </p:nvSpPr>
        <p:spPr>
          <a:xfrm>
            <a:off x="222945" y="4938899"/>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54" name="左大括号 53"/>
          <p:cNvSpPr/>
          <p:nvPr/>
        </p:nvSpPr>
        <p:spPr>
          <a:xfrm>
            <a:off x="1015681" y="4176978"/>
            <a:ext cx="255528" cy="2295073"/>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p:cNvSpPr txBox="1"/>
          <p:nvPr/>
        </p:nvSpPr>
        <p:spPr>
          <a:xfrm>
            <a:off x="1895320" y="4819774"/>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56" name="左大括号 55"/>
          <p:cNvSpPr/>
          <p:nvPr/>
        </p:nvSpPr>
        <p:spPr>
          <a:xfrm>
            <a:off x="2367426" y="4136054"/>
            <a:ext cx="211757" cy="1926336"/>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文本框 56"/>
          <p:cNvSpPr txBox="1"/>
          <p:nvPr/>
        </p:nvSpPr>
        <p:spPr>
          <a:xfrm>
            <a:off x="1990994" y="2579503"/>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58" name="矩形 57"/>
          <p:cNvSpPr/>
          <p:nvPr/>
        </p:nvSpPr>
        <p:spPr>
          <a:xfrm>
            <a:off x="1341469" y="6104463"/>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21" name="右箭头 20"/>
          <p:cNvSpPr/>
          <p:nvPr/>
        </p:nvSpPr>
        <p:spPr>
          <a:xfrm>
            <a:off x="5215934" y="3471022"/>
            <a:ext cx="2006930" cy="706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2834730" y="508594"/>
            <a:ext cx="6062899" cy="769441"/>
          </a:xfrm>
          <a:prstGeom prst="rect">
            <a:avLst/>
          </a:prstGeom>
          <a:noFill/>
        </p:spPr>
        <p:txBody>
          <a:bodyPr wrap="square" rtlCol="0">
            <a:spAutoFit/>
          </a:bodyPr>
          <a:lstStyle/>
          <a:p>
            <a:r>
              <a:rPr lang="zh-CN" altLang="en-US" sz="4400" dirty="0">
                <a:latin typeface="Times New Roman" panose="02020603050405020304" pitchFamily="18" charset="0"/>
                <a:cs typeface="Times New Roman" panose="02020603050405020304" pitchFamily="18" charset="0"/>
              </a:rPr>
              <a:t>情况三（</a:t>
            </a:r>
            <a:r>
              <a:rPr lang="en-US" altLang="zh-CN" sz="4400" dirty="0">
                <a:latin typeface="Times New Roman" panose="02020603050405020304" pitchFamily="18" charset="0"/>
                <a:cs typeface="Times New Roman" panose="02020603050405020304" pitchFamily="18" charset="0"/>
              </a:rPr>
              <a:t>1</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LL</a:t>
            </a:r>
            <a:r>
              <a:rPr lang="zh-CN" altLang="en-US" sz="4400" dirty="0">
                <a:latin typeface="Times New Roman" panose="02020603050405020304" pitchFamily="18" charset="0"/>
                <a:cs typeface="Times New Roman" panose="02020603050405020304" pitchFamily="18" charset="0"/>
              </a:rPr>
              <a:t>旋转</a:t>
            </a:r>
          </a:p>
        </p:txBody>
      </p:sp>
      <p:grpSp>
        <p:nvGrpSpPr>
          <p:cNvPr id="6" name="组合 5"/>
          <p:cNvGrpSpPr/>
          <p:nvPr/>
        </p:nvGrpSpPr>
        <p:grpSpPr>
          <a:xfrm>
            <a:off x="1416528" y="1374334"/>
            <a:ext cx="1971304" cy="1224339"/>
            <a:chOff x="1416528" y="1374334"/>
            <a:chExt cx="1971304" cy="1224339"/>
          </a:xfrm>
        </p:grpSpPr>
        <p:pic>
          <p:nvPicPr>
            <p:cNvPr id="3" name="图片 2"/>
            <p:cNvPicPr>
              <a:picLocks noChangeAspect="1"/>
            </p:cNvPicPr>
            <p:nvPr/>
          </p:nvPicPr>
          <p:blipFill>
            <a:blip r:embed="rId2"/>
            <a:stretch>
              <a:fillRect/>
            </a:stretch>
          </p:blipFill>
          <p:spPr>
            <a:xfrm>
              <a:off x="1875283" y="2020184"/>
              <a:ext cx="762721" cy="578489"/>
            </a:xfrm>
            <a:prstGeom prst="rect">
              <a:avLst/>
            </a:prstGeom>
          </p:spPr>
        </p:pic>
        <p:sp>
          <p:nvSpPr>
            <p:cNvPr id="5" name="文本框 4"/>
            <p:cNvSpPr txBox="1"/>
            <p:nvPr/>
          </p:nvSpPr>
          <p:spPr>
            <a:xfrm>
              <a:off x="1416528" y="1374334"/>
              <a:ext cx="1971304"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将</a:t>
              </a:r>
              <a:r>
                <a:rPr lang="en-US" altLang="zh-CN" sz="2800" b="1" dirty="0">
                  <a:latin typeface="Times New Roman" panose="02020603050405020304" pitchFamily="18" charset="0"/>
                  <a:cs typeface="Times New Roman" panose="02020603050405020304" pitchFamily="18" charset="0"/>
                </a:rPr>
                <a:t>r</a:t>
              </a:r>
              <a:r>
                <a:rPr lang="zh-CN" altLang="en-US" sz="2800" b="1" dirty="0">
                  <a:latin typeface="Times New Roman" panose="02020603050405020304" pitchFamily="18" charset="0"/>
                  <a:cs typeface="Times New Roman" panose="02020603050405020304" pitchFamily="18" charset="0"/>
                </a:rPr>
                <a:t>拎起来</a:t>
              </a:r>
            </a:p>
          </p:txBody>
        </p:sp>
      </p:grpSp>
      <p:grpSp>
        <p:nvGrpSpPr>
          <p:cNvPr id="52" name="组合 51"/>
          <p:cNvGrpSpPr/>
          <p:nvPr/>
        </p:nvGrpSpPr>
        <p:grpSpPr>
          <a:xfrm>
            <a:off x="5428801" y="2212210"/>
            <a:ext cx="1971304" cy="1138612"/>
            <a:chOff x="1629395" y="1460061"/>
            <a:chExt cx="1971304" cy="1138612"/>
          </a:xfrm>
        </p:grpSpPr>
        <p:pic>
          <p:nvPicPr>
            <p:cNvPr id="53" name="图片 52"/>
            <p:cNvPicPr>
              <a:picLocks noChangeAspect="1"/>
            </p:cNvPicPr>
            <p:nvPr/>
          </p:nvPicPr>
          <p:blipFill>
            <a:blip r:embed="rId2"/>
            <a:stretch>
              <a:fillRect/>
            </a:stretch>
          </p:blipFill>
          <p:spPr>
            <a:xfrm>
              <a:off x="1875283" y="2020184"/>
              <a:ext cx="762721" cy="578489"/>
            </a:xfrm>
            <a:prstGeom prst="rect">
              <a:avLst/>
            </a:prstGeom>
          </p:spPr>
        </p:pic>
        <p:sp>
          <p:nvSpPr>
            <p:cNvPr id="59" name="文本框 58"/>
            <p:cNvSpPr txBox="1"/>
            <p:nvPr/>
          </p:nvSpPr>
          <p:spPr>
            <a:xfrm>
              <a:off x="1629395" y="1460061"/>
              <a:ext cx="1971304"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抖一抖</a:t>
              </a:r>
            </a:p>
          </p:txBody>
        </p:sp>
      </p:grpSp>
      <p:grpSp>
        <p:nvGrpSpPr>
          <p:cNvPr id="81" name="组合 80"/>
          <p:cNvGrpSpPr/>
          <p:nvPr/>
        </p:nvGrpSpPr>
        <p:grpSpPr>
          <a:xfrm>
            <a:off x="6688328" y="1138534"/>
            <a:ext cx="4941489" cy="4860220"/>
            <a:chOff x="6688328" y="1138534"/>
            <a:chExt cx="4941489" cy="4860220"/>
          </a:xfrm>
        </p:grpSpPr>
        <p:sp>
          <p:nvSpPr>
            <p:cNvPr id="60" name="椭圆 59"/>
            <p:cNvSpPr/>
            <p:nvPr/>
          </p:nvSpPr>
          <p:spPr>
            <a:xfrm>
              <a:off x="10363124" y="2499022"/>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61" name="直接连接符 60"/>
            <p:cNvCxnSpPr>
              <a:endCxn id="60" idx="1"/>
            </p:cNvCxnSpPr>
            <p:nvPr/>
          </p:nvCxnSpPr>
          <p:spPr>
            <a:xfrm>
              <a:off x="9513054" y="2052692"/>
              <a:ext cx="944967" cy="5412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64" idx="0"/>
              <a:endCxn id="60" idx="5"/>
            </p:cNvCxnSpPr>
            <p:nvPr/>
          </p:nvCxnSpPr>
          <p:spPr>
            <a:xfrm flipH="1" flipV="1">
              <a:off x="10916227" y="3052125"/>
              <a:ext cx="233573" cy="5412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0502485" y="1914247"/>
              <a:ext cx="46417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64" name="矩形 63"/>
            <p:cNvSpPr/>
            <p:nvPr/>
          </p:nvSpPr>
          <p:spPr>
            <a:xfrm>
              <a:off x="10861348" y="3593352"/>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6" name="椭圆 65"/>
            <p:cNvSpPr/>
            <p:nvPr/>
          </p:nvSpPr>
          <p:spPr>
            <a:xfrm>
              <a:off x="8865054" y="169618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67" name="直接连接符 66"/>
            <p:cNvCxnSpPr>
              <a:stCxn id="69" idx="0"/>
              <a:endCxn id="66" idx="3"/>
            </p:cNvCxnSpPr>
            <p:nvPr/>
          </p:nvCxnSpPr>
          <p:spPr>
            <a:xfrm flipV="1">
              <a:off x="8109952" y="2249287"/>
              <a:ext cx="849999" cy="132099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70" idx="0"/>
              <a:endCxn id="60" idx="3"/>
            </p:cNvCxnSpPr>
            <p:nvPr/>
          </p:nvCxnSpPr>
          <p:spPr>
            <a:xfrm flipV="1">
              <a:off x="10024467" y="3052125"/>
              <a:ext cx="433554" cy="5412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7821500" y="3570285"/>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0" name="矩形 69"/>
            <p:cNvSpPr/>
            <p:nvPr/>
          </p:nvSpPr>
          <p:spPr>
            <a:xfrm>
              <a:off x="9736015" y="3593352"/>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1" name="文本框 70"/>
            <p:cNvSpPr txBox="1"/>
            <p:nvPr/>
          </p:nvSpPr>
          <p:spPr>
            <a:xfrm>
              <a:off x="6688328" y="4354124"/>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72" name="左大括号 71"/>
            <p:cNvSpPr/>
            <p:nvPr/>
          </p:nvSpPr>
          <p:spPr>
            <a:xfrm>
              <a:off x="7481064" y="3592203"/>
              <a:ext cx="255528" cy="2295073"/>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文本框 72"/>
            <p:cNvSpPr txBox="1"/>
            <p:nvPr/>
          </p:nvSpPr>
          <p:spPr>
            <a:xfrm>
              <a:off x="8991044" y="4258066"/>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74" name="左大括号 73"/>
            <p:cNvSpPr/>
            <p:nvPr/>
          </p:nvSpPr>
          <p:spPr>
            <a:xfrm>
              <a:off x="9463150" y="3574346"/>
              <a:ext cx="211757" cy="1926336"/>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文本框 74"/>
            <p:cNvSpPr txBox="1"/>
            <p:nvPr/>
          </p:nvSpPr>
          <p:spPr>
            <a:xfrm>
              <a:off x="8755379" y="1138534"/>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76" name="矩形 75"/>
            <p:cNvSpPr/>
            <p:nvPr/>
          </p:nvSpPr>
          <p:spPr>
            <a:xfrm>
              <a:off x="7806852" y="5519688"/>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79" name="文本框 78"/>
            <p:cNvSpPr txBox="1"/>
            <p:nvPr/>
          </p:nvSpPr>
          <p:spPr>
            <a:xfrm>
              <a:off x="10300889" y="4289734"/>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80" name="左大括号 79"/>
            <p:cNvSpPr/>
            <p:nvPr/>
          </p:nvSpPr>
          <p:spPr>
            <a:xfrm>
              <a:off x="10611414" y="3605228"/>
              <a:ext cx="211757" cy="1926336"/>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82" name="文本框 81"/>
          <p:cNvSpPr txBox="1"/>
          <p:nvPr/>
        </p:nvSpPr>
        <p:spPr>
          <a:xfrm>
            <a:off x="3397515" y="6107592"/>
            <a:ext cx="7536717"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LL</a:t>
            </a:r>
            <a:r>
              <a:rPr lang="zh-CN" altLang="en-US" sz="3200" b="1" dirty="0">
                <a:latin typeface="Times New Roman" panose="02020603050405020304" pitchFamily="18" charset="0"/>
                <a:cs typeface="Times New Roman" panose="02020603050405020304" pitchFamily="18" charset="0"/>
              </a:rPr>
              <a:t>表示新结点插入到</a:t>
            </a:r>
            <a:r>
              <a:rPr lang="en-US" altLang="zh-CN" sz="3200" b="1" dirty="0">
                <a:latin typeface="Times New Roman" panose="02020603050405020304" pitchFamily="18" charset="0"/>
                <a:cs typeface="Times New Roman" panose="02020603050405020304" pitchFamily="18" charset="0"/>
              </a:rPr>
              <a:t>s</a:t>
            </a:r>
            <a:r>
              <a:rPr lang="zh-CN" altLang="en-US" sz="3200" b="1" dirty="0">
                <a:latin typeface="Times New Roman" panose="02020603050405020304" pitchFamily="18" charset="0"/>
                <a:cs typeface="Times New Roman" panose="02020603050405020304" pitchFamily="18" charset="0"/>
              </a:rPr>
              <a:t>左子树的左子树上</a:t>
            </a:r>
          </a:p>
        </p:txBody>
      </p:sp>
      <p:sp>
        <p:nvSpPr>
          <p:cNvPr id="65" name="椭圆 64"/>
          <p:cNvSpPr/>
          <p:nvPr/>
        </p:nvSpPr>
        <p:spPr>
          <a:xfrm>
            <a:off x="1401958" y="4159729"/>
            <a:ext cx="512946" cy="511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u</a:t>
            </a:r>
            <a:endParaRPr lang="zh-CN" altLang="en-US" sz="2800" b="1" dirty="0">
              <a:latin typeface="Times New Roman" panose="02020603050405020304" pitchFamily="18" charset="0"/>
              <a:cs typeface="Times New Roman" panose="02020603050405020304" pitchFamily="18" charset="0"/>
            </a:endParaRPr>
          </a:p>
        </p:txBody>
      </p:sp>
      <p:sp>
        <p:nvSpPr>
          <p:cNvPr id="77" name="椭圆 76"/>
          <p:cNvSpPr/>
          <p:nvPr/>
        </p:nvSpPr>
        <p:spPr>
          <a:xfrm>
            <a:off x="7880699" y="3574954"/>
            <a:ext cx="512946" cy="511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u</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03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8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575420" y="3915368"/>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39" name="椭圆 38"/>
          <p:cNvSpPr/>
          <p:nvPr/>
        </p:nvSpPr>
        <p:spPr>
          <a:xfrm>
            <a:off x="3063832" y="218555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40" name="直接连接符 39"/>
          <p:cNvCxnSpPr>
            <a:stCxn id="45" idx="0"/>
            <a:endCxn id="39" idx="3"/>
          </p:cNvCxnSpPr>
          <p:nvPr/>
        </p:nvCxnSpPr>
        <p:spPr>
          <a:xfrm flipV="1">
            <a:off x="2367426" y="2738653"/>
            <a:ext cx="791303" cy="40836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39" idx="5"/>
          </p:cNvCxnSpPr>
          <p:nvPr/>
        </p:nvCxnSpPr>
        <p:spPr>
          <a:xfrm flipH="1" flipV="1">
            <a:off x="3616935" y="2738653"/>
            <a:ext cx="346917" cy="4342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3528463" y="1645192"/>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43" name="矩形 42"/>
          <p:cNvSpPr/>
          <p:nvPr/>
        </p:nvSpPr>
        <p:spPr>
          <a:xfrm>
            <a:off x="3675400" y="3172886"/>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4" name="右大括号 43"/>
          <p:cNvSpPr/>
          <p:nvPr/>
        </p:nvSpPr>
        <p:spPr>
          <a:xfrm>
            <a:off x="4422058" y="3172886"/>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椭圆 44"/>
          <p:cNvSpPr/>
          <p:nvPr/>
        </p:nvSpPr>
        <p:spPr>
          <a:xfrm>
            <a:off x="2043426" y="3147022"/>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46" name="直接连接符 45"/>
          <p:cNvCxnSpPr>
            <a:endCxn id="45" idx="3"/>
          </p:cNvCxnSpPr>
          <p:nvPr/>
        </p:nvCxnSpPr>
        <p:spPr>
          <a:xfrm flipV="1">
            <a:off x="1691485" y="3700125"/>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45" idx="5"/>
          </p:cNvCxnSpPr>
          <p:nvPr/>
        </p:nvCxnSpPr>
        <p:spPr>
          <a:xfrm flipH="1" flipV="1">
            <a:off x="2596529" y="3700125"/>
            <a:ext cx="298433" cy="4359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1356117" y="4155060"/>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0" name="矩形 49"/>
          <p:cNvSpPr/>
          <p:nvPr/>
        </p:nvSpPr>
        <p:spPr>
          <a:xfrm>
            <a:off x="2640291" y="4155060"/>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1" name="文本框 50"/>
          <p:cNvSpPr txBox="1"/>
          <p:nvPr/>
        </p:nvSpPr>
        <p:spPr>
          <a:xfrm>
            <a:off x="222945" y="4938899"/>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54" name="左大括号 53"/>
          <p:cNvSpPr/>
          <p:nvPr/>
        </p:nvSpPr>
        <p:spPr>
          <a:xfrm>
            <a:off x="1015681" y="4176978"/>
            <a:ext cx="255528" cy="2295073"/>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p:cNvSpPr txBox="1"/>
          <p:nvPr/>
        </p:nvSpPr>
        <p:spPr>
          <a:xfrm>
            <a:off x="1895320" y="4819774"/>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56" name="左大括号 55"/>
          <p:cNvSpPr/>
          <p:nvPr/>
        </p:nvSpPr>
        <p:spPr>
          <a:xfrm>
            <a:off x="2367426" y="4136054"/>
            <a:ext cx="211757" cy="1926336"/>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文本框 56"/>
          <p:cNvSpPr txBox="1"/>
          <p:nvPr/>
        </p:nvSpPr>
        <p:spPr>
          <a:xfrm>
            <a:off x="1990994" y="2579503"/>
            <a:ext cx="48580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58" name="矩形 57"/>
          <p:cNvSpPr/>
          <p:nvPr/>
        </p:nvSpPr>
        <p:spPr>
          <a:xfrm>
            <a:off x="1341469" y="6104463"/>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21" name="右箭头 20"/>
          <p:cNvSpPr/>
          <p:nvPr/>
        </p:nvSpPr>
        <p:spPr>
          <a:xfrm>
            <a:off x="5215934" y="3471022"/>
            <a:ext cx="2006930" cy="706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2834730" y="508594"/>
            <a:ext cx="6062899" cy="769441"/>
          </a:xfrm>
          <a:prstGeom prst="rect">
            <a:avLst/>
          </a:prstGeom>
          <a:noFill/>
        </p:spPr>
        <p:txBody>
          <a:bodyPr wrap="square" rtlCol="0">
            <a:spAutoFit/>
          </a:bodyPr>
          <a:lstStyle/>
          <a:p>
            <a:r>
              <a:rPr lang="zh-CN" altLang="en-US" sz="4400" dirty="0">
                <a:latin typeface="Times New Roman" panose="02020603050405020304" pitchFamily="18" charset="0"/>
                <a:cs typeface="Times New Roman" panose="02020603050405020304" pitchFamily="18" charset="0"/>
              </a:rPr>
              <a:t>情况三（</a:t>
            </a:r>
            <a:r>
              <a:rPr lang="en-US" altLang="zh-CN" sz="4400" dirty="0">
                <a:latin typeface="Times New Roman" panose="02020603050405020304" pitchFamily="18" charset="0"/>
                <a:cs typeface="Times New Roman" panose="02020603050405020304" pitchFamily="18" charset="0"/>
              </a:rPr>
              <a:t>1</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LL</a:t>
            </a:r>
            <a:r>
              <a:rPr lang="zh-CN" altLang="en-US" sz="4400" dirty="0">
                <a:latin typeface="Times New Roman" panose="02020603050405020304" pitchFamily="18" charset="0"/>
                <a:cs typeface="Times New Roman" panose="02020603050405020304" pitchFamily="18" charset="0"/>
              </a:rPr>
              <a:t>旋转</a:t>
            </a:r>
          </a:p>
        </p:txBody>
      </p:sp>
      <p:sp>
        <p:nvSpPr>
          <p:cNvPr id="60" name="椭圆 59"/>
          <p:cNvSpPr/>
          <p:nvPr/>
        </p:nvSpPr>
        <p:spPr>
          <a:xfrm>
            <a:off x="10363124" y="2499022"/>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61" name="直接连接符 60"/>
          <p:cNvCxnSpPr>
            <a:endCxn id="60" idx="1"/>
          </p:cNvCxnSpPr>
          <p:nvPr/>
        </p:nvCxnSpPr>
        <p:spPr>
          <a:xfrm>
            <a:off x="9513054" y="2052692"/>
            <a:ext cx="944967" cy="5412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64" idx="0"/>
            <a:endCxn id="60" idx="5"/>
          </p:cNvCxnSpPr>
          <p:nvPr/>
        </p:nvCxnSpPr>
        <p:spPr>
          <a:xfrm flipH="1" flipV="1">
            <a:off x="10916227" y="3052125"/>
            <a:ext cx="233573" cy="5412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0502485" y="1914247"/>
            <a:ext cx="46417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64" name="矩形 63"/>
          <p:cNvSpPr/>
          <p:nvPr/>
        </p:nvSpPr>
        <p:spPr>
          <a:xfrm>
            <a:off x="10861348" y="3593352"/>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6" name="椭圆 65"/>
          <p:cNvSpPr/>
          <p:nvPr/>
        </p:nvSpPr>
        <p:spPr>
          <a:xfrm>
            <a:off x="8865054" y="169618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67" name="直接连接符 66"/>
          <p:cNvCxnSpPr>
            <a:stCxn id="69" idx="0"/>
            <a:endCxn id="66" idx="3"/>
          </p:cNvCxnSpPr>
          <p:nvPr/>
        </p:nvCxnSpPr>
        <p:spPr>
          <a:xfrm flipV="1">
            <a:off x="8109952" y="2249287"/>
            <a:ext cx="849999" cy="132099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70" idx="0"/>
            <a:endCxn id="60" idx="3"/>
          </p:cNvCxnSpPr>
          <p:nvPr/>
        </p:nvCxnSpPr>
        <p:spPr>
          <a:xfrm flipV="1">
            <a:off x="10024467" y="3052125"/>
            <a:ext cx="433554" cy="5412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7821500" y="3570285"/>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0" name="矩形 69"/>
          <p:cNvSpPr/>
          <p:nvPr/>
        </p:nvSpPr>
        <p:spPr>
          <a:xfrm>
            <a:off x="9736015" y="3593352"/>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1" name="文本框 70"/>
          <p:cNvSpPr txBox="1"/>
          <p:nvPr/>
        </p:nvSpPr>
        <p:spPr>
          <a:xfrm>
            <a:off x="6688328" y="4354124"/>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72" name="左大括号 71"/>
          <p:cNvSpPr/>
          <p:nvPr/>
        </p:nvSpPr>
        <p:spPr>
          <a:xfrm>
            <a:off x="7481064" y="3592203"/>
            <a:ext cx="255528" cy="2295073"/>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文本框 72"/>
          <p:cNvSpPr txBox="1"/>
          <p:nvPr/>
        </p:nvSpPr>
        <p:spPr>
          <a:xfrm>
            <a:off x="8991044" y="4258066"/>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74" name="左大括号 73"/>
          <p:cNvSpPr/>
          <p:nvPr/>
        </p:nvSpPr>
        <p:spPr>
          <a:xfrm>
            <a:off x="9463150" y="3574346"/>
            <a:ext cx="211757" cy="1926336"/>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文本框 74"/>
          <p:cNvSpPr txBox="1"/>
          <p:nvPr/>
        </p:nvSpPr>
        <p:spPr>
          <a:xfrm>
            <a:off x="8755379" y="1138534"/>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76" name="矩形 75"/>
          <p:cNvSpPr/>
          <p:nvPr/>
        </p:nvSpPr>
        <p:spPr>
          <a:xfrm>
            <a:off x="7806852" y="5519688"/>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79" name="文本框 78"/>
          <p:cNvSpPr txBox="1"/>
          <p:nvPr/>
        </p:nvSpPr>
        <p:spPr>
          <a:xfrm>
            <a:off x="10300889" y="4289734"/>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80" name="左大括号 79"/>
          <p:cNvSpPr/>
          <p:nvPr/>
        </p:nvSpPr>
        <p:spPr>
          <a:xfrm>
            <a:off x="10611414" y="3605228"/>
            <a:ext cx="211757" cy="1926336"/>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 name="组合 8"/>
          <p:cNvGrpSpPr/>
          <p:nvPr/>
        </p:nvGrpSpPr>
        <p:grpSpPr>
          <a:xfrm>
            <a:off x="2691426" y="1506983"/>
            <a:ext cx="5958997" cy="1815755"/>
            <a:chOff x="2691426" y="1506983"/>
            <a:chExt cx="5958997" cy="1815755"/>
          </a:xfrm>
        </p:grpSpPr>
        <p:sp>
          <p:nvSpPr>
            <p:cNvPr id="2" name="文本框 1"/>
            <p:cNvSpPr txBox="1"/>
            <p:nvPr/>
          </p:nvSpPr>
          <p:spPr>
            <a:xfrm>
              <a:off x="4730912" y="1506983"/>
              <a:ext cx="3003727" cy="954107"/>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1. r</a:t>
              </a:r>
              <a:r>
                <a:rPr lang="zh-CN" altLang="en-US" sz="2800" b="1" dirty="0">
                  <a:latin typeface="Times New Roman" panose="02020603050405020304" pitchFamily="18" charset="0"/>
                  <a:cs typeface="Times New Roman" panose="02020603050405020304" pitchFamily="18" charset="0"/>
                </a:rPr>
                <a:t>变成子树根，替代</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的地位</a:t>
              </a:r>
            </a:p>
          </p:txBody>
        </p:sp>
        <p:cxnSp>
          <p:nvCxnSpPr>
            <p:cNvPr id="7" name="直接箭头连接符 6"/>
            <p:cNvCxnSpPr/>
            <p:nvPr/>
          </p:nvCxnSpPr>
          <p:spPr>
            <a:xfrm flipV="1">
              <a:off x="2691426" y="2019257"/>
              <a:ext cx="5958997" cy="1303481"/>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9524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575420" y="3915368"/>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39" name="椭圆 38"/>
          <p:cNvSpPr/>
          <p:nvPr/>
        </p:nvSpPr>
        <p:spPr>
          <a:xfrm>
            <a:off x="3063832" y="218555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40" name="直接连接符 39"/>
          <p:cNvCxnSpPr>
            <a:stCxn id="45" idx="0"/>
            <a:endCxn id="39" idx="3"/>
          </p:cNvCxnSpPr>
          <p:nvPr/>
        </p:nvCxnSpPr>
        <p:spPr>
          <a:xfrm flipV="1">
            <a:off x="2367426" y="2738653"/>
            <a:ext cx="791303" cy="40836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39" idx="5"/>
          </p:cNvCxnSpPr>
          <p:nvPr/>
        </p:nvCxnSpPr>
        <p:spPr>
          <a:xfrm flipH="1" flipV="1">
            <a:off x="3616935" y="2738653"/>
            <a:ext cx="346917" cy="4342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3528463" y="1645192"/>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43" name="矩形 42"/>
          <p:cNvSpPr/>
          <p:nvPr/>
        </p:nvSpPr>
        <p:spPr>
          <a:xfrm>
            <a:off x="3675400" y="3172886"/>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4" name="右大括号 43"/>
          <p:cNvSpPr/>
          <p:nvPr/>
        </p:nvSpPr>
        <p:spPr>
          <a:xfrm>
            <a:off x="4422058" y="3172886"/>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椭圆 44"/>
          <p:cNvSpPr/>
          <p:nvPr/>
        </p:nvSpPr>
        <p:spPr>
          <a:xfrm>
            <a:off x="2043426" y="3147022"/>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46" name="直接连接符 45"/>
          <p:cNvCxnSpPr>
            <a:endCxn id="45" idx="3"/>
          </p:cNvCxnSpPr>
          <p:nvPr/>
        </p:nvCxnSpPr>
        <p:spPr>
          <a:xfrm flipV="1">
            <a:off x="1691485" y="3700125"/>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45" idx="5"/>
          </p:cNvCxnSpPr>
          <p:nvPr/>
        </p:nvCxnSpPr>
        <p:spPr>
          <a:xfrm flipH="1" flipV="1">
            <a:off x="2596529" y="3700125"/>
            <a:ext cx="298433" cy="4359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1356117" y="4155060"/>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0" name="矩形 49"/>
          <p:cNvSpPr/>
          <p:nvPr/>
        </p:nvSpPr>
        <p:spPr>
          <a:xfrm>
            <a:off x="2640291" y="4155060"/>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1" name="文本框 50"/>
          <p:cNvSpPr txBox="1"/>
          <p:nvPr/>
        </p:nvSpPr>
        <p:spPr>
          <a:xfrm>
            <a:off x="222945" y="4938899"/>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54" name="左大括号 53"/>
          <p:cNvSpPr/>
          <p:nvPr/>
        </p:nvSpPr>
        <p:spPr>
          <a:xfrm>
            <a:off x="1015681" y="4176978"/>
            <a:ext cx="255528" cy="2295073"/>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p:cNvSpPr txBox="1"/>
          <p:nvPr/>
        </p:nvSpPr>
        <p:spPr>
          <a:xfrm>
            <a:off x="1895320" y="4819774"/>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56" name="左大括号 55"/>
          <p:cNvSpPr/>
          <p:nvPr/>
        </p:nvSpPr>
        <p:spPr>
          <a:xfrm>
            <a:off x="2367426" y="4136054"/>
            <a:ext cx="211757" cy="1926336"/>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文本框 56"/>
          <p:cNvSpPr txBox="1"/>
          <p:nvPr/>
        </p:nvSpPr>
        <p:spPr>
          <a:xfrm>
            <a:off x="1990994" y="2579503"/>
            <a:ext cx="48580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58" name="矩形 57"/>
          <p:cNvSpPr/>
          <p:nvPr/>
        </p:nvSpPr>
        <p:spPr>
          <a:xfrm>
            <a:off x="1341469" y="6104463"/>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21" name="右箭头 20"/>
          <p:cNvSpPr/>
          <p:nvPr/>
        </p:nvSpPr>
        <p:spPr>
          <a:xfrm>
            <a:off x="5215934" y="3471022"/>
            <a:ext cx="2006930" cy="706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2834730" y="508594"/>
            <a:ext cx="6062899" cy="769441"/>
          </a:xfrm>
          <a:prstGeom prst="rect">
            <a:avLst/>
          </a:prstGeom>
          <a:noFill/>
        </p:spPr>
        <p:txBody>
          <a:bodyPr wrap="square" rtlCol="0">
            <a:spAutoFit/>
          </a:bodyPr>
          <a:lstStyle/>
          <a:p>
            <a:r>
              <a:rPr lang="zh-CN" altLang="en-US" sz="4400" dirty="0">
                <a:latin typeface="Times New Roman" panose="02020603050405020304" pitchFamily="18" charset="0"/>
                <a:cs typeface="Times New Roman" panose="02020603050405020304" pitchFamily="18" charset="0"/>
              </a:rPr>
              <a:t>情况三（</a:t>
            </a:r>
            <a:r>
              <a:rPr lang="en-US" altLang="zh-CN" sz="4400" dirty="0">
                <a:latin typeface="Times New Roman" panose="02020603050405020304" pitchFamily="18" charset="0"/>
                <a:cs typeface="Times New Roman" panose="02020603050405020304" pitchFamily="18" charset="0"/>
              </a:rPr>
              <a:t>1</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LL</a:t>
            </a:r>
            <a:r>
              <a:rPr lang="zh-CN" altLang="en-US" sz="4400" dirty="0">
                <a:latin typeface="Times New Roman" panose="02020603050405020304" pitchFamily="18" charset="0"/>
                <a:cs typeface="Times New Roman" panose="02020603050405020304" pitchFamily="18" charset="0"/>
              </a:rPr>
              <a:t>旋转</a:t>
            </a:r>
          </a:p>
        </p:txBody>
      </p:sp>
      <p:sp>
        <p:nvSpPr>
          <p:cNvPr id="60" name="椭圆 59"/>
          <p:cNvSpPr/>
          <p:nvPr/>
        </p:nvSpPr>
        <p:spPr>
          <a:xfrm>
            <a:off x="10363124" y="2499022"/>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61" name="直接连接符 60"/>
          <p:cNvCxnSpPr>
            <a:endCxn id="60" idx="1"/>
          </p:cNvCxnSpPr>
          <p:nvPr/>
        </p:nvCxnSpPr>
        <p:spPr>
          <a:xfrm>
            <a:off x="9513054" y="2052692"/>
            <a:ext cx="944967" cy="5412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64" idx="0"/>
            <a:endCxn id="60" idx="5"/>
          </p:cNvCxnSpPr>
          <p:nvPr/>
        </p:nvCxnSpPr>
        <p:spPr>
          <a:xfrm flipH="1" flipV="1">
            <a:off x="10916227" y="3052125"/>
            <a:ext cx="233573" cy="5412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0502485" y="1914247"/>
            <a:ext cx="46417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64" name="矩形 63"/>
          <p:cNvSpPr/>
          <p:nvPr/>
        </p:nvSpPr>
        <p:spPr>
          <a:xfrm>
            <a:off x="10861348" y="3593352"/>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6" name="椭圆 65"/>
          <p:cNvSpPr/>
          <p:nvPr/>
        </p:nvSpPr>
        <p:spPr>
          <a:xfrm>
            <a:off x="8865054" y="169618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67" name="直接连接符 66"/>
          <p:cNvCxnSpPr>
            <a:stCxn id="69" idx="0"/>
            <a:endCxn id="66" idx="3"/>
          </p:cNvCxnSpPr>
          <p:nvPr/>
        </p:nvCxnSpPr>
        <p:spPr>
          <a:xfrm flipV="1">
            <a:off x="8109952" y="2249287"/>
            <a:ext cx="849999" cy="132099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70" idx="0"/>
            <a:endCxn id="60" idx="3"/>
          </p:cNvCxnSpPr>
          <p:nvPr/>
        </p:nvCxnSpPr>
        <p:spPr>
          <a:xfrm flipV="1">
            <a:off x="10024467" y="3052125"/>
            <a:ext cx="433554" cy="5412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7821500" y="3570285"/>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0" name="矩形 69"/>
          <p:cNvSpPr/>
          <p:nvPr/>
        </p:nvSpPr>
        <p:spPr>
          <a:xfrm>
            <a:off x="9736015" y="3593352"/>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1" name="文本框 70"/>
          <p:cNvSpPr txBox="1"/>
          <p:nvPr/>
        </p:nvSpPr>
        <p:spPr>
          <a:xfrm>
            <a:off x="6688328" y="4354124"/>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72" name="左大括号 71"/>
          <p:cNvSpPr/>
          <p:nvPr/>
        </p:nvSpPr>
        <p:spPr>
          <a:xfrm>
            <a:off x="7481064" y="3592203"/>
            <a:ext cx="255528" cy="2295073"/>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文本框 72"/>
          <p:cNvSpPr txBox="1"/>
          <p:nvPr/>
        </p:nvSpPr>
        <p:spPr>
          <a:xfrm>
            <a:off x="8991044" y="4258066"/>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74" name="左大括号 73"/>
          <p:cNvSpPr/>
          <p:nvPr/>
        </p:nvSpPr>
        <p:spPr>
          <a:xfrm>
            <a:off x="9463150" y="3574346"/>
            <a:ext cx="211757" cy="1926336"/>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文本框 74"/>
          <p:cNvSpPr txBox="1"/>
          <p:nvPr/>
        </p:nvSpPr>
        <p:spPr>
          <a:xfrm>
            <a:off x="8755379" y="1138534"/>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76" name="矩形 75"/>
          <p:cNvSpPr/>
          <p:nvPr/>
        </p:nvSpPr>
        <p:spPr>
          <a:xfrm>
            <a:off x="7806852" y="5519688"/>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79" name="文本框 78"/>
          <p:cNvSpPr txBox="1"/>
          <p:nvPr/>
        </p:nvSpPr>
        <p:spPr>
          <a:xfrm>
            <a:off x="10300889" y="4289734"/>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80" name="左大括号 79"/>
          <p:cNvSpPr/>
          <p:nvPr/>
        </p:nvSpPr>
        <p:spPr>
          <a:xfrm>
            <a:off x="10611414" y="3605228"/>
            <a:ext cx="211757" cy="1926336"/>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 name="组合 8"/>
          <p:cNvGrpSpPr/>
          <p:nvPr/>
        </p:nvGrpSpPr>
        <p:grpSpPr>
          <a:xfrm>
            <a:off x="3963852" y="1506983"/>
            <a:ext cx="6248927" cy="1231670"/>
            <a:chOff x="3963852" y="1506983"/>
            <a:chExt cx="6248927" cy="1231670"/>
          </a:xfrm>
        </p:grpSpPr>
        <p:sp>
          <p:nvSpPr>
            <p:cNvPr id="2" name="文本框 1"/>
            <p:cNvSpPr txBox="1"/>
            <p:nvPr/>
          </p:nvSpPr>
          <p:spPr>
            <a:xfrm>
              <a:off x="4730912" y="1506983"/>
              <a:ext cx="300372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2. s</a:t>
              </a:r>
              <a:r>
                <a:rPr lang="zh-CN" altLang="en-US" sz="2800" b="1" dirty="0">
                  <a:latin typeface="Times New Roman" panose="02020603050405020304" pitchFamily="18" charset="0"/>
                  <a:cs typeface="Times New Roman" panose="02020603050405020304" pitchFamily="18" charset="0"/>
                </a:rPr>
                <a:t>变成</a:t>
              </a:r>
              <a:r>
                <a:rPr lang="en-US" altLang="zh-CN" sz="2800" b="1" dirty="0">
                  <a:latin typeface="Times New Roman" panose="02020603050405020304" pitchFamily="18" charset="0"/>
                  <a:cs typeface="Times New Roman" panose="02020603050405020304" pitchFamily="18" charset="0"/>
                </a:rPr>
                <a:t>r</a:t>
              </a:r>
              <a:r>
                <a:rPr lang="zh-CN" altLang="en-US" sz="2800" b="1" dirty="0">
                  <a:latin typeface="Times New Roman" panose="02020603050405020304" pitchFamily="18" charset="0"/>
                  <a:cs typeface="Times New Roman" panose="02020603050405020304" pitchFamily="18" charset="0"/>
                </a:rPr>
                <a:t>的右孩子</a:t>
              </a:r>
            </a:p>
          </p:txBody>
        </p:sp>
        <p:cxnSp>
          <p:nvCxnSpPr>
            <p:cNvPr id="7" name="直接箭头连接符 6"/>
            <p:cNvCxnSpPr/>
            <p:nvPr/>
          </p:nvCxnSpPr>
          <p:spPr>
            <a:xfrm>
              <a:off x="3963852" y="2499022"/>
              <a:ext cx="6248927" cy="239631"/>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1043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575420" y="3915368"/>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39" name="椭圆 38"/>
          <p:cNvSpPr/>
          <p:nvPr/>
        </p:nvSpPr>
        <p:spPr>
          <a:xfrm>
            <a:off x="3063832" y="218555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40" name="直接连接符 39"/>
          <p:cNvCxnSpPr>
            <a:stCxn id="45" idx="0"/>
            <a:endCxn id="39" idx="3"/>
          </p:cNvCxnSpPr>
          <p:nvPr/>
        </p:nvCxnSpPr>
        <p:spPr>
          <a:xfrm flipV="1">
            <a:off x="2367426" y="2738653"/>
            <a:ext cx="791303" cy="40836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39" idx="5"/>
          </p:cNvCxnSpPr>
          <p:nvPr/>
        </p:nvCxnSpPr>
        <p:spPr>
          <a:xfrm flipH="1" flipV="1">
            <a:off x="3616935" y="2738653"/>
            <a:ext cx="346917" cy="4342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3528463" y="1645192"/>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43" name="矩形 42"/>
          <p:cNvSpPr/>
          <p:nvPr/>
        </p:nvSpPr>
        <p:spPr>
          <a:xfrm>
            <a:off x="3675400" y="3172886"/>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4" name="右大括号 43"/>
          <p:cNvSpPr/>
          <p:nvPr/>
        </p:nvSpPr>
        <p:spPr>
          <a:xfrm>
            <a:off x="4422058" y="3172886"/>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椭圆 44"/>
          <p:cNvSpPr/>
          <p:nvPr/>
        </p:nvSpPr>
        <p:spPr>
          <a:xfrm>
            <a:off x="2043426" y="3147022"/>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46" name="直接连接符 45"/>
          <p:cNvCxnSpPr>
            <a:endCxn id="45" idx="3"/>
          </p:cNvCxnSpPr>
          <p:nvPr/>
        </p:nvCxnSpPr>
        <p:spPr>
          <a:xfrm flipV="1">
            <a:off x="1691485" y="3700125"/>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45" idx="5"/>
          </p:cNvCxnSpPr>
          <p:nvPr/>
        </p:nvCxnSpPr>
        <p:spPr>
          <a:xfrm flipH="1" flipV="1">
            <a:off x="2596529" y="3700125"/>
            <a:ext cx="298433" cy="4359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1356117" y="4155060"/>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0" name="矩形 49"/>
          <p:cNvSpPr/>
          <p:nvPr/>
        </p:nvSpPr>
        <p:spPr>
          <a:xfrm>
            <a:off x="2640291" y="4155060"/>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1" name="文本框 50"/>
          <p:cNvSpPr txBox="1"/>
          <p:nvPr/>
        </p:nvSpPr>
        <p:spPr>
          <a:xfrm>
            <a:off x="222945" y="4938899"/>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54" name="左大括号 53"/>
          <p:cNvSpPr/>
          <p:nvPr/>
        </p:nvSpPr>
        <p:spPr>
          <a:xfrm>
            <a:off x="1015681" y="4176978"/>
            <a:ext cx="255528" cy="2295073"/>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p:cNvSpPr txBox="1"/>
          <p:nvPr/>
        </p:nvSpPr>
        <p:spPr>
          <a:xfrm>
            <a:off x="1895320" y="4819774"/>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56" name="左大括号 55"/>
          <p:cNvSpPr/>
          <p:nvPr/>
        </p:nvSpPr>
        <p:spPr>
          <a:xfrm>
            <a:off x="2367426" y="4136054"/>
            <a:ext cx="211757" cy="1926336"/>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文本框 56"/>
          <p:cNvSpPr txBox="1"/>
          <p:nvPr/>
        </p:nvSpPr>
        <p:spPr>
          <a:xfrm>
            <a:off x="1990994" y="2579503"/>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58" name="矩形 57"/>
          <p:cNvSpPr/>
          <p:nvPr/>
        </p:nvSpPr>
        <p:spPr>
          <a:xfrm>
            <a:off x="1341469" y="6104463"/>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21" name="右箭头 20"/>
          <p:cNvSpPr/>
          <p:nvPr/>
        </p:nvSpPr>
        <p:spPr>
          <a:xfrm>
            <a:off x="5215934" y="3471022"/>
            <a:ext cx="2006930" cy="706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2834730" y="508594"/>
            <a:ext cx="6062899" cy="769441"/>
          </a:xfrm>
          <a:prstGeom prst="rect">
            <a:avLst/>
          </a:prstGeom>
          <a:noFill/>
        </p:spPr>
        <p:txBody>
          <a:bodyPr wrap="square" rtlCol="0">
            <a:spAutoFit/>
          </a:bodyPr>
          <a:lstStyle/>
          <a:p>
            <a:r>
              <a:rPr lang="zh-CN" altLang="en-US" sz="4400" dirty="0">
                <a:latin typeface="Times New Roman" panose="02020603050405020304" pitchFamily="18" charset="0"/>
                <a:cs typeface="Times New Roman" panose="02020603050405020304" pitchFamily="18" charset="0"/>
              </a:rPr>
              <a:t>情况三（</a:t>
            </a:r>
            <a:r>
              <a:rPr lang="en-US" altLang="zh-CN" sz="4400" dirty="0">
                <a:latin typeface="Times New Roman" panose="02020603050405020304" pitchFamily="18" charset="0"/>
                <a:cs typeface="Times New Roman" panose="02020603050405020304" pitchFamily="18" charset="0"/>
              </a:rPr>
              <a:t>1</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LL</a:t>
            </a:r>
            <a:r>
              <a:rPr lang="zh-CN" altLang="en-US" sz="4400" dirty="0">
                <a:latin typeface="Times New Roman" panose="02020603050405020304" pitchFamily="18" charset="0"/>
                <a:cs typeface="Times New Roman" panose="02020603050405020304" pitchFamily="18" charset="0"/>
              </a:rPr>
              <a:t>旋转</a:t>
            </a:r>
          </a:p>
        </p:txBody>
      </p:sp>
      <p:sp>
        <p:nvSpPr>
          <p:cNvPr id="60" name="椭圆 59"/>
          <p:cNvSpPr/>
          <p:nvPr/>
        </p:nvSpPr>
        <p:spPr>
          <a:xfrm>
            <a:off x="10363124" y="2499022"/>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61" name="直接连接符 60"/>
          <p:cNvCxnSpPr>
            <a:endCxn id="60" idx="1"/>
          </p:cNvCxnSpPr>
          <p:nvPr/>
        </p:nvCxnSpPr>
        <p:spPr>
          <a:xfrm>
            <a:off x="9513054" y="2052692"/>
            <a:ext cx="944967" cy="5412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64" idx="0"/>
            <a:endCxn id="60" idx="5"/>
          </p:cNvCxnSpPr>
          <p:nvPr/>
        </p:nvCxnSpPr>
        <p:spPr>
          <a:xfrm flipH="1" flipV="1">
            <a:off x="10916227" y="3052125"/>
            <a:ext cx="233573" cy="5412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0502485" y="1914247"/>
            <a:ext cx="46417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64" name="矩形 63"/>
          <p:cNvSpPr/>
          <p:nvPr/>
        </p:nvSpPr>
        <p:spPr>
          <a:xfrm>
            <a:off x="10861348" y="3593352"/>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6" name="椭圆 65"/>
          <p:cNvSpPr/>
          <p:nvPr/>
        </p:nvSpPr>
        <p:spPr>
          <a:xfrm>
            <a:off x="8865054" y="169618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67" name="直接连接符 66"/>
          <p:cNvCxnSpPr>
            <a:stCxn id="69" idx="0"/>
            <a:endCxn id="66" idx="3"/>
          </p:cNvCxnSpPr>
          <p:nvPr/>
        </p:nvCxnSpPr>
        <p:spPr>
          <a:xfrm flipV="1">
            <a:off x="8109952" y="2249287"/>
            <a:ext cx="849999" cy="132099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70" idx="0"/>
            <a:endCxn id="60" idx="3"/>
          </p:cNvCxnSpPr>
          <p:nvPr/>
        </p:nvCxnSpPr>
        <p:spPr>
          <a:xfrm flipV="1">
            <a:off x="10024467" y="3052125"/>
            <a:ext cx="433554" cy="5412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7821500" y="3570285"/>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0" name="矩形 69"/>
          <p:cNvSpPr/>
          <p:nvPr/>
        </p:nvSpPr>
        <p:spPr>
          <a:xfrm>
            <a:off x="9736015" y="3593352"/>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1" name="文本框 70"/>
          <p:cNvSpPr txBox="1"/>
          <p:nvPr/>
        </p:nvSpPr>
        <p:spPr>
          <a:xfrm>
            <a:off x="6688328" y="4354124"/>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72" name="左大括号 71"/>
          <p:cNvSpPr/>
          <p:nvPr/>
        </p:nvSpPr>
        <p:spPr>
          <a:xfrm>
            <a:off x="7481064" y="3592203"/>
            <a:ext cx="255528" cy="2295073"/>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文本框 72"/>
          <p:cNvSpPr txBox="1"/>
          <p:nvPr/>
        </p:nvSpPr>
        <p:spPr>
          <a:xfrm>
            <a:off x="8991044" y="4258066"/>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74" name="左大括号 73"/>
          <p:cNvSpPr/>
          <p:nvPr/>
        </p:nvSpPr>
        <p:spPr>
          <a:xfrm>
            <a:off x="9463150" y="3574346"/>
            <a:ext cx="211757" cy="1926336"/>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文本框 74"/>
          <p:cNvSpPr txBox="1"/>
          <p:nvPr/>
        </p:nvSpPr>
        <p:spPr>
          <a:xfrm>
            <a:off x="8755379" y="1138534"/>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76" name="矩形 75"/>
          <p:cNvSpPr/>
          <p:nvPr/>
        </p:nvSpPr>
        <p:spPr>
          <a:xfrm>
            <a:off x="7806852" y="5519688"/>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79" name="文本框 78"/>
          <p:cNvSpPr txBox="1"/>
          <p:nvPr/>
        </p:nvSpPr>
        <p:spPr>
          <a:xfrm>
            <a:off x="10300889" y="4289734"/>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80" name="左大括号 79"/>
          <p:cNvSpPr/>
          <p:nvPr/>
        </p:nvSpPr>
        <p:spPr>
          <a:xfrm>
            <a:off x="10611414" y="3605228"/>
            <a:ext cx="211757" cy="1926336"/>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文本框 1"/>
          <p:cNvSpPr txBox="1"/>
          <p:nvPr/>
        </p:nvSpPr>
        <p:spPr>
          <a:xfrm>
            <a:off x="9098228" y="5776737"/>
            <a:ext cx="2719585" cy="954107"/>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3. r</a:t>
            </a:r>
            <a:r>
              <a:rPr lang="zh-CN" altLang="en-US" sz="2800" b="1" dirty="0">
                <a:latin typeface="Times New Roman" panose="02020603050405020304" pitchFamily="18" charset="0"/>
                <a:cs typeface="Times New Roman" panose="02020603050405020304" pitchFamily="18" charset="0"/>
              </a:rPr>
              <a:t>右孩子变成</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的左孩子</a:t>
            </a:r>
          </a:p>
        </p:txBody>
      </p:sp>
      <p:cxnSp>
        <p:nvCxnSpPr>
          <p:cNvPr id="52" name="直接箭头连接符 51"/>
          <p:cNvCxnSpPr/>
          <p:nvPr/>
        </p:nvCxnSpPr>
        <p:spPr>
          <a:xfrm flipV="1">
            <a:off x="2870625" y="4799398"/>
            <a:ext cx="6673824" cy="1097382"/>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9544449" y="933820"/>
            <a:ext cx="2149988" cy="954107"/>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4. r</a:t>
            </a:r>
            <a:r>
              <a:rPr lang="zh-CN" altLang="en-US" sz="2800" b="1" dirty="0">
                <a:latin typeface="Times New Roman" panose="02020603050405020304" pitchFamily="18" charset="0"/>
                <a:cs typeface="Times New Roman" panose="02020603050405020304" pitchFamily="18" charset="0"/>
              </a:rPr>
              <a:t>和</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的平衡因子变为</a:t>
            </a: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89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4195763" y="20764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graphicFrame>
        <p:nvGraphicFramePr>
          <p:cNvPr id="5122" name="Object 3"/>
          <p:cNvGraphicFramePr>
            <a:graphicFrameLocks noChangeAspect="1"/>
          </p:cNvGraphicFramePr>
          <p:nvPr/>
        </p:nvGraphicFramePr>
        <p:xfrm>
          <a:off x="1524000" y="1557338"/>
          <a:ext cx="9144000" cy="2908300"/>
        </p:xfrm>
        <a:graphic>
          <a:graphicData uri="http://schemas.openxmlformats.org/presentationml/2006/ole">
            <mc:AlternateContent xmlns:mc="http://schemas.openxmlformats.org/markup-compatibility/2006">
              <mc:Choice xmlns:v="urn:schemas-microsoft-com:vml" Requires="v">
                <p:oleObj spid="_x0000_s5201" r:id="rId3" imgW="4486901" imgH="3191320" progId="Paint.Picture">
                  <p:embed/>
                </p:oleObj>
              </mc:Choice>
              <mc:Fallback>
                <p:oleObj r:id="rId3" imgW="4486901" imgH="319132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57494"/>
                      <a:stretch>
                        <a:fillRect/>
                      </a:stretch>
                    </p:blipFill>
                    <p:spPr bwMode="auto">
                      <a:xfrm>
                        <a:off x="1524000" y="1557338"/>
                        <a:ext cx="9144000" cy="290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181" name="Line 5"/>
          <p:cNvSpPr>
            <a:spLocks noChangeShapeType="1"/>
          </p:cNvSpPr>
          <p:nvPr/>
        </p:nvSpPr>
        <p:spPr bwMode="auto">
          <a:xfrm flipH="1">
            <a:off x="1703388" y="3213100"/>
            <a:ext cx="215900" cy="28733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184" name="Oval 8"/>
          <p:cNvSpPr>
            <a:spLocks noChangeArrowheads="1"/>
          </p:cNvSpPr>
          <p:nvPr/>
        </p:nvSpPr>
        <p:spPr bwMode="auto">
          <a:xfrm>
            <a:off x="1524001" y="3500438"/>
            <a:ext cx="360363" cy="360362"/>
          </a:xfrm>
          <a:prstGeom prst="ellipse">
            <a:avLst/>
          </a:prstGeom>
          <a:solidFill>
            <a:schemeClr val="tx1"/>
          </a:solidFill>
          <a:ln w="9525">
            <a:solidFill>
              <a:schemeClr val="bg1"/>
            </a:solidFill>
            <a:round/>
            <a:headEnd/>
            <a:tailEnd/>
          </a:ln>
        </p:spPr>
        <p:txBody>
          <a:bodyPr wrap="none" anchor="ct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178183" name="Text Box 7"/>
          <p:cNvSpPr txBox="1">
            <a:spLocks noChangeArrowheads="1"/>
          </p:cNvSpPr>
          <p:nvPr/>
        </p:nvSpPr>
        <p:spPr bwMode="auto">
          <a:xfrm>
            <a:off x="1511300" y="3429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lang="en-US" altLang="zh-CN">
                <a:solidFill>
                  <a:srgbClr val="FF0000"/>
                </a:solidFill>
              </a:rPr>
              <a:t>8</a:t>
            </a:r>
          </a:p>
        </p:txBody>
      </p:sp>
      <p:sp>
        <p:nvSpPr>
          <p:cNvPr id="5127" name="Rectangle 11"/>
          <p:cNvSpPr>
            <a:spLocks noChangeArrowheads="1"/>
          </p:cNvSpPr>
          <p:nvPr/>
        </p:nvSpPr>
        <p:spPr bwMode="auto">
          <a:xfrm>
            <a:off x="2208214" y="641351"/>
            <a:ext cx="5659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en-US" altLang="zh-CN" sz="2800" dirty="0"/>
              <a:t>LL-</a:t>
            </a:r>
            <a:r>
              <a:rPr kumimoji="1" lang="zh-CN" altLang="en-US" sz="2800" dirty="0"/>
              <a:t>旋转（ </a:t>
            </a:r>
            <a:r>
              <a:rPr kumimoji="1" lang="en-US" altLang="zh-CN" sz="2800" dirty="0">
                <a:solidFill>
                  <a:srgbClr val="FFFF00"/>
                </a:solidFill>
              </a:rPr>
              <a:t>s-&gt;</a:t>
            </a:r>
            <a:r>
              <a:rPr kumimoji="1" lang="en-US" altLang="zh-CN" sz="2800" dirty="0" err="1">
                <a:solidFill>
                  <a:srgbClr val="FFFF00"/>
                </a:solidFill>
              </a:rPr>
              <a:t>bF</a:t>
            </a:r>
            <a:r>
              <a:rPr kumimoji="1" lang="en-US" altLang="zh-CN" sz="2800" dirty="0">
                <a:solidFill>
                  <a:srgbClr val="FFFF00"/>
                </a:solidFill>
              </a:rPr>
              <a:t>=+1</a:t>
            </a:r>
            <a:r>
              <a:rPr kumimoji="1" lang="zh-CN" altLang="en-US" sz="2800" dirty="0">
                <a:solidFill>
                  <a:srgbClr val="FFFF00"/>
                </a:solidFill>
              </a:rPr>
              <a:t>，</a:t>
            </a:r>
            <a:r>
              <a:rPr kumimoji="1" lang="zh-CN" altLang="en-US" dirty="0"/>
              <a:t> </a:t>
            </a:r>
            <a:r>
              <a:rPr kumimoji="1" lang="en-US" altLang="zh-CN" sz="2800" dirty="0"/>
              <a:t>r-&gt;</a:t>
            </a:r>
            <a:r>
              <a:rPr kumimoji="1" lang="en-US" altLang="zh-CN" sz="2800" dirty="0" err="1"/>
              <a:t>bF</a:t>
            </a:r>
            <a:r>
              <a:rPr kumimoji="1" lang="en-US" altLang="zh-CN" sz="2800" dirty="0"/>
              <a:t>=+1</a:t>
            </a:r>
            <a:r>
              <a:rPr kumimoji="1" lang="zh-CN" altLang="en-US" sz="2800" dirty="0"/>
              <a:t>）</a:t>
            </a:r>
          </a:p>
        </p:txBody>
      </p:sp>
      <p:sp>
        <p:nvSpPr>
          <p:cNvPr id="178201" name="Text Box 25"/>
          <p:cNvSpPr txBox="1">
            <a:spLocks noChangeArrowheads="1"/>
          </p:cNvSpPr>
          <p:nvPr/>
        </p:nvSpPr>
        <p:spPr bwMode="auto">
          <a:xfrm>
            <a:off x="1524000" y="2781300"/>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lang="en-US" altLang="zh-CN">
                <a:solidFill>
                  <a:srgbClr val="FF0000"/>
                </a:solidFill>
              </a:rPr>
              <a:t>r</a:t>
            </a:r>
          </a:p>
        </p:txBody>
      </p:sp>
      <p:sp>
        <p:nvSpPr>
          <p:cNvPr id="178202" name="Line 26"/>
          <p:cNvSpPr>
            <a:spLocks noChangeShapeType="1"/>
          </p:cNvSpPr>
          <p:nvPr/>
        </p:nvSpPr>
        <p:spPr bwMode="auto">
          <a:xfrm>
            <a:off x="2063750" y="2565400"/>
            <a:ext cx="28733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3" name="Rectangle 27"/>
          <p:cNvSpPr>
            <a:spLocks noChangeArrowheads="1"/>
          </p:cNvSpPr>
          <p:nvPr/>
        </p:nvSpPr>
        <p:spPr bwMode="auto">
          <a:xfrm>
            <a:off x="2279650" y="26368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en-US" altLang="zh-CN">
                <a:solidFill>
                  <a:srgbClr val="FF0000"/>
                </a:solidFill>
              </a:rPr>
              <a:t>L</a:t>
            </a:r>
          </a:p>
        </p:txBody>
      </p:sp>
      <p:sp>
        <p:nvSpPr>
          <p:cNvPr id="178204" name="Rectangle 28"/>
          <p:cNvSpPr>
            <a:spLocks noChangeArrowheads="1"/>
          </p:cNvSpPr>
          <p:nvPr/>
        </p:nvSpPr>
        <p:spPr bwMode="auto">
          <a:xfrm>
            <a:off x="1919288" y="32131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en-US" altLang="zh-CN">
                <a:solidFill>
                  <a:srgbClr val="FF0000"/>
                </a:solidFill>
              </a:rPr>
              <a:t>L</a:t>
            </a:r>
          </a:p>
        </p:txBody>
      </p:sp>
      <p:sp>
        <p:nvSpPr>
          <p:cNvPr id="2" name="任意多边形 1"/>
          <p:cNvSpPr/>
          <p:nvPr/>
        </p:nvSpPr>
        <p:spPr>
          <a:xfrm>
            <a:off x="4523232" y="1938528"/>
            <a:ext cx="1719072" cy="2060448"/>
          </a:xfrm>
          <a:custGeom>
            <a:avLst/>
            <a:gdLst>
              <a:gd name="connsiteX0" fmla="*/ 1109472 w 1719072"/>
              <a:gd name="connsiteY0" fmla="*/ 146304 h 2060448"/>
              <a:gd name="connsiteX1" fmla="*/ 48768 w 1719072"/>
              <a:gd name="connsiteY1" fmla="*/ 1170432 h 2060448"/>
              <a:gd name="connsiteX2" fmla="*/ 0 w 1719072"/>
              <a:gd name="connsiteY2" fmla="*/ 1853184 h 2060448"/>
              <a:gd name="connsiteX3" fmla="*/ 512064 w 1719072"/>
              <a:gd name="connsiteY3" fmla="*/ 2060448 h 2060448"/>
              <a:gd name="connsiteX4" fmla="*/ 1719072 w 1719072"/>
              <a:gd name="connsiteY4" fmla="*/ 524256 h 2060448"/>
              <a:gd name="connsiteX5" fmla="*/ 1341120 w 1719072"/>
              <a:gd name="connsiteY5" fmla="*/ 0 h 2060448"/>
              <a:gd name="connsiteX6" fmla="*/ 1109472 w 1719072"/>
              <a:gd name="connsiteY6" fmla="*/ 146304 h 206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9072" h="2060448">
                <a:moveTo>
                  <a:pt x="1109472" y="146304"/>
                </a:moveTo>
                <a:lnTo>
                  <a:pt x="48768" y="1170432"/>
                </a:lnTo>
                <a:lnTo>
                  <a:pt x="0" y="1853184"/>
                </a:lnTo>
                <a:lnTo>
                  <a:pt x="512064" y="2060448"/>
                </a:lnTo>
                <a:lnTo>
                  <a:pt x="1719072" y="524256"/>
                </a:lnTo>
                <a:lnTo>
                  <a:pt x="1341120" y="0"/>
                </a:lnTo>
                <a:lnTo>
                  <a:pt x="1109472" y="146304"/>
                </a:lnTo>
                <a:close/>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右箭头 27"/>
          <p:cNvSpPr/>
          <p:nvPr/>
        </p:nvSpPr>
        <p:spPr>
          <a:xfrm>
            <a:off x="5964062" y="5261769"/>
            <a:ext cx="733109" cy="487602"/>
          </a:xfrm>
          <a:prstGeom prst="rightArrow">
            <a:avLst>
              <a:gd name="adj1" fmla="val 50000"/>
              <a:gd name="adj2" fmla="val 517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7116511" y="4442857"/>
            <a:ext cx="2795738" cy="2389572"/>
            <a:chOff x="7116511" y="4442857"/>
            <a:chExt cx="2795738" cy="2389572"/>
          </a:xfrm>
        </p:grpSpPr>
        <p:sp>
          <p:nvSpPr>
            <p:cNvPr id="5128" name="Text Box 18"/>
            <p:cNvSpPr txBox="1">
              <a:spLocks noChangeArrowheads="1"/>
            </p:cNvSpPr>
            <p:nvPr/>
          </p:nvSpPr>
          <p:spPr bwMode="auto">
            <a:xfrm>
              <a:off x="7912100" y="5008563"/>
              <a:ext cx="6858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lnSpc>
                  <a:spcPct val="50000"/>
                </a:lnSpc>
                <a:spcBef>
                  <a:spcPct val="50000"/>
                </a:spcBef>
              </a:pPr>
              <a:r>
                <a:rPr kumimoji="1" lang="en-US" altLang="zh-CN" sz="1800">
                  <a:solidFill>
                    <a:schemeClr val="bg1"/>
                  </a:solidFill>
                  <a:latin typeface="宋体" panose="02010600030101010101" pitchFamily="2" charset="-122"/>
                  <a:ea typeface="宋体" panose="02010600030101010101" pitchFamily="2" charset="-122"/>
                </a:rPr>
                <a:t>RR</a:t>
              </a:r>
            </a:p>
            <a:p>
              <a:pPr eaLnBrk="1" hangingPunct="1">
                <a:lnSpc>
                  <a:spcPct val="50000"/>
                </a:lnSpc>
                <a:spcBef>
                  <a:spcPct val="50000"/>
                </a:spcBef>
              </a:pPr>
              <a:r>
                <a:rPr kumimoji="1" lang="en-US" altLang="zh-CN" sz="1800">
                  <a:solidFill>
                    <a:schemeClr val="bg1"/>
                  </a:solidFill>
                  <a:latin typeface="宋体" panose="02010600030101010101" pitchFamily="2" charset="-122"/>
                  <a:ea typeface="宋体" panose="02010600030101010101" pitchFamily="2" charset="-122"/>
                </a:rPr>
                <a:t>==&gt;</a:t>
              </a:r>
            </a:p>
          </p:txBody>
        </p:sp>
        <p:sp>
          <p:nvSpPr>
            <p:cNvPr id="29" name="椭圆 28"/>
            <p:cNvSpPr/>
            <p:nvPr/>
          </p:nvSpPr>
          <p:spPr>
            <a:xfrm>
              <a:off x="9194161" y="618442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14</a:t>
              </a:r>
              <a:endParaRPr lang="zh-CN" altLang="en-US" sz="2800" b="1" dirty="0">
                <a:latin typeface="Times New Roman" panose="02020603050405020304" pitchFamily="18" charset="0"/>
                <a:cs typeface="Times New Roman" panose="02020603050405020304" pitchFamily="18" charset="0"/>
              </a:endParaRPr>
            </a:p>
          </p:txBody>
        </p:sp>
        <p:cxnSp>
          <p:nvCxnSpPr>
            <p:cNvPr id="30" name="直接连接符 29"/>
            <p:cNvCxnSpPr>
              <a:stCxn id="32" idx="7"/>
              <a:endCxn id="31" idx="2"/>
            </p:cNvCxnSpPr>
            <p:nvPr/>
          </p:nvCxnSpPr>
          <p:spPr>
            <a:xfrm flipV="1">
              <a:off x="7669614" y="5308751"/>
              <a:ext cx="552104" cy="8756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8221718" y="498475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12</a:t>
              </a:r>
              <a:endParaRPr lang="zh-CN" altLang="en-US" sz="2800" b="1" dirty="0">
                <a:latin typeface="Times New Roman" panose="02020603050405020304" pitchFamily="18" charset="0"/>
                <a:cs typeface="Times New Roman" panose="02020603050405020304" pitchFamily="18" charset="0"/>
              </a:endParaRPr>
            </a:p>
          </p:txBody>
        </p:sp>
        <p:sp>
          <p:nvSpPr>
            <p:cNvPr id="32" name="椭圆 31"/>
            <p:cNvSpPr/>
            <p:nvPr/>
          </p:nvSpPr>
          <p:spPr>
            <a:xfrm>
              <a:off x="7116511" y="6089532"/>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8</a:t>
              </a:r>
              <a:endParaRPr lang="zh-CN" altLang="en-US" sz="2800" b="1" dirty="0">
                <a:latin typeface="Times New Roman" panose="02020603050405020304" pitchFamily="18" charset="0"/>
                <a:cs typeface="Times New Roman" panose="02020603050405020304" pitchFamily="18" charset="0"/>
              </a:endParaRPr>
            </a:p>
          </p:txBody>
        </p:sp>
        <p:cxnSp>
          <p:nvCxnSpPr>
            <p:cNvPr id="33" name="直接连接符 32"/>
            <p:cNvCxnSpPr>
              <a:stCxn id="31" idx="6"/>
              <a:endCxn id="29" idx="0"/>
            </p:cNvCxnSpPr>
            <p:nvPr/>
          </p:nvCxnSpPr>
          <p:spPr>
            <a:xfrm>
              <a:off x="8869718" y="5308751"/>
              <a:ext cx="648443" cy="8756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9448074" y="5590869"/>
              <a:ext cx="46417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35" name="文本框 34"/>
            <p:cNvSpPr txBox="1"/>
            <p:nvPr/>
          </p:nvSpPr>
          <p:spPr>
            <a:xfrm>
              <a:off x="8262836" y="4442857"/>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grpSp>
      <p:sp>
        <p:nvSpPr>
          <p:cNvPr id="42" name="右箭头 41"/>
          <p:cNvSpPr/>
          <p:nvPr/>
        </p:nvSpPr>
        <p:spPr>
          <a:xfrm rot="17791824">
            <a:off x="8619895" y="4019541"/>
            <a:ext cx="1386620" cy="487602"/>
          </a:xfrm>
          <a:prstGeom prst="rightArrow">
            <a:avLst>
              <a:gd name="adj1" fmla="val 50000"/>
              <a:gd name="adj2" fmla="val 517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2473325" y="4484922"/>
            <a:ext cx="2933195" cy="2064963"/>
            <a:chOff x="2473325" y="4484922"/>
            <a:chExt cx="2933195" cy="2064963"/>
          </a:xfrm>
        </p:grpSpPr>
        <p:grpSp>
          <p:nvGrpSpPr>
            <p:cNvPr id="19" name="组合 18"/>
            <p:cNvGrpSpPr/>
            <p:nvPr/>
          </p:nvGrpSpPr>
          <p:grpSpPr>
            <a:xfrm>
              <a:off x="2473325" y="4484922"/>
              <a:ext cx="2933195" cy="2064963"/>
              <a:chOff x="2473325" y="4484922"/>
              <a:chExt cx="2933195" cy="2064963"/>
            </a:xfrm>
          </p:grpSpPr>
          <p:sp>
            <p:nvSpPr>
              <p:cNvPr id="14" name="椭圆 13"/>
              <p:cNvSpPr/>
              <p:nvPr/>
            </p:nvSpPr>
            <p:spPr>
              <a:xfrm>
                <a:off x="4758520" y="451808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14</a:t>
                </a:r>
                <a:endParaRPr lang="zh-CN" altLang="en-US" sz="2800" b="1" dirty="0">
                  <a:latin typeface="Times New Roman" panose="02020603050405020304" pitchFamily="18" charset="0"/>
                  <a:cs typeface="Times New Roman" panose="02020603050405020304" pitchFamily="18" charset="0"/>
                </a:endParaRPr>
              </a:p>
            </p:txBody>
          </p:sp>
          <p:cxnSp>
            <p:nvCxnSpPr>
              <p:cNvPr id="15" name="直接连接符 14"/>
              <p:cNvCxnSpPr>
                <a:stCxn id="20" idx="7"/>
                <a:endCxn id="16" idx="2"/>
              </p:cNvCxnSpPr>
              <p:nvPr/>
            </p:nvCxnSpPr>
            <p:spPr>
              <a:xfrm flipV="1">
                <a:off x="3026428" y="5542540"/>
                <a:ext cx="711686" cy="45424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3738114" y="521854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12</a:t>
                </a:r>
                <a:endParaRPr lang="zh-CN" altLang="en-US" sz="2800" b="1" dirty="0">
                  <a:latin typeface="Times New Roman" panose="02020603050405020304" pitchFamily="18" charset="0"/>
                  <a:cs typeface="Times New Roman" panose="02020603050405020304" pitchFamily="18" charset="0"/>
                </a:endParaRPr>
              </a:p>
            </p:txBody>
          </p:sp>
          <p:sp>
            <p:nvSpPr>
              <p:cNvPr id="20" name="椭圆 19"/>
              <p:cNvSpPr/>
              <p:nvPr/>
            </p:nvSpPr>
            <p:spPr>
              <a:xfrm>
                <a:off x="2473325" y="590188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8</a:t>
                </a:r>
                <a:endParaRPr lang="zh-CN" altLang="en-US" sz="2800" b="1" dirty="0">
                  <a:latin typeface="Times New Roman" panose="02020603050405020304" pitchFamily="18" charset="0"/>
                  <a:cs typeface="Times New Roman" panose="02020603050405020304" pitchFamily="18" charset="0"/>
                </a:endParaRPr>
              </a:p>
            </p:txBody>
          </p:sp>
          <p:cxnSp>
            <p:nvCxnSpPr>
              <p:cNvPr id="23" name="直接连接符 22"/>
              <p:cNvCxnSpPr>
                <a:stCxn id="16" idx="7"/>
                <a:endCxn id="14" idx="3"/>
              </p:cNvCxnSpPr>
              <p:nvPr/>
            </p:nvCxnSpPr>
            <p:spPr>
              <a:xfrm flipV="1">
                <a:off x="4291217" y="5071192"/>
                <a:ext cx="562200" cy="24224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433706" y="4484922"/>
                <a:ext cx="46417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27" name="文本框 26"/>
              <p:cNvSpPr txBox="1"/>
              <p:nvPr/>
            </p:nvSpPr>
            <p:spPr>
              <a:xfrm>
                <a:off x="3631933" y="4738505"/>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grpSp>
        <p:sp>
          <p:nvSpPr>
            <p:cNvPr id="44" name="文本框 43"/>
            <p:cNvSpPr txBox="1"/>
            <p:nvPr/>
          </p:nvSpPr>
          <p:spPr>
            <a:xfrm>
              <a:off x="2544760" y="5340363"/>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q</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027030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84"/>
                                        </p:tgtEl>
                                        <p:attrNameLst>
                                          <p:attrName>style.visibility</p:attrName>
                                        </p:attrNameLst>
                                      </p:cBhvr>
                                      <p:to>
                                        <p:strVal val="visible"/>
                                      </p:to>
                                    </p:set>
                                    <p:animEffect transition="in" filter="blinds(horizontal)">
                                      <p:cBhvr>
                                        <p:cTn id="7" dur="500"/>
                                        <p:tgtEl>
                                          <p:spTgt spid="17818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8181"/>
                                        </p:tgtEl>
                                        <p:attrNameLst>
                                          <p:attrName>style.visibility</p:attrName>
                                        </p:attrNameLst>
                                      </p:cBhvr>
                                      <p:to>
                                        <p:strVal val="visible"/>
                                      </p:to>
                                    </p:set>
                                    <p:animEffect transition="in" filter="blinds(horizontal)">
                                      <p:cBhvr>
                                        <p:cTn id="10" dur="500"/>
                                        <p:tgtEl>
                                          <p:spTgt spid="178181"/>
                                        </p:tgtEl>
                                      </p:cBhvr>
                                    </p:animEffect>
                                  </p:childTnLst>
                                </p:cTn>
                              </p:par>
                              <p:par>
                                <p:cTn id="11" presetID="3" presetClass="entr" presetSubtype="10" fill="hold" grpId="1" nodeType="withEffect">
                                  <p:stCondLst>
                                    <p:cond delay="0"/>
                                  </p:stCondLst>
                                  <p:childTnLst>
                                    <p:set>
                                      <p:cBhvr>
                                        <p:cTn id="12" dur="1" fill="hold">
                                          <p:stCondLst>
                                            <p:cond delay="0"/>
                                          </p:stCondLst>
                                        </p:cTn>
                                        <p:tgtEl>
                                          <p:spTgt spid="178183"/>
                                        </p:tgtEl>
                                        <p:attrNameLst>
                                          <p:attrName>style.visibility</p:attrName>
                                        </p:attrNameLst>
                                      </p:cBhvr>
                                      <p:to>
                                        <p:strVal val="visible"/>
                                      </p:to>
                                    </p:set>
                                    <p:animEffect transition="in" filter="blinds(horizontal)">
                                      <p:cBhvr>
                                        <p:cTn id="13" dur="500"/>
                                        <p:tgtEl>
                                          <p:spTgt spid="17818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xit" presetSubtype="10" fill="hold" grpId="1" nodeType="clickEffect">
                                  <p:stCondLst>
                                    <p:cond delay="0"/>
                                  </p:stCondLst>
                                  <p:childTnLst>
                                    <p:animEffect transition="out" filter="blinds(horizontal)">
                                      <p:cBhvr>
                                        <p:cTn id="17" dur="500"/>
                                        <p:tgtEl>
                                          <p:spTgt spid="178181"/>
                                        </p:tgtEl>
                                      </p:cBhvr>
                                    </p:animEffect>
                                    <p:set>
                                      <p:cBhvr>
                                        <p:cTn id="18" dur="1" fill="hold">
                                          <p:stCondLst>
                                            <p:cond delay="499"/>
                                          </p:stCondLst>
                                        </p:cTn>
                                        <p:tgtEl>
                                          <p:spTgt spid="178181"/>
                                        </p:tgtEl>
                                        <p:attrNameLst>
                                          <p:attrName>style.visibility</p:attrName>
                                        </p:attrNameLst>
                                      </p:cBhvr>
                                      <p:to>
                                        <p:strVal val="hidden"/>
                                      </p:to>
                                    </p:set>
                                  </p:childTnLst>
                                </p:cTn>
                              </p:par>
                              <p:par>
                                <p:cTn id="19" presetID="3" presetClass="exit" presetSubtype="10" fill="hold" grpId="0" nodeType="withEffect">
                                  <p:stCondLst>
                                    <p:cond delay="0"/>
                                  </p:stCondLst>
                                  <p:childTnLst>
                                    <p:animEffect transition="out" filter="blinds(horizontal)">
                                      <p:cBhvr>
                                        <p:cTn id="20" dur="500"/>
                                        <p:tgtEl>
                                          <p:spTgt spid="178183"/>
                                        </p:tgtEl>
                                      </p:cBhvr>
                                    </p:animEffect>
                                    <p:set>
                                      <p:cBhvr>
                                        <p:cTn id="21" dur="1" fill="hold">
                                          <p:stCondLst>
                                            <p:cond delay="499"/>
                                          </p:stCondLst>
                                        </p:cTn>
                                        <p:tgtEl>
                                          <p:spTgt spid="178183"/>
                                        </p:tgtEl>
                                        <p:attrNameLst>
                                          <p:attrName>style.visibility</p:attrName>
                                        </p:attrNameLst>
                                      </p:cBhvr>
                                      <p:to>
                                        <p:strVal val="hidden"/>
                                      </p:to>
                                    </p:set>
                                  </p:childTnLst>
                                </p:cTn>
                              </p:par>
                              <p:par>
                                <p:cTn id="22" presetID="3" presetClass="exit" presetSubtype="10" fill="hold" grpId="1" nodeType="withEffect">
                                  <p:stCondLst>
                                    <p:cond delay="0"/>
                                  </p:stCondLst>
                                  <p:childTnLst>
                                    <p:animEffect transition="out" filter="blinds(horizontal)">
                                      <p:cBhvr>
                                        <p:cTn id="23" dur="500"/>
                                        <p:tgtEl>
                                          <p:spTgt spid="178184"/>
                                        </p:tgtEl>
                                      </p:cBhvr>
                                    </p:animEffect>
                                    <p:set>
                                      <p:cBhvr>
                                        <p:cTn id="24" dur="1" fill="hold">
                                          <p:stCondLst>
                                            <p:cond delay="499"/>
                                          </p:stCondLst>
                                        </p:cTn>
                                        <p:tgtEl>
                                          <p:spTgt spid="178184"/>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78202"/>
                                        </p:tgtEl>
                                        <p:attrNameLst>
                                          <p:attrName>style.visibility</p:attrName>
                                        </p:attrNameLst>
                                      </p:cBhvr>
                                      <p:to>
                                        <p:strVal val="visible"/>
                                      </p:to>
                                    </p:set>
                                    <p:animEffect transition="in" filter="blinds(horizontal)">
                                      <p:cBhvr>
                                        <p:cTn id="29" dur="500"/>
                                        <p:tgtEl>
                                          <p:spTgt spid="17820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78201"/>
                                        </p:tgtEl>
                                        <p:attrNameLst>
                                          <p:attrName>style.visibility</p:attrName>
                                        </p:attrNameLst>
                                      </p:cBhvr>
                                      <p:to>
                                        <p:strVal val="visible"/>
                                      </p:to>
                                    </p:set>
                                    <p:animEffect transition="in" filter="blinds(horizontal)">
                                      <p:cBhvr>
                                        <p:cTn id="34" dur="500"/>
                                        <p:tgtEl>
                                          <p:spTgt spid="17820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78204"/>
                                        </p:tgtEl>
                                        <p:attrNameLst>
                                          <p:attrName>style.visibility</p:attrName>
                                        </p:attrNameLst>
                                      </p:cBhvr>
                                      <p:to>
                                        <p:strVal val="visible"/>
                                      </p:to>
                                    </p:set>
                                    <p:animEffect transition="in" filter="blinds(horizontal)">
                                      <p:cBhvr>
                                        <p:cTn id="39" dur="500"/>
                                        <p:tgtEl>
                                          <p:spTgt spid="17820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78203"/>
                                        </p:tgtEl>
                                        <p:attrNameLst>
                                          <p:attrName>style.visibility</p:attrName>
                                        </p:attrNameLst>
                                      </p:cBhvr>
                                      <p:to>
                                        <p:strVal val="visible"/>
                                      </p:to>
                                    </p:set>
                                    <p:animEffect transition="in" filter="blinds(horizontal)">
                                      <p:cBhvr>
                                        <p:cTn id="42" dur="500"/>
                                        <p:tgtEl>
                                          <p:spTgt spid="17820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1" grpId="0" animBg="1"/>
      <p:bldP spid="178181" grpId="1" animBg="1"/>
      <p:bldP spid="178184" grpId="0" animBg="1"/>
      <p:bldP spid="178184" grpId="1" animBg="1"/>
      <p:bldP spid="178183" grpId="0"/>
      <p:bldP spid="178183" grpId="1"/>
      <p:bldP spid="178201" grpId="0"/>
      <p:bldP spid="178202" grpId="0" animBg="1"/>
      <p:bldP spid="178203" grpId="0"/>
      <p:bldP spid="178204" grpId="0"/>
      <p:bldP spid="2" grpId="0" animBg="1"/>
      <p:bldP spid="28" grpId="0" animBg="1"/>
      <p:bldP spid="4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ChangeArrowheads="1"/>
          </p:cNvSpPr>
          <p:nvPr/>
        </p:nvSpPr>
        <p:spPr bwMode="auto">
          <a:xfrm>
            <a:off x="5016500" y="31416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6149" name="Rectangle 8"/>
          <p:cNvSpPr>
            <a:spLocks noChangeArrowheads="1"/>
          </p:cNvSpPr>
          <p:nvPr/>
        </p:nvSpPr>
        <p:spPr bwMode="auto">
          <a:xfrm>
            <a:off x="292608" y="786630"/>
            <a:ext cx="1098249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zh-CN" altLang="en-US" sz="3200" dirty="0"/>
              <a:t>与</a:t>
            </a:r>
            <a:r>
              <a:rPr kumimoji="1" lang="en-US" altLang="zh-CN" sz="3200" dirty="0"/>
              <a:t>LL</a:t>
            </a:r>
            <a:r>
              <a:rPr kumimoji="1" lang="zh-CN" altLang="en-US" sz="3200" dirty="0"/>
              <a:t>旋转相对应的平衡操作是</a:t>
            </a:r>
            <a:r>
              <a:rPr kumimoji="1" lang="en-US" altLang="zh-CN" sz="3200" dirty="0">
                <a:solidFill>
                  <a:srgbClr val="FFFF00"/>
                </a:solidFill>
              </a:rPr>
              <a:t>RR</a:t>
            </a:r>
            <a:r>
              <a:rPr kumimoji="1" lang="zh-CN" altLang="en-US" sz="3200" dirty="0">
                <a:solidFill>
                  <a:srgbClr val="FFFF00"/>
                </a:solidFill>
              </a:rPr>
              <a:t>旋转</a:t>
            </a:r>
            <a:r>
              <a:rPr kumimoji="1" lang="zh-CN" altLang="en-US" sz="3200" dirty="0"/>
              <a:t>，</a:t>
            </a:r>
            <a:r>
              <a:rPr kumimoji="1" lang="en-US" altLang="zh-CN" sz="3200" dirty="0"/>
              <a:t>RR</a:t>
            </a:r>
            <a:r>
              <a:rPr kumimoji="1" lang="zh-CN" altLang="en-US" sz="3200" dirty="0"/>
              <a:t>旋转是指新结点</a:t>
            </a:r>
          </a:p>
          <a:p>
            <a:pPr eaLnBrk="1" hangingPunct="1"/>
            <a:r>
              <a:rPr kumimoji="1" lang="en-US" altLang="zh-CN" sz="3200" dirty="0"/>
              <a:t>q</a:t>
            </a:r>
            <a:r>
              <a:rPr kumimoji="1" lang="zh-CN" altLang="en-US" sz="3200" dirty="0"/>
              <a:t>插入在 </a:t>
            </a:r>
            <a:r>
              <a:rPr kumimoji="1" lang="en-US" altLang="zh-CN" sz="3200" dirty="0"/>
              <a:t>s</a:t>
            </a:r>
            <a:r>
              <a:rPr kumimoji="1" lang="zh-CN" altLang="en-US" sz="3200" dirty="0"/>
              <a:t>的</a:t>
            </a:r>
            <a:r>
              <a:rPr kumimoji="1" lang="zh-CN" altLang="en-US" sz="3200" dirty="0">
                <a:solidFill>
                  <a:srgbClr val="FFFF00"/>
                </a:solidFill>
              </a:rPr>
              <a:t>右孩子</a:t>
            </a:r>
            <a:r>
              <a:rPr kumimoji="1" lang="en-US" altLang="zh-CN" sz="3200" dirty="0">
                <a:solidFill>
                  <a:srgbClr val="FFFF00"/>
                </a:solidFill>
              </a:rPr>
              <a:t>r</a:t>
            </a:r>
            <a:r>
              <a:rPr kumimoji="1" lang="zh-CN" altLang="en-US" sz="3200" dirty="0">
                <a:solidFill>
                  <a:srgbClr val="FFFF00"/>
                </a:solidFill>
              </a:rPr>
              <a:t>的右子树</a:t>
            </a:r>
            <a:r>
              <a:rPr kumimoji="1" lang="zh-CN" altLang="en-US" sz="3200" dirty="0"/>
              <a:t>上时使用的平衡操作。</a:t>
            </a:r>
          </a:p>
        </p:txBody>
      </p:sp>
      <p:grpSp>
        <p:nvGrpSpPr>
          <p:cNvPr id="6150" name="Group 24"/>
          <p:cNvGrpSpPr>
            <a:grpSpLocks/>
          </p:cNvGrpSpPr>
          <p:nvPr/>
        </p:nvGrpSpPr>
        <p:grpSpPr bwMode="auto">
          <a:xfrm>
            <a:off x="3719514" y="2349501"/>
            <a:ext cx="2238375" cy="2016125"/>
            <a:chOff x="2976" y="297"/>
            <a:chExt cx="864" cy="699"/>
          </a:xfrm>
        </p:grpSpPr>
        <p:graphicFrame>
          <p:nvGraphicFramePr>
            <p:cNvPr id="6147" name="Object 25"/>
            <p:cNvGraphicFramePr>
              <a:graphicFrameLocks noChangeAspect="1"/>
            </p:cNvGraphicFramePr>
            <p:nvPr/>
          </p:nvGraphicFramePr>
          <p:xfrm>
            <a:off x="2976" y="336"/>
            <a:ext cx="864" cy="660"/>
          </p:xfrm>
          <a:graphic>
            <a:graphicData uri="http://schemas.openxmlformats.org/presentationml/2006/ole">
              <mc:AlternateContent xmlns:mc="http://schemas.openxmlformats.org/markup-compatibility/2006">
                <mc:Choice xmlns:v="urn:schemas-microsoft-com:vml" Requires="v">
                  <p:oleObj spid="_x0000_s6300" name="扫描照片" r:id="rId3" imgW="1371429" imgH="1047619" progId="MSPhotoEdScan.3">
                    <p:embed/>
                  </p:oleObj>
                </mc:Choice>
                <mc:Fallback>
                  <p:oleObj name="扫描照片" r:id="rId3" imgW="1371429" imgH="1047619" progId="MSPhotoEdSca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336"/>
                          <a:ext cx="864" cy="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1" name="Text Box 26"/>
            <p:cNvSpPr txBox="1">
              <a:spLocks noChangeArrowheads="1"/>
            </p:cNvSpPr>
            <p:nvPr/>
          </p:nvSpPr>
          <p:spPr bwMode="auto">
            <a:xfrm>
              <a:off x="2976" y="297"/>
              <a:ext cx="576"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spcBef>
                  <a:spcPct val="50000"/>
                </a:spcBef>
              </a:pPr>
              <a:r>
                <a:rPr kumimoji="1" lang="en-US" altLang="zh-CN" sz="1600">
                  <a:solidFill>
                    <a:srgbClr val="FF0000"/>
                  </a:solidFill>
                  <a:latin typeface="宋体" panose="02010600030101010101" pitchFamily="2" charset="-122"/>
                  <a:ea typeface="宋体" panose="02010600030101010101" pitchFamily="2" charset="-122"/>
                </a:rPr>
                <a:t>s</a:t>
              </a:r>
              <a:r>
                <a:rPr kumimoji="1" lang="en-US" altLang="zh-CN" sz="1600">
                  <a:latin typeface="宋体" panose="02010600030101010101" pitchFamily="2" charset="-122"/>
                  <a:ea typeface="宋体" panose="02010600030101010101" pitchFamily="2" charset="-122"/>
                </a:rPr>
                <a:t>   -1</a:t>
              </a:r>
            </a:p>
          </p:txBody>
        </p:sp>
      </p:grpSp>
      <p:sp>
        <p:nvSpPr>
          <p:cNvPr id="6151" name="Text Box 27"/>
          <p:cNvSpPr txBox="1">
            <a:spLocks noChangeArrowheads="1"/>
          </p:cNvSpPr>
          <p:nvPr/>
        </p:nvSpPr>
        <p:spPr bwMode="auto">
          <a:xfrm>
            <a:off x="4295776" y="3213100"/>
            <a:ext cx="498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spcBef>
                <a:spcPct val="50000"/>
              </a:spcBef>
            </a:pPr>
            <a:r>
              <a:rPr kumimoji="1" lang="en-US" altLang="zh-CN" sz="1600">
                <a:solidFill>
                  <a:srgbClr val="FF0000"/>
                </a:solidFill>
                <a:latin typeface="宋体" panose="02010600030101010101" pitchFamily="2" charset="-122"/>
                <a:ea typeface="宋体" panose="02010600030101010101" pitchFamily="2" charset="-122"/>
              </a:rPr>
              <a:t>r</a:t>
            </a:r>
          </a:p>
        </p:txBody>
      </p:sp>
      <p:sp>
        <p:nvSpPr>
          <p:cNvPr id="6152" name="Text Box 28"/>
          <p:cNvSpPr txBox="1">
            <a:spLocks noChangeArrowheads="1"/>
          </p:cNvSpPr>
          <p:nvPr/>
        </p:nvSpPr>
        <p:spPr bwMode="auto">
          <a:xfrm>
            <a:off x="4727576" y="3789364"/>
            <a:ext cx="4984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spcBef>
                <a:spcPct val="50000"/>
              </a:spcBef>
            </a:pPr>
            <a:r>
              <a:rPr kumimoji="1" lang="en-US" altLang="zh-CN" sz="1600">
                <a:solidFill>
                  <a:srgbClr val="FF0000"/>
                </a:solidFill>
                <a:latin typeface="宋体" panose="02010600030101010101" pitchFamily="2" charset="-122"/>
                <a:ea typeface="宋体" panose="02010600030101010101" pitchFamily="2" charset="-122"/>
              </a:rPr>
              <a:t>q</a:t>
            </a:r>
          </a:p>
        </p:txBody>
      </p:sp>
      <p:sp>
        <p:nvSpPr>
          <p:cNvPr id="6153" name="Text Box 29"/>
          <p:cNvSpPr txBox="1">
            <a:spLocks noChangeArrowheads="1"/>
          </p:cNvSpPr>
          <p:nvPr/>
        </p:nvSpPr>
        <p:spPr bwMode="auto">
          <a:xfrm>
            <a:off x="6081714" y="2787651"/>
            <a:ext cx="11207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lnSpc>
                <a:spcPct val="50000"/>
              </a:lnSpc>
              <a:spcBef>
                <a:spcPct val="50000"/>
              </a:spcBef>
            </a:pPr>
            <a:r>
              <a:rPr kumimoji="1" lang="en-US" altLang="zh-CN" sz="1800">
                <a:latin typeface="宋体" panose="02010600030101010101" pitchFamily="2" charset="-122"/>
                <a:ea typeface="宋体" panose="02010600030101010101" pitchFamily="2" charset="-122"/>
              </a:rPr>
              <a:t>RR</a:t>
            </a:r>
          </a:p>
          <a:p>
            <a:pPr eaLnBrk="1" hangingPunct="1">
              <a:lnSpc>
                <a:spcPct val="50000"/>
              </a:lnSpc>
              <a:spcBef>
                <a:spcPct val="50000"/>
              </a:spcBef>
            </a:pPr>
            <a:r>
              <a:rPr kumimoji="1" lang="en-US" altLang="zh-CN" sz="1800">
                <a:latin typeface="宋体" panose="02010600030101010101" pitchFamily="2" charset="-122"/>
                <a:ea typeface="宋体" panose="02010600030101010101" pitchFamily="2" charset="-122"/>
              </a:rPr>
              <a:t>==&gt;</a:t>
            </a:r>
          </a:p>
        </p:txBody>
      </p:sp>
      <p:grpSp>
        <p:nvGrpSpPr>
          <p:cNvPr id="6154" name="Group 30"/>
          <p:cNvGrpSpPr>
            <a:grpSpLocks/>
          </p:cNvGrpSpPr>
          <p:nvPr/>
        </p:nvGrpSpPr>
        <p:grpSpPr bwMode="auto">
          <a:xfrm>
            <a:off x="6953251" y="2462213"/>
            <a:ext cx="2238375" cy="1903412"/>
            <a:chOff x="4224" y="336"/>
            <a:chExt cx="864" cy="660"/>
          </a:xfrm>
        </p:grpSpPr>
        <p:graphicFrame>
          <p:nvGraphicFramePr>
            <p:cNvPr id="6146" name="Object 31"/>
            <p:cNvGraphicFramePr>
              <a:graphicFrameLocks noChangeAspect="1"/>
            </p:cNvGraphicFramePr>
            <p:nvPr/>
          </p:nvGraphicFramePr>
          <p:xfrm>
            <a:off x="4224" y="336"/>
            <a:ext cx="864" cy="660"/>
          </p:xfrm>
          <a:graphic>
            <a:graphicData uri="http://schemas.openxmlformats.org/presentationml/2006/ole">
              <mc:AlternateContent xmlns:mc="http://schemas.openxmlformats.org/markup-compatibility/2006">
                <mc:Choice xmlns:v="urn:schemas-microsoft-com:vml" Requires="v">
                  <p:oleObj spid="_x0000_s6301" name="扫描照片" r:id="rId5" imgW="1371429" imgH="1047619" progId="MSPhotoEdScan.3">
                    <p:embed/>
                  </p:oleObj>
                </mc:Choice>
                <mc:Fallback>
                  <p:oleObj name="扫描照片" r:id="rId5" imgW="1371429" imgH="1047619" progId="MSPhotoEdSca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4" y="336"/>
                          <a:ext cx="864" cy="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8" name="Text Box 32"/>
            <p:cNvSpPr txBox="1">
              <a:spLocks noChangeArrowheads="1"/>
            </p:cNvSpPr>
            <p:nvPr/>
          </p:nvSpPr>
          <p:spPr bwMode="auto">
            <a:xfrm>
              <a:off x="4416" y="336"/>
              <a:ext cx="19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spcBef>
                  <a:spcPct val="50000"/>
                </a:spcBef>
              </a:pPr>
              <a:r>
                <a:rPr kumimoji="1" lang="en-US" altLang="zh-CN" sz="1600">
                  <a:solidFill>
                    <a:srgbClr val="FF0000"/>
                  </a:solidFill>
                  <a:latin typeface="宋体" panose="02010600030101010101" pitchFamily="2" charset="-122"/>
                  <a:ea typeface="宋体" panose="02010600030101010101" pitchFamily="2" charset="-122"/>
                </a:rPr>
                <a:t>r</a:t>
              </a:r>
            </a:p>
          </p:txBody>
        </p:sp>
        <p:sp>
          <p:nvSpPr>
            <p:cNvPr id="6159" name="Text Box 33"/>
            <p:cNvSpPr txBox="1">
              <a:spLocks noChangeArrowheads="1"/>
            </p:cNvSpPr>
            <p:nvPr/>
          </p:nvSpPr>
          <p:spPr bwMode="auto">
            <a:xfrm>
              <a:off x="4848" y="672"/>
              <a:ext cx="19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spcBef>
                  <a:spcPct val="50000"/>
                </a:spcBef>
              </a:pPr>
              <a:r>
                <a:rPr kumimoji="1" lang="en-US" altLang="zh-CN" sz="1600">
                  <a:solidFill>
                    <a:srgbClr val="FF0000"/>
                  </a:solidFill>
                  <a:latin typeface="宋体" panose="02010600030101010101" pitchFamily="2" charset="-122"/>
                  <a:ea typeface="宋体" panose="02010600030101010101" pitchFamily="2" charset="-122"/>
                </a:rPr>
                <a:t>q</a:t>
              </a:r>
            </a:p>
          </p:txBody>
        </p:sp>
        <p:sp>
          <p:nvSpPr>
            <p:cNvPr id="6160" name="Text Box 34"/>
            <p:cNvSpPr txBox="1">
              <a:spLocks noChangeArrowheads="1"/>
            </p:cNvSpPr>
            <p:nvPr/>
          </p:nvSpPr>
          <p:spPr bwMode="auto">
            <a:xfrm>
              <a:off x="4224" y="672"/>
              <a:ext cx="19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spcBef>
                  <a:spcPct val="50000"/>
                </a:spcBef>
              </a:pPr>
              <a:r>
                <a:rPr kumimoji="1" lang="en-US" altLang="zh-CN" sz="1600">
                  <a:solidFill>
                    <a:srgbClr val="FF0000"/>
                  </a:solidFill>
                  <a:latin typeface="宋体" panose="02010600030101010101" pitchFamily="2" charset="-122"/>
                  <a:ea typeface="宋体" panose="02010600030101010101" pitchFamily="2" charset="-122"/>
                </a:rPr>
                <a:t>s</a:t>
              </a:r>
            </a:p>
          </p:txBody>
        </p:sp>
      </p:grpSp>
      <p:sp>
        <p:nvSpPr>
          <p:cNvPr id="6155" name="Freeform 35"/>
          <p:cNvSpPr>
            <a:spLocks/>
          </p:cNvSpPr>
          <p:nvPr/>
        </p:nvSpPr>
        <p:spPr bwMode="auto">
          <a:xfrm>
            <a:off x="4973638" y="3508376"/>
            <a:ext cx="150812" cy="119063"/>
          </a:xfrm>
          <a:custGeom>
            <a:avLst/>
            <a:gdLst>
              <a:gd name="T0" fmla="*/ 0 w 58"/>
              <a:gd name="T1" fmla="*/ 0 h 41"/>
              <a:gd name="T2" fmla="*/ 58 w 58"/>
              <a:gd name="T3" fmla="*/ 41 h 41"/>
              <a:gd name="T4" fmla="*/ 0 60000 65536"/>
              <a:gd name="T5" fmla="*/ 0 60000 65536"/>
              <a:gd name="T6" fmla="*/ 0 w 58"/>
              <a:gd name="T7" fmla="*/ 0 h 41"/>
              <a:gd name="T8" fmla="*/ 58 w 58"/>
              <a:gd name="T9" fmla="*/ 41 h 41"/>
            </a:gdLst>
            <a:ahLst/>
            <a:cxnLst>
              <a:cxn ang="T4">
                <a:pos x="T0" y="T1"/>
              </a:cxn>
              <a:cxn ang="T5">
                <a:pos x="T2" y="T3"/>
              </a:cxn>
            </a:cxnLst>
            <a:rect l="T6" t="T7" r="T8" b="T9"/>
            <a:pathLst>
              <a:path w="58" h="41">
                <a:moveTo>
                  <a:pt x="0" y="0"/>
                </a:moveTo>
                <a:lnTo>
                  <a:pt x="58" y="41"/>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56" name="Rectangle 37"/>
          <p:cNvSpPr>
            <a:spLocks noChangeArrowheads="1"/>
          </p:cNvSpPr>
          <p:nvPr/>
        </p:nvSpPr>
        <p:spPr bwMode="auto">
          <a:xfrm>
            <a:off x="4511676" y="2636838"/>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en-US" altLang="zh-CN">
                <a:solidFill>
                  <a:srgbClr val="FF0000"/>
                </a:solidFill>
              </a:rPr>
              <a:t>R</a:t>
            </a:r>
          </a:p>
        </p:txBody>
      </p:sp>
      <p:sp>
        <p:nvSpPr>
          <p:cNvPr id="6157" name="Rectangle 38"/>
          <p:cNvSpPr>
            <a:spLocks noChangeArrowheads="1"/>
          </p:cNvSpPr>
          <p:nvPr/>
        </p:nvSpPr>
        <p:spPr bwMode="auto">
          <a:xfrm>
            <a:off x="4970463" y="32131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en-US" altLang="zh-CN">
                <a:solidFill>
                  <a:srgbClr val="FF0000"/>
                </a:solidFill>
              </a:rPr>
              <a:t>R</a:t>
            </a:r>
          </a:p>
        </p:txBody>
      </p:sp>
    </p:spTree>
    <p:extLst>
      <p:ext uri="{BB962C8B-B14F-4D97-AF65-F5344CB8AC3E}">
        <p14:creationId xmlns:p14="http://schemas.microsoft.com/office/powerpoint/2010/main" val="336808638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9549" y="595603"/>
            <a:ext cx="10989668" cy="769441"/>
          </a:xfrm>
          <a:prstGeom prst="rect">
            <a:avLst/>
          </a:prstGeom>
          <a:noFill/>
        </p:spPr>
        <p:txBody>
          <a:bodyPr wrap="square" rtlCol="0">
            <a:spAutoFit/>
          </a:bodyPr>
          <a:lstStyle/>
          <a:p>
            <a:r>
              <a:rPr lang="zh-CN" altLang="en-US" sz="4400" dirty="0">
                <a:latin typeface="Times New Roman" panose="02020603050405020304" pitchFamily="18" charset="0"/>
                <a:cs typeface="Times New Roman" panose="02020603050405020304" pitchFamily="18" charset="0"/>
              </a:rPr>
              <a:t>情况三（</a:t>
            </a:r>
            <a:r>
              <a:rPr lang="en-US" altLang="zh-CN" sz="4400" dirty="0">
                <a:latin typeface="Times New Roman" panose="02020603050405020304" pitchFamily="18" charset="0"/>
                <a:cs typeface="Times New Roman" panose="02020603050405020304" pitchFamily="18" charset="0"/>
              </a:rPr>
              <a:t>2</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LR</a:t>
            </a:r>
            <a:r>
              <a:rPr lang="zh-CN" altLang="en-US" sz="4400" dirty="0">
                <a:latin typeface="Times New Roman" panose="02020603050405020304" pitchFamily="18" charset="0"/>
                <a:cs typeface="Times New Roman" panose="02020603050405020304" pitchFamily="18" charset="0"/>
              </a:rPr>
              <a:t>旋转</a:t>
            </a:r>
          </a:p>
        </p:txBody>
      </p:sp>
      <p:grpSp>
        <p:nvGrpSpPr>
          <p:cNvPr id="25" name="组合 24"/>
          <p:cNvGrpSpPr/>
          <p:nvPr/>
        </p:nvGrpSpPr>
        <p:grpSpPr>
          <a:xfrm>
            <a:off x="0" y="1365044"/>
            <a:ext cx="5366011" cy="5248676"/>
            <a:chOff x="6805681" y="1378238"/>
            <a:chExt cx="5366011" cy="5248676"/>
          </a:xfrm>
        </p:grpSpPr>
        <p:sp>
          <p:nvSpPr>
            <p:cNvPr id="14" name="椭圆 13"/>
            <p:cNvSpPr/>
            <p:nvPr/>
          </p:nvSpPr>
          <p:spPr>
            <a:xfrm>
              <a:off x="9530564" y="19185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15" name="直接连接符 14"/>
            <p:cNvCxnSpPr>
              <a:stCxn id="23" idx="0"/>
              <a:endCxn id="14" idx="3"/>
            </p:cNvCxnSpPr>
            <p:nvPr/>
          </p:nvCxnSpPr>
          <p:spPr>
            <a:xfrm flipV="1">
              <a:off x="7789681" y="2471699"/>
              <a:ext cx="1835780" cy="43392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9" idx="0"/>
              <a:endCxn id="14" idx="5"/>
            </p:cNvCxnSpPr>
            <p:nvPr/>
          </p:nvCxnSpPr>
          <p:spPr>
            <a:xfrm flipH="1" flipV="1">
              <a:off x="10083667" y="2471699"/>
              <a:ext cx="1212571" cy="44906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995195" y="1378238"/>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9" name="矩形 18"/>
            <p:cNvSpPr/>
            <p:nvPr/>
          </p:nvSpPr>
          <p:spPr>
            <a:xfrm>
              <a:off x="11007786" y="292076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文本框 19"/>
            <p:cNvSpPr txBox="1"/>
            <p:nvPr/>
          </p:nvSpPr>
          <p:spPr>
            <a:xfrm>
              <a:off x="11828566" y="3553625"/>
              <a:ext cx="34312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22" name="右大括号 21"/>
            <p:cNvSpPr/>
            <p:nvPr/>
          </p:nvSpPr>
          <p:spPr>
            <a:xfrm>
              <a:off x="11675204" y="2905625"/>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椭圆 22"/>
            <p:cNvSpPr/>
            <p:nvPr/>
          </p:nvSpPr>
          <p:spPr>
            <a:xfrm>
              <a:off x="7465681" y="290562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26" name="直接连接符 25"/>
            <p:cNvCxnSpPr>
              <a:endCxn id="23" idx="3"/>
            </p:cNvCxnSpPr>
            <p:nvPr/>
          </p:nvCxnSpPr>
          <p:spPr>
            <a:xfrm flipV="1">
              <a:off x="7113740" y="3458728"/>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3" idx="0"/>
              <a:endCxn id="23" idx="6"/>
            </p:cNvCxnSpPr>
            <p:nvPr/>
          </p:nvCxnSpPr>
          <p:spPr>
            <a:xfrm flipH="1" flipV="1">
              <a:off x="8113681" y="3229625"/>
              <a:ext cx="748118" cy="48169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7613990" y="222926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55" name="矩形 54"/>
            <p:cNvSpPr/>
            <p:nvPr/>
          </p:nvSpPr>
          <p:spPr>
            <a:xfrm>
              <a:off x="6805681" y="389949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3" name="椭圆 62"/>
            <p:cNvSpPr/>
            <p:nvPr/>
          </p:nvSpPr>
          <p:spPr>
            <a:xfrm>
              <a:off x="8537799" y="371132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71" name="直接连接符 70"/>
            <p:cNvCxnSpPr>
              <a:stCxn id="63" idx="3"/>
            </p:cNvCxnSpPr>
            <p:nvPr/>
          </p:nvCxnSpPr>
          <p:spPr>
            <a:xfrm flipH="1">
              <a:off x="8207856" y="4264424"/>
              <a:ext cx="424840" cy="4963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3" idx="5"/>
            </p:cNvCxnSpPr>
            <p:nvPr/>
          </p:nvCxnSpPr>
          <p:spPr>
            <a:xfrm>
              <a:off x="9090902" y="4264424"/>
              <a:ext cx="445095" cy="4963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7897575" y="6147848"/>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83" name="文本框 82"/>
            <p:cNvSpPr txBox="1"/>
            <p:nvPr/>
          </p:nvSpPr>
          <p:spPr>
            <a:xfrm>
              <a:off x="10080501" y="5134073"/>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84" name="右大括号 83"/>
            <p:cNvSpPr/>
            <p:nvPr/>
          </p:nvSpPr>
          <p:spPr>
            <a:xfrm>
              <a:off x="9922711" y="4866378"/>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7910837" y="4805778"/>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2" name="矩形 41"/>
            <p:cNvSpPr/>
            <p:nvPr/>
          </p:nvSpPr>
          <p:spPr>
            <a:xfrm>
              <a:off x="9216064" y="4804149"/>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3" name="右大括号 42"/>
            <p:cNvSpPr/>
            <p:nvPr/>
          </p:nvSpPr>
          <p:spPr>
            <a:xfrm>
              <a:off x="8549158" y="4815012"/>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p:cNvSpPr txBox="1"/>
            <p:nvPr/>
          </p:nvSpPr>
          <p:spPr>
            <a:xfrm>
              <a:off x="8579518" y="5352398"/>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sp>
        <p:nvSpPr>
          <p:cNvPr id="66" name="文本框 65"/>
          <p:cNvSpPr txBox="1"/>
          <p:nvPr/>
        </p:nvSpPr>
        <p:spPr>
          <a:xfrm>
            <a:off x="1695320" y="2365640"/>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L</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70" name="文本框 69"/>
          <p:cNvSpPr txBox="1"/>
          <p:nvPr/>
        </p:nvSpPr>
        <p:spPr>
          <a:xfrm>
            <a:off x="1327089" y="3134176"/>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grpSp>
        <p:nvGrpSpPr>
          <p:cNvPr id="78" name="组合 77"/>
          <p:cNvGrpSpPr/>
          <p:nvPr/>
        </p:nvGrpSpPr>
        <p:grpSpPr>
          <a:xfrm>
            <a:off x="2041318" y="3096905"/>
            <a:ext cx="1971304" cy="1174910"/>
            <a:chOff x="1477469" y="1423763"/>
            <a:chExt cx="1971304" cy="1174910"/>
          </a:xfrm>
        </p:grpSpPr>
        <p:pic>
          <p:nvPicPr>
            <p:cNvPr id="79" name="图片 78"/>
            <p:cNvPicPr>
              <a:picLocks noChangeAspect="1"/>
            </p:cNvPicPr>
            <p:nvPr/>
          </p:nvPicPr>
          <p:blipFill>
            <a:blip r:embed="rId2"/>
            <a:stretch>
              <a:fillRect/>
            </a:stretch>
          </p:blipFill>
          <p:spPr>
            <a:xfrm>
              <a:off x="1875283" y="2020184"/>
              <a:ext cx="762721" cy="578489"/>
            </a:xfrm>
            <a:prstGeom prst="rect">
              <a:avLst/>
            </a:prstGeom>
          </p:spPr>
        </p:pic>
        <p:sp>
          <p:nvSpPr>
            <p:cNvPr id="81" name="文本框 80"/>
            <p:cNvSpPr txBox="1"/>
            <p:nvPr/>
          </p:nvSpPr>
          <p:spPr>
            <a:xfrm>
              <a:off x="1477469" y="1423763"/>
              <a:ext cx="1971304"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将</a:t>
              </a:r>
              <a:r>
                <a:rPr lang="en-US" altLang="zh-CN" sz="2800" b="1" dirty="0">
                  <a:latin typeface="Times New Roman" panose="02020603050405020304" pitchFamily="18" charset="0"/>
                  <a:cs typeface="Times New Roman" panose="02020603050405020304" pitchFamily="18" charset="0"/>
                </a:rPr>
                <a:t>u</a:t>
              </a:r>
              <a:r>
                <a:rPr lang="zh-CN" altLang="en-US" sz="2800" b="1" dirty="0">
                  <a:latin typeface="Times New Roman" panose="02020603050405020304" pitchFamily="18" charset="0"/>
                  <a:cs typeface="Times New Roman" panose="02020603050405020304" pitchFamily="18" charset="0"/>
                </a:rPr>
                <a:t>拎起来</a:t>
              </a:r>
            </a:p>
          </p:txBody>
        </p:sp>
      </p:grpSp>
      <p:sp>
        <p:nvSpPr>
          <p:cNvPr id="82" name="文本框 81"/>
          <p:cNvSpPr txBox="1"/>
          <p:nvPr/>
        </p:nvSpPr>
        <p:spPr>
          <a:xfrm>
            <a:off x="1339721" y="3684718"/>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85" name="右箭头 84"/>
          <p:cNvSpPr/>
          <p:nvPr/>
        </p:nvSpPr>
        <p:spPr>
          <a:xfrm>
            <a:off x="5433037" y="3502168"/>
            <a:ext cx="1228394" cy="706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6" name="组合 85"/>
          <p:cNvGrpSpPr/>
          <p:nvPr/>
        </p:nvGrpSpPr>
        <p:grpSpPr>
          <a:xfrm>
            <a:off x="5396331" y="2191127"/>
            <a:ext cx="1971304" cy="1175170"/>
            <a:chOff x="1938155" y="1473442"/>
            <a:chExt cx="1971304" cy="1175170"/>
          </a:xfrm>
        </p:grpSpPr>
        <p:pic>
          <p:nvPicPr>
            <p:cNvPr id="87" name="图片 86"/>
            <p:cNvPicPr>
              <a:picLocks noChangeAspect="1"/>
            </p:cNvPicPr>
            <p:nvPr/>
          </p:nvPicPr>
          <p:blipFill>
            <a:blip r:embed="rId2"/>
            <a:stretch>
              <a:fillRect/>
            </a:stretch>
          </p:blipFill>
          <p:spPr>
            <a:xfrm>
              <a:off x="2128481" y="2070123"/>
              <a:ext cx="762721" cy="578489"/>
            </a:xfrm>
            <a:prstGeom prst="rect">
              <a:avLst/>
            </a:prstGeom>
          </p:spPr>
        </p:pic>
        <p:sp>
          <p:nvSpPr>
            <p:cNvPr id="88" name="文本框 87"/>
            <p:cNvSpPr txBox="1"/>
            <p:nvPr/>
          </p:nvSpPr>
          <p:spPr>
            <a:xfrm>
              <a:off x="1938155" y="1473442"/>
              <a:ext cx="1971304"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抖一抖</a:t>
              </a:r>
            </a:p>
          </p:txBody>
        </p:sp>
      </p:grpSp>
      <p:sp>
        <p:nvSpPr>
          <p:cNvPr id="89" name="文本框 88"/>
          <p:cNvSpPr txBox="1"/>
          <p:nvPr/>
        </p:nvSpPr>
        <p:spPr>
          <a:xfrm>
            <a:off x="747980" y="4522374"/>
            <a:ext cx="34312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90" name="右大括号 89"/>
          <p:cNvSpPr/>
          <p:nvPr/>
        </p:nvSpPr>
        <p:spPr>
          <a:xfrm>
            <a:off x="594618" y="3874374"/>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8" name="组合 27"/>
          <p:cNvGrpSpPr/>
          <p:nvPr/>
        </p:nvGrpSpPr>
        <p:grpSpPr>
          <a:xfrm>
            <a:off x="6839621" y="1339372"/>
            <a:ext cx="5057943" cy="4523052"/>
            <a:chOff x="6839621" y="1339372"/>
            <a:chExt cx="5057943" cy="4523052"/>
          </a:xfrm>
        </p:grpSpPr>
        <p:grpSp>
          <p:nvGrpSpPr>
            <p:cNvPr id="91" name="组合 90"/>
            <p:cNvGrpSpPr/>
            <p:nvPr/>
          </p:nvGrpSpPr>
          <p:grpSpPr>
            <a:xfrm>
              <a:off x="6839621" y="1972514"/>
              <a:ext cx="5057943" cy="3889910"/>
              <a:chOff x="6805681" y="1843278"/>
              <a:chExt cx="5057943" cy="3889910"/>
            </a:xfrm>
          </p:grpSpPr>
          <p:sp>
            <p:nvSpPr>
              <p:cNvPr id="92" name="椭圆 91"/>
              <p:cNvSpPr/>
              <p:nvPr/>
            </p:nvSpPr>
            <p:spPr>
              <a:xfrm>
                <a:off x="9886621" y="270468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93" name="直接连接符 92"/>
              <p:cNvCxnSpPr>
                <a:stCxn id="111" idx="0"/>
                <a:endCxn id="92" idx="3"/>
              </p:cNvCxnSpPr>
              <p:nvPr/>
            </p:nvCxnSpPr>
            <p:spPr>
              <a:xfrm flipV="1">
                <a:off x="9454404" y="3257786"/>
                <a:ext cx="527114" cy="65604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96" idx="0"/>
                <a:endCxn id="92" idx="5"/>
              </p:cNvCxnSpPr>
              <p:nvPr/>
            </p:nvCxnSpPr>
            <p:spPr>
              <a:xfrm flipH="1" flipV="1">
                <a:off x="10439724" y="3257786"/>
                <a:ext cx="429773" cy="63123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10176153" y="2073797"/>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96" name="矩形 95"/>
              <p:cNvSpPr/>
              <p:nvPr/>
            </p:nvSpPr>
            <p:spPr>
              <a:xfrm>
                <a:off x="10581045" y="3889023"/>
                <a:ext cx="576903" cy="1824691"/>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7" name="文本框 96"/>
              <p:cNvSpPr txBox="1"/>
              <p:nvPr/>
            </p:nvSpPr>
            <p:spPr>
              <a:xfrm>
                <a:off x="11478747" y="4569286"/>
                <a:ext cx="306279"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98" name="右大括号 97"/>
              <p:cNvSpPr/>
              <p:nvPr/>
            </p:nvSpPr>
            <p:spPr>
              <a:xfrm>
                <a:off x="11325385" y="3921286"/>
                <a:ext cx="136893"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椭圆 98"/>
              <p:cNvSpPr/>
              <p:nvPr/>
            </p:nvSpPr>
            <p:spPr>
              <a:xfrm>
                <a:off x="7465681" y="290562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00" name="直接连接符 99"/>
              <p:cNvCxnSpPr>
                <a:endCxn id="99" idx="3"/>
              </p:cNvCxnSpPr>
              <p:nvPr/>
            </p:nvCxnSpPr>
            <p:spPr>
              <a:xfrm flipV="1">
                <a:off x="7113740" y="3458728"/>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10" idx="0"/>
                <a:endCxn id="99" idx="5"/>
              </p:cNvCxnSpPr>
              <p:nvPr/>
            </p:nvCxnSpPr>
            <p:spPr>
              <a:xfrm flipH="1" flipV="1">
                <a:off x="8018784" y="3458728"/>
                <a:ext cx="328200" cy="4533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7613990" y="222926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03" name="矩形 102"/>
              <p:cNvSpPr/>
              <p:nvPr/>
            </p:nvSpPr>
            <p:spPr>
              <a:xfrm>
                <a:off x="6805681" y="3899493"/>
                <a:ext cx="576903" cy="1833695"/>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4" name="椭圆 103"/>
              <p:cNvSpPr/>
              <p:nvPr/>
            </p:nvSpPr>
            <p:spPr>
              <a:xfrm>
                <a:off x="8907942" y="184327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05" name="直接连接符 104"/>
              <p:cNvCxnSpPr>
                <a:stCxn id="104" idx="3"/>
              </p:cNvCxnSpPr>
              <p:nvPr/>
            </p:nvCxnSpPr>
            <p:spPr>
              <a:xfrm flipH="1">
                <a:off x="7910837" y="2396381"/>
                <a:ext cx="1092002" cy="5243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endCxn id="92" idx="1"/>
              </p:cNvCxnSpPr>
              <p:nvPr/>
            </p:nvCxnSpPr>
            <p:spPr>
              <a:xfrm>
                <a:off x="9496938" y="2371061"/>
                <a:ext cx="484580" cy="42851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8045270" y="5254122"/>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108" name="文本框 107"/>
              <p:cNvSpPr txBox="1"/>
              <p:nvPr/>
            </p:nvSpPr>
            <p:spPr>
              <a:xfrm>
                <a:off x="9992029" y="4229223"/>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109" name="右大括号 108"/>
              <p:cNvSpPr/>
              <p:nvPr/>
            </p:nvSpPr>
            <p:spPr>
              <a:xfrm>
                <a:off x="9834239" y="3961528"/>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矩形 109"/>
              <p:cNvSpPr/>
              <p:nvPr/>
            </p:nvSpPr>
            <p:spPr>
              <a:xfrm>
                <a:off x="8058532" y="3912052"/>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1" name="矩形 110"/>
              <p:cNvSpPr/>
              <p:nvPr/>
            </p:nvSpPr>
            <p:spPr>
              <a:xfrm>
                <a:off x="9165952" y="3913829"/>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2" name="右大括号 111"/>
              <p:cNvSpPr/>
              <p:nvPr/>
            </p:nvSpPr>
            <p:spPr>
              <a:xfrm>
                <a:off x="8696853" y="3921286"/>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 name="文本框 112"/>
              <p:cNvSpPr txBox="1"/>
              <p:nvPr/>
            </p:nvSpPr>
            <p:spPr>
              <a:xfrm>
                <a:off x="8727213" y="4458672"/>
                <a:ext cx="35910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sp>
          <p:nvSpPr>
            <p:cNvPr id="114" name="文本框 113"/>
            <p:cNvSpPr txBox="1"/>
            <p:nvPr/>
          </p:nvSpPr>
          <p:spPr>
            <a:xfrm>
              <a:off x="8963233" y="133937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15" name="右大括号 114"/>
            <p:cNvSpPr/>
            <p:nvPr/>
          </p:nvSpPr>
          <p:spPr>
            <a:xfrm>
              <a:off x="7541759" y="4079443"/>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 name="文本框 115"/>
            <p:cNvSpPr txBox="1"/>
            <p:nvPr/>
          </p:nvSpPr>
          <p:spPr>
            <a:xfrm>
              <a:off x="7572119" y="4616829"/>
              <a:ext cx="35910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1408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0" grpId="0"/>
      <p:bldP spid="8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9549" y="595603"/>
            <a:ext cx="10989668" cy="769441"/>
          </a:xfrm>
          <a:prstGeom prst="rect">
            <a:avLst/>
          </a:prstGeom>
          <a:noFill/>
        </p:spPr>
        <p:txBody>
          <a:bodyPr wrap="square" rtlCol="0">
            <a:spAutoFit/>
          </a:bodyPr>
          <a:lstStyle/>
          <a:p>
            <a:r>
              <a:rPr lang="zh-CN" altLang="en-US" sz="4400" dirty="0">
                <a:latin typeface="Times New Roman" panose="02020603050405020304" pitchFamily="18" charset="0"/>
                <a:cs typeface="Times New Roman" panose="02020603050405020304" pitchFamily="18" charset="0"/>
              </a:rPr>
              <a:t>情况三（</a:t>
            </a:r>
            <a:r>
              <a:rPr lang="en-US" altLang="zh-CN" sz="4400" dirty="0">
                <a:latin typeface="Times New Roman" panose="02020603050405020304" pitchFamily="18" charset="0"/>
                <a:cs typeface="Times New Roman" panose="02020603050405020304" pitchFamily="18" charset="0"/>
              </a:rPr>
              <a:t>2</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LR</a:t>
            </a:r>
            <a:r>
              <a:rPr lang="zh-CN" altLang="en-US" sz="4400" dirty="0">
                <a:latin typeface="Times New Roman" panose="02020603050405020304" pitchFamily="18" charset="0"/>
                <a:cs typeface="Times New Roman" panose="02020603050405020304" pitchFamily="18" charset="0"/>
              </a:rPr>
              <a:t>旋转</a:t>
            </a:r>
          </a:p>
        </p:txBody>
      </p:sp>
      <p:grpSp>
        <p:nvGrpSpPr>
          <p:cNvPr id="25" name="组合 24"/>
          <p:cNvGrpSpPr/>
          <p:nvPr/>
        </p:nvGrpSpPr>
        <p:grpSpPr>
          <a:xfrm>
            <a:off x="0" y="1365044"/>
            <a:ext cx="5366011" cy="5248676"/>
            <a:chOff x="6805681" y="1378238"/>
            <a:chExt cx="5366011" cy="5248676"/>
          </a:xfrm>
        </p:grpSpPr>
        <p:sp>
          <p:nvSpPr>
            <p:cNvPr id="14" name="椭圆 13"/>
            <p:cNvSpPr/>
            <p:nvPr/>
          </p:nvSpPr>
          <p:spPr>
            <a:xfrm>
              <a:off x="9530564" y="19185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15" name="直接连接符 14"/>
            <p:cNvCxnSpPr>
              <a:stCxn id="23" idx="0"/>
              <a:endCxn id="14" idx="3"/>
            </p:cNvCxnSpPr>
            <p:nvPr/>
          </p:nvCxnSpPr>
          <p:spPr>
            <a:xfrm flipV="1">
              <a:off x="7789681" y="2471699"/>
              <a:ext cx="1835780" cy="43392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9" idx="0"/>
              <a:endCxn id="14" idx="5"/>
            </p:cNvCxnSpPr>
            <p:nvPr/>
          </p:nvCxnSpPr>
          <p:spPr>
            <a:xfrm flipH="1" flipV="1">
              <a:off x="10083667" y="2471699"/>
              <a:ext cx="1212571" cy="44906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995195" y="1378238"/>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9" name="矩形 18"/>
            <p:cNvSpPr/>
            <p:nvPr/>
          </p:nvSpPr>
          <p:spPr>
            <a:xfrm>
              <a:off x="11007786" y="292076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文本框 19"/>
            <p:cNvSpPr txBox="1"/>
            <p:nvPr/>
          </p:nvSpPr>
          <p:spPr>
            <a:xfrm>
              <a:off x="11828566" y="3553625"/>
              <a:ext cx="34312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22" name="右大括号 21"/>
            <p:cNvSpPr/>
            <p:nvPr/>
          </p:nvSpPr>
          <p:spPr>
            <a:xfrm>
              <a:off x="11675204" y="2905625"/>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椭圆 22"/>
            <p:cNvSpPr/>
            <p:nvPr/>
          </p:nvSpPr>
          <p:spPr>
            <a:xfrm>
              <a:off x="7465681" y="290562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26" name="直接连接符 25"/>
            <p:cNvCxnSpPr>
              <a:endCxn id="23" idx="3"/>
            </p:cNvCxnSpPr>
            <p:nvPr/>
          </p:nvCxnSpPr>
          <p:spPr>
            <a:xfrm flipV="1">
              <a:off x="7113740" y="3458728"/>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3" idx="0"/>
              <a:endCxn id="23" idx="6"/>
            </p:cNvCxnSpPr>
            <p:nvPr/>
          </p:nvCxnSpPr>
          <p:spPr>
            <a:xfrm flipH="1" flipV="1">
              <a:off x="8113681" y="3229625"/>
              <a:ext cx="748118" cy="48169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7613990" y="222926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55" name="矩形 54"/>
            <p:cNvSpPr/>
            <p:nvPr/>
          </p:nvSpPr>
          <p:spPr>
            <a:xfrm>
              <a:off x="6805681" y="389949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3" name="椭圆 62"/>
            <p:cNvSpPr/>
            <p:nvPr/>
          </p:nvSpPr>
          <p:spPr>
            <a:xfrm>
              <a:off x="8537799" y="371132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71" name="直接连接符 70"/>
            <p:cNvCxnSpPr>
              <a:stCxn id="63" idx="3"/>
            </p:cNvCxnSpPr>
            <p:nvPr/>
          </p:nvCxnSpPr>
          <p:spPr>
            <a:xfrm flipH="1">
              <a:off x="8207856" y="4264424"/>
              <a:ext cx="424840" cy="4963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3" idx="5"/>
            </p:cNvCxnSpPr>
            <p:nvPr/>
          </p:nvCxnSpPr>
          <p:spPr>
            <a:xfrm>
              <a:off x="9090902" y="4264424"/>
              <a:ext cx="445095" cy="4963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7897575" y="6147848"/>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83" name="文本框 82"/>
            <p:cNvSpPr txBox="1"/>
            <p:nvPr/>
          </p:nvSpPr>
          <p:spPr>
            <a:xfrm>
              <a:off x="10080501" y="5134073"/>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84" name="右大括号 83"/>
            <p:cNvSpPr/>
            <p:nvPr/>
          </p:nvSpPr>
          <p:spPr>
            <a:xfrm>
              <a:off x="9922711" y="4866378"/>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7910837" y="4805778"/>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2" name="矩形 41"/>
            <p:cNvSpPr/>
            <p:nvPr/>
          </p:nvSpPr>
          <p:spPr>
            <a:xfrm>
              <a:off x="9216064" y="4804149"/>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3" name="右大括号 42"/>
            <p:cNvSpPr/>
            <p:nvPr/>
          </p:nvSpPr>
          <p:spPr>
            <a:xfrm>
              <a:off x="8549158" y="4815012"/>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p:cNvSpPr txBox="1"/>
            <p:nvPr/>
          </p:nvSpPr>
          <p:spPr>
            <a:xfrm>
              <a:off x="8579518" y="5352398"/>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sp>
        <p:nvSpPr>
          <p:cNvPr id="82" name="文本框 81"/>
          <p:cNvSpPr txBox="1"/>
          <p:nvPr/>
        </p:nvSpPr>
        <p:spPr>
          <a:xfrm>
            <a:off x="1339721" y="3684718"/>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85" name="右箭头 84"/>
          <p:cNvSpPr/>
          <p:nvPr/>
        </p:nvSpPr>
        <p:spPr>
          <a:xfrm>
            <a:off x="5433037" y="3502168"/>
            <a:ext cx="1228394" cy="706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747980" y="4522374"/>
            <a:ext cx="34312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90" name="右大括号 89"/>
          <p:cNvSpPr/>
          <p:nvPr/>
        </p:nvSpPr>
        <p:spPr>
          <a:xfrm>
            <a:off x="594618" y="3874374"/>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8" name="组合 27"/>
          <p:cNvGrpSpPr/>
          <p:nvPr/>
        </p:nvGrpSpPr>
        <p:grpSpPr>
          <a:xfrm>
            <a:off x="6839621" y="1339372"/>
            <a:ext cx="5057943" cy="4523052"/>
            <a:chOff x="6839621" y="1339372"/>
            <a:chExt cx="5057943" cy="4523052"/>
          </a:xfrm>
        </p:grpSpPr>
        <p:grpSp>
          <p:nvGrpSpPr>
            <p:cNvPr id="91" name="组合 90"/>
            <p:cNvGrpSpPr/>
            <p:nvPr/>
          </p:nvGrpSpPr>
          <p:grpSpPr>
            <a:xfrm>
              <a:off x="6839621" y="1972514"/>
              <a:ext cx="5057943" cy="3889910"/>
              <a:chOff x="6805681" y="1843278"/>
              <a:chExt cx="5057943" cy="3889910"/>
            </a:xfrm>
          </p:grpSpPr>
          <p:sp>
            <p:nvSpPr>
              <p:cNvPr id="92" name="椭圆 91"/>
              <p:cNvSpPr/>
              <p:nvPr/>
            </p:nvSpPr>
            <p:spPr>
              <a:xfrm>
                <a:off x="9886621" y="270468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93" name="直接连接符 92"/>
              <p:cNvCxnSpPr>
                <a:stCxn id="111" idx="0"/>
                <a:endCxn id="92" idx="3"/>
              </p:cNvCxnSpPr>
              <p:nvPr/>
            </p:nvCxnSpPr>
            <p:spPr>
              <a:xfrm flipV="1">
                <a:off x="9454404" y="3257786"/>
                <a:ext cx="527114" cy="65604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96" idx="0"/>
                <a:endCxn id="92" idx="5"/>
              </p:cNvCxnSpPr>
              <p:nvPr/>
            </p:nvCxnSpPr>
            <p:spPr>
              <a:xfrm flipH="1" flipV="1">
                <a:off x="10439724" y="3257786"/>
                <a:ext cx="429773" cy="63123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10176153" y="2073797"/>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96" name="矩形 95"/>
              <p:cNvSpPr/>
              <p:nvPr/>
            </p:nvSpPr>
            <p:spPr>
              <a:xfrm>
                <a:off x="10581045" y="3889023"/>
                <a:ext cx="576903" cy="1824691"/>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7" name="文本框 96"/>
              <p:cNvSpPr txBox="1"/>
              <p:nvPr/>
            </p:nvSpPr>
            <p:spPr>
              <a:xfrm>
                <a:off x="11478747" y="4569286"/>
                <a:ext cx="306279"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98" name="右大括号 97"/>
              <p:cNvSpPr/>
              <p:nvPr/>
            </p:nvSpPr>
            <p:spPr>
              <a:xfrm>
                <a:off x="11325385" y="3921286"/>
                <a:ext cx="136893"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椭圆 98"/>
              <p:cNvSpPr/>
              <p:nvPr/>
            </p:nvSpPr>
            <p:spPr>
              <a:xfrm>
                <a:off x="7465681" y="290562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00" name="直接连接符 99"/>
              <p:cNvCxnSpPr>
                <a:endCxn id="99" idx="3"/>
              </p:cNvCxnSpPr>
              <p:nvPr/>
            </p:nvCxnSpPr>
            <p:spPr>
              <a:xfrm flipV="1">
                <a:off x="7113740" y="3458728"/>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10" idx="0"/>
                <a:endCxn id="99" idx="5"/>
              </p:cNvCxnSpPr>
              <p:nvPr/>
            </p:nvCxnSpPr>
            <p:spPr>
              <a:xfrm flipH="1" flipV="1">
                <a:off x="8018784" y="3458728"/>
                <a:ext cx="328200" cy="4533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7613990" y="222926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03" name="矩形 102"/>
              <p:cNvSpPr/>
              <p:nvPr/>
            </p:nvSpPr>
            <p:spPr>
              <a:xfrm>
                <a:off x="6805681" y="3899493"/>
                <a:ext cx="576903" cy="1833695"/>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4" name="椭圆 103"/>
              <p:cNvSpPr/>
              <p:nvPr/>
            </p:nvSpPr>
            <p:spPr>
              <a:xfrm>
                <a:off x="8907942" y="184327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05" name="直接连接符 104"/>
              <p:cNvCxnSpPr>
                <a:stCxn id="104" idx="3"/>
              </p:cNvCxnSpPr>
              <p:nvPr/>
            </p:nvCxnSpPr>
            <p:spPr>
              <a:xfrm flipH="1">
                <a:off x="7910837" y="2396381"/>
                <a:ext cx="1092002" cy="5243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endCxn id="92" idx="1"/>
              </p:cNvCxnSpPr>
              <p:nvPr/>
            </p:nvCxnSpPr>
            <p:spPr>
              <a:xfrm>
                <a:off x="9496938" y="2371061"/>
                <a:ext cx="484580" cy="42851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8045270" y="5254122"/>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108" name="文本框 107"/>
              <p:cNvSpPr txBox="1"/>
              <p:nvPr/>
            </p:nvSpPr>
            <p:spPr>
              <a:xfrm>
                <a:off x="9992029" y="4229223"/>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109" name="右大括号 108"/>
              <p:cNvSpPr/>
              <p:nvPr/>
            </p:nvSpPr>
            <p:spPr>
              <a:xfrm>
                <a:off x="9834239" y="3961528"/>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矩形 109"/>
              <p:cNvSpPr/>
              <p:nvPr/>
            </p:nvSpPr>
            <p:spPr>
              <a:xfrm>
                <a:off x="8058532" y="3912052"/>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1" name="矩形 110"/>
              <p:cNvSpPr/>
              <p:nvPr/>
            </p:nvSpPr>
            <p:spPr>
              <a:xfrm>
                <a:off x="9165952" y="3913829"/>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2" name="右大括号 111"/>
              <p:cNvSpPr/>
              <p:nvPr/>
            </p:nvSpPr>
            <p:spPr>
              <a:xfrm>
                <a:off x="8696853" y="3921286"/>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 name="文本框 112"/>
              <p:cNvSpPr txBox="1"/>
              <p:nvPr/>
            </p:nvSpPr>
            <p:spPr>
              <a:xfrm>
                <a:off x="8727213" y="4458672"/>
                <a:ext cx="35910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sp>
          <p:nvSpPr>
            <p:cNvPr id="114" name="文本框 113"/>
            <p:cNvSpPr txBox="1"/>
            <p:nvPr/>
          </p:nvSpPr>
          <p:spPr>
            <a:xfrm>
              <a:off x="8963233" y="133937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15" name="右大括号 114"/>
            <p:cNvSpPr/>
            <p:nvPr/>
          </p:nvSpPr>
          <p:spPr>
            <a:xfrm>
              <a:off x="7541759" y="4079443"/>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 name="文本框 115"/>
            <p:cNvSpPr txBox="1"/>
            <p:nvPr/>
          </p:nvSpPr>
          <p:spPr>
            <a:xfrm>
              <a:off x="7572119" y="4616829"/>
              <a:ext cx="35910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grpSp>
        <p:nvGrpSpPr>
          <p:cNvPr id="6" name="组合 5"/>
          <p:cNvGrpSpPr/>
          <p:nvPr/>
        </p:nvGrpSpPr>
        <p:grpSpPr>
          <a:xfrm>
            <a:off x="2505694" y="1542852"/>
            <a:ext cx="6331234" cy="2475407"/>
            <a:chOff x="2505694" y="1542852"/>
            <a:chExt cx="6331234" cy="2475407"/>
          </a:xfrm>
        </p:grpSpPr>
        <p:cxnSp>
          <p:nvCxnSpPr>
            <p:cNvPr id="4" name="直接箭头连接符 3"/>
            <p:cNvCxnSpPr/>
            <p:nvPr/>
          </p:nvCxnSpPr>
          <p:spPr>
            <a:xfrm flipV="1">
              <a:off x="2505694" y="1972514"/>
              <a:ext cx="6331234" cy="2045745"/>
            </a:xfrm>
            <a:prstGeom prst="straightConnector1">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5040771" y="1542852"/>
              <a:ext cx="3340152" cy="954107"/>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1. u</a:t>
              </a:r>
              <a:r>
                <a:rPr lang="zh-CN" altLang="en-US" sz="2800" b="1" dirty="0">
                  <a:latin typeface="Times New Roman" panose="02020603050405020304" pitchFamily="18" charset="0"/>
                  <a:cs typeface="Times New Roman" panose="02020603050405020304" pitchFamily="18" charset="0"/>
                </a:rPr>
                <a:t>抛弃自己的后代，取代</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的位置</a:t>
              </a:r>
            </a:p>
          </p:txBody>
        </p:sp>
      </p:grpSp>
    </p:spTree>
    <p:extLst>
      <p:ext uri="{BB962C8B-B14F-4D97-AF65-F5344CB8AC3E}">
        <p14:creationId xmlns:p14="http://schemas.microsoft.com/office/powerpoint/2010/main" val="349449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9549" y="595603"/>
            <a:ext cx="10989668" cy="769441"/>
          </a:xfrm>
          <a:prstGeom prst="rect">
            <a:avLst/>
          </a:prstGeom>
          <a:noFill/>
        </p:spPr>
        <p:txBody>
          <a:bodyPr wrap="square" rtlCol="0">
            <a:spAutoFit/>
          </a:bodyPr>
          <a:lstStyle/>
          <a:p>
            <a:r>
              <a:rPr lang="zh-CN" altLang="en-US" sz="4400" dirty="0">
                <a:latin typeface="Times New Roman" panose="02020603050405020304" pitchFamily="18" charset="0"/>
                <a:cs typeface="Times New Roman" panose="02020603050405020304" pitchFamily="18" charset="0"/>
              </a:rPr>
              <a:t>情况三（</a:t>
            </a:r>
            <a:r>
              <a:rPr lang="en-US" altLang="zh-CN" sz="4400" dirty="0">
                <a:latin typeface="Times New Roman" panose="02020603050405020304" pitchFamily="18" charset="0"/>
                <a:cs typeface="Times New Roman" panose="02020603050405020304" pitchFamily="18" charset="0"/>
              </a:rPr>
              <a:t>2</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LR</a:t>
            </a:r>
            <a:r>
              <a:rPr lang="zh-CN" altLang="en-US" sz="4400" dirty="0">
                <a:latin typeface="Times New Roman" panose="02020603050405020304" pitchFamily="18" charset="0"/>
                <a:cs typeface="Times New Roman" panose="02020603050405020304" pitchFamily="18" charset="0"/>
              </a:rPr>
              <a:t>旋转</a:t>
            </a:r>
          </a:p>
        </p:txBody>
      </p:sp>
      <p:grpSp>
        <p:nvGrpSpPr>
          <p:cNvPr id="25" name="组合 24"/>
          <p:cNvGrpSpPr/>
          <p:nvPr/>
        </p:nvGrpSpPr>
        <p:grpSpPr>
          <a:xfrm>
            <a:off x="0" y="1365044"/>
            <a:ext cx="5366011" cy="5248676"/>
            <a:chOff x="6805681" y="1378238"/>
            <a:chExt cx="5366011" cy="5248676"/>
          </a:xfrm>
        </p:grpSpPr>
        <p:sp>
          <p:nvSpPr>
            <p:cNvPr id="14" name="椭圆 13"/>
            <p:cNvSpPr/>
            <p:nvPr/>
          </p:nvSpPr>
          <p:spPr>
            <a:xfrm>
              <a:off x="9530564" y="19185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15" name="直接连接符 14"/>
            <p:cNvCxnSpPr>
              <a:stCxn id="23" idx="0"/>
              <a:endCxn id="14" idx="3"/>
            </p:cNvCxnSpPr>
            <p:nvPr/>
          </p:nvCxnSpPr>
          <p:spPr>
            <a:xfrm flipV="1">
              <a:off x="7789681" y="2471699"/>
              <a:ext cx="1835780" cy="43392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9" idx="0"/>
              <a:endCxn id="14" idx="5"/>
            </p:cNvCxnSpPr>
            <p:nvPr/>
          </p:nvCxnSpPr>
          <p:spPr>
            <a:xfrm flipH="1" flipV="1">
              <a:off x="10083667" y="2471699"/>
              <a:ext cx="1212571" cy="44906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995195" y="1378238"/>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9" name="矩形 18"/>
            <p:cNvSpPr/>
            <p:nvPr/>
          </p:nvSpPr>
          <p:spPr>
            <a:xfrm>
              <a:off x="11007786" y="292076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文本框 19"/>
            <p:cNvSpPr txBox="1"/>
            <p:nvPr/>
          </p:nvSpPr>
          <p:spPr>
            <a:xfrm>
              <a:off x="11828566" y="3553625"/>
              <a:ext cx="34312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22" name="右大括号 21"/>
            <p:cNvSpPr/>
            <p:nvPr/>
          </p:nvSpPr>
          <p:spPr>
            <a:xfrm>
              <a:off x="11675204" y="2905625"/>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椭圆 22"/>
            <p:cNvSpPr/>
            <p:nvPr/>
          </p:nvSpPr>
          <p:spPr>
            <a:xfrm>
              <a:off x="7465681" y="290562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26" name="直接连接符 25"/>
            <p:cNvCxnSpPr>
              <a:endCxn id="23" idx="3"/>
            </p:cNvCxnSpPr>
            <p:nvPr/>
          </p:nvCxnSpPr>
          <p:spPr>
            <a:xfrm flipV="1">
              <a:off x="7113740" y="3458728"/>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3" idx="0"/>
              <a:endCxn id="23" idx="6"/>
            </p:cNvCxnSpPr>
            <p:nvPr/>
          </p:nvCxnSpPr>
          <p:spPr>
            <a:xfrm flipH="1" flipV="1">
              <a:off x="8113681" y="3229625"/>
              <a:ext cx="748118" cy="48169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7613990" y="222926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55" name="矩形 54"/>
            <p:cNvSpPr/>
            <p:nvPr/>
          </p:nvSpPr>
          <p:spPr>
            <a:xfrm>
              <a:off x="6805681" y="389949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3" name="椭圆 62"/>
            <p:cNvSpPr/>
            <p:nvPr/>
          </p:nvSpPr>
          <p:spPr>
            <a:xfrm>
              <a:off x="8537799" y="371132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71" name="直接连接符 70"/>
            <p:cNvCxnSpPr>
              <a:stCxn id="63" idx="3"/>
            </p:cNvCxnSpPr>
            <p:nvPr/>
          </p:nvCxnSpPr>
          <p:spPr>
            <a:xfrm flipH="1">
              <a:off x="8207856" y="4264424"/>
              <a:ext cx="424840" cy="4963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3" idx="5"/>
            </p:cNvCxnSpPr>
            <p:nvPr/>
          </p:nvCxnSpPr>
          <p:spPr>
            <a:xfrm>
              <a:off x="9090902" y="4264424"/>
              <a:ext cx="445095" cy="4963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7897575" y="6147848"/>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83" name="文本框 82"/>
            <p:cNvSpPr txBox="1"/>
            <p:nvPr/>
          </p:nvSpPr>
          <p:spPr>
            <a:xfrm>
              <a:off x="10080501" y="5134073"/>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84" name="右大括号 83"/>
            <p:cNvSpPr/>
            <p:nvPr/>
          </p:nvSpPr>
          <p:spPr>
            <a:xfrm>
              <a:off x="9922711" y="4866378"/>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7910837" y="4805778"/>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2" name="矩形 41"/>
            <p:cNvSpPr/>
            <p:nvPr/>
          </p:nvSpPr>
          <p:spPr>
            <a:xfrm>
              <a:off x="9216064" y="4804149"/>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3" name="右大括号 42"/>
            <p:cNvSpPr/>
            <p:nvPr/>
          </p:nvSpPr>
          <p:spPr>
            <a:xfrm>
              <a:off x="8549158" y="4815012"/>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p:cNvSpPr txBox="1"/>
            <p:nvPr/>
          </p:nvSpPr>
          <p:spPr>
            <a:xfrm>
              <a:off x="8579518" y="5352398"/>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sp>
        <p:nvSpPr>
          <p:cNvPr id="82" name="文本框 81"/>
          <p:cNvSpPr txBox="1"/>
          <p:nvPr/>
        </p:nvSpPr>
        <p:spPr>
          <a:xfrm>
            <a:off x="1339721" y="3684718"/>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85" name="右箭头 84"/>
          <p:cNvSpPr/>
          <p:nvPr/>
        </p:nvSpPr>
        <p:spPr>
          <a:xfrm>
            <a:off x="5433037" y="3502168"/>
            <a:ext cx="1228394" cy="706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747980" y="4522374"/>
            <a:ext cx="34312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90" name="右大括号 89"/>
          <p:cNvSpPr/>
          <p:nvPr/>
        </p:nvSpPr>
        <p:spPr>
          <a:xfrm>
            <a:off x="594618" y="3874374"/>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8" name="组合 27"/>
          <p:cNvGrpSpPr/>
          <p:nvPr/>
        </p:nvGrpSpPr>
        <p:grpSpPr>
          <a:xfrm>
            <a:off x="6839621" y="1339372"/>
            <a:ext cx="5057943" cy="4523052"/>
            <a:chOff x="6839621" y="1339372"/>
            <a:chExt cx="5057943" cy="4523052"/>
          </a:xfrm>
        </p:grpSpPr>
        <p:grpSp>
          <p:nvGrpSpPr>
            <p:cNvPr id="91" name="组合 90"/>
            <p:cNvGrpSpPr/>
            <p:nvPr/>
          </p:nvGrpSpPr>
          <p:grpSpPr>
            <a:xfrm>
              <a:off x="6839621" y="1972514"/>
              <a:ext cx="5057943" cy="3889910"/>
              <a:chOff x="6805681" y="1843278"/>
              <a:chExt cx="5057943" cy="3889910"/>
            </a:xfrm>
          </p:grpSpPr>
          <p:sp>
            <p:nvSpPr>
              <p:cNvPr id="92" name="椭圆 91"/>
              <p:cNvSpPr/>
              <p:nvPr/>
            </p:nvSpPr>
            <p:spPr>
              <a:xfrm>
                <a:off x="9886621" y="270468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93" name="直接连接符 92"/>
              <p:cNvCxnSpPr>
                <a:stCxn id="111" idx="0"/>
                <a:endCxn id="92" idx="3"/>
              </p:cNvCxnSpPr>
              <p:nvPr/>
            </p:nvCxnSpPr>
            <p:spPr>
              <a:xfrm flipV="1">
                <a:off x="9454404" y="3257786"/>
                <a:ext cx="527114" cy="65604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96" idx="0"/>
                <a:endCxn id="92" idx="5"/>
              </p:cNvCxnSpPr>
              <p:nvPr/>
            </p:nvCxnSpPr>
            <p:spPr>
              <a:xfrm flipH="1" flipV="1">
                <a:off x="10439724" y="3257786"/>
                <a:ext cx="429773" cy="63123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10176153" y="2073797"/>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96" name="矩形 95"/>
              <p:cNvSpPr/>
              <p:nvPr/>
            </p:nvSpPr>
            <p:spPr>
              <a:xfrm>
                <a:off x="10581045" y="3889023"/>
                <a:ext cx="576903" cy="1824691"/>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7" name="文本框 96"/>
              <p:cNvSpPr txBox="1"/>
              <p:nvPr/>
            </p:nvSpPr>
            <p:spPr>
              <a:xfrm>
                <a:off x="11478747" y="4569286"/>
                <a:ext cx="306279"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98" name="右大括号 97"/>
              <p:cNvSpPr/>
              <p:nvPr/>
            </p:nvSpPr>
            <p:spPr>
              <a:xfrm>
                <a:off x="11325385" y="3921286"/>
                <a:ext cx="136893"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椭圆 98"/>
              <p:cNvSpPr/>
              <p:nvPr/>
            </p:nvSpPr>
            <p:spPr>
              <a:xfrm>
                <a:off x="7465681" y="290562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00" name="直接连接符 99"/>
              <p:cNvCxnSpPr>
                <a:endCxn id="99" idx="3"/>
              </p:cNvCxnSpPr>
              <p:nvPr/>
            </p:nvCxnSpPr>
            <p:spPr>
              <a:xfrm flipV="1">
                <a:off x="7113740" y="3458728"/>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10" idx="0"/>
                <a:endCxn id="99" idx="5"/>
              </p:cNvCxnSpPr>
              <p:nvPr/>
            </p:nvCxnSpPr>
            <p:spPr>
              <a:xfrm flipH="1" flipV="1">
                <a:off x="8018784" y="3458728"/>
                <a:ext cx="328200" cy="4533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7613990" y="222926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03" name="矩形 102"/>
              <p:cNvSpPr/>
              <p:nvPr/>
            </p:nvSpPr>
            <p:spPr>
              <a:xfrm>
                <a:off x="6805681" y="3899493"/>
                <a:ext cx="576903" cy="1833695"/>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4" name="椭圆 103"/>
              <p:cNvSpPr/>
              <p:nvPr/>
            </p:nvSpPr>
            <p:spPr>
              <a:xfrm>
                <a:off x="8907942" y="184327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05" name="直接连接符 104"/>
              <p:cNvCxnSpPr>
                <a:stCxn id="104" idx="3"/>
              </p:cNvCxnSpPr>
              <p:nvPr/>
            </p:nvCxnSpPr>
            <p:spPr>
              <a:xfrm flipH="1">
                <a:off x="7910837" y="2396381"/>
                <a:ext cx="1092002" cy="5243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endCxn id="92" idx="1"/>
              </p:cNvCxnSpPr>
              <p:nvPr/>
            </p:nvCxnSpPr>
            <p:spPr>
              <a:xfrm>
                <a:off x="9496938" y="2371061"/>
                <a:ext cx="484580" cy="42851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8045270" y="5254122"/>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108" name="文本框 107"/>
              <p:cNvSpPr txBox="1"/>
              <p:nvPr/>
            </p:nvSpPr>
            <p:spPr>
              <a:xfrm>
                <a:off x="9992029" y="4229223"/>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109" name="右大括号 108"/>
              <p:cNvSpPr/>
              <p:nvPr/>
            </p:nvSpPr>
            <p:spPr>
              <a:xfrm>
                <a:off x="9834239" y="3961528"/>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矩形 109"/>
              <p:cNvSpPr/>
              <p:nvPr/>
            </p:nvSpPr>
            <p:spPr>
              <a:xfrm>
                <a:off x="8058532" y="3912052"/>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1" name="矩形 110"/>
              <p:cNvSpPr/>
              <p:nvPr/>
            </p:nvSpPr>
            <p:spPr>
              <a:xfrm>
                <a:off x="9165952" y="3913829"/>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2" name="右大括号 111"/>
              <p:cNvSpPr/>
              <p:nvPr/>
            </p:nvSpPr>
            <p:spPr>
              <a:xfrm>
                <a:off x="8696853" y="3921286"/>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 name="文本框 112"/>
              <p:cNvSpPr txBox="1"/>
              <p:nvPr/>
            </p:nvSpPr>
            <p:spPr>
              <a:xfrm>
                <a:off x="8727213" y="4458672"/>
                <a:ext cx="35910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sp>
          <p:nvSpPr>
            <p:cNvPr id="114" name="文本框 113"/>
            <p:cNvSpPr txBox="1"/>
            <p:nvPr/>
          </p:nvSpPr>
          <p:spPr>
            <a:xfrm>
              <a:off x="8963233" y="133937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15" name="右大括号 114"/>
            <p:cNvSpPr/>
            <p:nvPr/>
          </p:nvSpPr>
          <p:spPr>
            <a:xfrm>
              <a:off x="7541759" y="4079443"/>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 name="文本框 115"/>
            <p:cNvSpPr txBox="1"/>
            <p:nvPr/>
          </p:nvSpPr>
          <p:spPr>
            <a:xfrm>
              <a:off x="7572119" y="4616829"/>
              <a:ext cx="35910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grpSp>
        <p:nvGrpSpPr>
          <p:cNvPr id="9" name="组合 8"/>
          <p:cNvGrpSpPr/>
          <p:nvPr/>
        </p:nvGrpSpPr>
        <p:grpSpPr>
          <a:xfrm>
            <a:off x="1105156" y="1481967"/>
            <a:ext cx="8759337" cy="1473301"/>
            <a:chOff x="1105156" y="1481967"/>
            <a:chExt cx="8759337" cy="1473301"/>
          </a:xfrm>
        </p:grpSpPr>
        <p:grpSp>
          <p:nvGrpSpPr>
            <p:cNvPr id="6" name="组合 5"/>
            <p:cNvGrpSpPr/>
            <p:nvPr/>
          </p:nvGrpSpPr>
          <p:grpSpPr>
            <a:xfrm>
              <a:off x="3541466" y="1481967"/>
              <a:ext cx="6323027" cy="1374649"/>
              <a:chOff x="3541466" y="1481967"/>
              <a:chExt cx="6323027" cy="1374649"/>
            </a:xfrm>
          </p:grpSpPr>
          <p:cxnSp>
            <p:nvCxnSpPr>
              <p:cNvPr id="4" name="直接箭头连接符 3"/>
              <p:cNvCxnSpPr/>
              <p:nvPr/>
            </p:nvCxnSpPr>
            <p:spPr>
              <a:xfrm>
                <a:off x="3541466" y="1707613"/>
                <a:ext cx="6323027" cy="1149003"/>
              </a:xfrm>
              <a:prstGeom prst="straightConnector1">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4618038" y="1481967"/>
                <a:ext cx="3340152" cy="954107"/>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2. r</a:t>
                </a:r>
                <a:r>
                  <a:rPr lang="zh-CN" altLang="en-US" sz="2800" b="1" dirty="0">
                    <a:latin typeface="Times New Roman" panose="02020603050405020304" pitchFamily="18" charset="0"/>
                    <a:cs typeface="Times New Roman" panose="02020603050405020304" pitchFamily="18" charset="0"/>
                  </a:rPr>
                  <a:t>与</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分别成为</a:t>
                </a:r>
                <a:r>
                  <a:rPr lang="en-US" altLang="zh-CN" sz="2800" b="1" dirty="0">
                    <a:latin typeface="Times New Roman" panose="02020603050405020304" pitchFamily="18" charset="0"/>
                    <a:cs typeface="Times New Roman" panose="02020603050405020304" pitchFamily="18" charset="0"/>
                  </a:rPr>
                  <a:t>u</a:t>
                </a:r>
                <a:r>
                  <a:rPr lang="zh-CN" altLang="en-US" sz="2800" b="1" dirty="0">
                    <a:latin typeface="Times New Roman" panose="02020603050405020304" pitchFamily="18" charset="0"/>
                    <a:cs typeface="Times New Roman" panose="02020603050405020304" pitchFamily="18" charset="0"/>
                  </a:rPr>
                  <a:t>的左右孩子</a:t>
                </a:r>
              </a:p>
            </p:txBody>
          </p:sp>
        </p:grpSp>
        <p:cxnSp>
          <p:nvCxnSpPr>
            <p:cNvPr id="62" name="直接箭头连接符 61"/>
            <p:cNvCxnSpPr/>
            <p:nvPr/>
          </p:nvCxnSpPr>
          <p:spPr>
            <a:xfrm>
              <a:off x="1105156" y="2714556"/>
              <a:ext cx="6436603" cy="240712"/>
            </a:xfrm>
            <a:prstGeom prst="straightConnector1">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417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p:txBody>
          <a:bodyPr/>
          <a:lstStyle/>
          <a:p>
            <a:pPr algn="just" eaLnBrk="1" hangingPunct="1">
              <a:spcBef>
                <a:spcPct val="0"/>
              </a:spcBef>
              <a:buFontTx/>
              <a:buNone/>
            </a:pPr>
            <a:r>
              <a:rPr lang="en-US" altLang="zh-CN" dirty="0">
                <a:solidFill>
                  <a:srgbClr val="FFFF00"/>
                </a:solidFill>
                <a:latin typeface="Times New Roman" panose="02020603050405020304" pitchFamily="18" charset="0"/>
                <a:ea typeface="黑体" panose="02010609060101010101" pitchFamily="49" charset="-122"/>
              </a:rPr>
              <a:t>  </a:t>
            </a:r>
            <a:endParaRPr lang="en-US" altLang="zh-CN" dirty="0">
              <a:latin typeface="Times New Roman" panose="02020603050405020304" pitchFamily="18" charset="0"/>
            </a:endParaRPr>
          </a:p>
          <a:p>
            <a:pPr eaLnBrk="1" hangingPunct="1"/>
            <a:endParaRPr lang="en-US" altLang="zh-CN" dirty="0"/>
          </a:p>
        </p:txBody>
      </p:sp>
      <p:sp>
        <p:nvSpPr>
          <p:cNvPr id="39940" name="Rectangle 5"/>
          <p:cNvSpPr>
            <a:spLocks noChangeArrowheads="1"/>
          </p:cNvSpPr>
          <p:nvPr/>
        </p:nvSpPr>
        <p:spPr bwMode="auto">
          <a:xfrm>
            <a:off x="973778" y="1557339"/>
            <a:ext cx="1024840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en-US" altLang="zh-CN" sz="2800" dirty="0">
                <a:ea typeface="+mn-ea"/>
                <a:cs typeface="Times New Roman" panose="02020603050405020304" pitchFamily="18" charset="0"/>
              </a:rPr>
              <a:t>AVL</a:t>
            </a:r>
            <a:r>
              <a:rPr kumimoji="1" lang="zh-CN" altLang="en-US" sz="2800" dirty="0">
                <a:ea typeface="+mn-ea"/>
                <a:cs typeface="Times New Roman" panose="02020603050405020304" pitchFamily="18" charset="0"/>
              </a:rPr>
              <a:t>树可以采用普通二叉树的二叉链表存储</a:t>
            </a:r>
            <a:endParaRPr kumimoji="1" lang="en-US" altLang="zh-CN" sz="2800" dirty="0">
              <a:ea typeface="+mn-ea"/>
              <a:cs typeface="Times New Roman" panose="02020603050405020304" pitchFamily="18" charset="0"/>
            </a:endParaRPr>
          </a:p>
          <a:p>
            <a:pPr eaLnBrk="1" hangingPunct="1"/>
            <a:endParaRPr kumimoji="1" lang="en-US" altLang="zh-CN" sz="2800" dirty="0">
              <a:ea typeface="+mn-ea"/>
              <a:cs typeface="Times New Roman" panose="02020603050405020304" pitchFamily="18" charset="0"/>
            </a:endParaRPr>
          </a:p>
          <a:p>
            <a:pPr eaLnBrk="1" hangingPunct="1"/>
            <a:r>
              <a:rPr kumimoji="1" lang="zh-CN" altLang="en-US" sz="2800" dirty="0">
                <a:ea typeface="+mn-ea"/>
                <a:cs typeface="Times New Roman" panose="02020603050405020304" pitchFamily="18" charset="0"/>
              </a:rPr>
              <a:t>每个结点增加一个成员变量：</a:t>
            </a:r>
            <a:r>
              <a:rPr kumimoji="1" lang="zh-CN" altLang="en-US" sz="2800" dirty="0">
                <a:solidFill>
                  <a:srgbClr val="FFFF00"/>
                </a:solidFill>
                <a:ea typeface="+mn-ea"/>
                <a:cs typeface="Times New Roman" panose="02020603050405020304" pitchFamily="18" charset="0"/>
              </a:rPr>
              <a:t>平衡因子</a:t>
            </a:r>
            <a:r>
              <a:rPr kumimoji="1" lang="en-US" altLang="zh-CN" sz="2800" dirty="0">
                <a:solidFill>
                  <a:srgbClr val="FFFF00"/>
                </a:solidFill>
                <a:ea typeface="+mn-ea"/>
                <a:cs typeface="Times New Roman" panose="02020603050405020304" pitchFamily="18" charset="0"/>
              </a:rPr>
              <a:t>bf</a:t>
            </a:r>
            <a:endParaRPr kumimoji="1" lang="zh-CN" altLang="en-US" sz="2800" dirty="0">
              <a:ea typeface="+mn-ea"/>
              <a:cs typeface="Times New Roman" panose="02020603050405020304" pitchFamily="18" charset="0"/>
            </a:endParaRPr>
          </a:p>
        </p:txBody>
      </p:sp>
      <p:pic>
        <p:nvPicPr>
          <p:cNvPr id="3994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175" y="4353750"/>
            <a:ext cx="3581400"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7" name="Rectangle 9"/>
          <p:cNvSpPr>
            <a:spLocks noChangeArrowheads="1"/>
          </p:cNvSpPr>
          <p:nvPr/>
        </p:nvSpPr>
        <p:spPr bwMode="auto">
          <a:xfrm>
            <a:off x="3432175" y="3480960"/>
            <a:ext cx="3430747" cy="523220"/>
          </a:xfrm>
          <a:prstGeom prst="rect">
            <a:avLst/>
          </a:prstGeom>
          <a:noFill/>
          <a:ln w="9525">
            <a:noFill/>
            <a:miter lim="800000"/>
            <a:headEnd/>
            <a:tailEnd/>
          </a:ln>
          <a:effectLst/>
        </p:spPr>
        <p:txBody>
          <a:bodyPr wrap="none">
            <a:spAutoFit/>
          </a:bodyPr>
          <a:lstStyle/>
          <a:p>
            <a:pPr>
              <a:defRPr/>
            </a:pPr>
            <a:r>
              <a:rPr lang="zh-CN" altLang="en-US" sz="2800" b="1" dirty="0">
                <a:solidFill>
                  <a:srgbClr val="FFFF00"/>
                </a:solidFill>
              </a:rPr>
              <a:t>二叉平衡树结点结构</a:t>
            </a:r>
          </a:p>
        </p:txBody>
      </p:sp>
      <p:sp>
        <p:nvSpPr>
          <p:cNvPr id="8" name="标题 1"/>
          <p:cNvSpPr>
            <a:spLocks noGrp="1"/>
          </p:cNvSpPr>
          <p:nvPr>
            <p:ph type="title"/>
          </p:nvPr>
        </p:nvSpPr>
        <p:spPr>
          <a:xfrm>
            <a:off x="646111" y="452718"/>
            <a:ext cx="9404723" cy="1400530"/>
          </a:xfrm>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二叉平衡树的存储表示</a:t>
            </a:r>
          </a:p>
        </p:txBody>
      </p:sp>
    </p:spTree>
    <p:extLst>
      <p:ext uri="{BB962C8B-B14F-4D97-AF65-F5344CB8AC3E}">
        <p14:creationId xmlns:p14="http://schemas.microsoft.com/office/powerpoint/2010/main" val="70050554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9549" y="595603"/>
            <a:ext cx="10989668" cy="769441"/>
          </a:xfrm>
          <a:prstGeom prst="rect">
            <a:avLst/>
          </a:prstGeom>
          <a:noFill/>
        </p:spPr>
        <p:txBody>
          <a:bodyPr wrap="square" rtlCol="0">
            <a:spAutoFit/>
          </a:bodyPr>
          <a:lstStyle/>
          <a:p>
            <a:r>
              <a:rPr lang="zh-CN" altLang="en-US" sz="4400" dirty="0">
                <a:latin typeface="Times New Roman" panose="02020603050405020304" pitchFamily="18" charset="0"/>
                <a:cs typeface="Times New Roman" panose="02020603050405020304" pitchFamily="18" charset="0"/>
              </a:rPr>
              <a:t>情况三（</a:t>
            </a:r>
            <a:r>
              <a:rPr lang="en-US" altLang="zh-CN" sz="4400" dirty="0">
                <a:latin typeface="Times New Roman" panose="02020603050405020304" pitchFamily="18" charset="0"/>
                <a:cs typeface="Times New Roman" panose="02020603050405020304" pitchFamily="18" charset="0"/>
              </a:rPr>
              <a:t>2</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LR</a:t>
            </a:r>
            <a:r>
              <a:rPr lang="zh-CN" altLang="en-US" sz="4400" dirty="0">
                <a:latin typeface="Times New Roman" panose="02020603050405020304" pitchFamily="18" charset="0"/>
                <a:cs typeface="Times New Roman" panose="02020603050405020304" pitchFamily="18" charset="0"/>
              </a:rPr>
              <a:t>旋转</a:t>
            </a:r>
          </a:p>
        </p:txBody>
      </p:sp>
      <p:grpSp>
        <p:nvGrpSpPr>
          <p:cNvPr id="25" name="组合 24"/>
          <p:cNvGrpSpPr/>
          <p:nvPr/>
        </p:nvGrpSpPr>
        <p:grpSpPr>
          <a:xfrm>
            <a:off x="0" y="1365044"/>
            <a:ext cx="5366011" cy="5248676"/>
            <a:chOff x="6805681" y="1378238"/>
            <a:chExt cx="5366011" cy="5248676"/>
          </a:xfrm>
        </p:grpSpPr>
        <p:sp>
          <p:nvSpPr>
            <p:cNvPr id="14" name="椭圆 13"/>
            <p:cNvSpPr/>
            <p:nvPr/>
          </p:nvSpPr>
          <p:spPr>
            <a:xfrm>
              <a:off x="9530564" y="19185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15" name="直接连接符 14"/>
            <p:cNvCxnSpPr>
              <a:stCxn id="23" idx="0"/>
              <a:endCxn id="14" idx="3"/>
            </p:cNvCxnSpPr>
            <p:nvPr/>
          </p:nvCxnSpPr>
          <p:spPr>
            <a:xfrm flipV="1">
              <a:off x="7789681" y="2471699"/>
              <a:ext cx="1835780" cy="43392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9" idx="0"/>
              <a:endCxn id="14" idx="5"/>
            </p:cNvCxnSpPr>
            <p:nvPr/>
          </p:nvCxnSpPr>
          <p:spPr>
            <a:xfrm flipH="1" flipV="1">
              <a:off x="10083667" y="2471699"/>
              <a:ext cx="1212571" cy="44906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995195" y="1378238"/>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9" name="矩形 18"/>
            <p:cNvSpPr/>
            <p:nvPr/>
          </p:nvSpPr>
          <p:spPr>
            <a:xfrm>
              <a:off x="11007786" y="292076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文本框 19"/>
            <p:cNvSpPr txBox="1"/>
            <p:nvPr/>
          </p:nvSpPr>
          <p:spPr>
            <a:xfrm>
              <a:off x="11828566" y="3553625"/>
              <a:ext cx="34312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22" name="右大括号 21"/>
            <p:cNvSpPr/>
            <p:nvPr/>
          </p:nvSpPr>
          <p:spPr>
            <a:xfrm>
              <a:off x="11675204" y="2905625"/>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椭圆 22"/>
            <p:cNvSpPr/>
            <p:nvPr/>
          </p:nvSpPr>
          <p:spPr>
            <a:xfrm>
              <a:off x="7465681" y="290562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26" name="直接连接符 25"/>
            <p:cNvCxnSpPr>
              <a:endCxn id="23" idx="3"/>
            </p:cNvCxnSpPr>
            <p:nvPr/>
          </p:nvCxnSpPr>
          <p:spPr>
            <a:xfrm flipV="1">
              <a:off x="7113740" y="3458728"/>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3" idx="0"/>
              <a:endCxn id="23" idx="6"/>
            </p:cNvCxnSpPr>
            <p:nvPr/>
          </p:nvCxnSpPr>
          <p:spPr>
            <a:xfrm flipH="1" flipV="1">
              <a:off x="8113681" y="3229625"/>
              <a:ext cx="748118" cy="48169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7613990" y="222926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55" name="矩形 54"/>
            <p:cNvSpPr/>
            <p:nvPr/>
          </p:nvSpPr>
          <p:spPr>
            <a:xfrm>
              <a:off x="6805681" y="389949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3" name="椭圆 62"/>
            <p:cNvSpPr/>
            <p:nvPr/>
          </p:nvSpPr>
          <p:spPr>
            <a:xfrm>
              <a:off x="8537799" y="371132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71" name="直接连接符 70"/>
            <p:cNvCxnSpPr>
              <a:stCxn id="63" idx="3"/>
            </p:cNvCxnSpPr>
            <p:nvPr/>
          </p:nvCxnSpPr>
          <p:spPr>
            <a:xfrm flipH="1">
              <a:off x="8207856" y="4264424"/>
              <a:ext cx="424840" cy="4963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3" idx="5"/>
            </p:cNvCxnSpPr>
            <p:nvPr/>
          </p:nvCxnSpPr>
          <p:spPr>
            <a:xfrm>
              <a:off x="9090902" y="4264424"/>
              <a:ext cx="445095" cy="4963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7897575" y="6147848"/>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83" name="文本框 82"/>
            <p:cNvSpPr txBox="1"/>
            <p:nvPr/>
          </p:nvSpPr>
          <p:spPr>
            <a:xfrm>
              <a:off x="10080501" y="5134073"/>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84" name="右大括号 83"/>
            <p:cNvSpPr/>
            <p:nvPr/>
          </p:nvSpPr>
          <p:spPr>
            <a:xfrm>
              <a:off x="9922711" y="4866378"/>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7910837" y="4805778"/>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2" name="矩形 41"/>
            <p:cNvSpPr/>
            <p:nvPr/>
          </p:nvSpPr>
          <p:spPr>
            <a:xfrm>
              <a:off x="9216064" y="4804149"/>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3" name="右大括号 42"/>
            <p:cNvSpPr/>
            <p:nvPr/>
          </p:nvSpPr>
          <p:spPr>
            <a:xfrm>
              <a:off x="8549158" y="4815012"/>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p:cNvSpPr txBox="1"/>
            <p:nvPr/>
          </p:nvSpPr>
          <p:spPr>
            <a:xfrm>
              <a:off x="8579518" y="5352398"/>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sp>
        <p:nvSpPr>
          <p:cNvPr id="82" name="文本框 81"/>
          <p:cNvSpPr txBox="1"/>
          <p:nvPr/>
        </p:nvSpPr>
        <p:spPr>
          <a:xfrm>
            <a:off x="1339721" y="3684718"/>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85" name="右箭头 84"/>
          <p:cNvSpPr/>
          <p:nvPr/>
        </p:nvSpPr>
        <p:spPr>
          <a:xfrm>
            <a:off x="5433037" y="3502168"/>
            <a:ext cx="1228394" cy="706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747980" y="4522374"/>
            <a:ext cx="34312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90" name="右大括号 89"/>
          <p:cNvSpPr/>
          <p:nvPr/>
        </p:nvSpPr>
        <p:spPr>
          <a:xfrm>
            <a:off x="594618" y="3874374"/>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8" name="组合 27"/>
          <p:cNvGrpSpPr/>
          <p:nvPr/>
        </p:nvGrpSpPr>
        <p:grpSpPr>
          <a:xfrm>
            <a:off x="6839621" y="1339372"/>
            <a:ext cx="5057943" cy="4523052"/>
            <a:chOff x="6839621" y="1339372"/>
            <a:chExt cx="5057943" cy="4523052"/>
          </a:xfrm>
        </p:grpSpPr>
        <p:grpSp>
          <p:nvGrpSpPr>
            <p:cNvPr id="91" name="组合 90"/>
            <p:cNvGrpSpPr/>
            <p:nvPr/>
          </p:nvGrpSpPr>
          <p:grpSpPr>
            <a:xfrm>
              <a:off x="6839621" y="1972514"/>
              <a:ext cx="5057943" cy="3889910"/>
              <a:chOff x="6805681" y="1843278"/>
              <a:chExt cx="5057943" cy="3889910"/>
            </a:xfrm>
          </p:grpSpPr>
          <p:sp>
            <p:nvSpPr>
              <p:cNvPr id="92" name="椭圆 91"/>
              <p:cNvSpPr/>
              <p:nvPr/>
            </p:nvSpPr>
            <p:spPr>
              <a:xfrm>
                <a:off x="9886621" y="270468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93" name="直接连接符 92"/>
              <p:cNvCxnSpPr>
                <a:stCxn id="111" idx="0"/>
                <a:endCxn id="92" idx="3"/>
              </p:cNvCxnSpPr>
              <p:nvPr/>
            </p:nvCxnSpPr>
            <p:spPr>
              <a:xfrm flipV="1">
                <a:off x="9454404" y="3257786"/>
                <a:ext cx="527114" cy="65604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96" idx="0"/>
                <a:endCxn id="92" idx="5"/>
              </p:cNvCxnSpPr>
              <p:nvPr/>
            </p:nvCxnSpPr>
            <p:spPr>
              <a:xfrm flipH="1" flipV="1">
                <a:off x="10439724" y="3257786"/>
                <a:ext cx="429773" cy="63123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10176153" y="2073797"/>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96" name="矩形 95"/>
              <p:cNvSpPr/>
              <p:nvPr/>
            </p:nvSpPr>
            <p:spPr>
              <a:xfrm>
                <a:off x="10581045" y="3889023"/>
                <a:ext cx="576903" cy="1824691"/>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7" name="文本框 96"/>
              <p:cNvSpPr txBox="1"/>
              <p:nvPr/>
            </p:nvSpPr>
            <p:spPr>
              <a:xfrm>
                <a:off x="11478747" y="4569286"/>
                <a:ext cx="306279"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98" name="右大括号 97"/>
              <p:cNvSpPr/>
              <p:nvPr/>
            </p:nvSpPr>
            <p:spPr>
              <a:xfrm>
                <a:off x="11325385" y="3921286"/>
                <a:ext cx="136893"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椭圆 98"/>
              <p:cNvSpPr/>
              <p:nvPr/>
            </p:nvSpPr>
            <p:spPr>
              <a:xfrm>
                <a:off x="7465681" y="290562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00" name="直接连接符 99"/>
              <p:cNvCxnSpPr>
                <a:endCxn id="99" idx="3"/>
              </p:cNvCxnSpPr>
              <p:nvPr/>
            </p:nvCxnSpPr>
            <p:spPr>
              <a:xfrm flipV="1">
                <a:off x="7113740" y="3458728"/>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10" idx="0"/>
                <a:endCxn id="99" idx="5"/>
              </p:cNvCxnSpPr>
              <p:nvPr/>
            </p:nvCxnSpPr>
            <p:spPr>
              <a:xfrm flipH="1" flipV="1">
                <a:off x="8018784" y="3458728"/>
                <a:ext cx="328200" cy="4533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7613990" y="222926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03" name="矩形 102"/>
              <p:cNvSpPr/>
              <p:nvPr/>
            </p:nvSpPr>
            <p:spPr>
              <a:xfrm>
                <a:off x="6805681" y="3899493"/>
                <a:ext cx="576903" cy="1833695"/>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4" name="椭圆 103"/>
              <p:cNvSpPr/>
              <p:nvPr/>
            </p:nvSpPr>
            <p:spPr>
              <a:xfrm>
                <a:off x="8907942" y="184327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05" name="直接连接符 104"/>
              <p:cNvCxnSpPr>
                <a:stCxn id="104" idx="3"/>
              </p:cNvCxnSpPr>
              <p:nvPr/>
            </p:nvCxnSpPr>
            <p:spPr>
              <a:xfrm flipH="1">
                <a:off x="7910837" y="2396381"/>
                <a:ext cx="1092002" cy="5243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endCxn id="92" idx="1"/>
              </p:cNvCxnSpPr>
              <p:nvPr/>
            </p:nvCxnSpPr>
            <p:spPr>
              <a:xfrm>
                <a:off x="9496938" y="2371061"/>
                <a:ext cx="484580" cy="42851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8045270" y="5254122"/>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108" name="文本框 107"/>
              <p:cNvSpPr txBox="1"/>
              <p:nvPr/>
            </p:nvSpPr>
            <p:spPr>
              <a:xfrm>
                <a:off x="9992029" y="4229223"/>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109" name="右大括号 108"/>
              <p:cNvSpPr/>
              <p:nvPr/>
            </p:nvSpPr>
            <p:spPr>
              <a:xfrm>
                <a:off x="9834239" y="3961528"/>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矩形 109"/>
              <p:cNvSpPr/>
              <p:nvPr/>
            </p:nvSpPr>
            <p:spPr>
              <a:xfrm>
                <a:off x="8058532" y="3912052"/>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1" name="矩形 110"/>
              <p:cNvSpPr/>
              <p:nvPr/>
            </p:nvSpPr>
            <p:spPr>
              <a:xfrm>
                <a:off x="9165952" y="3913829"/>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2" name="右大括号 111"/>
              <p:cNvSpPr/>
              <p:nvPr/>
            </p:nvSpPr>
            <p:spPr>
              <a:xfrm>
                <a:off x="8696853" y="3921286"/>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 name="文本框 112"/>
              <p:cNvSpPr txBox="1"/>
              <p:nvPr/>
            </p:nvSpPr>
            <p:spPr>
              <a:xfrm>
                <a:off x="8727213" y="4458672"/>
                <a:ext cx="35910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sp>
          <p:nvSpPr>
            <p:cNvPr id="114" name="文本框 113"/>
            <p:cNvSpPr txBox="1"/>
            <p:nvPr/>
          </p:nvSpPr>
          <p:spPr>
            <a:xfrm>
              <a:off x="8963233" y="133937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15" name="右大括号 114"/>
            <p:cNvSpPr/>
            <p:nvPr/>
          </p:nvSpPr>
          <p:spPr>
            <a:xfrm>
              <a:off x="7541759" y="4079443"/>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 name="文本框 115"/>
            <p:cNvSpPr txBox="1"/>
            <p:nvPr/>
          </p:nvSpPr>
          <p:spPr>
            <a:xfrm>
              <a:off x="7572119" y="4616829"/>
              <a:ext cx="35910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grpSp>
        <p:nvGrpSpPr>
          <p:cNvPr id="9" name="组合 8"/>
          <p:cNvGrpSpPr/>
          <p:nvPr/>
        </p:nvGrpSpPr>
        <p:grpSpPr>
          <a:xfrm>
            <a:off x="1476324" y="4527112"/>
            <a:ext cx="10517875" cy="2076329"/>
            <a:chOff x="1476324" y="4527112"/>
            <a:chExt cx="10517875" cy="2076329"/>
          </a:xfrm>
        </p:grpSpPr>
        <p:grpSp>
          <p:nvGrpSpPr>
            <p:cNvPr id="6" name="组合 5"/>
            <p:cNvGrpSpPr/>
            <p:nvPr/>
          </p:nvGrpSpPr>
          <p:grpSpPr>
            <a:xfrm>
              <a:off x="2782394" y="4757279"/>
              <a:ext cx="9211805" cy="1846162"/>
              <a:chOff x="2782394" y="4757279"/>
              <a:chExt cx="9211805" cy="1846162"/>
            </a:xfrm>
          </p:grpSpPr>
          <p:cxnSp>
            <p:nvCxnSpPr>
              <p:cNvPr id="4" name="直接箭头连接符 3"/>
              <p:cNvCxnSpPr/>
              <p:nvPr/>
            </p:nvCxnSpPr>
            <p:spPr>
              <a:xfrm flipV="1">
                <a:off x="2782394" y="4757279"/>
                <a:ext cx="6705949" cy="1251403"/>
              </a:xfrm>
              <a:prstGeom prst="straightConnector1">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3694877" y="6080221"/>
                <a:ext cx="8299322"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3. </a:t>
                </a:r>
                <a:r>
                  <a:rPr lang="zh-CN" altLang="en-US" sz="2800" b="1" dirty="0">
                    <a:latin typeface="Times New Roman" panose="02020603050405020304" pitchFamily="18" charset="0"/>
                    <a:cs typeface="Times New Roman" panose="02020603050405020304" pitchFamily="18" charset="0"/>
                  </a:rPr>
                  <a:t>被</a:t>
                </a:r>
                <a:r>
                  <a:rPr lang="en-US" altLang="zh-CN" sz="2800" b="1" dirty="0">
                    <a:latin typeface="Times New Roman" panose="02020603050405020304" pitchFamily="18" charset="0"/>
                    <a:cs typeface="Times New Roman" panose="02020603050405020304" pitchFamily="18" charset="0"/>
                  </a:rPr>
                  <a:t>u</a:t>
                </a:r>
                <a:r>
                  <a:rPr lang="zh-CN" altLang="en-US" sz="2800" b="1" dirty="0">
                    <a:latin typeface="Times New Roman" panose="02020603050405020304" pitchFamily="18" charset="0"/>
                    <a:cs typeface="Times New Roman" panose="02020603050405020304" pitchFamily="18" charset="0"/>
                  </a:rPr>
                  <a:t>抛弃的左右子树采用就近原则成为</a:t>
                </a:r>
                <a:r>
                  <a:rPr lang="en-US" altLang="zh-CN" sz="2800" b="1" dirty="0">
                    <a:latin typeface="Times New Roman" panose="02020603050405020304" pitchFamily="18" charset="0"/>
                    <a:cs typeface="Times New Roman" panose="02020603050405020304" pitchFamily="18" charset="0"/>
                  </a:rPr>
                  <a:t>r</a:t>
                </a:r>
                <a:r>
                  <a:rPr lang="zh-CN" altLang="en-US" sz="2800" b="1" dirty="0">
                    <a:latin typeface="Times New Roman" panose="02020603050405020304" pitchFamily="18" charset="0"/>
                    <a:cs typeface="Times New Roman" panose="02020603050405020304" pitchFamily="18" charset="0"/>
                  </a:rPr>
                  <a:t>和</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的子树</a:t>
                </a:r>
              </a:p>
            </p:txBody>
          </p:sp>
        </p:grpSp>
        <p:cxnSp>
          <p:nvCxnSpPr>
            <p:cNvPr id="62" name="直接箭头连接符 61"/>
            <p:cNvCxnSpPr/>
            <p:nvPr/>
          </p:nvCxnSpPr>
          <p:spPr>
            <a:xfrm flipV="1">
              <a:off x="1476324" y="4527112"/>
              <a:ext cx="6740500" cy="1500501"/>
            </a:xfrm>
            <a:prstGeom prst="straightConnector1">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312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9549" y="595603"/>
            <a:ext cx="10989668" cy="769441"/>
          </a:xfrm>
          <a:prstGeom prst="rect">
            <a:avLst/>
          </a:prstGeom>
          <a:noFill/>
        </p:spPr>
        <p:txBody>
          <a:bodyPr wrap="square" rtlCol="0">
            <a:spAutoFit/>
          </a:bodyPr>
          <a:lstStyle/>
          <a:p>
            <a:r>
              <a:rPr lang="zh-CN" altLang="en-US" sz="4400" dirty="0">
                <a:latin typeface="Times New Roman" panose="02020603050405020304" pitchFamily="18" charset="0"/>
                <a:cs typeface="Times New Roman" panose="02020603050405020304" pitchFamily="18" charset="0"/>
              </a:rPr>
              <a:t>情况三（</a:t>
            </a:r>
            <a:r>
              <a:rPr lang="en-US" altLang="zh-CN" sz="4400" dirty="0">
                <a:latin typeface="Times New Roman" panose="02020603050405020304" pitchFamily="18" charset="0"/>
                <a:cs typeface="Times New Roman" panose="02020603050405020304" pitchFamily="18" charset="0"/>
              </a:rPr>
              <a:t>2</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LR</a:t>
            </a:r>
            <a:r>
              <a:rPr lang="zh-CN" altLang="en-US" sz="4400" dirty="0">
                <a:latin typeface="Times New Roman" panose="02020603050405020304" pitchFamily="18" charset="0"/>
                <a:cs typeface="Times New Roman" panose="02020603050405020304" pitchFamily="18" charset="0"/>
              </a:rPr>
              <a:t>旋转</a:t>
            </a:r>
          </a:p>
        </p:txBody>
      </p:sp>
      <p:grpSp>
        <p:nvGrpSpPr>
          <p:cNvPr id="25" name="组合 24"/>
          <p:cNvGrpSpPr/>
          <p:nvPr/>
        </p:nvGrpSpPr>
        <p:grpSpPr>
          <a:xfrm>
            <a:off x="0" y="1365044"/>
            <a:ext cx="5366011" cy="5248676"/>
            <a:chOff x="6805681" y="1378238"/>
            <a:chExt cx="5366011" cy="5248676"/>
          </a:xfrm>
        </p:grpSpPr>
        <p:sp>
          <p:nvSpPr>
            <p:cNvPr id="14" name="椭圆 13"/>
            <p:cNvSpPr/>
            <p:nvPr/>
          </p:nvSpPr>
          <p:spPr>
            <a:xfrm>
              <a:off x="9530564" y="19185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15" name="直接连接符 14"/>
            <p:cNvCxnSpPr>
              <a:stCxn id="23" idx="0"/>
              <a:endCxn id="14" idx="3"/>
            </p:cNvCxnSpPr>
            <p:nvPr/>
          </p:nvCxnSpPr>
          <p:spPr>
            <a:xfrm flipV="1">
              <a:off x="7789681" y="2471699"/>
              <a:ext cx="1835780" cy="43392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9" idx="0"/>
              <a:endCxn id="14" idx="5"/>
            </p:cNvCxnSpPr>
            <p:nvPr/>
          </p:nvCxnSpPr>
          <p:spPr>
            <a:xfrm flipH="1" flipV="1">
              <a:off x="10083667" y="2471699"/>
              <a:ext cx="1212571" cy="44906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995195" y="1378238"/>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9" name="矩形 18"/>
            <p:cNvSpPr/>
            <p:nvPr/>
          </p:nvSpPr>
          <p:spPr>
            <a:xfrm>
              <a:off x="11007786" y="292076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文本框 19"/>
            <p:cNvSpPr txBox="1"/>
            <p:nvPr/>
          </p:nvSpPr>
          <p:spPr>
            <a:xfrm>
              <a:off x="11828566" y="3553625"/>
              <a:ext cx="34312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22" name="右大括号 21"/>
            <p:cNvSpPr/>
            <p:nvPr/>
          </p:nvSpPr>
          <p:spPr>
            <a:xfrm>
              <a:off x="11675204" y="2905625"/>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椭圆 22"/>
            <p:cNvSpPr/>
            <p:nvPr/>
          </p:nvSpPr>
          <p:spPr>
            <a:xfrm>
              <a:off x="7465681" y="290562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26" name="直接连接符 25"/>
            <p:cNvCxnSpPr>
              <a:endCxn id="23" idx="3"/>
            </p:cNvCxnSpPr>
            <p:nvPr/>
          </p:nvCxnSpPr>
          <p:spPr>
            <a:xfrm flipV="1">
              <a:off x="7113740" y="3458728"/>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3" idx="0"/>
              <a:endCxn id="23" idx="6"/>
            </p:cNvCxnSpPr>
            <p:nvPr/>
          </p:nvCxnSpPr>
          <p:spPr>
            <a:xfrm flipH="1" flipV="1">
              <a:off x="8113681" y="3229625"/>
              <a:ext cx="748118" cy="48169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7613990" y="222926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55" name="矩形 54"/>
            <p:cNvSpPr/>
            <p:nvPr/>
          </p:nvSpPr>
          <p:spPr>
            <a:xfrm>
              <a:off x="6805681" y="389949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3" name="椭圆 62"/>
            <p:cNvSpPr/>
            <p:nvPr/>
          </p:nvSpPr>
          <p:spPr>
            <a:xfrm>
              <a:off x="8537799" y="371132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71" name="直接连接符 70"/>
            <p:cNvCxnSpPr>
              <a:stCxn id="63" idx="3"/>
            </p:cNvCxnSpPr>
            <p:nvPr/>
          </p:nvCxnSpPr>
          <p:spPr>
            <a:xfrm flipH="1">
              <a:off x="8207856" y="4264424"/>
              <a:ext cx="424840" cy="4963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3" idx="5"/>
            </p:cNvCxnSpPr>
            <p:nvPr/>
          </p:nvCxnSpPr>
          <p:spPr>
            <a:xfrm>
              <a:off x="9090902" y="4264424"/>
              <a:ext cx="445095" cy="4963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7897575" y="6147848"/>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83" name="文本框 82"/>
            <p:cNvSpPr txBox="1"/>
            <p:nvPr/>
          </p:nvSpPr>
          <p:spPr>
            <a:xfrm>
              <a:off x="10080501" y="5134073"/>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84" name="右大括号 83"/>
            <p:cNvSpPr/>
            <p:nvPr/>
          </p:nvSpPr>
          <p:spPr>
            <a:xfrm>
              <a:off x="9922711" y="4866378"/>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7910837" y="4805778"/>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2" name="矩形 41"/>
            <p:cNvSpPr/>
            <p:nvPr/>
          </p:nvSpPr>
          <p:spPr>
            <a:xfrm>
              <a:off x="9216064" y="4804149"/>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3" name="右大括号 42"/>
            <p:cNvSpPr/>
            <p:nvPr/>
          </p:nvSpPr>
          <p:spPr>
            <a:xfrm>
              <a:off x="8549158" y="4815012"/>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p:cNvSpPr txBox="1"/>
            <p:nvPr/>
          </p:nvSpPr>
          <p:spPr>
            <a:xfrm>
              <a:off x="8579518" y="5352398"/>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sp>
        <p:nvSpPr>
          <p:cNvPr id="82" name="文本框 81"/>
          <p:cNvSpPr txBox="1"/>
          <p:nvPr/>
        </p:nvSpPr>
        <p:spPr>
          <a:xfrm>
            <a:off x="1339721" y="3684718"/>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85" name="右箭头 84"/>
          <p:cNvSpPr/>
          <p:nvPr/>
        </p:nvSpPr>
        <p:spPr>
          <a:xfrm>
            <a:off x="5433037" y="3502168"/>
            <a:ext cx="1228394" cy="706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747980" y="4522374"/>
            <a:ext cx="34312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90" name="右大括号 89"/>
          <p:cNvSpPr/>
          <p:nvPr/>
        </p:nvSpPr>
        <p:spPr>
          <a:xfrm>
            <a:off x="594618" y="3874374"/>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8" name="组合 27"/>
          <p:cNvGrpSpPr/>
          <p:nvPr/>
        </p:nvGrpSpPr>
        <p:grpSpPr>
          <a:xfrm>
            <a:off x="6839621" y="1339372"/>
            <a:ext cx="5057943" cy="4523052"/>
            <a:chOff x="6839621" y="1339372"/>
            <a:chExt cx="5057943" cy="4523052"/>
          </a:xfrm>
        </p:grpSpPr>
        <p:grpSp>
          <p:nvGrpSpPr>
            <p:cNvPr id="91" name="组合 90"/>
            <p:cNvGrpSpPr/>
            <p:nvPr/>
          </p:nvGrpSpPr>
          <p:grpSpPr>
            <a:xfrm>
              <a:off x="6839621" y="1972514"/>
              <a:ext cx="5057943" cy="3889910"/>
              <a:chOff x="6805681" y="1843278"/>
              <a:chExt cx="5057943" cy="3889910"/>
            </a:xfrm>
          </p:grpSpPr>
          <p:sp>
            <p:nvSpPr>
              <p:cNvPr id="92" name="椭圆 91"/>
              <p:cNvSpPr/>
              <p:nvPr/>
            </p:nvSpPr>
            <p:spPr>
              <a:xfrm>
                <a:off x="9886621" y="270468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93" name="直接连接符 92"/>
              <p:cNvCxnSpPr>
                <a:stCxn id="111" idx="0"/>
                <a:endCxn id="92" idx="3"/>
              </p:cNvCxnSpPr>
              <p:nvPr/>
            </p:nvCxnSpPr>
            <p:spPr>
              <a:xfrm flipV="1">
                <a:off x="9454404" y="3257786"/>
                <a:ext cx="527114" cy="65604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96" idx="0"/>
                <a:endCxn id="92" idx="5"/>
              </p:cNvCxnSpPr>
              <p:nvPr/>
            </p:nvCxnSpPr>
            <p:spPr>
              <a:xfrm flipH="1" flipV="1">
                <a:off x="10439724" y="3257786"/>
                <a:ext cx="429773" cy="63123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10176153" y="2073797"/>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96" name="矩形 95"/>
              <p:cNvSpPr/>
              <p:nvPr/>
            </p:nvSpPr>
            <p:spPr>
              <a:xfrm>
                <a:off x="10581045" y="3889023"/>
                <a:ext cx="576903" cy="1824691"/>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7" name="文本框 96"/>
              <p:cNvSpPr txBox="1"/>
              <p:nvPr/>
            </p:nvSpPr>
            <p:spPr>
              <a:xfrm>
                <a:off x="11478747" y="4569286"/>
                <a:ext cx="306279"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98" name="右大括号 97"/>
              <p:cNvSpPr/>
              <p:nvPr/>
            </p:nvSpPr>
            <p:spPr>
              <a:xfrm>
                <a:off x="11325385" y="3921286"/>
                <a:ext cx="136893"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椭圆 98"/>
              <p:cNvSpPr/>
              <p:nvPr/>
            </p:nvSpPr>
            <p:spPr>
              <a:xfrm>
                <a:off x="7465681" y="290562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00" name="直接连接符 99"/>
              <p:cNvCxnSpPr>
                <a:endCxn id="99" idx="3"/>
              </p:cNvCxnSpPr>
              <p:nvPr/>
            </p:nvCxnSpPr>
            <p:spPr>
              <a:xfrm flipV="1">
                <a:off x="7113740" y="3458728"/>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10" idx="0"/>
                <a:endCxn id="99" idx="5"/>
              </p:cNvCxnSpPr>
              <p:nvPr/>
            </p:nvCxnSpPr>
            <p:spPr>
              <a:xfrm flipH="1" flipV="1">
                <a:off x="8018784" y="3458728"/>
                <a:ext cx="328200" cy="4533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7613990" y="222926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03" name="矩形 102"/>
              <p:cNvSpPr/>
              <p:nvPr/>
            </p:nvSpPr>
            <p:spPr>
              <a:xfrm>
                <a:off x="6805681" y="3899493"/>
                <a:ext cx="576903" cy="1833695"/>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4" name="椭圆 103"/>
              <p:cNvSpPr/>
              <p:nvPr/>
            </p:nvSpPr>
            <p:spPr>
              <a:xfrm>
                <a:off x="8907942" y="184327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05" name="直接连接符 104"/>
              <p:cNvCxnSpPr>
                <a:stCxn id="104" idx="3"/>
              </p:cNvCxnSpPr>
              <p:nvPr/>
            </p:nvCxnSpPr>
            <p:spPr>
              <a:xfrm flipH="1">
                <a:off x="7910837" y="2396381"/>
                <a:ext cx="1092002" cy="5243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endCxn id="92" idx="1"/>
              </p:cNvCxnSpPr>
              <p:nvPr/>
            </p:nvCxnSpPr>
            <p:spPr>
              <a:xfrm>
                <a:off x="9496938" y="2371061"/>
                <a:ext cx="484580" cy="42851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8045270" y="5254122"/>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108" name="文本框 107"/>
              <p:cNvSpPr txBox="1"/>
              <p:nvPr/>
            </p:nvSpPr>
            <p:spPr>
              <a:xfrm>
                <a:off x="9992029" y="4229223"/>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109" name="右大括号 108"/>
              <p:cNvSpPr/>
              <p:nvPr/>
            </p:nvSpPr>
            <p:spPr>
              <a:xfrm>
                <a:off x="9834239" y="3961528"/>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矩形 109"/>
              <p:cNvSpPr/>
              <p:nvPr/>
            </p:nvSpPr>
            <p:spPr>
              <a:xfrm>
                <a:off x="8058532" y="3912052"/>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1" name="矩形 110"/>
              <p:cNvSpPr/>
              <p:nvPr/>
            </p:nvSpPr>
            <p:spPr>
              <a:xfrm>
                <a:off x="9165952" y="3913829"/>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2" name="右大括号 111"/>
              <p:cNvSpPr/>
              <p:nvPr/>
            </p:nvSpPr>
            <p:spPr>
              <a:xfrm>
                <a:off x="8696853" y="3921286"/>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 name="文本框 112"/>
              <p:cNvSpPr txBox="1"/>
              <p:nvPr/>
            </p:nvSpPr>
            <p:spPr>
              <a:xfrm>
                <a:off x="8727213" y="4458672"/>
                <a:ext cx="35910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sp>
          <p:nvSpPr>
            <p:cNvPr id="114" name="文本框 113"/>
            <p:cNvSpPr txBox="1"/>
            <p:nvPr/>
          </p:nvSpPr>
          <p:spPr>
            <a:xfrm>
              <a:off x="8963233" y="133937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15" name="右大括号 114"/>
            <p:cNvSpPr/>
            <p:nvPr/>
          </p:nvSpPr>
          <p:spPr>
            <a:xfrm>
              <a:off x="7541759" y="4079443"/>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 name="文本框 115"/>
            <p:cNvSpPr txBox="1"/>
            <p:nvPr/>
          </p:nvSpPr>
          <p:spPr>
            <a:xfrm>
              <a:off x="7572119" y="4616829"/>
              <a:ext cx="35910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sp>
        <p:nvSpPr>
          <p:cNvPr id="64" name="文本框 63"/>
          <p:cNvSpPr txBox="1"/>
          <p:nvPr/>
        </p:nvSpPr>
        <p:spPr>
          <a:xfrm>
            <a:off x="7944777" y="919253"/>
            <a:ext cx="2796542"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4. </a:t>
            </a:r>
            <a:r>
              <a:rPr lang="zh-CN" altLang="en-US" sz="2800" b="1" dirty="0">
                <a:latin typeface="Times New Roman" panose="02020603050405020304" pitchFamily="18" charset="0"/>
                <a:cs typeface="Times New Roman" panose="02020603050405020304" pitchFamily="18" charset="0"/>
              </a:rPr>
              <a:t>修改平衡因子</a:t>
            </a:r>
          </a:p>
        </p:txBody>
      </p:sp>
    </p:spTree>
    <p:extLst>
      <p:ext uri="{BB962C8B-B14F-4D97-AF65-F5344CB8AC3E}">
        <p14:creationId xmlns:p14="http://schemas.microsoft.com/office/powerpoint/2010/main" val="35778736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83277" y="2448787"/>
            <a:ext cx="7189907" cy="769441"/>
          </a:xfrm>
          <a:prstGeom prst="rect">
            <a:avLst/>
          </a:prstGeom>
          <a:noFill/>
        </p:spPr>
        <p:txBody>
          <a:bodyPr wrap="square" rtlCol="0">
            <a:spAutoFit/>
          </a:bodyPr>
          <a:lstStyle/>
          <a:p>
            <a:r>
              <a:rPr lang="zh-CN" altLang="en-US" sz="4400" dirty="0">
                <a:latin typeface="Times New Roman" panose="02020603050405020304" pitchFamily="18" charset="0"/>
                <a:cs typeface="Times New Roman" panose="02020603050405020304" pitchFamily="18" charset="0"/>
              </a:rPr>
              <a:t>情况三（</a:t>
            </a:r>
            <a:r>
              <a:rPr lang="en-US" altLang="zh-CN" sz="4400" dirty="0">
                <a:latin typeface="Times New Roman" panose="02020603050405020304" pitchFamily="18" charset="0"/>
                <a:cs typeface="Times New Roman" panose="02020603050405020304" pitchFamily="18" charset="0"/>
              </a:rPr>
              <a:t>3</a:t>
            </a:r>
            <a:r>
              <a:rPr lang="zh-CN" altLang="en-US" sz="4400" dirty="0">
                <a:latin typeface="Times New Roman" panose="02020603050405020304" pitchFamily="18" charset="0"/>
                <a:cs typeface="Times New Roman" panose="02020603050405020304" pitchFamily="18" charset="0"/>
              </a:rPr>
              <a:t>）：也是</a:t>
            </a:r>
            <a:r>
              <a:rPr lang="en-US" altLang="zh-CN" sz="4400" dirty="0">
                <a:latin typeface="Times New Roman" panose="02020603050405020304" pitchFamily="18" charset="0"/>
                <a:cs typeface="Times New Roman" panose="02020603050405020304" pitchFamily="18" charset="0"/>
              </a:rPr>
              <a:t>LR</a:t>
            </a:r>
            <a:r>
              <a:rPr lang="zh-CN" altLang="en-US" sz="4400" dirty="0">
                <a:latin typeface="Times New Roman" panose="02020603050405020304" pitchFamily="18" charset="0"/>
                <a:cs typeface="Times New Roman" panose="02020603050405020304" pitchFamily="18" charset="0"/>
              </a:rPr>
              <a:t>旋转</a:t>
            </a:r>
          </a:p>
        </p:txBody>
      </p:sp>
    </p:spTree>
    <p:extLst>
      <p:ext uri="{BB962C8B-B14F-4D97-AF65-F5344CB8AC3E}">
        <p14:creationId xmlns:p14="http://schemas.microsoft.com/office/powerpoint/2010/main" val="39411377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3382" y="490371"/>
            <a:ext cx="11175183" cy="769441"/>
          </a:xfrm>
          <a:prstGeom prst="rect">
            <a:avLst/>
          </a:prstGeom>
          <a:noFill/>
        </p:spPr>
        <p:txBody>
          <a:bodyPr wrap="square" rtlCol="0">
            <a:spAutoFit/>
          </a:bodyPr>
          <a:lstStyle/>
          <a:p>
            <a:r>
              <a:rPr lang="zh-CN" altLang="en-US" sz="4400" dirty="0">
                <a:latin typeface="Times New Roman" panose="02020603050405020304" pitchFamily="18" charset="0"/>
                <a:cs typeface="Times New Roman" panose="02020603050405020304" pitchFamily="18" charset="0"/>
              </a:rPr>
              <a:t>情况三（</a:t>
            </a:r>
            <a:r>
              <a:rPr lang="en-US" altLang="zh-CN" sz="4400" dirty="0">
                <a:latin typeface="Times New Roman" panose="02020603050405020304" pitchFamily="18" charset="0"/>
                <a:cs typeface="Times New Roman" panose="02020603050405020304" pitchFamily="18" charset="0"/>
              </a:rPr>
              <a:t>3</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LR</a:t>
            </a:r>
            <a:r>
              <a:rPr lang="zh-CN" altLang="en-US" sz="4400" dirty="0">
                <a:latin typeface="Times New Roman" panose="02020603050405020304" pitchFamily="18" charset="0"/>
                <a:cs typeface="Times New Roman" panose="02020603050405020304" pitchFamily="18" charset="0"/>
              </a:rPr>
              <a:t>旋转</a:t>
            </a:r>
          </a:p>
        </p:txBody>
      </p:sp>
      <p:grpSp>
        <p:nvGrpSpPr>
          <p:cNvPr id="25" name="组合 24"/>
          <p:cNvGrpSpPr/>
          <p:nvPr/>
        </p:nvGrpSpPr>
        <p:grpSpPr>
          <a:xfrm>
            <a:off x="48621" y="1225214"/>
            <a:ext cx="5366011" cy="5271562"/>
            <a:chOff x="6805681" y="1378238"/>
            <a:chExt cx="5366011" cy="5271562"/>
          </a:xfrm>
        </p:grpSpPr>
        <p:sp>
          <p:nvSpPr>
            <p:cNvPr id="14" name="椭圆 13"/>
            <p:cNvSpPr/>
            <p:nvPr/>
          </p:nvSpPr>
          <p:spPr>
            <a:xfrm>
              <a:off x="9530564" y="19185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15" name="直接连接符 14"/>
            <p:cNvCxnSpPr>
              <a:stCxn id="23" idx="0"/>
              <a:endCxn id="14" idx="3"/>
            </p:cNvCxnSpPr>
            <p:nvPr/>
          </p:nvCxnSpPr>
          <p:spPr>
            <a:xfrm flipV="1">
              <a:off x="7789681" y="2471699"/>
              <a:ext cx="1835780" cy="43392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9" idx="0"/>
              <a:endCxn id="14" idx="5"/>
            </p:cNvCxnSpPr>
            <p:nvPr/>
          </p:nvCxnSpPr>
          <p:spPr>
            <a:xfrm flipH="1" flipV="1">
              <a:off x="10083667" y="2471699"/>
              <a:ext cx="1212571" cy="44906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995195" y="1378238"/>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9" name="矩形 18"/>
            <p:cNvSpPr/>
            <p:nvPr/>
          </p:nvSpPr>
          <p:spPr>
            <a:xfrm>
              <a:off x="11007786" y="292076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文本框 19"/>
            <p:cNvSpPr txBox="1"/>
            <p:nvPr/>
          </p:nvSpPr>
          <p:spPr>
            <a:xfrm>
              <a:off x="11828566" y="3553625"/>
              <a:ext cx="34312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22" name="右大括号 21"/>
            <p:cNvSpPr/>
            <p:nvPr/>
          </p:nvSpPr>
          <p:spPr>
            <a:xfrm>
              <a:off x="11675204" y="2905625"/>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椭圆 22"/>
            <p:cNvSpPr/>
            <p:nvPr/>
          </p:nvSpPr>
          <p:spPr>
            <a:xfrm>
              <a:off x="7465681" y="290562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26" name="直接连接符 25"/>
            <p:cNvCxnSpPr>
              <a:endCxn id="23" idx="3"/>
            </p:cNvCxnSpPr>
            <p:nvPr/>
          </p:nvCxnSpPr>
          <p:spPr>
            <a:xfrm flipV="1">
              <a:off x="7113740" y="3458728"/>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3" idx="0"/>
              <a:endCxn id="23" idx="6"/>
            </p:cNvCxnSpPr>
            <p:nvPr/>
          </p:nvCxnSpPr>
          <p:spPr>
            <a:xfrm flipH="1" flipV="1">
              <a:off x="8113681" y="3229625"/>
              <a:ext cx="748118" cy="48169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7613990" y="2229262"/>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55" name="矩形 54"/>
            <p:cNvSpPr/>
            <p:nvPr/>
          </p:nvSpPr>
          <p:spPr>
            <a:xfrm>
              <a:off x="6805681" y="389949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3" name="椭圆 62"/>
            <p:cNvSpPr/>
            <p:nvPr/>
          </p:nvSpPr>
          <p:spPr>
            <a:xfrm>
              <a:off x="8537799" y="371132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71" name="直接连接符 70"/>
            <p:cNvCxnSpPr>
              <a:stCxn id="63" idx="3"/>
            </p:cNvCxnSpPr>
            <p:nvPr/>
          </p:nvCxnSpPr>
          <p:spPr>
            <a:xfrm flipH="1">
              <a:off x="8207856" y="4264424"/>
              <a:ext cx="424840" cy="4963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3" idx="5"/>
            </p:cNvCxnSpPr>
            <p:nvPr/>
          </p:nvCxnSpPr>
          <p:spPr>
            <a:xfrm>
              <a:off x="9090902" y="4264424"/>
              <a:ext cx="445095" cy="4963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216064" y="6170734"/>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83" name="文本框 82"/>
            <p:cNvSpPr txBox="1"/>
            <p:nvPr/>
          </p:nvSpPr>
          <p:spPr>
            <a:xfrm>
              <a:off x="8525636" y="5190827"/>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84" name="右大括号 83"/>
            <p:cNvSpPr/>
            <p:nvPr/>
          </p:nvSpPr>
          <p:spPr>
            <a:xfrm>
              <a:off x="8512571" y="4842757"/>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7910837" y="4805778"/>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2" name="矩形 41"/>
            <p:cNvSpPr/>
            <p:nvPr/>
          </p:nvSpPr>
          <p:spPr>
            <a:xfrm>
              <a:off x="9216064" y="4804149"/>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3" name="右大括号 42"/>
            <p:cNvSpPr/>
            <p:nvPr/>
          </p:nvSpPr>
          <p:spPr>
            <a:xfrm>
              <a:off x="9912664" y="4862661"/>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p:cNvSpPr txBox="1"/>
            <p:nvPr/>
          </p:nvSpPr>
          <p:spPr>
            <a:xfrm>
              <a:off x="10076652" y="5453096"/>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sp>
        <p:nvSpPr>
          <p:cNvPr id="66" name="文本框 65"/>
          <p:cNvSpPr txBox="1"/>
          <p:nvPr/>
        </p:nvSpPr>
        <p:spPr>
          <a:xfrm>
            <a:off x="2127584" y="3128379"/>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87" name="文本框 86"/>
          <p:cNvSpPr txBox="1"/>
          <p:nvPr/>
        </p:nvSpPr>
        <p:spPr>
          <a:xfrm>
            <a:off x="1724852" y="2152592"/>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L</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88" name="文本框 87"/>
          <p:cNvSpPr txBox="1"/>
          <p:nvPr/>
        </p:nvSpPr>
        <p:spPr>
          <a:xfrm>
            <a:off x="1356621" y="2921128"/>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grpSp>
        <p:nvGrpSpPr>
          <p:cNvPr id="89" name="组合 88"/>
          <p:cNvGrpSpPr/>
          <p:nvPr/>
        </p:nvGrpSpPr>
        <p:grpSpPr>
          <a:xfrm>
            <a:off x="2402581" y="2887846"/>
            <a:ext cx="1971304" cy="1174910"/>
            <a:chOff x="1477469" y="1423763"/>
            <a:chExt cx="1971304" cy="1174910"/>
          </a:xfrm>
        </p:grpSpPr>
        <p:pic>
          <p:nvPicPr>
            <p:cNvPr id="90" name="图片 89"/>
            <p:cNvPicPr>
              <a:picLocks noChangeAspect="1"/>
            </p:cNvPicPr>
            <p:nvPr/>
          </p:nvPicPr>
          <p:blipFill>
            <a:blip r:embed="rId2"/>
            <a:stretch>
              <a:fillRect/>
            </a:stretch>
          </p:blipFill>
          <p:spPr>
            <a:xfrm>
              <a:off x="1875283" y="2020184"/>
              <a:ext cx="762721" cy="578489"/>
            </a:xfrm>
            <a:prstGeom prst="rect">
              <a:avLst/>
            </a:prstGeom>
          </p:spPr>
        </p:pic>
        <p:sp>
          <p:nvSpPr>
            <p:cNvPr id="91" name="文本框 90"/>
            <p:cNvSpPr txBox="1"/>
            <p:nvPr/>
          </p:nvSpPr>
          <p:spPr>
            <a:xfrm>
              <a:off x="1477469" y="1423763"/>
              <a:ext cx="1971304"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将</a:t>
              </a:r>
              <a:r>
                <a:rPr lang="en-US" altLang="zh-CN" sz="2800" b="1" dirty="0">
                  <a:latin typeface="Times New Roman" panose="02020603050405020304" pitchFamily="18" charset="0"/>
                  <a:cs typeface="Times New Roman" panose="02020603050405020304" pitchFamily="18" charset="0"/>
                </a:rPr>
                <a:t>u</a:t>
              </a:r>
              <a:r>
                <a:rPr lang="zh-CN" altLang="en-US" sz="2800" b="1" dirty="0">
                  <a:latin typeface="Times New Roman" panose="02020603050405020304" pitchFamily="18" charset="0"/>
                  <a:cs typeface="Times New Roman" panose="02020603050405020304" pitchFamily="18" charset="0"/>
                </a:rPr>
                <a:t>拎起来</a:t>
              </a:r>
            </a:p>
          </p:txBody>
        </p:sp>
      </p:grpSp>
      <p:grpSp>
        <p:nvGrpSpPr>
          <p:cNvPr id="92" name="组合 91"/>
          <p:cNvGrpSpPr/>
          <p:nvPr/>
        </p:nvGrpSpPr>
        <p:grpSpPr>
          <a:xfrm>
            <a:off x="5425863" y="1978079"/>
            <a:ext cx="1971304" cy="1175170"/>
            <a:chOff x="1938155" y="1473442"/>
            <a:chExt cx="1971304" cy="1175170"/>
          </a:xfrm>
        </p:grpSpPr>
        <p:pic>
          <p:nvPicPr>
            <p:cNvPr id="93" name="图片 92"/>
            <p:cNvPicPr>
              <a:picLocks noChangeAspect="1"/>
            </p:cNvPicPr>
            <p:nvPr/>
          </p:nvPicPr>
          <p:blipFill>
            <a:blip r:embed="rId2"/>
            <a:stretch>
              <a:fillRect/>
            </a:stretch>
          </p:blipFill>
          <p:spPr>
            <a:xfrm>
              <a:off x="2128481" y="2070123"/>
              <a:ext cx="762721" cy="578489"/>
            </a:xfrm>
            <a:prstGeom prst="rect">
              <a:avLst/>
            </a:prstGeom>
          </p:spPr>
        </p:pic>
        <p:sp>
          <p:nvSpPr>
            <p:cNvPr id="94" name="文本框 93"/>
            <p:cNvSpPr txBox="1"/>
            <p:nvPr/>
          </p:nvSpPr>
          <p:spPr>
            <a:xfrm>
              <a:off x="1938155" y="1473442"/>
              <a:ext cx="1971304"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抖一抖</a:t>
              </a:r>
            </a:p>
          </p:txBody>
        </p:sp>
      </p:grpSp>
      <p:sp>
        <p:nvSpPr>
          <p:cNvPr id="95" name="右箭头 94"/>
          <p:cNvSpPr/>
          <p:nvPr/>
        </p:nvSpPr>
        <p:spPr>
          <a:xfrm>
            <a:off x="5471073" y="3298626"/>
            <a:ext cx="1228394" cy="706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组合 95"/>
          <p:cNvGrpSpPr/>
          <p:nvPr/>
        </p:nvGrpSpPr>
        <p:grpSpPr>
          <a:xfrm>
            <a:off x="6839621" y="1339372"/>
            <a:ext cx="5057943" cy="4550639"/>
            <a:chOff x="6839621" y="1339372"/>
            <a:chExt cx="5057943" cy="4550639"/>
          </a:xfrm>
        </p:grpSpPr>
        <p:grpSp>
          <p:nvGrpSpPr>
            <p:cNvPr id="97" name="组合 96"/>
            <p:cNvGrpSpPr/>
            <p:nvPr/>
          </p:nvGrpSpPr>
          <p:grpSpPr>
            <a:xfrm>
              <a:off x="6839621" y="1972514"/>
              <a:ext cx="5057943" cy="3917497"/>
              <a:chOff x="6805681" y="1843278"/>
              <a:chExt cx="5057943" cy="3917497"/>
            </a:xfrm>
          </p:grpSpPr>
          <p:sp>
            <p:nvSpPr>
              <p:cNvPr id="101" name="椭圆 100"/>
              <p:cNvSpPr/>
              <p:nvPr/>
            </p:nvSpPr>
            <p:spPr>
              <a:xfrm>
                <a:off x="9886621" y="270468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02" name="直接连接符 101"/>
              <p:cNvCxnSpPr>
                <a:stCxn id="120" idx="0"/>
                <a:endCxn id="101" idx="3"/>
              </p:cNvCxnSpPr>
              <p:nvPr/>
            </p:nvCxnSpPr>
            <p:spPr>
              <a:xfrm flipV="1">
                <a:off x="9454404" y="3257786"/>
                <a:ext cx="527114" cy="65604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05" idx="0"/>
                <a:endCxn id="101" idx="5"/>
              </p:cNvCxnSpPr>
              <p:nvPr/>
            </p:nvCxnSpPr>
            <p:spPr>
              <a:xfrm flipH="1" flipV="1">
                <a:off x="10439724" y="3257786"/>
                <a:ext cx="429773" cy="63123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a:off x="10176153" y="2073797"/>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05" name="矩形 104"/>
              <p:cNvSpPr/>
              <p:nvPr/>
            </p:nvSpPr>
            <p:spPr>
              <a:xfrm>
                <a:off x="10581045" y="3889023"/>
                <a:ext cx="576903" cy="1824691"/>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6" name="文本框 105"/>
              <p:cNvSpPr txBox="1"/>
              <p:nvPr/>
            </p:nvSpPr>
            <p:spPr>
              <a:xfrm>
                <a:off x="11478747" y="4569286"/>
                <a:ext cx="306279"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107" name="右大括号 106"/>
              <p:cNvSpPr/>
              <p:nvPr/>
            </p:nvSpPr>
            <p:spPr>
              <a:xfrm>
                <a:off x="11325385" y="3921286"/>
                <a:ext cx="136893"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椭圆 107"/>
              <p:cNvSpPr/>
              <p:nvPr/>
            </p:nvSpPr>
            <p:spPr>
              <a:xfrm>
                <a:off x="7465681" y="290562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109" name="直接连接符 108"/>
              <p:cNvCxnSpPr>
                <a:endCxn id="108" idx="3"/>
              </p:cNvCxnSpPr>
              <p:nvPr/>
            </p:nvCxnSpPr>
            <p:spPr>
              <a:xfrm flipV="1">
                <a:off x="7113740" y="3458728"/>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19" idx="0"/>
                <a:endCxn id="108" idx="5"/>
              </p:cNvCxnSpPr>
              <p:nvPr/>
            </p:nvCxnSpPr>
            <p:spPr>
              <a:xfrm flipH="1" flipV="1">
                <a:off x="8018784" y="3458728"/>
                <a:ext cx="328200" cy="4533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7613990" y="222926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12" name="矩形 111"/>
              <p:cNvSpPr/>
              <p:nvPr/>
            </p:nvSpPr>
            <p:spPr>
              <a:xfrm>
                <a:off x="6805681" y="3899493"/>
                <a:ext cx="576903" cy="1833695"/>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3" name="椭圆 112"/>
              <p:cNvSpPr/>
              <p:nvPr/>
            </p:nvSpPr>
            <p:spPr>
              <a:xfrm>
                <a:off x="8907942" y="184327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14" name="直接连接符 113"/>
              <p:cNvCxnSpPr>
                <a:stCxn id="113" idx="3"/>
              </p:cNvCxnSpPr>
              <p:nvPr/>
            </p:nvCxnSpPr>
            <p:spPr>
              <a:xfrm flipH="1">
                <a:off x="7910837" y="2396381"/>
                <a:ext cx="1092002" cy="5243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endCxn id="101" idx="1"/>
              </p:cNvCxnSpPr>
              <p:nvPr/>
            </p:nvCxnSpPr>
            <p:spPr>
              <a:xfrm>
                <a:off x="9496938" y="2371061"/>
                <a:ext cx="484580" cy="42851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9160641" y="5281709"/>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119" name="矩形 118"/>
              <p:cNvSpPr/>
              <p:nvPr/>
            </p:nvSpPr>
            <p:spPr>
              <a:xfrm>
                <a:off x="8058532" y="3912052"/>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0" name="矩形 119"/>
              <p:cNvSpPr/>
              <p:nvPr/>
            </p:nvSpPr>
            <p:spPr>
              <a:xfrm>
                <a:off x="9165952" y="3913829"/>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1" name="右大括号 120"/>
              <p:cNvSpPr/>
              <p:nvPr/>
            </p:nvSpPr>
            <p:spPr>
              <a:xfrm>
                <a:off x="9861081" y="3950207"/>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文本框 121"/>
              <p:cNvSpPr txBox="1"/>
              <p:nvPr/>
            </p:nvSpPr>
            <p:spPr>
              <a:xfrm>
                <a:off x="9891441" y="4487593"/>
                <a:ext cx="35910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117" name="文本框 116"/>
              <p:cNvSpPr txBox="1"/>
              <p:nvPr/>
            </p:nvSpPr>
            <p:spPr>
              <a:xfrm>
                <a:off x="8507380" y="4231764"/>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118" name="右大括号 117"/>
              <p:cNvSpPr/>
              <p:nvPr/>
            </p:nvSpPr>
            <p:spPr>
              <a:xfrm>
                <a:off x="8349590" y="3964069"/>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98" name="文本框 97"/>
            <p:cNvSpPr txBox="1"/>
            <p:nvPr/>
          </p:nvSpPr>
          <p:spPr>
            <a:xfrm>
              <a:off x="8963233" y="133937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99" name="右大括号 98"/>
            <p:cNvSpPr/>
            <p:nvPr/>
          </p:nvSpPr>
          <p:spPr>
            <a:xfrm>
              <a:off x="7541759" y="4079443"/>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文本框 99"/>
            <p:cNvSpPr txBox="1"/>
            <p:nvPr/>
          </p:nvSpPr>
          <p:spPr>
            <a:xfrm>
              <a:off x="7572119" y="4616829"/>
              <a:ext cx="35910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50685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9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3382" y="490371"/>
            <a:ext cx="11175183" cy="769441"/>
          </a:xfrm>
          <a:prstGeom prst="rect">
            <a:avLst/>
          </a:prstGeom>
          <a:noFill/>
        </p:spPr>
        <p:txBody>
          <a:bodyPr wrap="square" rtlCol="0">
            <a:spAutoFit/>
          </a:bodyPr>
          <a:lstStyle/>
          <a:p>
            <a:r>
              <a:rPr lang="zh-CN" altLang="en-US" sz="4400" dirty="0">
                <a:latin typeface="Times New Roman" panose="02020603050405020304" pitchFamily="18" charset="0"/>
                <a:cs typeface="Times New Roman" panose="02020603050405020304" pitchFamily="18" charset="0"/>
              </a:rPr>
              <a:t>情况三（</a:t>
            </a:r>
            <a:r>
              <a:rPr lang="en-US" altLang="zh-CN" sz="4400" dirty="0">
                <a:latin typeface="Times New Roman" panose="02020603050405020304" pitchFamily="18" charset="0"/>
                <a:cs typeface="Times New Roman" panose="02020603050405020304" pitchFamily="18" charset="0"/>
              </a:rPr>
              <a:t>3</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LR</a:t>
            </a:r>
            <a:r>
              <a:rPr lang="zh-CN" altLang="en-US" sz="4400" dirty="0">
                <a:latin typeface="Times New Roman" panose="02020603050405020304" pitchFamily="18" charset="0"/>
                <a:cs typeface="Times New Roman" panose="02020603050405020304" pitchFamily="18" charset="0"/>
              </a:rPr>
              <a:t>旋转</a:t>
            </a:r>
          </a:p>
        </p:txBody>
      </p:sp>
      <p:grpSp>
        <p:nvGrpSpPr>
          <p:cNvPr id="25" name="组合 24"/>
          <p:cNvGrpSpPr/>
          <p:nvPr/>
        </p:nvGrpSpPr>
        <p:grpSpPr>
          <a:xfrm>
            <a:off x="48621" y="1225214"/>
            <a:ext cx="5366011" cy="5271562"/>
            <a:chOff x="6805681" y="1378238"/>
            <a:chExt cx="5366011" cy="5271562"/>
          </a:xfrm>
        </p:grpSpPr>
        <p:sp>
          <p:nvSpPr>
            <p:cNvPr id="14" name="椭圆 13"/>
            <p:cNvSpPr/>
            <p:nvPr/>
          </p:nvSpPr>
          <p:spPr>
            <a:xfrm>
              <a:off x="9530564" y="19185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15" name="直接连接符 14"/>
            <p:cNvCxnSpPr>
              <a:stCxn id="23" idx="0"/>
              <a:endCxn id="14" idx="3"/>
            </p:cNvCxnSpPr>
            <p:nvPr/>
          </p:nvCxnSpPr>
          <p:spPr>
            <a:xfrm flipV="1">
              <a:off x="7789681" y="2471699"/>
              <a:ext cx="1835780" cy="43392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9" idx="0"/>
              <a:endCxn id="14" idx="5"/>
            </p:cNvCxnSpPr>
            <p:nvPr/>
          </p:nvCxnSpPr>
          <p:spPr>
            <a:xfrm flipH="1" flipV="1">
              <a:off x="10083667" y="2471699"/>
              <a:ext cx="1212571" cy="44906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995195" y="1378238"/>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9" name="矩形 18"/>
            <p:cNvSpPr/>
            <p:nvPr/>
          </p:nvSpPr>
          <p:spPr>
            <a:xfrm>
              <a:off x="11007786" y="292076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文本框 19"/>
            <p:cNvSpPr txBox="1"/>
            <p:nvPr/>
          </p:nvSpPr>
          <p:spPr>
            <a:xfrm>
              <a:off x="11828566" y="3553625"/>
              <a:ext cx="34312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22" name="右大括号 21"/>
            <p:cNvSpPr/>
            <p:nvPr/>
          </p:nvSpPr>
          <p:spPr>
            <a:xfrm>
              <a:off x="11675204" y="2905625"/>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椭圆 22"/>
            <p:cNvSpPr/>
            <p:nvPr/>
          </p:nvSpPr>
          <p:spPr>
            <a:xfrm>
              <a:off x="7465681" y="290562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26" name="直接连接符 25"/>
            <p:cNvCxnSpPr>
              <a:endCxn id="23" idx="3"/>
            </p:cNvCxnSpPr>
            <p:nvPr/>
          </p:nvCxnSpPr>
          <p:spPr>
            <a:xfrm flipV="1">
              <a:off x="7113740" y="3458728"/>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3" idx="0"/>
              <a:endCxn id="23" idx="6"/>
            </p:cNvCxnSpPr>
            <p:nvPr/>
          </p:nvCxnSpPr>
          <p:spPr>
            <a:xfrm flipH="1" flipV="1">
              <a:off x="8113681" y="3229625"/>
              <a:ext cx="748118" cy="48169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7613990" y="2229262"/>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55" name="矩形 54"/>
            <p:cNvSpPr/>
            <p:nvPr/>
          </p:nvSpPr>
          <p:spPr>
            <a:xfrm>
              <a:off x="6805681" y="389949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3" name="椭圆 62"/>
            <p:cNvSpPr/>
            <p:nvPr/>
          </p:nvSpPr>
          <p:spPr>
            <a:xfrm>
              <a:off x="8537799" y="371132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71" name="直接连接符 70"/>
            <p:cNvCxnSpPr>
              <a:stCxn id="63" idx="3"/>
            </p:cNvCxnSpPr>
            <p:nvPr/>
          </p:nvCxnSpPr>
          <p:spPr>
            <a:xfrm flipH="1">
              <a:off x="8207856" y="4264424"/>
              <a:ext cx="424840" cy="4963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3" idx="5"/>
            </p:cNvCxnSpPr>
            <p:nvPr/>
          </p:nvCxnSpPr>
          <p:spPr>
            <a:xfrm>
              <a:off x="9090902" y="4264424"/>
              <a:ext cx="445095" cy="4963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216064" y="6170734"/>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83" name="文本框 82"/>
            <p:cNvSpPr txBox="1"/>
            <p:nvPr/>
          </p:nvSpPr>
          <p:spPr>
            <a:xfrm>
              <a:off x="8525636" y="5190827"/>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84" name="右大括号 83"/>
            <p:cNvSpPr/>
            <p:nvPr/>
          </p:nvSpPr>
          <p:spPr>
            <a:xfrm>
              <a:off x="8512571" y="4842757"/>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7910837" y="4805778"/>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2" name="矩形 41"/>
            <p:cNvSpPr/>
            <p:nvPr/>
          </p:nvSpPr>
          <p:spPr>
            <a:xfrm>
              <a:off x="9216064" y="4804149"/>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3" name="右大括号 42"/>
            <p:cNvSpPr/>
            <p:nvPr/>
          </p:nvSpPr>
          <p:spPr>
            <a:xfrm>
              <a:off x="9912664" y="4862661"/>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p:cNvSpPr txBox="1"/>
            <p:nvPr/>
          </p:nvSpPr>
          <p:spPr>
            <a:xfrm>
              <a:off x="10076652" y="5453096"/>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sp>
        <p:nvSpPr>
          <p:cNvPr id="66" name="文本框 65"/>
          <p:cNvSpPr txBox="1"/>
          <p:nvPr/>
        </p:nvSpPr>
        <p:spPr>
          <a:xfrm>
            <a:off x="2127584" y="3128379"/>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95" name="右箭头 94"/>
          <p:cNvSpPr/>
          <p:nvPr/>
        </p:nvSpPr>
        <p:spPr>
          <a:xfrm>
            <a:off x="5471073" y="3298626"/>
            <a:ext cx="1228394" cy="706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组合 95"/>
          <p:cNvGrpSpPr/>
          <p:nvPr/>
        </p:nvGrpSpPr>
        <p:grpSpPr>
          <a:xfrm>
            <a:off x="6839621" y="1339372"/>
            <a:ext cx="5057943" cy="4550639"/>
            <a:chOff x="6839621" y="1339372"/>
            <a:chExt cx="5057943" cy="4550639"/>
          </a:xfrm>
        </p:grpSpPr>
        <p:grpSp>
          <p:nvGrpSpPr>
            <p:cNvPr id="97" name="组合 96"/>
            <p:cNvGrpSpPr/>
            <p:nvPr/>
          </p:nvGrpSpPr>
          <p:grpSpPr>
            <a:xfrm>
              <a:off x="6839621" y="1972514"/>
              <a:ext cx="5057943" cy="3917497"/>
              <a:chOff x="6805681" y="1843278"/>
              <a:chExt cx="5057943" cy="3917497"/>
            </a:xfrm>
          </p:grpSpPr>
          <p:sp>
            <p:nvSpPr>
              <p:cNvPr id="101" name="椭圆 100"/>
              <p:cNvSpPr/>
              <p:nvPr/>
            </p:nvSpPr>
            <p:spPr>
              <a:xfrm>
                <a:off x="9886621" y="270468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02" name="直接连接符 101"/>
              <p:cNvCxnSpPr>
                <a:stCxn id="120" idx="0"/>
                <a:endCxn id="101" idx="3"/>
              </p:cNvCxnSpPr>
              <p:nvPr/>
            </p:nvCxnSpPr>
            <p:spPr>
              <a:xfrm flipV="1">
                <a:off x="9454404" y="3257786"/>
                <a:ext cx="527114" cy="65604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05" idx="0"/>
                <a:endCxn id="101" idx="5"/>
              </p:cNvCxnSpPr>
              <p:nvPr/>
            </p:nvCxnSpPr>
            <p:spPr>
              <a:xfrm flipH="1" flipV="1">
                <a:off x="10439724" y="3257786"/>
                <a:ext cx="429773" cy="63123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a:off x="10176153" y="2073797"/>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05" name="矩形 104"/>
              <p:cNvSpPr/>
              <p:nvPr/>
            </p:nvSpPr>
            <p:spPr>
              <a:xfrm>
                <a:off x="10581045" y="3889023"/>
                <a:ext cx="576903" cy="1824691"/>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6" name="文本框 105"/>
              <p:cNvSpPr txBox="1"/>
              <p:nvPr/>
            </p:nvSpPr>
            <p:spPr>
              <a:xfrm>
                <a:off x="11478747" y="4569286"/>
                <a:ext cx="306279"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107" name="右大括号 106"/>
              <p:cNvSpPr/>
              <p:nvPr/>
            </p:nvSpPr>
            <p:spPr>
              <a:xfrm>
                <a:off x="11325385" y="3921286"/>
                <a:ext cx="136893"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椭圆 107"/>
              <p:cNvSpPr/>
              <p:nvPr/>
            </p:nvSpPr>
            <p:spPr>
              <a:xfrm>
                <a:off x="7465681" y="290562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09" name="直接连接符 108"/>
              <p:cNvCxnSpPr>
                <a:endCxn id="108" idx="3"/>
              </p:cNvCxnSpPr>
              <p:nvPr/>
            </p:nvCxnSpPr>
            <p:spPr>
              <a:xfrm flipV="1">
                <a:off x="7113740" y="3458728"/>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19" idx="0"/>
                <a:endCxn id="108" idx="5"/>
              </p:cNvCxnSpPr>
              <p:nvPr/>
            </p:nvCxnSpPr>
            <p:spPr>
              <a:xfrm flipH="1" flipV="1">
                <a:off x="8018784" y="3458728"/>
                <a:ext cx="328200" cy="4533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7613990" y="222926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12" name="矩形 111"/>
              <p:cNvSpPr/>
              <p:nvPr/>
            </p:nvSpPr>
            <p:spPr>
              <a:xfrm>
                <a:off x="6805681" y="3899493"/>
                <a:ext cx="576903" cy="1833695"/>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3" name="椭圆 112"/>
              <p:cNvSpPr/>
              <p:nvPr/>
            </p:nvSpPr>
            <p:spPr>
              <a:xfrm>
                <a:off x="8907942" y="184327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14" name="直接连接符 113"/>
              <p:cNvCxnSpPr>
                <a:stCxn id="113" idx="3"/>
              </p:cNvCxnSpPr>
              <p:nvPr/>
            </p:nvCxnSpPr>
            <p:spPr>
              <a:xfrm flipH="1">
                <a:off x="7910837" y="2396381"/>
                <a:ext cx="1092002" cy="5243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endCxn id="101" idx="1"/>
              </p:cNvCxnSpPr>
              <p:nvPr/>
            </p:nvCxnSpPr>
            <p:spPr>
              <a:xfrm>
                <a:off x="9496938" y="2371061"/>
                <a:ext cx="484580" cy="42851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9160641" y="5281709"/>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119" name="矩形 118"/>
              <p:cNvSpPr/>
              <p:nvPr/>
            </p:nvSpPr>
            <p:spPr>
              <a:xfrm>
                <a:off x="8058532" y="3912052"/>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0" name="矩形 119"/>
              <p:cNvSpPr/>
              <p:nvPr/>
            </p:nvSpPr>
            <p:spPr>
              <a:xfrm>
                <a:off x="9165952" y="3913829"/>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1" name="右大括号 120"/>
              <p:cNvSpPr/>
              <p:nvPr/>
            </p:nvSpPr>
            <p:spPr>
              <a:xfrm>
                <a:off x="9861081" y="3950207"/>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文本框 121"/>
              <p:cNvSpPr txBox="1"/>
              <p:nvPr/>
            </p:nvSpPr>
            <p:spPr>
              <a:xfrm>
                <a:off x="9891441" y="4487593"/>
                <a:ext cx="35910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117" name="文本框 116"/>
              <p:cNvSpPr txBox="1"/>
              <p:nvPr/>
            </p:nvSpPr>
            <p:spPr>
              <a:xfrm>
                <a:off x="8507380" y="4231764"/>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118" name="右大括号 117"/>
              <p:cNvSpPr/>
              <p:nvPr/>
            </p:nvSpPr>
            <p:spPr>
              <a:xfrm>
                <a:off x="8349590" y="3964069"/>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98" name="文本框 97"/>
            <p:cNvSpPr txBox="1"/>
            <p:nvPr/>
          </p:nvSpPr>
          <p:spPr>
            <a:xfrm>
              <a:off x="8963233" y="133937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99" name="右大括号 98"/>
            <p:cNvSpPr/>
            <p:nvPr/>
          </p:nvSpPr>
          <p:spPr>
            <a:xfrm>
              <a:off x="7541759" y="4079443"/>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文本框 99"/>
            <p:cNvSpPr txBox="1"/>
            <p:nvPr/>
          </p:nvSpPr>
          <p:spPr>
            <a:xfrm>
              <a:off x="7572119" y="4616829"/>
              <a:ext cx="35910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grpSp>
        <p:nvGrpSpPr>
          <p:cNvPr id="64" name="组合 63"/>
          <p:cNvGrpSpPr/>
          <p:nvPr/>
        </p:nvGrpSpPr>
        <p:grpSpPr>
          <a:xfrm>
            <a:off x="2505694" y="1542852"/>
            <a:ext cx="6331234" cy="2475407"/>
            <a:chOff x="2505694" y="1542852"/>
            <a:chExt cx="6331234" cy="2475407"/>
          </a:xfrm>
        </p:grpSpPr>
        <p:cxnSp>
          <p:nvCxnSpPr>
            <p:cNvPr id="65" name="直接箭头连接符 64"/>
            <p:cNvCxnSpPr/>
            <p:nvPr/>
          </p:nvCxnSpPr>
          <p:spPr>
            <a:xfrm flipV="1">
              <a:off x="2505694" y="1972514"/>
              <a:ext cx="6331234" cy="2045745"/>
            </a:xfrm>
            <a:prstGeom prst="straightConnector1">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5040771" y="1542852"/>
              <a:ext cx="3340152" cy="954107"/>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1. u</a:t>
              </a:r>
              <a:r>
                <a:rPr lang="zh-CN" altLang="en-US" sz="2800" b="1" dirty="0">
                  <a:latin typeface="Times New Roman" panose="02020603050405020304" pitchFamily="18" charset="0"/>
                  <a:cs typeface="Times New Roman" panose="02020603050405020304" pitchFamily="18" charset="0"/>
                </a:rPr>
                <a:t>抛弃自己的后代，取代</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的位置</a:t>
              </a:r>
            </a:p>
          </p:txBody>
        </p:sp>
      </p:grpSp>
    </p:spTree>
    <p:extLst>
      <p:ext uri="{BB962C8B-B14F-4D97-AF65-F5344CB8AC3E}">
        <p14:creationId xmlns:p14="http://schemas.microsoft.com/office/powerpoint/2010/main" val="310955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3382" y="490371"/>
            <a:ext cx="11175183" cy="769441"/>
          </a:xfrm>
          <a:prstGeom prst="rect">
            <a:avLst/>
          </a:prstGeom>
          <a:noFill/>
        </p:spPr>
        <p:txBody>
          <a:bodyPr wrap="square" rtlCol="0">
            <a:spAutoFit/>
          </a:bodyPr>
          <a:lstStyle/>
          <a:p>
            <a:r>
              <a:rPr lang="zh-CN" altLang="en-US" sz="4400" dirty="0">
                <a:latin typeface="Times New Roman" panose="02020603050405020304" pitchFamily="18" charset="0"/>
                <a:cs typeface="Times New Roman" panose="02020603050405020304" pitchFamily="18" charset="0"/>
              </a:rPr>
              <a:t>情况三（</a:t>
            </a:r>
            <a:r>
              <a:rPr lang="en-US" altLang="zh-CN" sz="4400" dirty="0">
                <a:latin typeface="Times New Roman" panose="02020603050405020304" pitchFamily="18" charset="0"/>
                <a:cs typeface="Times New Roman" panose="02020603050405020304" pitchFamily="18" charset="0"/>
              </a:rPr>
              <a:t>3</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LR</a:t>
            </a:r>
            <a:r>
              <a:rPr lang="zh-CN" altLang="en-US" sz="4400" dirty="0">
                <a:latin typeface="Times New Roman" panose="02020603050405020304" pitchFamily="18" charset="0"/>
                <a:cs typeface="Times New Roman" panose="02020603050405020304" pitchFamily="18" charset="0"/>
              </a:rPr>
              <a:t>旋转</a:t>
            </a:r>
          </a:p>
        </p:txBody>
      </p:sp>
      <p:grpSp>
        <p:nvGrpSpPr>
          <p:cNvPr id="25" name="组合 24"/>
          <p:cNvGrpSpPr/>
          <p:nvPr/>
        </p:nvGrpSpPr>
        <p:grpSpPr>
          <a:xfrm>
            <a:off x="48621" y="1225214"/>
            <a:ext cx="5366011" cy="5271562"/>
            <a:chOff x="6805681" y="1378238"/>
            <a:chExt cx="5366011" cy="5271562"/>
          </a:xfrm>
        </p:grpSpPr>
        <p:sp>
          <p:nvSpPr>
            <p:cNvPr id="14" name="椭圆 13"/>
            <p:cNvSpPr/>
            <p:nvPr/>
          </p:nvSpPr>
          <p:spPr>
            <a:xfrm>
              <a:off x="9530564" y="19185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15" name="直接连接符 14"/>
            <p:cNvCxnSpPr>
              <a:stCxn id="23" idx="0"/>
              <a:endCxn id="14" idx="3"/>
            </p:cNvCxnSpPr>
            <p:nvPr/>
          </p:nvCxnSpPr>
          <p:spPr>
            <a:xfrm flipV="1">
              <a:off x="7789681" y="2471699"/>
              <a:ext cx="1835780" cy="43392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9" idx="0"/>
              <a:endCxn id="14" idx="5"/>
            </p:cNvCxnSpPr>
            <p:nvPr/>
          </p:nvCxnSpPr>
          <p:spPr>
            <a:xfrm flipH="1" flipV="1">
              <a:off x="10083667" y="2471699"/>
              <a:ext cx="1212571" cy="44906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995195" y="1378238"/>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9" name="矩形 18"/>
            <p:cNvSpPr/>
            <p:nvPr/>
          </p:nvSpPr>
          <p:spPr>
            <a:xfrm>
              <a:off x="11007786" y="292076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文本框 19"/>
            <p:cNvSpPr txBox="1"/>
            <p:nvPr/>
          </p:nvSpPr>
          <p:spPr>
            <a:xfrm>
              <a:off x="11828566" y="3553625"/>
              <a:ext cx="34312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22" name="右大括号 21"/>
            <p:cNvSpPr/>
            <p:nvPr/>
          </p:nvSpPr>
          <p:spPr>
            <a:xfrm>
              <a:off x="11675204" y="2905625"/>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椭圆 22"/>
            <p:cNvSpPr/>
            <p:nvPr/>
          </p:nvSpPr>
          <p:spPr>
            <a:xfrm>
              <a:off x="7465681" y="290562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26" name="直接连接符 25"/>
            <p:cNvCxnSpPr>
              <a:endCxn id="23" idx="3"/>
            </p:cNvCxnSpPr>
            <p:nvPr/>
          </p:nvCxnSpPr>
          <p:spPr>
            <a:xfrm flipV="1">
              <a:off x="7113740" y="3458728"/>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3" idx="0"/>
              <a:endCxn id="23" idx="6"/>
            </p:cNvCxnSpPr>
            <p:nvPr/>
          </p:nvCxnSpPr>
          <p:spPr>
            <a:xfrm flipH="1" flipV="1">
              <a:off x="8113681" y="3229625"/>
              <a:ext cx="748118" cy="48169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7613990" y="2229262"/>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55" name="矩形 54"/>
            <p:cNvSpPr/>
            <p:nvPr/>
          </p:nvSpPr>
          <p:spPr>
            <a:xfrm>
              <a:off x="6805681" y="389949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3" name="椭圆 62"/>
            <p:cNvSpPr/>
            <p:nvPr/>
          </p:nvSpPr>
          <p:spPr>
            <a:xfrm>
              <a:off x="8537799" y="371132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71" name="直接连接符 70"/>
            <p:cNvCxnSpPr>
              <a:stCxn id="63" idx="3"/>
            </p:cNvCxnSpPr>
            <p:nvPr/>
          </p:nvCxnSpPr>
          <p:spPr>
            <a:xfrm flipH="1">
              <a:off x="8207856" y="4264424"/>
              <a:ext cx="424840" cy="4963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3" idx="5"/>
            </p:cNvCxnSpPr>
            <p:nvPr/>
          </p:nvCxnSpPr>
          <p:spPr>
            <a:xfrm>
              <a:off x="9090902" y="4264424"/>
              <a:ext cx="445095" cy="4963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216064" y="6170734"/>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83" name="文本框 82"/>
            <p:cNvSpPr txBox="1"/>
            <p:nvPr/>
          </p:nvSpPr>
          <p:spPr>
            <a:xfrm>
              <a:off x="8525636" y="5190827"/>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84" name="右大括号 83"/>
            <p:cNvSpPr/>
            <p:nvPr/>
          </p:nvSpPr>
          <p:spPr>
            <a:xfrm>
              <a:off x="8512571" y="4842757"/>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7910837" y="4805778"/>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2" name="矩形 41"/>
            <p:cNvSpPr/>
            <p:nvPr/>
          </p:nvSpPr>
          <p:spPr>
            <a:xfrm>
              <a:off x="9216064" y="4804149"/>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3" name="右大括号 42"/>
            <p:cNvSpPr/>
            <p:nvPr/>
          </p:nvSpPr>
          <p:spPr>
            <a:xfrm>
              <a:off x="9912664" y="4862661"/>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p:cNvSpPr txBox="1"/>
            <p:nvPr/>
          </p:nvSpPr>
          <p:spPr>
            <a:xfrm>
              <a:off x="10076652" y="5453096"/>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sp>
        <p:nvSpPr>
          <p:cNvPr id="66" name="文本框 65"/>
          <p:cNvSpPr txBox="1"/>
          <p:nvPr/>
        </p:nvSpPr>
        <p:spPr>
          <a:xfrm>
            <a:off x="2127584" y="3128379"/>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95" name="右箭头 94"/>
          <p:cNvSpPr/>
          <p:nvPr/>
        </p:nvSpPr>
        <p:spPr>
          <a:xfrm>
            <a:off x="5471073" y="3298626"/>
            <a:ext cx="1228394" cy="706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组合 95"/>
          <p:cNvGrpSpPr/>
          <p:nvPr/>
        </p:nvGrpSpPr>
        <p:grpSpPr>
          <a:xfrm>
            <a:off x="6839621" y="1339372"/>
            <a:ext cx="5057943" cy="4550639"/>
            <a:chOff x="6839621" y="1339372"/>
            <a:chExt cx="5057943" cy="4550639"/>
          </a:xfrm>
        </p:grpSpPr>
        <p:grpSp>
          <p:nvGrpSpPr>
            <p:cNvPr id="97" name="组合 96"/>
            <p:cNvGrpSpPr/>
            <p:nvPr/>
          </p:nvGrpSpPr>
          <p:grpSpPr>
            <a:xfrm>
              <a:off x="6839621" y="1972514"/>
              <a:ext cx="5057943" cy="3917497"/>
              <a:chOff x="6805681" y="1843278"/>
              <a:chExt cx="5057943" cy="3917497"/>
            </a:xfrm>
          </p:grpSpPr>
          <p:sp>
            <p:nvSpPr>
              <p:cNvPr id="101" name="椭圆 100"/>
              <p:cNvSpPr/>
              <p:nvPr/>
            </p:nvSpPr>
            <p:spPr>
              <a:xfrm>
                <a:off x="9886621" y="270468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02" name="直接连接符 101"/>
              <p:cNvCxnSpPr>
                <a:stCxn id="120" idx="0"/>
                <a:endCxn id="101" idx="3"/>
              </p:cNvCxnSpPr>
              <p:nvPr/>
            </p:nvCxnSpPr>
            <p:spPr>
              <a:xfrm flipV="1">
                <a:off x="9454404" y="3257786"/>
                <a:ext cx="527114" cy="65604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05" idx="0"/>
                <a:endCxn id="101" idx="5"/>
              </p:cNvCxnSpPr>
              <p:nvPr/>
            </p:nvCxnSpPr>
            <p:spPr>
              <a:xfrm flipH="1" flipV="1">
                <a:off x="10439724" y="3257786"/>
                <a:ext cx="429773" cy="63123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a:off x="10176153" y="2073797"/>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05" name="矩形 104"/>
              <p:cNvSpPr/>
              <p:nvPr/>
            </p:nvSpPr>
            <p:spPr>
              <a:xfrm>
                <a:off x="10581045" y="3889023"/>
                <a:ext cx="576903" cy="1824691"/>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6" name="文本框 105"/>
              <p:cNvSpPr txBox="1"/>
              <p:nvPr/>
            </p:nvSpPr>
            <p:spPr>
              <a:xfrm>
                <a:off x="11478747" y="4569286"/>
                <a:ext cx="306279"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107" name="右大括号 106"/>
              <p:cNvSpPr/>
              <p:nvPr/>
            </p:nvSpPr>
            <p:spPr>
              <a:xfrm>
                <a:off x="11325385" y="3921286"/>
                <a:ext cx="136893"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椭圆 107"/>
              <p:cNvSpPr/>
              <p:nvPr/>
            </p:nvSpPr>
            <p:spPr>
              <a:xfrm>
                <a:off x="7465681" y="290562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09" name="直接连接符 108"/>
              <p:cNvCxnSpPr>
                <a:endCxn id="108" idx="3"/>
              </p:cNvCxnSpPr>
              <p:nvPr/>
            </p:nvCxnSpPr>
            <p:spPr>
              <a:xfrm flipV="1">
                <a:off x="7113740" y="3458728"/>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19" idx="0"/>
                <a:endCxn id="108" idx="5"/>
              </p:cNvCxnSpPr>
              <p:nvPr/>
            </p:nvCxnSpPr>
            <p:spPr>
              <a:xfrm flipH="1" flipV="1">
                <a:off x="8018784" y="3458728"/>
                <a:ext cx="328200" cy="4533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7613990" y="222926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12" name="矩形 111"/>
              <p:cNvSpPr/>
              <p:nvPr/>
            </p:nvSpPr>
            <p:spPr>
              <a:xfrm>
                <a:off x="6805681" y="3899493"/>
                <a:ext cx="576903" cy="1833695"/>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3" name="椭圆 112"/>
              <p:cNvSpPr/>
              <p:nvPr/>
            </p:nvSpPr>
            <p:spPr>
              <a:xfrm>
                <a:off x="8907942" y="184327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14" name="直接连接符 113"/>
              <p:cNvCxnSpPr>
                <a:stCxn id="113" idx="3"/>
              </p:cNvCxnSpPr>
              <p:nvPr/>
            </p:nvCxnSpPr>
            <p:spPr>
              <a:xfrm flipH="1">
                <a:off x="7910837" y="2396381"/>
                <a:ext cx="1092002" cy="5243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endCxn id="101" idx="1"/>
              </p:cNvCxnSpPr>
              <p:nvPr/>
            </p:nvCxnSpPr>
            <p:spPr>
              <a:xfrm>
                <a:off x="9496938" y="2371061"/>
                <a:ext cx="484580" cy="42851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9160641" y="5281709"/>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119" name="矩形 118"/>
              <p:cNvSpPr/>
              <p:nvPr/>
            </p:nvSpPr>
            <p:spPr>
              <a:xfrm>
                <a:off x="8058532" y="3912052"/>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0" name="矩形 119"/>
              <p:cNvSpPr/>
              <p:nvPr/>
            </p:nvSpPr>
            <p:spPr>
              <a:xfrm>
                <a:off x="9165952" y="3913829"/>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1" name="右大括号 120"/>
              <p:cNvSpPr/>
              <p:nvPr/>
            </p:nvSpPr>
            <p:spPr>
              <a:xfrm>
                <a:off x="9861081" y="3950207"/>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文本框 121"/>
              <p:cNvSpPr txBox="1"/>
              <p:nvPr/>
            </p:nvSpPr>
            <p:spPr>
              <a:xfrm>
                <a:off x="9891441" y="4487593"/>
                <a:ext cx="35910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117" name="文本框 116"/>
              <p:cNvSpPr txBox="1"/>
              <p:nvPr/>
            </p:nvSpPr>
            <p:spPr>
              <a:xfrm>
                <a:off x="8507380" y="4231764"/>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118" name="右大括号 117"/>
              <p:cNvSpPr/>
              <p:nvPr/>
            </p:nvSpPr>
            <p:spPr>
              <a:xfrm>
                <a:off x="8349590" y="3964069"/>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98" name="文本框 97"/>
            <p:cNvSpPr txBox="1"/>
            <p:nvPr/>
          </p:nvSpPr>
          <p:spPr>
            <a:xfrm>
              <a:off x="8963233" y="133937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99" name="右大括号 98"/>
            <p:cNvSpPr/>
            <p:nvPr/>
          </p:nvSpPr>
          <p:spPr>
            <a:xfrm>
              <a:off x="7541759" y="4079443"/>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文本框 99"/>
            <p:cNvSpPr txBox="1"/>
            <p:nvPr/>
          </p:nvSpPr>
          <p:spPr>
            <a:xfrm>
              <a:off x="7572119" y="4616829"/>
              <a:ext cx="35910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grpSp>
        <p:nvGrpSpPr>
          <p:cNvPr id="58" name="组合 57"/>
          <p:cNvGrpSpPr/>
          <p:nvPr/>
        </p:nvGrpSpPr>
        <p:grpSpPr>
          <a:xfrm>
            <a:off x="1105156" y="1481967"/>
            <a:ext cx="8759337" cy="1473301"/>
            <a:chOff x="1105156" y="1481967"/>
            <a:chExt cx="8759337" cy="1473301"/>
          </a:xfrm>
        </p:grpSpPr>
        <p:grpSp>
          <p:nvGrpSpPr>
            <p:cNvPr id="59" name="组合 58"/>
            <p:cNvGrpSpPr/>
            <p:nvPr/>
          </p:nvGrpSpPr>
          <p:grpSpPr>
            <a:xfrm>
              <a:off x="3541466" y="1481967"/>
              <a:ext cx="6323027" cy="1374649"/>
              <a:chOff x="3541466" y="1481967"/>
              <a:chExt cx="6323027" cy="1374649"/>
            </a:xfrm>
          </p:grpSpPr>
          <p:cxnSp>
            <p:nvCxnSpPr>
              <p:cNvPr id="61" name="直接箭头连接符 60"/>
              <p:cNvCxnSpPr/>
              <p:nvPr/>
            </p:nvCxnSpPr>
            <p:spPr>
              <a:xfrm>
                <a:off x="3541466" y="1707613"/>
                <a:ext cx="6323027" cy="1149003"/>
              </a:xfrm>
              <a:prstGeom prst="straightConnector1">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4618038" y="1481967"/>
                <a:ext cx="3340152" cy="954107"/>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2. r</a:t>
                </a:r>
                <a:r>
                  <a:rPr lang="zh-CN" altLang="en-US" sz="2800" b="1" dirty="0">
                    <a:latin typeface="Times New Roman" panose="02020603050405020304" pitchFamily="18" charset="0"/>
                    <a:cs typeface="Times New Roman" panose="02020603050405020304" pitchFamily="18" charset="0"/>
                  </a:rPr>
                  <a:t>与</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分别成为</a:t>
                </a:r>
                <a:r>
                  <a:rPr lang="en-US" altLang="zh-CN" sz="2800" b="1" dirty="0">
                    <a:latin typeface="Times New Roman" panose="02020603050405020304" pitchFamily="18" charset="0"/>
                    <a:cs typeface="Times New Roman" panose="02020603050405020304" pitchFamily="18" charset="0"/>
                  </a:rPr>
                  <a:t>u</a:t>
                </a:r>
                <a:r>
                  <a:rPr lang="zh-CN" altLang="en-US" sz="2800" b="1" dirty="0">
                    <a:latin typeface="Times New Roman" panose="02020603050405020304" pitchFamily="18" charset="0"/>
                    <a:cs typeface="Times New Roman" panose="02020603050405020304" pitchFamily="18" charset="0"/>
                  </a:rPr>
                  <a:t>的左右孩子</a:t>
                </a:r>
              </a:p>
            </p:txBody>
          </p:sp>
        </p:grpSp>
        <p:cxnSp>
          <p:nvCxnSpPr>
            <p:cNvPr id="60" name="直接箭头连接符 59"/>
            <p:cNvCxnSpPr/>
            <p:nvPr/>
          </p:nvCxnSpPr>
          <p:spPr>
            <a:xfrm>
              <a:off x="1105156" y="2714556"/>
              <a:ext cx="6436603" cy="240712"/>
            </a:xfrm>
            <a:prstGeom prst="straightConnector1">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5856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3382" y="490371"/>
            <a:ext cx="11175183" cy="769441"/>
          </a:xfrm>
          <a:prstGeom prst="rect">
            <a:avLst/>
          </a:prstGeom>
          <a:noFill/>
        </p:spPr>
        <p:txBody>
          <a:bodyPr wrap="square" rtlCol="0">
            <a:spAutoFit/>
          </a:bodyPr>
          <a:lstStyle/>
          <a:p>
            <a:r>
              <a:rPr lang="zh-CN" altLang="en-US" sz="4400" dirty="0">
                <a:latin typeface="Times New Roman" panose="02020603050405020304" pitchFamily="18" charset="0"/>
                <a:cs typeface="Times New Roman" panose="02020603050405020304" pitchFamily="18" charset="0"/>
              </a:rPr>
              <a:t>情况三（</a:t>
            </a:r>
            <a:r>
              <a:rPr lang="en-US" altLang="zh-CN" sz="4400" dirty="0">
                <a:latin typeface="Times New Roman" panose="02020603050405020304" pitchFamily="18" charset="0"/>
                <a:cs typeface="Times New Roman" panose="02020603050405020304" pitchFamily="18" charset="0"/>
              </a:rPr>
              <a:t>3</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LR</a:t>
            </a:r>
            <a:r>
              <a:rPr lang="zh-CN" altLang="en-US" sz="4400" dirty="0">
                <a:latin typeface="Times New Roman" panose="02020603050405020304" pitchFamily="18" charset="0"/>
                <a:cs typeface="Times New Roman" panose="02020603050405020304" pitchFamily="18" charset="0"/>
              </a:rPr>
              <a:t>旋转</a:t>
            </a:r>
          </a:p>
        </p:txBody>
      </p:sp>
      <p:grpSp>
        <p:nvGrpSpPr>
          <p:cNvPr id="25" name="组合 24"/>
          <p:cNvGrpSpPr/>
          <p:nvPr/>
        </p:nvGrpSpPr>
        <p:grpSpPr>
          <a:xfrm>
            <a:off x="48621" y="1225214"/>
            <a:ext cx="5366011" cy="5271562"/>
            <a:chOff x="6805681" y="1378238"/>
            <a:chExt cx="5366011" cy="5271562"/>
          </a:xfrm>
        </p:grpSpPr>
        <p:sp>
          <p:nvSpPr>
            <p:cNvPr id="14" name="椭圆 13"/>
            <p:cNvSpPr/>
            <p:nvPr/>
          </p:nvSpPr>
          <p:spPr>
            <a:xfrm>
              <a:off x="9530564" y="19185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15" name="直接连接符 14"/>
            <p:cNvCxnSpPr>
              <a:stCxn id="23" idx="0"/>
              <a:endCxn id="14" idx="3"/>
            </p:cNvCxnSpPr>
            <p:nvPr/>
          </p:nvCxnSpPr>
          <p:spPr>
            <a:xfrm flipV="1">
              <a:off x="7789681" y="2471699"/>
              <a:ext cx="1835780" cy="43392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9" idx="0"/>
              <a:endCxn id="14" idx="5"/>
            </p:cNvCxnSpPr>
            <p:nvPr/>
          </p:nvCxnSpPr>
          <p:spPr>
            <a:xfrm flipH="1" flipV="1">
              <a:off x="10083667" y="2471699"/>
              <a:ext cx="1212571" cy="44906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995195" y="1378238"/>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9" name="矩形 18"/>
            <p:cNvSpPr/>
            <p:nvPr/>
          </p:nvSpPr>
          <p:spPr>
            <a:xfrm>
              <a:off x="11007786" y="292076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文本框 19"/>
            <p:cNvSpPr txBox="1"/>
            <p:nvPr/>
          </p:nvSpPr>
          <p:spPr>
            <a:xfrm>
              <a:off x="11828566" y="3553625"/>
              <a:ext cx="34312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22" name="右大括号 21"/>
            <p:cNvSpPr/>
            <p:nvPr/>
          </p:nvSpPr>
          <p:spPr>
            <a:xfrm>
              <a:off x="11675204" y="2905625"/>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椭圆 22"/>
            <p:cNvSpPr/>
            <p:nvPr/>
          </p:nvSpPr>
          <p:spPr>
            <a:xfrm>
              <a:off x="7465681" y="290562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26" name="直接连接符 25"/>
            <p:cNvCxnSpPr>
              <a:endCxn id="23" idx="3"/>
            </p:cNvCxnSpPr>
            <p:nvPr/>
          </p:nvCxnSpPr>
          <p:spPr>
            <a:xfrm flipV="1">
              <a:off x="7113740" y="3458728"/>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3" idx="0"/>
              <a:endCxn id="23" idx="6"/>
            </p:cNvCxnSpPr>
            <p:nvPr/>
          </p:nvCxnSpPr>
          <p:spPr>
            <a:xfrm flipH="1" flipV="1">
              <a:off x="8113681" y="3229625"/>
              <a:ext cx="748118" cy="48169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7613990" y="2229262"/>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55" name="矩形 54"/>
            <p:cNvSpPr/>
            <p:nvPr/>
          </p:nvSpPr>
          <p:spPr>
            <a:xfrm>
              <a:off x="6805681" y="389949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3" name="椭圆 62"/>
            <p:cNvSpPr/>
            <p:nvPr/>
          </p:nvSpPr>
          <p:spPr>
            <a:xfrm>
              <a:off x="8537799" y="371132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71" name="直接连接符 70"/>
            <p:cNvCxnSpPr>
              <a:stCxn id="63" idx="3"/>
            </p:cNvCxnSpPr>
            <p:nvPr/>
          </p:nvCxnSpPr>
          <p:spPr>
            <a:xfrm flipH="1">
              <a:off x="8207856" y="4264424"/>
              <a:ext cx="424840" cy="4963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3" idx="5"/>
            </p:cNvCxnSpPr>
            <p:nvPr/>
          </p:nvCxnSpPr>
          <p:spPr>
            <a:xfrm>
              <a:off x="9090902" y="4264424"/>
              <a:ext cx="445095" cy="4963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216064" y="6170734"/>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83" name="文本框 82"/>
            <p:cNvSpPr txBox="1"/>
            <p:nvPr/>
          </p:nvSpPr>
          <p:spPr>
            <a:xfrm>
              <a:off x="8525636" y="5190827"/>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84" name="右大括号 83"/>
            <p:cNvSpPr/>
            <p:nvPr/>
          </p:nvSpPr>
          <p:spPr>
            <a:xfrm>
              <a:off x="8512571" y="4842757"/>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7910837" y="4805778"/>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2" name="矩形 41"/>
            <p:cNvSpPr/>
            <p:nvPr/>
          </p:nvSpPr>
          <p:spPr>
            <a:xfrm>
              <a:off x="9216064" y="4804149"/>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3" name="右大括号 42"/>
            <p:cNvSpPr/>
            <p:nvPr/>
          </p:nvSpPr>
          <p:spPr>
            <a:xfrm>
              <a:off x="9912664" y="4862661"/>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p:cNvSpPr txBox="1"/>
            <p:nvPr/>
          </p:nvSpPr>
          <p:spPr>
            <a:xfrm>
              <a:off x="10076652" y="5453096"/>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sp>
        <p:nvSpPr>
          <p:cNvPr id="66" name="文本框 65"/>
          <p:cNvSpPr txBox="1"/>
          <p:nvPr/>
        </p:nvSpPr>
        <p:spPr>
          <a:xfrm>
            <a:off x="2127584" y="3128379"/>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95" name="右箭头 94"/>
          <p:cNvSpPr/>
          <p:nvPr/>
        </p:nvSpPr>
        <p:spPr>
          <a:xfrm>
            <a:off x="5471073" y="3298626"/>
            <a:ext cx="1228394" cy="706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组合 95"/>
          <p:cNvGrpSpPr/>
          <p:nvPr/>
        </p:nvGrpSpPr>
        <p:grpSpPr>
          <a:xfrm>
            <a:off x="6839621" y="1339372"/>
            <a:ext cx="5057943" cy="4550639"/>
            <a:chOff x="6839621" y="1339372"/>
            <a:chExt cx="5057943" cy="4550639"/>
          </a:xfrm>
        </p:grpSpPr>
        <p:grpSp>
          <p:nvGrpSpPr>
            <p:cNvPr id="97" name="组合 96"/>
            <p:cNvGrpSpPr/>
            <p:nvPr/>
          </p:nvGrpSpPr>
          <p:grpSpPr>
            <a:xfrm>
              <a:off x="6839621" y="1972514"/>
              <a:ext cx="5057943" cy="3917497"/>
              <a:chOff x="6805681" y="1843278"/>
              <a:chExt cx="5057943" cy="3917497"/>
            </a:xfrm>
          </p:grpSpPr>
          <p:sp>
            <p:nvSpPr>
              <p:cNvPr id="101" name="椭圆 100"/>
              <p:cNvSpPr/>
              <p:nvPr/>
            </p:nvSpPr>
            <p:spPr>
              <a:xfrm>
                <a:off x="9886621" y="270468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02" name="直接连接符 101"/>
              <p:cNvCxnSpPr>
                <a:stCxn id="120" idx="0"/>
                <a:endCxn id="101" idx="3"/>
              </p:cNvCxnSpPr>
              <p:nvPr/>
            </p:nvCxnSpPr>
            <p:spPr>
              <a:xfrm flipV="1">
                <a:off x="9454404" y="3257786"/>
                <a:ext cx="527114" cy="65604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05" idx="0"/>
                <a:endCxn id="101" idx="5"/>
              </p:cNvCxnSpPr>
              <p:nvPr/>
            </p:nvCxnSpPr>
            <p:spPr>
              <a:xfrm flipH="1" flipV="1">
                <a:off x="10439724" y="3257786"/>
                <a:ext cx="429773" cy="63123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a:off x="10176153" y="2073797"/>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05" name="矩形 104"/>
              <p:cNvSpPr/>
              <p:nvPr/>
            </p:nvSpPr>
            <p:spPr>
              <a:xfrm>
                <a:off x="10581045" y="3889023"/>
                <a:ext cx="576903" cy="1824691"/>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6" name="文本框 105"/>
              <p:cNvSpPr txBox="1"/>
              <p:nvPr/>
            </p:nvSpPr>
            <p:spPr>
              <a:xfrm>
                <a:off x="11478747" y="4569286"/>
                <a:ext cx="306279"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107" name="右大括号 106"/>
              <p:cNvSpPr/>
              <p:nvPr/>
            </p:nvSpPr>
            <p:spPr>
              <a:xfrm>
                <a:off x="11325385" y="3921286"/>
                <a:ext cx="136893"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椭圆 107"/>
              <p:cNvSpPr/>
              <p:nvPr/>
            </p:nvSpPr>
            <p:spPr>
              <a:xfrm>
                <a:off x="7465681" y="290562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09" name="直接连接符 108"/>
              <p:cNvCxnSpPr>
                <a:endCxn id="108" idx="3"/>
              </p:cNvCxnSpPr>
              <p:nvPr/>
            </p:nvCxnSpPr>
            <p:spPr>
              <a:xfrm flipV="1">
                <a:off x="7113740" y="3458728"/>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19" idx="0"/>
                <a:endCxn id="108" idx="5"/>
              </p:cNvCxnSpPr>
              <p:nvPr/>
            </p:nvCxnSpPr>
            <p:spPr>
              <a:xfrm flipH="1" flipV="1">
                <a:off x="8018784" y="3458728"/>
                <a:ext cx="328200" cy="4533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7613990" y="222926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12" name="矩形 111"/>
              <p:cNvSpPr/>
              <p:nvPr/>
            </p:nvSpPr>
            <p:spPr>
              <a:xfrm>
                <a:off x="6805681" y="3899493"/>
                <a:ext cx="576903" cy="1833695"/>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3" name="椭圆 112"/>
              <p:cNvSpPr/>
              <p:nvPr/>
            </p:nvSpPr>
            <p:spPr>
              <a:xfrm>
                <a:off x="8907942" y="184327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14" name="直接连接符 113"/>
              <p:cNvCxnSpPr>
                <a:stCxn id="113" idx="3"/>
              </p:cNvCxnSpPr>
              <p:nvPr/>
            </p:nvCxnSpPr>
            <p:spPr>
              <a:xfrm flipH="1">
                <a:off x="7910837" y="2396381"/>
                <a:ext cx="1092002" cy="5243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endCxn id="101" idx="1"/>
              </p:cNvCxnSpPr>
              <p:nvPr/>
            </p:nvCxnSpPr>
            <p:spPr>
              <a:xfrm>
                <a:off x="9496938" y="2371061"/>
                <a:ext cx="484580" cy="42851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9160641" y="5281709"/>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119" name="矩形 118"/>
              <p:cNvSpPr/>
              <p:nvPr/>
            </p:nvSpPr>
            <p:spPr>
              <a:xfrm>
                <a:off x="8058532" y="3912052"/>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0" name="矩形 119"/>
              <p:cNvSpPr/>
              <p:nvPr/>
            </p:nvSpPr>
            <p:spPr>
              <a:xfrm>
                <a:off x="9165952" y="3913829"/>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1" name="右大括号 120"/>
              <p:cNvSpPr/>
              <p:nvPr/>
            </p:nvSpPr>
            <p:spPr>
              <a:xfrm>
                <a:off x="9861081" y="3950207"/>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文本框 121"/>
              <p:cNvSpPr txBox="1"/>
              <p:nvPr/>
            </p:nvSpPr>
            <p:spPr>
              <a:xfrm>
                <a:off x="9891441" y="4487593"/>
                <a:ext cx="35910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117" name="文本框 116"/>
              <p:cNvSpPr txBox="1"/>
              <p:nvPr/>
            </p:nvSpPr>
            <p:spPr>
              <a:xfrm>
                <a:off x="8507380" y="4231764"/>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118" name="右大括号 117"/>
              <p:cNvSpPr/>
              <p:nvPr/>
            </p:nvSpPr>
            <p:spPr>
              <a:xfrm>
                <a:off x="8349590" y="3964069"/>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98" name="文本框 97"/>
            <p:cNvSpPr txBox="1"/>
            <p:nvPr/>
          </p:nvSpPr>
          <p:spPr>
            <a:xfrm>
              <a:off x="8963233" y="133937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99" name="右大括号 98"/>
            <p:cNvSpPr/>
            <p:nvPr/>
          </p:nvSpPr>
          <p:spPr>
            <a:xfrm>
              <a:off x="7541759" y="4079443"/>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文本框 99"/>
            <p:cNvSpPr txBox="1"/>
            <p:nvPr/>
          </p:nvSpPr>
          <p:spPr>
            <a:xfrm>
              <a:off x="7572119" y="4616829"/>
              <a:ext cx="35910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grpSp>
        <p:nvGrpSpPr>
          <p:cNvPr id="64" name="组合 63"/>
          <p:cNvGrpSpPr/>
          <p:nvPr/>
        </p:nvGrpSpPr>
        <p:grpSpPr>
          <a:xfrm>
            <a:off x="1476324" y="4527112"/>
            <a:ext cx="10517875" cy="2076329"/>
            <a:chOff x="1476324" y="4527112"/>
            <a:chExt cx="10517875" cy="2076329"/>
          </a:xfrm>
        </p:grpSpPr>
        <p:grpSp>
          <p:nvGrpSpPr>
            <p:cNvPr id="65" name="组合 64"/>
            <p:cNvGrpSpPr/>
            <p:nvPr/>
          </p:nvGrpSpPr>
          <p:grpSpPr>
            <a:xfrm>
              <a:off x="2782394" y="4757279"/>
              <a:ext cx="9211805" cy="1846162"/>
              <a:chOff x="2782394" y="4757279"/>
              <a:chExt cx="9211805" cy="1846162"/>
            </a:xfrm>
          </p:grpSpPr>
          <p:cxnSp>
            <p:nvCxnSpPr>
              <p:cNvPr id="68" name="直接箭头连接符 67"/>
              <p:cNvCxnSpPr/>
              <p:nvPr/>
            </p:nvCxnSpPr>
            <p:spPr>
              <a:xfrm flipV="1">
                <a:off x="2782394" y="4757279"/>
                <a:ext cx="6705949" cy="1251403"/>
              </a:xfrm>
              <a:prstGeom prst="straightConnector1">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3694877" y="6080221"/>
                <a:ext cx="8299322"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3. </a:t>
                </a:r>
                <a:r>
                  <a:rPr lang="zh-CN" altLang="en-US" sz="2800" b="1" dirty="0">
                    <a:latin typeface="Times New Roman" panose="02020603050405020304" pitchFamily="18" charset="0"/>
                    <a:cs typeface="Times New Roman" panose="02020603050405020304" pitchFamily="18" charset="0"/>
                  </a:rPr>
                  <a:t>被</a:t>
                </a:r>
                <a:r>
                  <a:rPr lang="en-US" altLang="zh-CN" sz="2800" b="1" dirty="0">
                    <a:latin typeface="Times New Roman" panose="02020603050405020304" pitchFamily="18" charset="0"/>
                    <a:cs typeface="Times New Roman" panose="02020603050405020304" pitchFamily="18" charset="0"/>
                  </a:rPr>
                  <a:t>u</a:t>
                </a:r>
                <a:r>
                  <a:rPr lang="zh-CN" altLang="en-US" sz="2800" b="1" dirty="0">
                    <a:latin typeface="Times New Roman" panose="02020603050405020304" pitchFamily="18" charset="0"/>
                    <a:cs typeface="Times New Roman" panose="02020603050405020304" pitchFamily="18" charset="0"/>
                  </a:rPr>
                  <a:t>抛弃的左右子树采用就近原则成为</a:t>
                </a:r>
                <a:r>
                  <a:rPr lang="en-US" altLang="zh-CN" sz="2800" b="1" dirty="0">
                    <a:latin typeface="Times New Roman" panose="02020603050405020304" pitchFamily="18" charset="0"/>
                    <a:cs typeface="Times New Roman" panose="02020603050405020304" pitchFamily="18" charset="0"/>
                  </a:rPr>
                  <a:t>r</a:t>
                </a:r>
                <a:r>
                  <a:rPr lang="zh-CN" altLang="en-US" sz="2800" b="1" dirty="0">
                    <a:latin typeface="Times New Roman" panose="02020603050405020304" pitchFamily="18" charset="0"/>
                    <a:cs typeface="Times New Roman" panose="02020603050405020304" pitchFamily="18" charset="0"/>
                  </a:rPr>
                  <a:t>和</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的子树</a:t>
                </a:r>
              </a:p>
            </p:txBody>
          </p:sp>
        </p:grpSp>
        <p:cxnSp>
          <p:nvCxnSpPr>
            <p:cNvPr id="67" name="直接箭头连接符 66"/>
            <p:cNvCxnSpPr/>
            <p:nvPr/>
          </p:nvCxnSpPr>
          <p:spPr>
            <a:xfrm flipV="1">
              <a:off x="1476324" y="4527112"/>
              <a:ext cx="6740500" cy="1500501"/>
            </a:xfrm>
            <a:prstGeom prst="straightConnector1">
              <a:avLst/>
            </a:prstGeom>
            <a:ln w="34925">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720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3382" y="490371"/>
            <a:ext cx="11175183" cy="769441"/>
          </a:xfrm>
          <a:prstGeom prst="rect">
            <a:avLst/>
          </a:prstGeom>
          <a:noFill/>
        </p:spPr>
        <p:txBody>
          <a:bodyPr wrap="square" rtlCol="0">
            <a:spAutoFit/>
          </a:bodyPr>
          <a:lstStyle/>
          <a:p>
            <a:r>
              <a:rPr lang="zh-CN" altLang="en-US" sz="4400" dirty="0">
                <a:latin typeface="Times New Roman" panose="02020603050405020304" pitchFamily="18" charset="0"/>
                <a:cs typeface="Times New Roman" panose="02020603050405020304" pitchFamily="18" charset="0"/>
              </a:rPr>
              <a:t>情况三（</a:t>
            </a:r>
            <a:r>
              <a:rPr lang="en-US" altLang="zh-CN" sz="4400" dirty="0">
                <a:latin typeface="Times New Roman" panose="02020603050405020304" pitchFamily="18" charset="0"/>
                <a:cs typeface="Times New Roman" panose="02020603050405020304" pitchFamily="18" charset="0"/>
              </a:rPr>
              <a:t>3</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LR</a:t>
            </a:r>
            <a:r>
              <a:rPr lang="zh-CN" altLang="en-US" sz="4400" dirty="0">
                <a:latin typeface="Times New Roman" panose="02020603050405020304" pitchFamily="18" charset="0"/>
                <a:cs typeface="Times New Roman" panose="02020603050405020304" pitchFamily="18" charset="0"/>
              </a:rPr>
              <a:t>旋转</a:t>
            </a:r>
          </a:p>
        </p:txBody>
      </p:sp>
      <p:grpSp>
        <p:nvGrpSpPr>
          <p:cNvPr id="25" name="组合 24"/>
          <p:cNvGrpSpPr/>
          <p:nvPr/>
        </p:nvGrpSpPr>
        <p:grpSpPr>
          <a:xfrm>
            <a:off x="48621" y="1225214"/>
            <a:ext cx="5366011" cy="5271562"/>
            <a:chOff x="6805681" y="1378238"/>
            <a:chExt cx="5366011" cy="5271562"/>
          </a:xfrm>
        </p:grpSpPr>
        <p:sp>
          <p:nvSpPr>
            <p:cNvPr id="14" name="椭圆 13"/>
            <p:cNvSpPr/>
            <p:nvPr/>
          </p:nvSpPr>
          <p:spPr>
            <a:xfrm>
              <a:off x="9530564" y="19185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15" name="直接连接符 14"/>
            <p:cNvCxnSpPr>
              <a:stCxn id="23" idx="0"/>
              <a:endCxn id="14" idx="3"/>
            </p:cNvCxnSpPr>
            <p:nvPr/>
          </p:nvCxnSpPr>
          <p:spPr>
            <a:xfrm flipV="1">
              <a:off x="7789681" y="2471699"/>
              <a:ext cx="1835780" cy="43392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9" idx="0"/>
              <a:endCxn id="14" idx="5"/>
            </p:cNvCxnSpPr>
            <p:nvPr/>
          </p:nvCxnSpPr>
          <p:spPr>
            <a:xfrm flipH="1" flipV="1">
              <a:off x="10083667" y="2471699"/>
              <a:ext cx="1212571" cy="44906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995195" y="1378238"/>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9" name="矩形 18"/>
            <p:cNvSpPr/>
            <p:nvPr/>
          </p:nvSpPr>
          <p:spPr>
            <a:xfrm>
              <a:off x="11007786" y="292076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文本框 19"/>
            <p:cNvSpPr txBox="1"/>
            <p:nvPr/>
          </p:nvSpPr>
          <p:spPr>
            <a:xfrm>
              <a:off x="11828566" y="3553625"/>
              <a:ext cx="343126"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22" name="右大括号 21"/>
            <p:cNvSpPr/>
            <p:nvPr/>
          </p:nvSpPr>
          <p:spPr>
            <a:xfrm>
              <a:off x="11675204" y="2905625"/>
              <a:ext cx="153362" cy="1926336"/>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椭圆 22"/>
            <p:cNvSpPr/>
            <p:nvPr/>
          </p:nvSpPr>
          <p:spPr>
            <a:xfrm>
              <a:off x="7465681" y="290562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26" name="直接连接符 25"/>
            <p:cNvCxnSpPr>
              <a:endCxn id="23" idx="3"/>
            </p:cNvCxnSpPr>
            <p:nvPr/>
          </p:nvCxnSpPr>
          <p:spPr>
            <a:xfrm flipV="1">
              <a:off x="7113740" y="3458728"/>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3" idx="0"/>
              <a:endCxn id="23" idx="6"/>
            </p:cNvCxnSpPr>
            <p:nvPr/>
          </p:nvCxnSpPr>
          <p:spPr>
            <a:xfrm flipH="1" flipV="1">
              <a:off x="8113681" y="3229625"/>
              <a:ext cx="748118" cy="48169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7613990" y="2229262"/>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55" name="矩形 54"/>
            <p:cNvSpPr/>
            <p:nvPr/>
          </p:nvSpPr>
          <p:spPr>
            <a:xfrm>
              <a:off x="6805681" y="3899493"/>
              <a:ext cx="576903" cy="1926336"/>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3" name="椭圆 62"/>
            <p:cNvSpPr/>
            <p:nvPr/>
          </p:nvSpPr>
          <p:spPr>
            <a:xfrm>
              <a:off x="8537799" y="371132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cxnSp>
          <p:nvCxnSpPr>
            <p:cNvPr id="71" name="直接连接符 70"/>
            <p:cNvCxnSpPr>
              <a:stCxn id="63" idx="3"/>
            </p:cNvCxnSpPr>
            <p:nvPr/>
          </p:nvCxnSpPr>
          <p:spPr>
            <a:xfrm flipH="1">
              <a:off x="8207856" y="4264424"/>
              <a:ext cx="424840" cy="4963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3" idx="5"/>
            </p:cNvCxnSpPr>
            <p:nvPr/>
          </p:nvCxnSpPr>
          <p:spPr>
            <a:xfrm>
              <a:off x="9090902" y="4264424"/>
              <a:ext cx="445095" cy="4963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216064" y="6170734"/>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83" name="文本框 82"/>
            <p:cNvSpPr txBox="1"/>
            <p:nvPr/>
          </p:nvSpPr>
          <p:spPr>
            <a:xfrm>
              <a:off x="8525636" y="5190827"/>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84" name="右大括号 83"/>
            <p:cNvSpPr/>
            <p:nvPr/>
          </p:nvSpPr>
          <p:spPr>
            <a:xfrm>
              <a:off x="8512571" y="4842757"/>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7910837" y="4805778"/>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2" name="矩形 41"/>
            <p:cNvSpPr/>
            <p:nvPr/>
          </p:nvSpPr>
          <p:spPr>
            <a:xfrm>
              <a:off x="9216064" y="4804149"/>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3" name="右大括号 42"/>
            <p:cNvSpPr/>
            <p:nvPr/>
          </p:nvSpPr>
          <p:spPr>
            <a:xfrm>
              <a:off x="9912664" y="4862661"/>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p:cNvSpPr txBox="1"/>
            <p:nvPr/>
          </p:nvSpPr>
          <p:spPr>
            <a:xfrm>
              <a:off x="10076652" y="5453096"/>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sp>
        <p:nvSpPr>
          <p:cNvPr id="66" name="文本框 65"/>
          <p:cNvSpPr txBox="1"/>
          <p:nvPr/>
        </p:nvSpPr>
        <p:spPr>
          <a:xfrm>
            <a:off x="2127584" y="3128379"/>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95" name="右箭头 94"/>
          <p:cNvSpPr/>
          <p:nvPr/>
        </p:nvSpPr>
        <p:spPr>
          <a:xfrm>
            <a:off x="5471073" y="3298626"/>
            <a:ext cx="1228394" cy="706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组合 95"/>
          <p:cNvGrpSpPr/>
          <p:nvPr/>
        </p:nvGrpSpPr>
        <p:grpSpPr>
          <a:xfrm>
            <a:off x="6839621" y="1339372"/>
            <a:ext cx="5057943" cy="4550639"/>
            <a:chOff x="6839621" y="1339372"/>
            <a:chExt cx="5057943" cy="4550639"/>
          </a:xfrm>
        </p:grpSpPr>
        <p:grpSp>
          <p:nvGrpSpPr>
            <p:cNvPr id="97" name="组合 96"/>
            <p:cNvGrpSpPr/>
            <p:nvPr/>
          </p:nvGrpSpPr>
          <p:grpSpPr>
            <a:xfrm>
              <a:off x="6839621" y="1972514"/>
              <a:ext cx="5057943" cy="3917497"/>
              <a:chOff x="6805681" y="1843278"/>
              <a:chExt cx="5057943" cy="3917497"/>
            </a:xfrm>
          </p:grpSpPr>
          <p:sp>
            <p:nvSpPr>
              <p:cNvPr id="101" name="椭圆 100"/>
              <p:cNvSpPr/>
              <p:nvPr/>
            </p:nvSpPr>
            <p:spPr>
              <a:xfrm>
                <a:off x="9886621" y="270468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02" name="直接连接符 101"/>
              <p:cNvCxnSpPr>
                <a:stCxn id="120" idx="0"/>
                <a:endCxn id="101" idx="3"/>
              </p:cNvCxnSpPr>
              <p:nvPr/>
            </p:nvCxnSpPr>
            <p:spPr>
              <a:xfrm flipV="1">
                <a:off x="9454404" y="3257786"/>
                <a:ext cx="527114" cy="65604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05" idx="0"/>
                <a:endCxn id="101" idx="5"/>
              </p:cNvCxnSpPr>
              <p:nvPr/>
            </p:nvCxnSpPr>
            <p:spPr>
              <a:xfrm flipH="1" flipV="1">
                <a:off x="10439724" y="3257786"/>
                <a:ext cx="429773" cy="63123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a:off x="10176153" y="2073797"/>
                <a:ext cx="1687471"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05" name="矩形 104"/>
              <p:cNvSpPr/>
              <p:nvPr/>
            </p:nvSpPr>
            <p:spPr>
              <a:xfrm>
                <a:off x="10581045" y="3889023"/>
                <a:ext cx="576903" cy="1824691"/>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6" name="文本框 105"/>
              <p:cNvSpPr txBox="1"/>
              <p:nvPr/>
            </p:nvSpPr>
            <p:spPr>
              <a:xfrm>
                <a:off x="11478747" y="4569286"/>
                <a:ext cx="306279"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107" name="右大括号 106"/>
              <p:cNvSpPr/>
              <p:nvPr/>
            </p:nvSpPr>
            <p:spPr>
              <a:xfrm>
                <a:off x="11325385" y="3921286"/>
                <a:ext cx="136893"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椭圆 107"/>
              <p:cNvSpPr/>
              <p:nvPr/>
            </p:nvSpPr>
            <p:spPr>
              <a:xfrm>
                <a:off x="7465681" y="290562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09" name="直接连接符 108"/>
              <p:cNvCxnSpPr>
                <a:endCxn id="108" idx="3"/>
              </p:cNvCxnSpPr>
              <p:nvPr/>
            </p:nvCxnSpPr>
            <p:spPr>
              <a:xfrm flipV="1">
                <a:off x="7113740" y="3458728"/>
                <a:ext cx="446838" cy="4359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19" idx="0"/>
                <a:endCxn id="108" idx="5"/>
              </p:cNvCxnSpPr>
              <p:nvPr/>
            </p:nvCxnSpPr>
            <p:spPr>
              <a:xfrm flipH="1" flipV="1">
                <a:off x="8018784" y="3458728"/>
                <a:ext cx="328200" cy="4533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7613990" y="222926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12" name="矩形 111"/>
              <p:cNvSpPr/>
              <p:nvPr/>
            </p:nvSpPr>
            <p:spPr>
              <a:xfrm>
                <a:off x="6805681" y="3899493"/>
                <a:ext cx="576903" cy="1833695"/>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3" name="椭圆 112"/>
              <p:cNvSpPr/>
              <p:nvPr/>
            </p:nvSpPr>
            <p:spPr>
              <a:xfrm>
                <a:off x="8907942" y="184327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cxnSp>
            <p:nvCxnSpPr>
              <p:cNvPr id="114" name="直接连接符 113"/>
              <p:cNvCxnSpPr>
                <a:stCxn id="113" idx="3"/>
              </p:cNvCxnSpPr>
              <p:nvPr/>
            </p:nvCxnSpPr>
            <p:spPr>
              <a:xfrm flipH="1">
                <a:off x="7910837" y="2396381"/>
                <a:ext cx="1092002" cy="5243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endCxn id="101" idx="1"/>
              </p:cNvCxnSpPr>
              <p:nvPr/>
            </p:nvCxnSpPr>
            <p:spPr>
              <a:xfrm>
                <a:off x="9496938" y="2371061"/>
                <a:ext cx="484580" cy="42851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9160641" y="5281709"/>
                <a:ext cx="603426" cy="4790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2"/>
                    </a:solidFill>
                    <a:latin typeface="Times New Roman" panose="02020603050405020304" pitchFamily="18" charset="0"/>
                    <a:cs typeface="Times New Roman" panose="02020603050405020304" pitchFamily="18" charset="0"/>
                  </a:rPr>
                  <a:t>q</a:t>
                </a:r>
                <a:endParaRPr lang="zh-CN" altLang="en-US" sz="2800" b="1" dirty="0">
                  <a:solidFill>
                    <a:schemeClr val="bg2"/>
                  </a:solidFill>
                  <a:latin typeface="Times New Roman" panose="02020603050405020304" pitchFamily="18" charset="0"/>
                  <a:cs typeface="Times New Roman" panose="02020603050405020304" pitchFamily="18" charset="0"/>
                </a:endParaRPr>
              </a:p>
            </p:txBody>
          </p:sp>
          <p:sp>
            <p:nvSpPr>
              <p:cNvPr id="119" name="矩形 118"/>
              <p:cNvSpPr/>
              <p:nvPr/>
            </p:nvSpPr>
            <p:spPr>
              <a:xfrm>
                <a:off x="8058532" y="3912052"/>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0" name="矩形 119"/>
              <p:cNvSpPr/>
              <p:nvPr/>
            </p:nvSpPr>
            <p:spPr>
              <a:xfrm>
                <a:off x="9165952" y="3913829"/>
                <a:ext cx="576903" cy="1342070"/>
              </a:xfrm>
              <a:prstGeom prst="rect">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1" name="右大括号 120"/>
              <p:cNvSpPr/>
              <p:nvPr/>
            </p:nvSpPr>
            <p:spPr>
              <a:xfrm>
                <a:off x="9861081" y="3950207"/>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文本框 121"/>
              <p:cNvSpPr txBox="1"/>
              <p:nvPr/>
            </p:nvSpPr>
            <p:spPr>
              <a:xfrm>
                <a:off x="9891441" y="4487593"/>
                <a:ext cx="35910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sp>
            <p:nvSpPr>
              <p:cNvPr id="117" name="文本框 116"/>
              <p:cNvSpPr txBox="1"/>
              <p:nvPr/>
            </p:nvSpPr>
            <p:spPr>
              <a:xfrm>
                <a:off x="8507380" y="4231764"/>
                <a:ext cx="1328928"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h-1</a:t>
                </a:r>
                <a:endParaRPr lang="zh-CN" altLang="en-US" sz="2800" b="1" dirty="0">
                  <a:latin typeface="Times New Roman" panose="02020603050405020304" pitchFamily="18" charset="0"/>
                  <a:cs typeface="Times New Roman" panose="02020603050405020304" pitchFamily="18" charset="0"/>
                </a:endParaRPr>
              </a:p>
            </p:txBody>
          </p:sp>
          <p:sp>
            <p:nvSpPr>
              <p:cNvPr id="118" name="右大括号 117"/>
              <p:cNvSpPr/>
              <p:nvPr/>
            </p:nvSpPr>
            <p:spPr>
              <a:xfrm>
                <a:off x="8349590" y="3964069"/>
                <a:ext cx="160956" cy="121936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98" name="文本框 97"/>
            <p:cNvSpPr txBox="1"/>
            <p:nvPr/>
          </p:nvSpPr>
          <p:spPr>
            <a:xfrm>
              <a:off x="8963233" y="1339372"/>
              <a:ext cx="42880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99" name="右大括号 98"/>
            <p:cNvSpPr/>
            <p:nvPr/>
          </p:nvSpPr>
          <p:spPr>
            <a:xfrm>
              <a:off x="7541759" y="4079443"/>
              <a:ext cx="106135" cy="176350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文本框 99"/>
            <p:cNvSpPr txBox="1"/>
            <p:nvPr/>
          </p:nvSpPr>
          <p:spPr>
            <a:xfrm>
              <a:off x="7572119" y="4616829"/>
              <a:ext cx="35910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h</a:t>
              </a:r>
              <a:endParaRPr lang="zh-CN" altLang="en-US" sz="2800" b="1" dirty="0">
                <a:latin typeface="Times New Roman" panose="02020603050405020304" pitchFamily="18" charset="0"/>
                <a:cs typeface="Times New Roman" panose="02020603050405020304" pitchFamily="18" charset="0"/>
              </a:endParaRPr>
            </a:p>
          </p:txBody>
        </p:sp>
      </p:grpSp>
      <p:sp>
        <p:nvSpPr>
          <p:cNvPr id="60" name="文本框 59"/>
          <p:cNvSpPr txBox="1"/>
          <p:nvPr/>
        </p:nvSpPr>
        <p:spPr>
          <a:xfrm>
            <a:off x="7944777" y="919253"/>
            <a:ext cx="2796542"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4. </a:t>
            </a:r>
            <a:r>
              <a:rPr lang="zh-CN" altLang="en-US" sz="2800" b="1" dirty="0">
                <a:latin typeface="Times New Roman" panose="02020603050405020304" pitchFamily="18" charset="0"/>
                <a:cs typeface="Times New Roman" panose="02020603050405020304" pitchFamily="18" charset="0"/>
              </a:rPr>
              <a:t>修改平衡因子</a:t>
            </a:r>
          </a:p>
        </p:txBody>
      </p:sp>
    </p:spTree>
    <p:extLst>
      <p:ext uri="{BB962C8B-B14F-4D97-AF65-F5344CB8AC3E}">
        <p14:creationId xmlns:p14="http://schemas.microsoft.com/office/powerpoint/2010/main" val="26423941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1981200" y="304800"/>
            <a:ext cx="6858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en-US" altLang="zh-CN" sz="2800" dirty="0">
                <a:ea typeface="+mn-ea"/>
                <a:cs typeface="Times New Roman" panose="02020603050405020304" pitchFamily="18" charset="0"/>
              </a:rPr>
              <a:t>LR-</a:t>
            </a:r>
            <a:r>
              <a:rPr kumimoji="1" lang="zh-CN" altLang="en-US" sz="2800" dirty="0">
                <a:ea typeface="+mn-ea"/>
                <a:cs typeface="Times New Roman" panose="02020603050405020304" pitchFamily="18" charset="0"/>
              </a:rPr>
              <a:t>旋转（ </a:t>
            </a:r>
            <a:r>
              <a:rPr kumimoji="1" lang="en-US" altLang="zh-CN" sz="2800" dirty="0">
                <a:ea typeface="+mn-ea"/>
                <a:cs typeface="Times New Roman" panose="02020603050405020304" pitchFamily="18" charset="0"/>
              </a:rPr>
              <a:t>s-&gt;bf=+1, r-&gt;</a:t>
            </a:r>
            <a:r>
              <a:rPr kumimoji="1" lang="en-US" altLang="zh-CN" sz="2800" dirty="0" err="1">
                <a:ea typeface="+mn-ea"/>
                <a:cs typeface="Times New Roman" panose="02020603050405020304" pitchFamily="18" charset="0"/>
              </a:rPr>
              <a:t>bF</a:t>
            </a:r>
            <a:r>
              <a:rPr kumimoji="1" lang="en-US" altLang="zh-CN" sz="2800" dirty="0">
                <a:ea typeface="+mn-ea"/>
                <a:cs typeface="Times New Roman" panose="02020603050405020304" pitchFamily="18" charset="0"/>
              </a:rPr>
              <a:t>=-1</a:t>
            </a:r>
            <a:r>
              <a:rPr kumimoji="1" lang="zh-CN" altLang="en-US" sz="2800" dirty="0">
                <a:ea typeface="+mn-ea"/>
                <a:cs typeface="Times New Roman" panose="02020603050405020304" pitchFamily="18" charset="0"/>
              </a:rPr>
              <a:t>）</a:t>
            </a:r>
          </a:p>
        </p:txBody>
      </p:sp>
      <p:sp>
        <p:nvSpPr>
          <p:cNvPr id="7172" name="Rectangle 3"/>
          <p:cNvSpPr>
            <a:spLocks noChangeArrowheads="1"/>
          </p:cNvSpPr>
          <p:nvPr/>
        </p:nvSpPr>
        <p:spPr bwMode="auto">
          <a:xfrm>
            <a:off x="4081463" y="18716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graphicFrame>
        <p:nvGraphicFramePr>
          <p:cNvPr id="7170" name="Object 4"/>
          <p:cNvGraphicFramePr>
            <a:graphicFrameLocks noChangeAspect="1"/>
          </p:cNvGraphicFramePr>
          <p:nvPr/>
        </p:nvGraphicFramePr>
        <p:xfrm>
          <a:off x="1595438" y="1557339"/>
          <a:ext cx="9072562" cy="2822575"/>
        </p:xfrm>
        <a:graphic>
          <a:graphicData uri="http://schemas.openxmlformats.org/presentationml/2006/ole">
            <mc:AlternateContent xmlns:mc="http://schemas.openxmlformats.org/markup-compatibility/2006">
              <mc:Choice xmlns:v="urn:schemas-microsoft-com:vml" Requires="v">
                <p:oleObj spid="_x0000_s7247" r:id="rId3" imgW="4476190" imgH="3457143" progId="Paint.Picture">
                  <p:embed/>
                </p:oleObj>
              </mc:Choice>
              <mc:Fallback>
                <p:oleObj r:id="rId3" imgW="4476190" imgH="345714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59741"/>
                      <a:stretch>
                        <a:fillRect/>
                      </a:stretch>
                    </p:blipFill>
                    <p:spPr bwMode="auto">
                      <a:xfrm>
                        <a:off x="1595438" y="1557339"/>
                        <a:ext cx="9072562" cy="282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3292476" y="3357564"/>
            <a:ext cx="360363" cy="504825"/>
            <a:chOff x="1565" y="3521"/>
            <a:chExt cx="227" cy="318"/>
          </a:xfrm>
        </p:grpSpPr>
        <p:sp>
          <p:nvSpPr>
            <p:cNvPr id="7178" name="Line 6"/>
            <p:cNvSpPr>
              <a:spLocks noChangeShapeType="1"/>
            </p:cNvSpPr>
            <p:nvPr/>
          </p:nvSpPr>
          <p:spPr bwMode="auto">
            <a:xfrm>
              <a:off x="1565" y="3521"/>
              <a:ext cx="90" cy="13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9" name="Oval 7"/>
            <p:cNvSpPr>
              <a:spLocks noChangeArrowheads="1"/>
            </p:cNvSpPr>
            <p:nvPr/>
          </p:nvSpPr>
          <p:spPr bwMode="auto">
            <a:xfrm>
              <a:off x="1565" y="3612"/>
              <a:ext cx="227" cy="227"/>
            </a:xfrm>
            <a:prstGeom prst="ellipse">
              <a:avLst/>
            </a:prstGeom>
            <a:solidFill>
              <a:schemeClr val="tx1"/>
            </a:solidFill>
            <a:ln w="9525">
              <a:solidFill>
                <a:schemeClr val="bg1"/>
              </a:solidFill>
              <a:round/>
              <a:headEnd/>
              <a:tailEnd/>
            </a:ln>
          </p:spPr>
          <p:txBody>
            <a:bodyPr wrap="none" anchor="ct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grpSp>
      <p:sp>
        <p:nvSpPr>
          <p:cNvPr id="181256" name="Text Box 8"/>
          <p:cNvSpPr txBox="1">
            <a:spLocks noChangeArrowheads="1"/>
          </p:cNvSpPr>
          <p:nvPr/>
        </p:nvSpPr>
        <p:spPr bwMode="auto">
          <a:xfrm flipH="1">
            <a:off x="3287714" y="3429001"/>
            <a:ext cx="642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lang="en-US" altLang="zh-CN" sz="2000">
                <a:solidFill>
                  <a:srgbClr val="FF0000"/>
                </a:solidFill>
              </a:rPr>
              <a:t>23</a:t>
            </a:r>
          </a:p>
        </p:txBody>
      </p:sp>
      <p:sp>
        <p:nvSpPr>
          <p:cNvPr id="181259" name="Rectangle 11"/>
          <p:cNvSpPr>
            <a:spLocks noChangeArrowheads="1"/>
          </p:cNvSpPr>
          <p:nvPr/>
        </p:nvSpPr>
        <p:spPr bwMode="auto">
          <a:xfrm>
            <a:off x="2566988" y="206057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en-US" altLang="zh-CN">
                <a:solidFill>
                  <a:srgbClr val="FF0000"/>
                </a:solidFill>
              </a:rPr>
              <a:t>L</a:t>
            </a:r>
          </a:p>
        </p:txBody>
      </p:sp>
      <p:sp>
        <p:nvSpPr>
          <p:cNvPr id="181260" name="Rectangle 12"/>
          <p:cNvSpPr>
            <a:spLocks noChangeArrowheads="1"/>
          </p:cNvSpPr>
          <p:nvPr/>
        </p:nvSpPr>
        <p:spPr bwMode="auto">
          <a:xfrm>
            <a:off x="2927351" y="249237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en-US" altLang="zh-CN">
                <a:solidFill>
                  <a:srgbClr val="FF0000"/>
                </a:solidFill>
              </a:rPr>
              <a:t>R</a:t>
            </a:r>
          </a:p>
        </p:txBody>
      </p:sp>
      <p:sp>
        <p:nvSpPr>
          <p:cNvPr id="181261" name="Rectangle 13"/>
          <p:cNvSpPr>
            <a:spLocks noChangeArrowheads="1"/>
          </p:cNvSpPr>
          <p:nvPr/>
        </p:nvSpPr>
        <p:spPr bwMode="auto">
          <a:xfrm>
            <a:off x="2208213" y="2349500"/>
            <a:ext cx="366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en-US" altLang="zh-CN">
                <a:solidFill>
                  <a:srgbClr val="FF0000"/>
                </a:solidFill>
              </a:rPr>
              <a:t>r</a:t>
            </a:r>
          </a:p>
        </p:txBody>
      </p:sp>
    </p:spTree>
    <p:extLst>
      <p:ext uri="{BB962C8B-B14F-4D97-AF65-F5344CB8AC3E}">
        <p14:creationId xmlns:p14="http://schemas.microsoft.com/office/powerpoint/2010/main" val="14965878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1256"/>
                                        </p:tgtEl>
                                        <p:attrNameLst>
                                          <p:attrName>style.visibility</p:attrName>
                                        </p:attrNameLst>
                                      </p:cBhvr>
                                      <p:to>
                                        <p:strVal val="visible"/>
                                      </p:to>
                                    </p:set>
                                    <p:animEffect transition="in" filter="blinds(horizontal)">
                                      <p:cBhvr>
                                        <p:cTn id="10" dur="500"/>
                                        <p:tgtEl>
                                          <p:spTgt spid="18125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xit" presetSubtype="10" fill="hold" nodeType="clickEffect">
                                  <p:stCondLst>
                                    <p:cond delay="0"/>
                                  </p:stCondLst>
                                  <p:childTnLst>
                                    <p:animEffect transition="out" filter="blinds(horizontal)">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181256"/>
                                        </p:tgtEl>
                                      </p:cBhvr>
                                    </p:animEffect>
                                    <p:set>
                                      <p:cBhvr>
                                        <p:cTn id="18" dur="1" fill="hold">
                                          <p:stCondLst>
                                            <p:cond delay="499"/>
                                          </p:stCondLst>
                                        </p:cTn>
                                        <p:tgtEl>
                                          <p:spTgt spid="181256"/>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1261"/>
                                        </p:tgtEl>
                                        <p:attrNameLst>
                                          <p:attrName>style.visibility</p:attrName>
                                        </p:attrNameLst>
                                      </p:cBhvr>
                                      <p:to>
                                        <p:strVal val="visible"/>
                                      </p:to>
                                    </p:set>
                                    <p:animEffect transition="in" filter="blinds(horizontal)">
                                      <p:cBhvr>
                                        <p:cTn id="23" dur="500"/>
                                        <p:tgtEl>
                                          <p:spTgt spid="1812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1260"/>
                                        </p:tgtEl>
                                        <p:attrNameLst>
                                          <p:attrName>style.visibility</p:attrName>
                                        </p:attrNameLst>
                                      </p:cBhvr>
                                      <p:to>
                                        <p:strVal val="visible"/>
                                      </p:to>
                                    </p:set>
                                    <p:animEffect transition="in" filter="blinds(horizontal)">
                                      <p:cBhvr>
                                        <p:cTn id="28" dur="500"/>
                                        <p:tgtEl>
                                          <p:spTgt spid="18126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81259"/>
                                        </p:tgtEl>
                                        <p:attrNameLst>
                                          <p:attrName>style.visibility</p:attrName>
                                        </p:attrNameLst>
                                      </p:cBhvr>
                                      <p:to>
                                        <p:strVal val="visible"/>
                                      </p:to>
                                    </p:set>
                                    <p:animEffect transition="in" filter="blinds(horizontal)">
                                      <p:cBhvr>
                                        <p:cTn id="31" dur="500"/>
                                        <p:tgtEl>
                                          <p:spTgt spid="181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6" grpId="0"/>
      <p:bldP spid="181256" grpId="1"/>
      <p:bldP spid="181259" grpId="0"/>
      <p:bldP spid="181260" grpId="0"/>
      <p:bldP spid="18126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2781300"/>
            <a:ext cx="662463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22"/>
          <p:cNvSpPr>
            <a:spLocks noGrp="1" noChangeArrowheads="1"/>
          </p:cNvSpPr>
          <p:nvPr>
            <p:ph type="body" idx="1"/>
          </p:nvPr>
        </p:nvSpPr>
        <p:spPr>
          <a:xfrm>
            <a:off x="427511" y="614899"/>
            <a:ext cx="11519065" cy="4525962"/>
          </a:xfrm>
          <a:noFill/>
        </p:spPr>
        <p:txBody>
          <a:bodyPr>
            <a:normAutofit/>
          </a:bodyPr>
          <a:lstStyle/>
          <a:p>
            <a:pPr eaLnBrk="1" hangingPunct="1">
              <a:spcBef>
                <a:spcPct val="0"/>
              </a:spcBef>
              <a:buFontTx/>
              <a:buNone/>
            </a:pPr>
            <a:r>
              <a:rPr kumimoji="1" lang="zh-CN" altLang="en-US" sz="2800" b="1" dirty="0">
                <a:latin typeface="Times New Roman" panose="02020603050405020304" pitchFamily="18" charset="0"/>
                <a:ea typeface="+mn-ea"/>
                <a:cs typeface="Times New Roman" panose="02020603050405020304" pitchFamily="18" charset="0"/>
              </a:rPr>
              <a:t>与</a:t>
            </a:r>
            <a:r>
              <a:rPr kumimoji="1" lang="en-US" altLang="zh-CN" sz="2800" b="1" dirty="0">
                <a:latin typeface="Times New Roman" panose="02020603050405020304" pitchFamily="18" charset="0"/>
                <a:ea typeface="+mn-ea"/>
                <a:cs typeface="Times New Roman" panose="02020603050405020304" pitchFamily="18" charset="0"/>
              </a:rPr>
              <a:t>LR</a:t>
            </a:r>
            <a:r>
              <a:rPr kumimoji="1" lang="zh-CN" altLang="en-US" sz="2800" b="1" dirty="0">
                <a:latin typeface="Times New Roman" panose="02020603050405020304" pitchFamily="18" charset="0"/>
                <a:ea typeface="+mn-ea"/>
                <a:cs typeface="Times New Roman" panose="02020603050405020304" pitchFamily="18" charset="0"/>
              </a:rPr>
              <a:t>旋转相对应的平衡操作是</a:t>
            </a:r>
            <a:r>
              <a:rPr kumimoji="1" lang="en-US" altLang="zh-CN" sz="2800" b="1" dirty="0">
                <a:solidFill>
                  <a:srgbClr val="FFFF00"/>
                </a:solidFill>
                <a:latin typeface="Times New Roman" panose="02020603050405020304" pitchFamily="18" charset="0"/>
                <a:ea typeface="+mn-ea"/>
                <a:cs typeface="Times New Roman" panose="02020603050405020304" pitchFamily="18" charset="0"/>
              </a:rPr>
              <a:t>RL</a:t>
            </a:r>
            <a:r>
              <a:rPr kumimoji="1" lang="zh-CN" altLang="en-US" sz="2800" b="1" dirty="0">
                <a:solidFill>
                  <a:srgbClr val="FFFF00"/>
                </a:solidFill>
                <a:latin typeface="Times New Roman" panose="02020603050405020304" pitchFamily="18" charset="0"/>
                <a:ea typeface="+mn-ea"/>
                <a:cs typeface="Times New Roman" panose="02020603050405020304" pitchFamily="18" charset="0"/>
              </a:rPr>
              <a:t>旋转</a:t>
            </a:r>
            <a:endParaRPr kumimoji="1" lang="en-US" altLang="zh-CN" sz="2800" b="1" dirty="0">
              <a:solidFill>
                <a:srgbClr val="FFFF00"/>
              </a:solidFill>
              <a:latin typeface="Times New Roman" panose="02020603050405020304" pitchFamily="18" charset="0"/>
              <a:ea typeface="+mn-ea"/>
              <a:cs typeface="Times New Roman" panose="02020603050405020304" pitchFamily="18" charset="0"/>
            </a:endParaRPr>
          </a:p>
          <a:p>
            <a:pPr eaLnBrk="1" hangingPunct="1">
              <a:spcBef>
                <a:spcPct val="0"/>
              </a:spcBef>
              <a:buFontTx/>
              <a:buNone/>
            </a:pPr>
            <a:endParaRPr kumimoji="1" lang="zh-CN" altLang="en-US" sz="2800" b="1" dirty="0">
              <a:solidFill>
                <a:srgbClr val="FFFF00"/>
              </a:solidFill>
              <a:latin typeface="Times New Roman" panose="02020603050405020304" pitchFamily="18" charset="0"/>
              <a:ea typeface="+mn-ea"/>
              <a:cs typeface="Times New Roman" panose="02020603050405020304" pitchFamily="18" charset="0"/>
            </a:endParaRPr>
          </a:p>
          <a:p>
            <a:pPr eaLnBrk="1" hangingPunct="1">
              <a:spcBef>
                <a:spcPct val="0"/>
              </a:spcBef>
              <a:buFontTx/>
              <a:buNone/>
            </a:pPr>
            <a:r>
              <a:rPr kumimoji="1" lang="en-US" altLang="zh-CN" sz="2800" b="1" dirty="0">
                <a:solidFill>
                  <a:srgbClr val="FFFF00"/>
                </a:solidFill>
                <a:latin typeface="Times New Roman" panose="02020603050405020304" pitchFamily="18" charset="0"/>
                <a:ea typeface="+mn-ea"/>
                <a:cs typeface="Times New Roman" panose="02020603050405020304" pitchFamily="18" charset="0"/>
              </a:rPr>
              <a:t>RL</a:t>
            </a:r>
            <a:r>
              <a:rPr kumimoji="1" lang="zh-CN" altLang="en-US" sz="2800" b="1" dirty="0">
                <a:solidFill>
                  <a:srgbClr val="FFFF00"/>
                </a:solidFill>
                <a:latin typeface="Times New Roman" panose="02020603050405020304" pitchFamily="18" charset="0"/>
                <a:ea typeface="+mn-ea"/>
                <a:cs typeface="Times New Roman" panose="02020603050405020304" pitchFamily="18" charset="0"/>
              </a:rPr>
              <a:t>旋转</a:t>
            </a:r>
            <a:r>
              <a:rPr kumimoji="1" lang="zh-CN" altLang="en-US" sz="2800" b="1" dirty="0">
                <a:latin typeface="Times New Roman" panose="02020603050405020304" pitchFamily="18" charset="0"/>
                <a:ea typeface="+mn-ea"/>
                <a:cs typeface="Times New Roman" panose="02020603050405020304" pitchFamily="18" charset="0"/>
              </a:rPr>
              <a:t>是指新结点</a:t>
            </a:r>
            <a:r>
              <a:rPr kumimoji="1" lang="en-US" altLang="zh-CN" sz="2800" b="1" dirty="0">
                <a:latin typeface="Times New Roman" panose="02020603050405020304" pitchFamily="18" charset="0"/>
                <a:ea typeface="+mn-ea"/>
                <a:cs typeface="Times New Roman" panose="02020603050405020304" pitchFamily="18" charset="0"/>
              </a:rPr>
              <a:t>q</a:t>
            </a:r>
            <a:r>
              <a:rPr kumimoji="1" lang="zh-CN" altLang="en-US" sz="2800" b="1" dirty="0">
                <a:latin typeface="Times New Roman" panose="02020603050405020304" pitchFamily="18" charset="0"/>
                <a:ea typeface="+mn-ea"/>
                <a:cs typeface="Times New Roman" panose="02020603050405020304" pitchFamily="18" charset="0"/>
              </a:rPr>
              <a:t>插入在 </a:t>
            </a:r>
            <a:r>
              <a:rPr kumimoji="1" lang="en-US" altLang="zh-CN" sz="2800" b="1" dirty="0">
                <a:latin typeface="Times New Roman" panose="02020603050405020304" pitchFamily="18" charset="0"/>
                <a:ea typeface="+mn-ea"/>
                <a:cs typeface="Times New Roman" panose="02020603050405020304" pitchFamily="18" charset="0"/>
              </a:rPr>
              <a:t>s</a:t>
            </a:r>
            <a:r>
              <a:rPr kumimoji="1" lang="zh-CN" altLang="en-US" sz="2800" b="1" dirty="0">
                <a:latin typeface="Times New Roman" panose="02020603050405020304" pitchFamily="18" charset="0"/>
                <a:ea typeface="+mn-ea"/>
                <a:cs typeface="Times New Roman" panose="02020603050405020304" pitchFamily="18" charset="0"/>
              </a:rPr>
              <a:t>的右孩子</a:t>
            </a:r>
            <a:r>
              <a:rPr kumimoji="1" lang="en-US" altLang="zh-CN" sz="2800" b="1" dirty="0">
                <a:latin typeface="Times New Roman" panose="02020603050405020304" pitchFamily="18" charset="0"/>
                <a:ea typeface="+mn-ea"/>
                <a:cs typeface="Times New Roman" panose="02020603050405020304" pitchFamily="18" charset="0"/>
              </a:rPr>
              <a:t>r</a:t>
            </a:r>
            <a:r>
              <a:rPr kumimoji="1" lang="zh-CN" altLang="en-US" sz="2800" b="1" dirty="0">
                <a:latin typeface="Times New Roman" panose="02020603050405020304" pitchFamily="18" charset="0"/>
                <a:ea typeface="+mn-ea"/>
                <a:cs typeface="Times New Roman" panose="02020603050405020304" pitchFamily="18" charset="0"/>
              </a:rPr>
              <a:t>的左子树上时使用的平衡操作。</a:t>
            </a:r>
          </a:p>
        </p:txBody>
      </p:sp>
      <p:sp>
        <p:nvSpPr>
          <p:cNvPr id="57348" name="Rectangle 23"/>
          <p:cNvSpPr>
            <a:spLocks noChangeArrowheads="1"/>
          </p:cNvSpPr>
          <p:nvPr/>
        </p:nvSpPr>
        <p:spPr bwMode="auto">
          <a:xfrm>
            <a:off x="5232400" y="5229226"/>
            <a:ext cx="1540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en-US" altLang="zh-CN"/>
              <a:t>RL</a:t>
            </a:r>
            <a:r>
              <a:rPr kumimoji="1" lang="zh-CN" altLang="en-US"/>
              <a:t>型旋转</a:t>
            </a:r>
          </a:p>
        </p:txBody>
      </p:sp>
    </p:spTree>
    <p:extLst>
      <p:ext uri="{BB962C8B-B14F-4D97-AF65-F5344CB8AC3E}">
        <p14:creationId xmlns:p14="http://schemas.microsoft.com/office/powerpoint/2010/main" val="208883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algn="l" eaLnBrk="1" hangingPunct="1">
              <a:defRPr/>
            </a:pPr>
            <a:r>
              <a:rPr lang="en-US" altLang="zh-CN" sz="3200" b="1" dirty="0" err="1">
                <a:solidFill>
                  <a:schemeClr val="tx1"/>
                </a:solidFill>
                <a:latin typeface="Times New Roman" panose="02020603050405020304" pitchFamily="18" charset="0"/>
                <a:ea typeface="+mn-ea"/>
                <a:cs typeface="Times New Roman" panose="02020603050405020304" pitchFamily="18" charset="0"/>
              </a:rPr>
              <a:t>AVLNode</a:t>
            </a:r>
            <a:r>
              <a:rPr lang="zh-CN" altLang="en-US" sz="3200" b="1" dirty="0">
                <a:solidFill>
                  <a:srgbClr val="FFFF00"/>
                </a:solidFill>
                <a:latin typeface="Times New Roman" panose="02020603050405020304" pitchFamily="18" charset="0"/>
                <a:ea typeface="+mn-ea"/>
                <a:cs typeface="Times New Roman" panose="02020603050405020304" pitchFamily="18" charset="0"/>
              </a:rPr>
              <a:t> 平衡树结点类型</a:t>
            </a:r>
          </a:p>
        </p:txBody>
      </p:sp>
      <p:sp>
        <p:nvSpPr>
          <p:cNvPr id="40963" name="Rectangle 3"/>
          <p:cNvSpPr>
            <a:spLocks noGrp="1" noChangeArrowheads="1"/>
          </p:cNvSpPr>
          <p:nvPr>
            <p:ph type="body" idx="1"/>
          </p:nvPr>
        </p:nvSpPr>
        <p:spPr/>
        <p:txBody>
          <a:bodyPr/>
          <a:lstStyle/>
          <a:p>
            <a:pPr algn="just" eaLnBrk="1" hangingPunct="1">
              <a:spcBef>
                <a:spcPct val="0"/>
              </a:spcBef>
              <a:buFontTx/>
              <a:buNone/>
            </a:pPr>
            <a:r>
              <a:rPr lang="en-US" altLang="zh-CN">
                <a:solidFill>
                  <a:srgbClr val="FFFF00"/>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a:p>
            <a:pPr eaLnBrk="1" hangingPunct="1"/>
            <a:endParaRPr lang="en-US" altLang="zh-CN">
              <a:latin typeface="Times New Roman" panose="02020603050405020304" pitchFamily="18" charset="0"/>
              <a:cs typeface="Times New Roman" panose="02020603050405020304" pitchFamily="18" charset="0"/>
            </a:endParaRPr>
          </a:p>
        </p:txBody>
      </p:sp>
      <p:sp>
        <p:nvSpPr>
          <p:cNvPr id="190468" name="Rectangle 4"/>
          <p:cNvSpPr>
            <a:spLocks noChangeArrowheads="1"/>
          </p:cNvSpPr>
          <p:nvPr/>
        </p:nvSpPr>
        <p:spPr bwMode="auto">
          <a:xfrm>
            <a:off x="2311432" y="1250003"/>
            <a:ext cx="6378436" cy="5184775"/>
          </a:xfrm>
          <a:prstGeom prst="rect">
            <a:avLst/>
          </a:prstGeom>
          <a:noFill/>
          <a:ln w="9525">
            <a:noFill/>
            <a:miter lim="800000"/>
            <a:headEnd/>
            <a:tailEnd/>
          </a:ln>
          <a:effectLst/>
        </p:spPr>
        <p:txBody>
          <a:bodyPr/>
          <a:lstStyle/>
          <a:p>
            <a:pPr marL="342900" indent="-342900" algn="just">
              <a:lnSpc>
                <a:spcPct val="150000"/>
              </a:lnSpc>
              <a:buClr>
                <a:schemeClr val="hlink"/>
              </a:buClr>
              <a:buSzPct val="90000"/>
              <a:defRPr/>
            </a:pPr>
            <a:r>
              <a:rPr lang="en-US" altLang="zh-CN" sz="2800" b="1" dirty="0">
                <a:effectLst>
                  <a:outerShdw blurRad="38100" dist="38100" dir="2700000" algn="tl">
                    <a:srgbClr val="000000">
                      <a:alpha val="43137"/>
                    </a:srgbClr>
                  </a:outerShdw>
                </a:effectLst>
                <a:latin typeface="Times New Roman" panose="02020603050405020304" pitchFamily="18" charset="0"/>
                <a:ea typeface="宋体" pitchFamily="2" charset="-122"/>
                <a:cs typeface="Times New Roman" panose="02020603050405020304" pitchFamily="18" charset="0"/>
              </a:rPr>
              <a:t>Typedef struct </a:t>
            </a:r>
            <a:r>
              <a:rPr lang="en-US" altLang="zh-CN" sz="2800" b="1" dirty="0" err="1">
                <a:effectLst>
                  <a:outerShdw blurRad="38100" dist="38100" dir="2700000" algn="tl">
                    <a:srgbClr val="000000">
                      <a:alpha val="43137"/>
                    </a:srgbClr>
                  </a:outerShdw>
                </a:effectLst>
                <a:latin typeface="Times New Roman" panose="02020603050405020304" pitchFamily="18" charset="0"/>
                <a:ea typeface="宋体" pitchFamily="2" charset="-122"/>
                <a:cs typeface="Times New Roman" panose="02020603050405020304" pitchFamily="18" charset="0"/>
              </a:rPr>
              <a:t>avlnode</a:t>
            </a:r>
            <a:endParaRPr lang="en-US" altLang="zh-CN" sz="2800" b="1" dirty="0">
              <a:effectLst>
                <a:outerShdw blurRad="38100" dist="38100" dir="2700000" algn="tl">
                  <a:srgbClr val="000000">
                    <a:alpha val="43137"/>
                  </a:srgbClr>
                </a:outerShdw>
              </a:effectLst>
              <a:latin typeface="Times New Roman" panose="02020603050405020304" pitchFamily="18" charset="0"/>
              <a:ea typeface="宋体" pitchFamily="2" charset="-122"/>
              <a:cs typeface="Times New Roman" panose="02020603050405020304" pitchFamily="18" charset="0"/>
            </a:endParaRPr>
          </a:p>
          <a:p>
            <a:pPr marL="342900" indent="-342900" algn="just">
              <a:lnSpc>
                <a:spcPct val="150000"/>
              </a:lnSpc>
              <a:buClr>
                <a:schemeClr val="hlink"/>
              </a:buClr>
              <a:buSzPct val="90000"/>
              <a:defRPr/>
            </a:pPr>
            <a:r>
              <a:rPr lang="en-US" altLang="zh-CN" sz="2800" b="1" dirty="0">
                <a:effectLst>
                  <a:outerShdw blurRad="38100" dist="38100" dir="2700000" algn="tl">
                    <a:srgbClr val="000000">
                      <a:alpha val="43137"/>
                    </a:srgbClr>
                  </a:outerShdw>
                </a:effectLst>
                <a:latin typeface="Times New Roman" panose="02020603050405020304" pitchFamily="18" charset="0"/>
                <a:ea typeface="宋体" pitchFamily="2" charset="-122"/>
                <a:cs typeface="Times New Roman" panose="02020603050405020304" pitchFamily="18" charset="0"/>
              </a:rPr>
              <a:t>{</a:t>
            </a:r>
          </a:p>
          <a:p>
            <a:pPr marL="342900" indent="-342900" algn="just">
              <a:lnSpc>
                <a:spcPct val="150000"/>
              </a:lnSpc>
              <a:buClr>
                <a:schemeClr val="hlink"/>
              </a:buClr>
              <a:buSzPct val="90000"/>
              <a:defRPr/>
            </a:pPr>
            <a:r>
              <a:rPr lang="en-US" altLang="zh-CN" sz="2800" b="1" dirty="0">
                <a:effectLst>
                  <a:outerShdw blurRad="38100" dist="38100" dir="2700000" algn="tl">
                    <a:srgbClr val="000000">
                      <a:alpha val="43137"/>
                    </a:srgbClr>
                  </a:outerShdw>
                </a:effectLst>
                <a:latin typeface="Times New Roman" panose="02020603050405020304" pitchFamily="18" charset="0"/>
                <a:ea typeface="宋体" pitchFamily="2" charset="-122"/>
                <a:cs typeface="Times New Roman" panose="02020603050405020304" pitchFamily="18" charset="0"/>
              </a:rPr>
              <a:t>	K element;</a:t>
            </a:r>
          </a:p>
          <a:p>
            <a:pPr marL="342900" indent="-342900" algn="just">
              <a:lnSpc>
                <a:spcPct val="150000"/>
              </a:lnSpc>
              <a:buClr>
                <a:schemeClr val="hlink"/>
              </a:buClr>
              <a:buSzPct val="90000"/>
              <a:defRPr/>
            </a:pPr>
            <a:r>
              <a:rPr lang="en-US" altLang="zh-CN" sz="2800" b="1" dirty="0">
                <a:solidFill>
                  <a:srgbClr val="FFFF00"/>
                </a:solidFill>
                <a:effectLst>
                  <a:outerShdw blurRad="38100" dist="38100" dir="2700000" algn="tl">
                    <a:srgbClr val="000000">
                      <a:alpha val="43137"/>
                    </a:srgbClr>
                  </a:outerShdw>
                </a:effectLst>
                <a:latin typeface="Times New Roman" panose="02020603050405020304" pitchFamily="18" charset="0"/>
                <a:ea typeface="宋体" pitchFamily="2" charset="-122"/>
                <a:cs typeface="Times New Roman" panose="02020603050405020304" pitchFamily="18" charset="0"/>
              </a:rPr>
              <a:t>	</a:t>
            </a:r>
            <a:r>
              <a:rPr lang="en-US" altLang="zh-CN" sz="2800" b="1" dirty="0" err="1">
                <a:solidFill>
                  <a:srgbClr val="FFFF00"/>
                </a:solidFill>
                <a:effectLst>
                  <a:outerShdw blurRad="38100" dist="38100" dir="2700000" algn="tl">
                    <a:srgbClr val="000000">
                      <a:alpha val="43137"/>
                    </a:srgbClr>
                  </a:outerShdw>
                </a:effectLst>
                <a:latin typeface="Times New Roman" panose="02020603050405020304" pitchFamily="18" charset="0"/>
                <a:ea typeface="宋体" pitchFamily="2" charset="-122"/>
                <a:cs typeface="Times New Roman" panose="02020603050405020304" pitchFamily="18" charset="0"/>
              </a:rPr>
              <a:t>int</a:t>
            </a:r>
            <a:r>
              <a:rPr lang="en-US" altLang="zh-CN" sz="2800" b="1" dirty="0">
                <a:solidFill>
                  <a:srgbClr val="FFFF00"/>
                </a:solidFill>
                <a:effectLst>
                  <a:outerShdw blurRad="38100" dist="38100" dir="2700000" algn="tl">
                    <a:srgbClr val="000000">
                      <a:alpha val="43137"/>
                    </a:srgbClr>
                  </a:outerShdw>
                </a:effectLst>
                <a:latin typeface="Times New Roman" panose="02020603050405020304" pitchFamily="18" charset="0"/>
                <a:ea typeface="宋体" pitchFamily="2" charset="-122"/>
                <a:cs typeface="Times New Roman" panose="02020603050405020304" pitchFamily="18" charset="0"/>
              </a:rPr>
              <a:t> Bf;                //</a:t>
            </a:r>
            <a:r>
              <a:rPr kumimoji="1" lang="zh-CN" altLang="en-US" sz="2800" b="1" dirty="0">
                <a:solidFill>
                  <a:srgbClr val="FF9933"/>
                </a:solidFill>
                <a:effectLst>
                  <a:outerShdw blurRad="38100" dist="38100" dir="2700000" algn="tl">
                    <a:srgbClr val="000000">
                      <a:alpha val="43137"/>
                    </a:srgbClr>
                  </a:outerShdw>
                </a:effectLst>
                <a:latin typeface="Times New Roman" panose="02020603050405020304" pitchFamily="18" charset="0"/>
                <a:ea typeface="宋体" pitchFamily="2" charset="-122"/>
                <a:cs typeface="Times New Roman" panose="02020603050405020304" pitchFamily="18" charset="0"/>
              </a:rPr>
              <a:t>结点的平衡因子</a:t>
            </a:r>
            <a:endParaRPr lang="en-US" altLang="zh-CN" sz="2800" b="1" dirty="0">
              <a:solidFill>
                <a:srgbClr val="FFFF00"/>
              </a:solidFill>
              <a:effectLst>
                <a:outerShdw blurRad="38100" dist="38100" dir="2700000" algn="tl">
                  <a:srgbClr val="000000">
                    <a:alpha val="43137"/>
                  </a:srgbClr>
                </a:outerShdw>
              </a:effectLst>
              <a:latin typeface="Times New Roman" panose="02020603050405020304" pitchFamily="18" charset="0"/>
              <a:ea typeface="宋体" pitchFamily="2" charset="-122"/>
              <a:cs typeface="Times New Roman" panose="02020603050405020304" pitchFamily="18" charset="0"/>
            </a:endParaRPr>
          </a:p>
          <a:p>
            <a:pPr marL="342900" indent="-342900" algn="just">
              <a:lnSpc>
                <a:spcPct val="150000"/>
              </a:lnSpc>
              <a:buClr>
                <a:schemeClr val="hlink"/>
              </a:buClr>
              <a:buSzPct val="90000"/>
              <a:defRPr/>
            </a:pPr>
            <a:r>
              <a:rPr lang="en-US" altLang="zh-CN" sz="2800" b="1" dirty="0">
                <a:solidFill>
                  <a:srgbClr val="FFFF00"/>
                </a:solidFill>
                <a:effectLst>
                  <a:outerShdw blurRad="38100" dist="38100" dir="2700000" algn="tl">
                    <a:srgbClr val="000000">
                      <a:alpha val="43137"/>
                    </a:srgbClr>
                  </a:outerShdw>
                </a:effectLst>
                <a:latin typeface="Times New Roman" panose="02020603050405020304" pitchFamily="18" charset="0"/>
                <a:ea typeface="宋体" pitchFamily="2" charset="-122"/>
                <a:cs typeface="Times New Roman" panose="02020603050405020304" pitchFamily="18" charset="0"/>
              </a:rPr>
              <a:t>	</a:t>
            </a:r>
            <a:r>
              <a:rPr lang="en-US" altLang="zh-CN" sz="2800" b="1" dirty="0" err="1">
                <a:effectLst>
                  <a:outerShdw blurRad="38100" dist="38100" dir="2700000" algn="tl">
                    <a:srgbClr val="000000">
                      <a:alpha val="43137"/>
                    </a:srgbClr>
                  </a:outerShdw>
                </a:effectLst>
                <a:latin typeface="Times New Roman" panose="02020603050405020304" pitchFamily="18" charset="0"/>
                <a:ea typeface="宋体" pitchFamily="2" charset="-122"/>
                <a:cs typeface="Times New Roman" panose="02020603050405020304" pitchFamily="18" charset="0"/>
              </a:rPr>
              <a:t>AVLNode</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itchFamily="2" charset="-122"/>
                <a:cs typeface="Times New Roman" panose="02020603050405020304" pitchFamily="18" charset="0"/>
              </a:rPr>
              <a:t>* </a:t>
            </a:r>
            <a:r>
              <a:rPr lang="en-US" altLang="zh-CN" sz="2800" b="1" dirty="0" err="1">
                <a:effectLst>
                  <a:outerShdw blurRad="38100" dist="38100" dir="2700000" algn="tl">
                    <a:srgbClr val="000000">
                      <a:alpha val="43137"/>
                    </a:srgbClr>
                  </a:outerShdw>
                </a:effectLst>
                <a:latin typeface="Times New Roman" panose="02020603050405020304" pitchFamily="18" charset="0"/>
                <a:ea typeface="宋体" pitchFamily="2" charset="-122"/>
                <a:cs typeface="Times New Roman" panose="02020603050405020304" pitchFamily="18" charset="0"/>
              </a:rPr>
              <a:t>LChild</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itchFamily="2" charset="-122"/>
                <a:cs typeface="Times New Roman" panose="02020603050405020304" pitchFamily="18" charset="0"/>
              </a:rPr>
              <a:t>,*</a:t>
            </a:r>
            <a:r>
              <a:rPr lang="en-US" altLang="zh-CN" sz="2800" b="1" dirty="0" err="1">
                <a:effectLst>
                  <a:outerShdw blurRad="38100" dist="38100" dir="2700000" algn="tl">
                    <a:srgbClr val="000000">
                      <a:alpha val="43137"/>
                    </a:srgbClr>
                  </a:outerShdw>
                </a:effectLst>
                <a:latin typeface="Times New Roman" panose="02020603050405020304" pitchFamily="18" charset="0"/>
                <a:ea typeface="宋体" pitchFamily="2" charset="-122"/>
                <a:cs typeface="Times New Roman" panose="02020603050405020304" pitchFamily="18" charset="0"/>
              </a:rPr>
              <a:t>RChild</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itchFamily="2" charset="-122"/>
                <a:cs typeface="Times New Roman" panose="02020603050405020304" pitchFamily="18" charset="0"/>
              </a:rPr>
              <a:t>;</a:t>
            </a:r>
          </a:p>
          <a:p>
            <a:pPr marL="342900" indent="-342900" algn="just">
              <a:lnSpc>
                <a:spcPct val="150000"/>
              </a:lnSpc>
              <a:buClr>
                <a:schemeClr val="hlink"/>
              </a:buClr>
              <a:buSzPct val="90000"/>
              <a:defRPr/>
            </a:pPr>
            <a:r>
              <a:rPr lang="en-US" altLang="zh-CN" sz="2800" b="1" dirty="0">
                <a:effectLst>
                  <a:outerShdw blurRad="38100" dist="38100" dir="2700000" algn="tl">
                    <a:srgbClr val="000000">
                      <a:alpha val="43137"/>
                    </a:srgbClr>
                  </a:outerShdw>
                </a:effectLst>
                <a:latin typeface="Times New Roman" panose="02020603050405020304" pitchFamily="18" charset="0"/>
                <a:ea typeface="宋体" pitchFamily="2" charset="-122"/>
                <a:cs typeface="Times New Roman" panose="02020603050405020304" pitchFamily="18" charset="0"/>
              </a:rPr>
              <a:t>}</a:t>
            </a:r>
            <a:r>
              <a:rPr lang="en-US" altLang="zh-CN" sz="2800" b="1" dirty="0" err="1">
                <a:effectLst>
                  <a:outerShdw blurRad="38100" dist="38100" dir="2700000" algn="tl">
                    <a:srgbClr val="000000">
                      <a:alpha val="43137"/>
                    </a:srgbClr>
                  </a:outerShdw>
                </a:effectLst>
                <a:latin typeface="Times New Roman" panose="02020603050405020304" pitchFamily="18" charset="0"/>
                <a:ea typeface="宋体" pitchFamily="2" charset="-122"/>
                <a:cs typeface="Times New Roman" panose="02020603050405020304" pitchFamily="18" charset="0"/>
              </a:rPr>
              <a:t>AVLNode</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itchFamily="2" charset="-122"/>
                <a:cs typeface="Times New Roman" panose="02020603050405020304" pitchFamily="18" charset="0"/>
              </a:rPr>
              <a:t>;</a:t>
            </a:r>
          </a:p>
        </p:txBody>
      </p:sp>
    </p:spTree>
    <p:extLst>
      <p:ext uri="{BB962C8B-B14F-4D97-AF65-F5344CB8AC3E}">
        <p14:creationId xmlns:p14="http://schemas.microsoft.com/office/powerpoint/2010/main" val="2650525546"/>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83277" y="2448787"/>
            <a:ext cx="7189907" cy="769441"/>
          </a:xfrm>
          <a:prstGeom prst="rect">
            <a:avLst/>
          </a:prstGeom>
          <a:noFill/>
        </p:spPr>
        <p:txBody>
          <a:bodyPr wrap="square" rtlCol="0">
            <a:spAutoFit/>
          </a:bodyPr>
          <a:lstStyle/>
          <a:p>
            <a:r>
              <a:rPr lang="zh-CN" altLang="en-US" sz="4400" dirty="0">
                <a:latin typeface="Times New Roman" panose="02020603050405020304" pitchFamily="18" charset="0"/>
                <a:cs typeface="Times New Roman" panose="02020603050405020304" pitchFamily="18" charset="0"/>
              </a:rPr>
              <a:t>学习一下，完整的旋转算法</a:t>
            </a:r>
          </a:p>
        </p:txBody>
      </p:sp>
    </p:spTree>
    <p:extLst>
      <p:ext uri="{BB962C8B-B14F-4D97-AF65-F5344CB8AC3E}">
        <p14:creationId xmlns:p14="http://schemas.microsoft.com/office/powerpoint/2010/main" val="13308887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4"/>
          <p:cNvGraphicFramePr>
            <a:graphicFrameLocks noChangeAspect="1"/>
          </p:cNvGraphicFramePr>
          <p:nvPr>
            <p:extLst>
              <p:ext uri="{D42A27DB-BD31-4B8C-83A1-F6EECF244321}">
                <p14:modId xmlns:p14="http://schemas.microsoft.com/office/powerpoint/2010/main" val="2000720358"/>
              </p:ext>
            </p:extLst>
          </p:nvPr>
        </p:nvGraphicFramePr>
        <p:xfrm>
          <a:off x="2456255" y="581377"/>
          <a:ext cx="6480175" cy="5837237"/>
        </p:xfrm>
        <a:graphic>
          <a:graphicData uri="http://schemas.openxmlformats.org/presentationml/2006/ole">
            <mc:AlternateContent xmlns:mc="http://schemas.openxmlformats.org/markup-compatibility/2006">
              <mc:Choice xmlns:v="urn:schemas-microsoft-com:vml" Requires="v">
                <p:oleObj spid="_x0000_s8270" r:id="rId3" imgW="3952381" imgH="3561905" progId="Paint.Picture">
                  <p:embed/>
                </p:oleObj>
              </mc:Choice>
              <mc:Fallback>
                <p:oleObj r:id="rId3" imgW="3952381" imgH="356190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6255" y="581377"/>
                        <a:ext cx="6480175" cy="583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 name="Rectangle 6"/>
          <p:cNvSpPr>
            <a:spLocks noChangeArrowheads="1"/>
          </p:cNvSpPr>
          <p:nvPr/>
        </p:nvSpPr>
        <p:spPr bwMode="auto">
          <a:xfrm>
            <a:off x="4543817" y="3926238"/>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en-US" altLang="zh-CN">
                <a:solidFill>
                  <a:srgbClr val="FF0000"/>
                </a:solidFill>
              </a:rPr>
              <a:t>s</a:t>
            </a:r>
          </a:p>
        </p:txBody>
      </p:sp>
      <p:sp>
        <p:nvSpPr>
          <p:cNvPr id="8199" name="Rectangle 7"/>
          <p:cNvSpPr>
            <a:spLocks noChangeArrowheads="1"/>
          </p:cNvSpPr>
          <p:nvPr/>
        </p:nvSpPr>
        <p:spPr bwMode="auto">
          <a:xfrm>
            <a:off x="5983680" y="541688"/>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en-US" altLang="zh-CN">
                <a:solidFill>
                  <a:srgbClr val="FF0000"/>
                </a:solidFill>
              </a:rPr>
              <a:t>s</a:t>
            </a:r>
          </a:p>
        </p:txBody>
      </p:sp>
      <p:sp>
        <p:nvSpPr>
          <p:cNvPr id="8200" name="Rectangle 8"/>
          <p:cNvSpPr>
            <a:spLocks noChangeArrowheads="1"/>
          </p:cNvSpPr>
          <p:nvPr/>
        </p:nvSpPr>
        <p:spPr bwMode="auto">
          <a:xfrm>
            <a:off x="4759717" y="2557813"/>
            <a:ext cx="360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en-US" altLang="zh-CN">
                <a:solidFill>
                  <a:srgbClr val="FF0000"/>
                </a:solidFill>
              </a:rPr>
              <a:t>s</a:t>
            </a:r>
          </a:p>
        </p:txBody>
      </p:sp>
      <p:sp>
        <p:nvSpPr>
          <p:cNvPr id="8201" name="Rectangle 9"/>
          <p:cNvSpPr>
            <a:spLocks noChangeArrowheads="1"/>
          </p:cNvSpPr>
          <p:nvPr/>
        </p:nvSpPr>
        <p:spPr bwMode="auto">
          <a:xfrm>
            <a:off x="4399355" y="2918176"/>
            <a:ext cx="360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en-US" altLang="zh-CN">
                <a:solidFill>
                  <a:srgbClr val="FF0000"/>
                </a:solidFill>
              </a:rPr>
              <a:t>r</a:t>
            </a:r>
          </a:p>
        </p:txBody>
      </p:sp>
      <p:sp>
        <p:nvSpPr>
          <p:cNvPr id="8202" name="Rectangle 10"/>
          <p:cNvSpPr>
            <a:spLocks noChangeArrowheads="1"/>
          </p:cNvSpPr>
          <p:nvPr/>
        </p:nvSpPr>
        <p:spPr bwMode="auto">
          <a:xfrm>
            <a:off x="5623317" y="902051"/>
            <a:ext cx="360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en-US" altLang="zh-CN">
                <a:solidFill>
                  <a:srgbClr val="FF0000"/>
                </a:solidFill>
              </a:rPr>
              <a:t>r</a:t>
            </a:r>
          </a:p>
        </p:txBody>
      </p:sp>
      <p:sp>
        <p:nvSpPr>
          <p:cNvPr id="8203" name="Rectangle 11"/>
          <p:cNvSpPr>
            <a:spLocks noChangeArrowheads="1"/>
          </p:cNvSpPr>
          <p:nvPr/>
        </p:nvSpPr>
        <p:spPr bwMode="auto">
          <a:xfrm>
            <a:off x="5191517" y="3205513"/>
            <a:ext cx="360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en-US" altLang="zh-CN">
                <a:solidFill>
                  <a:srgbClr val="FF0000"/>
                </a:solidFill>
              </a:rPr>
              <a:t>u</a:t>
            </a:r>
          </a:p>
        </p:txBody>
      </p:sp>
      <p:sp>
        <p:nvSpPr>
          <p:cNvPr id="8204" name="Rectangle 12"/>
          <p:cNvSpPr>
            <a:spLocks noChangeArrowheads="1"/>
          </p:cNvSpPr>
          <p:nvPr/>
        </p:nvSpPr>
        <p:spPr bwMode="auto">
          <a:xfrm>
            <a:off x="4256480" y="4188176"/>
            <a:ext cx="360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r>
              <a:rPr kumimoji="1" lang="en-US" altLang="zh-CN">
                <a:solidFill>
                  <a:srgbClr val="FF0000"/>
                </a:solidFill>
              </a:rPr>
              <a:t>r</a:t>
            </a:r>
          </a:p>
        </p:txBody>
      </p:sp>
    </p:spTree>
    <p:extLst>
      <p:ext uri="{BB962C8B-B14F-4D97-AF65-F5344CB8AC3E}">
        <p14:creationId xmlns:p14="http://schemas.microsoft.com/office/powerpoint/2010/main" val="3002056870"/>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89414" y="453730"/>
            <a:ext cx="9666513" cy="6186309"/>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AVL</a:t>
            </a:r>
            <a:r>
              <a:rPr lang="zh-CN" altLang="en-US" sz="4400" dirty="0">
                <a:latin typeface="Times New Roman" panose="02020603050405020304" pitchFamily="18" charset="0"/>
                <a:cs typeface="Times New Roman" panose="02020603050405020304" pitchFamily="18" charset="0"/>
              </a:rPr>
              <a:t>构造步骤</a:t>
            </a:r>
            <a:endParaRPr lang="en-US" altLang="zh-CN" sz="4400" dirty="0">
              <a:latin typeface="Times New Roman" panose="02020603050405020304" pitchFamily="18" charset="0"/>
              <a:cs typeface="Times New Roman" panose="02020603050405020304" pitchFamily="18" charset="0"/>
            </a:endParaRPr>
          </a:p>
          <a:p>
            <a:pPr marL="742950" indent="-742950">
              <a:buAutoNum type="arabicPeriod"/>
            </a:pPr>
            <a:r>
              <a:rPr lang="zh-CN" altLang="en-US" sz="4400" dirty="0">
                <a:latin typeface="Times New Roman" panose="02020603050405020304" pitchFamily="18" charset="0"/>
                <a:cs typeface="Times New Roman" panose="02020603050405020304" pitchFamily="18" charset="0"/>
              </a:rPr>
              <a:t>先进行二叉搜索树的插入操作</a:t>
            </a:r>
            <a:endParaRPr lang="en-US" altLang="zh-CN" sz="4400" dirty="0">
              <a:latin typeface="Times New Roman" panose="02020603050405020304" pitchFamily="18" charset="0"/>
              <a:cs typeface="Times New Roman" panose="02020603050405020304" pitchFamily="18" charset="0"/>
            </a:endParaRPr>
          </a:p>
          <a:p>
            <a:pPr marL="742950" indent="-742950">
              <a:buAutoNum type="arabicPeriod"/>
            </a:pPr>
            <a:r>
              <a:rPr lang="zh-CN" altLang="en-US" sz="4400" dirty="0">
                <a:latin typeface="Times New Roman" panose="02020603050405020304" pitchFamily="18" charset="0"/>
                <a:cs typeface="Times New Roman" panose="02020603050405020304" pitchFamily="18" charset="0"/>
              </a:rPr>
              <a:t>修改平衡因子</a:t>
            </a:r>
            <a:endParaRPr lang="en-US" altLang="zh-CN" sz="4400" dirty="0">
              <a:latin typeface="Times New Roman" panose="02020603050405020304" pitchFamily="18" charset="0"/>
              <a:cs typeface="Times New Roman" panose="02020603050405020304" pitchFamily="18" charset="0"/>
            </a:endParaRPr>
          </a:p>
          <a:p>
            <a:pPr marL="742950" indent="-742950">
              <a:buAutoNum type="arabicPeriod"/>
            </a:pPr>
            <a:r>
              <a:rPr lang="zh-CN" altLang="en-US" sz="4400" dirty="0">
                <a:latin typeface="Times New Roman" panose="02020603050405020304" pitchFamily="18" charset="0"/>
                <a:cs typeface="Times New Roman" panose="02020603050405020304" pitchFamily="18" charset="0"/>
              </a:rPr>
              <a:t>取出最小不平衡子树</a:t>
            </a:r>
            <a:endParaRPr lang="en-US" altLang="zh-CN" sz="4400" dirty="0">
              <a:latin typeface="Times New Roman" panose="02020603050405020304" pitchFamily="18" charset="0"/>
              <a:cs typeface="Times New Roman" panose="02020603050405020304" pitchFamily="18" charset="0"/>
            </a:endParaRPr>
          </a:p>
          <a:p>
            <a:pPr marL="742950" indent="-742950">
              <a:buAutoNum type="arabicPeriod"/>
            </a:pPr>
            <a:r>
              <a:rPr lang="zh-CN" altLang="en-US" sz="4400" dirty="0">
                <a:latin typeface="Times New Roman" panose="02020603050405020304" pitchFamily="18" charset="0"/>
                <a:cs typeface="Times New Roman" panose="02020603050405020304" pitchFamily="18" charset="0"/>
              </a:rPr>
              <a:t>在最小不平衡子树上标记</a:t>
            </a:r>
            <a:r>
              <a:rPr lang="en-US" altLang="zh-CN" sz="4400" dirty="0">
                <a:latin typeface="Times New Roman" panose="02020603050405020304" pitchFamily="18" charset="0"/>
                <a:cs typeface="Times New Roman" panose="02020603050405020304" pitchFamily="18" charset="0"/>
              </a:rPr>
              <a:t>s</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r</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u</a:t>
            </a:r>
          </a:p>
          <a:p>
            <a:pPr marL="742950" indent="-742950">
              <a:buAutoNum type="arabicPeriod"/>
            </a:pPr>
            <a:r>
              <a:rPr lang="zh-CN" altLang="en-US" sz="4400" dirty="0">
                <a:latin typeface="Times New Roman" panose="02020603050405020304" pitchFamily="18" charset="0"/>
                <a:cs typeface="Times New Roman" panose="02020603050405020304" pitchFamily="18" charset="0"/>
              </a:rPr>
              <a:t>判断是</a:t>
            </a:r>
            <a:r>
              <a:rPr lang="en-US" altLang="zh-CN" sz="4400" dirty="0">
                <a:latin typeface="Times New Roman" panose="02020603050405020304" pitchFamily="18" charset="0"/>
                <a:cs typeface="Times New Roman" panose="02020603050405020304" pitchFamily="18" charset="0"/>
              </a:rPr>
              <a:t>LL</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RR</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LR</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RL</a:t>
            </a:r>
          </a:p>
          <a:p>
            <a:pPr marL="742950" indent="-742950">
              <a:buAutoNum type="arabicPeriod"/>
            </a:pPr>
            <a:r>
              <a:rPr lang="zh-CN" altLang="en-US" sz="4400" dirty="0">
                <a:latin typeface="Times New Roman" panose="02020603050405020304" pitchFamily="18" charset="0"/>
                <a:cs typeface="Times New Roman" panose="02020603050405020304" pitchFamily="18" charset="0"/>
              </a:rPr>
              <a:t>进行相应旋转动作</a:t>
            </a:r>
            <a:endParaRPr lang="en-US" altLang="zh-CN" sz="4400" dirty="0">
              <a:latin typeface="Times New Roman" panose="02020603050405020304" pitchFamily="18" charset="0"/>
              <a:cs typeface="Times New Roman" panose="02020603050405020304" pitchFamily="18" charset="0"/>
            </a:endParaRPr>
          </a:p>
          <a:p>
            <a:pPr marL="742950" indent="-742950">
              <a:buAutoNum type="arabicPeriod"/>
            </a:pPr>
            <a:r>
              <a:rPr lang="zh-CN" altLang="en-US" sz="4400" dirty="0">
                <a:latin typeface="Times New Roman" panose="02020603050405020304" pitchFamily="18" charset="0"/>
                <a:cs typeface="Times New Roman" panose="02020603050405020304" pitchFamily="18" charset="0"/>
              </a:rPr>
              <a:t>将平衡后的子树放回原树中</a:t>
            </a:r>
            <a:endParaRPr lang="en-US" altLang="zh-CN" sz="4400" dirty="0">
              <a:latin typeface="Times New Roman" panose="02020603050405020304" pitchFamily="18" charset="0"/>
              <a:cs typeface="Times New Roman" panose="02020603050405020304" pitchFamily="18" charset="0"/>
            </a:endParaRPr>
          </a:p>
          <a:p>
            <a:pPr marL="742950" indent="-742950">
              <a:buAutoNum type="arabicPeriod"/>
            </a:pPr>
            <a:r>
              <a:rPr lang="zh-CN" altLang="en-US" sz="4400" dirty="0">
                <a:latin typeface="Times New Roman" panose="02020603050405020304" pitchFamily="18" charset="0"/>
                <a:cs typeface="Times New Roman" panose="02020603050405020304" pitchFamily="18" charset="0"/>
              </a:rPr>
              <a:t>检查：平衡性、有序性</a:t>
            </a:r>
          </a:p>
        </p:txBody>
      </p:sp>
    </p:spTree>
    <p:extLst>
      <p:ext uri="{BB962C8B-B14F-4D97-AF65-F5344CB8AC3E}">
        <p14:creationId xmlns:p14="http://schemas.microsoft.com/office/powerpoint/2010/main" val="21493399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10047" y="570016"/>
            <a:ext cx="8217725" cy="1077218"/>
          </a:xfrm>
          <a:prstGeom prst="rect">
            <a:avLst/>
          </a:prstGeom>
          <a:noFill/>
        </p:spPr>
        <p:txBody>
          <a:bodyPr wrap="square" rtlCol="0">
            <a:spAutoFit/>
          </a:bodyPr>
          <a:lstStyle/>
          <a:p>
            <a:r>
              <a:rPr lang="zh-CN" altLang="en-US" sz="3200" b="1" dirty="0">
                <a:latin typeface="Times New Roman" panose="02020603050405020304" pitchFamily="18" charset="0"/>
                <a:cs typeface="Times New Roman" panose="02020603050405020304" pitchFamily="18" charset="0"/>
              </a:rPr>
              <a:t>输入关键码序列：</a:t>
            </a:r>
            <a:r>
              <a:rPr lang="en-US" altLang="zh-CN" sz="3200" b="1" dirty="0">
                <a:latin typeface="Times New Roman" panose="02020603050405020304" pitchFamily="18" charset="0"/>
                <a:cs typeface="Times New Roman" panose="02020603050405020304" pitchFamily="18" charset="0"/>
              </a:rPr>
              <a:t>54</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20</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41</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80</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62</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73</a:t>
            </a:r>
            <a:r>
              <a:rPr lang="zh-CN" altLang="en-US" sz="3200" b="1" dirty="0">
                <a:latin typeface="Times New Roman" panose="02020603050405020304" pitchFamily="18" charset="0"/>
                <a:cs typeface="Times New Roman" panose="02020603050405020304" pitchFamily="18" charset="0"/>
              </a:rPr>
              <a:t>画出二叉平衡树的建立过程</a:t>
            </a:r>
          </a:p>
        </p:txBody>
      </p:sp>
      <p:sp>
        <p:nvSpPr>
          <p:cNvPr id="48" name="文本框 47"/>
          <p:cNvSpPr txBox="1"/>
          <p:nvPr/>
        </p:nvSpPr>
        <p:spPr>
          <a:xfrm>
            <a:off x="6251706" y="1799053"/>
            <a:ext cx="5682995" cy="3108543"/>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最近不平衡祖先怎么找？</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1. </a:t>
            </a:r>
            <a:r>
              <a:rPr lang="zh-CN" altLang="en-US" sz="2800" b="1" dirty="0">
                <a:latin typeface="Times New Roman" panose="02020603050405020304" pitchFamily="18" charset="0"/>
                <a:cs typeface="Times New Roman" panose="02020603050405020304" pitchFamily="18" charset="0"/>
              </a:rPr>
              <a:t>从插入新结点位置往根结点方向遇到的第一个平衡因子（</a:t>
            </a:r>
            <a:r>
              <a:rPr lang="zh-CN" altLang="en-US" sz="2800" b="1" dirty="0">
                <a:solidFill>
                  <a:srgbClr val="FFC000"/>
                </a:solidFill>
                <a:latin typeface="Times New Roman" panose="02020603050405020304" pitchFamily="18" charset="0"/>
                <a:cs typeface="Times New Roman" panose="02020603050405020304" pitchFamily="18" charset="0"/>
              </a:rPr>
              <a:t>尚未更新</a:t>
            </a:r>
            <a:r>
              <a:rPr lang="zh-CN" altLang="en-US" sz="2800" b="1" dirty="0">
                <a:latin typeface="Times New Roman" panose="02020603050405020304" pitchFamily="18" charset="0"/>
                <a:cs typeface="Times New Roman" panose="02020603050405020304" pitchFamily="18" charset="0"/>
              </a:rPr>
              <a:t>）</a:t>
            </a:r>
            <a:r>
              <a:rPr lang="zh-CN" altLang="en-US" sz="2800" b="1" dirty="0">
                <a:solidFill>
                  <a:srgbClr val="FFC000"/>
                </a:solidFill>
                <a:latin typeface="Times New Roman" panose="02020603050405020304" pitchFamily="18" charset="0"/>
                <a:cs typeface="Times New Roman" panose="02020603050405020304" pitchFamily="18" charset="0"/>
              </a:rPr>
              <a:t>非零</a:t>
            </a:r>
            <a:r>
              <a:rPr lang="zh-CN" altLang="en-US" sz="2800" b="1" dirty="0">
                <a:latin typeface="Times New Roman" panose="02020603050405020304" pitchFamily="18" charset="0"/>
                <a:cs typeface="Times New Roman" panose="02020603050405020304" pitchFamily="18" charset="0"/>
              </a:rPr>
              <a:t>的结点</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2. </a:t>
            </a:r>
            <a:r>
              <a:rPr lang="zh-CN" altLang="en-US" sz="2800" b="1" dirty="0">
                <a:latin typeface="Times New Roman" panose="02020603050405020304" pitchFamily="18" charset="0"/>
                <a:cs typeface="Times New Roman" panose="02020603050405020304" pitchFamily="18" charset="0"/>
              </a:rPr>
              <a:t>插入后更新平衡因子，</a:t>
            </a:r>
            <a:r>
              <a:rPr lang="zh-CN" altLang="en-US" sz="2800" b="1" dirty="0">
                <a:solidFill>
                  <a:srgbClr val="FFC000"/>
                </a:solidFill>
                <a:latin typeface="Times New Roman" panose="02020603050405020304" pitchFamily="18" charset="0"/>
                <a:cs typeface="Times New Roman" panose="02020603050405020304" pitchFamily="18" charset="0"/>
              </a:rPr>
              <a:t>离插入结点最近</a:t>
            </a:r>
            <a:r>
              <a:rPr lang="zh-CN" altLang="en-US" sz="2800" b="1" dirty="0">
                <a:latin typeface="Times New Roman" panose="02020603050405020304" pitchFamily="18" charset="0"/>
                <a:cs typeface="Times New Roman" panose="02020603050405020304" pitchFamily="18" charset="0"/>
              </a:rPr>
              <a:t>的平衡因子为</a:t>
            </a:r>
            <a:r>
              <a:rPr lang="en-US" altLang="zh-CN" sz="2800" b="1" dirty="0">
                <a:solidFill>
                  <a:srgbClr val="FFC000"/>
                </a:solidFill>
                <a:latin typeface="Times New Roman" panose="02020603050405020304" pitchFamily="18" charset="0"/>
                <a:cs typeface="Times New Roman" panose="02020603050405020304" pitchFamily="18" charset="0"/>
              </a:rPr>
              <a:t>2</a:t>
            </a:r>
            <a:r>
              <a:rPr lang="zh-CN" altLang="en-US" sz="2800" b="1" dirty="0">
                <a:solidFill>
                  <a:srgbClr val="FFC000"/>
                </a:solidFill>
                <a:latin typeface="Times New Roman" panose="02020603050405020304" pitchFamily="18" charset="0"/>
                <a:cs typeface="Times New Roman" panose="02020603050405020304" pitchFamily="18" charset="0"/>
              </a:rPr>
              <a:t>或</a:t>
            </a:r>
            <a:r>
              <a:rPr lang="en-US" altLang="zh-CN" sz="2800" b="1" dirty="0">
                <a:solidFill>
                  <a:srgbClr val="FFC000"/>
                </a:solidFill>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的结点</a:t>
            </a:r>
            <a:endParaRPr lang="en-US" altLang="zh-CN" sz="2800" b="1" dirty="0">
              <a:latin typeface="Times New Roman" panose="02020603050405020304" pitchFamily="18" charset="0"/>
              <a:cs typeface="Times New Roman" panose="02020603050405020304" pitchFamily="18" charset="0"/>
            </a:endParaRPr>
          </a:p>
          <a:p>
            <a:endParaRPr lang="zh-CN" altLang="en-US" sz="2800" b="1" dirty="0">
              <a:latin typeface="Times New Roman" panose="02020603050405020304" pitchFamily="18" charset="0"/>
              <a:cs typeface="Times New Roman" panose="02020603050405020304" pitchFamily="18" charset="0"/>
            </a:endParaRPr>
          </a:p>
        </p:txBody>
      </p:sp>
      <p:grpSp>
        <p:nvGrpSpPr>
          <p:cNvPr id="52" name="组合 51"/>
          <p:cNvGrpSpPr/>
          <p:nvPr/>
        </p:nvGrpSpPr>
        <p:grpSpPr>
          <a:xfrm>
            <a:off x="283739" y="1795755"/>
            <a:ext cx="1552570" cy="2149825"/>
            <a:chOff x="283739" y="1795755"/>
            <a:chExt cx="1552570" cy="2149825"/>
          </a:xfrm>
        </p:grpSpPr>
        <p:grpSp>
          <p:nvGrpSpPr>
            <p:cNvPr id="25" name="组合 24"/>
            <p:cNvGrpSpPr/>
            <p:nvPr/>
          </p:nvGrpSpPr>
          <p:grpSpPr>
            <a:xfrm>
              <a:off x="304392" y="1795755"/>
              <a:ext cx="1531917" cy="1473806"/>
              <a:chOff x="304392" y="1795755"/>
              <a:chExt cx="1531917" cy="1473806"/>
            </a:xfrm>
          </p:grpSpPr>
          <p:grpSp>
            <p:nvGrpSpPr>
              <p:cNvPr id="23" name="组合 22"/>
              <p:cNvGrpSpPr/>
              <p:nvPr/>
            </p:nvGrpSpPr>
            <p:grpSpPr>
              <a:xfrm>
                <a:off x="739678" y="1838116"/>
                <a:ext cx="745446" cy="1187984"/>
                <a:chOff x="739678" y="1838116"/>
                <a:chExt cx="745446" cy="1187984"/>
              </a:xfrm>
            </p:grpSpPr>
            <p:sp>
              <p:nvSpPr>
                <p:cNvPr id="13" name="椭圆 12"/>
                <p:cNvSpPr/>
                <p:nvPr/>
              </p:nvSpPr>
              <p:spPr>
                <a:xfrm>
                  <a:off x="739678" y="23781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878242" y="1838116"/>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grpSp>
          <p:sp>
            <p:nvSpPr>
              <p:cNvPr id="24" name="矩形 23"/>
              <p:cNvSpPr/>
              <p:nvPr/>
            </p:nvSpPr>
            <p:spPr>
              <a:xfrm>
                <a:off x="304392" y="1795755"/>
                <a:ext cx="1531917" cy="147380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文本框 48"/>
            <p:cNvSpPr txBox="1"/>
            <p:nvPr/>
          </p:nvSpPr>
          <p:spPr>
            <a:xfrm>
              <a:off x="283739" y="3422360"/>
              <a:ext cx="1408113"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插入</a:t>
              </a: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grpSp>
      <p:grpSp>
        <p:nvGrpSpPr>
          <p:cNvPr id="53" name="组合 52"/>
          <p:cNvGrpSpPr/>
          <p:nvPr/>
        </p:nvGrpSpPr>
        <p:grpSpPr>
          <a:xfrm>
            <a:off x="1836309" y="1799053"/>
            <a:ext cx="1917238" cy="3058862"/>
            <a:chOff x="1836309" y="1799053"/>
            <a:chExt cx="1917238" cy="3058862"/>
          </a:xfrm>
        </p:grpSpPr>
        <p:grpSp>
          <p:nvGrpSpPr>
            <p:cNvPr id="27" name="组合 26"/>
            <p:cNvGrpSpPr/>
            <p:nvPr/>
          </p:nvGrpSpPr>
          <p:grpSpPr>
            <a:xfrm>
              <a:off x="1836309" y="1799053"/>
              <a:ext cx="1917238" cy="2383823"/>
              <a:chOff x="2262876" y="1802872"/>
              <a:chExt cx="1917238" cy="2383823"/>
            </a:xfrm>
          </p:grpSpPr>
          <p:sp>
            <p:nvSpPr>
              <p:cNvPr id="16" name="椭圆 15"/>
              <p:cNvSpPr/>
              <p:nvPr/>
            </p:nvSpPr>
            <p:spPr>
              <a:xfrm>
                <a:off x="3347437" y="24024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sp>
            <p:nvSpPr>
              <p:cNvPr id="17" name="椭圆 16"/>
              <p:cNvSpPr/>
              <p:nvPr/>
            </p:nvSpPr>
            <p:spPr>
              <a:xfrm>
                <a:off x="2551789" y="333217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20</a:t>
                </a:r>
                <a:endParaRPr lang="zh-CN" altLang="en-US" sz="2800" b="1" dirty="0">
                  <a:latin typeface="Times New Roman" panose="02020603050405020304" pitchFamily="18" charset="0"/>
                  <a:cs typeface="Times New Roman" panose="02020603050405020304" pitchFamily="18" charset="0"/>
                </a:endParaRPr>
              </a:p>
            </p:txBody>
          </p:sp>
          <p:cxnSp>
            <p:nvCxnSpPr>
              <p:cNvPr id="18" name="直接连接符 17"/>
              <p:cNvCxnSpPr>
                <a:stCxn id="17" idx="0"/>
                <a:endCxn id="16" idx="3"/>
              </p:cNvCxnSpPr>
              <p:nvPr/>
            </p:nvCxnSpPr>
            <p:spPr>
              <a:xfrm flipV="1">
                <a:off x="2875789" y="2955599"/>
                <a:ext cx="566545" cy="3765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582702" y="2802900"/>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3414756" y="1881699"/>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1</a:t>
                </a:r>
                <a:endParaRPr lang="zh-CN" altLang="en-US" sz="3200" b="1" dirty="0">
                  <a:latin typeface="Times New Roman" panose="02020603050405020304" pitchFamily="18" charset="0"/>
                  <a:cs typeface="Times New Roman" panose="02020603050405020304" pitchFamily="18" charset="0"/>
                </a:endParaRPr>
              </a:p>
            </p:txBody>
          </p:sp>
          <p:sp>
            <p:nvSpPr>
              <p:cNvPr id="26" name="矩形 25"/>
              <p:cNvSpPr/>
              <p:nvPr/>
            </p:nvSpPr>
            <p:spPr>
              <a:xfrm>
                <a:off x="2262876" y="1802872"/>
                <a:ext cx="1917238" cy="238382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2115097" y="4334695"/>
              <a:ext cx="1408113"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插入</a:t>
              </a:r>
              <a:r>
                <a:rPr lang="en-US" altLang="zh-CN" sz="2800" b="1" dirty="0">
                  <a:latin typeface="Times New Roman" panose="02020603050405020304" pitchFamily="18" charset="0"/>
                  <a:cs typeface="Times New Roman" panose="02020603050405020304" pitchFamily="18" charset="0"/>
                </a:rPr>
                <a:t>20</a:t>
              </a:r>
              <a:endParaRPr lang="zh-CN" altLang="en-US" sz="2800" b="1" dirty="0">
                <a:latin typeface="Times New Roman" panose="02020603050405020304" pitchFamily="18" charset="0"/>
                <a:cs typeface="Times New Roman" panose="02020603050405020304" pitchFamily="18" charset="0"/>
              </a:endParaRPr>
            </a:p>
          </p:txBody>
        </p:sp>
      </p:grpSp>
      <p:grpSp>
        <p:nvGrpSpPr>
          <p:cNvPr id="54" name="组合 53"/>
          <p:cNvGrpSpPr/>
          <p:nvPr/>
        </p:nvGrpSpPr>
        <p:grpSpPr>
          <a:xfrm>
            <a:off x="3749435" y="1799053"/>
            <a:ext cx="2319505" cy="4242408"/>
            <a:chOff x="3749435" y="1799053"/>
            <a:chExt cx="2319505" cy="4242408"/>
          </a:xfrm>
        </p:grpSpPr>
        <p:grpSp>
          <p:nvGrpSpPr>
            <p:cNvPr id="47" name="组合 46"/>
            <p:cNvGrpSpPr/>
            <p:nvPr/>
          </p:nvGrpSpPr>
          <p:grpSpPr>
            <a:xfrm>
              <a:off x="3749435" y="1799053"/>
              <a:ext cx="2319505" cy="3604220"/>
              <a:chOff x="3749435" y="1799053"/>
              <a:chExt cx="2319505" cy="3604220"/>
            </a:xfrm>
          </p:grpSpPr>
          <p:grpSp>
            <p:nvGrpSpPr>
              <p:cNvPr id="28" name="组合 27"/>
              <p:cNvGrpSpPr/>
              <p:nvPr/>
            </p:nvGrpSpPr>
            <p:grpSpPr>
              <a:xfrm>
                <a:off x="3749435" y="1799053"/>
                <a:ext cx="2276046" cy="3604220"/>
                <a:chOff x="2262876" y="1802872"/>
                <a:chExt cx="2276046" cy="3604220"/>
              </a:xfrm>
            </p:grpSpPr>
            <p:sp>
              <p:nvSpPr>
                <p:cNvPr id="29" name="椭圆 28"/>
                <p:cNvSpPr/>
                <p:nvPr/>
              </p:nvSpPr>
              <p:spPr>
                <a:xfrm>
                  <a:off x="3347437" y="24024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sp>
              <p:nvSpPr>
                <p:cNvPr id="30" name="椭圆 29"/>
                <p:cNvSpPr/>
                <p:nvPr/>
              </p:nvSpPr>
              <p:spPr>
                <a:xfrm>
                  <a:off x="2551789" y="333217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20</a:t>
                  </a:r>
                  <a:endParaRPr lang="zh-CN" altLang="en-US" sz="2800" b="1" dirty="0">
                    <a:latin typeface="Times New Roman" panose="02020603050405020304" pitchFamily="18" charset="0"/>
                    <a:cs typeface="Times New Roman" panose="02020603050405020304" pitchFamily="18" charset="0"/>
                  </a:endParaRPr>
                </a:p>
              </p:txBody>
            </p:sp>
            <p:cxnSp>
              <p:nvCxnSpPr>
                <p:cNvPr id="31" name="直接连接符 30"/>
                <p:cNvCxnSpPr>
                  <a:stCxn id="30" idx="0"/>
                  <a:endCxn id="29" idx="3"/>
                </p:cNvCxnSpPr>
                <p:nvPr/>
              </p:nvCxnSpPr>
              <p:spPr>
                <a:xfrm flipV="1">
                  <a:off x="2875789" y="2955599"/>
                  <a:ext cx="566545" cy="3765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582702" y="2802900"/>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-1</a:t>
                  </a:r>
                  <a:endParaRPr lang="zh-CN" altLang="en-US" sz="3200" b="1" dirty="0">
                    <a:latin typeface="Times New Roman" panose="02020603050405020304" pitchFamily="18" charset="0"/>
                    <a:cs typeface="Times New Roman" panose="02020603050405020304" pitchFamily="18" charset="0"/>
                  </a:endParaRPr>
                </a:p>
              </p:txBody>
            </p:sp>
            <p:sp>
              <p:nvSpPr>
                <p:cNvPr id="33" name="文本框 32"/>
                <p:cNvSpPr txBox="1"/>
                <p:nvPr/>
              </p:nvSpPr>
              <p:spPr>
                <a:xfrm>
                  <a:off x="3414756" y="1881699"/>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2</a:t>
                  </a:r>
                  <a:endParaRPr lang="zh-CN" altLang="en-US" sz="3200" b="1" dirty="0">
                    <a:latin typeface="Times New Roman" panose="02020603050405020304" pitchFamily="18" charset="0"/>
                    <a:cs typeface="Times New Roman" panose="02020603050405020304" pitchFamily="18" charset="0"/>
                  </a:endParaRPr>
                </a:p>
              </p:txBody>
            </p:sp>
            <p:sp>
              <p:nvSpPr>
                <p:cNvPr id="34" name="矩形 33"/>
                <p:cNvSpPr/>
                <p:nvPr/>
              </p:nvSpPr>
              <p:spPr>
                <a:xfrm>
                  <a:off x="2262876" y="1802872"/>
                  <a:ext cx="2276046" cy="360422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椭圆 34"/>
              <p:cNvSpPr/>
              <p:nvPr/>
            </p:nvSpPr>
            <p:spPr>
              <a:xfrm>
                <a:off x="4880756" y="419940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41</a:t>
                </a:r>
                <a:endParaRPr lang="zh-CN" altLang="en-US" sz="2800" b="1" dirty="0">
                  <a:latin typeface="Times New Roman" panose="02020603050405020304" pitchFamily="18" charset="0"/>
                  <a:cs typeface="Times New Roman" panose="02020603050405020304" pitchFamily="18" charset="0"/>
                </a:endParaRPr>
              </a:p>
            </p:txBody>
          </p:sp>
          <p:cxnSp>
            <p:nvCxnSpPr>
              <p:cNvPr id="36" name="直接连接符 35"/>
              <p:cNvCxnSpPr>
                <a:stCxn id="30" idx="5"/>
                <a:endCxn id="35" idx="1"/>
              </p:cNvCxnSpPr>
              <p:nvPr/>
            </p:nvCxnSpPr>
            <p:spPr>
              <a:xfrm>
                <a:off x="4591451" y="3881461"/>
                <a:ext cx="384202" cy="41284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008792" y="3683970"/>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42" name="文本框 41"/>
              <p:cNvSpPr txBox="1"/>
              <p:nvPr/>
            </p:nvSpPr>
            <p:spPr>
              <a:xfrm>
                <a:off x="5430473" y="2339620"/>
                <a:ext cx="46417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43" name="文本框 42"/>
              <p:cNvSpPr txBox="1"/>
              <p:nvPr/>
            </p:nvSpPr>
            <p:spPr>
              <a:xfrm>
                <a:off x="4649254" y="3260403"/>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44" name="文本框 43"/>
              <p:cNvSpPr txBox="1"/>
              <p:nvPr/>
            </p:nvSpPr>
            <p:spPr>
              <a:xfrm>
                <a:off x="5462058" y="4182876"/>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45" name="文本框 44"/>
              <p:cNvSpPr txBox="1"/>
              <p:nvPr/>
            </p:nvSpPr>
            <p:spPr>
              <a:xfrm>
                <a:off x="4497056" y="2789974"/>
                <a:ext cx="606882" cy="584775"/>
              </a:xfrm>
              <a:prstGeom prst="rect">
                <a:avLst/>
              </a:prstGeom>
              <a:noFill/>
            </p:spPr>
            <p:txBody>
              <a:bodyPr wrap="square" rtlCol="0">
                <a:spAutoFit/>
              </a:bodyPr>
              <a:lstStyle/>
              <a:p>
                <a:r>
                  <a:rPr lang="en-US" altLang="zh-CN" sz="3200" b="1" dirty="0">
                    <a:solidFill>
                      <a:srgbClr val="FFC000"/>
                    </a:solidFill>
                    <a:latin typeface="Times New Roman" panose="02020603050405020304" pitchFamily="18" charset="0"/>
                    <a:cs typeface="Times New Roman" panose="02020603050405020304" pitchFamily="18" charset="0"/>
                  </a:rPr>
                  <a:t>L</a:t>
                </a:r>
                <a:endParaRPr lang="zh-CN" altLang="en-US" sz="3200" b="1" dirty="0">
                  <a:solidFill>
                    <a:srgbClr val="FFC000"/>
                  </a:solidFill>
                  <a:latin typeface="Times New Roman" panose="02020603050405020304" pitchFamily="18" charset="0"/>
                  <a:cs typeface="Times New Roman" panose="02020603050405020304" pitchFamily="18" charset="0"/>
                </a:endParaRPr>
              </a:p>
            </p:txBody>
          </p:sp>
          <p:sp>
            <p:nvSpPr>
              <p:cNvPr id="46" name="文本框 45"/>
              <p:cNvSpPr txBox="1"/>
              <p:nvPr/>
            </p:nvSpPr>
            <p:spPr>
              <a:xfrm>
                <a:off x="4546998" y="3768161"/>
                <a:ext cx="606882" cy="584775"/>
              </a:xfrm>
              <a:prstGeom prst="rect">
                <a:avLst/>
              </a:prstGeom>
              <a:noFill/>
            </p:spPr>
            <p:txBody>
              <a:bodyPr wrap="square" rtlCol="0">
                <a:spAutoFit/>
              </a:bodyPr>
              <a:lstStyle/>
              <a:p>
                <a:r>
                  <a:rPr lang="en-US" altLang="zh-CN" sz="3200" b="1" dirty="0">
                    <a:solidFill>
                      <a:srgbClr val="FFC000"/>
                    </a:solidFill>
                    <a:latin typeface="Times New Roman" panose="02020603050405020304" pitchFamily="18" charset="0"/>
                    <a:cs typeface="Times New Roman" panose="02020603050405020304" pitchFamily="18" charset="0"/>
                  </a:rPr>
                  <a:t>R</a:t>
                </a:r>
                <a:endParaRPr lang="zh-CN" altLang="en-US" sz="3200" b="1" dirty="0">
                  <a:solidFill>
                    <a:srgbClr val="FFC000"/>
                  </a:solidFill>
                  <a:latin typeface="Times New Roman" panose="02020603050405020304" pitchFamily="18" charset="0"/>
                  <a:cs typeface="Times New Roman" panose="02020603050405020304" pitchFamily="18" charset="0"/>
                </a:endParaRPr>
              </a:p>
            </p:txBody>
          </p:sp>
        </p:grpSp>
        <p:sp>
          <p:nvSpPr>
            <p:cNvPr id="51" name="文本框 50"/>
            <p:cNvSpPr txBox="1"/>
            <p:nvPr/>
          </p:nvSpPr>
          <p:spPr>
            <a:xfrm>
              <a:off x="4268487" y="5518241"/>
              <a:ext cx="1408113"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插入</a:t>
              </a:r>
              <a:r>
                <a:rPr lang="en-US" altLang="zh-CN" sz="2800" b="1" dirty="0">
                  <a:latin typeface="Times New Roman" panose="02020603050405020304" pitchFamily="18" charset="0"/>
                  <a:cs typeface="Times New Roman" panose="02020603050405020304" pitchFamily="18" charset="0"/>
                </a:rPr>
                <a:t>41</a:t>
              </a:r>
              <a:endParaRPr lang="zh-CN" altLang="en-US" sz="28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00127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10047" y="570016"/>
            <a:ext cx="8217725" cy="1077218"/>
          </a:xfrm>
          <a:prstGeom prst="rect">
            <a:avLst/>
          </a:prstGeom>
          <a:noFill/>
        </p:spPr>
        <p:txBody>
          <a:bodyPr wrap="square" rtlCol="0">
            <a:spAutoFit/>
          </a:bodyPr>
          <a:lstStyle/>
          <a:p>
            <a:r>
              <a:rPr lang="zh-CN" altLang="en-US" sz="3200" b="1" dirty="0">
                <a:latin typeface="Times New Roman" panose="02020603050405020304" pitchFamily="18" charset="0"/>
                <a:cs typeface="Times New Roman" panose="02020603050405020304" pitchFamily="18" charset="0"/>
              </a:rPr>
              <a:t>输入关键码序列：</a:t>
            </a:r>
            <a:r>
              <a:rPr lang="en-US" altLang="zh-CN" sz="3200" b="1" dirty="0">
                <a:latin typeface="Times New Roman" panose="02020603050405020304" pitchFamily="18" charset="0"/>
                <a:cs typeface="Times New Roman" panose="02020603050405020304" pitchFamily="18" charset="0"/>
              </a:rPr>
              <a:t>54</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20</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41</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80</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62</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73</a:t>
            </a:r>
            <a:r>
              <a:rPr lang="zh-CN" altLang="en-US" sz="3200" b="1" dirty="0">
                <a:latin typeface="Times New Roman" panose="02020603050405020304" pitchFamily="18" charset="0"/>
                <a:cs typeface="Times New Roman" panose="02020603050405020304" pitchFamily="18" charset="0"/>
              </a:rPr>
              <a:t>画出二叉平衡树的建立过程</a:t>
            </a:r>
          </a:p>
        </p:txBody>
      </p:sp>
      <p:sp>
        <p:nvSpPr>
          <p:cNvPr id="48" name="文本框 47"/>
          <p:cNvSpPr txBox="1"/>
          <p:nvPr/>
        </p:nvSpPr>
        <p:spPr>
          <a:xfrm>
            <a:off x="6251706" y="1799053"/>
            <a:ext cx="5682995" cy="1815882"/>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如何标记</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r</a:t>
            </a:r>
            <a:r>
              <a:rPr lang="zh-CN" altLang="en-US" sz="2800" b="1" dirty="0">
                <a:latin typeface="Times New Roman" panose="02020603050405020304" pitchFamily="18" charset="0"/>
                <a:cs typeface="Times New Roman" panose="02020603050405020304" pitchFamily="18" charset="0"/>
              </a:rPr>
              <a:t>和</a:t>
            </a:r>
            <a:r>
              <a:rPr lang="en-US" altLang="zh-CN" sz="2800" b="1" dirty="0">
                <a:latin typeface="Times New Roman" panose="02020603050405020304" pitchFamily="18" charset="0"/>
                <a:cs typeface="Times New Roman" panose="02020603050405020304" pitchFamily="18" charset="0"/>
              </a:rPr>
              <a:t>u</a:t>
            </a:r>
            <a:r>
              <a:rPr lang="zh-CN" altLang="en-US"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514350" indent="-514350">
              <a:buAutoNum type="arabicPeriod"/>
            </a:pPr>
            <a:r>
              <a:rPr lang="zh-CN" altLang="en-US" sz="2800" b="1" dirty="0">
                <a:latin typeface="Times New Roman" panose="02020603050405020304" pitchFamily="18" charset="0"/>
                <a:cs typeface="Times New Roman" panose="02020603050405020304" pitchFamily="18" charset="0"/>
              </a:rPr>
              <a:t>最近不平衡祖先为</a:t>
            </a:r>
            <a:r>
              <a:rPr lang="en-US" altLang="zh-CN" sz="2800" b="1" dirty="0">
                <a:latin typeface="Times New Roman" panose="02020603050405020304" pitchFamily="18" charset="0"/>
                <a:cs typeface="Times New Roman" panose="02020603050405020304" pitchFamily="18" charset="0"/>
              </a:rPr>
              <a:t>s</a:t>
            </a:r>
          </a:p>
          <a:p>
            <a:pPr marL="514350" indent="-514350">
              <a:buAutoNum type="arabicPeriod"/>
            </a:pPr>
            <a:r>
              <a:rPr lang="zh-CN" altLang="en-US" sz="2800" b="1" dirty="0">
                <a:latin typeface="Times New Roman" panose="02020603050405020304" pitchFamily="18" charset="0"/>
                <a:cs typeface="Times New Roman" panose="02020603050405020304" pitchFamily="18" charset="0"/>
              </a:rPr>
              <a:t>从</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到插入的新结点路径上，紧靠</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的后两个结点分别是</a:t>
            </a:r>
            <a:r>
              <a:rPr lang="en-US" altLang="zh-CN" sz="2800" b="1" dirty="0">
                <a:latin typeface="Times New Roman" panose="02020603050405020304" pitchFamily="18" charset="0"/>
                <a:cs typeface="Times New Roman" panose="02020603050405020304" pitchFamily="18" charset="0"/>
              </a:rPr>
              <a:t>r</a:t>
            </a:r>
            <a:r>
              <a:rPr lang="zh-CN" altLang="en-US" sz="2800" b="1" dirty="0">
                <a:latin typeface="Times New Roman" panose="02020603050405020304" pitchFamily="18" charset="0"/>
                <a:cs typeface="Times New Roman" panose="02020603050405020304" pitchFamily="18" charset="0"/>
              </a:rPr>
              <a:t>和</a:t>
            </a:r>
            <a:r>
              <a:rPr lang="en-US" altLang="zh-CN" sz="2800" b="1" dirty="0">
                <a:latin typeface="Times New Roman" panose="02020603050405020304" pitchFamily="18" charset="0"/>
                <a:cs typeface="Times New Roman" panose="02020603050405020304" pitchFamily="18" charset="0"/>
              </a:rPr>
              <a:t>u</a:t>
            </a:r>
            <a:endParaRPr lang="zh-CN" altLang="en-US" sz="2800" b="1" dirty="0">
              <a:latin typeface="Times New Roman" panose="02020603050405020304" pitchFamily="18" charset="0"/>
              <a:cs typeface="Times New Roman" panose="02020603050405020304" pitchFamily="18" charset="0"/>
            </a:endParaRPr>
          </a:p>
        </p:txBody>
      </p:sp>
      <p:grpSp>
        <p:nvGrpSpPr>
          <p:cNvPr id="52" name="组合 51"/>
          <p:cNvGrpSpPr/>
          <p:nvPr/>
        </p:nvGrpSpPr>
        <p:grpSpPr>
          <a:xfrm>
            <a:off x="283739" y="1795755"/>
            <a:ext cx="1552570" cy="2149825"/>
            <a:chOff x="283739" y="1795755"/>
            <a:chExt cx="1552570" cy="2149825"/>
          </a:xfrm>
        </p:grpSpPr>
        <p:grpSp>
          <p:nvGrpSpPr>
            <p:cNvPr id="25" name="组合 24"/>
            <p:cNvGrpSpPr/>
            <p:nvPr/>
          </p:nvGrpSpPr>
          <p:grpSpPr>
            <a:xfrm>
              <a:off x="304392" y="1795755"/>
              <a:ext cx="1531917" cy="1473806"/>
              <a:chOff x="304392" y="1795755"/>
              <a:chExt cx="1531917" cy="1473806"/>
            </a:xfrm>
          </p:grpSpPr>
          <p:grpSp>
            <p:nvGrpSpPr>
              <p:cNvPr id="23" name="组合 22"/>
              <p:cNvGrpSpPr/>
              <p:nvPr/>
            </p:nvGrpSpPr>
            <p:grpSpPr>
              <a:xfrm>
                <a:off x="739678" y="1838116"/>
                <a:ext cx="745446" cy="1187984"/>
                <a:chOff x="739678" y="1838116"/>
                <a:chExt cx="745446" cy="1187984"/>
              </a:xfrm>
            </p:grpSpPr>
            <p:sp>
              <p:nvSpPr>
                <p:cNvPr id="13" name="椭圆 12"/>
                <p:cNvSpPr/>
                <p:nvPr/>
              </p:nvSpPr>
              <p:spPr>
                <a:xfrm>
                  <a:off x="739678" y="23781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878242" y="1838116"/>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grpSp>
          <p:sp>
            <p:nvSpPr>
              <p:cNvPr id="24" name="矩形 23"/>
              <p:cNvSpPr/>
              <p:nvPr/>
            </p:nvSpPr>
            <p:spPr>
              <a:xfrm>
                <a:off x="304392" y="1795755"/>
                <a:ext cx="1531917" cy="147380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文本框 48"/>
            <p:cNvSpPr txBox="1"/>
            <p:nvPr/>
          </p:nvSpPr>
          <p:spPr>
            <a:xfrm>
              <a:off x="283739" y="3422360"/>
              <a:ext cx="1408113"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插入</a:t>
              </a: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grpSp>
      <p:grpSp>
        <p:nvGrpSpPr>
          <p:cNvPr id="53" name="组合 52"/>
          <p:cNvGrpSpPr/>
          <p:nvPr/>
        </p:nvGrpSpPr>
        <p:grpSpPr>
          <a:xfrm>
            <a:off x="1836309" y="1799053"/>
            <a:ext cx="1917238" cy="3058862"/>
            <a:chOff x="1836309" y="1799053"/>
            <a:chExt cx="1917238" cy="3058862"/>
          </a:xfrm>
        </p:grpSpPr>
        <p:grpSp>
          <p:nvGrpSpPr>
            <p:cNvPr id="27" name="组合 26"/>
            <p:cNvGrpSpPr/>
            <p:nvPr/>
          </p:nvGrpSpPr>
          <p:grpSpPr>
            <a:xfrm>
              <a:off x="1836309" y="1799053"/>
              <a:ext cx="1917238" cy="2383823"/>
              <a:chOff x="2262876" y="1802872"/>
              <a:chExt cx="1917238" cy="2383823"/>
            </a:xfrm>
          </p:grpSpPr>
          <p:sp>
            <p:nvSpPr>
              <p:cNvPr id="16" name="椭圆 15"/>
              <p:cNvSpPr/>
              <p:nvPr/>
            </p:nvSpPr>
            <p:spPr>
              <a:xfrm>
                <a:off x="3347437" y="24024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sp>
            <p:nvSpPr>
              <p:cNvPr id="17" name="椭圆 16"/>
              <p:cNvSpPr/>
              <p:nvPr/>
            </p:nvSpPr>
            <p:spPr>
              <a:xfrm>
                <a:off x="2551789" y="333217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20</a:t>
                </a:r>
                <a:endParaRPr lang="zh-CN" altLang="en-US" sz="2800" b="1" dirty="0">
                  <a:latin typeface="Times New Roman" panose="02020603050405020304" pitchFamily="18" charset="0"/>
                  <a:cs typeface="Times New Roman" panose="02020603050405020304" pitchFamily="18" charset="0"/>
                </a:endParaRPr>
              </a:p>
            </p:txBody>
          </p:sp>
          <p:cxnSp>
            <p:nvCxnSpPr>
              <p:cNvPr id="18" name="直接连接符 17"/>
              <p:cNvCxnSpPr>
                <a:stCxn id="17" idx="0"/>
                <a:endCxn id="16" idx="3"/>
              </p:cNvCxnSpPr>
              <p:nvPr/>
            </p:nvCxnSpPr>
            <p:spPr>
              <a:xfrm flipV="1">
                <a:off x="2875789" y="2955599"/>
                <a:ext cx="566545" cy="3765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582702" y="2802900"/>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3414756" y="1881699"/>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1</a:t>
                </a:r>
                <a:endParaRPr lang="zh-CN" altLang="en-US" sz="3200" b="1" dirty="0">
                  <a:latin typeface="Times New Roman" panose="02020603050405020304" pitchFamily="18" charset="0"/>
                  <a:cs typeface="Times New Roman" panose="02020603050405020304" pitchFamily="18" charset="0"/>
                </a:endParaRPr>
              </a:p>
            </p:txBody>
          </p:sp>
          <p:sp>
            <p:nvSpPr>
              <p:cNvPr id="26" name="矩形 25"/>
              <p:cNvSpPr/>
              <p:nvPr/>
            </p:nvSpPr>
            <p:spPr>
              <a:xfrm>
                <a:off x="2262876" y="1802872"/>
                <a:ext cx="1917238" cy="238382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2115097" y="4334695"/>
              <a:ext cx="1408113"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插入</a:t>
              </a:r>
              <a:r>
                <a:rPr lang="en-US" altLang="zh-CN" sz="2800" b="1" dirty="0">
                  <a:latin typeface="Times New Roman" panose="02020603050405020304" pitchFamily="18" charset="0"/>
                  <a:cs typeface="Times New Roman" panose="02020603050405020304" pitchFamily="18" charset="0"/>
                </a:rPr>
                <a:t>20</a:t>
              </a:r>
              <a:endParaRPr lang="zh-CN" altLang="en-US" sz="2800" b="1" dirty="0">
                <a:latin typeface="Times New Roman" panose="02020603050405020304" pitchFamily="18" charset="0"/>
                <a:cs typeface="Times New Roman" panose="02020603050405020304" pitchFamily="18" charset="0"/>
              </a:endParaRPr>
            </a:p>
          </p:txBody>
        </p:sp>
      </p:grpSp>
      <p:grpSp>
        <p:nvGrpSpPr>
          <p:cNvPr id="54" name="组合 53"/>
          <p:cNvGrpSpPr/>
          <p:nvPr/>
        </p:nvGrpSpPr>
        <p:grpSpPr>
          <a:xfrm>
            <a:off x="3749435" y="1799053"/>
            <a:ext cx="2319505" cy="4242408"/>
            <a:chOff x="3749435" y="1799053"/>
            <a:chExt cx="2319505" cy="4242408"/>
          </a:xfrm>
        </p:grpSpPr>
        <p:grpSp>
          <p:nvGrpSpPr>
            <p:cNvPr id="47" name="组合 46"/>
            <p:cNvGrpSpPr/>
            <p:nvPr/>
          </p:nvGrpSpPr>
          <p:grpSpPr>
            <a:xfrm>
              <a:off x="3749435" y="1799053"/>
              <a:ext cx="2319505" cy="3604220"/>
              <a:chOff x="3749435" y="1799053"/>
              <a:chExt cx="2319505" cy="3604220"/>
            </a:xfrm>
          </p:grpSpPr>
          <p:grpSp>
            <p:nvGrpSpPr>
              <p:cNvPr id="28" name="组合 27"/>
              <p:cNvGrpSpPr/>
              <p:nvPr/>
            </p:nvGrpSpPr>
            <p:grpSpPr>
              <a:xfrm>
                <a:off x="3749435" y="1799053"/>
                <a:ext cx="2276046" cy="3604220"/>
                <a:chOff x="2262876" y="1802872"/>
                <a:chExt cx="2276046" cy="3604220"/>
              </a:xfrm>
            </p:grpSpPr>
            <p:sp>
              <p:nvSpPr>
                <p:cNvPr id="29" name="椭圆 28"/>
                <p:cNvSpPr/>
                <p:nvPr/>
              </p:nvSpPr>
              <p:spPr>
                <a:xfrm>
                  <a:off x="3347437" y="24024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sp>
              <p:nvSpPr>
                <p:cNvPr id="30" name="椭圆 29"/>
                <p:cNvSpPr/>
                <p:nvPr/>
              </p:nvSpPr>
              <p:spPr>
                <a:xfrm>
                  <a:off x="2551789" y="333217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20</a:t>
                  </a:r>
                  <a:endParaRPr lang="zh-CN" altLang="en-US" sz="2800" b="1" dirty="0">
                    <a:latin typeface="Times New Roman" panose="02020603050405020304" pitchFamily="18" charset="0"/>
                    <a:cs typeface="Times New Roman" panose="02020603050405020304" pitchFamily="18" charset="0"/>
                  </a:endParaRPr>
                </a:p>
              </p:txBody>
            </p:sp>
            <p:cxnSp>
              <p:nvCxnSpPr>
                <p:cNvPr id="31" name="直接连接符 30"/>
                <p:cNvCxnSpPr>
                  <a:stCxn id="30" idx="0"/>
                  <a:endCxn id="29" idx="3"/>
                </p:cNvCxnSpPr>
                <p:nvPr/>
              </p:nvCxnSpPr>
              <p:spPr>
                <a:xfrm flipV="1">
                  <a:off x="2875789" y="2955599"/>
                  <a:ext cx="566545" cy="3765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582702" y="2802900"/>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-1</a:t>
                  </a:r>
                  <a:endParaRPr lang="zh-CN" altLang="en-US" sz="3200" b="1" dirty="0">
                    <a:latin typeface="Times New Roman" panose="02020603050405020304" pitchFamily="18" charset="0"/>
                    <a:cs typeface="Times New Roman" panose="02020603050405020304" pitchFamily="18" charset="0"/>
                  </a:endParaRPr>
                </a:p>
              </p:txBody>
            </p:sp>
            <p:sp>
              <p:nvSpPr>
                <p:cNvPr id="33" name="文本框 32"/>
                <p:cNvSpPr txBox="1"/>
                <p:nvPr/>
              </p:nvSpPr>
              <p:spPr>
                <a:xfrm>
                  <a:off x="3414756" y="1881699"/>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2</a:t>
                  </a:r>
                  <a:endParaRPr lang="zh-CN" altLang="en-US" sz="3200" b="1" dirty="0">
                    <a:latin typeface="Times New Roman" panose="02020603050405020304" pitchFamily="18" charset="0"/>
                    <a:cs typeface="Times New Roman" panose="02020603050405020304" pitchFamily="18" charset="0"/>
                  </a:endParaRPr>
                </a:p>
              </p:txBody>
            </p:sp>
            <p:sp>
              <p:nvSpPr>
                <p:cNvPr id="34" name="矩形 33"/>
                <p:cNvSpPr/>
                <p:nvPr/>
              </p:nvSpPr>
              <p:spPr>
                <a:xfrm>
                  <a:off x="2262876" y="1802872"/>
                  <a:ext cx="2276046" cy="360422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椭圆 34"/>
              <p:cNvSpPr/>
              <p:nvPr/>
            </p:nvSpPr>
            <p:spPr>
              <a:xfrm>
                <a:off x="4880756" y="419940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41</a:t>
                </a:r>
                <a:endParaRPr lang="zh-CN" altLang="en-US" sz="2800" b="1" dirty="0">
                  <a:latin typeface="Times New Roman" panose="02020603050405020304" pitchFamily="18" charset="0"/>
                  <a:cs typeface="Times New Roman" panose="02020603050405020304" pitchFamily="18" charset="0"/>
                </a:endParaRPr>
              </a:p>
            </p:txBody>
          </p:sp>
          <p:cxnSp>
            <p:nvCxnSpPr>
              <p:cNvPr id="36" name="直接连接符 35"/>
              <p:cNvCxnSpPr>
                <a:stCxn id="30" idx="5"/>
                <a:endCxn id="35" idx="1"/>
              </p:cNvCxnSpPr>
              <p:nvPr/>
            </p:nvCxnSpPr>
            <p:spPr>
              <a:xfrm>
                <a:off x="4591451" y="3881461"/>
                <a:ext cx="384202" cy="41284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008792" y="3683970"/>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42" name="文本框 41"/>
              <p:cNvSpPr txBox="1"/>
              <p:nvPr/>
            </p:nvSpPr>
            <p:spPr>
              <a:xfrm>
                <a:off x="5430473" y="2339620"/>
                <a:ext cx="46417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43" name="文本框 42"/>
              <p:cNvSpPr txBox="1"/>
              <p:nvPr/>
            </p:nvSpPr>
            <p:spPr>
              <a:xfrm>
                <a:off x="4649254" y="3260403"/>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44" name="文本框 43"/>
              <p:cNvSpPr txBox="1"/>
              <p:nvPr/>
            </p:nvSpPr>
            <p:spPr>
              <a:xfrm>
                <a:off x="5462058" y="4182876"/>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45" name="文本框 44"/>
              <p:cNvSpPr txBox="1"/>
              <p:nvPr/>
            </p:nvSpPr>
            <p:spPr>
              <a:xfrm>
                <a:off x="4497056" y="2789974"/>
                <a:ext cx="606882" cy="584775"/>
              </a:xfrm>
              <a:prstGeom prst="rect">
                <a:avLst/>
              </a:prstGeom>
              <a:noFill/>
            </p:spPr>
            <p:txBody>
              <a:bodyPr wrap="square" rtlCol="0">
                <a:spAutoFit/>
              </a:bodyPr>
              <a:lstStyle/>
              <a:p>
                <a:r>
                  <a:rPr lang="en-US" altLang="zh-CN" sz="3200" b="1" dirty="0">
                    <a:solidFill>
                      <a:srgbClr val="FFC000"/>
                    </a:solidFill>
                    <a:latin typeface="Times New Roman" panose="02020603050405020304" pitchFamily="18" charset="0"/>
                    <a:cs typeface="Times New Roman" panose="02020603050405020304" pitchFamily="18" charset="0"/>
                  </a:rPr>
                  <a:t>L</a:t>
                </a:r>
                <a:endParaRPr lang="zh-CN" altLang="en-US" sz="3200" b="1" dirty="0">
                  <a:solidFill>
                    <a:srgbClr val="FFC000"/>
                  </a:solidFill>
                  <a:latin typeface="Times New Roman" panose="02020603050405020304" pitchFamily="18" charset="0"/>
                  <a:cs typeface="Times New Roman" panose="02020603050405020304" pitchFamily="18" charset="0"/>
                </a:endParaRPr>
              </a:p>
            </p:txBody>
          </p:sp>
          <p:sp>
            <p:nvSpPr>
              <p:cNvPr id="46" name="文本框 45"/>
              <p:cNvSpPr txBox="1"/>
              <p:nvPr/>
            </p:nvSpPr>
            <p:spPr>
              <a:xfrm>
                <a:off x="4546998" y="3768161"/>
                <a:ext cx="606882" cy="584775"/>
              </a:xfrm>
              <a:prstGeom prst="rect">
                <a:avLst/>
              </a:prstGeom>
              <a:noFill/>
            </p:spPr>
            <p:txBody>
              <a:bodyPr wrap="square" rtlCol="0">
                <a:spAutoFit/>
              </a:bodyPr>
              <a:lstStyle/>
              <a:p>
                <a:r>
                  <a:rPr lang="en-US" altLang="zh-CN" sz="3200" b="1" dirty="0">
                    <a:solidFill>
                      <a:srgbClr val="FFC000"/>
                    </a:solidFill>
                    <a:latin typeface="Times New Roman" panose="02020603050405020304" pitchFamily="18" charset="0"/>
                    <a:cs typeface="Times New Roman" panose="02020603050405020304" pitchFamily="18" charset="0"/>
                  </a:rPr>
                  <a:t>R</a:t>
                </a:r>
                <a:endParaRPr lang="zh-CN" altLang="en-US" sz="3200" b="1" dirty="0">
                  <a:solidFill>
                    <a:srgbClr val="FFC000"/>
                  </a:solidFill>
                  <a:latin typeface="Times New Roman" panose="02020603050405020304" pitchFamily="18" charset="0"/>
                  <a:cs typeface="Times New Roman" panose="02020603050405020304" pitchFamily="18" charset="0"/>
                </a:endParaRPr>
              </a:p>
            </p:txBody>
          </p:sp>
        </p:grpSp>
        <p:sp>
          <p:nvSpPr>
            <p:cNvPr id="51" name="文本框 50"/>
            <p:cNvSpPr txBox="1"/>
            <p:nvPr/>
          </p:nvSpPr>
          <p:spPr>
            <a:xfrm>
              <a:off x="4268487" y="5518241"/>
              <a:ext cx="1408113"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插入</a:t>
              </a:r>
              <a:r>
                <a:rPr lang="en-US" altLang="zh-CN" sz="2800" b="1" dirty="0">
                  <a:latin typeface="Times New Roman" panose="02020603050405020304" pitchFamily="18" charset="0"/>
                  <a:cs typeface="Times New Roman" panose="02020603050405020304" pitchFamily="18" charset="0"/>
                </a:rPr>
                <a:t>41</a:t>
              </a:r>
              <a:endParaRPr lang="zh-CN" altLang="en-US" sz="28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909231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10047" y="570016"/>
            <a:ext cx="8217725" cy="1077218"/>
          </a:xfrm>
          <a:prstGeom prst="rect">
            <a:avLst/>
          </a:prstGeom>
          <a:noFill/>
        </p:spPr>
        <p:txBody>
          <a:bodyPr wrap="square" rtlCol="0">
            <a:spAutoFit/>
          </a:bodyPr>
          <a:lstStyle/>
          <a:p>
            <a:r>
              <a:rPr lang="zh-CN" altLang="en-US" sz="3200" b="1" dirty="0">
                <a:latin typeface="Times New Roman" panose="02020603050405020304" pitchFamily="18" charset="0"/>
                <a:cs typeface="Times New Roman" panose="02020603050405020304" pitchFamily="18" charset="0"/>
              </a:rPr>
              <a:t>输入关键码序列：</a:t>
            </a:r>
            <a:r>
              <a:rPr lang="en-US" altLang="zh-CN" sz="3200" b="1" dirty="0">
                <a:latin typeface="Times New Roman" panose="02020603050405020304" pitchFamily="18" charset="0"/>
                <a:cs typeface="Times New Roman" panose="02020603050405020304" pitchFamily="18" charset="0"/>
              </a:rPr>
              <a:t>54</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20</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41</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80</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62</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73</a:t>
            </a:r>
            <a:r>
              <a:rPr lang="zh-CN" altLang="en-US" sz="3200" b="1" dirty="0">
                <a:latin typeface="Times New Roman" panose="02020603050405020304" pitchFamily="18" charset="0"/>
                <a:cs typeface="Times New Roman" panose="02020603050405020304" pitchFamily="18" charset="0"/>
              </a:rPr>
              <a:t>画出二叉平衡树的建立过程</a:t>
            </a:r>
          </a:p>
        </p:txBody>
      </p:sp>
      <p:sp>
        <p:nvSpPr>
          <p:cNvPr id="48" name="文本框 47"/>
          <p:cNvSpPr txBox="1"/>
          <p:nvPr/>
        </p:nvSpPr>
        <p:spPr>
          <a:xfrm>
            <a:off x="6251706" y="1799053"/>
            <a:ext cx="5682995" cy="2246769"/>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如何标记</a:t>
            </a:r>
            <a:r>
              <a:rPr lang="en-US" altLang="zh-CN" sz="2800" b="1" dirty="0">
                <a:latin typeface="Times New Roman" panose="02020603050405020304" pitchFamily="18" charset="0"/>
                <a:cs typeface="Times New Roman" panose="02020603050405020304" pitchFamily="18" charset="0"/>
              </a:rPr>
              <a:t>L</a:t>
            </a:r>
            <a:r>
              <a:rPr lang="zh-CN" altLang="en-US" sz="2800" b="1" dirty="0">
                <a:latin typeface="Times New Roman" panose="02020603050405020304" pitchFamily="18" charset="0"/>
                <a:cs typeface="Times New Roman" panose="02020603050405020304" pitchFamily="18" charset="0"/>
              </a:rPr>
              <a:t>和</a:t>
            </a:r>
            <a:r>
              <a:rPr lang="en-US" altLang="zh-CN" sz="2800" b="1" dirty="0">
                <a:latin typeface="Times New Roman" panose="02020603050405020304" pitchFamily="18" charset="0"/>
                <a:cs typeface="Times New Roman" panose="02020603050405020304" pitchFamily="18" charset="0"/>
              </a:rPr>
              <a:t>R</a:t>
            </a:r>
            <a:r>
              <a:rPr lang="zh-CN" altLang="en-US"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514350" indent="-514350">
              <a:buAutoNum type="arabicPeriod"/>
            </a:pP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与</a:t>
            </a:r>
            <a:r>
              <a:rPr lang="en-US" altLang="zh-CN" sz="2800" b="1" dirty="0">
                <a:latin typeface="Times New Roman" panose="02020603050405020304" pitchFamily="18" charset="0"/>
                <a:cs typeface="Times New Roman" panose="02020603050405020304" pitchFamily="18" charset="0"/>
              </a:rPr>
              <a:t>r</a:t>
            </a:r>
            <a:r>
              <a:rPr lang="zh-CN" altLang="en-US" sz="2800" b="1" dirty="0">
                <a:latin typeface="Times New Roman" panose="02020603050405020304" pitchFamily="18" charset="0"/>
                <a:cs typeface="Times New Roman" panose="02020603050405020304" pitchFamily="18" charset="0"/>
              </a:rPr>
              <a:t>之间的路径如果为左分支，则为</a:t>
            </a:r>
            <a:r>
              <a:rPr lang="en-US" altLang="zh-CN" sz="2800" b="1" dirty="0">
                <a:latin typeface="Times New Roman" panose="02020603050405020304" pitchFamily="18" charset="0"/>
                <a:cs typeface="Times New Roman" panose="02020603050405020304" pitchFamily="18" charset="0"/>
              </a:rPr>
              <a:t>L</a:t>
            </a:r>
            <a:r>
              <a:rPr lang="zh-CN" altLang="en-US" sz="2800" b="1" dirty="0">
                <a:latin typeface="Times New Roman" panose="02020603050405020304" pitchFamily="18" charset="0"/>
                <a:cs typeface="Times New Roman" panose="02020603050405020304" pitchFamily="18" charset="0"/>
              </a:rPr>
              <a:t>，否则为</a:t>
            </a:r>
            <a:r>
              <a:rPr lang="en-US" altLang="zh-CN" sz="2800" b="1" dirty="0">
                <a:latin typeface="Times New Roman" panose="02020603050405020304" pitchFamily="18" charset="0"/>
                <a:cs typeface="Times New Roman" panose="02020603050405020304" pitchFamily="18" charset="0"/>
              </a:rPr>
              <a:t>R</a:t>
            </a:r>
          </a:p>
          <a:p>
            <a:pPr marL="514350" indent="-514350">
              <a:buAutoNum type="arabicPeriod"/>
            </a:pPr>
            <a:r>
              <a:rPr lang="en-US" altLang="zh-CN" sz="2800" b="1" dirty="0">
                <a:latin typeface="Times New Roman" panose="02020603050405020304" pitchFamily="18" charset="0"/>
                <a:cs typeface="Times New Roman" panose="02020603050405020304" pitchFamily="18" charset="0"/>
              </a:rPr>
              <a:t>r</a:t>
            </a:r>
            <a:r>
              <a:rPr lang="zh-CN" altLang="en-US" sz="2800" b="1" dirty="0">
                <a:latin typeface="Times New Roman" panose="02020603050405020304" pitchFamily="18" charset="0"/>
                <a:cs typeface="Times New Roman" panose="02020603050405020304" pitchFamily="18" charset="0"/>
              </a:rPr>
              <a:t>与</a:t>
            </a:r>
            <a:r>
              <a:rPr lang="en-US" altLang="zh-CN" sz="2800" b="1" dirty="0">
                <a:latin typeface="Times New Roman" panose="02020603050405020304" pitchFamily="18" charset="0"/>
                <a:cs typeface="Times New Roman" panose="02020603050405020304" pitchFamily="18" charset="0"/>
              </a:rPr>
              <a:t>u</a:t>
            </a:r>
            <a:r>
              <a:rPr lang="zh-CN" altLang="en-US" sz="2800" b="1" dirty="0">
                <a:latin typeface="Times New Roman" panose="02020603050405020304" pitchFamily="18" charset="0"/>
                <a:cs typeface="Times New Roman" panose="02020603050405020304" pitchFamily="18" charset="0"/>
              </a:rPr>
              <a:t>之间的路径如果为左分支，则为</a:t>
            </a:r>
            <a:r>
              <a:rPr lang="en-US" altLang="zh-CN" sz="2800" b="1" dirty="0">
                <a:latin typeface="Times New Roman" panose="02020603050405020304" pitchFamily="18" charset="0"/>
                <a:cs typeface="Times New Roman" panose="02020603050405020304" pitchFamily="18" charset="0"/>
              </a:rPr>
              <a:t>L</a:t>
            </a:r>
            <a:r>
              <a:rPr lang="zh-CN" altLang="en-US" sz="2800" b="1" dirty="0">
                <a:latin typeface="Times New Roman" panose="02020603050405020304" pitchFamily="18" charset="0"/>
                <a:cs typeface="Times New Roman" panose="02020603050405020304" pitchFamily="18" charset="0"/>
              </a:rPr>
              <a:t>，否则为</a:t>
            </a:r>
            <a:r>
              <a:rPr lang="en-US" altLang="zh-CN" sz="2800" b="1" dirty="0">
                <a:latin typeface="Times New Roman" panose="02020603050405020304" pitchFamily="18" charset="0"/>
                <a:cs typeface="Times New Roman" panose="02020603050405020304" pitchFamily="18" charset="0"/>
              </a:rPr>
              <a:t>R</a:t>
            </a:r>
            <a:endParaRPr lang="zh-CN" altLang="en-US" sz="2800" b="1" dirty="0">
              <a:latin typeface="Times New Roman" panose="02020603050405020304" pitchFamily="18" charset="0"/>
              <a:cs typeface="Times New Roman" panose="02020603050405020304" pitchFamily="18" charset="0"/>
            </a:endParaRPr>
          </a:p>
        </p:txBody>
      </p:sp>
      <p:grpSp>
        <p:nvGrpSpPr>
          <p:cNvPr id="52" name="组合 51"/>
          <p:cNvGrpSpPr/>
          <p:nvPr/>
        </p:nvGrpSpPr>
        <p:grpSpPr>
          <a:xfrm>
            <a:off x="283739" y="1795755"/>
            <a:ext cx="1552570" cy="2149825"/>
            <a:chOff x="283739" y="1795755"/>
            <a:chExt cx="1552570" cy="2149825"/>
          </a:xfrm>
        </p:grpSpPr>
        <p:grpSp>
          <p:nvGrpSpPr>
            <p:cNvPr id="25" name="组合 24"/>
            <p:cNvGrpSpPr/>
            <p:nvPr/>
          </p:nvGrpSpPr>
          <p:grpSpPr>
            <a:xfrm>
              <a:off x="304392" y="1795755"/>
              <a:ext cx="1531917" cy="1473806"/>
              <a:chOff x="304392" y="1795755"/>
              <a:chExt cx="1531917" cy="1473806"/>
            </a:xfrm>
          </p:grpSpPr>
          <p:grpSp>
            <p:nvGrpSpPr>
              <p:cNvPr id="23" name="组合 22"/>
              <p:cNvGrpSpPr/>
              <p:nvPr/>
            </p:nvGrpSpPr>
            <p:grpSpPr>
              <a:xfrm>
                <a:off x="739678" y="1838116"/>
                <a:ext cx="745446" cy="1187984"/>
                <a:chOff x="739678" y="1838116"/>
                <a:chExt cx="745446" cy="1187984"/>
              </a:xfrm>
            </p:grpSpPr>
            <p:sp>
              <p:nvSpPr>
                <p:cNvPr id="13" name="椭圆 12"/>
                <p:cNvSpPr/>
                <p:nvPr/>
              </p:nvSpPr>
              <p:spPr>
                <a:xfrm>
                  <a:off x="739678" y="23781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878242" y="1838116"/>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grpSp>
          <p:sp>
            <p:nvSpPr>
              <p:cNvPr id="24" name="矩形 23"/>
              <p:cNvSpPr/>
              <p:nvPr/>
            </p:nvSpPr>
            <p:spPr>
              <a:xfrm>
                <a:off x="304392" y="1795755"/>
                <a:ext cx="1531917" cy="147380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文本框 48"/>
            <p:cNvSpPr txBox="1"/>
            <p:nvPr/>
          </p:nvSpPr>
          <p:spPr>
            <a:xfrm>
              <a:off x="283739" y="3422360"/>
              <a:ext cx="1408113"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插入</a:t>
              </a: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grpSp>
      <p:grpSp>
        <p:nvGrpSpPr>
          <p:cNvPr id="53" name="组合 52"/>
          <p:cNvGrpSpPr/>
          <p:nvPr/>
        </p:nvGrpSpPr>
        <p:grpSpPr>
          <a:xfrm>
            <a:off x="1836309" y="1799053"/>
            <a:ext cx="1917238" cy="3058862"/>
            <a:chOff x="1836309" y="1799053"/>
            <a:chExt cx="1917238" cy="3058862"/>
          </a:xfrm>
        </p:grpSpPr>
        <p:grpSp>
          <p:nvGrpSpPr>
            <p:cNvPr id="27" name="组合 26"/>
            <p:cNvGrpSpPr/>
            <p:nvPr/>
          </p:nvGrpSpPr>
          <p:grpSpPr>
            <a:xfrm>
              <a:off x="1836309" y="1799053"/>
              <a:ext cx="1917238" cy="2383823"/>
              <a:chOff x="2262876" y="1802872"/>
              <a:chExt cx="1917238" cy="2383823"/>
            </a:xfrm>
          </p:grpSpPr>
          <p:sp>
            <p:nvSpPr>
              <p:cNvPr id="16" name="椭圆 15"/>
              <p:cNvSpPr/>
              <p:nvPr/>
            </p:nvSpPr>
            <p:spPr>
              <a:xfrm>
                <a:off x="3347437" y="24024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sp>
            <p:nvSpPr>
              <p:cNvPr id="17" name="椭圆 16"/>
              <p:cNvSpPr/>
              <p:nvPr/>
            </p:nvSpPr>
            <p:spPr>
              <a:xfrm>
                <a:off x="2551789" y="333217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20</a:t>
                </a:r>
                <a:endParaRPr lang="zh-CN" altLang="en-US" sz="2800" b="1" dirty="0">
                  <a:latin typeface="Times New Roman" panose="02020603050405020304" pitchFamily="18" charset="0"/>
                  <a:cs typeface="Times New Roman" panose="02020603050405020304" pitchFamily="18" charset="0"/>
                </a:endParaRPr>
              </a:p>
            </p:txBody>
          </p:sp>
          <p:cxnSp>
            <p:nvCxnSpPr>
              <p:cNvPr id="18" name="直接连接符 17"/>
              <p:cNvCxnSpPr>
                <a:stCxn id="17" idx="0"/>
                <a:endCxn id="16" idx="3"/>
              </p:cNvCxnSpPr>
              <p:nvPr/>
            </p:nvCxnSpPr>
            <p:spPr>
              <a:xfrm flipV="1">
                <a:off x="2875789" y="2955599"/>
                <a:ext cx="566545" cy="3765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582702" y="2802900"/>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3414756" y="1881699"/>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1</a:t>
                </a:r>
                <a:endParaRPr lang="zh-CN" altLang="en-US" sz="3200" b="1" dirty="0">
                  <a:latin typeface="Times New Roman" panose="02020603050405020304" pitchFamily="18" charset="0"/>
                  <a:cs typeface="Times New Roman" panose="02020603050405020304" pitchFamily="18" charset="0"/>
                </a:endParaRPr>
              </a:p>
            </p:txBody>
          </p:sp>
          <p:sp>
            <p:nvSpPr>
              <p:cNvPr id="26" name="矩形 25"/>
              <p:cNvSpPr/>
              <p:nvPr/>
            </p:nvSpPr>
            <p:spPr>
              <a:xfrm>
                <a:off x="2262876" y="1802872"/>
                <a:ext cx="1917238" cy="238382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2115097" y="4334695"/>
              <a:ext cx="1408113"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插入</a:t>
              </a:r>
              <a:r>
                <a:rPr lang="en-US" altLang="zh-CN" sz="2800" b="1" dirty="0">
                  <a:latin typeface="Times New Roman" panose="02020603050405020304" pitchFamily="18" charset="0"/>
                  <a:cs typeface="Times New Roman" panose="02020603050405020304" pitchFamily="18" charset="0"/>
                </a:rPr>
                <a:t>20</a:t>
              </a:r>
              <a:endParaRPr lang="zh-CN" altLang="en-US" sz="2800" b="1" dirty="0">
                <a:latin typeface="Times New Roman" panose="02020603050405020304" pitchFamily="18" charset="0"/>
                <a:cs typeface="Times New Roman" panose="02020603050405020304" pitchFamily="18" charset="0"/>
              </a:endParaRPr>
            </a:p>
          </p:txBody>
        </p:sp>
      </p:grpSp>
      <p:grpSp>
        <p:nvGrpSpPr>
          <p:cNvPr id="54" name="组合 53"/>
          <p:cNvGrpSpPr/>
          <p:nvPr/>
        </p:nvGrpSpPr>
        <p:grpSpPr>
          <a:xfrm>
            <a:off x="3749435" y="1799053"/>
            <a:ext cx="2319505" cy="4242408"/>
            <a:chOff x="3749435" y="1799053"/>
            <a:chExt cx="2319505" cy="4242408"/>
          </a:xfrm>
        </p:grpSpPr>
        <p:grpSp>
          <p:nvGrpSpPr>
            <p:cNvPr id="47" name="组合 46"/>
            <p:cNvGrpSpPr/>
            <p:nvPr/>
          </p:nvGrpSpPr>
          <p:grpSpPr>
            <a:xfrm>
              <a:off x="3749435" y="1799053"/>
              <a:ext cx="2319505" cy="3604220"/>
              <a:chOff x="3749435" y="1799053"/>
              <a:chExt cx="2319505" cy="3604220"/>
            </a:xfrm>
          </p:grpSpPr>
          <p:grpSp>
            <p:nvGrpSpPr>
              <p:cNvPr id="28" name="组合 27"/>
              <p:cNvGrpSpPr/>
              <p:nvPr/>
            </p:nvGrpSpPr>
            <p:grpSpPr>
              <a:xfrm>
                <a:off x="3749435" y="1799053"/>
                <a:ext cx="2276046" cy="3604220"/>
                <a:chOff x="2262876" y="1802872"/>
                <a:chExt cx="2276046" cy="3604220"/>
              </a:xfrm>
            </p:grpSpPr>
            <p:sp>
              <p:nvSpPr>
                <p:cNvPr id="29" name="椭圆 28"/>
                <p:cNvSpPr/>
                <p:nvPr/>
              </p:nvSpPr>
              <p:spPr>
                <a:xfrm>
                  <a:off x="3347437" y="24024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sp>
              <p:nvSpPr>
                <p:cNvPr id="30" name="椭圆 29"/>
                <p:cNvSpPr/>
                <p:nvPr/>
              </p:nvSpPr>
              <p:spPr>
                <a:xfrm>
                  <a:off x="2551789" y="333217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20</a:t>
                  </a:r>
                  <a:endParaRPr lang="zh-CN" altLang="en-US" sz="2800" b="1" dirty="0">
                    <a:latin typeface="Times New Roman" panose="02020603050405020304" pitchFamily="18" charset="0"/>
                    <a:cs typeface="Times New Roman" panose="02020603050405020304" pitchFamily="18" charset="0"/>
                  </a:endParaRPr>
                </a:p>
              </p:txBody>
            </p:sp>
            <p:cxnSp>
              <p:nvCxnSpPr>
                <p:cNvPr id="31" name="直接连接符 30"/>
                <p:cNvCxnSpPr>
                  <a:stCxn id="30" idx="0"/>
                  <a:endCxn id="29" idx="3"/>
                </p:cNvCxnSpPr>
                <p:nvPr/>
              </p:nvCxnSpPr>
              <p:spPr>
                <a:xfrm flipV="1">
                  <a:off x="2875789" y="2955599"/>
                  <a:ext cx="566545" cy="3765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582702" y="2802900"/>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-1</a:t>
                  </a:r>
                  <a:endParaRPr lang="zh-CN" altLang="en-US" sz="3200" b="1" dirty="0">
                    <a:latin typeface="Times New Roman" panose="02020603050405020304" pitchFamily="18" charset="0"/>
                    <a:cs typeface="Times New Roman" panose="02020603050405020304" pitchFamily="18" charset="0"/>
                  </a:endParaRPr>
                </a:p>
              </p:txBody>
            </p:sp>
            <p:sp>
              <p:nvSpPr>
                <p:cNvPr id="33" name="文本框 32"/>
                <p:cNvSpPr txBox="1"/>
                <p:nvPr/>
              </p:nvSpPr>
              <p:spPr>
                <a:xfrm>
                  <a:off x="3414756" y="1881699"/>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2</a:t>
                  </a:r>
                  <a:endParaRPr lang="zh-CN" altLang="en-US" sz="3200" b="1" dirty="0">
                    <a:latin typeface="Times New Roman" panose="02020603050405020304" pitchFamily="18" charset="0"/>
                    <a:cs typeface="Times New Roman" panose="02020603050405020304" pitchFamily="18" charset="0"/>
                  </a:endParaRPr>
                </a:p>
              </p:txBody>
            </p:sp>
            <p:sp>
              <p:nvSpPr>
                <p:cNvPr id="34" name="矩形 33"/>
                <p:cNvSpPr/>
                <p:nvPr/>
              </p:nvSpPr>
              <p:spPr>
                <a:xfrm>
                  <a:off x="2262876" y="1802872"/>
                  <a:ext cx="2276046" cy="360422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椭圆 34"/>
              <p:cNvSpPr/>
              <p:nvPr/>
            </p:nvSpPr>
            <p:spPr>
              <a:xfrm>
                <a:off x="4880756" y="419940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41</a:t>
                </a:r>
                <a:endParaRPr lang="zh-CN" altLang="en-US" sz="2800" b="1" dirty="0">
                  <a:latin typeface="Times New Roman" panose="02020603050405020304" pitchFamily="18" charset="0"/>
                  <a:cs typeface="Times New Roman" panose="02020603050405020304" pitchFamily="18" charset="0"/>
                </a:endParaRPr>
              </a:p>
            </p:txBody>
          </p:sp>
          <p:cxnSp>
            <p:nvCxnSpPr>
              <p:cNvPr id="36" name="直接连接符 35"/>
              <p:cNvCxnSpPr>
                <a:stCxn id="30" idx="5"/>
                <a:endCxn id="35" idx="1"/>
              </p:cNvCxnSpPr>
              <p:nvPr/>
            </p:nvCxnSpPr>
            <p:spPr>
              <a:xfrm>
                <a:off x="4591451" y="3881461"/>
                <a:ext cx="384202" cy="41284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008792" y="3683970"/>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42" name="文本框 41"/>
              <p:cNvSpPr txBox="1"/>
              <p:nvPr/>
            </p:nvSpPr>
            <p:spPr>
              <a:xfrm>
                <a:off x="5430473" y="2339620"/>
                <a:ext cx="46417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43" name="文本框 42"/>
              <p:cNvSpPr txBox="1"/>
              <p:nvPr/>
            </p:nvSpPr>
            <p:spPr>
              <a:xfrm>
                <a:off x="4649254" y="3260403"/>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44" name="文本框 43"/>
              <p:cNvSpPr txBox="1"/>
              <p:nvPr/>
            </p:nvSpPr>
            <p:spPr>
              <a:xfrm>
                <a:off x="5462058" y="4182876"/>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45" name="文本框 44"/>
              <p:cNvSpPr txBox="1"/>
              <p:nvPr/>
            </p:nvSpPr>
            <p:spPr>
              <a:xfrm>
                <a:off x="4497056" y="2789974"/>
                <a:ext cx="606882" cy="584775"/>
              </a:xfrm>
              <a:prstGeom prst="rect">
                <a:avLst/>
              </a:prstGeom>
              <a:noFill/>
            </p:spPr>
            <p:txBody>
              <a:bodyPr wrap="square" rtlCol="0">
                <a:spAutoFit/>
              </a:bodyPr>
              <a:lstStyle/>
              <a:p>
                <a:r>
                  <a:rPr lang="en-US" altLang="zh-CN" sz="3200" b="1" dirty="0">
                    <a:solidFill>
                      <a:srgbClr val="FFC000"/>
                    </a:solidFill>
                    <a:latin typeface="Times New Roman" panose="02020603050405020304" pitchFamily="18" charset="0"/>
                    <a:cs typeface="Times New Roman" panose="02020603050405020304" pitchFamily="18" charset="0"/>
                  </a:rPr>
                  <a:t>L</a:t>
                </a:r>
                <a:endParaRPr lang="zh-CN" altLang="en-US" sz="3200" b="1" dirty="0">
                  <a:solidFill>
                    <a:srgbClr val="FFC000"/>
                  </a:solidFill>
                  <a:latin typeface="Times New Roman" panose="02020603050405020304" pitchFamily="18" charset="0"/>
                  <a:cs typeface="Times New Roman" panose="02020603050405020304" pitchFamily="18" charset="0"/>
                </a:endParaRPr>
              </a:p>
            </p:txBody>
          </p:sp>
          <p:sp>
            <p:nvSpPr>
              <p:cNvPr id="46" name="文本框 45"/>
              <p:cNvSpPr txBox="1"/>
              <p:nvPr/>
            </p:nvSpPr>
            <p:spPr>
              <a:xfrm>
                <a:off x="4546998" y="3768161"/>
                <a:ext cx="606882" cy="584775"/>
              </a:xfrm>
              <a:prstGeom prst="rect">
                <a:avLst/>
              </a:prstGeom>
              <a:noFill/>
            </p:spPr>
            <p:txBody>
              <a:bodyPr wrap="square" rtlCol="0">
                <a:spAutoFit/>
              </a:bodyPr>
              <a:lstStyle/>
              <a:p>
                <a:r>
                  <a:rPr lang="en-US" altLang="zh-CN" sz="3200" b="1" dirty="0">
                    <a:solidFill>
                      <a:srgbClr val="FFC000"/>
                    </a:solidFill>
                    <a:latin typeface="Times New Roman" panose="02020603050405020304" pitchFamily="18" charset="0"/>
                    <a:cs typeface="Times New Roman" panose="02020603050405020304" pitchFamily="18" charset="0"/>
                  </a:rPr>
                  <a:t>R</a:t>
                </a:r>
                <a:endParaRPr lang="zh-CN" altLang="en-US" sz="3200" b="1" dirty="0">
                  <a:solidFill>
                    <a:srgbClr val="FFC000"/>
                  </a:solidFill>
                  <a:latin typeface="Times New Roman" panose="02020603050405020304" pitchFamily="18" charset="0"/>
                  <a:cs typeface="Times New Roman" panose="02020603050405020304" pitchFamily="18" charset="0"/>
                </a:endParaRPr>
              </a:p>
            </p:txBody>
          </p:sp>
        </p:grpSp>
        <p:sp>
          <p:nvSpPr>
            <p:cNvPr id="51" name="文本框 50"/>
            <p:cNvSpPr txBox="1"/>
            <p:nvPr/>
          </p:nvSpPr>
          <p:spPr>
            <a:xfrm>
              <a:off x="4268487" y="5518241"/>
              <a:ext cx="1408113"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插入</a:t>
              </a:r>
              <a:r>
                <a:rPr lang="en-US" altLang="zh-CN" sz="2800" b="1" dirty="0">
                  <a:latin typeface="Times New Roman" panose="02020603050405020304" pitchFamily="18" charset="0"/>
                  <a:cs typeface="Times New Roman" panose="02020603050405020304" pitchFamily="18" charset="0"/>
                </a:rPr>
                <a:t>41</a:t>
              </a:r>
              <a:endParaRPr lang="zh-CN" altLang="en-US" sz="28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1490720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10047" y="570016"/>
            <a:ext cx="8217725" cy="1077218"/>
          </a:xfrm>
          <a:prstGeom prst="rect">
            <a:avLst/>
          </a:prstGeom>
          <a:noFill/>
        </p:spPr>
        <p:txBody>
          <a:bodyPr wrap="square" rtlCol="0">
            <a:spAutoFit/>
          </a:bodyPr>
          <a:lstStyle/>
          <a:p>
            <a:r>
              <a:rPr lang="zh-CN" altLang="en-US" sz="3200" b="1" dirty="0">
                <a:latin typeface="Times New Roman" panose="02020603050405020304" pitchFamily="18" charset="0"/>
                <a:cs typeface="Times New Roman" panose="02020603050405020304" pitchFamily="18" charset="0"/>
              </a:rPr>
              <a:t>输入关键码序列：</a:t>
            </a:r>
            <a:r>
              <a:rPr lang="en-US" altLang="zh-CN" sz="3200" b="1" dirty="0">
                <a:latin typeface="Times New Roman" panose="02020603050405020304" pitchFamily="18" charset="0"/>
                <a:cs typeface="Times New Roman" panose="02020603050405020304" pitchFamily="18" charset="0"/>
              </a:rPr>
              <a:t>54</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20</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41</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80</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62</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73</a:t>
            </a:r>
            <a:r>
              <a:rPr lang="zh-CN" altLang="en-US" sz="3200" b="1" dirty="0">
                <a:latin typeface="Times New Roman" panose="02020603050405020304" pitchFamily="18" charset="0"/>
                <a:cs typeface="Times New Roman" panose="02020603050405020304" pitchFamily="18" charset="0"/>
              </a:rPr>
              <a:t>画出二叉平衡树的建立过程</a:t>
            </a:r>
          </a:p>
        </p:txBody>
      </p:sp>
      <p:grpSp>
        <p:nvGrpSpPr>
          <p:cNvPr id="52" name="组合 51"/>
          <p:cNvGrpSpPr/>
          <p:nvPr/>
        </p:nvGrpSpPr>
        <p:grpSpPr>
          <a:xfrm>
            <a:off x="0" y="1843256"/>
            <a:ext cx="1552570" cy="2149825"/>
            <a:chOff x="283739" y="1795755"/>
            <a:chExt cx="1552570" cy="2149825"/>
          </a:xfrm>
        </p:grpSpPr>
        <p:grpSp>
          <p:nvGrpSpPr>
            <p:cNvPr id="25" name="组合 24"/>
            <p:cNvGrpSpPr/>
            <p:nvPr/>
          </p:nvGrpSpPr>
          <p:grpSpPr>
            <a:xfrm>
              <a:off x="304392" y="1795755"/>
              <a:ext cx="1531917" cy="1473806"/>
              <a:chOff x="304392" y="1795755"/>
              <a:chExt cx="1531917" cy="1473806"/>
            </a:xfrm>
          </p:grpSpPr>
          <p:grpSp>
            <p:nvGrpSpPr>
              <p:cNvPr id="23" name="组合 22"/>
              <p:cNvGrpSpPr/>
              <p:nvPr/>
            </p:nvGrpSpPr>
            <p:grpSpPr>
              <a:xfrm>
                <a:off x="739678" y="1838116"/>
                <a:ext cx="745446" cy="1187984"/>
                <a:chOff x="739678" y="1838116"/>
                <a:chExt cx="745446" cy="1187984"/>
              </a:xfrm>
            </p:grpSpPr>
            <p:sp>
              <p:nvSpPr>
                <p:cNvPr id="13" name="椭圆 12"/>
                <p:cNvSpPr/>
                <p:nvPr/>
              </p:nvSpPr>
              <p:spPr>
                <a:xfrm>
                  <a:off x="739678" y="23781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878242" y="1838116"/>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grpSp>
          <p:sp>
            <p:nvSpPr>
              <p:cNvPr id="24" name="矩形 23"/>
              <p:cNvSpPr/>
              <p:nvPr/>
            </p:nvSpPr>
            <p:spPr>
              <a:xfrm>
                <a:off x="304392" y="1795755"/>
                <a:ext cx="1531917" cy="147380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文本框 48"/>
            <p:cNvSpPr txBox="1"/>
            <p:nvPr/>
          </p:nvSpPr>
          <p:spPr>
            <a:xfrm>
              <a:off x="283739" y="3422360"/>
              <a:ext cx="1408113"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插入</a:t>
              </a: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grpSp>
      <p:grpSp>
        <p:nvGrpSpPr>
          <p:cNvPr id="53" name="组合 52"/>
          <p:cNvGrpSpPr/>
          <p:nvPr/>
        </p:nvGrpSpPr>
        <p:grpSpPr>
          <a:xfrm>
            <a:off x="1552570" y="1846554"/>
            <a:ext cx="1917238" cy="3058862"/>
            <a:chOff x="1836309" y="1799053"/>
            <a:chExt cx="1917238" cy="3058862"/>
          </a:xfrm>
        </p:grpSpPr>
        <p:grpSp>
          <p:nvGrpSpPr>
            <p:cNvPr id="27" name="组合 26"/>
            <p:cNvGrpSpPr/>
            <p:nvPr/>
          </p:nvGrpSpPr>
          <p:grpSpPr>
            <a:xfrm>
              <a:off x="1836309" y="1799053"/>
              <a:ext cx="1917238" cy="2383823"/>
              <a:chOff x="2262876" y="1802872"/>
              <a:chExt cx="1917238" cy="2383823"/>
            </a:xfrm>
          </p:grpSpPr>
          <p:sp>
            <p:nvSpPr>
              <p:cNvPr id="16" name="椭圆 15"/>
              <p:cNvSpPr/>
              <p:nvPr/>
            </p:nvSpPr>
            <p:spPr>
              <a:xfrm>
                <a:off x="3347437" y="24024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sp>
            <p:nvSpPr>
              <p:cNvPr id="17" name="椭圆 16"/>
              <p:cNvSpPr/>
              <p:nvPr/>
            </p:nvSpPr>
            <p:spPr>
              <a:xfrm>
                <a:off x="2551789" y="333217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20</a:t>
                </a:r>
                <a:endParaRPr lang="zh-CN" altLang="en-US" sz="2800" b="1" dirty="0">
                  <a:latin typeface="Times New Roman" panose="02020603050405020304" pitchFamily="18" charset="0"/>
                  <a:cs typeface="Times New Roman" panose="02020603050405020304" pitchFamily="18" charset="0"/>
                </a:endParaRPr>
              </a:p>
            </p:txBody>
          </p:sp>
          <p:cxnSp>
            <p:nvCxnSpPr>
              <p:cNvPr id="18" name="直接连接符 17"/>
              <p:cNvCxnSpPr>
                <a:stCxn id="17" idx="0"/>
                <a:endCxn id="16" idx="3"/>
              </p:cNvCxnSpPr>
              <p:nvPr/>
            </p:nvCxnSpPr>
            <p:spPr>
              <a:xfrm flipV="1">
                <a:off x="2875789" y="2955599"/>
                <a:ext cx="566545" cy="3765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582702" y="2802900"/>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3414756" y="1881699"/>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1</a:t>
                </a:r>
                <a:endParaRPr lang="zh-CN" altLang="en-US" sz="3200" b="1" dirty="0">
                  <a:latin typeface="Times New Roman" panose="02020603050405020304" pitchFamily="18" charset="0"/>
                  <a:cs typeface="Times New Roman" panose="02020603050405020304" pitchFamily="18" charset="0"/>
                </a:endParaRPr>
              </a:p>
            </p:txBody>
          </p:sp>
          <p:sp>
            <p:nvSpPr>
              <p:cNvPr id="26" name="矩形 25"/>
              <p:cNvSpPr/>
              <p:nvPr/>
            </p:nvSpPr>
            <p:spPr>
              <a:xfrm>
                <a:off x="2262876" y="1802872"/>
                <a:ext cx="1917238" cy="238382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2115097" y="4334695"/>
              <a:ext cx="1408113"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插入</a:t>
              </a:r>
              <a:r>
                <a:rPr lang="en-US" altLang="zh-CN" sz="2800" b="1" dirty="0">
                  <a:latin typeface="Times New Roman" panose="02020603050405020304" pitchFamily="18" charset="0"/>
                  <a:cs typeface="Times New Roman" panose="02020603050405020304" pitchFamily="18" charset="0"/>
                </a:rPr>
                <a:t>20</a:t>
              </a:r>
              <a:endParaRPr lang="zh-CN" altLang="en-US" sz="2800" b="1" dirty="0">
                <a:latin typeface="Times New Roman" panose="02020603050405020304" pitchFamily="18" charset="0"/>
                <a:cs typeface="Times New Roman" panose="02020603050405020304" pitchFamily="18" charset="0"/>
              </a:endParaRPr>
            </a:p>
          </p:txBody>
        </p:sp>
      </p:grpSp>
      <p:grpSp>
        <p:nvGrpSpPr>
          <p:cNvPr id="54" name="组合 53"/>
          <p:cNvGrpSpPr/>
          <p:nvPr/>
        </p:nvGrpSpPr>
        <p:grpSpPr>
          <a:xfrm>
            <a:off x="3465696" y="1846554"/>
            <a:ext cx="2319505" cy="4242408"/>
            <a:chOff x="3749435" y="1799053"/>
            <a:chExt cx="2319505" cy="4242408"/>
          </a:xfrm>
        </p:grpSpPr>
        <p:grpSp>
          <p:nvGrpSpPr>
            <p:cNvPr id="47" name="组合 46"/>
            <p:cNvGrpSpPr/>
            <p:nvPr/>
          </p:nvGrpSpPr>
          <p:grpSpPr>
            <a:xfrm>
              <a:off x="3749435" y="1799053"/>
              <a:ext cx="2319505" cy="3604220"/>
              <a:chOff x="3749435" y="1799053"/>
              <a:chExt cx="2319505" cy="3604220"/>
            </a:xfrm>
          </p:grpSpPr>
          <p:grpSp>
            <p:nvGrpSpPr>
              <p:cNvPr id="28" name="组合 27"/>
              <p:cNvGrpSpPr/>
              <p:nvPr/>
            </p:nvGrpSpPr>
            <p:grpSpPr>
              <a:xfrm>
                <a:off x="3749435" y="1799053"/>
                <a:ext cx="2276046" cy="3604220"/>
                <a:chOff x="2262876" y="1802872"/>
                <a:chExt cx="2276046" cy="3604220"/>
              </a:xfrm>
            </p:grpSpPr>
            <p:sp>
              <p:nvSpPr>
                <p:cNvPr id="29" name="椭圆 28"/>
                <p:cNvSpPr/>
                <p:nvPr/>
              </p:nvSpPr>
              <p:spPr>
                <a:xfrm>
                  <a:off x="3347437" y="24024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sp>
              <p:nvSpPr>
                <p:cNvPr id="30" name="椭圆 29"/>
                <p:cNvSpPr/>
                <p:nvPr/>
              </p:nvSpPr>
              <p:spPr>
                <a:xfrm>
                  <a:off x="2551789" y="333217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20</a:t>
                  </a:r>
                  <a:endParaRPr lang="zh-CN" altLang="en-US" sz="2800" b="1" dirty="0">
                    <a:latin typeface="Times New Roman" panose="02020603050405020304" pitchFamily="18" charset="0"/>
                    <a:cs typeface="Times New Roman" panose="02020603050405020304" pitchFamily="18" charset="0"/>
                  </a:endParaRPr>
                </a:p>
              </p:txBody>
            </p:sp>
            <p:cxnSp>
              <p:nvCxnSpPr>
                <p:cNvPr id="31" name="直接连接符 30"/>
                <p:cNvCxnSpPr>
                  <a:stCxn id="30" idx="0"/>
                  <a:endCxn id="29" idx="3"/>
                </p:cNvCxnSpPr>
                <p:nvPr/>
              </p:nvCxnSpPr>
              <p:spPr>
                <a:xfrm flipV="1">
                  <a:off x="2875789" y="2955599"/>
                  <a:ext cx="566545" cy="3765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582702" y="2802900"/>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-1</a:t>
                  </a:r>
                  <a:endParaRPr lang="zh-CN" altLang="en-US" sz="3200" b="1" dirty="0">
                    <a:latin typeface="Times New Roman" panose="02020603050405020304" pitchFamily="18" charset="0"/>
                    <a:cs typeface="Times New Roman" panose="02020603050405020304" pitchFamily="18" charset="0"/>
                  </a:endParaRPr>
                </a:p>
              </p:txBody>
            </p:sp>
            <p:sp>
              <p:nvSpPr>
                <p:cNvPr id="33" name="文本框 32"/>
                <p:cNvSpPr txBox="1"/>
                <p:nvPr/>
              </p:nvSpPr>
              <p:spPr>
                <a:xfrm>
                  <a:off x="3414756" y="1881699"/>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2</a:t>
                  </a:r>
                  <a:endParaRPr lang="zh-CN" altLang="en-US" sz="3200" b="1" dirty="0">
                    <a:latin typeface="Times New Roman" panose="02020603050405020304" pitchFamily="18" charset="0"/>
                    <a:cs typeface="Times New Roman" panose="02020603050405020304" pitchFamily="18" charset="0"/>
                  </a:endParaRPr>
                </a:p>
              </p:txBody>
            </p:sp>
            <p:sp>
              <p:nvSpPr>
                <p:cNvPr id="34" name="矩形 33"/>
                <p:cNvSpPr/>
                <p:nvPr/>
              </p:nvSpPr>
              <p:spPr>
                <a:xfrm>
                  <a:off x="2262876" y="1802872"/>
                  <a:ext cx="2276046" cy="360422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椭圆 34"/>
              <p:cNvSpPr/>
              <p:nvPr/>
            </p:nvSpPr>
            <p:spPr>
              <a:xfrm>
                <a:off x="4880756" y="419940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41</a:t>
                </a:r>
                <a:endParaRPr lang="zh-CN" altLang="en-US" sz="2800" b="1" dirty="0">
                  <a:latin typeface="Times New Roman" panose="02020603050405020304" pitchFamily="18" charset="0"/>
                  <a:cs typeface="Times New Roman" panose="02020603050405020304" pitchFamily="18" charset="0"/>
                </a:endParaRPr>
              </a:p>
            </p:txBody>
          </p:sp>
          <p:cxnSp>
            <p:nvCxnSpPr>
              <p:cNvPr id="36" name="直接连接符 35"/>
              <p:cNvCxnSpPr>
                <a:stCxn id="30" idx="5"/>
                <a:endCxn id="35" idx="1"/>
              </p:cNvCxnSpPr>
              <p:nvPr/>
            </p:nvCxnSpPr>
            <p:spPr>
              <a:xfrm>
                <a:off x="4591451" y="3881461"/>
                <a:ext cx="384202" cy="41284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008792" y="3683970"/>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42" name="文本框 41"/>
              <p:cNvSpPr txBox="1"/>
              <p:nvPr/>
            </p:nvSpPr>
            <p:spPr>
              <a:xfrm>
                <a:off x="5430473" y="2339620"/>
                <a:ext cx="46417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43" name="文本框 42"/>
              <p:cNvSpPr txBox="1"/>
              <p:nvPr/>
            </p:nvSpPr>
            <p:spPr>
              <a:xfrm>
                <a:off x="4649254" y="3260403"/>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44" name="文本框 43"/>
              <p:cNvSpPr txBox="1"/>
              <p:nvPr/>
            </p:nvSpPr>
            <p:spPr>
              <a:xfrm>
                <a:off x="5462058" y="4182876"/>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45" name="文本框 44"/>
              <p:cNvSpPr txBox="1"/>
              <p:nvPr/>
            </p:nvSpPr>
            <p:spPr>
              <a:xfrm>
                <a:off x="4497056" y="2789974"/>
                <a:ext cx="606882" cy="584775"/>
              </a:xfrm>
              <a:prstGeom prst="rect">
                <a:avLst/>
              </a:prstGeom>
              <a:noFill/>
            </p:spPr>
            <p:txBody>
              <a:bodyPr wrap="square" rtlCol="0">
                <a:spAutoFit/>
              </a:bodyPr>
              <a:lstStyle/>
              <a:p>
                <a:r>
                  <a:rPr lang="en-US" altLang="zh-CN" sz="3200" b="1" dirty="0">
                    <a:solidFill>
                      <a:srgbClr val="FFC000"/>
                    </a:solidFill>
                    <a:latin typeface="Times New Roman" panose="02020603050405020304" pitchFamily="18" charset="0"/>
                    <a:cs typeface="Times New Roman" panose="02020603050405020304" pitchFamily="18" charset="0"/>
                  </a:rPr>
                  <a:t>L</a:t>
                </a:r>
                <a:endParaRPr lang="zh-CN" altLang="en-US" sz="3200" b="1" dirty="0">
                  <a:solidFill>
                    <a:srgbClr val="FFC000"/>
                  </a:solidFill>
                  <a:latin typeface="Times New Roman" panose="02020603050405020304" pitchFamily="18" charset="0"/>
                  <a:cs typeface="Times New Roman" panose="02020603050405020304" pitchFamily="18" charset="0"/>
                </a:endParaRPr>
              </a:p>
            </p:txBody>
          </p:sp>
          <p:sp>
            <p:nvSpPr>
              <p:cNvPr id="46" name="文本框 45"/>
              <p:cNvSpPr txBox="1"/>
              <p:nvPr/>
            </p:nvSpPr>
            <p:spPr>
              <a:xfrm>
                <a:off x="4546998" y="3768161"/>
                <a:ext cx="606882" cy="584775"/>
              </a:xfrm>
              <a:prstGeom prst="rect">
                <a:avLst/>
              </a:prstGeom>
              <a:noFill/>
            </p:spPr>
            <p:txBody>
              <a:bodyPr wrap="square" rtlCol="0">
                <a:spAutoFit/>
              </a:bodyPr>
              <a:lstStyle/>
              <a:p>
                <a:r>
                  <a:rPr lang="en-US" altLang="zh-CN" sz="3200" b="1" dirty="0">
                    <a:solidFill>
                      <a:srgbClr val="FFC000"/>
                    </a:solidFill>
                    <a:latin typeface="Times New Roman" panose="02020603050405020304" pitchFamily="18" charset="0"/>
                    <a:cs typeface="Times New Roman" panose="02020603050405020304" pitchFamily="18" charset="0"/>
                  </a:rPr>
                  <a:t>R</a:t>
                </a:r>
                <a:endParaRPr lang="zh-CN" altLang="en-US" sz="3200" b="1" dirty="0">
                  <a:solidFill>
                    <a:srgbClr val="FFC000"/>
                  </a:solidFill>
                  <a:latin typeface="Times New Roman" panose="02020603050405020304" pitchFamily="18" charset="0"/>
                  <a:cs typeface="Times New Roman" panose="02020603050405020304" pitchFamily="18" charset="0"/>
                </a:endParaRPr>
              </a:p>
            </p:txBody>
          </p:sp>
        </p:grpSp>
        <p:sp>
          <p:nvSpPr>
            <p:cNvPr id="51" name="文本框 50"/>
            <p:cNvSpPr txBox="1"/>
            <p:nvPr/>
          </p:nvSpPr>
          <p:spPr>
            <a:xfrm>
              <a:off x="4268487" y="5518241"/>
              <a:ext cx="1408113"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插入</a:t>
              </a:r>
              <a:r>
                <a:rPr lang="en-US" altLang="zh-CN" sz="2800" b="1" dirty="0">
                  <a:latin typeface="Times New Roman" panose="02020603050405020304" pitchFamily="18" charset="0"/>
                  <a:cs typeface="Times New Roman" panose="02020603050405020304" pitchFamily="18" charset="0"/>
                </a:rPr>
                <a:t>41</a:t>
              </a:r>
              <a:endParaRPr lang="zh-CN" altLang="en-US" sz="2800" b="1" dirty="0">
                <a:latin typeface="Times New Roman" panose="02020603050405020304" pitchFamily="18" charset="0"/>
                <a:cs typeface="Times New Roman" panose="02020603050405020304" pitchFamily="18" charset="0"/>
              </a:endParaRPr>
            </a:p>
          </p:txBody>
        </p:sp>
      </p:grpSp>
      <p:grpSp>
        <p:nvGrpSpPr>
          <p:cNvPr id="38" name="组合 37"/>
          <p:cNvGrpSpPr/>
          <p:nvPr/>
        </p:nvGrpSpPr>
        <p:grpSpPr>
          <a:xfrm>
            <a:off x="5741742" y="1843256"/>
            <a:ext cx="3020320" cy="3125727"/>
            <a:chOff x="3749435" y="1799053"/>
            <a:chExt cx="3020320" cy="3125727"/>
          </a:xfrm>
        </p:grpSpPr>
        <p:grpSp>
          <p:nvGrpSpPr>
            <p:cNvPr id="40" name="组合 39"/>
            <p:cNvGrpSpPr/>
            <p:nvPr/>
          </p:nvGrpSpPr>
          <p:grpSpPr>
            <a:xfrm>
              <a:off x="3749435" y="1799053"/>
              <a:ext cx="3020320" cy="2472990"/>
              <a:chOff x="3749435" y="1799053"/>
              <a:chExt cx="3020320" cy="2472990"/>
            </a:xfrm>
          </p:grpSpPr>
          <p:grpSp>
            <p:nvGrpSpPr>
              <p:cNvPr id="55" name="组合 54"/>
              <p:cNvGrpSpPr/>
              <p:nvPr/>
            </p:nvGrpSpPr>
            <p:grpSpPr>
              <a:xfrm>
                <a:off x="3749435" y="1799053"/>
                <a:ext cx="3020320" cy="2472990"/>
                <a:chOff x="2262876" y="1802872"/>
                <a:chExt cx="3020320" cy="2472990"/>
              </a:xfrm>
            </p:grpSpPr>
            <p:sp>
              <p:nvSpPr>
                <p:cNvPr id="64" name="椭圆 63"/>
                <p:cNvSpPr/>
                <p:nvPr/>
              </p:nvSpPr>
              <p:spPr>
                <a:xfrm>
                  <a:off x="3347437" y="24024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41</a:t>
                  </a:r>
                  <a:endParaRPr lang="zh-CN" altLang="en-US" sz="2800" b="1" dirty="0">
                    <a:latin typeface="Times New Roman" panose="02020603050405020304" pitchFamily="18" charset="0"/>
                    <a:cs typeface="Times New Roman" panose="02020603050405020304" pitchFamily="18" charset="0"/>
                  </a:endParaRPr>
                </a:p>
              </p:txBody>
            </p:sp>
            <p:sp>
              <p:nvSpPr>
                <p:cNvPr id="65" name="椭圆 64"/>
                <p:cNvSpPr/>
                <p:nvPr/>
              </p:nvSpPr>
              <p:spPr>
                <a:xfrm>
                  <a:off x="2551789" y="333217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20</a:t>
                  </a:r>
                  <a:endParaRPr lang="zh-CN" altLang="en-US" sz="2800" b="1" dirty="0">
                    <a:latin typeface="Times New Roman" panose="02020603050405020304" pitchFamily="18" charset="0"/>
                    <a:cs typeface="Times New Roman" panose="02020603050405020304" pitchFamily="18" charset="0"/>
                  </a:endParaRPr>
                </a:p>
              </p:txBody>
            </p:sp>
            <p:cxnSp>
              <p:nvCxnSpPr>
                <p:cNvPr id="66" name="直接连接符 65"/>
                <p:cNvCxnSpPr>
                  <a:stCxn id="65" idx="0"/>
                  <a:endCxn id="64" idx="3"/>
                </p:cNvCxnSpPr>
                <p:nvPr/>
              </p:nvCxnSpPr>
              <p:spPr>
                <a:xfrm flipV="1">
                  <a:off x="2875789" y="2955599"/>
                  <a:ext cx="566545" cy="3765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582702" y="2802900"/>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68" name="文本框 67"/>
                <p:cNvSpPr txBox="1"/>
                <p:nvPr/>
              </p:nvSpPr>
              <p:spPr>
                <a:xfrm>
                  <a:off x="3414756" y="1881699"/>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69" name="矩形 68"/>
                <p:cNvSpPr/>
                <p:nvPr/>
              </p:nvSpPr>
              <p:spPr>
                <a:xfrm>
                  <a:off x="2262876" y="1802872"/>
                  <a:ext cx="3020320" cy="247299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椭圆 55"/>
              <p:cNvSpPr/>
              <p:nvPr/>
            </p:nvSpPr>
            <p:spPr>
              <a:xfrm>
                <a:off x="5697368" y="328542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cxnSp>
            <p:nvCxnSpPr>
              <p:cNvPr id="57" name="直接连接符 56"/>
              <p:cNvCxnSpPr>
                <a:stCxn id="64" idx="5"/>
                <a:endCxn id="56" idx="1"/>
              </p:cNvCxnSpPr>
              <p:nvPr/>
            </p:nvCxnSpPr>
            <p:spPr>
              <a:xfrm>
                <a:off x="5387099" y="2951780"/>
                <a:ext cx="405166" cy="42854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6005899" y="2757587"/>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59" name="文本框 58"/>
              <p:cNvSpPr txBox="1"/>
              <p:nvPr/>
            </p:nvSpPr>
            <p:spPr>
              <a:xfrm>
                <a:off x="6305579" y="3299984"/>
                <a:ext cx="46417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60" name="文本框 59"/>
              <p:cNvSpPr txBox="1"/>
              <p:nvPr/>
            </p:nvSpPr>
            <p:spPr>
              <a:xfrm>
                <a:off x="4649254" y="3260403"/>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61" name="文本框 60"/>
              <p:cNvSpPr txBox="1"/>
              <p:nvPr/>
            </p:nvSpPr>
            <p:spPr>
              <a:xfrm>
                <a:off x="5549315" y="2309521"/>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grpSp>
        <p:sp>
          <p:nvSpPr>
            <p:cNvPr id="41" name="文本框 40"/>
            <p:cNvSpPr txBox="1"/>
            <p:nvPr/>
          </p:nvSpPr>
          <p:spPr>
            <a:xfrm>
              <a:off x="4748084" y="4401560"/>
              <a:ext cx="1408113"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平衡</a:t>
              </a:r>
            </a:p>
          </p:txBody>
        </p:sp>
      </p:grpSp>
      <p:grpSp>
        <p:nvGrpSpPr>
          <p:cNvPr id="8" name="组合 7"/>
          <p:cNvGrpSpPr/>
          <p:nvPr/>
        </p:nvGrpSpPr>
        <p:grpSpPr>
          <a:xfrm>
            <a:off x="8756714" y="1843255"/>
            <a:ext cx="3294059" cy="3886474"/>
            <a:chOff x="8756714" y="1843255"/>
            <a:chExt cx="3294059" cy="3886474"/>
          </a:xfrm>
        </p:grpSpPr>
        <p:grpSp>
          <p:nvGrpSpPr>
            <p:cNvPr id="70" name="组合 69"/>
            <p:cNvGrpSpPr/>
            <p:nvPr/>
          </p:nvGrpSpPr>
          <p:grpSpPr>
            <a:xfrm>
              <a:off x="8756714" y="1843255"/>
              <a:ext cx="3272989" cy="3886474"/>
              <a:chOff x="3749434" y="1799052"/>
              <a:chExt cx="3272989" cy="3763913"/>
            </a:xfrm>
          </p:grpSpPr>
          <p:grpSp>
            <p:nvGrpSpPr>
              <p:cNvPr id="71" name="组合 70"/>
              <p:cNvGrpSpPr/>
              <p:nvPr/>
            </p:nvGrpSpPr>
            <p:grpSpPr>
              <a:xfrm>
                <a:off x="3749434" y="1799052"/>
                <a:ext cx="3272989" cy="3125726"/>
                <a:chOff x="3749434" y="1799052"/>
                <a:chExt cx="3272989" cy="3125726"/>
              </a:xfrm>
            </p:grpSpPr>
            <p:grpSp>
              <p:nvGrpSpPr>
                <p:cNvPr id="73" name="组合 72"/>
                <p:cNvGrpSpPr/>
                <p:nvPr/>
              </p:nvGrpSpPr>
              <p:grpSpPr>
                <a:xfrm>
                  <a:off x="3749434" y="1799052"/>
                  <a:ext cx="3272989" cy="3125726"/>
                  <a:chOff x="2262875" y="1802871"/>
                  <a:chExt cx="3272989" cy="3125726"/>
                </a:xfrm>
              </p:grpSpPr>
              <p:sp>
                <p:nvSpPr>
                  <p:cNvPr id="80" name="椭圆 79"/>
                  <p:cNvSpPr/>
                  <p:nvPr/>
                </p:nvSpPr>
                <p:spPr>
                  <a:xfrm>
                    <a:off x="3347437" y="24024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41</a:t>
                    </a:r>
                    <a:endParaRPr lang="zh-CN" altLang="en-US" sz="2800" b="1" dirty="0">
                      <a:latin typeface="Times New Roman" panose="02020603050405020304" pitchFamily="18" charset="0"/>
                      <a:cs typeface="Times New Roman" panose="02020603050405020304" pitchFamily="18" charset="0"/>
                    </a:endParaRPr>
                  </a:p>
                </p:txBody>
              </p:sp>
              <p:sp>
                <p:nvSpPr>
                  <p:cNvPr id="81" name="椭圆 80"/>
                  <p:cNvSpPr/>
                  <p:nvPr/>
                </p:nvSpPr>
                <p:spPr>
                  <a:xfrm>
                    <a:off x="2551789" y="333217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20</a:t>
                    </a:r>
                    <a:endParaRPr lang="zh-CN" altLang="en-US" sz="2800" b="1" dirty="0">
                      <a:latin typeface="Times New Roman" panose="02020603050405020304" pitchFamily="18" charset="0"/>
                      <a:cs typeface="Times New Roman" panose="02020603050405020304" pitchFamily="18" charset="0"/>
                    </a:endParaRPr>
                  </a:p>
                </p:txBody>
              </p:sp>
              <p:cxnSp>
                <p:nvCxnSpPr>
                  <p:cNvPr id="82" name="直接连接符 81"/>
                  <p:cNvCxnSpPr>
                    <a:stCxn id="81" idx="0"/>
                    <a:endCxn id="80" idx="3"/>
                  </p:cNvCxnSpPr>
                  <p:nvPr/>
                </p:nvCxnSpPr>
                <p:spPr>
                  <a:xfrm flipV="1">
                    <a:off x="2875789" y="2955599"/>
                    <a:ext cx="566545" cy="3765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2582702" y="2802900"/>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84" name="文本框 83"/>
                  <p:cNvSpPr txBox="1"/>
                  <p:nvPr/>
                </p:nvSpPr>
                <p:spPr>
                  <a:xfrm>
                    <a:off x="3414756" y="1881699"/>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-1</a:t>
                    </a:r>
                    <a:endParaRPr lang="zh-CN" altLang="en-US" sz="3200" b="1" dirty="0">
                      <a:latin typeface="Times New Roman" panose="02020603050405020304" pitchFamily="18" charset="0"/>
                      <a:cs typeface="Times New Roman" panose="02020603050405020304" pitchFamily="18" charset="0"/>
                    </a:endParaRPr>
                  </a:p>
                </p:txBody>
              </p:sp>
              <p:sp>
                <p:nvSpPr>
                  <p:cNvPr id="85" name="矩形 84"/>
                  <p:cNvSpPr/>
                  <p:nvPr/>
                </p:nvSpPr>
                <p:spPr>
                  <a:xfrm>
                    <a:off x="2262875" y="1802871"/>
                    <a:ext cx="3272989" cy="312572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椭圆 73"/>
                <p:cNvSpPr/>
                <p:nvPr/>
              </p:nvSpPr>
              <p:spPr>
                <a:xfrm>
                  <a:off x="5697368" y="328542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cxnSp>
              <p:nvCxnSpPr>
                <p:cNvPr id="75" name="直接连接符 74"/>
                <p:cNvCxnSpPr>
                  <a:stCxn id="80" idx="5"/>
                  <a:endCxn id="74" idx="1"/>
                </p:cNvCxnSpPr>
                <p:nvPr/>
              </p:nvCxnSpPr>
              <p:spPr>
                <a:xfrm>
                  <a:off x="5387099" y="2951780"/>
                  <a:ext cx="405166" cy="42854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6005899" y="2757587"/>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-1</a:t>
                  </a:r>
                  <a:endParaRPr lang="zh-CN" altLang="en-US" sz="3200" b="1" dirty="0">
                    <a:latin typeface="Times New Roman" panose="02020603050405020304" pitchFamily="18" charset="0"/>
                    <a:cs typeface="Times New Roman" panose="02020603050405020304" pitchFamily="18" charset="0"/>
                  </a:endParaRPr>
                </a:p>
              </p:txBody>
            </p:sp>
          </p:grpSp>
          <p:sp>
            <p:nvSpPr>
              <p:cNvPr id="72" name="文本框 71"/>
              <p:cNvSpPr txBox="1"/>
              <p:nvPr/>
            </p:nvSpPr>
            <p:spPr>
              <a:xfrm>
                <a:off x="4620266" y="5039745"/>
                <a:ext cx="1408113"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插入</a:t>
                </a:r>
                <a:r>
                  <a:rPr lang="en-US" altLang="zh-CN" sz="2800" b="1" dirty="0">
                    <a:latin typeface="Times New Roman" panose="02020603050405020304" pitchFamily="18" charset="0"/>
                    <a:cs typeface="Times New Roman" panose="02020603050405020304" pitchFamily="18" charset="0"/>
                  </a:rPr>
                  <a:t>80</a:t>
                </a:r>
                <a:endParaRPr lang="zh-CN" altLang="en-US" sz="2800" b="1" dirty="0">
                  <a:latin typeface="Times New Roman" panose="02020603050405020304" pitchFamily="18" charset="0"/>
                  <a:cs typeface="Times New Roman" panose="02020603050405020304" pitchFamily="18" charset="0"/>
                </a:endParaRPr>
              </a:p>
            </p:txBody>
          </p:sp>
        </p:grpSp>
        <p:sp>
          <p:nvSpPr>
            <p:cNvPr id="86" name="椭圆 85"/>
            <p:cNvSpPr/>
            <p:nvPr/>
          </p:nvSpPr>
          <p:spPr>
            <a:xfrm>
              <a:off x="11280662" y="4316246"/>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80</a:t>
              </a:r>
              <a:endParaRPr lang="zh-CN" altLang="en-US" sz="2800" b="1" dirty="0">
                <a:latin typeface="Times New Roman" panose="02020603050405020304" pitchFamily="18" charset="0"/>
                <a:cs typeface="Times New Roman" panose="02020603050405020304" pitchFamily="18" charset="0"/>
              </a:endParaRPr>
            </a:p>
          </p:txBody>
        </p:sp>
        <p:cxnSp>
          <p:nvCxnSpPr>
            <p:cNvPr id="87" name="直接连接符 86"/>
            <p:cNvCxnSpPr>
              <a:stCxn id="74" idx="5"/>
              <a:endCxn id="86" idx="0"/>
            </p:cNvCxnSpPr>
            <p:nvPr/>
          </p:nvCxnSpPr>
          <p:spPr>
            <a:xfrm>
              <a:off x="11257751" y="3949138"/>
              <a:ext cx="346911" cy="3671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11443891" y="3731471"/>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13585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10047" y="570016"/>
            <a:ext cx="8217725" cy="1077218"/>
          </a:xfrm>
          <a:prstGeom prst="rect">
            <a:avLst/>
          </a:prstGeom>
          <a:noFill/>
        </p:spPr>
        <p:txBody>
          <a:bodyPr wrap="square" rtlCol="0">
            <a:spAutoFit/>
          </a:bodyPr>
          <a:lstStyle/>
          <a:p>
            <a:r>
              <a:rPr lang="zh-CN" altLang="en-US" sz="3200" b="1" dirty="0">
                <a:latin typeface="Times New Roman" panose="02020603050405020304" pitchFamily="18" charset="0"/>
                <a:cs typeface="Times New Roman" panose="02020603050405020304" pitchFamily="18" charset="0"/>
              </a:rPr>
              <a:t>输入关键码序列：</a:t>
            </a:r>
            <a:r>
              <a:rPr lang="en-US" altLang="zh-CN" sz="3200" b="1" dirty="0">
                <a:latin typeface="Times New Roman" panose="02020603050405020304" pitchFamily="18" charset="0"/>
                <a:cs typeface="Times New Roman" panose="02020603050405020304" pitchFamily="18" charset="0"/>
              </a:rPr>
              <a:t>54</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20</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41</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80</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62</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73</a:t>
            </a:r>
            <a:r>
              <a:rPr lang="zh-CN" altLang="en-US" sz="3200" b="1" dirty="0">
                <a:latin typeface="Times New Roman" panose="02020603050405020304" pitchFamily="18" charset="0"/>
                <a:cs typeface="Times New Roman" panose="02020603050405020304" pitchFamily="18" charset="0"/>
              </a:rPr>
              <a:t>画出二叉平衡树的建立过程</a:t>
            </a:r>
          </a:p>
        </p:txBody>
      </p:sp>
      <p:grpSp>
        <p:nvGrpSpPr>
          <p:cNvPr id="11" name="组合 10"/>
          <p:cNvGrpSpPr/>
          <p:nvPr/>
        </p:nvGrpSpPr>
        <p:grpSpPr>
          <a:xfrm>
            <a:off x="372736" y="1831379"/>
            <a:ext cx="3294059" cy="4762247"/>
            <a:chOff x="372736" y="1831379"/>
            <a:chExt cx="3294059" cy="4762247"/>
          </a:xfrm>
        </p:grpSpPr>
        <p:grpSp>
          <p:nvGrpSpPr>
            <p:cNvPr id="3" name="组合 2"/>
            <p:cNvGrpSpPr/>
            <p:nvPr/>
          </p:nvGrpSpPr>
          <p:grpSpPr>
            <a:xfrm>
              <a:off x="372736" y="1831379"/>
              <a:ext cx="3294059" cy="4762247"/>
              <a:chOff x="8756714" y="1843255"/>
              <a:chExt cx="3294059" cy="4762247"/>
            </a:xfrm>
          </p:grpSpPr>
          <p:grpSp>
            <p:nvGrpSpPr>
              <p:cNvPr id="70" name="组合 69"/>
              <p:cNvGrpSpPr/>
              <p:nvPr/>
            </p:nvGrpSpPr>
            <p:grpSpPr>
              <a:xfrm>
                <a:off x="8756714" y="1843255"/>
                <a:ext cx="3272989" cy="4762247"/>
                <a:chOff x="3749434" y="1799052"/>
                <a:chExt cx="3272989" cy="4612068"/>
              </a:xfrm>
            </p:grpSpPr>
            <p:grpSp>
              <p:nvGrpSpPr>
                <p:cNvPr id="71" name="组合 70"/>
                <p:cNvGrpSpPr/>
                <p:nvPr/>
              </p:nvGrpSpPr>
              <p:grpSpPr>
                <a:xfrm>
                  <a:off x="3749434" y="1799052"/>
                  <a:ext cx="3272989" cy="3988291"/>
                  <a:chOff x="3749434" y="1799052"/>
                  <a:chExt cx="3272989" cy="3988291"/>
                </a:xfrm>
              </p:grpSpPr>
              <p:grpSp>
                <p:nvGrpSpPr>
                  <p:cNvPr id="73" name="组合 72"/>
                  <p:cNvGrpSpPr/>
                  <p:nvPr/>
                </p:nvGrpSpPr>
                <p:grpSpPr>
                  <a:xfrm>
                    <a:off x="3749434" y="1799052"/>
                    <a:ext cx="3272989" cy="3988291"/>
                    <a:chOff x="2262875" y="1802871"/>
                    <a:chExt cx="3272989" cy="3988291"/>
                  </a:xfrm>
                </p:grpSpPr>
                <p:sp>
                  <p:nvSpPr>
                    <p:cNvPr id="80" name="椭圆 79"/>
                    <p:cNvSpPr/>
                    <p:nvPr/>
                  </p:nvSpPr>
                  <p:spPr>
                    <a:xfrm>
                      <a:off x="3347437" y="24024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41</a:t>
                      </a:r>
                      <a:endParaRPr lang="zh-CN" altLang="en-US" sz="2800" b="1" dirty="0">
                        <a:latin typeface="Times New Roman" panose="02020603050405020304" pitchFamily="18" charset="0"/>
                        <a:cs typeface="Times New Roman" panose="02020603050405020304" pitchFamily="18" charset="0"/>
                      </a:endParaRPr>
                    </a:p>
                  </p:txBody>
                </p:sp>
                <p:sp>
                  <p:nvSpPr>
                    <p:cNvPr id="81" name="椭圆 80"/>
                    <p:cNvSpPr/>
                    <p:nvPr/>
                  </p:nvSpPr>
                  <p:spPr>
                    <a:xfrm>
                      <a:off x="2551789" y="333217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20</a:t>
                      </a:r>
                      <a:endParaRPr lang="zh-CN" altLang="en-US" sz="2800" b="1" dirty="0">
                        <a:latin typeface="Times New Roman" panose="02020603050405020304" pitchFamily="18" charset="0"/>
                        <a:cs typeface="Times New Roman" panose="02020603050405020304" pitchFamily="18" charset="0"/>
                      </a:endParaRPr>
                    </a:p>
                  </p:txBody>
                </p:sp>
                <p:cxnSp>
                  <p:nvCxnSpPr>
                    <p:cNvPr id="82" name="直接连接符 81"/>
                    <p:cNvCxnSpPr>
                      <a:stCxn id="81" idx="0"/>
                      <a:endCxn id="80" idx="3"/>
                    </p:cNvCxnSpPr>
                    <p:nvPr/>
                  </p:nvCxnSpPr>
                  <p:spPr>
                    <a:xfrm flipV="1">
                      <a:off x="2875789" y="2955599"/>
                      <a:ext cx="566545" cy="3765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2582702" y="2802900"/>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84" name="文本框 83"/>
                    <p:cNvSpPr txBox="1"/>
                    <p:nvPr/>
                  </p:nvSpPr>
                  <p:spPr>
                    <a:xfrm>
                      <a:off x="3414756" y="1881699"/>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-2</a:t>
                      </a:r>
                      <a:endParaRPr lang="zh-CN" altLang="en-US" sz="3200" b="1" dirty="0">
                        <a:latin typeface="Times New Roman" panose="02020603050405020304" pitchFamily="18" charset="0"/>
                        <a:cs typeface="Times New Roman" panose="02020603050405020304" pitchFamily="18" charset="0"/>
                      </a:endParaRPr>
                    </a:p>
                  </p:txBody>
                </p:sp>
                <p:sp>
                  <p:nvSpPr>
                    <p:cNvPr id="85" name="矩形 84"/>
                    <p:cNvSpPr/>
                    <p:nvPr/>
                  </p:nvSpPr>
                  <p:spPr>
                    <a:xfrm>
                      <a:off x="2262875" y="1802871"/>
                      <a:ext cx="3272989" cy="398829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椭圆 73"/>
                  <p:cNvSpPr/>
                  <p:nvPr/>
                </p:nvSpPr>
                <p:spPr>
                  <a:xfrm>
                    <a:off x="5697368" y="328542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cxnSp>
                <p:nvCxnSpPr>
                  <p:cNvPr id="75" name="直接连接符 74"/>
                  <p:cNvCxnSpPr>
                    <a:stCxn id="80" idx="5"/>
                    <a:endCxn id="74" idx="1"/>
                  </p:cNvCxnSpPr>
                  <p:nvPr/>
                </p:nvCxnSpPr>
                <p:spPr>
                  <a:xfrm>
                    <a:off x="5387099" y="2951780"/>
                    <a:ext cx="405166" cy="42854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6005899" y="2757587"/>
                    <a:ext cx="606882"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-2</a:t>
                    </a:r>
                    <a:endParaRPr lang="zh-CN" altLang="en-US" sz="3200" b="1" dirty="0">
                      <a:latin typeface="Times New Roman" panose="02020603050405020304" pitchFamily="18" charset="0"/>
                      <a:cs typeface="Times New Roman" panose="02020603050405020304" pitchFamily="18" charset="0"/>
                    </a:endParaRPr>
                  </a:p>
                </p:txBody>
              </p:sp>
            </p:grpSp>
            <p:sp>
              <p:nvSpPr>
                <p:cNvPr id="72" name="文本框 71"/>
                <p:cNvSpPr txBox="1"/>
                <p:nvPr/>
              </p:nvSpPr>
              <p:spPr>
                <a:xfrm>
                  <a:off x="4601379" y="5887900"/>
                  <a:ext cx="1408113" cy="523220"/>
                </a:xfrm>
                <a:prstGeom prst="rect">
                  <a:avLst/>
                </a:prstGeom>
                <a:noFill/>
              </p:spPr>
              <p:txBody>
                <a:bodyPr wrap="square" rtlCol="0">
                  <a:spAutoFit/>
                </a:bodyPr>
                <a:lstStyle/>
                <a:p>
                  <a:r>
                    <a:rPr lang="zh-CN" altLang="en-US" sz="2800" b="1" dirty="0">
                      <a:latin typeface="Times New Roman" panose="02020603050405020304" pitchFamily="18" charset="0"/>
                      <a:cs typeface="Times New Roman" panose="02020603050405020304" pitchFamily="18" charset="0"/>
                    </a:rPr>
                    <a:t>插入</a:t>
                  </a:r>
                  <a:r>
                    <a:rPr lang="en-US" altLang="zh-CN" sz="2800" b="1" dirty="0">
                      <a:latin typeface="Times New Roman" panose="02020603050405020304" pitchFamily="18" charset="0"/>
                      <a:cs typeface="Times New Roman" panose="02020603050405020304" pitchFamily="18" charset="0"/>
                    </a:rPr>
                    <a:t>62</a:t>
                  </a:r>
                  <a:endParaRPr lang="zh-CN" altLang="en-US" sz="2800" b="1" dirty="0">
                    <a:latin typeface="Times New Roman" panose="02020603050405020304" pitchFamily="18" charset="0"/>
                    <a:cs typeface="Times New Roman" panose="02020603050405020304" pitchFamily="18" charset="0"/>
                  </a:endParaRPr>
                </a:p>
              </p:txBody>
            </p:sp>
          </p:grpSp>
          <p:sp>
            <p:nvSpPr>
              <p:cNvPr id="86" name="椭圆 85"/>
              <p:cNvSpPr/>
              <p:nvPr/>
            </p:nvSpPr>
            <p:spPr>
              <a:xfrm>
                <a:off x="11280662" y="4316246"/>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80</a:t>
                </a:r>
                <a:endParaRPr lang="zh-CN" altLang="en-US" sz="2800" b="1" dirty="0">
                  <a:latin typeface="Times New Roman" panose="02020603050405020304" pitchFamily="18" charset="0"/>
                  <a:cs typeface="Times New Roman" panose="02020603050405020304" pitchFamily="18" charset="0"/>
                </a:endParaRPr>
              </a:p>
            </p:txBody>
          </p:sp>
          <p:cxnSp>
            <p:nvCxnSpPr>
              <p:cNvPr id="87" name="直接连接符 86"/>
              <p:cNvCxnSpPr>
                <a:stCxn id="86" idx="3"/>
                <a:endCxn id="77" idx="6"/>
              </p:cNvCxnSpPr>
              <p:nvPr/>
            </p:nvCxnSpPr>
            <p:spPr>
              <a:xfrm flipH="1">
                <a:off x="11028648" y="4887359"/>
                <a:ext cx="346911" cy="33330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11443891" y="3731471"/>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1</a:t>
                </a:r>
                <a:endParaRPr lang="zh-CN" altLang="en-US" sz="3200" b="1" dirty="0">
                  <a:latin typeface="Times New Roman" panose="02020603050405020304" pitchFamily="18" charset="0"/>
                  <a:cs typeface="Times New Roman" panose="02020603050405020304" pitchFamily="18" charset="0"/>
                </a:endParaRPr>
              </a:p>
            </p:txBody>
          </p:sp>
        </p:grpSp>
        <p:sp>
          <p:nvSpPr>
            <p:cNvPr id="77" name="椭圆 76"/>
            <p:cNvSpPr/>
            <p:nvPr/>
          </p:nvSpPr>
          <p:spPr>
            <a:xfrm>
              <a:off x="1996670" y="4874237"/>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62</a:t>
              </a:r>
              <a:endParaRPr lang="zh-CN" altLang="en-US" sz="2800" b="1" dirty="0">
                <a:latin typeface="Times New Roman" panose="02020603050405020304" pitchFamily="18" charset="0"/>
                <a:cs typeface="Times New Roman" panose="02020603050405020304" pitchFamily="18" charset="0"/>
              </a:endParaRPr>
            </a:p>
          </p:txBody>
        </p:sp>
        <p:cxnSp>
          <p:nvCxnSpPr>
            <p:cNvPr id="78" name="直接连接符 77"/>
            <p:cNvCxnSpPr>
              <a:stCxn id="74" idx="4"/>
              <a:endCxn id="86" idx="1"/>
            </p:cNvCxnSpPr>
            <p:nvPr/>
          </p:nvCxnSpPr>
          <p:spPr>
            <a:xfrm>
              <a:off x="2644670" y="4035249"/>
              <a:ext cx="346911" cy="3671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2061419" y="4298476"/>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grpSp>
      <p:sp>
        <p:nvSpPr>
          <p:cNvPr id="9" name="任意多边形 8"/>
          <p:cNvSpPr/>
          <p:nvPr/>
        </p:nvSpPr>
        <p:spPr>
          <a:xfrm>
            <a:off x="1615044" y="2778826"/>
            <a:ext cx="1935678" cy="2956956"/>
          </a:xfrm>
          <a:custGeom>
            <a:avLst/>
            <a:gdLst>
              <a:gd name="connsiteX0" fmla="*/ 356260 w 1935678"/>
              <a:gd name="connsiteY0" fmla="*/ 558140 h 2956956"/>
              <a:gd name="connsiteX1" fmla="*/ 1282535 w 1935678"/>
              <a:gd name="connsiteY1" fmla="*/ 0 h 2956956"/>
              <a:gd name="connsiteX2" fmla="*/ 1911927 w 1935678"/>
              <a:gd name="connsiteY2" fmla="*/ 1377538 h 2956956"/>
              <a:gd name="connsiteX3" fmla="*/ 1935678 w 1935678"/>
              <a:gd name="connsiteY3" fmla="*/ 2208810 h 2956956"/>
              <a:gd name="connsiteX4" fmla="*/ 760021 w 1935678"/>
              <a:gd name="connsiteY4" fmla="*/ 2956956 h 2956956"/>
              <a:gd name="connsiteX5" fmla="*/ 0 w 1935678"/>
              <a:gd name="connsiteY5" fmla="*/ 2339439 h 2956956"/>
              <a:gd name="connsiteX6" fmla="*/ 629392 w 1935678"/>
              <a:gd name="connsiteY6" fmla="*/ 1258784 h 2956956"/>
              <a:gd name="connsiteX7" fmla="*/ 356260 w 1935678"/>
              <a:gd name="connsiteY7" fmla="*/ 558140 h 2956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35678" h="2956956">
                <a:moveTo>
                  <a:pt x="356260" y="558140"/>
                </a:moveTo>
                <a:lnTo>
                  <a:pt x="1282535" y="0"/>
                </a:lnTo>
                <a:lnTo>
                  <a:pt x="1911927" y="1377538"/>
                </a:lnTo>
                <a:lnTo>
                  <a:pt x="1935678" y="2208810"/>
                </a:lnTo>
                <a:lnTo>
                  <a:pt x="760021" y="2956956"/>
                </a:lnTo>
                <a:lnTo>
                  <a:pt x="0" y="2339439"/>
                </a:lnTo>
                <a:lnTo>
                  <a:pt x="629392" y="1258784"/>
                </a:lnTo>
                <a:lnTo>
                  <a:pt x="356260" y="558140"/>
                </a:lnTo>
                <a:close/>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5" name="组合 134"/>
          <p:cNvGrpSpPr/>
          <p:nvPr/>
        </p:nvGrpSpPr>
        <p:grpSpPr>
          <a:xfrm>
            <a:off x="3544684" y="1831379"/>
            <a:ext cx="3556760" cy="4673062"/>
            <a:chOff x="3544684" y="1831379"/>
            <a:chExt cx="3556760" cy="4673062"/>
          </a:xfrm>
        </p:grpSpPr>
        <p:sp>
          <p:nvSpPr>
            <p:cNvPr id="109" name="矩形 108"/>
            <p:cNvSpPr/>
            <p:nvPr/>
          </p:nvSpPr>
          <p:spPr>
            <a:xfrm>
              <a:off x="3646907" y="1831379"/>
              <a:ext cx="3272989" cy="411815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4793030" y="1983946"/>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sp>
          <p:nvSpPr>
            <p:cNvPr id="103" name="文本框 102"/>
            <p:cNvSpPr txBox="1"/>
            <p:nvPr/>
          </p:nvSpPr>
          <p:spPr>
            <a:xfrm>
              <a:off x="4298979" y="2008356"/>
              <a:ext cx="606882" cy="603817"/>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-2</a:t>
              </a:r>
              <a:endParaRPr lang="zh-CN" altLang="en-US" sz="3200" b="1" dirty="0">
                <a:latin typeface="Times New Roman" panose="02020603050405020304" pitchFamily="18" charset="0"/>
                <a:cs typeface="Times New Roman" panose="02020603050405020304" pitchFamily="18" charset="0"/>
              </a:endParaRPr>
            </a:p>
          </p:txBody>
        </p:sp>
        <p:sp>
          <p:nvSpPr>
            <p:cNvPr id="99" name="文本框 98"/>
            <p:cNvSpPr txBox="1"/>
            <p:nvPr/>
          </p:nvSpPr>
          <p:spPr>
            <a:xfrm>
              <a:off x="3544684" y="5981221"/>
              <a:ext cx="3556760" cy="523220"/>
            </a:xfrm>
            <a:prstGeom prst="rect">
              <a:avLst/>
            </a:prstGeom>
            <a:noFill/>
          </p:spPr>
          <p:txBody>
            <a:bodyPr wrap="square" rtlCol="0">
              <a:spAutoFit/>
            </a:bodyPr>
            <a:lstStyle/>
            <a:p>
              <a:pPr algn="ctr"/>
              <a:r>
                <a:rPr lang="zh-CN" altLang="en-US" sz="2800" b="1" dirty="0">
                  <a:latin typeface="Times New Roman" panose="02020603050405020304" pitchFamily="18" charset="0"/>
                  <a:cs typeface="Times New Roman" panose="02020603050405020304" pitchFamily="18" charset="0"/>
                </a:rPr>
                <a:t>平衡</a:t>
              </a:r>
            </a:p>
          </p:txBody>
        </p:sp>
        <p:sp>
          <p:nvSpPr>
            <p:cNvPr id="95" name="椭圆 94"/>
            <p:cNvSpPr/>
            <p:nvPr/>
          </p:nvSpPr>
          <p:spPr>
            <a:xfrm>
              <a:off x="5369044" y="2922166"/>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80</a:t>
              </a:r>
              <a:endParaRPr lang="zh-CN" altLang="en-US" sz="2800" b="1" dirty="0">
                <a:latin typeface="Times New Roman" panose="02020603050405020304" pitchFamily="18" charset="0"/>
                <a:cs typeface="Times New Roman" panose="02020603050405020304" pitchFamily="18" charset="0"/>
              </a:endParaRPr>
            </a:p>
          </p:txBody>
        </p:sp>
        <p:cxnSp>
          <p:nvCxnSpPr>
            <p:cNvPr id="96" name="直接连接符 95"/>
            <p:cNvCxnSpPr>
              <a:stCxn id="95" idx="3"/>
              <a:endCxn id="91" idx="6"/>
            </p:cNvCxnSpPr>
            <p:nvPr/>
          </p:nvCxnSpPr>
          <p:spPr>
            <a:xfrm flipH="1">
              <a:off x="5117030" y="3493279"/>
              <a:ext cx="346911" cy="33330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5532273" y="2337391"/>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1</a:t>
              </a:r>
              <a:endParaRPr lang="zh-CN" altLang="en-US" sz="3200" b="1" dirty="0">
                <a:latin typeface="Times New Roman" panose="02020603050405020304" pitchFamily="18" charset="0"/>
                <a:cs typeface="Times New Roman" panose="02020603050405020304" pitchFamily="18" charset="0"/>
              </a:endParaRPr>
            </a:p>
          </p:txBody>
        </p:sp>
        <p:sp>
          <p:nvSpPr>
            <p:cNvPr id="91" name="椭圆 90"/>
            <p:cNvSpPr/>
            <p:nvPr/>
          </p:nvSpPr>
          <p:spPr>
            <a:xfrm>
              <a:off x="4469030" y="3492033"/>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62</a:t>
              </a:r>
              <a:endParaRPr lang="zh-CN" altLang="en-US" sz="2800" b="1" dirty="0">
                <a:latin typeface="Times New Roman" panose="02020603050405020304" pitchFamily="18" charset="0"/>
                <a:cs typeface="Times New Roman" panose="02020603050405020304" pitchFamily="18" charset="0"/>
              </a:endParaRPr>
            </a:p>
          </p:txBody>
        </p:sp>
        <p:cxnSp>
          <p:nvCxnSpPr>
            <p:cNvPr id="92" name="直接连接符 91"/>
            <p:cNvCxnSpPr>
              <a:stCxn id="101" idx="4"/>
              <a:endCxn id="95" idx="1"/>
            </p:cNvCxnSpPr>
            <p:nvPr/>
          </p:nvCxnSpPr>
          <p:spPr>
            <a:xfrm>
              <a:off x="5117030" y="2653045"/>
              <a:ext cx="346911" cy="3671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文本框 92"/>
            <p:cNvSpPr txBox="1"/>
            <p:nvPr/>
          </p:nvSpPr>
          <p:spPr>
            <a:xfrm>
              <a:off x="4533779" y="2916272"/>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110" name="文本框 109"/>
            <p:cNvSpPr txBox="1"/>
            <p:nvPr/>
          </p:nvSpPr>
          <p:spPr>
            <a:xfrm>
              <a:off x="5402551" y="1873057"/>
              <a:ext cx="46417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11" name="文本框 110"/>
            <p:cNvSpPr txBox="1"/>
            <p:nvPr/>
          </p:nvSpPr>
          <p:spPr>
            <a:xfrm>
              <a:off x="5989484" y="2900633"/>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12" name="文本框 111"/>
            <p:cNvSpPr txBox="1"/>
            <p:nvPr/>
          </p:nvSpPr>
          <p:spPr>
            <a:xfrm>
              <a:off x="4056281" y="3419433"/>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13" name="文本框 112"/>
            <p:cNvSpPr txBox="1"/>
            <p:nvPr/>
          </p:nvSpPr>
          <p:spPr>
            <a:xfrm>
              <a:off x="5101561" y="3419434"/>
              <a:ext cx="606882" cy="584775"/>
            </a:xfrm>
            <a:prstGeom prst="rect">
              <a:avLst/>
            </a:prstGeom>
            <a:noFill/>
          </p:spPr>
          <p:txBody>
            <a:bodyPr wrap="square" rtlCol="0">
              <a:spAutoFit/>
            </a:bodyPr>
            <a:lstStyle/>
            <a:p>
              <a:r>
                <a:rPr lang="en-US" altLang="zh-CN" sz="3200" b="1" dirty="0">
                  <a:solidFill>
                    <a:srgbClr val="FFC000"/>
                  </a:solidFill>
                  <a:latin typeface="Times New Roman" panose="02020603050405020304" pitchFamily="18" charset="0"/>
                  <a:cs typeface="Times New Roman" panose="02020603050405020304" pitchFamily="18" charset="0"/>
                </a:rPr>
                <a:t>L</a:t>
              </a:r>
              <a:endParaRPr lang="zh-CN" altLang="en-US" sz="3200" b="1" dirty="0">
                <a:solidFill>
                  <a:srgbClr val="FFC000"/>
                </a:solidFill>
                <a:latin typeface="Times New Roman" panose="02020603050405020304" pitchFamily="18" charset="0"/>
                <a:cs typeface="Times New Roman" panose="02020603050405020304" pitchFamily="18" charset="0"/>
              </a:endParaRPr>
            </a:p>
          </p:txBody>
        </p:sp>
        <p:sp>
          <p:nvSpPr>
            <p:cNvPr id="114" name="文本框 113"/>
            <p:cNvSpPr txBox="1"/>
            <p:nvPr/>
          </p:nvSpPr>
          <p:spPr>
            <a:xfrm>
              <a:off x="5178290" y="2473501"/>
              <a:ext cx="606882" cy="584775"/>
            </a:xfrm>
            <a:prstGeom prst="rect">
              <a:avLst/>
            </a:prstGeom>
            <a:noFill/>
          </p:spPr>
          <p:txBody>
            <a:bodyPr wrap="square" rtlCol="0">
              <a:spAutoFit/>
            </a:bodyPr>
            <a:lstStyle/>
            <a:p>
              <a:r>
                <a:rPr lang="en-US" altLang="zh-CN" sz="3200" b="1" dirty="0">
                  <a:solidFill>
                    <a:srgbClr val="FFC000"/>
                  </a:solidFill>
                  <a:latin typeface="Times New Roman" panose="02020603050405020304" pitchFamily="18" charset="0"/>
                  <a:cs typeface="Times New Roman" panose="02020603050405020304" pitchFamily="18" charset="0"/>
                </a:rPr>
                <a:t>R</a:t>
              </a:r>
              <a:endParaRPr lang="zh-CN" altLang="en-US" sz="3200" b="1" dirty="0">
                <a:solidFill>
                  <a:srgbClr val="FFC000"/>
                </a:solidFill>
                <a:latin typeface="Times New Roman" panose="02020603050405020304" pitchFamily="18" charset="0"/>
                <a:cs typeface="Times New Roman" panose="02020603050405020304" pitchFamily="18" charset="0"/>
              </a:endParaRPr>
            </a:p>
          </p:txBody>
        </p:sp>
        <p:sp>
          <p:nvSpPr>
            <p:cNvPr id="119" name="椭圆 118"/>
            <p:cNvSpPr/>
            <p:nvPr/>
          </p:nvSpPr>
          <p:spPr>
            <a:xfrm>
              <a:off x="5021207" y="4417013"/>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62</a:t>
              </a:r>
              <a:endParaRPr lang="zh-CN" altLang="en-US" sz="2800" b="1" dirty="0">
                <a:latin typeface="Times New Roman" panose="02020603050405020304" pitchFamily="18" charset="0"/>
                <a:cs typeface="Times New Roman" panose="02020603050405020304" pitchFamily="18" charset="0"/>
              </a:endParaRPr>
            </a:p>
          </p:txBody>
        </p:sp>
        <p:sp>
          <p:nvSpPr>
            <p:cNvPr id="122" name="椭圆 121"/>
            <p:cNvSpPr/>
            <p:nvPr/>
          </p:nvSpPr>
          <p:spPr>
            <a:xfrm>
              <a:off x="5785172" y="5197201"/>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80</a:t>
              </a:r>
              <a:endParaRPr lang="zh-CN" altLang="en-US" sz="2800" b="1" dirty="0">
                <a:latin typeface="Times New Roman" panose="02020603050405020304" pitchFamily="18" charset="0"/>
                <a:cs typeface="Times New Roman" panose="02020603050405020304" pitchFamily="18" charset="0"/>
              </a:endParaRPr>
            </a:p>
          </p:txBody>
        </p:sp>
        <p:cxnSp>
          <p:nvCxnSpPr>
            <p:cNvPr id="123" name="直接连接符 122"/>
            <p:cNvCxnSpPr>
              <a:stCxn id="119" idx="3"/>
              <a:endCxn id="125" idx="7"/>
            </p:cNvCxnSpPr>
            <p:nvPr/>
          </p:nvCxnSpPr>
          <p:spPr>
            <a:xfrm flipH="1">
              <a:off x="4762676" y="4988126"/>
              <a:ext cx="353428" cy="2932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椭圆 124"/>
            <p:cNvSpPr/>
            <p:nvPr/>
          </p:nvSpPr>
          <p:spPr>
            <a:xfrm>
              <a:off x="4209573" y="5183401"/>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cxnSp>
          <p:nvCxnSpPr>
            <p:cNvPr id="126" name="直接连接符 125"/>
            <p:cNvCxnSpPr>
              <a:stCxn id="119" idx="5"/>
              <a:endCxn id="122" idx="1"/>
            </p:cNvCxnSpPr>
            <p:nvPr/>
          </p:nvCxnSpPr>
          <p:spPr>
            <a:xfrm>
              <a:off x="5574310" y="4988126"/>
              <a:ext cx="305759" cy="3070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文本框 126"/>
            <p:cNvSpPr txBox="1"/>
            <p:nvPr/>
          </p:nvSpPr>
          <p:spPr>
            <a:xfrm>
              <a:off x="4644047" y="4412610"/>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128" name="文本框 127"/>
            <p:cNvSpPr txBox="1"/>
            <p:nvPr/>
          </p:nvSpPr>
          <p:spPr>
            <a:xfrm>
              <a:off x="4824368" y="5173145"/>
              <a:ext cx="46417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29" name="文本框 128"/>
            <p:cNvSpPr txBox="1"/>
            <p:nvPr/>
          </p:nvSpPr>
          <p:spPr>
            <a:xfrm>
              <a:off x="6406400" y="5208787"/>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30" name="文本框 129"/>
            <p:cNvSpPr txBox="1"/>
            <p:nvPr/>
          </p:nvSpPr>
          <p:spPr>
            <a:xfrm>
              <a:off x="5634638" y="4371668"/>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33" name="文本框 132"/>
            <p:cNvSpPr txBox="1"/>
            <p:nvPr/>
          </p:nvSpPr>
          <p:spPr>
            <a:xfrm>
              <a:off x="3821507" y="5154104"/>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134" name="文本框 133"/>
            <p:cNvSpPr txBox="1"/>
            <p:nvPr/>
          </p:nvSpPr>
          <p:spPr>
            <a:xfrm>
              <a:off x="5447884" y="5248015"/>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63" name="下箭头 62"/>
            <p:cNvSpPr/>
            <p:nvPr/>
          </p:nvSpPr>
          <p:spPr>
            <a:xfrm>
              <a:off x="5789213" y="3672407"/>
              <a:ext cx="715256" cy="6675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2" name="组合 151"/>
          <p:cNvGrpSpPr/>
          <p:nvPr/>
        </p:nvGrpSpPr>
        <p:grpSpPr>
          <a:xfrm>
            <a:off x="6926651" y="1831379"/>
            <a:ext cx="4058024" cy="3700083"/>
            <a:chOff x="6926651" y="1831379"/>
            <a:chExt cx="4058024" cy="3700083"/>
          </a:xfrm>
        </p:grpSpPr>
        <p:sp>
          <p:nvSpPr>
            <p:cNvPr id="118" name="矩形 117"/>
            <p:cNvSpPr/>
            <p:nvPr/>
          </p:nvSpPr>
          <p:spPr>
            <a:xfrm>
              <a:off x="6926651" y="1831379"/>
              <a:ext cx="4058024" cy="307091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p:cNvSpPr txBox="1"/>
            <p:nvPr/>
          </p:nvSpPr>
          <p:spPr>
            <a:xfrm>
              <a:off x="7243277" y="5008242"/>
              <a:ext cx="3556760" cy="523220"/>
            </a:xfrm>
            <a:prstGeom prst="rect">
              <a:avLst/>
            </a:prstGeom>
            <a:noFill/>
          </p:spPr>
          <p:txBody>
            <a:bodyPr wrap="square" rtlCol="0">
              <a:spAutoFit/>
            </a:bodyPr>
            <a:lstStyle/>
            <a:p>
              <a:pPr algn="ctr"/>
              <a:r>
                <a:rPr lang="zh-CN" altLang="en-US" sz="2800" b="1" dirty="0">
                  <a:latin typeface="Times New Roman" panose="02020603050405020304" pitchFamily="18" charset="0"/>
                  <a:cs typeface="Times New Roman" panose="02020603050405020304" pitchFamily="18" charset="0"/>
                </a:rPr>
                <a:t>放回原树，检查</a:t>
              </a:r>
            </a:p>
          </p:txBody>
        </p:sp>
        <p:sp>
          <p:nvSpPr>
            <p:cNvPr id="136" name="椭圆 135"/>
            <p:cNvSpPr/>
            <p:nvPr/>
          </p:nvSpPr>
          <p:spPr>
            <a:xfrm>
              <a:off x="8322700" y="1942295"/>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41</a:t>
              </a:r>
              <a:endParaRPr lang="zh-CN" altLang="en-US" sz="2800" b="1" dirty="0">
                <a:latin typeface="Times New Roman" panose="02020603050405020304" pitchFamily="18" charset="0"/>
                <a:cs typeface="Times New Roman" panose="02020603050405020304" pitchFamily="18" charset="0"/>
              </a:endParaRPr>
            </a:p>
          </p:txBody>
        </p:sp>
        <p:sp>
          <p:nvSpPr>
            <p:cNvPr id="137" name="椭圆 136"/>
            <p:cNvSpPr/>
            <p:nvPr/>
          </p:nvSpPr>
          <p:spPr>
            <a:xfrm>
              <a:off x="7527052" y="2902248"/>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20</a:t>
              </a:r>
              <a:endParaRPr lang="zh-CN" altLang="en-US" sz="2800" b="1" dirty="0">
                <a:latin typeface="Times New Roman" panose="02020603050405020304" pitchFamily="18" charset="0"/>
                <a:cs typeface="Times New Roman" panose="02020603050405020304" pitchFamily="18" charset="0"/>
              </a:endParaRPr>
            </a:p>
          </p:txBody>
        </p:sp>
        <p:cxnSp>
          <p:nvCxnSpPr>
            <p:cNvPr id="138" name="直接连接符 137"/>
            <p:cNvCxnSpPr>
              <a:stCxn id="137" idx="0"/>
              <a:endCxn id="136" idx="3"/>
            </p:cNvCxnSpPr>
            <p:nvPr/>
          </p:nvCxnSpPr>
          <p:spPr>
            <a:xfrm flipV="1">
              <a:off x="7851052" y="2513408"/>
              <a:ext cx="566545" cy="38884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文本框 138"/>
            <p:cNvSpPr txBox="1"/>
            <p:nvPr/>
          </p:nvSpPr>
          <p:spPr>
            <a:xfrm>
              <a:off x="7557965" y="2355737"/>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140" name="文本框 139"/>
            <p:cNvSpPr txBox="1"/>
            <p:nvPr/>
          </p:nvSpPr>
          <p:spPr>
            <a:xfrm>
              <a:off x="8954014" y="1912774"/>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-1</a:t>
              </a:r>
              <a:endParaRPr lang="zh-CN" altLang="en-US" sz="3200" b="1" dirty="0">
                <a:latin typeface="Times New Roman" panose="02020603050405020304" pitchFamily="18" charset="0"/>
                <a:cs typeface="Times New Roman" panose="02020603050405020304" pitchFamily="18" charset="0"/>
              </a:endParaRPr>
            </a:p>
          </p:txBody>
        </p:sp>
        <p:sp>
          <p:nvSpPr>
            <p:cNvPr id="141" name="椭圆 140"/>
            <p:cNvSpPr/>
            <p:nvPr/>
          </p:nvSpPr>
          <p:spPr>
            <a:xfrm>
              <a:off x="9433628" y="2978839"/>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62</a:t>
              </a:r>
              <a:endParaRPr lang="zh-CN" altLang="en-US" sz="2800" b="1" dirty="0">
                <a:latin typeface="Times New Roman" panose="02020603050405020304" pitchFamily="18" charset="0"/>
                <a:cs typeface="Times New Roman" panose="02020603050405020304" pitchFamily="18" charset="0"/>
              </a:endParaRPr>
            </a:p>
          </p:txBody>
        </p:sp>
        <p:sp>
          <p:nvSpPr>
            <p:cNvPr id="142" name="椭圆 141"/>
            <p:cNvSpPr/>
            <p:nvPr/>
          </p:nvSpPr>
          <p:spPr>
            <a:xfrm>
              <a:off x="10197593" y="3759027"/>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80</a:t>
              </a:r>
              <a:endParaRPr lang="zh-CN" altLang="en-US" sz="2800" b="1" dirty="0">
                <a:latin typeface="Times New Roman" panose="02020603050405020304" pitchFamily="18" charset="0"/>
                <a:cs typeface="Times New Roman" panose="02020603050405020304" pitchFamily="18" charset="0"/>
              </a:endParaRPr>
            </a:p>
          </p:txBody>
        </p:sp>
        <p:cxnSp>
          <p:nvCxnSpPr>
            <p:cNvPr id="143" name="直接连接符 142"/>
            <p:cNvCxnSpPr>
              <a:stCxn id="141" idx="3"/>
              <a:endCxn id="144" idx="7"/>
            </p:cNvCxnSpPr>
            <p:nvPr/>
          </p:nvCxnSpPr>
          <p:spPr>
            <a:xfrm flipH="1">
              <a:off x="9175097" y="3549952"/>
              <a:ext cx="353428" cy="2932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椭圆 143"/>
            <p:cNvSpPr/>
            <p:nvPr/>
          </p:nvSpPr>
          <p:spPr>
            <a:xfrm>
              <a:off x="8621994" y="3745227"/>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cxnSp>
          <p:nvCxnSpPr>
            <p:cNvPr id="145" name="直接连接符 144"/>
            <p:cNvCxnSpPr>
              <a:stCxn id="141" idx="5"/>
              <a:endCxn id="142" idx="1"/>
            </p:cNvCxnSpPr>
            <p:nvPr/>
          </p:nvCxnSpPr>
          <p:spPr>
            <a:xfrm>
              <a:off x="9986731" y="3549952"/>
              <a:ext cx="305759" cy="3070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文本框 145"/>
            <p:cNvSpPr txBox="1"/>
            <p:nvPr/>
          </p:nvSpPr>
          <p:spPr>
            <a:xfrm>
              <a:off x="9056468" y="2974436"/>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147" name="文本框 146"/>
            <p:cNvSpPr txBox="1"/>
            <p:nvPr/>
          </p:nvSpPr>
          <p:spPr>
            <a:xfrm>
              <a:off x="8233928" y="3715930"/>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148" name="文本框 147"/>
            <p:cNvSpPr txBox="1"/>
            <p:nvPr/>
          </p:nvSpPr>
          <p:spPr>
            <a:xfrm>
              <a:off x="9860305" y="3809841"/>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cxnSp>
          <p:nvCxnSpPr>
            <p:cNvPr id="149" name="直接连接符 148"/>
            <p:cNvCxnSpPr>
              <a:stCxn id="141" idx="0"/>
              <a:endCxn id="136" idx="5"/>
            </p:cNvCxnSpPr>
            <p:nvPr/>
          </p:nvCxnSpPr>
          <p:spPr>
            <a:xfrm flipH="1" flipV="1">
              <a:off x="8875803" y="2513408"/>
              <a:ext cx="881825" cy="46543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189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10047" y="570016"/>
            <a:ext cx="8217725" cy="1077218"/>
          </a:xfrm>
          <a:prstGeom prst="rect">
            <a:avLst/>
          </a:prstGeom>
          <a:noFill/>
        </p:spPr>
        <p:txBody>
          <a:bodyPr wrap="square" rtlCol="0">
            <a:spAutoFit/>
          </a:bodyPr>
          <a:lstStyle/>
          <a:p>
            <a:r>
              <a:rPr lang="zh-CN" altLang="en-US" sz="3200" b="1" dirty="0">
                <a:latin typeface="Times New Roman" panose="02020603050405020304" pitchFamily="18" charset="0"/>
                <a:cs typeface="Times New Roman" panose="02020603050405020304" pitchFamily="18" charset="0"/>
              </a:rPr>
              <a:t>输入关键码序列：</a:t>
            </a:r>
            <a:r>
              <a:rPr lang="en-US" altLang="zh-CN" sz="3200" b="1" dirty="0">
                <a:latin typeface="Times New Roman" panose="02020603050405020304" pitchFamily="18" charset="0"/>
                <a:cs typeface="Times New Roman" panose="02020603050405020304" pitchFamily="18" charset="0"/>
              </a:rPr>
              <a:t>54</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20</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41</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80</a:t>
            </a:r>
            <a:r>
              <a:rPr lang="zh-CN" altLang="zh-CN"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62</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73</a:t>
            </a:r>
            <a:r>
              <a:rPr lang="zh-CN" altLang="en-US" sz="3200" b="1" dirty="0">
                <a:latin typeface="Times New Roman" panose="02020603050405020304" pitchFamily="18" charset="0"/>
                <a:cs typeface="Times New Roman" panose="02020603050405020304" pitchFamily="18" charset="0"/>
              </a:rPr>
              <a:t>画出二叉平衡树的建立过程</a:t>
            </a:r>
          </a:p>
        </p:txBody>
      </p:sp>
      <p:grpSp>
        <p:nvGrpSpPr>
          <p:cNvPr id="26" name="组合 25"/>
          <p:cNvGrpSpPr/>
          <p:nvPr/>
        </p:nvGrpSpPr>
        <p:grpSpPr>
          <a:xfrm>
            <a:off x="0" y="1938257"/>
            <a:ext cx="4058024" cy="4454037"/>
            <a:chOff x="0" y="1938257"/>
            <a:chExt cx="4058024" cy="4454037"/>
          </a:xfrm>
        </p:grpSpPr>
        <p:cxnSp>
          <p:nvCxnSpPr>
            <p:cNvPr id="90" name="直接连接符 89"/>
            <p:cNvCxnSpPr>
              <a:endCxn id="89" idx="7"/>
            </p:cNvCxnSpPr>
            <p:nvPr/>
          </p:nvCxnSpPr>
          <p:spPr>
            <a:xfrm flipH="1">
              <a:off x="2958463" y="4374240"/>
              <a:ext cx="407376" cy="5151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0" y="1938257"/>
              <a:ext cx="4058024" cy="4454037"/>
              <a:chOff x="0" y="1938257"/>
              <a:chExt cx="4058024" cy="4454037"/>
            </a:xfrm>
          </p:grpSpPr>
          <p:grpSp>
            <p:nvGrpSpPr>
              <p:cNvPr id="152" name="组合 151"/>
              <p:cNvGrpSpPr/>
              <p:nvPr/>
            </p:nvGrpSpPr>
            <p:grpSpPr>
              <a:xfrm>
                <a:off x="0" y="1938257"/>
                <a:ext cx="4058024" cy="4454037"/>
                <a:chOff x="6926651" y="1831379"/>
                <a:chExt cx="4058024" cy="4454037"/>
              </a:xfrm>
            </p:grpSpPr>
            <p:sp>
              <p:nvSpPr>
                <p:cNvPr id="118" name="矩形 117"/>
                <p:cNvSpPr/>
                <p:nvPr/>
              </p:nvSpPr>
              <p:spPr>
                <a:xfrm>
                  <a:off x="6926651" y="1831379"/>
                  <a:ext cx="4058024" cy="38094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p:cNvSpPr txBox="1"/>
                <p:nvPr/>
              </p:nvSpPr>
              <p:spPr>
                <a:xfrm>
                  <a:off x="7062430" y="5762196"/>
                  <a:ext cx="3556760" cy="523220"/>
                </a:xfrm>
                <a:prstGeom prst="rect">
                  <a:avLst/>
                </a:prstGeom>
                <a:noFill/>
              </p:spPr>
              <p:txBody>
                <a:bodyPr wrap="square" rtlCol="0">
                  <a:spAutoFit/>
                </a:bodyPr>
                <a:lstStyle/>
                <a:p>
                  <a:pPr algn="ctr"/>
                  <a:r>
                    <a:rPr lang="zh-CN" altLang="en-US" sz="2800" b="1" dirty="0">
                      <a:latin typeface="Times New Roman" panose="02020603050405020304" pitchFamily="18" charset="0"/>
                      <a:cs typeface="Times New Roman" panose="02020603050405020304" pitchFamily="18" charset="0"/>
                    </a:rPr>
                    <a:t>插入</a:t>
                  </a:r>
                  <a:r>
                    <a:rPr lang="en-US" altLang="zh-CN" sz="2800" b="1" dirty="0">
                      <a:latin typeface="Times New Roman" panose="02020603050405020304" pitchFamily="18" charset="0"/>
                      <a:cs typeface="Times New Roman" panose="02020603050405020304" pitchFamily="18" charset="0"/>
                    </a:rPr>
                    <a:t>73</a:t>
                  </a:r>
                  <a:endParaRPr lang="zh-CN" altLang="en-US" sz="2800" b="1" dirty="0">
                    <a:latin typeface="Times New Roman" panose="02020603050405020304" pitchFamily="18" charset="0"/>
                    <a:cs typeface="Times New Roman" panose="02020603050405020304" pitchFamily="18" charset="0"/>
                  </a:endParaRPr>
                </a:p>
              </p:txBody>
            </p:sp>
            <p:sp>
              <p:nvSpPr>
                <p:cNvPr id="136" name="椭圆 135"/>
                <p:cNvSpPr/>
                <p:nvPr/>
              </p:nvSpPr>
              <p:spPr>
                <a:xfrm>
                  <a:off x="8322700" y="1942295"/>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41</a:t>
                  </a:r>
                  <a:endParaRPr lang="zh-CN" altLang="en-US" sz="2800" b="1" dirty="0">
                    <a:latin typeface="Times New Roman" panose="02020603050405020304" pitchFamily="18" charset="0"/>
                    <a:cs typeface="Times New Roman" panose="02020603050405020304" pitchFamily="18" charset="0"/>
                  </a:endParaRPr>
                </a:p>
              </p:txBody>
            </p:sp>
            <p:sp>
              <p:nvSpPr>
                <p:cNvPr id="137" name="椭圆 136"/>
                <p:cNvSpPr/>
                <p:nvPr/>
              </p:nvSpPr>
              <p:spPr>
                <a:xfrm>
                  <a:off x="7527052" y="2902248"/>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20</a:t>
                  </a:r>
                  <a:endParaRPr lang="zh-CN" altLang="en-US" sz="2800" b="1" dirty="0">
                    <a:latin typeface="Times New Roman" panose="02020603050405020304" pitchFamily="18" charset="0"/>
                    <a:cs typeface="Times New Roman" panose="02020603050405020304" pitchFamily="18" charset="0"/>
                  </a:endParaRPr>
                </a:p>
              </p:txBody>
            </p:sp>
            <p:cxnSp>
              <p:nvCxnSpPr>
                <p:cNvPr id="138" name="直接连接符 137"/>
                <p:cNvCxnSpPr>
                  <a:stCxn id="137" idx="0"/>
                  <a:endCxn id="136" idx="3"/>
                </p:cNvCxnSpPr>
                <p:nvPr/>
              </p:nvCxnSpPr>
              <p:spPr>
                <a:xfrm flipV="1">
                  <a:off x="7851052" y="2513408"/>
                  <a:ext cx="566545" cy="38884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文本框 138"/>
                <p:cNvSpPr txBox="1"/>
                <p:nvPr/>
              </p:nvSpPr>
              <p:spPr>
                <a:xfrm>
                  <a:off x="7557965" y="2355737"/>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140" name="文本框 139"/>
                <p:cNvSpPr txBox="1"/>
                <p:nvPr/>
              </p:nvSpPr>
              <p:spPr>
                <a:xfrm>
                  <a:off x="8954014" y="1912774"/>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-2</a:t>
                  </a:r>
                  <a:endParaRPr lang="zh-CN" altLang="en-US" sz="3200" b="1" dirty="0">
                    <a:latin typeface="Times New Roman" panose="02020603050405020304" pitchFamily="18" charset="0"/>
                    <a:cs typeface="Times New Roman" panose="02020603050405020304" pitchFamily="18" charset="0"/>
                  </a:endParaRPr>
                </a:p>
              </p:txBody>
            </p:sp>
            <p:sp>
              <p:nvSpPr>
                <p:cNvPr id="141" name="椭圆 140"/>
                <p:cNvSpPr/>
                <p:nvPr/>
              </p:nvSpPr>
              <p:spPr>
                <a:xfrm>
                  <a:off x="9433628" y="2978839"/>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62</a:t>
                  </a:r>
                  <a:endParaRPr lang="zh-CN" altLang="en-US" sz="2800" b="1" dirty="0">
                    <a:latin typeface="Times New Roman" panose="02020603050405020304" pitchFamily="18" charset="0"/>
                    <a:cs typeface="Times New Roman" panose="02020603050405020304" pitchFamily="18" charset="0"/>
                  </a:endParaRPr>
                </a:p>
              </p:txBody>
            </p:sp>
            <p:sp>
              <p:nvSpPr>
                <p:cNvPr id="142" name="椭圆 141"/>
                <p:cNvSpPr/>
                <p:nvPr/>
              </p:nvSpPr>
              <p:spPr>
                <a:xfrm>
                  <a:off x="10197593" y="3759027"/>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80</a:t>
                  </a:r>
                  <a:endParaRPr lang="zh-CN" altLang="en-US" sz="2800" b="1" dirty="0">
                    <a:latin typeface="Times New Roman" panose="02020603050405020304" pitchFamily="18" charset="0"/>
                    <a:cs typeface="Times New Roman" panose="02020603050405020304" pitchFamily="18" charset="0"/>
                  </a:endParaRPr>
                </a:p>
              </p:txBody>
            </p:sp>
            <p:cxnSp>
              <p:nvCxnSpPr>
                <p:cNvPr id="143" name="直接连接符 142"/>
                <p:cNvCxnSpPr>
                  <a:stCxn id="141" idx="3"/>
                  <a:endCxn id="144" idx="7"/>
                </p:cNvCxnSpPr>
                <p:nvPr/>
              </p:nvCxnSpPr>
              <p:spPr>
                <a:xfrm flipH="1">
                  <a:off x="9175097" y="3549952"/>
                  <a:ext cx="353428" cy="2932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椭圆 143"/>
                <p:cNvSpPr/>
                <p:nvPr/>
              </p:nvSpPr>
              <p:spPr>
                <a:xfrm>
                  <a:off x="8621994" y="3745227"/>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cxnSp>
              <p:nvCxnSpPr>
                <p:cNvPr id="145" name="直接连接符 144"/>
                <p:cNvCxnSpPr>
                  <a:stCxn id="141" idx="5"/>
                  <a:endCxn id="142" idx="1"/>
                </p:cNvCxnSpPr>
                <p:nvPr/>
              </p:nvCxnSpPr>
              <p:spPr>
                <a:xfrm>
                  <a:off x="9986731" y="3549952"/>
                  <a:ext cx="305759" cy="3070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文本框 145"/>
                <p:cNvSpPr txBox="1"/>
                <p:nvPr/>
              </p:nvSpPr>
              <p:spPr>
                <a:xfrm>
                  <a:off x="9056468" y="2974436"/>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-1</a:t>
                  </a:r>
                  <a:endParaRPr lang="zh-CN" altLang="en-US" sz="3200" b="1" dirty="0">
                    <a:latin typeface="Times New Roman" panose="02020603050405020304" pitchFamily="18" charset="0"/>
                    <a:cs typeface="Times New Roman" panose="02020603050405020304" pitchFamily="18" charset="0"/>
                  </a:endParaRPr>
                </a:p>
              </p:txBody>
            </p:sp>
            <p:sp>
              <p:nvSpPr>
                <p:cNvPr id="147" name="文本框 146"/>
                <p:cNvSpPr txBox="1"/>
                <p:nvPr/>
              </p:nvSpPr>
              <p:spPr>
                <a:xfrm>
                  <a:off x="8233928" y="3715930"/>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148" name="文本框 147"/>
                <p:cNvSpPr txBox="1"/>
                <p:nvPr/>
              </p:nvSpPr>
              <p:spPr>
                <a:xfrm>
                  <a:off x="9860305" y="3809841"/>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1</a:t>
                  </a:r>
                  <a:endParaRPr lang="zh-CN" altLang="en-US" sz="3200" b="1" dirty="0">
                    <a:latin typeface="Times New Roman" panose="02020603050405020304" pitchFamily="18" charset="0"/>
                    <a:cs typeface="Times New Roman" panose="02020603050405020304" pitchFamily="18" charset="0"/>
                  </a:endParaRPr>
                </a:p>
              </p:txBody>
            </p:sp>
            <p:cxnSp>
              <p:nvCxnSpPr>
                <p:cNvPr id="149" name="直接连接符 148"/>
                <p:cNvCxnSpPr>
                  <a:stCxn id="141" idx="0"/>
                  <a:endCxn id="136" idx="5"/>
                </p:cNvCxnSpPr>
                <p:nvPr/>
              </p:nvCxnSpPr>
              <p:spPr>
                <a:xfrm flipH="1" flipV="1">
                  <a:off x="8875803" y="2513408"/>
                  <a:ext cx="881825" cy="46543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9" name="椭圆 88"/>
              <p:cNvSpPr/>
              <p:nvPr/>
            </p:nvSpPr>
            <p:spPr>
              <a:xfrm>
                <a:off x="2405360" y="4791410"/>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73</a:t>
                </a:r>
                <a:endParaRPr lang="zh-CN" altLang="en-US" sz="2800" b="1" dirty="0">
                  <a:latin typeface="Times New Roman" panose="02020603050405020304" pitchFamily="18" charset="0"/>
                  <a:cs typeface="Times New Roman" panose="02020603050405020304" pitchFamily="18" charset="0"/>
                </a:endParaRPr>
              </a:p>
            </p:txBody>
          </p:sp>
          <p:sp>
            <p:nvSpPr>
              <p:cNvPr id="94" name="文本框 93"/>
              <p:cNvSpPr txBox="1"/>
              <p:nvPr/>
            </p:nvSpPr>
            <p:spPr>
              <a:xfrm>
                <a:off x="3062398" y="4743102"/>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grpSp>
      </p:grpSp>
      <p:grpSp>
        <p:nvGrpSpPr>
          <p:cNvPr id="7" name="组合 6"/>
          <p:cNvGrpSpPr/>
          <p:nvPr/>
        </p:nvGrpSpPr>
        <p:grpSpPr>
          <a:xfrm>
            <a:off x="4071889" y="1938257"/>
            <a:ext cx="4059180" cy="4454037"/>
            <a:chOff x="4071889" y="1938257"/>
            <a:chExt cx="4059180" cy="4454037"/>
          </a:xfrm>
        </p:grpSpPr>
        <p:grpSp>
          <p:nvGrpSpPr>
            <p:cNvPr id="98" name="组合 97"/>
            <p:cNvGrpSpPr/>
            <p:nvPr/>
          </p:nvGrpSpPr>
          <p:grpSpPr>
            <a:xfrm>
              <a:off x="4071889" y="1938257"/>
              <a:ext cx="4058024" cy="4454037"/>
              <a:chOff x="6926651" y="1831379"/>
              <a:chExt cx="4058024" cy="4454037"/>
            </a:xfrm>
          </p:grpSpPr>
          <p:sp>
            <p:nvSpPr>
              <p:cNvPr id="100" name="矩形 99"/>
              <p:cNvSpPr/>
              <p:nvPr/>
            </p:nvSpPr>
            <p:spPr>
              <a:xfrm>
                <a:off x="6926651" y="1831379"/>
                <a:ext cx="4058024" cy="38094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7062430" y="5762196"/>
                <a:ext cx="3556760" cy="523220"/>
              </a:xfrm>
              <a:prstGeom prst="rect">
                <a:avLst/>
              </a:prstGeom>
              <a:noFill/>
            </p:spPr>
            <p:txBody>
              <a:bodyPr wrap="square" rtlCol="0">
                <a:spAutoFit/>
              </a:bodyPr>
              <a:lstStyle/>
              <a:p>
                <a:pPr algn="ctr"/>
                <a:r>
                  <a:rPr lang="zh-CN" altLang="en-US" sz="2800" b="1" dirty="0">
                    <a:latin typeface="Times New Roman" panose="02020603050405020304" pitchFamily="18" charset="0"/>
                    <a:cs typeface="Times New Roman" panose="02020603050405020304" pitchFamily="18" charset="0"/>
                  </a:rPr>
                  <a:t>准备工作</a:t>
                </a:r>
              </a:p>
            </p:txBody>
          </p:sp>
          <p:sp>
            <p:nvSpPr>
              <p:cNvPr id="104" name="椭圆 103"/>
              <p:cNvSpPr/>
              <p:nvPr/>
            </p:nvSpPr>
            <p:spPr>
              <a:xfrm>
                <a:off x="8322700" y="1942295"/>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41</a:t>
                </a:r>
                <a:endParaRPr lang="zh-CN" altLang="en-US" sz="2800" b="1" dirty="0">
                  <a:latin typeface="Times New Roman" panose="02020603050405020304" pitchFamily="18" charset="0"/>
                  <a:cs typeface="Times New Roman" panose="02020603050405020304" pitchFamily="18" charset="0"/>
                </a:endParaRPr>
              </a:p>
            </p:txBody>
          </p:sp>
          <p:sp>
            <p:nvSpPr>
              <p:cNvPr id="105" name="椭圆 104"/>
              <p:cNvSpPr/>
              <p:nvPr/>
            </p:nvSpPr>
            <p:spPr>
              <a:xfrm>
                <a:off x="7527052" y="2902248"/>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20</a:t>
                </a:r>
                <a:endParaRPr lang="zh-CN" altLang="en-US" sz="2800" b="1" dirty="0">
                  <a:latin typeface="Times New Roman" panose="02020603050405020304" pitchFamily="18" charset="0"/>
                  <a:cs typeface="Times New Roman" panose="02020603050405020304" pitchFamily="18" charset="0"/>
                </a:endParaRPr>
              </a:p>
            </p:txBody>
          </p:sp>
          <p:cxnSp>
            <p:nvCxnSpPr>
              <p:cNvPr id="106" name="直接连接符 105"/>
              <p:cNvCxnSpPr>
                <a:stCxn id="105" idx="0"/>
                <a:endCxn id="104" idx="3"/>
              </p:cNvCxnSpPr>
              <p:nvPr/>
            </p:nvCxnSpPr>
            <p:spPr>
              <a:xfrm flipV="1">
                <a:off x="7851052" y="2513408"/>
                <a:ext cx="566545" cy="38884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文本框 106"/>
              <p:cNvSpPr txBox="1"/>
              <p:nvPr/>
            </p:nvSpPr>
            <p:spPr>
              <a:xfrm>
                <a:off x="7557965" y="2355737"/>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108" name="文本框 107"/>
              <p:cNvSpPr txBox="1"/>
              <p:nvPr/>
            </p:nvSpPr>
            <p:spPr>
              <a:xfrm>
                <a:off x="8954014" y="1912774"/>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-2</a:t>
                </a:r>
                <a:endParaRPr lang="zh-CN" altLang="en-US" sz="3200" b="1" dirty="0">
                  <a:latin typeface="Times New Roman" panose="02020603050405020304" pitchFamily="18" charset="0"/>
                  <a:cs typeface="Times New Roman" panose="02020603050405020304" pitchFamily="18" charset="0"/>
                </a:endParaRPr>
              </a:p>
            </p:txBody>
          </p:sp>
          <p:sp>
            <p:nvSpPr>
              <p:cNvPr id="115" name="椭圆 114"/>
              <p:cNvSpPr/>
              <p:nvPr/>
            </p:nvSpPr>
            <p:spPr>
              <a:xfrm>
                <a:off x="9433628" y="2978839"/>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62</a:t>
                </a:r>
                <a:endParaRPr lang="zh-CN" altLang="en-US" sz="2800" b="1" dirty="0">
                  <a:latin typeface="Times New Roman" panose="02020603050405020304" pitchFamily="18" charset="0"/>
                  <a:cs typeface="Times New Roman" panose="02020603050405020304" pitchFamily="18" charset="0"/>
                </a:endParaRPr>
              </a:p>
            </p:txBody>
          </p:sp>
          <p:sp>
            <p:nvSpPr>
              <p:cNvPr id="116" name="椭圆 115"/>
              <p:cNvSpPr/>
              <p:nvPr/>
            </p:nvSpPr>
            <p:spPr>
              <a:xfrm>
                <a:off x="10197593" y="3759027"/>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80</a:t>
                </a:r>
                <a:endParaRPr lang="zh-CN" altLang="en-US" sz="2800" b="1" dirty="0">
                  <a:latin typeface="Times New Roman" panose="02020603050405020304" pitchFamily="18" charset="0"/>
                  <a:cs typeface="Times New Roman" panose="02020603050405020304" pitchFamily="18" charset="0"/>
                </a:endParaRPr>
              </a:p>
            </p:txBody>
          </p:sp>
          <p:cxnSp>
            <p:nvCxnSpPr>
              <p:cNvPr id="117" name="直接连接符 116"/>
              <p:cNvCxnSpPr>
                <a:stCxn id="115" idx="3"/>
                <a:endCxn id="120" idx="7"/>
              </p:cNvCxnSpPr>
              <p:nvPr/>
            </p:nvCxnSpPr>
            <p:spPr>
              <a:xfrm flipH="1">
                <a:off x="9175097" y="3549952"/>
                <a:ext cx="353428" cy="2932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椭圆 119"/>
              <p:cNvSpPr/>
              <p:nvPr/>
            </p:nvSpPr>
            <p:spPr>
              <a:xfrm>
                <a:off x="8621994" y="3745227"/>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cxnSp>
            <p:nvCxnSpPr>
              <p:cNvPr id="124" name="直接连接符 123"/>
              <p:cNvCxnSpPr>
                <a:stCxn id="115" idx="5"/>
                <a:endCxn id="116" idx="1"/>
              </p:cNvCxnSpPr>
              <p:nvPr/>
            </p:nvCxnSpPr>
            <p:spPr>
              <a:xfrm>
                <a:off x="9986731" y="3549952"/>
                <a:ext cx="305759" cy="3070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文本框 130"/>
              <p:cNvSpPr txBox="1"/>
              <p:nvPr/>
            </p:nvSpPr>
            <p:spPr>
              <a:xfrm>
                <a:off x="9056468" y="2974436"/>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-1</a:t>
                </a:r>
                <a:endParaRPr lang="zh-CN" altLang="en-US" sz="3200" b="1" dirty="0">
                  <a:latin typeface="Times New Roman" panose="02020603050405020304" pitchFamily="18" charset="0"/>
                  <a:cs typeface="Times New Roman" panose="02020603050405020304" pitchFamily="18" charset="0"/>
                </a:endParaRPr>
              </a:p>
            </p:txBody>
          </p:sp>
          <p:sp>
            <p:nvSpPr>
              <p:cNvPr id="132" name="文本框 131"/>
              <p:cNvSpPr txBox="1"/>
              <p:nvPr/>
            </p:nvSpPr>
            <p:spPr>
              <a:xfrm>
                <a:off x="8233928" y="3715930"/>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150" name="文本框 149"/>
              <p:cNvSpPr txBox="1"/>
              <p:nvPr/>
            </p:nvSpPr>
            <p:spPr>
              <a:xfrm>
                <a:off x="9860305" y="3809841"/>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1</a:t>
                </a:r>
                <a:endParaRPr lang="zh-CN" altLang="en-US" sz="3200" b="1" dirty="0">
                  <a:latin typeface="Times New Roman" panose="02020603050405020304" pitchFamily="18" charset="0"/>
                  <a:cs typeface="Times New Roman" panose="02020603050405020304" pitchFamily="18" charset="0"/>
                </a:endParaRPr>
              </a:p>
            </p:txBody>
          </p:sp>
          <p:cxnSp>
            <p:nvCxnSpPr>
              <p:cNvPr id="151" name="直接连接符 150"/>
              <p:cNvCxnSpPr>
                <a:stCxn id="115" idx="0"/>
                <a:endCxn id="104" idx="5"/>
              </p:cNvCxnSpPr>
              <p:nvPr/>
            </p:nvCxnSpPr>
            <p:spPr>
              <a:xfrm flipH="1" flipV="1">
                <a:off x="8875803" y="2513408"/>
                <a:ext cx="881825" cy="46543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3" name="文本框 152"/>
            <p:cNvSpPr txBox="1"/>
            <p:nvPr/>
          </p:nvSpPr>
          <p:spPr>
            <a:xfrm>
              <a:off x="5176364" y="1986452"/>
              <a:ext cx="464175"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s</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54" name="文本框 153"/>
            <p:cNvSpPr txBox="1"/>
            <p:nvPr/>
          </p:nvSpPr>
          <p:spPr>
            <a:xfrm>
              <a:off x="7085711" y="2690313"/>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r</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55" name="文本框 154"/>
            <p:cNvSpPr txBox="1"/>
            <p:nvPr/>
          </p:nvSpPr>
          <p:spPr>
            <a:xfrm>
              <a:off x="7524187" y="3379117"/>
              <a:ext cx="606882" cy="584775"/>
            </a:xfrm>
            <a:prstGeom prst="rect">
              <a:avLst/>
            </a:prstGeom>
            <a:noFill/>
          </p:spPr>
          <p:txBody>
            <a:bodyPr wrap="square" rtlCol="0">
              <a:spAutoFit/>
            </a:bodyPr>
            <a:lstStyle/>
            <a:p>
              <a:r>
                <a:rPr lang="en-US" altLang="zh-CN" sz="3200" b="1" dirty="0">
                  <a:solidFill>
                    <a:srgbClr val="FFFF00"/>
                  </a:solidFill>
                  <a:latin typeface="Times New Roman" panose="02020603050405020304" pitchFamily="18" charset="0"/>
                  <a:cs typeface="Times New Roman" panose="02020603050405020304" pitchFamily="18" charset="0"/>
                </a:rPr>
                <a:t>u</a:t>
              </a:r>
              <a:endParaRPr lang="zh-CN" altLang="en-US" sz="3200" b="1" dirty="0">
                <a:solidFill>
                  <a:srgbClr val="FFFF00"/>
                </a:solidFill>
                <a:latin typeface="Times New Roman" panose="02020603050405020304" pitchFamily="18" charset="0"/>
                <a:cs typeface="Times New Roman" panose="02020603050405020304" pitchFamily="18" charset="0"/>
              </a:endParaRPr>
            </a:p>
          </p:txBody>
        </p:sp>
        <p:sp>
          <p:nvSpPr>
            <p:cNvPr id="158" name="椭圆 157"/>
            <p:cNvSpPr/>
            <p:nvPr/>
          </p:nvSpPr>
          <p:spPr>
            <a:xfrm>
              <a:off x="6513371" y="4902277"/>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73</a:t>
              </a:r>
              <a:endParaRPr lang="zh-CN" altLang="en-US" sz="2800" b="1" dirty="0">
                <a:latin typeface="Times New Roman" panose="02020603050405020304" pitchFamily="18" charset="0"/>
                <a:cs typeface="Times New Roman" panose="02020603050405020304" pitchFamily="18" charset="0"/>
              </a:endParaRPr>
            </a:p>
          </p:txBody>
        </p:sp>
        <p:cxnSp>
          <p:nvCxnSpPr>
            <p:cNvPr id="159" name="直接连接符 158"/>
            <p:cNvCxnSpPr>
              <a:endCxn id="158" idx="7"/>
            </p:cNvCxnSpPr>
            <p:nvPr/>
          </p:nvCxnSpPr>
          <p:spPr>
            <a:xfrm flipH="1">
              <a:off x="7066474" y="4485107"/>
              <a:ext cx="407376" cy="5151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文本框 159"/>
            <p:cNvSpPr txBox="1"/>
            <p:nvPr/>
          </p:nvSpPr>
          <p:spPr>
            <a:xfrm>
              <a:off x="7170409" y="4853969"/>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162" name="文本框 161"/>
            <p:cNvSpPr txBox="1"/>
            <p:nvPr/>
          </p:nvSpPr>
          <p:spPr>
            <a:xfrm>
              <a:off x="6154234" y="2488678"/>
              <a:ext cx="606882" cy="584775"/>
            </a:xfrm>
            <a:prstGeom prst="rect">
              <a:avLst/>
            </a:prstGeom>
            <a:noFill/>
          </p:spPr>
          <p:txBody>
            <a:bodyPr wrap="square" rtlCol="0">
              <a:spAutoFit/>
            </a:bodyPr>
            <a:lstStyle/>
            <a:p>
              <a:r>
                <a:rPr lang="en-US" altLang="zh-CN" sz="3200" b="1" dirty="0">
                  <a:solidFill>
                    <a:srgbClr val="FFC000"/>
                  </a:solidFill>
                  <a:latin typeface="Times New Roman" panose="02020603050405020304" pitchFamily="18" charset="0"/>
                  <a:cs typeface="Times New Roman" panose="02020603050405020304" pitchFamily="18" charset="0"/>
                </a:rPr>
                <a:t>R</a:t>
              </a:r>
              <a:endParaRPr lang="zh-CN" altLang="en-US" sz="3200" b="1" dirty="0">
                <a:solidFill>
                  <a:srgbClr val="FFC000"/>
                </a:solidFill>
                <a:latin typeface="Times New Roman" panose="02020603050405020304" pitchFamily="18" charset="0"/>
                <a:cs typeface="Times New Roman" panose="02020603050405020304" pitchFamily="18" charset="0"/>
              </a:endParaRPr>
            </a:p>
          </p:txBody>
        </p:sp>
        <p:sp>
          <p:nvSpPr>
            <p:cNvPr id="163" name="文本框 162"/>
            <p:cNvSpPr txBox="1"/>
            <p:nvPr/>
          </p:nvSpPr>
          <p:spPr>
            <a:xfrm>
              <a:off x="7038234" y="3469488"/>
              <a:ext cx="606882" cy="584775"/>
            </a:xfrm>
            <a:prstGeom prst="rect">
              <a:avLst/>
            </a:prstGeom>
            <a:noFill/>
          </p:spPr>
          <p:txBody>
            <a:bodyPr wrap="square" rtlCol="0">
              <a:spAutoFit/>
            </a:bodyPr>
            <a:lstStyle/>
            <a:p>
              <a:r>
                <a:rPr lang="en-US" altLang="zh-CN" sz="3200" b="1" dirty="0">
                  <a:solidFill>
                    <a:srgbClr val="FFC000"/>
                  </a:solidFill>
                  <a:latin typeface="Times New Roman" panose="02020603050405020304" pitchFamily="18" charset="0"/>
                  <a:cs typeface="Times New Roman" panose="02020603050405020304" pitchFamily="18" charset="0"/>
                </a:rPr>
                <a:t>R</a:t>
              </a:r>
              <a:endParaRPr lang="zh-CN" altLang="en-US" sz="3200" b="1" dirty="0">
                <a:solidFill>
                  <a:srgbClr val="FFC000"/>
                </a:solidFill>
                <a:latin typeface="Times New Roman" panose="02020603050405020304" pitchFamily="18" charset="0"/>
                <a:cs typeface="Times New Roman" panose="02020603050405020304" pitchFamily="18" charset="0"/>
              </a:endParaRPr>
            </a:p>
          </p:txBody>
        </p:sp>
      </p:grpSp>
      <p:grpSp>
        <p:nvGrpSpPr>
          <p:cNvPr id="33" name="组合 32"/>
          <p:cNvGrpSpPr/>
          <p:nvPr/>
        </p:nvGrpSpPr>
        <p:grpSpPr>
          <a:xfrm>
            <a:off x="8133976" y="1938257"/>
            <a:ext cx="3896609" cy="4454037"/>
            <a:chOff x="8133976" y="1938257"/>
            <a:chExt cx="3896609" cy="4454037"/>
          </a:xfrm>
        </p:grpSpPr>
        <p:grpSp>
          <p:nvGrpSpPr>
            <p:cNvPr id="181" name="组合 180"/>
            <p:cNvGrpSpPr/>
            <p:nvPr/>
          </p:nvGrpSpPr>
          <p:grpSpPr>
            <a:xfrm>
              <a:off x="8133976" y="1938257"/>
              <a:ext cx="3896609" cy="4454037"/>
              <a:chOff x="0" y="1938257"/>
              <a:chExt cx="3896609" cy="4454037"/>
            </a:xfrm>
          </p:grpSpPr>
          <p:grpSp>
            <p:nvGrpSpPr>
              <p:cNvPr id="182" name="组合 181"/>
              <p:cNvGrpSpPr/>
              <p:nvPr/>
            </p:nvGrpSpPr>
            <p:grpSpPr>
              <a:xfrm>
                <a:off x="0" y="1938257"/>
                <a:ext cx="3896609" cy="4454037"/>
                <a:chOff x="6926651" y="1831379"/>
                <a:chExt cx="3896609" cy="4454037"/>
              </a:xfrm>
            </p:grpSpPr>
            <p:sp>
              <p:nvSpPr>
                <p:cNvPr id="185" name="矩形 184"/>
                <p:cNvSpPr/>
                <p:nvPr/>
              </p:nvSpPr>
              <p:spPr>
                <a:xfrm>
                  <a:off x="6926651" y="1831379"/>
                  <a:ext cx="3896609" cy="38094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062430" y="5762196"/>
                  <a:ext cx="3556760" cy="523220"/>
                </a:xfrm>
                <a:prstGeom prst="rect">
                  <a:avLst/>
                </a:prstGeom>
                <a:noFill/>
              </p:spPr>
              <p:txBody>
                <a:bodyPr wrap="square" rtlCol="0">
                  <a:spAutoFit/>
                </a:bodyPr>
                <a:lstStyle/>
                <a:p>
                  <a:pPr algn="ctr"/>
                  <a:r>
                    <a:rPr lang="zh-CN" altLang="en-US" sz="2800" b="1" dirty="0">
                      <a:latin typeface="Times New Roman" panose="02020603050405020304" pitchFamily="18" charset="0"/>
                      <a:cs typeface="Times New Roman" panose="02020603050405020304" pitchFamily="18" charset="0"/>
                    </a:rPr>
                    <a:t>调整</a:t>
                  </a:r>
                </a:p>
              </p:txBody>
            </p:sp>
            <p:sp>
              <p:nvSpPr>
                <p:cNvPr id="187" name="椭圆 186"/>
                <p:cNvSpPr/>
                <p:nvPr/>
              </p:nvSpPr>
              <p:spPr>
                <a:xfrm>
                  <a:off x="7622278" y="2604886"/>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41</a:t>
                  </a:r>
                  <a:endParaRPr lang="zh-CN" altLang="en-US" sz="2800" b="1" dirty="0">
                    <a:latin typeface="Times New Roman" panose="02020603050405020304" pitchFamily="18" charset="0"/>
                    <a:cs typeface="Times New Roman" panose="02020603050405020304" pitchFamily="18" charset="0"/>
                  </a:endParaRPr>
                </a:p>
              </p:txBody>
            </p:sp>
            <p:sp>
              <p:nvSpPr>
                <p:cNvPr id="188" name="椭圆 187"/>
                <p:cNvSpPr/>
                <p:nvPr/>
              </p:nvSpPr>
              <p:spPr>
                <a:xfrm>
                  <a:off x="7125308" y="3703483"/>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20</a:t>
                  </a:r>
                  <a:endParaRPr lang="zh-CN" altLang="en-US" sz="2800" b="1" dirty="0">
                    <a:latin typeface="Times New Roman" panose="02020603050405020304" pitchFamily="18" charset="0"/>
                    <a:cs typeface="Times New Roman" panose="02020603050405020304" pitchFamily="18" charset="0"/>
                  </a:endParaRPr>
                </a:p>
              </p:txBody>
            </p:sp>
            <p:cxnSp>
              <p:nvCxnSpPr>
                <p:cNvPr id="189" name="直接连接符 188"/>
                <p:cNvCxnSpPr>
                  <a:stCxn id="188" idx="0"/>
                  <a:endCxn id="187" idx="3"/>
                </p:cNvCxnSpPr>
                <p:nvPr/>
              </p:nvCxnSpPr>
              <p:spPr>
                <a:xfrm flipV="1">
                  <a:off x="7449308" y="3175999"/>
                  <a:ext cx="267867" cy="52748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文本框 189"/>
                <p:cNvSpPr txBox="1"/>
                <p:nvPr/>
              </p:nvSpPr>
              <p:spPr>
                <a:xfrm>
                  <a:off x="7713135" y="2097386"/>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191" name="文本框 190"/>
                <p:cNvSpPr txBox="1"/>
                <p:nvPr/>
              </p:nvSpPr>
              <p:spPr>
                <a:xfrm>
                  <a:off x="9623252" y="1949067"/>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192" name="椭圆 191"/>
                <p:cNvSpPr/>
                <p:nvPr/>
              </p:nvSpPr>
              <p:spPr>
                <a:xfrm>
                  <a:off x="8768988" y="2111641"/>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62</a:t>
                  </a:r>
                  <a:endParaRPr lang="zh-CN" altLang="en-US" sz="2800" b="1" dirty="0">
                    <a:latin typeface="Times New Roman" panose="02020603050405020304" pitchFamily="18" charset="0"/>
                    <a:cs typeface="Times New Roman" panose="02020603050405020304" pitchFamily="18" charset="0"/>
                  </a:endParaRPr>
                </a:p>
              </p:txBody>
            </p:sp>
            <p:sp>
              <p:nvSpPr>
                <p:cNvPr id="193" name="椭圆 192"/>
                <p:cNvSpPr/>
                <p:nvPr/>
              </p:nvSpPr>
              <p:spPr>
                <a:xfrm>
                  <a:off x="10125540" y="2918174"/>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80</a:t>
                  </a:r>
                  <a:endParaRPr lang="zh-CN" altLang="en-US" sz="2800" b="1" dirty="0">
                    <a:latin typeface="Times New Roman" panose="02020603050405020304" pitchFamily="18" charset="0"/>
                    <a:cs typeface="Times New Roman" panose="02020603050405020304" pitchFamily="18" charset="0"/>
                  </a:endParaRPr>
                </a:p>
              </p:txBody>
            </p:sp>
            <p:cxnSp>
              <p:nvCxnSpPr>
                <p:cNvPr id="194" name="直接连接符 193"/>
                <p:cNvCxnSpPr>
                  <a:stCxn id="187" idx="5"/>
                </p:cNvCxnSpPr>
                <p:nvPr/>
              </p:nvCxnSpPr>
              <p:spPr>
                <a:xfrm>
                  <a:off x="8175381" y="3175999"/>
                  <a:ext cx="593607" cy="62178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95" name="椭圆 194"/>
                <p:cNvSpPr/>
                <p:nvPr/>
              </p:nvSpPr>
              <p:spPr>
                <a:xfrm>
                  <a:off x="8621994" y="3745227"/>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54</a:t>
                  </a:r>
                  <a:endParaRPr lang="zh-CN" altLang="en-US" sz="2800" b="1" dirty="0">
                    <a:latin typeface="Times New Roman" panose="02020603050405020304" pitchFamily="18" charset="0"/>
                    <a:cs typeface="Times New Roman" panose="02020603050405020304" pitchFamily="18" charset="0"/>
                  </a:endParaRPr>
                </a:p>
              </p:txBody>
            </p:sp>
            <p:cxnSp>
              <p:nvCxnSpPr>
                <p:cNvPr id="196" name="直接连接符 195"/>
                <p:cNvCxnSpPr>
                  <a:stCxn id="192" idx="6"/>
                  <a:endCxn id="193" idx="1"/>
                </p:cNvCxnSpPr>
                <p:nvPr/>
              </p:nvCxnSpPr>
              <p:spPr>
                <a:xfrm>
                  <a:off x="9416988" y="2446191"/>
                  <a:ext cx="803449" cy="56997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文本框 196"/>
                <p:cNvSpPr txBox="1"/>
                <p:nvPr/>
              </p:nvSpPr>
              <p:spPr>
                <a:xfrm>
                  <a:off x="10170959" y="2429268"/>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1</a:t>
                  </a:r>
                  <a:endParaRPr lang="zh-CN" altLang="en-US" sz="3200" b="1" dirty="0">
                    <a:latin typeface="Times New Roman" panose="02020603050405020304" pitchFamily="18" charset="0"/>
                    <a:cs typeface="Times New Roman" panose="02020603050405020304" pitchFamily="18" charset="0"/>
                  </a:endParaRPr>
                </a:p>
              </p:txBody>
            </p:sp>
            <p:sp>
              <p:nvSpPr>
                <p:cNvPr id="198" name="文本框 197"/>
                <p:cNvSpPr txBox="1"/>
                <p:nvPr/>
              </p:nvSpPr>
              <p:spPr>
                <a:xfrm>
                  <a:off x="7710218" y="3828066"/>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sp>
              <p:nvSpPr>
                <p:cNvPr id="199" name="文本框 198"/>
                <p:cNvSpPr txBox="1"/>
                <p:nvPr/>
              </p:nvSpPr>
              <p:spPr>
                <a:xfrm>
                  <a:off x="8817882" y="3248044"/>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cxnSp>
              <p:nvCxnSpPr>
                <p:cNvPr id="200" name="直接连接符 199"/>
                <p:cNvCxnSpPr>
                  <a:stCxn id="192" idx="2"/>
                  <a:endCxn id="187" idx="7"/>
                </p:cNvCxnSpPr>
                <p:nvPr/>
              </p:nvCxnSpPr>
              <p:spPr>
                <a:xfrm flipH="1">
                  <a:off x="8175381" y="2446191"/>
                  <a:ext cx="593607" cy="2566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3" name="椭圆 182"/>
              <p:cNvSpPr/>
              <p:nvPr/>
            </p:nvSpPr>
            <p:spPr>
              <a:xfrm>
                <a:off x="2490337" y="3858662"/>
                <a:ext cx="648000" cy="66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800" b="1" dirty="0">
                    <a:latin typeface="Times New Roman" panose="02020603050405020304" pitchFamily="18" charset="0"/>
                    <a:cs typeface="Times New Roman" panose="02020603050405020304" pitchFamily="18" charset="0"/>
                  </a:rPr>
                  <a:t>73</a:t>
                </a:r>
                <a:endParaRPr lang="zh-CN" altLang="en-US" sz="2800" b="1" dirty="0">
                  <a:latin typeface="Times New Roman" panose="02020603050405020304" pitchFamily="18" charset="0"/>
                  <a:cs typeface="Times New Roman" panose="02020603050405020304" pitchFamily="18" charset="0"/>
                </a:endParaRPr>
              </a:p>
            </p:txBody>
          </p:sp>
          <p:sp>
            <p:nvSpPr>
              <p:cNvPr id="184" name="文本框 183"/>
              <p:cNvSpPr txBox="1"/>
              <p:nvPr/>
            </p:nvSpPr>
            <p:spPr>
              <a:xfrm>
                <a:off x="3139858" y="3937491"/>
                <a:ext cx="606882" cy="603816"/>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0</a:t>
                </a:r>
                <a:endParaRPr lang="zh-CN" altLang="en-US" sz="3200" b="1" dirty="0">
                  <a:latin typeface="Times New Roman" panose="02020603050405020304" pitchFamily="18" charset="0"/>
                  <a:cs typeface="Times New Roman" panose="02020603050405020304" pitchFamily="18" charset="0"/>
                </a:endParaRPr>
              </a:p>
            </p:txBody>
          </p:sp>
        </p:grpSp>
        <p:cxnSp>
          <p:nvCxnSpPr>
            <p:cNvPr id="201" name="直接连接符 200"/>
            <p:cNvCxnSpPr>
              <a:stCxn id="193" idx="3"/>
              <a:endCxn id="183" idx="0"/>
            </p:cNvCxnSpPr>
            <p:nvPr/>
          </p:nvCxnSpPr>
          <p:spPr>
            <a:xfrm flipH="1">
              <a:off x="10948313" y="3596165"/>
              <a:ext cx="479449" cy="26249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016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81298" y="1033153"/>
            <a:ext cx="8217725" cy="1077218"/>
          </a:xfrm>
          <a:prstGeom prst="rect">
            <a:avLst/>
          </a:prstGeom>
          <a:noFill/>
        </p:spPr>
        <p:txBody>
          <a:bodyPr wrap="square" rtlCol="0">
            <a:spAutoFit/>
          </a:bodyPr>
          <a:lstStyle/>
          <a:p>
            <a:r>
              <a:rPr lang="zh-CN" altLang="en-US" sz="3200" b="1" dirty="0">
                <a:latin typeface="Times New Roman" panose="02020603050405020304" pitchFamily="18" charset="0"/>
                <a:cs typeface="Times New Roman" panose="02020603050405020304" pitchFamily="18" charset="0"/>
              </a:rPr>
              <a:t>输入关键码序列：</a:t>
            </a:r>
            <a:r>
              <a:rPr lang="en-US" altLang="zh-CN" sz="3200" b="1" dirty="0">
                <a:latin typeface="Times New Roman" panose="02020603050405020304" pitchFamily="18" charset="0"/>
                <a:cs typeface="Times New Roman" panose="02020603050405020304" pitchFamily="18" charset="0"/>
              </a:rPr>
              <a:t>16,3,7,11,9,26,18,14,15</a:t>
            </a:r>
          </a:p>
          <a:p>
            <a:r>
              <a:rPr lang="zh-CN" altLang="en-US" sz="3200" b="1" dirty="0">
                <a:latin typeface="Times New Roman" panose="02020603050405020304" pitchFamily="18" charset="0"/>
                <a:cs typeface="Times New Roman" panose="02020603050405020304" pitchFamily="18" charset="0"/>
              </a:rPr>
              <a:t>画出二叉平衡树的建立过程</a:t>
            </a:r>
          </a:p>
        </p:txBody>
      </p:sp>
    </p:spTree>
    <p:extLst>
      <p:ext uri="{BB962C8B-B14F-4D97-AF65-F5344CB8AC3E}">
        <p14:creationId xmlns:p14="http://schemas.microsoft.com/office/powerpoint/2010/main" val="2140877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4"/>
          <p:cNvSpPr>
            <a:spLocks noGrp="1" noChangeArrowheads="1"/>
          </p:cNvSpPr>
          <p:nvPr>
            <p:ph type="body" idx="1"/>
          </p:nvPr>
        </p:nvSpPr>
        <p:spPr>
          <a:xfrm>
            <a:off x="1803956" y="2662519"/>
            <a:ext cx="8946541" cy="638821"/>
          </a:xfrm>
          <a:noFill/>
        </p:spPr>
        <p:txBody>
          <a:bodyPr>
            <a:normAutofit lnSpcReduction="10000"/>
          </a:bodyPr>
          <a:lstStyle/>
          <a:p>
            <a:pPr eaLnBrk="1" hangingPunct="1">
              <a:spcBef>
                <a:spcPct val="0"/>
              </a:spcBef>
              <a:buFontTx/>
              <a:buNone/>
            </a:pPr>
            <a:r>
              <a:rPr kumimoji="1" lang="zh-CN" altLang="en-US" sz="3600" b="1" dirty="0"/>
              <a:t>二叉平衡树的</a:t>
            </a:r>
            <a:r>
              <a:rPr kumimoji="1" lang="zh-CN" altLang="en-US" sz="3600" b="1" dirty="0">
                <a:solidFill>
                  <a:srgbClr val="FFFF00"/>
                </a:solidFill>
              </a:rPr>
              <a:t>搜索</a:t>
            </a:r>
            <a:r>
              <a:rPr kumimoji="1" lang="zh-CN" altLang="en-US" sz="3600" b="1" dirty="0"/>
              <a:t>和一般二叉树的搜索一样</a:t>
            </a:r>
          </a:p>
        </p:txBody>
      </p:sp>
    </p:spTree>
    <p:extLst>
      <p:ext uri="{BB962C8B-B14F-4D97-AF65-F5344CB8AC3E}">
        <p14:creationId xmlns:p14="http://schemas.microsoft.com/office/powerpoint/2010/main" val="23077578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6287" y="1033153"/>
            <a:ext cx="9179626" cy="3046988"/>
          </a:xfrm>
          <a:prstGeom prst="rect">
            <a:avLst/>
          </a:prstGeom>
          <a:noFill/>
        </p:spPr>
        <p:txBody>
          <a:bodyPr wrap="square" rtlCol="0">
            <a:spAutoFit/>
          </a:bodyPr>
          <a:lstStyle/>
          <a:p>
            <a:r>
              <a:rPr lang="zh-CN" altLang="en-US" sz="3200" b="1" dirty="0">
                <a:latin typeface="Times New Roman" panose="02020603050405020304" pitchFamily="18" charset="0"/>
                <a:cs typeface="Times New Roman" panose="02020603050405020304" pitchFamily="18" charset="0"/>
              </a:rPr>
              <a:t>下述二叉树中，哪一种满足性质：从任意结点出发到根结点的路径上所经过的结点关键字有序排列？</a:t>
            </a:r>
            <a:endParaRPr lang="en-US" altLang="zh-CN" sz="3200" b="1" dirty="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A</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AVL</a:t>
            </a:r>
            <a:r>
              <a:rPr lang="zh-CN" altLang="en-US" sz="3200" b="1" dirty="0">
                <a:latin typeface="Times New Roman" panose="02020603050405020304" pitchFamily="18" charset="0"/>
                <a:cs typeface="Times New Roman" panose="02020603050405020304" pitchFamily="18" charset="0"/>
              </a:rPr>
              <a:t>树</a:t>
            </a:r>
            <a:endParaRPr lang="en-US" altLang="zh-CN" sz="3200" b="1" dirty="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B</a:t>
            </a:r>
            <a:r>
              <a:rPr lang="zh-CN" altLang="en-US" sz="3200" b="1" dirty="0">
                <a:latin typeface="Times New Roman" panose="02020603050405020304" pitchFamily="18" charset="0"/>
                <a:cs typeface="Times New Roman" panose="02020603050405020304" pitchFamily="18" charset="0"/>
              </a:rPr>
              <a:t>：哈夫曼树</a:t>
            </a:r>
            <a:endParaRPr lang="en-US" altLang="zh-CN" sz="3200" b="1" dirty="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C</a:t>
            </a:r>
            <a:r>
              <a:rPr lang="zh-CN" altLang="en-US" sz="3200" b="1" dirty="0">
                <a:latin typeface="Times New Roman" panose="02020603050405020304" pitchFamily="18" charset="0"/>
                <a:cs typeface="Times New Roman" panose="02020603050405020304" pitchFamily="18" charset="0"/>
              </a:rPr>
              <a:t>：二叉排序树</a:t>
            </a:r>
            <a:endParaRPr lang="en-US" altLang="zh-CN" sz="3200" b="1" dirty="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D</a:t>
            </a:r>
            <a:r>
              <a:rPr lang="zh-CN" altLang="en-US" sz="3200" b="1" dirty="0">
                <a:latin typeface="Times New Roman" panose="02020603050405020304" pitchFamily="18" charset="0"/>
                <a:cs typeface="Times New Roman" panose="02020603050405020304" pitchFamily="18" charset="0"/>
              </a:rPr>
              <a:t>：最小堆</a:t>
            </a:r>
          </a:p>
        </p:txBody>
      </p:sp>
    </p:spTree>
    <p:extLst>
      <p:ext uri="{BB962C8B-B14F-4D97-AF65-F5344CB8AC3E}">
        <p14:creationId xmlns:p14="http://schemas.microsoft.com/office/powerpoint/2010/main" val="5773494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40675" y="1353787"/>
            <a:ext cx="6958940" cy="1446550"/>
          </a:xfrm>
          <a:prstGeom prst="rect">
            <a:avLst/>
          </a:prstGeom>
          <a:noFill/>
        </p:spPr>
        <p:txBody>
          <a:bodyPr wrap="square" rtlCol="0">
            <a:spAutoFit/>
          </a:bodyPr>
          <a:lstStyle/>
          <a:p>
            <a:r>
              <a:rPr lang="zh-CN" altLang="en-US" sz="4400" b="1" dirty="0"/>
              <a:t>作业：</a:t>
            </a:r>
            <a:endParaRPr lang="en-US" altLang="zh-CN" sz="4400" b="1" dirty="0"/>
          </a:p>
          <a:p>
            <a:r>
              <a:rPr lang="zh-CN" altLang="en-US" sz="4400" b="1" dirty="0"/>
              <a:t>扩展题 </a:t>
            </a:r>
            <a:r>
              <a:rPr lang="en-US" altLang="zh-CN" sz="4400" b="1"/>
              <a:t>4,5</a:t>
            </a:r>
            <a:endParaRPr lang="zh-CN" altLang="en-US" sz="4400" b="1" dirty="0"/>
          </a:p>
        </p:txBody>
      </p:sp>
    </p:spTree>
    <p:extLst>
      <p:ext uri="{BB962C8B-B14F-4D97-AF65-F5344CB8AC3E}">
        <p14:creationId xmlns:p14="http://schemas.microsoft.com/office/powerpoint/2010/main" val="66246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10"/>
          <p:cNvSpPr txBox="1">
            <a:spLocks noChangeArrowheads="1"/>
          </p:cNvSpPr>
          <p:nvPr/>
        </p:nvSpPr>
        <p:spPr bwMode="auto">
          <a:xfrm>
            <a:off x="1552925" y="1858694"/>
            <a:ext cx="9265496"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lnSpc>
                <a:spcPct val="120000"/>
              </a:lnSpc>
              <a:spcBef>
                <a:spcPct val="50000"/>
              </a:spcBef>
            </a:pPr>
            <a:r>
              <a:rPr lang="zh-CN" altLang="en-US" sz="3200" dirty="0"/>
              <a:t>二叉搜索树的插入步骤与单链表的插入步骤类似。</a:t>
            </a:r>
          </a:p>
          <a:p>
            <a:pPr eaLnBrk="1" hangingPunct="1">
              <a:lnSpc>
                <a:spcPct val="120000"/>
              </a:lnSpc>
              <a:spcBef>
                <a:spcPct val="50000"/>
              </a:spcBef>
            </a:pPr>
            <a:r>
              <a:rPr lang="en-US" altLang="zh-CN" sz="3200" dirty="0"/>
              <a:t>(1) </a:t>
            </a:r>
            <a:r>
              <a:rPr lang="zh-CN" altLang="en-US" sz="3200" dirty="0"/>
              <a:t>查找插入元素的位置；</a:t>
            </a:r>
          </a:p>
          <a:p>
            <a:pPr eaLnBrk="1" hangingPunct="1">
              <a:lnSpc>
                <a:spcPct val="120000"/>
              </a:lnSpc>
              <a:spcBef>
                <a:spcPct val="50000"/>
              </a:spcBef>
            </a:pPr>
            <a:r>
              <a:rPr lang="en-US" altLang="zh-CN" sz="3200" dirty="0"/>
              <a:t>(2) </a:t>
            </a:r>
            <a:r>
              <a:rPr lang="zh-CN" altLang="en-US" sz="3200" dirty="0"/>
              <a:t>生成新结点；</a:t>
            </a:r>
          </a:p>
          <a:p>
            <a:pPr eaLnBrk="1" hangingPunct="1">
              <a:lnSpc>
                <a:spcPct val="120000"/>
              </a:lnSpc>
              <a:spcBef>
                <a:spcPct val="50000"/>
              </a:spcBef>
            </a:pPr>
            <a:r>
              <a:rPr lang="en-US" altLang="zh-CN" sz="3200" dirty="0"/>
              <a:t>(3) </a:t>
            </a:r>
            <a:r>
              <a:rPr lang="zh-CN" altLang="en-US" sz="3200" dirty="0"/>
              <a:t>插入新结点</a:t>
            </a:r>
            <a:r>
              <a:rPr lang="en-US" altLang="zh-CN" sz="3200" dirty="0"/>
              <a:t>(</a:t>
            </a:r>
            <a:r>
              <a:rPr lang="zh-CN" altLang="en-US" sz="3200" dirty="0"/>
              <a:t>有可能修改</a:t>
            </a:r>
            <a:r>
              <a:rPr lang="en-US" altLang="zh-CN" sz="3200" dirty="0"/>
              <a:t>root</a:t>
            </a:r>
            <a:r>
              <a:rPr lang="zh-CN" altLang="en-US" sz="3200" dirty="0"/>
              <a:t>指针</a:t>
            </a:r>
            <a:r>
              <a:rPr lang="en-US" altLang="zh-CN" sz="3200" dirty="0"/>
              <a:t>)</a:t>
            </a:r>
          </a:p>
        </p:txBody>
      </p:sp>
      <p:sp>
        <p:nvSpPr>
          <p:cNvPr id="2" name="文本框 1"/>
          <p:cNvSpPr txBox="1"/>
          <p:nvPr/>
        </p:nvSpPr>
        <p:spPr>
          <a:xfrm>
            <a:off x="6424551" y="2743199"/>
            <a:ext cx="2909454"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sz="2800" b="1" dirty="0"/>
              <a:t>怎么选择该位置？</a:t>
            </a:r>
          </a:p>
        </p:txBody>
      </p:sp>
      <p:sp>
        <p:nvSpPr>
          <p:cNvPr id="7" name="文本框 6"/>
          <p:cNvSpPr txBox="1"/>
          <p:nvPr/>
        </p:nvSpPr>
        <p:spPr>
          <a:xfrm>
            <a:off x="2278083" y="5053415"/>
            <a:ext cx="4870862"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sz="2800" b="1" dirty="0"/>
              <a:t>插入后是否有后续调整动作？</a:t>
            </a:r>
          </a:p>
        </p:txBody>
      </p:sp>
      <p:sp>
        <p:nvSpPr>
          <p:cNvPr id="5" name="标题 1"/>
          <p:cNvSpPr>
            <a:spLocks noGrp="1"/>
          </p:cNvSpPr>
          <p:nvPr>
            <p:ph type="title"/>
          </p:nvPr>
        </p:nvSpPr>
        <p:spPr>
          <a:xfrm>
            <a:off x="646111" y="452718"/>
            <a:ext cx="9404723" cy="1400530"/>
          </a:xfrm>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回顾</a:t>
            </a:r>
          </a:p>
        </p:txBody>
      </p:sp>
    </p:spTree>
    <p:extLst>
      <p:ext uri="{BB962C8B-B14F-4D97-AF65-F5344CB8AC3E}">
        <p14:creationId xmlns:p14="http://schemas.microsoft.com/office/powerpoint/2010/main" val="218291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ChangeArrowheads="1"/>
          </p:cNvSpPr>
          <p:nvPr/>
        </p:nvSpPr>
        <p:spPr bwMode="auto">
          <a:xfrm>
            <a:off x="4552950" y="2528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44036" name="Rectangle 4"/>
          <p:cNvSpPr>
            <a:spLocks noChangeArrowheads="1"/>
          </p:cNvSpPr>
          <p:nvPr/>
        </p:nvSpPr>
        <p:spPr bwMode="auto">
          <a:xfrm>
            <a:off x="2590800" y="61722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44037" name="Oval 5"/>
          <p:cNvSpPr>
            <a:spLocks noChangeArrowheads="1"/>
          </p:cNvSpPr>
          <p:nvPr/>
        </p:nvSpPr>
        <p:spPr bwMode="auto">
          <a:xfrm>
            <a:off x="2438400" y="6248400"/>
            <a:ext cx="457200" cy="457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44038" name="Line 6"/>
          <p:cNvSpPr>
            <a:spLocks noChangeShapeType="1"/>
          </p:cNvSpPr>
          <p:nvPr/>
        </p:nvSpPr>
        <p:spPr bwMode="auto">
          <a:xfrm flipH="1">
            <a:off x="3657600" y="5943600"/>
            <a:ext cx="2286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lstStyle/>
          <a:p>
            <a:endParaRPr lang="zh-CN" altLang="en-US"/>
          </a:p>
        </p:txBody>
      </p:sp>
      <p:sp>
        <p:nvSpPr>
          <p:cNvPr id="44039" name="Rectangle 7"/>
          <p:cNvSpPr>
            <a:spLocks noChangeArrowheads="1"/>
          </p:cNvSpPr>
          <p:nvPr/>
        </p:nvSpPr>
        <p:spPr bwMode="auto">
          <a:xfrm>
            <a:off x="4552950" y="2528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eaLnBrk="1" hangingPunct="1"/>
            <a:endParaRPr lang="en-US" altLang="zh-CN"/>
          </a:p>
        </p:txBody>
      </p:sp>
      <p:sp>
        <p:nvSpPr>
          <p:cNvPr id="44040" name="Rectangle 8"/>
          <p:cNvSpPr>
            <a:spLocks noChangeArrowheads="1"/>
          </p:cNvSpPr>
          <p:nvPr/>
        </p:nvSpPr>
        <p:spPr bwMode="auto">
          <a:xfrm>
            <a:off x="646111" y="1504295"/>
            <a:ext cx="10759044"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仿宋_GB2312" pitchFamily="49" charset="-122"/>
              </a:defRPr>
            </a:lvl1pPr>
            <a:lvl2pPr marL="742950" indent="-285750" eaLnBrk="0" hangingPunct="0">
              <a:defRPr sz="2400" b="1">
                <a:solidFill>
                  <a:schemeClr val="tx1"/>
                </a:solidFill>
                <a:latin typeface="Times New Roman" panose="02020603050405020304" pitchFamily="18" charset="0"/>
                <a:ea typeface="仿宋_GB2312" pitchFamily="49" charset="-122"/>
              </a:defRPr>
            </a:lvl2pPr>
            <a:lvl3pPr marL="1143000" indent="-228600" eaLnBrk="0" hangingPunct="0">
              <a:defRPr sz="2400" b="1">
                <a:solidFill>
                  <a:schemeClr val="tx1"/>
                </a:solidFill>
                <a:latin typeface="Times New Roman" panose="02020603050405020304" pitchFamily="18" charset="0"/>
                <a:ea typeface="仿宋_GB2312" pitchFamily="49" charset="-122"/>
              </a:defRPr>
            </a:lvl3pPr>
            <a:lvl4pPr marL="1600200" indent="-228600" eaLnBrk="0" hangingPunct="0">
              <a:defRPr sz="2400" b="1">
                <a:solidFill>
                  <a:schemeClr val="tx1"/>
                </a:solidFill>
                <a:latin typeface="Times New Roman" panose="02020603050405020304" pitchFamily="18" charset="0"/>
                <a:ea typeface="仿宋_GB2312" pitchFamily="49" charset="-122"/>
              </a:defRPr>
            </a:lvl4pPr>
            <a:lvl5pPr marL="2057400" indent="-228600" eaLnBrk="0" hangingPunct="0">
              <a:defRPr sz="24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r>
              <a:rPr kumimoji="1" lang="zh-CN" altLang="en-US" sz="2800" dirty="0">
                <a:ea typeface="宋体" panose="02010600030101010101" pitchFamily="2" charset="-122"/>
                <a:cs typeface="Times New Roman" panose="02020603050405020304" pitchFamily="18" charset="0"/>
              </a:rPr>
              <a:t>二叉平衡树</a:t>
            </a:r>
            <a:r>
              <a:rPr kumimoji="1" lang="zh-CN" altLang="en-US" sz="2800" dirty="0">
                <a:solidFill>
                  <a:srgbClr val="FFFF00"/>
                </a:solidFill>
                <a:ea typeface="宋体" panose="02010600030101010101" pitchFamily="2" charset="-122"/>
                <a:cs typeface="Times New Roman" panose="02020603050405020304" pitchFamily="18" charset="0"/>
              </a:rPr>
              <a:t>插入</a:t>
            </a:r>
            <a:r>
              <a:rPr kumimoji="1" lang="zh-CN" altLang="en-US" sz="2800" dirty="0">
                <a:ea typeface="宋体" panose="02010600030101010101" pitchFamily="2" charset="-122"/>
                <a:cs typeface="Times New Roman" panose="02020603050405020304" pitchFamily="18" charset="0"/>
              </a:rPr>
              <a:t>新元素步骤：</a:t>
            </a:r>
          </a:p>
          <a:p>
            <a:endParaRPr kumimoji="1" lang="zh-CN" altLang="en-US" sz="2800" dirty="0">
              <a:ea typeface="宋体" panose="02010600030101010101" pitchFamily="2" charset="-122"/>
              <a:cs typeface="Times New Roman" panose="02020603050405020304" pitchFamily="18" charset="0"/>
            </a:endParaRPr>
          </a:p>
          <a:p>
            <a:r>
              <a:rPr kumimoji="1" lang="zh-CN" altLang="en-US" sz="2800" dirty="0">
                <a:ea typeface="宋体" panose="02010600030101010101" pitchFamily="2" charset="-122"/>
                <a:cs typeface="Times New Roman" panose="02020603050405020304" pitchFamily="18" charset="0"/>
              </a:rPr>
              <a:t>    （１）二叉平衡树的插入可先按普通</a:t>
            </a:r>
            <a:r>
              <a:rPr kumimoji="1" lang="zh-CN" altLang="en-US" sz="2800" dirty="0">
                <a:solidFill>
                  <a:srgbClr val="FFFF00"/>
                </a:solidFill>
                <a:ea typeface="宋体" panose="02010600030101010101" pitchFamily="2" charset="-122"/>
                <a:cs typeface="Times New Roman" panose="02020603050405020304" pitchFamily="18" charset="0"/>
              </a:rPr>
              <a:t>二叉搜索树</a:t>
            </a:r>
            <a:r>
              <a:rPr kumimoji="1" lang="zh-CN" altLang="en-US" sz="2800" dirty="0">
                <a:ea typeface="宋体" panose="02010600030101010101" pitchFamily="2" charset="-122"/>
                <a:cs typeface="Times New Roman" panose="02020603050405020304" pitchFamily="18" charset="0"/>
              </a:rPr>
              <a:t>的插入方法插入结点</a:t>
            </a:r>
            <a:endParaRPr kumimoji="1" lang="en-US" altLang="zh-CN" sz="2800" dirty="0">
              <a:ea typeface="宋体" panose="02010600030101010101" pitchFamily="2" charset="-122"/>
              <a:cs typeface="Times New Roman" panose="02020603050405020304" pitchFamily="18" charset="0"/>
            </a:endParaRPr>
          </a:p>
          <a:p>
            <a:endParaRPr kumimoji="1" lang="zh-CN" altLang="en-US" sz="2800" dirty="0">
              <a:ea typeface="宋体" panose="02010600030101010101" pitchFamily="2" charset="-122"/>
              <a:cs typeface="Times New Roman" panose="02020603050405020304" pitchFamily="18" charset="0"/>
            </a:endParaRPr>
          </a:p>
          <a:p>
            <a:r>
              <a:rPr kumimoji="1" lang="zh-CN" altLang="en-US" sz="2800" dirty="0">
                <a:ea typeface="宋体" panose="02010600030101010101" pitchFamily="2" charset="-122"/>
                <a:cs typeface="Times New Roman" panose="02020603050405020304" pitchFamily="18" charset="0"/>
              </a:rPr>
              <a:t>　（２）新结点设为</a:t>
            </a:r>
            <a:r>
              <a:rPr kumimoji="1" lang="en-US" altLang="zh-CN" sz="2800" dirty="0">
                <a:ea typeface="宋体" panose="02010600030101010101" pitchFamily="2" charset="-122"/>
                <a:cs typeface="Times New Roman" panose="02020603050405020304" pitchFamily="18" charset="0"/>
              </a:rPr>
              <a:t>q</a:t>
            </a:r>
            <a:r>
              <a:rPr kumimoji="1" lang="zh-CN" altLang="en-US" sz="2800" dirty="0">
                <a:ea typeface="宋体" panose="02010600030101010101" pitchFamily="2" charset="-122"/>
                <a:cs typeface="Times New Roman" panose="02020603050405020304" pitchFamily="18" charset="0"/>
              </a:rPr>
              <a:t>，但插入新结点后的新树</a:t>
            </a:r>
            <a:r>
              <a:rPr kumimoji="1" lang="zh-CN" altLang="en-US" sz="2800" dirty="0">
                <a:solidFill>
                  <a:srgbClr val="FFFF00"/>
                </a:solidFill>
                <a:ea typeface="宋体" panose="02010600030101010101" pitchFamily="2" charset="-122"/>
                <a:cs typeface="Times New Roman" panose="02020603050405020304" pitchFamily="18" charset="0"/>
              </a:rPr>
              <a:t>可能不再是</a:t>
            </a:r>
            <a:r>
              <a:rPr kumimoji="1" lang="en-US" altLang="zh-CN" sz="2800" dirty="0">
                <a:solidFill>
                  <a:srgbClr val="FFFF00"/>
                </a:solidFill>
                <a:ea typeface="宋体" panose="02010600030101010101" pitchFamily="2" charset="-122"/>
                <a:cs typeface="Times New Roman" panose="02020603050405020304" pitchFamily="18" charset="0"/>
              </a:rPr>
              <a:t>AVL</a:t>
            </a:r>
            <a:r>
              <a:rPr kumimoji="1" lang="zh-CN" altLang="en-US" sz="2800" dirty="0">
                <a:solidFill>
                  <a:srgbClr val="FFFF00"/>
                </a:solidFill>
                <a:ea typeface="宋体" panose="02010600030101010101" pitchFamily="2" charset="-122"/>
                <a:cs typeface="Times New Roman" panose="02020603050405020304" pitchFamily="18" charset="0"/>
              </a:rPr>
              <a:t>树</a:t>
            </a:r>
            <a:r>
              <a:rPr kumimoji="1" lang="zh-CN" altLang="en-US" sz="2800" dirty="0">
                <a:ea typeface="宋体" panose="02010600030101010101" pitchFamily="2" charset="-122"/>
                <a:cs typeface="Times New Roman" panose="02020603050405020304" pitchFamily="18" charset="0"/>
              </a:rPr>
              <a:t>，这时</a:t>
            </a:r>
            <a:r>
              <a:rPr kumimoji="1" lang="zh-CN" altLang="en-US" sz="2800" dirty="0">
                <a:solidFill>
                  <a:srgbClr val="FFFF00"/>
                </a:solidFill>
                <a:ea typeface="宋体" panose="02010600030101010101" pitchFamily="2" charset="-122"/>
                <a:cs typeface="Times New Roman" panose="02020603050405020304" pitchFamily="18" charset="0"/>
              </a:rPr>
              <a:t>需要重新平衡</a:t>
            </a:r>
            <a:r>
              <a:rPr kumimoji="1" lang="zh-CN" altLang="en-US" sz="2800" dirty="0">
                <a:ea typeface="宋体" panose="02010600030101010101" pitchFamily="2" charset="-122"/>
                <a:cs typeface="Times New Roman" panose="02020603050405020304" pitchFamily="18" charset="0"/>
              </a:rPr>
              <a:t>，使之仍具平衡性和排序性</a:t>
            </a:r>
            <a:endParaRPr kumimoji="1" lang="en-US" altLang="zh-CN" sz="2800" dirty="0">
              <a:ea typeface="宋体" panose="02010600030101010101" pitchFamily="2" charset="-122"/>
              <a:cs typeface="Times New Roman" panose="02020603050405020304" pitchFamily="18" charset="0"/>
            </a:endParaRPr>
          </a:p>
          <a:p>
            <a:endParaRPr kumimoji="1" lang="zh-CN" altLang="en-US" sz="2800" dirty="0">
              <a:ea typeface="宋体" panose="02010600030101010101" pitchFamily="2" charset="-122"/>
              <a:cs typeface="Times New Roman" panose="02020603050405020304" pitchFamily="18" charset="0"/>
            </a:endParaRPr>
          </a:p>
        </p:txBody>
      </p:sp>
      <p:sp>
        <p:nvSpPr>
          <p:cNvPr id="10" name="标题 1"/>
          <p:cNvSpPr>
            <a:spLocks noGrp="1"/>
          </p:cNvSpPr>
          <p:nvPr>
            <p:ph type="title"/>
          </p:nvPr>
        </p:nvSpPr>
        <p:spPr>
          <a:xfrm>
            <a:off x="646111" y="452718"/>
            <a:ext cx="9404723" cy="1400530"/>
          </a:xfrm>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二叉平衡树的平衡旋转</a:t>
            </a:r>
          </a:p>
        </p:txBody>
      </p:sp>
    </p:spTree>
    <p:extLst>
      <p:ext uri="{BB962C8B-B14F-4D97-AF65-F5344CB8AC3E}">
        <p14:creationId xmlns:p14="http://schemas.microsoft.com/office/powerpoint/2010/main" val="3522424960"/>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14734</TotalTime>
  <Words>3307</Words>
  <Application>Microsoft Office PowerPoint</Application>
  <PresentationFormat>宽屏</PresentationFormat>
  <Paragraphs>1179</Paragraphs>
  <Slides>71</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71</vt:i4>
      </vt:variant>
    </vt:vector>
  </HeadingPairs>
  <TitlesOfParts>
    <vt:vector size="84" baseType="lpstr">
      <vt:lpstr>仿宋_GB2312</vt:lpstr>
      <vt:lpstr>黑体</vt:lpstr>
      <vt:lpstr>隶书</vt:lpstr>
      <vt:lpstr>宋体</vt:lpstr>
      <vt:lpstr>Arial</vt:lpstr>
      <vt:lpstr>Calibri</vt:lpstr>
      <vt:lpstr>Century Gothic</vt:lpstr>
      <vt:lpstr>Times New Roman</vt:lpstr>
      <vt:lpstr>Wingdings</vt:lpstr>
      <vt:lpstr>Wingdings 3</vt:lpstr>
      <vt:lpstr>离子</vt:lpstr>
      <vt:lpstr>Bitmap Image</vt:lpstr>
      <vt:lpstr>扫描照片</vt:lpstr>
      <vt:lpstr>搜索树</vt:lpstr>
      <vt:lpstr>目录</vt:lpstr>
      <vt:lpstr>PowerPoint 演示文稿</vt:lpstr>
      <vt:lpstr>二叉平衡树的定义</vt:lpstr>
      <vt:lpstr>二叉平衡树的存储表示</vt:lpstr>
      <vt:lpstr>AVLNode 平衡树结点类型</vt:lpstr>
      <vt:lpstr>PowerPoint 演示文稿</vt:lpstr>
      <vt:lpstr>回顾</vt:lpstr>
      <vt:lpstr>二叉平衡树的平衡旋转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jie zhu</dc:creator>
  <cp:lastModifiedBy>jie zhu</cp:lastModifiedBy>
  <cp:revision>1031</cp:revision>
  <dcterms:created xsi:type="dcterms:W3CDTF">2015-02-03T01:14:24Z</dcterms:created>
  <dcterms:modified xsi:type="dcterms:W3CDTF">2017-10-30T05:27:59Z</dcterms:modified>
</cp:coreProperties>
</file>