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49"/>
  </p:notesMasterIdLst>
  <p:sldIdLst>
    <p:sldId id="379" r:id="rId2"/>
    <p:sldId id="567" r:id="rId3"/>
    <p:sldId id="536" r:id="rId4"/>
    <p:sldId id="537" r:id="rId5"/>
    <p:sldId id="538" r:id="rId6"/>
    <p:sldId id="568" r:id="rId7"/>
    <p:sldId id="533" r:id="rId8"/>
    <p:sldId id="534" r:id="rId9"/>
    <p:sldId id="535" r:id="rId10"/>
    <p:sldId id="539" r:id="rId11"/>
    <p:sldId id="570" r:id="rId12"/>
    <p:sldId id="540" r:id="rId13"/>
    <p:sldId id="541" r:id="rId14"/>
    <p:sldId id="542" r:id="rId15"/>
    <p:sldId id="573" r:id="rId16"/>
    <p:sldId id="543" r:id="rId17"/>
    <p:sldId id="571" r:id="rId18"/>
    <p:sldId id="572" r:id="rId19"/>
    <p:sldId id="545" r:id="rId20"/>
    <p:sldId id="546" r:id="rId21"/>
    <p:sldId id="547" r:id="rId22"/>
    <p:sldId id="574" r:id="rId23"/>
    <p:sldId id="548" r:id="rId24"/>
    <p:sldId id="549" r:id="rId25"/>
    <p:sldId id="550" r:id="rId26"/>
    <p:sldId id="551" r:id="rId27"/>
    <p:sldId id="552" r:id="rId28"/>
    <p:sldId id="575" r:id="rId29"/>
    <p:sldId id="553" r:id="rId30"/>
    <p:sldId id="576" r:id="rId31"/>
    <p:sldId id="554" r:id="rId32"/>
    <p:sldId id="579" r:id="rId33"/>
    <p:sldId id="581" r:id="rId34"/>
    <p:sldId id="577" r:id="rId35"/>
    <p:sldId id="583" r:id="rId36"/>
    <p:sldId id="584" r:id="rId37"/>
    <p:sldId id="582" r:id="rId38"/>
    <p:sldId id="587" r:id="rId39"/>
    <p:sldId id="585" r:id="rId40"/>
    <p:sldId id="561" r:id="rId41"/>
    <p:sldId id="555" r:id="rId42"/>
    <p:sldId id="565" r:id="rId43"/>
    <p:sldId id="566" r:id="rId44"/>
    <p:sldId id="590" r:id="rId45"/>
    <p:sldId id="586" r:id="rId46"/>
    <p:sldId id="588" r:id="rId47"/>
    <p:sldId id="58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567"/>
            <p14:sldId id="536"/>
            <p14:sldId id="537"/>
            <p14:sldId id="538"/>
            <p14:sldId id="568"/>
            <p14:sldId id="533"/>
            <p14:sldId id="534"/>
            <p14:sldId id="535"/>
            <p14:sldId id="539"/>
            <p14:sldId id="570"/>
            <p14:sldId id="540"/>
            <p14:sldId id="541"/>
            <p14:sldId id="542"/>
            <p14:sldId id="573"/>
            <p14:sldId id="543"/>
            <p14:sldId id="571"/>
            <p14:sldId id="572"/>
            <p14:sldId id="545"/>
            <p14:sldId id="546"/>
            <p14:sldId id="547"/>
            <p14:sldId id="574"/>
            <p14:sldId id="548"/>
            <p14:sldId id="549"/>
            <p14:sldId id="550"/>
            <p14:sldId id="551"/>
            <p14:sldId id="552"/>
            <p14:sldId id="575"/>
            <p14:sldId id="553"/>
            <p14:sldId id="576"/>
            <p14:sldId id="554"/>
            <p14:sldId id="579"/>
            <p14:sldId id="581"/>
            <p14:sldId id="577"/>
            <p14:sldId id="583"/>
            <p14:sldId id="584"/>
            <p14:sldId id="582"/>
            <p14:sldId id="587"/>
            <p14:sldId id="585"/>
            <p14:sldId id="561"/>
            <p14:sldId id="555"/>
            <p14:sldId id="565"/>
            <p14:sldId id="566"/>
            <p14:sldId id="590"/>
            <p14:sldId id="586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B7174D29-0EC2-45FA-8F70-DB54DA92D0D7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altLang="zh-CN" b="1">
                <a:solidFill>
                  <a:schemeClr val="bg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 </a:t>
            </a:r>
          </a:p>
        </p:txBody>
      </p:sp>
    </p:spTree>
    <p:extLst>
      <p:ext uri="{BB962C8B-B14F-4D97-AF65-F5344CB8AC3E}">
        <p14:creationId xmlns:p14="http://schemas.microsoft.com/office/powerpoint/2010/main" val="425229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0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6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搜索树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9"/>
          <p:cNvGrpSpPr>
            <a:grpSpLocks/>
          </p:cNvGrpSpPr>
          <p:nvPr/>
        </p:nvGrpSpPr>
        <p:grpSpPr bwMode="auto">
          <a:xfrm>
            <a:off x="3749676" y="1196975"/>
            <a:ext cx="4867275" cy="3240088"/>
            <a:chOff x="1628" y="255"/>
            <a:chExt cx="3066" cy="2041"/>
          </a:xfrm>
        </p:grpSpPr>
        <p:sp>
          <p:nvSpPr>
            <p:cNvPr id="70666" name="AutoShape 30"/>
            <p:cNvSpPr>
              <a:spLocks noChangeArrowheads="1"/>
            </p:cNvSpPr>
            <p:nvPr/>
          </p:nvSpPr>
          <p:spPr bwMode="auto">
            <a:xfrm>
              <a:off x="2563" y="25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70667" name="AutoShape 31"/>
            <p:cNvSpPr>
              <a:spLocks noChangeArrowheads="1"/>
            </p:cNvSpPr>
            <p:nvPr/>
          </p:nvSpPr>
          <p:spPr bwMode="auto">
            <a:xfrm>
              <a:off x="1628" y="748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70668" name="AutoShape 32"/>
            <p:cNvSpPr>
              <a:spLocks noChangeArrowheads="1"/>
            </p:cNvSpPr>
            <p:nvPr/>
          </p:nvSpPr>
          <p:spPr bwMode="auto">
            <a:xfrm>
              <a:off x="3289" y="742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0669" name="AutoShape 33"/>
            <p:cNvSpPr>
              <a:spLocks noChangeArrowheads="1"/>
            </p:cNvSpPr>
            <p:nvPr/>
          </p:nvSpPr>
          <p:spPr bwMode="auto">
            <a:xfrm>
              <a:off x="2563" y="1254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70670" name="AutoShape 34"/>
            <p:cNvSpPr>
              <a:spLocks noChangeArrowheads="1"/>
            </p:cNvSpPr>
            <p:nvPr/>
          </p:nvSpPr>
          <p:spPr bwMode="auto">
            <a:xfrm>
              <a:off x="3152" y="1253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70671" name="AutoShape 35"/>
            <p:cNvSpPr>
              <a:spLocks noChangeArrowheads="1"/>
            </p:cNvSpPr>
            <p:nvPr/>
          </p:nvSpPr>
          <p:spPr bwMode="auto">
            <a:xfrm>
              <a:off x="4286" y="1253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0672" name="Line 36"/>
            <p:cNvSpPr>
              <a:spLocks noChangeShapeType="1"/>
            </p:cNvSpPr>
            <p:nvPr/>
          </p:nvSpPr>
          <p:spPr bwMode="auto">
            <a:xfrm>
              <a:off x="3627" y="88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Freeform 37"/>
            <p:cNvSpPr>
              <a:spLocks/>
            </p:cNvSpPr>
            <p:nvPr/>
          </p:nvSpPr>
          <p:spPr bwMode="auto">
            <a:xfrm>
              <a:off x="2761" y="890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Freeform 38"/>
            <p:cNvSpPr>
              <a:spLocks/>
            </p:cNvSpPr>
            <p:nvPr/>
          </p:nvSpPr>
          <p:spPr bwMode="auto">
            <a:xfrm>
              <a:off x="3878" y="890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Freeform 39"/>
            <p:cNvSpPr>
              <a:spLocks/>
            </p:cNvSpPr>
            <p:nvPr/>
          </p:nvSpPr>
          <p:spPr bwMode="auto">
            <a:xfrm>
              <a:off x="1830" y="391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Freeform 40"/>
            <p:cNvSpPr>
              <a:spLocks/>
            </p:cNvSpPr>
            <p:nvPr/>
          </p:nvSpPr>
          <p:spPr bwMode="auto">
            <a:xfrm>
              <a:off x="2910" y="391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77" name="Group 41"/>
            <p:cNvGrpSpPr>
              <a:grpSpLocks/>
            </p:cNvGrpSpPr>
            <p:nvPr/>
          </p:nvGrpSpPr>
          <p:grpSpPr bwMode="auto">
            <a:xfrm>
              <a:off x="1655" y="890"/>
              <a:ext cx="91" cy="408"/>
              <a:chOff x="1247" y="1661"/>
              <a:chExt cx="91" cy="408"/>
            </a:xfrm>
          </p:grpSpPr>
          <p:sp>
            <p:nvSpPr>
              <p:cNvPr id="70710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11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8" name="Group 44"/>
            <p:cNvGrpSpPr>
              <a:grpSpLocks/>
            </p:cNvGrpSpPr>
            <p:nvPr/>
          </p:nvGrpSpPr>
          <p:grpSpPr bwMode="auto">
            <a:xfrm>
              <a:off x="1927" y="890"/>
              <a:ext cx="91" cy="408"/>
              <a:chOff x="1247" y="1661"/>
              <a:chExt cx="91" cy="408"/>
            </a:xfrm>
          </p:grpSpPr>
          <p:sp>
            <p:nvSpPr>
              <p:cNvPr id="70708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9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9" name="Group 47"/>
            <p:cNvGrpSpPr>
              <a:grpSpLocks/>
            </p:cNvGrpSpPr>
            <p:nvPr/>
          </p:nvGrpSpPr>
          <p:grpSpPr bwMode="auto">
            <a:xfrm>
              <a:off x="2865" y="1389"/>
              <a:ext cx="91" cy="408"/>
              <a:chOff x="1247" y="1661"/>
              <a:chExt cx="91" cy="408"/>
            </a:xfrm>
          </p:grpSpPr>
          <p:sp>
            <p:nvSpPr>
              <p:cNvPr id="70706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7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0" name="Group 50"/>
            <p:cNvGrpSpPr>
              <a:grpSpLocks/>
            </p:cNvGrpSpPr>
            <p:nvPr/>
          </p:nvGrpSpPr>
          <p:grpSpPr bwMode="auto">
            <a:xfrm>
              <a:off x="4320" y="1389"/>
              <a:ext cx="91" cy="408"/>
              <a:chOff x="1247" y="1661"/>
              <a:chExt cx="91" cy="408"/>
            </a:xfrm>
          </p:grpSpPr>
          <p:sp>
            <p:nvSpPr>
              <p:cNvPr id="70704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5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1" name="Group 53"/>
            <p:cNvGrpSpPr>
              <a:grpSpLocks/>
            </p:cNvGrpSpPr>
            <p:nvPr/>
          </p:nvGrpSpPr>
          <p:grpSpPr bwMode="auto">
            <a:xfrm>
              <a:off x="4592" y="1389"/>
              <a:ext cx="91" cy="408"/>
              <a:chOff x="1247" y="1661"/>
              <a:chExt cx="91" cy="408"/>
            </a:xfrm>
          </p:grpSpPr>
          <p:sp>
            <p:nvSpPr>
              <p:cNvPr id="70702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3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2" name="Group 56"/>
            <p:cNvGrpSpPr>
              <a:grpSpLocks/>
            </p:cNvGrpSpPr>
            <p:nvPr/>
          </p:nvGrpSpPr>
          <p:grpSpPr bwMode="auto">
            <a:xfrm>
              <a:off x="3170" y="1389"/>
              <a:ext cx="91" cy="408"/>
              <a:chOff x="1247" y="1661"/>
              <a:chExt cx="91" cy="408"/>
            </a:xfrm>
          </p:grpSpPr>
          <p:sp>
            <p:nvSpPr>
              <p:cNvPr id="70700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1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3" name="Group 59"/>
            <p:cNvGrpSpPr>
              <a:grpSpLocks/>
            </p:cNvGrpSpPr>
            <p:nvPr/>
          </p:nvGrpSpPr>
          <p:grpSpPr bwMode="auto">
            <a:xfrm>
              <a:off x="3442" y="1389"/>
              <a:ext cx="91" cy="408"/>
              <a:chOff x="1247" y="1661"/>
              <a:chExt cx="91" cy="408"/>
            </a:xfrm>
          </p:grpSpPr>
          <p:sp>
            <p:nvSpPr>
              <p:cNvPr id="70698" name="Rectangle 6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9" name="Line 6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4" name="Group 62"/>
            <p:cNvGrpSpPr>
              <a:grpSpLocks/>
            </p:cNvGrpSpPr>
            <p:nvPr/>
          </p:nvGrpSpPr>
          <p:grpSpPr bwMode="auto">
            <a:xfrm>
              <a:off x="3730" y="1389"/>
              <a:ext cx="91" cy="408"/>
              <a:chOff x="1247" y="1661"/>
              <a:chExt cx="91" cy="408"/>
            </a:xfrm>
          </p:grpSpPr>
          <p:sp>
            <p:nvSpPr>
              <p:cNvPr id="70696" name="Rectangle 6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7" name="Line 6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5" name="Group 65"/>
            <p:cNvGrpSpPr>
              <a:grpSpLocks/>
            </p:cNvGrpSpPr>
            <p:nvPr/>
          </p:nvGrpSpPr>
          <p:grpSpPr bwMode="auto">
            <a:xfrm>
              <a:off x="4002" y="1389"/>
              <a:ext cx="91" cy="408"/>
              <a:chOff x="1247" y="1661"/>
              <a:chExt cx="91" cy="408"/>
            </a:xfrm>
          </p:grpSpPr>
          <p:sp>
            <p:nvSpPr>
              <p:cNvPr id="70694" name="Rectangle 6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5" name="Line 6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86" name="AutoShape 68"/>
            <p:cNvSpPr>
              <a:spLocks noChangeArrowheads="1"/>
            </p:cNvSpPr>
            <p:nvPr/>
          </p:nvSpPr>
          <p:spPr bwMode="auto">
            <a:xfrm>
              <a:off x="2154" y="1752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36</a:t>
              </a:r>
            </a:p>
          </p:txBody>
        </p:sp>
        <p:sp>
          <p:nvSpPr>
            <p:cNvPr id="70687" name="Freeform 69"/>
            <p:cNvSpPr>
              <a:spLocks/>
            </p:cNvSpPr>
            <p:nvPr/>
          </p:nvSpPr>
          <p:spPr bwMode="auto">
            <a:xfrm>
              <a:off x="2369" y="1375"/>
              <a:ext cx="264" cy="377"/>
            </a:xfrm>
            <a:custGeom>
              <a:avLst/>
              <a:gdLst>
                <a:gd name="T0" fmla="*/ 264 w 264"/>
                <a:gd name="T1" fmla="*/ 0 h 377"/>
                <a:gd name="T2" fmla="*/ 0 w 264"/>
                <a:gd name="T3" fmla="*/ 377 h 377"/>
                <a:gd name="T4" fmla="*/ 0 60000 65536"/>
                <a:gd name="T5" fmla="*/ 0 60000 65536"/>
                <a:gd name="T6" fmla="*/ 0 w 264"/>
                <a:gd name="T7" fmla="*/ 0 h 377"/>
                <a:gd name="T8" fmla="*/ 264 w 264"/>
                <a:gd name="T9" fmla="*/ 377 h 3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377">
                  <a:moveTo>
                    <a:pt x="264" y="0"/>
                  </a:moveTo>
                  <a:lnTo>
                    <a:pt x="0" y="377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88" name="Group 70"/>
            <p:cNvGrpSpPr>
              <a:grpSpLocks/>
            </p:cNvGrpSpPr>
            <p:nvPr/>
          </p:nvGrpSpPr>
          <p:grpSpPr bwMode="auto">
            <a:xfrm>
              <a:off x="2188" y="1888"/>
              <a:ext cx="91" cy="408"/>
              <a:chOff x="1247" y="1661"/>
              <a:chExt cx="91" cy="408"/>
            </a:xfrm>
          </p:grpSpPr>
          <p:sp>
            <p:nvSpPr>
              <p:cNvPr id="70692" name="Rectangle 7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3" name="Line 7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9" name="Group 73"/>
            <p:cNvGrpSpPr>
              <a:grpSpLocks/>
            </p:cNvGrpSpPr>
            <p:nvPr/>
          </p:nvGrpSpPr>
          <p:grpSpPr bwMode="auto">
            <a:xfrm>
              <a:off x="2460" y="1888"/>
              <a:ext cx="91" cy="408"/>
              <a:chOff x="1247" y="1661"/>
              <a:chExt cx="91" cy="408"/>
            </a:xfrm>
          </p:grpSpPr>
          <p:sp>
            <p:nvSpPr>
              <p:cNvPr id="70690" name="Rectangle 7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1" name="Line 7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661988" y="360581"/>
            <a:ext cx="3735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FF00"/>
                </a:solidFill>
              </a:rPr>
              <a:t>m</a:t>
            </a:r>
            <a:r>
              <a:rPr kumimoji="1" lang="zh-CN" altLang="en-US" sz="3200" dirty="0">
                <a:solidFill>
                  <a:srgbClr val="FFFF00"/>
                </a:solidFill>
              </a:rPr>
              <a:t>叉搜索树的搜索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260924" y="4915228"/>
            <a:ext cx="1484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搜索</a:t>
            </a:r>
            <a:r>
              <a:rPr lang="en-US" altLang="zh-CN" sz="2800" dirty="0"/>
              <a:t>53</a:t>
            </a:r>
            <a:endParaRPr lang="zh-CN" altLang="en-US" sz="2800" dirty="0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5305426" y="773965"/>
            <a:ext cx="50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53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7815262" y="2064544"/>
            <a:ext cx="1800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搜索成功！</a:t>
            </a:r>
          </a:p>
        </p:txBody>
      </p:sp>
      <p:sp>
        <p:nvSpPr>
          <p:cNvPr id="109647" name="Rectangle 79"/>
          <p:cNvSpPr>
            <a:spLocks noChangeArrowheads="1"/>
          </p:cNvSpPr>
          <p:nvPr/>
        </p:nvSpPr>
        <p:spPr bwMode="auto">
          <a:xfrm>
            <a:off x="7081838" y="3429000"/>
            <a:ext cx="144462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" name="任意多边形 1"/>
          <p:cNvSpPr/>
          <p:nvPr/>
        </p:nvSpPr>
        <p:spPr>
          <a:xfrm>
            <a:off x="5925787" y="1377538"/>
            <a:ext cx="1151229" cy="1496291"/>
          </a:xfrm>
          <a:custGeom>
            <a:avLst/>
            <a:gdLst>
              <a:gd name="connsiteX0" fmla="*/ 0 w 1151229"/>
              <a:gd name="connsiteY0" fmla="*/ 0 h 1496291"/>
              <a:gd name="connsiteX1" fmla="*/ 1021278 w 1151229"/>
              <a:gd name="connsiteY1" fmla="*/ 510639 h 1496291"/>
              <a:gd name="connsiteX2" fmla="*/ 1104405 w 1151229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29" h="1496291">
                <a:moveTo>
                  <a:pt x="0" y="0"/>
                </a:moveTo>
                <a:cubicBezTo>
                  <a:pt x="418605" y="130628"/>
                  <a:pt x="837211" y="261257"/>
                  <a:pt x="1021278" y="510639"/>
                </a:cubicBezTo>
                <a:cubicBezTo>
                  <a:pt x="1205345" y="760021"/>
                  <a:pt x="1154875" y="1128156"/>
                  <a:pt x="1104405" y="1496291"/>
                </a:cubicBezTo>
              </a:path>
            </a:pathLst>
          </a:custGeom>
          <a:noFill/>
          <a:ln w="3175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9"/>
          <p:cNvGrpSpPr>
            <a:grpSpLocks/>
          </p:cNvGrpSpPr>
          <p:nvPr/>
        </p:nvGrpSpPr>
        <p:grpSpPr bwMode="auto">
          <a:xfrm>
            <a:off x="3749676" y="1196975"/>
            <a:ext cx="4867275" cy="3240088"/>
            <a:chOff x="1628" y="255"/>
            <a:chExt cx="3066" cy="2041"/>
          </a:xfrm>
        </p:grpSpPr>
        <p:sp>
          <p:nvSpPr>
            <p:cNvPr id="70666" name="AutoShape 30"/>
            <p:cNvSpPr>
              <a:spLocks noChangeArrowheads="1"/>
            </p:cNvSpPr>
            <p:nvPr/>
          </p:nvSpPr>
          <p:spPr bwMode="auto">
            <a:xfrm>
              <a:off x="2563" y="25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70667" name="AutoShape 31"/>
            <p:cNvSpPr>
              <a:spLocks noChangeArrowheads="1"/>
            </p:cNvSpPr>
            <p:nvPr/>
          </p:nvSpPr>
          <p:spPr bwMode="auto">
            <a:xfrm>
              <a:off x="1628" y="748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70668" name="AutoShape 32"/>
            <p:cNvSpPr>
              <a:spLocks noChangeArrowheads="1"/>
            </p:cNvSpPr>
            <p:nvPr/>
          </p:nvSpPr>
          <p:spPr bwMode="auto">
            <a:xfrm>
              <a:off x="3289" y="742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0669" name="AutoShape 33"/>
            <p:cNvSpPr>
              <a:spLocks noChangeArrowheads="1"/>
            </p:cNvSpPr>
            <p:nvPr/>
          </p:nvSpPr>
          <p:spPr bwMode="auto">
            <a:xfrm>
              <a:off x="2563" y="1254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70670" name="AutoShape 34"/>
            <p:cNvSpPr>
              <a:spLocks noChangeArrowheads="1"/>
            </p:cNvSpPr>
            <p:nvPr/>
          </p:nvSpPr>
          <p:spPr bwMode="auto">
            <a:xfrm>
              <a:off x="3152" y="1253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70671" name="AutoShape 35"/>
            <p:cNvSpPr>
              <a:spLocks noChangeArrowheads="1"/>
            </p:cNvSpPr>
            <p:nvPr/>
          </p:nvSpPr>
          <p:spPr bwMode="auto">
            <a:xfrm>
              <a:off x="4286" y="1253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0672" name="Line 36"/>
            <p:cNvSpPr>
              <a:spLocks noChangeShapeType="1"/>
            </p:cNvSpPr>
            <p:nvPr/>
          </p:nvSpPr>
          <p:spPr bwMode="auto">
            <a:xfrm>
              <a:off x="3627" y="88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Freeform 37"/>
            <p:cNvSpPr>
              <a:spLocks/>
            </p:cNvSpPr>
            <p:nvPr/>
          </p:nvSpPr>
          <p:spPr bwMode="auto">
            <a:xfrm>
              <a:off x="2761" y="890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Freeform 38"/>
            <p:cNvSpPr>
              <a:spLocks/>
            </p:cNvSpPr>
            <p:nvPr/>
          </p:nvSpPr>
          <p:spPr bwMode="auto">
            <a:xfrm>
              <a:off x="3878" y="890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Freeform 39"/>
            <p:cNvSpPr>
              <a:spLocks/>
            </p:cNvSpPr>
            <p:nvPr/>
          </p:nvSpPr>
          <p:spPr bwMode="auto">
            <a:xfrm>
              <a:off x="1830" y="391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Freeform 40"/>
            <p:cNvSpPr>
              <a:spLocks/>
            </p:cNvSpPr>
            <p:nvPr/>
          </p:nvSpPr>
          <p:spPr bwMode="auto">
            <a:xfrm>
              <a:off x="2910" y="391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77" name="Group 41"/>
            <p:cNvGrpSpPr>
              <a:grpSpLocks/>
            </p:cNvGrpSpPr>
            <p:nvPr/>
          </p:nvGrpSpPr>
          <p:grpSpPr bwMode="auto">
            <a:xfrm>
              <a:off x="1655" y="890"/>
              <a:ext cx="91" cy="408"/>
              <a:chOff x="1247" y="1661"/>
              <a:chExt cx="91" cy="408"/>
            </a:xfrm>
          </p:grpSpPr>
          <p:sp>
            <p:nvSpPr>
              <p:cNvPr id="70710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11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8" name="Group 44"/>
            <p:cNvGrpSpPr>
              <a:grpSpLocks/>
            </p:cNvGrpSpPr>
            <p:nvPr/>
          </p:nvGrpSpPr>
          <p:grpSpPr bwMode="auto">
            <a:xfrm>
              <a:off x="1927" y="890"/>
              <a:ext cx="91" cy="408"/>
              <a:chOff x="1247" y="1661"/>
              <a:chExt cx="91" cy="408"/>
            </a:xfrm>
          </p:grpSpPr>
          <p:sp>
            <p:nvSpPr>
              <p:cNvPr id="70708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9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9" name="Group 47"/>
            <p:cNvGrpSpPr>
              <a:grpSpLocks/>
            </p:cNvGrpSpPr>
            <p:nvPr/>
          </p:nvGrpSpPr>
          <p:grpSpPr bwMode="auto">
            <a:xfrm>
              <a:off x="2865" y="1389"/>
              <a:ext cx="91" cy="408"/>
              <a:chOff x="1247" y="1661"/>
              <a:chExt cx="91" cy="408"/>
            </a:xfrm>
          </p:grpSpPr>
          <p:sp>
            <p:nvSpPr>
              <p:cNvPr id="70706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7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0" name="Group 50"/>
            <p:cNvGrpSpPr>
              <a:grpSpLocks/>
            </p:cNvGrpSpPr>
            <p:nvPr/>
          </p:nvGrpSpPr>
          <p:grpSpPr bwMode="auto">
            <a:xfrm>
              <a:off x="4320" y="1389"/>
              <a:ext cx="91" cy="408"/>
              <a:chOff x="1247" y="1661"/>
              <a:chExt cx="91" cy="408"/>
            </a:xfrm>
          </p:grpSpPr>
          <p:sp>
            <p:nvSpPr>
              <p:cNvPr id="70704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5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1" name="Group 53"/>
            <p:cNvGrpSpPr>
              <a:grpSpLocks/>
            </p:cNvGrpSpPr>
            <p:nvPr/>
          </p:nvGrpSpPr>
          <p:grpSpPr bwMode="auto">
            <a:xfrm>
              <a:off x="4592" y="1389"/>
              <a:ext cx="91" cy="408"/>
              <a:chOff x="1247" y="1661"/>
              <a:chExt cx="91" cy="408"/>
            </a:xfrm>
          </p:grpSpPr>
          <p:sp>
            <p:nvSpPr>
              <p:cNvPr id="70702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3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2" name="Group 56"/>
            <p:cNvGrpSpPr>
              <a:grpSpLocks/>
            </p:cNvGrpSpPr>
            <p:nvPr/>
          </p:nvGrpSpPr>
          <p:grpSpPr bwMode="auto">
            <a:xfrm>
              <a:off x="3170" y="1389"/>
              <a:ext cx="91" cy="408"/>
              <a:chOff x="1247" y="1661"/>
              <a:chExt cx="91" cy="408"/>
            </a:xfrm>
          </p:grpSpPr>
          <p:sp>
            <p:nvSpPr>
              <p:cNvPr id="70700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701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3" name="Group 59"/>
            <p:cNvGrpSpPr>
              <a:grpSpLocks/>
            </p:cNvGrpSpPr>
            <p:nvPr/>
          </p:nvGrpSpPr>
          <p:grpSpPr bwMode="auto">
            <a:xfrm>
              <a:off x="3442" y="1389"/>
              <a:ext cx="91" cy="408"/>
              <a:chOff x="1247" y="1661"/>
              <a:chExt cx="91" cy="408"/>
            </a:xfrm>
          </p:grpSpPr>
          <p:sp>
            <p:nvSpPr>
              <p:cNvPr id="70698" name="Rectangle 6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9" name="Line 6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4" name="Group 62"/>
            <p:cNvGrpSpPr>
              <a:grpSpLocks/>
            </p:cNvGrpSpPr>
            <p:nvPr/>
          </p:nvGrpSpPr>
          <p:grpSpPr bwMode="auto">
            <a:xfrm>
              <a:off x="3730" y="1389"/>
              <a:ext cx="91" cy="408"/>
              <a:chOff x="1247" y="1661"/>
              <a:chExt cx="91" cy="408"/>
            </a:xfrm>
          </p:grpSpPr>
          <p:sp>
            <p:nvSpPr>
              <p:cNvPr id="70696" name="Rectangle 6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7" name="Line 6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5" name="Group 65"/>
            <p:cNvGrpSpPr>
              <a:grpSpLocks/>
            </p:cNvGrpSpPr>
            <p:nvPr/>
          </p:nvGrpSpPr>
          <p:grpSpPr bwMode="auto">
            <a:xfrm>
              <a:off x="4002" y="1389"/>
              <a:ext cx="91" cy="408"/>
              <a:chOff x="1247" y="1661"/>
              <a:chExt cx="91" cy="408"/>
            </a:xfrm>
          </p:grpSpPr>
          <p:sp>
            <p:nvSpPr>
              <p:cNvPr id="70694" name="Rectangle 6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5" name="Line 6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86" name="AutoShape 68"/>
            <p:cNvSpPr>
              <a:spLocks noChangeArrowheads="1"/>
            </p:cNvSpPr>
            <p:nvPr/>
          </p:nvSpPr>
          <p:spPr bwMode="auto">
            <a:xfrm>
              <a:off x="2154" y="1752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36</a:t>
              </a:r>
            </a:p>
          </p:txBody>
        </p:sp>
        <p:sp>
          <p:nvSpPr>
            <p:cNvPr id="70687" name="Freeform 69"/>
            <p:cNvSpPr>
              <a:spLocks/>
            </p:cNvSpPr>
            <p:nvPr/>
          </p:nvSpPr>
          <p:spPr bwMode="auto">
            <a:xfrm>
              <a:off x="2369" y="1375"/>
              <a:ext cx="264" cy="377"/>
            </a:xfrm>
            <a:custGeom>
              <a:avLst/>
              <a:gdLst>
                <a:gd name="T0" fmla="*/ 264 w 264"/>
                <a:gd name="T1" fmla="*/ 0 h 377"/>
                <a:gd name="T2" fmla="*/ 0 w 264"/>
                <a:gd name="T3" fmla="*/ 377 h 377"/>
                <a:gd name="T4" fmla="*/ 0 60000 65536"/>
                <a:gd name="T5" fmla="*/ 0 60000 65536"/>
                <a:gd name="T6" fmla="*/ 0 w 264"/>
                <a:gd name="T7" fmla="*/ 0 h 377"/>
                <a:gd name="T8" fmla="*/ 264 w 264"/>
                <a:gd name="T9" fmla="*/ 377 h 3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377">
                  <a:moveTo>
                    <a:pt x="264" y="0"/>
                  </a:moveTo>
                  <a:lnTo>
                    <a:pt x="0" y="377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88" name="Group 70"/>
            <p:cNvGrpSpPr>
              <a:grpSpLocks/>
            </p:cNvGrpSpPr>
            <p:nvPr/>
          </p:nvGrpSpPr>
          <p:grpSpPr bwMode="auto">
            <a:xfrm>
              <a:off x="2188" y="1888"/>
              <a:ext cx="91" cy="408"/>
              <a:chOff x="1247" y="1661"/>
              <a:chExt cx="91" cy="408"/>
            </a:xfrm>
          </p:grpSpPr>
          <p:sp>
            <p:nvSpPr>
              <p:cNvPr id="70692" name="Rectangle 7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3" name="Line 7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9" name="Group 73"/>
            <p:cNvGrpSpPr>
              <a:grpSpLocks/>
            </p:cNvGrpSpPr>
            <p:nvPr/>
          </p:nvGrpSpPr>
          <p:grpSpPr bwMode="auto">
            <a:xfrm>
              <a:off x="2460" y="1888"/>
              <a:ext cx="91" cy="408"/>
              <a:chOff x="1247" y="1661"/>
              <a:chExt cx="91" cy="408"/>
            </a:xfrm>
          </p:grpSpPr>
          <p:sp>
            <p:nvSpPr>
              <p:cNvPr id="70690" name="Rectangle 7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691" name="Line 7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661988" y="360581"/>
            <a:ext cx="3735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FF00"/>
                </a:solidFill>
              </a:rPr>
              <a:t>m</a:t>
            </a:r>
            <a:r>
              <a:rPr kumimoji="1" lang="zh-CN" altLang="en-US" sz="3200" dirty="0">
                <a:solidFill>
                  <a:srgbClr val="FFFF00"/>
                </a:solidFill>
              </a:rPr>
              <a:t>叉搜索树的搜索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260924" y="4915228"/>
            <a:ext cx="1484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搜索</a:t>
            </a:r>
            <a:r>
              <a:rPr lang="en-US" altLang="zh-CN" sz="2800" dirty="0"/>
              <a:t>54</a:t>
            </a:r>
            <a:endParaRPr lang="zh-CN" altLang="en-US" sz="2800" dirty="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5305426" y="741402"/>
            <a:ext cx="50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109646" name="Text Box 78"/>
          <p:cNvSpPr txBox="1">
            <a:spLocks noChangeArrowheads="1"/>
          </p:cNvSpPr>
          <p:nvPr/>
        </p:nvSpPr>
        <p:spPr bwMode="auto">
          <a:xfrm>
            <a:off x="7815263" y="1196975"/>
            <a:ext cx="1800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搜索失败！</a:t>
            </a:r>
          </a:p>
        </p:txBody>
      </p:sp>
      <p:sp>
        <p:nvSpPr>
          <p:cNvPr id="109647" name="Rectangle 79"/>
          <p:cNvSpPr>
            <a:spLocks noChangeArrowheads="1"/>
          </p:cNvSpPr>
          <p:nvPr/>
        </p:nvSpPr>
        <p:spPr bwMode="auto">
          <a:xfrm>
            <a:off x="7081838" y="3429000"/>
            <a:ext cx="144462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3" name="任意多边形 2"/>
          <p:cNvSpPr/>
          <p:nvPr/>
        </p:nvSpPr>
        <p:spPr>
          <a:xfrm>
            <a:off x="5842660" y="1377538"/>
            <a:ext cx="1341911" cy="2006930"/>
          </a:xfrm>
          <a:custGeom>
            <a:avLst/>
            <a:gdLst>
              <a:gd name="connsiteX0" fmla="*/ 0 w 1341911"/>
              <a:gd name="connsiteY0" fmla="*/ 0 h 2006930"/>
              <a:gd name="connsiteX1" fmla="*/ 1092530 w 1341911"/>
              <a:gd name="connsiteY1" fmla="*/ 700644 h 2006930"/>
              <a:gd name="connsiteX2" fmla="*/ 1116280 w 1341911"/>
              <a:gd name="connsiteY2" fmla="*/ 1235033 h 2006930"/>
              <a:gd name="connsiteX3" fmla="*/ 1318161 w 1341911"/>
              <a:gd name="connsiteY3" fmla="*/ 1413163 h 2006930"/>
              <a:gd name="connsiteX4" fmla="*/ 1330036 w 1341911"/>
              <a:gd name="connsiteY4" fmla="*/ 2006930 h 200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911" h="2006930">
                <a:moveTo>
                  <a:pt x="0" y="0"/>
                </a:moveTo>
                <a:cubicBezTo>
                  <a:pt x="453241" y="247402"/>
                  <a:pt x="906483" y="494805"/>
                  <a:pt x="1092530" y="700644"/>
                </a:cubicBezTo>
                <a:cubicBezTo>
                  <a:pt x="1278577" y="906483"/>
                  <a:pt x="1078675" y="1116280"/>
                  <a:pt x="1116280" y="1235033"/>
                </a:cubicBezTo>
                <a:cubicBezTo>
                  <a:pt x="1153885" y="1353786"/>
                  <a:pt x="1282535" y="1284514"/>
                  <a:pt x="1318161" y="1413163"/>
                </a:cubicBezTo>
                <a:cubicBezTo>
                  <a:pt x="1353787" y="1541812"/>
                  <a:pt x="1341911" y="1774371"/>
                  <a:pt x="1330036" y="200693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37790" y="549451"/>
            <a:ext cx="3683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FF00"/>
                </a:solidFill>
              </a:rPr>
              <a:t> m</a:t>
            </a:r>
            <a:r>
              <a:rPr kumimoji="1" lang="zh-CN" altLang="en-US" sz="3200" dirty="0">
                <a:solidFill>
                  <a:srgbClr val="FFFF00"/>
                </a:solidFill>
              </a:rPr>
              <a:t>叉搜索树的性质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650278" y="1573571"/>
            <a:ext cx="1081842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sz="3200" dirty="0">
                <a:latin typeface="仿宋_GB2312" pitchFamily="49" charset="-122"/>
              </a:rPr>
              <a:t>    </a:t>
            </a:r>
            <a:r>
              <a:rPr kumimoji="1" lang="zh-CN" altLang="en-US" sz="3200" dirty="0">
                <a:latin typeface="仿宋_GB2312" pitchFamily="49" charset="-122"/>
              </a:rPr>
              <a:t>设一棵</a:t>
            </a:r>
            <a:r>
              <a:rPr kumimoji="1" lang="en-US" altLang="zh-CN" sz="3200" dirty="0"/>
              <a:t>m</a:t>
            </a:r>
            <a:r>
              <a:rPr kumimoji="1" lang="zh-CN" altLang="en-US" sz="3200" dirty="0">
                <a:latin typeface="仿宋_GB2312" pitchFamily="49" charset="-122"/>
              </a:rPr>
              <a:t>叉搜索树的高度为</a:t>
            </a:r>
            <a:r>
              <a:rPr kumimoji="1" lang="en-US" altLang="zh-CN" sz="3200" dirty="0"/>
              <a:t>h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h</a:t>
            </a:r>
            <a:r>
              <a:rPr kumimoji="1" lang="zh-CN" altLang="en-US" sz="3200" dirty="0"/>
              <a:t>层都是非失败结点）</a:t>
            </a:r>
            <a:r>
              <a:rPr kumimoji="1" lang="zh-CN" altLang="en-US" sz="3200" dirty="0">
                <a:latin typeface="仿宋_GB2312" pitchFamily="49" charset="-122"/>
              </a:rPr>
              <a:t>，则该树上最多的</a:t>
            </a:r>
            <a:r>
              <a:rPr kumimoji="1" lang="zh-CN" altLang="en-US" sz="3200" dirty="0">
                <a:solidFill>
                  <a:srgbClr val="FFFF00"/>
                </a:solidFill>
                <a:latin typeface="仿宋_GB2312" pitchFamily="49" charset="-122"/>
              </a:rPr>
              <a:t>结点数</a:t>
            </a:r>
            <a:r>
              <a:rPr kumimoji="1" lang="zh-CN" altLang="en-US" sz="3200" dirty="0">
                <a:latin typeface="仿宋_GB2312" pitchFamily="49" charset="-122"/>
              </a:rPr>
              <a:t>目（不包括失败结点）为：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650278" y="4536869"/>
            <a:ext cx="10569039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sz="3200" dirty="0"/>
              <a:t>        m</a:t>
            </a:r>
            <a:r>
              <a:rPr kumimoji="1" lang="zh-CN" altLang="en-US" sz="3200" dirty="0">
                <a:latin typeface="仿宋_GB2312" pitchFamily="49" charset="-122"/>
              </a:rPr>
              <a:t>叉搜索树中，每个结点最多有</a:t>
            </a:r>
            <a:r>
              <a:rPr kumimoji="1" lang="en-US" altLang="zh-CN" sz="3200" dirty="0"/>
              <a:t>m-1</a:t>
            </a:r>
            <a:r>
              <a:rPr kumimoji="1" lang="zh-CN" altLang="en-US" sz="3200" dirty="0">
                <a:latin typeface="仿宋_GB2312" pitchFamily="49" charset="-122"/>
              </a:rPr>
              <a:t>个元素，因此</a:t>
            </a:r>
            <a:r>
              <a:rPr kumimoji="1" lang="en-US" altLang="zh-CN" sz="3200" i="1" dirty="0"/>
              <a:t>m</a:t>
            </a:r>
            <a:r>
              <a:rPr kumimoji="1" lang="zh-CN" altLang="en-US" sz="3200" dirty="0">
                <a:latin typeface="仿宋_GB2312" pitchFamily="49" charset="-122"/>
              </a:rPr>
              <a:t>叉搜索树中最多有</a:t>
            </a:r>
            <a:r>
              <a:rPr kumimoji="1" lang="en-US" altLang="zh-CN" sz="3200" dirty="0"/>
              <a:t>m</a:t>
            </a:r>
            <a:r>
              <a:rPr kumimoji="1" lang="en-US" altLang="zh-CN" sz="3200" baseline="30000" dirty="0"/>
              <a:t>h</a:t>
            </a:r>
            <a:r>
              <a:rPr kumimoji="1" lang="en-US" altLang="zh-CN" sz="3200" dirty="0"/>
              <a:t>-1</a:t>
            </a:r>
            <a:r>
              <a:rPr kumimoji="1" lang="zh-CN" altLang="en-US" sz="3200" dirty="0">
                <a:latin typeface="仿宋_GB2312" pitchFamily="49" charset="-122"/>
              </a:rPr>
              <a:t>个</a:t>
            </a:r>
            <a:r>
              <a:rPr kumimoji="1" lang="zh-CN" altLang="en-US" sz="3200" dirty="0">
                <a:solidFill>
                  <a:srgbClr val="FFFF00"/>
                </a:solidFill>
                <a:latin typeface="仿宋_GB2312" pitchFamily="49" charset="-122"/>
              </a:rPr>
              <a:t>元素</a:t>
            </a:r>
            <a:r>
              <a:rPr kumimoji="1" lang="zh-CN" altLang="en-US" sz="3200" dirty="0">
                <a:latin typeface="仿宋_GB2312" pitchFamily="49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03768" y="6125310"/>
            <a:ext cx="6365174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叉搜索树中结点与元素不是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47176" y="3168802"/>
                <a:ext cx="6499728" cy="122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76" y="3168802"/>
                <a:ext cx="6499728" cy="12285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5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7"/>
          <p:cNvSpPr>
            <a:spLocks noChangeArrowheads="1"/>
          </p:cNvSpPr>
          <p:nvPr/>
        </p:nvSpPr>
        <p:spPr bwMode="auto">
          <a:xfrm>
            <a:off x="914399" y="1753962"/>
            <a:ext cx="105096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200" dirty="0">
                <a:solidFill>
                  <a:srgbClr val="FFFF00"/>
                </a:solidFill>
              </a:rPr>
              <a:t>定义</a:t>
            </a:r>
            <a:r>
              <a:rPr lang="en-US" altLang="zh-CN" sz="3200" dirty="0"/>
              <a:t>   </a:t>
            </a:r>
            <a:r>
              <a:rPr lang="zh-CN" altLang="en-US" sz="3200" dirty="0"/>
              <a:t>一棵</a:t>
            </a:r>
            <a:r>
              <a:rPr lang="en-US" altLang="zh-CN" sz="3200" dirty="0"/>
              <a:t>m</a:t>
            </a:r>
            <a:r>
              <a:rPr lang="zh-CN" altLang="en-US" sz="3200" dirty="0"/>
              <a:t>阶</a:t>
            </a:r>
            <a:r>
              <a:rPr lang="en-US" altLang="zh-CN" sz="3200" dirty="0"/>
              <a:t>B-</a:t>
            </a:r>
            <a:r>
              <a:rPr lang="zh-CN" altLang="en-US" sz="3200" dirty="0"/>
              <a:t>树是</a:t>
            </a:r>
            <a:r>
              <a:rPr lang="zh-CN" altLang="en-US" sz="3200" dirty="0">
                <a:solidFill>
                  <a:srgbClr val="FFFF00"/>
                </a:solidFill>
              </a:rPr>
              <a:t>一棵</a:t>
            </a:r>
            <a:r>
              <a:rPr lang="en-US" altLang="zh-CN" sz="3200" dirty="0">
                <a:solidFill>
                  <a:srgbClr val="FFFF00"/>
                </a:solidFill>
              </a:rPr>
              <a:t>m</a:t>
            </a:r>
            <a:r>
              <a:rPr lang="zh-CN" altLang="en-US" sz="3200" dirty="0">
                <a:solidFill>
                  <a:srgbClr val="FFFF00"/>
                </a:solidFill>
              </a:rPr>
              <a:t>叉搜索树</a:t>
            </a:r>
            <a:r>
              <a:rPr lang="zh-CN" altLang="en-US" sz="3200" dirty="0"/>
              <a:t>，它或者是空</a:t>
            </a:r>
            <a:r>
              <a:rPr lang="en-US" altLang="zh-CN" sz="3200" dirty="0"/>
              <a:t>B-</a:t>
            </a:r>
            <a:r>
              <a:rPr lang="zh-CN" altLang="en-US" sz="3200" dirty="0"/>
              <a:t>树，或者是满足下列特性的树：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dirty="0"/>
              <a:t>⑴ 根结点</a:t>
            </a:r>
            <a:r>
              <a:rPr lang="zh-CN" altLang="en-US" sz="3200" dirty="0">
                <a:solidFill>
                  <a:srgbClr val="FFFF00"/>
                </a:solidFill>
              </a:rPr>
              <a:t>至少有两个</a:t>
            </a:r>
            <a:r>
              <a:rPr lang="zh-CN" altLang="en-US" sz="3200" dirty="0"/>
              <a:t>孩子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dirty="0"/>
              <a:t>⑵ 除根结点和失败结点外的所有结点</a:t>
            </a:r>
            <a:r>
              <a:rPr lang="zh-CN" altLang="en-US" sz="3200" dirty="0">
                <a:solidFill>
                  <a:srgbClr val="FFFF00"/>
                </a:solidFill>
              </a:rPr>
              <a:t>至少</a:t>
            </a:r>
            <a:r>
              <a:rPr lang="zh-CN" altLang="en-US" sz="3200" dirty="0"/>
              <a:t>有</a:t>
            </a:r>
            <a:r>
              <a:rPr kumimoji="1" lang="zh-CN" alt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3200" dirty="0">
                <a:solidFill>
                  <a:srgbClr val="FFFF00"/>
                </a:solidFill>
              </a:rPr>
              <a:t>m/2</a:t>
            </a:r>
            <a:r>
              <a:rPr kumimoji="1" lang="en-US" altLang="zh-CN" sz="3200" dirty="0">
                <a:solidFill>
                  <a:srgbClr val="FFFF00"/>
                </a:solidFill>
                <a:sym typeface="Symbol" panose="05050102010706020507" pitchFamily="18" charset="2"/>
              </a:rPr>
              <a:t></a:t>
            </a:r>
            <a:r>
              <a:rPr lang="zh-CN" altLang="en-US" sz="3200" dirty="0"/>
              <a:t>个孩子。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dirty="0"/>
              <a:t>⑶ 所有失败结点均在同一层上。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07034" y="3262067"/>
            <a:ext cx="42438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根结点可以只有一个元素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9015" y="4616284"/>
            <a:ext cx="424380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其他结点可能不允许只有一个元素，比如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3235" y="5293392"/>
            <a:ext cx="202311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考虑均衡性</a:t>
            </a:r>
          </a:p>
        </p:txBody>
      </p:sp>
    </p:spTree>
    <p:extLst>
      <p:ext uri="{BB962C8B-B14F-4D97-AF65-F5344CB8AC3E}">
        <p14:creationId xmlns:p14="http://schemas.microsoft.com/office/powerpoint/2010/main" val="41059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5"/>
          <p:cNvSpPr txBox="1">
            <a:spLocks noChangeArrowheads="1"/>
          </p:cNvSpPr>
          <p:nvPr/>
        </p:nvSpPr>
        <p:spPr bwMode="auto">
          <a:xfrm>
            <a:off x="234528" y="3890717"/>
            <a:ext cx="1170906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从定义中可以得到，一棵</a:t>
            </a:r>
            <a:r>
              <a:rPr lang="en-US" altLang="zh-CN" sz="2800" dirty="0"/>
              <a:t>m</a:t>
            </a:r>
            <a:r>
              <a:rPr lang="zh-CN" altLang="en-US" sz="2800" dirty="0"/>
              <a:t>阶</a:t>
            </a:r>
            <a:r>
              <a:rPr lang="en-US" altLang="zh-CN" sz="2800" dirty="0"/>
              <a:t>B-</a:t>
            </a:r>
            <a:r>
              <a:rPr lang="zh-CN" altLang="en-US" sz="2800" dirty="0"/>
              <a:t>树中</a:t>
            </a:r>
          </a:p>
          <a:p>
            <a:pPr eaLnBrk="1" hangingPunct="1">
              <a:lnSpc>
                <a:spcPct val="130000"/>
              </a:lnSpc>
              <a:buFontTx/>
              <a:buAutoNum type="arabicParenBoth"/>
            </a:pPr>
            <a:r>
              <a:rPr lang="zh-CN" altLang="en-US" sz="2800" dirty="0"/>
              <a:t>一个结点</a:t>
            </a:r>
            <a:r>
              <a:rPr lang="zh-CN" altLang="en-US" sz="2800" dirty="0">
                <a:solidFill>
                  <a:srgbClr val="FFFF00"/>
                </a:solidFill>
              </a:rPr>
              <a:t>最多</a:t>
            </a:r>
            <a:r>
              <a:rPr lang="zh-CN" altLang="en-US" sz="2800" dirty="0"/>
              <a:t>有</a:t>
            </a:r>
            <a:r>
              <a:rPr lang="en-US" altLang="zh-CN" sz="2800" dirty="0"/>
              <a:t>m</a:t>
            </a:r>
            <a:r>
              <a:rPr lang="zh-CN" altLang="en-US" sz="2800" dirty="0"/>
              <a:t>个孩子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rgbClr val="FFFF00"/>
                </a:solidFill>
              </a:rPr>
              <a:t>m-1</a:t>
            </a:r>
            <a:r>
              <a:rPr lang="zh-CN" altLang="en-US" sz="2800" dirty="0">
                <a:solidFill>
                  <a:srgbClr val="FFFF00"/>
                </a:solidFill>
              </a:rPr>
              <a:t>个关键字</a:t>
            </a:r>
            <a:br>
              <a:rPr lang="zh-CN" altLang="en-US" sz="2800" dirty="0"/>
            </a:br>
            <a:r>
              <a:rPr lang="en-US" altLang="zh-CN" sz="2800" dirty="0"/>
              <a:t>(2)</a:t>
            </a:r>
            <a:r>
              <a:rPr lang="zh-CN" altLang="en-US" sz="2800" dirty="0"/>
              <a:t>除根结点和失败结点外每个结点</a:t>
            </a:r>
            <a:r>
              <a:rPr lang="zh-CN" altLang="en-US" sz="2800" dirty="0">
                <a:solidFill>
                  <a:srgbClr val="FFFF00"/>
                </a:solidFill>
              </a:rPr>
              <a:t>最少</a:t>
            </a:r>
            <a:r>
              <a:rPr lang="zh-CN" altLang="en-US" sz="2800" dirty="0"/>
              <a:t>有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个孩子， 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-1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个关键字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(3)</a:t>
            </a:r>
            <a:r>
              <a:rPr kumimoji="1" lang="zh-CN" altLang="en-US" sz="2800" dirty="0">
                <a:sym typeface="Symbol" panose="05050102010706020507" pitchFamily="18" charset="2"/>
              </a:rPr>
              <a:t>根结点最少有</a:t>
            </a:r>
            <a:r>
              <a:rPr kumimoji="1" lang="en-US" altLang="zh-CN" sz="2800" dirty="0">
                <a:sym typeface="Symbol" panose="05050102010706020507" pitchFamily="18" charset="2"/>
              </a:rPr>
              <a:t>2</a:t>
            </a:r>
            <a:r>
              <a:rPr kumimoji="1" lang="zh-CN" altLang="en-US" sz="2800" dirty="0">
                <a:sym typeface="Symbol" panose="05050102010706020507" pitchFamily="18" charset="2"/>
              </a:rPr>
              <a:t>个孩子</a:t>
            </a:r>
            <a:br>
              <a:rPr kumimoji="1" lang="zh-CN" altLang="en-US" sz="2800" dirty="0">
                <a:sym typeface="Symbol" panose="05050102010706020507" pitchFamily="18" charset="2"/>
              </a:rPr>
            </a:br>
            <a:r>
              <a:rPr lang="en-US" altLang="zh-CN" sz="2800" dirty="0"/>
              <a:t>(4) </a:t>
            </a:r>
            <a:r>
              <a:rPr lang="zh-CN" altLang="en-US" sz="2800" dirty="0"/>
              <a:t>所有失败结点均在同一层上，</a:t>
            </a:r>
            <a:r>
              <a:rPr lang="zh-CN" altLang="en-US" sz="2800" dirty="0">
                <a:solidFill>
                  <a:srgbClr val="FF0000"/>
                </a:solidFill>
              </a:rPr>
              <a:t>失败结点的双亲是叶子结点</a:t>
            </a:r>
          </a:p>
        </p:txBody>
      </p:sp>
      <p:grpSp>
        <p:nvGrpSpPr>
          <p:cNvPr id="72707" name="Group 6"/>
          <p:cNvGrpSpPr>
            <a:grpSpLocks/>
          </p:cNvGrpSpPr>
          <p:nvPr/>
        </p:nvGrpSpPr>
        <p:grpSpPr bwMode="auto">
          <a:xfrm>
            <a:off x="631742" y="430212"/>
            <a:ext cx="5327650" cy="2447925"/>
            <a:chOff x="1247" y="527"/>
            <a:chExt cx="3356" cy="1542"/>
          </a:xfrm>
        </p:grpSpPr>
        <p:sp>
          <p:nvSpPr>
            <p:cNvPr id="72709" name="AutoShape 7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72710" name="AutoShape 8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72711" name="AutoShape 9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72712" name="AutoShape 10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72713" name="AutoShape 11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2714" name="AutoShape 12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72715" name="AutoShape 13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72716" name="AutoShape 14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99</a:t>
              </a:r>
            </a:p>
          </p:txBody>
        </p:sp>
        <p:sp>
          <p:nvSpPr>
            <p:cNvPr id="72717" name="Line 15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Freeform 16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Freeform 17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Freeform 18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Freeform 19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Freeform 20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Freeform 21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24" name="Group 22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72758" name="Rectangle 2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59" name="Line 2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25" name="Group 25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72756" name="Rectangle 2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57" name="Line 2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26" name="Group 28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72754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55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27" name="Group 31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72752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53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28" name="Group 34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72750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51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29" name="Group 37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72748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49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30" name="Group 40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72746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47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31" name="Group 43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72744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45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32" name="Group 46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72742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43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33" name="Group 49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72740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41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34" name="Group 52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72738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39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35" name="Group 55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72736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737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708" name="Text Box 58"/>
          <p:cNvSpPr txBox="1">
            <a:spLocks noChangeArrowheads="1"/>
          </p:cNvSpPr>
          <p:nvPr/>
        </p:nvSpPr>
        <p:spPr bwMode="auto">
          <a:xfrm>
            <a:off x="4282992" y="457210"/>
            <a:ext cx="1368425" cy="45720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 </a:t>
            </a: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6556292" y="-56343"/>
            <a:ext cx="5343650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拿到一个</a:t>
            </a:r>
            <a:r>
              <a:rPr lang="en-US" altLang="zh-CN" sz="2800" dirty="0"/>
              <a:t>B-</a:t>
            </a:r>
            <a:r>
              <a:rPr lang="zh-CN" altLang="en-US" sz="2800" dirty="0"/>
              <a:t>树，进行检查工作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(1)</a:t>
            </a:r>
            <a:r>
              <a:rPr lang="zh-CN" altLang="en-US" sz="2800" dirty="0"/>
              <a:t>首先看</a:t>
            </a:r>
            <a:r>
              <a:rPr lang="en-US" altLang="zh-CN" sz="2800" dirty="0"/>
              <a:t>m</a:t>
            </a:r>
            <a:r>
              <a:rPr lang="zh-CN" altLang="en-US" sz="2800" dirty="0"/>
              <a:t>是多少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(2)</a:t>
            </a:r>
            <a:r>
              <a:rPr lang="zh-CN" altLang="en-US" sz="2800" dirty="0"/>
              <a:t>计算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是多少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dirty="0">
                <a:sym typeface="Symbol" panose="05050102010706020507" pitchFamily="18" charset="2"/>
              </a:rPr>
              <a:t>(3)</a:t>
            </a:r>
            <a:r>
              <a:rPr kumimoji="1" lang="zh-CN" altLang="en-US" sz="2800" dirty="0">
                <a:sym typeface="Symbol" panose="05050102010706020507" pitchFamily="18" charset="2"/>
              </a:rPr>
              <a:t>查看每个结点（根结点除外）的孩子数量有没有少于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，或超过</a:t>
            </a:r>
            <a:r>
              <a:rPr kumimoji="1" lang="en-US" altLang="zh-CN" sz="2800" dirty="0">
                <a:sym typeface="Symbol" panose="05050102010706020507" pitchFamily="18" charset="2"/>
              </a:rPr>
              <a:t>m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dirty="0">
                <a:sym typeface="Symbol" panose="05050102010706020507" pitchFamily="18" charset="2"/>
              </a:rPr>
              <a:t>(4)</a:t>
            </a:r>
            <a:r>
              <a:rPr kumimoji="1" lang="zh-CN" altLang="en-US" sz="2800" dirty="0">
                <a:sym typeface="Symbol" panose="05050102010706020507" pitchFamily="18" charset="2"/>
              </a:rPr>
              <a:t>查看每个结点的关键字数量是否是孩子数量</a:t>
            </a:r>
            <a:r>
              <a:rPr kumimoji="1" lang="en-US" altLang="zh-CN" sz="2800" dirty="0">
                <a:sym typeface="Symbol" panose="05050102010706020507" pitchFamily="18" charset="2"/>
              </a:rPr>
              <a:t>-1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38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3158" y="2303813"/>
            <a:ext cx="1045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思考：为什么要限制孩子数量不能太少</a:t>
            </a:r>
            <a:r>
              <a:rPr kumimoji="1"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2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7"/>
          <p:cNvSpPr>
            <a:spLocks noChangeArrowheads="1"/>
          </p:cNvSpPr>
          <p:nvPr/>
        </p:nvSpPr>
        <p:spPr bwMode="auto">
          <a:xfrm>
            <a:off x="1294410" y="1384486"/>
            <a:ext cx="980901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性质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树失败结点的总数是</a:t>
            </a:r>
            <a:r>
              <a:rPr lang="en-US" altLang="zh-CN" sz="3200" dirty="0"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cs typeface="Times New Roman" panose="02020603050405020304" pitchFamily="18" charset="0"/>
              </a:rPr>
              <a:t>，那么，一棵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树包含的</a:t>
            </a:r>
            <a:r>
              <a:rPr lang="zh-CN" altLang="en-US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元素总数</a:t>
            </a:r>
            <a:r>
              <a:rPr lang="en-US" altLang="zh-CN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树的失败结点的总数</a:t>
            </a:r>
            <a:r>
              <a:rPr lang="en-US" altLang="zh-CN" sz="3200" dirty="0"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cs typeface="Times New Roman" panose="02020603050405020304" pitchFamily="18" charset="0"/>
              </a:rPr>
              <a:t>减一，即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3200" dirty="0">
                <a:cs typeface="Times New Roman" panose="02020603050405020304" pitchFamily="18" charset="0"/>
              </a:rPr>
              <a:t>N = s - 1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树的性质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38543" y="4181380"/>
            <a:ext cx="4032250" cy="1025585"/>
            <a:chOff x="1438543" y="4181380"/>
            <a:chExt cx="4032250" cy="1025585"/>
          </a:xfrm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1438543" y="4181380"/>
              <a:ext cx="4032250" cy="977900"/>
              <a:chOff x="2699" y="255"/>
              <a:chExt cx="2540" cy="616"/>
            </a:xfrm>
          </p:grpSpPr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2789" y="255"/>
                <a:ext cx="2087" cy="273"/>
              </a:xfrm>
              <a:prstGeom prst="roundRect">
                <a:avLst>
                  <a:gd name="adj" fmla="val 3369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k</a:t>
                </a:r>
                <a:r>
                  <a:rPr lang="en-US" altLang="zh-CN" baseline="-25000">
                    <a:solidFill>
                      <a:srgbClr val="00FF00"/>
                    </a:solidFill>
                  </a:rPr>
                  <a:t>1</a:t>
                </a:r>
                <a:r>
                  <a:rPr lang="en-US" altLang="zh-CN"/>
                  <a:t>   k</a:t>
                </a:r>
                <a:r>
                  <a:rPr lang="en-US" altLang="zh-CN" baseline="-25000"/>
                  <a:t>2  </a:t>
                </a:r>
                <a:r>
                  <a:rPr lang="en-US" altLang="zh-CN"/>
                  <a:t>…  k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   k</a:t>
                </a:r>
                <a:r>
                  <a:rPr lang="en-US" altLang="zh-CN" baseline="-25000"/>
                  <a:t>i+1</a:t>
                </a:r>
                <a:r>
                  <a:rPr lang="en-US" altLang="zh-CN"/>
                  <a:t> …. k</a:t>
                </a:r>
                <a:r>
                  <a:rPr lang="en-US" altLang="zh-CN" baseline="-25000">
                    <a:solidFill>
                      <a:srgbClr val="00FF00"/>
                    </a:solidFill>
                  </a:rPr>
                  <a:t>n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789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107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407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3697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969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286" y="39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558" y="39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843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2699" y="619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2977" y="619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288" y="619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105" y="618"/>
                <a:ext cx="4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/>
                  <a:t>i+1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4785" y="618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>
                    <a:solidFill>
                      <a:srgbClr val="FFFF00"/>
                    </a:solidFill>
                  </a:rPr>
                  <a:t>n</a:t>
                </a:r>
              </a:p>
            </p:txBody>
          </p:sp>
        </p:grp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238768" y="4806855"/>
              <a:ext cx="3898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i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13680" y="3705239"/>
            <a:ext cx="5723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一个结点的指针数量为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，则其保存元素数量为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x-1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求解：指针总数为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，则非失败的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个结点的元素数量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是多少？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N=t-n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7"/>
          <p:cNvSpPr>
            <a:spLocks noChangeArrowheads="1"/>
          </p:cNvSpPr>
          <p:nvPr/>
        </p:nvSpPr>
        <p:spPr bwMode="auto">
          <a:xfrm>
            <a:off x="1294410" y="1384486"/>
            <a:ext cx="980901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性质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树失败结点的总数是</a:t>
            </a:r>
            <a:r>
              <a:rPr lang="en-US" altLang="zh-CN" sz="3200" dirty="0"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cs typeface="Times New Roman" panose="02020603050405020304" pitchFamily="18" charset="0"/>
              </a:rPr>
              <a:t>，那么，一棵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树包含的</a:t>
            </a:r>
            <a:r>
              <a:rPr lang="zh-CN" altLang="en-US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元素总数</a:t>
            </a:r>
            <a:r>
              <a:rPr lang="en-US" altLang="zh-CN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树的失败结点的总数</a:t>
            </a:r>
            <a:r>
              <a:rPr lang="en-US" altLang="zh-CN" sz="3200" dirty="0"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cs typeface="Times New Roman" panose="02020603050405020304" pitchFamily="18" charset="0"/>
              </a:rPr>
              <a:t>减一，即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3200" dirty="0">
                <a:cs typeface="Times New Roman" panose="02020603050405020304" pitchFamily="18" charset="0"/>
              </a:rPr>
              <a:t>N = s - 1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树的高度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51265" y="4044050"/>
            <a:ext cx="57239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指针总数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、失败结点个数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，非失败结点数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之间有什么关系？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t=n+s-1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279152" y="3604660"/>
            <a:ext cx="5327650" cy="2447925"/>
            <a:chOff x="1247" y="527"/>
            <a:chExt cx="3356" cy="1542"/>
          </a:xfrm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35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30" name="AutoShape 11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32" name="AutoShape 13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33" name="AutoShape 14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75" name="Rectangle 2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25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4" name="Line 2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28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71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31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69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" name="Group 34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6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" name="Group 40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63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43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61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59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0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8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55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4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64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7"/>
          <p:cNvSpPr>
            <a:spLocks noChangeArrowheads="1"/>
          </p:cNvSpPr>
          <p:nvPr/>
        </p:nvSpPr>
        <p:spPr bwMode="auto">
          <a:xfrm>
            <a:off x="1294410" y="1384486"/>
            <a:ext cx="980901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性质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树失败结点的总数是</a:t>
            </a:r>
            <a:r>
              <a:rPr lang="en-US" altLang="zh-CN" sz="3200" dirty="0"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cs typeface="Times New Roman" panose="02020603050405020304" pitchFamily="18" charset="0"/>
              </a:rPr>
              <a:t>，那么，一棵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树包含的</a:t>
            </a:r>
            <a:r>
              <a:rPr lang="zh-CN" altLang="en-US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元素总数</a:t>
            </a:r>
            <a:r>
              <a:rPr lang="en-US" altLang="zh-CN" sz="3200" dirty="0">
                <a:solidFill>
                  <a:srgbClr val="FFFF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cs typeface="Times New Roman" panose="02020603050405020304" pitchFamily="18" charset="0"/>
              </a:rPr>
              <a:t>B-</a:t>
            </a:r>
            <a:r>
              <a:rPr lang="zh-CN" altLang="en-US" sz="3200" dirty="0">
                <a:cs typeface="Times New Roman" panose="02020603050405020304" pitchFamily="18" charset="0"/>
              </a:rPr>
              <a:t>树的失败结点的总数</a:t>
            </a:r>
            <a:r>
              <a:rPr lang="en-US" altLang="zh-CN" sz="3200" dirty="0"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cs typeface="Times New Roman" panose="02020603050405020304" pitchFamily="18" charset="0"/>
              </a:rPr>
              <a:t>减一，即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3200" dirty="0">
                <a:cs typeface="Times New Roman" panose="02020603050405020304" pitchFamily="18" charset="0"/>
              </a:rPr>
              <a:t>N = s - 1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树的高度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45191" y="3969013"/>
            <a:ext cx="57239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N=t-n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t=n+s-1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931192" y="4447755"/>
            <a:ext cx="1151906" cy="42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70384" y="4305518"/>
            <a:ext cx="1447832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s - 1</a:t>
            </a:r>
          </a:p>
        </p:txBody>
      </p:sp>
    </p:spTree>
    <p:extLst>
      <p:ext uri="{BB962C8B-B14F-4D97-AF65-F5344CB8AC3E}">
        <p14:creationId xmlns:p14="http://schemas.microsoft.com/office/powerpoint/2010/main" val="155113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07296" y="418832"/>
            <a:ext cx="7127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FF00"/>
                </a:solidFill>
              </a:rPr>
              <a:t>定理</a:t>
            </a:r>
            <a:r>
              <a:rPr lang="en-US" altLang="zh-CN" sz="3200" dirty="0"/>
              <a:t>  N</a:t>
            </a:r>
            <a:r>
              <a:rPr lang="zh-CN" altLang="en-US" sz="3200" dirty="0"/>
              <a:t>个元素的</a:t>
            </a:r>
            <a:r>
              <a:rPr lang="en-US" altLang="zh-CN" sz="3200" dirty="0"/>
              <a:t>m</a:t>
            </a:r>
            <a:r>
              <a:rPr lang="zh-CN" altLang="en-US" sz="3200" dirty="0"/>
              <a:t>阶</a:t>
            </a:r>
            <a:r>
              <a:rPr lang="en-US" altLang="zh-CN" sz="3200" dirty="0"/>
              <a:t>B-</a:t>
            </a:r>
            <a:r>
              <a:rPr lang="zh-CN" altLang="en-US" sz="3200" dirty="0"/>
              <a:t>树的高度</a:t>
            </a:r>
            <a:r>
              <a:rPr lang="en-US" altLang="zh-CN" sz="3200" dirty="0"/>
              <a:t>h</a:t>
            </a:r>
            <a:r>
              <a:rPr lang="zh-CN" altLang="en-US" sz="3200" dirty="0"/>
              <a:t>有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02863"/>
              </p:ext>
            </p:extLst>
          </p:nvPr>
        </p:nvGraphicFramePr>
        <p:xfrm>
          <a:off x="7935171" y="279419"/>
          <a:ext cx="3311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公式" r:id="rId3" imgW="1346040" imgH="393480" progId="Equation.3">
                  <p:embed/>
                </p:oleObj>
              </mc:Choice>
              <mc:Fallback>
                <p:oleObj name="公式" r:id="rId3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171" y="279419"/>
                        <a:ext cx="33115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10831" y="1377141"/>
            <a:ext cx="1135073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dirty="0"/>
              <a:t> </a:t>
            </a:r>
            <a:r>
              <a:rPr kumimoji="1" lang="zh-CN" altLang="en-US" sz="2800" dirty="0"/>
              <a:t>证明：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dirty="0"/>
              <a:t>设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阶</a:t>
            </a:r>
            <a:r>
              <a:rPr kumimoji="1" lang="en-US" altLang="zh-CN" sz="2800" dirty="0"/>
              <a:t>B-</a:t>
            </a:r>
            <a:r>
              <a:rPr kumimoji="1" lang="zh-CN" altLang="en-US" sz="2800" dirty="0"/>
              <a:t>树有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个元素，则失败结点的个数为</a:t>
            </a:r>
            <a:r>
              <a:rPr kumimoji="1" lang="en-US" altLang="zh-CN" sz="2800" dirty="0"/>
              <a:t>N+1</a:t>
            </a:r>
            <a:r>
              <a:rPr kumimoji="1" lang="zh-CN" altLang="en-US" sz="2800" dirty="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dirty="0"/>
              <a:t>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层为根结点，根结点至少有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个孩子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dirty="0"/>
              <a:t>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层至少有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个结点，每个节点至少有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个孩子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dirty="0">
                <a:sym typeface="Symbol" panose="05050102010706020507" pitchFamily="18" charset="2"/>
              </a:rPr>
              <a:t>第</a:t>
            </a:r>
            <a:r>
              <a:rPr kumimoji="1" lang="en-US" altLang="zh-CN" sz="2800" dirty="0">
                <a:sym typeface="Symbol" panose="05050102010706020507" pitchFamily="18" charset="2"/>
              </a:rPr>
              <a:t>3</a:t>
            </a:r>
            <a:r>
              <a:rPr kumimoji="1" lang="zh-CN" altLang="en-US" sz="2800" dirty="0">
                <a:sym typeface="Symbol" panose="05050102010706020507" pitchFamily="18" charset="2"/>
              </a:rPr>
              <a:t>层至少</a:t>
            </a:r>
            <a:r>
              <a:rPr kumimoji="1" lang="en-US" altLang="zh-CN" sz="2800" dirty="0">
                <a:sym typeface="Symbol" panose="05050102010706020507" pitchFamily="18" charset="2"/>
              </a:rPr>
              <a:t>2</a:t>
            </a:r>
            <a:r>
              <a:rPr kumimoji="1" lang="en-US" altLang="en-US" sz="2800" dirty="0">
                <a:sym typeface="Symbol" panose="05050102010706020507" pitchFamily="18" charset="2"/>
              </a:rPr>
              <a:t>×</a:t>
            </a:r>
            <a:r>
              <a:rPr kumimoji="1" lang="zh-CN" altLang="en-US" sz="2800" dirty="0">
                <a:sym typeface="Symbol" panose="05050102010706020507" pitchFamily="18" charset="2"/>
              </a:rPr>
              <a:t> 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个结点，每个结点</a:t>
            </a:r>
            <a:r>
              <a:rPr kumimoji="1" lang="zh-CN" altLang="en-US" sz="2800" dirty="0"/>
              <a:t>至少有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个孩子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dirty="0"/>
              <a:t>第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层至少</a:t>
            </a:r>
            <a:r>
              <a:rPr kumimoji="1" lang="en-US" altLang="zh-CN" sz="2800" dirty="0">
                <a:sym typeface="Symbol" panose="05050102010706020507" pitchFamily="18" charset="2"/>
              </a:rPr>
              <a:t>2</a:t>
            </a:r>
            <a:r>
              <a:rPr kumimoji="1" lang="en-US" altLang="en-US" sz="2800" dirty="0">
                <a:sym typeface="Symbol" panose="05050102010706020507" pitchFamily="18" charset="2"/>
              </a:rPr>
              <a:t>×</a:t>
            </a:r>
            <a:r>
              <a:rPr kumimoji="1" lang="zh-CN" altLang="en-US" sz="2800" dirty="0">
                <a:sym typeface="Symbol" panose="05050102010706020507" pitchFamily="18" charset="2"/>
              </a:rPr>
              <a:t> 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en-US" altLang="en-US" sz="2800" dirty="0">
                <a:sym typeface="Symbol" panose="05050102010706020507" pitchFamily="18" charset="2"/>
              </a:rPr>
              <a:t> ×</a:t>
            </a:r>
            <a:r>
              <a:rPr kumimoji="1" lang="zh-CN" altLang="en-US" sz="2800" dirty="0">
                <a:sym typeface="Symbol" panose="05050102010706020507" pitchFamily="18" charset="2"/>
              </a:rPr>
              <a:t> 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en-US" altLang="en-US" sz="2800" dirty="0"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ym typeface="Symbol" panose="05050102010706020507" pitchFamily="18" charset="2"/>
              </a:rPr>
              <a:t>个结点，每个结点</a:t>
            </a:r>
            <a:r>
              <a:rPr kumimoji="1" lang="zh-CN" altLang="en-US" sz="2800" dirty="0"/>
              <a:t>至少有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个孩子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dirty="0"/>
              <a:t>第</a:t>
            </a:r>
            <a:r>
              <a:rPr kumimoji="1" lang="en-US" altLang="zh-CN" sz="2800" dirty="0"/>
              <a:t>h+1</a:t>
            </a:r>
            <a:r>
              <a:rPr kumimoji="1" lang="zh-CN" altLang="en-US" sz="2800" dirty="0"/>
              <a:t>层至少</a:t>
            </a:r>
            <a:r>
              <a:rPr kumimoji="1" lang="en-US" altLang="zh-CN" sz="2800" dirty="0">
                <a:sym typeface="Symbol" panose="05050102010706020507" pitchFamily="18" charset="2"/>
              </a:rPr>
              <a:t>2</a:t>
            </a:r>
            <a:r>
              <a:rPr kumimoji="1" lang="en-US" altLang="en-US" sz="2800" dirty="0">
                <a:sym typeface="Symbol" panose="05050102010706020507" pitchFamily="18" charset="2"/>
              </a:rPr>
              <a:t>×</a:t>
            </a:r>
            <a:r>
              <a:rPr kumimoji="1" lang="en-US" altLang="zh-CN" sz="2800" dirty="0">
                <a:sym typeface="Symbol" panose="05050102010706020507" pitchFamily="18" charset="2"/>
              </a:rPr>
              <a:t>(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)</a:t>
            </a:r>
            <a:r>
              <a:rPr kumimoji="1" lang="en-US" altLang="zh-CN" sz="2800" baseline="30000" dirty="0">
                <a:sym typeface="Symbol" panose="05050102010706020507" pitchFamily="18" charset="2"/>
              </a:rPr>
              <a:t>h-1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个结点，该层全是失败结点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</a:pPr>
            <a:endParaRPr kumimoji="1" lang="zh-CN" altLang="en-US" sz="2800" dirty="0"/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06142"/>
              </p:ext>
            </p:extLst>
          </p:nvPr>
        </p:nvGraphicFramePr>
        <p:xfrm>
          <a:off x="4044435" y="6049570"/>
          <a:ext cx="2736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公式" r:id="rId5" imgW="1333440" imgH="241200" progId="Equation.3">
                  <p:embed/>
                </p:oleObj>
              </mc:Choice>
              <mc:Fallback>
                <p:oleObj name="公式" r:id="rId5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435" y="6049570"/>
                        <a:ext cx="2736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27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叉搜索树（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M&gt;2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叉搜索树 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31996" y="3165453"/>
            <a:ext cx="3603173" cy="2680819"/>
            <a:chOff x="2621409" y="3022949"/>
            <a:chExt cx="3603173" cy="2680819"/>
          </a:xfrm>
        </p:grpSpPr>
        <p:sp>
          <p:nvSpPr>
            <p:cNvPr id="5" name="椭圆 4"/>
            <p:cNvSpPr/>
            <p:nvPr/>
          </p:nvSpPr>
          <p:spPr>
            <a:xfrm>
              <a:off x="4232904" y="3022949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37256" y="3982902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/>
            <p:cNvCxnSpPr>
              <a:stCxn id="6" idx="0"/>
              <a:endCxn id="5" idx="3"/>
            </p:cNvCxnSpPr>
            <p:nvPr/>
          </p:nvCxnSpPr>
          <p:spPr>
            <a:xfrm flipV="1">
              <a:off x="3761256" y="3594062"/>
              <a:ext cx="566545" cy="3888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232904" y="3992980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8" idx="0"/>
              <a:endCxn id="5" idx="4"/>
            </p:cNvCxnSpPr>
            <p:nvPr/>
          </p:nvCxnSpPr>
          <p:spPr>
            <a:xfrm flipV="1">
              <a:off x="4556904" y="3692049"/>
              <a:ext cx="0" cy="3009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5024472" y="3982902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>
              <a:stCxn id="12" idx="0"/>
              <a:endCxn id="5" idx="5"/>
            </p:cNvCxnSpPr>
            <p:nvPr/>
          </p:nvCxnSpPr>
          <p:spPr>
            <a:xfrm flipH="1" flipV="1">
              <a:off x="4786007" y="3594062"/>
              <a:ext cx="562465" cy="3888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621409" y="5034668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37256" y="5034668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76582" y="4986697"/>
              <a:ext cx="648000" cy="66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>
              <a:stCxn id="18" idx="0"/>
              <a:endCxn id="6" idx="3"/>
            </p:cNvCxnSpPr>
            <p:nvPr/>
          </p:nvCxnSpPr>
          <p:spPr>
            <a:xfrm flipV="1">
              <a:off x="2945409" y="4554015"/>
              <a:ext cx="586744" cy="48065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" idx="0"/>
              <a:endCxn id="6" idx="4"/>
            </p:cNvCxnSpPr>
            <p:nvPr/>
          </p:nvCxnSpPr>
          <p:spPr>
            <a:xfrm flipV="1">
              <a:off x="3761256" y="4652002"/>
              <a:ext cx="0" cy="3826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0"/>
              <a:endCxn id="12" idx="5"/>
            </p:cNvCxnSpPr>
            <p:nvPr/>
          </p:nvCxnSpPr>
          <p:spPr>
            <a:xfrm flipH="1" flipV="1">
              <a:off x="5577575" y="4554015"/>
              <a:ext cx="323007" cy="4326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5759533" y="1791308"/>
            <a:ext cx="523701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搜索树必须能够表达某种顺序性</a:t>
            </a:r>
          </a:p>
        </p:txBody>
      </p:sp>
      <p:grpSp>
        <p:nvGrpSpPr>
          <p:cNvPr id="35" name="Group 82"/>
          <p:cNvGrpSpPr>
            <a:grpSpLocks/>
          </p:cNvGrpSpPr>
          <p:nvPr/>
        </p:nvGrpSpPr>
        <p:grpSpPr bwMode="auto">
          <a:xfrm>
            <a:off x="6057937" y="2812156"/>
            <a:ext cx="4867275" cy="3773488"/>
            <a:chOff x="1628" y="255"/>
            <a:chExt cx="3066" cy="2377"/>
          </a:xfrm>
        </p:grpSpPr>
        <p:grpSp>
          <p:nvGrpSpPr>
            <p:cNvPr id="36" name="Group 80"/>
            <p:cNvGrpSpPr>
              <a:grpSpLocks/>
            </p:cNvGrpSpPr>
            <p:nvPr/>
          </p:nvGrpSpPr>
          <p:grpSpPr bwMode="auto">
            <a:xfrm>
              <a:off x="1628" y="255"/>
              <a:ext cx="3066" cy="2041"/>
              <a:chOff x="1628" y="255"/>
              <a:chExt cx="3066" cy="2041"/>
            </a:xfrm>
          </p:grpSpPr>
          <p:sp>
            <p:nvSpPr>
              <p:cNvPr id="38" name="AutoShape 18"/>
              <p:cNvSpPr>
                <a:spLocks noChangeArrowheads="1"/>
              </p:cNvSpPr>
              <p:nvPr/>
            </p:nvSpPr>
            <p:spPr bwMode="auto">
              <a:xfrm>
                <a:off x="2563" y="255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35</a:t>
                </a:r>
              </a:p>
            </p:txBody>
          </p:sp>
          <p:sp>
            <p:nvSpPr>
              <p:cNvPr id="39" name="AutoShape 19"/>
              <p:cNvSpPr>
                <a:spLocks noChangeArrowheads="1"/>
              </p:cNvSpPr>
              <p:nvPr/>
            </p:nvSpPr>
            <p:spPr bwMode="auto">
              <a:xfrm>
                <a:off x="1628" y="748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18</a:t>
                </a:r>
              </a:p>
            </p:txBody>
          </p:sp>
          <p:sp>
            <p:nvSpPr>
              <p:cNvPr id="40" name="AutoShape 22"/>
              <p:cNvSpPr>
                <a:spLocks noChangeArrowheads="1"/>
              </p:cNvSpPr>
              <p:nvPr/>
            </p:nvSpPr>
            <p:spPr bwMode="auto">
              <a:xfrm>
                <a:off x="3289" y="742"/>
                <a:ext cx="635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43  78</a:t>
                </a:r>
              </a:p>
            </p:txBody>
          </p:sp>
          <p:sp>
            <p:nvSpPr>
              <p:cNvPr id="41" name="AutoShape 23"/>
              <p:cNvSpPr>
                <a:spLocks noChangeArrowheads="1"/>
              </p:cNvSpPr>
              <p:nvPr/>
            </p:nvSpPr>
            <p:spPr bwMode="auto">
              <a:xfrm>
                <a:off x="2563" y="1254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39</a:t>
                </a:r>
              </a:p>
            </p:txBody>
          </p:sp>
          <p:sp>
            <p:nvSpPr>
              <p:cNvPr id="42" name="AutoShape 24"/>
              <p:cNvSpPr>
                <a:spLocks noChangeArrowheads="1"/>
              </p:cNvSpPr>
              <p:nvPr/>
            </p:nvSpPr>
            <p:spPr bwMode="auto">
              <a:xfrm>
                <a:off x="3152" y="1253"/>
                <a:ext cx="952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47  53  64</a:t>
                </a:r>
              </a:p>
            </p:txBody>
          </p:sp>
          <p:sp>
            <p:nvSpPr>
              <p:cNvPr id="43" name="AutoShape 25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99</a:t>
                </a: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3627" y="884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2761" y="890"/>
                <a:ext cx="573" cy="361"/>
              </a:xfrm>
              <a:custGeom>
                <a:avLst/>
                <a:gdLst>
                  <a:gd name="T0" fmla="*/ 573 w 573"/>
                  <a:gd name="T1" fmla="*/ 0 h 361"/>
                  <a:gd name="T2" fmla="*/ 0 w 573"/>
                  <a:gd name="T3" fmla="*/ 361 h 361"/>
                  <a:gd name="T4" fmla="*/ 0 60000 65536"/>
                  <a:gd name="T5" fmla="*/ 0 60000 65536"/>
                  <a:gd name="T6" fmla="*/ 0 w 573"/>
                  <a:gd name="T7" fmla="*/ 0 h 361"/>
                  <a:gd name="T8" fmla="*/ 573 w 573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3" h="361">
                    <a:moveTo>
                      <a:pt x="573" y="0"/>
                    </a:moveTo>
                    <a:lnTo>
                      <a:pt x="0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3878" y="890"/>
                <a:ext cx="622" cy="361"/>
              </a:xfrm>
              <a:custGeom>
                <a:avLst/>
                <a:gdLst>
                  <a:gd name="T0" fmla="*/ 0 w 622"/>
                  <a:gd name="T1" fmla="*/ 0 h 361"/>
                  <a:gd name="T2" fmla="*/ 622 w 622"/>
                  <a:gd name="T3" fmla="*/ 361 h 361"/>
                  <a:gd name="T4" fmla="*/ 0 60000 65536"/>
                  <a:gd name="T5" fmla="*/ 0 60000 65536"/>
                  <a:gd name="T6" fmla="*/ 0 w 622"/>
                  <a:gd name="T7" fmla="*/ 0 h 361"/>
                  <a:gd name="T8" fmla="*/ 622 w 622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22" h="361">
                    <a:moveTo>
                      <a:pt x="0" y="0"/>
                    </a:moveTo>
                    <a:lnTo>
                      <a:pt x="622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1830" y="391"/>
                <a:ext cx="808" cy="351"/>
              </a:xfrm>
              <a:custGeom>
                <a:avLst/>
                <a:gdLst>
                  <a:gd name="T0" fmla="*/ 808 w 808"/>
                  <a:gd name="T1" fmla="*/ 0 h 351"/>
                  <a:gd name="T2" fmla="*/ 0 w 808"/>
                  <a:gd name="T3" fmla="*/ 351 h 351"/>
                  <a:gd name="T4" fmla="*/ 0 60000 65536"/>
                  <a:gd name="T5" fmla="*/ 0 60000 65536"/>
                  <a:gd name="T6" fmla="*/ 0 w 808"/>
                  <a:gd name="T7" fmla="*/ 0 h 351"/>
                  <a:gd name="T8" fmla="*/ 808 w 808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08" h="351">
                    <a:moveTo>
                      <a:pt x="808" y="0"/>
                    </a:moveTo>
                    <a:lnTo>
                      <a:pt x="0" y="3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2910" y="391"/>
                <a:ext cx="709" cy="351"/>
              </a:xfrm>
              <a:custGeom>
                <a:avLst/>
                <a:gdLst>
                  <a:gd name="T0" fmla="*/ 0 w 709"/>
                  <a:gd name="T1" fmla="*/ 0 h 351"/>
                  <a:gd name="T2" fmla="*/ 709 w 709"/>
                  <a:gd name="T3" fmla="*/ 351 h 351"/>
                  <a:gd name="T4" fmla="*/ 0 60000 65536"/>
                  <a:gd name="T5" fmla="*/ 0 60000 65536"/>
                  <a:gd name="T6" fmla="*/ 0 w 709"/>
                  <a:gd name="T7" fmla="*/ 0 h 351"/>
                  <a:gd name="T8" fmla="*/ 709 w 709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09" h="351">
                    <a:moveTo>
                      <a:pt x="0" y="0"/>
                    </a:moveTo>
                    <a:lnTo>
                      <a:pt x="709" y="3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" name="Group 33"/>
              <p:cNvGrpSpPr>
                <a:grpSpLocks/>
              </p:cNvGrpSpPr>
              <p:nvPr/>
            </p:nvGrpSpPr>
            <p:grpSpPr bwMode="auto">
              <a:xfrm>
                <a:off x="1655" y="890"/>
                <a:ext cx="91" cy="408"/>
                <a:chOff x="1247" y="1661"/>
                <a:chExt cx="91" cy="408"/>
              </a:xfrm>
            </p:grpSpPr>
            <p:sp>
              <p:nvSpPr>
                <p:cNvPr id="82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83" name="Line 35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36"/>
              <p:cNvGrpSpPr>
                <a:grpSpLocks/>
              </p:cNvGrpSpPr>
              <p:nvPr/>
            </p:nvGrpSpPr>
            <p:grpSpPr bwMode="auto">
              <a:xfrm>
                <a:off x="1927" y="890"/>
                <a:ext cx="91" cy="408"/>
                <a:chOff x="1247" y="1661"/>
                <a:chExt cx="91" cy="408"/>
              </a:xfrm>
            </p:grpSpPr>
            <p:sp>
              <p:nvSpPr>
                <p:cNvPr id="80" name="Rectangle 37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81" name="Line 38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48"/>
              <p:cNvGrpSpPr>
                <a:grpSpLocks/>
              </p:cNvGrpSpPr>
              <p:nvPr/>
            </p:nvGrpSpPr>
            <p:grpSpPr bwMode="auto">
              <a:xfrm>
                <a:off x="2865" y="1389"/>
                <a:ext cx="91" cy="408"/>
                <a:chOff x="1247" y="1661"/>
                <a:chExt cx="91" cy="408"/>
              </a:xfrm>
            </p:grpSpPr>
            <p:sp>
              <p:nvSpPr>
                <p:cNvPr id="78" name="Rectangle 49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" name="Line 50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4320" y="1389"/>
                <a:ext cx="91" cy="408"/>
                <a:chOff x="1247" y="1661"/>
                <a:chExt cx="91" cy="408"/>
              </a:xfrm>
            </p:grpSpPr>
            <p:sp>
              <p:nvSpPr>
                <p:cNvPr id="76" name="Rectangle 52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7" name="Line 53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54"/>
              <p:cNvGrpSpPr>
                <a:grpSpLocks/>
              </p:cNvGrpSpPr>
              <p:nvPr/>
            </p:nvGrpSpPr>
            <p:grpSpPr bwMode="auto">
              <a:xfrm>
                <a:off x="4592" y="1389"/>
                <a:ext cx="91" cy="408"/>
                <a:chOff x="1247" y="1661"/>
                <a:chExt cx="91" cy="408"/>
              </a:xfrm>
            </p:grpSpPr>
            <p:sp>
              <p:nvSpPr>
                <p:cNvPr id="74" name="Rectangle 55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Group 57"/>
              <p:cNvGrpSpPr>
                <a:grpSpLocks/>
              </p:cNvGrpSpPr>
              <p:nvPr/>
            </p:nvGrpSpPr>
            <p:grpSpPr bwMode="auto">
              <a:xfrm>
                <a:off x="3170" y="1389"/>
                <a:ext cx="91" cy="408"/>
                <a:chOff x="1247" y="1661"/>
                <a:chExt cx="91" cy="408"/>
              </a:xfrm>
            </p:grpSpPr>
            <p:sp>
              <p:nvSpPr>
                <p:cNvPr id="72" name="Rectangle 58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3" name="Line 59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60"/>
              <p:cNvGrpSpPr>
                <a:grpSpLocks/>
              </p:cNvGrpSpPr>
              <p:nvPr/>
            </p:nvGrpSpPr>
            <p:grpSpPr bwMode="auto">
              <a:xfrm>
                <a:off x="3442" y="1389"/>
                <a:ext cx="91" cy="408"/>
                <a:chOff x="1247" y="1661"/>
                <a:chExt cx="91" cy="408"/>
              </a:xfrm>
            </p:grpSpPr>
            <p:sp>
              <p:nvSpPr>
                <p:cNvPr id="70" name="Rectangle 61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" name="Line 62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63"/>
              <p:cNvGrpSpPr>
                <a:grpSpLocks/>
              </p:cNvGrpSpPr>
              <p:nvPr/>
            </p:nvGrpSpPr>
            <p:grpSpPr bwMode="auto">
              <a:xfrm>
                <a:off x="3730" y="1389"/>
                <a:ext cx="91" cy="408"/>
                <a:chOff x="1247" y="1661"/>
                <a:chExt cx="91" cy="408"/>
              </a:xfrm>
            </p:grpSpPr>
            <p:sp>
              <p:nvSpPr>
                <p:cNvPr id="68" name="Rectangle 64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" name="Line 65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66"/>
              <p:cNvGrpSpPr>
                <a:grpSpLocks/>
              </p:cNvGrpSpPr>
              <p:nvPr/>
            </p:nvGrpSpPr>
            <p:grpSpPr bwMode="auto">
              <a:xfrm>
                <a:off x="4002" y="1389"/>
                <a:ext cx="91" cy="408"/>
                <a:chOff x="1247" y="1661"/>
                <a:chExt cx="91" cy="408"/>
              </a:xfrm>
            </p:grpSpPr>
            <p:sp>
              <p:nvSpPr>
                <p:cNvPr id="66" name="Rectangle 67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7" name="Line 68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" name="AutoShape 69"/>
              <p:cNvSpPr>
                <a:spLocks noChangeArrowheads="1"/>
              </p:cNvSpPr>
              <p:nvPr/>
            </p:nvSpPr>
            <p:spPr bwMode="auto">
              <a:xfrm>
                <a:off x="2154" y="1752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36</a:t>
                </a:r>
              </a:p>
            </p:txBody>
          </p:sp>
          <p:sp>
            <p:nvSpPr>
              <p:cNvPr id="59" name="Freeform 70"/>
              <p:cNvSpPr>
                <a:spLocks/>
              </p:cNvSpPr>
              <p:nvPr/>
            </p:nvSpPr>
            <p:spPr bwMode="auto">
              <a:xfrm>
                <a:off x="2369" y="1375"/>
                <a:ext cx="264" cy="377"/>
              </a:xfrm>
              <a:custGeom>
                <a:avLst/>
                <a:gdLst>
                  <a:gd name="T0" fmla="*/ 264 w 264"/>
                  <a:gd name="T1" fmla="*/ 0 h 377"/>
                  <a:gd name="T2" fmla="*/ 0 w 264"/>
                  <a:gd name="T3" fmla="*/ 377 h 377"/>
                  <a:gd name="T4" fmla="*/ 0 60000 65536"/>
                  <a:gd name="T5" fmla="*/ 0 60000 65536"/>
                  <a:gd name="T6" fmla="*/ 0 w 264"/>
                  <a:gd name="T7" fmla="*/ 0 h 377"/>
                  <a:gd name="T8" fmla="*/ 264 w 264"/>
                  <a:gd name="T9" fmla="*/ 377 h 3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4" h="377">
                    <a:moveTo>
                      <a:pt x="264" y="0"/>
                    </a:moveTo>
                    <a:lnTo>
                      <a:pt x="0" y="377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" name="Group 71"/>
              <p:cNvGrpSpPr>
                <a:grpSpLocks/>
              </p:cNvGrpSpPr>
              <p:nvPr/>
            </p:nvGrpSpPr>
            <p:grpSpPr bwMode="auto">
              <a:xfrm>
                <a:off x="2188" y="1888"/>
                <a:ext cx="91" cy="408"/>
                <a:chOff x="1247" y="1661"/>
                <a:chExt cx="91" cy="408"/>
              </a:xfrm>
            </p:grpSpPr>
            <p:sp>
              <p:nvSpPr>
                <p:cNvPr id="64" name="Rectangle 72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5" name="Line 73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74"/>
              <p:cNvGrpSpPr>
                <a:grpSpLocks/>
              </p:cNvGrpSpPr>
              <p:nvPr/>
            </p:nvGrpSpPr>
            <p:grpSpPr bwMode="auto">
              <a:xfrm>
                <a:off x="2460" y="1888"/>
                <a:ext cx="91" cy="408"/>
                <a:chOff x="1247" y="1661"/>
                <a:chExt cx="91" cy="408"/>
              </a:xfrm>
            </p:grpSpPr>
            <p:sp>
              <p:nvSpPr>
                <p:cNvPr id="62" name="Rectangle 75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3" name="Line 76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Text Box 81"/>
            <p:cNvSpPr txBox="1">
              <a:spLocks noChangeArrowheads="1"/>
            </p:cNvSpPr>
            <p:nvPr/>
          </p:nvSpPr>
          <p:spPr bwMode="auto">
            <a:xfrm>
              <a:off x="2672" y="2344"/>
              <a:ext cx="1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四叉搜索树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8"/>
          <p:cNvSpPr txBox="1">
            <a:spLocks noChangeArrowheads="1"/>
          </p:cNvSpPr>
          <p:nvPr/>
        </p:nvSpPr>
        <p:spPr bwMode="auto">
          <a:xfrm>
            <a:off x="1242766" y="1290823"/>
            <a:ext cx="9801286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/>
              <a:t>         B-</a:t>
            </a:r>
            <a:r>
              <a:rPr lang="zh-CN" altLang="en-US" sz="3200" dirty="0"/>
              <a:t>树的搜索算法与</a:t>
            </a:r>
            <a:r>
              <a:rPr lang="en-US" altLang="zh-CN" sz="3200" dirty="0"/>
              <a:t>m</a:t>
            </a:r>
            <a:r>
              <a:rPr lang="zh-CN" altLang="en-US" sz="3200" dirty="0"/>
              <a:t>叉搜索树的搜索算法相同。但</a:t>
            </a:r>
            <a:r>
              <a:rPr lang="en-US" altLang="zh-CN" sz="3200" dirty="0"/>
              <a:t>B-</a:t>
            </a:r>
            <a:r>
              <a:rPr lang="zh-CN" altLang="en-US" sz="3200" dirty="0"/>
              <a:t>树搜索需执行的磁盘访问次数最多是</a:t>
            </a:r>
            <a:br>
              <a:rPr lang="zh-CN" altLang="en-US" sz="3200" dirty="0"/>
            </a:br>
            <a:r>
              <a:rPr lang="zh-CN" altLang="en-US" sz="3200" dirty="0"/>
              <a:t>       </a:t>
            </a:r>
            <a:r>
              <a:rPr lang="zh-CN" altLang="en-US" sz="3200" dirty="0">
                <a:solidFill>
                  <a:schemeClr val="folHlink"/>
                </a:solidFill>
              </a:rPr>
              <a:t>  </a:t>
            </a:r>
            <a:r>
              <a:rPr lang="en-US" altLang="zh-CN" sz="3200" dirty="0">
                <a:solidFill>
                  <a:srgbClr val="FFFF00"/>
                </a:solidFill>
              </a:rPr>
              <a:t>1+log</a:t>
            </a:r>
            <a:r>
              <a:rPr lang="en-US" altLang="zh-CN" sz="3200" baseline="-25000" dirty="0">
                <a:solidFill>
                  <a:srgbClr val="FFFF00"/>
                </a:solidFill>
              </a:rPr>
              <a:t> </a:t>
            </a:r>
            <a:r>
              <a:rPr kumimoji="1" lang="en-US" altLang="zh-CN" sz="3200" baseline="-250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3200" baseline="-25000" dirty="0">
                <a:solidFill>
                  <a:srgbClr val="FFFF00"/>
                </a:solidFill>
              </a:rPr>
              <a:t>m/2</a:t>
            </a:r>
            <a:r>
              <a:rPr kumimoji="1" lang="en-US" altLang="zh-CN" sz="3200" baseline="-25000" dirty="0">
                <a:solidFill>
                  <a:srgbClr val="FFFF00"/>
                </a:solidFill>
                <a:sym typeface="Symbol" panose="05050102010706020507" pitchFamily="18" charset="2"/>
              </a:rPr>
              <a:t> </a:t>
            </a:r>
            <a:r>
              <a:rPr lang="en-US" altLang="zh-CN" sz="3200" dirty="0">
                <a:solidFill>
                  <a:srgbClr val="FFFF00"/>
                </a:solidFill>
              </a:rPr>
              <a:t>((N+1)/2)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/>
              <a:t>        B-</a:t>
            </a:r>
            <a:r>
              <a:rPr lang="zh-CN" altLang="en-US" sz="3200" dirty="0"/>
              <a:t>树的每个结点可以看成一个有序表，在一个</a:t>
            </a:r>
            <a:r>
              <a:rPr lang="en-US" altLang="zh-CN" sz="3200" dirty="0"/>
              <a:t>B-</a:t>
            </a:r>
            <a:r>
              <a:rPr lang="zh-CN" altLang="en-US" sz="3200" dirty="0"/>
              <a:t>树结点中搜索时在内存中的搜索，因此可以采用顺序搜索和二分搜索等内搜索算法进行。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49234" y="5392663"/>
            <a:ext cx="4032250" cy="1025585"/>
            <a:chOff x="1438543" y="4181380"/>
            <a:chExt cx="4032250" cy="1025585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438543" y="4181380"/>
              <a:ext cx="4032250" cy="977900"/>
              <a:chOff x="2699" y="255"/>
              <a:chExt cx="2540" cy="616"/>
            </a:xfrm>
          </p:grpSpPr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>
                <a:off x="2789" y="255"/>
                <a:ext cx="2087" cy="273"/>
              </a:xfrm>
              <a:prstGeom prst="roundRect">
                <a:avLst>
                  <a:gd name="adj" fmla="val 3369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k</a:t>
                </a:r>
                <a:r>
                  <a:rPr lang="en-US" altLang="zh-CN" baseline="-25000" dirty="0">
                    <a:solidFill>
                      <a:srgbClr val="00FF00"/>
                    </a:solidFill>
                  </a:rPr>
                  <a:t>1</a:t>
                </a:r>
                <a:r>
                  <a:rPr lang="en-US" altLang="zh-CN" dirty="0"/>
                  <a:t>   k</a:t>
                </a:r>
                <a:r>
                  <a:rPr lang="en-US" altLang="zh-CN" baseline="-25000" dirty="0"/>
                  <a:t>2  </a:t>
                </a:r>
                <a:r>
                  <a:rPr lang="en-US" altLang="zh-CN" dirty="0"/>
                  <a:t>…  </a:t>
                </a:r>
                <a:r>
                  <a:rPr lang="en-US" altLang="zh-CN" dirty="0" err="1"/>
                  <a:t>k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   k</a:t>
                </a:r>
                <a:r>
                  <a:rPr lang="en-US" altLang="zh-CN" baseline="-25000" dirty="0"/>
                  <a:t>i+1</a:t>
                </a:r>
                <a:r>
                  <a:rPr lang="en-US" altLang="zh-CN" dirty="0"/>
                  <a:t> …. </a:t>
                </a:r>
                <a:r>
                  <a:rPr lang="en-US" altLang="zh-CN" dirty="0" err="1"/>
                  <a:t>k</a:t>
                </a:r>
                <a:r>
                  <a:rPr lang="en-US" altLang="zh-CN" baseline="-25000" dirty="0" err="1">
                    <a:solidFill>
                      <a:srgbClr val="00FF00"/>
                    </a:solidFill>
                  </a:rPr>
                  <a:t>n</a:t>
                </a:r>
                <a:endParaRPr lang="en-US" altLang="zh-CN" baseline="-25000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2789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3107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407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3697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3969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4286" y="39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4558" y="39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4843" y="39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2699" y="619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2977" y="619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3288" y="619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4105" y="618"/>
                <a:ext cx="4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/>
                  <a:t>i+1</a:t>
                </a:r>
              </a:p>
            </p:txBody>
          </p:sp>
          <p:sp>
            <p:nvSpPr>
              <p:cNvPr id="19" name="Rectangle 22"/>
              <p:cNvSpPr>
                <a:spLocks noChangeArrowheads="1"/>
              </p:cNvSpPr>
              <p:nvPr/>
            </p:nvSpPr>
            <p:spPr bwMode="auto">
              <a:xfrm>
                <a:off x="4785" y="618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P</a:t>
                </a:r>
                <a:r>
                  <a:rPr lang="en-US" altLang="zh-CN" sz="2000" baseline="-25000">
                    <a:solidFill>
                      <a:srgbClr val="FFFF00"/>
                    </a:solidFill>
                  </a:rPr>
                  <a:t>n</a:t>
                </a:r>
              </a:p>
            </p:txBody>
          </p:sp>
        </p:grpSp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3238768" y="4806855"/>
              <a:ext cx="3898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7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ChangeArrowheads="1"/>
          </p:cNvSpPr>
          <p:nvPr/>
        </p:nvSpPr>
        <p:spPr bwMode="auto">
          <a:xfrm>
            <a:off x="490370" y="964210"/>
            <a:ext cx="11242451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        </a:t>
            </a:r>
            <a:r>
              <a:rPr lang="zh-CN" altLang="en-US" sz="2800" dirty="0"/>
              <a:t>将一个元素插入</a:t>
            </a:r>
            <a:r>
              <a:rPr lang="en-US" altLang="zh-CN" sz="2800" dirty="0"/>
              <a:t>B-</a:t>
            </a:r>
            <a:r>
              <a:rPr lang="zh-CN" altLang="en-US" sz="2800" dirty="0"/>
              <a:t>树的步骤：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）查重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）查重失败后停止在失败结点处，将新元素插在该</a:t>
            </a:r>
            <a:r>
              <a:rPr lang="zh-CN" altLang="en-US" sz="2800" dirty="0">
                <a:solidFill>
                  <a:srgbClr val="FFFF00"/>
                </a:solidFill>
              </a:rPr>
              <a:t>失败结点的上一层叶子结点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）如果插入后，该叶子结点中包含的元素个数不超过</a:t>
            </a:r>
            <a:r>
              <a:rPr lang="en-US" altLang="zh-CN" sz="2800" dirty="0">
                <a:solidFill>
                  <a:srgbClr val="FFFF00"/>
                </a:solidFill>
              </a:rPr>
              <a:t>m-1</a:t>
            </a:r>
            <a:r>
              <a:rPr lang="zh-CN" altLang="en-US" sz="2800" dirty="0"/>
              <a:t>，则插入成功完成，否则需作</a:t>
            </a:r>
            <a:r>
              <a:rPr lang="zh-CN" altLang="en-US" sz="2800" dirty="0">
                <a:solidFill>
                  <a:srgbClr val="FFFF00"/>
                </a:solidFill>
              </a:rPr>
              <a:t>分裂</a:t>
            </a:r>
            <a:r>
              <a:rPr lang="zh-CN" altLang="en-US" sz="2800" dirty="0"/>
              <a:t>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90370" y="14478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树的插入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42289" y="4017853"/>
            <a:ext cx="5327650" cy="2447925"/>
            <a:chOff x="1247" y="527"/>
            <a:chExt cx="3356" cy="1542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35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56" name="Rectangle 2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52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34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46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40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42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46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9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52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36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7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55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34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5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168971" y="4277855"/>
            <a:ext cx="2287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marL="514350" indent="-514350"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433709" y="5599795"/>
            <a:ext cx="1218282" cy="865983"/>
            <a:chOff x="6086852" y="5896678"/>
            <a:chExt cx="1218282" cy="865983"/>
          </a:xfrm>
        </p:grpSpPr>
        <p:grpSp>
          <p:nvGrpSpPr>
            <p:cNvPr id="4" name="组合 3"/>
            <p:cNvGrpSpPr/>
            <p:nvPr/>
          </p:nvGrpSpPr>
          <p:grpSpPr>
            <a:xfrm>
              <a:off x="6086852" y="5896678"/>
              <a:ext cx="1199347" cy="865983"/>
              <a:chOff x="6086852" y="5896678"/>
              <a:chExt cx="1199347" cy="865983"/>
            </a:xfrm>
          </p:grpSpPr>
          <p:sp>
            <p:nvSpPr>
              <p:cNvPr id="110" name="AutoShape 14"/>
              <p:cNvSpPr>
                <a:spLocks noChangeArrowheads="1"/>
              </p:cNvSpPr>
              <p:nvPr/>
            </p:nvSpPr>
            <p:spPr bwMode="auto">
              <a:xfrm>
                <a:off x="6086852" y="5896678"/>
                <a:ext cx="1199347" cy="358775"/>
              </a:xfrm>
              <a:prstGeom prst="roundRect">
                <a:avLst>
                  <a:gd name="adj" fmla="val 3406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/>
                  <a:t>99   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200</a:t>
                </a: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6121980" y="6114961"/>
                <a:ext cx="144463" cy="647700"/>
                <a:chOff x="7237788" y="5776853"/>
                <a:chExt cx="144463" cy="647700"/>
              </a:xfrm>
            </p:grpSpPr>
            <p:sp>
              <p:nvSpPr>
                <p:cNvPr id="111" name="Rectangle 44"/>
                <p:cNvSpPr>
                  <a:spLocks noChangeArrowheads="1"/>
                </p:cNvSpPr>
                <p:nvPr/>
              </p:nvSpPr>
              <p:spPr bwMode="auto">
                <a:xfrm>
                  <a:off x="7237788" y="6208653"/>
                  <a:ext cx="144463" cy="215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12" name="Line 45"/>
                <p:cNvSpPr>
                  <a:spLocks noChangeShapeType="1"/>
                </p:cNvSpPr>
                <p:nvPr/>
              </p:nvSpPr>
              <p:spPr bwMode="auto">
                <a:xfrm>
                  <a:off x="7309226" y="5776853"/>
                  <a:ext cx="0" cy="431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组合 112"/>
            <p:cNvGrpSpPr/>
            <p:nvPr/>
          </p:nvGrpSpPr>
          <p:grpSpPr>
            <a:xfrm>
              <a:off x="6568878" y="6114961"/>
              <a:ext cx="144463" cy="647700"/>
              <a:chOff x="7979026" y="6039553"/>
              <a:chExt cx="144463" cy="647700"/>
            </a:xfrm>
          </p:grpSpPr>
          <p:sp>
            <p:nvSpPr>
              <p:cNvPr id="115" name="Rectangle 44"/>
              <p:cNvSpPr>
                <a:spLocks noChangeArrowheads="1"/>
              </p:cNvSpPr>
              <p:nvPr/>
            </p:nvSpPr>
            <p:spPr bwMode="auto">
              <a:xfrm>
                <a:off x="7979026" y="6471353"/>
                <a:ext cx="144463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6" name="Line 45"/>
              <p:cNvSpPr>
                <a:spLocks noChangeShapeType="1"/>
              </p:cNvSpPr>
              <p:nvPr/>
            </p:nvSpPr>
            <p:spPr bwMode="auto">
              <a:xfrm>
                <a:off x="8050464" y="6039553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7160671" y="6112986"/>
              <a:ext cx="144463" cy="647700"/>
              <a:chOff x="7979026" y="6039553"/>
              <a:chExt cx="144463" cy="647700"/>
            </a:xfrm>
          </p:grpSpPr>
          <p:sp>
            <p:nvSpPr>
              <p:cNvPr id="119" name="Rectangle 44"/>
              <p:cNvSpPr>
                <a:spLocks noChangeArrowheads="1"/>
              </p:cNvSpPr>
              <p:nvPr/>
            </p:nvSpPr>
            <p:spPr bwMode="auto">
              <a:xfrm>
                <a:off x="7979026" y="6471353"/>
                <a:ext cx="144463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20" name="Line 45"/>
              <p:cNvSpPr>
                <a:spLocks noChangeShapeType="1"/>
              </p:cNvSpPr>
              <p:nvPr/>
            </p:nvSpPr>
            <p:spPr bwMode="auto">
              <a:xfrm>
                <a:off x="8050464" y="6039553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2" name="Rectangle 44"/>
          <p:cNvSpPr>
            <a:spLocks noChangeArrowheads="1"/>
          </p:cNvSpPr>
          <p:nvPr/>
        </p:nvSpPr>
        <p:spPr bwMode="auto">
          <a:xfrm>
            <a:off x="4977972" y="6249385"/>
            <a:ext cx="144463" cy="2159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7" name="椭圆形标注 116"/>
          <p:cNvSpPr/>
          <p:nvPr/>
        </p:nvSpPr>
        <p:spPr>
          <a:xfrm>
            <a:off x="5122709" y="3550723"/>
            <a:ext cx="2517624" cy="1645850"/>
          </a:xfrm>
          <a:prstGeom prst="wedgeEllipseCallout">
            <a:avLst>
              <a:gd name="adj1" fmla="val -52033"/>
              <a:gd name="adj2" fmla="val 81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之后叶子结点包含元素数量超额</a:t>
            </a:r>
          </a:p>
        </p:txBody>
      </p:sp>
    </p:spTree>
    <p:extLst>
      <p:ext uri="{BB962C8B-B14F-4D97-AF65-F5344CB8AC3E}">
        <p14:creationId xmlns:p14="http://schemas.microsoft.com/office/powerpoint/2010/main" val="28353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7548" y="2793439"/>
            <a:ext cx="957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具体看看插入操作的各种情况及其处理</a:t>
            </a:r>
          </a:p>
        </p:txBody>
      </p:sp>
    </p:spTree>
    <p:extLst>
      <p:ext uri="{BB962C8B-B14F-4D97-AF65-F5344CB8AC3E}">
        <p14:creationId xmlns:p14="http://schemas.microsoft.com/office/powerpoint/2010/main" val="405079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8"/>
          <p:cNvSpPr txBox="1">
            <a:spLocks noChangeArrowheads="1"/>
          </p:cNvSpPr>
          <p:nvPr/>
        </p:nvSpPr>
        <p:spPr bwMode="auto">
          <a:xfrm>
            <a:off x="2424114" y="1316038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/>
              <a:t>在图</a:t>
            </a:r>
            <a:r>
              <a:rPr lang="en-US" altLang="zh-CN"/>
              <a:t>7.23</a:t>
            </a:r>
            <a:r>
              <a:rPr lang="zh-CN" altLang="en-US"/>
              <a:t>的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树中插入新的元素</a:t>
            </a:r>
            <a:r>
              <a:rPr lang="en-US" altLang="zh-CN"/>
              <a:t>59</a:t>
            </a:r>
            <a:r>
              <a:rPr lang="zh-CN" altLang="en-US"/>
              <a:t>。</a:t>
            </a:r>
          </a:p>
        </p:txBody>
      </p:sp>
      <p:grpSp>
        <p:nvGrpSpPr>
          <p:cNvPr id="77827" name="Group 61"/>
          <p:cNvGrpSpPr>
            <a:grpSpLocks/>
          </p:cNvGrpSpPr>
          <p:nvPr/>
        </p:nvGrpSpPr>
        <p:grpSpPr bwMode="auto">
          <a:xfrm>
            <a:off x="3359150" y="2108201"/>
            <a:ext cx="5327650" cy="2447925"/>
            <a:chOff x="1247" y="527"/>
            <a:chExt cx="3356" cy="1542"/>
          </a:xfrm>
        </p:grpSpPr>
        <p:sp>
          <p:nvSpPr>
            <p:cNvPr id="77829" name="AutoShape 9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77830" name="AutoShape 10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77831" name="AutoShape 11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77832" name="AutoShape 12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77833" name="AutoShape 13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7834" name="AutoShape 14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77835" name="AutoShape 15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77836" name="AutoShape 16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7837" name="Line 18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Freeform 19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Freeform 20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Freeform 21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Freeform 22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Freeform 23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Freeform 24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44" name="Group 27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77878" name="Rectangle 2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79" name="Line 2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45" name="Group 28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77876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77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46" name="Group 31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77874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75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47" name="Group 34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77872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73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48" name="Group 37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77870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71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49" name="Group 40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77868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69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0" name="Group 43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77866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67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1" name="Group 46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77864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65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2" name="Group 49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77862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63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3" name="Group 52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77860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61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4" name="Group 55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77858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59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5" name="Group 58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77856" name="Rectangle 5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7857" name="Line 6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7828" name="Text Box 62"/>
          <p:cNvSpPr txBox="1">
            <a:spLocks noChangeArrowheads="1"/>
          </p:cNvSpPr>
          <p:nvPr/>
        </p:nvSpPr>
        <p:spPr bwMode="auto">
          <a:xfrm>
            <a:off x="4727576" y="4987925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7-23 4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 </a:t>
            </a:r>
          </a:p>
        </p:txBody>
      </p:sp>
    </p:spTree>
    <p:extLst>
      <p:ext uri="{BB962C8B-B14F-4D97-AF65-F5344CB8AC3E}">
        <p14:creationId xmlns:p14="http://schemas.microsoft.com/office/powerpoint/2010/main" val="125692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5"/>
          <p:cNvSpPr txBox="1">
            <a:spLocks noChangeArrowheads="1"/>
          </p:cNvSpPr>
          <p:nvPr/>
        </p:nvSpPr>
        <p:spPr bwMode="auto">
          <a:xfrm>
            <a:off x="823119" y="470585"/>
            <a:ext cx="11087832" cy="220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步骤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：搜索新元素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/>
              <a:t>      在</a:t>
            </a:r>
            <a:r>
              <a:rPr lang="en-US" altLang="zh-CN" sz="2800" dirty="0"/>
              <a:t>B-</a:t>
            </a:r>
            <a:r>
              <a:rPr lang="zh-CN" altLang="en-US" sz="2800" dirty="0"/>
              <a:t>树中搜索元素</a:t>
            </a:r>
            <a:r>
              <a:rPr lang="en-US" altLang="zh-CN" sz="2800" dirty="0"/>
              <a:t>59</a:t>
            </a:r>
            <a:r>
              <a:rPr lang="zh-CN" altLang="en-US" sz="2800" dirty="0"/>
              <a:t>。搜索失败处是图中黄色的失败结点。</a:t>
            </a:r>
            <a:br>
              <a:rPr lang="zh-CN" altLang="en-US" sz="2800" dirty="0"/>
            </a:br>
            <a:r>
              <a:rPr lang="zh-CN" altLang="en-US" sz="2800" dirty="0"/>
              <a:t>      </a:t>
            </a:r>
            <a:r>
              <a:rPr lang="en-US" altLang="zh-CN" sz="2800" dirty="0"/>
              <a:t>q</a:t>
            </a:r>
            <a:r>
              <a:rPr lang="zh-CN" altLang="en-US" sz="2800" dirty="0"/>
              <a:t>是失败结点的上一层叶子结点。</a:t>
            </a:r>
            <a:br>
              <a:rPr lang="zh-CN" altLang="en-US" sz="2800" dirty="0"/>
            </a:br>
            <a:r>
              <a:rPr lang="zh-CN" altLang="en-US" sz="2800" dirty="0"/>
              <a:t>      </a:t>
            </a:r>
            <a:r>
              <a:rPr lang="en-US" altLang="zh-CN" sz="2800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q</a:t>
            </a:r>
            <a:r>
              <a:rPr lang="zh-CN" altLang="en-US" sz="2800" dirty="0"/>
              <a:t>的双亲结点。</a:t>
            </a:r>
          </a:p>
        </p:txBody>
      </p:sp>
      <p:grpSp>
        <p:nvGrpSpPr>
          <p:cNvPr id="78851" name="Group 6"/>
          <p:cNvGrpSpPr>
            <a:grpSpLocks/>
          </p:cNvGrpSpPr>
          <p:nvPr/>
        </p:nvGrpSpPr>
        <p:grpSpPr bwMode="auto">
          <a:xfrm>
            <a:off x="3432175" y="3140076"/>
            <a:ext cx="5327650" cy="2447925"/>
            <a:chOff x="1247" y="527"/>
            <a:chExt cx="3356" cy="1542"/>
          </a:xfrm>
        </p:grpSpPr>
        <p:sp>
          <p:nvSpPr>
            <p:cNvPr id="78857" name="AutoShape 7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78858" name="AutoShape 8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78859" name="AutoShape 9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78860" name="AutoShape 10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78861" name="AutoShape 11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8862" name="AutoShape 12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78863" name="AutoShape 13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78864" name="AutoShape 14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8865" name="Line 15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Freeform 16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Freeform 17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Freeform 18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Freeform 19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Freeform 20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Freeform 21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872" name="Group 22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78906" name="Rectangle 2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907" name="Line 2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3" name="Group 25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78904" name="Rectangle 2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905" name="Line 2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4" name="Group 28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78902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903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5" name="Group 31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78900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901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6" name="Group 34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78898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99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7" name="Group 37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78896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97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8" name="Group 40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78894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95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9" name="Group 43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78892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93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80" name="Group 46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78890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91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81" name="Group 49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78888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89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82" name="Group 52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78886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87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83" name="Group 55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78884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8885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4986" name="Text Box 58"/>
          <p:cNvSpPr txBox="1">
            <a:spLocks noChangeArrowheads="1"/>
          </p:cNvSpPr>
          <p:nvPr/>
        </p:nvSpPr>
        <p:spPr bwMode="auto">
          <a:xfrm>
            <a:off x="5160963" y="27082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59</a:t>
            </a:r>
          </a:p>
        </p:txBody>
      </p:sp>
      <p:sp>
        <p:nvSpPr>
          <p:cNvPr id="124987" name="Text Box 59"/>
          <p:cNvSpPr txBox="1">
            <a:spLocks noChangeArrowheads="1"/>
          </p:cNvSpPr>
          <p:nvPr/>
        </p:nvSpPr>
        <p:spPr bwMode="auto">
          <a:xfrm>
            <a:off x="6961189" y="35004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124988" name="Text Box 60"/>
          <p:cNvSpPr txBox="1">
            <a:spLocks noChangeArrowheads="1"/>
          </p:cNvSpPr>
          <p:nvPr/>
        </p:nvSpPr>
        <p:spPr bwMode="auto">
          <a:xfrm>
            <a:off x="6384926" y="42830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124989" name="Rectangle 61"/>
          <p:cNvSpPr>
            <a:spLocks noChangeArrowheads="1"/>
          </p:cNvSpPr>
          <p:nvPr/>
        </p:nvSpPr>
        <p:spPr bwMode="auto">
          <a:xfrm>
            <a:off x="7229476" y="5381625"/>
            <a:ext cx="1444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78856" name="Rectangle 62"/>
          <p:cNvSpPr>
            <a:spLocks noChangeArrowheads="1"/>
          </p:cNvSpPr>
          <p:nvPr/>
        </p:nvSpPr>
        <p:spPr bwMode="auto">
          <a:xfrm>
            <a:off x="5470525" y="5780089"/>
            <a:ext cx="1265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5617029" y="2992582"/>
            <a:ext cx="1692676" cy="2220686"/>
          </a:xfrm>
          <a:custGeom>
            <a:avLst/>
            <a:gdLst>
              <a:gd name="connsiteX0" fmla="*/ 0 w 1692676"/>
              <a:gd name="connsiteY0" fmla="*/ 0 h 2220686"/>
              <a:gd name="connsiteX1" fmla="*/ 1460665 w 1692676"/>
              <a:gd name="connsiteY1" fmla="*/ 1104405 h 2220686"/>
              <a:gd name="connsiteX2" fmla="*/ 1531916 w 1692676"/>
              <a:gd name="connsiteY2" fmla="*/ 1674421 h 2220686"/>
              <a:gd name="connsiteX3" fmla="*/ 1674420 w 1692676"/>
              <a:gd name="connsiteY3" fmla="*/ 1733797 h 2220686"/>
              <a:gd name="connsiteX4" fmla="*/ 1686296 w 1692676"/>
              <a:gd name="connsiteY4" fmla="*/ 222068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676" h="2220686">
                <a:moveTo>
                  <a:pt x="0" y="0"/>
                </a:moveTo>
                <a:cubicBezTo>
                  <a:pt x="602673" y="412667"/>
                  <a:pt x="1205346" y="825335"/>
                  <a:pt x="1460665" y="1104405"/>
                </a:cubicBezTo>
                <a:cubicBezTo>
                  <a:pt x="1715984" y="1383475"/>
                  <a:pt x="1496290" y="1569522"/>
                  <a:pt x="1531916" y="1674421"/>
                </a:cubicBezTo>
                <a:cubicBezTo>
                  <a:pt x="1567542" y="1779320"/>
                  <a:pt x="1648690" y="1642753"/>
                  <a:pt x="1674420" y="1733797"/>
                </a:cubicBezTo>
                <a:cubicBezTo>
                  <a:pt x="1700150" y="1824841"/>
                  <a:pt x="1693223" y="2022763"/>
                  <a:pt x="1686296" y="2220686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3432176" y="3141663"/>
            <a:ext cx="5832475" cy="2457450"/>
            <a:chOff x="1882" y="1888"/>
            <a:chExt cx="3674" cy="1548"/>
          </a:xfrm>
        </p:grpSpPr>
        <p:sp>
          <p:nvSpPr>
            <p:cNvPr id="79939" name="AutoShape 66"/>
            <p:cNvSpPr>
              <a:spLocks noChangeArrowheads="1"/>
            </p:cNvSpPr>
            <p:nvPr/>
          </p:nvSpPr>
          <p:spPr bwMode="auto">
            <a:xfrm>
              <a:off x="3107" y="1888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79940" name="AutoShape 67"/>
            <p:cNvSpPr>
              <a:spLocks noChangeArrowheads="1"/>
            </p:cNvSpPr>
            <p:nvPr/>
          </p:nvSpPr>
          <p:spPr bwMode="auto">
            <a:xfrm>
              <a:off x="2172" y="2381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79941" name="AutoShape 68"/>
            <p:cNvSpPr>
              <a:spLocks noChangeArrowheads="1"/>
            </p:cNvSpPr>
            <p:nvPr/>
          </p:nvSpPr>
          <p:spPr bwMode="auto">
            <a:xfrm>
              <a:off x="1882" y="288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79942" name="AutoShape 69"/>
            <p:cNvSpPr>
              <a:spLocks noChangeArrowheads="1"/>
            </p:cNvSpPr>
            <p:nvPr/>
          </p:nvSpPr>
          <p:spPr bwMode="auto">
            <a:xfrm>
              <a:off x="2472" y="288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79943" name="AutoShape 70"/>
            <p:cNvSpPr>
              <a:spLocks noChangeArrowheads="1"/>
            </p:cNvSpPr>
            <p:nvPr/>
          </p:nvSpPr>
          <p:spPr bwMode="auto">
            <a:xfrm>
              <a:off x="3833" y="2375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9944" name="AutoShape 71"/>
            <p:cNvSpPr>
              <a:spLocks noChangeArrowheads="1"/>
            </p:cNvSpPr>
            <p:nvPr/>
          </p:nvSpPr>
          <p:spPr bwMode="auto">
            <a:xfrm>
              <a:off x="3107" y="288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79945" name="AutoShape 72"/>
            <p:cNvSpPr>
              <a:spLocks noChangeArrowheads="1"/>
            </p:cNvSpPr>
            <p:nvPr/>
          </p:nvSpPr>
          <p:spPr bwMode="auto">
            <a:xfrm>
              <a:off x="3630" y="2886"/>
              <a:ext cx="1271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 47  53       64</a:t>
              </a:r>
            </a:p>
          </p:txBody>
        </p:sp>
        <p:sp>
          <p:nvSpPr>
            <p:cNvPr id="79946" name="AutoShape 73"/>
            <p:cNvSpPr>
              <a:spLocks noChangeArrowheads="1"/>
            </p:cNvSpPr>
            <p:nvPr/>
          </p:nvSpPr>
          <p:spPr bwMode="auto">
            <a:xfrm>
              <a:off x="5148" y="288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9947" name="Line 74"/>
            <p:cNvSpPr>
              <a:spLocks noChangeShapeType="1"/>
            </p:cNvSpPr>
            <p:nvPr/>
          </p:nvSpPr>
          <p:spPr bwMode="auto">
            <a:xfrm>
              <a:off x="4171" y="251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8" name="Freeform 75"/>
            <p:cNvSpPr>
              <a:spLocks/>
            </p:cNvSpPr>
            <p:nvPr/>
          </p:nvSpPr>
          <p:spPr bwMode="auto">
            <a:xfrm>
              <a:off x="2086" y="2523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9" name="Freeform 76"/>
            <p:cNvSpPr>
              <a:spLocks/>
            </p:cNvSpPr>
            <p:nvPr/>
          </p:nvSpPr>
          <p:spPr bwMode="auto">
            <a:xfrm>
              <a:off x="2517" y="2523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0" name="Freeform 77"/>
            <p:cNvSpPr>
              <a:spLocks/>
            </p:cNvSpPr>
            <p:nvPr/>
          </p:nvSpPr>
          <p:spPr bwMode="auto">
            <a:xfrm>
              <a:off x="3305" y="2523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1" name="Freeform 78"/>
            <p:cNvSpPr>
              <a:spLocks/>
            </p:cNvSpPr>
            <p:nvPr/>
          </p:nvSpPr>
          <p:spPr bwMode="auto">
            <a:xfrm>
              <a:off x="4422" y="2523"/>
              <a:ext cx="935" cy="363"/>
            </a:xfrm>
            <a:custGeom>
              <a:avLst/>
              <a:gdLst>
                <a:gd name="T0" fmla="*/ 0 w 935"/>
                <a:gd name="T1" fmla="*/ 0 h 363"/>
                <a:gd name="T2" fmla="*/ 935 w 935"/>
                <a:gd name="T3" fmla="*/ 363 h 363"/>
                <a:gd name="T4" fmla="*/ 0 60000 65536"/>
                <a:gd name="T5" fmla="*/ 0 60000 65536"/>
                <a:gd name="T6" fmla="*/ 0 w 935"/>
                <a:gd name="T7" fmla="*/ 0 h 363"/>
                <a:gd name="T8" fmla="*/ 935 w 935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5" h="363">
                  <a:moveTo>
                    <a:pt x="0" y="0"/>
                  </a:moveTo>
                  <a:lnTo>
                    <a:pt x="935" y="36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2" name="Freeform 79"/>
            <p:cNvSpPr>
              <a:spLocks/>
            </p:cNvSpPr>
            <p:nvPr/>
          </p:nvSpPr>
          <p:spPr bwMode="auto">
            <a:xfrm>
              <a:off x="2374" y="2024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3" name="Freeform 80"/>
            <p:cNvSpPr>
              <a:spLocks/>
            </p:cNvSpPr>
            <p:nvPr/>
          </p:nvSpPr>
          <p:spPr bwMode="auto">
            <a:xfrm>
              <a:off x="3454" y="2024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954" name="Group 81"/>
            <p:cNvGrpSpPr>
              <a:grpSpLocks/>
            </p:cNvGrpSpPr>
            <p:nvPr/>
          </p:nvGrpSpPr>
          <p:grpSpPr bwMode="auto">
            <a:xfrm>
              <a:off x="1909" y="3022"/>
              <a:ext cx="91" cy="408"/>
              <a:chOff x="1247" y="1661"/>
              <a:chExt cx="91" cy="408"/>
            </a:xfrm>
          </p:grpSpPr>
          <p:sp>
            <p:nvSpPr>
              <p:cNvPr id="79991" name="Rectangle 8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92" name="Line 8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55" name="Group 84"/>
            <p:cNvGrpSpPr>
              <a:grpSpLocks/>
            </p:cNvGrpSpPr>
            <p:nvPr/>
          </p:nvGrpSpPr>
          <p:grpSpPr bwMode="auto">
            <a:xfrm>
              <a:off x="2181" y="3022"/>
              <a:ext cx="91" cy="408"/>
              <a:chOff x="1247" y="1661"/>
              <a:chExt cx="91" cy="408"/>
            </a:xfrm>
          </p:grpSpPr>
          <p:sp>
            <p:nvSpPr>
              <p:cNvPr id="79989" name="Rectangle 8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90" name="Line 8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56" name="Group 87"/>
            <p:cNvGrpSpPr>
              <a:grpSpLocks/>
            </p:cNvGrpSpPr>
            <p:nvPr/>
          </p:nvGrpSpPr>
          <p:grpSpPr bwMode="auto">
            <a:xfrm>
              <a:off x="2502" y="3022"/>
              <a:ext cx="91" cy="408"/>
              <a:chOff x="1247" y="1661"/>
              <a:chExt cx="91" cy="408"/>
            </a:xfrm>
          </p:grpSpPr>
          <p:sp>
            <p:nvSpPr>
              <p:cNvPr id="79987" name="Rectangle 8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88" name="Line 8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57" name="Group 90"/>
            <p:cNvGrpSpPr>
              <a:grpSpLocks/>
            </p:cNvGrpSpPr>
            <p:nvPr/>
          </p:nvGrpSpPr>
          <p:grpSpPr bwMode="auto">
            <a:xfrm>
              <a:off x="2774" y="3022"/>
              <a:ext cx="91" cy="408"/>
              <a:chOff x="1247" y="1661"/>
              <a:chExt cx="91" cy="408"/>
            </a:xfrm>
          </p:grpSpPr>
          <p:sp>
            <p:nvSpPr>
              <p:cNvPr id="79985" name="Rectangle 9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86" name="Line 9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58" name="Group 93"/>
            <p:cNvGrpSpPr>
              <a:grpSpLocks/>
            </p:cNvGrpSpPr>
            <p:nvPr/>
          </p:nvGrpSpPr>
          <p:grpSpPr bwMode="auto">
            <a:xfrm>
              <a:off x="3137" y="3022"/>
              <a:ext cx="91" cy="408"/>
              <a:chOff x="1247" y="1661"/>
              <a:chExt cx="91" cy="408"/>
            </a:xfrm>
          </p:grpSpPr>
          <p:sp>
            <p:nvSpPr>
              <p:cNvPr id="79983" name="Rectangle 9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84" name="Line 9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59" name="Group 96"/>
            <p:cNvGrpSpPr>
              <a:grpSpLocks/>
            </p:cNvGrpSpPr>
            <p:nvPr/>
          </p:nvGrpSpPr>
          <p:grpSpPr bwMode="auto">
            <a:xfrm>
              <a:off x="3409" y="3022"/>
              <a:ext cx="91" cy="408"/>
              <a:chOff x="1247" y="1661"/>
              <a:chExt cx="91" cy="408"/>
            </a:xfrm>
          </p:grpSpPr>
          <p:sp>
            <p:nvSpPr>
              <p:cNvPr id="79981" name="Rectangle 9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82" name="Line 9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60" name="Group 99"/>
            <p:cNvGrpSpPr>
              <a:grpSpLocks/>
            </p:cNvGrpSpPr>
            <p:nvPr/>
          </p:nvGrpSpPr>
          <p:grpSpPr bwMode="auto">
            <a:xfrm>
              <a:off x="5182" y="3022"/>
              <a:ext cx="91" cy="408"/>
              <a:chOff x="1247" y="1661"/>
              <a:chExt cx="91" cy="408"/>
            </a:xfrm>
          </p:grpSpPr>
          <p:sp>
            <p:nvSpPr>
              <p:cNvPr id="79979" name="Rectangle 10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80" name="Line 10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61" name="Group 102"/>
            <p:cNvGrpSpPr>
              <a:grpSpLocks/>
            </p:cNvGrpSpPr>
            <p:nvPr/>
          </p:nvGrpSpPr>
          <p:grpSpPr bwMode="auto">
            <a:xfrm>
              <a:off x="5454" y="3022"/>
              <a:ext cx="91" cy="408"/>
              <a:chOff x="1247" y="1661"/>
              <a:chExt cx="91" cy="408"/>
            </a:xfrm>
          </p:grpSpPr>
          <p:sp>
            <p:nvSpPr>
              <p:cNvPr id="79977" name="Rectangle 10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78" name="Line 10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62" name="Group 105"/>
            <p:cNvGrpSpPr>
              <a:grpSpLocks/>
            </p:cNvGrpSpPr>
            <p:nvPr/>
          </p:nvGrpSpPr>
          <p:grpSpPr bwMode="auto">
            <a:xfrm>
              <a:off x="3678" y="3022"/>
              <a:ext cx="91" cy="408"/>
              <a:chOff x="1247" y="1661"/>
              <a:chExt cx="91" cy="408"/>
            </a:xfrm>
          </p:grpSpPr>
          <p:sp>
            <p:nvSpPr>
              <p:cNvPr id="79975" name="Rectangle 10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76" name="Line 10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63" name="Group 108"/>
            <p:cNvGrpSpPr>
              <a:grpSpLocks/>
            </p:cNvGrpSpPr>
            <p:nvPr/>
          </p:nvGrpSpPr>
          <p:grpSpPr bwMode="auto">
            <a:xfrm>
              <a:off x="3950" y="3022"/>
              <a:ext cx="91" cy="408"/>
              <a:chOff x="1247" y="1661"/>
              <a:chExt cx="91" cy="408"/>
            </a:xfrm>
          </p:grpSpPr>
          <p:sp>
            <p:nvSpPr>
              <p:cNvPr id="79973" name="Rectangle 10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74" name="Line 11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64" name="Group 111"/>
            <p:cNvGrpSpPr>
              <a:grpSpLocks/>
            </p:cNvGrpSpPr>
            <p:nvPr/>
          </p:nvGrpSpPr>
          <p:grpSpPr bwMode="auto">
            <a:xfrm>
              <a:off x="4238" y="3022"/>
              <a:ext cx="91" cy="408"/>
              <a:chOff x="1247" y="1661"/>
              <a:chExt cx="91" cy="408"/>
            </a:xfrm>
          </p:grpSpPr>
          <p:sp>
            <p:nvSpPr>
              <p:cNvPr id="79971" name="Rectangle 11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72" name="Line 11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965" name="Text Box 117"/>
            <p:cNvSpPr txBox="1">
              <a:spLocks noChangeArrowheads="1"/>
            </p:cNvSpPr>
            <p:nvPr/>
          </p:nvSpPr>
          <p:spPr bwMode="auto">
            <a:xfrm>
              <a:off x="4105" y="211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r</a:t>
              </a:r>
            </a:p>
          </p:txBody>
        </p:sp>
        <p:sp>
          <p:nvSpPr>
            <p:cNvPr id="79966" name="Text Box 118"/>
            <p:cNvSpPr txBox="1">
              <a:spLocks noChangeArrowheads="1"/>
            </p:cNvSpPr>
            <p:nvPr/>
          </p:nvSpPr>
          <p:spPr bwMode="auto">
            <a:xfrm>
              <a:off x="3742" y="2608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79967" name="Rectangle 119"/>
            <p:cNvSpPr>
              <a:spLocks noChangeArrowheads="1"/>
            </p:cNvSpPr>
            <p:nvPr/>
          </p:nvSpPr>
          <p:spPr bwMode="auto">
            <a:xfrm>
              <a:off x="4238" y="3300"/>
              <a:ext cx="91" cy="1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pSp>
          <p:nvGrpSpPr>
            <p:cNvPr id="79968" name="Group 120"/>
            <p:cNvGrpSpPr>
              <a:grpSpLocks/>
            </p:cNvGrpSpPr>
            <p:nvPr/>
          </p:nvGrpSpPr>
          <p:grpSpPr bwMode="auto">
            <a:xfrm>
              <a:off x="4785" y="3022"/>
              <a:ext cx="91" cy="408"/>
              <a:chOff x="1247" y="1661"/>
              <a:chExt cx="91" cy="408"/>
            </a:xfrm>
          </p:grpSpPr>
          <p:sp>
            <p:nvSpPr>
              <p:cNvPr id="79969" name="Rectangle 12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70" name="Line 12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695233" y="471374"/>
            <a:ext cx="10901549" cy="23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步骤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：将新元素和一个空指针插入到</a:t>
            </a:r>
            <a:r>
              <a:rPr lang="en-US" altLang="zh-CN" sz="2800" dirty="0">
                <a:solidFill>
                  <a:srgbClr val="FFFF00"/>
                </a:solidFill>
              </a:rPr>
              <a:t>q</a:t>
            </a:r>
            <a:r>
              <a:rPr lang="zh-CN" altLang="en-US" sz="2800" dirty="0">
                <a:solidFill>
                  <a:srgbClr val="FFFF00"/>
                </a:solidFill>
              </a:rPr>
              <a:t>中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        </a:t>
            </a:r>
            <a:r>
              <a:rPr lang="en-US" altLang="zh-CN" sz="2800" dirty="0"/>
              <a:t>q</a:t>
            </a:r>
            <a:r>
              <a:rPr lang="zh-CN" altLang="en-US" sz="2800" dirty="0"/>
              <a:t>中插入新元素和失败结点后，如果</a:t>
            </a:r>
            <a:r>
              <a:rPr lang="en-US" altLang="zh-CN" sz="2800" dirty="0"/>
              <a:t>q</a:t>
            </a:r>
            <a:r>
              <a:rPr lang="zh-CN" altLang="en-US" sz="2800" dirty="0"/>
              <a:t>没有溢出，即结点中包含的元素个数未超过</a:t>
            </a:r>
            <a:r>
              <a:rPr lang="en-US" altLang="zh-CN" sz="2800" dirty="0"/>
              <a:t>m-1</a:t>
            </a:r>
            <a:r>
              <a:rPr lang="zh-CN" altLang="en-US" sz="2800" dirty="0"/>
              <a:t>（指针数没有超过</a:t>
            </a:r>
            <a:r>
              <a:rPr lang="en-US" altLang="zh-CN" sz="2800" dirty="0"/>
              <a:t>m</a:t>
            </a:r>
            <a:r>
              <a:rPr lang="zh-CN" altLang="en-US" sz="2800" dirty="0"/>
              <a:t>），则插入运算结束，否则进行步骤</a:t>
            </a:r>
            <a:r>
              <a:rPr lang="en-US" altLang="zh-CN" sz="2800" dirty="0"/>
              <a:t>3</a:t>
            </a:r>
            <a:r>
              <a:rPr lang="zh-CN" altLang="en-US" sz="2800" dirty="0"/>
              <a:t>分裂操作。</a:t>
            </a:r>
          </a:p>
        </p:txBody>
      </p:sp>
      <p:grpSp>
        <p:nvGrpSpPr>
          <p:cNvPr id="15" name="Group 123"/>
          <p:cNvGrpSpPr>
            <a:grpSpLocks/>
          </p:cNvGrpSpPr>
          <p:nvPr/>
        </p:nvGrpSpPr>
        <p:grpSpPr bwMode="auto">
          <a:xfrm>
            <a:off x="7200901" y="5551488"/>
            <a:ext cx="576263" cy="901700"/>
            <a:chOff x="3379" y="3612"/>
            <a:chExt cx="363" cy="568"/>
          </a:xfrm>
        </p:grpSpPr>
        <p:sp>
          <p:nvSpPr>
            <p:cNvPr id="79935" name="Text Box 59"/>
            <p:cNvSpPr txBox="1">
              <a:spLocks noChangeArrowheads="1"/>
            </p:cNvSpPr>
            <p:nvPr/>
          </p:nvSpPr>
          <p:spPr bwMode="auto">
            <a:xfrm>
              <a:off x="3379" y="361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59</a:t>
              </a:r>
            </a:p>
          </p:txBody>
        </p:sp>
        <p:grpSp>
          <p:nvGrpSpPr>
            <p:cNvPr id="79936" name="Group 114"/>
            <p:cNvGrpSpPr>
              <a:grpSpLocks/>
            </p:cNvGrpSpPr>
            <p:nvPr/>
          </p:nvGrpSpPr>
          <p:grpSpPr bwMode="auto">
            <a:xfrm>
              <a:off x="3630" y="3772"/>
              <a:ext cx="91" cy="408"/>
              <a:chOff x="1247" y="1661"/>
              <a:chExt cx="91" cy="408"/>
            </a:xfrm>
          </p:grpSpPr>
          <p:sp>
            <p:nvSpPr>
              <p:cNvPr id="79937" name="Rectangle 11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938" name="Line 11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3433763" y="3141664"/>
            <a:ext cx="5327650" cy="2852737"/>
            <a:chOff x="1157" y="1888"/>
            <a:chExt cx="3356" cy="1797"/>
          </a:xfrm>
        </p:grpSpPr>
        <p:grpSp>
          <p:nvGrpSpPr>
            <p:cNvPr id="79879" name="Group 64"/>
            <p:cNvGrpSpPr>
              <a:grpSpLocks/>
            </p:cNvGrpSpPr>
            <p:nvPr/>
          </p:nvGrpSpPr>
          <p:grpSpPr bwMode="auto">
            <a:xfrm>
              <a:off x="1157" y="1888"/>
              <a:ext cx="3356" cy="1548"/>
              <a:chOff x="1157" y="1888"/>
              <a:chExt cx="3356" cy="1548"/>
            </a:xfrm>
          </p:grpSpPr>
          <p:sp>
            <p:nvSpPr>
              <p:cNvPr id="79881" name="AutoShape 8"/>
              <p:cNvSpPr>
                <a:spLocks noChangeArrowheads="1"/>
              </p:cNvSpPr>
              <p:nvPr/>
            </p:nvSpPr>
            <p:spPr bwMode="auto">
              <a:xfrm>
                <a:off x="2382" y="1888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35</a:t>
                </a:r>
              </a:p>
            </p:txBody>
          </p:sp>
          <p:sp>
            <p:nvSpPr>
              <p:cNvPr id="79882" name="AutoShape 9"/>
              <p:cNvSpPr>
                <a:spLocks noChangeArrowheads="1"/>
              </p:cNvSpPr>
              <p:nvPr/>
            </p:nvSpPr>
            <p:spPr bwMode="auto">
              <a:xfrm>
                <a:off x="1447" y="2381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18</a:t>
                </a:r>
              </a:p>
            </p:txBody>
          </p:sp>
          <p:sp>
            <p:nvSpPr>
              <p:cNvPr id="79883" name="AutoShape 10"/>
              <p:cNvSpPr>
                <a:spLocks noChangeArrowheads="1"/>
              </p:cNvSpPr>
              <p:nvPr/>
            </p:nvSpPr>
            <p:spPr bwMode="auto">
              <a:xfrm>
                <a:off x="1157" y="2887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11</a:t>
                </a:r>
              </a:p>
            </p:txBody>
          </p:sp>
          <p:sp>
            <p:nvSpPr>
              <p:cNvPr id="79884" name="AutoShape 11"/>
              <p:cNvSpPr>
                <a:spLocks noChangeArrowheads="1"/>
              </p:cNvSpPr>
              <p:nvPr/>
            </p:nvSpPr>
            <p:spPr bwMode="auto">
              <a:xfrm>
                <a:off x="1747" y="2887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27</a:t>
                </a:r>
              </a:p>
            </p:txBody>
          </p:sp>
          <p:sp>
            <p:nvSpPr>
              <p:cNvPr id="79885" name="AutoShape 12"/>
              <p:cNvSpPr>
                <a:spLocks noChangeArrowheads="1"/>
              </p:cNvSpPr>
              <p:nvPr/>
            </p:nvSpPr>
            <p:spPr bwMode="auto">
              <a:xfrm>
                <a:off x="3108" y="2375"/>
                <a:ext cx="635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43  78</a:t>
                </a:r>
              </a:p>
            </p:txBody>
          </p:sp>
          <p:sp>
            <p:nvSpPr>
              <p:cNvPr id="79886" name="AutoShape 13"/>
              <p:cNvSpPr>
                <a:spLocks noChangeArrowheads="1"/>
              </p:cNvSpPr>
              <p:nvPr/>
            </p:nvSpPr>
            <p:spPr bwMode="auto">
              <a:xfrm>
                <a:off x="2382" y="2887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39</a:t>
                </a:r>
              </a:p>
            </p:txBody>
          </p:sp>
          <p:sp>
            <p:nvSpPr>
              <p:cNvPr id="79887" name="AutoShape 14"/>
              <p:cNvSpPr>
                <a:spLocks noChangeArrowheads="1"/>
              </p:cNvSpPr>
              <p:nvPr/>
            </p:nvSpPr>
            <p:spPr bwMode="auto">
              <a:xfrm>
                <a:off x="2971" y="2886"/>
                <a:ext cx="952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47  53  64</a:t>
                </a:r>
              </a:p>
            </p:txBody>
          </p:sp>
          <p:sp>
            <p:nvSpPr>
              <p:cNvPr id="79888" name="AutoShape 15"/>
              <p:cNvSpPr>
                <a:spLocks noChangeArrowheads="1"/>
              </p:cNvSpPr>
              <p:nvPr/>
            </p:nvSpPr>
            <p:spPr bwMode="auto">
              <a:xfrm>
                <a:off x="4105" y="2886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99</a:t>
                </a:r>
              </a:p>
            </p:txBody>
          </p:sp>
          <p:sp>
            <p:nvSpPr>
              <p:cNvPr id="79889" name="Line 16"/>
              <p:cNvSpPr>
                <a:spLocks noChangeShapeType="1"/>
              </p:cNvSpPr>
              <p:nvPr/>
            </p:nvSpPr>
            <p:spPr bwMode="auto">
              <a:xfrm>
                <a:off x="3446" y="251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0" name="Freeform 17"/>
              <p:cNvSpPr>
                <a:spLocks/>
              </p:cNvSpPr>
              <p:nvPr/>
            </p:nvSpPr>
            <p:spPr bwMode="auto">
              <a:xfrm>
                <a:off x="1361" y="2523"/>
                <a:ext cx="159" cy="361"/>
              </a:xfrm>
              <a:custGeom>
                <a:avLst/>
                <a:gdLst>
                  <a:gd name="T0" fmla="*/ 159 w 159"/>
                  <a:gd name="T1" fmla="*/ 0 h 361"/>
                  <a:gd name="T2" fmla="*/ 0 w 159"/>
                  <a:gd name="T3" fmla="*/ 361 h 361"/>
                  <a:gd name="T4" fmla="*/ 0 60000 65536"/>
                  <a:gd name="T5" fmla="*/ 0 60000 65536"/>
                  <a:gd name="T6" fmla="*/ 0 w 159"/>
                  <a:gd name="T7" fmla="*/ 0 h 361"/>
                  <a:gd name="T8" fmla="*/ 159 w 159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9" h="361">
                    <a:moveTo>
                      <a:pt x="159" y="0"/>
                    </a:moveTo>
                    <a:lnTo>
                      <a:pt x="0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1" name="Freeform 18"/>
              <p:cNvSpPr>
                <a:spLocks/>
              </p:cNvSpPr>
              <p:nvPr/>
            </p:nvSpPr>
            <p:spPr bwMode="auto">
              <a:xfrm>
                <a:off x="1792" y="2523"/>
                <a:ext cx="156" cy="356"/>
              </a:xfrm>
              <a:custGeom>
                <a:avLst/>
                <a:gdLst>
                  <a:gd name="T0" fmla="*/ 0 w 156"/>
                  <a:gd name="T1" fmla="*/ 0 h 356"/>
                  <a:gd name="T2" fmla="*/ 156 w 156"/>
                  <a:gd name="T3" fmla="*/ 356 h 356"/>
                  <a:gd name="T4" fmla="*/ 0 60000 65536"/>
                  <a:gd name="T5" fmla="*/ 0 60000 65536"/>
                  <a:gd name="T6" fmla="*/ 0 w 156"/>
                  <a:gd name="T7" fmla="*/ 0 h 356"/>
                  <a:gd name="T8" fmla="*/ 156 w 156"/>
                  <a:gd name="T9" fmla="*/ 356 h 3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356">
                    <a:moveTo>
                      <a:pt x="0" y="0"/>
                    </a:moveTo>
                    <a:lnTo>
                      <a:pt x="156" y="356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2" name="Freeform 19"/>
              <p:cNvSpPr>
                <a:spLocks/>
              </p:cNvSpPr>
              <p:nvPr/>
            </p:nvSpPr>
            <p:spPr bwMode="auto">
              <a:xfrm>
                <a:off x="2580" y="2523"/>
                <a:ext cx="573" cy="361"/>
              </a:xfrm>
              <a:custGeom>
                <a:avLst/>
                <a:gdLst>
                  <a:gd name="T0" fmla="*/ 573 w 573"/>
                  <a:gd name="T1" fmla="*/ 0 h 361"/>
                  <a:gd name="T2" fmla="*/ 0 w 573"/>
                  <a:gd name="T3" fmla="*/ 361 h 361"/>
                  <a:gd name="T4" fmla="*/ 0 60000 65536"/>
                  <a:gd name="T5" fmla="*/ 0 60000 65536"/>
                  <a:gd name="T6" fmla="*/ 0 w 573"/>
                  <a:gd name="T7" fmla="*/ 0 h 361"/>
                  <a:gd name="T8" fmla="*/ 573 w 573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3" h="361">
                    <a:moveTo>
                      <a:pt x="573" y="0"/>
                    </a:moveTo>
                    <a:lnTo>
                      <a:pt x="0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3" name="Freeform 20"/>
              <p:cNvSpPr>
                <a:spLocks/>
              </p:cNvSpPr>
              <p:nvPr/>
            </p:nvSpPr>
            <p:spPr bwMode="auto">
              <a:xfrm>
                <a:off x="3697" y="2523"/>
                <a:ext cx="622" cy="361"/>
              </a:xfrm>
              <a:custGeom>
                <a:avLst/>
                <a:gdLst>
                  <a:gd name="T0" fmla="*/ 0 w 622"/>
                  <a:gd name="T1" fmla="*/ 0 h 361"/>
                  <a:gd name="T2" fmla="*/ 622 w 622"/>
                  <a:gd name="T3" fmla="*/ 361 h 361"/>
                  <a:gd name="T4" fmla="*/ 0 60000 65536"/>
                  <a:gd name="T5" fmla="*/ 0 60000 65536"/>
                  <a:gd name="T6" fmla="*/ 0 w 622"/>
                  <a:gd name="T7" fmla="*/ 0 h 361"/>
                  <a:gd name="T8" fmla="*/ 622 w 622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22" h="361">
                    <a:moveTo>
                      <a:pt x="0" y="0"/>
                    </a:moveTo>
                    <a:lnTo>
                      <a:pt x="622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4" name="Freeform 21"/>
              <p:cNvSpPr>
                <a:spLocks/>
              </p:cNvSpPr>
              <p:nvPr/>
            </p:nvSpPr>
            <p:spPr bwMode="auto">
              <a:xfrm>
                <a:off x="1649" y="2024"/>
                <a:ext cx="808" cy="351"/>
              </a:xfrm>
              <a:custGeom>
                <a:avLst/>
                <a:gdLst>
                  <a:gd name="T0" fmla="*/ 808 w 808"/>
                  <a:gd name="T1" fmla="*/ 0 h 351"/>
                  <a:gd name="T2" fmla="*/ 0 w 808"/>
                  <a:gd name="T3" fmla="*/ 351 h 351"/>
                  <a:gd name="T4" fmla="*/ 0 60000 65536"/>
                  <a:gd name="T5" fmla="*/ 0 60000 65536"/>
                  <a:gd name="T6" fmla="*/ 0 w 808"/>
                  <a:gd name="T7" fmla="*/ 0 h 351"/>
                  <a:gd name="T8" fmla="*/ 808 w 808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08" h="351">
                    <a:moveTo>
                      <a:pt x="808" y="0"/>
                    </a:moveTo>
                    <a:lnTo>
                      <a:pt x="0" y="3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5" name="Freeform 22"/>
              <p:cNvSpPr>
                <a:spLocks/>
              </p:cNvSpPr>
              <p:nvPr/>
            </p:nvSpPr>
            <p:spPr bwMode="auto">
              <a:xfrm>
                <a:off x="2729" y="2024"/>
                <a:ext cx="709" cy="351"/>
              </a:xfrm>
              <a:custGeom>
                <a:avLst/>
                <a:gdLst>
                  <a:gd name="T0" fmla="*/ 0 w 709"/>
                  <a:gd name="T1" fmla="*/ 0 h 351"/>
                  <a:gd name="T2" fmla="*/ 709 w 709"/>
                  <a:gd name="T3" fmla="*/ 351 h 351"/>
                  <a:gd name="T4" fmla="*/ 0 60000 65536"/>
                  <a:gd name="T5" fmla="*/ 0 60000 65536"/>
                  <a:gd name="T6" fmla="*/ 0 w 709"/>
                  <a:gd name="T7" fmla="*/ 0 h 351"/>
                  <a:gd name="T8" fmla="*/ 709 w 709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09" h="351">
                    <a:moveTo>
                      <a:pt x="0" y="0"/>
                    </a:moveTo>
                    <a:lnTo>
                      <a:pt x="709" y="3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896" name="Group 23"/>
              <p:cNvGrpSpPr>
                <a:grpSpLocks/>
              </p:cNvGrpSpPr>
              <p:nvPr/>
            </p:nvGrpSpPr>
            <p:grpSpPr bwMode="auto">
              <a:xfrm>
                <a:off x="1184" y="3022"/>
                <a:ext cx="91" cy="408"/>
                <a:chOff x="1247" y="1661"/>
                <a:chExt cx="91" cy="408"/>
              </a:xfrm>
            </p:grpSpPr>
            <p:sp>
              <p:nvSpPr>
                <p:cNvPr id="79933" name="Rectangle 24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34" name="Line 25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7" name="Group 26"/>
              <p:cNvGrpSpPr>
                <a:grpSpLocks/>
              </p:cNvGrpSpPr>
              <p:nvPr/>
            </p:nvGrpSpPr>
            <p:grpSpPr bwMode="auto">
              <a:xfrm>
                <a:off x="1456" y="3022"/>
                <a:ext cx="91" cy="408"/>
                <a:chOff x="1247" y="1661"/>
                <a:chExt cx="91" cy="408"/>
              </a:xfrm>
            </p:grpSpPr>
            <p:sp>
              <p:nvSpPr>
                <p:cNvPr id="799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32" name="Line 28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8" name="Group 29"/>
              <p:cNvGrpSpPr>
                <a:grpSpLocks/>
              </p:cNvGrpSpPr>
              <p:nvPr/>
            </p:nvGrpSpPr>
            <p:grpSpPr bwMode="auto">
              <a:xfrm>
                <a:off x="1777" y="3022"/>
                <a:ext cx="91" cy="408"/>
                <a:chOff x="1247" y="1661"/>
                <a:chExt cx="91" cy="408"/>
              </a:xfrm>
            </p:grpSpPr>
            <p:sp>
              <p:nvSpPr>
                <p:cNvPr id="79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30" name="Line 31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9" name="Group 32"/>
              <p:cNvGrpSpPr>
                <a:grpSpLocks/>
              </p:cNvGrpSpPr>
              <p:nvPr/>
            </p:nvGrpSpPr>
            <p:grpSpPr bwMode="auto">
              <a:xfrm>
                <a:off x="2049" y="3022"/>
                <a:ext cx="91" cy="408"/>
                <a:chOff x="1247" y="1661"/>
                <a:chExt cx="91" cy="408"/>
              </a:xfrm>
            </p:grpSpPr>
            <p:sp>
              <p:nvSpPr>
                <p:cNvPr id="7992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28" name="Line 34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0" name="Group 35"/>
              <p:cNvGrpSpPr>
                <a:grpSpLocks/>
              </p:cNvGrpSpPr>
              <p:nvPr/>
            </p:nvGrpSpPr>
            <p:grpSpPr bwMode="auto">
              <a:xfrm>
                <a:off x="2412" y="3022"/>
                <a:ext cx="91" cy="408"/>
                <a:chOff x="1247" y="1661"/>
                <a:chExt cx="91" cy="408"/>
              </a:xfrm>
            </p:grpSpPr>
            <p:sp>
              <p:nvSpPr>
                <p:cNvPr id="79925" name="Rectangle 36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26" name="Line 37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1" name="Group 38"/>
              <p:cNvGrpSpPr>
                <a:grpSpLocks/>
              </p:cNvGrpSpPr>
              <p:nvPr/>
            </p:nvGrpSpPr>
            <p:grpSpPr bwMode="auto">
              <a:xfrm>
                <a:off x="2684" y="3022"/>
                <a:ext cx="91" cy="408"/>
                <a:chOff x="1247" y="1661"/>
                <a:chExt cx="91" cy="408"/>
              </a:xfrm>
            </p:grpSpPr>
            <p:sp>
              <p:nvSpPr>
                <p:cNvPr id="79923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24" name="Line 40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2" name="Group 41"/>
              <p:cNvGrpSpPr>
                <a:grpSpLocks/>
              </p:cNvGrpSpPr>
              <p:nvPr/>
            </p:nvGrpSpPr>
            <p:grpSpPr bwMode="auto">
              <a:xfrm>
                <a:off x="4139" y="3022"/>
                <a:ext cx="91" cy="408"/>
                <a:chOff x="1247" y="1661"/>
                <a:chExt cx="91" cy="408"/>
              </a:xfrm>
            </p:grpSpPr>
            <p:sp>
              <p:nvSpPr>
                <p:cNvPr id="79921" name="Rectangle 42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22" name="Line 43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3" name="Group 44"/>
              <p:cNvGrpSpPr>
                <a:grpSpLocks/>
              </p:cNvGrpSpPr>
              <p:nvPr/>
            </p:nvGrpSpPr>
            <p:grpSpPr bwMode="auto">
              <a:xfrm>
                <a:off x="4411" y="3022"/>
                <a:ext cx="91" cy="408"/>
                <a:chOff x="1247" y="1661"/>
                <a:chExt cx="91" cy="408"/>
              </a:xfrm>
            </p:grpSpPr>
            <p:sp>
              <p:nvSpPr>
                <p:cNvPr id="79919" name="Rectangle 45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20" name="Line 46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4" name="Group 47"/>
              <p:cNvGrpSpPr>
                <a:grpSpLocks/>
              </p:cNvGrpSpPr>
              <p:nvPr/>
            </p:nvGrpSpPr>
            <p:grpSpPr bwMode="auto">
              <a:xfrm>
                <a:off x="2989" y="3022"/>
                <a:ext cx="91" cy="408"/>
                <a:chOff x="1247" y="1661"/>
                <a:chExt cx="91" cy="408"/>
              </a:xfrm>
            </p:grpSpPr>
            <p:sp>
              <p:nvSpPr>
                <p:cNvPr id="79917" name="Rectangle 48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18" name="Line 49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5" name="Group 50"/>
              <p:cNvGrpSpPr>
                <a:grpSpLocks/>
              </p:cNvGrpSpPr>
              <p:nvPr/>
            </p:nvGrpSpPr>
            <p:grpSpPr bwMode="auto">
              <a:xfrm>
                <a:off x="3261" y="3022"/>
                <a:ext cx="91" cy="408"/>
                <a:chOff x="1247" y="1661"/>
                <a:chExt cx="91" cy="408"/>
              </a:xfrm>
            </p:grpSpPr>
            <p:sp>
              <p:nvSpPr>
                <p:cNvPr id="79915" name="Rectangle 51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16" name="Line 52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6" name="Group 53"/>
              <p:cNvGrpSpPr>
                <a:grpSpLocks/>
              </p:cNvGrpSpPr>
              <p:nvPr/>
            </p:nvGrpSpPr>
            <p:grpSpPr bwMode="auto">
              <a:xfrm>
                <a:off x="3549" y="3022"/>
                <a:ext cx="91" cy="408"/>
                <a:chOff x="1247" y="1661"/>
                <a:chExt cx="91" cy="408"/>
              </a:xfrm>
            </p:grpSpPr>
            <p:sp>
              <p:nvSpPr>
                <p:cNvPr id="79913" name="Rectangle 54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14" name="Line 55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7" name="Group 56"/>
              <p:cNvGrpSpPr>
                <a:grpSpLocks/>
              </p:cNvGrpSpPr>
              <p:nvPr/>
            </p:nvGrpSpPr>
            <p:grpSpPr bwMode="auto">
              <a:xfrm>
                <a:off x="3821" y="3022"/>
                <a:ext cx="91" cy="408"/>
                <a:chOff x="1247" y="1661"/>
                <a:chExt cx="91" cy="408"/>
              </a:xfrm>
            </p:grpSpPr>
            <p:sp>
              <p:nvSpPr>
                <p:cNvPr id="79911" name="Rectangle 57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9912" name="Line 58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908" name="Text Box 60"/>
              <p:cNvSpPr txBox="1">
                <a:spLocks noChangeArrowheads="1"/>
              </p:cNvSpPr>
              <p:nvPr/>
            </p:nvSpPr>
            <p:spPr bwMode="auto">
              <a:xfrm>
                <a:off x="3380" y="2115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</a:rPr>
                  <a:t>r</a:t>
                </a:r>
              </a:p>
            </p:txBody>
          </p:sp>
          <p:sp>
            <p:nvSpPr>
              <p:cNvPr id="79909" name="Text Box 61"/>
              <p:cNvSpPr txBox="1">
                <a:spLocks noChangeArrowheads="1"/>
              </p:cNvSpPr>
              <p:nvPr/>
            </p:nvSpPr>
            <p:spPr bwMode="auto">
              <a:xfrm>
                <a:off x="3017" y="2608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</a:rPr>
                  <a:t>q</a:t>
                </a:r>
              </a:p>
            </p:txBody>
          </p:sp>
          <p:sp>
            <p:nvSpPr>
              <p:cNvPr id="79910" name="Rectangle 62"/>
              <p:cNvSpPr>
                <a:spLocks noChangeArrowheads="1"/>
              </p:cNvSpPr>
              <p:nvPr/>
            </p:nvSpPr>
            <p:spPr bwMode="auto">
              <a:xfrm>
                <a:off x="3549" y="3300"/>
                <a:ext cx="91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79880" name="Text Box 125"/>
            <p:cNvSpPr txBox="1">
              <a:spLocks noChangeArrowheads="1"/>
            </p:cNvSpPr>
            <p:nvPr/>
          </p:nvSpPr>
          <p:spPr bwMode="auto">
            <a:xfrm>
              <a:off x="3452" y="339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59</a:t>
              </a:r>
            </a:p>
          </p:txBody>
        </p:sp>
      </p:grpSp>
      <p:sp>
        <p:nvSpPr>
          <p:cNvPr id="79878" name="Rectangle 127"/>
          <p:cNvSpPr>
            <a:spLocks noChangeArrowheads="1"/>
          </p:cNvSpPr>
          <p:nvPr/>
        </p:nvSpPr>
        <p:spPr bwMode="auto">
          <a:xfrm>
            <a:off x="5470525" y="5924551"/>
            <a:ext cx="1265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2287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3.10401E-6 L 5.83333E-6 -0.12602 " pathEditMode="relative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935417" y="425105"/>
            <a:ext cx="10335306" cy="220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步骤</a:t>
            </a:r>
            <a:r>
              <a:rPr lang="en-US" altLang="zh-CN" sz="2800" dirty="0">
                <a:solidFill>
                  <a:srgbClr val="FFFF00"/>
                </a:solidFill>
              </a:rPr>
              <a:t>3</a:t>
            </a:r>
            <a:r>
              <a:rPr lang="zh-CN" altLang="en-US" sz="2800" dirty="0">
                <a:solidFill>
                  <a:srgbClr val="FFFF00"/>
                </a:solidFill>
              </a:rPr>
              <a:t>：分裂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/>
              <a:t>        分裂发生在</a:t>
            </a:r>
            <a:r>
              <a:rPr lang="en-US" altLang="zh-CN" sz="2800" dirty="0"/>
              <a:t>q</a:t>
            </a:r>
            <a:r>
              <a:rPr lang="zh-CN" altLang="en-US" sz="2800" dirty="0"/>
              <a:t>中第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个元素的位置，</a:t>
            </a:r>
            <a:r>
              <a:rPr lang="zh-CN" altLang="en-US" sz="2800" dirty="0"/>
              <a:t>结点</a:t>
            </a:r>
            <a:r>
              <a:rPr lang="en-US" altLang="zh-CN" sz="2800" dirty="0"/>
              <a:t>q</a:t>
            </a:r>
            <a:r>
              <a:rPr lang="zh-CN" altLang="en-US" sz="2800" dirty="0"/>
              <a:t>被一分为三， 即</a:t>
            </a:r>
            <a:r>
              <a:rPr lang="en-US" altLang="zh-CN" sz="2800" dirty="0"/>
              <a:t>q</a:t>
            </a:r>
            <a:r>
              <a:rPr lang="zh-CN" altLang="en-US" sz="2800" dirty="0"/>
              <a:t>、</a:t>
            </a:r>
            <a:r>
              <a:rPr lang="en-US" altLang="zh-CN" sz="2800" dirty="0"/>
              <a:t>k </a:t>
            </a:r>
            <a:r>
              <a:rPr kumimoji="1" lang="en-US" altLang="zh-CN" sz="2800" baseline="-25000" dirty="0">
                <a:sym typeface="Symbol" panose="05050102010706020507" pitchFamily="18" charset="2"/>
              </a:rPr>
              <a:t></a:t>
            </a:r>
            <a:r>
              <a:rPr lang="en-US" altLang="zh-CN" sz="2800" baseline="-25000" dirty="0"/>
              <a:t>m/2</a:t>
            </a:r>
            <a:r>
              <a:rPr kumimoji="1" lang="en-US" altLang="zh-CN" sz="2800" baseline="-250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dirty="0"/>
              <a:t>q’</a:t>
            </a:r>
            <a:r>
              <a:rPr kumimoji="1" lang="zh-CN" altLang="en-US" sz="2800" dirty="0">
                <a:sym typeface="Symbol" panose="05050102010706020507" pitchFamily="18" charset="2"/>
              </a:rPr>
              <a:t>。 </a:t>
            </a:r>
            <a:r>
              <a:rPr kumimoji="1" lang="en-US" altLang="zh-CN" sz="2800" dirty="0">
                <a:sym typeface="Symbol" panose="05050102010706020507" pitchFamily="18" charset="2"/>
              </a:rPr>
              <a:t>q</a:t>
            </a:r>
            <a:r>
              <a:rPr kumimoji="1" lang="zh-CN" altLang="en-US" sz="2800" dirty="0">
                <a:sym typeface="Symbol" panose="05050102010706020507" pitchFamily="18" charset="2"/>
              </a:rPr>
              <a:t>中保存前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-1</a:t>
            </a:r>
            <a:r>
              <a:rPr kumimoji="1" lang="zh-CN" altLang="en-US" sz="2800" dirty="0">
                <a:sym typeface="Symbol" panose="05050102010706020507" pitchFamily="18" charset="2"/>
              </a:rPr>
              <a:t>个元素，</a:t>
            </a:r>
            <a:r>
              <a:rPr kumimoji="1" lang="en-US" altLang="zh-CN" sz="2800" dirty="0">
                <a:sym typeface="Symbol" panose="05050102010706020507" pitchFamily="18" charset="2"/>
              </a:rPr>
              <a:t>q’</a:t>
            </a:r>
            <a:r>
              <a:rPr kumimoji="1" lang="zh-CN" altLang="en-US" sz="2800" dirty="0">
                <a:sym typeface="Symbol" panose="05050102010706020507" pitchFamily="18" charset="2"/>
              </a:rPr>
              <a:t>中保存后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个元素。多出的</a:t>
            </a:r>
            <a:r>
              <a:rPr lang="en-US" altLang="zh-CN" sz="2800" dirty="0"/>
              <a:t>k </a:t>
            </a:r>
            <a:r>
              <a:rPr kumimoji="1" lang="en-US" altLang="zh-CN" sz="2800" baseline="-25000" dirty="0">
                <a:sym typeface="Symbol" panose="05050102010706020507" pitchFamily="18" charset="2"/>
              </a:rPr>
              <a:t></a:t>
            </a:r>
            <a:r>
              <a:rPr lang="en-US" altLang="zh-CN" sz="2800" baseline="-25000" dirty="0"/>
              <a:t>m/2</a:t>
            </a:r>
            <a:r>
              <a:rPr kumimoji="1" lang="en-US" altLang="zh-CN" sz="2800" baseline="-250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dirty="0"/>
              <a:t>q’</a:t>
            </a:r>
            <a:r>
              <a:rPr kumimoji="1" lang="en-US" altLang="zh-CN" sz="2800" dirty="0"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ym typeface="Symbol" panose="05050102010706020507" pitchFamily="18" charset="2"/>
              </a:rPr>
              <a:t>一起插入其到双亲结点</a:t>
            </a:r>
            <a:r>
              <a:rPr kumimoji="1" lang="en-US" altLang="zh-CN" sz="2800" dirty="0">
                <a:sym typeface="Symbol" panose="05050102010706020507" pitchFamily="18" charset="2"/>
              </a:rPr>
              <a:t>r</a:t>
            </a:r>
            <a:r>
              <a:rPr kumimoji="1" lang="zh-CN" altLang="en-US" sz="2800" dirty="0">
                <a:sym typeface="Symbol" panose="05050102010706020507" pitchFamily="18" charset="2"/>
              </a:rPr>
              <a:t>中。</a:t>
            </a:r>
          </a:p>
        </p:txBody>
      </p:sp>
      <p:sp>
        <p:nvSpPr>
          <p:cNvPr id="80899" name="AutoShape 10"/>
          <p:cNvSpPr>
            <a:spLocks noChangeArrowheads="1"/>
          </p:cNvSpPr>
          <p:nvPr/>
        </p:nvSpPr>
        <p:spPr bwMode="auto">
          <a:xfrm>
            <a:off x="5303838" y="31321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80900" name="AutoShape 11"/>
          <p:cNvSpPr>
            <a:spLocks noChangeArrowheads="1"/>
          </p:cNvSpPr>
          <p:nvPr/>
        </p:nvSpPr>
        <p:spPr bwMode="auto">
          <a:xfrm>
            <a:off x="3819525" y="3914776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18</a:t>
            </a:r>
          </a:p>
        </p:txBody>
      </p:sp>
      <p:sp>
        <p:nvSpPr>
          <p:cNvPr id="80901" name="AutoShape 12"/>
          <p:cNvSpPr>
            <a:spLocks noChangeArrowheads="1"/>
          </p:cNvSpPr>
          <p:nvPr/>
        </p:nvSpPr>
        <p:spPr bwMode="auto">
          <a:xfrm>
            <a:off x="3359150" y="47180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11</a:t>
            </a:r>
          </a:p>
        </p:txBody>
      </p:sp>
      <p:sp>
        <p:nvSpPr>
          <p:cNvPr id="80902" name="AutoShape 13"/>
          <p:cNvSpPr>
            <a:spLocks noChangeArrowheads="1"/>
          </p:cNvSpPr>
          <p:nvPr/>
        </p:nvSpPr>
        <p:spPr bwMode="auto">
          <a:xfrm>
            <a:off x="4295775" y="47180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27</a:t>
            </a:r>
          </a:p>
        </p:txBody>
      </p:sp>
      <p:sp>
        <p:nvSpPr>
          <p:cNvPr id="80903" name="AutoShape 14"/>
          <p:cNvSpPr>
            <a:spLocks noChangeArrowheads="1"/>
          </p:cNvSpPr>
          <p:nvPr/>
        </p:nvSpPr>
        <p:spPr bwMode="auto">
          <a:xfrm>
            <a:off x="6456363" y="3905251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43        78</a:t>
            </a:r>
          </a:p>
        </p:txBody>
      </p:sp>
      <p:sp>
        <p:nvSpPr>
          <p:cNvPr id="80904" name="AutoShape 15"/>
          <p:cNvSpPr>
            <a:spLocks noChangeArrowheads="1"/>
          </p:cNvSpPr>
          <p:nvPr/>
        </p:nvSpPr>
        <p:spPr bwMode="auto">
          <a:xfrm>
            <a:off x="5303838" y="47180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80905" name="AutoShape 17"/>
          <p:cNvSpPr>
            <a:spLocks noChangeArrowheads="1"/>
          </p:cNvSpPr>
          <p:nvPr/>
        </p:nvSpPr>
        <p:spPr bwMode="auto">
          <a:xfrm>
            <a:off x="8543925" y="4716464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80906" name="Freeform 19"/>
          <p:cNvSpPr>
            <a:spLocks/>
          </p:cNvSpPr>
          <p:nvPr/>
        </p:nvSpPr>
        <p:spPr bwMode="auto">
          <a:xfrm>
            <a:off x="3683001" y="4140200"/>
            <a:ext cx="252413" cy="573088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7" name="Freeform 20"/>
          <p:cNvSpPr>
            <a:spLocks/>
          </p:cNvSpPr>
          <p:nvPr/>
        </p:nvSpPr>
        <p:spPr bwMode="auto">
          <a:xfrm>
            <a:off x="4367213" y="4140200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8" name="Freeform 21"/>
          <p:cNvSpPr>
            <a:spLocks/>
          </p:cNvSpPr>
          <p:nvPr/>
        </p:nvSpPr>
        <p:spPr bwMode="auto">
          <a:xfrm>
            <a:off x="5618164" y="4140200"/>
            <a:ext cx="909637" cy="573088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Freeform 22"/>
          <p:cNvSpPr>
            <a:spLocks/>
          </p:cNvSpPr>
          <p:nvPr/>
        </p:nvSpPr>
        <p:spPr bwMode="auto">
          <a:xfrm>
            <a:off x="7872413" y="4119563"/>
            <a:ext cx="1003300" cy="596900"/>
          </a:xfrm>
          <a:custGeom>
            <a:avLst/>
            <a:gdLst>
              <a:gd name="T0" fmla="*/ 0 w 632"/>
              <a:gd name="T1" fmla="*/ 0 h 376"/>
              <a:gd name="T2" fmla="*/ 632 w 632"/>
              <a:gd name="T3" fmla="*/ 376 h 376"/>
              <a:gd name="T4" fmla="*/ 0 60000 65536"/>
              <a:gd name="T5" fmla="*/ 0 60000 65536"/>
              <a:gd name="T6" fmla="*/ 0 w 632"/>
              <a:gd name="T7" fmla="*/ 0 h 376"/>
              <a:gd name="T8" fmla="*/ 632 w 632"/>
              <a:gd name="T9" fmla="*/ 376 h 3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2" h="376">
                <a:moveTo>
                  <a:pt x="0" y="0"/>
                </a:moveTo>
                <a:lnTo>
                  <a:pt x="632" y="37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0" name="Freeform 23"/>
          <p:cNvSpPr>
            <a:spLocks/>
          </p:cNvSpPr>
          <p:nvPr/>
        </p:nvSpPr>
        <p:spPr bwMode="auto">
          <a:xfrm>
            <a:off x="4140200" y="3348038"/>
            <a:ext cx="1282700" cy="557212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1" name="Freeform 24"/>
          <p:cNvSpPr>
            <a:spLocks/>
          </p:cNvSpPr>
          <p:nvPr/>
        </p:nvSpPr>
        <p:spPr bwMode="auto">
          <a:xfrm>
            <a:off x="5854700" y="3348038"/>
            <a:ext cx="1125538" cy="557212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912" name="Group 25"/>
          <p:cNvGrpSpPr>
            <a:grpSpLocks/>
          </p:cNvGrpSpPr>
          <p:nvPr/>
        </p:nvGrpSpPr>
        <p:grpSpPr bwMode="auto">
          <a:xfrm>
            <a:off x="3402013" y="4932363"/>
            <a:ext cx="144462" cy="647700"/>
            <a:chOff x="1247" y="1661"/>
            <a:chExt cx="91" cy="408"/>
          </a:xfrm>
        </p:grpSpPr>
        <p:sp>
          <p:nvSpPr>
            <p:cNvPr id="80982" name="Rectangle 2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83" name="Line 2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3" name="Group 28"/>
          <p:cNvGrpSpPr>
            <a:grpSpLocks/>
          </p:cNvGrpSpPr>
          <p:nvPr/>
        </p:nvGrpSpPr>
        <p:grpSpPr bwMode="auto">
          <a:xfrm>
            <a:off x="3833813" y="4932363"/>
            <a:ext cx="144462" cy="647700"/>
            <a:chOff x="1247" y="1661"/>
            <a:chExt cx="91" cy="408"/>
          </a:xfrm>
        </p:grpSpPr>
        <p:sp>
          <p:nvSpPr>
            <p:cNvPr id="80980" name="Rectangle 2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81" name="Line 3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4" name="Group 31"/>
          <p:cNvGrpSpPr>
            <a:grpSpLocks/>
          </p:cNvGrpSpPr>
          <p:nvPr/>
        </p:nvGrpSpPr>
        <p:grpSpPr bwMode="auto">
          <a:xfrm>
            <a:off x="4343401" y="4932363"/>
            <a:ext cx="144463" cy="647700"/>
            <a:chOff x="1247" y="1661"/>
            <a:chExt cx="91" cy="408"/>
          </a:xfrm>
        </p:grpSpPr>
        <p:sp>
          <p:nvSpPr>
            <p:cNvPr id="80978" name="Rectangle 3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79" name="Line 3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5" name="Group 34"/>
          <p:cNvGrpSpPr>
            <a:grpSpLocks/>
          </p:cNvGrpSpPr>
          <p:nvPr/>
        </p:nvGrpSpPr>
        <p:grpSpPr bwMode="auto">
          <a:xfrm>
            <a:off x="4775201" y="4932363"/>
            <a:ext cx="144463" cy="647700"/>
            <a:chOff x="1247" y="1661"/>
            <a:chExt cx="91" cy="408"/>
          </a:xfrm>
        </p:grpSpPr>
        <p:sp>
          <p:nvSpPr>
            <p:cNvPr id="80976" name="Rectangle 3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77" name="Line 3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6" name="Group 37"/>
          <p:cNvGrpSpPr>
            <a:grpSpLocks/>
          </p:cNvGrpSpPr>
          <p:nvPr/>
        </p:nvGrpSpPr>
        <p:grpSpPr bwMode="auto">
          <a:xfrm>
            <a:off x="5351463" y="4932363"/>
            <a:ext cx="144462" cy="647700"/>
            <a:chOff x="1247" y="1661"/>
            <a:chExt cx="91" cy="408"/>
          </a:xfrm>
        </p:grpSpPr>
        <p:sp>
          <p:nvSpPr>
            <p:cNvPr id="80974" name="Rectangle 3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75" name="Line 3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7" name="Group 40"/>
          <p:cNvGrpSpPr>
            <a:grpSpLocks/>
          </p:cNvGrpSpPr>
          <p:nvPr/>
        </p:nvGrpSpPr>
        <p:grpSpPr bwMode="auto">
          <a:xfrm>
            <a:off x="5783263" y="4932363"/>
            <a:ext cx="144462" cy="647700"/>
            <a:chOff x="1247" y="1661"/>
            <a:chExt cx="91" cy="408"/>
          </a:xfrm>
        </p:grpSpPr>
        <p:sp>
          <p:nvSpPr>
            <p:cNvPr id="80972" name="Rectangle 4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73" name="Line 4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8" name="Group 43"/>
          <p:cNvGrpSpPr>
            <a:grpSpLocks/>
          </p:cNvGrpSpPr>
          <p:nvPr/>
        </p:nvGrpSpPr>
        <p:grpSpPr bwMode="auto">
          <a:xfrm>
            <a:off x="8597901" y="4932363"/>
            <a:ext cx="144463" cy="647700"/>
            <a:chOff x="1247" y="1661"/>
            <a:chExt cx="91" cy="408"/>
          </a:xfrm>
        </p:grpSpPr>
        <p:sp>
          <p:nvSpPr>
            <p:cNvPr id="80970" name="Rectangle 4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71" name="Line 4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9" name="Group 46"/>
          <p:cNvGrpSpPr>
            <a:grpSpLocks/>
          </p:cNvGrpSpPr>
          <p:nvPr/>
        </p:nvGrpSpPr>
        <p:grpSpPr bwMode="auto">
          <a:xfrm>
            <a:off x="9029701" y="4932363"/>
            <a:ext cx="144463" cy="647700"/>
            <a:chOff x="1247" y="1661"/>
            <a:chExt cx="91" cy="408"/>
          </a:xfrm>
        </p:grpSpPr>
        <p:sp>
          <p:nvSpPr>
            <p:cNvPr id="80968" name="Rectangle 4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0969" name="Line 4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20" name="Text Box 58"/>
          <p:cNvSpPr txBox="1">
            <a:spLocks noChangeArrowheads="1"/>
          </p:cNvSpPr>
          <p:nvPr/>
        </p:nvSpPr>
        <p:spPr bwMode="auto">
          <a:xfrm>
            <a:off x="6888164" y="34925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r</a:t>
            </a:r>
          </a:p>
        </p:txBody>
      </p: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6310313" y="4130676"/>
            <a:ext cx="2017712" cy="1458913"/>
            <a:chOff x="-341" y="2523"/>
            <a:chExt cx="1271" cy="919"/>
          </a:xfrm>
        </p:grpSpPr>
        <p:sp>
          <p:nvSpPr>
            <p:cNvPr id="80948" name="AutoShape 16"/>
            <p:cNvSpPr>
              <a:spLocks noChangeArrowheads="1"/>
            </p:cNvSpPr>
            <p:nvPr/>
          </p:nvSpPr>
          <p:spPr bwMode="auto">
            <a:xfrm>
              <a:off x="-341" y="2892"/>
              <a:ext cx="1271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 47             64</a:t>
              </a:r>
            </a:p>
          </p:txBody>
        </p:sp>
        <p:sp>
          <p:nvSpPr>
            <p:cNvPr id="80949" name="Line 18"/>
            <p:cNvSpPr>
              <a:spLocks noChangeShapeType="1"/>
            </p:cNvSpPr>
            <p:nvPr/>
          </p:nvSpPr>
          <p:spPr bwMode="auto">
            <a:xfrm>
              <a:off x="218" y="252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50" name="Group 49"/>
            <p:cNvGrpSpPr>
              <a:grpSpLocks/>
            </p:cNvGrpSpPr>
            <p:nvPr/>
          </p:nvGrpSpPr>
          <p:grpSpPr bwMode="auto">
            <a:xfrm>
              <a:off x="-293" y="3028"/>
              <a:ext cx="91" cy="408"/>
              <a:chOff x="1247" y="1661"/>
              <a:chExt cx="91" cy="408"/>
            </a:xfrm>
          </p:grpSpPr>
          <p:sp>
            <p:nvSpPr>
              <p:cNvPr id="80966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67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51" name="Group 52"/>
            <p:cNvGrpSpPr>
              <a:grpSpLocks/>
            </p:cNvGrpSpPr>
            <p:nvPr/>
          </p:nvGrpSpPr>
          <p:grpSpPr bwMode="auto">
            <a:xfrm>
              <a:off x="-21" y="3028"/>
              <a:ext cx="91" cy="408"/>
              <a:chOff x="1247" y="1661"/>
              <a:chExt cx="91" cy="408"/>
            </a:xfrm>
          </p:grpSpPr>
          <p:sp>
            <p:nvSpPr>
              <p:cNvPr id="80964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65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52" name="Group 55"/>
            <p:cNvGrpSpPr>
              <a:grpSpLocks/>
            </p:cNvGrpSpPr>
            <p:nvPr/>
          </p:nvGrpSpPr>
          <p:grpSpPr bwMode="auto">
            <a:xfrm>
              <a:off x="267" y="3028"/>
              <a:ext cx="91" cy="408"/>
              <a:chOff x="1247" y="1661"/>
              <a:chExt cx="91" cy="408"/>
            </a:xfrm>
          </p:grpSpPr>
          <p:sp>
            <p:nvSpPr>
              <p:cNvPr id="80962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63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53" name="Text Box 59"/>
            <p:cNvSpPr txBox="1">
              <a:spLocks noChangeArrowheads="1"/>
            </p:cNvSpPr>
            <p:nvPr/>
          </p:nvSpPr>
          <p:spPr bwMode="auto">
            <a:xfrm>
              <a:off x="-229" y="2614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80954" name="Rectangle 60"/>
            <p:cNvSpPr>
              <a:spLocks noChangeArrowheads="1"/>
            </p:cNvSpPr>
            <p:nvPr/>
          </p:nvSpPr>
          <p:spPr bwMode="auto">
            <a:xfrm>
              <a:off x="267" y="3306"/>
              <a:ext cx="91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pSp>
          <p:nvGrpSpPr>
            <p:cNvPr id="80955" name="Group 61"/>
            <p:cNvGrpSpPr>
              <a:grpSpLocks/>
            </p:cNvGrpSpPr>
            <p:nvPr/>
          </p:nvGrpSpPr>
          <p:grpSpPr bwMode="auto">
            <a:xfrm>
              <a:off x="814" y="3028"/>
              <a:ext cx="91" cy="408"/>
              <a:chOff x="1247" y="1661"/>
              <a:chExt cx="91" cy="408"/>
            </a:xfrm>
          </p:grpSpPr>
          <p:sp>
            <p:nvSpPr>
              <p:cNvPr id="80960" name="Rectangle 6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61" name="Line 6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56" name="Text Box 65"/>
            <p:cNvSpPr txBox="1">
              <a:spLocks noChangeArrowheads="1"/>
            </p:cNvSpPr>
            <p:nvPr/>
          </p:nvSpPr>
          <p:spPr bwMode="auto">
            <a:xfrm>
              <a:off x="285" y="286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59</a:t>
              </a:r>
            </a:p>
          </p:txBody>
        </p:sp>
        <p:grpSp>
          <p:nvGrpSpPr>
            <p:cNvPr id="80957" name="Group 66"/>
            <p:cNvGrpSpPr>
              <a:grpSpLocks/>
            </p:cNvGrpSpPr>
            <p:nvPr/>
          </p:nvGrpSpPr>
          <p:grpSpPr bwMode="auto">
            <a:xfrm>
              <a:off x="536" y="3028"/>
              <a:ext cx="91" cy="408"/>
              <a:chOff x="1247" y="1661"/>
              <a:chExt cx="91" cy="408"/>
            </a:xfrm>
          </p:grpSpPr>
          <p:sp>
            <p:nvSpPr>
              <p:cNvPr id="80958" name="Rectangle 6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59" name="Line 6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978" name="Freeform 74"/>
          <p:cNvSpPr>
            <a:spLocks/>
          </p:cNvSpPr>
          <p:nvPr/>
        </p:nvSpPr>
        <p:spPr bwMode="auto">
          <a:xfrm>
            <a:off x="7458075" y="4127500"/>
            <a:ext cx="584200" cy="584200"/>
          </a:xfrm>
          <a:custGeom>
            <a:avLst/>
            <a:gdLst>
              <a:gd name="T0" fmla="*/ 0 w 368"/>
              <a:gd name="T1" fmla="*/ 0 h 368"/>
              <a:gd name="T2" fmla="*/ 368 w 368"/>
              <a:gd name="T3" fmla="*/ 368 h 368"/>
              <a:gd name="T4" fmla="*/ 0 60000 65536"/>
              <a:gd name="T5" fmla="*/ 0 60000 65536"/>
              <a:gd name="T6" fmla="*/ 0 w 368"/>
              <a:gd name="T7" fmla="*/ 0 h 368"/>
              <a:gd name="T8" fmla="*/ 368 w 368"/>
              <a:gd name="T9" fmla="*/ 368 h 3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368">
                <a:moveTo>
                  <a:pt x="0" y="0"/>
                </a:moveTo>
                <a:lnTo>
                  <a:pt x="368" y="368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6157913" y="4137025"/>
            <a:ext cx="781050" cy="1443038"/>
            <a:chOff x="2919" y="2249"/>
            <a:chExt cx="492" cy="909"/>
          </a:xfrm>
        </p:grpSpPr>
        <p:sp>
          <p:nvSpPr>
            <p:cNvPr id="80939" name="Text Box 84"/>
            <p:cNvSpPr txBox="1">
              <a:spLocks noChangeArrowheads="1"/>
            </p:cNvSpPr>
            <p:nvPr/>
          </p:nvSpPr>
          <p:spPr bwMode="auto">
            <a:xfrm>
              <a:off x="2998" y="233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80940" name="AutoShape 93"/>
            <p:cNvSpPr>
              <a:spLocks noChangeArrowheads="1"/>
            </p:cNvSpPr>
            <p:nvPr/>
          </p:nvSpPr>
          <p:spPr bwMode="auto">
            <a:xfrm>
              <a:off x="2919" y="2615"/>
              <a:ext cx="41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</a:t>
              </a:r>
            </a:p>
          </p:txBody>
        </p:sp>
        <p:sp>
          <p:nvSpPr>
            <p:cNvPr id="80941" name="Freeform 95"/>
            <p:cNvSpPr>
              <a:spLocks/>
            </p:cNvSpPr>
            <p:nvPr/>
          </p:nvSpPr>
          <p:spPr bwMode="auto">
            <a:xfrm>
              <a:off x="3140" y="2249"/>
              <a:ext cx="271" cy="371"/>
            </a:xfrm>
            <a:custGeom>
              <a:avLst/>
              <a:gdLst>
                <a:gd name="T0" fmla="*/ 271 w 271"/>
                <a:gd name="T1" fmla="*/ 0 h 371"/>
                <a:gd name="T2" fmla="*/ 0 w 271"/>
                <a:gd name="T3" fmla="*/ 371 h 371"/>
                <a:gd name="T4" fmla="*/ 0 60000 65536"/>
                <a:gd name="T5" fmla="*/ 0 60000 65536"/>
                <a:gd name="T6" fmla="*/ 0 w 271"/>
                <a:gd name="T7" fmla="*/ 0 h 371"/>
                <a:gd name="T8" fmla="*/ 271 w 271"/>
                <a:gd name="T9" fmla="*/ 371 h 3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371">
                  <a:moveTo>
                    <a:pt x="271" y="0"/>
                  </a:moveTo>
                  <a:lnTo>
                    <a:pt x="0" y="37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42" name="Group 97"/>
            <p:cNvGrpSpPr>
              <a:grpSpLocks/>
            </p:cNvGrpSpPr>
            <p:nvPr/>
          </p:nvGrpSpPr>
          <p:grpSpPr bwMode="auto">
            <a:xfrm>
              <a:off x="3218" y="2750"/>
              <a:ext cx="91" cy="408"/>
              <a:chOff x="1247" y="1661"/>
              <a:chExt cx="91" cy="408"/>
            </a:xfrm>
          </p:grpSpPr>
          <p:sp>
            <p:nvSpPr>
              <p:cNvPr id="80946" name="Rectangle 9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47" name="Line 9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43" name="Group 109"/>
            <p:cNvGrpSpPr>
              <a:grpSpLocks/>
            </p:cNvGrpSpPr>
            <p:nvPr/>
          </p:nvGrpSpPr>
          <p:grpSpPr bwMode="auto">
            <a:xfrm>
              <a:off x="2937" y="2749"/>
              <a:ext cx="91" cy="408"/>
              <a:chOff x="1247" y="1661"/>
              <a:chExt cx="91" cy="408"/>
            </a:xfrm>
          </p:grpSpPr>
          <p:sp>
            <p:nvSpPr>
              <p:cNvPr id="80944" name="Rectangle 11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45" name="Line 11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7319963" y="4265613"/>
            <a:ext cx="1130300" cy="1314450"/>
            <a:chOff x="3651" y="2330"/>
            <a:chExt cx="712" cy="828"/>
          </a:xfrm>
        </p:grpSpPr>
        <p:grpSp>
          <p:nvGrpSpPr>
            <p:cNvPr id="80928" name="Group 100"/>
            <p:cNvGrpSpPr>
              <a:grpSpLocks/>
            </p:cNvGrpSpPr>
            <p:nvPr/>
          </p:nvGrpSpPr>
          <p:grpSpPr bwMode="auto">
            <a:xfrm>
              <a:off x="3669" y="2750"/>
              <a:ext cx="91" cy="408"/>
              <a:chOff x="1247" y="1661"/>
              <a:chExt cx="91" cy="408"/>
            </a:xfrm>
          </p:grpSpPr>
          <p:sp>
            <p:nvSpPr>
              <p:cNvPr id="80937" name="Rectangle 10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38" name="Line 10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29" name="AutoShape 73"/>
            <p:cNvSpPr>
              <a:spLocks noChangeArrowheads="1"/>
            </p:cNvSpPr>
            <p:nvPr/>
          </p:nvSpPr>
          <p:spPr bwMode="auto">
            <a:xfrm>
              <a:off x="3651" y="2612"/>
              <a:ext cx="676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59  64</a:t>
              </a:r>
            </a:p>
          </p:txBody>
        </p:sp>
        <p:grpSp>
          <p:nvGrpSpPr>
            <p:cNvPr id="80930" name="Group 86"/>
            <p:cNvGrpSpPr>
              <a:grpSpLocks/>
            </p:cNvGrpSpPr>
            <p:nvPr/>
          </p:nvGrpSpPr>
          <p:grpSpPr bwMode="auto">
            <a:xfrm>
              <a:off x="4217" y="2748"/>
              <a:ext cx="91" cy="408"/>
              <a:chOff x="1247" y="1661"/>
              <a:chExt cx="91" cy="408"/>
            </a:xfrm>
          </p:grpSpPr>
          <p:sp>
            <p:nvSpPr>
              <p:cNvPr id="80935" name="Rectangle 8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36" name="Line 8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31" name="Group 90"/>
            <p:cNvGrpSpPr>
              <a:grpSpLocks/>
            </p:cNvGrpSpPr>
            <p:nvPr/>
          </p:nvGrpSpPr>
          <p:grpSpPr bwMode="auto">
            <a:xfrm>
              <a:off x="3956" y="2748"/>
              <a:ext cx="91" cy="408"/>
              <a:chOff x="1247" y="1661"/>
              <a:chExt cx="91" cy="408"/>
            </a:xfrm>
          </p:grpSpPr>
          <p:sp>
            <p:nvSpPr>
              <p:cNvPr id="80933" name="Rectangle 9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0934" name="Line 9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32" name="Text Box 114"/>
            <p:cNvSpPr txBox="1">
              <a:spLocks noChangeArrowheads="1"/>
            </p:cNvSpPr>
            <p:nvPr/>
          </p:nvSpPr>
          <p:spPr bwMode="auto">
            <a:xfrm>
              <a:off x="4045" y="233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</a:rPr>
                <a:t>q’</a:t>
              </a:r>
            </a:p>
          </p:txBody>
        </p:sp>
      </p:grpSp>
      <p:sp>
        <p:nvSpPr>
          <p:cNvPr id="124021" name="Rectangle 117"/>
          <p:cNvSpPr>
            <a:spLocks noChangeArrowheads="1"/>
          </p:cNvSpPr>
          <p:nvPr/>
        </p:nvSpPr>
        <p:spPr bwMode="auto">
          <a:xfrm>
            <a:off x="6870700" y="4668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53</a:t>
            </a:r>
          </a:p>
        </p:txBody>
      </p:sp>
      <p:sp>
        <p:nvSpPr>
          <p:cNvPr id="123993" name="Text Box 89"/>
          <p:cNvSpPr txBox="1">
            <a:spLocks noChangeArrowheads="1"/>
          </p:cNvSpPr>
          <p:nvPr/>
        </p:nvSpPr>
        <p:spPr bwMode="auto">
          <a:xfrm>
            <a:off x="6816726" y="46656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53</a:t>
            </a:r>
          </a:p>
        </p:txBody>
      </p:sp>
      <p:sp>
        <p:nvSpPr>
          <p:cNvPr id="80927" name="Rectangle 121"/>
          <p:cNvSpPr>
            <a:spLocks noChangeArrowheads="1"/>
          </p:cNvSpPr>
          <p:nvPr/>
        </p:nvSpPr>
        <p:spPr bwMode="auto">
          <a:xfrm>
            <a:off x="5470525" y="5851526"/>
            <a:ext cx="1265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2648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4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2000"/>
                                        <p:tgtEl>
                                          <p:spTgt spid="124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2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158 -0.11559 " pathEditMode="relative" ptsTypes="AA">
                                      <p:cBhvr>
                                        <p:cTn id="28" dur="2000" fill="hold"/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8" grpId="0" animBg="1"/>
      <p:bldP spid="124021" grpId="0"/>
      <p:bldP spid="124021" grpId="1"/>
      <p:bldP spid="123993" grpId="0"/>
      <p:bldP spid="12399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5" descr="图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835026"/>
            <a:ext cx="6840537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8"/>
          <p:cNvSpPr>
            <a:spLocks noChangeArrowheads="1"/>
          </p:cNvSpPr>
          <p:nvPr/>
        </p:nvSpPr>
        <p:spPr bwMode="auto">
          <a:xfrm>
            <a:off x="1992313" y="333375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在</a:t>
            </a:r>
            <a:r>
              <a:rPr lang="en-US" altLang="zh-CN"/>
              <a:t>3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树中插入新元素</a:t>
            </a:r>
            <a:r>
              <a:rPr lang="en-US" altLang="zh-CN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83108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1293" y="866900"/>
            <a:ext cx="9298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集合关键字为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{68,54,82,35,75,90,103,22}</a:t>
            </a:r>
          </a:p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构造一棵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41446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91885" y="146175"/>
            <a:ext cx="11329061" cy="638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800" dirty="0">
                <a:solidFill>
                  <a:schemeClr val="folHlink"/>
                </a:solidFill>
              </a:rPr>
              <a:t>B-</a:t>
            </a:r>
            <a:r>
              <a:rPr lang="zh-CN" altLang="en-US" sz="2800" dirty="0">
                <a:solidFill>
                  <a:schemeClr val="folHlink"/>
                </a:solidFill>
              </a:rPr>
              <a:t>树插入新元素</a:t>
            </a:r>
            <a:r>
              <a:rPr lang="en-US" altLang="zh-CN" sz="2800" dirty="0">
                <a:solidFill>
                  <a:schemeClr val="folHlink"/>
                </a:solidFill>
              </a:rPr>
              <a:t>x</a:t>
            </a:r>
            <a:r>
              <a:rPr lang="zh-CN" altLang="en-US" sz="2800" dirty="0">
                <a:solidFill>
                  <a:schemeClr val="folHlink"/>
                </a:solidFill>
              </a:rPr>
              <a:t>的方法。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dirty="0"/>
              <a:t>(1) </a:t>
            </a:r>
            <a:r>
              <a:rPr lang="zh-CN" altLang="en-US" sz="2800" dirty="0"/>
              <a:t>搜索</a:t>
            </a:r>
            <a:r>
              <a:rPr lang="en-US" altLang="zh-CN" sz="2800" dirty="0"/>
              <a:t>x</a:t>
            </a:r>
            <a:r>
              <a:rPr lang="zh-CN" altLang="en-US" sz="2800" dirty="0"/>
              <a:t>，将</a:t>
            </a:r>
            <a:r>
              <a:rPr lang="en-US" altLang="zh-CN" sz="2800" dirty="0"/>
              <a:t>x</a:t>
            </a:r>
            <a:r>
              <a:rPr lang="zh-CN" altLang="en-US" sz="2800" dirty="0"/>
              <a:t>和一个空指针插入搜索失败结点上一层的叶子结点</a:t>
            </a:r>
            <a:r>
              <a:rPr lang="en-US" altLang="zh-CN" sz="2800" dirty="0"/>
              <a:t>q</a:t>
            </a:r>
            <a:r>
              <a:rPr lang="zh-CN" altLang="en-US" sz="2800" dirty="0"/>
              <a:t>中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dirty="0"/>
              <a:t>(2) </a:t>
            </a:r>
            <a:r>
              <a:rPr lang="zh-CN" altLang="en-US" sz="2800" dirty="0"/>
              <a:t>检查结点</a:t>
            </a:r>
            <a:r>
              <a:rPr lang="en-US" altLang="zh-CN" sz="2800" dirty="0"/>
              <a:t>q</a:t>
            </a:r>
            <a:r>
              <a:rPr lang="zh-CN" altLang="en-US" sz="2800" dirty="0"/>
              <a:t>是否溢出，即结点中包含的元素个数未超过</a:t>
            </a:r>
            <a:r>
              <a:rPr lang="en-US" altLang="zh-CN" sz="2800" dirty="0"/>
              <a:t>m-1</a:t>
            </a:r>
            <a:r>
              <a:rPr lang="zh-CN" altLang="en-US" sz="2800" dirty="0"/>
              <a:t>（指针数未超过</a:t>
            </a:r>
            <a:r>
              <a:rPr lang="en-US" altLang="zh-CN" sz="2800" dirty="0"/>
              <a:t>m</a:t>
            </a:r>
            <a:r>
              <a:rPr lang="zh-CN" altLang="en-US" sz="2800" dirty="0"/>
              <a:t>），未溢出则插入运算成功终止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dirty="0"/>
              <a:t>(3) </a:t>
            </a:r>
            <a:r>
              <a:rPr lang="zh-CN" altLang="en-US" sz="2800" dirty="0"/>
              <a:t>若</a:t>
            </a:r>
            <a:r>
              <a:rPr lang="en-US" altLang="zh-CN" sz="2800" dirty="0"/>
              <a:t>q</a:t>
            </a:r>
            <a:r>
              <a:rPr lang="zh-CN" altLang="en-US" sz="2800" dirty="0"/>
              <a:t>溢出，则必须进行结点的分裂操作，以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处的元素</a:t>
            </a:r>
            <a:r>
              <a:rPr lang="zh-CN" altLang="en-US" sz="2800" dirty="0"/>
              <a:t>为分割点，将结点一分为三：</a:t>
            </a:r>
            <a:endParaRPr lang="en-US" altLang="zh-CN" sz="2800" dirty="0"/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</a:rPr>
              <a:t>q</a:t>
            </a:r>
            <a:r>
              <a:rPr lang="zh-CN" altLang="en-US" sz="2800" dirty="0">
                <a:solidFill>
                  <a:srgbClr val="FFFF00"/>
                </a:solidFill>
              </a:rPr>
              <a:t>中前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-1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个元素）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|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 （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处的元素）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|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</a:rPr>
              <a:t> q</a:t>
            </a:r>
            <a:r>
              <a:rPr lang="zh-CN" altLang="en-US" sz="2800" dirty="0">
                <a:solidFill>
                  <a:srgbClr val="FFFF00"/>
                </a:solidFill>
              </a:rPr>
              <a:t>中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后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 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个元素）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800" dirty="0">
                <a:sym typeface="Symbol" panose="05050102010706020507" pitchFamily="18" charset="2"/>
              </a:rPr>
              <a:t>  将 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ym typeface="Symbol" panose="05050102010706020507" pitchFamily="18" charset="2"/>
              </a:rPr>
              <a:t>处的元素设为</a:t>
            </a:r>
            <a:r>
              <a:rPr kumimoji="1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zh-CN" altLang="en-US" sz="2800" dirty="0">
                <a:sym typeface="Symbol" panose="05050102010706020507" pitchFamily="18" charset="2"/>
              </a:rPr>
              <a:t>，插入双亲结点</a:t>
            </a:r>
            <a:r>
              <a:rPr kumimoji="1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kumimoji="1" lang="zh-CN" altLang="en-US" sz="2800" dirty="0">
                <a:sym typeface="Symbol" panose="05050102010706020507" pitchFamily="18" charset="2"/>
              </a:rPr>
              <a:t>中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</a:rPr>
              <a:t>q</a:t>
            </a:r>
            <a:r>
              <a:rPr lang="zh-CN" altLang="en-US" sz="2800" dirty="0">
                <a:solidFill>
                  <a:srgbClr val="FFFF00"/>
                </a:solidFill>
              </a:rPr>
              <a:t>中前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-1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个元素）组成的结点成为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y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的左侧孩子</a:t>
            </a:r>
            <a:endParaRPr kumimoji="1" lang="en-US" altLang="zh-CN" sz="2800" dirty="0">
              <a:solidFill>
                <a:srgbClr val="FFFF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</a:rPr>
              <a:t> q</a:t>
            </a:r>
            <a:r>
              <a:rPr lang="zh-CN" altLang="en-US" sz="2800" dirty="0">
                <a:solidFill>
                  <a:srgbClr val="FFFF00"/>
                </a:solidFill>
              </a:rPr>
              <a:t>中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后</a:t>
            </a:r>
            <a:r>
              <a:rPr lang="en-US" altLang="zh-CN" sz="2800" dirty="0">
                <a:solidFill>
                  <a:srgbClr val="FFFF00"/>
                </a:solidFill>
              </a:rPr>
              <a:t>m/2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 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个元素）组成的结点成为</a:t>
            </a:r>
            <a:r>
              <a:rPr kumimoji="1"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y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的右侧孩子</a:t>
            </a:r>
            <a:endParaRPr kumimoji="1" lang="zh-CN" altLang="en-US" sz="28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800" dirty="0">
                <a:sym typeface="Symbol" panose="05050102010706020507" pitchFamily="18" charset="2"/>
              </a:rPr>
              <a:t>(4) </a:t>
            </a:r>
            <a:r>
              <a:rPr kumimoji="1" lang="zh-CN" altLang="en-US" sz="2800" dirty="0">
                <a:sym typeface="Symbol" panose="05050102010706020507" pitchFamily="18" charset="2"/>
              </a:rPr>
              <a:t>检查双亲结点</a:t>
            </a:r>
            <a:r>
              <a:rPr kumimoji="1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kumimoji="1" lang="zh-CN" altLang="en-US" sz="2800" dirty="0">
                <a:sym typeface="Symbol" panose="05050102010706020507" pitchFamily="18" charset="2"/>
              </a:rPr>
              <a:t>是否溢出，如果溢出，则对</a:t>
            </a:r>
            <a:r>
              <a:rPr kumimoji="1" lang="en-US" altLang="zh-CN" sz="2800" dirty="0">
                <a:sym typeface="Symbol" panose="05050102010706020507" pitchFamily="18" charset="2"/>
              </a:rPr>
              <a:t>r</a:t>
            </a:r>
            <a:r>
              <a:rPr kumimoji="1" lang="zh-CN" altLang="en-US" sz="2800" dirty="0">
                <a:sym typeface="Symbol" panose="05050102010706020507" pitchFamily="18" charset="2"/>
              </a:rPr>
              <a:t>继续进行步骤</a:t>
            </a:r>
            <a:r>
              <a:rPr kumimoji="1" lang="en-US" altLang="zh-CN" sz="2800" dirty="0">
                <a:sym typeface="Symbol" panose="05050102010706020507" pitchFamily="18" charset="2"/>
              </a:rPr>
              <a:t>(3)</a:t>
            </a:r>
            <a:r>
              <a:rPr kumimoji="1" lang="zh-CN" altLang="en-US" sz="2800" dirty="0">
                <a:sym typeface="Symbol" panose="05050102010706020507" pitchFamily="18" charset="2"/>
              </a:rPr>
              <a:t>分裂，直到分裂操作不再造成任何结点发生溢出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800" dirty="0">
                <a:sym typeface="Symbol" panose="05050102010706020507" pitchFamily="18" charset="2"/>
              </a:rPr>
              <a:t>(5) </a:t>
            </a:r>
            <a:r>
              <a:rPr kumimoji="1" lang="zh-CN" altLang="en-US" sz="2800" dirty="0">
                <a:sym typeface="Symbol" panose="05050102010706020507" pitchFamily="18" charset="2"/>
              </a:rPr>
              <a:t>如果在步骤</a:t>
            </a:r>
            <a:r>
              <a:rPr kumimoji="1" lang="en-US" altLang="zh-CN" sz="2800" dirty="0">
                <a:sym typeface="Symbol" panose="05050102010706020507" pitchFamily="18" charset="2"/>
              </a:rPr>
              <a:t>(3)</a:t>
            </a:r>
            <a:r>
              <a:rPr kumimoji="1" lang="zh-CN" altLang="en-US" sz="2800" dirty="0">
                <a:sym typeface="Symbol" panose="05050102010706020507" pitchFamily="18" charset="2"/>
              </a:rPr>
              <a:t>中溢出结点为根结点，则生成新的根结点存放</a:t>
            </a:r>
            <a:r>
              <a:rPr kumimoji="1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endParaRPr kumimoji="1" lang="zh-CN" alt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24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65138" y="1501591"/>
            <a:ext cx="11457688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FF00"/>
                </a:solidFill>
              </a:rPr>
              <a:t>定义</a:t>
            </a:r>
            <a:r>
              <a:rPr lang="en-US" altLang="zh-CN" sz="2800" dirty="0"/>
              <a:t> m</a:t>
            </a:r>
            <a:r>
              <a:rPr lang="zh-CN" altLang="en-US" sz="2800" dirty="0"/>
              <a:t>叉搜索树或者是空</a:t>
            </a:r>
            <a:r>
              <a:rPr lang="en-US" altLang="zh-CN" sz="2800" dirty="0"/>
              <a:t>m</a:t>
            </a:r>
            <a:r>
              <a:rPr lang="zh-CN" altLang="en-US" sz="2800" dirty="0"/>
              <a:t>叉搜索树，或者是一棵满足下列特性的树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⑴   根结点</a:t>
            </a:r>
            <a:r>
              <a:rPr lang="zh-CN" altLang="en-US" sz="2800" dirty="0">
                <a:solidFill>
                  <a:srgbClr val="FFFF00"/>
                </a:solidFill>
              </a:rPr>
              <a:t>最多</a:t>
            </a:r>
            <a:r>
              <a:rPr lang="zh-CN" altLang="en-US" sz="2800" dirty="0"/>
              <a:t>有</a:t>
            </a:r>
            <a:r>
              <a:rPr lang="en-US" altLang="zh-CN" sz="2800" dirty="0">
                <a:solidFill>
                  <a:schemeClr val="folHlink"/>
                </a:solidFill>
              </a:rPr>
              <a:t>m</a:t>
            </a:r>
            <a:r>
              <a:rPr lang="zh-CN" altLang="en-US" sz="2800" dirty="0">
                <a:solidFill>
                  <a:schemeClr val="folHlink"/>
                </a:solidFill>
              </a:rPr>
              <a:t>棵子树</a:t>
            </a:r>
            <a:r>
              <a:rPr lang="zh-CN" altLang="en-US" sz="2800" dirty="0"/>
              <a:t>，并具有如下结构：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   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，（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），（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），</a:t>
            </a:r>
            <a:r>
              <a:rPr lang="en-US" altLang="zh-CN" sz="2800" dirty="0"/>
              <a:t>…</a:t>
            </a:r>
            <a:r>
              <a:rPr lang="zh-CN" altLang="en-US" sz="2800" dirty="0"/>
              <a:t>，（</a:t>
            </a:r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⑵  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&lt;K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 , 1 ≤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&lt;n   </a:t>
            </a:r>
            <a:r>
              <a:rPr kumimoji="1" lang="en-US" altLang="zh-CN" sz="2800" dirty="0">
                <a:solidFill>
                  <a:srgbClr val="FFFF00"/>
                </a:solidFill>
              </a:rPr>
              <a:t>(</a:t>
            </a:r>
            <a:r>
              <a:rPr kumimoji="1" lang="zh-CN" altLang="en-US" sz="2800" dirty="0">
                <a:solidFill>
                  <a:srgbClr val="FFFF00"/>
                </a:solidFill>
              </a:rPr>
              <a:t>结点中的关键字是有序递增的</a:t>
            </a:r>
            <a:r>
              <a:rPr kumimoji="1" lang="en-US" altLang="zh-CN" sz="2800" dirty="0">
                <a:solidFill>
                  <a:srgbClr val="FFFF00"/>
                </a:solidFill>
              </a:rPr>
              <a:t>)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⑶  </a:t>
            </a:r>
            <a:r>
              <a:rPr lang="zh-CN" altLang="en-US" sz="2800" dirty="0"/>
              <a:t>子树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上的所有关键字值都大于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，小于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, 0&lt;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&lt;n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⑷  子树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上的所有关键字值都小于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  子树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上的所有关键字值都大于</a:t>
            </a:r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⑸  子树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（</a:t>
            </a:r>
            <a:r>
              <a:rPr lang="en-US" altLang="zh-CN" sz="2800" dirty="0"/>
              <a:t>0 ≤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≤ n</a:t>
            </a:r>
            <a:r>
              <a:rPr lang="zh-CN" altLang="en-US" sz="2800" dirty="0"/>
              <a:t>）也是</a:t>
            </a:r>
            <a:r>
              <a:rPr lang="en-US" altLang="zh-CN" sz="2800" dirty="0"/>
              <a:t>m</a:t>
            </a:r>
            <a:r>
              <a:rPr lang="zh-CN" altLang="en-US" sz="2800" dirty="0"/>
              <a:t>叉搜索树。</a:t>
            </a:r>
          </a:p>
        </p:txBody>
      </p:sp>
      <p:sp>
        <p:nvSpPr>
          <p:cNvPr id="67587" name="Rectangle 7"/>
          <p:cNvSpPr>
            <a:spLocks noChangeArrowheads="1"/>
          </p:cNvSpPr>
          <p:nvPr/>
        </p:nvSpPr>
        <p:spPr bwMode="auto">
          <a:xfrm>
            <a:off x="587376" y="358364"/>
            <a:ext cx="309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FF00"/>
                </a:solidFill>
              </a:rPr>
              <a:t>m</a:t>
            </a:r>
            <a:r>
              <a:rPr kumimoji="1" lang="zh-CN" altLang="en-US" sz="2800" dirty="0">
                <a:solidFill>
                  <a:srgbClr val="FFFF00"/>
                </a:solidFill>
              </a:rPr>
              <a:t>叉搜索树的定义</a:t>
            </a:r>
          </a:p>
        </p:txBody>
      </p:sp>
      <p:grpSp>
        <p:nvGrpSpPr>
          <p:cNvPr id="67588" name="Group 27"/>
          <p:cNvGrpSpPr>
            <a:grpSpLocks/>
          </p:cNvGrpSpPr>
          <p:nvPr/>
        </p:nvGrpSpPr>
        <p:grpSpPr bwMode="auto">
          <a:xfrm>
            <a:off x="5808663" y="404813"/>
            <a:ext cx="4032250" cy="977900"/>
            <a:chOff x="2699" y="255"/>
            <a:chExt cx="2540" cy="616"/>
          </a:xfrm>
        </p:grpSpPr>
        <p:sp>
          <p:nvSpPr>
            <p:cNvPr id="67592" name="AutoShape 8"/>
            <p:cNvSpPr>
              <a:spLocks noChangeArrowheads="1"/>
            </p:cNvSpPr>
            <p:nvPr/>
          </p:nvSpPr>
          <p:spPr bwMode="auto">
            <a:xfrm>
              <a:off x="2789" y="255"/>
              <a:ext cx="2087" cy="273"/>
            </a:xfrm>
            <a:prstGeom prst="roundRect">
              <a:avLst>
                <a:gd name="adj" fmla="val 3369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  <a:r>
                <a:rPr lang="en-US" altLang="zh-CN" baseline="-25000">
                  <a:solidFill>
                    <a:srgbClr val="00FF00"/>
                  </a:solidFill>
                </a:rPr>
                <a:t>1</a:t>
              </a:r>
              <a:r>
                <a:rPr lang="en-US" altLang="zh-CN"/>
                <a:t>   k</a:t>
              </a:r>
              <a:r>
                <a:rPr lang="en-US" altLang="zh-CN" baseline="-25000"/>
                <a:t>2  </a:t>
              </a:r>
              <a:r>
                <a:rPr lang="en-US" altLang="zh-CN"/>
                <a:t>…  k</a:t>
              </a:r>
              <a:r>
                <a:rPr lang="en-US" altLang="zh-CN" baseline="-25000"/>
                <a:t>i</a:t>
              </a:r>
              <a:r>
                <a:rPr lang="en-US" altLang="zh-CN"/>
                <a:t>   k</a:t>
              </a:r>
              <a:r>
                <a:rPr lang="en-US" altLang="zh-CN" baseline="-25000"/>
                <a:t>i+1</a:t>
              </a:r>
              <a:r>
                <a:rPr lang="en-US" altLang="zh-CN"/>
                <a:t> …. k</a:t>
              </a:r>
              <a:r>
                <a:rPr lang="en-US" altLang="zh-CN" baseline="-25000">
                  <a:solidFill>
                    <a:srgbClr val="00FF00"/>
                  </a:solidFill>
                </a:rPr>
                <a:t>n</a:t>
              </a:r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2789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3107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3407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3697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3969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4286" y="39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4558" y="39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843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2699" y="619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2977" y="619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3288" y="619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4105" y="618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i+1</a:t>
              </a:r>
            </a:p>
          </p:txBody>
        </p:sp>
        <p:sp>
          <p:nvSpPr>
            <p:cNvPr id="67605" name="Rectangle 22"/>
            <p:cNvSpPr>
              <a:spLocks noChangeArrowheads="1"/>
            </p:cNvSpPr>
            <p:nvPr/>
          </p:nvSpPr>
          <p:spPr bwMode="auto">
            <a:xfrm>
              <a:off x="4785" y="618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>
                  <a:solidFill>
                    <a:srgbClr val="FFFF00"/>
                  </a:solidFill>
                </a:rPr>
                <a:t>n</a:t>
              </a:r>
            </a:p>
          </p:txBody>
        </p:sp>
      </p:grpSp>
      <p:sp>
        <p:nvSpPr>
          <p:cNvPr id="67591" name="Rectangle 26"/>
          <p:cNvSpPr>
            <a:spLocks noChangeArrowheads="1"/>
          </p:cNvSpPr>
          <p:nvPr/>
        </p:nvSpPr>
        <p:spPr bwMode="auto">
          <a:xfrm>
            <a:off x="7608888" y="1030288"/>
            <a:ext cx="389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  <a:r>
              <a:rPr lang="en-US" altLang="zh-CN" sz="2000" baseline="-25000"/>
              <a:t>i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59826" y="2041341"/>
            <a:ext cx="2969882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指向子树的指针</a:t>
            </a:r>
          </a:p>
        </p:txBody>
      </p:sp>
    </p:spTree>
    <p:extLst>
      <p:ext uri="{BB962C8B-B14F-4D97-AF65-F5344CB8AC3E}">
        <p14:creationId xmlns:p14="http://schemas.microsoft.com/office/powerpoint/2010/main" val="289066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1293" y="866900"/>
            <a:ext cx="9298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集合关键字为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{75,90,103,22,68,54,82,35}</a:t>
            </a:r>
          </a:p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构造一棵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47527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7"/>
          <p:cNvSpPr txBox="1">
            <a:spLocks noChangeArrowheads="1"/>
          </p:cNvSpPr>
          <p:nvPr/>
        </p:nvSpPr>
        <p:spPr bwMode="auto">
          <a:xfrm>
            <a:off x="668502" y="1103931"/>
            <a:ext cx="6542256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仿宋_GB2312" pitchFamily="49" charset="-122"/>
              </a:rPr>
              <a:t>B-</a:t>
            </a:r>
            <a:r>
              <a:rPr lang="zh-CN" altLang="en-US" sz="2800" dirty="0">
                <a:latin typeface="仿宋_GB2312" pitchFamily="49" charset="-122"/>
              </a:rPr>
              <a:t>树删除元素，分情况：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仿宋_GB2312" pitchFamily="49" charset="-122"/>
              </a:rPr>
              <a:t>a.</a:t>
            </a:r>
            <a:r>
              <a:rPr lang="zh-CN" altLang="en-US" sz="2800" dirty="0">
                <a:solidFill>
                  <a:srgbClr val="FFFF00"/>
                </a:solidFill>
                <a:latin typeface="仿宋_GB2312" pitchFamily="49" charset="-122"/>
              </a:rPr>
              <a:t>元素在叶结点上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仿宋_GB2312" pitchFamily="49" charset="-122"/>
              </a:rPr>
              <a:t>  </a:t>
            </a:r>
            <a:endParaRPr lang="zh-CN" altLang="en-US" sz="2800" dirty="0">
              <a:latin typeface="仿宋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仿宋_GB2312" pitchFamily="49" charset="-122"/>
              </a:rPr>
              <a:t>b.</a:t>
            </a:r>
            <a:r>
              <a:rPr lang="zh-CN" altLang="en-US" sz="2800" dirty="0">
                <a:solidFill>
                  <a:srgbClr val="FFFF00"/>
                </a:solidFill>
                <a:latin typeface="仿宋_GB2312" pitchFamily="49" charset="-122"/>
              </a:rPr>
              <a:t>元素不在叶结点上</a:t>
            </a:r>
          </a:p>
          <a:p>
            <a:pPr eaLnBrk="1" hangingPunct="1"/>
            <a:r>
              <a:rPr lang="zh-CN" altLang="en-US" sz="2800" dirty="0">
                <a:solidFill>
                  <a:srgbClr val="FFFF00"/>
                </a:solidFill>
              </a:rPr>
              <a:t>     </a:t>
            </a:r>
            <a:endParaRPr lang="zh-CN" altLang="en-US" sz="2800" dirty="0">
              <a:latin typeface="仿宋_GB2312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90370" y="14478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树的删除</a:t>
            </a: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805973" y="2038071"/>
            <a:ext cx="5327650" cy="2447925"/>
            <a:chOff x="1247" y="527"/>
            <a:chExt cx="3356" cy="1542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56" name="Rectangle 2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54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5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3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34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48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9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43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46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3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49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52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38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9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55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36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7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58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34" name="Rectangle 5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5" name="Line 6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7866167" y="1989733"/>
            <a:ext cx="452181" cy="455449"/>
            <a:chOff x="7388890" y="1344703"/>
            <a:chExt cx="452181" cy="4554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390298" y="1389413"/>
              <a:ext cx="450773" cy="41073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7388890" y="1344703"/>
              <a:ext cx="442695" cy="4554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5903732" y="3562796"/>
            <a:ext cx="452181" cy="455449"/>
            <a:chOff x="7388890" y="1344703"/>
            <a:chExt cx="452181" cy="455449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390298" y="1389413"/>
              <a:ext cx="450773" cy="41073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7388890" y="1344703"/>
              <a:ext cx="442695" cy="4554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9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12555" y="497002"/>
            <a:ext cx="11305308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FFFF00"/>
                </a:solidFill>
              </a:rPr>
              <a:t>a.</a:t>
            </a:r>
            <a:r>
              <a:rPr lang="zh-CN" altLang="en-US" sz="2800" dirty="0">
                <a:solidFill>
                  <a:srgbClr val="FFFF00"/>
                </a:solidFill>
              </a:rPr>
              <a:t>元素</a:t>
            </a:r>
            <a:r>
              <a:rPr lang="en-US" altLang="zh-CN" sz="2800" dirty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在叶结点上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</a:pPr>
            <a:r>
              <a:rPr lang="zh-CN" altLang="en-US" sz="2800" dirty="0"/>
              <a:t>删除元素</a:t>
            </a:r>
            <a:r>
              <a:rPr lang="en-US" altLang="zh-CN" sz="2800" dirty="0"/>
              <a:t>x</a:t>
            </a:r>
            <a:r>
              <a:rPr lang="zh-CN" altLang="en-US" sz="2800" dirty="0"/>
              <a:t>和一个空指针</a:t>
            </a:r>
            <a:endParaRPr lang="en-US" altLang="zh-CN" sz="2800" dirty="0"/>
          </a:p>
          <a:p>
            <a:pPr marL="514350" indent="-514350" eaLnBrk="1" hangingPunct="1">
              <a:lnSpc>
                <a:spcPct val="110000"/>
              </a:lnSpc>
              <a:buAutoNum type="arabicParenBoth"/>
            </a:pPr>
            <a:r>
              <a:rPr lang="zh-CN" altLang="en-US" sz="2800" dirty="0"/>
              <a:t>检查是否发生下溢，即该叶节点元素个数少于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-1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</a:pPr>
            <a:r>
              <a:rPr lang="zh-CN" altLang="en-US" sz="2800" dirty="0"/>
              <a:t>处理下溢</a:t>
            </a:r>
            <a:endParaRPr lang="en-US" altLang="zh-CN" sz="2800" dirty="0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5296065" y="3031848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84996" name="AutoShape 9"/>
          <p:cNvSpPr>
            <a:spLocks noChangeArrowheads="1"/>
          </p:cNvSpPr>
          <p:nvPr/>
        </p:nvSpPr>
        <p:spPr bwMode="auto">
          <a:xfrm>
            <a:off x="3811753" y="3814486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18</a:t>
            </a:r>
          </a:p>
        </p:txBody>
      </p:sp>
      <p:sp>
        <p:nvSpPr>
          <p:cNvPr id="84997" name="AutoShape 10"/>
          <p:cNvSpPr>
            <a:spLocks noChangeArrowheads="1"/>
          </p:cNvSpPr>
          <p:nvPr/>
        </p:nvSpPr>
        <p:spPr bwMode="auto">
          <a:xfrm>
            <a:off x="3394241" y="4645292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11</a:t>
            </a:r>
          </a:p>
        </p:txBody>
      </p:sp>
      <p:sp>
        <p:nvSpPr>
          <p:cNvPr id="84998" name="AutoShape 11"/>
          <p:cNvSpPr>
            <a:spLocks noChangeArrowheads="1"/>
          </p:cNvSpPr>
          <p:nvPr/>
        </p:nvSpPr>
        <p:spPr bwMode="auto">
          <a:xfrm>
            <a:off x="4288003" y="461776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27</a:t>
            </a:r>
          </a:p>
        </p:txBody>
      </p:sp>
      <p:sp>
        <p:nvSpPr>
          <p:cNvPr id="84999" name="AutoShape 12"/>
          <p:cNvSpPr>
            <a:spLocks noChangeArrowheads="1"/>
          </p:cNvSpPr>
          <p:nvPr/>
        </p:nvSpPr>
        <p:spPr bwMode="auto">
          <a:xfrm>
            <a:off x="6448591" y="3804961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43  78</a:t>
            </a:r>
          </a:p>
        </p:txBody>
      </p:sp>
      <p:sp>
        <p:nvSpPr>
          <p:cNvPr id="85000" name="AutoShape 14"/>
          <p:cNvSpPr>
            <a:spLocks noChangeArrowheads="1"/>
          </p:cNvSpPr>
          <p:nvPr/>
        </p:nvSpPr>
        <p:spPr bwMode="auto">
          <a:xfrm>
            <a:off x="6231103" y="4616173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47        64</a:t>
            </a:r>
          </a:p>
        </p:txBody>
      </p:sp>
      <p:sp>
        <p:nvSpPr>
          <p:cNvPr id="85001" name="AutoShape 15"/>
          <p:cNvSpPr>
            <a:spLocks noChangeArrowheads="1"/>
          </p:cNvSpPr>
          <p:nvPr/>
        </p:nvSpPr>
        <p:spPr bwMode="auto">
          <a:xfrm>
            <a:off x="8031328" y="4616173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85002" name="Line 16"/>
          <p:cNvSpPr>
            <a:spLocks noChangeShapeType="1"/>
          </p:cNvSpPr>
          <p:nvPr/>
        </p:nvSpPr>
        <p:spPr bwMode="auto">
          <a:xfrm>
            <a:off x="6985165" y="4030385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Freeform 17"/>
          <p:cNvSpPr>
            <a:spLocks/>
          </p:cNvSpPr>
          <p:nvPr/>
        </p:nvSpPr>
        <p:spPr bwMode="auto">
          <a:xfrm>
            <a:off x="3675228" y="4039911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Freeform 18"/>
          <p:cNvSpPr>
            <a:spLocks/>
          </p:cNvSpPr>
          <p:nvPr/>
        </p:nvSpPr>
        <p:spPr bwMode="auto">
          <a:xfrm>
            <a:off x="4359440" y="4039910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5610390" y="4039911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6" name="Freeform 20"/>
          <p:cNvSpPr>
            <a:spLocks/>
          </p:cNvSpPr>
          <p:nvPr/>
        </p:nvSpPr>
        <p:spPr bwMode="auto">
          <a:xfrm>
            <a:off x="7383629" y="4039911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Freeform 21"/>
          <p:cNvSpPr>
            <a:spLocks/>
          </p:cNvSpPr>
          <p:nvPr/>
        </p:nvSpPr>
        <p:spPr bwMode="auto">
          <a:xfrm>
            <a:off x="4132428" y="3247748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Freeform 22"/>
          <p:cNvSpPr>
            <a:spLocks/>
          </p:cNvSpPr>
          <p:nvPr/>
        </p:nvSpPr>
        <p:spPr bwMode="auto">
          <a:xfrm>
            <a:off x="5846929" y="3247748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5009" name="Group 23"/>
          <p:cNvGrpSpPr>
            <a:grpSpLocks/>
          </p:cNvGrpSpPr>
          <p:nvPr/>
        </p:nvGrpSpPr>
        <p:grpSpPr bwMode="auto">
          <a:xfrm>
            <a:off x="3394241" y="4832072"/>
            <a:ext cx="144463" cy="647700"/>
            <a:chOff x="1247" y="1661"/>
            <a:chExt cx="91" cy="408"/>
          </a:xfrm>
        </p:grpSpPr>
        <p:sp>
          <p:nvSpPr>
            <p:cNvPr id="85050" name="Rectangle 2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51" name="Line 2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1" name="Group 29"/>
          <p:cNvGrpSpPr>
            <a:grpSpLocks/>
          </p:cNvGrpSpPr>
          <p:nvPr/>
        </p:nvGrpSpPr>
        <p:grpSpPr bwMode="auto">
          <a:xfrm>
            <a:off x="4335628" y="4832072"/>
            <a:ext cx="144462" cy="647700"/>
            <a:chOff x="1247" y="1661"/>
            <a:chExt cx="91" cy="408"/>
          </a:xfrm>
        </p:grpSpPr>
        <p:sp>
          <p:nvSpPr>
            <p:cNvPr id="85046" name="Rectangle 3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7" name="Line 3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2" name="Group 32"/>
          <p:cNvGrpSpPr>
            <a:grpSpLocks/>
          </p:cNvGrpSpPr>
          <p:nvPr/>
        </p:nvGrpSpPr>
        <p:grpSpPr bwMode="auto">
          <a:xfrm>
            <a:off x="4767428" y="4832072"/>
            <a:ext cx="144462" cy="647700"/>
            <a:chOff x="1247" y="1661"/>
            <a:chExt cx="91" cy="408"/>
          </a:xfrm>
        </p:grpSpPr>
        <p:sp>
          <p:nvSpPr>
            <p:cNvPr id="85044" name="Rectangle 3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5" name="Line 3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3" name="Group 35"/>
          <p:cNvGrpSpPr>
            <a:grpSpLocks/>
          </p:cNvGrpSpPr>
          <p:nvPr/>
        </p:nvGrpSpPr>
        <p:grpSpPr bwMode="auto">
          <a:xfrm>
            <a:off x="5343691" y="4832072"/>
            <a:ext cx="144463" cy="647700"/>
            <a:chOff x="1247" y="1661"/>
            <a:chExt cx="91" cy="408"/>
          </a:xfrm>
        </p:grpSpPr>
        <p:sp>
          <p:nvSpPr>
            <p:cNvPr id="85042" name="Rectangle 3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3" name="Line 3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4" name="Group 38"/>
          <p:cNvGrpSpPr>
            <a:grpSpLocks/>
          </p:cNvGrpSpPr>
          <p:nvPr/>
        </p:nvGrpSpPr>
        <p:grpSpPr bwMode="auto">
          <a:xfrm>
            <a:off x="5775491" y="4832072"/>
            <a:ext cx="144463" cy="647700"/>
            <a:chOff x="1247" y="1661"/>
            <a:chExt cx="91" cy="408"/>
          </a:xfrm>
        </p:grpSpPr>
        <p:sp>
          <p:nvSpPr>
            <p:cNvPr id="85040" name="Rectangle 3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1" name="Line 4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5" name="Group 41"/>
          <p:cNvGrpSpPr>
            <a:grpSpLocks/>
          </p:cNvGrpSpPr>
          <p:nvPr/>
        </p:nvGrpSpPr>
        <p:grpSpPr bwMode="auto">
          <a:xfrm>
            <a:off x="8085303" y="4832072"/>
            <a:ext cx="144462" cy="647700"/>
            <a:chOff x="1247" y="1661"/>
            <a:chExt cx="91" cy="408"/>
          </a:xfrm>
        </p:grpSpPr>
        <p:sp>
          <p:nvSpPr>
            <p:cNvPr id="85038" name="Rectangle 4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9" name="Line 4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6" name="Group 44"/>
          <p:cNvGrpSpPr>
            <a:grpSpLocks/>
          </p:cNvGrpSpPr>
          <p:nvPr/>
        </p:nvGrpSpPr>
        <p:grpSpPr bwMode="auto">
          <a:xfrm>
            <a:off x="8517103" y="4832072"/>
            <a:ext cx="144462" cy="647700"/>
            <a:chOff x="1247" y="1661"/>
            <a:chExt cx="91" cy="408"/>
          </a:xfrm>
        </p:grpSpPr>
        <p:sp>
          <p:nvSpPr>
            <p:cNvPr id="85036" name="Rectangle 4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7" name="Line 4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7" name="Group 47"/>
          <p:cNvGrpSpPr>
            <a:grpSpLocks/>
          </p:cNvGrpSpPr>
          <p:nvPr/>
        </p:nvGrpSpPr>
        <p:grpSpPr bwMode="auto">
          <a:xfrm>
            <a:off x="6259678" y="4832072"/>
            <a:ext cx="144462" cy="647700"/>
            <a:chOff x="1247" y="1661"/>
            <a:chExt cx="91" cy="408"/>
          </a:xfrm>
        </p:grpSpPr>
        <p:sp>
          <p:nvSpPr>
            <p:cNvPr id="85034" name="Rectangle 4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5" name="Line 4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8" name="Group 50"/>
          <p:cNvGrpSpPr>
            <a:grpSpLocks/>
          </p:cNvGrpSpPr>
          <p:nvPr/>
        </p:nvGrpSpPr>
        <p:grpSpPr bwMode="auto">
          <a:xfrm>
            <a:off x="6691478" y="4832072"/>
            <a:ext cx="144462" cy="647700"/>
            <a:chOff x="1247" y="1661"/>
            <a:chExt cx="91" cy="408"/>
          </a:xfrm>
        </p:grpSpPr>
        <p:sp>
          <p:nvSpPr>
            <p:cNvPr id="85032" name="Rectangle 5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3" name="Line 5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9" name="Group 53"/>
          <p:cNvGrpSpPr>
            <a:grpSpLocks/>
          </p:cNvGrpSpPr>
          <p:nvPr/>
        </p:nvGrpSpPr>
        <p:grpSpPr bwMode="auto">
          <a:xfrm>
            <a:off x="3833509" y="4832072"/>
            <a:ext cx="144462" cy="647700"/>
            <a:chOff x="1247" y="1661"/>
            <a:chExt cx="91" cy="408"/>
          </a:xfrm>
        </p:grpSpPr>
        <p:sp>
          <p:nvSpPr>
            <p:cNvPr id="85030" name="Rectangle 5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1" name="Line 5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20" name="Group 56"/>
          <p:cNvGrpSpPr>
            <a:grpSpLocks/>
          </p:cNvGrpSpPr>
          <p:nvPr/>
        </p:nvGrpSpPr>
        <p:grpSpPr bwMode="auto">
          <a:xfrm>
            <a:off x="7580478" y="4832072"/>
            <a:ext cx="144462" cy="647700"/>
            <a:chOff x="1247" y="1661"/>
            <a:chExt cx="91" cy="408"/>
          </a:xfrm>
        </p:grpSpPr>
        <p:sp>
          <p:nvSpPr>
            <p:cNvPr id="85028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29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21" name="Text Box 59"/>
          <p:cNvSpPr txBox="1">
            <a:spLocks noChangeArrowheads="1"/>
          </p:cNvSpPr>
          <p:nvPr/>
        </p:nvSpPr>
        <p:spPr bwMode="auto">
          <a:xfrm>
            <a:off x="5160168" y="6026381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 </a:t>
            </a:r>
          </a:p>
        </p:txBody>
      </p:sp>
      <p:sp>
        <p:nvSpPr>
          <p:cNvPr id="85022" name="Text Box 60"/>
          <p:cNvSpPr txBox="1">
            <a:spLocks noChangeArrowheads="1"/>
          </p:cNvSpPr>
          <p:nvPr/>
        </p:nvSpPr>
        <p:spPr bwMode="auto">
          <a:xfrm>
            <a:off x="1671009" y="3640516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cs typeface="Times New Roman" panose="02020603050405020304" pitchFamily="18" charset="0"/>
              </a:rPr>
              <a:t>53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5296065" y="4616173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130109" name="AutoShape 61"/>
          <p:cNvSpPr>
            <a:spLocks noChangeArrowheads="1"/>
          </p:cNvSpPr>
          <p:nvPr/>
        </p:nvSpPr>
        <p:spPr bwMode="auto">
          <a:xfrm>
            <a:off x="5296065" y="4614586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65594" y="4551205"/>
            <a:ext cx="540540" cy="907116"/>
            <a:chOff x="3429964" y="4572656"/>
            <a:chExt cx="540540" cy="907116"/>
          </a:xfrm>
        </p:grpSpPr>
        <p:grpSp>
          <p:nvGrpSpPr>
            <p:cNvPr id="85010" name="Group 26"/>
            <p:cNvGrpSpPr>
              <a:grpSpLocks/>
            </p:cNvGrpSpPr>
            <p:nvPr/>
          </p:nvGrpSpPr>
          <p:grpSpPr bwMode="auto">
            <a:xfrm>
              <a:off x="3826041" y="4832072"/>
              <a:ext cx="144463" cy="647700"/>
              <a:chOff x="1247" y="1661"/>
              <a:chExt cx="91" cy="408"/>
            </a:xfrm>
          </p:grpSpPr>
          <p:sp>
            <p:nvSpPr>
              <p:cNvPr id="85048" name="Rectangle 2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9" name="Line 2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429964" y="457265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020340" y="4432579"/>
            <a:ext cx="254622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没有发生下溢，删除成功</a:t>
            </a:r>
          </a:p>
        </p:txBody>
      </p:sp>
    </p:spTree>
    <p:extLst>
      <p:ext uri="{BB962C8B-B14F-4D97-AF65-F5344CB8AC3E}">
        <p14:creationId xmlns:p14="http://schemas.microsoft.com/office/powerpoint/2010/main" val="21545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1" name="Text Box 59"/>
          <p:cNvSpPr txBox="1">
            <a:spLocks noChangeArrowheads="1"/>
          </p:cNvSpPr>
          <p:nvPr/>
        </p:nvSpPr>
        <p:spPr bwMode="auto">
          <a:xfrm>
            <a:off x="577056" y="1124204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 </a:t>
            </a:r>
          </a:p>
        </p:txBody>
      </p:sp>
      <p:sp>
        <p:nvSpPr>
          <p:cNvPr id="85022" name="Text Box 60"/>
          <p:cNvSpPr txBox="1">
            <a:spLocks noChangeArrowheads="1"/>
          </p:cNvSpPr>
          <p:nvPr/>
        </p:nvSpPr>
        <p:spPr bwMode="auto">
          <a:xfrm>
            <a:off x="592932" y="510633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cs typeface="Times New Roman" panose="02020603050405020304" pitchFamily="18" charset="0"/>
              </a:rPr>
              <a:t>39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67781" y="331246"/>
            <a:ext cx="5327650" cy="2454275"/>
            <a:chOff x="2567781" y="331246"/>
            <a:chExt cx="5327650" cy="2454275"/>
          </a:xfrm>
        </p:grpSpPr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>
              <a:off x="4512468" y="331246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84996" name="AutoShape 9"/>
            <p:cNvSpPr>
              <a:spLocks noChangeArrowheads="1"/>
            </p:cNvSpPr>
            <p:nvPr/>
          </p:nvSpPr>
          <p:spPr bwMode="auto">
            <a:xfrm>
              <a:off x="3028156" y="1113884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84997" name="AutoShape 10"/>
            <p:cNvSpPr>
              <a:spLocks noChangeArrowheads="1"/>
            </p:cNvSpPr>
            <p:nvPr/>
          </p:nvSpPr>
          <p:spPr bwMode="auto">
            <a:xfrm>
              <a:off x="2567781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11</a:t>
              </a:r>
            </a:p>
          </p:txBody>
        </p:sp>
        <p:sp>
          <p:nvSpPr>
            <p:cNvPr id="84998" name="AutoShape 11"/>
            <p:cNvSpPr>
              <a:spLocks noChangeArrowheads="1"/>
            </p:cNvSpPr>
            <p:nvPr/>
          </p:nvSpPr>
          <p:spPr bwMode="auto">
            <a:xfrm>
              <a:off x="3504406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27</a:t>
              </a:r>
            </a:p>
          </p:txBody>
        </p:sp>
        <p:sp>
          <p:nvSpPr>
            <p:cNvPr id="84999" name="AutoShape 12"/>
            <p:cNvSpPr>
              <a:spLocks noChangeArrowheads="1"/>
            </p:cNvSpPr>
            <p:nvPr/>
          </p:nvSpPr>
          <p:spPr bwMode="auto">
            <a:xfrm>
              <a:off x="5664994" y="1104359"/>
              <a:ext cx="1008063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85000" name="AutoShape 14"/>
            <p:cNvSpPr>
              <a:spLocks noChangeArrowheads="1"/>
            </p:cNvSpPr>
            <p:nvPr/>
          </p:nvSpPr>
          <p:spPr bwMode="auto">
            <a:xfrm>
              <a:off x="5447506" y="1915571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85001" name="AutoShape 15"/>
            <p:cNvSpPr>
              <a:spLocks noChangeArrowheads="1"/>
            </p:cNvSpPr>
            <p:nvPr/>
          </p:nvSpPr>
          <p:spPr bwMode="auto">
            <a:xfrm>
              <a:off x="7247731" y="1915571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85002" name="Line 16"/>
            <p:cNvSpPr>
              <a:spLocks noChangeShapeType="1"/>
            </p:cNvSpPr>
            <p:nvPr/>
          </p:nvSpPr>
          <p:spPr bwMode="auto">
            <a:xfrm>
              <a:off x="6201568" y="1329783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Freeform 17"/>
            <p:cNvSpPr>
              <a:spLocks/>
            </p:cNvSpPr>
            <p:nvPr/>
          </p:nvSpPr>
          <p:spPr bwMode="auto">
            <a:xfrm>
              <a:off x="2891631" y="1339309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4" name="Freeform 18"/>
            <p:cNvSpPr>
              <a:spLocks/>
            </p:cNvSpPr>
            <p:nvPr/>
          </p:nvSpPr>
          <p:spPr bwMode="auto">
            <a:xfrm>
              <a:off x="3575843" y="1339308"/>
              <a:ext cx="247650" cy="565150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Freeform 19"/>
            <p:cNvSpPr>
              <a:spLocks/>
            </p:cNvSpPr>
            <p:nvPr/>
          </p:nvSpPr>
          <p:spPr bwMode="auto">
            <a:xfrm>
              <a:off x="4826793" y="1339309"/>
              <a:ext cx="909638" cy="573087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Freeform 20"/>
            <p:cNvSpPr>
              <a:spLocks/>
            </p:cNvSpPr>
            <p:nvPr/>
          </p:nvSpPr>
          <p:spPr bwMode="auto">
            <a:xfrm>
              <a:off x="6600032" y="1339309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Freeform 21"/>
            <p:cNvSpPr>
              <a:spLocks/>
            </p:cNvSpPr>
            <p:nvPr/>
          </p:nvSpPr>
          <p:spPr bwMode="auto">
            <a:xfrm>
              <a:off x="3348831" y="547146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Freeform 22"/>
            <p:cNvSpPr>
              <a:spLocks/>
            </p:cNvSpPr>
            <p:nvPr/>
          </p:nvSpPr>
          <p:spPr bwMode="auto">
            <a:xfrm>
              <a:off x="5063332" y="547146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9" name="Group 23"/>
            <p:cNvGrpSpPr>
              <a:grpSpLocks/>
            </p:cNvGrpSpPr>
            <p:nvPr/>
          </p:nvGrpSpPr>
          <p:grpSpPr bwMode="auto">
            <a:xfrm>
              <a:off x="2610644" y="2131470"/>
              <a:ext cx="144463" cy="647700"/>
              <a:chOff x="1247" y="1661"/>
              <a:chExt cx="91" cy="408"/>
            </a:xfrm>
          </p:grpSpPr>
          <p:sp>
            <p:nvSpPr>
              <p:cNvPr id="85050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51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1" name="Group 29"/>
            <p:cNvGrpSpPr>
              <a:grpSpLocks/>
            </p:cNvGrpSpPr>
            <p:nvPr/>
          </p:nvGrpSpPr>
          <p:grpSpPr bwMode="auto">
            <a:xfrm>
              <a:off x="3552031" y="2131470"/>
              <a:ext cx="144462" cy="647700"/>
              <a:chOff x="1247" y="1661"/>
              <a:chExt cx="91" cy="408"/>
            </a:xfrm>
          </p:grpSpPr>
          <p:sp>
            <p:nvSpPr>
              <p:cNvPr id="85046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7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2" name="Group 32"/>
            <p:cNvGrpSpPr>
              <a:grpSpLocks/>
            </p:cNvGrpSpPr>
            <p:nvPr/>
          </p:nvGrpSpPr>
          <p:grpSpPr bwMode="auto">
            <a:xfrm>
              <a:off x="3983831" y="2131470"/>
              <a:ext cx="144462" cy="647700"/>
              <a:chOff x="1247" y="1661"/>
              <a:chExt cx="91" cy="408"/>
            </a:xfrm>
          </p:grpSpPr>
          <p:sp>
            <p:nvSpPr>
              <p:cNvPr id="85044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5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4" name="Group 38"/>
            <p:cNvGrpSpPr>
              <a:grpSpLocks/>
            </p:cNvGrpSpPr>
            <p:nvPr/>
          </p:nvGrpSpPr>
          <p:grpSpPr bwMode="auto">
            <a:xfrm>
              <a:off x="3055936" y="2137821"/>
              <a:ext cx="144463" cy="647700"/>
              <a:chOff x="1247" y="1661"/>
              <a:chExt cx="91" cy="408"/>
            </a:xfrm>
          </p:grpSpPr>
          <p:sp>
            <p:nvSpPr>
              <p:cNvPr id="85040" name="Rectangle 3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1" name="Line 4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5" name="Group 41"/>
            <p:cNvGrpSpPr>
              <a:grpSpLocks/>
            </p:cNvGrpSpPr>
            <p:nvPr/>
          </p:nvGrpSpPr>
          <p:grpSpPr bwMode="auto">
            <a:xfrm>
              <a:off x="7301706" y="2131470"/>
              <a:ext cx="144462" cy="647700"/>
              <a:chOff x="1247" y="1661"/>
              <a:chExt cx="91" cy="408"/>
            </a:xfrm>
          </p:grpSpPr>
          <p:sp>
            <p:nvSpPr>
              <p:cNvPr id="85038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9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6" name="Group 44"/>
            <p:cNvGrpSpPr>
              <a:grpSpLocks/>
            </p:cNvGrpSpPr>
            <p:nvPr/>
          </p:nvGrpSpPr>
          <p:grpSpPr bwMode="auto">
            <a:xfrm>
              <a:off x="7733506" y="2131470"/>
              <a:ext cx="144462" cy="647700"/>
              <a:chOff x="1247" y="1661"/>
              <a:chExt cx="91" cy="408"/>
            </a:xfrm>
          </p:grpSpPr>
          <p:sp>
            <p:nvSpPr>
              <p:cNvPr id="85036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7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7" name="Group 47"/>
            <p:cNvGrpSpPr>
              <a:grpSpLocks/>
            </p:cNvGrpSpPr>
            <p:nvPr/>
          </p:nvGrpSpPr>
          <p:grpSpPr bwMode="auto">
            <a:xfrm>
              <a:off x="5476081" y="2131470"/>
              <a:ext cx="144462" cy="647700"/>
              <a:chOff x="1247" y="1661"/>
              <a:chExt cx="91" cy="408"/>
            </a:xfrm>
          </p:grpSpPr>
          <p:sp>
            <p:nvSpPr>
              <p:cNvPr id="85034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5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8" name="Group 50"/>
            <p:cNvGrpSpPr>
              <a:grpSpLocks/>
            </p:cNvGrpSpPr>
            <p:nvPr/>
          </p:nvGrpSpPr>
          <p:grpSpPr bwMode="auto">
            <a:xfrm>
              <a:off x="5907881" y="2131470"/>
              <a:ext cx="144462" cy="647700"/>
              <a:chOff x="1247" y="1661"/>
              <a:chExt cx="91" cy="408"/>
            </a:xfrm>
          </p:grpSpPr>
          <p:sp>
            <p:nvSpPr>
              <p:cNvPr id="85032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3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9" name="Group 53"/>
            <p:cNvGrpSpPr>
              <a:grpSpLocks/>
            </p:cNvGrpSpPr>
            <p:nvPr/>
          </p:nvGrpSpPr>
          <p:grpSpPr bwMode="auto">
            <a:xfrm>
              <a:off x="6365081" y="2131470"/>
              <a:ext cx="144462" cy="647700"/>
              <a:chOff x="1247" y="1661"/>
              <a:chExt cx="91" cy="408"/>
            </a:xfrm>
          </p:grpSpPr>
          <p:sp>
            <p:nvSpPr>
              <p:cNvPr id="85030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1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20" name="Group 56"/>
            <p:cNvGrpSpPr>
              <a:grpSpLocks/>
            </p:cNvGrpSpPr>
            <p:nvPr/>
          </p:nvGrpSpPr>
          <p:grpSpPr bwMode="auto">
            <a:xfrm>
              <a:off x="6796881" y="2131470"/>
              <a:ext cx="144462" cy="647700"/>
              <a:chOff x="1247" y="1661"/>
              <a:chExt cx="91" cy="408"/>
            </a:xfrm>
          </p:grpSpPr>
          <p:sp>
            <p:nvSpPr>
              <p:cNvPr id="85028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29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61" name="AutoShape 13"/>
            <p:cNvSpPr>
              <a:spLocks noChangeArrowheads="1"/>
            </p:cNvSpPr>
            <p:nvPr/>
          </p:nvSpPr>
          <p:spPr bwMode="auto">
            <a:xfrm>
              <a:off x="4512468" y="1915571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130109" name="AutoShape 61"/>
            <p:cNvSpPr>
              <a:spLocks noChangeArrowheads="1"/>
            </p:cNvSpPr>
            <p:nvPr/>
          </p:nvSpPr>
          <p:spPr bwMode="auto">
            <a:xfrm>
              <a:off x="4512468" y="1913984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grpSp>
          <p:nvGrpSpPr>
            <p:cNvPr id="85013" name="Group 35"/>
            <p:cNvGrpSpPr>
              <a:grpSpLocks/>
            </p:cNvGrpSpPr>
            <p:nvPr/>
          </p:nvGrpSpPr>
          <p:grpSpPr bwMode="auto">
            <a:xfrm>
              <a:off x="4560094" y="2131470"/>
              <a:ext cx="144463" cy="647700"/>
              <a:chOff x="1247" y="1661"/>
              <a:chExt cx="91" cy="408"/>
            </a:xfrm>
          </p:grpSpPr>
          <p:sp>
            <p:nvSpPr>
              <p:cNvPr id="85042" name="Rectangle 3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3" name="Line 3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文本框 61"/>
          <p:cNvSpPr txBox="1"/>
          <p:nvPr/>
        </p:nvSpPr>
        <p:spPr>
          <a:xfrm>
            <a:off x="8662195" y="564718"/>
            <a:ext cx="1703079" cy="18158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发生下溢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9075583" y="1182321"/>
            <a:ext cx="87630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5400" b="1" dirty="0"/>
              <a:t>借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17125" y="2934764"/>
            <a:ext cx="10561999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富余兄弟</a:t>
            </a:r>
            <a:r>
              <a:rPr lang="zh-CN" altLang="en-US" sz="2800" b="1" dirty="0">
                <a:solidFill>
                  <a:srgbClr val="FFFF00"/>
                </a:solidFill>
              </a:rPr>
              <a:t>借出</a:t>
            </a:r>
            <a:r>
              <a:rPr lang="zh-CN" altLang="en-US" sz="2800" b="1" dirty="0"/>
              <a:t>一个最靠近贫困兄弟的元素给双亲，将一个最靠近贫困兄弟的指针</a:t>
            </a:r>
            <a:r>
              <a:rPr lang="zh-CN" altLang="en-US" sz="2800" b="1" dirty="0">
                <a:solidFill>
                  <a:srgbClr val="FFFF00"/>
                </a:solidFill>
              </a:rPr>
              <a:t>借给</a:t>
            </a:r>
            <a:r>
              <a:rPr lang="zh-CN" altLang="en-US" sz="2800" b="1" dirty="0"/>
              <a:t>贫困兄弟，双亲将最靠近贫困孩子的元素</a:t>
            </a:r>
            <a:r>
              <a:rPr lang="zh-CN" altLang="en-US" sz="2800" b="1" dirty="0">
                <a:solidFill>
                  <a:srgbClr val="FFFF00"/>
                </a:solidFill>
              </a:rPr>
              <a:t>借给</a:t>
            </a:r>
            <a:r>
              <a:rPr lang="zh-CN" altLang="en-US" sz="2800" b="1" dirty="0"/>
              <a:t>贫困孩子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675041" y="4175257"/>
            <a:ext cx="5327650" cy="2454275"/>
            <a:chOff x="2567781" y="331246"/>
            <a:chExt cx="5327650" cy="2454275"/>
          </a:xfrm>
        </p:grpSpPr>
        <p:sp>
          <p:nvSpPr>
            <p:cNvPr id="67" name="AutoShape 8"/>
            <p:cNvSpPr>
              <a:spLocks noChangeArrowheads="1"/>
            </p:cNvSpPr>
            <p:nvPr/>
          </p:nvSpPr>
          <p:spPr bwMode="auto">
            <a:xfrm>
              <a:off x="4512468" y="331246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3028156" y="1113884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69" name="AutoShape 10"/>
            <p:cNvSpPr>
              <a:spLocks noChangeArrowheads="1"/>
            </p:cNvSpPr>
            <p:nvPr/>
          </p:nvSpPr>
          <p:spPr bwMode="auto">
            <a:xfrm>
              <a:off x="2567781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11</a:t>
              </a:r>
            </a:p>
          </p:txBody>
        </p:sp>
        <p:sp>
          <p:nvSpPr>
            <p:cNvPr id="70" name="AutoShape 11"/>
            <p:cNvSpPr>
              <a:spLocks noChangeArrowheads="1"/>
            </p:cNvSpPr>
            <p:nvPr/>
          </p:nvSpPr>
          <p:spPr bwMode="auto">
            <a:xfrm>
              <a:off x="3504406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27</a:t>
              </a:r>
            </a:p>
          </p:txBody>
        </p:sp>
        <p:sp>
          <p:nvSpPr>
            <p:cNvPr id="71" name="AutoShape 12"/>
            <p:cNvSpPr>
              <a:spLocks noChangeArrowheads="1"/>
            </p:cNvSpPr>
            <p:nvPr/>
          </p:nvSpPr>
          <p:spPr bwMode="auto">
            <a:xfrm>
              <a:off x="5664994" y="1104359"/>
              <a:ext cx="1008063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     78</a:t>
              </a:r>
            </a:p>
          </p:txBody>
        </p:sp>
        <p:sp>
          <p:nvSpPr>
            <p:cNvPr id="72" name="AutoShape 14"/>
            <p:cNvSpPr>
              <a:spLocks noChangeArrowheads="1"/>
            </p:cNvSpPr>
            <p:nvPr/>
          </p:nvSpPr>
          <p:spPr bwMode="auto">
            <a:xfrm>
              <a:off x="5447506" y="1915571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      53  64</a:t>
              </a:r>
            </a:p>
          </p:txBody>
        </p:sp>
        <p:sp>
          <p:nvSpPr>
            <p:cNvPr id="73" name="AutoShape 15"/>
            <p:cNvSpPr>
              <a:spLocks noChangeArrowheads="1"/>
            </p:cNvSpPr>
            <p:nvPr/>
          </p:nvSpPr>
          <p:spPr bwMode="auto">
            <a:xfrm>
              <a:off x="7247731" y="1915571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>
              <a:off x="6201568" y="1329783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2891631" y="1339309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575843" y="1339308"/>
              <a:ext cx="247650" cy="565150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4826793" y="1339309"/>
              <a:ext cx="909638" cy="573087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6600032" y="1339309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21"/>
            <p:cNvSpPr>
              <a:spLocks/>
            </p:cNvSpPr>
            <p:nvPr/>
          </p:nvSpPr>
          <p:spPr bwMode="auto">
            <a:xfrm>
              <a:off x="3348831" y="547146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5063332" y="547146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" name="Group 23"/>
            <p:cNvGrpSpPr>
              <a:grpSpLocks/>
            </p:cNvGrpSpPr>
            <p:nvPr/>
          </p:nvGrpSpPr>
          <p:grpSpPr bwMode="auto">
            <a:xfrm>
              <a:off x="2610644" y="2131470"/>
              <a:ext cx="144463" cy="647700"/>
              <a:chOff x="1247" y="1661"/>
              <a:chExt cx="91" cy="408"/>
            </a:xfrm>
          </p:grpSpPr>
          <p:sp>
            <p:nvSpPr>
              <p:cNvPr id="114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5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" name="Group 29"/>
            <p:cNvGrpSpPr>
              <a:grpSpLocks/>
            </p:cNvGrpSpPr>
            <p:nvPr/>
          </p:nvGrpSpPr>
          <p:grpSpPr bwMode="auto">
            <a:xfrm>
              <a:off x="3552031" y="2131470"/>
              <a:ext cx="144462" cy="647700"/>
              <a:chOff x="1247" y="1661"/>
              <a:chExt cx="91" cy="408"/>
            </a:xfrm>
          </p:grpSpPr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Group 32"/>
            <p:cNvGrpSpPr>
              <a:grpSpLocks/>
            </p:cNvGrpSpPr>
            <p:nvPr/>
          </p:nvGrpSpPr>
          <p:grpSpPr bwMode="auto">
            <a:xfrm>
              <a:off x="3983831" y="2131470"/>
              <a:ext cx="144462" cy="647700"/>
              <a:chOff x="1247" y="1661"/>
              <a:chExt cx="91" cy="408"/>
            </a:xfrm>
          </p:grpSpPr>
          <p:sp>
            <p:nvSpPr>
              <p:cNvPr id="110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1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3055936" y="2137821"/>
              <a:ext cx="144463" cy="647700"/>
              <a:chOff x="1247" y="1661"/>
              <a:chExt cx="91" cy="408"/>
            </a:xfrm>
          </p:grpSpPr>
          <p:sp>
            <p:nvSpPr>
              <p:cNvPr id="108" name="Rectangle 3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9" name="Line 4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Group 41"/>
            <p:cNvGrpSpPr>
              <a:grpSpLocks/>
            </p:cNvGrpSpPr>
            <p:nvPr/>
          </p:nvGrpSpPr>
          <p:grpSpPr bwMode="auto">
            <a:xfrm>
              <a:off x="7301706" y="2131470"/>
              <a:ext cx="144462" cy="647700"/>
              <a:chOff x="1247" y="1661"/>
              <a:chExt cx="91" cy="408"/>
            </a:xfrm>
          </p:grpSpPr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7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" name="Group 44"/>
            <p:cNvGrpSpPr>
              <a:grpSpLocks/>
            </p:cNvGrpSpPr>
            <p:nvPr/>
          </p:nvGrpSpPr>
          <p:grpSpPr bwMode="auto">
            <a:xfrm>
              <a:off x="7733506" y="2131470"/>
              <a:ext cx="144462" cy="647700"/>
              <a:chOff x="1247" y="1661"/>
              <a:chExt cx="91" cy="408"/>
            </a:xfrm>
          </p:grpSpPr>
          <p:sp>
            <p:nvSpPr>
              <p:cNvPr id="104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5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" name="Group 47"/>
            <p:cNvGrpSpPr>
              <a:grpSpLocks/>
            </p:cNvGrpSpPr>
            <p:nvPr/>
          </p:nvGrpSpPr>
          <p:grpSpPr bwMode="auto">
            <a:xfrm>
              <a:off x="5917412" y="2131470"/>
              <a:ext cx="144462" cy="647700"/>
              <a:chOff x="1525" y="1661"/>
              <a:chExt cx="91" cy="408"/>
            </a:xfrm>
          </p:grpSpPr>
          <p:sp>
            <p:nvSpPr>
              <p:cNvPr id="102" name="Rectangle 48"/>
              <p:cNvSpPr>
                <a:spLocks noChangeArrowheads="1"/>
              </p:cNvSpPr>
              <p:nvPr/>
            </p:nvSpPr>
            <p:spPr bwMode="auto">
              <a:xfrm>
                <a:off x="1525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3" name="Line 49"/>
              <p:cNvSpPr>
                <a:spLocks noChangeShapeType="1"/>
              </p:cNvSpPr>
              <p:nvPr/>
            </p:nvSpPr>
            <p:spPr bwMode="auto">
              <a:xfrm>
                <a:off x="1570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9" name="Group 53"/>
            <p:cNvGrpSpPr>
              <a:grpSpLocks/>
            </p:cNvGrpSpPr>
            <p:nvPr/>
          </p:nvGrpSpPr>
          <p:grpSpPr bwMode="auto">
            <a:xfrm>
              <a:off x="6365081" y="2131470"/>
              <a:ext cx="144462" cy="647700"/>
              <a:chOff x="1247" y="1661"/>
              <a:chExt cx="91" cy="408"/>
            </a:xfrm>
          </p:grpSpPr>
          <p:sp>
            <p:nvSpPr>
              <p:cNvPr id="98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" name="Group 56"/>
            <p:cNvGrpSpPr>
              <a:grpSpLocks/>
            </p:cNvGrpSpPr>
            <p:nvPr/>
          </p:nvGrpSpPr>
          <p:grpSpPr bwMode="auto">
            <a:xfrm>
              <a:off x="6796881" y="2131470"/>
              <a:ext cx="144462" cy="647700"/>
              <a:chOff x="1247" y="1661"/>
              <a:chExt cx="91" cy="408"/>
            </a:xfrm>
          </p:grpSpPr>
          <p:sp>
            <p:nvSpPr>
              <p:cNvPr id="96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7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" name="AutoShape 13"/>
            <p:cNvSpPr>
              <a:spLocks noChangeArrowheads="1"/>
            </p:cNvSpPr>
            <p:nvPr/>
          </p:nvSpPr>
          <p:spPr bwMode="auto">
            <a:xfrm>
              <a:off x="4512468" y="1915571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92" name="AutoShape 61"/>
            <p:cNvSpPr>
              <a:spLocks noChangeArrowheads="1"/>
            </p:cNvSpPr>
            <p:nvPr/>
          </p:nvSpPr>
          <p:spPr bwMode="auto">
            <a:xfrm>
              <a:off x="4512468" y="1913984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grpSp>
          <p:nvGrpSpPr>
            <p:cNvPr id="93" name="Group 35"/>
            <p:cNvGrpSpPr>
              <a:grpSpLocks/>
            </p:cNvGrpSpPr>
            <p:nvPr/>
          </p:nvGrpSpPr>
          <p:grpSpPr bwMode="auto">
            <a:xfrm>
              <a:off x="4560094" y="2131470"/>
              <a:ext cx="144463" cy="647700"/>
              <a:chOff x="1247" y="1661"/>
              <a:chExt cx="91" cy="408"/>
            </a:xfrm>
          </p:grpSpPr>
          <p:sp>
            <p:nvSpPr>
              <p:cNvPr id="94" name="Rectangle 3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7" name="Group 26"/>
          <p:cNvGrpSpPr>
            <a:grpSpLocks/>
          </p:cNvGrpSpPr>
          <p:nvPr/>
        </p:nvGrpSpPr>
        <p:grpSpPr bwMode="auto">
          <a:xfrm>
            <a:off x="5590490" y="5992161"/>
            <a:ext cx="144463" cy="647700"/>
            <a:chOff x="1247" y="1661"/>
            <a:chExt cx="91" cy="4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0" name="Line 2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5607956" y="569883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642629" y="5593550"/>
            <a:ext cx="175057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删除成功</a:t>
            </a:r>
          </a:p>
        </p:txBody>
      </p:sp>
      <p:sp>
        <p:nvSpPr>
          <p:cNvPr id="122" name="矩形 121"/>
          <p:cNvSpPr/>
          <p:nvPr/>
        </p:nvSpPr>
        <p:spPr>
          <a:xfrm>
            <a:off x="5798125" y="48888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1.66667E-6 0.00047 C 0.00117 -0.01041 0.00234 -0.02037 0.00351 -0.03055 C 0.00403 -0.03727 0.00482 -0.05926 0.00521 -0.06435 C 0.00573 -0.07268 0.00599 -0.08055 0.00716 -0.08727 L 0.01068 -0.10995 C 0.01172 -0.12384 0.01107 -0.11782 0.01237 -0.12824 L 0.01354 -0.12129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6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7 2.22222E-6 L -0.08867 0.118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0509 L -0.04284 -0.0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18" grpId="0"/>
      <p:bldP spid="121" grpId="0" animBg="1"/>
      <p:bldP spid="1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1" name="Text Box 59"/>
          <p:cNvSpPr txBox="1">
            <a:spLocks noChangeArrowheads="1"/>
          </p:cNvSpPr>
          <p:nvPr/>
        </p:nvSpPr>
        <p:spPr bwMode="auto">
          <a:xfrm>
            <a:off x="577056" y="1124204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 </a:t>
            </a:r>
          </a:p>
        </p:txBody>
      </p:sp>
      <p:sp>
        <p:nvSpPr>
          <p:cNvPr id="85022" name="Text Box 60"/>
          <p:cNvSpPr txBox="1">
            <a:spLocks noChangeArrowheads="1"/>
          </p:cNvSpPr>
          <p:nvPr/>
        </p:nvSpPr>
        <p:spPr bwMode="auto">
          <a:xfrm>
            <a:off x="592932" y="510633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cs typeface="Times New Roman" panose="02020603050405020304" pitchFamily="18" charset="0"/>
              </a:rPr>
              <a:t>39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67781" y="331246"/>
            <a:ext cx="5327650" cy="2454275"/>
            <a:chOff x="2567781" y="331246"/>
            <a:chExt cx="5327650" cy="2454275"/>
          </a:xfrm>
        </p:grpSpPr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>
              <a:off x="4512468" y="331246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84996" name="AutoShape 9"/>
            <p:cNvSpPr>
              <a:spLocks noChangeArrowheads="1"/>
            </p:cNvSpPr>
            <p:nvPr/>
          </p:nvSpPr>
          <p:spPr bwMode="auto">
            <a:xfrm>
              <a:off x="3028156" y="1113884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84997" name="AutoShape 10"/>
            <p:cNvSpPr>
              <a:spLocks noChangeArrowheads="1"/>
            </p:cNvSpPr>
            <p:nvPr/>
          </p:nvSpPr>
          <p:spPr bwMode="auto">
            <a:xfrm>
              <a:off x="2567781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11</a:t>
              </a:r>
            </a:p>
          </p:txBody>
        </p:sp>
        <p:sp>
          <p:nvSpPr>
            <p:cNvPr id="84998" name="AutoShape 11"/>
            <p:cNvSpPr>
              <a:spLocks noChangeArrowheads="1"/>
            </p:cNvSpPr>
            <p:nvPr/>
          </p:nvSpPr>
          <p:spPr bwMode="auto">
            <a:xfrm>
              <a:off x="3504406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27</a:t>
              </a:r>
            </a:p>
          </p:txBody>
        </p:sp>
        <p:sp>
          <p:nvSpPr>
            <p:cNvPr id="84999" name="AutoShape 12"/>
            <p:cNvSpPr>
              <a:spLocks noChangeArrowheads="1"/>
            </p:cNvSpPr>
            <p:nvPr/>
          </p:nvSpPr>
          <p:spPr bwMode="auto">
            <a:xfrm>
              <a:off x="5664994" y="1104359"/>
              <a:ext cx="1008063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85000" name="AutoShape 14"/>
            <p:cNvSpPr>
              <a:spLocks noChangeArrowheads="1"/>
            </p:cNvSpPr>
            <p:nvPr/>
          </p:nvSpPr>
          <p:spPr bwMode="auto">
            <a:xfrm>
              <a:off x="5447506" y="1915571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85001" name="AutoShape 15"/>
            <p:cNvSpPr>
              <a:spLocks noChangeArrowheads="1"/>
            </p:cNvSpPr>
            <p:nvPr/>
          </p:nvSpPr>
          <p:spPr bwMode="auto">
            <a:xfrm>
              <a:off x="7247731" y="1915571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85002" name="Line 16"/>
            <p:cNvSpPr>
              <a:spLocks noChangeShapeType="1"/>
            </p:cNvSpPr>
            <p:nvPr/>
          </p:nvSpPr>
          <p:spPr bwMode="auto">
            <a:xfrm>
              <a:off x="6201568" y="1329783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Freeform 17"/>
            <p:cNvSpPr>
              <a:spLocks/>
            </p:cNvSpPr>
            <p:nvPr/>
          </p:nvSpPr>
          <p:spPr bwMode="auto">
            <a:xfrm>
              <a:off x="2891631" y="1339309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4" name="Freeform 18"/>
            <p:cNvSpPr>
              <a:spLocks/>
            </p:cNvSpPr>
            <p:nvPr/>
          </p:nvSpPr>
          <p:spPr bwMode="auto">
            <a:xfrm>
              <a:off x="3575843" y="1339308"/>
              <a:ext cx="247650" cy="565150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Freeform 19"/>
            <p:cNvSpPr>
              <a:spLocks/>
            </p:cNvSpPr>
            <p:nvPr/>
          </p:nvSpPr>
          <p:spPr bwMode="auto">
            <a:xfrm>
              <a:off x="4826793" y="1339309"/>
              <a:ext cx="909638" cy="573087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Freeform 20"/>
            <p:cNvSpPr>
              <a:spLocks/>
            </p:cNvSpPr>
            <p:nvPr/>
          </p:nvSpPr>
          <p:spPr bwMode="auto">
            <a:xfrm>
              <a:off x="6600032" y="1339309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Freeform 21"/>
            <p:cNvSpPr>
              <a:spLocks/>
            </p:cNvSpPr>
            <p:nvPr/>
          </p:nvSpPr>
          <p:spPr bwMode="auto">
            <a:xfrm>
              <a:off x="3348831" y="547146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Freeform 22"/>
            <p:cNvSpPr>
              <a:spLocks/>
            </p:cNvSpPr>
            <p:nvPr/>
          </p:nvSpPr>
          <p:spPr bwMode="auto">
            <a:xfrm>
              <a:off x="5063332" y="547146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9" name="Group 23"/>
            <p:cNvGrpSpPr>
              <a:grpSpLocks/>
            </p:cNvGrpSpPr>
            <p:nvPr/>
          </p:nvGrpSpPr>
          <p:grpSpPr bwMode="auto">
            <a:xfrm>
              <a:off x="2610644" y="2131470"/>
              <a:ext cx="144463" cy="647700"/>
              <a:chOff x="1247" y="1661"/>
              <a:chExt cx="91" cy="408"/>
            </a:xfrm>
          </p:grpSpPr>
          <p:sp>
            <p:nvSpPr>
              <p:cNvPr id="85050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51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1" name="Group 29"/>
            <p:cNvGrpSpPr>
              <a:grpSpLocks/>
            </p:cNvGrpSpPr>
            <p:nvPr/>
          </p:nvGrpSpPr>
          <p:grpSpPr bwMode="auto">
            <a:xfrm>
              <a:off x="3552031" y="2131470"/>
              <a:ext cx="144462" cy="647700"/>
              <a:chOff x="1247" y="1661"/>
              <a:chExt cx="91" cy="408"/>
            </a:xfrm>
          </p:grpSpPr>
          <p:sp>
            <p:nvSpPr>
              <p:cNvPr id="85046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7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2" name="Group 32"/>
            <p:cNvGrpSpPr>
              <a:grpSpLocks/>
            </p:cNvGrpSpPr>
            <p:nvPr/>
          </p:nvGrpSpPr>
          <p:grpSpPr bwMode="auto">
            <a:xfrm>
              <a:off x="3983831" y="2131470"/>
              <a:ext cx="144462" cy="647700"/>
              <a:chOff x="1247" y="1661"/>
              <a:chExt cx="91" cy="408"/>
            </a:xfrm>
          </p:grpSpPr>
          <p:sp>
            <p:nvSpPr>
              <p:cNvPr id="85044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5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4" name="Group 38"/>
            <p:cNvGrpSpPr>
              <a:grpSpLocks/>
            </p:cNvGrpSpPr>
            <p:nvPr/>
          </p:nvGrpSpPr>
          <p:grpSpPr bwMode="auto">
            <a:xfrm>
              <a:off x="3055936" y="2137821"/>
              <a:ext cx="144463" cy="647700"/>
              <a:chOff x="1247" y="1661"/>
              <a:chExt cx="91" cy="408"/>
            </a:xfrm>
          </p:grpSpPr>
          <p:sp>
            <p:nvSpPr>
              <p:cNvPr id="85040" name="Rectangle 3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1" name="Line 4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5" name="Group 41"/>
            <p:cNvGrpSpPr>
              <a:grpSpLocks/>
            </p:cNvGrpSpPr>
            <p:nvPr/>
          </p:nvGrpSpPr>
          <p:grpSpPr bwMode="auto">
            <a:xfrm>
              <a:off x="7301706" y="2131470"/>
              <a:ext cx="144462" cy="647700"/>
              <a:chOff x="1247" y="1661"/>
              <a:chExt cx="91" cy="408"/>
            </a:xfrm>
          </p:grpSpPr>
          <p:sp>
            <p:nvSpPr>
              <p:cNvPr id="85038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9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6" name="Group 44"/>
            <p:cNvGrpSpPr>
              <a:grpSpLocks/>
            </p:cNvGrpSpPr>
            <p:nvPr/>
          </p:nvGrpSpPr>
          <p:grpSpPr bwMode="auto">
            <a:xfrm>
              <a:off x="7733506" y="2131470"/>
              <a:ext cx="144462" cy="647700"/>
              <a:chOff x="1247" y="1661"/>
              <a:chExt cx="91" cy="408"/>
            </a:xfrm>
          </p:grpSpPr>
          <p:sp>
            <p:nvSpPr>
              <p:cNvPr id="85036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7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7" name="Group 47"/>
            <p:cNvGrpSpPr>
              <a:grpSpLocks/>
            </p:cNvGrpSpPr>
            <p:nvPr/>
          </p:nvGrpSpPr>
          <p:grpSpPr bwMode="auto">
            <a:xfrm>
              <a:off x="5476081" y="2131470"/>
              <a:ext cx="144462" cy="647700"/>
              <a:chOff x="1247" y="1661"/>
              <a:chExt cx="91" cy="408"/>
            </a:xfrm>
          </p:grpSpPr>
          <p:sp>
            <p:nvSpPr>
              <p:cNvPr id="85034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5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8" name="Group 50"/>
            <p:cNvGrpSpPr>
              <a:grpSpLocks/>
            </p:cNvGrpSpPr>
            <p:nvPr/>
          </p:nvGrpSpPr>
          <p:grpSpPr bwMode="auto">
            <a:xfrm>
              <a:off x="5907881" y="2131470"/>
              <a:ext cx="144462" cy="647700"/>
              <a:chOff x="1247" y="1661"/>
              <a:chExt cx="91" cy="408"/>
            </a:xfrm>
          </p:grpSpPr>
          <p:sp>
            <p:nvSpPr>
              <p:cNvPr id="85032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3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9" name="Group 53"/>
            <p:cNvGrpSpPr>
              <a:grpSpLocks/>
            </p:cNvGrpSpPr>
            <p:nvPr/>
          </p:nvGrpSpPr>
          <p:grpSpPr bwMode="auto">
            <a:xfrm>
              <a:off x="6365081" y="2131470"/>
              <a:ext cx="144462" cy="647700"/>
              <a:chOff x="1247" y="1661"/>
              <a:chExt cx="91" cy="408"/>
            </a:xfrm>
          </p:grpSpPr>
          <p:sp>
            <p:nvSpPr>
              <p:cNvPr id="85030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31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20" name="Group 56"/>
            <p:cNvGrpSpPr>
              <a:grpSpLocks/>
            </p:cNvGrpSpPr>
            <p:nvPr/>
          </p:nvGrpSpPr>
          <p:grpSpPr bwMode="auto">
            <a:xfrm>
              <a:off x="6796881" y="2131470"/>
              <a:ext cx="144462" cy="647700"/>
              <a:chOff x="1247" y="1661"/>
              <a:chExt cx="91" cy="408"/>
            </a:xfrm>
          </p:grpSpPr>
          <p:sp>
            <p:nvSpPr>
              <p:cNvPr id="85028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29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61" name="AutoShape 13"/>
            <p:cNvSpPr>
              <a:spLocks noChangeArrowheads="1"/>
            </p:cNvSpPr>
            <p:nvPr/>
          </p:nvSpPr>
          <p:spPr bwMode="auto">
            <a:xfrm>
              <a:off x="4512468" y="1915571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130109" name="AutoShape 61"/>
            <p:cNvSpPr>
              <a:spLocks noChangeArrowheads="1"/>
            </p:cNvSpPr>
            <p:nvPr/>
          </p:nvSpPr>
          <p:spPr bwMode="auto">
            <a:xfrm>
              <a:off x="4512468" y="1913984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grpSp>
          <p:nvGrpSpPr>
            <p:cNvPr id="85013" name="Group 35"/>
            <p:cNvGrpSpPr>
              <a:grpSpLocks/>
            </p:cNvGrpSpPr>
            <p:nvPr/>
          </p:nvGrpSpPr>
          <p:grpSpPr bwMode="auto">
            <a:xfrm>
              <a:off x="4560094" y="2131470"/>
              <a:ext cx="144463" cy="647700"/>
              <a:chOff x="1247" y="1661"/>
              <a:chExt cx="91" cy="408"/>
            </a:xfrm>
          </p:grpSpPr>
          <p:sp>
            <p:nvSpPr>
              <p:cNvPr id="85042" name="Rectangle 3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3" name="Line 3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文本框 61"/>
          <p:cNvSpPr txBox="1"/>
          <p:nvPr/>
        </p:nvSpPr>
        <p:spPr>
          <a:xfrm>
            <a:off x="8662195" y="564718"/>
            <a:ext cx="1703079" cy="18158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发生下溢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9075583" y="1182321"/>
            <a:ext cx="87630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5400" b="1" dirty="0"/>
              <a:t>借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592137" y="3066506"/>
            <a:ext cx="671811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富余的左右兄弟借出一个元素，先左后右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694607" y="3829716"/>
            <a:ext cx="5327650" cy="2454275"/>
            <a:chOff x="2567781" y="331246"/>
            <a:chExt cx="5327650" cy="2454275"/>
          </a:xfrm>
        </p:grpSpPr>
        <p:sp>
          <p:nvSpPr>
            <p:cNvPr id="67" name="AutoShape 8"/>
            <p:cNvSpPr>
              <a:spLocks noChangeArrowheads="1"/>
            </p:cNvSpPr>
            <p:nvPr/>
          </p:nvSpPr>
          <p:spPr bwMode="auto">
            <a:xfrm>
              <a:off x="4512468" y="331246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3028156" y="1113884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69" name="AutoShape 10"/>
            <p:cNvSpPr>
              <a:spLocks noChangeArrowheads="1"/>
            </p:cNvSpPr>
            <p:nvPr/>
          </p:nvSpPr>
          <p:spPr bwMode="auto">
            <a:xfrm>
              <a:off x="2567781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11</a:t>
              </a:r>
            </a:p>
          </p:txBody>
        </p:sp>
        <p:sp>
          <p:nvSpPr>
            <p:cNvPr id="70" name="AutoShape 11"/>
            <p:cNvSpPr>
              <a:spLocks noChangeArrowheads="1"/>
            </p:cNvSpPr>
            <p:nvPr/>
          </p:nvSpPr>
          <p:spPr bwMode="auto">
            <a:xfrm>
              <a:off x="3504406" y="191715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27</a:t>
              </a:r>
            </a:p>
          </p:txBody>
        </p:sp>
        <p:sp>
          <p:nvSpPr>
            <p:cNvPr id="71" name="AutoShape 12"/>
            <p:cNvSpPr>
              <a:spLocks noChangeArrowheads="1"/>
            </p:cNvSpPr>
            <p:nvPr/>
          </p:nvSpPr>
          <p:spPr bwMode="auto">
            <a:xfrm>
              <a:off x="5664994" y="1104359"/>
              <a:ext cx="1008063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72" name="AutoShape 14"/>
            <p:cNvSpPr>
              <a:spLocks noChangeArrowheads="1"/>
            </p:cNvSpPr>
            <p:nvPr/>
          </p:nvSpPr>
          <p:spPr bwMode="auto">
            <a:xfrm>
              <a:off x="5447506" y="1915571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      53  64</a:t>
              </a:r>
            </a:p>
          </p:txBody>
        </p:sp>
        <p:sp>
          <p:nvSpPr>
            <p:cNvPr id="73" name="AutoShape 15"/>
            <p:cNvSpPr>
              <a:spLocks noChangeArrowheads="1"/>
            </p:cNvSpPr>
            <p:nvPr/>
          </p:nvSpPr>
          <p:spPr bwMode="auto">
            <a:xfrm>
              <a:off x="7247731" y="1915571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>
              <a:off x="6201568" y="1329783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2891631" y="1339309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575843" y="1339308"/>
              <a:ext cx="247650" cy="565150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4826793" y="1339309"/>
              <a:ext cx="909638" cy="573087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6600032" y="1339309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21"/>
            <p:cNvSpPr>
              <a:spLocks/>
            </p:cNvSpPr>
            <p:nvPr/>
          </p:nvSpPr>
          <p:spPr bwMode="auto">
            <a:xfrm>
              <a:off x="3348831" y="547146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5063332" y="547146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" name="Group 23"/>
            <p:cNvGrpSpPr>
              <a:grpSpLocks/>
            </p:cNvGrpSpPr>
            <p:nvPr/>
          </p:nvGrpSpPr>
          <p:grpSpPr bwMode="auto">
            <a:xfrm>
              <a:off x="2610644" y="2131470"/>
              <a:ext cx="144463" cy="647700"/>
              <a:chOff x="1247" y="1661"/>
              <a:chExt cx="91" cy="408"/>
            </a:xfrm>
          </p:grpSpPr>
          <p:sp>
            <p:nvSpPr>
              <p:cNvPr id="114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5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" name="Group 29"/>
            <p:cNvGrpSpPr>
              <a:grpSpLocks/>
            </p:cNvGrpSpPr>
            <p:nvPr/>
          </p:nvGrpSpPr>
          <p:grpSpPr bwMode="auto">
            <a:xfrm>
              <a:off x="3552031" y="2131470"/>
              <a:ext cx="144462" cy="647700"/>
              <a:chOff x="1247" y="1661"/>
              <a:chExt cx="91" cy="408"/>
            </a:xfrm>
          </p:grpSpPr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Group 32"/>
            <p:cNvGrpSpPr>
              <a:grpSpLocks/>
            </p:cNvGrpSpPr>
            <p:nvPr/>
          </p:nvGrpSpPr>
          <p:grpSpPr bwMode="auto">
            <a:xfrm>
              <a:off x="3983831" y="2131470"/>
              <a:ext cx="144462" cy="647700"/>
              <a:chOff x="1247" y="1661"/>
              <a:chExt cx="91" cy="408"/>
            </a:xfrm>
          </p:grpSpPr>
          <p:sp>
            <p:nvSpPr>
              <p:cNvPr id="110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11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3055936" y="2137821"/>
              <a:ext cx="144463" cy="647700"/>
              <a:chOff x="1247" y="1661"/>
              <a:chExt cx="91" cy="408"/>
            </a:xfrm>
          </p:grpSpPr>
          <p:sp>
            <p:nvSpPr>
              <p:cNvPr id="108" name="Rectangle 3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9" name="Line 4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Group 41"/>
            <p:cNvGrpSpPr>
              <a:grpSpLocks/>
            </p:cNvGrpSpPr>
            <p:nvPr/>
          </p:nvGrpSpPr>
          <p:grpSpPr bwMode="auto">
            <a:xfrm>
              <a:off x="7301706" y="2131470"/>
              <a:ext cx="144462" cy="647700"/>
              <a:chOff x="1247" y="1661"/>
              <a:chExt cx="91" cy="408"/>
            </a:xfrm>
          </p:grpSpPr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7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" name="Group 44"/>
            <p:cNvGrpSpPr>
              <a:grpSpLocks/>
            </p:cNvGrpSpPr>
            <p:nvPr/>
          </p:nvGrpSpPr>
          <p:grpSpPr bwMode="auto">
            <a:xfrm>
              <a:off x="7733506" y="2131470"/>
              <a:ext cx="144462" cy="647700"/>
              <a:chOff x="1247" y="1661"/>
              <a:chExt cx="91" cy="408"/>
            </a:xfrm>
          </p:grpSpPr>
          <p:sp>
            <p:nvSpPr>
              <p:cNvPr id="104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5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" name="Group 47"/>
            <p:cNvGrpSpPr>
              <a:grpSpLocks/>
            </p:cNvGrpSpPr>
            <p:nvPr/>
          </p:nvGrpSpPr>
          <p:grpSpPr bwMode="auto">
            <a:xfrm>
              <a:off x="5476081" y="2131470"/>
              <a:ext cx="144462" cy="647700"/>
              <a:chOff x="1247" y="1661"/>
              <a:chExt cx="91" cy="408"/>
            </a:xfrm>
          </p:grpSpPr>
          <p:sp>
            <p:nvSpPr>
              <p:cNvPr id="102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3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" name="Line 52"/>
            <p:cNvSpPr>
              <a:spLocks noChangeShapeType="1"/>
            </p:cNvSpPr>
            <p:nvPr/>
          </p:nvSpPr>
          <p:spPr bwMode="auto">
            <a:xfrm>
              <a:off x="3929567" y="2131470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" name="Group 53"/>
            <p:cNvGrpSpPr>
              <a:grpSpLocks/>
            </p:cNvGrpSpPr>
            <p:nvPr/>
          </p:nvGrpSpPr>
          <p:grpSpPr bwMode="auto">
            <a:xfrm>
              <a:off x="6365081" y="2131470"/>
              <a:ext cx="144462" cy="647700"/>
              <a:chOff x="1247" y="1661"/>
              <a:chExt cx="91" cy="408"/>
            </a:xfrm>
          </p:grpSpPr>
          <p:sp>
            <p:nvSpPr>
              <p:cNvPr id="98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" name="Group 56"/>
            <p:cNvGrpSpPr>
              <a:grpSpLocks/>
            </p:cNvGrpSpPr>
            <p:nvPr/>
          </p:nvGrpSpPr>
          <p:grpSpPr bwMode="auto">
            <a:xfrm>
              <a:off x="6796881" y="2131470"/>
              <a:ext cx="144462" cy="647700"/>
              <a:chOff x="1247" y="1661"/>
              <a:chExt cx="91" cy="408"/>
            </a:xfrm>
          </p:grpSpPr>
          <p:sp>
            <p:nvSpPr>
              <p:cNvPr id="96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7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" name="AutoShape 13"/>
            <p:cNvSpPr>
              <a:spLocks noChangeArrowheads="1"/>
            </p:cNvSpPr>
            <p:nvPr/>
          </p:nvSpPr>
          <p:spPr bwMode="auto">
            <a:xfrm>
              <a:off x="4512468" y="1915571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92" name="AutoShape 61"/>
            <p:cNvSpPr>
              <a:spLocks noChangeArrowheads="1"/>
            </p:cNvSpPr>
            <p:nvPr/>
          </p:nvSpPr>
          <p:spPr bwMode="auto">
            <a:xfrm>
              <a:off x="4512468" y="1913984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grpSp>
          <p:nvGrpSpPr>
            <p:cNvPr id="93" name="Group 35"/>
            <p:cNvGrpSpPr>
              <a:grpSpLocks/>
            </p:cNvGrpSpPr>
            <p:nvPr/>
          </p:nvGrpSpPr>
          <p:grpSpPr bwMode="auto">
            <a:xfrm>
              <a:off x="4560094" y="2131470"/>
              <a:ext cx="144463" cy="647700"/>
              <a:chOff x="1247" y="1661"/>
              <a:chExt cx="91" cy="408"/>
            </a:xfrm>
          </p:grpSpPr>
          <p:sp>
            <p:nvSpPr>
              <p:cNvPr id="94" name="Rectangle 3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5627522" y="5353296"/>
            <a:ext cx="540540" cy="907116"/>
            <a:chOff x="3429964" y="4572656"/>
            <a:chExt cx="540540" cy="907116"/>
          </a:xfrm>
        </p:grpSpPr>
        <p:grpSp>
          <p:nvGrpSpPr>
            <p:cNvPr id="117" name="Group 26"/>
            <p:cNvGrpSpPr>
              <a:grpSpLocks/>
            </p:cNvGrpSpPr>
            <p:nvPr/>
          </p:nvGrpSpPr>
          <p:grpSpPr bwMode="auto">
            <a:xfrm>
              <a:off x="3826041" y="4832072"/>
              <a:ext cx="144463" cy="647700"/>
              <a:chOff x="1247" y="1661"/>
              <a:chExt cx="91" cy="408"/>
            </a:xfrm>
          </p:grpSpPr>
          <p:sp>
            <p:nvSpPr>
              <p:cNvPr id="119" name="Rectangle 2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20" name="Line 2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3429964" y="457265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8477787" y="4188491"/>
            <a:ext cx="2948194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一个错误！！！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直接借造成失序！</a:t>
            </a:r>
          </a:p>
        </p:txBody>
      </p:sp>
    </p:spTree>
    <p:extLst>
      <p:ext uri="{BB962C8B-B14F-4D97-AF65-F5344CB8AC3E}">
        <p14:creationId xmlns:p14="http://schemas.microsoft.com/office/powerpoint/2010/main" val="2539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23 L -3.95833E-6 -0.00046 C -0.00481 0.00046 -0.00937 0.00069 -0.01406 0.00185 C -0.01549 0.00208 -0.01705 0.00301 -0.01862 0.00347 C -0.0207 0.0044 -0.02265 0.00486 -0.02474 0.00555 C -0.03997 0.00486 -0.05507 0.00903 -0.06927 0.00185 C -0.07018 0.00116 -0.07122 0.00046 -0.07187 -0.00023 L -0.07187 -0.00046 " pathEditMode="relative" rAng="0" ptsTypes="AAAAAA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12555" y="497002"/>
            <a:ext cx="11305308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FFFF00"/>
                </a:solidFill>
              </a:rPr>
              <a:t>a.</a:t>
            </a:r>
            <a:r>
              <a:rPr lang="zh-CN" altLang="en-US" sz="2800" dirty="0">
                <a:solidFill>
                  <a:srgbClr val="FFFF00"/>
                </a:solidFill>
              </a:rPr>
              <a:t>元素</a:t>
            </a:r>
            <a:r>
              <a:rPr lang="en-US" altLang="zh-CN" sz="2800" dirty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在叶结点上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</a:pPr>
            <a:r>
              <a:rPr lang="zh-CN" altLang="en-US" sz="2800" dirty="0"/>
              <a:t>删除元素</a:t>
            </a:r>
            <a:r>
              <a:rPr lang="en-US" altLang="zh-CN" sz="2800" dirty="0"/>
              <a:t>x</a:t>
            </a:r>
            <a:r>
              <a:rPr lang="zh-CN" altLang="en-US" sz="2800" dirty="0"/>
              <a:t>和一个空指针</a:t>
            </a:r>
            <a:endParaRPr lang="en-US" altLang="zh-CN" sz="2800" dirty="0"/>
          </a:p>
          <a:p>
            <a:pPr marL="514350" indent="-514350" eaLnBrk="1" hangingPunct="1">
              <a:lnSpc>
                <a:spcPct val="110000"/>
              </a:lnSpc>
              <a:buAutoNum type="arabicParenBoth"/>
            </a:pPr>
            <a:r>
              <a:rPr lang="zh-CN" altLang="en-US" sz="2800" dirty="0"/>
              <a:t>检查是否发生下溢，即该叶节点元素个数少于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-1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</a:pPr>
            <a:r>
              <a:rPr lang="zh-CN" altLang="en-US" sz="2800" dirty="0"/>
              <a:t>处理下溢</a:t>
            </a:r>
            <a:endParaRPr lang="en-US" altLang="zh-CN" sz="2800" dirty="0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5296065" y="3031848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84996" name="AutoShape 9"/>
          <p:cNvSpPr>
            <a:spLocks noChangeArrowheads="1"/>
          </p:cNvSpPr>
          <p:nvPr/>
        </p:nvSpPr>
        <p:spPr bwMode="auto">
          <a:xfrm>
            <a:off x="3811753" y="3814486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18</a:t>
            </a:r>
          </a:p>
        </p:txBody>
      </p:sp>
      <p:sp>
        <p:nvSpPr>
          <p:cNvPr id="84997" name="AutoShape 10"/>
          <p:cNvSpPr>
            <a:spLocks noChangeArrowheads="1"/>
          </p:cNvSpPr>
          <p:nvPr/>
        </p:nvSpPr>
        <p:spPr bwMode="auto">
          <a:xfrm>
            <a:off x="3394241" y="4645292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84998" name="AutoShape 11"/>
          <p:cNvSpPr>
            <a:spLocks noChangeArrowheads="1"/>
          </p:cNvSpPr>
          <p:nvPr/>
        </p:nvSpPr>
        <p:spPr bwMode="auto">
          <a:xfrm>
            <a:off x="4288003" y="461776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27</a:t>
            </a:r>
          </a:p>
        </p:txBody>
      </p:sp>
      <p:sp>
        <p:nvSpPr>
          <p:cNvPr id="84999" name="AutoShape 12"/>
          <p:cNvSpPr>
            <a:spLocks noChangeArrowheads="1"/>
          </p:cNvSpPr>
          <p:nvPr/>
        </p:nvSpPr>
        <p:spPr bwMode="auto">
          <a:xfrm>
            <a:off x="6448591" y="3804961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43  78</a:t>
            </a:r>
          </a:p>
        </p:txBody>
      </p:sp>
      <p:sp>
        <p:nvSpPr>
          <p:cNvPr id="85000" name="AutoShape 14"/>
          <p:cNvSpPr>
            <a:spLocks noChangeArrowheads="1"/>
          </p:cNvSpPr>
          <p:nvPr/>
        </p:nvSpPr>
        <p:spPr bwMode="auto">
          <a:xfrm>
            <a:off x="6231103" y="4616173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47  53  64</a:t>
            </a:r>
          </a:p>
        </p:txBody>
      </p:sp>
      <p:sp>
        <p:nvSpPr>
          <p:cNvPr id="85001" name="AutoShape 15"/>
          <p:cNvSpPr>
            <a:spLocks noChangeArrowheads="1"/>
          </p:cNvSpPr>
          <p:nvPr/>
        </p:nvSpPr>
        <p:spPr bwMode="auto">
          <a:xfrm>
            <a:off x="8031328" y="4616173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85002" name="Line 16"/>
          <p:cNvSpPr>
            <a:spLocks noChangeShapeType="1"/>
          </p:cNvSpPr>
          <p:nvPr/>
        </p:nvSpPr>
        <p:spPr bwMode="auto">
          <a:xfrm>
            <a:off x="6985165" y="4030385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Freeform 17"/>
          <p:cNvSpPr>
            <a:spLocks/>
          </p:cNvSpPr>
          <p:nvPr/>
        </p:nvSpPr>
        <p:spPr bwMode="auto">
          <a:xfrm>
            <a:off x="3675228" y="4039911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Freeform 18"/>
          <p:cNvSpPr>
            <a:spLocks/>
          </p:cNvSpPr>
          <p:nvPr/>
        </p:nvSpPr>
        <p:spPr bwMode="auto">
          <a:xfrm>
            <a:off x="4359440" y="4039910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5610390" y="4039911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6" name="Freeform 20"/>
          <p:cNvSpPr>
            <a:spLocks/>
          </p:cNvSpPr>
          <p:nvPr/>
        </p:nvSpPr>
        <p:spPr bwMode="auto">
          <a:xfrm>
            <a:off x="7383629" y="4039911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Freeform 21"/>
          <p:cNvSpPr>
            <a:spLocks/>
          </p:cNvSpPr>
          <p:nvPr/>
        </p:nvSpPr>
        <p:spPr bwMode="auto">
          <a:xfrm>
            <a:off x="4132428" y="3247748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Freeform 22"/>
          <p:cNvSpPr>
            <a:spLocks/>
          </p:cNvSpPr>
          <p:nvPr/>
        </p:nvSpPr>
        <p:spPr bwMode="auto">
          <a:xfrm>
            <a:off x="5846929" y="3247748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5009" name="Group 23"/>
          <p:cNvGrpSpPr>
            <a:grpSpLocks/>
          </p:cNvGrpSpPr>
          <p:nvPr/>
        </p:nvGrpSpPr>
        <p:grpSpPr bwMode="auto">
          <a:xfrm>
            <a:off x="3394241" y="4832072"/>
            <a:ext cx="144463" cy="647700"/>
            <a:chOff x="1247" y="1661"/>
            <a:chExt cx="91" cy="408"/>
          </a:xfrm>
        </p:grpSpPr>
        <p:sp>
          <p:nvSpPr>
            <p:cNvPr id="85050" name="Rectangle 2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51" name="Line 2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1" name="Group 29"/>
          <p:cNvGrpSpPr>
            <a:grpSpLocks/>
          </p:cNvGrpSpPr>
          <p:nvPr/>
        </p:nvGrpSpPr>
        <p:grpSpPr bwMode="auto">
          <a:xfrm>
            <a:off x="4335628" y="4832072"/>
            <a:ext cx="144462" cy="647700"/>
            <a:chOff x="1247" y="1661"/>
            <a:chExt cx="91" cy="408"/>
          </a:xfrm>
        </p:grpSpPr>
        <p:sp>
          <p:nvSpPr>
            <p:cNvPr id="85046" name="Rectangle 3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7" name="Line 3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2" name="Group 32"/>
          <p:cNvGrpSpPr>
            <a:grpSpLocks/>
          </p:cNvGrpSpPr>
          <p:nvPr/>
        </p:nvGrpSpPr>
        <p:grpSpPr bwMode="auto">
          <a:xfrm>
            <a:off x="4767428" y="4832072"/>
            <a:ext cx="144462" cy="647700"/>
            <a:chOff x="1247" y="1661"/>
            <a:chExt cx="91" cy="408"/>
          </a:xfrm>
        </p:grpSpPr>
        <p:sp>
          <p:nvSpPr>
            <p:cNvPr id="85044" name="Rectangle 3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5" name="Line 3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3" name="Group 35"/>
          <p:cNvGrpSpPr>
            <a:grpSpLocks/>
          </p:cNvGrpSpPr>
          <p:nvPr/>
        </p:nvGrpSpPr>
        <p:grpSpPr bwMode="auto">
          <a:xfrm>
            <a:off x="5343691" y="4832072"/>
            <a:ext cx="144463" cy="647700"/>
            <a:chOff x="1247" y="1661"/>
            <a:chExt cx="91" cy="408"/>
          </a:xfrm>
        </p:grpSpPr>
        <p:sp>
          <p:nvSpPr>
            <p:cNvPr id="85042" name="Rectangle 3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3" name="Line 3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4" name="Group 38"/>
          <p:cNvGrpSpPr>
            <a:grpSpLocks/>
          </p:cNvGrpSpPr>
          <p:nvPr/>
        </p:nvGrpSpPr>
        <p:grpSpPr bwMode="auto">
          <a:xfrm>
            <a:off x="5775491" y="4832072"/>
            <a:ext cx="144463" cy="647700"/>
            <a:chOff x="1247" y="1661"/>
            <a:chExt cx="91" cy="408"/>
          </a:xfrm>
        </p:grpSpPr>
        <p:sp>
          <p:nvSpPr>
            <p:cNvPr id="85040" name="Rectangle 3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1" name="Line 4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5" name="Group 41"/>
          <p:cNvGrpSpPr>
            <a:grpSpLocks/>
          </p:cNvGrpSpPr>
          <p:nvPr/>
        </p:nvGrpSpPr>
        <p:grpSpPr bwMode="auto">
          <a:xfrm>
            <a:off x="8085303" y="4832072"/>
            <a:ext cx="144462" cy="647700"/>
            <a:chOff x="1247" y="1661"/>
            <a:chExt cx="91" cy="408"/>
          </a:xfrm>
        </p:grpSpPr>
        <p:sp>
          <p:nvSpPr>
            <p:cNvPr id="85038" name="Rectangle 4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9" name="Line 4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6" name="Group 44"/>
          <p:cNvGrpSpPr>
            <a:grpSpLocks/>
          </p:cNvGrpSpPr>
          <p:nvPr/>
        </p:nvGrpSpPr>
        <p:grpSpPr bwMode="auto">
          <a:xfrm>
            <a:off x="8517103" y="4832072"/>
            <a:ext cx="144462" cy="647700"/>
            <a:chOff x="1247" y="1661"/>
            <a:chExt cx="91" cy="408"/>
          </a:xfrm>
        </p:grpSpPr>
        <p:sp>
          <p:nvSpPr>
            <p:cNvPr id="85036" name="Rectangle 4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7" name="Line 4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7" name="Group 47"/>
          <p:cNvGrpSpPr>
            <a:grpSpLocks/>
          </p:cNvGrpSpPr>
          <p:nvPr/>
        </p:nvGrpSpPr>
        <p:grpSpPr bwMode="auto">
          <a:xfrm>
            <a:off x="6259678" y="4832072"/>
            <a:ext cx="144462" cy="647700"/>
            <a:chOff x="1247" y="1661"/>
            <a:chExt cx="91" cy="408"/>
          </a:xfrm>
        </p:grpSpPr>
        <p:sp>
          <p:nvSpPr>
            <p:cNvPr id="85034" name="Rectangle 4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5" name="Line 4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8" name="Group 50"/>
          <p:cNvGrpSpPr>
            <a:grpSpLocks/>
          </p:cNvGrpSpPr>
          <p:nvPr/>
        </p:nvGrpSpPr>
        <p:grpSpPr bwMode="auto">
          <a:xfrm>
            <a:off x="6691478" y="4832072"/>
            <a:ext cx="144462" cy="647700"/>
            <a:chOff x="1247" y="1661"/>
            <a:chExt cx="91" cy="408"/>
          </a:xfrm>
        </p:grpSpPr>
        <p:sp>
          <p:nvSpPr>
            <p:cNvPr id="85032" name="Rectangle 5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3" name="Line 5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9" name="Group 53"/>
          <p:cNvGrpSpPr>
            <a:grpSpLocks/>
          </p:cNvGrpSpPr>
          <p:nvPr/>
        </p:nvGrpSpPr>
        <p:grpSpPr bwMode="auto">
          <a:xfrm>
            <a:off x="7123216" y="4841530"/>
            <a:ext cx="144462" cy="647700"/>
            <a:chOff x="1247" y="1661"/>
            <a:chExt cx="91" cy="408"/>
          </a:xfrm>
        </p:grpSpPr>
        <p:sp>
          <p:nvSpPr>
            <p:cNvPr id="85030" name="Rectangle 5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1" name="Line 5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20" name="Group 56"/>
          <p:cNvGrpSpPr>
            <a:grpSpLocks/>
          </p:cNvGrpSpPr>
          <p:nvPr/>
        </p:nvGrpSpPr>
        <p:grpSpPr bwMode="auto">
          <a:xfrm>
            <a:off x="7580478" y="4832072"/>
            <a:ext cx="144462" cy="647700"/>
            <a:chOff x="1247" y="1661"/>
            <a:chExt cx="91" cy="408"/>
          </a:xfrm>
        </p:grpSpPr>
        <p:sp>
          <p:nvSpPr>
            <p:cNvPr id="85028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29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21" name="Text Box 59"/>
          <p:cNvSpPr txBox="1">
            <a:spLocks noChangeArrowheads="1"/>
          </p:cNvSpPr>
          <p:nvPr/>
        </p:nvSpPr>
        <p:spPr bwMode="auto">
          <a:xfrm>
            <a:off x="5160168" y="6026381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 </a:t>
            </a:r>
          </a:p>
        </p:txBody>
      </p:sp>
      <p:sp>
        <p:nvSpPr>
          <p:cNvPr id="85022" name="Text Box 60"/>
          <p:cNvSpPr txBox="1">
            <a:spLocks noChangeArrowheads="1"/>
          </p:cNvSpPr>
          <p:nvPr/>
        </p:nvSpPr>
        <p:spPr bwMode="auto">
          <a:xfrm>
            <a:off x="1671009" y="3640516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5296065" y="4616173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130109" name="AutoShape 61"/>
          <p:cNvSpPr>
            <a:spLocks noChangeArrowheads="1"/>
          </p:cNvSpPr>
          <p:nvPr/>
        </p:nvSpPr>
        <p:spPr bwMode="auto">
          <a:xfrm>
            <a:off x="5296065" y="4614586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39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38296" y="4582114"/>
            <a:ext cx="540540" cy="907116"/>
            <a:chOff x="3429964" y="4572656"/>
            <a:chExt cx="540540" cy="907116"/>
          </a:xfrm>
        </p:grpSpPr>
        <p:grpSp>
          <p:nvGrpSpPr>
            <p:cNvPr id="85010" name="Group 26"/>
            <p:cNvGrpSpPr>
              <a:grpSpLocks/>
            </p:cNvGrpSpPr>
            <p:nvPr/>
          </p:nvGrpSpPr>
          <p:grpSpPr bwMode="auto">
            <a:xfrm>
              <a:off x="3826041" y="4832072"/>
              <a:ext cx="144463" cy="647700"/>
              <a:chOff x="1247" y="1661"/>
              <a:chExt cx="91" cy="408"/>
            </a:xfrm>
          </p:grpSpPr>
          <p:sp>
            <p:nvSpPr>
              <p:cNvPr id="85048" name="Rectangle 2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049" name="Line 2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429964" y="4572656"/>
              <a:ext cx="4754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9293546" y="3120091"/>
            <a:ext cx="1703079" cy="18158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发生下溢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9706934" y="3737694"/>
            <a:ext cx="87630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5400" b="1" dirty="0"/>
              <a:t>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706934" y="3737694"/>
            <a:ext cx="876301" cy="923330"/>
            <a:chOff x="9706934" y="3737694"/>
            <a:chExt cx="876301" cy="92333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706934" y="3737694"/>
              <a:ext cx="876301" cy="923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9706934" y="3737694"/>
              <a:ext cx="876301" cy="923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9002753" y="5509058"/>
            <a:ext cx="271511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没有富余的兄弟</a:t>
            </a:r>
          </a:p>
        </p:txBody>
      </p:sp>
    </p:spTree>
    <p:extLst>
      <p:ext uri="{BB962C8B-B14F-4D97-AF65-F5344CB8AC3E}">
        <p14:creationId xmlns:p14="http://schemas.microsoft.com/office/powerpoint/2010/main" val="29008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1" name="Text Box 59"/>
          <p:cNvSpPr txBox="1">
            <a:spLocks noChangeArrowheads="1"/>
          </p:cNvSpPr>
          <p:nvPr/>
        </p:nvSpPr>
        <p:spPr bwMode="auto">
          <a:xfrm>
            <a:off x="577056" y="1124204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 </a:t>
            </a:r>
          </a:p>
        </p:txBody>
      </p:sp>
      <p:sp>
        <p:nvSpPr>
          <p:cNvPr id="85022" name="Text Box 60"/>
          <p:cNvSpPr txBox="1">
            <a:spLocks noChangeArrowheads="1"/>
          </p:cNvSpPr>
          <p:nvPr/>
        </p:nvSpPr>
        <p:spPr bwMode="auto">
          <a:xfrm>
            <a:off x="592932" y="510633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8662195" y="564718"/>
            <a:ext cx="2412679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发生下溢，且无富余兄弟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8947944" y="1707702"/>
            <a:ext cx="163195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5400" b="1" dirty="0"/>
              <a:t>合并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083439" y="3028357"/>
            <a:ext cx="955963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与左右兄弟之一合并，双亲结点的一个元素（夹在合并的左右子树之间的关键字）移到合并后的结点中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20007" y="255279"/>
            <a:ext cx="5284787" cy="2457382"/>
            <a:chOff x="2720007" y="255279"/>
            <a:chExt cx="5284787" cy="2457382"/>
          </a:xfrm>
        </p:grpSpPr>
        <p:sp>
          <p:nvSpPr>
            <p:cNvPr id="116" name="AutoShape 8"/>
            <p:cNvSpPr>
              <a:spLocks noChangeArrowheads="1"/>
            </p:cNvSpPr>
            <p:nvPr/>
          </p:nvSpPr>
          <p:spPr bwMode="auto">
            <a:xfrm>
              <a:off x="4621831" y="25527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123" name="AutoShape 9"/>
            <p:cNvSpPr>
              <a:spLocks noChangeArrowheads="1"/>
            </p:cNvSpPr>
            <p:nvPr/>
          </p:nvSpPr>
          <p:spPr bwMode="auto">
            <a:xfrm>
              <a:off x="3137519" y="1037917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124" name="AutoShape 10"/>
            <p:cNvSpPr>
              <a:spLocks noChangeArrowheads="1"/>
            </p:cNvSpPr>
            <p:nvPr/>
          </p:nvSpPr>
          <p:spPr bwMode="auto">
            <a:xfrm>
              <a:off x="2720007" y="1868723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sp>
          <p:nvSpPr>
            <p:cNvPr id="125" name="AutoShape 11"/>
            <p:cNvSpPr>
              <a:spLocks noChangeArrowheads="1"/>
            </p:cNvSpPr>
            <p:nvPr/>
          </p:nvSpPr>
          <p:spPr bwMode="auto">
            <a:xfrm>
              <a:off x="3613769" y="1841192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27</a:t>
              </a:r>
            </a:p>
          </p:txBody>
        </p:sp>
        <p:sp>
          <p:nvSpPr>
            <p:cNvPr id="126" name="AutoShape 12"/>
            <p:cNvSpPr>
              <a:spLocks noChangeArrowheads="1"/>
            </p:cNvSpPr>
            <p:nvPr/>
          </p:nvSpPr>
          <p:spPr bwMode="auto">
            <a:xfrm>
              <a:off x="5774357" y="1028392"/>
              <a:ext cx="1008063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127" name="AutoShape 14"/>
            <p:cNvSpPr>
              <a:spLocks noChangeArrowheads="1"/>
            </p:cNvSpPr>
            <p:nvPr/>
          </p:nvSpPr>
          <p:spPr bwMode="auto">
            <a:xfrm>
              <a:off x="5556869" y="1839604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47  53  64</a:t>
              </a:r>
            </a:p>
          </p:txBody>
        </p:sp>
        <p:sp>
          <p:nvSpPr>
            <p:cNvPr id="128" name="AutoShape 15"/>
            <p:cNvSpPr>
              <a:spLocks noChangeArrowheads="1"/>
            </p:cNvSpPr>
            <p:nvPr/>
          </p:nvSpPr>
          <p:spPr bwMode="auto">
            <a:xfrm>
              <a:off x="7357094" y="1839604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6310931" y="1253816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3000994" y="1263342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8"/>
            <p:cNvSpPr>
              <a:spLocks/>
            </p:cNvSpPr>
            <p:nvPr/>
          </p:nvSpPr>
          <p:spPr bwMode="auto">
            <a:xfrm>
              <a:off x="3685206" y="1263341"/>
              <a:ext cx="247650" cy="565150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9"/>
            <p:cNvSpPr>
              <a:spLocks/>
            </p:cNvSpPr>
            <p:nvPr/>
          </p:nvSpPr>
          <p:spPr bwMode="auto">
            <a:xfrm>
              <a:off x="4936156" y="1263342"/>
              <a:ext cx="909638" cy="573087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20"/>
            <p:cNvSpPr>
              <a:spLocks/>
            </p:cNvSpPr>
            <p:nvPr/>
          </p:nvSpPr>
          <p:spPr bwMode="auto">
            <a:xfrm>
              <a:off x="6709395" y="1263342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21"/>
            <p:cNvSpPr>
              <a:spLocks/>
            </p:cNvSpPr>
            <p:nvPr/>
          </p:nvSpPr>
          <p:spPr bwMode="auto">
            <a:xfrm>
              <a:off x="3458194" y="471179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22"/>
            <p:cNvSpPr>
              <a:spLocks/>
            </p:cNvSpPr>
            <p:nvPr/>
          </p:nvSpPr>
          <p:spPr bwMode="auto">
            <a:xfrm>
              <a:off x="5172695" y="471179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" name="Group 23"/>
            <p:cNvGrpSpPr>
              <a:grpSpLocks/>
            </p:cNvGrpSpPr>
            <p:nvPr/>
          </p:nvGrpSpPr>
          <p:grpSpPr bwMode="auto">
            <a:xfrm>
              <a:off x="2720007" y="2055503"/>
              <a:ext cx="144463" cy="647700"/>
              <a:chOff x="1247" y="1661"/>
              <a:chExt cx="91" cy="408"/>
            </a:xfrm>
          </p:grpSpPr>
          <p:sp>
            <p:nvSpPr>
              <p:cNvPr id="137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38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" name="Group 29"/>
            <p:cNvGrpSpPr>
              <a:grpSpLocks/>
            </p:cNvGrpSpPr>
            <p:nvPr/>
          </p:nvGrpSpPr>
          <p:grpSpPr bwMode="auto">
            <a:xfrm>
              <a:off x="3661394" y="2055503"/>
              <a:ext cx="144462" cy="647700"/>
              <a:chOff x="1247" y="1661"/>
              <a:chExt cx="91" cy="408"/>
            </a:xfrm>
          </p:grpSpPr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1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" name="Group 32"/>
            <p:cNvGrpSpPr>
              <a:grpSpLocks/>
            </p:cNvGrpSpPr>
            <p:nvPr/>
          </p:nvGrpSpPr>
          <p:grpSpPr bwMode="auto">
            <a:xfrm>
              <a:off x="4093194" y="2055503"/>
              <a:ext cx="144462" cy="647700"/>
              <a:chOff x="1247" y="1661"/>
              <a:chExt cx="91" cy="408"/>
            </a:xfrm>
          </p:grpSpPr>
          <p:sp>
            <p:nvSpPr>
              <p:cNvPr id="143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4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" name="Group 35"/>
            <p:cNvGrpSpPr>
              <a:grpSpLocks/>
            </p:cNvGrpSpPr>
            <p:nvPr/>
          </p:nvGrpSpPr>
          <p:grpSpPr bwMode="auto">
            <a:xfrm>
              <a:off x="4669457" y="2055503"/>
              <a:ext cx="144463" cy="647700"/>
              <a:chOff x="1247" y="1661"/>
              <a:chExt cx="91" cy="408"/>
            </a:xfrm>
          </p:grpSpPr>
          <p:sp>
            <p:nvSpPr>
              <p:cNvPr id="146" name="Rectangle 3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7" name="Line 3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8" name="Group 38"/>
            <p:cNvGrpSpPr>
              <a:grpSpLocks/>
            </p:cNvGrpSpPr>
            <p:nvPr/>
          </p:nvGrpSpPr>
          <p:grpSpPr bwMode="auto">
            <a:xfrm>
              <a:off x="5101257" y="2055503"/>
              <a:ext cx="144463" cy="647700"/>
              <a:chOff x="1247" y="1661"/>
              <a:chExt cx="91" cy="408"/>
            </a:xfrm>
          </p:grpSpPr>
          <p:sp>
            <p:nvSpPr>
              <p:cNvPr id="149" name="Rectangle 3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0" name="Line 4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" name="Group 41"/>
            <p:cNvGrpSpPr>
              <a:grpSpLocks/>
            </p:cNvGrpSpPr>
            <p:nvPr/>
          </p:nvGrpSpPr>
          <p:grpSpPr bwMode="auto">
            <a:xfrm>
              <a:off x="7411069" y="2055503"/>
              <a:ext cx="144462" cy="647700"/>
              <a:chOff x="1247" y="1661"/>
              <a:chExt cx="91" cy="408"/>
            </a:xfrm>
          </p:grpSpPr>
          <p:sp>
            <p:nvSpPr>
              <p:cNvPr id="152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3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44"/>
            <p:cNvGrpSpPr>
              <a:grpSpLocks/>
            </p:cNvGrpSpPr>
            <p:nvPr/>
          </p:nvGrpSpPr>
          <p:grpSpPr bwMode="auto">
            <a:xfrm>
              <a:off x="7842869" y="2055503"/>
              <a:ext cx="144462" cy="647700"/>
              <a:chOff x="1247" y="1661"/>
              <a:chExt cx="91" cy="408"/>
            </a:xfrm>
          </p:grpSpPr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6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" name="Group 47"/>
            <p:cNvGrpSpPr>
              <a:grpSpLocks/>
            </p:cNvGrpSpPr>
            <p:nvPr/>
          </p:nvGrpSpPr>
          <p:grpSpPr bwMode="auto">
            <a:xfrm>
              <a:off x="5585444" y="2055503"/>
              <a:ext cx="144462" cy="647700"/>
              <a:chOff x="1247" y="1661"/>
              <a:chExt cx="91" cy="40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9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0" name="Group 50"/>
            <p:cNvGrpSpPr>
              <a:grpSpLocks/>
            </p:cNvGrpSpPr>
            <p:nvPr/>
          </p:nvGrpSpPr>
          <p:grpSpPr bwMode="auto">
            <a:xfrm>
              <a:off x="6017244" y="2055503"/>
              <a:ext cx="144462" cy="647700"/>
              <a:chOff x="1247" y="1661"/>
              <a:chExt cx="91" cy="408"/>
            </a:xfrm>
          </p:grpSpPr>
          <p:sp>
            <p:nvSpPr>
              <p:cNvPr id="161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62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" name="Group 53"/>
            <p:cNvGrpSpPr>
              <a:grpSpLocks/>
            </p:cNvGrpSpPr>
            <p:nvPr/>
          </p:nvGrpSpPr>
          <p:grpSpPr bwMode="auto">
            <a:xfrm>
              <a:off x="6448982" y="2064961"/>
              <a:ext cx="144462" cy="647700"/>
              <a:chOff x="1247" y="1661"/>
              <a:chExt cx="91" cy="408"/>
            </a:xfrm>
          </p:grpSpPr>
          <p:sp>
            <p:nvSpPr>
              <p:cNvPr id="164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65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6" name="Group 56"/>
            <p:cNvGrpSpPr>
              <a:grpSpLocks/>
            </p:cNvGrpSpPr>
            <p:nvPr/>
          </p:nvGrpSpPr>
          <p:grpSpPr bwMode="auto">
            <a:xfrm>
              <a:off x="6906244" y="2055503"/>
              <a:ext cx="144462" cy="647700"/>
              <a:chOff x="1247" y="1661"/>
              <a:chExt cx="91" cy="408"/>
            </a:xfrm>
          </p:grpSpPr>
          <p:sp>
            <p:nvSpPr>
              <p:cNvPr id="167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68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9" name="AutoShape 13"/>
            <p:cNvSpPr>
              <a:spLocks noChangeArrowheads="1"/>
            </p:cNvSpPr>
            <p:nvPr/>
          </p:nvSpPr>
          <p:spPr bwMode="auto">
            <a:xfrm>
              <a:off x="4621831" y="1839604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170" name="AutoShape 61"/>
            <p:cNvSpPr>
              <a:spLocks noChangeArrowheads="1"/>
            </p:cNvSpPr>
            <p:nvPr/>
          </p:nvSpPr>
          <p:spPr bwMode="auto">
            <a:xfrm>
              <a:off x="4621831" y="1838017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39</a:t>
              </a:r>
            </a:p>
          </p:txBody>
        </p:sp>
      </p:grpSp>
      <p:sp>
        <p:nvSpPr>
          <p:cNvPr id="177" name="AutoShape 8"/>
          <p:cNvSpPr>
            <a:spLocks noChangeArrowheads="1"/>
          </p:cNvSpPr>
          <p:nvPr/>
        </p:nvSpPr>
        <p:spPr bwMode="auto">
          <a:xfrm>
            <a:off x="4766294" y="3890235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178" name="AutoShape 9"/>
          <p:cNvSpPr>
            <a:spLocks noChangeArrowheads="1"/>
          </p:cNvSpPr>
          <p:nvPr/>
        </p:nvSpPr>
        <p:spPr bwMode="auto">
          <a:xfrm>
            <a:off x="3281982" y="4672873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179" name="AutoShape 10"/>
          <p:cNvSpPr>
            <a:spLocks noChangeArrowheads="1"/>
          </p:cNvSpPr>
          <p:nvPr/>
        </p:nvSpPr>
        <p:spPr bwMode="auto">
          <a:xfrm>
            <a:off x="2864470" y="550367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180" name="AutoShape 11"/>
          <p:cNvSpPr>
            <a:spLocks noChangeArrowheads="1"/>
          </p:cNvSpPr>
          <p:nvPr/>
        </p:nvSpPr>
        <p:spPr bwMode="auto">
          <a:xfrm>
            <a:off x="3758232" y="5476148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27</a:t>
            </a:r>
          </a:p>
        </p:txBody>
      </p:sp>
      <p:sp>
        <p:nvSpPr>
          <p:cNvPr id="181" name="AutoShape 12"/>
          <p:cNvSpPr>
            <a:spLocks noChangeArrowheads="1"/>
          </p:cNvSpPr>
          <p:nvPr/>
        </p:nvSpPr>
        <p:spPr bwMode="auto">
          <a:xfrm>
            <a:off x="5918820" y="4663348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43  78</a:t>
            </a:r>
          </a:p>
        </p:txBody>
      </p:sp>
      <p:sp>
        <p:nvSpPr>
          <p:cNvPr id="182" name="AutoShape 14"/>
          <p:cNvSpPr>
            <a:spLocks noChangeArrowheads="1"/>
          </p:cNvSpPr>
          <p:nvPr/>
        </p:nvSpPr>
        <p:spPr bwMode="auto">
          <a:xfrm>
            <a:off x="5701332" y="5474560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47  53  64</a:t>
            </a:r>
          </a:p>
        </p:txBody>
      </p:sp>
      <p:sp>
        <p:nvSpPr>
          <p:cNvPr id="183" name="AutoShape 15"/>
          <p:cNvSpPr>
            <a:spLocks noChangeArrowheads="1"/>
          </p:cNvSpPr>
          <p:nvPr/>
        </p:nvSpPr>
        <p:spPr bwMode="auto">
          <a:xfrm>
            <a:off x="7501557" y="5474560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184" name="Line 16"/>
          <p:cNvSpPr>
            <a:spLocks noChangeShapeType="1"/>
          </p:cNvSpPr>
          <p:nvPr/>
        </p:nvSpPr>
        <p:spPr bwMode="auto">
          <a:xfrm>
            <a:off x="6455394" y="4888772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17"/>
          <p:cNvSpPr>
            <a:spLocks/>
          </p:cNvSpPr>
          <p:nvPr/>
        </p:nvSpPr>
        <p:spPr bwMode="auto">
          <a:xfrm>
            <a:off x="3145457" y="4898298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18"/>
          <p:cNvSpPr>
            <a:spLocks/>
          </p:cNvSpPr>
          <p:nvPr/>
        </p:nvSpPr>
        <p:spPr bwMode="auto">
          <a:xfrm>
            <a:off x="3829669" y="4898297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Freeform 19"/>
          <p:cNvSpPr>
            <a:spLocks/>
          </p:cNvSpPr>
          <p:nvPr/>
        </p:nvSpPr>
        <p:spPr bwMode="auto">
          <a:xfrm>
            <a:off x="5080619" y="4898298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20"/>
          <p:cNvSpPr>
            <a:spLocks/>
          </p:cNvSpPr>
          <p:nvPr/>
        </p:nvSpPr>
        <p:spPr bwMode="auto">
          <a:xfrm>
            <a:off x="6853858" y="4898298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Freeform 21"/>
          <p:cNvSpPr>
            <a:spLocks/>
          </p:cNvSpPr>
          <p:nvPr/>
        </p:nvSpPr>
        <p:spPr bwMode="auto">
          <a:xfrm>
            <a:off x="3602657" y="4106135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Freeform 22"/>
          <p:cNvSpPr>
            <a:spLocks/>
          </p:cNvSpPr>
          <p:nvPr/>
        </p:nvSpPr>
        <p:spPr bwMode="auto">
          <a:xfrm>
            <a:off x="5317158" y="4106135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1" name="Group 23"/>
          <p:cNvGrpSpPr>
            <a:grpSpLocks/>
          </p:cNvGrpSpPr>
          <p:nvPr/>
        </p:nvGrpSpPr>
        <p:grpSpPr bwMode="auto">
          <a:xfrm>
            <a:off x="2864470" y="5690459"/>
            <a:ext cx="144463" cy="647700"/>
            <a:chOff x="1247" y="1661"/>
            <a:chExt cx="91" cy="408"/>
          </a:xfrm>
        </p:grpSpPr>
        <p:sp>
          <p:nvSpPr>
            <p:cNvPr id="224" name="Rectangle 2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25" name="Line 2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2" name="Group 29"/>
          <p:cNvGrpSpPr>
            <a:grpSpLocks/>
          </p:cNvGrpSpPr>
          <p:nvPr/>
        </p:nvGrpSpPr>
        <p:grpSpPr bwMode="auto">
          <a:xfrm>
            <a:off x="3805857" y="5690459"/>
            <a:ext cx="144462" cy="647700"/>
            <a:chOff x="1247" y="1661"/>
            <a:chExt cx="91" cy="408"/>
          </a:xfrm>
        </p:grpSpPr>
        <p:sp>
          <p:nvSpPr>
            <p:cNvPr id="222" name="Rectangle 3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3" name="Group 32"/>
          <p:cNvGrpSpPr>
            <a:grpSpLocks/>
          </p:cNvGrpSpPr>
          <p:nvPr/>
        </p:nvGrpSpPr>
        <p:grpSpPr bwMode="auto">
          <a:xfrm>
            <a:off x="4237657" y="5690459"/>
            <a:ext cx="144462" cy="647700"/>
            <a:chOff x="1247" y="1661"/>
            <a:chExt cx="91" cy="408"/>
          </a:xfrm>
        </p:grpSpPr>
        <p:sp>
          <p:nvSpPr>
            <p:cNvPr id="220" name="Rectangle 3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21" name="Line 3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35"/>
          <p:cNvGrpSpPr>
            <a:grpSpLocks/>
          </p:cNvGrpSpPr>
          <p:nvPr/>
        </p:nvGrpSpPr>
        <p:grpSpPr bwMode="auto">
          <a:xfrm>
            <a:off x="4813920" y="5690459"/>
            <a:ext cx="144463" cy="647700"/>
            <a:chOff x="1247" y="1661"/>
            <a:chExt cx="91" cy="408"/>
          </a:xfrm>
        </p:grpSpPr>
        <p:sp>
          <p:nvSpPr>
            <p:cNvPr id="218" name="Rectangle 3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19" name="Line 3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" name="Group 38"/>
          <p:cNvGrpSpPr>
            <a:grpSpLocks/>
          </p:cNvGrpSpPr>
          <p:nvPr/>
        </p:nvGrpSpPr>
        <p:grpSpPr bwMode="auto">
          <a:xfrm>
            <a:off x="5245720" y="5690459"/>
            <a:ext cx="144463" cy="647700"/>
            <a:chOff x="1247" y="1661"/>
            <a:chExt cx="91" cy="408"/>
          </a:xfrm>
        </p:grpSpPr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17" name="Line 4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6" name="Group 41"/>
          <p:cNvGrpSpPr>
            <a:grpSpLocks/>
          </p:cNvGrpSpPr>
          <p:nvPr/>
        </p:nvGrpSpPr>
        <p:grpSpPr bwMode="auto">
          <a:xfrm>
            <a:off x="7555532" y="5690459"/>
            <a:ext cx="144462" cy="647700"/>
            <a:chOff x="1247" y="1661"/>
            <a:chExt cx="91" cy="408"/>
          </a:xfrm>
        </p:grpSpPr>
        <p:sp>
          <p:nvSpPr>
            <p:cNvPr id="214" name="Rectangle 4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15" name="Line 4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" name="Group 44"/>
          <p:cNvGrpSpPr>
            <a:grpSpLocks/>
          </p:cNvGrpSpPr>
          <p:nvPr/>
        </p:nvGrpSpPr>
        <p:grpSpPr bwMode="auto">
          <a:xfrm>
            <a:off x="7987332" y="5690459"/>
            <a:ext cx="144462" cy="647700"/>
            <a:chOff x="1247" y="1661"/>
            <a:chExt cx="91" cy="408"/>
          </a:xfrm>
        </p:grpSpPr>
        <p:sp>
          <p:nvSpPr>
            <p:cNvPr id="212" name="Rectangle 4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13" name="Line 4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8" name="Group 47"/>
          <p:cNvGrpSpPr>
            <a:grpSpLocks/>
          </p:cNvGrpSpPr>
          <p:nvPr/>
        </p:nvGrpSpPr>
        <p:grpSpPr bwMode="auto">
          <a:xfrm>
            <a:off x="5729907" y="5690459"/>
            <a:ext cx="144462" cy="647700"/>
            <a:chOff x="1247" y="1661"/>
            <a:chExt cx="91" cy="408"/>
          </a:xfrm>
        </p:grpSpPr>
        <p:sp>
          <p:nvSpPr>
            <p:cNvPr id="210" name="Rectangle 4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11" name="Line 4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9" name="Group 50"/>
          <p:cNvGrpSpPr>
            <a:grpSpLocks/>
          </p:cNvGrpSpPr>
          <p:nvPr/>
        </p:nvGrpSpPr>
        <p:grpSpPr bwMode="auto">
          <a:xfrm>
            <a:off x="6161707" y="5690459"/>
            <a:ext cx="144462" cy="647700"/>
            <a:chOff x="1247" y="1661"/>
            <a:chExt cx="91" cy="408"/>
          </a:xfrm>
        </p:grpSpPr>
        <p:sp>
          <p:nvSpPr>
            <p:cNvPr id="208" name="Rectangle 5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09" name="Line 5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0" name="Group 53"/>
          <p:cNvGrpSpPr>
            <a:grpSpLocks/>
          </p:cNvGrpSpPr>
          <p:nvPr/>
        </p:nvGrpSpPr>
        <p:grpSpPr bwMode="auto">
          <a:xfrm>
            <a:off x="6593445" y="5699917"/>
            <a:ext cx="144462" cy="647700"/>
            <a:chOff x="1247" y="1661"/>
            <a:chExt cx="91" cy="408"/>
          </a:xfrm>
        </p:grpSpPr>
        <p:sp>
          <p:nvSpPr>
            <p:cNvPr id="206" name="Rectangle 5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07" name="Line 5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" name="Group 56"/>
          <p:cNvGrpSpPr>
            <a:grpSpLocks/>
          </p:cNvGrpSpPr>
          <p:nvPr/>
        </p:nvGrpSpPr>
        <p:grpSpPr bwMode="auto">
          <a:xfrm>
            <a:off x="7050707" y="5690459"/>
            <a:ext cx="144462" cy="647700"/>
            <a:chOff x="1247" y="1661"/>
            <a:chExt cx="91" cy="408"/>
          </a:xfrm>
        </p:grpSpPr>
        <p:sp>
          <p:nvSpPr>
            <p:cNvPr id="204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05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" name="AutoShape 13"/>
          <p:cNvSpPr>
            <a:spLocks noChangeArrowheads="1"/>
          </p:cNvSpPr>
          <p:nvPr/>
        </p:nvSpPr>
        <p:spPr bwMode="auto">
          <a:xfrm>
            <a:off x="4766294" y="5474560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203" name="AutoShape 61"/>
          <p:cNvSpPr>
            <a:spLocks noChangeArrowheads="1"/>
          </p:cNvSpPr>
          <p:nvPr/>
        </p:nvSpPr>
        <p:spPr bwMode="auto">
          <a:xfrm>
            <a:off x="4766294" y="5472973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39</a:t>
            </a:r>
          </a:p>
        </p:txBody>
      </p:sp>
      <p:sp>
        <p:nvSpPr>
          <p:cNvPr id="231" name="矩形 230"/>
          <p:cNvSpPr/>
          <p:nvPr/>
        </p:nvSpPr>
        <p:spPr>
          <a:xfrm>
            <a:off x="3325908" y="46174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AutoShape 10"/>
          <p:cNvSpPr>
            <a:spLocks noChangeArrowheads="1"/>
          </p:cNvSpPr>
          <p:nvPr/>
        </p:nvSpPr>
        <p:spPr bwMode="auto">
          <a:xfrm>
            <a:off x="2833383" y="5495741"/>
            <a:ext cx="15535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60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22 L -0.02995 0.11737 " pathEditMode="relative" ptsTypes="AA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86" grpId="0" animBg="1"/>
      <p:bldP spid="231" grpId="0"/>
      <p:bldP spid="2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4980050" y="387014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35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495738" y="1169652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3009845" y="1969751"/>
            <a:ext cx="1008057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18 27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6132576" y="1160127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43  78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5915088" y="1971339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47  53  64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7715313" y="19713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6669150" y="1385551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>
            <a:off x="3359213" y="1395077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9"/>
          <p:cNvSpPr>
            <a:spLocks/>
          </p:cNvSpPr>
          <p:nvPr/>
        </p:nvSpPr>
        <p:spPr bwMode="auto">
          <a:xfrm>
            <a:off x="5294375" y="1395077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067614" y="1395077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3816413" y="602914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5530914" y="602914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3078226" y="2187238"/>
            <a:ext cx="144463" cy="647700"/>
            <a:chOff x="1247" y="1661"/>
            <a:chExt cx="91" cy="408"/>
          </a:xfrm>
        </p:grpSpPr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29"/>
          <p:cNvGrpSpPr>
            <a:grpSpLocks/>
          </p:cNvGrpSpPr>
          <p:nvPr/>
        </p:nvGrpSpPr>
        <p:grpSpPr bwMode="auto">
          <a:xfrm>
            <a:off x="3462402" y="2196696"/>
            <a:ext cx="144462" cy="647700"/>
            <a:chOff x="1247" y="1661"/>
            <a:chExt cx="91" cy="408"/>
          </a:xfrm>
        </p:grpSpPr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3869534" y="2198601"/>
            <a:ext cx="144462" cy="647700"/>
            <a:chOff x="1247" y="1661"/>
            <a:chExt cx="91" cy="408"/>
          </a:xfrm>
        </p:grpSpPr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5027676" y="2187238"/>
            <a:ext cx="144463" cy="647700"/>
            <a:chOff x="1247" y="1661"/>
            <a:chExt cx="91" cy="408"/>
          </a:xfrm>
        </p:grpSpPr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5459476" y="2187238"/>
            <a:ext cx="144463" cy="647700"/>
            <a:chOff x="1247" y="1661"/>
            <a:chExt cx="91" cy="408"/>
          </a:xfrm>
        </p:grpSpPr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41"/>
          <p:cNvGrpSpPr>
            <a:grpSpLocks/>
          </p:cNvGrpSpPr>
          <p:nvPr/>
        </p:nvGrpSpPr>
        <p:grpSpPr bwMode="auto">
          <a:xfrm>
            <a:off x="7769288" y="2187238"/>
            <a:ext cx="144462" cy="647700"/>
            <a:chOff x="1247" y="1661"/>
            <a:chExt cx="91" cy="408"/>
          </a:xfrm>
        </p:grpSpPr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44"/>
          <p:cNvGrpSpPr>
            <a:grpSpLocks/>
          </p:cNvGrpSpPr>
          <p:nvPr/>
        </p:nvGrpSpPr>
        <p:grpSpPr bwMode="auto">
          <a:xfrm>
            <a:off x="8201088" y="2187238"/>
            <a:ext cx="144462" cy="647700"/>
            <a:chOff x="1247" y="1661"/>
            <a:chExt cx="91" cy="408"/>
          </a:xfrm>
        </p:grpSpPr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Group 47"/>
          <p:cNvGrpSpPr>
            <a:grpSpLocks/>
          </p:cNvGrpSpPr>
          <p:nvPr/>
        </p:nvGrpSpPr>
        <p:grpSpPr bwMode="auto">
          <a:xfrm>
            <a:off x="5943663" y="2187238"/>
            <a:ext cx="144462" cy="647700"/>
            <a:chOff x="1247" y="1661"/>
            <a:chExt cx="91" cy="408"/>
          </a:xfrm>
        </p:grpSpPr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50"/>
          <p:cNvGrpSpPr>
            <a:grpSpLocks/>
          </p:cNvGrpSpPr>
          <p:nvPr/>
        </p:nvGrpSpPr>
        <p:grpSpPr bwMode="auto">
          <a:xfrm>
            <a:off x="6375463" y="2187238"/>
            <a:ext cx="144462" cy="647700"/>
            <a:chOff x="1247" y="1661"/>
            <a:chExt cx="91" cy="408"/>
          </a:xfrm>
        </p:grpSpPr>
        <p:sp>
          <p:nvSpPr>
            <p:cNvPr id="42" name="Rectangle 5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53"/>
          <p:cNvGrpSpPr>
            <a:grpSpLocks/>
          </p:cNvGrpSpPr>
          <p:nvPr/>
        </p:nvGrpSpPr>
        <p:grpSpPr bwMode="auto">
          <a:xfrm>
            <a:off x="6807201" y="2196696"/>
            <a:ext cx="144462" cy="647700"/>
            <a:chOff x="1247" y="1661"/>
            <a:chExt cx="91" cy="408"/>
          </a:xfrm>
        </p:grpSpPr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7264463" y="2187238"/>
            <a:ext cx="144462" cy="647700"/>
            <a:chOff x="1247" y="1661"/>
            <a:chExt cx="91" cy="408"/>
          </a:xfrm>
        </p:grpSpPr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4980050" y="1971339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51" name="AutoShape 61"/>
          <p:cNvSpPr>
            <a:spLocks noChangeArrowheads="1"/>
          </p:cNvSpPr>
          <p:nvPr/>
        </p:nvSpPr>
        <p:spPr bwMode="auto">
          <a:xfrm>
            <a:off x="4980050" y="1969752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39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95230" y="647334"/>
            <a:ext cx="3136995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一定要检查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双亲结点是否下溢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8944038" y="610961"/>
            <a:ext cx="1703079" cy="18158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发生下溢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9357426" y="1228564"/>
            <a:ext cx="87630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5400" b="1" dirty="0"/>
              <a:t>借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517125" y="2934764"/>
            <a:ext cx="10561999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富余兄弟</a:t>
            </a:r>
            <a:r>
              <a:rPr lang="zh-CN" altLang="en-US" sz="2800" b="1" dirty="0">
                <a:solidFill>
                  <a:srgbClr val="FFFF00"/>
                </a:solidFill>
              </a:rPr>
              <a:t>借出</a:t>
            </a:r>
            <a:r>
              <a:rPr lang="zh-CN" altLang="en-US" sz="2800" b="1" dirty="0"/>
              <a:t>一个最靠近贫困兄弟的元素给双亲，将一个最靠近贫困兄弟的指针</a:t>
            </a:r>
            <a:r>
              <a:rPr lang="zh-CN" altLang="en-US" sz="2800" b="1" dirty="0">
                <a:solidFill>
                  <a:srgbClr val="FFFF00"/>
                </a:solidFill>
              </a:rPr>
              <a:t>借给</a:t>
            </a:r>
            <a:r>
              <a:rPr lang="zh-CN" altLang="en-US" sz="2800" b="1" dirty="0"/>
              <a:t>贫困兄弟，双亲将最靠近贫困孩子的元素</a:t>
            </a:r>
            <a:r>
              <a:rPr lang="zh-CN" altLang="en-US" sz="2800" b="1" dirty="0">
                <a:solidFill>
                  <a:srgbClr val="FFFF00"/>
                </a:solidFill>
              </a:rPr>
              <a:t>借给</a:t>
            </a:r>
            <a:r>
              <a:rPr lang="zh-CN" altLang="en-US" sz="2800" b="1" dirty="0"/>
              <a:t>贫困孩子</a:t>
            </a: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4984464" y="4103163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3500152" y="488580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58" name="AutoShape 11"/>
          <p:cNvSpPr>
            <a:spLocks noChangeArrowheads="1"/>
          </p:cNvSpPr>
          <p:nvPr/>
        </p:nvSpPr>
        <p:spPr bwMode="auto">
          <a:xfrm>
            <a:off x="3014259" y="5685900"/>
            <a:ext cx="1008057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18 27</a:t>
            </a:r>
          </a:p>
        </p:txBody>
      </p:sp>
      <p:sp>
        <p:nvSpPr>
          <p:cNvPr id="59" name="AutoShape 12"/>
          <p:cNvSpPr>
            <a:spLocks noChangeArrowheads="1"/>
          </p:cNvSpPr>
          <p:nvPr/>
        </p:nvSpPr>
        <p:spPr bwMode="auto">
          <a:xfrm>
            <a:off x="6136990" y="4876276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      78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5919502" y="5687488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47  53  64</a:t>
            </a:r>
          </a:p>
        </p:txBody>
      </p:sp>
      <p:sp>
        <p:nvSpPr>
          <p:cNvPr id="61" name="AutoShape 15"/>
          <p:cNvSpPr>
            <a:spLocks noChangeArrowheads="1"/>
          </p:cNvSpPr>
          <p:nvPr/>
        </p:nvSpPr>
        <p:spPr bwMode="auto">
          <a:xfrm>
            <a:off x="7719727" y="5687488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6673564" y="5101700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17"/>
          <p:cNvSpPr>
            <a:spLocks/>
          </p:cNvSpPr>
          <p:nvPr/>
        </p:nvSpPr>
        <p:spPr bwMode="auto">
          <a:xfrm>
            <a:off x="3363627" y="5111226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19"/>
          <p:cNvSpPr>
            <a:spLocks/>
          </p:cNvSpPr>
          <p:nvPr/>
        </p:nvSpPr>
        <p:spPr bwMode="auto">
          <a:xfrm>
            <a:off x="5298789" y="5111226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072028" y="5111226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21"/>
          <p:cNvSpPr>
            <a:spLocks/>
          </p:cNvSpPr>
          <p:nvPr/>
        </p:nvSpPr>
        <p:spPr bwMode="auto">
          <a:xfrm>
            <a:off x="3820827" y="4319063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5535328" y="4319063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23"/>
          <p:cNvGrpSpPr>
            <a:grpSpLocks/>
          </p:cNvGrpSpPr>
          <p:nvPr/>
        </p:nvGrpSpPr>
        <p:grpSpPr bwMode="auto">
          <a:xfrm>
            <a:off x="3082640" y="5903387"/>
            <a:ext cx="144463" cy="647700"/>
            <a:chOff x="1247" y="1661"/>
            <a:chExt cx="91" cy="408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29"/>
          <p:cNvGrpSpPr>
            <a:grpSpLocks/>
          </p:cNvGrpSpPr>
          <p:nvPr/>
        </p:nvGrpSpPr>
        <p:grpSpPr bwMode="auto">
          <a:xfrm>
            <a:off x="3466816" y="5912845"/>
            <a:ext cx="144462" cy="647700"/>
            <a:chOff x="1247" y="1661"/>
            <a:chExt cx="91" cy="408"/>
          </a:xfrm>
        </p:grpSpPr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Group 32"/>
          <p:cNvGrpSpPr>
            <a:grpSpLocks/>
          </p:cNvGrpSpPr>
          <p:nvPr/>
        </p:nvGrpSpPr>
        <p:grpSpPr bwMode="auto">
          <a:xfrm>
            <a:off x="3873948" y="5914750"/>
            <a:ext cx="144462" cy="647700"/>
            <a:chOff x="1247" y="1661"/>
            <a:chExt cx="91" cy="408"/>
          </a:xfrm>
        </p:grpSpPr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41"/>
          <p:cNvGrpSpPr>
            <a:grpSpLocks/>
          </p:cNvGrpSpPr>
          <p:nvPr/>
        </p:nvGrpSpPr>
        <p:grpSpPr bwMode="auto">
          <a:xfrm>
            <a:off x="7773702" y="5903387"/>
            <a:ext cx="144462" cy="647700"/>
            <a:chOff x="1247" y="1661"/>
            <a:chExt cx="91" cy="408"/>
          </a:xfrm>
        </p:grpSpPr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44"/>
          <p:cNvGrpSpPr>
            <a:grpSpLocks/>
          </p:cNvGrpSpPr>
          <p:nvPr/>
        </p:nvGrpSpPr>
        <p:grpSpPr bwMode="auto">
          <a:xfrm>
            <a:off x="8205502" y="5903387"/>
            <a:ext cx="144462" cy="647700"/>
            <a:chOff x="1247" y="1661"/>
            <a:chExt cx="91" cy="408"/>
          </a:xfrm>
        </p:grpSpPr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8" name="Line 4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Group 47"/>
          <p:cNvGrpSpPr>
            <a:grpSpLocks/>
          </p:cNvGrpSpPr>
          <p:nvPr/>
        </p:nvGrpSpPr>
        <p:grpSpPr bwMode="auto">
          <a:xfrm>
            <a:off x="5948077" y="5903387"/>
            <a:ext cx="144462" cy="647700"/>
            <a:chOff x="1247" y="1661"/>
            <a:chExt cx="91" cy="408"/>
          </a:xfrm>
        </p:grpSpPr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" name="Group 50"/>
          <p:cNvGrpSpPr>
            <a:grpSpLocks/>
          </p:cNvGrpSpPr>
          <p:nvPr/>
        </p:nvGrpSpPr>
        <p:grpSpPr bwMode="auto">
          <a:xfrm>
            <a:off x="6379877" y="5903387"/>
            <a:ext cx="144462" cy="647700"/>
            <a:chOff x="1247" y="1661"/>
            <a:chExt cx="91" cy="408"/>
          </a:xfrm>
        </p:grpSpPr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53"/>
          <p:cNvGrpSpPr>
            <a:grpSpLocks/>
          </p:cNvGrpSpPr>
          <p:nvPr/>
        </p:nvGrpSpPr>
        <p:grpSpPr bwMode="auto">
          <a:xfrm>
            <a:off x="6811615" y="5912845"/>
            <a:ext cx="144462" cy="647700"/>
            <a:chOff x="1247" y="1661"/>
            <a:chExt cx="91" cy="408"/>
          </a:xfrm>
        </p:grpSpPr>
        <p:sp>
          <p:nvSpPr>
            <p:cNvPr id="96" name="Rectangle 5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7" name="Line 5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Group 56"/>
          <p:cNvGrpSpPr>
            <a:grpSpLocks/>
          </p:cNvGrpSpPr>
          <p:nvPr/>
        </p:nvGrpSpPr>
        <p:grpSpPr bwMode="auto">
          <a:xfrm>
            <a:off x="7268877" y="5903387"/>
            <a:ext cx="144462" cy="647700"/>
            <a:chOff x="1247" y="1661"/>
            <a:chExt cx="91" cy="408"/>
          </a:xfrm>
        </p:grpSpPr>
        <p:sp>
          <p:nvSpPr>
            <p:cNvPr id="99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00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84464" y="5685901"/>
            <a:ext cx="647700" cy="865186"/>
            <a:chOff x="4984464" y="5685901"/>
            <a:chExt cx="647700" cy="865186"/>
          </a:xfrm>
        </p:grpSpPr>
        <p:grpSp>
          <p:nvGrpSpPr>
            <p:cNvPr id="77" name="Group 35"/>
            <p:cNvGrpSpPr>
              <a:grpSpLocks/>
            </p:cNvGrpSpPr>
            <p:nvPr/>
          </p:nvGrpSpPr>
          <p:grpSpPr bwMode="auto">
            <a:xfrm>
              <a:off x="5032090" y="5903387"/>
              <a:ext cx="144463" cy="647700"/>
              <a:chOff x="1247" y="1661"/>
              <a:chExt cx="91" cy="408"/>
            </a:xfrm>
          </p:grpSpPr>
          <p:sp>
            <p:nvSpPr>
              <p:cNvPr id="78" name="Rectangle 3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9" name="Line 3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Group 38"/>
            <p:cNvGrpSpPr>
              <a:grpSpLocks/>
            </p:cNvGrpSpPr>
            <p:nvPr/>
          </p:nvGrpSpPr>
          <p:grpSpPr bwMode="auto">
            <a:xfrm>
              <a:off x="5463890" y="5903387"/>
              <a:ext cx="144463" cy="647700"/>
              <a:chOff x="1247" y="1661"/>
              <a:chExt cx="91" cy="408"/>
            </a:xfrm>
          </p:grpSpPr>
          <p:sp>
            <p:nvSpPr>
              <p:cNvPr id="81" name="Rectangle 3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2" name="Line 4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AutoShape 61"/>
            <p:cNvSpPr>
              <a:spLocks noChangeArrowheads="1"/>
            </p:cNvSpPr>
            <p:nvPr/>
          </p:nvSpPr>
          <p:spPr bwMode="auto">
            <a:xfrm>
              <a:off x="4984464" y="5685901"/>
              <a:ext cx="647700" cy="358775"/>
            </a:xfrm>
            <a:prstGeom prst="roundRect">
              <a:avLst>
                <a:gd name="adj" fmla="val 34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39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6194667" y="4820418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048153" y="403748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reeform 17"/>
          <p:cNvSpPr>
            <a:spLocks/>
          </p:cNvSpPr>
          <p:nvPr/>
        </p:nvSpPr>
        <p:spPr bwMode="auto">
          <a:xfrm flipH="1">
            <a:off x="4000211" y="5092176"/>
            <a:ext cx="406278" cy="59213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41 0.00625 L -0.12122 0.116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55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208 L -0.09505 -0.10787 " pathEditMode="relative" ptsTypes="AA">
                                      <p:cBhvr>
                                        <p:cTn id="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07045 -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-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3" grpId="0" animBg="1"/>
      <p:bldP spid="104" grpId="0" animBg="1"/>
      <p:bldP spid="105" grpId="0" animBg="1"/>
      <p:bldP spid="64" grpId="0" animBg="1"/>
      <p:bldP spid="108" grpId="0"/>
      <p:bldP spid="109" grpId="0"/>
      <p:bldP spid="1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6" y="2268187"/>
            <a:ext cx="10450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思考：为什么要限制孩子数量不能太少</a:t>
            </a:r>
            <a:r>
              <a:rPr kumimoji="1"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kumimoji="1"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kumimoji="1"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为什么要限制孩子数量下限为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6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1372579" y="1267298"/>
            <a:ext cx="921189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/>
              <a:t>错误的“借”法：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rgbClr val="FFFF00"/>
                </a:solidFill>
                <a:latin typeface="仿宋_GB2312" pitchFamily="49" charset="-122"/>
              </a:rPr>
              <a:t>    位于</a:t>
            </a:r>
            <a:r>
              <a:rPr lang="en-US" altLang="zh-CN" sz="3600" dirty="0">
                <a:solidFill>
                  <a:srgbClr val="FFFF00"/>
                </a:solidFill>
                <a:latin typeface="仿宋_GB2312" pitchFamily="49" charset="-122"/>
              </a:rPr>
              <a:t>2</a:t>
            </a:r>
            <a:r>
              <a:rPr lang="zh-CN" altLang="en-US" sz="3600" dirty="0">
                <a:solidFill>
                  <a:srgbClr val="FFFF00"/>
                </a:solidFill>
                <a:latin typeface="仿宋_GB2312" pitchFamily="49" charset="-122"/>
              </a:rPr>
              <a:t>个移动元素间的指针没有跟着移动；</a:t>
            </a:r>
          </a:p>
        </p:txBody>
      </p:sp>
      <p:sp>
        <p:nvSpPr>
          <p:cNvPr id="90115" name="AutoShape 5"/>
          <p:cNvSpPr>
            <a:spLocks noChangeArrowheads="1"/>
          </p:cNvSpPr>
          <p:nvPr/>
        </p:nvSpPr>
        <p:spPr bwMode="auto">
          <a:xfrm>
            <a:off x="5664200" y="3286126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4179888" y="4068764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18</a:t>
            </a:r>
          </a:p>
        </p:txBody>
      </p:sp>
      <p:sp>
        <p:nvSpPr>
          <p:cNvPr id="90117" name="AutoShape 7"/>
          <p:cNvSpPr>
            <a:spLocks noChangeArrowheads="1"/>
          </p:cNvSpPr>
          <p:nvPr/>
        </p:nvSpPr>
        <p:spPr bwMode="auto">
          <a:xfrm>
            <a:off x="3719513" y="48720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11</a:t>
            </a:r>
          </a:p>
        </p:txBody>
      </p:sp>
      <p:sp>
        <p:nvSpPr>
          <p:cNvPr id="90118" name="AutoShape 8"/>
          <p:cNvSpPr>
            <a:spLocks noChangeArrowheads="1"/>
          </p:cNvSpPr>
          <p:nvPr/>
        </p:nvSpPr>
        <p:spPr bwMode="auto">
          <a:xfrm>
            <a:off x="4656138" y="48720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27</a:t>
            </a:r>
          </a:p>
        </p:txBody>
      </p:sp>
      <p:sp>
        <p:nvSpPr>
          <p:cNvPr id="90119" name="AutoShape 9"/>
          <p:cNvSpPr>
            <a:spLocks noChangeArrowheads="1"/>
          </p:cNvSpPr>
          <p:nvPr/>
        </p:nvSpPr>
        <p:spPr bwMode="auto">
          <a:xfrm>
            <a:off x="6816726" y="4059239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      78</a:t>
            </a:r>
          </a:p>
        </p:txBody>
      </p:sp>
      <p:sp>
        <p:nvSpPr>
          <p:cNvPr id="90120" name="AutoShape 10"/>
          <p:cNvSpPr>
            <a:spLocks noChangeArrowheads="1"/>
          </p:cNvSpPr>
          <p:nvPr/>
        </p:nvSpPr>
        <p:spPr bwMode="auto">
          <a:xfrm>
            <a:off x="6599238" y="4870451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      53  64</a:t>
            </a:r>
          </a:p>
        </p:txBody>
      </p:sp>
      <p:sp>
        <p:nvSpPr>
          <p:cNvPr id="90121" name="AutoShape 11"/>
          <p:cNvSpPr>
            <a:spLocks noChangeArrowheads="1"/>
          </p:cNvSpPr>
          <p:nvPr/>
        </p:nvSpPr>
        <p:spPr bwMode="auto">
          <a:xfrm>
            <a:off x="8399463" y="48704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90122" name="Line 12"/>
          <p:cNvSpPr>
            <a:spLocks noChangeShapeType="1"/>
          </p:cNvSpPr>
          <p:nvPr/>
        </p:nvSpPr>
        <p:spPr bwMode="auto">
          <a:xfrm>
            <a:off x="7353300" y="428466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3" name="Freeform 13"/>
          <p:cNvSpPr>
            <a:spLocks/>
          </p:cNvSpPr>
          <p:nvPr/>
        </p:nvSpPr>
        <p:spPr bwMode="auto">
          <a:xfrm>
            <a:off x="4043363" y="4294189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4" name="Freeform 14"/>
          <p:cNvSpPr>
            <a:spLocks/>
          </p:cNvSpPr>
          <p:nvPr/>
        </p:nvSpPr>
        <p:spPr bwMode="auto">
          <a:xfrm>
            <a:off x="4727575" y="4294188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Freeform 15"/>
          <p:cNvSpPr>
            <a:spLocks/>
          </p:cNvSpPr>
          <p:nvPr/>
        </p:nvSpPr>
        <p:spPr bwMode="auto">
          <a:xfrm>
            <a:off x="5978525" y="4294189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Freeform 16"/>
          <p:cNvSpPr>
            <a:spLocks/>
          </p:cNvSpPr>
          <p:nvPr/>
        </p:nvSpPr>
        <p:spPr bwMode="auto">
          <a:xfrm>
            <a:off x="7751764" y="4294189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Freeform 17"/>
          <p:cNvSpPr>
            <a:spLocks/>
          </p:cNvSpPr>
          <p:nvPr/>
        </p:nvSpPr>
        <p:spPr bwMode="auto">
          <a:xfrm>
            <a:off x="4500563" y="3502026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Freeform 18"/>
          <p:cNvSpPr>
            <a:spLocks/>
          </p:cNvSpPr>
          <p:nvPr/>
        </p:nvSpPr>
        <p:spPr bwMode="auto">
          <a:xfrm>
            <a:off x="6215064" y="3502026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0129" name="Group 19"/>
          <p:cNvGrpSpPr>
            <a:grpSpLocks/>
          </p:cNvGrpSpPr>
          <p:nvPr/>
        </p:nvGrpSpPr>
        <p:grpSpPr bwMode="auto">
          <a:xfrm>
            <a:off x="3762376" y="5086350"/>
            <a:ext cx="144463" cy="647700"/>
            <a:chOff x="1247" y="1661"/>
            <a:chExt cx="91" cy="408"/>
          </a:xfrm>
        </p:grpSpPr>
        <p:sp>
          <p:nvSpPr>
            <p:cNvPr id="90164" name="Rectangle 2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65" name="Line 2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0" name="Group 22"/>
          <p:cNvGrpSpPr>
            <a:grpSpLocks/>
          </p:cNvGrpSpPr>
          <p:nvPr/>
        </p:nvGrpSpPr>
        <p:grpSpPr bwMode="auto">
          <a:xfrm>
            <a:off x="4194176" y="5086350"/>
            <a:ext cx="144463" cy="647700"/>
            <a:chOff x="1247" y="1661"/>
            <a:chExt cx="91" cy="408"/>
          </a:xfrm>
        </p:grpSpPr>
        <p:sp>
          <p:nvSpPr>
            <p:cNvPr id="90162" name="Rectangle 2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63" name="Line 2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1" name="Group 25"/>
          <p:cNvGrpSpPr>
            <a:grpSpLocks/>
          </p:cNvGrpSpPr>
          <p:nvPr/>
        </p:nvGrpSpPr>
        <p:grpSpPr bwMode="auto">
          <a:xfrm>
            <a:off x="4703763" y="5086350"/>
            <a:ext cx="144462" cy="647700"/>
            <a:chOff x="1247" y="1661"/>
            <a:chExt cx="91" cy="408"/>
          </a:xfrm>
        </p:grpSpPr>
        <p:sp>
          <p:nvSpPr>
            <p:cNvPr id="90160" name="Rectangle 2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61" name="Line 2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2" name="Group 28"/>
          <p:cNvGrpSpPr>
            <a:grpSpLocks/>
          </p:cNvGrpSpPr>
          <p:nvPr/>
        </p:nvGrpSpPr>
        <p:grpSpPr bwMode="auto">
          <a:xfrm>
            <a:off x="5135563" y="5086350"/>
            <a:ext cx="144462" cy="647700"/>
            <a:chOff x="1247" y="1661"/>
            <a:chExt cx="91" cy="408"/>
          </a:xfrm>
        </p:grpSpPr>
        <p:sp>
          <p:nvSpPr>
            <p:cNvPr id="90158" name="Rectangle 2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59" name="Line 3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3" name="Group 31"/>
          <p:cNvGrpSpPr>
            <a:grpSpLocks/>
          </p:cNvGrpSpPr>
          <p:nvPr/>
        </p:nvGrpSpPr>
        <p:grpSpPr bwMode="auto">
          <a:xfrm>
            <a:off x="5711826" y="5086350"/>
            <a:ext cx="144463" cy="647700"/>
            <a:chOff x="1247" y="1661"/>
            <a:chExt cx="91" cy="408"/>
          </a:xfrm>
        </p:grpSpPr>
        <p:sp>
          <p:nvSpPr>
            <p:cNvPr id="90156" name="Rectangle 3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57" name="Line 3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4" name="Group 34"/>
          <p:cNvGrpSpPr>
            <a:grpSpLocks/>
          </p:cNvGrpSpPr>
          <p:nvPr/>
        </p:nvGrpSpPr>
        <p:grpSpPr bwMode="auto">
          <a:xfrm>
            <a:off x="8453438" y="5086350"/>
            <a:ext cx="144462" cy="647700"/>
            <a:chOff x="1247" y="1661"/>
            <a:chExt cx="91" cy="408"/>
          </a:xfrm>
        </p:grpSpPr>
        <p:sp>
          <p:nvSpPr>
            <p:cNvPr id="90154" name="Rectangle 3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55" name="Line 3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5" name="Group 37"/>
          <p:cNvGrpSpPr>
            <a:grpSpLocks/>
          </p:cNvGrpSpPr>
          <p:nvPr/>
        </p:nvGrpSpPr>
        <p:grpSpPr bwMode="auto">
          <a:xfrm>
            <a:off x="8885238" y="5086350"/>
            <a:ext cx="144462" cy="647700"/>
            <a:chOff x="1247" y="1661"/>
            <a:chExt cx="91" cy="408"/>
          </a:xfrm>
        </p:grpSpPr>
        <p:sp>
          <p:nvSpPr>
            <p:cNvPr id="90152" name="Rectangle 3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53" name="Line 3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627813" y="5086350"/>
            <a:ext cx="144462" cy="647700"/>
            <a:chOff x="1247" y="1661"/>
            <a:chExt cx="91" cy="408"/>
          </a:xfrm>
        </p:grpSpPr>
        <p:sp>
          <p:nvSpPr>
            <p:cNvPr id="90150" name="Rectangle 4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51" name="Line 4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7" name="Group 43"/>
          <p:cNvGrpSpPr>
            <a:grpSpLocks/>
          </p:cNvGrpSpPr>
          <p:nvPr/>
        </p:nvGrpSpPr>
        <p:grpSpPr bwMode="auto">
          <a:xfrm>
            <a:off x="7059613" y="5086350"/>
            <a:ext cx="144462" cy="647700"/>
            <a:chOff x="1247" y="1661"/>
            <a:chExt cx="91" cy="408"/>
          </a:xfrm>
        </p:grpSpPr>
        <p:sp>
          <p:nvSpPr>
            <p:cNvPr id="90148" name="Rectangle 4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49" name="Line 4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8" name="Group 46"/>
          <p:cNvGrpSpPr>
            <a:grpSpLocks/>
          </p:cNvGrpSpPr>
          <p:nvPr/>
        </p:nvGrpSpPr>
        <p:grpSpPr bwMode="auto">
          <a:xfrm>
            <a:off x="7516813" y="5086350"/>
            <a:ext cx="144462" cy="647700"/>
            <a:chOff x="1247" y="1661"/>
            <a:chExt cx="91" cy="408"/>
          </a:xfrm>
        </p:grpSpPr>
        <p:sp>
          <p:nvSpPr>
            <p:cNvPr id="90146" name="Rectangle 4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47" name="Line 4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39" name="Group 49"/>
          <p:cNvGrpSpPr>
            <a:grpSpLocks/>
          </p:cNvGrpSpPr>
          <p:nvPr/>
        </p:nvGrpSpPr>
        <p:grpSpPr bwMode="auto">
          <a:xfrm>
            <a:off x="7948613" y="5086350"/>
            <a:ext cx="144462" cy="647700"/>
            <a:chOff x="1247" y="1661"/>
            <a:chExt cx="91" cy="408"/>
          </a:xfrm>
        </p:grpSpPr>
        <p:sp>
          <p:nvSpPr>
            <p:cNvPr id="90144" name="Rectangle 5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0145" name="Line 5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40" name="AutoShape 52"/>
          <p:cNvSpPr>
            <a:spLocks noChangeArrowheads="1"/>
          </p:cNvSpPr>
          <p:nvPr/>
        </p:nvSpPr>
        <p:spPr bwMode="auto">
          <a:xfrm>
            <a:off x="5664200" y="48704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90141" name="Text Box 53"/>
          <p:cNvSpPr txBox="1">
            <a:spLocks noChangeArrowheads="1"/>
          </p:cNvSpPr>
          <p:nvPr/>
        </p:nvSpPr>
        <p:spPr bwMode="auto">
          <a:xfrm>
            <a:off x="5665789" y="44846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139318" name="Rectangle 54"/>
          <p:cNvSpPr>
            <a:spLocks noChangeArrowheads="1"/>
          </p:cNvSpPr>
          <p:nvPr/>
        </p:nvSpPr>
        <p:spPr bwMode="auto">
          <a:xfrm>
            <a:off x="6878638" y="4005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43</a:t>
            </a:r>
          </a:p>
        </p:txBody>
      </p:sp>
      <p:sp>
        <p:nvSpPr>
          <p:cNvPr id="139319" name="Rectangle 55"/>
          <p:cNvSpPr>
            <a:spLocks noChangeArrowheads="1"/>
          </p:cNvSpPr>
          <p:nvPr/>
        </p:nvSpPr>
        <p:spPr bwMode="auto">
          <a:xfrm>
            <a:off x="6672263" y="4816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0592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7 0.00208 C -0.01029 0.02153 -0.06745 0.09537 -0.08633 0.1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C 0.00364 -0.01944 0.01758 -0.09189 0.022 -0.1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787 C -0.00729 0.00648 -0.03464 0.00231 -0.04362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18" grpId="0"/>
      <p:bldP spid="1393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391885" y="2312988"/>
            <a:ext cx="11245932" cy="453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从定义中可以得到：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/>
              <a:t>一个</a:t>
            </a:r>
            <a:r>
              <a:rPr lang="en-US" altLang="zh-CN" sz="2800" dirty="0">
                <a:solidFill>
                  <a:srgbClr val="FFFF00"/>
                </a:solidFill>
              </a:rPr>
              <a:t>m</a:t>
            </a:r>
            <a:r>
              <a:rPr lang="zh-CN" altLang="en-US" sz="2800" dirty="0"/>
              <a:t>叉搜索树的结点中，</a:t>
            </a:r>
            <a:r>
              <a:rPr lang="zh-CN" altLang="en-US" sz="2800" dirty="0">
                <a:solidFill>
                  <a:srgbClr val="FFFF00"/>
                </a:solidFill>
              </a:rPr>
              <a:t>最多</a:t>
            </a:r>
            <a:r>
              <a:rPr lang="zh-CN" altLang="en-US" sz="2800" dirty="0"/>
              <a:t>存放</a:t>
            </a:r>
            <a:r>
              <a:rPr lang="en-US" altLang="zh-CN" sz="2800" dirty="0">
                <a:solidFill>
                  <a:srgbClr val="FFFF00"/>
                </a:solidFill>
              </a:rPr>
              <a:t>m-1</a:t>
            </a:r>
            <a:r>
              <a:rPr lang="zh-CN" altLang="en-US" sz="2800" dirty="0"/>
              <a:t>个元素和</a:t>
            </a:r>
            <a:r>
              <a:rPr lang="en-US" altLang="zh-CN" sz="2800" dirty="0">
                <a:solidFill>
                  <a:srgbClr val="FFFF00"/>
                </a:solidFill>
              </a:rPr>
              <a:t>m</a:t>
            </a:r>
            <a:r>
              <a:rPr lang="zh-CN" altLang="en-US" sz="2800" dirty="0"/>
              <a:t>个指向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     子树的指针。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(2) </a:t>
            </a:r>
            <a:r>
              <a:rPr lang="zh-CN" altLang="en-US" sz="2800" dirty="0"/>
              <a:t>每个结点中包含的元素个数</a:t>
            </a:r>
            <a:r>
              <a:rPr lang="en-US" altLang="zh-CN" sz="2800" dirty="0"/>
              <a:t>=</a:t>
            </a:r>
            <a:r>
              <a:rPr lang="zh-CN" altLang="en-US" sz="2800" dirty="0"/>
              <a:t>它包含的指针数</a:t>
            </a:r>
            <a:r>
              <a:rPr lang="en-US" altLang="zh-CN" sz="2800" dirty="0"/>
              <a:t>-1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(3) </a:t>
            </a:r>
            <a:r>
              <a:rPr lang="zh-CN" altLang="en-US" sz="2800" dirty="0"/>
              <a:t>每个结点中元素按关键字值</a:t>
            </a:r>
            <a:r>
              <a:rPr lang="zh-CN" altLang="en-US" sz="2800" dirty="0">
                <a:solidFill>
                  <a:srgbClr val="FFFF00"/>
                </a:solidFill>
              </a:rPr>
              <a:t>递增</a:t>
            </a:r>
            <a:r>
              <a:rPr lang="zh-CN" altLang="en-US" sz="2800" dirty="0"/>
              <a:t>排列，一个元素的关键字值大于它的左子树上所有结点中元素的关键字值，小于它的右子树上所有结点中元素的关键字值。</a:t>
            </a:r>
          </a:p>
        </p:txBody>
      </p:sp>
      <p:sp>
        <p:nvSpPr>
          <p:cNvPr id="68611" name="AutoShape 6"/>
          <p:cNvSpPr>
            <a:spLocks noChangeArrowheads="1"/>
          </p:cNvSpPr>
          <p:nvPr/>
        </p:nvSpPr>
        <p:spPr bwMode="auto">
          <a:xfrm>
            <a:off x="2351088" y="979489"/>
            <a:ext cx="3313112" cy="433387"/>
          </a:xfrm>
          <a:prstGeom prst="roundRect">
            <a:avLst>
              <a:gd name="adj" fmla="val 3369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12  30  45  56  77  84  92</a:t>
            </a:r>
          </a:p>
        </p:txBody>
      </p:sp>
      <p:sp>
        <p:nvSpPr>
          <p:cNvPr id="68612" name="Line 8"/>
          <p:cNvSpPr>
            <a:spLocks noChangeShapeType="1"/>
          </p:cNvSpPr>
          <p:nvPr/>
        </p:nvSpPr>
        <p:spPr bwMode="auto">
          <a:xfrm>
            <a:off x="2424113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9"/>
          <p:cNvSpPr>
            <a:spLocks noChangeShapeType="1"/>
          </p:cNvSpPr>
          <p:nvPr/>
        </p:nvSpPr>
        <p:spPr bwMode="auto">
          <a:xfrm>
            <a:off x="2855913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10"/>
          <p:cNvSpPr>
            <a:spLocks noChangeShapeType="1"/>
          </p:cNvSpPr>
          <p:nvPr/>
        </p:nvSpPr>
        <p:spPr bwMode="auto">
          <a:xfrm>
            <a:off x="3332163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11"/>
          <p:cNvSpPr>
            <a:spLocks noChangeShapeType="1"/>
          </p:cNvSpPr>
          <p:nvPr/>
        </p:nvSpPr>
        <p:spPr bwMode="auto">
          <a:xfrm>
            <a:off x="3792538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12"/>
          <p:cNvSpPr>
            <a:spLocks noChangeShapeType="1"/>
          </p:cNvSpPr>
          <p:nvPr/>
        </p:nvSpPr>
        <p:spPr bwMode="auto">
          <a:xfrm>
            <a:off x="4243388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13"/>
          <p:cNvSpPr>
            <a:spLocks noChangeShapeType="1"/>
          </p:cNvSpPr>
          <p:nvPr/>
        </p:nvSpPr>
        <p:spPr bwMode="auto">
          <a:xfrm>
            <a:off x="4675188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4"/>
          <p:cNvSpPr>
            <a:spLocks noChangeShapeType="1"/>
          </p:cNvSpPr>
          <p:nvPr/>
        </p:nvSpPr>
        <p:spPr bwMode="auto">
          <a:xfrm>
            <a:off x="5151438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5"/>
          <p:cNvSpPr>
            <a:spLocks noChangeShapeType="1"/>
          </p:cNvSpPr>
          <p:nvPr/>
        </p:nvSpPr>
        <p:spPr bwMode="auto">
          <a:xfrm>
            <a:off x="5611813" y="1270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Text Box 16"/>
          <p:cNvSpPr txBox="1">
            <a:spLocks noChangeArrowheads="1"/>
          </p:cNvSpPr>
          <p:nvPr/>
        </p:nvSpPr>
        <p:spPr bwMode="auto">
          <a:xfrm>
            <a:off x="3000375" y="1773238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(a) </a:t>
            </a:r>
            <a:r>
              <a:rPr lang="zh-CN" altLang="en-US"/>
              <a:t>结点示例</a:t>
            </a:r>
          </a:p>
        </p:txBody>
      </p:sp>
      <p:sp>
        <p:nvSpPr>
          <p:cNvPr id="68621" name="Text Box 17"/>
          <p:cNvSpPr txBox="1">
            <a:spLocks noChangeArrowheads="1"/>
          </p:cNvSpPr>
          <p:nvPr/>
        </p:nvSpPr>
        <p:spPr bwMode="auto">
          <a:xfrm>
            <a:off x="7248525" y="1773238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(b) </a:t>
            </a:r>
            <a:r>
              <a:rPr lang="zh-CN" altLang="en-US"/>
              <a:t>结点结构</a:t>
            </a:r>
          </a:p>
        </p:txBody>
      </p:sp>
      <p:grpSp>
        <p:nvGrpSpPr>
          <p:cNvPr id="68623" name="Group 20"/>
          <p:cNvGrpSpPr>
            <a:grpSpLocks/>
          </p:cNvGrpSpPr>
          <p:nvPr/>
        </p:nvGrpSpPr>
        <p:grpSpPr bwMode="auto">
          <a:xfrm>
            <a:off x="6311900" y="908050"/>
            <a:ext cx="4032250" cy="977900"/>
            <a:chOff x="2699" y="255"/>
            <a:chExt cx="2540" cy="616"/>
          </a:xfrm>
        </p:grpSpPr>
        <p:sp>
          <p:nvSpPr>
            <p:cNvPr id="68624" name="AutoShape 21"/>
            <p:cNvSpPr>
              <a:spLocks noChangeArrowheads="1"/>
            </p:cNvSpPr>
            <p:nvPr/>
          </p:nvSpPr>
          <p:spPr bwMode="auto">
            <a:xfrm>
              <a:off x="2789" y="255"/>
              <a:ext cx="2087" cy="273"/>
            </a:xfrm>
            <a:prstGeom prst="roundRect">
              <a:avLst>
                <a:gd name="adj" fmla="val 3369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  <a:r>
                <a:rPr lang="en-US" altLang="zh-CN" baseline="-25000">
                  <a:solidFill>
                    <a:srgbClr val="FFFF00"/>
                  </a:solidFill>
                </a:rPr>
                <a:t>1</a:t>
              </a:r>
              <a:r>
                <a:rPr lang="en-US" altLang="zh-CN"/>
                <a:t>   k</a:t>
              </a:r>
              <a:r>
                <a:rPr lang="en-US" altLang="zh-CN" baseline="-25000"/>
                <a:t>2  </a:t>
              </a:r>
              <a:r>
                <a:rPr lang="en-US" altLang="zh-CN"/>
                <a:t>…  k</a:t>
              </a:r>
              <a:r>
                <a:rPr lang="en-US" altLang="zh-CN" baseline="-25000"/>
                <a:t>i</a:t>
              </a:r>
              <a:r>
                <a:rPr lang="en-US" altLang="zh-CN"/>
                <a:t>   k</a:t>
              </a:r>
              <a:r>
                <a:rPr lang="en-US" altLang="zh-CN" baseline="-25000"/>
                <a:t>i+1</a:t>
              </a:r>
              <a:r>
                <a:rPr lang="en-US" altLang="zh-CN"/>
                <a:t> …. k</a:t>
              </a:r>
              <a:r>
                <a:rPr lang="en-US" altLang="zh-CN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68625" name="Line 22"/>
            <p:cNvSpPr>
              <a:spLocks noChangeShapeType="1"/>
            </p:cNvSpPr>
            <p:nvPr/>
          </p:nvSpPr>
          <p:spPr bwMode="auto">
            <a:xfrm>
              <a:off x="2789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23"/>
            <p:cNvSpPr>
              <a:spLocks noChangeShapeType="1"/>
            </p:cNvSpPr>
            <p:nvPr/>
          </p:nvSpPr>
          <p:spPr bwMode="auto">
            <a:xfrm>
              <a:off x="3107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24"/>
            <p:cNvSpPr>
              <a:spLocks noChangeShapeType="1"/>
            </p:cNvSpPr>
            <p:nvPr/>
          </p:nvSpPr>
          <p:spPr bwMode="auto">
            <a:xfrm>
              <a:off x="3407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25"/>
            <p:cNvSpPr>
              <a:spLocks noChangeShapeType="1"/>
            </p:cNvSpPr>
            <p:nvPr/>
          </p:nvSpPr>
          <p:spPr bwMode="auto">
            <a:xfrm>
              <a:off x="3697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Line 26"/>
            <p:cNvSpPr>
              <a:spLocks noChangeShapeType="1"/>
            </p:cNvSpPr>
            <p:nvPr/>
          </p:nvSpPr>
          <p:spPr bwMode="auto">
            <a:xfrm>
              <a:off x="3969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27"/>
            <p:cNvSpPr>
              <a:spLocks noChangeShapeType="1"/>
            </p:cNvSpPr>
            <p:nvPr/>
          </p:nvSpPr>
          <p:spPr bwMode="auto">
            <a:xfrm>
              <a:off x="4286" y="39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28"/>
            <p:cNvSpPr>
              <a:spLocks noChangeShapeType="1"/>
            </p:cNvSpPr>
            <p:nvPr/>
          </p:nvSpPr>
          <p:spPr bwMode="auto">
            <a:xfrm>
              <a:off x="4558" y="39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29"/>
            <p:cNvSpPr>
              <a:spLocks noChangeShapeType="1"/>
            </p:cNvSpPr>
            <p:nvPr/>
          </p:nvSpPr>
          <p:spPr bwMode="auto">
            <a:xfrm>
              <a:off x="4843" y="39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Rectangle 30"/>
            <p:cNvSpPr>
              <a:spLocks noChangeArrowheads="1"/>
            </p:cNvSpPr>
            <p:nvPr/>
          </p:nvSpPr>
          <p:spPr bwMode="auto">
            <a:xfrm>
              <a:off x="2699" y="619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8634" name="Rectangle 31"/>
            <p:cNvSpPr>
              <a:spLocks noChangeArrowheads="1"/>
            </p:cNvSpPr>
            <p:nvPr/>
          </p:nvSpPr>
          <p:spPr bwMode="auto">
            <a:xfrm>
              <a:off x="2977" y="619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68635" name="Rectangle 32"/>
            <p:cNvSpPr>
              <a:spLocks noChangeArrowheads="1"/>
            </p:cNvSpPr>
            <p:nvPr/>
          </p:nvSpPr>
          <p:spPr bwMode="auto">
            <a:xfrm>
              <a:off x="3288" y="619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68636" name="Rectangle 33"/>
            <p:cNvSpPr>
              <a:spLocks noChangeArrowheads="1"/>
            </p:cNvSpPr>
            <p:nvPr/>
          </p:nvSpPr>
          <p:spPr bwMode="auto">
            <a:xfrm>
              <a:off x="4105" y="618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/>
                <a:t>i+1</a:t>
              </a:r>
            </a:p>
          </p:txBody>
        </p:sp>
        <p:sp>
          <p:nvSpPr>
            <p:cNvPr id="68637" name="Rectangle 34"/>
            <p:cNvSpPr>
              <a:spLocks noChangeArrowheads="1"/>
            </p:cNvSpPr>
            <p:nvPr/>
          </p:nvSpPr>
          <p:spPr bwMode="auto">
            <a:xfrm>
              <a:off x="4785" y="618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r>
                <a:rPr lang="en-US" altLang="zh-CN" sz="2000" baseline="-25000">
                  <a:solidFill>
                    <a:srgbClr val="FFFF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692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2126456" y="1441126"/>
            <a:ext cx="7704138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错误的“借”法：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FF00"/>
                </a:solidFill>
                <a:latin typeface="仿宋_GB2312" pitchFamily="49" charset="-122"/>
              </a:rPr>
              <a:t>    传递地借元素；</a:t>
            </a:r>
          </a:p>
        </p:txBody>
      </p:sp>
      <p:sp>
        <p:nvSpPr>
          <p:cNvPr id="91139" name="AutoShape 5"/>
          <p:cNvSpPr>
            <a:spLocks noChangeArrowheads="1"/>
          </p:cNvSpPr>
          <p:nvPr/>
        </p:nvSpPr>
        <p:spPr bwMode="auto">
          <a:xfrm>
            <a:off x="5664200" y="3286126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91140" name="AutoShape 6"/>
          <p:cNvSpPr>
            <a:spLocks noChangeArrowheads="1"/>
          </p:cNvSpPr>
          <p:nvPr/>
        </p:nvSpPr>
        <p:spPr bwMode="auto">
          <a:xfrm>
            <a:off x="4179888" y="4068764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18</a:t>
            </a:r>
          </a:p>
        </p:txBody>
      </p:sp>
      <p:sp>
        <p:nvSpPr>
          <p:cNvPr id="91141" name="AutoShape 7"/>
          <p:cNvSpPr>
            <a:spLocks noChangeArrowheads="1"/>
          </p:cNvSpPr>
          <p:nvPr/>
        </p:nvSpPr>
        <p:spPr bwMode="auto">
          <a:xfrm>
            <a:off x="3719513" y="48720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11</a:t>
            </a:r>
          </a:p>
        </p:txBody>
      </p:sp>
      <p:sp>
        <p:nvSpPr>
          <p:cNvPr id="91142" name="AutoShape 8"/>
          <p:cNvSpPr>
            <a:spLocks noChangeArrowheads="1"/>
          </p:cNvSpPr>
          <p:nvPr/>
        </p:nvSpPr>
        <p:spPr bwMode="auto">
          <a:xfrm>
            <a:off x="4656138" y="48720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27</a:t>
            </a:r>
          </a:p>
        </p:txBody>
      </p:sp>
      <p:sp>
        <p:nvSpPr>
          <p:cNvPr id="91143" name="AutoShape 9"/>
          <p:cNvSpPr>
            <a:spLocks noChangeArrowheads="1"/>
          </p:cNvSpPr>
          <p:nvPr/>
        </p:nvSpPr>
        <p:spPr bwMode="auto">
          <a:xfrm>
            <a:off x="6816726" y="4059239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      </a:t>
            </a:r>
          </a:p>
        </p:txBody>
      </p:sp>
      <p:sp>
        <p:nvSpPr>
          <p:cNvPr id="91144" name="AutoShape 10"/>
          <p:cNvSpPr>
            <a:spLocks noChangeArrowheads="1"/>
          </p:cNvSpPr>
          <p:nvPr/>
        </p:nvSpPr>
        <p:spPr bwMode="auto">
          <a:xfrm>
            <a:off x="7969250" y="4870451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      86  99</a:t>
            </a:r>
          </a:p>
        </p:txBody>
      </p:sp>
      <p:sp>
        <p:nvSpPr>
          <p:cNvPr id="91145" name="AutoShape 11"/>
          <p:cNvSpPr>
            <a:spLocks noChangeArrowheads="1"/>
          </p:cNvSpPr>
          <p:nvPr/>
        </p:nvSpPr>
        <p:spPr bwMode="auto">
          <a:xfrm>
            <a:off x="7032625" y="48704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91146" name="Line 12"/>
          <p:cNvSpPr>
            <a:spLocks noChangeShapeType="1"/>
          </p:cNvSpPr>
          <p:nvPr/>
        </p:nvSpPr>
        <p:spPr bwMode="auto">
          <a:xfrm>
            <a:off x="7353300" y="428466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7" name="Freeform 13"/>
          <p:cNvSpPr>
            <a:spLocks/>
          </p:cNvSpPr>
          <p:nvPr/>
        </p:nvSpPr>
        <p:spPr bwMode="auto">
          <a:xfrm>
            <a:off x="4043363" y="4294189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8" name="Freeform 14"/>
          <p:cNvSpPr>
            <a:spLocks/>
          </p:cNvSpPr>
          <p:nvPr/>
        </p:nvSpPr>
        <p:spPr bwMode="auto">
          <a:xfrm>
            <a:off x="4727575" y="4294188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9" name="Freeform 15"/>
          <p:cNvSpPr>
            <a:spLocks/>
          </p:cNvSpPr>
          <p:nvPr/>
        </p:nvSpPr>
        <p:spPr bwMode="auto">
          <a:xfrm>
            <a:off x="5978525" y="4294189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0" name="Freeform 16"/>
          <p:cNvSpPr>
            <a:spLocks/>
          </p:cNvSpPr>
          <p:nvPr/>
        </p:nvSpPr>
        <p:spPr bwMode="auto">
          <a:xfrm>
            <a:off x="7751764" y="4294189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1" name="Freeform 17"/>
          <p:cNvSpPr>
            <a:spLocks/>
          </p:cNvSpPr>
          <p:nvPr/>
        </p:nvSpPr>
        <p:spPr bwMode="auto">
          <a:xfrm>
            <a:off x="4500563" y="3502026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2" name="Freeform 18"/>
          <p:cNvSpPr>
            <a:spLocks/>
          </p:cNvSpPr>
          <p:nvPr/>
        </p:nvSpPr>
        <p:spPr bwMode="auto">
          <a:xfrm>
            <a:off x="6215064" y="3502026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1153" name="Group 19"/>
          <p:cNvGrpSpPr>
            <a:grpSpLocks/>
          </p:cNvGrpSpPr>
          <p:nvPr/>
        </p:nvGrpSpPr>
        <p:grpSpPr bwMode="auto">
          <a:xfrm>
            <a:off x="3762376" y="5086350"/>
            <a:ext cx="144463" cy="647700"/>
            <a:chOff x="1247" y="1661"/>
            <a:chExt cx="91" cy="408"/>
          </a:xfrm>
        </p:grpSpPr>
        <p:sp>
          <p:nvSpPr>
            <p:cNvPr id="91194" name="Rectangle 2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95" name="Line 2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54" name="Group 22"/>
          <p:cNvGrpSpPr>
            <a:grpSpLocks/>
          </p:cNvGrpSpPr>
          <p:nvPr/>
        </p:nvGrpSpPr>
        <p:grpSpPr bwMode="auto">
          <a:xfrm>
            <a:off x="4194176" y="5086350"/>
            <a:ext cx="144463" cy="647700"/>
            <a:chOff x="1247" y="1661"/>
            <a:chExt cx="91" cy="408"/>
          </a:xfrm>
        </p:grpSpPr>
        <p:sp>
          <p:nvSpPr>
            <p:cNvPr id="91192" name="Rectangle 2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93" name="Line 2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55" name="Group 25"/>
          <p:cNvGrpSpPr>
            <a:grpSpLocks/>
          </p:cNvGrpSpPr>
          <p:nvPr/>
        </p:nvGrpSpPr>
        <p:grpSpPr bwMode="auto">
          <a:xfrm>
            <a:off x="4703763" y="5086350"/>
            <a:ext cx="144462" cy="647700"/>
            <a:chOff x="1247" y="1661"/>
            <a:chExt cx="91" cy="408"/>
          </a:xfrm>
        </p:grpSpPr>
        <p:sp>
          <p:nvSpPr>
            <p:cNvPr id="91190" name="Rectangle 2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91" name="Line 2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56" name="Group 28"/>
          <p:cNvGrpSpPr>
            <a:grpSpLocks/>
          </p:cNvGrpSpPr>
          <p:nvPr/>
        </p:nvGrpSpPr>
        <p:grpSpPr bwMode="auto">
          <a:xfrm>
            <a:off x="5135563" y="5086350"/>
            <a:ext cx="144462" cy="647700"/>
            <a:chOff x="1247" y="1661"/>
            <a:chExt cx="91" cy="408"/>
          </a:xfrm>
        </p:grpSpPr>
        <p:sp>
          <p:nvSpPr>
            <p:cNvPr id="91188" name="Rectangle 2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89" name="Line 3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57" name="Group 31"/>
          <p:cNvGrpSpPr>
            <a:grpSpLocks/>
          </p:cNvGrpSpPr>
          <p:nvPr/>
        </p:nvGrpSpPr>
        <p:grpSpPr bwMode="auto">
          <a:xfrm>
            <a:off x="5711826" y="5086350"/>
            <a:ext cx="144463" cy="647700"/>
            <a:chOff x="1247" y="1661"/>
            <a:chExt cx="91" cy="408"/>
          </a:xfrm>
        </p:grpSpPr>
        <p:sp>
          <p:nvSpPr>
            <p:cNvPr id="91186" name="Rectangle 3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87" name="Line 3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086601" y="5086350"/>
            <a:ext cx="144463" cy="647700"/>
            <a:chOff x="1247" y="1661"/>
            <a:chExt cx="91" cy="408"/>
          </a:xfrm>
        </p:grpSpPr>
        <p:sp>
          <p:nvSpPr>
            <p:cNvPr id="91184" name="Rectangle 3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85" name="Line 3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7518401" y="5086350"/>
            <a:ext cx="144463" cy="647700"/>
            <a:chOff x="1247" y="1661"/>
            <a:chExt cx="91" cy="408"/>
          </a:xfrm>
        </p:grpSpPr>
        <p:sp>
          <p:nvSpPr>
            <p:cNvPr id="91182" name="Rectangle 3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83" name="Line 3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997826" y="5086350"/>
            <a:ext cx="144463" cy="647700"/>
            <a:chOff x="1247" y="1661"/>
            <a:chExt cx="91" cy="408"/>
          </a:xfrm>
        </p:grpSpPr>
        <p:sp>
          <p:nvSpPr>
            <p:cNvPr id="91180" name="Rectangle 4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81" name="Line 4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61" name="Group 43"/>
          <p:cNvGrpSpPr>
            <a:grpSpLocks/>
          </p:cNvGrpSpPr>
          <p:nvPr/>
        </p:nvGrpSpPr>
        <p:grpSpPr bwMode="auto">
          <a:xfrm>
            <a:off x="8429626" y="5086350"/>
            <a:ext cx="144463" cy="647700"/>
            <a:chOff x="1247" y="1661"/>
            <a:chExt cx="91" cy="408"/>
          </a:xfrm>
        </p:grpSpPr>
        <p:sp>
          <p:nvSpPr>
            <p:cNvPr id="91178" name="Rectangle 4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79" name="Line 4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62" name="Group 46"/>
          <p:cNvGrpSpPr>
            <a:grpSpLocks/>
          </p:cNvGrpSpPr>
          <p:nvPr/>
        </p:nvGrpSpPr>
        <p:grpSpPr bwMode="auto">
          <a:xfrm>
            <a:off x="8886826" y="5086350"/>
            <a:ext cx="144463" cy="647700"/>
            <a:chOff x="1247" y="1661"/>
            <a:chExt cx="91" cy="408"/>
          </a:xfrm>
        </p:grpSpPr>
        <p:sp>
          <p:nvSpPr>
            <p:cNvPr id="91176" name="Rectangle 4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77" name="Line 4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63" name="Group 49"/>
          <p:cNvGrpSpPr>
            <a:grpSpLocks/>
          </p:cNvGrpSpPr>
          <p:nvPr/>
        </p:nvGrpSpPr>
        <p:grpSpPr bwMode="auto">
          <a:xfrm>
            <a:off x="9318626" y="5086350"/>
            <a:ext cx="144463" cy="647700"/>
            <a:chOff x="1247" y="1661"/>
            <a:chExt cx="91" cy="408"/>
          </a:xfrm>
        </p:grpSpPr>
        <p:sp>
          <p:nvSpPr>
            <p:cNvPr id="91174" name="Rectangle 5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75" name="Line 5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164" name="AutoShape 52"/>
          <p:cNvSpPr>
            <a:spLocks noChangeArrowheads="1"/>
          </p:cNvSpPr>
          <p:nvPr/>
        </p:nvSpPr>
        <p:spPr bwMode="auto">
          <a:xfrm>
            <a:off x="5664200" y="48704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91165" name="Text Box 53"/>
          <p:cNvSpPr txBox="1">
            <a:spLocks noChangeArrowheads="1"/>
          </p:cNvSpPr>
          <p:nvPr/>
        </p:nvSpPr>
        <p:spPr bwMode="auto">
          <a:xfrm>
            <a:off x="5665789" y="44846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140342" name="Rectangle 54"/>
          <p:cNvSpPr>
            <a:spLocks noChangeArrowheads="1"/>
          </p:cNvSpPr>
          <p:nvPr/>
        </p:nvSpPr>
        <p:spPr bwMode="auto">
          <a:xfrm>
            <a:off x="6878638" y="4005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43</a:t>
            </a:r>
          </a:p>
        </p:txBody>
      </p:sp>
      <p:sp>
        <p:nvSpPr>
          <p:cNvPr id="140343" name="Rectangle 55"/>
          <p:cNvSpPr>
            <a:spLocks noChangeArrowheads="1"/>
          </p:cNvSpPr>
          <p:nvPr/>
        </p:nvSpPr>
        <p:spPr bwMode="auto">
          <a:xfrm>
            <a:off x="8042275" y="4816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80</a:t>
            </a:r>
          </a:p>
        </p:txBody>
      </p: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6162676" y="5095875"/>
            <a:ext cx="144463" cy="647700"/>
            <a:chOff x="1247" y="1661"/>
            <a:chExt cx="91" cy="408"/>
          </a:xfrm>
        </p:grpSpPr>
        <p:sp>
          <p:nvSpPr>
            <p:cNvPr id="91172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91173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347" name="Rectangle 59"/>
          <p:cNvSpPr>
            <a:spLocks noChangeArrowheads="1"/>
          </p:cNvSpPr>
          <p:nvPr/>
        </p:nvSpPr>
        <p:spPr bwMode="auto">
          <a:xfrm>
            <a:off x="5780088" y="482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39</a:t>
            </a:r>
          </a:p>
        </p:txBody>
      </p:sp>
      <p:sp>
        <p:nvSpPr>
          <p:cNvPr id="140348" name="Rectangle 60"/>
          <p:cNvSpPr>
            <a:spLocks noChangeArrowheads="1"/>
          </p:cNvSpPr>
          <p:nvPr/>
        </p:nvSpPr>
        <p:spPr bwMode="auto">
          <a:xfrm>
            <a:off x="7127875" y="4816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69</a:t>
            </a:r>
          </a:p>
        </p:txBody>
      </p:sp>
      <p:sp>
        <p:nvSpPr>
          <p:cNvPr id="140349" name="Rectangle 61"/>
          <p:cNvSpPr>
            <a:spLocks noChangeArrowheads="1"/>
          </p:cNvSpPr>
          <p:nvPr/>
        </p:nvSpPr>
        <p:spPr bwMode="auto">
          <a:xfrm>
            <a:off x="7291388" y="4005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6233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1000"/>
                                        <p:tgtEl>
                                          <p:spTgt spid="140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8828E-6 C -0.01111 -0.04911 -0.02222 -0.09799 -0.02674 -0.11745 " pathEditMode="relative" ptsTypes="aA">
                                      <p:cBhvr>
                                        <p:cTn id="14" dur="2000" fill="hold"/>
                                        <p:tgtEl>
                                          <p:spTgt spid="140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092 C -0.02083 0.02152 -0.07513 0.10023 -0.09296 0.126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62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5 -0.00463 C -0.00273 -0.0037 -0.06094 0.00116 -0.07982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-0.00764 C -0.01341 -0.02616 -0.04948 -0.09537 -0.06159 -0.118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-553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32036E-7 C -0.00313 0.02062 -0.01494 0.09822 -0.01875 0.123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6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81 C -0.01485 -0.00324 -0.02969 0.00162 -0.03542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5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909E-6 C -0.00833 2.8909E-6 -0.03976 -0.00047 -0.05017 -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42" grpId="0"/>
      <p:bldP spid="140343" grpId="0"/>
      <p:bldP spid="140347" grpId="0"/>
      <p:bldP spid="140348" grpId="0"/>
      <p:bldP spid="1403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35396" y="627963"/>
            <a:ext cx="11305308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FFFF00"/>
                </a:solidFill>
              </a:rPr>
              <a:t>b.</a:t>
            </a:r>
            <a:r>
              <a:rPr lang="zh-CN" altLang="en-US" sz="2800" dirty="0">
                <a:solidFill>
                  <a:srgbClr val="FFFF00"/>
                </a:solidFill>
              </a:rPr>
              <a:t>元素</a:t>
            </a:r>
            <a:r>
              <a:rPr lang="en-US" altLang="zh-CN" sz="2800" dirty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不在叶结点上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替代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由</a:t>
            </a:r>
            <a:r>
              <a:rPr lang="en-US" altLang="zh-CN" sz="2800" dirty="0"/>
              <a:t>x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FF00"/>
                </a:solidFill>
              </a:rPr>
              <a:t>右子树</a:t>
            </a:r>
            <a:r>
              <a:rPr lang="zh-CN" altLang="en-US" sz="2800" dirty="0"/>
              <a:t>上的</a:t>
            </a:r>
            <a:r>
              <a:rPr lang="zh-CN" altLang="en-US" sz="2800" dirty="0">
                <a:solidFill>
                  <a:srgbClr val="FFFF00"/>
                </a:solidFill>
              </a:rPr>
              <a:t>最小</a:t>
            </a:r>
            <a:r>
              <a:rPr lang="zh-CN" altLang="en-US" sz="2800" dirty="0"/>
              <a:t>元素（最靠左的叶子上的第一个元素）取代之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删除用来代替的最小元素</a:t>
            </a:r>
            <a:r>
              <a:rPr lang="en-US" altLang="zh-CN" sz="2800" dirty="0"/>
              <a:t>---</a:t>
            </a:r>
            <a:r>
              <a:rPr lang="zh-CN" altLang="en-US" sz="2800" dirty="0"/>
              <a:t>问题转化为删除元素在叶子结点上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5664200" y="3286126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84996" name="AutoShape 9"/>
          <p:cNvSpPr>
            <a:spLocks noChangeArrowheads="1"/>
          </p:cNvSpPr>
          <p:nvPr/>
        </p:nvSpPr>
        <p:spPr bwMode="auto">
          <a:xfrm>
            <a:off x="4179888" y="4068764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18</a:t>
            </a:r>
          </a:p>
        </p:txBody>
      </p:sp>
      <p:sp>
        <p:nvSpPr>
          <p:cNvPr id="84997" name="AutoShape 10"/>
          <p:cNvSpPr>
            <a:spLocks noChangeArrowheads="1"/>
          </p:cNvSpPr>
          <p:nvPr/>
        </p:nvSpPr>
        <p:spPr bwMode="auto">
          <a:xfrm>
            <a:off x="3719513" y="48720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11</a:t>
            </a:r>
          </a:p>
        </p:txBody>
      </p:sp>
      <p:sp>
        <p:nvSpPr>
          <p:cNvPr id="84998" name="AutoShape 11"/>
          <p:cNvSpPr>
            <a:spLocks noChangeArrowheads="1"/>
          </p:cNvSpPr>
          <p:nvPr/>
        </p:nvSpPr>
        <p:spPr bwMode="auto">
          <a:xfrm>
            <a:off x="4656138" y="4872039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27</a:t>
            </a:r>
          </a:p>
        </p:txBody>
      </p:sp>
      <p:sp>
        <p:nvSpPr>
          <p:cNvPr id="84999" name="AutoShape 12"/>
          <p:cNvSpPr>
            <a:spLocks noChangeArrowheads="1"/>
          </p:cNvSpPr>
          <p:nvPr/>
        </p:nvSpPr>
        <p:spPr bwMode="auto">
          <a:xfrm>
            <a:off x="6816726" y="4059239"/>
            <a:ext cx="1008063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43  78</a:t>
            </a:r>
          </a:p>
        </p:txBody>
      </p:sp>
      <p:sp>
        <p:nvSpPr>
          <p:cNvPr id="85000" name="AutoShape 14"/>
          <p:cNvSpPr>
            <a:spLocks noChangeArrowheads="1"/>
          </p:cNvSpPr>
          <p:nvPr/>
        </p:nvSpPr>
        <p:spPr bwMode="auto">
          <a:xfrm>
            <a:off x="6599238" y="4870451"/>
            <a:ext cx="15113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47  53  64</a:t>
            </a:r>
          </a:p>
        </p:txBody>
      </p:sp>
      <p:sp>
        <p:nvSpPr>
          <p:cNvPr id="85001" name="AutoShape 15"/>
          <p:cNvSpPr>
            <a:spLocks noChangeArrowheads="1"/>
          </p:cNvSpPr>
          <p:nvPr/>
        </p:nvSpPr>
        <p:spPr bwMode="auto">
          <a:xfrm>
            <a:off x="8399463" y="4870451"/>
            <a:ext cx="647700" cy="358775"/>
          </a:xfrm>
          <a:prstGeom prst="roundRect">
            <a:avLst>
              <a:gd name="adj" fmla="val 3406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99</a:t>
            </a:r>
          </a:p>
        </p:txBody>
      </p:sp>
      <p:sp>
        <p:nvSpPr>
          <p:cNvPr id="85002" name="Line 16"/>
          <p:cNvSpPr>
            <a:spLocks noChangeShapeType="1"/>
          </p:cNvSpPr>
          <p:nvPr/>
        </p:nvSpPr>
        <p:spPr bwMode="auto">
          <a:xfrm>
            <a:off x="7353300" y="428466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Freeform 17"/>
          <p:cNvSpPr>
            <a:spLocks/>
          </p:cNvSpPr>
          <p:nvPr/>
        </p:nvSpPr>
        <p:spPr bwMode="auto">
          <a:xfrm>
            <a:off x="4043363" y="4294189"/>
            <a:ext cx="252412" cy="573087"/>
          </a:xfrm>
          <a:custGeom>
            <a:avLst/>
            <a:gdLst>
              <a:gd name="T0" fmla="*/ 159 w 159"/>
              <a:gd name="T1" fmla="*/ 0 h 361"/>
              <a:gd name="T2" fmla="*/ 0 w 159"/>
              <a:gd name="T3" fmla="*/ 361 h 361"/>
              <a:gd name="T4" fmla="*/ 0 60000 65536"/>
              <a:gd name="T5" fmla="*/ 0 60000 65536"/>
              <a:gd name="T6" fmla="*/ 0 w 159"/>
              <a:gd name="T7" fmla="*/ 0 h 361"/>
              <a:gd name="T8" fmla="*/ 159 w 159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9" h="361">
                <a:moveTo>
                  <a:pt x="159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Freeform 18"/>
          <p:cNvSpPr>
            <a:spLocks/>
          </p:cNvSpPr>
          <p:nvPr/>
        </p:nvSpPr>
        <p:spPr bwMode="auto">
          <a:xfrm>
            <a:off x="4727575" y="4294188"/>
            <a:ext cx="247650" cy="565150"/>
          </a:xfrm>
          <a:custGeom>
            <a:avLst/>
            <a:gdLst>
              <a:gd name="T0" fmla="*/ 0 w 156"/>
              <a:gd name="T1" fmla="*/ 0 h 356"/>
              <a:gd name="T2" fmla="*/ 156 w 156"/>
              <a:gd name="T3" fmla="*/ 356 h 356"/>
              <a:gd name="T4" fmla="*/ 0 60000 65536"/>
              <a:gd name="T5" fmla="*/ 0 60000 65536"/>
              <a:gd name="T6" fmla="*/ 0 w 156"/>
              <a:gd name="T7" fmla="*/ 0 h 356"/>
              <a:gd name="T8" fmla="*/ 156 w 156"/>
              <a:gd name="T9" fmla="*/ 356 h 3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" h="356">
                <a:moveTo>
                  <a:pt x="0" y="0"/>
                </a:moveTo>
                <a:lnTo>
                  <a:pt x="156" y="35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5978525" y="4294189"/>
            <a:ext cx="909638" cy="573087"/>
          </a:xfrm>
          <a:custGeom>
            <a:avLst/>
            <a:gdLst>
              <a:gd name="T0" fmla="*/ 573 w 573"/>
              <a:gd name="T1" fmla="*/ 0 h 361"/>
              <a:gd name="T2" fmla="*/ 0 w 573"/>
              <a:gd name="T3" fmla="*/ 361 h 361"/>
              <a:gd name="T4" fmla="*/ 0 60000 65536"/>
              <a:gd name="T5" fmla="*/ 0 60000 65536"/>
              <a:gd name="T6" fmla="*/ 0 w 573"/>
              <a:gd name="T7" fmla="*/ 0 h 361"/>
              <a:gd name="T8" fmla="*/ 573 w 573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3" h="361">
                <a:moveTo>
                  <a:pt x="573" y="0"/>
                </a:moveTo>
                <a:lnTo>
                  <a:pt x="0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6" name="Freeform 20"/>
          <p:cNvSpPr>
            <a:spLocks/>
          </p:cNvSpPr>
          <p:nvPr/>
        </p:nvSpPr>
        <p:spPr bwMode="auto">
          <a:xfrm>
            <a:off x="7751764" y="4294189"/>
            <a:ext cx="987425" cy="573087"/>
          </a:xfrm>
          <a:custGeom>
            <a:avLst/>
            <a:gdLst>
              <a:gd name="T0" fmla="*/ 0 w 622"/>
              <a:gd name="T1" fmla="*/ 0 h 361"/>
              <a:gd name="T2" fmla="*/ 622 w 622"/>
              <a:gd name="T3" fmla="*/ 361 h 361"/>
              <a:gd name="T4" fmla="*/ 0 60000 65536"/>
              <a:gd name="T5" fmla="*/ 0 60000 65536"/>
              <a:gd name="T6" fmla="*/ 0 w 622"/>
              <a:gd name="T7" fmla="*/ 0 h 361"/>
              <a:gd name="T8" fmla="*/ 622 w 622"/>
              <a:gd name="T9" fmla="*/ 361 h 3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" h="361">
                <a:moveTo>
                  <a:pt x="0" y="0"/>
                </a:moveTo>
                <a:lnTo>
                  <a:pt x="622" y="36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Freeform 21"/>
          <p:cNvSpPr>
            <a:spLocks/>
          </p:cNvSpPr>
          <p:nvPr/>
        </p:nvSpPr>
        <p:spPr bwMode="auto">
          <a:xfrm>
            <a:off x="4500563" y="3502026"/>
            <a:ext cx="1282700" cy="557213"/>
          </a:xfrm>
          <a:custGeom>
            <a:avLst/>
            <a:gdLst>
              <a:gd name="T0" fmla="*/ 808 w 808"/>
              <a:gd name="T1" fmla="*/ 0 h 351"/>
              <a:gd name="T2" fmla="*/ 0 w 808"/>
              <a:gd name="T3" fmla="*/ 351 h 351"/>
              <a:gd name="T4" fmla="*/ 0 60000 65536"/>
              <a:gd name="T5" fmla="*/ 0 60000 65536"/>
              <a:gd name="T6" fmla="*/ 0 w 808"/>
              <a:gd name="T7" fmla="*/ 0 h 351"/>
              <a:gd name="T8" fmla="*/ 808 w 80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351">
                <a:moveTo>
                  <a:pt x="808" y="0"/>
                </a:moveTo>
                <a:lnTo>
                  <a:pt x="0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Freeform 22"/>
          <p:cNvSpPr>
            <a:spLocks/>
          </p:cNvSpPr>
          <p:nvPr/>
        </p:nvSpPr>
        <p:spPr bwMode="auto">
          <a:xfrm>
            <a:off x="6215064" y="3502026"/>
            <a:ext cx="1125537" cy="557213"/>
          </a:xfrm>
          <a:custGeom>
            <a:avLst/>
            <a:gdLst>
              <a:gd name="T0" fmla="*/ 0 w 709"/>
              <a:gd name="T1" fmla="*/ 0 h 351"/>
              <a:gd name="T2" fmla="*/ 709 w 709"/>
              <a:gd name="T3" fmla="*/ 351 h 351"/>
              <a:gd name="T4" fmla="*/ 0 60000 65536"/>
              <a:gd name="T5" fmla="*/ 0 60000 65536"/>
              <a:gd name="T6" fmla="*/ 0 w 709"/>
              <a:gd name="T7" fmla="*/ 0 h 351"/>
              <a:gd name="T8" fmla="*/ 709 w 709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9" h="351">
                <a:moveTo>
                  <a:pt x="0" y="0"/>
                </a:moveTo>
                <a:lnTo>
                  <a:pt x="709" y="35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5009" name="Group 23"/>
          <p:cNvGrpSpPr>
            <a:grpSpLocks/>
          </p:cNvGrpSpPr>
          <p:nvPr/>
        </p:nvGrpSpPr>
        <p:grpSpPr bwMode="auto">
          <a:xfrm>
            <a:off x="3762376" y="5086350"/>
            <a:ext cx="144463" cy="647700"/>
            <a:chOff x="1247" y="1661"/>
            <a:chExt cx="91" cy="408"/>
          </a:xfrm>
        </p:grpSpPr>
        <p:sp>
          <p:nvSpPr>
            <p:cNvPr id="85050" name="Rectangle 2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51" name="Line 2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0" name="Group 26"/>
          <p:cNvGrpSpPr>
            <a:grpSpLocks/>
          </p:cNvGrpSpPr>
          <p:nvPr/>
        </p:nvGrpSpPr>
        <p:grpSpPr bwMode="auto">
          <a:xfrm>
            <a:off x="4194176" y="5086350"/>
            <a:ext cx="144463" cy="647700"/>
            <a:chOff x="1247" y="1661"/>
            <a:chExt cx="91" cy="408"/>
          </a:xfrm>
        </p:grpSpPr>
        <p:sp>
          <p:nvSpPr>
            <p:cNvPr id="85048" name="Rectangle 2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9" name="Line 2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1" name="Group 29"/>
          <p:cNvGrpSpPr>
            <a:grpSpLocks/>
          </p:cNvGrpSpPr>
          <p:nvPr/>
        </p:nvGrpSpPr>
        <p:grpSpPr bwMode="auto">
          <a:xfrm>
            <a:off x="4703763" y="5086350"/>
            <a:ext cx="144462" cy="647700"/>
            <a:chOff x="1247" y="1661"/>
            <a:chExt cx="91" cy="408"/>
          </a:xfrm>
        </p:grpSpPr>
        <p:sp>
          <p:nvSpPr>
            <p:cNvPr id="85046" name="Rectangle 30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7" name="Line 31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2" name="Group 32"/>
          <p:cNvGrpSpPr>
            <a:grpSpLocks/>
          </p:cNvGrpSpPr>
          <p:nvPr/>
        </p:nvGrpSpPr>
        <p:grpSpPr bwMode="auto">
          <a:xfrm>
            <a:off x="5135563" y="5086350"/>
            <a:ext cx="144462" cy="647700"/>
            <a:chOff x="1247" y="1661"/>
            <a:chExt cx="91" cy="408"/>
          </a:xfrm>
        </p:grpSpPr>
        <p:sp>
          <p:nvSpPr>
            <p:cNvPr id="85044" name="Rectangle 33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5" name="Line 34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3" name="Group 35"/>
          <p:cNvGrpSpPr>
            <a:grpSpLocks/>
          </p:cNvGrpSpPr>
          <p:nvPr/>
        </p:nvGrpSpPr>
        <p:grpSpPr bwMode="auto">
          <a:xfrm>
            <a:off x="5711826" y="5086350"/>
            <a:ext cx="144463" cy="647700"/>
            <a:chOff x="1247" y="1661"/>
            <a:chExt cx="91" cy="408"/>
          </a:xfrm>
        </p:grpSpPr>
        <p:sp>
          <p:nvSpPr>
            <p:cNvPr id="85042" name="Rectangle 36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3" name="Line 37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4" name="Group 38"/>
          <p:cNvGrpSpPr>
            <a:grpSpLocks/>
          </p:cNvGrpSpPr>
          <p:nvPr/>
        </p:nvGrpSpPr>
        <p:grpSpPr bwMode="auto">
          <a:xfrm>
            <a:off x="6143626" y="5086350"/>
            <a:ext cx="144463" cy="647700"/>
            <a:chOff x="1247" y="1661"/>
            <a:chExt cx="91" cy="408"/>
          </a:xfrm>
        </p:grpSpPr>
        <p:sp>
          <p:nvSpPr>
            <p:cNvPr id="85040" name="Rectangle 39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41" name="Line 40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5" name="Group 41"/>
          <p:cNvGrpSpPr>
            <a:grpSpLocks/>
          </p:cNvGrpSpPr>
          <p:nvPr/>
        </p:nvGrpSpPr>
        <p:grpSpPr bwMode="auto">
          <a:xfrm>
            <a:off x="8453438" y="5086350"/>
            <a:ext cx="144462" cy="647700"/>
            <a:chOff x="1247" y="1661"/>
            <a:chExt cx="91" cy="408"/>
          </a:xfrm>
        </p:grpSpPr>
        <p:sp>
          <p:nvSpPr>
            <p:cNvPr id="85038" name="Rectangle 42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9" name="Line 43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6" name="Group 44"/>
          <p:cNvGrpSpPr>
            <a:grpSpLocks/>
          </p:cNvGrpSpPr>
          <p:nvPr/>
        </p:nvGrpSpPr>
        <p:grpSpPr bwMode="auto">
          <a:xfrm>
            <a:off x="8885238" y="5086350"/>
            <a:ext cx="144462" cy="647700"/>
            <a:chOff x="1247" y="1661"/>
            <a:chExt cx="91" cy="408"/>
          </a:xfrm>
        </p:grpSpPr>
        <p:sp>
          <p:nvSpPr>
            <p:cNvPr id="85036" name="Rectangle 45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7" name="Line 46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7" name="Group 47"/>
          <p:cNvGrpSpPr>
            <a:grpSpLocks/>
          </p:cNvGrpSpPr>
          <p:nvPr/>
        </p:nvGrpSpPr>
        <p:grpSpPr bwMode="auto">
          <a:xfrm>
            <a:off x="6627813" y="5086350"/>
            <a:ext cx="144462" cy="647700"/>
            <a:chOff x="1247" y="1661"/>
            <a:chExt cx="91" cy="408"/>
          </a:xfrm>
        </p:grpSpPr>
        <p:sp>
          <p:nvSpPr>
            <p:cNvPr id="85034" name="Rectangle 48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5" name="Line 49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8" name="Group 50"/>
          <p:cNvGrpSpPr>
            <a:grpSpLocks/>
          </p:cNvGrpSpPr>
          <p:nvPr/>
        </p:nvGrpSpPr>
        <p:grpSpPr bwMode="auto">
          <a:xfrm>
            <a:off x="7059613" y="5086350"/>
            <a:ext cx="144462" cy="647700"/>
            <a:chOff x="1247" y="1661"/>
            <a:chExt cx="91" cy="408"/>
          </a:xfrm>
        </p:grpSpPr>
        <p:sp>
          <p:nvSpPr>
            <p:cNvPr id="85032" name="Rectangle 51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3" name="Line 52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9" name="Group 53"/>
          <p:cNvGrpSpPr>
            <a:grpSpLocks/>
          </p:cNvGrpSpPr>
          <p:nvPr/>
        </p:nvGrpSpPr>
        <p:grpSpPr bwMode="auto">
          <a:xfrm>
            <a:off x="7516813" y="5086350"/>
            <a:ext cx="144462" cy="647700"/>
            <a:chOff x="1247" y="1661"/>
            <a:chExt cx="91" cy="408"/>
          </a:xfrm>
        </p:grpSpPr>
        <p:sp>
          <p:nvSpPr>
            <p:cNvPr id="85030" name="Rectangle 54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31" name="Line 55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20" name="Group 56"/>
          <p:cNvGrpSpPr>
            <a:grpSpLocks/>
          </p:cNvGrpSpPr>
          <p:nvPr/>
        </p:nvGrpSpPr>
        <p:grpSpPr bwMode="auto">
          <a:xfrm>
            <a:off x="7948613" y="5086350"/>
            <a:ext cx="144462" cy="647700"/>
            <a:chOff x="1247" y="1661"/>
            <a:chExt cx="91" cy="408"/>
          </a:xfrm>
        </p:grpSpPr>
        <p:sp>
          <p:nvSpPr>
            <p:cNvPr id="85028" name="Rectangle 57"/>
            <p:cNvSpPr>
              <a:spLocks noChangeArrowheads="1"/>
            </p:cNvSpPr>
            <p:nvPr/>
          </p:nvSpPr>
          <p:spPr bwMode="auto">
            <a:xfrm>
              <a:off x="1247" y="193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85029" name="Line 58"/>
            <p:cNvSpPr>
              <a:spLocks noChangeShapeType="1"/>
            </p:cNvSpPr>
            <p:nvPr/>
          </p:nvSpPr>
          <p:spPr bwMode="auto">
            <a:xfrm>
              <a:off x="1292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21" name="Text Box 59"/>
          <p:cNvSpPr txBox="1">
            <a:spLocks noChangeArrowheads="1"/>
          </p:cNvSpPr>
          <p:nvPr/>
        </p:nvSpPr>
        <p:spPr bwMode="auto">
          <a:xfrm>
            <a:off x="5159376" y="5876925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7-23 4</a:t>
            </a:r>
            <a:r>
              <a:rPr lang="zh-CN" altLang="en-US"/>
              <a:t>阶</a:t>
            </a:r>
            <a:r>
              <a:rPr lang="en-US" altLang="zh-CN"/>
              <a:t>B-</a:t>
            </a:r>
            <a:r>
              <a:rPr lang="zh-CN" altLang="en-US"/>
              <a:t>树 </a:t>
            </a:r>
          </a:p>
        </p:txBody>
      </p:sp>
      <p:sp>
        <p:nvSpPr>
          <p:cNvPr id="85022" name="Text Box 60"/>
          <p:cNvSpPr txBox="1">
            <a:spLocks noChangeArrowheads="1"/>
          </p:cNvSpPr>
          <p:nvPr/>
        </p:nvSpPr>
        <p:spPr bwMode="auto">
          <a:xfrm>
            <a:off x="2063750" y="3259138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仿宋_GB2312" pitchFamily="49" charset="-122"/>
              </a:rPr>
              <a:t>例如：删除</a:t>
            </a:r>
            <a:r>
              <a:rPr lang="en-US" altLang="zh-CN">
                <a:latin typeface="仿宋_GB2312" pitchFamily="49" charset="-122"/>
              </a:rPr>
              <a:t>35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5664200" y="4870451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130109" name="AutoShape 61"/>
          <p:cNvSpPr>
            <a:spLocks noChangeArrowheads="1"/>
          </p:cNvSpPr>
          <p:nvPr/>
        </p:nvSpPr>
        <p:spPr bwMode="auto">
          <a:xfrm>
            <a:off x="5664200" y="4868864"/>
            <a:ext cx="647700" cy="358775"/>
          </a:xfrm>
          <a:prstGeom prst="roundRect">
            <a:avLst>
              <a:gd name="adj" fmla="val 34069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39</a:t>
            </a:r>
          </a:p>
        </p:txBody>
      </p:sp>
      <p:sp>
        <p:nvSpPr>
          <p:cNvPr id="85025" name="Text Box 62"/>
          <p:cNvSpPr txBox="1">
            <a:spLocks noChangeArrowheads="1"/>
          </p:cNvSpPr>
          <p:nvPr/>
        </p:nvSpPr>
        <p:spPr bwMode="auto">
          <a:xfrm>
            <a:off x="5665789" y="448945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130111" name="Line 63"/>
          <p:cNvSpPr>
            <a:spLocks noChangeShapeType="1"/>
          </p:cNvSpPr>
          <p:nvPr/>
        </p:nvSpPr>
        <p:spPr bwMode="auto">
          <a:xfrm flipH="1">
            <a:off x="6456363" y="3429000"/>
            <a:ext cx="6477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112" name="Rectangle 64"/>
          <p:cNvSpPr>
            <a:spLocks noChangeArrowheads="1"/>
          </p:cNvSpPr>
          <p:nvPr/>
        </p:nvSpPr>
        <p:spPr bwMode="auto">
          <a:xfrm>
            <a:off x="7032625" y="3213101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不在叶子上的元素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49927" y="4881116"/>
            <a:ext cx="475780" cy="404117"/>
            <a:chOff x="5737696" y="4806648"/>
            <a:chExt cx="475780" cy="40411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797839" y="4825394"/>
              <a:ext cx="415637" cy="385371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5737696" y="4806648"/>
              <a:ext cx="446555" cy="361806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51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00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6.13157E-6 L 6.94444E-6 -0.23117 " pathEditMode="relative" ptsTypes="AA">
                                      <p:cBhvr>
                                        <p:cTn id="24" dur="2000" fill="hold"/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  <p:bldP spid="130061" grpId="0" animBg="1"/>
      <p:bldP spid="130109" grpId="0" animBg="1"/>
      <p:bldP spid="130109" grpId="1" animBg="1"/>
      <p:bldP spid="130109" grpId="2" animBg="1"/>
      <p:bldP spid="130111" grpId="0" animBg="1"/>
      <p:bldP spid="1301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475013" y="738"/>
            <a:ext cx="11079678" cy="68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B-</a:t>
            </a:r>
            <a:r>
              <a:rPr lang="zh-CN" altLang="en-US" sz="2800" dirty="0"/>
              <a:t>树删除元素的方法：</a:t>
            </a:r>
          </a:p>
          <a:p>
            <a:pPr marL="514350" indent="-514350" eaLnBrk="1" hangingPunct="1">
              <a:lnSpc>
                <a:spcPct val="120000"/>
              </a:lnSpc>
              <a:spcBef>
                <a:spcPct val="50000"/>
              </a:spcBef>
              <a:buAutoNum type="arabicParenBoth"/>
            </a:pPr>
            <a:r>
              <a:rPr lang="zh-CN" altLang="en-US" sz="2800" dirty="0"/>
              <a:t>搜索被删除的元素，判断被删除的元素的位置</a:t>
            </a:r>
            <a:endParaRPr lang="en-US" altLang="zh-CN" sz="2800" dirty="0"/>
          </a:p>
          <a:p>
            <a:pPr marL="514350" indent="-514350" eaLnBrk="1" hangingPunct="1">
              <a:lnSpc>
                <a:spcPct val="120000"/>
              </a:lnSpc>
              <a:spcBef>
                <a:spcPct val="50000"/>
              </a:spcBef>
              <a:buAutoNum type="arabicParenBoth"/>
            </a:pPr>
            <a:r>
              <a:rPr lang="zh-CN" altLang="en-US" sz="2800" dirty="0"/>
              <a:t>被删除元素在叶子结点中，则从该叶子结点中删除该元素</a:t>
            </a:r>
            <a:endParaRPr lang="en-US" altLang="zh-CN" sz="2800" dirty="0"/>
          </a:p>
          <a:p>
            <a:pPr marL="514350" indent="-514350" eaLnBrk="1" hangingPunct="1">
              <a:lnSpc>
                <a:spcPct val="120000"/>
              </a:lnSpc>
              <a:spcBef>
                <a:spcPct val="50000"/>
              </a:spcBef>
              <a:buAutoNum type="arabicParenBoth"/>
            </a:pPr>
            <a:r>
              <a:rPr lang="zh-CN" altLang="en-US" sz="2800" dirty="0"/>
              <a:t>如果被删除的元素不在叶子结点中，那么用它的右侧子树上的最小元素取代之（必定在叶子结点中），然后从叶子结点中删除该替代元素。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(4) </a:t>
            </a:r>
            <a:r>
              <a:rPr lang="zh-CN" altLang="en-US" sz="2800" dirty="0"/>
              <a:t>如果删除元素后，当前结点中包含至少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-1</a:t>
            </a:r>
            <a:r>
              <a:rPr lang="zh-CN" altLang="en-US" sz="2800" dirty="0"/>
              <a:t>个元素，删除运算成功结束。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(5)  </a:t>
            </a:r>
            <a:r>
              <a:rPr lang="zh-CN" altLang="en-US" sz="2800" dirty="0"/>
              <a:t>如果删除元素后，发生下溢。处理的方法首先是借元素：如果其左侧兄弟有至少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</a:t>
            </a:r>
            <a:r>
              <a:rPr lang="zh-CN" altLang="en-US" sz="2800" dirty="0"/>
              <a:t>个元素，则可以向其左兄弟“借”一个元素；否则如果其有侧兄弟有多余元素，则向其右侧兄弟借。</a:t>
            </a:r>
          </a:p>
        </p:txBody>
      </p:sp>
    </p:spTree>
    <p:extLst>
      <p:ext uri="{BB962C8B-B14F-4D97-AF65-F5344CB8AC3E}">
        <p14:creationId xmlns:p14="http://schemas.microsoft.com/office/powerpoint/2010/main" val="18829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890649" y="1092243"/>
            <a:ext cx="9642763" cy="39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dirty="0"/>
              <a:t>(6)  </a:t>
            </a:r>
            <a:r>
              <a:rPr lang="zh-CN" altLang="en-US" sz="2800" dirty="0"/>
              <a:t>如果删除元素后，当前结点产生下溢，且左右两侧兄弟结点都只有</a:t>
            </a:r>
            <a:r>
              <a:rPr kumimoji="1"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m/2</a:t>
            </a:r>
            <a:r>
              <a:rPr kumimoji="1" lang="en-US" altLang="zh-CN" sz="28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 -1</a:t>
            </a:r>
            <a:r>
              <a:rPr lang="zh-CN" altLang="en-US" sz="2800" dirty="0"/>
              <a:t>个元素，则只能进行“合并”。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dirty="0"/>
              <a:t>(7)  </a:t>
            </a:r>
            <a:r>
              <a:rPr lang="zh-CN" altLang="en-US" sz="2800" dirty="0"/>
              <a:t>如果由于合并操作，导致根结点中的一个元素被删除，并且该结点只包含一个元素，则其中的元素被删除后，根结点成为不包含任何元素的空结点，那么刚刚合并的那个结点将成为</a:t>
            </a:r>
            <a:r>
              <a:rPr lang="en-US" altLang="zh-CN" sz="2800" dirty="0"/>
              <a:t>B-</a:t>
            </a:r>
            <a:r>
              <a:rPr lang="zh-CN" altLang="en-US" sz="2800" dirty="0"/>
              <a:t>树新的根结点，这时</a:t>
            </a:r>
            <a:r>
              <a:rPr lang="en-US" altLang="zh-CN" sz="2800" dirty="0"/>
              <a:t>B-</a:t>
            </a:r>
            <a:r>
              <a:rPr lang="zh-CN" altLang="en-US" sz="2800" dirty="0"/>
              <a:t>树变矮。</a:t>
            </a:r>
          </a:p>
        </p:txBody>
      </p:sp>
    </p:spTree>
    <p:extLst>
      <p:ext uri="{BB962C8B-B14F-4D97-AF65-F5344CB8AC3E}">
        <p14:creationId xmlns:p14="http://schemas.microsoft.com/office/powerpoint/2010/main" val="30968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2566" y="238431"/>
            <a:ext cx="5353168" cy="2524969"/>
            <a:chOff x="271059" y="3918728"/>
            <a:chExt cx="5353168" cy="2524969"/>
          </a:xfrm>
        </p:grpSpPr>
        <p:sp>
          <p:nvSpPr>
            <p:cNvPr id="56" name="AutoShape 8"/>
            <p:cNvSpPr>
              <a:spLocks noChangeArrowheads="1"/>
            </p:cNvSpPr>
            <p:nvPr/>
          </p:nvSpPr>
          <p:spPr bwMode="auto">
            <a:xfrm>
              <a:off x="2241264" y="3984410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756952" y="4767048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sp>
          <p:nvSpPr>
            <p:cNvPr id="58" name="AutoShape 11"/>
            <p:cNvSpPr>
              <a:spLocks noChangeArrowheads="1"/>
            </p:cNvSpPr>
            <p:nvPr/>
          </p:nvSpPr>
          <p:spPr bwMode="auto">
            <a:xfrm>
              <a:off x="271059" y="5567147"/>
              <a:ext cx="1008057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18 27</a:t>
              </a:r>
            </a:p>
          </p:txBody>
        </p:sp>
        <p:sp>
          <p:nvSpPr>
            <p:cNvPr id="59" name="AutoShape 12"/>
            <p:cNvSpPr>
              <a:spLocks noChangeArrowheads="1"/>
            </p:cNvSpPr>
            <p:nvPr/>
          </p:nvSpPr>
          <p:spPr bwMode="auto">
            <a:xfrm>
              <a:off x="3776725" y="4757523"/>
              <a:ext cx="625128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78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76302" y="5568735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47  53  64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4976527" y="5568735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930364" y="4982947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620427" y="4992473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4328828" y="4992473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1077627" y="4200310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2792128" y="4200310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23"/>
            <p:cNvGrpSpPr>
              <a:grpSpLocks/>
            </p:cNvGrpSpPr>
            <p:nvPr/>
          </p:nvGrpSpPr>
          <p:grpSpPr bwMode="auto">
            <a:xfrm>
              <a:off x="339440" y="5784634"/>
              <a:ext cx="144463" cy="647700"/>
              <a:chOff x="1247" y="1661"/>
              <a:chExt cx="91" cy="408"/>
            </a:xfrm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29"/>
            <p:cNvGrpSpPr>
              <a:grpSpLocks/>
            </p:cNvGrpSpPr>
            <p:nvPr/>
          </p:nvGrpSpPr>
          <p:grpSpPr bwMode="auto">
            <a:xfrm>
              <a:off x="723616" y="5794092"/>
              <a:ext cx="144462" cy="647700"/>
              <a:chOff x="1247" y="1661"/>
              <a:chExt cx="91" cy="408"/>
            </a:xfrm>
          </p:grpSpPr>
          <p:sp>
            <p:nvSpPr>
              <p:cNvPr id="72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3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4" name="Group 32"/>
            <p:cNvGrpSpPr>
              <a:grpSpLocks/>
            </p:cNvGrpSpPr>
            <p:nvPr/>
          </p:nvGrpSpPr>
          <p:grpSpPr bwMode="auto">
            <a:xfrm>
              <a:off x="1130748" y="5795997"/>
              <a:ext cx="144462" cy="647700"/>
              <a:chOff x="1247" y="1661"/>
              <a:chExt cx="91" cy="408"/>
            </a:xfrm>
          </p:grpSpPr>
          <p:sp>
            <p:nvSpPr>
              <p:cNvPr id="75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Group 41"/>
            <p:cNvGrpSpPr>
              <a:grpSpLocks/>
            </p:cNvGrpSpPr>
            <p:nvPr/>
          </p:nvGrpSpPr>
          <p:grpSpPr bwMode="auto">
            <a:xfrm>
              <a:off x="5030502" y="5784634"/>
              <a:ext cx="144462" cy="647700"/>
              <a:chOff x="1247" y="1661"/>
              <a:chExt cx="91" cy="408"/>
            </a:xfrm>
          </p:grpSpPr>
          <p:sp>
            <p:nvSpPr>
              <p:cNvPr id="84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5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" name="Group 44"/>
            <p:cNvGrpSpPr>
              <a:grpSpLocks/>
            </p:cNvGrpSpPr>
            <p:nvPr/>
          </p:nvGrpSpPr>
          <p:grpSpPr bwMode="auto">
            <a:xfrm>
              <a:off x="5462302" y="5784634"/>
              <a:ext cx="144462" cy="647700"/>
              <a:chOff x="1247" y="1661"/>
              <a:chExt cx="91" cy="408"/>
            </a:xfrm>
          </p:grpSpPr>
          <p:sp>
            <p:nvSpPr>
              <p:cNvPr id="87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88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9" name="Group 47"/>
            <p:cNvGrpSpPr>
              <a:grpSpLocks/>
            </p:cNvGrpSpPr>
            <p:nvPr/>
          </p:nvGrpSpPr>
          <p:grpSpPr bwMode="auto">
            <a:xfrm>
              <a:off x="3204877" y="5784634"/>
              <a:ext cx="144462" cy="647700"/>
              <a:chOff x="1247" y="1661"/>
              <a:chExt cx="91" cy="408"/>
            </a:xfrm>
          </p:grpSpPr>
          <p:sp>
            <p:nvSpPr>
              <p:cNvPr id="90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1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" name="Group 50"/>
            <p:cNvGrpSpPr>
              <a:grpSpLocks/>
            </p:cNvGrpSpPr>
            <p:nvPr/>
          </p:nvGrpSpPr>
          <p:grpSpPr bwMode="auto">
            <a:xfrm>
              <a:off x="3636677" y="5784634"/>
              <a:ext cx="144462" cy="647700"/>
              <a:chOff x="1247" y="1661"/>
              <a:chExt cx="91" cy="408"/>
            </a:xfrm>
          </p:grpSpPr>
          <p:sp>
            <p:nvSpPr>
              <p:cNvPr id="93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4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" name="Group 53"/>
            <p:cNvGrpSpPr>
              <a:grpSpLocks/>
            </p:cNvGrpSpPr>
            <p:nvPr/>
          </p:nvGrpSpPr>
          <p:grpSpPr bwMode="auto">
            <a:xfrm>
              <a:off x="4068415" y="5794092"/>
              <a:ext cx="144462" cy="647700"/>
              <a:chOff x="1247" y="1661"/>
              <a:chExt cx="91" cy="408"/>
            </a:xfrm>
          </p:grpSpPr>
          <p:sp>
            <p:nvSpPr>
              <p:cNvPr id="96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Group 56"/>
            <p:cNvGrpSpPr>
              <a:grpSpLocks/>
            </p:cNvGrpSpPr>
            <p:nvPr/>
          </p:nvGrpSpPr>
          <p:grpSpPr bwMode="auto">
            <a:xfrm>
              <a:off x="4525677" y="5784634"/>
              <a:ext cx="144462" cy="647700"/>
              <a:chOff x="1247" y="1661"/>
              <a:chExt cx="91" cy="408"/>
            </a:xfrm>
          </p:grpSpPr>
          <p:sp>
            <p:nvSpPr>
              <p:cNvPr id="99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0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2304953" y="391872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10878" y="405494"/>
            <a:ext cx="5284787" cy="2457382"/>
            <a:chOff x="2720007" y="255279"/>
            <a:chExt cx="5284787" cy="2457382"/>
          </a:xfrm>
        </p:grpSpPr>
        <p:sp>
          <p:nvSpPr>
            <p:cNvPr id="111" name="AutoShape 8"/>
            <p:cNvSpPr>
              <a:spLocks noChangeArrowheads="1"/>
            </p:cNvSpPr>
            <p:nvPr/>
          </p:nvSpPr>
          <p:spPr bwMode="auto">
            <a:xfrm>
              <a:off x="4621831" y="255279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3137519" y="1037917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113" name="AutoShape 10"/>
            <p:cNvSpPr>
              <a:spLocks noChangeArrowheads="1"/>
            </p:cNvSpPr>
            <p:nvPr/>
          </p:nvSpPr>
          <p:spPr bwMode="auto">
            <a:xfrm>
              <a:off x="2720007" y="1868723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sp>
          <p:nvSpPr>
            <p:cNvPr id="114" name="AutoShape 11"/>
            <p:cNvSpPr>
              <a:spLocks noChangeArrowheads="1"/>
            </p:cNvSpPr>
            <p:nvPr/>
          </p:nvSpPr>
          <p:spPr bwMode="auto">
            <a:xfrm>
              <a:off x="3613769" y="1841192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27</a:t>
              </a:r>
            </a:p>
          </p:txBody>
        </p:sp>
        <p:sp>
          <p:nvSpPr>
            <p:cNvPr id="115" name="AutoShape 12"/>
            <p:cNvSpPr>
              <a:spLocks noChangeArrowheads="1"/>
            </p:cNvSpPr>
            <p:nvPr/>
          </p:nvSpPr>
          <p:spPr bwMode="auto">
            <a:xfrm>
              <a:off x="5774357" y="1028392"/>
              <a:ext cx="1008063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78</a:t>
              </a:r>
            </a:p>
          </p:txBody>
        </p:sp>
        <p:sp>
          <p:nvSpPr>
            <p:cNvPr id="116" name="AutoShape 14"/>
            <p:cNvSpPr>
              <a:spLocks noChangeArrowheads="1"/>
            </p:cNvSpPr>
            <p:nvPr/>
          </p:nvSpPr>
          <p:spPr bwMode="auto">
            <a:xfrm>
              <a:off x="5556869" y="1839604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47  53  64</a:t>
              </a:r>
            </a:p>
          </p:txBody>
        </p:sp>
        <p:sp>
          <p:nvSpPr>
            <p:cNvPr id="117" name="AutoShape 15"/>
            <p:cNvSpPr>
              <a:spLocks noChangeArrowheads="1"/>
            </p:cNvSpPr>
            <p:nvPr/>
          </p:nvSpPr>
          <p:spPr bwMode="auto">
            <a:xfrm>
              <a:off x="7357094" y="1839604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>
              <a:off x="6050171" y="1263341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3000994" y="1263342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3685206" y="1263341"/>
              <a:ext cx="247650" cy="565150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20"/>
            <p:cNvSpPr>
              <a:spLocks/>
            </p:cNvSpPr>
            <p:nvPr/>
          </p:nvSpPr>
          <p:spPr bwMode="auto">
            <a:xfrm>
              <a:off x="6709395" y="1263342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21"/>
            <p:cNvSpPr>
              <a:spLocks/>
            </p:cNvSpPr>
            <p:nvPr/>
          </p:nvSpPr>
          <p:spPr bwMode="auto">
            <a:xfrm>
              <a:off x="3458194" y="471179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22"/>
            <p:cNvSpPr>
              <a:spLocks/>
            </p:cNvSpPr>
            <p:nvPr/>
          </p:nvSpPr>
          <p:spPr bwMode="auto">
            <a:xfrm>
              <a:off x="5172695" y="471179"/>
              <a:ext cx="1125537" cy="557213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2720007" y="2055503"/>
              <a:ext cx="144463" cy="647700"/>
              <a:chOff x="1247" y="1661"/>
              <a:chExt cx="91" cy="408"/>
            </a:xfrm>
          </p:grpSpPr>
          <p:sp>
            <p:nvSpPr>
              <p:cNvPr id="158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9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6" name="Group 29"/>
            <p:cNvGrpSpPr>
              <a:grpSpLocks/>
            </p:cNvGrpSpPr>
            <p:nvPr/>
          </p:nvGrpSpPr>
          <p:grpSpPr bwMode="auto">
            <a:xfrm>
              <a:off x="3661394" y="2055503"/>
              <a:ext cx="144462" cy="647700"/>
              <a:chOff x="1247" y="1661"/>
              <a:chExt cx="91" cy="408"/>
            </a:xfrm>
          </p:grpSpPr>
          <p:sp>
            <p:nvSpPr>
              <p:cNvPr id="156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7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" name="Group 32"/>
            <p:cNvGrpSpPr>
              <a:grpSpLocks/>
            </p:cNvGrpSpPr>
            <p:nvPr/>
          </p:nvGrpSpPr>
          <p:grpSpPr bwMode="auto">
            <a:xfrm>
              <a:off x="4093194" y="2055503"/>
              <a:ext cx="144462" cy="647700"/>
              <a:chOff x="1247" y="1661"/>
              <a:chExt cx="91" cy="408"/>
            </a:xfrm>
          </p:grpSpPr>
          <p:sp>
            <p:nvSpPr>
              <p:cNvPr id="154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55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" name="Group 41"/>
            <p:cNvGrpSpPr>
              <a:grpSpLocks/>
            </p:cNvGrpSpPr>
            <p:nvPr/>
          </p:nvGrpSpPr>
          <p:grpSpPr bwMode="auto">
            <a:xfrm>
              <a:off x="7411069" y="2055503"/>
              <a:ext cx="144462" cy="647700"/>
              <a:chOff x="1247" y="1661"/>
              <a:chExt cx="91" cy="408"/>
            </a:xfrm>
          </p:grpSpPr>
          <p:sp>
            <p:nvSpPr>
              <p:cNvPr id="148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9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44"/>
            <p:cNvGrpSpPr>
              <a:grpSpLocks/>
            </p:cNvGrpSpPr>
            <p:nvPr/>
          </p:nvGrpSpPr>
          <p:grpSpPr bwMode="auto">
            <a:xfrm>
              <a:off x="7842869" y="2055503"/>
              <a:ext cx="144462" cy="647700"/>
              <a:chOff x="1247" y="1661"/>
              <a:chExt cx="91" cy="408"/>
            </a:xfrm>
          </p:grpSpPr>
          <p:sp>
            <p:nvSpPr>
              <p:cNvPr id="146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7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" name="Group 47"/>
            <p:cNvGrpSpPr>
              <a:grpSpLocks/>
            </p:cNvGrpSpPr>
            <p:nvPr/>
          </p:nvGrpSpPr>
          <p:grpSpPr bwMode="auto">
            <a:xfrm>
              <a:off x="5585444" y="2055503"/>
              <a:ext cx="144462" cy="647700"/>
              <a:chOff x="1247" y="1661"/>
              <a:chExt cx="91" cy="408"/>
            </a:xfrm>
          </p:grpSpPr>
          <p:sp>
            <p:nvSpPr>
              <p:cNvPr id="144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5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Group 50"/>
            <p:cNvGrpSpPr>
              <a:grpSpLocks/>
            </p:cNvGrpSpPr>
            <p:nvPr/>
          </p:nvGrpSpPr>
          <p:grpSpPr bwMode="auto">
            <a:xfrm>
              <a:off x="6017244" y="2055503"/>
              <a:ext cx="144462" cy="647700"/>
              <a:chOff x="1247" y="1661"/>
              <a:chExt cx="91" cy="408"/>
            </a:xfrm>
          </p:grpSpPr>
          <p:sp>
            <p:nvSpPr>
              <p:cNvPr id="142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3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" name="Group 53"/>
            <p:cNvGrpSpPr>
              <a:grpSpLocks/>
            </p:cNvGrpSpPr>
            <p:nvPr/>
          </p:nvGrpSpPr>
          <p:grpSpPr bwMode="auto">
            <a:xfrm>
              <a:off x="6448982" y="2064961"/>
              <a:ext cx="144462" cy="647700"/>
              <a:chOff x="1247" y="1661"/>
              <a:chExt cx="91" cy="408"/>
            </a:xfrm>
          </p:grpSpPr>
          <p:sp>
            <p:nvSpPr>
              <p:cNvPr id="140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41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" name="Group 56"/>
            <p:cNvGrpSpPr>
              <a:grpSpLocks/>
            </p:cNvGrpSpPr>
            <p:nvPr/>
          </p:nvGrpSpPr>
          <p:grpSpPr bwMode="auto">
            <a:xfrm>
              <a:off x="6906244" y="2055503"/>
              <a:ext cx="144462" cy="647700"/>
              <a:chOff x="1247" y="1661"/>
              <a:chExt cx="91" cy="408"/>
            </a:xfrm>
          </p:grpSpPr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39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37229" y="3847476"/>
            <a:ext cx="5353168" cy="2459287"/>
            <a:chOff x="337229" y="3847476"/>
            <a:chExt cx="5353168" cy="2459287"/>
          </a:xfrm>
        </p:grpSpPr>
        <p:sp>
          <p:nvSpPr>
            <p:cNvPr id="160" name="AutoShape 8"/>
            <p:cNvSpPr>
              <a:spLocks noChangeArrowheads="1"/>
            </p:cNvSpPr>
            <p:nvPr/>
          </p:nvSpPr>
          <p:spPr bwMode="auto">
            <a:xfrm>
              <a:off x="2307434" y="3847476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sp>
          <p:nvSpPr>
            <p:cNvPr id="161" name="AutoShape 9"/>
            <p:cNvSpPr>
              <a:spLocks noChangeArrowheads="1"/>
            </p:cNvSpPr>
            <p:nvPr/>
          </p:nvSpPr>
          <p:spPr bwMode="auto">
            <a:xfrm>
              <a:off x="823121" y="4630114"/>
              <a:ext cx="3644901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dirty="0"/>
            </a:p>
          </p:txBody>
        </p:sp>
        <p:sp>
          <p:nvSpPr>
            <p:cNvPr id="162" name="AutoShape 11"/>
            <p:cNvSpPr>
              <a:spLocks noChangeArrowheads="1"/>
            </p:cNvSpPr>
            <p:nvPr/>
          </p:nvSpPr>
          <p:spPr bwMode="auto">
            <a:xfrm>
              <a:off x="337229" y="5430213"/>
              <a:ext cx="1008057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18 27</a:t>
              </a:r>
            </a:p>
          </p:txBody>
        </p:sp>
        <p:sp>
          <p:nvSpPr>
            <p:cNvPr id="163" name="AutoShape 12"/>
            <p:cNvSpPr>
              <a:spLocks noChangeArrowheads="1"/>
            </p:cNvSpPr>
            <p:nvPr/>
          </p:nvSpPr>
          <p:spPr bwMode="auto">
            <a:xfrm>
              <a:off x="3842895" y="4620589"/>
              <a:ext cx="625128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78</a:t>
              </a:r>
            </a:p>
          </p:txBody>
        </p:sp>
        <p:sp>
          <p:nvSpPr>
            <p:cNvPr id="164" name="AutoShape 14"/>
            <p:cNvSpPr>
              <a:spLocks noChangeArrowheads="1"/>
            </p:cNvSpPr>
            <p:nvPr/>
          </p:nvSpPr>
          <p:spPr bwMode="auto">
            <a:xfrm>
              <a:off x="3242472" y="5431801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47  53  64</a:t>
              </a:r>
            </a:p>
          </p:txBody>
        </p:sp>
        <p:sp>
          <p:nvSpPr>
            <p:cNvPr id="165" name="AutoShape 15"/>
            <p:cNvSpPr>
              <a:spLocks noChangeArrowheads="1"/>
            </p:cNvSpPr>
            <p:nvPr/>
          </p:nvSpPr>
          <p:spPr bwMode="auto">
            <a:xfrm>
              <a:off x="5042697" y="5431801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66" name="Line 16"/>
            <p:cNvSpPr>
              <a:spLocks noChangeShapeType="1"/>
            </p:cNvSpPr>
            <p:nvPr/>
          </p:nvSpPr>
          <p:spPr bwMode="auto">
            <a:xfrm>
              <a:off x="3996534" y="4846013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"/>
            <p:cNvSpPr>
              <a:spLocks/>
            </p:cNvSpPr>
            <p:nvPr/>
          </p:nvSpPr>
          <p:spPr bwMode="auto">
            <a:xfrm>
              <a:off x="686597" y="4855539"/>
              <a:ext cx="252412" cy="573087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20"/>
            <p:cNvSpPr>
              <a:spLocks/>
            </p:cNvSpPr>
            <p:nvPr/>
          </p:nvSpPr>
          <p:spPr bwMode="auto">
            <a:xfrm>
              <a:off x="4394998" y="4855539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21"/>
            <p:cNvSpPr>
              <a:spLocks/>
            </p:cNvSpPr>
            <p:nvPr/>
          </p:nvSpPr>
          <p:spPr bwMode="auto">
            <a:xfrm>
              <a:off x="1143797" y="4063376"/>
              <a:ext cx="1282700" cy="557213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1" name="Group 23"/>
            <p:cNvGrpSpPr>
              <a:grpSpLocks/>
            </p:cNvGrpSpPr>
            <p:nvPr/>
          </p:nvGrpSpPr>
          <p:grpSpPr bwMode="auto">
            <a:xfrm>
              <a:off x="405610" y="5647700"/>
              <a:ext cx="144463" cy="647700"/>
              <a:chOff x="1247" y="1661"/>
              <a:chExt cx="91" cy="408"/>
            </a:xfrm>
          </p:grpSpPr>
          <p:sp>
            <p:nvSpPr>
              <p:cNvPr id="172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73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" name="Group 29"/>
            <p:cNvGrpSpPr>
              <a:grpSpLocks/>
            </p:cNvGrpSpPr>
            <p:nvPr/>
          </p:nvGrpSpPr>
          <p:grpSpPr bwMode="auto">
            <a:xfrm>
              <a:off x="789786" y="5657158"/>
              <a:ext cx="144462" cy="647700"/>
              <a:chOff x="1247" y="1661"/>
              <a:chExt cx="91" cy="408"/>
            </a:xfrm>
          </p:grpSpPr>
          <p:sp>
            <p:nvSpPr>
              <p:cNvPr id="175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76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7" name="Group 32"/>
            <p:cNvGrpSpPr>
              <a:grpSpLocks/>
            </p:cNvGrpSpPr>
            <p:nvPr/>
          </p:nvGrpSpPr>
          <p:grpSpPr bwMode="auto">
            <a:xfrm>
              <a:off x="1196918" y="5659063"/>
              <a:ext cx="144462" cy="647700"/>
              <a:chOff x="1247" y="1661"/>
              <a:chExt cx="91" cy="408"/>
            </a:xfrm>
          </p:grpSpPr>
          <p:sp>
            <p:nvSpPr>
              <p:cNvPr id="178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79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41"/>
            <p:cNvGrpSpPr>
              <a:grpSpLocks/>
            </p:cNvGrpSpPr>
            <p:nvPr/>
          </p:nvGrpSpPr>
          <p:grpSpPr bwMode="auto">
            <a:xfrm>
              <a:off x="5096672" y="5647700"/>
              <a:ext cx="144462" cy="647700"/>
              <a:chOff x="1247" y="1661"/>
              <a:chExt cx="91" cy="408"/>
            </a:xfrm>
          </p:grpSpPr>
          <p:sp>
            <p:nvSpPr>
              <p:cNvPr id="181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82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44"/>
            <p:cNvGrpSpPr>
              <a:grpSpLocks/>
            </p:cNvGrpSpPr>
            <p:nvPr/>
          </p:nvGrpSpPr>
          <p:grpSpPr bwMode="auto">
            <a:xfrm>
              <a:off x="5528472" y="5647700"/>
              <a:ext cx="144462" cy="647700"/>
              <a:chOff x="1247" y="1661"/>
              <a:chExt cx="91" cy="408"/>
            </a:xfrm>
          </p:grpSpPr>
          <p:sp>
            <p:nvSpPr>
              <p:cNvPr id="184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85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6" name="Group 47"/>
            <p:cNvGrpSpPr>
              <a:grpSpLocks/>
            </p:cNvGrpSpPr>
            <p:nvPr/>
          </p:nvGrpSpPr>
          <p:grpSpPr bwMode="auto">
            <a:xfrm>
              <a:off x="3271047" y="5647700"/>
              <a:ext cx="144462" cy="647700"/>
              <a:chOff x="1247" y="1661"/>
              <a:chExt cx="91" cy="408"/>
            </a:xfrm>
          </p:grpSpPr>
          <p:sp>
            <p:nvSpPr>
              <p:cNvPr id="187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88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9" name="Group 50"/>
            <p:cNvGrpSpPr>
              <a:grpSpLocks/>
            </p:cNvGrpSpPr>
            <p:nvPr/>
          </p:nvGrpSpPr>
          <p:grpSpPr bwMode="auto">
            <a:xfrm>
              <a:off x="3702847" y="5647700"/>
              <a:ext cx="144462" cy="647700"/>
              <a:chOff x="1247" y="1661"/>
              <a:chExt cx="91" cy="408"/>
            </a:xfrm>
          </p:grpSpPr>
          <p:sp>
            <p:nvSpPr>
              <p:cNvPr id="190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91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53"/>
            <p:cNvGrpSpPr>
              <a:grpSpLocks/>
            </p:cNvGrpSpPr>
            <p:nvPr/>
          </p:nvGrpSpPr>
          <p:grpSpPr bwMode="auto">
            <a:xfrm>
              <a:off x="4134585" y="5657158"/>
              <a:ext cx="144462" cy="647700"/>
              <a:chOff x="1247" y="1661"/>
              <a:chExt cx="91" cy="408"/>
            </a:xfrm>
          </p:grpSpPr>
          <p:sp>
            <p:nvSpPr>
              <p:cNvPr id="193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94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" name="Group 56"/>
            <p:cNvGrpSpPr>
              <a:grpSpLocks/>
            </p:cNvGrpSpPr>
            <p:nvPr/>
          </p:nvGrpSpPr>
          <p:grpSpPr bwMode="auto">
            <a:xfrm>
              <a:off x="4591847" y="5647700"/>
              <a:ext cx="144462" cy="647700"/>
              <a:chOff x="1247" y="1661"/>
              <a:chExt cx="91" cy="408"/>
            </a:xfrm>
          </p:grpSpPr>
          <p:sp>
            <p:nvSpPr>
              <p:cNvPr id="196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97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8" name="矩形 197"/>
          <p:cNvSpPr/>
          <p:nvPr/>
        </p:nvSpPr>
        <p:spPr>
          <a:xfrm>
            <a:off x="2371123" y="378179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86481" y="4219214"/>
            <a:ext cx="3665528" cy="1674744"/>
            <a:chOff x="7946193" y="4695796"/>
            <a:chExt cx="3665528" cy="1674744"/>
          </a:xfrm>
        </p:grpSpPr>
        <p:sp>
          <p:nvSpPr>
            <p:cNvPr id="200" name="AutoShape 9"/>
            <p:cNvSpPr>
              <a:spLocks noChangeArrowheads="1"/>
            </p:cNvSpPr>
            <p:nvPr/>
          </p:nvSpPr>
          <p:spPr bwMode="auto">
            <a:xfrm>
              <a:off x="9259170" y="4695796"/>
              <a:ext cx="1130176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35  78</a:t>
              </a:r>
            </a:p>
          </p:txBody>
        </p:sp>
        <p:sp>
          <p:nvSpPr>
            <p:cNvPr id="201" name="AutoShape 11"/>
            <p:cNvSpPr>
              <a:spLocks noChangeArrowheads="1"/>
            </p:cNvSpPr>
            <p:nvPr/>
          </p:nvSpPr>
          <p:spPr bwMode="auto">
            <a:xfrm>
              <a:off x="7946193" y="5461002"/>
              <a:ext cx="1008057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18 27</a:t>
              </a:r>
            </a:p>
          </p:txBody>
        </p:sp>
        <p:sp>
          <p:nvSpPr>
            <p:cNvPr id="203" name="AutoShape 14"/>
            <p:cNvSpPr>
              <a:spLocks noChangeArrowheads="1"/>
            </p:cNvSpPr>
            <p:nvPr/>
          </p:nvSpPr>
          <p:spPr bwMode="auto">
            <a:xfrm>
              <a:off x="9163796" y="5497483"/>
              <a:ext cx="15113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47  53  64</a:t>
              </a:r>
            </a:p>
          </p:txBody>
        </p:sp>
        <p:sp>
          <p:nvSpPr>
            <p:cNvPr id="204" name="AutoShape 15"/>
            <p:cNvSpPr>
              <a:spLocks noChangeArrowheads="1"/>
            </p:cNvSpPr>
            <p:nvPr/>
          </p:nvSpPr>
          <p:spPr bwMode="auto">
            <a:xfrm>
              <a:off x="10964021" y="5497483"/>
              <a:ext cx="647700" cy="358775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205" name="Line 16"/>
            <p:cNvSpPr>
              <a:spLocks noChangeShapeType="1"/>
            </p:cNvSpPr>
            <p:nvPr/>
          </p:nvSpPr>
          <p:spPr bwMode="auto">
            <a:xfrm>
              <a:off x="9917858" y="4911695"/>
              <a:ext cx="0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8295560" y="4902170"/>
              <a:ext cx="1075285" cy="557245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10316322" y="4921221"/>
              <a:ext cx="987425" cy="573087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9" name="Group 23"/>
            <p:cNvGrpSpPr>
              <a:grpSpLocks/>
            </p:cNvGrpSpPr>
            <p:nvPr/>
          </p:nvGrpSpPr>
          <p:grpSpPr bwMode="auto">
            <a:xfrm>
              <a:off x="8014574" y="5678489"/>
              <a:ext cx="144463" cy="647700"/>
              <a:chOff x="1247" y="1661"/>
              <a:chExt cx="91" cy="408"/>
            </a:xfrm>
          </p:grpSpPr>
          <p:sp>
            <p:nvSpPr>
              <p:cNvPr id="210" name="Rectangle 2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11" name="Line 2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2" name="Group 29"/>
            <p:cNvGrpSpPr>
              <a:grpSpLocks/>
            </p:cNvGrpSpPr>
            <p:nvPr/>
          </p:nvGrpSpPr>
          <p:grpSpPr bwMode="auto">
            <a:xfrm>
              <a:off x="8398750" y="5687947"/>
              <a:ext cx="144462" cy="647700"/>
              <a:chOff x="1247" y="1661"/>
              <a:chExt cx="91" cy="408"/>
            </a:xfrm>
          </p:grpSpPr>
          <p:sp>
            <p:nvSpPr>
              <p:cNvPr id="213" name="Rectangle 3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14" name="Line 3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" name="Group 32"/>
            <p:cNvGrpSpPr>
              <a:grpSpLocks/>
            </p:cNvGrpSpPr>
            <p:nvPr/>
          </p:nvGrpSpPr>
          <p:grpSpPr bwMode="auto">
            <a:xfrm>
              <a:off x="8805882" y="5689852"/>
              <a:ext cx="144462" cy="647700"/>
              <a:chOff x="1247" y="1661"/>
              <a:chExt cx="91" cy="408"/>
            </a:xfrm>
          </p:grpSpPr>
          <p:sp>
            <p:nvSpPr>
              <p:cNvPr id="216" name="Rectangle 3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17" name="Line 3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" name="Group 41"/>
            <p:cNvGrpSpPr>
              <a:grpSpLocks/>
            </p:cNvGrpSpPr>
            <p:nvPr/>
          </p:nvGrpSpPr>
          <p:grpSpPr bwMode="auto">
            <a:xfrm>
              <a:off x="11017996" y="5713382"/>
              <a:ext cx="144462" cy="647700"/>
              <a:chOff x="1247" y="1661"/>
              <a:chExt cx="91" cy="408"/>
            </a:xfrm>
          </p:grpSpPr>
          <p:sp>
            <p:nvSpPr>
              <p:cNvPr id="219" name="Rectangle 4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20" name="Line 4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1" name="Group 44"/>
            <p:cNvGrpSpPr>
              <a:grpSpLocks/>
            </p:cNvGrpSpPr>
            <p:nvPr/>
          </p:nvGrpSpPr>
          <p:grpSpPr bwMode="auto">
            <a:xfrm>
              <a:off x="11449796" y="5713382"/>
              <a:ext cx="144462" cy="647700"/>
              <a:chOff x="1247" y="1661"/>
              <a:chExt cx="91" cy="408"/>
            </a:xfrm>
          </p:grpSpPr>
          <p:sp>
            <p:nvSpPr>
              <p:cNvPr id="222" name="Rectangle 4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23" name="Line 4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4" name="Group 47"/>
            <p:cNvGrpSpPr>
              <a:grpSpLocks/>
            </p:cNvGrpSpPr>
            <p:nvPr/>
          </p:nvGrpSpPr>
          <p:grpSpPr bwMode="auto">
            <a:xfrm>
              <a:off x="9192371" y="5713382"/>
              <a:ext cx="144462" cy="647700"/>
              <a:chOff x="1247" y="1661"/>
              <a:chExt cx="91" cy="408"/>
            </a:xfrm>
          </p:grpSpPr>
          <p:sp>
            <p:nvSpPr>
              <p:cNvPr id="225" name="Rectangle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26" name="Line 4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7" name="Group 50"/>
            <p:cNvGrpSpPr>
              <a:grpSpLocks/>
            </p:cNvGrpSpPr>
            <p:nvPr/>
          </p:nvGrpSpPr>
          <p:grpSpPr bwMode="auto">
            <a:xfrm>
              <a:off x="9624171" y="5713382"/>
              <a:ext cx="144462" cy="647700"/>
              <a:chOff x="1247" y="1661"/>
              <a:chExt cx="91" cy="408"/>
            </a:xfrm>
          </p:grpSpPr>
          <p:sp>
            <p:nvSpPr>
              <p:cNvPr id="228" name="Rectangle 5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29" name="Line 5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0" name="Group 53"/>
            <p:cNvGrpSpPr>
              <a:grpSpLocks/>
            </p:cNvGrpSpPr>
            <p:nvPr/>
          </p:nvGrpSpPr>
          <p:grpSpPr bwMode="auto">
            <a:xfrm>
              <a:off x="10055909" y="5722840"/>
              <a:ext cx="144462" cy="647700"/>
              <a:chOff x="1247" y="1661"/>
              <a:chExt cx="91" cy="408"/>
            </a:xfrm>
          </p:grpSpPr>
          <p:sp>
            <p:nvSpPr>
              <p:cNvPr id="231" name="Rectangle 5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32" name="Line 5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3" name="Group 56"/>
            <p:cNvGrpSpPr>
              <a:grpSpLocks/>
            </p:cNvGrpSpPr>
            <p:nvPr/>
          </p:nvGrpSpPr>
          <p:grpSpPr bwMode="auto">
            <a:xfrm>
              <a:off x="10513171" y="5713382"/>
              <a:ext cx="144462" cy="647700"/>
              <a:chOff x="1247" y="1661"/>
              <a:chExt cx="91" cy="408"/>
            </a:xfrm>
          </p:grpSpPr>
          <p:sp>
            <p:nvSpPr>
              <p:cNvPr id="234" name="Rectangle 5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235" name="Line 5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190005" y="3633849"/>
            <a:ext cx="5878286" cy="2968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41 0.00625 L -0.12122 0.1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419033" y="850538"/>
            <a:ext cx="5327650" cy="2447925"/>
            <a:chOff x="1247" y="527"/>
            <a:chExt cx="3356" cy="1542"/>
          </a:xfrm>
        </p:grpSpPr>
        <p:sp>
          <p:nvSpPr>
            <p:cNvPr id="3" name="AutoShape 9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5" name="AutoShape 11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10" name="AutoShape 16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46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37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40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43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40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46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38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52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5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55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32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58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30" name="Rectangle 5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381663" y="3820493"/>
            <a:ext cx="921189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/>
              <a:t>依次删除</a:t>
            </a:r>
            <a:r>
              <a:rPr lang="en-US" altLang="zh-CN" sz="3600" dirty="0"/>
              <a:t>4</a:t>
            </a:r>
            <a:r>
              <a:rPr lang="zh-CN" altLang="en-US" sz="3600" dirty="0"/>
              <a:t>阶</a:t>
            </a:r>
            <a:r>
              <a:rPr lang="en-US" altLang="zh-CN" sz="3600" dirty="0"/>
              <a:t>-B</a:t>
            </a:r>
            <a:r>
              <a:rPr lang="zh-CN" altLang="en-US" sz="3600" dirty="0"/>
              <a:t>树元素关键字：</a:t>
            </a:r>
            <a:endParaRPr lang="en-US" altLang="zh-CN" sz="36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/>
              <a:t>64,99,78,43,35,27,18</a:t>
            </a:r>
            <a:endParaRPr lang="zh-CN" altLang="en-US" sz="3600" dirty="0">
              <a:solidFill>
                <a:srgbClr val="FFFF00"/>
              </a:solidFill>
              <a:latin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065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419033" y="850538"/>
            <a:ext cx="5327650" cy="2447925"/>
            <a:chOff x="1247" y="527"/>
            <a:chExt cx="3356" cy="1542"/>
          </a:xfrm>
        </p:grpSpPr>
        <p:sp>
          <p:nvSpPr>
            <p:cNvPr id="3" name="AutoShape 9"/>
            <p:cNvSpPr>
              <a:spLocks noChangeArrowheads="1"/>
            </p:cNvSpPr>
            <p:nvPr/>
          </p:nvSpPr>
          <p:spPr bwMode="auto">
            <a:xfrm>
              <a:off x="2472" y="527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35</a:t>
              </a: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1537" y="1020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5" name="AutoShape 11"/>
            <p:cNvSpPr>
              <a:spLocks noChangeArrowheads="1"/>
            </p:cNvSpPr>
            <p:nvPr/>
          </p:nvSpPr>
          <p:spPr bwMode="auto">
            <a:xfrm>
              <a:off x="124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1837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27</a:t>
              </a: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3198" y="1014"/>
              <a:ext cx="635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43  78</a:t>
              </a: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472" y="1526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39</a:t>
              </a:r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3061" y="1525"/>
              <a:ext cx="952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47  53  64</a:t>
              </a:r>
            </a:p>
          </p:txBody>
        </p:sp>
        <p:sp>
          <p:nvSpPr>
            <p:cNvPr id="10" name="AutoShape 16"/>
            <p:cNvSpPr>
              <a:spLocks noChangeArrowheads="1"/>
            </p:cNvSpPr>
            <p:nvPr/>
          </p:nvSpPr>
          <p:spPr bwMode="auto">
            <a:xfrm>
              <a:off x="4195" y="1525"/>
              <a:ext cx="408" cy="226"/>
            </a:xfrm>
            <a:prstGeom prst="roundRect">
              <a:avLst>
                <a:gd name="adj" fmla="val 340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99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536" y="115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1451" y="1162"/>
              <a:ext cx="159" cy="361"/>
            </a:xfrm>
            <a:custGeom>
              <a:avLst/>
              <a:gdLst>
                <a:gd name="T0" fmla="*/ 159 w 159"/>
                <a:gd name="T1" fmla="*/ 0 h 361"/>
                <a:gd name="T2" fmla="*/ 0 w 159"/>
                <a:gd name="T3" fmla="*/ 361 h 361"/>
                <a:gd name="T4" fmla="*/ 0 60000 65536"/>
                <a:gd name="T5" fmla="*/ 0 60000 65536"/>
                <a:gd name="T6" fmla="*/ 0 w 159"/>
                <a:gd name="T7" fmla="*/ 0 h 361"/>
                <a:gd name="T8" fmla="*/ 159 w 159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61">
                  <a:moveTo>
                    <a:pt x="159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1882" y="1162"/>
              <a:ext cx="156" cy="356"/>
            </a:xfrm>
            <a:custGeom>
              <a:avLst/>
              <a:gdLst>
                <a:gd name="T0" fmla="*/ 0 w 156"/>
                <a:gd name="T1" fmla="*/ 0 h 356"/>
                <a:gd name="T2" fmla="*/ 156 w 156"/>
                <a:gd name="T3" fmla="*/ 356 h 356"/>
                <a:gd name="T4" fmla="*/ 0 60000 65536"/>
                <a:gd name="T5" fmla="*/ 0 60000 65536"/>
                <a:gd name="T6" fmla="*/ 0 w 156"/>
                <a:gd name="T7" fmla="*/ 0 h 356"/>
                <a:gd name="T8" fmla="*/ 156 w 156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56">
                  <a:moveTo>
                    <a:pt x="0" y="0"/>
                  </a:moveTo>
                  <a:lnTo>
                    <a:pt x="15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2670" y="1162"/>
              <a:ext cx="573" cy="361"/>
            </a:xfrm>
            <a:custGeom>
              <a:avLst/>
              <a:gdLst>
                <a:gd name="T0" fmla="*/ 573 w 573"/>
                <a:gd name="T1" fmla="*/ 0 h 361"/>
                <a:gd name="T2" fmla="*/ 0 w 573"/>
                <a:gd name="T3" fmla="*/ 361 h 361"/>
                <a:gd name="T4" fmla="*/ 0 60000 65536"/>
                <a:gd name="T5" fmla="*/ 0 60000 65536"/>
                <a:gd name="T6" fmla="*/ 0 w 573"/>
                <a:gd name="T7" fmla="*/ 0 h 361"/>
                <a:gd name="T8" fmla="*/ 573 w 573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3" h="361">
                  <a:moveTo>
                    <a:pt x="573" y="0"/>
                  </a:moveTo>
                  <a:lnTo>
                    <a:pt x="0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3787" y="1162"/>
              <a:ext cx="622" cy="361"/>
            </a:xfrm>
            <a:custGeom>
              <a:avLst/>
              <a:gdLst>
                <a:gd name="T0" fmla="*/ 0 w 622"/>
                <a:gd name="T1" fmla="*/ 0 h 361"/>
                <a:gd name="T2" fmla="*/ 622 w 622"/>
                <a:gd name="T3" fmla="*/ 361 h 361"/>
                <a:gd name="T4" fmla="*/ 0 60000 65536"/>
                <a:gd name="T5" fmla="*/ 0 60000 65536"/>
                <a:gd name="T6" fmla="*/ 0 w 622"/>
                <a:gd name="T7" fmla="*/ 0 h 361"/>
                <a:gd name="T8" fmla="*/ 622 w 622"/>
                <a:gd name="T9" fmla="*/ 361 h 3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2" h="361">
                  <a:moveTo>
                    <a:pt x="0" y="0"/>
                  </a:moveTo>
                  <a:lnTo>
                    <a:pt x="622" y="36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1739" y="663"/>
              <a:ext cx="808" cy="351"/>
            </a:xfrm>
            <a:custGeom>
              <a:avLst/>
              <a:gdLst>
                <a:gd name="T0" fmla="*/ 808 w 808"/>
                <a:gd name="T1" fmla="*/ 0 h 351"/>
                <a:gd name="T2" fmla="*/ 0 w 808"/>
                <a:gd name="T3" fmla="*/ 351 h 351"/>
                <a:gd name="T4" fmla="*/ 0 60000 65536"/>
                <a:gd name="T5" fmla="*/ 0 60000 65536"/>
                <a:gd name="T6" fmla="*/ 0 w 808"/>
                <a:gd name="T7" fmla="*/ 0 h 351"/>
                <a:gd name="T8" fmla="*/ 808 w 80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351">
                  <a:moveTo>
                    <a:pt x="808" y="0"/>
                  </a:moveTo>
                  <a:lnTo>
                    <a:pt x="0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819" y="663"/>
              <a:ext cx="709" cy="351"/>
            </a:xfrm>
            <a:custGeom>
              <a:avLst/>
              <a:gdLst>
                <a:gd name="T0" fmla="*/ 0 w 709"/>
                <a:gd name="T1" fmla="*/ 0 h 351"/>
                <a:gd name="T2" fmla="*/ 709 w 709"/>
                <a:gd name="T3" fmla="*/ 351 h 351"/>
                <a:gd name="T4" fmla="*/ 0 60000 65536"/>
                <a:gd name="T5" fmla="*/ 0 60000 65536"/>
                <a:gd name="T6" fmla="*/ 0 w 709"/>
                <a:gd name="T7" fmla="*/ 0 h 351"/>
                <a:gd name="T8" fmla="*/ 709 w 709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9" h="351">
                  <a:moveTo>
                    <a:pt x="0" y="0"/>
                  </a:moveTo>
                  <a:lnTo>
                    <a:pt x="709" y="3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1274" y="1661"/>
              <a:ext cx="91" cy="408"/>
              <a:chOff x="1247" y="1661"/>
              <a:chExt cx="91" cy="408"/>
            </a:xfrm>
          </p:grpSpPr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1546" y="1661"/>
              <a:ext cx="91" cy="408"/>
              <a:chOff x="1247" y="1661"/>
              <a:chExt cx="91" cy="408"/>
            </a:xfrm>
          </p:grpSpPr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867" y="1661"/>
              <a:ext cx="91" cy="408"/>
              <a:chOff x="1247" y="1661"/>
              <a:chExt cx="91" cy="408"/>
            </a:xfrm>
          </p:grpSpPr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2139" y="1661"/>
              <a:ext cx="91" cy="408"/>
              <a:chOff x="1247" y="1661"/>
              <a:chExt cx="91" cy="408"/>
            </a:xfrm>
          </p:grpSpPr>
          <p:sp>
            <p:nvSpPr>
              <p:cNvPr id="46" name="Rectangle 35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37"/>
            <p:cNvGrpSpPr>
              <a:grpSpLocks/>
            </p:cNvGrpSpPr>
            <p:nvPr/>
          </p:nvGrpSpPr>
          <p:grpSpPr bwMode="auto">
            <a:xfrm>
              <a:off x="2502" y="1661"/>
              <a:ext cx="91" cy="408"/>
              <a:chOff x="1247" y="1661"/>
              <a:chExt cx="91" cy="408"/>
            </a:xfrm>
          </p:grpSpPr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40"/>
            <p:cNvGrpSpPr>
              <a:grpSpLocks/>
            </p:cNvGrpSpPr>
            <p:nvPr/>
          </p:nvGrpSpPr>
          <p:grpSpPr bwMode="auto">
            <a:xfrm>
              <a:off x="2774" y="1661"/>
              <a:ext cx="91" cy="408"/>
              <a:chOff x="1247" y="1661"/>
              <a:chExt cx="91" cy="408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43"/>
            <p:cNvGrpSpPr>
              <a:grpSpLocks/>
            </p:cNvGrpSpPr>
            <p:nvPr/>
          </p:nvGrpSpPr>
          <p:grpSpPr bwMode="auto">
            <a:xfrm>
              <a:off x="4229" y="1661"/>
              <a:ext cx="91" cy="408"/>
              <a:chOff x="1247" y="1661"/>
              <a:chExt cx="91" cy="408"/>
            </a:xfrm>
          </p:grpSpPr>
          <p:sp>
            <p:nvSpPr>
              <p:cNvPr id="40" name="Rectangle 44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" name="Line 45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46"/>
            <p:cNvGrpSpPr>
              <a:grpSpLocks/>
            </p:cNvGrpSpPr>
            <p:nvPr/>
          </p:nvGrpSpPr>
          <p:grpSpPr bwMode="auto">
            <a:xfrm>
              <a:off x="4501" y="1661"/>
              <a:ext cx="91" cy="408"/>
              <a:chOff x="1247" y="1661"/>
              <a:chExt cx="91" cy="408"/>
            </a:xfrm>
          </p:grpSpPr>
          <p:sp>
            <p:nvSpPr>
              <p:cNvPr id="38" name="Rectangle 47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3079" y="1661"/>
              <a:ext cx="91" cy="408"/>
              <a:chOff x="1247" y="1661"/>
              <a:chExt cx="91" cy="408"/>
            </a:xfrm>
          </p:grpSpPr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52"/>
            <p:cNvGrpSpPr>
              <a:grpSpLocks/>
            </p:cNvGrpSpPr>
            <p:nvPr/>
          </p:nvGrpSpPr>
          <p:grpSpPr bwMode="auto">
            <a:xfrm>
              <a:off x="3351" y="1661"/>
              <a:ext cx="91" cy="408"/>
              <a:chOff x="1247" y="1661"/>
              <a:chExt cx="91" cy="408"/>
            </a:xfrm>
          </p:grpSpPr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5" name="Line 54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55"/>
            <p:cNvGrpSpPr>
              <a:grpSpLocks/>
            </p:cNvGrpSpPr>
            <p:nvPr/>
          </p:nvGrpSpPr>
          <p:grpSpPr bwMode="auto">
            <a:xfrm>
              <a:off x="3639" y="1661"/>
              <a:ext cx="91" cy="408"/>
              <a:chOff x="1247" y="1661"/>
              <a:chExt cx="91" cy="408"/>
            </a:xfrm>
          </p:grpSpPr>
          <p:sp>
            <p:nvSpPr>
              <p:cNvPr id="32" name="Rectangle 56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58"/>
            <p:cNvGrpSpPr>
              <a:grpSpLocks/>
            </p:cNvGrpSpPr>
            <p:nvPr/>
          </p:nvGrpSpPr>
          <p:grpSpPr bwMode="auto">
            <a:xfrm>
              <a:off x="3911" y="1661"/>
              <a:ext cx="91" cy="408"/>
              <a:chOff x="1247" y="1661"/>
              <a:chExt cx="91" cy="408"/>
            </a:xfrm>
          </p:grpSpPr>
          <p:sp>
            <p:nvSpPr>
              <p:cNvPr id="30" name="Rectangle 5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91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>
                <a:off x="1292" y="1661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381663" y="3820493"/>
            <a:ext cx="921189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/>
              <a:t>依次删除</a:t>
            </a:r>
            <a:r>
              <a:rPr lang="en-US" altLang="zh-CN" sz="3600" dirty="0"/>
              <a:t>4</a:t>
            </a:r>
            <a:r>
              <a:rPr lang="zh-CN" altLang="en-US" sz="3600" dirty="0"/>
              <a:t>阶</a:t>
            </a:r>
            <a:r>
              <a:rPr lang="en-US" altLang="zh-CN" sz="3600" dirty="0"/>
              <a:t>-B</a:t>
            </a:r>
            <a:r>
              <a:rPr lang="zh-CN" altLang="en-US" sz="3600" dirty="0"/>
              <a:t>树元素关键字：</a:t>
            </a:r>
            <a:endParaRPr lang="en-US" altLang="zh-CN" sz="36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/>
              <a:t>18,27,11,35,78,53</a:t>
            </a:r>
            <a:endParaRPr lang="zh-CN" altLang="en-US" sz="3600" dirty="0">
              <a:solidFill>
                <a:srgbClr val="FFFF00"/>
              </a:solidFill>
              <a:latin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07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0675" y="1353787"/>
            <a:ext cx="695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作业：</a:t>
            </a:r>
            <a:endParaRPr lang="en-US" altLang="zh-CN" sz="4400" b="1" dirty="0"/>
          </a:p>
          <a:p>
            <a:r>
              <a:rPr lang="en-US" altLang="zh-CN" sz="4400" b="1"/>
              <a:t>16(1)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45099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942111" y="4594557"/>
            <a:ext cx="10307782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图中的方块代表空树。</a:t>
            </a:r>
            <a:r>
              <a:rPr lang="zh-CN" altLang="en-US" sz="2800" dirty="0">
                <a:solidFill>
                  <a:srgbClr val="FFFF00"/>
                </a:solidFill>
              </a:rPr>
              <a:t>空树</a:t>
            </a:r>
            <a:r>
              <a:rPr lang="zh-CN" altLang="en-US" sz="2800" dirty="0"/>
              <a:t>也称为</a:t>
            </a:r>
            <a:r>
              <a:rPr lang="zh-CN" altLang="en-US" sz="2800" dirty="0">
                <a:solidFill>
                  <a:srgbClr val="FFFF00"/>
                </a:solidFill>
              </a:rPr>
              <a:t>失败结点</a:t>
            </a:r>
            <a:r>
              <a:rPr lang="zh-CN" altLang="en-US" sz="2800" dirty="0"/>
              <a:t>，因为这是当搜索某个关键字值</a:t>
            </a:r>
            <a:r>
              <a:rPr lang="en-US" altLang="zh-CN" sz="2800" dirty="0"/>
              <a:t>x</a:t>
            </a:r>
            <a:r>
              <a:rPr lang="zh-CN" altLang="en-US" sz="2800" dirty="0"/>
              <a:t>不在树中时到达的子树。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        失败结点中不包含元素，</a:t>
            </a:r>
            <a:r>
              <a:rPr lang="zh-CN" altLang="en-US" sz="2800" dirty="0">
                <a:solidFill>
                  <a:srgbClr val="FF0000"/>
                </a:solidFill>
              </a:rPr>
              <a:t>失败结点不是叶子结点</a:t>
            </a:r>
            <a:r>
              <a:rPr lang="zh-CN" altLang="en-US" sz="2800" dirty="0"/>
              <a:t>！</a:t>
            </a:r>
          </a:p>
        </p:txBody>
      </p:sp>
      <p:grpSp>
        <p:nvGrpSpPr>
          <p:cNvPr id="69635" name="Group 82"/>
          <p:cNvGrpSpPr>
            <a:grpSpLocks/>
          </p:cNvGrpSpPr>
          <p:nvPr/>
        </p:nvGrpSpPr>
        <p:grpSpPr bwMode="auto">
          <a:xfrm>
            <a:off x="3503614" y="692151"/>
            <a:ext cx="4867275" cy="3716338"/>
            <a:chOff x="1628" y="255"/>
            <a:chExt cx="3066" cy="2341"/>
          </a:xfrm>
        </p:grpSpPr>
        <p:grpSp>
          <p:nvGrpSpPr>
            <p:cNvPr id="69636" name="Group 80"/>
            <p:cNvGrpSpPr>
              <a:grpSpLocks/>
            </p:cNvGrpSpPr>
            <p:nvPr/>
          </p:nvGrpSpPr>
          <p:grpSpPr bwMode="auto">
            <a:xfrm>
              <a:off x="1628" y="255"/>
              <a:ext cx="3066" cy="2041"/>
              <a:chOff x="1628" y="255"/>
              <a:chExt cx="3066" cy="2041"/>
            </a:xfrm>
          </p:grpSpPr>
          <p:sp>
            <p:nvSpPr>
              <p:cNvPr id="69638" name="AutoShape 18"/>
              <p:cNvSpPr>
                <a:spLocks noChangeArrowheads="1"/>
              </p:cNvSpPr>
              <p:nvPr/>
            </p:nvSpPr>
            <p:spPr bwMode="auto">
              <a:xfrm>
                <a:off x="2563" y="255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35</a:t>
                </a:r>
              </a:p>
            </p:txBody>
          </p:sp>
          <p:sp>
            <p:nvSpPr>
              <p:cNvPr id="69639" name="AutoShape 19"/>
              <p:cNvSpPr>
                <a:spLocks noChangeArrowheads="1"/>
              </p:cNvSpPr>
              <p:nvPr/>
            </p:nvSpPr>
            <p:spPr bwMode="auto">
              <a:xfrm>
                <a:off x="1628" y="748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18</a:t>
                </a:r>
              </a:p>
            </p:txBody>
          </p:sp>
          <p:sp>
            <p:nvSpPr>
              <p:cNvPr id="69640" name="AutoShape 22"/>
              <p:cNvSpPr>
                <a:spLocks noChangeArrowheads="1"/>
              </p:cNvSpPr>
              <p:nvPr/>
            </p:nvSpPr>
            <p:spPr bwMode="auto">
              <a:xfrm>
                <a:off x="3289" y="742"/>
                <a:ext cx="635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43  78</a:t>
                </a:r>
              </a:p>
            </p:txBody>
          </p:sp>
          <p:sp>
            <p:nvSpPr>
              <p:cNvPr id="69641" name="AutoShape 23"/>
              <p:cNvSpPr>
                <a:spLocks noChangeArrowheads="1"/>
              </p:cNvSpPr>
              <p:nvPr/>
            </p:nvSpPr>
            <p:spPr bwMode="auto">
              <a:xfrm>
                <a:off x="2563" y="1254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39</a:t>
                </a:r>
              </a:p>
            </p:txBody>
          </p:sp>
          <p:sp>
            <p:nvSpPr>
              <p:cNvPr id="69642" name="AutoShape 24"/>
              <p:cNvSpPr>
                <a:spLocks noChangeArrowheads="1"/>
              </p:cNvSpPr>
              <p:nvPr/>
            </p:nvSpPr>
            <p:spPr bwMode="auto">
              <a:xfrm>
                <a:off x="3152" y="1253"/>
                <a:ext cx="952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47  53  64</a:t>
                </a:r>
              </a:p>
            </p:txBody>
          </p:sp>
          <p:sp>
            <p:nvSpPr>
              <p:cNvPr id="69643" name="AutoShape 25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99</a:t>
                </a:r>
              </a:p>
            </p:txBody>
          </p:sp>
          <p:sp>
            <p:nvSpPr>
              <p:cNvPr id="69644" name="Line 26"/>
              <p:cNvSpPr>
                <a:spLocks noChangeShapeType="1"/>
              </p:cNvSpPr>
              <p:nvPr/>
            </p:nvSpPr>
            <p:spPr bwMode="auto">
              <a:xfrm>
                <a:off x="3627" y="884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5" name="Freeform 29"/>
              <p:cNvSpPr>
                <a:spLocks/>
              </p:cNvSpPr>
              <p:nvPr/>
            </p:nvSpPr>
            <p:spPr bwMode="auto">
              <a:xfrm>
                <a:off x="2761" y="890"/>
                <a:ext cx="573" cy="361"/>
              </a:xfrm>
              <a:custGeom>
                <a:avLst/>
                <a:gdLst>
                  <a:gd name="T0" fmla="*/ 573 w 573"/>
                  <a:gd name="T1" fmla="*/ 0 h 361"/>
                  <a:gd name="T2" fmla="*/ 0 w 573"/>
                  <a:gd name="T3" fmla="*/ 361 h 361"/>
                  <a:gd name="T4" fmla="*/ 0 60000 65536"/>
                  <a:gd name="T5" fmla="*/ 0 60000 65536"/>
                  <a:gd name="T6" fmla="*/ 0 w 573"/>
                  <a:gd name="T7" fmla="*/ 0 h 361"/>
                  <a:gd name="T8" fmla="*/ 573 w 573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3" h="361">
                    <a:moveTo>
                      <a:pt x="573" y="0"/>
                    </a:moveTo>
                    <a:lnTo>
                      <a:pt x="0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6" name="Freeform 30"/>
              <p:cNvSpPr>
                <a:spLocks/>
              </p:cNvSpPr>
              <p:nvPr/>
            </p:nvSpPr>
            <p:spPr bwMode="auto">
              <a:xfrm>
                <a:off x="3878" y="890"/>
                <a:ext cx="622" cy="361"/>
              </a:xfrm>
              <a:custGeom>
                <a:avLst/>
                <a:gdLst>
                  <a:gd name="T0" fmla="*/ 0 w 622"/>
                  <a:gd name="T1" fmla="*/ 0 h 361"/>
                  <a:gd name="T2" fmla="*/ 622 w 622"/>
                  <a:gd name="T3" fmla="*/ 361 h 361"/>
                  <a:gd name="T4" fmla="*/ 0 60000 65536"/>
                  <a:gd name="T5" fmla="*/ 0 60000 65536"/>
                  <a:gd name="T6" fmla="*/ 0 w 622"/>
                  <a:gd name="T7" fmla="*/ 0 h 361"/>
                  <a:gd name="T8" fmla="*/ 622 w 622"/>
                  <a:gd name="T9" fmla="*/ 361 h 3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22" h="361">
                    <a:moveTo>
                      <a:pt x="0" y="0"/>
                    </a:moveTo>
                    <a:lnTo>
                      <a:pt x="622" y="36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7" name="Freeform 31"/>
              <p:cNvSpPr>
                <a:spLocks/>
              </p:cNvSpPr>
              <p:nvPr/>
            </p:nvSpPr>
            <p:spPr bwMode="auto">
              <a:xfrm>
                <a:off x="1830" y="391"/>
                <a:ext cx="808" cy="351"/>
              </a:xfrm>
              <a:custGeom>
                <a:avLst/>
                <a:gdLst>
                  <a:gd name="T0" fmla="*/ 808 w 808"/>
                  <a:gd name="T1" fmla="*/ 0 h 351"/>
                  <a:gd name="T2" fmla="*/ 0 w 808"/>
                  <a:gd name="T3" fmla="*/ 351 h 351"/>
                  <a:gd name="T4" fmla="*/ 0 60000 65536"/>
                  <a:gd name="T5" fmla="*/ 0 60000 65536"/>
                  <a:gd name="T6" fmla="*/ 0 w 808"/>
                  <a:gd name="T7" fmla="*/ 0 h 351"/>
                  <a:gd name="T8" fmla="*/ 808 w 808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08" h="351">
                    <a:moveTo>
                      <a:pt x="808" y="0"/>
                    </a:moveTo>
                    <a:lnTo>
                      <a:pt x="0" y="3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8" name="Freeform 32"/>
              <p:cNvSpPr>
                <a:spLocks/>
              </p:cNvSpPr>
              <p:nvPr/>
            </p:nvSpPr>
            <p:spPr bwMode="auto">
              <a:xfrm>
                <a:off x="2910" y="391"/>
                <a:ext cx="709" cy="351"/>
              </a:xfrm>
              <a:custGeom>
                <a:avLst/>
                <a:gdLst>
                  <a:gd name="T0" fmla="*/ 0 w 709"/>
                  <a:gd name="T1" fmla="*/ 0 h 351"/>
                  <a:gd name="T2" fmla="*/ 709 w 709"/>
                  <a:gd name="T3" fmla="*/ 351 h 351"/>
                  <a:gd name="T4" fmla="*/ 0 60000 65536"/>
                  <a:gd name="T5" fmla="*/ 0 60000 65536"/>
                  <a:gd name="T6" fmla="*/ 0 w 709"/>
                  <a:gd name="T7" fmla="*/ 0 h 351"/>
                  <a:gd name="T8" fmla="*/ 709 w 709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09" h="351">
                    <a:moveTo>
                      <a:pt x="0" y="0"/>
                    </a:moveTo>
                    <a:lnTo>
                      <a:pt x="709" y="3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9649" name="Group 33"/>
              <p:cNvGrpSpPr>
                <a:grpSpLocks/>
              </p:cNvGrpSpPr>
              <p:nvPr/>
            </p:nvGrpSpPr>
            <p:grpSpPr bwMode="auto">
              <a:xfrm>
                <a:off x="1655" y="890"/>
                <a:ext cx="91" cy="408"/>
                <a:chOff x="1247" y="1661"/>
                <a:chExt cx="91" cy="408"/>
              </a:xfrm>
            </p:grpSpPr>
            <p:sp>
              <p:nvSpPr>
                <p:cNvPr id="69682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83" name="Line 35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0" name="Group 36"/>
              <p:cNvGrpSpPr>
                <a:grpSpLocks/>
              </p:cNvGrpSpPr>
              <p:nvPr/>
            </p:nvGrpSpPr>
            <p:grpSpPr bwMode="auto">
              <a:xfrm>
                <a:off x="1927" y="890"/>
                <a:ext cx="91" cy="408"/>
                <a:chOff x="1247" y="1661"/>
                <a:chExt cx="91" cy="408"/>
              </a:xfrm>
            </p:grpSpPr>
            <p:sp>
              <p:nvSpPr>
                <p:cNvPr id="69680" name="Rectangle 37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81" name="Line 38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1" name="Group 48"/>
              <p:cNvGrpSpPr>
                <a:grpSpLocks/>
              </p:cNvGrpSpPr>
              <p:nvPr/>
            </p:nvGrpSpPr>
            <p:grpSpPr bwMode="auto">
              <a:xfrm>
                <a:off x="2865" y="1389"/>
                <a:ext cx="91" cy="408"/>
                <a:chOff x="1247" y="1661"/>
                <a:chExt cx="91" cy="408"/>
              </a:xfrm>
            </p:grpSpPr>
            <p:sp>
              <p:nvSpPr>
                <p:cNvPr id="69678" name="Rectangle 49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79" name="Line 50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2" name="Group 51"/>
              <p:cNvGrpSpPr>
                <a:grpSpLocks/>
              </p:cNvGrpSpPr>
              <p:nvPr/>
            </p:nvGrpSpPr>
            <p:grpSpPr bwMode="auto">
              <a:xfrm>
                <a:off x="4320" y="1389"/>
                <a:ext cx="91" cy="408"/>
                <a:chOff x="1247" y="1661"/>
                <a:chExt cx="91" cy="408"/>
              </a:xfrm>
            </p:grpSpPr>
            <p:sp>
              <p:nvSpPr>
                <p:cNvPr id="69676" name="Rectangle 52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77" name="Line 53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3" name="Group 54"/>
              <p:cNvGrpSpPr>
                <a:grpSpLocks/>
              </p:cNvGrpSpPr>
              <p:nvPr/>
            </p:nvGrpSpPr>
            <p:grpSpPr bwMode="auto">
              <a:xfrm>
                <a:off x="4592" y="1389"/>
                <a:ext cx="91" cy="408"/>
                <a:chOff x="1247" y="1661"/>
                <a:chExt cx="91" cy="408"/>
              </a:xfrm>
            </p:grpSpPr>
            <p:sp>
              <p:nvSpPr>
                <p:cNvPr id="69674" name="Rectangle 55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75" name="Line 56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4" name="Group 57"/>
              <p:cNvGrpSpPr>
                <a:grpSpLocks/>
              </p:cNvGrpSpPr>
              <p:nvPr/>
            </p:nvGrpSpPr>
            <p:grpSpPr bwMode="auto">
              <a:xfrm>
                <a:off x="3170" y="1389"/>
                <a:ext cx="91" cy="408"/>
                <a:chOff x="1247" y="1661"/>
                <a:chExt cx="91" cy="408"/>
              </a:xfrm>
            </p:grpSpPr>
            <p:sp>
              <p:nvSpPr>
                <p:cNvPr id="69672" name="Rectangle 58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73" name="Line 59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5" name="Group 60"/>
              <p:cNvGrpSpPr>
                <a:grpSpLocks/>
              </p:cNvGrpSpPr>
              <p:nvPr/>
            </p:nvGrpSpPr>
            <p:grpSpPr bwMode="auto">
              <a:xfrm>
                <a:off x="3442" y="1389"/>
                <a:ext cx="91" cy="408"/>
                <a:chOff x="1247" y="1661"/>
                <a:chExt cx="91" cy="408"/>
              </a:xfrm>
            </p:grpSpPr>
            <p:sp>
              <p:nvSpPr>
                <p:cNvPr id="69670" name="Rectangle 61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71" name="Line 62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6" name="Group 63"/>
              <p:cNvGrpSpPr>
                <a:grpSpLocks/>
              </p:cNvGrpSpPr>
              <p:nvPr/>
            </p:nvGrpSpPr>
            <p:grpSpPr bwMode="auto">
              <a:xfrm>
                <a:off x="3730" y="1389"/>
                <a:ext cx="91" cy="408"/>
                <a:chOff x="1247" y="1661"/>
                <a:chExt cx="91" cy="408"/>
              </a:xfrm>
            </p:grpSpPr>
            <p:sp>
              <p:nvSpPr>
                <p:cNvPr id="69668" name="Rectangle 64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69" name="Line 65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57" name="Group 66"/>
              <p:cNvGrpSpPr>
                <a:grpSpLocks/>
              </p:cNvGrpSpPr>
              <p:nvPr/>
            </p:nvGrpSpPr>
            <p:grpSpPr bwMode="auto">
              <a:xfrm>
                <a:off x="4002" y="1389"/>
                <a:ext cx="91" cy="408"/>
                <a:chOff x="1247" y="1661"/>
                <a:chExt cx="91" cy="408"/>
              </a:xfrm>
            </p:grpSpPr>
            <p:sp>
              <p:nvSpPr>
                <p:cNvPr id="69666" name="Rectangle 67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67" name="Line 68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658" name="AutoShape 69"/>
              <p:cNvSpPr>
                <a:spLocks noChangeArrowheads="1"/>
              </p:cNvSpPr>
              <p:nvPr/>
            </p:nvSpPr>
            <p:spPr bwMode="auto">
              <a:xfrm>
                <a:off x="2154" y="1752"/>
                <a:ext cx="408" cy="226"/>
              </a:xfrm>
              <a:prstGeom prst="roundRect">
                <a:avLst>
                  <a:gd name="adj" fmla="val 34069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36</a:t>
                </a:r>
              </a:p>
            </p:txBody>
          </p:sp>
          <p:sp>
            <p:nvSpPr>
              <p:cNvPr id="69659" name="Freeform 70"/>
              <p:cNvSpPr>
                <a:spLocks/>
              </p:cNvSpPr>
              <p:nvPr/>
            </p:nvSpPr>
            <p:spPr bwMode="auto">
              <a:xfrm>
                <a:off x="2369" y="1375"/>
                <a:ext cx="264" cy="377"/>
              </a:xfrm>
              <a:custGeom>
                <a:avLst/>
                <a:gdLst>
                  <a:gd name="T0" fmla="*/ 264 w 264"/>
                  <a:gd name="T1" fmla="*/ 0 h 377"/>
                  <a:gd name="T2" fmla="*/ 0 w 264"/>
                  <a:gd name="T3" fmla="*/ 377 h 377"/>
                  <a:gd name="T4" fmla="*/ 0 60000 65536"/>
                  <a:gd name="T5" fmla="*/ 0 60000 65536"/>
                  <a:gd name="T6" fmla="*/ 0 w 264"/>
                  <a:gd name="T7" fmla="*/ 0 h 377"/>
                  <a:gd name="T8" fmla="*/ 264 w 264"/>
                  <a:gd name="T9" fmla="*/ 377 h 3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4" h="377">
                    <a:moveTo>
                      <a:pt x="264" y="0"/>
                    </a:moveTo>
                    <a:lnTo>
                      <a:pt x="0" y="377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9660" name="Group 71"/>
              <p:cNvGrpSpPr>
                <a:grpSpLocks/>
              </p:cNvGrpSpPr>
              <p:nvPr/>
            </p:nvGrpSpPr>
            <p:grpSpPr bwMode="auto">
              <a:xfrm>
                <a:off x="2188" y="1888"/>
                <a:ext cx="91" cy="408"/>
                <a:chOff x="1247" y="1661"/>
                <a:chExt cx="91" cy="408"/>
              </a:xfrm>
            </p:grpSpPr>
            <p:sp>
              <p:nvSpPr>
                <p:cNvPr id="69664" name="Rectangle 72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65" name="Line 73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61" name="Group 74"/>
              <p:cNvGrpSpPr>
                <a:grpSpLocks/>
              </p:cNvGrpSpPr>
              <p:nvPr/>
            </p:nvGrpSpPr>
            <p:grpSpPr bwMode="auto">
              <a:xfrm>
                <a:off x="2460" y="1888"/>
                <a:ext cx="91" cy="408"/>
                <a:chOff x="1247" y="1661"/>
                <a:chExt cx="91" cy="408"/>
              </a:xfrm>
            </p:grpSpPr>
            <p:sp>
              <p:nvSpPr>
                <p:cNvPr id="69662" name="Rectangle 75"/>
                <p:cNvSpPr>
                  <a:spLocks noChangeArrowheads="1"/>
                </p:cNvSpPr>
                <p:nvPr/>
              </p:nvSpPr>
              <p:spPr bwMode="auto">
                <a:xfrm>
                  <a:off x="1247" y="1933"/>
                  <a:ext cx="91" cy="1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9663" name="Line 76"/>
                <p:cNvSpPr>
                  <a:spLocks noChangeShapeType="1"/>
                </p:cNvSpPr>
                <p:nvPr/>
              </p:nvSpPr>
              <p:spPr bwMode="auto">
                <a:xfrm>
                  <a:off x="1292" y="1661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9637" name="Text Box 81"/>
            <p:cNvSpPr txBox="1">
              <a:spLocks noChangeArrowheads="1"/>
            </p:cNvSpPr>
            <p:nvPr/>
          </p:nvSpPr>
          <p:spPr bwMode="auto">
            <a:xfrm>
              <a:off x="2658" y="2308"/>
              <a:ext cx="1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四叉搜索树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5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1963" y="2933206"/>
            <a:ext cx="5890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为什么要有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叉搜索树？</a:t>
            </a:r>
          </a:p>
        </p:txBody>
      </p:sp>
    </p:spTree>
    <p:extLst>
      <p:ext uri="{BB962C8B-B14F-4D97-AF65-F5344CB8AC3E}">
        <p14:creationId xmlns:p14="http://schemas.microsoft.com/office/powerpoint/2010/main" val="1734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8"/>
          <p:cNvSpPr>
            <a:spLocks noChangeArrowheads="1"/>
          </p:cNvSpPr>
          <p:nvPr/>
        </p:nvSpPr>
        <p:spPr bwMode="auto">
          <a:xfrm>
            <a:off x="985651" y="963758"/>
            <a:ext cx="10355283" cy="49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chemeClr val="folHlink"/>
                </a:solidFill>
              </a:rPr>
              <a:t>内搜索</a:t>
            </a:r>
            <a:r>
              <a:rPr lang="en-US" altLang="zh-CN" sz="3200" dirty="0">
                <a:solidFill>
                  <a:schemeClr val="folHlink"/>
                </a:solidFill>
              </a:rPr>
              <a:t>:</a:t>
            </a:r>
            <a:r>
              <a:rPr lang="zh-CN" altLang="en-US" sz="3200" dirty="0"/>
              <a:t>当集合足够小，可以驻留在内存中时，相应的搜索方法称为内搜索。</a:t>
            </a:r>
          </a:p>
          <a:p>
            <a:pPr eaLnBrk="1" hangingPunct="1">
              <a:lnSpc>
                <a:spcPct val="110000"/>
              </a:lnSpc>
            </a:pPr>
            <a:endParaRPr lang="zh-CN" altLang="en-US" sz="32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chemeClr val="folHlink"/>
                </a:solidFill>
              </a:rPr>
              <a:t>外搜索：</a:t>
            </a:r>
            <a:r>
              <a:rPr lang="zh-CN" altLang="en-US" sz="3200" dirty="0"/>
              <a:t>如果文件很大，以至于计算机内存容不下时，它们必须存放在外存中。在外存中搜索给定关键字值的元素的方法称为外搜索。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内存中集合用二叉平衡树表示。外存中，集合可以用</a:t>
            </a:r>
            <a:r>
              <a:rPr lang="en-US" altLang="zh-CN" sz="3200" dirty="0"/>
              <a:t>B-</a:t>
            </a:r>
            <a:r>
              <a:rPr lang="zh-CN" altLang="en-US" sz="3200" dirty="0"/>
              <a:t>树来表示。</a:t>
            </a:r>
          </a:p>
        </p:txBody>
      </p:sp>
    </p:spTree>
    <p:extLst>
      <p:ext uri="{BB962C8B-B14F-4D97-AF65-F5344CB8AC3E}">
        <p14:creationId xmlns:p14="http://schemas.microsoft.com/office/powerpoint/2010/main" val="14673571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8"/>
          <p:cNvSpPr txBox="1">
            <a:spLocks noChangeArrowheads="1"/>
          </p:cNvSpPr>
          <p:nvPr/>
        </p:nvSpPr>
        <p:spPr bwMode="auto">
          <a:xfrm>
            <a:off x="1282535" y="1566100"/>
            <a:ext cx="951213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3200" dirty="0"/>
              <a:t>        </a:t>
            </a:r>
            <a:r>
              <a:rPr lang="zh-CN" altLang="en-US" sz="3200" dirty="0"/>
              <a:t>典型的磁盘存取时间是</a:t>
            </a:r>
            <a:r>
              <a:rPr lang="en-US" altLang="zh-CN" sz="3200" dirty="0"/>
              <a:t>1ms ~10ms</a:t>
            </a:r>
            <a:r>
              <a:rPr lang="zh-CN" altLang="en-US" sz="3200" dirty="0"/>
              <a:t>，而典型的内存存取时间是</a:t>
            </a:r>
            <a:r>
              <a:rPr lang="en-US" altLang="zh-CN" sz="3200" dirty="0"/>
              <a:t>10ns~100ns</a:t>
            </a:r>
            <a:r>
              <a:rPr lang="zh-CN" altLang="en-US" sz="3200" dirty="0"/>
              <a:t>。内存的存取速度比磁盘快</a:t>
            </a:r>
            <a:r>
              <a:rPr lang="en-US" altLang="zh-CN" sz="3200" dirty="0"/>
              <a:t>1</a:t>
            </a:r>
            <a:r>
              <a:rPr lang="zh-CN" altLang="en-US" sz="3200" dirty="0"/>
              <a:t>万至百万倍。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folHlink"/>
                </a:solidFill>
              </a:rPr>
              <a:t>        设法减少磁盘存取操作的次数是外搜索算法设计应充分考虑的问题。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70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图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80645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312718" y="116865"/>
            <a:ext cx="111628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采用多叉树代替二叉树，在一个结点中存放多个元素而不是一个元素是明智的做法。例如，可将</a:t>
            </a:r>
            <a:r>
              <a:rPr lang="en-US" altLang="zh-CN" sz="2800" dirty="0"/>
              <a:t>7</a:t>
            </a:r>
            <a:r>
              <a:rPr lang="zh-CN" altLang="en-US" sz="2800" dirty="0"/>
              <a:t>个元素组织在一个结点（也称为</a:t>
            </a:r>
            <a:r>
              <a:rPr lang="en-US" altLang="zh-CN" sz="2800" dirty="0"/>
              <a:t>1</a:t>
            </a:r>
            <a:r>
              <a:rPr lang="zh-CN" altLang="en-US" sz="2800" dirty="0"/>
              <a:t>页）中，如图</a:t>
            </a:r>
            <a:r>
              <a:rPr lang="en-US" altLang="zh-CN" sz="2800" dirty="0"/>
              <a:t>7.20</a:t>
            </a:r>
            <a:r>
              <a:rPr lang="zh-CN" altLang="en-US" sz="2800" dirty="0"/>
              <a:t>所示。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455222" y="5298993"/>
            <a:ext cx="115032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        </a:t>
            </a:r>
            <a:r>
              <a:rPr lang="zh-CN" altLang="en-US" sz="3200"/>
              <a:t>二叉树被分成许多包含</a:t>
            </a:r>
            <a:r>
              <a:rPr lang="en-US" altLang="zh-CN" sz="3200"/>
              <a:t>7</a:t>
            </a:r>
            <a:r>
              <a:rPr lang="zh-CN" altLang="en-US" sz="3200"/>
              <a:t>个元素的页。每次从磁盘存取一页（而不是一个记录），即</a:t>
            </a:r>
            <a:r>
              <a:rPr lang="en-US" altLang="zh-CN" sz="3200"/>
              <a:t>7</a:t>
            </a:r>
            <a:r>
              <a:rPr lang="zh-CN" altLang="en-US" sz="3200"/>
              <a:t>个记录，从而使读取磁盘的次数减少到原来的三分之一，大大提高了搜索速度。</a:t>
            </a:r>
          </a:p>
        </p:txBody>
      </p:sp>
    </p:spTree>
    <p:extLst>
      <p:ext uri="{BB962C8B-B14F-4D97-AF65-F5344CB8AC3E}">
        <p14:creationId xmlns:p14="http://schemas.microsoft.com/office/powerpoint/2010/main" val="2318666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14645</TotalTime>
  <Words>3044</Words>
  <Application>Microsoft Office PowerPoint</Application>
  <PresentationFormat>宽屏</PresentationFormat>
  <Paragraphs>519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仿宋_GB2312</vt:lpstr>
      <vt:lpstr>楷体_GB2312</vt:lpstr>
      <vt:lpstr>隶书</vt:lpstr>
      <vt:lpstr>宋体</vt:lpstr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离子</vt:lpstr>
      <vt:lpstr>公式</vt:lpstr>
      <vt:lpstr>搜索树</vt:lpstr>
      <vt:lpstr>M叉搜索树（M&gt;2）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1018</cp:revision>
  <dcterms:created xsi:type="dcterms:W3CDTF">2015-02-03T01:14:24Z</dcterms:created>
  <dcterms:modified xsi:type="dcterms:W3CDTF">2017-04-12T01:31:35Z</dcterms:modified>
</cp:coreProperties>
</file>