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86" r:id="rId1"/>
  </p:sldMasterIdLst>
  <p:notesMasterIdLst>
    <p:notesMasterId r:id="rId26"/>
  </p:notesMasterIdLst>
  <p:sldIdLst>
    <p:sldId id="379" r:id="rId2"/>
    <p:sldId id="454" r:id="rId3"/>
    <p:sldId id="456" r:id="rId4"/>
    <p:sldId id="458" r:id="rId5"/>
    <p:sldId id="549" r:id="rId6"/>
    <p:sldId id="546" r:id="rId7"/>
    <p:sldId id="459" r:id="rId8"/>
    <p:sldId id="460" r:id="rId9"/>
    <p:sldId id="550" r:id="rId10"/>
    <p:sldId id="461" r:id="rId11"/>
    <p:sldId id="553" r:id="rId12"/>
    <p:sldId id="554" r:id="rId13"/>
    <p:sldId id="462" r:id="rId14"/>
    <p:sldId id="463" r:id="rId15"/>
    <p:sldId id="555" r:id="rId16"/>
    <p:sldId id="464" r:id="rId17"/>
    <p:sldId id="556" r:id="rId18"/>
    <p:sldId id="465" r:id="rId19"/>
    <p:sldId id="466" r:id="rId20"/>
    <p:sldId id="467" r:id="rId21"/>
    <p:sldId id="468" r:id="rId22"/>
    <p:sldId id="469" r:id="rId23"/>
    <p:sldId id="588" r:id="rId24"/>
    <p:sldId id="58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1ACF28F-036D-4307-8545-CF2846661CBA}">
          <p14:sldIdLst>
            <p14:sldId id="379"/>
            <p14:sldId id="454"/>
            <p14:sldId id="456"/>
            <p14:sldId id="458"/>
            <p14:sldId id="549"/>
            <p14:sldId id="546"/>
            <p14:sldId id="459"/>
            <p14:sldId id="460"/>
            <p14:sldId id="550"/>
            <p14:sldId id="461"/>
            <p14:sldId id="553"/>
            <p14:sldId id="554"/>
            <p14:sldId id="462"/>
            <p14:sldId id="463"/>
            <p14:sldId id="555"/>
            <p14:sldId id="464"/>
            <p14:sldId id="556"/>
            <p14:sldId id="465"/>
            <p14:sldId id="466"/>
            <p14:sldId id="467"/>
            <p14:sldId id="468"/>
            <p14:sldId id="469"/>
            <p14:sldId id="588"/>
            <p14:sldId id="5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8501" autoAdjust="0"/>
  </p:normalViewPr>
  <p:slideViewPr>
    <p:cSldViewPr snapToGrid="0">
      <p:cViewPr varScale="1">
        <p:scale>
          <a:sx n="80" d="100"/>
          <a:sy n="80" d="100"/>
        </p:scale>
        <p:origin x="37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C69A8-F41B-4AB3-B1C4-4C1E89E6346C}" type="datetimeFigureOut">
              <a:rPr lang="zh-CN" altLang="en-US" smtClean="0"/>
              <a:t>2017/12/5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636FC-5391-4E88-BC9C-2B9CBFA3E85A}" type="slidenum">
              <a:rPr lang="zh-CN" altLang="en-US" smtClean="0"/>
              <a:t>‹#›</a:t>
            </a:fld>
            <a:endParaRPr lang="zh-CN" altLang="en-US"/>
          </a:p>
        </p:txBody>
      </p:sp>
    </p:spTree>
    <p:extLst>
      <p:ext uri="{BB962C8B-B14F-4D97-AF65-F5344CB8AC3E}">
        <p14:creationId xmlns:p14="http://schemas.microsoft.com/office/powerpoint/2010/main" val="1995444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1097484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75FA1EC-9C8B-4CB7-B2A5-DD415DF7CB42}" type="datetimeFigureOut">
              <a:rPr lang="zh-CN" altLang="en-US" smtClean="0"/>
              <a:t>2017/12/5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71845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455046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17858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3347428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5FA1EC-9C8B-4CB7-B2A5-DD415DF7CB42}" type="datetimeFigureOut">
              <a:rPr lang="zh-CN" altLang="en-US" smtClean="0"/>
              <a:t>2017/12/5</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963854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5FA1EC-9C8B-4CB7-B2A5-DD415DF7CB42}" type="datetimeFigureOut">
              <a:rPr lang="zh-CN" altLang="en-US" smtClean="0"/>
              <a:t>2017/12/5</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972698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4165934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518085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E75FA1EC-9C8B-4CB7-B2A5-DD415DF7CB42}" type="datetimeFigureOut">
              <a:rPr lang="zh-CN" altLang="en-US" smtClean="0"/>
              <a:t>2017/12/5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717857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897838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75FA1EC-9C8B-4CB7-B2A5-DD415DF7CB42}" type="datetimeFigureOut">
              <a:rPr lang="zh-CN" altLang="en-US" smtClean="0"/>
              <a:t>2017/12/5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215488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75FA1EC-9C8B-4CB7-B2A5-DD415DF7CB42}" type="datetimeFigureOut">
              <a:rPr lang="zh-CN" altLang="en-US" smtClean="0"/>
              <a:t>2017/12/5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783386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E75FA1EC-9C8B-4CB7-B2A5-DD415DF7CB42}" type="datetimeFigureOut">
              <a:rPr lang="zh-CN" altLang="en-US" smtClean="0"/>
              <a:t>2017/12/5</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3191067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75FA1EC-9C8B-4CB7-B2A5-DD415DF7CB42}" type="datetimeFigureOut">
              <a:rPr lang="zh-CN" altLang="en-US" smtClean="0"/>
              <a:t>2017/12/5</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3092883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E75FA1EC-9C8B-4CB7-B2A5-DD415DF7CB42}" type="datetimeFigureOut">
              <a:rPr lang="zh-CN" altLang="en-US" smtClean="0"/>
              <a:t>2017/12/5</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31955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75FA1EC-9C8B-4CB7-B2A5-DD415DF7CB42}" type="datetimeFigureOut">
              <a:rPr lang="zh-CN" altLang="en-US" smtClean="0"/>
              <a:t>2017/12/5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3332809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75FA1EC-9C8B-4CB7-B2A5-DD415DF7CB42}" type="datetimeFigureOut">
              <a:rPr lang="zh-CN" altLang="en-US" smtClean="0"/>
              <a:t>2017/12/5</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60143053"/>
      </p:ext>
    </p:extLst>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隶书" panose="02010509060101010101" pitchFamily="49" charset="-122"/>
                <a:ea typeface="隶书" panose="02010509060101010101" pitchFamily="49" charset="-122"/>
              </a:rPr>
              <a:t>图</a:t>
            </a:r>
          </a:p>
        </p:txBody>
      </p:sp>
      <p:sp>
        <p:nvSpPr>
          <p:cNvPr id="3" name="副标题 2"/>
          <p:cNvSpPr>
            <a:spLocks noGrp="1"/>
          </p:cNvSpPr>
          <p:nvPr>
            <p:ph type="subTitle" idx="1"/>
          </p:nvPr>
        </p:nvSpPr>
        <p:spPr/>
        <p:txBody>
          <a:bodyPr/>
          <a:lstStyle/>
          <a:p>
            <a:r>
              <a:rPr lang="zh-CN" altLang="en-US" dirty="0">
                <a:latin typeface="隶书" panose="02010509060101010101" pitchFamily="49" charset="-122"/>
                <a:ea typeface="隶书" panose="02010509060101010101" pitchFamily="49" charset="-122"/>
              </a:rPr>
              <a:t>朱洁</a:t>
            </a:r>
          </a:p>
        </p:txBody>
      </p:sp>
    </p:spTree>
    <p:extLst>
      <p:ext uri="{BB962C8B-B14F-4D97-AF65-F5344CB8AC3E}">
        <p14:creationId xmlns:p14="http://schemas.microsoft.com/office/powerpoint/2010/main" val="368611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68" name="Rectangle 28"/>
          <p:cNvSpPr>
            <a:spLocks noChangeArrowheads="1"/>
          </p:cNvSpPr>
          <p:nvPr/>
        </p:nvSpPr>
        <p:spPr bwMode="auto">
          <a:xfrm>
            <a:off x="8476489" y="481014"/>
            <a:ext cx="768350" cy="393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   </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475138" name="Rectangle 2"/>
          <p:cNvSpPr>
            <a:spLocks noChangeArrowheads="1"/>
          </p:cNvSpPr>
          <p:nvPr/>
        </p:nvSpPr>
        <p:spPr bwMode="auto">
          <a:xfrm>
            <a:off x="6672263" y="333376"/>
            <a:ext cx="461962" cy="37117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14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01</a:t>
            </a:r>
          </a:p>
          <a:p>
            <a:pPr algn="l">
              <a:lnSpc>
                <a:spcPct val="14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a:p>
            <a:pPr algn="l">
              <a:lnSpc>
                <a:spcPct val="14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p>
          <a:p>
            <a:pPr algn="l">
              <a:lnSpc>
                <a:spcPct val="14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a:p>
            <a:pPr algn="l">
              <a:lnSpc>
                <a:spcPct val="14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a:p>
            <a:pPr algn="l">
              <a:lnSpc>
                <a:spcPct val="14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47144" name="Rectangle 4"/>
          <p:cNvSpPr>
            <a:spLocks noChangeArrowheads="1"/>
          </p:cNvSpPr>
          <p:nvPr/>
        </p:nvSpPr>
        <p:spPr bwMode="auto">
          <a:xfrm>
            <a:off x="9629014" y="3605214"/>
            <a:ext cx="692150" cy="393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  </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145" name="Freeform 5"/>
          <p:cNvSpPr>
            <a:spLocks/>
          </p:cNvSpPr>
          <p:nvPr/>
        </p:nvSpPr>
        <p:spPr bwMode="auto">
          <a:xfrm>
            <a:off x="9933814" y="3605214"/>
            <a:ext cx="3175" cy="407987"/>
          </a:xfrm>
          <a:custGeom>
            <a:avLst/>
            <a:gdLst>
              <a:gd name="T0" fmla="*/ 2 w 2"/>
              <a:gd name="T1" fmla="*/ 0 h 257"/>
              <a:gd name="T2" fmla="*/ 0 w 2"/>
              <a:gd name="T3" fmla="*/ 257 h 257"/>
              <a:gd name="T4" fmla="*/ 0 60000 65536"/>
              <a:gd name="T5" fmla="*/ 0 60000 65536"/>
              <a:gd name="T6" fmla="*/ 0 w 2"/>
              <a:gd name="T7" fmla="*/ 0 h 257"/>
              <a:gd name="T8" fmla="*/ 2 w 2"/>
              <a:gd name="T9" fmla="*/ 257 h 257"/>
            </a:gdLst>
            <a:ahLst/>
            <a:cxnLst>
              <a:cxn ang="T4">
                <a:pos x="T0" y="T1"/>
              </a:cxn>
              <a:cxn ang="T5">
                <a:pos x="T2" y="T3"/>
              </a:cxn>
            </a:cxnLst>
            <a:rect l="T6" t="T7" r="T8" b="T9"/>
            <a:pathLst>
              <a:path w="2" h="257">
                <a:moveTo>
                  <a:pt x="2" y="0"/>
                </a:moveTo>
                <a:lnTo>
                  <a:pt x="0" y="257"/>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46" name="Rectangle 6"/>
          <p:cNvSpPr>
            <a:spLocks noChangeArrowheads="1"/>
          </p:cNvSpPr>
          <p:nvPr/>
        </p:nvSpPr>
        <p:spPr bwMode="auto">
          <a:xfrm>
            <a:off x="9629014" y="1014414"/>
            <a:ext cx="692150" cy="393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147" name="Freeform 7"/>
          <p:cNvSpPr>
            <a:spLocks/>
          </p:cNvSpPr>
          <p:nvPr/>
        </p:nvSpPr>
        <p:spPr bwMode="auto">
          <a:xfrm>
            <a:off x="9933814" y="1028701"/>
            <a:ext cx="3175" cy="388937"/>
          </a:xfrm>
          <a:custGeom>
            <a:avLst/>
            <a:gdLst>
              <a:gd name="T0" fmla="*/ 2 w 2"/>
              <a:gd name="T1" fmla="*/ 0 h 245"/>
              <a:gd name="T2" fmla="*/ 0 w 2"/>
              <a:gd name="T3" fmla="*/ 245 h 245"/>
              <a:gd name="T4" fmla="*/ 0 60000 65536"/>
              <a:gd name="T5" fmla="*/ 0 60000 65536"/>
              <a:gd name="T6" fmla="*/ 0 w 2"/>
              <a:gd name="T7" fmla="*/ 0 h 245"/>
              <a:gd name="T8" fmla="*/ 2 w 2"/>
              <a:gd name="T9" fmla="*/ 245 h 245"/>
            </a:gdLst>
            <a:ahLst/>
            <a:cxnLst>
              <a:cxn ang="T4">
                <a:pos x="T0" y="T1"/>
              </a:cxn>
              <a:cxn ang="T5">
                <a:pos x="T2" y="T3"/>
              </a:cxn>
            </a:cxnLst>
            <a:rect l="T6" t="T7" r="T8" b="T9"/>
            <a:pathLst>
              <a:path w="2" h="245">
                <a:moveTo>
                  <a:pt x="2" y="0"/>
                </a:moveTo>
                <a:lnTo>
                  <a:pt x="0" y="24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48" name="Line 8"/>
          <p:cNvSpPr>
            <a:spLocks noChangeShapeType="1"/>
          </p:cNvSpPr>
          <p:nvPr/>
        </p:nvSpPr>
        <p:spPr bwMode="auto">
          <a:xfrm>
            <a:off x="9014652" y="3833814"/>
            <a:ext cx="614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49" name="Line 9"/>
          <p:cNvSpPr>
            <a:spLocks noChangeShapeType="1"/>
          </p:cNvSpPr>
          <p:nvPr/>
        </p:nvSpPr>
        <p:spPr bwMode="auto">
          <a:xfrm>
            <a:off x="9014652" y="1181101"/>
            <a:ext cx="614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50" name="Rectangle 10"/>
          <p:cNvSpPr>
            <a:spLocks noChangeArrowheads="1"/>
          </p:cNvSpPr>
          <p:nvPr/>
        </p:nvSpPr>
        <p:spPr bwMode="auto">
          <a:xfrm>
            <a:off x="8476489" y="2554289"/>
            <a:ext cx="768350" cy="393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   </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47151" name="Rectangle 11"/>
          <p:cNvSpPr>
            <a:spLocks noChangeArrowheads="1"/>
          </p:cNvSpPr>
          <p:nvPr/>
        </p:nvSpPr>
        <p:spPr bwMode="auto">
          <a:xfrm>
            <a:off x="7092189" y="404814"/>
            <a:ext cx="922338" cy="35575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135000"/>
              </a:lnSpc>
            </a:pPr>
            <a:endPar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a:lnSpc>
                <a:spcPct val="135000"/>
              </a:lnSpc>
            </a:pPr>
            <a:endPar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a:lnSpc>
                <a:spcPct val="135000"/>
              </a:lnSpc>
            </a:pPr>
            <a:endPar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a:lnSpc>
                <a:spcPct val="135000"/>
              </a:lnSpc>
            </a:pPr>
            <a:endPar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a:lnSpc>
                <a:spcPct val="135000"/>
              </a:lnSpc>
            </a:pPr>
            <a:endPar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a:lnSpc>
                <a:spcPct val="135000"/>
              </a:lnSpc>
            </a:pPr>
            <a:endPar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a:lnSpc>
                <a:spcPct val="135000"/>
              </a:lnSpc>
            </a:pPr>
            <a:endPar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152" name="Line 12"/>
          <p:cNvSpPr>
            <a:spLocks noChangeShapeType="1"/>
          </p:cNvSpPr>
          <p:nvPr/>
        </p:nvSpPr>
        <p:spPr bwMode="auto">
          <a:xfrm>
            <a:off x="7092189" y="2005014"/>
            <a:ext cx="922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53" name="Line 13"/>
          <p:cNvSpPr>
            <a:spLocks noChangeShapeType="1"/>
          </p:cNvSpPr>
          <p:nvPr/>
        </p:nvSpPr>
        <p:spPr bwMode="auto">
          <a:xfrm>
            <a:off x="7092189" y="1471614"/>
            <a:ext cx="922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54" name="Line 14"/>
          <p:cNvSpPr>
            <a:spLocks noChangeShapeType="1"/>
          </p:cNvSpPr>
          <p:nvPr/>
        </p:nvSpPr>
        <p:spPr bwMode="auto">
          <a:xfrm>
            <a:off x="7092189" y="938214"/>
            <a:ext cx="922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55" name="Line 15"/>
          <p:cNvSpPr>
            <a:spLocks noChangeShapeType="1"/>
          </p:cNvSpPr>
          <p:nvPr/>
        </p:nvSpPr>
        <p:spPr bwMode="auto">
          <a:xfrm>
            <a:off x="8860664" y="2554289"/>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56" name="Rectangle 16"/>
          <p:cNvSpPr>
            <a:spLocks noChangeArrowheads="1"/>
          </p:cNvSpPr>
          <p:nvPr/>
        </p:nvSpPr>
        <p:spPr bwMode="auto">
          <a:xfrm>
            <a:off x="8476489" y="3608389"/>
            <a:ext cx="768350" cy="393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 </a:t>
            </a:r>
          </a:p>
        </p:txBody>
      </p:sp>
      <p:sp>
        <p:nvSpPr>
          <p:cNvPr id="47157" name="Freeform 17"/>
          <p:cNvSpPr>
            <a:spLocks/>
          </p:cNvSpPr>
          <p:nvPr/>
        </p:nvSpPr>
        <p:spPr bwMode="auto">
          <a:xfrm>
            <a:off x="8955914" y="3608389"/>
            <a:ext cx="3175" cy="392112"/>
          </a:xfrm>
          <a:custGeom>
            <a:avLst/>
            <a:gdLst>
              <a:gd name="T0" fmla="*/ 0 w 2"/>
              <a:gd name="T1" fmla="*/ 0 h 247"/>
              <a:gd name="T2" fmla="*/ 2 w 2"/>
              <a:gd name="T3" fmla="*/ 247 h 247"/>
              <a:gd name="T4" fmla="*/ 0 60000 65536"/>
              <a:gd name="T5" fmla="*/ 0 60000 65536"/>
              <a:gd name="T6" fmla="*/ 0 w 2"/>
              <a:gd name="T7" fmla="*/ 0 h 247"/>
              <a:gd name="T8" fmla="*/ 2 w 2"/>
              <a:gd name="T9" fmla="*/ 247 h 247"/>
            </a:gdLst>
            <a:ahLst/>
            <a:cxnLst>
              <a:cxn ang="T4">
                <a:pos x="T0" y="T1"/>
              </a:cxn>
              <a:cxn ang="T5">
                <a:pos x="T2" y="T3"/>
              </a:cxn>
            </a:cxnLst>
            <a:rect l="T6" t="T7" r="T8" b="T9"/>
            <a:pathLst>
              <a:path w="2" h="247">
                <a:moveTo>
                  <a:pt x="0" y="0"/>
                </a:moveTo>
                <a:lnTo>
                  <a:pt x="2" y="247"/>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58" name="Rectangle 18"/>
          <p:cNvSpPr>
            <a:spLocks noChangeArrowheads="1"/>
          </p:cNvSpPr>
          <p:nvPr/>
        </p:nvSpPr>
        <p:spPr bwMode="auto">
          <a:xfrm>
            <a:off x="9629014" y="3071814"/>
            <a:ext cx="692150" cy="393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  </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159" name="Freeform 19"/>
          <p:cNvSpPr>
            <a:spLocks/>
          </p:cNvSpPr>
          <p:nvPr/>
        </p:nvSpPr>
        <p:spPr bwMode="auto">
          <a:xfrm>
            <a:off x="9933814" y="3071814"/>
            <a:ext cx="3175" cy="406400"/>
          </a:xfrm>
          <a:custGeom>
            <a:avLst/>
            <a:gdLst>
              <a:gd name="T0" fmla="*/ 2 w 2"/>
              <a:gd name="T1" fmla="*/ 0 h 256"/>
              <a:gd name="T2" fmla="*/ 0 w 2"/>
              <a:gd name="T3" fmla="*/ 256 h 256"/>
              <a:gd name="T4" fmla="*/ 0 60000 65536"/>
              <a:gd name="T5" fmla="*/ 0 60000 65536"/>
              <a:gd name="T6" fmla="*/ 0 w 2"/>
              <a:gd name="T7" fmla="*/ 0 h 256"/>
              <a:gd name="T8" fmla="*/ 2 w 2"/>
              <a:gd name="T9" fmla="*/ 256 h 256"/>
            </a:gdLst>
            <a:ahLst/>
            <a:cxnLst>
              <a:cxn ang="T4">
                <a:pos x="T0" y="T1"/>
              </a:cxn>
              <a:cxn ang="T5">
                <a:pos x="T2" y="T3"/>
              </a:cxn>
            </a:cxnLst>
            <a:rect l="T6" t="T7" r="T8" b="T9"/>
            <a:pathLst>
              <a:path w="2" h="256">
                <a:moveTo>
                  <a:pt x="2" y="0"/>
                </a:moveTo>
                <a:lnTo>
                  <a:pt x="0" y="256"/>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60" name="Rectangle 20"/>
          <p:cNvSpPr>
            <a:spLocks noChangeArrowheads="1"/>
          </p:cNvSpPr>
          <p:nvPr/>
        </p:nvSpPr>
        <p:spPr bwMode="auto">
          <a:xfrm>
            <a:off x="8476489" y="3087689"/>
            <a:ext cx="768350" cy="393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47161" name="Freeform 21"/>
          <p:cNvSpPr>
            <a:spLocks/>
          </p:cNvSpPr>
          <p:nvPr/>
        </p:nvSpPr>
        <p:spPr bwMode="auto">
          <a:xfrm>
            <a:off x="8860664" y="3087689"/>
            <a:ext cx="0" cy="377825"/>
          </a:xfrm>
          <a:custGeom>
            <a:avLst/>
            <a:gdLst>
              <a:gd name="T0" fmla="*/ 0 w 4"/>
              <a:gd name="T1" fmla="*/ 0 h 238"/>
              <a:gd name="T2" fmla="*/ 4 w 4"/>
              <a:gd name="T3" fmla="*/ 238 h 238"/>
              <a:gd name="T4" fmla="*/ 0 60000 65536"/>
              <a:gd name="T5" fmla="*/ 0 60000 65536"/>
              <a:gd name="T6" fmla="*/ 0 w 4"/>
              <a:gd name="T7" fmla="*/ 0 h 238"/>
              <a:gd name="T8" fmla="*/ 4 w 4"/>
              <a:gd name="T9" fmla="*/ 238 h 238"/>
            </a:gdLst>
            <a:ahLst/>
            <a:cxnLst>
              <a:cxn ang="T4">
                <a:pos x="T0" y="T1"/>
              </a:cxn>
              <a:cxn ang="T5">
                <a:pos x="T2" y="T3"/>
              </a:cxn>
            </a:cxnLst>
            <a:rect l="T6" t="T7" r="T8" b="T9"/>
            <a:pathLst>
              <a:path w="4" h="238">
                <a:moveTo>
                  <a:pt x="0" y="0"/>
                </a:moveTo>
                <a:lnTo>
                  <a:pt x="4" y="23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62" name="Rectangle 22"/>
          <p:cNvSpPr>
            <a:spLocks noChangeArrowheads="1"/>
          </p:cNvSpPr>
          <p:nvPr/>
        </p:nvSpPr>
        <p:spPr bwMode="auto">
          <a:xfrm>
            <a:off x="8476489" y="1011239"/>
            <a:ext cx="768350" cy="393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3 </a:t>
            </a:r>
          </a:p>
        </p:txBody>
      </p:sp>
      <p:sp>
        <p:nvSpPr>
          <p:cNvPr id="47163" name="Rectangle 23"/>
          <p:cNvSpPr>
            <a:spLocks noChangeArrowheads="1"/>
          </p:cNvSpPr>
          <p:nvPr/>
        </p:nvSpPr>
        <p:spPr bwMode="auto">
          <a:xfrm>
            <a:off x="8476489" y="2078039"/>
            <a:ext cx="768350" cy="393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0 </a:t>
            </a:r>
          </a:p>
        </p:txBody>
      </p:sp>
      <p:sp>
        <p:nvSpPr>
          <p:cNvPr id="47164" name="Rectangle 24"/>
          <p:cNvSpPr>
            <a:spLocks noChangeArrowheads="1"/>
          </p:cNvSpPr>
          <p:nvPr/>
        </p:nvSpPr>
        <p:spPr bwMode="auto">
          <a:xfrm>
            <a:off x="8476489" y="1544639"/>
            <a:ext cx="768350" cy="393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   </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47165" name="Line 25"/>
          <p:cNvSpPr>
            <a:spLocks noChangeShapeType="1"/>
          </p:cNvSpPr>
          <p:nvPr/>
        </p:nvSpPr>
        <p:spPr bwMode="auto">
          <a:xfrm>
            <a:off x="8860664" y="1014414"/>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66" name="Line 26"/>
          <p:cNvSpPr>
            <a:spLocks noChangeShapeType="1"/>
          </p:cNvSpPr>
          <p:nvPr/>
        </p:nvSpPr>
        <p:spPr bwMode="auto">
          <a:xfrm>
            <a:off x="8860664" y="2081214"/>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67" name="Line 27"/>
          <p:cNvSpPr>
            <a:spLocks noChangeShapeType="1"/>
          </p:cNvSpPr>
          <p:nvPr/>
        </p:nvSpPr>
        <p:spPr bwMode="auto">
          <a:xfrm>
            <a:off x="8860664" y="1547814"/>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69" name="Line 29"/>
          <p:cNvSpPr>
            <a:spLocks noChangeShapeType="1"/>
          </p:cNvSpPr>
          <p:nvPr/>
        </p:nvSpPr>
        <p:spPr bwMode="auto">
          <a:xfrm>
            <a:off x="8860664" y="481014"/>
            <a:ext cx="0" cy="369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70" name="Line 30"/>
          <p:cNvSpPr>
            <a:spLocks noChangeShapeType="1"/>
          </p:cNvSpPr>
          <p:nvPr/>
        </p:nvSpPr>
        <p:spPr bwMode="auto">
          <a:xfrm>
            <a:off x="7860539" y="3833814"/>
            <a:ext cx="615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71" name="Line 31"/>
          <p:cNvSpPr>
            <a:spLocks noChangeShapeType="1"/>
          </p:cNvSpPr>
          <p:nvPr/>
        </p:nvSpPr>
        <p:spPr bwMode="auto">
          <a:xfrm>
            <a:off x="7860539" y="3300414"/>
            <a:ext cx="615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72" name="Line 32"/>
          <p:cNvSpPr>
            <a:spLocks noChangeShapeType="1"/>
          </p:cNvSpPr>
          <p:nvPr/>
        </p:nvSpPr>
        <p:spPr bwMode="auto">
          <a:xfrm>
            <a:off x="9014652" y="3270251"/>
            <a:ext cx="614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73" name="Line 33"/>
          <p:cNvSpPr>
            <a:spLocks noChangeShapeType="1"/>
          </p:cNvSpPr>
          <p:nvPr/>
        </p:nvSpPr>
        <p:spPr bwMode="auto">
          <a:xfrm>
            <a:off x="7860539" y="2767014"/>
            <a:ext cx="615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74" name="Line 34"/>
          <p:cNvSpPr>
            <a:spLocks noChangeShapeType="1"/>
          </p:cNvSpPr>
          <p:nvPr/>
        </p:nvSpPr>
        <p:spPr bwMode="auto">
          <a:xfrm>
            <a:off x="7860539" y="2309814"/>
            <a:ext cx="615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75" name="Line 35"/>
          <p:cNvSpPr>
            <a:spLocks noChangeShapeType="1"/>
          </p:cNvSpPr>
          <p:nvPr/>
        </p:nvSpPr>
        <p:spPr bwMode="auto">
          <a:xfrm>
            <a:off x="7860539" y="1776414"/>
            <a:ext cx="615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76" name="Line 36"/>
          <p:cNvSpPr>
            <a:spLocks noChangeShapeType="1"/>
          </p:cNvSpPr>
          <p:nvPr/>
        </p:nvSpPr>
        <p:spPr bwMode="auto">
          <a:xfrm>
            <a:off x="7860539" y="709614"/>
            <a:ext cx="615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77" name="Line 37"/>
          <p:cNvSpPr>
            <a:spLocks noChangeShapeType="1"/>
          </p:cNvSpPr>
          <p:nvPr/>
        </p:nvSpPr>
        <p:spPr bwMode="auto">
          <a:xfrm>
            <a:off x="7860539" y="1243014"/>
            <a:ext cx="615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78" name="Line 38"/>
          <p:cNvSpPr>
            <a:spLocks noChangeShapeType="1"/>
          </p:cNvSpPr>
          <p:nvPr/>
        </p:nvSpPr>
        <p:spPr bwMode="auto">
          <a:xfrm>
            <a:off x="7092189" y="3452814"/>
            <a:ext cx="922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79" name="Line 39"/>
          <p:cNvSpPr>
            <a:spLocks noChangeShapeType="1"/>
          </p:cNvSpPr>
          <p:nvPr/>
        </p:nvSpPr>
        <p:spPr bwMode="auto">
          <a:xfrm>
            <a:off x="7092189" y="2995614"/>
            <a:ext cx="922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80" name="Line 40"/>
          <p:cNvSpPr>
            <a:spLocks noChangeShapeType="1"/>
          </p:cNvSpPr>
          <p:nvPr/>
        </p:nvSpPr>
        <p:spPr bwMode="auto">
          <a:xfrm>
            <a:off x="7092189" y="2462214"/>
            <a:ext cx="922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81" name="Rectangle 41"/>
          <p:cNvSpPr>
            <a:spLocks noChangeArrowheads="1"/>
          </p:cNvSpPr>
          <p:nvPr/>
        </p:nvSpPr>
        <p:spPr bwMode="auto">
          <a:xfrm>
            <a:off x="9629014" y="2081214"/>
            <a:ext cx="692150" cy="393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182" name="Freeform 42"/>
          <p:cNvSpPr>
            <a:spLocks/>
          </p:cNvSpPr>
          <p:nvPr/>
        </p:nvSpPr>
        <p:spPr bwMode="auto">
          <a:xfrm>
            <a:off x="9933814" y="2095501"/>
            <a:ext cx="3175" cy="392112"/>
          </a:xfrm>
          <a:custGeom>
            <a:avLst/>
            <a:gdLst>
              <a:gd name="T0" fmla="*/ 2 w 2"/>
              <a:gd name="T1" fmla="*/ 0 h 247"/>
              <a:gd name="T2" fmla="*/ 0 w 2"/>
              <a:gd name="T3" fmla="*/ 247 h 247"/>
              <a:gd name="T4" fmla="*/ 0 60000 65536"/>
              <a:gd name="T5" fmla="*/ 0 60000 65536"/>
              <a:gd name="T6" fmla="*/ 0 w 2"/>
              <a:gd name="T7" fmla="*/ 0 h 247"/>
              <a:gd name="T8" fmla="*/ 2 w 2"/>
              <a:gd name="T9" fmla="*/ 247 h 247"/>
            </a:gdLst>
            <a:ahLst/>
            <a:cxnLst>
              <a:cxn ang="T4">
                <a:pos x="T0" y="T1"/>
              </a:cxn>
              <a:cxn ang="T5">
                <a:pos x="T2" y="T3"/>
              </a:cxn>
            </a:cxnLst>
            <a:rect l="T6" t="T7" r="T8" b="T9"/>
            <a:pathLst>
              <a:path w="2" h="247">
                <a:moveTo>
                  <a:pt x="2" y="0"/>
                </a:moveTo>
                <a:lnTo>
                  <a:pt x="0" y="247"/>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83" name="Line 43"/>
          <p:cNvSpPr>
            <a:spLocks noChangeShapeType="1"/>
          </p:cNvSpPr>
          <p:nvPr/>
        </p:nvSpPr>
        <p:spPr bwMode="auto">
          <a:xfrm>
            <a:off x="9014652" y="2247901"/>
            <a:ext cx="614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5180" name="Text Box 44"/>
          <p:cNvSpPr txBox="1">
            <a:spLocks noChangeArrowheads="1"/>
          </p:cNvSpPr>
          <p:nvPr/>
        </p:nvSpPr>
        <p:spPr bwMode="auto">
          <a:xfrm>
            <a:off x="7285039" y="4038601"/>
            <a:ext cx="2244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(b) </a:t>
            </a:r>
            <a:r>
              <a:rPr lang="zh-CN" altLang="en-US"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图</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G</a:t>
            </a:r>
            <a:r>
              <a:rPr lang="zh-CN" altLang="en-US"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邻接表</a:t>
            </a:r>
          </a:p>
        </p:txBody>
      </p:sp>
      <p:sp>
        <p:nvSpPr>
          <p:cNvPr id="47109" name="Rectangle 45"/>
          <p:cNvSpPr>
            <a:spLocks noChangeArrowheads="1"/>
          </p:cNvSpPr>
          <p:nvPr/>
        </p:nvSpPr>
        <p:spPr bwMode="auto">
          <a:xfrm>
            <a:off x="3714751" y="1952626"/>
            <a:ext cx="2151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 </a:t>
            </a:r>
            <a:r>
              <a:rPr lang="zh-CN" altLang="en-US"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有向图</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G</a:t>
            </a:r>
          </a:p>
        </p:txBody>
      </p:sp>
      <p:grpSp>
        <p:nvGrpSpPr>
          <p:cNvPr id="47110" name="Group 46"/>
          <p:cNvGrpSpPr>
            <a:grpSpLocks/>
          </p:cNvGrpSpPr>
          <p:nvPr/>
        </p:nvGrpSpPr>
        <p:grpSpPr bwMode="auto">
          <a:xfrm>
            <a:off x="2495551" y="0"/>
            <a:ext cx="3997325" cy="1524000"/>
            <a:chOff x="480" y="288"/>
            <a:chExt cx="2518" cy="960"/>
          </a:xfrm>
        </p:grpSpPr>
        <p:sp>
          <p:nvSpPr>
            <p:cNvPr id="47125" name="Oval 47"/>
            <p:cNvSpPr>
              <a:spLocks noChangeArrowheads="1"/>
            </p:cNvSpPr>
            <p:nvPr/>
          </p:nvSpPr>
          <p:spPr bwMode="auto">
            <a:xfrm>
              <a:off x="480" y="624"/>
              <a:ext cx="291" cy="288"/>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grpSp>
          <p:nvGrpSpPr>
            <p:cNvPr id="47126" name="Group 48"/>
            <p:cNvGrpSpPr>
              <a:grpSpLocks/>
            </p:cNvGrpSpPr>
            <p:nvPr/>
          </p:nvGrpSpPr>
          <p:grpSpPr bwMode="auto">
            <a:xfrm>
              <a:off x="722" y="288"/>
              <a:ext cx="2276" cy="960"/>
              <a:chOff x="722" y="288"/>
              <a:chExt cx="2276" cy="960"/>
            </a:xfrm>
          </p:grpSpPr>
          <p:sp>
            <p:nvSpPr>
              <p:cNvPr id="47127" name="Oval 49"/>
              <p:cNvSpPr>
                <a:spLocks noChangeArrowheads="1"/>
              </p:cNvSpPr>
              <p:nvPr/>
            </p:nvSpPr>
            <p:spPr bwMode="auto">
              <a:xfrm>
                <a:off x="1933" y="288"/>
                <a:ext cx="290" cy="288"/>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47128" name="Oval 50"/>
              <p:cNvSpPr>
                <a:spLocks noChangeArrowheads="1"/>
              </p:cNvSpPr>
              <p:nvPr/>
            </p:nvSpPr>
            <p:spPr bwMode="auto">
              <a:xfrm>
                <a:off x="1158" y="288"/>
                <a:ext cx="290" cy="288"/>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47129" name="Oval 51"/>
              <p:cNvSpPr>
                <a:spLocks noChangeArrowheads="1"/>
              </p:cNvSpPr>
              <p:nvPr/>
            </p:nvSpPr>
            <p:spPr bwMode="auto">
              <a:xfrm>
                <a:off x="1933" y="960"/>
                <a:ext cx="290" cy="288"/>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47130" name="Line 52"/>
              <p:cNvSpPr>
                <a:spLocks noChangeShapeType="1"/>
              </p:cNvSpPr>
              <p:nvPr/>
            </p:nvSpPr>
            <p:spPr bwMode="auto">
              <a:xfrm flipV="1">
                <a:off x="1303" y="576"/>
                <a:ext cx="0" cy="40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31" name="Line 53"/>
              <p:cNvSpPr>
                <a:spLocks noChangeShapeType="1"/>
              </p:cNvSpPr>
              <p:nvPr/>
            </p:nvSpPr>
            <p:spPr bwMode="auto">
              <a:xfrm>
                <a:off x="2078" y="576"/>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32" name="Oval 54"/>
              <p:cNvSpPr>
                <a:spLocks noChangeArrowheads="1"/>
              </p:cNvSpPr>
              <p:nvPr/>
            </p:nvSpPr>
            <p:spPr bwMode="auto">
              <a:xfrm>
                <a:off x="2707" y="288"/>
                <a:ext cx="291" cy="288"/>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47133" name="Oval 55"/>
              <p:cNvSpPr>
                <a:spLocks noChangeArrowheads="1"/>
              </p:cNvSpPr>
              <p:nvPr/>
            </p:nvSpPr>
            <p:spPr bwMode="auto">
              <a:xfrm>
                <a:off x="2707" y="960"/>
                <a:ext cx="291" cy="288"/>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47134" name="Line 56"/>
              <p:cNvSpPr>
                <a:spLocks noChangeShapeType="1"/>
              </p:cNvSpPr>
              <p:nvPr/>
            </p:nvSpPr>
            <p:spPr bwMode="auto">
              <a:xfrm flipV="1">
                <a:off x="2853" y="576"/>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35" name="Oval 57"/>
              <p:cNvSpPr>
                <a:spLocks noChangeArrowheads="1"/>
              </p:cNvSpPr>
              <p:nvPr/>
            </p:nvSpPr>
            <p:spPr bwMode="auto">
              <a:xfrm>
                <a:off x="1158" y="960"/>
                <a:ext cx="290" cy="288"/>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47136" name="Line 58"/>
              <p:cNvSpPr>
                <a:spLocks noChangeShapeType="1"/>
              </p:cNvSpPr>
              <p:nvPr/>
            </p:nvSpPr>
            <p:spPr bwMode="auto">
              <a:xfrm flipH="1">
                <a:off x="2223" y="432"/>
                <a:ext cx="4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37" name="Line 59"/>
              <p:cNvSpPr>
                <a:spLocks noChangeShapeType="1"/>
              </p:cNvSpPr>
              <p:nvPr/>
            </p:nvSpPr>
            <p:spPr bwMode="auto">
              <a:xfrm flipV="1">
                <a:off x="2175" y="528"/>
                <a:ext cx="581"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38" name="Line 60"/>
              <p:cNvSpPr>
                <a:spLocks noChangeShapeType="1"/>
              </p:cNvSpPr>
              <p:nvPr/>
            </p:nvSpPr>
            <p:spPr bwMode="auto">
              <a:xfrm>
                <a:off x="2154" y="527"/>
                <a:ext cx="622" cy="4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39" name="Line 61"/>
              <p:cNvSpPr>
                <a:spLocks noChangeShapeType="1"/>
              </p:cNvSpPr>
              <p:nvPr/>
            </p:nvSpPr>
            <p:spPr bwMode="auto">
              <a:xfrm>
                <a:off x="2223" y="1104"/>
                <a:ext cx="4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40" name="Line 62"/>
              <p:cNvSpPr>
                <a:spLocks noChangeShapeType="1"/>
              </p:cNvSpPr>
              <p:nvPr/>
            </p:nvSpPr>
            <p:spPr bwMode="auto">
              <a:xfrm>
                <a:off x="1448" y="432"/>
                <a:ext cx="48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41" name="Line 63"/>
              <p:cNvSpPr>
                <a:spLocks noChangeShapeType="1"/>
              </p:cNvSpPr>
              <p:nvPr/>
            </p:nvSpPr>
            <p:spPr bwMode="auto">
              <a:xfrm flipV="1">
                <a:off x="722" y="480"/>
                <a:ext cx="43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42" name="Line 64"/>
              <p:cNvSpPr>
                <a:spLocks noChangeShapeType="1"/>
              </p:cNvSpPr>
              <p:nvPr/>
            </p:nvSpPr>
            <p:spPr bwMode="auto">
              <a:xfrm>
                <a:off x="722" y="864"/>
                <a:ext cx="43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143" name="Line 65"/>
              <p:cNvSpPr>
                <a:spLocks noChangeShapeType="1"/>
              </p:cNvSpPr>
              <p:nvPr/>
            </p:nvSpPr>
            <p:spPr bwMode="auto">
              <a:xfrm>
                <a:off x="1448" y="1104"/>
                <a:ext cx="48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sp>
        <p:nvSpPr>
          <p:cNvPr id="475203" name="Oval 67"/>
          <p:cNvSpPr>
            <a:spLocks noChangeArrowheads="1"/>
          </p:cNvSpPr>
          <p:nvPr/>
        </p:nvSpPr>
        <p:spPr bwMode="auto">
          <a:xfrm>
            <a:off x="4583114" y="3573463"/>
            <a:ext cx="460375"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475205" name="Line 69"/>
          <p:cNvSpPr>
            <a:spLocks noChangeShapeType="1"/>
          </p:cNvSpPr>
          <p:nvPr/>
        </p:nvSpPr>
        <p:spPr bwMode="auto">
          <a:xfrm>
            <a:off x="4800600" y="2924175"/>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5207" name="Oval 71"/>
          <p:cNvSpPr>
            <a:spLocks noChangeArrowheads="1"/>
          </p:cNvSpPr>
          <p:nvPr/>
        </p:nvSpPr>
        <p:spPr bwMode="auto">
          <a:xfrm>
            <a:off x="4583114" y="2506663"/>
            <a:ext cx="460375"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475208" name="Oval 72"/>
          <p:cNvSpPr>
            <a:spLocks noChangeArrowheads="1"/>
          </p:cNvSpPr>
          <p:nvPr/>
        </p:nvSpPr>
        <p:spPr bwMode="auto">
          <a:xfrm>
            <a:off x="3359151" y="2492375"/>
            <a:ext cx="460375"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475209" name="Oval 73"/>
          <p:cNvSpPr>
            <a:spLocks noChangeArrowheads="1"/>
          </p:cNvSpPr>
          <p:nvPr/>
        </p:nvSpPr>
        <p:spPr bwMode="auto">
          <a:xfrm>
            <a:off x="2279651" y="2997200"/>
            <a:ext cx="461963"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475210" name="Oval 74"/>
          <p:cNvSpPr>
            <a:spLocks noChangeArrowheads="1"/>
          </p:cNvSpPr>
          <p:nvPr/>
        </p:nvSpPr>
        <p:spPr bwMode="auto">
          <a:xfrm>
            <a:off x="5815013" y="2492375"/>
            <a:ext cx="461962"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475211" name="Oval 75"/>
          <p:cNvSpPr>
            <a:spLocks noChangeArrowheads="1"/>
          </p:cNvSpPr>
          <p:nvPr/>
        </p:nvSpPr>
        <p:spPr bwMode="auto">
          <a:xfrm>
            <a:off x="5808663" y="3573463"/>
            <a:ext cx="461962"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475212" name="Oval 76"/>
          <p:cNvSpPr>
            <a:spLocks noChangeArrowheads="1"/>
          </p:cNvSpPr>
          <p:nvPr/>
        </p:nvSpPr>
        <p:spPr bwMode="auto">
          <a:xfrm>
            <a:off x="3359151" y="3573463"/>
            <a:ext cx="460375"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475213" name="Line 77"/>
          <p:cNvSpPr>
            <a:spLocks noChangeShapeType="1"/>
          </p:cNvSpPr>
          <p:nvPr/>
        </p:nvSpPr>
        <p:spPr bwMode="auto">
          <a:xfrm flipH="1">
            <a:off x="5013325" y="2722563"/>
            <a:ext cx="7683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5214" name="Line 78"/>
          <p:cNvSpPr>
            <a:spLocks noChangeShapeType="1"/>
          </p:cNvSpPr>
          <p:nvPr/>
        </p:nvSpPr>
        <p:spPr bwMode="auto">
          <a:xfrm>
            <a:off x="5016500" y="3803650"/>
            <a:ext cx="7683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5215" name="Text Box 79"/>
          <p:cNvSpPr txBox="1">
            <a:spLocks noChangeArrowheads="1"/>
          </p:cNvSpPr>
          <p:nvPr/>
        </p:nvSpPr>
        <p:spPr bwMode="auto">
          <a:xfrm>
            <a:off x="2360613" y="4025900"/>
            <a:ext cx="434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(c) </a:t>
            </a:r>
            <a:r>
              <a:rPr lang="zh-CN" altLang="en-US"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图</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G</a:t>
            </a:r>
            <a:r>
              <a:rPr lang="zh-CN" altLang="en-US"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深度优先搜索的</a:t>
            </a:r>
            <a:r>
              <a:rPr lang="zh-CN" altLang="en-US"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生成森林</a:t>
            </a:r>
          </a:p>
        </p:txBody>
      </p:sp>
      <p:sp>
        <p:nvSpPr>
          <p:cNvPr id="475216" name="Text Box 80"/>
          <p:cNvSpPr txBox="1">
            <a:spLocks noChangeArrowheads="1"/>
          </p:cNvSpPr>
          <p:nvPr/>
        </p:nvSpPr>
        <p:spPr bwMode="auto">
          <a:xfrm>
            <a:off x="1992313" y="4581525"/>
            <a:ext cx="8458200"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110000"/>
              </a:lnSpc>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对有向图</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a:t>
            </a:r>
            <a:r>
              <a:rPr lang="zh-CN" altLang="en-US"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，从</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出发</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DFS</a:t>
            </a:r>
            <a:r>
              <a:rPr lang="zh-CN" altLang="en-US"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，访问的次序是</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0,1,3,2; </a:t>
            </a:r>
          </a:p>
        </p:txBody>
      </p:sp>
      <p:sp>
        <p:nvSpPr>
          <p:cNvPr id="475217" name="Rectangle 81"/>
          <p:cNvSpPr>
            <a:spLocks noChangeArrowheads="1"/>
          </p:cNvSpPr>
          <p:nvPr/>
        </p:nvSpPr>
        <p:spPr bwMode="auto">
          <a:xfrm>
            <a:off x="1992313" y="5808129"/>
            <a:ext cx="739140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120000"/>
              </a:lnSpc>
            </a:pPr>
            <a:r>
              <a:rPr lang="zh-CN" altLang="en-US"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思考</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图的</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DFS</a:t>
            </a:r>
            <a:r>
              <a:rPr lang="zh-CN" altLang="en-US"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序列是否唯一？</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指从同一顶点出发</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a:lnSpc>
                <a:spcPct val="120000"/>
              </a:lnSpc>
            </a:pPr>
            <a:r>
              <a:rPr lang="zh-CN" altLang="en-US"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一次</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DFS</a:t>
            </a:r>
            <a:r>
              <a:rPr lang="zh-CN" altLang="en-US"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的结果是什么。 </a:t>
            </a:r>
            <a:r>
              <a:rPr lang="en-US" altLang="zh-CN" u="none" dirty="0">
                <a:solidFill>
                  <a:schemeClr val="tx1"/>
                </a:solidFill>
                <a:latin typeface="Times New Roman" panose="02020603050405020304" pitchFamily="18" charset="0"/>
                <a:cs typeface="Times New Roman" panose="02020603050405020304" pitchFamily="18" charset="0"/>
              </a:rPr>
              <a:t>(</a:t>
            </a:r>
            <a:r>
              <a:rPr lang="zh-CN" altLang="en-US" u="none" dirty="0">
                <a:solidFill>
                  <a:schemeClr val="tx1"/>
                </a:solidFill>
                <a:latin typeface="Times New Roman" panose="02020603050405020304" pitchFamily="18" charset="0"/>
                <a:cs typeface="Times New Roman" panose="02020603050405020304" pitchFamily="18" charset="0"/>
              </a:rPr>
              <a:t>无向图，有向图</a:t>
            </a:r>
            <a:r>
              <a:rPr lang="en-US" altLang="zh-CN" u="none" dirty="0">
                <a:solidFill>
                  <a:schemeClr val="tx1"/>
                </a:solidFill>
                <a:latin typeface="Times New Roman" panose="02020603050405020304" pitchFamily="18" charset="0"/>
                <a:cs typeface="Times New Roman" panose="02020603050405020304" pitchFamily="18" charset="0"/>
              </a:rPr>
              <a:t>)</a:t>
            </a:r>
          </a:p>
        </p:txBody>
      </p:sp>
      <p:sp>
        <p:nvSpPr>
          <p:cNvPr id="475218" name="Rectangle 82"/>
          <p:cNvSpPr>
            <a:spLocks noChangeArrowheads="1"/>
          </p:cNvSpPr>
          <p:nvPr/>
        </p:nvSpPr>
        <p:spPr bwMode="auto">
          <a:xfrm>
            <a:off x="402698" y="5108285"/>
            <a:ext cx="9989603" cy="646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18800" bIns="118800">
            <a:spAutoFit/>
          </a:bodyPr>
          <a:lstStyle>
            <a:lvl1pPr marL="457200" indent="-457200">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110000"/>
              </a:lnSpc>
            </a:pPr>
            <a:r>
              <a:rPr lang="zh-CN" altLang="en-US" u="none" dirty="0">
                <a:solidFill>
                  <a:schemeClr val="tx1"/>
                </a:solidFill>
                <a:latin typeface="Times New Roman" panose="02020603050405020304" pitchFamily="18" charset="0"/>
                <a:cs typeface="Times New Roman" panose="02020603050405020304" pitchFamily="18" charset="0"/>
              </a:rPr>
              <a:t>另选一个未访问的顶点出发搜索图</a:t>
            </a:r>
            <a:r>
              <a:rPr lang="en-US" altLang="zh-CN" u="none" dirty="0">
                <a:solidFill>
                  <a:schemeClr val="tx1"/>
                </a:solidFill>
                <a:latin typeface="Times New Roman" panose="02020603050405020304" pitchFamily="18" charset="0"/>
                <a:cs typeface="Times New Roman" panose="02020603050405020304" pitchFamily="18" charset="0"/>
              </a:rPr>
              <a:t>G</a:t>
            </a:r>
            <a:r>
              <a:rPr lang="zh-CN" altLang="en-US" u="none" dirty="0">
                <a:solidFill>
                  <a:schemeClr val="tx1"/>
                </a:solidFill>
                <a:latin typeface="Times New Roman" panose="02020603050405020304" pitchFamily="18" charset="0"/>
                <a:cs typeface="Times New Roman" panose="02020603050405020304" pitchFamily="18" charset="0"/>
              </a:rPr>
              <a:t>的其余部分；结果得到一个生成森林。</a:t>
            </a:r>
          </a:p>
        </p:txBody>
      </p:sp>
    </p:spTree>
    <p:extLst>
      <p:ext uri="{BB962C8B-B14F-4D97-AF65-F5344CB8AC3E}">
        <p14:creationId xmlns:p14="http://schemas.microsoft.com/office/powerpoint/2010/main" val="28504786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75210"/>
                                        </p:tgtEl>
                                        <p:attrNameLst>
                                          <p:attrName>style.visibility</p:attrName>
                                        </p:attrNameLst>
                                      </p:cBhvr>
                                      <p:to>
                                        <p:strVal val="visible"/>
                                      </p:to>
                                    </p:set>
                                    <p:animEffect transition="in" filter="box(in)">
                                      <p:cBhvr>
                                        <p:cTn id="7" dur="500"/>
                                        <p:tgtEl>
                                          <p:spTgt spid="4752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75215"/>
                                        </p:tgtEl>
                                        <p:attrNameLst>
                                          <p:attrName>style.visibility</p:attrName>
                                        </p:attrNameLst>
                                      </p:cBhvr>
                                      <p:to>
                                        <p:strVal val="visible"/>
                                      </p:to>
                                    </p:set>
                                    <p:animEffect transition="in" filter="box(in)">
                                      <p:cBhvr>
                                        <p:cTn id="10" dur="500"/>
                                        <p:tgtEl>
                                          <p:spTgt spid="47521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475213"/>
                                        </p:tgtEl>
                                        <p:attrNameLst>
                                          <p:attrName>style.visibility</p:attrName>
                                        </p:attrNameLst>
                                      </p:cBhvr>
                                      <p:to>
                                        <p:strVal val="visible"/>
                                      </p:to>
                                    </p:set>
                                    <p:animEffect transition="in" filter="box(in)">
                                      <p:cBhvr>
                                        <p:cTn id="15" dur="500"/>
                                        <p:tgtEl>
                                          <p:spTgt spid="475213"/>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475207"/>
                                        </p:tgtEl>
                                        <p:attrNameLst>
                                          <p:attrName>style.visibility</p:attrName>
                                        </p:attrNameLst>
                                      </p:cBhvr>
                                      <p:to>
                                        <p:strVal val="visible"/>
                                      </p:to>
                                    </p:set>
                                    <p:animEffect transition="in" filter="box(in)">
                                      <p:cBhvr>
                                        <p:cTn id="18" dur="500"/>
                                        <p:tgtEl>
                                          <p:spTgt spid="47520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475205"/>
                                        </p:tgtEl>
                                        <p:attrNameLst>
                                          <p:attrName>style.visibility</p:attrName>
                                        </p:attrNameLst>
                                      </p:cBhvr>
                                      <p:to>
                                        <p:strVal val="visible"/>
                                      </p:to>
                                    </p:set>
                                    <p:animEffect transition="in" filter="box(in)">
                                      <p:cBhvr>
                                        <p:cTn id="23" dur="500"/>
                                        <p:tgtEl>
                                          <p:spTgt spid="475205"/>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475203"/>
                                        </p:tgtEl>
                                        <p:attrNameLst>
                                          <p:attrName>style.visibility</p:attrName>
                                        </p:attrNameLst>
                                      </p:cBhvr>
                                      <p:to>
                                        <p:strVal val="visible"/>
                                      </p:to>
                                    </p:set>
                                    <p:animEffect transition="in" filter="box(in)">
                                      <p:cBhvr>
                                        <p:cTn id="26" dur="500"/>
                                        <p:tgtEl>
                                          <p:spTgt spid="47520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475214"/>
                                        </p:tgtEl>
                                        <p:attrNameLst>
                                          <p:attrName>style.visibility</p:attrName>
                                        </p:attrNameLst>
                                      </p:cBhvr>
                                      <p:to>
                                        <p:strVal val="visible"/>
                                      </p:to>
                                    </p:set>
                                    <p:animEffect transition="in" filter="box(in)">
                                      <p:cBhvr>
                                        <p:cTn id="31" dur="500"/>
                                        <p:tgtEl>
                                          <p:spTgt spid="475214"/>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475211"/>
                                        </p:tgtEl>
                                        <p:attrNameLst>
                                          <p:attrName>style.visibility</p:attrName>
                                        </p:attrNameLst>
                                      </p:cBhvr>
                                      <p:to>
                                        <p:strVal val="visible"/>
                                      </p:to>
                                    </p:set>
                                    <p:animEffect transition="in" filter="box(in)">
                                      <p:cBhvr>
                                        <p:cTn id="34" dur="500"/>
                                        <p:tgtEl>
                                          <p:spTgt spid="47521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475216"/>
                                        </p:tgtEl>
                                        <p:attrNameLst>
                                          <p:attrName>style.visibility</p:attrName>
                                        </p:attrNameLst>
                                      </p:cBhvr>
                                      <p:to>
                                        <p:strVal val="visible"/>
                                      </p:to>
                                    </p:set>
                                    <p:animEffect transition="in" filter="box(in)">
                                      <p:cBhvr>
                                        <p:cTn id="39" dur="500"/>
                                        <p:tgtEl>
                                          <p:spTgt spid="47521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475218"/>
                                        </p:tgtEl>
                                        <p:attrNameLst>
                                          <p:attrName>style.visibility</p:attrName>
                                        </p:attrNameLst>
                                      </p:cBhvr>
                                      <p:to>
                                        <p:strVal val="visible"/>
                                      </p:to>
                                    </p:set>
                                    <p:animEffect transition="in" filter="box(in)">
                                      <p:cBhvr>
                                        <p:cTn id="44" dur="500"/>
                                        <p:tgtEl>
                                          <p:spTgt spid="47521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475208"/>
                                        </p:tgtEl>
                                        <p:attrNameLst>
                                          <p:attrName>style.visibility</p:attrName>
                                        </p:attrNameLst>
                                      </p:cBhvr>
                                      <p:to>
                                        <p:strVal val="visible"/>
                                      </p:to>
                                    </p:set>
                                    <p:animEffect transition="in" filter="box(in)">
                                      <p:cBhvr>
                                        <p:cTn id="49" dur="500"/>
                                        <p:tgtEl>
                                          <p:spTgt spid="47520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475212"/>
                                        </p:tgtEl>
                                        <p:attrNameLst>
                                          <p:attrName>style.visibility</p:attrName>
                                        </p:attrNameLst>
                                      </p:cBhvr>
                                      <p:to>
                                        <p:strVal val="visible"/>
                                      </p:to>
                                    </p:set>
                                    <p:animEffect transition="in" filter="box(in)">
                                      <p:cBhvr>
                                        <p:cTn id="54" dur="500"/>
                                        <p:tgtEl>
                                          <p:spTgt spid="47521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475209"/>
                                        </p:tgtEl>
                                        <p:attrNameLst>
                                          <p:attrName>style.visibility</p:attrName>
                                        </p:attrNameLst>
                                      </p:cBhvr>
                                      <p:to>
                                        <p:strVal val="visible"/>
                                      </p:to>
                                    </p:set>
                                    <p:animEffect transition="in" filter="box(in)">
                                      <p:cBhvr>
                                        <p:cTn id="59" dur="500"/>
                                        <p:tgtEl>
                                          <p:spTgt spid="47520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475217"/>
                                        </p:tgtEl>
                                        <p:attrNameLst>
                                          <p:attrName>style.visibility</p:attrName>
                                        </p:attrNameLst>
                                      </p:cBhvr>
                                      <p:to>
                                        <p:strVal val="visible"/>
                                      </p:to>
                                    </p:set>
                                    <p:animEffect transition="in" filter="box(in)">
                                      <p:cBhvr>
                                        <p:cTn id="64" dur="500"/>
                                        <p:tgtEl>
                                          <p:spTgt spid="475217"/>
                                        </p:tgtEl>
                                      </p:cBhvr>
                                    </p:animEffect>
                                  </p:childTnLst>
                                </p:cTn>
                              </p:par>
                              <p:par>
                                <p:cTn id="65" presetID="4" presetClass="entr" presetSubtype="16" fill="hold" nodeType="withEffect">
                                  <p:stCondLst>
                                    <p:cond delay="0"/>
                                  </p:stCondLst>
                                  <p:childTnLst>
                                    <p:set>
                                      <p:cBhvr>
                                        <p:cTn id="66" dur="1" fill="hold">
                                          <p:stCondLst>
                                            <p:cond delay="0"/>
                                          </p:stCondLst>
                                        </p:cTn>
                                        <p:tgtEl>
                                          <p:spTgt spid="475180"/>
                                        </p:tgtEl>
                                        <p:attrNameLst>
                                          <p:attrName>style.visibility</p:attrName>
                                        </p:attrNameLst>
                                      </p:cBhvr>
                                      <p:to>
                                        <p:strVal val="visible"/>
                                      </p:to>
                                    </p:set>
                                    <p:animEffect transition="in" filter="box(in)">
                                      <p:cBhvr>
                                        <p:cTn id="67" dur="500"/>
                                        <p:tgtEl>
                                          <p:spTgt spid="475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203" grpId="0" animBg="1"/>
      <p:bldP spid="475205" grpId="0" animBg="1"/>
      <p:bldP spid="475207" grpId="0" animBg="1"/>
      <p:bldP spid="475208" grpId="0" animBg="1"/>
      <p:bldP spid="475209" grpId="0" animBg="1"/>
      <p:bldP spid="475210" grpId="0" animBg="1"/>
      <p:bldP spid="475211" grpId="0" animBg="1"/>
      <p:bldP spid="475212" grpId="0" animBg="1"/>
      <p:bldP spid="475213" grpId="0" animBg="1"/>
      <p:bldP spid="475214" grpId="0" animBg="1"/>
      <p:bldP spid="475215" grpId="0"/>
      <p:bldP spid="475216" grpId="0"/>
      <p:bldP spid="475217" grpId="0"/>
      <p:bldP spid="4752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52355" y="2662443"/>
            <a:ext cx="10189008" cy="707886"/>
          </a:xfrm>
          <a:prstGeom prst="rect">
            <a:avLst/>
          </a:prstGeom>
        </p:spPr>
        <p:txBody>
          <a:bodyPr wrap="none">
            <a:spAutoFit/>
          </a:bodyPr>
          <a:lstStyle/>
          <a:p>
            <a:r>
              <a:rPr lang="zh-CN" altLang="en-US" sz="4000" dirty="0">
                <a:latin typeface="Times New Roman" panose="02020603050405020304" pitchFamily="18" charset="0"/>
                <a:cs typeface="Times New Roman" panose="02020603050405020304" pitchFamily="18" charset="0"/>
              </a:rPr>
              <a:t>图的</a:t>
            </a:r>
            <a:r>
              <a:rPr lang="en-US" altLang="zh-CN" sz="4000" dirty="0">
                <a:latin typeface="Times New Roman" panose="02020603050405020304" pitchFamily="18" charset="0"/>
                <a:cs typeface="Times New Roman" panose="02020603050405020304" pitchFamily="18" charset="0"/>
              </a:rPr>
              <a:t>DFS</a:t>
            </a:r>
            <a:r>
              <a:rPr lang="zh-CN" altLang="en-US" sz="4000" dirty="0">
                <a:latin typeface="Times New Roman" panose="02020603050405020304" pitchFamily="18" charset="0"/>
                <a:cs typeface="Times New Roman" panose="02020603050405020304" pitchFamily="18" charset="0"/>
              </a:rPr>
              <a:t>序列是否唯一？</a:t>
            </a:r>
            <a:r>
              <a:rPr lang="en-US" altLang="zh-CN" sz="4000" dirty="0">
                <a:latin typeface="Times New Roman" panose="02020603050405020304" pitchFamily="18" charset="0"/>
                <a:cs typeface="Times New Roman" panose="02020603050405020304" pitchFamily="18" charset="0"/>
              </a:rPr>
              <a:t>(</a:t>
            </a:r>
            <a:r>
              <a:rPr lang="zh-CN" altLang="en-US" sz="4000" dirty="0">
                <a:latin typeface="Times New Roman" panose="02020603050405020304" pitchFamily="18" charset="0"/>
                <a:cs typeface="Times New Roman" panose="02020603050405020304" pitchFamily="18" charset="0"/>
              </a:rPr>
              <a:t>指从同一顶点出发</a:t>
            </a:r>
            <a:r>
              <a:rPr lang="en-US" altLang="zh-CN" sz="4000" dirty="0">
                <a:latin typeface="Times New Roman" panose="02020603050405020304" pitchFamily="18" charset="0"/>
                <a:cs typeface="Times New Roman" panose="02020603050405020304" pitchFamily="18" charset="0"/>
              </a:rPr>
              <a:t>)</a:t>
            </a:r>
            <a:endParaRPr lang="zh-CN" altLang="en-US" sz="4000" dirty="0"/>
          </a:p>
        </p:txBody>
      </p:sp>
    </p:spTree>
    <p:extLst>
      <p:ext uri="{BB962C8B-B14F-4D97-AF65-F5344CB8AC3E}">
        <p14:creationId xmlns:p14="http://schemas.microsoft.com/office/powerpoint/2010/main" val="2382944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52355" y="2662443"/>
            <a:ext cx="10189008" cy="1323439"/>
          </a:xfrm>
          <a:prstGeom prst="rect">
            <a:avLst/>
          </a:prstGeom>
        </p:spPr>
        <p:txBody>
          <a:bodyPr wrap="none">
            <a:spAutoFit/>
          </a:bodyPr>
          <a:lstStyle/>
          <a:p>
            <a:r>
              <a:rPr lang="zh-CN" altLang="en-US" sz="4000" dirty="0">
                <a:latin typeface="Times New Roman" panose="02020603050405020304" pitchFamily="18" charset="0"/>
                <a:cs typeface="Times New Roman" panose="02020603050405020304" pitchFamily="18" charset="0"/>
              </a:rPr>
              <a:t>图的</a:t>
            </a:r>
            <a:r>
              <a:rPr lang="en-US" altLang="zh-CN" sz="4000" dirty="0">
                <a:latin typeface="Times New Roman" panose="02020603050405020304" pitchFamily="18" charset="0"/>
                <a:cs typeface="Times New Roman" panose="02020603050405020304" pitchFamily="18" charset="0"/>
              </a:rPr>
              <a:t>DFS</a:t>
            </a:r>
            <a:r>
              <a:rPr lang="zh-CN" altLang="en-US" sz="4000" dirty="0">
                <a:latin typeface="Times New Roman" panose="02020603050405020304" pitchFamily="18" charset="0"/>
                <a:cs typeface="Times New Roman" panose="02020603050405020304" pitchFamily="18" charset="0"/>
              </a:rPr>
              <a:t>序列是否唯一？</a:t>
            </a:r>
            <a:r>
              <a:rPr lang="en-US" altLang="zh-CN" sz="4000" dirty="0">
                <a:latin typeface="Times New Roman" panose="02020603050405020304" pitchFamily="18" charset="0"/>
                <a:cs typeface="Times New Roman" panose="02020603050405020304" pitchFamily="18" charset="0"/>
              </a:rPr>
              <a:t>(</a:t>
            </a:r>
            <a:r>
              <a:rPr lang="zh-CN" altLang="en-US" sz="4000" dirty="0">
                <a:latin typeface="Times New Roman" panose="02020603050405020304" pitchFamily="18" charset="0"/>
                <a:cs typeface="Times New Roman" panose="02020603050405020304" pitchFamily="18" charset="0"/>
              </a:rPr>
              <a:t>指从同一顶点出发</a:t>
            </a:r>
            <a:r>
              <a:rPr lang="en-US" altLang="zh-CN" sz="4000" dirty="0">
                <a:latin typeface="Times New Roman" panose="02020603050405020304" pitchFamily="18" charset="0"/>
                <a:cs typeface="Times New Roman" panose="02020603050405020304" pitchFamily="18" charset="0"/>
              </a:rPr>
              <a:t>)</a:t>
            </a:r>
          </a:p>
          <a:p>
            <a:r>
              <a:rPr lang="zh-CN" altLang="en-US" sz="4000" dirty="0">
                <a:latin typeface="Times New Roman" panose="02020603050405020304" pitchFamily="18" charset="0"/>
                <a:cs typeface="Times New Roman" panose="02020603050405020304" pitchFamily="18" charset="0"/>
              </a:rPr>
              <a:t>取决于邻接表</a:t>
            </a:r>
            <a:endParaRPr lang="zh-CN" altLang="en-US" sz="4000" dirty="0"/>
          </a:p>
        </p:txBody>
      </p:sp>
    </p:spTree>
    <p:extLst>
      <p:ext uri="{BB962C8B-B14F-4D97-AF65-F5344CB8AC3E}">
        <p14:creationId xmlns:p14="http://schemas.microsoft.com/office/powerpoint/2010/main" val="1694974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ChangeArrowheads="1"/>
          </p:cNvSpPr>
          <p:nvPr/>
        </p:nvSpPr>
        <p:spPr bwMode="auto">
          <a:xfrm>
            <a:off x="475013" y="609601"/>
            <a:ext cx="8668987"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just"/>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void </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Traversal_DFS</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(Graph g)</a:t>
            </a:r>
          </a:p>
          <a:p>
            <a:pPr algn="just"/>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BOOL visited[</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MaxSize</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int</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i</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n = </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g.Vertices</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a:t>
            </a:r>
          </a:p>
          <a:p>
            <a:pPr algn="just"/>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for(</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i</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=0;i&lt;</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n;i</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a:t>
            </a:r>
          </a:p>
          <a:p>
            <a:pPr algn="just"/>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visited[</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i</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]=FALSE;</a:t>
            </a:r>
          </a:p>
          <a:p>
            <a:pPr algn="just"/>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for (</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i</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=0;i&lt;</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n;i</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a:t>
            </a:r>
          </a:p>
          <a:p>
            <a:pPr algn="just"/>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if (!visited[</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i</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DFS(g, </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i</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visited);</a:t>
            </a:r>
          </a:p>
          <a:p>
            <a:pPr algn="just"/>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a:t>
            </a:r>
          </a:p>
          <a:p>
            <a:pPr algn="just"/>
            <a:endPar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endParaRPr>
          </a:p>
          <a:p>
            <a:pPr algn="just"/>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void DFS(Graph g, </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int</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v, BOOL* visited)</a:t>
            </a:r>
          </a:p>
          <a:p>
            <a:pPr algn="just"/>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visited[v]=TRUE;</a:t>
            </a:r>
          </a:p>
          <a:p>
            <a:pPr algn="just"/>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printf</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(“%d ”,v);</a:t>
            </a:r>
          </a:p>
          <a:p>
            <a:pPr algn="just"/>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ENode</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&lt;T&gt; *w;</a:t>
            </a:r>
          </a:p>
          <a:p>
            <a:pPr algn="just"/>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for (w=</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g.A</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[v]; w; w=w-&gt;</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NextArc</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a:t>
            </a:r>
          </a:p>
          <a:p>
            <a:pPr algn="just"/>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if (!visited[w-&gt;</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AdjVex</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a:t>
            </a:r>
          </a:p>
          <a:p>
            <a:pPr algn="just"/>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DFS(g, w-&gt;</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AdjVex,visited</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a:t>
            </a:r>
            <a:endParaRPr lang="en-US" altLang="zh-CN" sz="2000" u="none" dirty="0">
              <a:solidFill>
                <a:schemeClr val="tx1"/>
              </a:solidFill>
              <a:latin typeface="Times New Roman" panose="02020603050405020304" pitchFamily="18" charset="0"/>
              <a:ea typeface="仿宋_GB2312" pitchFamily="49" charset="-122"/>
              <a:cs typeface="Times New Roman" panose="02020603050405020304" pitchFamily="18" charset="0"/>
            </a:endParaRPr>
          </a:p>
        </p:txBody>
      </p:sp>
      <p:sp>
        <p:nvSpPr>
          <p:cNvPr id="48132" name="Rectangle 89"/>
          <p:cNvSpPr>
            <a:spLocks noChangeArrowheads="1"/>
          </p:cNvSpPr>
          <p:nvPr/>
        </p:nvSpPr>
        <p:spPr bwMode="auto">
          <a:xfrm>
            <a:off x="6899276" y="479426"/>
            <a:ext cx="461963" cy="37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14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01</a:t>
            </a:r>
          </a:p>
          <a:p>
            <a:pPr algn="l">
              <a:lnSpc>
                <a:spcPct val="14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a:p>
            <a:pPr algn="l">
              <a:lnSpc>
                <a:spcPct val="14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p>
          <a:p>
            <a:pPr algn="l">
              <a:lnSpc>
                <a:spcPct val="14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a:p>
            <a:pPr algn="l">
              <a:lnSpc>
                <a:spcPct val="14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a:p>
            <a:pPr algn="l">
              <a:lnSpc>
                <a:spcPct val="14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grpSp>
        <p:nvGrpSpPr>
          <p:cNvPr id="48133" name="Group 90"/>
          <p:cNvGrpSpPr>
            <a:grpSpLocks/>
          </p:cNvGrpSpPr>
          <p:nvPr/>
        </p:nvGrpSpPr>
        <p:grpSpPr bwMode="auto">
          <a:xfrm>
            <a:off x="7331076" y="541339"/>
            <a:ext cx="3228975" cy="3608387"/>
            <a:chOff x="3345" y="296"/>
            <a:chExt cx="2034" cy="2273"/>
          </a:xfrm>
        </p:grpSpPr>
        <p:sp>
          <p:nvSpPr>
            <p:cNvPr id="48157" name="Rectangle 91"/>
            <p:cNvSpPr>
              <a:spLocks noChangeArrowheads="1"/>
            </p:cNvSpPr>
            <p:nvPr/>
          </p:nvSpPr>
          <p:spPr bwMode="auto">
            <a:xfrm>
              <a:off x="4943" y="2312"/>
              <a:ext cx="436"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  </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158" name="Freeform 92"/>
            <p:cNvSpPr>
              <a:spLocks/>
            </p:cNvSpPr>
            <p:nvPr/>
          </p:nvSpPr>
          <p:spPr bwMode="auto">
            <a:xfrm>
              <a:off x="5135" y="2312"/>
              <a:ext cx="2" cy="257"/>
            </a:xfrm>
            <a:custGeom>
              <a:avLst/>
              <a:gdLst>
                <a:gd name="T0" fmla="*/ 2 w 2"/>
                <a:gd name="T1" fmla="*/ 0 h 257"/>
                <a:gd name="T2" fmla="*/ 0 w 2"/>
                <a:gd name="T3" fmla="*/ 257 h 257"/>
                <a:gd name="T4" fmla="*/ 0 60000 65536"/>
                <a:gd name="T5" fmla="*/ 0 60000 65536"/>
                <a:gd name="T6" fmla="*/ 0 w 2"/>
                <a:gd name="T7" fmla="*/ 0 h 257"/>
                <a:gd name="T8" fmla="*/ 2 w 2"/>
                <a:gd name="T9" fmla="*/ 257 h 257"/>
              </a:gdLst>
              <a:ahLst/>
              <a:cxnLst>
                <a:cxn ang="T4">
                  <a:pos x="T0" y="T1"/>
                </a:cxn>
                <a:cxn ang="T5">
                  <a:pos x="T2" y="T3"/>
                </a:cxn>
              </a:cxnLst>
              <a:rect l="T6" t="T7" r="T8" b="T9"/>
              <a:pathLst>
                <a:path w="2" h="257">
                  <a:moveTo>
                    <a:pt x="2" y="0"/>
                  </a:moveTo>
                  <a:lnTo>
                    <a:pt x="0" y="257"/>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59" name="Rectangle 93"/>
            <p:cNvSpPr>
              <a:spLocks noChangeArrowheads="1"/>
            </p:cNvSpPr>
            <p:nvPr/>
          </p:nvSpPr>
          <p:spPr bwMode="auto">
            <a:xfrm>
              <a:off x="4943" y="680"/>
              <a:ext cx="436"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160" name="Freeform 94"/>
            <p:cNvSpPr>
              <a:spLocks/>
            </p:cNvSpPr>
            <p:nvPr/>
          </p:nvSpPr>
          <p:spPr bwMode="auto">
            <a:xfrm>
              <a:off x="5135" y="689"/>
              <a:ext cx="2" cy="245"/>
            </a:xfrm>
            <a:custGeom>
              <a:avLst/>
              <a:gdLst>
                <a:gd name="T0" fmla="*/ 2 w 2"/>
                <a:gd name="T1" fmla="*/ 0 h 245"/>
                <a:gd name="T2" fmla="*/ 0 w 2"/>
                <a:gd name="T3" fmla="*/ 245 h 245"/>
                <a:gd name="T4" fmla="*/ 0 60000 65536"/>
                <a:gd name="T5" fmla="*/ 0 60000 65536"/>
                <a:gd name="T6" fmla="*/ 0 w 2"/>
                <a:gd name="T7" fmla="*/ 0 h 245"/>
                <a:gd name="T8" fmla="*/ 2 w 2"/>
                <a:gd name="T9" fmla="*/ 245 h 245"/>
              </a:gdLst>
              <a:ahLst/>
              <a:cxnLst>
                <a:cxn ang="T4">
                  <a:pos x="T0" y="T1"/>
                </a:cxn>
                <a:cxn ang="T5">
                  <a:pos x="T2" y="T3"/>
                </a:cxn>
              </a:cxnLst>
              <a:rect l="T6" t="T7" r="T8" b="T9"/>
              <a:pathLst>
                <a:path w="2" h="245">
                  <a:moveTo>
                    <a:pt x="2" y="0"/>
                  </a:moveTo>
                  <a:lnTo>
                    <a:pt x="0" y="24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61" name="Line 95"/>
            <p:cNvSpPr>
              <a:spLocks noChangeShapeType="1"/>
            </p:cNvSpPr>
            <p:nvPr/>
          </p:nvSpPr>
          <p:spPr bwMode="auto">
            <a:xfrm>
              <a:off x="4556" y="2456"/>
              <a:ext cx="3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62" name="Line 96"/>
            <p:cNvSpPr>
              <a:spLocks noChangeShapeType="1"/>
            </p:cNvSpPr>
            <p:nvPr/>
          </p:nvSpPr>
          <p:spPr bwMode="auto">
            <a:xfrm>
              <a:off x="4556" y="785"/>
              <a:ext cx="3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63" name="Rectangle 97"/>
            <p:cNvSpPr>
              <a:spLocks noChangeArrowheads="1"/>
            </p:cNvSpPr>
            <p:nvPr/>
          </p:nvSpPr>
          <p:spPr bwMode="auto">
            <a:xfrm>
              <a:off x="4217" y="1650"/>
              <a:ext cx="484"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   </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48164" name="Rectangle 98"/>
            <p:cNvSpPr>
              <a:spLocks noChangeArrowheads="1"/>
            </p:cNvSpPr>
            <p:nvPr/>
          </p:nvSpPr>
          <p:spPr bwMode="auto">
            <a:xfrm>
              <a:off x="3345" y="296"/>
              <a:ext cx="581" cy="224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135000"/>
                </a:lnSpc>
              </a:pPr>
              <a:endPar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a:lnSpc>
                  <a:spcPct val="135000"/>
                </a:lnSpc>
              </a:pPr>
              <a:endPar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a:lnSpc>
                  <a:spcPct val="135000"/>
                </a:lnSpc>
              </a:pPr>
              <a:endPar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a:lnSpc>
                  <a:spcPct val="135000"/>
                </a:lnSpc>
              </a:pPr>
              <a:endPar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a:lnSpc>
                  <a:spcPct val="135000"/>
                </a:lnSpc>
              </a:pPr>
              <a:endPar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a:lnSpc>
                  <a:spcPct val="135000"/>
                </a:lnSpc>
              </a:pPr>
              <a:endPar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a:lnSpc>
                  <a:spcPct val="135000"/>
                </a:lnSpc>
              </a:pPr>
              <a:endPar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165" name="Line 99"/>
            <p:cNvSpPr>
              <a:spLocks noChangeShapeType="1"/>
            </p:cNvSpPr>
            <p:nvPr/>
          </p:nvSpPr>
          <p:spPr bwMode="auto">
            <a:xfrm>
              <a:off x="3345" y="1304"/>
              <a:ext cx="5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66" name="Line 100"/>
            <p:cNvSpPr>
              <a:spLocks noChangeShapeType="1"/>
            </p:cNvSpPr>
            <p:nvPr/>
          </p:nvSpPr>
          <p:spPr bwMode="auto">
            <a:xfrm>
              <a:off x="3345" y="968"/>
              <a:ext cx="5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67" name="Line 101"/>
            <p:cNvSpPr>
              <a:spLocks noChangeShapeType="1"/>
            </p:cNvSpPr>
            <p:nvPr/>
          </p:nvSpPr>
          <p:spPr bwMode="auto">
            <a:xfrm>
              <a:off x="3345" y="632"/>
              <a:ext cx="5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68" name="Line 102"/>
            <p:cNvSpPr>
              <a:spLocks noChangeShapeType="1"/>
            </p:cNvSpPr>
            <p:nvPr/>
          </p:nvSpPr>
          <p:spPr bwMode="auto">
            <a:xfrm>
              <a:off x="4459" y="165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69" name="Rectangle 103"/>
            <p:cNvSpPr>
              <a:spLocks noChangeArrowheads="1"/>
            </p:cNvSpPr>
            <p:nvPr/>
          </p:nvSpPr>
          <p:spPr bwMode="auto">
            <a:xfrm>
              <a:off x="4217" y="2314"/>
              <a:ext cx="484"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 </a:t>
              </a:r>
            </a:p>
          </p:txBody>
        </p:sp>
        <p:sp>
          <p:nvSpPr>
            <p:cNvPr id="48170" name="Freeform 104"/>
            <p:cNvSpPr>
              <a:spLocks/>
            </p:cNvSpPr>
            <p:nvPr/>
          </p:nvSpPr>
          <p:spPr bwMode="auto">
            <a:xfrm>
              <a:off x="4519" y="2314"/>
              <a:ext cx="0" cy="247"/>
            </a:xfrm>
            <a:custGeom>
              <a:avLst/>
              <a:gdLst>
                <a:gd name="T0" fmla="*/ 0 w 2"/>
                <a:gd name="T1" fmla="*/ 0 h 247"/>
                <a:gd name="T2" fmla="*/ 2 w 2"/>
                <a:gd name="T3" fmla="*/ 247 h 247"/>
                <a:gd name="T4" fmla="*/ 0 60000 65536"/>
                <a:gd name="T5" fmla="*/ 0 60000 65536"/>
                <a:gd name="T6" fmla="*/ 0 w 2"/>
                <a:gd name="T7" fmla="*/ 0 h 247"/>
                <a:gd name="T8" fmla="*/ 2 w 2"/>
                <a:gd name="T9" fmla="*/ 247 h 247"/>
              </a:gdLst>
              <a:ahLst/>
              <a:cxnLst>
                <a:cxn ang="T4">
                  <a:pos x="T0" y="T1"/>
                </a:cxn>
                <a:cxn ang="T5">
                  <a:pos x="T2" y="T3"/>
                </a:cxn>
              </a:cxnLst>
              <a:rect l="T6" t="T7" r="T8" b="T9"/>
              <a:pathLst>
                <a:path w="2" h="247">
                  <a:moveTo>
                    <a:pt x="0" y="0"/>
                  </a:moveTo>
                  <a:lnTo>
                    <a:pt x="2" y="247"/>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71" name="Rectangle 105"/>
            <p:cNvSpPr>
              <a:spLocks noChangeArrowheads="1"/>
            </p:cNvSpPr>
            <p:nvPr/>
          </p:nvSpPr>
          <p:spPr bwMode="auto">
            <a:xfrm>
              <a:off x="4943" y="1976"/>
              <a:ext cx="436"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  </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172" name="Freeform 106"/>
            <p:cNvSpPr>
              <a:spLocks/>
            </p:cNvSpPr>
            <p:nvPr/>
          </p:nvSpPr>
          <p:spPr bwMode="auto">
            <a:xfrm>
              <a:off x="5135" y="1976"/>
              <a:ext cx="2" cy="256"/>
            </a:xfrm>
            <a:custGeom>
              <a:avLst/>
              <a:gdLst>
                <a:gd name="T0" fmla="*/ 2 w 2"/>
                <a:gd name="T1" fmla="*/ 0 h 256"/>
                <a:gd name="T2" fmla="*/ 0 w 2"/>
                <a:gd name="T3" fmla="*/ 256 h 256"/>
                <a:gd name="T4" fmla="*/ 0 60000 65536"/>
                <a:gd name="T5" fmla="*/ 0 60000 65536"/>
                <a:gd name="T6" fmla="*/ 0 w 2"/>
                <a:gd name="T7" fmla="*/ 0 h 256"/>
                <a:gd name="T8" fmla="*/ 2 w 2"/>
                <a:gd name="T9" fmla="*/ 256 h 256"/>
              </a:gdLst>
              <a:ahLst/>
              <a:cxnLst>
                <a:cxn ang="T4">
                  <a:pos x="T0" y="T1"/>
                </a:cxn>
                <a:cxn ang="T5">
                  <a:pos x="T2" y="T3"/>
                </a:cxn>
              </a:cxnLst>
              <a:rect l="T6" t="T7" r="T8" b="T9"/>
              <a:pathLst>
                <a:path w="2" h="256">
                  <a:moveTo>
                    <a:pt x="2" y="0"/>
                  </a:moveTo>
                  <a:lnTo>
                    <a:pt x="0" y="256"/>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73" name="Rectangle 107"/>
            <p:cNvSpPr>
              <a:spLocks noChangeArrowheads="1"/>
            </p:cNvSpPr>
            <p:nvPr/>
          </p:nvSpPr>
          <p:spPr bwMode="auto">
            <a:xfrm>
              <a:off x="4217" y="1986"/>
              <a:ext cx="484"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48174" name="Freeform 108"/>
            <p:cNvSpPr>
              <a:spLocks/>
            </p:cNvSpPr>
            <p:nvPr/>
          </p:nvSpPr>
          <p:spPr bwMode="auto">
            <a:xfrm>
              <a:off x="4459" y="1986"/>
              <a:ext cx="0" cy="238"/>
            </a:xfrm>
            <a:custGeom>
              <a:avLst/>
              <a:gdLst>
                <a:gd name="T0" fmla="*/ 0 w 4"/>
                <a:gd name="T1" fmla="*/ 0 h 238"/>
                <a:gd name="T2" fmla="*/ 4 w 4"/>
                <a:gd name="T3" fmla="*/ 238 h 238"/>
                <a:gd name="T4" fmla="*/ 0 60000 65536"/>
                <a:gd name="T5" fmla="*/ 0 60000 65536"/>
                <a:gd name="T6" fmla="*/ 0 w 4"/>
                <a:gd name="T7" fmla="*/ 0 h 238"/>
                <a:gd name="T8" fmla="*/ 4 w 4"/>
                <a:gd name="T9" fmla="*/ 238 h 238"/>
              </a:gdLst>
              <a:ahLst/>
              <a:cxnLst>
                <a:cxn ang="T4">
                  <a:pos x="T0" y="T1"/>
                </a:cxn>
                <a:cxn ang="T5">
                  <a:pos x="T2" y="T3"/>
                </a:cxn>
              </a:cxnLst>
              <a:rect l="T6" t="T7" r="T8" b="T9"/>
              <a:pathLst>
                <a:path w="4" h="238">
                  <a:moveTo>
                    <a:pt x="0" y="0"/>
                  </a:moveTo>
                  <a:lnTo>
                    <a:pt x="4" y="23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75" name="Rectangle 109"/>
            <p:cNvSpPr>
              <a:spLocks noChangeArrowheads="1"/>
            </p:cNvSpPr>
            <p:nvPr/>
          </p:nvSpPr>
          <p:spPr bwMode="auto">
            <a:xfrm>
              <a:off x="4217" y="678"/>
              <a:ext cx="484"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3 </a:t>
              </a:r>
            </a:p>
          </p:txBody>
        </p:sp>
        <p:sp>
          <p:nvSpPr>
            <p:cNvPr id="48176" name="Rectangle 110"/>
            <p:cNvSpPr>
              <a:spLocks noChangeArrowheads="1"/>
            </p:cNvSpPr>
            <p:nvPr/>
          </p:nvSpPr>
          <p:spPr bwMode="auto">
            <a:xfrm>
              <a:off x="4217" y="1350"/>
              <a:ext cx="484"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 </a:t>
              </a:r>
            </a:p>
          </p:txBody>
        </p:sp>
        <p:sp>
          <p:nvSpPr>
            <p:cNvPr id="48177" name="Rectangle 111"/>
            <p:cNvSpPr>
              <a:spLocks noChangeArrowheads="1"/>
            </p:cNvSpPr>
            <p:nvPr/>
          </p:nvSpPr>
          <p:spPr bwMode="auto">
            <a:xfrm>
              <a:off x="4217" y="1014"/>
              <a:ext cx="484"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   </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48178" name="Line 112"/>
            <p:cNvSpPr>
              <a:spLocks noChangeShapeType="1"/>
            </p:cNvSpPr>
            <p:nvPr/>
          </p:nvSpPr>
          <p:spPr bwMode="auto">
            <a:xfrm>
              <a:off x="4459" y="68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79" name="Line 113"/>
            <p:cNvSpPr>
              <a:spLocks noChangeShapeType="1"/>
            </p:cNvSpPr>
            <p:nvPr/>
          </p:nvSpPr>
          <p:spPr bwMode="auto">
            <a:xfrm>
              <a:off x="4459" y="135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80" name="Line 114"/>
            <p:cNvSpPr>
              <a:spLocks noChangeShapeType="1"/>
            </p:cNvSpPr>
            <p:nvPr/>
          </p:nvSpPr>
          <p:spPr bwMode="auto">
            <a:xfrm>
              <a:off x="4459" y="10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81" name="Rectangle 115"/>
            <p:cNvSpPr>
              <a:spLocks noChangeArrowheads="1"/>
            </p:cNvSpPr>
            <p:nvPr/>
          </p:nvSpPr>
          <p:spPr bwMode="auto">
            <a:xfrm>
              <a:off x="4217" y="344"/>
              <a:ext cx="484"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   </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48182" name="Line 116"/>
            <p:cNvSpPr>
              <a:spLocks noChangeShapeType="1"/>
            </p:cNvSpPr>
            <p:nvPr/>
          </p:nvSpPr>
          <p:spPr bwMode="auto">
            <a:xfrm>
              <a:off x="4459" y="344"/>
              <a:ext cx="0" cy="2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83" name="Line 117"/>
            <p:cNvSpPr>
              <a:spLocks noChangeShapeType="1"/>
            </p:cNvSpPr>
            <p:nvPr/>
          </p:nvSpPr>
          <p:spPr bwMode="auto">
            <a:xfrm>
              <a:off x="3829" y="2456"/>
              <a:ext cx="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84" name="Line 118"/>
            <p:cNvSpPr>
              <a:spLocks noChangeShapeType="1"/>
            </p:cNvSpPr>
            <p:nvPr/>
          </p:nvSpPr>
          <p:spPr bwMode="auto">
            <a:xfrm>
              <a:off x="3829" y="2120"/>
              <a:ext cx="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85" name="Line 119"/>
            <p:cNvSpPr>
              <a:spLocks noChangeShapeType="1"/>
            </p:cNvSpPr>
            <p:nvPr/>
          </p:nvSpPr>
          <p:spPr bwMode="auto">
            <a:xfrm>
              <a:off x="4556" y="2101"/>
              <a:ext cx="3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86" name="Line 120"/>
            <p:cNvSpPr>
              <a:spLocks noChangeShapeType="1"/>
            </p:cNvSpPr>
            <p:nvPr/>
          </p:nvSpPr>
          <p:spPr bwMode="auto">
            <a:xfrm>
              <a:off x="3829" y="1784"/>
              <a:ext cx="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87" name="Line 121"/>
            <p:cNvSpPr>
              <a:spLocks noChangeShapeType="1"/>
            </p:cNvSpPr>
            <p:nvPr/>
          </p:nvSpPr>
          <p:spPr bwMode="auto">
            <a:xfrm>
              <a:off x="3829" y="1496"/>
              <a:ext cx="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88" name="Line 122"/>
            <p:cNvSpPr>
              <a:spLocks noChangeShapeType="1"/>
            </p:cNvSpPr>
            <p:nvPr/>
          </p:nvSpPr>
          <p:spPr bwMode="auto">
            <a:xfrm>
              <a:off x="3829" y="1160"/>
              <a:ext cx="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89" name="Line 123"/>
            <p:cNvSpPr>
              <a:spLocks noChangeShapeType="1"/>
            </p:cNvSpPr>
            <p:nvPr/>
          </p:nvSpPr>
          <p:spPr bwMode="auto">
            <a:xfrm>
              <a:off x="3829" y="488"/>
              <a:ext cx="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90" name="Line 124"/>
            <p:cNvSpPr>
              <a:spLocks noChangeShapeType="1"/>
            </p:cNvSpPr>
            <p:nvPr/>
          </p:nvSpPr>
          <p:spPr bwMode="auto">
            <a:xfrm>
              <a:off x="3829" y="824"/>
              <a:ext cx="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91" name="Line 125"/>
            <p:cNvSpPr>
              <a:spLocks noChangeShapeType="1"/>
            </p:cNvSpPr>
            <p:nvPr/>
          </p:nvSpPr>
          <p:spPr bwMode="auto">
            <a:xfrm>
              <a:off x="3345" y="2216"/>
              <a:ext cx="5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92" name="Line 126"/>
            <p:cNvSpPr>
              <a:spLocks noChangeShapeType="1"/>
            </p:cNvSpPr>
            <p:nvPr/>
          </p:nvSpPr>
          <p:spPr bwMode="auto">
            <a:xfrm>
              <a:off x="3345" y="1928"/>
              <a:ext cx="5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93" name="Line 127"/>
            <p:cNvSpPr>
              <a:spLocks noChangeShapeType="1"/>
            </p:cNvSpPr>
            <p:nvPr/>
          </p:nvSpPr>
          <p:spPr bwMode="auto">
            <a:xfrm>
              <a:off x="3345" y="1592"/>
              <a:ext cx="5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94" name="Rectangle 128"/>
            <p:cNvSpPr>
              <a:spLocks noChangeArrowheads="1"/>
            </p:cNvSpPr>
            <p:nvPr/>
          </p:nvSpPr>
          <p:spPr bwMode="auto">
            <a:xfrm>
              <a:off x="4943" y="1352"/>
              <a:ext cx="436"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195" name="Freeform 129"/>
            <p:cNvSpPr>
              <a:spLocks/>
            </p:cNvSpPr>
            <p:nvPr/>
          </p:nvSpPr>
          <p:spPr bwMode="auto">
            <a:xfrm>
              <a:off x="5135" y="1361"/>
              <a:ext cx="2" cy="247"/>
            </a:xfrm>
            <a:custGeom>
              <a:avLst/>
              <a:gdLst>
                <a:gd name="T0" fmla="*/ 2 w 2"/>
                <a:gd name="T1" fmla="*/ 0 h 247"/>
                <a:gd name="T2" fmla="*/ 0 w 2"/>
                <a:gd name="T3" fmla="*/ 247 h 247"/>
                <a:gd name="T4" fmla="*/ 0 60000 65536"/>
                <a:gd name="T5" fmla="*/ 0 60000 65536"/>
                <a:gd name="T6" fmla="*/ 0 w 2"/>
                <a:gd name="T7" fmla="*/ 0 h 247"/>
                <a:gd name="T8" fmla="*/ 2 w 2"/>
                <a:gd name="T9" fmla="*/ 247 h 247"/>
              </a:gdLst>
              <a:ahLst/>
              <a:cxnLst>
                <a:cxn ang="T4">
                  <a:pos x="T0" y="T1"/>
                </a:cxn>
                <a:cxn ang="T5">
                  <a:pos x="T2" y="T3"/>
                </a:cxn>
              </a:cxnLst>
              <a:rect l="T6" t="T7" r="T8" b="T9"/>
              <a:pathLst>
                <a:path w="2" h="247">
                  <a:moveTo>
                    <a:pt x="2" y="0"/>
                  </a:moveTo>
                  <a:lnTo>
                    <a:pt x="0" y="247"/>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96" name="Line 130"/>
            <p:cNvSpPr>
              <a:spLocks noChangeShapeType="1"/>
            </p:cNvSpPr>
            <p:nvPr/>
          </p:nvSpPr>
          <p:spPr bwMode="auto">
            <a:xfrm>
              <a:off x="4556" y="1457"/>
              <a:ext cx="3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48134" name="Line 131"/>
          <p:cNvSpPr>
            <a:spLocks noChangeShapeType="1"/>
          </p:cNvSpPr>
          <p:nvPr/>
        </p:nvSpPr>
        <p:spPr bwMode="auto">
          <a:xfrm flipH="1">
            <a:off x="5159376" y="3068638"/>
            <a:ext cx="73025" cy="1223962"/>
          </a:xfrm>
          <a:prstGeom prst="line">
            <a:avLst/>
          </a:prstGeom>
          <a:noFill/>
          <a:ln w="9525">
            <a:solidFill>
              <a:schemeClr val="bg1"/>
            </a:solidFill>
            <a:round/>
            <a:headEnd/>
            <a:tailEnd type="triangle" w="lg" len="lg"/>
          </a:ln>
          <a:extLst>
            <a:ext uri="{909E8E84-426E-40DD-AFC4-6F175D3DCCD1}">
              <a14:hiddenFill xmlns:a14="http://schemas.microsoft.com/office/drawing/2010/main">
                <a:noFill/>
              </a14:hiddenFill>
            </a:ext>
          </a:extLst>
        </p:spPr>
        <p:txBody>
          <a:bodyPr wrap="none" tIns="118800" bIns="118800" anchor="ctr"/>
          <a:lstStyle/>
          <a:p>
            <a:endParaRPr lang="zh-CN" altLang="en-US">
              <a:latin typeface="Times New Roman" panose="02020603050405020304" pitchFamily="18" charset="0"/>
              <a:cs typeface="Times New Roman" panose="02020603050405020304" pitchFamily="18" charset="0"/>
            </a:endParaRPr>
          </a:p>
        </p:txBody>
      </p:sp>
      <p:sp>
        <p:nvSpPr>
          <p:cNvPr id="410776" name="Rectangle 152"/>
          <p:cNvSpPr>
            <a:spLocks noChangeArrowheads="1"/>
          </p:cNvSpPr>
          <p:nvPr/>
        </p:nvSpPr>
        <p:spPr bwMode="auto">
          <a:xfrm>
            <a:off x="8328025" y="619125"/>
            <a:ext cx="407484"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18800" bIns="118800">
            <a:spAutoFit/>
          </a:bodyPr>
          <a:lstStyle>
            <a:lvl1pPr marL="457200" indent="-457200">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dirty="0">
                <a:solidFill>
                  <a:schemeClr val="tx1"/>
                </a:solidFill>
                <a:latin typeface="Times New Roman" panose="02020603050405020304" pitchFamily="18" charset="0"/>
                <a:cs typeface="Times New Roman" panose="02020603050405020304" pitchFamily="18" charset="0"/>
              </a:rPr>
              <a:t>w</a:t>
            </a:r>
          </a:p>
        </p:txBody>
      </p:sp>
      <p:sp>
        <p:nvSpPr>
          <p:cNvPr id="410777" name="Line 153"/>
          <p:cNvSpPr>
            <a:spLocks noChangeShapeType="1"/>
          </p:cNvSpPr>
          <p:nvPr/>
        </p:nvSpPr>
        <p:spPr bwMode="auto">
          <a:xfrm>
            <a:off x="8543925" y="1052513"/>
            <a:ext cx="215900" cy="2159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tIns="118800" bIns="118800" anchor="ctr"/>
          <a:lstStyle/>
          <a:p>
            <a:endParaRPr lang="zh-CN" altLang="en-US">
              <a:latin typeface="Times New Roman" panose="02020603050405020304" pitchFamily="18" charset="0"/>
              <a:cs typeface="Times New Roman" panose="02020603050405020304" pitchFamily="18" charset="0"/>
            </a:endParaRPr>
          </a:p>
        </p:txBody>
      </p:sp>
      <p:grpSp>
        <p:nvGrpSpPr>
          <p:cNvPr id="48137" name="Group 154"/>
          <p:cNvGrpSpPr>
            <a:grpSpLocks/>
          </p:cNvGrpSpPr>
          <p:nvPr/>
        </p:nvGrpSpPr>
        <p:grpSpPr bwMode="auto">
          <a:xfrm>
            <a:off x="7134700" y="4520950"/>
            <a:ext cx="3997325" cy="1524000"/>
            <a:chOff x="480" y="288"/>
            <a:chExt cx="2518" cy="960"/>
          </a:xfrm>
        </p:grpSpPr>
        <p:sp>
          <p:nvSpPr>
            <p:cNvPr id="48138" name="Oval 155"/>
            <p:cNvSpPr>
              <a:spLocks noChangeArrowheads="1"/>
            </p:cNvSpPr>
            <p:nvPr/>
          </p:nvSpPr>
          <p:spPr bwMode="auto">
            <a:xfrm>
              <a:off x="480" y="624"/>
              <a:ext cx="291" cy="288"/>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grpSp>
          <p:nvGrpSpPr>
            <p:cNvPr id="48139" name="Group 156"/>
            <p:cNvGrpSpPr>
              <a:grpSpLocks/>
            </p:cNvGrpSpPr>
            <p:nvPr/>
          </p:nvGrpSpPr>
          <p:grpSpPr bwMode="auto">
            <a:xfrm>
              <a:off x="722" y="288"/>
              <a:ext cx="2276" cy="960"/>
              <a:chOff x="722" y="288"/>
              <a:chExt cx="2276" cy="960"/>
            </a:xfrm>
          </p:grpSpPr>
          <p:sp>
            <p:nvSpPr>
              <p:cNvPr id="48140" name="Oval 157"/>
              <p:cNvSpPr>
                <a:spLocks noChangeArrowheads="1"/>
              </p:cNvSpPr>
              <p:nvPr/>
            </p:nvSpPr>
            <p:spPr bwMode="auto">
              <a:xfrm>
                <a:off x="1933" y="288"/>
                <a:ext cx="290" cy="288"/>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48141" name="Oval 158"/>
              <p:cNvSpPr>
                <a:spLocks noChangeArrowheads="1"/>
              </p:cNvSpPr>
              <p:nvPr/>
            </p:nvSpPr>
            <p:spPr bwMode="auto">
              <a:xfrm>
                <a:off x="1158" y="288"/>
                <a:ext cx="290" cy="288"/>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48142" name="Oval 159"/>
              <p:cNvSpPr>
                <a:spLocks noChangeArrowheads="1"/>
              </p:cNvSpPr>
              <p:nvPr/>
            </p:nvSpPr>
            <p:spPr bwMode="auto">
              <a:xfrm>
                <a:off x="1933" y="960"/>
                <a:ext cx="290" cy="288"/>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48143" name="Line 160"/>
              <p:cNvSpPr>
                <a:spLocks noChangeShapeType="1"/>
              </p:cNvSpPr>
              <p:nvPr/>
            </p:nvSpPr>
            <p:spPr bwMode="auto">
              <a:xfrm flipV="1">
                <a:off x="1303" y="576"/>
                <a:ext cx="0" cy="40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44" name="Line 161"/>
              <p:cNvSpPr>
                <a:spLocks noChangeShapeType="1"/>
              </p:cNvSpPr>
              <p:nvPr/>
            </p:nvSpPr>
            <p:spPr bwMode="auto">
              <a:xfrm>
                <a:off x="2078" y="576"/>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45" name="Oval 162"/>
              <p:cNvSpPr>
                <a:spLocks noChangeArrowheads="1"/>
              </p:cNvSpPr>
              <p:nvPr/>
            </p:nvSpPr>
            <p:spPr bwMode="auto">
              <a:xfrm>
                <a:off x="2707" y="288"/>
                <a:ext cx="291" cy="288"/>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48146" name="Oval 163"/>
              <p:cNvSpPr>
                <a:spLocks noChangeArrowheads="1"/>
              </p:cNvSpPr>
              <p:nvPr/>
            </p:nvSpPr>
            <p:spPr bwMode="auto">
              <a:xfrm>
                <a:off x="2707" y="960"/>
                <a:ext cx="291" cy="288"/>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48147" name="Line 164"/>
              <p:cNvSpPr>
                <a:spLocks noChangeShapeType="1"/>
              </p:cNvSpPr>
              <p:nvPr/>
            </p:nvSpPr>
            <p:spPr bwMode="auto">
              <a:xfrm flipV="1">
                <a:off x="2853" y="576"/>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48" name="Oval 165"/>
              <p:cNvSpPr>
                <a:spLocks noChangeArrowheads="1"/>
              </p:cNvSpPr>
              <p:nvPr/>
            </p:nvSpPr>
            <p:spPr bwMode="auto">
              <a:xfrm>
                <a:off x="1158" y="960"/>
                <a:ext cx="290" cy="288"/>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48149" name="Line 166"/>
              <p:cNvSpPr>
                <a:spLocks noChangeShapeType="1"/>
              </p:cNvSpPr>
              <p:nvPr/>
            </p:nvSpPr>
            <p:spPr bwMode="auto">
              <a:xfrm flipH="1">
                <a:off x="2223" y="432"/>
                <a:ext cx="4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50" name="Line 167"/>
              <p:cNvSpPr>
                <a:spLocks noChangeShapeType="1"/>
              </p:cNvSpPr>
              <p:nvPr/>
            </p:nvSpPr>
            <p:spPr bwMode="auto">
              <a:xfrm flipV="1">
                <a:off x="2175" y="528"/>
                <a:ext cx="581"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51" name="Line 168"/>
              <p:cNvSpPr>
                <a:spLocks noChangeShapeType="1"/>
              </p:cNvSpPr>
              <p:nvPr/>
            </p:nvSpPr>
            <p:spPr bwMode="auto">
              <a:xfrm>
                <a:off x="2154" y="527"/>
                <a:ext cx="622" cy="4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52" name="Line 169"/>
              <p:cNvSpPr>
                <a:spLocks noChangeShapeType="1"/>
              </p:cNvSpPr>
              <p:nvPr/>
            </p:nvSpPr>
            <p:spPr bwMode="auto">
              <a:xfrm>
                <a:off x="2223" y="1104"/>
                <a:ext cx="4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53" name="Line 170"/>
              <p:cNvSpPr>
                <a:spLocks noChangeShapeType="1"/>
              </p:cNvSpPr>
              <p:nvPr/>
            </p:nvSpPr>
            <p:spPr bwMode="auto">
              <a:xfrm>
                <a:off x="1448" y="432"/>
                <a:ext cx="48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54" name="Line 171"/>
              <p:cNvSpPr>
                <a:spLocks noChangeShapeType="1"/>
              </p:cNvSpPr>
              <p:nvPr/>
            </p:nvSpPr>
            <p:spPr bwMode="auto">
              <a:xfrm flipV="1">
                <a:off x="722" y="480"/>
                <a:ext cx="43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55" name="Line 172"/>
              <p:cNvSpPr>
                <a:spLocks noChangeShapeType="1"/>
              </p:cNvSpPr>
              <p:nvPr/>
            </p:nvSpPr>
            <p:spPr bwMode="auto">
              <a:xfrm>
                <a:off x="722" y="864"/>
                <a:ext cx="43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156" name="Line 173"/>
              <p:cNvSpPr>
                <a:spLocks noChangeShapeType="1"/>
              </p:cNvSpPr>
              <p:nvPr/>
            </p:nvSpPr>
            <p:spPr bwMode="auto">
              <a:xfrm>
                <a:off x="1448" y="1104"/>
                <a:ext cx="48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sp>
        <p:nvSpPr>
          <p:cNvPr id="69" name="标题 1"/>
          <p:cNvSpPr txBox="1">
            <a:spLocks/>
          </p:cNvSpPr>
          <p:nvPr/>
        </p:nvSpPr>
        <p:spPr>
          <a:xfrm>
            <a:off x="230474" y="-86869"/>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4000"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深度优先遍历的递归算法</a:t>
            </a:r>
          </a:p>
        </p:txBody>
      </p:sp>
      <p:sp>
        <p:nvSpPr>
          <p:cNvPr id="2" name="文本框 1"/>
          <p:cNvSpPr txBox="1"/>
          <p:nvPr/>
        </p:nvSpPr>
        <p:spPr>
          <a:xfrm>
            <a:off x="3979554" y="1594448"/>
            <a:ext cx="2073585"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sz="2400" b="1" dirty="0">
                <a:latin typeface="Times New Roman" panose="02020603050405020304" pitchFamily="18" charset="0"/>
                <a:cs typeface="Times New Roman" panose="02020603050405020304" pitchFamily="18" charset="0"/>
              </a:rPr>
              <a:t>初始化</a:t>
            </a:r>
            <a:r>
              <a:rPr lang="en-US" altLang="zh-CN" sz="2400" b="1" dirty="0">
                <a:latin typeface="Times New Roman" panose="02020603050405020304" pitchFamily="18" charset="0"/>
                <a:cs typeface="Times New Roman" panose="02020603050405020304" pitchFamily="18" charset="0"/>
              </a:rPr>
              <a:t>visited</a:t>
            </a:r>
            <a:endParaRPr lang="zh-CN" altLang="en-US" sz="2400" b="1" dirty="0">
              <a:latin typeface="Times New Roman" panose="02020603050405020304" pitchFamily="18" charset="0"/>
              <a:cs typeface="Times New Roman" panose="02020603050405020304" pitchFamily="18" charset="0"/>
            </a:endParaRPr>
          </a:p>
        </p:txBody>
      </p:sp>
      <p:sp>
        <p:nvSpPr>
          <p:cNvPr id="70" name="文本框 69"/>
          <p:cNvSpPr txBox="1"/>
          <p:nvPr/>
        </p:nvSpPr>
        <p:spPr>
          <a:xfrm>
            <a:off x="3093513" y="2864804"/>
            <a:ext cx="3416496"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sz="2400" b="1" dirty="0">
                <a:latin typeface="Times New Roman" panose="02020603050405020304" pitchFamily="18" charset="0"/>
                <a:cs typeface="Times New Roman" panose="02020603050405020304" pitchFamily="18" charset="0"/>
              </a:rPr>
              <a:t>调用递归函数</a:t>
            </a:r>
            <a:r>
              <a:rPr lang="en-US" altLang="zh-CN" sz="2400" b="1" dirty="0">
                <a:latin typeface="Times New Roman" panose="02020603050405020304" pitchFamily="18" charset="0"/>
                <a:cs typeface="Times New Roman" panose="02020603050405020304" pitchFamily="18" charset="0"/>
              </a:rPr>
              <a:t>DFS</a:t>
            </a:r>
            <a:endParaRPr lang="zh-CN" altLang="en-US" sz="2400" b="1" dirty="0">
              <a:latin typeface="Times New Roman" panose="02020603050405020304" pitchFamily="18" charset="0"/>
              <a:cs typeface="Times New Roman" panose="02020603050405020304" pitchFamily="18" charset="0"/>
            </a:endParaRPr>
          </a:p>
        </p:txBody>
      </p:sp>
      <p:sp>
        <p:nvSpPr>
          <p:cNvPr id="71" name="文本框 70"/>
          <p:cNvSpPr txBox="1"/>
          <p:nvPr/>
        </p:nvSpPr>
        <p:spPr>
          <a:xfrm>
            <a:off x="3394357" y="4018668"/>
            <a:ext cx="2977394"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sz="2400" b="1" dirty="0">
                <a:latin typeface="Times New Roman" panose="02020603050405020304" pitchFamily="18" charset="0"/>
                <a:cs typeface="Times New Roman" panose="02020603050405020304" pitchFamily="18" charset="0"/>
              </a:rPr>
              <a:t>标记当前顶点被访问</a:t>
            </a:r>
          </a:p>
        </p:txBody>
      </p:sp>
    </p:spTree>
    <p:extLst>
      <p:ext uri="{BB962C8B-B14F-4D97-AF65-F5344CB8AC3E}">
        <p14:creationId xmlns:p14="http://schemas.microsoft.com/office/powerpoint/2010/main" val="4341863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10776"/>
                                        </p:tgtEl>
                                        <p:attrNameLst>
                                          <p:attrName>style.visibility</p:attrName>
                                        </p:attrNameLst>
                                      </p:cBhvr>
                                      <p:to>
                                        <p:strVal val="visible"/>
                                      </p:to>
                                    </p:set>
                                    <p:animEffect transition="in" filter="blinds(horizontal)">
                                      <p:cBhvr>
                                        <p:cTn id="7" dur="500"/>
                                        <p:tgtEl>
                                          <p:spTgt spid="410776"/>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10777"/>
                                        </p:tgtEl>
                                        <p:attrNameLst>
                                          <p:attrName>style.visibility</p:attrName>
                                        </p:attrNameLst>
                                      </p:cBhvr>
                                      <p:to>
                                        <p:strVal val="visible"/>
                                      </p:to>
                                    </p:set>
                                    <p:animEffect transition="in" filter="blinds(horizontal)">
                                      <p:cBhvr>
                                        <p:cTn id="11" dur="500"/>
                                        <p:tgtEl>
                                          <p:spTgt spid="410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776" grpId="0"/>
      <p:bldP spid="41077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56260" y="273999"/>
            <a:ext cx="10889672" cy="37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140000"/>
              </a:lnSpc>
            </a:pP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总结：</a:t>
            </a:r>
          </a:p>
          <a:p>
            <a:pPr algn="l">
              <a:lnSpc>
                <a:spcPct val="140000"/>
              </a:lnSpc>
            </a:pP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  </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1  </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从上面深度优先搜索算法的描述中可以看出，从递归函数</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DFS</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外部调用该递归函数与在递归函数内部自己调用自己，所起作用不同。</a:t>
            </a:r>
          </a:p>
          <a:p>
            <a:pPr algn="l">
              <a:lnSpc>
                <a:spcPct val="140000"/>
              </a:lnSpc>
            </a:pP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  </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2  </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深度优先搜索算法对有向图的每条边只查看</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1</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次，而对于无向图，查看</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2</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次。</a:t>
            </a:r>
          </a:p>
          <a:p>
            <a:pPr algn="l">
              <a:lnSpc>
                <a:spcPct val="140000"/>
              </a:lnSpc>
            </a:pP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  </a:t>
            </a:r>
          </a:p>
        </p:txBody>
      </p:sp>
      <p:graphicFrame>
        <p:nvGraphicFramePr>
          <p:cNvPr id="4" name="表格 3"/>
          <p:cNvGraphicFramePr>
            <a:graphicFrameLocks noGrp="1"/>
          </p:cNvGraphicFramePr>
          <p:nvPr>
            <p:extLst>
              <p:ext uri="{D42A27DB-BD31-4B8C-83A1-F6EECF244321}">
                <p14:modId xmlns:p14="http://schemas.microsoft.com/office/powerpoint/2010/main" val="2213187473"/>
              </p:ext>
            </p:extLst>
          </p:nvPr>
        </p:nvGraphicFramePr>
        <p:xfrm>
          <a:off x="5658071" y="4592149"/>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4</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687226840"/>
              </p:ext>
            </p:extLst>
          </p:nvPr>
        </p:nvGraphicFramePr>
        <p:xfrm>
          <a:off x="1024980" y="3528556"/>
          <a:ext cx="936831" cy="3108960"/>
        </p:xfrm>
        <a:graphic>
          <a:graphicData uri="http://schemas.openxmlformats.org/drawingml/2006/table">
            <a:tbl>
              <a:tblPr firstRow="1" bandRow="1">
                <a:tableStyleId>{5940675A-B579-460E-94D1-54222C63F5DA}</a:tableStyleId>
              </a:tblPr>
              <a:tblGrid>
                <a:gridCol w="936831">
                  <a:extLst>
                    <a:ext uri="{9D8B030D-6E8A-4147-A177-3AD203B41FA5}">
                      <a16:colId xmlns:a16="http://schemas.microsoft.com/office/drawing/2014/main" val="20000"/>
                    </a:ext>
                  </a:extLst>
                </a:gridCol>
              </a:tblGrid>
              <a:tr h="518160">
                <a:tc>
                  <a:txBody>
                    <a:bodyPr/>
                    <a:lstStyle/>
                    <a:p>
                      <a:endParaRPr lang="zh-CN" alt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18160">
                <a:tc>
                  <a:txBody>
                    <a:bodyPr/>
                    <a:lstStyle/>
                    <a:p>
                      <a:endParaRPr lang="zh-CN" alt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518160">
                <a:tc>
                  <a:txBody>
                    <a:bodyPr/>
                    <a:lstStyle/>
                    <a:p>
                      <a:endParaRPr lang="zh-CN" alt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518160">
                <a:tc>
                  <a:txBody>
                    <a:bodyPr/>
                    <a:lstStyle/>
                    <a:p>
                      <a:endParaRPr lang="zh-CN" alt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518160">
                <a:tc>
                  <a:txBody>
                    <a:bodyPr/>
                    <a:lstStyle/>
                    <a:p>
                      <a:endParaRPr lang="zh-CN" alt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518160">
                <a:tc>
                  <a:txBody>
                    <a:bodyPr/>
                    <a:lstStyle/>
                    <a:p>
                      <a:endParaRPr lang="zh-CN" alt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
        <p:nvSpPr>
          <p:cNvPr id="6" name="文本框 5"/>
          <p:cNvSpPr txBox="1"/>
          <p:nvPr/>
        </p:nvSpPr>
        <p:spPr>
          <a:xfrm>
            <a:off x="648867" y="3521410"/>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648866" y="4044630"/>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648865" y="4567850"/>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2</a:t>
            </a:r>
            <a:endParaRPr lang="zh-CN" altLang="en-US" sz="28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648864" y="5078187"/>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3</a:t>
            </a:r>
            <a:endParaRPr lang="zh-CN" altLang="en-US" sz="2800" b="1"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648863" y="5588524"/>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4</a:t>
            </a:r>
            <a:endParaRPr lang="zh-CN" altLang="en-US" sz="2800" b="1"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648863" y="6124627"/>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5</a:t>
            </a:r>
            <a:endParaRPr lang="zh-CN" altLang="en-US" sz="2800" b="1" dirty="0">
              <a:latin typeface="Times New Roman" panose="02020603050405020304" pitchFamily="18" charset="0"/>
              <a:cs typeface="Times New Roman" panose="02020603050405020304" pitchFamily="18" charset="0"/>
            </a:endParaRPr>
          </a:p>
        </p:txBody>
      </p:sp>
      <p:graphicFrame>
        <p:nvGraphicFramePr>
          <p:cNvPr id="12" name="表格 11"/>
          <p:cNvGraphicFramePr>
            <a:graphicFrameLocks noGrp="1"/>
          </p:cNvGraphicFramePr>
          <p:nvPr>
            <p:extLst>
              <p:ext uri="{D42A27DB-BD31-4B8C-83A1-F6EECF244321}">
                <p14:modId xmlns:p14="http://schemas.microsoft.com/office/powerpoint/2010/main" val="1658000553"/>
              </p:ext>
            </p:extLst>
          </p:nvPr>
        </p:nvGraphicFramePr>
        <p:xfrm>
          <a:off x="2283765" y="3554420"/>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1</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sp>
        <p:nvSpPr>
          <p:cNvPr id="13" name="矩形 12"/>
          <p:cNvSpPr/>
          <p:nvPr/>
        </p:nvSpPr>
        <p:spPr>
          <a:xfrm>
            <a:off x="4605301" y="3427524"/>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graphicFrame>
        <p:nvGraphicFramePr>
          <p:cNvPr id="14" name="表格 13"/>
          <p:cNvGraphicFramePr>
            <a:graphicFrameLocks noGrp="1"/>
          </p:cNvGraphicFramePr>
          <p:nvPr>
            <p:extLst>
              <p:ext uri="{D42A27DB-BD31-4B8C-83A1-F6EECF244321}">
                <p14:modId xmlns:p14="http://schemas.microsoft.com/office/powerpoint/2010/main" val="2203358669"/>
              </p:ext>
            </p:extLst>
          </p:nvPr>
        </p:nvGraphicFramePr>
        <p:xfrm>
          <a:off x="2293661" y="4075025"/>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0</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430739367"/>
              </p:ext>
            </p:extLst>
          </p:nvPr>
        </p:nvGraphicFramePr>
        <p:xfrm>
          <a:off x="2291681" y="4600792"/>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0</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1326183827"/>
              </p:ext>
            </p:extLst>
          </p:nvPr>
        </p:nvGraphicFramePr>
        <p:xfrm>
          <a:off x="4047250" y="4600860"/>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3</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4106022491"/>
              </p:ext>
            </p:extLst>
          </p:nvPr>
        </p:nvGraphicFramePr>
        <p:xfrm>
          <a:off x="2289701" y="5108582"/>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1</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cxnSp>
        <p:nvCxnSpPr>
          <p:cNvPr id="18" name="直接箭头连接符 17"/>
          <p:cNvCxnSpPr/>
          <p:nvPr/>
        </p:nvCxnSpPr>
        <p:spPr>
          <a:xfrm>
            <a:off x="1759932" y="3784431"/>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1759931" y="4306240"/>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1759930" y="4829460"/>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759929" y="5339797"/>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131281" y="4796450"/>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3527374" y="4829460"/>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625311" y="4002324"/>
            <a:ext cx="351540" cy="523220"/>
          </a:xfrm>
          <a:prstGeom prst="rect">
            <a:avLst/>
          </a:prstGeom>
        </p:spPr>
        <p:txBody>
          <a:bodyPr wrap="squar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sp>
        <p:nvSpPr>
          <p:cNvPr id="25" name="矩形 24"/>
          <p:cNvSpPr/>
          <p:nvPr/>
        </p:nvSpPr>
        <p:spPr>
          <a:xfrm>
            <a:off x="6410309" y="5302572"/>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sp>
        <p:nvSpPr>
          <p:cNvPr id="28" name="椭圆 27"/>
          <p:cNvSpPr/>
          <p:nvPr/>
        </p:nvSpPr>
        <p:spPr>
          <a:xfrm>
            <a:off x="8461354" y="3521410"/>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sp>
        <p:nvSpPr>
          <p:cNvPr id="29" name="椭圆 28"/>
          <p:cNvSpPr/>
          <p:nvPr/>
        </p:nvSpPr>
        <p:spPr>
          <a:xfrm>
            <a:off x="7559786" y="4357260"/>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sp>
        <p:nvSpPr>
          <p:cNvPr id="30" name="椭圆 29"/>
          <p:cNvSpPr/>
          <p:nvPr/>
        </p:nvSpPr>
        <p:spPr>
          <a:xfrm>
            <a:off x="9393263" y="4366082"/>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2</a:t>
            </a:r>
            <a:endParaRPr lang="zh-CN" altLang="en-US" sz="2800" b="1" dirty="0">
              <a:latin typeface="Times New Roman" panose="02020603050405020304" pitchFamily="18" charset="0"/>
              <a:cs typeface="Times New Roman" panose="02020603050405020304" pitchFamily="18" charset="0"/>
            </a:endParaRPr>
          </a:p>
        </p:txBody>
      </p:sp>
      <p:sp>
        <p:nvSpPr>
          <p:cNvPr id="31" name="椭圆 30"/>
          <p:cNvSpPr/>
          <p:nvPr/>
        </p:nvSpPr>
        <p:spPr>
          <a:xfrm>
            <a:off x="7559786" y="5730176"/>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3</a:t>
            </a:r>
            <a:endParaRPr lang="zh-CN" altLang="en-US" sz="2800" b="1" dirty="0">
              <a:latin typeface="Times New Roman" panose="02020603050405020304" pitchFamily="18" charset="0"/>
              <a:cs typeface="Times New Roman" panose="02020603050405020304" pitchFamily="18" charset="0"/>
            </a:endParaRPr>
          </a:p>
        </p:txBody>
      </p:sp>
      <p:sp>
        <p:nvSpPr>
          <p:cNvPr id="32" name="椭圆 31"/>
          <p:cNvSpPr/>
          <p:nvPr/>
        </p:nvSpPr>
        <p:spPr>
          <a:xfrm>
            <a:off x="9393263" y="5762408"/>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4</a:t>
            </a:r>
            <a:endParaRPr lang="zh-CN" altLang="en-US" sz="2800" b="1" dirty="0">
              <a:latin typeface="Times New Roman" panose="02020603050405020304" pitchFamily="18" charset="0"/>
              <a:cs typeface="Times New Roman" panose="02020603050405020304" pitchFamily="18" charset="0"/>
            </a:endParaRPr>
          </a:p>
        </p:txBody>
      </p:sp>
      <p:sp>
        <p:nvSpPr>
          <p:cNvPr id="33" name="椭圆 32"/>
          <p:cNvSpPr/>
          <p:nvPr/>
        </p:nvSpPr>
        <p:spPr>
          <a:xfrm>
            <a:off x="10957558" y="4357259"/>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5</a:t>
            </a:r>
            <a:endParaRPr lang="zh-CN" altLang="en-US" sz="2800" b="1" dirty="0">
              <a:latin typeface="Times New Roman" panose="02020603050405020304" pitchFamily="18" charset="0"/>
              <a:cs typeface="Times New Roman" panose="02020603050405020304" pitchFamily="18" charset="0"/>
            </a:endParaRPr>
          </a:p>
        </p:txBody>
      </p:sp>
      <p:cxnSp>
        <p:nvCxnSpPr>
          <p:cNvPr id="34" name="直接箭头连接符 33"/>
          <p:cNvCxnSpPr>
            <a:stCxn id="28" idx="3"/>
            <a:endCxn id="29" idx="7"/>
          </p:cNvCxnSpPr>
          <p:nvPr/>
        </p:nvCxnSpPr>
        <p:spPr>
          <a:xfrm flipH="1">
            <a:off x="8143617" y="4104615"/>
            <a:ext cx="417906" cy="352707"/>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0" idx="1"/>
            <a:endCxn id="28" idx="5"/>
          </p:cNvCxnSpPr>
          <p:nvPr/>
        </p:nvCxnSpPr>
        <p:spPr>
          <a:xfrm flipH="1" flipV="1">
            <a:off x="9045185" y="4104615"/>
            <a:ext cx="448247" cy="361529"/>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9" idx="4"/>
            <a:endCxn id="31" idx="0"/>
          </p:cNvCxnSpPr>
          <p:nvPr/>
        </p:nvCxnSpPr>
        <p:spPr>
          <a:xfrm>
            <a:off x="7901786" y="5040527"/>
            <a:ext cx="0" cy="689649"/>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1" idx="7"/>
            <a:endCxn id="30" idx="3"/>
          </p:cNvCxnSpPr>
          <p:nvPr/>
        </p:nvCxnSpPr>
        <p:spPr>
          <a:xfrm flipV="1">
            <a:off x="8143617" y="4949287"/>
            <a:ext cx="1349815" cy="880951"/>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0" idx="6"/>
            <a:endCxn id="33" idx="2"/>
          </p:cNvCxnSpPr>
          <p:nvPr/>
        </p:nvCxnSpPr>
        <p:spPr>
          <a:xfrm flipV="1">
            <a:off x="10077263" y="4698893"/>
            <a:ext cx="880295" cy="8823"/>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0" idx="4"/>
            <a:endCxn id="32" idx="0"/>
          </p:cNvCxnSpPr>
          <p:nvPr/>
        </p:nvCxnSpPr>
        <p:spPr>
          <a:xfrm>
            <a:off x="9735263" y="5049349"/>
            <a:ext cx="0" cy="713059"/>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47" name="表格 46"/>
          <p:cNvGraphicFramePr>
            <a:graphicFrameLocks noGrp="1"/>
          </p:cNvGraphicFramePr>
          <p:nvPr>
            <p:extLst>
              <p:ext uri="{D42A27DB-BD31-4B8C-83A1-F6EECF244321}">
                <p14:modId xmlns:p14="http://schemas.microsoft.com/office/powerpoint/2010/main" val="2684788932"/>
              </p:ext>
            </p:extLst>
          </p:nvPr>
        </p:nvGraphicFramePr>
        <p:xfrm>
          <a:off x="3867733" y="3541471"/>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cxnSp>
        <p:nvCxnSpPr>
          <p:cNvPr id="48" name="直接箭头连接符 47"/>
          <p:cNvCxnSpPr/>
          <p:nvPr/>
        </p:nvCxnSpPr>
        <p:spPr>
          <a:xfrm>
            <a:off x="3335982" y="3770139"/>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49" name="表格 48"/>
          <p:cNvGraphicFramePr>
            <a:graphicFrameLocks noGrp="1"/>
          </p:cNvGraphicFramePr>
          <p:nvPr>
            <p:extLst>
              <p:ext uri="{D42A27DB-BD31-4B8C-83A1-F6EECF244321}">
                <p14:modId xmlns:p14="http://schemas.microsoft.com/office/powerpoint/2010/main" val="3274600786"/>
              </p:ext>
            </p:extLst>
          </p:nvPr>
        </p:nvGraphicFramePr>
        <p:xfrm>
          <a:off x="3870371" y="4104615"/>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3</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cxnSp>
        <p:nvCxnSpPr>
          <p:cNvPr id="50" name="直接箭头连接符 49"/>
          <p:cNvCxnSpPr/>
          <p:nvPr/>
        </p:nvCxnSpPr>
        <p:spPr>
          <a:xfrm>
            <a:off x="3336641" y="4335830"/>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51" name="表格 50"/>
          <p:cNvGraphicFramePr>
            <a:graphicFrameLocks noGrp="1"/>
          </p:cNvGraphicFramePr>
          <p:nvPr>
            <p:extLst>
              <p:ext uri="{D42A27DB-BD31-4B8C-83A1-F6EECF244321}">
                <p14:modId xmlns:p14="http://schemas.microsoft.com/office/powerpoint/2010/main" val="592689394"/>
              </p:ext>
            </p:extLst>
          </p:nvPr>
        </p:nvGraphicFramePr>
        <p:xfrm>
          <a:off x="5668206" y="5405878"/>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5</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cxnSp>
        <p:nvCxnSpPr>
          <p:cNvPr id="52" name="直接箭头连接符 51"/>
          <p:cNvCxnSpPr/>
          <p:nvPr/>
        </p:nvCxnSpPr>
        <p:spPr>
          <a:xfrm flipH="1">
            <a:off x="5955879" y="4829460"/>
            <a:ext cx="654967" cy="555891"/>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55" name="表格 54"/>
          <p:cNvGraphicFramePr>
            <a:graphicFrameLocks noGrp="1"/>
          </p:cNvGraphicFramePr>
          <p:nvPr>
            <p:extLst>
              <p:ext uri="{D42A27DB-BD31-4B8C-83A1-F6EECF244321}">
                <p14:modId xmlns:p14="http://schemas.microsoft.com/office/powerpoint/2010/main" val="3659922366"/>
              </p:ext>
            </p:extLst>
          </p:nvPr>
        </p:nvGraphicFramePr>
        <p:xfrm>
          <a:off x="4037094" y="5109251"/>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cxnSp>
        <p:nvCxnSpPr>
          <p:cNvPr id="56" name="直接箭头连接符 55"/>
          <p:cNvCxnSpPr/>
          <p:nvPr/>
        </p:nvCxnSpPr>
        <p:spPr>
          <a:xfrm>
            <a:off x="3507322" y="5340466"/>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4779533" y="5006820"/>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graphicFrame>
        <p:nvGraphicFramePr>
          <p:cNvPr id="58" name="表格 57"/>
          <p:cNvGraphicFramePr>
            <a:graphicFrameLocks noGrp="1"/>
          </p:cNvGraphicFramePr>
          <p:nvPr>
            <p:extLst>
              <p:ext uri="{D42A27DB-BD31-4B8C-83A1-F6EECF244321}">
                <p14:modId xmlns:p14="http://schemas.microsoft.com/office/powerpoint/2010/main" val="3476186359"/>
              </p:ext>
            </p:extLst>
          </p:nvPr>
        </p:nvGraphicFramePr>
        <p:xfrm>
          <a:off x="2288177" y="5614609"/>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cxnSp>
        <p:nvCxnSpPr>
          <p:cNvPr id="59" name="直接箭头连接符 58"/>
          <p:cNvCxnSpPr/>
          <p:nvPr/>
        </p:nvCxnSpPr>
        <p:spPr>
          <a:xfrm>
            <a:off x="1758405" y="5845824"/>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3030616" y="5512178"/>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graphicFrame>
        <p:nvGraphicFramePr>
          <p:cNvPr id="61" name="表格 60"/>
          <p:cNvGraphicFramePr>
            <a:graphicFrameLocks noGrp="1"/>
          </p:cNvGraphicFramePr>
          <p:nvPr>
            <p:extLst>
              <p:ext uri="{D42A27DB-BD31-4B8C-83A1-F6EECF244321}">
                <p14:modId xmlns:p14="http://schemas.microsoft.com/office/powerpoint/2010/main" val="3367786113"/>
              </p:ext>
            </p:extLst>
          </p:nvPr>
        </p:nvGraphicFramePr>
        <p:xfrm>
          <a:off x="2286334" y="6176620"/>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cxnSp>
        <p:nvCxnSpPr>
          <p:cNvPr id="62" name="直接箭头连接符 61"/>
          <p:cNvCxnSpPr/>
          <p:nvPr/>
        </p:nvCxnSpPr>
        <p:spPr>
          <a:xfrm>
            <a:off x="1756562" y="6407835"/>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3028773" y="6074189"/>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spTree>
    <p:extLst>
      <p:ext uri="{BB962C8B-B14F-4D97-AF65-F5344CB8AC3E}">
        <p14:creationId xmlns:p14="http://schemas.microsoft.com/office/powerpoint/2010/main" val="1881201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56260" y="273999"/>
            <a:ext cx="10889672" cy="1902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140000"/>
              </a:lnSpc>
            </a:pP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总结：</a:t>
            </a:r>
          </a:p>
          <a:p>
            <a:pPr algn="l">
              <a:lnSpc>
                <a:spcPct val="140000"/>
              </a:lnSpc>
            </a:pP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3  n</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个顶点、</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e</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条边的图采用邻接表存储，</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DFS</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算法的时间为</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O(</a:t>
            </a:r>
            <a:r>
              <a:rPr lang="en-US" altLang="zh-CN" sz="2800" u="none" dirty="0" err="1">
                <a:solidFill>
                  <a:schemeClr val="tx1"/>
                </a:solidFill>
                <a:latin typeface="Times New Roman" panose="02020603050405020304" pitchFamily="18" charset="0"/>
                <a:ea typeface="仿宋_GB2312" pitchFamily="49" charset="-122"/>
                <a:cs typeface="Times New Roman" panose="02020603050405020304" pitchFamily="18" charset="0"/>
              </a:rPr>
              <a:t>n+e</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而采用邻接矩阵表示，时间为</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O(n</a:t>
            </a:r>
            <a:r>
              <a:rPr lang="en-US" altLang="zh-CN" sz="2800" u="none" baseline="30000" dirty="0">
                <a:solidFill>
                  <a:schemeClr val="tx1"/>
                </a:solidFill>
                <a:latin typeface="Times New Roman" panose="02020603050405020304" pitchFamily="18" charset="0"/>
                <a:ea typeface="仿宋_GB2312" pitchFamily="49" charset="-122"/>
                <a:cs typeface="Times New Roman" panose="02020603050405020304" pitchFamily="18" charset="0"/>
              </a:rPr>
              <a:t>2</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a:t>
            </a:r>
          </a:p>
        </p:txBody>
      </p:sp>
      <p:sp>
        <p:nvSpPr>
          <p:cNvPr id="49155" name="Rectangle 3"/>
          <p:cNvSpPr>
            <a:spLocks noChangeArrowheads="1"/>
          </p:cNvSpPr>
          <p:nvPr/>
        </p:nvSpPr>
        <p:spPr bwMode="auto">
          <a:xfrm>
            <a:off x="70066" y="5280439"/>
            <a:ext cx="11462059" cy="127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18800" bIns="118800">
            <a:spAutoFit/>
          </a:bodyPr>
          <a:lstStyle>
            <a:lvl1pPr marL="457200" indent="-457200">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120000"/>
              </a:lnSpc>
            </a:pPr>
            <a:r>
              <a:rPr lang="zh-CN" altLang="en-US" sz="2800" u="none" dirty="0">
                <a:solidFill>
                  <a:schemeClr val="tx1"/>
                </a:solidFill>
                <a:latin typeface="Times New Roman" panose="02020603050405020304" pitchFamily="18" charset="0"/>
                <a:cs typeface="Times New Roman" panose="02020603050405020304" pitchFamily="18" charset="0"/>
              </a:rPr>
              <a:t>　４图中顶点以及遍历时生成的边所构成的子图称为深度优先搜索生成树。</a:t>
            </a:r>
          </a:p>
        </p:txBody>
      </p:sp>
      <p:graphicFrame>
        <p:nvGraphicFramePr>
          <p:cNvPr id="4" name="表格 3"/>
          <p:cNvGraphicFramePr>
            <a:graphicFrameLocks noGrp="1"/>
          </p:cNvGraphicFramePr>
          <p:nvPr>
            <p:extLst>
              <p:ext uri="{D42A27DB-BD31-4B8C-83A1-F6EECF244321}">
                <p14:modId xmlns:p14="http://schemas.microsoft.com/office/powerpoint/2010/main" val="1219634449"/>
              </p:ext>
            </p:extLst>
          </p:nvPr>
        </p:nvGraphicFramePr>
        <p:xfrm>
          <a:off x="5729322" y="3296641"/>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5</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537262392"/>
              </p:ext>
            </p:extLst>
          </p:nvPr>
        </p:nvGraphicFramePr>
        <p:xfrm>
          <a:off x="1096231" y="2233048"/>
          <a:ext cx="936831" cy="3108960"/>
        </p:xfrm>
        <a:graphic>
          <a:graphicData uri="http://schemas.openxmlformats.org/drawingml/2006/table">
            <a:tbl>
              <a:tblPr firstRow="1" bandRow="1">
                <a:tableStyleId>{5940675A-B579-460E-94D1-54222C63F5DA}</a:tableStyleId>
              </a:tblPr>
              <a:tblGrid>
                <a:gridCol w="936831">
                  <a:extLst>
                    <a:ext uri="{9D8B030D-6E8A-4147-A177-3AD203B41FA5}">
                      <a16:colId xmlns:a16="http://schemas.microsoft.com/office/drawing/2014/main" val="20000"/>
                    </a:ext>
                  </a:extLst>
                </a:gridCol>
              </a:tblGrid>
              <a:tr h="518160">
                <a:tc>
                  <a:txBody>
                    <a:bodyPr/>
                    <a:lstStyle/>
                    <a:p>
                      <a:endParaRPr lang="zh-CN" alt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18160">
                <a:tc>
                  <a:txBody>
                    <a:bodyPr/>
                    <a:lstStyle/>
                    <a:p>
                      <a:endParaRPr lang="zh-CN" alt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518160">
                <a:tc>
                  <a:txBody>
                    <a:bodyPr/>
                    <a:lstStyle/>
                    <a:p>
                      <a:endParaRPr lang="zh-CN" alt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518160">
                <a:tc>
                  <a:txBody>
                    <a:bodyPr/>
                    <a:lstStyle/>
                    <a:p>
                      <a:endParaRPr lang="zh-CN" alt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518160">
                <a:tc>
                  <a:txBody>
                    <a:bodyPr/>
                    <a:lstStyle/>
                    <a:p>
                      <a:endParaRPr lang="zh-CN" alt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518160">
                <a:tc>
                  <a:txBody>
                    <a:bodyPr/>
                    <a:lstStyle/>
                    <a:p>
                      <a:endParaRPr lang="zh-CN" alt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
        <p:nvSpPr>
          <p:cNvPr id="6" name="文本框 5"/>
          <p:cNvSpPr txBox="1"/>
          <p:nvPr/>
        </p:nvSpPr>
        <p:spPr>
          <a:xfrm>
            <a:off x="720118" y="2225902"/>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720117" y="2749122"/>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20116" y="3272342"/>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2</a:t>
            </a:r>
            <a:endParaRPr lang="zh-CN" altLang="en-US" sz="28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720115" y="3782679"/>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3</a:t>
            </a:r>
            <a:endParaRPr lang="zh-CN" altLang="en-US" sz="2800" b="1"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720114" y="4293016"/>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4</a:t>
            </a:r>
            <a:endParaRPr lang="zh-CN" altLang="en-US" sz="2800" b="1"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720114" y="4829119"/>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5</a:t>
            </a:r>
            <a:endParaRPr lang="zh-CN" altLang="en-US" sz="2800" b="1" dirty="0">
              <a:latin typeface="Times New Roman" panose="02020603050405020304" pitchFamily="18" charset="0"/>
              <a:cs typeface="Times New Roman" panose="02020603050405020304" pitchFamily="18" charset="0"/>
            </a:endParaRPr>
          </a:p>
        </p:txBody>
      </p:sp>
      <p:graphicFrame>
        <p:nvGraphicFramePr>
          <p:cNvPr id="12" name="表格 11"/>
          <p:cNvGraphicFramePr>
            <a:graphicFrameLocks noGrp="1"/>
          </p:cNvGraphicFramePr>
          <p:nvPr>
            <p:extLst>
              <p:ext uri="{D42A27DB-BD31-4B8C-83A1-F6EECF244321}">
                <p14:modId xmlns:p14="http://schemas.microsoft.com/office/powerpoint/2010/main" val="1082677003"/>
              </p:ext>
            </p:extLst>
          </p:nvPr>
        </p:nvGraphicFramePr>
        <p:xfrm>
          <a:off x="2355016" y="2258912"/>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1</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sp>
        <p:nvSpPr>
          <p:cNvPr id="13" name="矩形 12"/>
          <p:cNvSpPr/>
          <p:nvPr/>
        </p:nvSpPr>
        <p:spPr>
          <a:xfrm>
            <a:off x="3104638" y="2167056"/>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graphicFrame>
        <p:nvGraphicFramePr>
          <p:cNvPr id="14" name="表格 13"/>
          <p:cNvGraphicFramePr>
            <a:graphicFrameLocks noGrp="1"/>
          </p:cNvGraphicFramePr>
          <p:nvPr>
            <p:extLst>
              <p:ext uri="{D42A27DB-BD31-4B8C-83A1-F6EECF244321}">
                <p14:modId xmlns:p14="http://schemas.microsoft.com/office/powerpoint/2010/main" val="3423239355"/>
              </p:ext>
            </p:extLst>
          </p:nvPr>
        </p:nvGraphicFramePr>
        <p:xfrm>
          <a:off x="2364912" y="2779517"/>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3</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1456181840"/>
              </p:ext>
            </p:extLst>
          </p:nvPr>
        </p:nvGraphicFramePr>
        <p:xfrm>
          <a:off x="2362932" y="3305284"/>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0</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3985118462"/>
              </p:ext>
            </p:extLst>
          </p:nvPr>
        </p:nvGraphicFramePr>
        <p:xfrm>
          <a:off x="4118501" y="3305352"/>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4</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2290895205"/>
              </p:ext>
            </p:extLst>
          </p:nvPr>
        </p:nvGraphicFramePr>
        <p:xfrm>
          <a:off x="2360952" y="3813074"/>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cxnSp>
        <p:nvCxnSpPr>
          <p:cNvPr id="18" name="直接箭头连接符 17"/>
          <p:cNvCxnSpPr/>
          <p:nvPr/>
        </p:nvCxnSpPr>
        <p:spPr>
          <a:xfrm>
            <a:off x="1831183" y="2488923"/>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1831182" y="3010732"/>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1831181" y="3533952"/>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831180" y="4044289"/>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202532" y="3500942"/>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3598625" y="3533952"/>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117438" y="2647559"/>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sp>
        <p:nvSpPr>
          <p:cNvPr id="25" name="矩形 24"/>
          <p:cNvSpPr/>
          <p:nvPr/>
        </p:nvSpPr>
        <p:spPr>
          <a:xfrm>
            <a:off x="6510392" y="3186113"/>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sp>
        <p:nvSpPr>
          <p:cNvPr id="26" name="矩形 25"/>
          <p:cNvSpPr/>
          <p:nvPr/>
        </p:nvSpPr>
        <p:spPr>
          <a:xfrm>
            <a:off x="1325837" y="4790470"/>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sp>
        <p:nvSpPr>
          <p:cNvPr id="27" name="矩形 26"/>
          <p:cNvSpPr/>
          <p:nvPr/>
        </p:nvSpPr>
        <p:spPr>
          <a:xfrm>
            <a:off x="1325837" y="4234532"/>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sp>
        <p:nvSpPr>
          <p:cNvPr id="28" name="椭圆 27"/>
          <p:cNvSpPr/>
          <p:nvPr/>
        </p:nvSpPr>
        <p:spPr>
          <a:xfrm>
            <a:off x="8532605" y="2225902"/>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sp>
        <p:nvSpPr>
          <p:cNvPr id="29" name="椭圆 28"/>
          <p:cNvSpPr/>
          <p:nvPr/>
        </p:nvSpPr>
        <p:spPr>
          <a:xfrm>
            <a:off x="7631037" y="3061752"/>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sp>
        <p:nvSpPr>
          <p:cNvPr id="30" name="椭圆 29"/>
          <p:cNvSpPr/>
          <p:nvPr/>
        </p:nvSpPr>
        <p:spPr>
          <a:xfrm>
            <a:off x="9464514" y="3070574"/>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2</a:t>
            </a:r>
            <a:endParaRPr lang="zh-CN" altLang="en-US" sz="2800" b="1" dirty="0">
              <a:latin typeface="Times New Roman" panose="02020603050405020304" pitchFamily="18" charset="0"/>
              <a:cs typeface="Times New Roman" panose="02020603050405020304" pitchFamily="18" charset="0"/>
            </a:endParaRPr>
          </a:p>
        </p:txBody>
      </p:sp>
      <p:sp>
        <p:nvSpPr>
          <p:cNvPr id="31" name="椭圆 30"/>
          <p:cNvSpPr/>
          <p:nvPr/>
        </p:nvSpPr>
        <p:spPr>
          <a:xfrm>
            <a:off x="7631037" y="4434668"/>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3</a:t>
            </a:r>
            <a:endParaRPr lang="zh-CN" altLang="en-US" sz="2800" b="1" dirty="0">
              <a:latin typeface="Times New Roman" panose="02020603050405020304" pitchFamily="18" charset="0"/>
              <a:cs typeface="Times New Roman" panose="02020603050405020304" pitchFamily="18" charset="0"/>
            </a:endParaRPr>
          </a:p>
        </p:txBody>
      </p:sp>
      <p:sp>
        <p:nvSpPr>
          <p:cNvPr id="32" name="椭圆 31"/>
          <p:cNvSpPr/>
          <p:nvPr/>
        </p:nvSpPr>
        <p:spPr>
          <a:xfrm>
            <a:off x="9464514" y="4466900"/>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4</a:t>
            </a:r>
            <a:endParaRPr lang="zh-CN" altLang="en-US" sz="2800" b="1" dirty="0">
              <a:latin typeface="Times New Roman" panose="02020603050405020304" pitchFamily="18" charset="0"/>
              <a:cs typeface="Times New Roman" panose="02020603050405020304" pitchFamily="18" charset="0"/>
            </a:endParaRPr>
          </a:p>
        </p:txBody>
      </p:sp>
      <p:sp>
        <p:nvSpPr>
          <p:cNvPr id="33" name="椭圆 32"/>
          <p:cNvSpPr/>
          <p:nvPr/>
        </p:nvSpPr>
        <p:spPr>
          <a:xfrm>
            <a:off x="11028809" y="3061751"/>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5</a:t>
            </a:r>
            <a:endParaRPr lang="zh-CN" altLang="en-US" sz="2800" b="1" dirty="0">
              <a:latin typeface="Times New Roman" panose="02020603050405020304" pitchFamily="18" charset="0"/>
              <a:cs typeface="Times New Roman" panose="02020603050405020304" pitchFamily="18" charset="0"/>
            </a:endParaRPr>
          </a:p>
        </p:txBody>
      </p:sp>
      <p:cxnSp>
        <p:nvCxnSpPr>
          <p:cNvPr id="34" name="直接箭头连接符 33"/>
          <p:cNvCxnSpPr>
            <a:stCxn id="28" idx="3"/>
            <a:endCxn id="29" idx="7"/>
          </p:cNvCxnSpPr>
          <p:nvPr/>
        </p:nvCxnSpPr>
        <p:spPr>
          <a:xfrm flipH="1">
            <a:off x="8214868" y="2809107"/>
            <a:ext cx="417906" cy="3527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0" idx="1"/>
            <a:endCxn id="28" idx="5"/>
          </p:cNvCxnSpPr>
          <p:nvPr/>
        </p:nvCxnSpPr>
        <p:spPr>
          <a:xfrm flipH="1" flipV="1">
            <a:off x="9116436" y="2809107"/>
            <a:ext cx="448247" cy="3615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9" idx="4"/>
            <a:endCxn id="31" idx="0"/>
          </p:cNvCxnSpPr>
          <p:nvPr/>
        </p:nvCxnSpPr>
        <p:spPr>
          <a:xfrm>
            <a:off x="7973037" y="3745019"/>
            <a:ext cx="0" cy="6896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1" idx="7"/>
            <a:endCxn id="30" idx="3"/>
          </p:cNvCxnSpPr>
          <p:nvPr/>
        </p:nvCxnSpPr>
        <p:spPr>
          <a:xfrm flipV="1">
            <a:off x="8214868" y="3653779"/>
            <a:ext cx="1349815" cy="8809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0" idx="6"/>
            <a:endCxn id="33" idx="2"/>
          </p:cNvCxnSpPr>
          <p:nvPr/>
        </p:nvCxnSpPr>
        <p:spPr>
          <a:xfrm flipV="1">
            <a:off x="10148514" y="3403385"/>
            <a:ext cx="880295" cy="88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0" idx="4"/>
            <a:endCxn id="32" idx="0"/>
          </p:cNvCxnSpPr>
          <p:nvPr/>
        </p:nvCxnSpPr>
        <p:spPr>
          <a:xfrm>
            <a:off x="9806514" y="3753841"/>
            <a:ext cx="0" cy="7130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3104638" y="3753841"/>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sp>
        <p:nvSpPr>
          <p:cNvPr id="2" name="文本框 1"/>
          <p:cNvSpPr txBox="1"/>
          <p:nvPr/>
        </p:nvSpPr>
        <p:spPr>
          <a:xfrm>
            <a:off x="4013533" y="2498788"/>
            <a:ext cx="3362287"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zh-CN"/>
            </a:defPPr>
            <a:lvl1pPr>
              <a:defRPr sz="2400" b="1">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每个边结点被访问一次</a:t>
            </a:r>
          </a:p>
        </p:txBody>
      </p:sp>
      <p:sp>
        <p:nvSpPr>
          <p:cNvPr id="42" name="文本框 41"/>
          <p:cNvSpPr txBox="1"/>
          <p:nvPr/>
        </p:nvSpPr>
        <p:spPr>
          <a:xfrm>
            <a:off x="2228362" y="4869054"/>
            <a:ext cx="4778080"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zh-CN" altLang="en-US" sz="2400" b="1" dirty="0">
                <a:latin typeface="Times New Roman" panose="02020603050405020304" pitchFamily="18" charset="0"/>
                <a:cs typeface="Times New Roman" panose="02020603050405020304" pitchFamily="18" charset="0"/>
              </a:rPr>
              <a:t>指针数组中每一项被访问一次：</a:t>
            </a:r>
            <a:r>
              <a:rPr lang="en-US" altLang="zh-CN" sz="2400" b="1" dirty="0">
                <a:latin typeface="Times New Roman" panose="02020603050405020304" pitchFamily="18" charset="0"/>
                <a:cs typeface="Times New Roman" panose="02020603050405020304" pitchFamily="18" charset="0"/>
              </a:rPr>
              <a:t>n</a:t>
            </a:r>
            <a:endParaRPr lang="zh-CN" altLang="en-US" sz="2400" b="1" dirty="0">
              <a:latin typeface="Times New Roman" panose="02020603050405020304" pitchFamily="18" charset="0"/>
              <a:cs typeface="Times New Roman" panose="02020603050405020304" pitchFamily="18" charset="0"/>
            </a:endParaRPr>
          </a:p>
        </p:txBody>
      </p:sp>
      <p:cxnSp>
        <p:nvCxnSpPr>
          <p:cNvPr id="41" name="直接箭头连接符 40"/>
          <p:cNvCxnSpPr/>
          <p:nvPr/>
        </p:nvCxnSpPr>
        <p:spPr>
          <a:xfrm flipH="1" flipV="1">
            <a:off x="1831180" y="4534730"/>
            <a:ext cx="397182" cy="29438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a:off x="3738406" y="2909169"/>
            <a:ext cx="275128" cy="36317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6263783" y="806494"/>
            <a:ext cx="3732873" cy="120032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zh-CN" altLang="en-US" sz="2400" b="1" dirty="0">
                <a:latin typeface="Times New Roman" panose="02020603050405020304" pitchFamily="18" charset="0"/>
                <a:cs typeface="Times New Roman" panose="02020603050405020304" pitchFamily="18" charset="0"/>
              </a:rPr>
              <a:t>邻接矩阵中的每一项都需要被访问一次，以确定两个顶点之间是否有边：</a:t>
            </a:r>
            <a:r>
              <a:rPr lang="en-US" altLang="zh-CN" sz="2400" b="1" dirty="0">
                <a:solidFill>
                  <a:schemeClr val="tx1"/>
                </a:solidFill>
                <a:latin typeface="Times New Roman" panose="02020603050405020304" pitchFamily="18" charset="0"/>
                <a:ea typeface="仿宋_GB2312" pitchFamily="49" charset="-122"/>
                <a:cs typeface="Times New Roman" panose="02020603050405020304" pitchFamily="18" charset="0"/>
              </a:rPr>
              <a:t>n</a:t>
            </a:r>
            <a:r>
              <a:rPr lang="en-US" altLang="zh-CN" sz="2400" b="1" baseline="30000" dirty="0">
                <a:solidFill>
                  <a:schemeClr val="tx1"/>
                </a:solidFill>
                <a:latin typeface="Times New Roman" panose="02020603050405020304" pitchFamily="18" charset="0"/>
                <a:ea typeface="仿宋_GB2312" pitchFamily="49" charset="-122"/>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164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3"/>
          <p:cNvSpPr txBox="1">
            <a:spLocks noChangeArrowheads="1"/>
          </p:cNvSpPr>
          <p:nvPr/>
        </p:nvSpPr>
        <p:spPr bwMode="auto">
          <a:xfrm>
            <a:off x="230474" y="952068"/>
            <a:ext cx="11490471"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r>
              <a:rPr lang="en-US" altLang="zh-CN" sz="2800" u="none" dirty="0">
                <a:solidFill>
                  <a:schemeClr val="tx1"/>
                </a:solidFill>
                <a:latin typeface="宋体" panose="02010600030101010101" pitchFamily="2" charset="-122"/>
                <a:ea typeface="宋体" panose="02010600030101010101" pitchFamily="2" charset="-122"/>
              </a:rPr>
              <a:t>  </a:t>
            </a:r>
            <a:r>
              <a:rPr lang="zh-CN" altLang="en-US" sz="2800" u="none" dirty="0">
                <a:solidFill>
                  <a:schemeClr val="tx1"/>
                </a:solidFill>
                <a:latin typeface="仿宋_GB2312" pitchFamily="49" charset="-122"/>
                <a:ea typeface="仿宋_GB2312" pitchFamily="49" charset="-122"/>
              </a:rPr>
              <a:t>从图中任一顶点</a:t>
            </a:r>
            <a:r>
              <a:rPr lang="en-US" altLang="zh-CN" sz="2800" u="none" dirty="0">
                <a:solidFill>
                  <a:schemeClr val="tx1"/>
                </a:solidFill>
                <a:latin typeface="仿宋_GB2312" pitchFamily="49" charset="-122"/>
                <a:ea typeface="仿宋_GB2312" pitchFamily="49" charset="-122"/>
              </a:rPr>
              <a:t>v</a:t>
            </a:r>
            <a:r>
              <a:rPr lang="zh-CN" altLang="en-US" sz="2800" u="none" dirty="0">
                <a:solidFill>
                  <a:schemeClr val="tx1"/>
                </a:solidFill>
                <a:latin typeface="仿宋_GB2312" pitchFamily="49" charset="-122"/>
                <a:ea typeface="仿宋_GB2312" pitchFamily="49" charset="-122"/>
              </a:rPr>
              <a:t>出发遍历图的</a:t>
            </a:r>
            <a:r>
              <a:rPr lang="en-US" altLang="zh-CN" sz="2800" u="none" dirty="0">
                <a:solidFill>
                  <a:schemeClr val="tx1"/>
                </a:solidFill>
                <a:latin typeface="仿宋_GB2312" pitchFamily="49" charset="-122"/>
                <a:ea typeface="仿宋_GB2312" pitchFamily="49" charset="-122"/>
              </a:rPr>
              <a:t>BFS</a:t>
            </a:r>
            <a:r>
              <a:rPr lang="zh-CN" altLang="en-US" sz="2800" u="none" dirty="0">
                <a:solidFill>
                  <a:schemeClr val="tx1"/>
                </a:solidFill>
                <a:latin typeface="仿宋_GB2312" pitchFamily="49" charset="-122"/>
                <a:ea typeface="仿宋_GB2312" pitchFamily="49" charset="-122"/>
              </a:rPr>
              <a:t>算法的描述</a:t>
            </a:r>
            <a:r>
              <a:rPr lang="en-US" altLang="zh-CN" sz="2800" u="none" dirty="0">
                <a:solidFill>
                  <a:schemeClr val="tx1"/>
                </a:solidFill>
                <a:latin typeface="仿宋_GB2312" pitchFamily="49" charset="-122"/>
                <a:ea typeface="仿宋_GB2312" pitchFamily="49" charset="-122"/>
              </a:rPr>
              <a:t>:</a:t>
            </a:r>
          </a:p>
          <a:p>
            <a:pPr algn="l"/>
            <a:r>
              <a:rPr lang="en-US" altLang="zh-CN" sz="2800" u="none" dirty="0">
                <a:solidFill>
                  <a:schemeClr val="tx1"/>
                </a:solidFill>
                <a:latin typeface="仿宋_GB2312" pitchFamily="49" charset="-122"/>
                <a:ea typeface="仿宋_GB2312" pitchFamily="49" charset="-122"/>
              </a:rPr>
              <a:t>  1  </a:t>
            </a:r>
            <a:r>
              <a:rPr lang="zh-CN" altLang="en-US" sz="2800" u="none" dirty="0">
                <a:solidFill>
                  <a:schemeClr val="tx1"/>
                </a:solidFill>
                <a:latin typeface="仿宋_GB2312" pitchFamily="49" charset="-122"/>
                <a:ea typeface="仿宋_GB2312" pitchFamily="49" charset="-122"/>
              </a:rPr>
              <a:t>访问顶点</a:t>
            </a:r>
            <a:r>
              <a:rPr lang="en-US" altLang="zh-CN" sz="2800" u="none" dirty="0">
                <a:solidFill>
                  <a:schemeClr val="tx1"/>
                </a:solidFill>
                <a:latin typeface="仿宋_GB2312" pitchFamily="49" charset="-122"/>
                <a:ea typeface="仿宋_GB2312" pitchFamily="49" charset="-122"/>
              </a:rPr>
              <a:t>v</a:t>
            </a:r>
            <a:r>
              <a:rPr lang="zh-CN" altLang="en-US" sz="2800" u="none" dirty="0">
                <a:solidFill>
                  <a:schemeClr val="tx1"/>
                </a:solidFill>
                <a:latin typeface="仿宋_GB2312" pitchFamily="49" charset="-122"/>
                <a:ea typeface="仿宋_GB2312" pitchFamily="49" charset="-122"/>
              </a:rPr>
              <a:t>并打上标记</a:t>
            </a:r>
            <a:r>
              <a:rPr lang="en-US" altLang="zh-CN" sz="2800" u="none" dirty="0">
                <a:solidFill>
                  <a:schemeClr val="tx1"/>
                </a:solidFill>
                <a:latin typeface="仿宋_GB2312" pitchFamily="49" charset="-122"/>
                <a:ea typeface="仿宋_GB2312" pitchFamily="49" charset="-122"/>
              </a:rPr>
              <a:t>;</a:t>
            </a:r>
          </a:p>
          <a:p>
            <a:pPr algn="l"/>
            <a:r>
              <a:rPr lang="en-US" altLang="zh-CN" sz="2800" u="none" dirty="0">
                <a:solidFill>
                  <a:schemeClr val="tx1"/>
                </a:solidFill>
                <a:latin typeface="仿宋_GB2312" pitchFamily="49" charset="-122"/>
                <a:ea typeface="仿宋_GB2312" pitchFamily="49" charset="-122"/>
              </a:rPr>
              <a:t>  2  </a:t>
            </a:r>
            <a:r>
              <a:rPr lang="zh-CN" altLang="en-US" sz="2800" u="none" dirty="0">
                <a:solidFill>
                  <a:schemeClr val="tx1"/>
                </a:solidFill>
                <a:latin typeface="仿宋_GB2312" pitchFamily="49" charset="-122"/>
                <a:ea typeface="仿宋_GB2312" pitchFamily="49" charset="-122"/>
              </a:rPr>
              <a:t>依次访问顶点</a:t>
            </a:r>
            <a:r>
              <a:rPr lang="en-US" altLang="zh-CN" sz="2800" u="none" dirty="0">
                <a:solidFill>
                  <a:schemeClr val="tx1"/>
                </a:solidFill>
                <a:latin typeface="仿宋_GB2312" pitchFamily="49" charset="-122"/>
                <a:ea typeface="仿宋_GB2312" pitchFamily="49" charset="-122"/>
              </a:rPr>
              <a:t>v</a:t>
            </a:r>
            <a:r>
              <a:rPr lang="zh-CN" altLang="en-US" sz="2800" u="none" dirty="0">
                <a:solidFill>
                  <a:schemeClr val="tx1"/>
                </a:solidFill>
                <a:latin typeface="仿宋_GB2312" pitchFamily="49" charset="-122"/>
                <a:ea typeface="仿宋_GB2312" pitchFamily="49" charset="-122"/>
              </a:rPr>
              <a:t>的所有未访问的邻接点，再访问与这些  </a:t>
            </a:r>
          </a:p>
          <a:p>
            <a:pPr algn="l"/>
            <a:r>
              <a:rPr lang="zh-CN" altLang="en-US" sz="2800" u="none" dirty="0">
                <a:solidFill>
                  <a:schemeClr val="tx1"/>
                </a:solidFill>
                <a:latin typeface="仿宋_GB2312" pitchFamily="49" charset="-122"/>
                <a:ea typeface="仿宋_GB2312" pitchFamily="49" charset="-122"/>
              </a:rPr>
              <a:t>     邻接点相邻接且未访问的顶点。</a:t>
            </a:r>
          </a:p>
          <a:p>
            <a:pPr algn="l"/>
            <a:r>
              <a:rPr lang="zh-CN" altLang="en-US" sz="2800" u="none" dirty="0">
                <a:solidFill>
                  <a:schemeClr val="tx1"/>
                </a:solidFill>
                <a:latin typeface="仿宋_GB2312" pitchFamily="49" charset="-122"/>
                <a:ea typeface="仿宋_GB2312" pitchFamily="49" charset="-122"/>
              </a:rPr>
              <a:t>  </a:t>
            </a:r>
            <a:r>
              <a:rPr lang="en-US" altLang="zh-CN" sz="2800" u="none" dirty="0">
                <a:solidFill>
                  <a:schemeClr val="tx1"/>
                </a:solidFill>
                <a:latin typeface="仿宋_GB2312" pitchFamily="49" charset="-122"/>
                <a:ea typeface="仿宋_GB2312" pitchFamily="49" charset="-122"/>
              </a:rPr>
              <a:t>3  </a:t>
            </a:r>
            <a:r>
              <a:rPr lang="zh-CN" altLang="en-US" sz="2800" u="none" dirty="0">
                <a:solidFill>
                  <a:schemeClr val="tx1"/>
                </a:solidFill>
                <a:latin typeface="仿宋_GB2312" pitchFamily="49" charset="-122"/>
                <a:ea typeface="仿宋_GB2312" pitchFamily="49" charset="-122"/>
              </a:rPr>
              <a:t>若图中还有顶点未被访问，则另选一个未访问的顶点，</a:t>
            </a:r>
          </a:p>
          <a:p>
            <a:pPr algn="l"/>
            <a:r>
              <a:rPr lang="zh-CN" altLang="en-US" sz="2800" u="none" dirty="0">
                <a:solidFill>
                  <a:schemeClr val="tx1"/>
                </a:solidFill>
                <a:latin typeface="仿宋_GB2312" pitchFamily="49" charset="-122"/>
                <a:ea typeface="仿宋_GB2312" pitchFamily="49" charset="-122"/>
              </a:rPr>
              <a:t>     重新开始上述过程。</a:t>
            </a:r>
          </a:p>
        </p:txBody>
      </p:sp>
      <p:sp>
        <p:nvSpPr>
          <p:cNvPr id="6" name="标题 1"/>
          <p:cNvSpPr txBox="1">
            <a:spLocks/>
          </p:cNvSpPr>
          <p:nvPr/>
        </p:nvSpPr>
        <p:spPr>
          <a:xfrm>
            <a:off x="230474" y="150636"/>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4400"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宽度优先遍历</a:t>
            </a:r>
          </a:p>
        </p:txBody>
      </p:sp>
      <p:graphicFrame>
        <p:nvGraphicFramePr>
          <p:cNvPr id="43" name="表格 42"/>
          <p:cNvGraphicFramePr>
            <a:graphicFrameLocks noGrp="1"/>
          </p:cNvGraphicFramePr>
          <p:nvPr>
            <p:extLst>
              <p:ext uri="{D42A27DB-BD31-4B8C-83A1-F6EECF244321}">
                <p14:modId xmlns:p14="http://schemas.microsoft.com/office/powerpoint/2010/main" val="2445089385"/>
              </p:ext>
            </p:extLst>
          </p:nvPr>
        </p:nvGraphicFramePr>
        <p:xfrm>
          <a:off x="4270020" y="3629724"/>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graphicFrame>
        <p:nvGraphicFramePr>
          <p:cNvPr id="44" name="表格 43"/>
          <p:cNvGraphicFramePr>
            <a:graphicFrameLocks noGrp="1"/>
          </p:cNvGraphicFramePr>
          <p:nvPr>
            <p:extLst>
              <p:ext uri="{D42A27DB-BD31-4B8C-83A1-F6EECF244321}">
                <p14:modId xmlns:p14="http://schemas.microsoft.com/office/powerpoint/2010/main" val="2103046045"/>
              </p:ext>
            </p:extLst>
          </p:nvPr>
        </p:nvGraphicFramePr>
        <p:xfrm>
          <a:off x="1236352" y="3603860"/>
          <a:ext cx="936831" cy="3108960"/>
        </p:xfrm>
        <a:graphic>
          <a:graphicData uri="http://schemas.openxmlformats.org/drawingml/2006/table">
            <a:tbl>
              <a:tblPr firstRow="1" bandRow="1">
                <a:tableStyleId>{5940675A-B579-460E-94D1-54222C63F5DA}</a:tableStyleId>
              </a:tblPr>
              <a:tblGrid>
                <a:gridCol w="936831">
                  <a:extLst>
                    <a:ext uri="{9D8B030D-6E8A-4147-A177-3AD203B41FA5}">
                      <a16:colId xmlns:a16="http://schemas.microsoft.com/office/drawing/2014/main" val="20000"/>
                    </a:ext>
                  </a:extLst>
                </a:gridCol>
              </a:tblGrid>
              <a:tr h="518160">
                <a:tc>
                  <a:txBody>
                    <a:bodyPr/>
                    <a:lstStyle/>
                    <a:p>
                      <a:endParaRPr lang="zh-CN" alt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18160">
                <a:tc>
                  <a:txBody>
                    <a:bodyPr/>
                    <a:lstStyle/>
                    <a:p>
                      <a:endParaRPr lang="zh-CN" alt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518160">
                <a:tc>
                  <a:txBody>
                    <a:bodyPr/>
                    <a:lstStyle/>
                    <a:p>
                      <a:endParaRPr lang="zh-CN" alt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518160">
                <a:tc>
                  <a:txBody>
                    <a:bodyPr/>
                    <a:lstStyle/>
                    <a:p>
                      <a:endParaRPr lang="zh-CN" alt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518160">
                <a:tc>
                  <a:txBody>
                    <a:bodyPr/>
                    <a:lstStyle/>
                    <a:p>
                      <a:endParaRPr lang="zh-CN" alt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518160">
                <a:tc>
                  <a:txBody>
                    <a:bodyPr/>
                    <a:lstStyle/>
                    <a:p>
                      <a:endParaRPr lang="zh-CN" alt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
        <p:nvSpPr>
          <p:cNvPr id="45" name="文本框 44"/>
          <p:cNvSpPr txBox="1"/>
          <p:nvPr/>
        </p:nvSpPr>
        <p:spPr>
          <a:xfrm>
            <a:off x="860239" y="3596714"/>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sp>
        <p:nvSpPr>
          <p:cNvPr id="46" name="文本框 45"/>
          <p:cNvSpPr txBox="1"/>
          <p:nvPr/>
        </p:nvSpPr>
        <p:spPr>
          <a:xfrm>
            <a:off x="860238" y="4119934"/>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sp>
        <p:nvSpPr>
          <p:cNvPr id="47" name="文本框 46"/>
          <p:cNvSpPr txBox="1"/>
          <p:nvPr/>
        </p:nvSpPr>
        <p:spPr>
          <a:xfrm>
            <a:off x="860237" y="4643154"/>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2</a:t>
            </a:r>
            <a:endParaRPr lang="zh-CN" altLang="en-US" sz="2800" b="1" dirty="0">
              <a:latin typeface="Times New Roman" panose="02020603050405020304" pitchFamily="18" charset="0"/>
              <a:cs typeface="Times New Roman" panose="02020603050405020304" pitchFamily="18" charset="0"/>
            </a:endParaRPr>
          </a:p>
        </p:txBody>
      </p:sp>
      <p:sp>
        <p:nvSpPr>
          <p:cNvPr id="48" name="文本框 47"/>
          <p:cNvSpPr txBox="1"/>
          <p:nvPr/>
        </p:nvSpPr>
        <p:spPr>
          <a:xfrm>
            <a:off x="860236" y="5153491"/>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3</a:t>
            </a:r>
            <a:endParaRPr lang="zh-CN" altLang="en-US" sz="2800" b="1" dirty="0">
              <a:latin typeface="Times New Roman" panose="02020603050405020304" pitchFamily="18" charset="0"/>
              <a:cs typeface="Times New Roman" panose="02020603050405020304" pitchFamily="18" charset="0"/>
            </a:endParaRPr>
          </a:p>
        </p:txBody>
      </p:sp>
      <p:sp>
        <p:nvSpPr>
          <p:cNvPr id="49" name="文本框 48"/>
          <p:cNvSpPr txBox="1"/>
          <p:nvPr/>
        </p:nvSpPr>
        <p:spPr>
          <a:xfrm>
            <a:off x="860235" y="5663828"/>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4</a:t>
            </a:r>
            <a:endParaRPr lang="zh-CN" altLang="en-US" sz="2800" b="1" dirty="0">
              <a:latin typeface="Times New Roman" panose="02020603050405020304" pitchFamily="18" charset="0"/>
              <a:cs typeface="Times New Roman" panose="02020603050405020304" pitchFamily="18" charset="0"/>
            </a:endParaRPr>
          </a:p>
        </p:txBody>
      </p:sp>
      <p:sp>
        <p:nvSpPr>
          <p:cNvPr id="50" name="文本框 49"/>
          <p:cNvSpPr txBox="1"/>
          <p:nvPr/>
        </p:nvSpPr>
        <p:spPr>
          <a:xfrm>
            <a:off x="860235" y="6199931"/>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5</a:t>
            </a:r>
            <a:endParaRPr lang="zh-CN" altLang="en-US" sz="2800" b="1" dirty="0">
              <a:latin typeface="Times New Roman" panose="02020603050405020304" pitchFamily="18" charset="0"/>
              <a:cs typeface="Times New Roman" panose="02020603050405020304" pitchFamily="18" charset="0"/>
            </a:endParaRPr>
          </a:p>
        </p:txBody>
      </p:sp>
      <p:graphicFrame>
        <p:nvGraphicFramePr>
          <p:cNvPr id="51" name="表格 50"/>
          <p:cNvGraphicFramePr>
            <a:graphicFrameLocks noGrp="1"/>
          </p:cNvGraphicFramePr>
          <p:nvPr>
            <p:extLst>
              <p:ext uri="{D42A27DB-BD31-4B8C-83A1-F6EECF244321}">
                <p14:modId xmlns:p14="http://schemas.microsoft.com/office/powerpoint/2010/main" val="24753753"/>
              </p:ext>
            </p:extLst>
          </p:nvPr>
        </p:nvGraphicFramePr>
        <p:xfrm>
          <a:off x="2495137" y="3629724"/>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1</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sp>
        <p:nvSpPr>
          <p:cNvPr id="52" name="矩形 51"/>
          <p:cNvSpPr/>
          <p:nvPr/>
        </p:nvSpPr>
        <p:spPr>
          <a:xfrm>
            <a:off x="5043290" y="3549092"/>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graphicFrame>
        <p:nvGraphicFramePr>
          <p:cNvPr id="53" name="表格 52"/>
          <p:cNvGraphicFramePr>
            <a:graphicFrameLocks noGrp="1"/>
          </p:cNvGraphicFramePr>
          <p:nvPr>
            <p:extLst>
              <p:ext uri="{D42A27DB-BD31-4B8C-83A1-F6EECF244321}">
                <p14:modId xmlns:p14="http://schemas.microsoft.com/office/powerpoint/2010/main" val="40228654"/>
              </p:ext>
            </p:extLst>
          </p:nvPr>
        </p:nvGraphicFramePr>
        <p:xfrm>
          <a:off x="2505033" y="4150329"/>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3</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graphicFrame>
        <p:nvGraphicFramePr>
          <p:cNvPr id="54" name="表格 53"/>
          <p:cNvGraphicFramePr>
            <a:graphicFrameLocks noGrp="1"/>
          </p:cNvGraphicFramePr>
          <p:nvPr>
            <p:extLst>
              <p:ext uri="{D42A27DB-BD31-4B8C-83A1-F6EECF244321}">
                <p14:modId xmlns:p14="http://schemas.microsoft.com/office/powerpoint/2010/main" val="1612654328"/>
              </p:ext>
            </p:extLst>
          </p:nvPr>
        </p:nvGraphicFramePr>
        <p:xfrm>
          <a:off x="2503053" y="4676096"/>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5</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graphicFrame>
        <p:nvGraphicFramePr>
          <p:cNvPr id="55" name="表格 54"/>
          <p:cNvGraphicFramePr>
            <a:graphicFrameLocks noGrp="1"/>
          </p:cNvGraphicFramePr>
          <p:nvPr>
            <p:extLst>
              <p:ext uri="{D42A27DB-BD31-4B8C-83A1-F6EECF244321}">
                <p14:modId xmlns:p14="http://schemas.microsoft.com/office/powerpoint/2010/main" val="2924282446"/>
              </p:ext>
            </p:extLst>
          </p:nvPr>
        </p:nvGraphicFramePr>
        <p:xfrm>
          <a:off x="4258622" y="4676164"/>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4</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graphicFrame>
        <p:nvGraphicFramePr>
          <p:cNvPr id="56" name="表格 55"/>
          <p:cNvGraphicFramePr>
            <a:graphicFrameLocks noGrp="1"/>
          </p:cNvGraphicFramePr>
          <p:nvPr>
            <p:extLst>
              <p:ext uri="{D42A27DB-BD31-4B8C-83A1-F6EECF244321}">
                <p14:modId xmlns:p14="http://schemas.microsoft.com/office/powerpoint/2010/main" val="3469679612"/>
              </p:ext>
            </p:extLst>
          </p:nvPr>
        </p:nvGraphicFramePr>
        <p:xfrm>
          <a:off x="2501073" y="5183886"/>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cxnSp>
        <p:nvCxnSpPr>
          <p:cNvPr id="57" name="直接箭头连接符 56"/>
          <p:cNvCxnSpPr/>
          <p:nvPr/>
        </p:nvCxnSpPr>
        <p:spPr>
          <a:xfrm>
            <a:off x="1971304" y="3859735"/>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1971303" y="4381544"/>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1971302" y="4904764"/>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1971301" y="5415101"/>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3738747" y="3858324"/>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3738746" y="4904764"/>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3257559" y="4018371"/>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sp>
        <p:nvSpPr>
          <p:cNvPr id="64" name="矩形 63"/>
          <p:cNvSpPr/>
          <p:nvPr/>
        </p:nvSpPr>
        <p:spPr>
          <a:xfrm>
            <a:off x="5043290" y="4577450"/>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sp>
        <p:nvSpPr>
          <p:cNvPr id="65" name="矩形 64"/>
          <p:cNvSpPr/>
          <p:nvPr/>
        </p:nvSpPr>
        <p:spPr>
          <a:xfrm>
            <a:off x="1465958" y="6161282"/>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sp>
        <p:nvSpPr>
          <p:cNvPr id="66" name="矩形 65"/>
          <p:cNvSpPr/>
          <p:nvPr/>
        </p:nvSpPr>
        <p:spPr>
          <a:xfrm>
            <a:off x="1465958" y="5605344"/>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sp>
        <p:nvSpPr>
          <p:cNvPr id="67" name="椭圆 66"/>
          <p:cNvSpPr/>
          <p:nvPr/>
        </p:nvSpPr>
        <p:spPr>
          <a:xfrm>
            <a:off x="7825837" y="3596714"/>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sp>
        <p:nvSpPr>
          <p:cNvPr id="68" name="椭圆 67"/>
          <p:cNvSpPr/>
          <p:nvPr/>
        </p:nvSpPr>
        <p:spPr>
          <a:xfrm>
            <a:off x="6924269" y="4432564"/>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sp>
        <p:nvSpPr>
          <p:cNvPr id="69" name="椭圆 68"/>
          <p:cNvSpPr/>
          <p:nvPr/>
        </p:nvSpPr>
        <p:spPr>
          <a:xfrm>
            <a:off x="8757746" y="4441386"/>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2</a:t>
            </a:r>
            <a:endParaRPr lang="zh-CN" altLang="en-US" sz="2800" b="1" dirty="0">
              <a:latin typeface="Times New Roman" panose="02020603050405020304" pitchFamily="18" charset="0"/>
              <a:cs typeface="Times New Roman" panose="02020603050405020304" pitchFamily="18" charset="0"/>
            </a:endParaRPr>
          </a:p>
        </p:txBody>
      </p:sp>
      <p:sp>
        <p:nvSpPr>
          <p:cNvPr id="70" name="椭圆 69"/>
          <p:cNvSpPr/>
          <p:nvPr/>
        </p:nvSpPr>
        <p:spPr>
          <a:xfrm>
            <a:off x="6924269" y="5805480"/>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3</a:t>
            </a:r>
            <a:endParaRPr lang="zh-CN" altLang="en-US" sz="2800" b="1" dirty="0">
              <a:latin typeface="Times New Roman" panose="02020603050405020304" pitchFamily="18" charset="0"/>
              <a:cs typeface="Times New Roman" panose="02020603050405020304" pitchFamily="18" charset="0"/>
            </a:endParaRPr>
          </a:p>
        </p:txBody>
      </p:sp>
      <p:sp>
        <p:nvSpPr>
          <p:cNvPr id="71" name="椭圆 70"/>
          <p:cNvSpPr/>
          <p:nvPr/>
        </p:nvSpPr>
        <p:spPr>
          <a:xfrm>
            <a:off x="8757746" y="5837712"/>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4</a:t>
            </a:r>
            <a:endParaRPr lang="zh-CN" altLang="en-US" sz="2800" b="1" dirty="0">
              <a:latin typeface="Times New Roman" panose="02020603050405020304" pitchFamily="18" charset="0"/>
              <a:cs typeface="Times New Roman" panose="02020603050405020304" pitchFamily="18" charset="0"/>
            </a:endParaRPr>
          </a:p>
        </p:txBody>
      </p:sp>
      <p:sp>
        <p:nvSpPr>
          <p:cNvPr id="72" name="椭圆 71"/>
          <p:cNvSpPr/>
          <p:nvPr/>
        </p:nvSpPr>
        <p:spPr>
          <a:xfrm>
            <a:off x="10322041" y="4432563"/>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5</a:t>
            </a:r>
            <a:endParaRPr lang="zh-CN" altLang="en-US" sz="2800" b="1" dirty="0">
              <a:latin typeface="Times New Roman" panose="02020603050405020304" pitchFamily="18" charset="0"/>
              <a:cs typeface="Times New Roman" panose="02020603050405020304" pitchFamily="18" charset="0"/>
            </a:endParaRPr>
          </a:p>
        </p:txBody>
      </p:sp>
      <p:cxnSp>
        <p:nvCxnSpPr>
          <p:cNvPr id="73" name="直接箭头连接符 72"/>
          <p:cNvCxnSpPr>
            <a:stCxn id="67" idx="3"/>
            <a:endCxn id="68" idx="7"/>
          </p:cNvCxnSpPr>
          <p:nvPr/>
        </p:nvCxnSpPr>
        <p:spPr>
          <a:xfrm flipH="1">
            <a:off x="7508100" y="4179919"/>
            <a:ext cx="417906" cy="3527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7" idx="5"/>
            <a:endCxn id="69" idx="1"/>
          </p:cNvCxnSpPr>
          <p:nvPr/>
        </p:nvCxnSpPr>
        <p:spPr>
          <a:xfrm>
            <a:off x="8409668" y="4179919"/>
            <a:ext cx="448247" cy="3615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8" idx="4"/>
            <a:endCxn id="70" idx="0"/>
          </p:cNvCxnSpPr>
          <p:nvPr/>
        </p:nvCxnSpPr>
        <p:spPr>
          <a:xfrm>
            <a:off x="7266269" y="5115831"/>
            <a:ext cx="0" cy="6896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70" idx="7"/>
            <a:endCxn id="69" idx="3"/>
          </p:cNvCxnSpPr>
          <p:nvPr/>
        </p:nvCxnSpPr>
        <p:spPr>
          <a:xfrm flipV="1">
            <a:off x="7508100" y="5024591"/>
            <a:ext cx="1349815" cy="8809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69" idx="6"/>
            <a:endCxn id="72" idx="2"/>
          </p:cNvCxnSpPr>
          <p:nvPr/>
        </p:nvCxnSpPr>
        <p:spPr>
          <a:xfrm flipV="1">
            <a:off x="9441746" y="4774197"/>
            <a:ext cx="880295" cy="88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9" idx="4"/>
            <a:endCxn id="71" idx="0"/>
          </p:cNvCxnSpPr>
          <p:nvPr/>
        </p:nvCxnSpPr>
        <p:spPr>
          <a:xfrm>
            <a:off x="9099746" y="5124653"/>
            <a:ext cx="0" cy="7130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任意多边形 1"/>
          <p:cNvSpPr/>
          <p:nvPr/>
        </p:nvSpPr>
        <p:spPr>
          <a:xfrm>
            <a:off x="7102837" y="3966358"/>
            <a:ext cx="1530524" cy="690214"/>
          </a:xfrm>
          <a:custGeom>
            <a:avLst/>
            <a:gdLst>
              <a:gd name="connsiteX0" fmla="*/ 627999 w 1530524"/>
              <a:gd name="connsiteY0" fmla="*/ 0 h 690214"/>
              <a:gd name="connsiteX1" fmla="*/ 34233 w 1530524"/>
              <a:gd name="connsiteY1" fmla="*/ 581891 h 690214"/>
              <a:gd name="connsiteX2" fmla="*/ 1530524 w 1530524"/>
              <a:gd name="connsiteY2" fmla="*/ 688769 h 690214"/>
            </a:gdLst>
            <a:ahLst/>
            <a:cxnLst>
              <a:cxn ang="0">
                <a:pos x="connsiteX0" y="connsiteY0"/>
              </a:cxn>
              <a:cxn ang="0">
                <a:pos x="connsiteX1" y="connsiteY1"/>
              </a:cxn>
              <a:cxn ang="0">
                <a:pos x="connsiteX2" y="connsiteY2"/>
              </a:cxn>
            </a:cxnLst>
            <a:rect l="l" t="t" r="r" b="b"/>
            <a:pathLst>
              <a:path w="1530524" h="690214">
                <a:moveTo>
                  <a:pt x="627999" y="0"/>
                </a:moveTo>
                <a:cubicBezTo>
                  <a:pt x="255905" y="233548"/>
                  <a:pt x="-116188" y="467096"/>
                  <a:pt x="34233" y="581891"/>
                </a:cubicBezTo>
                <a:cubicBezTo>
                  <a:pt x="184654" y="696686"/>
                  <a:pt x="857589" y="692727"/>
                  <a:pt x="1530524" y="688769"/>
                </a:cubicBezTo>
              </a:path>
            </a:pathLst>
          </a:custGeom>
          <a:noFill/>
          <a:ln w="38100">
            <a:solidFill>
              <a:srgbClr val="FFFF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6733309" y="4987636"/>
            <a:ext cx="142504" cy="926276"/>
          </a:xfrm>
          <a:custGeom>
            <a:avLst/>
            <a:gdLst>
              <a:gd name="connsiteX0" fmla="*/ 0 w 142504"/>
              <a:gd name="connsiteY0" fmla="*/ 0 h 926276"/>
              <a:gd name="connsiteX1" fmla="*/ 142504 w 142504"/>
              <a:gd name="connsiteY1" fmla="*/ 926276 h 926276"/>
            </a:gdLst>
            <a:ahLst/>
            <a:cxnLst>
              <a:cxn ang="0">
                <a:pos x="connsiteX0" y="connsiteY0"/>
              </a:cxn>
              <a:cxn ang="0">
                <a:pos x="connsiteX1" y="connsiteY1"/>
              </a:cxn>
            </a:cxnLst>
            <a:rect l="l" t="t" r="r" b="b"/>
            <a:pathLst>
              <a:path w="142504" h="926276">
                <a:moveTo>
                  <a:pt x="0" y="0"/>
                </a:moveTo>
                <a:lnTo>
                  <a:pt x="142504" y="926276"/>
                </a:lnTo>
              </a:path>
            </a:pathLst>
          </a:custGeom>
          <a:noFill/>
          <a:ln w="38100">
            <a:solidFill>
              <a:srgbClr val="FFFF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177" name="任意多边形 50176"/>
          <p:cNvSpPr/>
          <p:nvPr/>
        </p:nvSpPr>
        <p:spPr>
          <a:xfrm>
            <a:off x="1816925" y="3562597"/>
            <a:ext cx="2909454" cy="308759"/>
          </a:xfrm>
          <a:custGeom>
            <a:avLst/>
            <a:gdLst>
              <a:gd name="connsiteX0" fmla="*/ 0 w 2909454"/>
              <a:gd name="connsiteY0" fmla="*/ 308759 h 308759"/>
              <a:gd name="connsiteX1" fmla="*/ 486888 w 2909454"/>
              <a:gd name="connsiteY1" fmla="*/ 59377 h 308759"/>
              <a:gd name="connsiteX2" fmla="*/ 1068779 w 2909454"/>
              <a:gd name="connsiteY2" fmla="*/ 296884 h 308759"/>
              <a:gd name="connsiteX3" fmla="*/ 1983179 w 2909454"/>
              <a:gd name="connsiteY3" fmla="*/ 201881 h 308759"/>
              <a:gd name="connsiteX4" fmla="*/ 2553194 w 2909454"/>
              <a:gd name="connsiteY4" fmla="*/ 0 h 308759"/>
              <a:gd name="connsiteX5" fmla="*/ 2909454 w 2909454"/>
              <a:gd name="connsiteY5" fmla="*/ 201881 h 308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9454" h="308759">
                <a:moveTo>
                  <a:pt x="0" y="308759"/>
                </a:moveTo>
                <a:cubicBezTo>
                  <a:pt x="154379" y="185057"/>
                  <a:pt x="308758" y="61356"/>
                  <a:pt x="486888" y="59377"/>
                </a:cubicBezTo>
                <a:cubicBezTo>
                  <a:pt x="665018" y="57398"/>
                  <a:pt x="819397" y="273133"/>
                  <a:pt x="1068779" y="296884"/>
                </a:cubicBezTo>
                <a:cubicBezTo>
                  <a:pt x="1318161" y="320635"/>
                  <a:pt x="1735776" y="251362"/>
                  <a:pt x="1983179" y="201881"/>
                </a:cubicBezTo>
                <a:cubicBezTo>
                  <a:pt x="2230582" y="152400"/>
                  <a:pt x="2398815" y="0"/>
                  <a:pt x="2553194" y="0"/>
                </a:cubicBezTo>
                <a:cubicBezTo>
                  <a:pt x="2707573" y="0"/>
                  <a:pt x="2808513" y="100940"/>
                  <a:pt x="2909454" y="201881"/>
                </a:cubicBezTo>
              </a:path>
            </a:pathLst>
          </a:custGeom>
          <a:noFill/>
          <a:ln w="38100">
            <a:solidFill>
              <a:srgbClr val="FFFF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178" name="任意多边形 50177"/>
          <p:cNvSpPr/>
          <p:nvPr/>
        </p:nvSpPr>
        <p:spPr>
          <a:xfrm>
            <a:off x="1793174" y="4203258"/>
            <a:ext cx="938151" cy="107485"/>
          </a:xfrm>
          <a:custGeom>
            <a:avLst/>
            <a:gdLst>
              <a:gd name="connsiteX0" fmla="*/ 0 w 938151"/>
              <a:gd name="connsiteY0" fmla="*/ 107485 h 107485"/>
              <a:gd name="connsiteX1" fmla="*/ 522514 w 938151"/>
              <a:gd name="connsiteY1" fmla="*/ 607 h 107485"/>
              <a:gd name="connsiteX2" fmla="*/ 938151 w 938151"/>
              <a:gd name="connsiteY2" fmla="*/ 71859 h 107485"/>
            </a:gdLst>
            <a:ahLst/>
            <a:cxnLst>
              <a:cxn ang="0">
                <a:pos x="connsiteX0" y="connsiteY0"/>
              </a:cxn>
              <a:cxn ang="0">
                <a:pos x="connsiteX1" y="connsiteY1"/>
              </a:cxn>
              <a:cxn ang="0">
                <a:pos x="connsiteX2" y="connsiteY2"/>
              </a:cxn>
            </a:cxnLst>
            <a:rect l="l" t="t" r="r" b="b"/>
            <a:pathLst>
              <a:path w="938151" h="107485">
                <a:moveTo>
                  <a:pt x="0" y="107485"/>
                </a:moveTo>
                <a:cubicBezTo>
                  <a:pt x="183078" y="57015"/>
                  <a:pt x="366156" y="6545"/>
                  <a:pt x="522514" y="607"/>
                </a:cubicBezTo>
                <a:cubicBezTo>
                  <a:pt x="678872" y="-5331"/>
                  <a:pt x="808511" y="33264"/>
                  <a:pt x="938151" y="71859"/>
                </a:cubicBezTo>
              </a:path>
            </a:pathLst>
          </a:custGeom>
          <a:noFill/>
          <a:ln w="38100">
            <a:solidFill>
              <a:srgbClr val="FFFF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180" name="任意多边形 50179"/>
          <p:cNvSpPr/>
          <p:nvPr/>
        </p:nvSpPr>
        <p:spPr>
          <a:xfrm>
            <a:off x="1745673" y="4678831"/>
            <a:ext cx="2814452" cy="190052"/>
          </a:xfrm>
          <a:custGeom>
            <a:avLst/>
            <a:gdLst>
              <a:gd name="connsiteX0" fmla="*/ 0 w 2814452"/>
              <a:gd name="connsiteY0" fmla="*/ 190052 h 190052"/>
              <a:gd name="connsiteX1" fmla="*/ 1033153 w 2814452"/>
              <a:gd name="connsiteY1" fmla="*/ 130675 h 190052"/>
              <a:gd name="connsiteX2" fmla="*/ 2173184 w 2814452"/>
              <a:gd name="connsiteY2" fmla="*/ 47 h 190052"/>
              <a:gd name="connsiteX3" fmla="*/ 2814452 w 2814452"/>
              <a:gd name="connsiteY3" fmla="*/ 118800 h 190052"/>
            </a:gdLst>
            <a:ahLst/>
            <a:cxnLst>
              <a:cxn ang="0">
                <a:pos x="connsiteX0" y="connsiteY0"/>
              </a:cxn>
              <a:cxn ang="0">
                <a:pos x="connsiteX1" y="connsiteY1"/>
              </a:cxn>
              <a:cxn ang="0">
                <a:pos x="connsiteX2" y="connsiteY2"/>
              </a:cxn>
              <a:cxn ang="0">
                <a:pos x="connsiteX3" y="connsiteY3"/>
              </a:cxn>
            </a:cxnLst>
            <a:rect l="l" t="t" r="r" b="b"/>
            <a:pathLst>
              <a:path w="2814452" h="190052">
                <a:moveTo>
                  <a:pt x="0" y="190052"/>
                </a:moveTo>
                <a:cubicBezTo>
                  <a:pt x="335478" y="176197"/>
                  <a:pt x="670956" y="162342"/>
                  <a:pt x="1033153" y="130675"/>
                </a:cubicBezTo>
                <a:cubicBezTo>
                  <a:pt x="1395350" y="99007"/>
                  <a:pt x="1876301" y="2026"/>
                  <a:pt x="2173184" y="47"/>
                </a:cubicBezTo>
                <a:cubicBezTo>
                  <a:pt x="2470067" y="-1932"/>
                  <a:pt x="2642259" y="58434"/>
                  <a:pt x="2814452" y="118800"/>
                </a:cubicBezTo>
              </a:path>
            </a:pathLst>
          </a:custGeom>
          <a:noFill/>
          <a:ln w="38100">
            <a:solidFill>
              <a:srgbClr val="FFFF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182" name="任意多边形 50181"/>
          <p:cNvSpPr/>
          <p:nvPr/>
        </p:nvSpPr>
        <p:spPr>
          <a:xfrm>
            <a:off x="9381506" y="4607036"/>
            <a:ext cx="962440" cy="1271250"/>
          </a:xfrm>
          <a:custGeom>
            <a:avLst/>
            <a:gdLst>
              <a:gd name="connsiteX0" fmla="*/ 47502 w 962440"/>
              <a:gd name="connsiteY0" fmla="*/ 590 h 1271250"/>
              <a:gd name="connsiteX1" fmla="*/ 961902 w 962440"/>
              <a:gd name="connsiteY1" fmla="*/ 83717 h 1271250"/>
              <a:gd name="connsiteX2" fmla="*/ 178130 w 962440"/>
              <a:gd name="connsiteY2" fmla="*/ 523104 h 1271250"/>
              <a:gd name="connsiteX3" fmla="*/ 0 w 962440"/>
              <a:gd name="connsiteY3" fmla="*/ 1271250 h 1271250"/>
            </a:gdLst>
            <a:ahLst/>
            <a:cxnLst>
              <a:cxn ang="0">
                <a:pos x="connsiteX0" y="connsiteY0"/>
              </a:cxn>
              <a:cxn ang="0">
                <a:pos x="connsiteX1" y="connsiteY1"/>
              </a:cxn>
              <a:cxn ang="0">
                <a:pos x="connsiteX2" y="connsiteY2"/>
              </a:cxn>
              <a:cxn ang="0">
                <a:pos x="connsiteX3" y="connsiteY3"/>
              </a:cxn>
            </a:cxnLst>
            <a:rect l="l" t="t" r="r" b="b"/>
            <a:pathLst>
              <a:path w="962440" h="1271250">
                <a:moveTo>
                  <a:pt x="47502" y="590"/>
                </a:moveTo>
                <a:cubicBezTo>
                  <a:pt x="493816" y="-1390"/>
                  <a:pt x="940131" y="-3369"/>
                  <a:pt x="961902" y="83717"/>
                </a:cubicBezTo>
                <a:cubicBezTo>
                  <a:pt x="983673" y="170803"/>
                  <a:pt x="338447" y="325182"/>
                  <a:pt x="178130" y="523104"/>
                </a:cubicBezTo>
                <a:cubicBezTo>
                  <a:pt x="17813" y="721026"/>
                  <a:pt x="8906" y="996138"/>
                  <a:pt x="0" y="1271250"/>
                </a:cubicBezTo>
              </a:path>
            </a:pathLst>
          </a:custGeom>
          <a:noFill/>
          <a:ln w="38100">
            <a:solidFill>
              <a:srgbClr val="FFFF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208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1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0177" grpId="0" animBg="1"/>
      <p:bldP spid="50178" grpId="0" animBg="1"/>
      <p:bldP spid="50180" grpId="0" animBg="1"/>
      <p:bldP spid="5018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3"/>
          <p:cNvSpPr txBox="1">
            <a:spLocks noChangeArrowheads="1"/>
          </p:cNvSpPr>
          <p:nvPr/>
        </p:nvSpPr>
        <p:spPr bwMode="auto">
          <a:xfrm>
            <a:off x="230473" y="1106448"/>
            <a:ext cx="11490471" cy="37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140000"/>
              </a:lnSpc>
            </a:pPr>
            <a:r>
              <a:rPr lang="en-US" altLang="zh-CN" sz="2800" u="none" dirty="0">
                <a:solidFill>
                  <a:schemeClr val="tx1"/>
                </a:solidFill>
                <a:latin typeface="宋体" panose="02010600030101010101" pitchFamily="2" charset="-122"/>
                <a:ea typeface="宋体" panose="02010600030101010101" pitchFamily="2" charset="-122"/>
              </a:rPr>
              <a:t>  </a:t>
            </a:r>
            <a:r>
              <a:rPr lang="zh-CN" altLang="en-US" sz="2800" u="none" dirty="0">
                <a:solidFill>
                  <a:schemeClr val="tx1"/>
                </a:solidFill>
                <a:latin typeface="仿宋_GB2312" pitchFamily="49" charset="-122"/>
                <a:ea typeface="仿宋_GB2312" pitchFamily="49" charset="-122"/>
              </a:rPr>
              <a:t>从图中任一顶点</a:t>
            </a:r>
            <a:r>
              <a:rPr lang="en-US" altLang="zh-CN" sz="2800" u="none" dirty="0">
                <a:solidFill>
                  <a:schemeClr val="tx1"/>
                </a:solidFill>
                <a:latin typeface="仿宋_GB2312" pitchFamily="49" charset="-122"/>
                <a:ea typeface="仿宋_GB2312" pitchFamily="49" charset="-122"/>
              </a:rPr>
              <a:t>v</a:t>
            </a:r>
            <a:r>
              <a:rPr lang="zh-CN" altLang="en-US" sz="2800" u="none" dirty="0">
                <a:solidFill>
                  <a:schemeClr val="tx1"/>
                </a:solidFill>
                <a:latin typeface="仿宋_GB2312" pitchFamily="49" charset="-122"/>
                <a:ea typeface="仿宋_GB2312" pitchFamily="49" charset="-122"/>
              </a:rPr>
              <a:t>出发遍历图的</a:t>
            </a:r>
            <a:r>
              <a:rPr lang="en-US" altLang="zh-CN" sz="2800" u="none" dirty="0">
                <a:solidFill>
                  <a:schemeClr val="tx1"/>
                </a:solidFill>
                <a:latin typeface="仿宋_GB2312" pitchFamily="49" charset="-122"/>
                <a:ea typeface="仿宋_GB2312" pitchFamily="49" charset="-122"/>
              </a:rPr>
              <a:t>BFS</a:t>
            </a:r>
            <a:r>
              <a:rPr lang="zh-CN" altLang="en-US" sz="2800" u="none" dirty="0">
                <a:solidFill>
                  <a:schemeClr val="tx1"/>
                </a:solidFill>
                <a:latin typeface="仿宋_GB2312" pitchFamily="49" charset="-122"/>
                <a:ea typeface="仿宋_GB2312" pitchFamily="49" charset="-122"/>
              </a:rPr>
              <a:t>算法的描述</a:t>
            </a:r>
            <a:r>
              <a:rPr lang="en-US" altLang="zh-CN" sz="2800" u="none" dirty="0">
                <a:solidFill>
                  <a:schemeClr val="tx1"/>
                </a:solidFill>
                <a:latin typeface="仿宋_GB2312" pitchFamily="49" charset="-122"/>
                <a:ea typeface="仿宋_GB2312" pitchFamily="49" charset="-122"/>
              </a:rPr>
              <a:t>:</a:t>
            </a:r>
          </a:p>
          <a:p>
            <a:pPr algn="l">
              <a:lnSpc>
                <a:spcPct val="140000"/>
              </a:lnSpc>
            </a:pPr>
            <a:r>
              <a:rPr lang="en-US" altLang="zh-CN" sz="2800" u="none" dirty="0">
                <a:solidFill>
                  <a:schemeClr val="tx1"/>
                </a:solidFill>
                <a:latin typeface="仿宋_GB2312" pitchFamily="49" charset="-122"/>
                <a:ea typeface="仿宋_GB2312" pitchFamily="49" charset="-122"/>
              </a:rPr>
              <a:t>  1  </a:t>
            </a:r>
            <a:r>
              <a:rPr lang="zh-CN" altLang="en-US" sz="2800" u="none" dirty="0">
                <a:solidFill>
                  <a:schemeClr val="tx1"/>
                </a:solidFill>
                <a:latin typeface="仿宋_GB2312" pitchFamily="49" charset="-122"/>
                <a:ea typeface="仿宋_GB2312" pitchFamily="49" charset="-122"/>
              </a:rPr>
              <a:t>访问顶点</a:t>
            </a:r>
            <a:r>
              <a:rPr lang="en-US" altLang="zh-CN" sz="2800" u="none" dirty="0">
                <a:solidFill>
                  <a:schemeClr val="tx1"/>
                </a:solidFill>
                <a:latin typeface="仿宋_GB2312" pitchFamily="49" charset="-122"/>
                <a:ea typeface="仿宋_GB2312" pitchFamily="49" charset="-122"/>
              </a:rPr>
              <a:t>v</a:t>
            </a:r>
            <a:r>
              <a:rPr lang="zh-CN" altLang="en-US" sz="2800" u="none" dirty="0">
                <a:solidFill>
                  <a:schemeClr val="tx1"/>
                </a:solidFill>
                <a:latin typeface="仿宋_GB2312" pitchFamily="49" charset="-122"/>
                <a:ea typeface="仿宋_GB2312" pitchFamily="49" charset="-122"/>
              </a:rPr>
              <a:t>并打上标记</a:t>
            </a:r>
            <a:r>
              <a:rPr lang="en-US" altLang="zh-CN" sz="2800" u="none" dirty="0">
                <a:solidFill>
                  <a:schemeClr val="tx1"/>
                </a:solidFill>
                <a:latin typeface="仿宋_GB2312" pitchFamily="49" charset="-122"/>
                <a:ea typeface="仿宋_GB2312" pitchFamily="49" charset="-122"/>
              </a:rPr>
              <a:t>;</a:t>
            </a:r>
          </a:p>
          <a:p>
            <a:pPr algn="l">
              <a:lnSpc>
                <a:spcPct val="140000"/>
              </a:lnSpc>
            </a:pPr>
            <a:r>
              <a:rPr lang="en-US" altLang="zh-CN" sz="2800" u="none" dirty="0">
                <a:solidFill>
                  <a:schemeClr val="tx1"/>
                </a:solidFill>
                <a:latin typeface="仿宋_GB2312" pitchFamily="49" charset="-122"/>
                <a:ea typeface="仿宋_GB2312" pitchFamily="49" charset="-122"/>
              </a:rPr>
              <a:t>  2  </a:t>
            </a:r>
            <a:r>
              <a:rPr lang="zh-CN" altLang="en-US" sz="2800" u="none" dirty="0">
                <a:solidFill>
                  <a:schemeClr val="tx1"/>
                </a:solidFill>
                <a:latin typeface="仿宋_GB2312" pitchFamily="49" charset="-122"/>
                <a:ea typeface="仿宋_GB2312" pitchFamily="49" charset="-122"/>
              </a:rPr>
              <a:t>依次访问顶点</a:t>
            </a:r>
            <a:r>
              <a:rPr lang="en-US" altLang="zh-CN" sz="2800" u="none" dirty="0">
                <a:solidFill>
                  <a:schemeClr val="tx1"/>
                </a:solidFill>
                <a:latin typeface="仿宋_GB2312" pitchFamily="49" charset="-122"/>
                <a:ea typeface="仿宋_GB2312" pitchFamily="49" charset="-122"/>
              </a:rPr>
              <a:t>v</a:t>
            </a:r>
            <a:r>
              <a:rPr lang="zh-CN" altLang="en-US" sz="2800" u="none" dirty="0">
                <a:solidFill>
                  <a:schemeClr val="tx1"/>
                </a:solidFill>
                <a:latin typeface="仿宋_GB2312" pitchFamily="49" charset="-122"/>
                <a:ea typeface="仿宋_GB2312" pitchFamily="49" charset="-122"/>
              </a:rPr>
              <a:t>的所有未访问的邻接点，再访问与这些  </a:t>
            </a:r>
          </a:p>
          <a:p>
            <a:pPr algn="l">
              <a:lnSpc>
                <a:spcPct val="140000"/>
              </a:lnSpc>
            </a:pPr>
            <a:r>
              <a:rPr lang="zh-CN" altLang="en-US" sz="2800" u="none" dirty="0">
                <a:solidFill>
                  <a:schemeClr val="tx1"/>
                </a:solidFill>
                <a:latin typeface="仿宋_GB2312" pitchFamily="49" charset="-122"/>
                <a:ea typeface="仿宋_GB2312" pitchFamily="49" charset="-122"/>
              </a:rPr>
              <a:t>     邻接点相邻接且未访问的顶点。</a:t>
            </a:r>
          </a:p>
          <a:p>
            <a:pPr algn="l">
              <a:lnSpc>
                <a:spcPct val="140000"/>
              </a:lnSpc>
            </a:pPr>
            <a:r>
              <a:rPr lang="zh-CN" altLang="en-US" sz="2800" u="none" dirty="0">
                <a:solidFill>
                  <a:schemeClr val="tx1"/>
                </a:solidFill>
                <a:latin typeface="仿宋_GB2312" pitchFamily="49" charset="-122"/>
                <a:ea typeface="仿宋_GB2312" pitchFamily="49" charset="-122"/>
              </a:rPr>
              <a:t>  </a:t>
            </a:r>
            <a:r>
              <a:rPr lang="en-US" altLang="zh-CN" sz="2800" u="none" dirty="0">
                <a:solidFill>
                  <a:schemeClr val="tx1"/>
                </a:solidFill>
                <a:latin typeface="仿宋_GB2312" pitchFamily="49" charset="-122"/>
                <a:ea typeface="仿宋_GB2312" pitchFamily="49" charset="-122"/>
              </a:rPr>
              <a:t>3  </a:t>
            </a:r>
            <a:r>
              <a:rPr lang="zh-CN" altLang="en-US" sz="2800" u="none" dirty="0">
                <a:solidFill>
                  <a:schemeClr val="tx1"/>
                </a:solidFill>
                <a:latin typeface="仿宋_GB2312" pitchFamily="49" charset="-122"/>
                <a:ea typeface="仿宋_GB2312" pitchFamily="49" charset="-122"/>
              </a:rPr>
              <a:t>若图中还有顶点未被访问，则另选一个未访问的顶点，</a:t>
            </a:r>
          </a:p>
          <a:p>
            <a:pPr algn="l">
              <a:lnSpc>
                <a:spcPct val="140000"/>
              </a:lnSpc>
            </a:pPr>
            <a:r>
              <a:rPr lang="zh-CN" altLang="en-US" sz="2800" u="none" dirty="0">
                <a:solidFill>
                  <a:schemeClr val="tx1"/>
                </a:solidFill>
                <a:latin typeface="仿宋_GB2312" pitchFamily="49" charset="-122"/>
                <a:ea typeface="仿宋_GB2312" pitchFamily="49" charset="-122"/>
              </a:rPr>
              <a:t>     重新开始上述过程。</a:t>
            </a:r>
          </a:p>
        </p:txBody>
      </p:sp>
      <p:sp>
        <p:nvSpPr>
          <p:cNvPr id="50181" name="Rectangle 5"/>
          <p:cNvSpPr>
            <a:spLocks noChangeArrowheads="1"/>
          </p:cNvSpPr>
          <p:nvPr/>
        </p:nvSpPr>
        <p:spPr bwMode="auto">
          <a:xfrm>
            <a:off x="230473" y="5001264"/>
            <a:ext cx="10718576" cy="1532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18800" bIns="118800">
            <a:spAutoFit/>
          </a:bodyPr>
          <a:lstStyle>
            <a:lvl1pPr marL="457200" indent="-457200">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r>
              <a:rPr lang="en-US" altLang="zh-CN" sz="2800" u="none" dirty="0">
                <a:solidFill>
                  <a:schemeClr val="tx1"/>
                </a:solidFill>
                <a:latin typeface="仿宋_GB2312" pitchFamily="49" charset="-122"/>
                <a:ea typeface="仿宋_GB2312" pitchFamily="49" charset="-122"/>
              </a:rPr>
              <a:t>   </a:t>
            </a:r>
            <a:r>
              <a:rPr lang="zh-CN" altLang="en-US" sz="2800" u="none" dirty="0">
                <a:solidFill>
                  <a:schemeClr val="tx1"/>
                </a:solidFill>
                <a:latin typeface="仿宋_GB2312" pitchFamily="49" charset="-122"/>
                <a:ea typeface="仿宋_GB2312" pitchFamily="49" charset="-122"/>
              </a:rPr>
              <a:t>宽度优先搜索是一种分层的搜索过程，每向前走一步可能访问一批顶点，不像深度优先搜索那样有往回退的情况。因此，广度优先搜索不是一个递归的过程，其算法也不是递归的。</a:t>
            </a:r>
          </a:p>
        </p:txBody>
      </p:sp>
      <p:sp>
        <p:nvSpPr>
          <p:cNvPr id="6" name="标题 1"/>
          <p:cNvSpPr txBox="1">
            <a:spLocks/>
          </p:cNvSpPr>
          <p:nvPr/>
        </p:nvSpPr>
        <p:spPr>
          <a:xfrm>
            <a:off x="230474" y="150636"/>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4400"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宽度优先遍历</a:t>
            </a:r>
          </a:p>
        </p:txBody>
      </p:sp>
    </p:spTree>
    <p:extLst>
      <p:ext uri="{BB962C8B-B14F-4D97-AF65-F5344CB8AC3E}">
        <p14:creationId xmlns:p14="http://schemas.microsoft.com/office/powerpoint/2010/main" val="2600551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3962400" y="5562600"/>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r>
              <a:rPr lang="zh-CN" altLang="en-US" u="none" dirty="0">
                <a:solidFill>
                  <a:schemeClr val="tx1"/>
                </a:solidFill>
                <a:latin typeface="仿宋_GB2312" pitchFamily="49" charset="-122"/>
                <a:ea typeface="仿宋_GB2312" pitchFamily="49" charset="-122"/>
              </a:rPr>
              <a:t>图的宽度优先搜索</a:t>
            </a:r>
          </a:p>
        </p:txBody>
      </p:sp>
      <p:sp>
        <p:nvSpPr>
          <p:cNvPr id="51203" name="Oval 5"/>
          <p:cNvSpPr>
            <a:spLocks noChangeArrowheads="1"/>
          </p:cNvSpPr>
          <p:nvPr/>
        </p:nvSpPr>
        <p:spPr bwMode="auto">
          <a:xfrm>
            <a:off x="4273550" y="3533775"/>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6</a:t>
            </a:r>
          </a:p>
        </p:txBody>
      </p:sp>
      <p:sp>
        <p:nvSpPr>
          <p:cNvPr id="51204" name="Oval 6"/>
          <p:cNvSpPr>
            <a:spLocks noChangeArrowheads="1"/>
          </p:cNvSpPr>
          <p:nvPr/>
        </p:nvSpPr>
        <p:spPr bwMode="auto">
          <a:xfrm>
            <a:off x="2063750" y="3533775"/>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2</a:t>
            </a:r>
          </a:p>
        </p:txBody>
      </p:sp>
      <p:sp>
        <p:nvSpPr>
          <p:cNvPr id="51205" name="Oval 7"/>
          <p:cNvSpPr>
            <a:spLocks noChangeArrowheads="1"/>
          </p:cNvSpPr>
          <p:nvPr/>
        </p:nvSpPr>
        <p:spPr bwMode="auto">
          <a:xfrm>
            <a:off x="4273550" y="4600575"/>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7</a:t>
            </a:r>
          </a:p>
        </p:txBody>
      </p:sp>
      <p:sp>
        <p:nvSpPr>
          <p:cNvPr id="51206" name="Oval 8"/>
          <p:cNvSpPr>
            <a:spLocks noChangeArrowheads="1"/>
          </p:cNvSpPr>
          <p:nvPr/>
        </p:nvSpPr>
        <p:spPr bwMode="auto">
          <a:xfrm>
            <a:off x="3740150" y="1704975"/>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0</a:t>
            </a:r>
          </a:p>
        </p:txBody>
      </p:sp>
      <p:sp>
        <p:nvSpPr>
          <p:cNvPr id="51207" name="Oval 9"/>
          <p:cNvSpPr>
            <a:spLocks noChangeArrowheads="1"/>
          </p:cNvSpPr>
          <p:nvPr/>
        </p:nvSpPr>
        <p:spPr bwMode="auto">
          <a:xfrm>
            <a:off x="5340350" y="3533775"/>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9</a:t>
            </a:r>
          </a:p>
        </p:txBody>
      </p:sp>
      <p:sp>
        <p:nvSpPr>
          <p:cNvPr id="51208" name="Oval 10"/>
          <p:cNvSpPr>
            <a:spLocks noChangeArrowheads="1"/>
          </p:cNvSpPr>
          <p:nvPr/>
        </p:nvSpPr>
        <p:spPr bwMode="auto">
          <a:xfrm>
            <a:off x="5340350" y="4600575"/>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8</a:t>
            </a:r>
          </a:p>
        </p:txBody>
      </p:sp>
      <p:sp>
        <p:nvSpPr>
          <p:cNvPr id="51209" name="Oval 11"/>
          <p:cNvSpPr>
            <a:spLocks noChangeArrowheads="1"/>
          </p:cNvSpPr>
          <p:nvPr/>
        </p:nvSpPr>
        <p:spPr bwMode="auto">
          <a:xfrm>
            <a:off x="2063750" y="4600575"/>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3</a:t>
            </a:r>
          </a:p>
        </p:txBody>
      </p:sp>
      <p:sp>
        <p:nvSpPr>
          <p:cNvPr id="51210" name="Oval 12"/>
          <p:cNvSpPr>
            <a:spLocks noChangeArrowheads="1"/>
          </p:cNvSpPr>
          <p:nvPr/>
        </p:nvSpPr>
        <p:spPr bwMode="auto">
          <a:xfrm>
            <a:off x="3130550" y="3533775"/>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5</a:t>
            </a:r>
          </a:p>
        </p:txBody>
      </p:sp>
      <p:sp>
        <p:nvSpPr>
          <p:cNvPr id="51211" name="Oval 13"/>
          <p:cNvSpPr>
            <a:spLocks noChangeArrowheads="1"/>
          </p:cNvSpPr>
          <p:nvPr/>
        </p:nvSpPr>
        <p:spPr bwMode="auto">
          <a:xfrm>
            <a:off x="3130550" y="4600575"/>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4</a:t>
            </a:r>
          </a:p>
        </p:txBody>
      </p:sp>
      <p:sp>
        <p:nvSpPr>
          <p:cNvPr id="51212" name="Oval 14"/>
          <p:cNvSpPr>
            <a:spLocks noChangeArrowheads="1"/>
          </p:cNvSpPr>
          <p:nvPr/>
        </p:nvSpPr>
        <p:spPr bwMode="auto">
          <a:xfrm>
            <a:off x="4883150" y="2619375"/>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10</a:t>
            </a:r>
          </a:p>
        </p:txBody>
      </p:sp>
      <p:sp>
        <p:nvSpPr>
          <p:cNvPr id="51213" name="Oval 15"/>
          <p:cNvSpPr>
            <a:spLocks noChangeArrowheads="1"/>
          </p:cNvSpPr>
          <p:nvPr/>
        </p:nvSpPr>
        <p:spPr bwMode="auto">
          <a:xfrm>
            <a:off x="2673350" y="2619375"/>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1</a:t>
            </a:r>
          </a:p>
        </p:txBody>
      </p:sp>
      <p:sp>
        <p:nvSpPr>
          <p:cNvPr id="51214" name="Oval 16"/>
          <p:cNvSpPr>
            <a:spLocks noChangeArrowheads="1"/>
          </p:cNvSpPr>
          <p:nvPr/>
        </p:nvSpPr>
        <p:spPr bwMode="auto">
          <a:xfrm>
            <a:off x="3740150" y="2619375"/>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11</a:t>
            </a:r>
          </a:p>
        </p:txBody>
      </p:sp>
      <p:sp>
        <p:nvSpPr>
          <p:cNvPr id="51215" name="Line 17"/>
          <p:cNvSpPr>
            <a:spLocks noChangeShapeType="1"/>
          </p:cNvSpPr>
          <p:nvPr/>
        </p:nvSpPr>
        <p:spPr bwMode="auto">
          <a:xfrm flipV="1">
            <a:off x="3054350" y="2009775"/>
            <a:ext cx="762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6" name="Line 18"/>
          <p:cNvSpPr>
            <a:spLocks noChangeShapeType="1"/>
          </p:cNvSpPr>
          <p:nvPr/>
        </p:nvSpPr>
        <p:spPr bwMode="auto">
          <a:xfrm>
            <a:off x="3968750" y="21621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7" name="Line 19"/>
          <p:cNvSpPr>
            <a:spLocks noChangeShapeType="1"/>
          </p:cNvSpPr>
          <p:nvPr/>
        </p:nvSpPr>
        <p:spPr bwMode="auto">
          <a:xfrm>
            <a:off x="4121150" y="2085975"/>
            <a:ext cx="762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8" name="Line 20"/>
          <p:cNvSpPr>
            <a:spLocks noChangeShapeType="1"/>
          </p:cNvSpPr>
          <p:nvPr/>
        </p:nvSpPr>
        <p:spPr bwMode="auto">
          <a:xfrm>
            <a:off x="3130550" y="2847975"/>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9" name="Line 21"/>
          <p:cNvSpPr>
            <a:spLocks noChangeShapeType="1"/>
          </p:cNvSpPr>
          <p:nvPr/>
        </p:nvSpPr>
        <p:spPr bwMode="auto">
          <a:xfrm>
            <a:off x="4197350" y="2847975"/>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0" name="Line 22"/>
          <p:cNvSpPr>
            <a:spLocks noChangeShapeType="1"/>
          </p:cNvSpPr>
          <p:nvPr/>
        </p:nvSpPr>
        <p:spPr bwMode="auto">
          <a:xfrm flipH="1">
            <a:off x="2441576" y="3000375"/>
            <a:ext cx="307975"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1" name="Line 23"/>
          <p:cNvSpPr>
            <a:spLocks noChangeShapeType="1"/>
          </p:cNvSpPr>
          <p:nvPr/>
        </p:nvSpPr>
        <p:spPr bwMode="auto">
          <a:xfrm>
            <a:off x="2974976" y="3000375"/>
            <a:ext cx="307975"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2" name="Line 24"/>
          <p:cNvSpPr>
            <a:spLocks noChangeShapeType="1"/>
          </p:cNvSpPr>
          <p:nvPr/>
        </p:nvSpPr>
        <p:spPr bwMode="auto">
          <a:xfrm flipH="1">
            <a:off x="4651376" y="3000375"/>
            <a:ext cx="307975"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3" name="Line 25"/>
          <p:cNvSpPr>
            <a:spLocks noChangeShapeType="1"/>
          </p:cNvSpPr>
          <p:nvPr/>
        </p:nvSpPr>
        <p:spPr bwMode="auto">
          <a:xfrm>
            <a:off x="5264150" y="3000375"/>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4" name="Line 26"/>
          <p:cNvSpPr>
            <a:spLocks noChangeShapeType="1"/>
          </p:cNvSpPr>
          <p:nvPr/>
        </p:nvSpPr>
        <p:spPr bwMode="auto">
          <a:xfrm>
            <a:off x="2520950" y="3762375"/>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5" name="Line 27"/>
          <p:cNvSpPr>
            <a:spLocks noChangeShapeType="1"/>
          </p:cNvSpPr>
          <p:nvPr/>
        </p:nvSpPr>
        <p:spPr bwMode="auto">
          <a:xfrm>
            <a:off x="3587750" y="3762375"/>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6" name="Line 28"/>
          <p:cNvSpPr>
            <a:spLocks noChangeShapeType="1"/>
          </p:cNvSpPr>
          <p:nvPr/>
        </p:nvSpPr>
        <p:spPr bwMode="auto">
          <a:xfrm>
            <a:off x="4730750" y="3762375"/>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7" name="Line 29"/>
          <p:cNvSpPr>
            <a:spLocks noChangeShapeType="1"/>
          </p:cNvSpPr>
          <p:nvPr/>
        </p:nvSpPr>
        <p:spPr bwMode="auto">
          <a:xfrm>
            <a:off x="2520950" y="4829175"/>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8" name="Line 30"/>
          <p:cNvSpPr>
            <a:spLocks noChangeShapeType="1"/>
          </p:cNvSpPr>
          <p:nvPr/>
        </p:nvSpPr>
        <p:spPr bwMode="auto">
          <a:xfrm>
            <a:off x="3587750" y="4829175"/>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9" name="Line 31"/>
          <p:cNvSpPr>
            <a:spLocks noChangeShapeType="1"/>
          </p:cNvSpPr>
          <p:nvPr/>
        </p:nvSpPr>
        <p:spPr bwMode="auto">
          <a:xfrm>
            <a:off x="4730750" y="4829175"/>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0" name="Line 32"/>
          <p:cNvSpPr>
            <a:spLocks noChangeShapeType="1"/>
          </p:cNvSpPr>
          <p:nvPr/>
        </p:nvSpPr>
        <p:spPr bwMode="auto">
          <a:xfrm>
            <a:off x="5568950" y="3990975"/>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1" name="Line 33"/>
          <p:cNvSpPr>
            <a:spLocks noChangeShapeType="1"/>
          </p:cNvSpPr>
          <p:nvPr/>
        </p:nvSpPr>
        <p:spPr bwMode="auto">
          <a:xfrm>
            <a:off x="4502150" y="3990975"/>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2" name="Line 34"/>
          <p:cNvSpPr>
            <a:spLocks noChangeShapeType="1"/>
          </p:cNvSpPr>
          <p:nvPr/>
        </p:nvSpPr>
        <p:spPr bwMode="auto">
          <a:xfrm>
            <a:off x="2292350" y="3990975"/>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3" name="Line 35"/>
          <p:cNvSpPr>
            <a:spLocks noChangeShapeType="1"/>
          </p:cNvSpPr>
          <p:nvPr/>
        </p:nvSpPr>
        <p:spPr bwMode="auto">
          <a:xfrm>
            <a:off x="3359150" y="3990975"/>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4" name="Text Box 36"/>
          <p:cNvSpPr txBox="1">
            <a:spLocks noChangeArrowheads="1"/>
          </p:cNvSpPr>
          <p:nvPr/>
        </p:nvSpPr>
        <p:spPr bwMode="auto">
          <a:xfrm>
            <a:off x="3130550" y="5057776"/>
            <a:ext cx="2209800" cy="396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r>
              <a:rPr lang="en-US" altLang="zh-CN" sz="2000" u="none">
                <a:solidFill>
                  <a:schemeClr val="tx1"/>
                </a:solidFill>
                <a:latin typeface="仿宋_GB2312" pitchFamily="49" charset="-122"/>
                <a:ea typeface="仿宋_GB2312" pitchFamily="49" charset="-122"/>
              </a:rPr>
              <a:t>(a) </a:t>
            </a:r>
            <a:r>
              <a:rPr lang="zh-CN" altLang="en-US" sz="2000" u="none">
                <a:solidFill>
                  <a:schemeClr val="tx1"/>
                </a:solidFill>
                <a:latin typeface="仿宋_GB2312" pitchFamily="49" charset="-122"/>
                <a:ea typeface="仿宋_GB2312" pitchFamily="49" charset="-122"/>
              </a:rPr>
              <a:t>无向图</a:t>
            </a:r>
            <a:r>
              <a:rPr lang="en-US" altLang="zh-CN" sz="2000" u="none">
                <a:solidFill>
                  <a:schemeClr val="tx1"/>
                </a:solidFill>
                <a:latin typeface="仿宋_GB2312" pitchFamily="49" charset="-122"/>
                <a:ea typeface="仿宋_GB2312" pitchFamily="49" charset="-122"/>
              </a:rPr>
              <a:t>G</a:t>
            </a:r>
          </a:p>
        </p:txBody>
      </p:sp>
      <p:sp>
        <p:nvSpPr>
          <p:cNvPr id="413734" name="Oval 38"/>
          <p:cNvSpPr>
            <a:spLocks noChangeArrowheads="1"/>
          </p:cNvSpPr>
          <p:nvPr/>
        </p:nvSpPr>
        <p:spPr bwMode="auto">
          <a:xfrm>
            <a:off x="8759825" y="3400425"/>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6</a:t>
            </a:r>
          </a:p>
        </p:txBody>
      </p:sp>
      <p:sp>
        <p:nvSpPr>
          <p:cNvPr id="413735" name="Oval 39"/>
          <p:cNvSpPr>
            <a:spLocks noChangeArrowheads="1"/>
          </p:cNvSpPr>
          <p:nvPr/>
        </p:nvSpPr>
        <p:spPr bwMode="auto">
          <a:xfrm>
            <a:off x="6581775" y="3448050"/>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2</a:t>
            </a:r>
          </a:p>
        </p:txBody>
      </p:sp>
      <p:sp>
        <p:nvSpPr>
          <p:cNvPr id="413736" name="Oval 40"/>
          <p:cNvSpPr>
            <a:spLocks noChangeArrowheads="1"/>
          </p:cNvSpPr>
          <p:nvPr/>
        </p:nvSpPr>
        <p:spPr bwMode="auto">
          <a:xfrm>
            <a:off x="8759825" y="4508500"/>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7</a:t>
            </a:r>
          </a:p>
        </p:txBody>
      </p:sp>
      <p:sp>
        <p:nvSpPr>
          <p:cNvPr id="413737" name="Oval 41"/>
          <p:cNvSpPr>
            <a:spLocks noChangeArrowheads="1"/>
          </p:cNvSpPr>
          <p:nvPr/>
        </p:nvSpPr>
        <p:spPr bwMode="auto">
          <a:xfrm>
            <a:off x="8235950" y="1628775"/>
            <a:ext cx="457200" cy="457200"/>
          </a:xfrm>
          <a:prstGeom prst="ellipse">
            <a:avLst/>
          </a:prstGeom>
          <a:solidFill>
            <a:srgbClr val="000066"/>
          </a:solidFill>
          <a:ln w="9525">
            <a:solidFill>
              <a:schemeClr val="bg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0</a:t>
            </a:r>
          </a:p>
        </p:txBody>
      </p:sp>
      <p:sp>
        <p:nvSpPr>
          <p:cNvPr id="413738" name="Oval 42"/>
          <p:cNvSpPr>
            <a:spLocks noChangeArrowheads="1"/>
          </p:cNvSpPr>
          <p:nvPr/>
        </p:nvSpPr>
        <p:spPr bwMode="auto">
          <a:xfrm>
            <a:off x="9840913" y="3429000"/>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9</a:t>
            </a:r>
          </a:p>
        </p:txBody>
      </p:sp>
      <p:sp>
        <p:nvSpPr>
          <p:cNvPr id="413739" name="Oval 43"/>
          <p:cNvSpPr>
            <a:spLocks noChangeArrowheads="1"/>
          </p:cNvSpPr>
          <p:nvPr/>
        </p:nvSpPr>
        <p:spPr bwMode="auto">
          <a:xfrm>
            <a:off x="9840913" y="4508500"/>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dirty="0">
                <a:solidFill>
                  <a:schemeClr val="tx1"/>
                </a:solidFill>
                <a:latin typeface="宋体" panose="02010600030101010101" pitchFamily="2" charset="-122"/>
                <a:ea typeface="宋体" panose="02010600030101010101" pitchFamily="2" charset="-122"/>
              </a:rPr>
              <a:t>8</a:t>
            </a:r>
          </a:p>
        </p:txBody>
      </p:sp>
      <p:sp>
        <p:nvSpPr>
          <p:cNvPr id="413740" name="Oval 44"/>
          <p:cNvSpPr>
            <a:spLocks noChangeArrowheads="1"/>
          </p:cNvSpPr>
          <p:nvPr/>
        </p:nvSpPr>
        <p:spPr bwMode="auto">
          <a:xfrm>
            <a:off x="6456363" y="4508500"/>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3</a:t>
            </a:r>
          </a:p>
        </p:txBody>
      </p:sp>
      <p:sp>
        <p:nvSpPr>
          <p:cNvPr id="413741" name="Oval 45"/>
          <p:cNvSpPr>
            <a:spLocks noChangeArrowheads="1"/>
          </p:cNvSpPr>
          <p:nvPr/>
        </p:nvSpPr>
        <p:spPr bwMode="auto">
          <a:xfrm>
            <a:off x="7631113" y="3448050"/>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5</a:t>
            </a:r>
          </a:p>
        </p:txBody>
      </p:sp>
      <p:sp>
        <p:nvSpPr>
          <p:cNvPr id="413742" name="Oval 46"/>
          <p:cNvSpPr>
            <a:spLocks noChangeArrowheads="1"/>
          </p:cNvSpPr>
          <p:nvPr/>
        </p:nvSpPr>
        <p:spPr bwMode="auto">
          <a:xfrm>
            <a:off x="7608888" y="4508500"/>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4</a:t>
            </a:r>
          </a:p>
        </p:txBody>
      </p:sp>
      <p:sp>
        <p:nvSpPr>
          <p:cNvPr id="413743" name="Oval 47"/>
          <p:cNvSpPr>
            <a:spLocks noChangeArrowheads="1"/>
          </p:cNvSpPr>
          <p:nvPr/>
        </p:nvSpPr>
        <p:spPr bwMode="auto">
          <a:xfrm>
            <a:off x="9409113" y="2611438"/>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10</a:t>
            </a:r>
          </a:p>
        </p:txBody>
      </p:sp>
      <p:sp>
        <p:nvSpPr>
          <p:cNvPr id="413744" name="Oval 48"/>
          <p:cNvSpPr>
            <a:spLocks noChangeArrowheads="1"/>
          </p:cNvSpPr>
          <p:nvPr/>
        </p:nvSpPr>
        <p:spPr bwMode="auto">
          <a:xfrm>
            <a:off x="7199313" y="2611438"/>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1</a:t>
            </a:r>
          </a:p>
        </p:txBody>
      </p:sp>
      <p:sp>
        <p:nvSpPr>
          <p:cNvPr id="413745" name="Oval 49"/>
          <p:cNvSpPr>
            <a:spLocks noChangeArrowheads="1"/>
          </p:cNvSpPr>
          <p:nvPr/>
        </p:nvSpPr>
        <p:spPr bwMode="auto">
          <a:xfrm>
            <a:off x="8286750" y="2611438"/>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11</a:t>
            </a:r>
          </a:p>
        </p:txBody>
      </p:sp>
      <p:sp>
        <p:nvSpPr>
          <p:cNvPr id="413746" name="Line 50"/>
          <p:cNvSpPr>
            <a:spLocks noChangeShapeType="1"/>
          </p:cNvSpPr>
          <p:nvPr/>
        </p:nvSpPr>
        <p:spPr bwMode="auto">
          <a:xfrm flipV="1">
            <a:off x="7535863" y="2000250"/>
            <a:ext cx="762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47" name="Line 51"/>
          <p:cNvSpPr>
            <a:spLocks noChangeShapeType="1"/>
          </p:cNvSpPr>
          <p:nvPr/>
        </p:nvSpPr>
        <p:spPr bwMode="auto">
          <a:xfrm>
            <a:off x="8472488" y="2170113"/>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48" name="Line 52"/>
          <p:cNvSpPr>
            <a:spLocks noChangeShapeType="1"/>
          </p:cNvSpPr>
          <p:nvPr/>
        </p:nvSpPr>
        <p:spPr bwMode="auto">
          <a:xfrm>
            <a:off x="8616950" y="2055813"/>
            <a:ext cx="762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49" name="Line 53"/>
          <p:cNvSpPr>
            <a:spLocks noChangeShapeType="1"/>
          </p:cNvSpPr>
          <p:nvPr/>
        </p:nvSpPr>
        <p:spPr bwMode="auto">
          <a:xfrm flipH="1">
            <a:off x="6975476" y="2914650"/>
            <a:ext cx="307975"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50" name="Line 54"/>
          <p:cNvSpPr>
            <a:spLocks noChangeShapeType="1"/>
          </p:cNvSpPr>
          <p:nvPr/>
        </p:nvSpPr>
        <p:spPr bwMode="auto">
          <a:xfrm>
            <a:off x="7486651" y="2914650"/>
            <a:ext cx="307975"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51" name="Line 55"/>
          <p:cNvSpPr>
            <a:spLocks noChangeShapeType="1"/>
          </p:cNvSpPr>
          <p:nvPr/>
        </p:nvSpPr>
        <p:spPr bwMode="auto">
          <a:xfrm flipH="1">
            <a:off x="9112251" y="2924175"/>
            <a:ext cx="315913" cy="5476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52" name="Line 56"/>
          <p:cNvSpPr>
            <a:spLocks noChangeShapeType="1"/>
          </p:cNvSpPr>
          <p:nvPr/>
        </p:nvSpPr>
        <p:spPr bwMode="auto">
          <a:xfrm>
            <a:off x="9767888" y="28956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53" name="Line 57"/>
          <p:cNvSpPr>
            <a:spLocks noChangeShapeType="1"/>
          </p:cNvSpPr>
          <p:nvPr/>
        </p:nvSpPr>
        <p:spPr bwMode="auto">
          <a:xfrm>
            <a:off x="10056813" y="391795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54" name="Line 58"/>
          <p:cNvSpPr>
            <a:spLocks noChangeShapeType="1"/>
          </p:cNvSpPr>
          <p:nvPr/>
        </p:nvSpPr>
        <p:spPr bwMode="auto">
          <a:xfrm>
            <a:off x="8975725" y="391795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55" name="Line 59"/>
          <p:cNvSpPr>
            <a:spLocks noChangeShapeType="1"/>
          </p:cNvSpPr>
          <p:nvPr/>
        </p:nvSpPr>
        <p:spPr bwMode="auto">
          <a:xfrm>
            <a:off x="6719888" y="3933825"/>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56" name="Line 60"/>
          <p:cNvSpPr>
            <a:spLocks noChangeShapeType="1"/>
          </p:cNvSpPr>
          <p:nvPr/>
        </p:nvSpPr>
        <p:spPr bwMode="auto">
          <a:xfrm>
            <a:off x="7824788" y="3933825"/>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57" name="Text Box 61"/>
          <p:cNvSpPr txBox="1">
            <a:spLocks noChangeArrowheads="1"/>
          </p:cNvSpPr>
          <p:nvPr/>
        </p:nvSpPr>
        <p:spPr bwMode="auto">
          <a:xfrm>
            <a:off x="6483350" y="5041901"/>
            <a:ext cx="3962400" cy="396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r>
              <a:rPr lang="en-US" altLang="zh-CN" sz="2000" u="none">
                <a:solidFill>
                  <a:schemeClr val="tx1"/>
                </a:solidFill>
                <a:latin typeface="仿宋_GB2312" pitchFamily="49" charset="-122"/>
                <a:ea typeface="仿宋_GB2312" pitchFamily="49" charset="-122"/>
              </a:rPr>
              <a:t>(b) </a:t>
            </a:r>
            <a:r>
              <a:rPr lang="zh-CN" altLang="en-US" sz="2000" u="none">
                <a:solidFill>
                  <a:schemeClr val="tx1"/>
                </a:solidFill>
                <a:latin typeface="仿宋_GB2312" pitchFamily="49" charset="-122"/>
                <a:ea typeface="仿宋_GB2312" pitchFamily="49" charset="-122"/>
              </a:rPr>
              <a:t>图</a:t>
            </a:r>
            <a:r>
              <a:rPr lang="en-US" altLang="zh-CN" sz="2000" u="none">
                <a:solidFill>
                  <a:schemeClr val="tx1"/>
                </a:solidFill>
                <a:latin typeface="仿宋_GB2312" pitchFamily="49" charset="-122"/>
                <a:ea typeface="仿宋_GB2312" pitchFamily="49" charset="-122"/>
              </a:rPr>
              <a:t>G</a:t>
            </a:r>
            <a:r>
              <a:rPr lang="zh-CN" altLang="en-US" sz="2000" u="none">
                <a:solidFill>
                  <a:schemeClr val="tx1"/>
                </a:solidFill>
                <a:latin typeface="仿宋_GB2312" pitchFamily="49" charset="-122"/>
                <a:ea typeface="仿宋_GB2312" pitchFamily="49" charset="-122"/>
              </a:rPr>
              <a:t>的宽度优先搜索生成树</a:t>
            </a:r>
          </a:p>
        </p:txBody>
      </p:sp>
      <p:sp>
        <p:nvSpPr>
          <p:cNvPr id="51259" name="Text Box 62"/>
          <p:cNvSpPr txBox="1">
            <a:spLocks noChangeArrowheads="1"/>
          </p:cNvSpPr>
          <p:nvPr/>
        </p:nvSpPr>
        <p:spPr bwMode="auto">
          <a:xfrm>
            <a:off x="997527" y="609601"/>
            <a:ext cx="944187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r>
              <a:rPr lang="zh-CN" altLang="en-US" sz="2800" u="none" dirty="0">
                <a:solidFill>
                  <a:schemeClr val="tx1"/>
                </a:solidFill>
                <a:latin typeface="仿宋_GB2312" pitchFamily="49" charset="-122"/>
                <a:ea typeface="仿宋_GB2312" pitchFamily="49" charset="-122"/>
              </a:rPr>
              <a:t>例： 对下图，从顶点</a:t>
            </a:r>
            <a:r>
              <a:rPr lang="en-US" altLang="zh-CN" sz="2800" u="none" dirty="0">
                <a:solidFill>
                  <a:schemeClr val="tx1"/>
                </a:solidFill>
                <a:latin typeface="仿宋_GB2312" pitchFamily="49" charset="-122"/>
                <a:ea typeface="仿宋_GB2312" pitchFamily="49" charset="-122"/>
              </a:rPr>
              <a:t>0</a:t>
            </a:r>
            <a:r>
              <a:rPr lang="zh-CN" altLang="en-US" sz="2800" u="none" dirty="0">
                <a:solidFill>
                  <a:schemeClr val="tx1"/>
                </a:solidFill>
                <a:latin typeface="仿宋_GB2312" pitchFamily="49" charset="-122"/>
                <a:ea typeface="仿宋_GB2312" pitchFamily="49" charset="-122"/>
              </a:rPr>
              <a:t>出发</a:t>
            </a:r>
            <a:r>
              <a:rPr lang="en-US" altLang="zh-CN" sz="2800" u="none" dirty="0">
                <a:solidFill>
                  <a:schemeClr val="tx1"/>
                </a:solidFill>
                <a:latin typeface="仿宋_GB2312" pitchFamily="49" charset="-122"/>
                <a:ea typeface="仿宋_GB2312" pitchFamily="49" charset="-122"/>
              </a:rPr>
              <a:t>BFS</a:t>
            </a:r>
            <a:r>
              <a:rPr lang="zh-CN" altLang="en-US" sz="2800" u="none" dirty="0">
                <a:solidFill>
                  <a:schemeClr val="tx1"/>
                </a:solidFill>
                <a:latin typeface="仿宋_GB2312" pitchFamily="49" charset="-122"/>
                <a:ea typeface="仿宋_GB2312" pitchFamily="49" charset="-122"/>
              </a:rPr>
              <a:t>遍历，其遍历序列是： </a:t>
            </a:r>
          </a:p>
          <a:p>
            <a:pPr algn="l"/>
            <a:r>
              <a:rPr lang="zh-CN" altLang="en-US" sz="2800" u="none" dirty="0">
                <a:solidFill>
                  <a:schemeClr val="tx1"/>
                </a:solidFill>
                <a:latin typeface="仿宋_GB2312" pitchFamily="49" charset="-122"/>
                <a:ea typeface="仿宋_GB2312" pitchFamily="49" charset="-122"/>
              </a:rPr>
              <a:t>     </a:t>
            </a:r>
            <a:r>
              <a:rPr lang="en-US" altLang="zh-CN" sz="2800" u="none" dirty="0">
                <a:solidFill>
                  <a:schemeClr val="tx1"/>
                </a:solidFill>
                <a:latin typeface="仿宋_GB2312" pitchFamily="49" charset="-122"/>
                <a:ea typeface="仿宋_GB2312" pitchFamily="49" charset="-122"/>
              </a:rPr>
              <a:t>0,1,11,10,2,5,6,9,3,4,7,8</a:t>
            </a:r>
            <a:r>
              <a:rPr lang="zh-CN" altLang="en-US" sz="2800" u="none" dirty="0">
                <a:solidFill>
                  <a:schemeClr val="tx1"/>
                </a:solidFill>
                <a:latin typeface="仿宋_GB2312" pitchFamily="49" charset="-122"/>
                <a:ea typeface="仿宋_GB2312" pitchFamily="49" charset="-122"/>
              </a:rPr>
              <a:t>。</a:t>
            </a:r>
          </a:p>
        </p:txBody>
      </p:sp>
    </p:spTree>
    <p:extLst>
      <p:ext uri="{BB962C8B-B14F-4D97-AF65-F5344CB8AC3E}">
        <p14:creationId xmlns:p14="http://schemas.microsoft.com/office/powerpoint/2010/main" val="6229389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13737"/>
                                        </p:tgtEl>
                                        <p:attrNameLst>
                                          <p:attrName>style.visibility</p:attrName>
                                        </p:attrNameLst>
                                      </p:cBhvr>
                                      <p:to>
                                        <p:strVal val="visible"/>
                                      </p:to>
                                    </p:set>
                                    <p:animEffect transition="in" filter="box(in)">
                                      <p:cBhvr>
                                        <p:cTn id="7" dur="500"/>
                                        <p:tgtEl>
                                          <p:spTgt spid="41373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13757"/>
                                        </p:tgtEl>
                                        <p:attrNameLst>
                                          <p:attrName>style.visibility</p:attrName>
                                        </p:attrNameLst>
                                      </p:cBhvr>
                                      <p:to>
                                        <p:strVal val="visible"/>
                                      </p:to>
                                    </p:set>
                                    <p:animEffect transition="in" filter="box(in)">
                                      <p:cBhvr>
                                        <p:cTn id="10" dur="500"/>
                                        <p:tgtEl>
                                          <p:spTgt spid="41375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413744"/>
                                        </p:tgtEl>
                                        <p:attrNameLst>
                                          <p:attrName>style.visibility</p:attrName>
                                        </p:attrNameLst>
                                      </p:cBhvr>
                                      <p:to>
                                        <p:strVal val="visible"/>
                                      </p:to>
                                    </p:set>
                                    <p:animEffect transition="in" filter="box(in)">
                                      <p:cBhvr>
                                        <p:cTn id="15" dur="500"/>
                                        <p:tgtEl>
                                          <p:spTgt spid="41374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413745"/>
                                        </p:tgtEl>
                                        <p:attrNameLst>
                                          <p:attrName>style.visibility</p:attrName>
                                        </p:attrNameLst>
                                      </p:cBhvr>
                                      <p:to>
                                        <p:strVal val="visible"/>
                                      </p:to>
                                    </p:set>
                                    <p:animEffect transition="in" filter="box(in)">
                                      <p:cBhvr>
                                        <p:cTn id="18" dur="500"/>
                                        <p:tgtEl>
                                          <p:spTgt spid="413745"/>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413743"/>
                                        </p:tgtEl>
                                        <p:attrNameLst>
                                          <p:attrName>style.visibility</p:attrName>
                                        </p:attrNameLst>
                                      </p:cBhvr>
                                      <p:to>
                                        <p:strVal val="visible"/>
                                      </p:to>
                                    </p:set>
                                    <p:animEffect transition="in" filter="box(in)">
                                      <p:cBhvr>
                                        <p:cTn id="21" dur="500"/>
                                        <p:tgtEl>
                                          <p:spTgt spid="413743"/>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13748"/>
                                        </p:tgtEl>
                                        <p:attrNameLst>
                                          <p:attrName>style.visibility</p:attrName>
                                        </p:attrNameLst>
                                      </p:cBhvr>
                                      <p:to>
                                        <p:strVal val="visible"/>
                                      </p:to>
                                    </p:set>
                                    <p:animEffect transition="in" filter="box(in)">
                                      <p:cBhvr>
                                        <p:cTn id="24" dur="500"/>
                                        <p:tgtEl>
                                          <p:spTgt spid="413748"/>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413746"/>
                                        </p:tgtEl>
                                        <p:attrNameLst>
                                          <p:attrName>style.visibility</p:attrName>
                                        </p:attrNameLst>
                                      </p:cBhvr>
                                      <p:to>
                                        <p:strVal val="visible"/>
                                      </p:to>
                                    </p:set>
                                    <p:animEffect transition="in" filter="box(in)">
                                      <p:cBhvr>
                                        <p:cTn id="27" dur="500"/>
                                        <p:tgtEl>
                                          <p:spTgt spid="413746"/>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413747"/>
                                        </p:tgtEl>
                                        <p:attrNameLst>
                                          <p:attrName>style.visibility</p:attrName>
                                        </p:attrNameLst>
                                      </p:cBhvr>
                                      <p:to>
                                        <p:strVal val="visible"/>
                                      </p:to>
                                    </p:set>
                                    <p:animEffect transition="in" filter="box(in)">
                                      <p:cBhvr>
                                        <p:cTn id="30" dur="500"/>
                                        <p:tgtEl>
                                          <p:spTgt spid="41374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413749"/>
                                        </p:tgtEl>
                                        <p:attrNameLst>
                                          <p:attrName>style.visibility</p:attrName>
                                        </p:attrNameLst>
                                      </p:cBhvr>
                                      <p:to>
                                        <p:strVal val="visible"/>
                                      </p:to>
                                    </p:set>
                                    <p:animEffect transition="in" filter="box(in)">
                                      <p:cBhvr>
                                        <p:cTn id="35" dur="500"/>
                                        <p:tgtEl>
                                          <p:spTgt spid="413749"/>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413750"/>
                                        </p:tgtEl>
                                        <p:attrNameLst>
                                          <p:attrName>style.visibility</p:attrName>
                                        </p:attrNameLst>
                                      </p:cBhvr>
                                      <p:to>
                                        <p:strVal val="visible"/>
                                      </p:to>
                                    </p:set>
                                    <p:animEffect transition="in" filter="box(in)">
                                      <p:cBhvr>
                                        <p:cTn id="38" dur="500"/>
                                        <p:tgtEl>
                                          <p:spTgt spid="413750"/>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413741"/>
                                        </p:tgtEl>
                                        <p:attrNameLst>
                                          <p:attrName>style.visibility</p:attrName>
                                        </p:attrNameLst>
                                      </p:cBhvr>
                                      <p:to>
                                        <p:strVal val="visible"/>
                                      </p:to>
                                    </p:set>
                                    <p:animEffect transition="in" filter="box(in)">
                                      <p:cBhvr>
                                        <p:cTn id="41" dur="500"/>
                                        <p:tgtEl>
                                          <p:spTgt spid="413741"/>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413735"/>
                                        </p:tgtEl>
                                        <p:attrNameLst>
                                          <p:attrName>style.visibility</p:attrName>
                                        </p:attrNameLst>
                                      </p:cBhvr>
                                      <p:to>
                                        <p:strVal val="visible"/>
                                      </p:to>
                                    </p:set>
                                    <p:animEffect transition="in" filter="box(in)">
                                      <p:cBhvr>
                                        <p:cTn id="44" dur="500"/>
                                        <p:tgtEl>
                                          <p:spTgt spid="41373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413751"/>
                                        </p:tgtEl>
                                        <p:attrNameLst>
                                          <p:attrName>style.visibility</p:attrName>
                                        </p:attrNameLst>
                                      </p:cBhvr>
                                      <p:to>
                                        <p:strVal val="visible"/>
                                      </p:to>
                                    </p:set>
                                    <p:animEffect transition="in" filter="box(in)">
                                      <p:cBhvr>
                                        <p:cTn id="49" dur="500"/>
                                        <p:tgtEl>
                                          <p:spTgt spid="413751"/>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413752"/>
                                        </p:tgtEl>
                                        <p:attrNameLst>
                                          <p:attrName>style.visibility</p:attrName>
                                        </p:attrNameLst>
                                      </p:cBhvr>
                                      <p:to>
                                        <p:strVal val="visible"/>
                                      </p:to>
                                    </p:set>
                                    <p:animEffect transition="in" filter="box(in)">
                                      <p:cBhvr>
                                        <p:cTn id="52" dur="500"/>
                                        <p:tgtEl>
                                          <p:spTgt spid="413752"/>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413734"/>
                                        </p:tgtEl>
                                        <p:attrNameLst>
                                          <p:attrName>style.visibility</p:attrName>
                                        </p:attrNameLst>
                                      </p:cBhvr>
                                      <p:to>
                                        <p:strVal val="visible"/>
                                      </p:to>
                                    </p:set>
                                    <p:animEffect transition="in" filter="box(in)">
                                      <p:cBhvr>
                                        <p:cTn id="55" dur="500"/>
                                        <p:tgtEl>
                                          <p:spTgt spid="413734"/>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413738"/>
                                        </p:tgtEl>
                                        <p:attrNameLst>
                                          <p:attrName>style.visibility</p:attrName>
                                        </p:attrNameLst>
                                      </p:cBhvr>
                                      <p:to>
                                        <p:strVal val="visible"/>
                                      </p:to>
                                    </p:set>
                                    <p:animEffect transition="in" filter="box(in)">
                                      <p:cBhvr>
                                        <p:cTn id="58" dur="500"/>
                                        <p:tgtEl>
                                          <p:spTgt spid="41373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413755"/>
                                        </p:tgtEl>
                                        <p:attrNameLst>
                                          <p:attrName>style.visibility</p:attrName>
                                        </p:attrNameLst>
                                      </p:cBhvr>
                                      <p:to>
                                        <p:strVal val="visible"/>
                                      </p:to>
                                    </p:set>
                                    <p:animEffect transition="in" filter="box(in)">
                                      <p:cBhvr>
                                        <p:cTn id="63" dur="500"/>
                                        <p:tgtEl>
                                          <p:spTgt spid="413755"/>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413740"/>
                                        </p:tgtEl>
                                        <p:attrNameLst>
                                          <p:attrName>style.visibility</p:attrName>
                                        </p:attrNameLst>
                                      </p:cBhvr>
                                      <p:to>
                                        <p:strVal val="visible"/>
                                      </p:to>
                                    </p:set>
                                    <p:animEffect transition="in" filter="box(in)">
                                      <p:cBhvr>
                                        <p:cTn id="66" dur="500"/>
                                        <p:tgtEl>
                                          <p:spTgt spid="41374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413756"/>
                                        </p:tgtEl>
                                        <p:attrNameLst>
                                          <p:attrName>style.visibility</p:attrName>
                                        </p:attrNameLst>
                                      </p:cBhvr>
                                      <p:to>
                                        <p:strVal val="visible"/>
                                      </p:to>
                                    </p:set>
                                    <p:animEffect transition="in" filter="box(in)">
                                      <p:cBhvr>
                                        <p:cTn id="71" dur="500"/>
                                        <p:tgtEl>
                                          <p:spTgt spid="413756"/>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413742"/>
                                        </p:tgtEl>
                                        <p:attrNameLst>
                                          <p:attrName>style.visibility</p:attrName>
                                        </p:attrNameLst>
                                      </p:cBhvr>
                                      <p:to>
                                        <p:strVal val="visible"/>
                                      </p:to>
                                    </p:set>
                                    <p:animEffect transition="in" filter="box(in)">
                                      <p:cBhvr>
                                        <p:cTn id="74" dur="500"/>
                                        <p:tgtEl>
                                          <p:spTgt spid="413742"/>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4" presetClass="entr" presetSubtype="16" fill="hold" grpId="0" nodeType="clickEffect">
                                  <p:stCondLst>
                                    <p:cond delay="0"/>
                                  </p:stCondLst>
                                  <p:childTnLst>
                                    <p:set>
                                      <p:cBhvr>
                                        <p:cTn id="78" dur="1" fill="hold">
                                          <p:stCondLst>
                                            <p:cond delay="0"/>
                                          </p:stCondLst>
                                        </p:cTn>
                                        <p:tgtEl>
                                          <p:spTgt spid="413754"/>
                                        </p:tgtEl>
                                        <p:attrNameLst>
                                          <p:attrName>style.visibility</p:attrName>
                                        </p:attrNameLst>
                                      </p:cBhvr>
                                      <p:to>
                                        <p:strVal val="visible"/>
                                      </p:to>
                                    </p:set>
                                    <p:animEffect transition="in" filter="box(in)">
                                      <p:cBhvr>
                                        <p:cTn id="79" dur="500"/>
                                        <p:tgtEl>
                                          <p:spTgt spid="413754"/>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413736"/>
                                        </p:tgtEl>
                                        <p:attrNameLst>
                                          <p:attrName>style.visibility</p:attrName>
                                        </p:attrNameLst>
                                      </p:cBhvr>
                                      <p:to>
                                        <p:strVal val="visible"/>
                                      </p:to>
                                    </p:set>
                                    <p:animEffect transition="in" filter="box(in)">
                                      <p:cBhvr>
                                        <p:cTn id="82" dur="500"/>
                                        <p:tgtEl>
                                          <p:spTgt spid="41373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413753"/>
                                        </p:tgtEl>
                                        <p:attrNameLst>
                                          <p:attrName>style.visibility</p:attrName>
                                        </p:attrNameLst>
                                      </p:cBhvr>
                                      <p:to>
                                        <p:strVal val="visible"/>
                                      </p:to>
                                    </p:set>
                                    <p:animEffect transition="in" filter="box(in)">
                                      <p:cBhvr>
                                        <p:cTn id="87" dur="500"/>
                                        <p:tgtEl>
                                          <p:spTgt spid="413753"/>
                                        </p:tgtEl>
                                      </p:cBhvr>
                                    </p:animEffect>
                                  </p:childTnLst>
                                </p:cTn>
                              </p:par>
                              <p:par>
                                <p:cTn id="88" presetID="4" presetClass="entr" presetSubtype="16" fill="hold" grpId="0" nodeType="withEffect">
                                  <p:stCondLst>
                                    <p:cond delay="0"/>
                                  </p:stCondLst>
                                  <p:childTnLst>
                                    <p:set>
                                      <p:cBhvr>
                                        <p:cTn id="89" dur="1" fill="hold">
                                          <p:stCondLst>
                                            <p:cond delay="0"/>
                                          </p:stCondLst>
                                        </p:cTn>
                                        <p:tgtEl>
                                          <p:spTgt spid="413739"/>
                                        </p:tgtEl>
                                        <p:attrNameLst>
                                          <p:attrName>style.visibility</p:attrName>
                                        </p:attrNameLst>
                                      </p:cBhvr>
                                      <p:to>
                                        <p:strVal val="visible"/>
                                      </p:to>
                                    </p:set>
                                    <p:animEffect transition="in" filter="box(in)">
                                      <p:cBhvr>
                                        <p:cTn id="90" dur="500"/>
                                        <p:tgtEl>
                                          <p:spTgt spid="413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34" grpId="0" animBg="1"/>
      <p:bldP spid="413735" grpId="0" animBg="1"/>
      <p:bldP spid="413736" grpId="0" animBg="1"/>
      <p:bldP spid="413737" grpId="0" animBg="1"/>
      <p:bldP spid="413738" grpId="0" animBg="1"/>
      <p:bldP spid="413739" grpId="0" animBg="1"/>
      <p:bldP spid="413740" grpId="0" animBg="1"/>
      <p:bldP spid="413741" grpId="0" animBg="1"/>
      <p:bldP spid="413742" grpId="0" animBg="1"/>
      <p:bldP spid="413743" grpId="0" animBg="1"/>
      <p:bldP spid="413744" grpId="0" animBg="1"/>
      <p:bldP spid="413745" grpId="0" animBg="1"/>
      <p:bldP spid="413746" grpId="0" animBg="1"/>
      <p:bldP spid="413747" grpId="0" animBg="1"/>
      <p:bldP spid="413748" grpId="0" animBg="1"/>
      <p:bldP spid="413749" grpId="0" animBg="1"/>
      <p:bldP spid="413750" grpId="0" animBg="1"/>
      <p:bldP spid="413751" grpId="0" animBg="1"/>
      <p:bldP spid="413752" grpId="0" animBg="1"/>
      <p:bldP spid="413753" grpId="0" animBg="1"/>
      <p:bldP spid="413754" grpId="0" animBg="1"/>
      <p:bldP spid="413755" grpId="0" animBg="1"/>
      <p:bldP spid="413756" grpId="0" animBg="1"/>
      <p:bldP spid="41375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178131" y="237466"/>
            <a:ext cx="7754586"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需要队列保存已访问过但其邻接点未考察的顶点。</a:t>
            </a:r>
          </a:p>
          <a:p>
            <a:pPr algn="l"/>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  </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(1)</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访问</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0</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0</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入队</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sym typeface="Wingdings" panose="05000000000000000000" pitchFamily="2" charset="2"/>
              </a:rPr>
              <a:t></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(0)</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a:t>
            </a:r>
          </a:p>
          <a:p>
            <a:pPr algn="l"/>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  </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(2)0</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出队</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访问与</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0</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相关联的未访问顶点，访问一个入队一个</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sym typeface="Wingdings" panose="05000000000000000000" pitchFamily="2" charset="2"/>
              </a:rPr>
              <a:t></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(1,11,10)</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a:t>
            </a:r>
          </a:p>
          <a:p>
            <a:pPr algn="l"/>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  </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(3)</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重复，直到队列空。</a:t>
            </a:r>
          </a:p>
          <a:p>
            <a:pPr algn="l"/>
            <a:endPar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endParaRPr>
          </a:p>
          <a:p>
            <a:pPr algn="l"/>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    若图中还有顶点未被访问，则另选一个未访问的顶点，重新开始上述过程。</a:t>
            </a:r>
          </a:p>
          <a:p>
            <a:pPr algn="l"/>
            <a:endPar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endParaRPr>
          </a:p>
          <a:p>
            <a:pPr algn="l"/>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    图中顶点以及遍历时生成的边所构成的子图称为宽度优先搜索生成树。</a:t>
            </a:r>
          </a:p>
        </p:txBody>
      </p:sp>
      <p:sp>
        <p:nvSpPr>
          <p:cNvPr id="3" name="Oval 38"/>
          <p:cNvSpPr>
            <a:spLocks noChangeArrowheads="1"/>
          </p:cNvSpPr>
          <p:nvPr/>
        </p:nvSpPr>
        <p:spPr bwMode="auto">
          <a:xfrm>
            <a:off x="10236179" y="4243573"/>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6</a:t>
            </a:r>
          </a:p>
        </p:txBody>
      </p:sp>
      <p:sp>
        <p:nvSpPr>
          <p:cNvPr id="4" name="Oval 39"/>
          <p:cNvSpPr>
            <a:spLocks noChangeArrowheads="1"/>
          </p:cNvSpPr>
          <p:nvPr/>
        </p:nvSpPr>
        <p:spPr bwMode="auto">
          <a:xfrm>
            <a:off x="8058129" y="4291198"/>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2</a:t>
            </a:r>
          </a:p>
        </p:txBody>
      </p:sp>
      <p:sp>
        <p:nvSpPr>
          <p:cNvPr id="5" name="Oval 40"/>
          <p:cNvSpPr>
            <a:spLocks noChangeArrowheads="1"/>
          </p:cNvSpPr>
          <p:nvPr/>
        </p:nvSpPr>
        <p:spPr bwMode="auto">
          <a:xfrm>
            <a:off x="10236179" y="5351648"/>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7</a:t>
            </a:r>
          </a:p>
        </p:txBody>
      </p:sp>
      <p:sp>
        <p:nvSpPr>
          <p:cNvPr id="6" name="Oval 41"/>
          <p:cNvSpPr>
            <a:spLocks noChangeArrowheads="1"/>
          </p:cNvSpPr>
          <p:nvPr/>
        </p:nvSpPr>
        <p:spPr bwMode="auto">
          <a:xfrm>
            <a:off x="9712304" y="2471923"/>
            <a:ext cx="457200" cy="457200"/>
          </a:xfrm>
          <a:prstGeom prst="ellipse">
            <a:avLst/>
          </a:prstGeom>
          <a:solidFill>
            <a:srgbClr val="000066"/>
          </a:solidFill>
          <a:ln w="9525">
            <a:solidFill>
              <a:schemeClr val="bg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0</a:t>
            </a:r>
          </a:p>
        </p:txBody>
      </p:sp>
      <p:sp>
        <p:nvSpPr>
          <p:cNvPr id="7" name="Oval 42"/>
          <p:cNvSpPr>
            <a:spLocks noChangeArrowheads="1"/>
          </p:cNvSpPr>
          <p:nvPr/>
        </p:nvSpPr>
        <p:spPr bwMode="auto">
          <a:xfrm>
            <a:off x="11317267" y="4272148"/>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9</a:t>
            </a:r>
          </a:p>
        </p:txBody>
      </p:sp>
      <p:sp>
        <p:nvSpPr>
          <p:cNvPr id="8" name="Oval 43"/>
          <p:cNvSpPr>
            <a:spLocks noChangeArrowheads="1"/>
          </p:cNvSpPr>
          <p:nvPr/>
        </p:nvSpPr>
        <p:spPr bwMode="auto">
          <a:xfrm>
            <a:off x="11317267" y="5351648"/>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dirty="0">
                <a:solidFill>
                  <a:schemeClr val="tx1"/>
                </a:solidFill>
                <a:latin typeface="宋体" panose="02010600030101010101" pitchFamily="2" charset="-122"/>
                <a:ea typeface="宋体" panose="02010600030101010101" pitchFamily="2" charset="-122"/>
              </a:rPr>
              <a:t>8</a:t>
            </a:r>
          </a:p>
        </p:txBody>
      </p:sp>
      <p:sp>
        <p:nvSpPr>
          <p:cNvPr id="9" name="Oval 44"/>
          <p:cNvSpPr>
            <a:spLocks noChangeArrowheads="1"/>
          </p:cNvSpPr>
          <p:nvPr/>
        </p:nvSpPr>
        <p:spPr bwMode="auto">
          <a:xfrm>
            <a:off x="7932717" y="5351648"/>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3</a:t>
            </a:r>
          </a:p>
        </p:txBody>
      </p:sp>
      <p:sp>
        <p:nvSpPr>
          <p:cNvPr id="10" name="Oval 45"/>
          <p:cNvSpPr>
            <a:spLocks noChangeArrowheads="1"/>
          </p:cNvSpPr>
          <p:nvPr/>
        </p:nvSpPr>
        <p:spPr bwMode="auto">
          <a:xfrm>
            <a:off x="9107467" y="4291198"/>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5</a:t>
            </a:r>
          </a:p>
        </p:txBody>
      </p:sp>
      <p:sp>
        <p:nvSpPr>
          <p:cNvPr id="11" name="Oval 46"/>
          <p:cNvSpPr>
            <a:spLocks noChangeArrowheads="1"/>
          </p:cNvSpPr>
          <p:nvPr/>
        </p:nvSpPr>
        <p:spPr bwMode="auto">
          <a:xfrm>
            <a:off x="9085242" y="5351648"/>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4</a:t>
            </a:r>
          </a:p>
        </p:txBody>
      </p:sp>
      <p:sp>
        <p:nvSpPr>
          <p:cNvPr id="12" name="Oval 47"/>
          <p:cNvSpPr>
            <a:spLocks noChangeArrowheads="1"/>
          </p:cNvSpPr>
          <p:nvPr/>
        </p:nvSpPr>
        <p:spPr bwMode="auto">
          <a:xfrm>
            <a:off x="10885467" y="3454586"/>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10</a:t>
            </a:r>
          </a:p>
        </p:txBody>
      </p:sp>
      <p:sp>
        <p:nvSpPr>
          <p:cNvPr id="13" name="Oval 48"/>
          <p:cNvSpPr>
            <a:spLocks noChangeArrowheads="1"/>
          </p:cNvSpPr>
          <p:nvPr/>
        </p:nvSpPr>
        <p:spPr bwMode="auto">
          <a:xfrm>
            <a:off x="8675667" y="3454586"/>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1</a:t>
            </a:r>
          </a:p>
        </p:txBody>
      </p:sp>
      <p:sp>
        <p:nvSpPr>
          <p:cNvPr id="14" name="Oval 49"/>
          <p:cNvSpPr>
            <a:spLocks noChangeArrowheads="1"/>
          </p:cNvSpPr>
          <p:nvPr/>
        </p:nvSpPr>
        <p:spPr bwMode="auto">
          <a:xfrm>
            <a:off x="9763104" y="3454586"/>
            <a:ext cx="457200" cy="457200"/>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宋体" panose="02010600030101010101" pitchFamily="2" charset="-122"/>
                <a:ea typeface="宋体" panose="02010600030101010101" pitchFamily="2" charset="-122"/>
              </a:rPr>
              <a:t>11</a:t>
            </a:r>
          </a:p>
        </p:txBody>
      </p:sp>
      <p:sp>
        <p:nvSpPr>
          <p:cNvPr id="15" name="Line 50"/>
          <p:cNvSpPr>
            <a:spLocks noChangeShapeType="1"/>
          </p:cNvSpPr>
          <p:nvPr/>
        </p:nvSpPr>
        <p:spPr bwMode="auto">
          <a:xfrm flipV="1">
            <a:off x="9012217" y="2843398"/>
            <a:ext cx="762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51"/>
          <p:cNvSpPr>
            <a:spLocks noChangeShapeType="1"/>
          </p:cNvSpPr>
          <p:nvPr/>
        </p:nvSpPr>
        <p:spPr bwMode="auto">
          <a:xfrm>
            <a:off x="9948842" y="3013261"/>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52"/>
          <p:cNvSpPr>
            <a:spLocks noChangeShapeType="1"/>
          </p:cNvSpPr>
          <p:nvPr/>
        </p:nvSpPr>
        <p:spPr bwMode="auto">
          <a:xfrm>
            <a:off x="10093304" y="2898961"/>
            <a:ext cx="762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53"/>
          <p:cNvSpPr>
            <a:spLocks noChangeShapeType="1"/>
          </p:cNvSpPr>
          <p:nvPr/>
        </p:nvSpPr>
        <p:spPr bwMode="auto">
          <a:xfrm flipH="1">
            <a:off x="8451830" y="3757798"/>
            <a:ext cx="307975"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54"/>
          <p:cNvSpPr>
            <a:spLocks noChangeShapeType="1"/>
          </p:cNvSpPr>
          <p:nvPr/>
        </p:nvSpPr>
        <p:spPr bwMode="auto">
          <a:xfrm>
            <a:off x="8963005" y="3757798"/>
            <a:ext cx="307975"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55"/>
          <p:cNvSpPr>
            <a:spLocks noChangeShapeType="1"/>
          </p:cNvSpPr>
          <p:nvPr/>
        </p:nvSpPr>
        <p:spPr bwMode="auto">
          <a:xfrm flipH="1">
            <a:off x="10588605" y="3767323"/>
            <a:ext cx="315913" cy="5476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56"/>
          <p:cNvSpPr>
            <a:spLocks noChangeShapeType="1"/>
          </p:cNvSpPr>
          <p:nvPr/>
        </p:nvSpPr>
        <p:spPr bwMode="auto">
          <a:xfrm>
            <a:off x="11244242" y="3738748"/>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57"/>
          <p:cNvSpPr>
            <a:spLocks noChangeShapeType="1"/>
          </p:cNvSpPr>
          <p:nvPr/>
        </p:nvSpPr>
        <p:spPr bwMode="auto">
          <a:xfrm>
            <a:off x="11533167" y="4761098"/>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58"/>
          <p:cNvSpPr>
            <a:spLocks noChangeShapeType="1"/>
          </p:cNvSpPr>
          <p:nvPr/>
        </p:nvSpPr>
        <p:spPr bwMode="auto">
          <a:xfrm>
            <a:off x="10452079" y="4761098"/>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59"/>
          <p:cNvSpPr>
            <a:spLocks noChangeShapeType="1"/>
          </p:cNvSpPr>
          <p:nvPr/>
        </p:nvSpPr>
        <p:spPr bwMode="auto">
          <a:xfrm>
            <a:off x="8196242" y="4776973"/>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60"/>
          <p:cNvSpPr>
            <a:spLocks noChangeShapeType="1"/>
          </p:cNvSpPr>
          <p:nvPr/>
        </p:nvSpPr>
        <p:spPr bwMode="auto">
          <a:xfrm>
            <a:off x="9301142" y="4776973"/>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Text Box 61"/>
          <p:cNvSpPr txBox="1">
            <a:spLocks noChangeArrowheads="1"/>
          </p:cNvSpPr>
          <p:nvPr/>
        </p:nvSpPr>
        <p:spPr bwMode="auto">
          <a:xfrm>
            <a:off x="7959704" y="5885049"/>
            <a:ext cx="3962400" cy="396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r>
              <a:rPr lang="en-US" altLang="zh-CN" sz="2000" u="none">
                <a:solidFill>
                  <a:schemeClr val="tx1"/>
                </a:solidFill>
                <a:latin typeface="仿宋_GB2312" pitchFamily="49" charset="-122"/>
                <a:ea typeface="仿宋_GB2312" pitchFamily="49" charset="-122"/>
              </a:rPr>
              <a:t>(b) </a:t>
            </a:r>
            <a:r>
              <a:rPr lang="zh-CN" altLang="en-US" sz="2000" u="none">
                <a:solidFill>
                  <a:schemeClr val="tx1"/>
                </a:solidFill>
                <a:latin typeface="仿宋_GB2312" pitchFamily="49" charset="-122"/>
                <a:ea typeface="仿宋_GB2312" pitchFamily="49" charset="-122"/>
              </a:rPr>
              <a:t>图</a:t>
            </a:r>
            <a:r>
              <a:rPr lang="en-US" altLang="zh-CN" sz="2000" u="none">
                <a:solidFill>
                  <a:schemeClr val="tx1"/>
                </a:solidFill>
                <a:latin typeface="仿宋_GB2312" pitchFamily="49" charset="-122"/>
                <a:ea typeface="仿宋_GB2312" pitchFamily="49" charset="-122"/>
              </a:rPr>
              <a:t>G</a:t>
            </a:r>
            <a:r>
              <a:rPr lang="zh-CN" altLang="en-US" sz="2000" u="none">
                <a:solidFill>
                  <a:schemeClr val="tx1"/>
                </a:solidFill>
                <a:latin typeface="仿宋_GB2312" pitchFamily="49" charset="-122"/>
                <a:ea typeface="仿宋_GB2312" pitchFamily="49" charset="-122"/>
              </a:rPr>
              <a:t>的宽度优先搜索生成树</a:t>
            </a:r>
          </a:p>
        </p:txBody>
      </p:sp>
    </p:spTree>
    <p:extLst>
      <p:ext uri="{BB962C8B-B14F-4D97-AF65-F5344CB8AC3E}">
        <p14:creationId xmlns:p14="http://schemas.microsoft.com/office/powerpoint/2010/main" val="412471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ox(in)">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ox(in)">
                                      <p:cBhvr>
                                        <p:cTn id="15" dur="500"/>
                                        <p:tgtEl>
                                          <p:spTgt spid="13"/>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ox(in)">
                                      <p:cBhvr>
                                        <p:cTn id="18" dur="500"/>
                                        <p:tgtEl>
                                          <p:spTgt spid="14"/>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ox(in)">
                                      <p:cBhvr>
                                        <p:cTn id="21" dur="500"/>
                                        <p:tgtEl>
                                          <p:spTgt spid="12"/>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ox(in)">
                                      <p:cBhvr>
                                        <p:cTn id="24" dur="500"/>
                                        <p:tgtEl>
                                          <p:spTgt spid="17"/>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500"/>
                                        <p:tgtEl>
                                          <p:spTgt spid="15"/>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ox(in)">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ox(in)">
                                      <p:cBhvr>
                                        <p:cTn id="35" dur="500"/>
                                        <p:tgtEl>
                                          <p:spTgt spid="18"/>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box(in)">
                                      <p:cBhvr>
                                        <p:cTn id="38" dur="500"/>
                                        <p:tgtEl>
                                          <p:spTgt spid="19"/>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ox(in)">
                                      <p:cBhvr>
                                        <p:cTn id="41" dur="500"/>
                                        <p:tgtEl>
                                          <p:spTgt spid="10"/>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box(in)">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box(in)">
                                      <p:cBhvr>
                                        <p:cTn id="49" dur="500"/>
                                        <p:tgtEl>
                                          <p:spTgt spid="20"/>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ox(in)">
                                      <p:cBhvr>
                                        <p:cTn id="52" dur="500"/>
                                        <p:tgtEl>
                                          <p:spTgt spid="21"/>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box(in)">
                                      <p:cBhvr>
                                        <p:cTn id="55" dur="500"/>
                                        <p:tgtEl>
                                          <p:spTgt spid="3"/>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box(in)">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box(in)">
                                      <p:cBhvr>
                                        <p:cTn id="63" dur="500"/>
                                        <p:tgtEl>
                                          <p:spTgt spid="24"/>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box(in)">
                                      <p:cBhvr>
                                        <p:cTn id="66" dur="500"/>
                                        <p:tgtEl>
                                          <p:spTgt spid="9"/>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box(in)">
                                      <p:cBhvr>
                                        <p:cTn id="71" dur="500"/>
                                        <p:tgtEl>
                                          <p:spTgt spid="25"/>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box(in)">
                                      <p:cBhvr>
                                        <p:cTn id="74" dur="500"/>
                                        <p:tgtEl>
                                          <p:spTgt spid="11"/>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box(in)">
                                      <p:cBhvr>
                                        <p:cTn id="79" dur="500"/>
                                        <p:tgtEl>
                                          <p:spTgt spid="23"/>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5"/>
                                        </p:tgtEl>
                                        <p:attrNameLst>
                                          <p:attrName>style.visibility</p:attrName>
                                        </p:attrNameLst>
                                      </p:cBhvr>
                                      <p:to>
                                        <p:strVal val="visible"/>
                                      </p:to>
                                    </p:set>
                                    <p:animEffect transition="in" filter="box(in)">
                                      <p:cBhvr>
                                        <p:cTn id="82" dur="500"/>
                                        <p:tgtEl>
                                          <p:spTgt spid="5"/>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box(in)">
                                      <p:cBhvr>
                                        <p:cTn id="87" dur="500"/>
                                        <p:tgtEl>
                                          <p:spTgt spid="22"/>
                                        </p:tgtEl>
                                      </p:cBhvr>
                                    </p:animEffect>
                                  </p:childTnLst>
                                </p:cTn>
                              </p:par>
                              <p:par>
                                <p:cTn id="88" presetID="4" presetClass="entr" presetSubtype="16" fill="hold" grpId="0" nodeType="withEffect">
                                  <p:stCondLst>
                                    <p:cond delay="0"/>
                                  </p:stCondLst>
                                  <p:childTnLst>
                                    <p:set>
                                      <p:cBhvr>
                                        <p:cTn id="89" dur="1" fill="hold">
                                          <p:stCondLst>
                                            <p:cond delay="0"/>
                                          </p:stCondLst>
                                        </p:cTn>
                                        <p:tgtEl>
                                          <p:spTgt spid="8"/>
                                        </p:tgtEl>
                                        <p:attrNameLst>
                                          <p:attrName>style.visibility</p:attrName>
                                        </p:attrNameLst>
                                      </p:cBhvr>
                                      <p:to>
                                        <p:strVal val="visible"/>
                                      </p:to>
                                    </p:set>
                                    <p:animEffect transition="in" filter="box(in)">
                                      <p:cBhvr>
                                        <p:cTn id="9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目录</a:t>
            </a:r>
          </a:p>
        </p:txBody>
      </p:sp>
      <p:sp>
        <p:nvSpPr>
          <p:cNvPr id="3" name="内容占位符 2"/>
          <p:cNvSpPr>
            <a:spLocks noGrp="1"/>
          </p:cNvSpPr>
          <p:nvPr>
            <p:ph idx="1"/>
          </p:nvPr>
        </p:nvSpPr>
        <p:spPr>
          <a:xfrm>
            <a:off x="1283526" y="1853249"/>
            <a:ext cx="9601196" cy="4120040"/>
          </a:xfrm>
        </p:spPr>
        <p:txBody>
          <a:bodyPr>
            <a:normAutofit lnSpcReduction="10000"/>
          </a:bodyPr>
          <a:lstStyle/>
          <a:p>
            <a:r>
              <a:rPr lang="zh-CN" altLang="en-US" sz="3200" b="1" dirty="0">
                <a:latin typeface="Times New Roman" panose="02020603050405020304" pitchFamily="18" charset="0"/>
                <a:ea typeface="+mn-ea"/>
                <a:cs typeface="Times New Roman" panose="02020603050405020304" pitchFamily="18" charset="0"/>
              </a:rPr>
              <a:t>图的基本概念</a:t>
            </a:r>
            <a:endParaRPr lang="en-US" altLang="zh-CN" sz="3200" b="1" dirty="0">
              <a:latin typeface="Times New Roman" panose="02020603050405020304" pitchFamily="18" charset="0"/>
              <a:ea typeface="+mn-ea"/>
              <a:cs typeface="Times New Roman" panose="02020603050405020304" pitchFamily="18" charset="0"/>
            </a:endParaRPr>
          </a:p>
          <a:p>
            <a:r>
              <a:rPr lang="zh-CN" altLang="en-US" sz="3200" b="1" dirty="0">
                <a:latin typeface="Times New Roman" panose="02020603050405020304" pitchFamily="18" charset="0"/>
                <a:ea typeface="+mn-ea"/>
                <a:cs typeface="Times New Roman" panose="02020603050405020304" pitchFamily="18" charset="0"/>
              </a:rPr>
              <a:t>图的存储结构</a:t>
            </a:r>
            <a:endParaRPr lang="en-US" altLang="zh-CN" sz="3200" b="1" dirty="0">
              <a:latin typeface="Times New Roman" panose="02020603050405020304" pitchFamily="18" charset="0"/>
              <a:ea typeface="+mn-ea"/>
              <a:cs typeface="Times New Roman" panose="02020603050405020304" pitchFamily="18" charset="0"/>
            </a:endParaRPr>
          </a:p>
          <a:p>
            <a:r>
              <a:rPr lang="zh-CN" altLang="en-US" sz="32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图的遍历</a:t>
            </a:r>
            <a:endParaRPr lang="en-US" altLang="zh-CN" sz="32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endParaRPr>
          </a:p>
          <a:p>
            <a:r>
              <a:rPr lang="zh-CN" altLang="en-US" sz="3200" b="1" dirty="0">
                <a:latin typeface="Times New Roman" panose="02020603050405020304" pitchFamily="18" charset="0"/>
                <a:ea typeface="+mn-ea"/>
                <a:cs typeface="Times New Roman" panose="02020603050405020304" pitchFamily="18" charset="0"/>
              </a:rPr>
              <a:t>拓扑排序</a:t>
            </a:r>
            <a:endParaRPr lang="en-US" altLang="zh-CN" sz="3200" b="1" dirty="0">
              <a:latin typeface="Times New Roman" panose="02020603050405020304" pitchFamily="18" charset="0"/>
              <a:ea typeface="+mn-ea"/>
              <a:cs typeface="Times New Roman" panose="02020603050405020304" pitchFamily="18" charset="0"/>
            </a:endParaRPr>
          </a:p>
          <a:p>
            <a:r>
              <a:rPr lang="zh-CN" altLang="en-US" sz="3200" b="1" dirty="0">
                <a:latin typeface="Times New Roman" panose="02020603050405020304" pitchFamily="18" charset="0"/>
                <a:ea typeface="+mn-ea"/>
                <a:cs typeface="Times New Roman" panose="02020603050405020304" pitchFamily="18" charset="0"/>
              </a:rPr>
              <a:t>关键路径</a:t>
            </a:r>
            <a:endParaRPr lang="en-US" altLang="zh-CN" sz="3200" b="1" dirty="0">
              <a:latin typeface="Times New Roman" panose="02020603050405020304" pitchFamily="18" charset="0"/>
              <a:ea typeface="+mn-ea"/>
              <a:cs typeface="Times New Roman" panose="02020603050405020304" pitchFamily="18" charset="0"/>
            </a:endParaRPr>
          </a:p>
          <a:p>
            <a:r>
              <a:rPr lang="zh-CN" altLang="en-US" sz="3200" b="1" dirty="0">
                <a:latin typeface="Times New Roman" panose="02020603050405020304" pitchFamily="18" charset="0"/>
                <a:ea typeface="+mn-ea"/>
                <a:cs typeface="Times New Roman" panose="02020603050405020304" pitchFamily="18" charset="0"/>
              </a:rPr>
              <a:t>最小代价生成树：普里姆算法</a:t>
            </a:r>
            <a:endParaRPr lang="en-US" altLang="zh-CN" sz="3200" b="1" dirty="0">
              <a:latin typeface="Times New Roman" panose="02020603050405020304" pitchFamily="18" charset="0"/>
              <a:ea typeface="+mn-ea"/>
              <a:cs typeface="Times New Roman" panose="02020603050405020304" pitchFamily="18" charset="0"/>
            </a:endParaRPr>
          </a:p>
          <a:p>
            <a:r>
              <a:rPr lang="zh-CN" altLang="en-US" sz="3200" b="1" dirty="0">
                <a:latin typeface="Times New Roman" panose="02020603050405020304" pitchFamily="18" charset="0"/>
                <a:ea typeface="+mn-ea"/>
                <a:cs typeface="Times New Roman" panose="02020603050405020304" pitchFamily="18" charset="0"/>
              </a:rPr>
              <a:t>单源最短路径和所有顶点间的最短路径</a:t>
            </a:r>
            <a:endParaRPr lang="en-US" altLang="zh-CN" sz="3200" b="1" dirty="0">
              <a:latin typeface="Times New Roman" panose="02020603050405020304" pitchFamily="18" charset="0"/>
              <a:ea typeface="+mn-ea"/>
              <a:cs typeface="Times New Roman" panose="02020603050405020304" pitchFamily="18" charset="0"/>
            </a:endParaRPr>
          </a:p>
          <a:p>
            <a:endParaRPr lang="en-US" altLang="zh-CN" sz="3200" b="1"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78437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3"/>
          <p:cNvSpPr txBox="1">
            <a:spLocks noChangeArrowheads="1"/>
          </p:cNvSpPr>
          <p:nvPr/>
        </p:nvSpPr>
        <p:spPr bwMode="auto">
          <a:xfrm>
            <a:off x="361212" y="209800"/>
            <a:ext cx="41537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r>
              <a:rPr lang="zh-CN" altLang="en-US" sz="3200" u="none" dirty="0">
                <a:solidFill>
                  <a:schemeClr val="tx1"/>
                </a:solidFill>
                <a:latin typeface="仿宋_GB2312" pitchFamily="49" charset="-122"/>
                <a:ea typeface="仿宋_GB2312" pitchFamily="49" charset="-122"/>
              </a:rPr>
              <a:t>宽度优先搜索的</a:t>
            </a:r>
            <a:r>
              <a:rPr lang="en-US" altLang="zh-CN" sz="3200" u="none" dirty="0">
                <a:solidFill>
                  <a:schemeClr val="tx1"/>
                </a:solidFill>
                <a:latin typeface="仿宋_GB2312" pitchFamily="49" charset="-122"/>
                <a:ea typeface="仿宋_GB2312" pitchFamily="49" charset="-122"/>
              </a:rPr>
              <a:t>C</a:t>
            </a:r>
            <a:r>
              <a:rPr lang="zh-CN" altLang="en-US" sz="3200" u="none" dirty="0">
                <a:solidFill>
                  <a:schemeClr val="tx1"/>
                </a:solidFill>
                <a:latin typeface="仿宋_GB2312" pitchFamily="49" charset="-122"/>
                <a:ea typeface="仿宋_GB2312" pitchFamily="49" charset="-122"/>
              </a:rPr>
              <a:t>程序</a:t>
            </a:r>
          </a:p>
        </p:txBody>
      </p:sp>
      <p:sp>
        <p:nvSpPr>
          <p:cNvPr id="53252" name="Rectangle 48"/>
          <p:cNvSpPr>
            <a:spLocks noChangeArrowheads="1"/>
          </p:cNvSpPr>
          <p:nvPr/>
        </p:nvSpPr>
        <p:spPr bwMode="auto">
          <a:xfrm>
            <a:off x="705592" y="1447800"/>
            <a:ext cx="73914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just"/>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void </a:t>
            </a:r>
            <a:r>
              <a:rPr lang="en-US" altLang="zh-CN" sz="2800" u="none" dirty="0" err="1">
                <a:solidFill>
                  <a:schemeClr val="tx1"/>
                </a:solidFill>
                <a:latin typeface="Times New Roman" panose="02020603050405020304" pitchFamily="18" charset="0"/>
                <a:ea typeface="仿宋_GB2312" pitchFamily="49" charset="-122"/>
                <a:cs typeface="Times New Roman" panose="02020603050405020304" pitchFamily="18" charset="0"/>
              </a:rPr>
              <a:t>Traversal_BFS</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(Graph g)</a:t>
            </a:r>
          </a:p>
          <a:p>
            <a:pPr algn="just"/>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a:t>
            </a:r>
          </a:p>
          <a:p>
            <a:pPr algn="just"/>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     BOOL visited[</a:t>
            </a:r>
            <a:r>
              <a:rPr lang="en-US" altLang="zh-CN" sz="2800" u="none" dirty="0" err="1">
                <a:solidFill>
                  <a:schemeClr val="tx1"/>
                </a:solidFill>
                <a:latin typeface="Times New Roman" panose="02020603050405020304" pitchFamily="18" charset="0"/>
                <a:ea typeface="仿宋_GB2312" pitchFamily="49" charset="-122"/>
                <a:cs typeface="Times New Roman" panose="02020603050405020304" pitchFamily="18" charset="0"/>
              </a:rPr>
              <a:t>MaxSize</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a:t>
            </a:r>
          </a:p>
          <a:p>
            <a:pPr algn="just"/>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     </a:t>
            </a:r>
            <a:r>
              <a:rPr lang="en-US" altLang="zh-CN" sz="2800" u="none" dirty="0" err="1">
                <a:solidFill>
                  <a:schemeClr val="tx1"/>
                </a:solidFill>
                <a:latin typeface="Times New Roman" panose="02020603050405020304" pitchFamily="18" charset="0"/>
                <a:ea typeface="仿宋_GB2312" pitchFamily="49" charset="-122"/>
                <a:cs typeface="Times New Roman" panose="02020603050405020304" pitchFamily="18" charset="0"/>
              </a:rPr>
              <a:t>int</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 </a:t>
            </a:r>
            <a:r>
              <a:rPr lang="en-US" altLang="zh-CN" sz="2800" u="none" dirty="0" err="1">
                <a:solidFill>
                  <a:schemeClr val="tx1"/>
                </a:solidFill>
                <a:latin typeface="Times New Roman" panose="02020603050405020304" pitchFamily="18" charset="0"/>
                <a:ea typeface="仿宋_GB2312" pitchFamily="49" charset="-122"/>
                <a:cs typeface="Times New Roman" panose="02020603050405020304" pitchFamily="18" charset="0"/>
              </a:rPr>
              <a:t>i</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 n = </a:t>
            </a:r>
            <a:r>
              <a:rPr lang="en-US" altLang="zh-CN" sz="2800" u="none" dirty="0" err="1">
                <a:solidFill>
                  <a:schemeClr val="tx1"/>
                </a:solidFill>
                <a:latin typeface="Times New Roman" panose="02020603050405020304" pitchFamily="18" charset="0"/>
                <a:ea typeface="仿宋_GB2312" pitchFamily="49" charset="-122"/>
                <a:cs typeface="Times New Roman" panose="02020603050405020304" pitchFamily="18" charset="0"/>
              </a:rPr>
              <a:t>g.Vertices</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a:t>
            </a:r>
          </a:p>
          <a:p>
            <a:pPr algn="just"/>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     for(</a:t>
            </a:r>
            <a:r>
              <a:rPr lang="en-US" altLang="zh-CN" sz="2800" u="none" dirty="0" err="1">
                <a:solidFill>
                  <a:schemeClr val="tx1"/>
                </a:solidFill>
                <a:latin typeface="Times New Roman" panose="02020603050405020304" pitchFamily="18" charset="0"/>
                <a:ea typeface="仿宋_GB2312" pitchFamily="49" charset="-122"/>
                <a:cs typeface="Times New Roman" panose="02020603050405020304" pitchFamily="18" charset="0"/>
              </a:rPr>
              <a:t>i</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=0;i&lt;</a:t>
            </a:r>
            <a:r>
              <a:rPr lang="en-US" altLang="zh-CN" sz="2800" u="none" dirty="0" err="1">
                <a:solidFill>
                  <a:schemeClr val="tx1"/>
                </a:solidFill>
                <a:latin typeface="Times New Roman" panose="02020603050405020304" pitchFamily="18" charset="0"/>
                <a:ea typeface="仿宋_GB2312" pitchFamily="49" charset="-122"/>
                <a:cs typeface="Times New Roman" panose="02020603050405020304" pitchFamily="18" charset="0"/>
              </a:rPr>
              <a:t>n;i</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 </a:t>
            </a:r>
          </a:p>
          <a:p>
            <a:pPr algn="just"/>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         visited[</a:t>
            </a:r>
            <a:r>
              <a:rPr lang="en-US" altLang="zh-CN" sz="2800" u="none" dirty="0" err="1">
                <a:solidFill>
                  <a:schemeClr val="tx1"/>
                </a:solidFill>
                <a:latin typeface="Times New Roman" panose="02020603050405020304" pitchFamily="18" charset="0"/>
                <a:ea typeface="仿宋_GB2312" pitchFamily="49" charset="-122"/>
                <a:cs typeface="Times New Roman" panose="02020603050405020304" pitchFamily="18" charset="0"/>
              </a:rPr>
              <a:t>i</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]=FALSE;</a:t>
            </a:r>
          </a:p>
          <a:p>
            <a:pPr algn="just"/>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     for (</a:t>
            </a:r>
            <a:r>
              <a:rPr lang="en-US" altLang="zh-CN" sz="2800" u="none" dirty="0" err="1">
                <a:solidFill>
                  <a:schemeClr val="tx1"/>
                </a:solidFill>
                <a:latin typeface="Times New Roman" panose="02020603050405020304" pitchFamily="18" charset="0"/>
                <a:ea typeface="仿宋_GB2312" pitchFamily="49" charset="-122"/>
                <a:cs typeface="Times New Roman" panose="02020603050405020304" pitchFamily="18" charset="0"/>
              </a:rPr>
              <a:t>i</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=0;i&lt;</a:t>
            </a:r>
            <a:r>
              <a:rPr lang="en-US" altLang="zh-CN" sz="2800" u="none" dirty="0" err="1">
                <a:solidFill>
                  <a:schemeClr val="tx1"/>
                </a:solidFill>
                <a:latin typeface="Times New Roman" panose="02020603050405020304" pitchFamily="18" charset="0"/>
                <a:ea typeface="仿宋_GB2312" pitchFamily="49" charset="-122"/>
                <a:cs typeface="Times New Roman" panose="02020603050405020304" pitchFamily="18" charset="0"/>
              </a:rPr>
              <a:t>n;i</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a:t>
            </a:r>
          </a:p>
          <a:p>
            <a:pPr algn="just"/>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	  if (!visited[</a:t>
            </a:r>
            <a:r>
              <a:rPr lang="en-US" altLang="zh-CN" sz="2800" u="none" dirty="0" err="1">
                <a:solidFill>
                  <a:schemeClr val="tx1"/>
                </a:solidFill>
                <a:latin typeface="Times New Roman" panose="02020603050405020304" pitchFamily="18" charset="0"/>
                <a:ea typeface="仿宋_GB2312" pitchFamily="49" charset="-122"/>
                <a:cs typeface="Times New Roman" panose="02020603050405020304" pitchFamily="18" charset="0"/>
              </a:rPr>
              <a:t>i</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 </a:t>
            </a:r>
          </a:p>
          <a:p>
            <a:pPr algn="just"/>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           BFS(g, </a:t>
            </a:r>
            <a:r>
              <a:rPr lang="en-US" altLang="zh-CN" sz="2800" u="none" dirty="0" err="1">
                <a:solidFill>
                  <a:schemeClr val="tx1"/>
                </a:solidFill>
                <a:latin typeface="Times New Roman" panose="02020603050405020304" pitchFamily="18" charset="0"/>
                <a:ea typeface="仿宋_GB2312" pitchFamily="49" charset="-122"/>
                <a:cs typeface="Times New Roman" panose="02020603050405020304" pitchFamily="18" charset="0"/>
              </a:rPr>
              <a:t>i</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 visited);</a:t>
            </a:r>
          </a:p>
          <a:p>
            <a:pPr algn="just"/>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a:t>
            </a:r>
          </a:p>
        </p:txBody>
      </p:sp>
      <p:sp>
        <p:nvSpPr>
          <p:cNvPr id="53253" name="Rectangle 49"/>
          <p:cNvSpPr>
            <a:spLocks noChangeArrowheads="1"/>
          </p:cNvSpPr>
          <p:nvPr/>
        </p:nvSpPr>
        <p:spPr bwMode="auto">
          <a:xfrm>
            <a:off x="6899276" y="1620839"/>
            <a:ext cx="461963" cy="37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140000"/>
              </a:lnSpc>
            </a:pPr>
            <a:r>
              <a:rPr lang="en-US" altLang="zh-CN" u="none">
                <a:solidFill>
                  <a:schemeClr val="tx1"/>
                </a:solidFill>
                <a:latin typeface="宋体" panose="02010600030101010101" pitchFamily="2" charset="-122"/>
                <a:ea typeface="宋体" panose="02010600030101010101" pitchFamily="2" charset="-122"/>
              </a:rPr>
              <a:t>01</a:t>
            </a:r>
          </a:p>
          <a:p>
            <a:pPr algn="l">
              <a:lnSpc>
                <a:spcPct val="140000"/>
              </a:lnSpc>
            </a:pPr>
            <a:r>
              <a:rPr lang="en-US" altLang="zh-CN" u="none">
                <a:solidFill>
                  <a:schemeClr val="tx1"/>
                </a:solidFill>
                <a:latin typeface="宋体" panose="02010600030101010101" pitchFamily="2" charset="-122"/>
                <a:ea typeface="宋体" panose="02010600030101010101" pitchFamily="2" charset="-122"/>
              </a:rPr>
              <a:t>2</a:t>
            </a:r>
          </a:p>
          <a:p>
            <a:pPr algn="l">
              <a:lnSpc>
                <a:spcPct val="140000"/>
              </a:lnSpc>
            </a:pPr>
            <a:r>
              <a:rPr lang="en-US" altLang="zh-CN" u="none">
                <a:solidFill>
                  <a:schemeClr val="tx1"/>
                </a:solidFill>
                <a:latin typeface="宋体" panose="02010600030101010101" pitchFamily="2" charset="-122"/>
                <a:ea typeface="宋体" panose="02010600030101010101" pitchFamily="2" charset="-122"/>
              </a:rPr>
              <a:t>3</a:t>
            </a:r>
          </a:p>
          <a:p>
            <a:pPr algn="l">
              <a:lnSpc>
                <a:spcPct val="140000"/>
              </a:lnSpc>
            </a:pPr>
            <a:r>
              <a:rPr lang="en-US" altLang="zh-CN" u="none">
                <a:solidFill>
                  <a:schemeClr val="tx1"/>
                </a:solidFill>
                <a:latin typeface="宋体" panose="02010600030101010101" pitchFamily="2" charset="-122"/>
                <a:ea typeface="宋体" panose="02010600030101010101" pitchFamily="2" charset="-122"/>
              </a:rPr>
              <a:t>4</a:t>
            </a:r>
          </a:p>
          <a:p>
            <a:pPr algn="l">
              <a:lnSpc>
                <a:spcPct val="140000"/>
              </a:lnSpc>
            </a:pPr>
            <a:r>
              <a:rPr lang="en-US" altLang="zh-CN" u="none">
                <a:solidFill>
                  <a:schemeClr val="tx1"/>
                </a:solidFill>
                <a:latin typeface="宋体" panose="02010600030101010101" pitchFamily="2" charset="-122"/>
                <a:ea typeface="宋体" panose="02010600030101010101" pitchFamily="2" charset="-122"/>
              </a:rPr>
              <a:t>5</a:t>
            </a:r>
          </a:p>
          <a:p>
            <a:pPr algn="l">
              <a:lnSpc>
                <a:spcPct val="140000"/>
              </a:lnSpc>
            </a:pPr>
            <a:r>
              <a:rPr lang="en-US" altLang="zh-CN" u="none">
                <a:solidFill>
                  <a:schemeClr val="tx1"/>
                </a:solidFill>
                <a:latin typeface="宋体" panose="02010600030101010101" pitchFamily="2" charset="-122"/>
                <a:ea typeface="宋体" panose="02010600030101010101" pitchFamily="2" charset="-122"/>
              </a:rPr>
              <a:t>6</a:t>
            </a:r>
          </a:p>
        </p:txBody>
      </p:sp>
      <p:grpSp>
        <p:nvGrpSpPr>
          <p:cNvPr id="53254" name="Group 50"/>
          <p:cNvGrpSpPr>
            <a:grpSpLocks/>
          </p:cNvGrpSpPr>
          <p:nvPr/>
        </p:nvGrpSpPr>
        <p:grpSpPr bwMode="auto">
          <a:xfrm>
            <a:off x="7331076" y="1692275"/>
            <a:ext cx="3228975" cy="3608388"/>
            <a:chOff x="3345" y="296"/>
            <a:chExt cx="2034" cy="2273"/>
          </a:xfrm>
        </p:grpSpPr>
        <p:sp>
          <p:nvSpPr>
            <p:cNvPr id="53255" name="Rectangle 51"/>
            <p:cNvSpPr>
              <a:spLocks noChangeArrowheads="1"/>
            </p:cNvSpPr>
            <p:nvPr/>
          </p:nvSpPr>
          <p:spPr bwMode="auto">
            <a:xfrm>
              <a:off x="4943" y="2312"/>
              <a:ext cx="436"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  </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256" name="Freeform 52"/>
            <p:cNvSpPr>
              <a:spLocks/>
            </p:cNvSpPr>
            <p:nvPr/>
          </p:nvSpPr>
          <p:spPr bwMode="auto">
            <a:xfrm>
              <a:off x="5135" y="2312"/>
              <a:ext cx="2" cy="257"/>
            </a:xfrm>
            <a:custGeom>
              <a:avLst/>
              <a:gdLst>
                <a:gd name="T0" fmla="*/ 2 w 2"/>
                <a:gd name="T1" fmla="*/ 0 h 257"/>
                <a:gd name="T2" fmla="*/ 0 w 2"/>
                <a:gd name="T3" fmla="*/ 257 h 257"/>
                <a:gd name="T4" fmla="*/ 0 60000 65536"/>
                <a:gd name="T5" fmla="*/ 0 60000 65536"/>
                <a:gd name="T6" fmla="*/ 0 w 2"/>
                <a:gd name="T7" fmla="*/ 0 h 257"/>
                <a:gd name="T8" fmla="*/ 2 w 2"/>
                <a:gd name="T9" fmla="*/ 257 h 257"/>
              </a:gdLst>
              <a:ahLst/>
              <a:cxnLst>
                <a:cxn ang="T4">
                  <a:pos x="T0" y="T1"/>
                </a:cxn>
                <a:cxn ang="T5">
                  <a:pos x="T2" y="T3"/>
                </a:cxn>
              </a:cxnLst>
              <a:rect l="T6" t="T7" r="T8" b="T9"/>
              <a:pathLst>
                <a:path w="2" h="257">
                  <a:moveTo>
                    <a:pt x="2" y="0"/>
                  </a:moveTo>
                  <a:lnTo>
                    <a:pt x="0" y="257"/>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257" name="Rectangle 53"/>
            <p:cNvSpPr>
              <a:spLocks noChangeArrowheads="1"/>
            </p:cNvSpPr>
            <p:nvPr/>
          </p:nvSpPr>
          <p:spPr bwMode="auto">
            <a:xfrm>
              <a:off x="4943" y="680"/>
              <a:ext cx="436"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258" name="Freeform 54"/>
            <p:cNvSpPr>
              <a:spLocks/>
            </p:cNvSpPr>
            <p:nvPr/>
          </p:nvSpPr>
          <p:spPr bwMode="auto">
            <a:xfrm>
              <a:off x="5135" y="689"/>
              <a:ext cx="2" cy="245"/>
            </a:xfrm>
            <a:custGeom>
              <a:avLst/>
              <a:gdLst>
                <a:gd name="T0" fmla="*/ 2 w 2"/>
                <a:gd name="T1" fmla="*/ 0 h 245"/>
                <a:gd name="T2" fmla="*/ 0 w 2"/>
                <a:gd name="T3" fmla="*/ 245 h 245"/>
                <a:gd name="T4" fmla="*/ 0 60000 65536"/>
                <a:gd name="T5" fmla="*/ 0 60000 65536"/>
                <a:gd name="T6" fmla="*/ 0 w 2"/>
                <a:gd name="T7" fmla="*/ 0 h 245"/>
                <a:gd name="T8" fmla="*/ 2 w 2"/>
                <a:gd name="T9" fmla="*/ 245 h 245"/>
              </a:gdLst>
              <a:ahLst/>
              <a:cxnLst>
                <a:cxn ang="T4">
                  <a:pos x="T0" y="T1"/>
                </a:cxn>
                <a:cxn ang="T5">
                  <a:pos x="T2" y="T3"/>
                </a:cxn>
              </a:cxnLst>
              <a:rect l="T6" t="T7" r="T8" b="T9"/>
              <a:pathLst>
                <a:path w="2" h="245">
                  <a:moveTo>
                    <a:pt x="2" y="0"/>
                  </a:moveTo>
                  <a:lnTo>
                    <a:pt x="0" y="24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259" name="Line 55"/>
            <p:cNvSpPr>
              <a:spLocks noChangeShapeType="1"/>
            </p:cNvSpPr>
            <p:nvPr/>
          </p:nvSpPr>
          <p:spPr bwMode="auto">
            <a:xfrm>
              <a:off x="4556" y="2456"/>
              <a:ext cx="3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260" name="Line 56"/>
            <p:cNvSpPr>
              <a:spLocks noChangeShapeType="1"/>
            </p:cNvSpPr>
            <p:nvPr/>
          </p:nvSpPr>
          <p:spPr bwMode="auto">
            <a:xfrm>
              <a:off x="4556" y="785"/>
              <a:ext cx="3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261" name="Rectangle 57"/>
            <p:cNvSpPr>
              <a:spLocks noChangeArrowheads="1"/>
            </p:cNvSpPr>
            <p:nvPr/>
          </p:nvSpPr>
          <p:spPr bwMode="auto">
            <a:xfrm>
              <a:off x="4217" y="1650"/>
              <a:ext cx="484"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  </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53262" name="Rectangle 58"/>
            <p:cNvSpPr>
              <a:spLocks noChangeArrowheads="1"/>
            </p:cNvSpPr>
            <p:nvPr/>
          </p:nvSpPr>
          <p:spPr bwMode="auto">
            <a:xfrm>
              <a:off x="3345" y="296"/>
              <a:ext cx="581" cy="224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135000"/>
                </a:lnSpc>
              </a:pPr>
              <a:endPar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a:lnSpc>
                  <a:spcPct val="135000"/>
                </a:lnSpc>
              </a:pPr>
              <a:endPar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a:lnSpc>
                  <a:spcPct val="135000"/>
                </a:lnSpc>
              </a:pPr>
              <a:endPar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a:lnSpc>
                  <a:spcPct val="135000"/>
                </a:lnSpc>
              </a:pPr>
              <a:endPar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a:lnSpc>
                  <a:spcPct val="135000"/>
                </a:lnSpc>
              </a:pPr>
              <a:endPar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a:lnSpc>
                  <a:spcPct val="135000"/>
                </a:lnSpc>
              </a:pPr>
              <a:endPar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a:lnSpc>
                  <a:spcPct val="135000"/>
                </a:lnSpc>
              </a:pPr>
              <a:endPar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263" name="Line 59"/>
            <p:cNvSpPr>
              <a:spLocks noChangeShapeType="1"/>
            </p:cNvSpPr>
            <p:nvPr/>
          </p:nvSpPr>
          <p:spPr bwMode="auto">
            <a:xfrm>
              <a:off x="3345" y="1304"/>
              <a:ext cx="5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264" name="Line 60"/>
            <p:cNvSpPr>
              <a:spLocks noChangeShapeType="1"/>
            </p:cNvSpPr>
            <p:nvPr/>
          </p:nvSpPr>
          <p:spPr bwMode="auto">
            <a:xfrm>
              <a:off x="3345" y="968"/>
              <a:ext cx="5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265" name="Line 61"/>
            <p:cNvSpPr>
              <a:spLocks noChangeShapeType="1"/>
            </p:cNvSpPr>
            <p:nvPr/>
          </p:nvSpPr>
          <p:spPr bwMode="auto">
            <a:xfrm>
              <a:off x="3345" y="632"/>
              <a:ext cx="5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266" name="Line 62"/>
            <p:cNvSpPr>
              <a:spLocks noChangeShapeType="1"/>
            </p:cNvSpPr>
            <p:nvPr/>
          </p:nvSpPr>
          <p:spPr bwMode="auto">
            <a:xfrm>
              <a:off x="4459" y="165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267" name="Rectangle 63"/>
            <p:cNvSpPr>
              <a:spLocks noChangeArrowheads="1"/>
            </p:cNvSpPr>
            <p:nvPr/>
          </p:nvSpPr>
          <p:spPr bwMode="auto">
            <a:xfrm>
              <a:off x="4217" y="2314"/>
              <a:ext cx="484"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 </a:t>
              </a:r>
            </a:p>
          </p:txBody>
        </p:sp>
        <p:sp>
          <p:nvSpPr>
            <p:cNvPr id="53268" name="Freeform 64"/>
            <p:cNvSpPr>
              <a:spLocks/>
            </p:cNvSpPr>
            <p:nvPr/>
          </p:nvSpPr>
          <p:spPr bwMode="auto">
            <a:xfrm>
              <a:off x="4519" y="2314"/>
              <a:ext cx="2" cy="247"/>
            </a:xfrm>
            <a:custGeom>
              <a:avLst/>
              <a:gdLst>
                <a:gd name="T0" fmla="*/ 0 w 2"/>
                <a:gd name="T1" fmla="*/ 0 h 247"/>
                <a:gd name="T2" fmla="*/ 2 w 2"/>
                <a:gd name="T3" fmla="*/ 247 h 247"/>
                <a:gd name="T4" fmla="*/ 0 60000 65536"/>
                <a:gd name="T5" fmla="*/ 0 60000 65536"/>
                <a:gd name="T6" fmla="*/ 0 w 2"/>
                <a:gd name="T7" fmla="*/ 0 h 247"/>
                <a:gd name="T8" fmla="*/ 2 w 2"/>
                <a:gd name="T9" fmla="*/ 247 h 247"/>
              </a:gdLst>
              <a:ahLst/>
              <a:cxnLst>
                <a:cxn ang="T4">
                  <a:pos x="T0" y="T1"/>
                </a:cxn>
                <a:cxn ang="T5">
                  <a:pos x="T2" y="T3"/>
                </a:cxn>
              </a:cxnLst>
              <a:rect l="T6" t="T7" r="T8" b="T9"/>
              <a:pathLst>
                <a:path w="2" h="247">
                  <a:moveTo>
                    <a:pt x="0" y="0"/>
                  </a:moveTo>
                  <a:lnTo>
                    <a:pt x="2" y="247"/>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269" name="Rectangle 65"/>
            <p:cNvSpPr>
              <a:spLocks noChangeArrowheads="1"/>
            </p:cNvSpPr>
            <p:nvPr/>
          </p:nvSpPr>
          <p:spPr bwMode="auto">
            <a:xfrm>
              <a:off x="4943" y="1976"/>
              <a:ext cx="436"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  </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270" name="Freeform 66"/>
            <p:cNvSpPr>
              <a:spLocks/>
            </p:cNvSpPr>
            <p:nvPr/>
          </p:nvSpPr>
          <p:spPr bwMode="auto">
            <a:xfrm>
              <a:off x="5135" y="1976"/>
              <a:ext cx="2" cy="256"/>
            </a:xfrm>
            <a:custGeom>
              <a:avLst/>
              <a:gdLst>
                <a:gd name="T0" fmla="*/ 2 w 2"/>
                <a:gd name="T1" fmla="*/ 0 h 256"/>
                <a:gd name="T2" fmla="*/ 0 w 2"/>
                <a:gd name="T3" fmla="*/ 256 h 256"/>
                <a:gd name="T4" fmla="*/ 0 60000 65536"/>
                <a:gd name="T5" fmla="*/ 0 60000 65536"/>
                <a:gd name="T6" fmla="*/ 0 w 2"/>
                <a:gd name="T7" fmla="*/ 0 h 256"/>
                <a:gd name="T8" fmla="*/ 2 w 2"/>
                <a:gd name="T9" fmla="*/ 256 h 256"/>
              </a:gdLst>
              <a:ahLst/>
              <a:cxnLst>
                <a:cxn ang="T4">
                  <a:pos x="T0" y="T1"/>
                </a:cxn>
                <a:cxn ang="T5">
                  <a:pos x="T2" y="T3"/>
                </a:cxn>
              </a:cxnLst>
              <a:rect l="T6" t="T7" r="T8" b="T9"/>
              <a:pathLst>
                <a:path w="2" h="256">
                  <a:moveTo>
                    <a:pt x="2" y="0"/>
                  </a:moveTo>
                  <a:lnTo>
                    <a:pt x="0" y="256"/>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271" name="Rectangle 67"/>
            <p:cNvSpPr>
              <a:spLocks noChangeArrowheads="1"/>
            </p:cNvSpPr>
            <p:nvPr/>
          </p:nvSpPr>
          <p:spPr bwMode="auto">
            <a:xfrm>
              <a:off x="4217" y="1986"/>
              <a:ext cx="484"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53272" name="Freeform 68"/>
            <p:cNvSpPr>
              <a:spLocks/>
            </p:cNvSpPr>
            <p:nvPr/>
          </p:nvSpPr>
          <p:spPr bwMode="auto">
            <a:xfrm>
              <a:off x="4459" y="1986"/>
              <a:ext cx="4" cy="238"/>
            </a:xfrm>
            <a:custGeom>
              <a:avLst/>
              <a:gdLst>
                <a:gd name="T0" fmla="*/ 0 w 4"/>
                <a:gd name="T1" fmla="*/ 0 h 238"/>
                <a:gd name="T2" fmla="*/ 4 w 4"/>
                <a:gd name="T3" fmla="*/ 238 h 238"/>
                <a:gd name="T4" fmla="*/ 0 60000 65536"/>
                <a:gd name="T5" fmla="*/ 0 60000 65536"/>
                <a:gd name="T6" fmla="*/ 0 w 4"/>
                <a:gd name="T7" fmla="*/ 0 h 238"/>
                <a:gd name="T8" fmla="*/ 4 w 4"/>
                <a:gd name="T9" fmla="*/ 238 h 238"/>
              </a:gdLst>
              <a:ahLst/>
              <a:cxnLst>
                <a:cxn ang="T4">
                  <a:pos x="T0" y="T1"/>
                </a:cxn>
                <a:cxn ang="T5">
                  <a:pos x="T2" y="T3"/>
                </a:cxn>
              </a:cxnLst>
              <a:rect l="T6" t="T7" r="T8" b="T9"/>
              <a:pathLst>
                <a:path w="4" h="238">
                  <a:moveTo>
                    <a:pt x="0" y="0"/>
                  </a:moveTo>
                  <a:lnTo>
                    <a:pt x="4" y="23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273" name="Rectangle 69"/>
            <p:cNvSpPr>
              <a:spLocks noChangeArrowheads="1"/>
            </p:cNvSpPr>
            <p:nvPr/>
          </p:nvSpPr>
          <p:spPr bwMode="auto">
            <a:xfrm>
              <a:off x="4217" y="678"/>
              <a:ext cx="484"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3 </a:t>
              </a:r>
            </a:p>
          </p:txBody>
        </p:sp>
        <p:sp>
          <p:nvSpPr>
            <p:cNvPr id="53274" name="Rectangle 70"/>
            <p:cNvSpPr>
              <a:spLocks noChangeArrowheads="1"/>
            </p:cNvSpPr>
            <p:nvPr/>
          </p:nvSpPr>
          <p:spPr bwMode="auto">
            <a:xfrm>
              <a:off x="4217" y="1350"/>
              <a:ext cx="484"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0 </a:t>
              </a:r>
            </a:p>
          </p:txBody>
        </p:sp>
        <p:sp>
          <p:nvSpPr>
            <p:cNvPr id="53275" name="Rectangle 71"/>
            <p:cNvSpPr>
              <a:spLocks noChangeArrowheads="1"/>
            </p:cNvSpPr>
            <p:nvPr/>
          </p:nvSpPr>
          <p:spPr bwMode="auto">
            <a:xfrm>
              <a:off x="4217" y="1014"/>
              <a:ext cx="484"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  </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53276" name="Line 72"/>
            <p:cNvSpPr>
              <a:spLocks noChangeShapeType="1"/>
            </p:cNvSpPr>
            <p:nvPr/>
          </p:nvSpPr>
          <p:spPr bwMode="auto">
            <a:xfrm>
              <a:off x="4459" y="68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277" name="Line 73"/>
            <p:cNvSpPr>
              <a:spLocks noChangeShapeType="1"/>
            </p:cNvSpPr>
            <p:nvPr/>
          </p:nvSpPr>
          <p:spPr bwMode="auto">
            <a:xfrm>
              <a:off x="4459" y="135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278" name="Line 74"/>
            <p:cNvSpPr>
              <a:spLocks noChangeShapeType="1"/>
            </p:cNvSpPr>
            <p:nvPr/>
          </p:nvSpPr>
          <p:spPr bwMode="auto">
            <a:xfrm>
              <a:off x="4459" y="10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279" name="Rectangle 75"/>
            <p:cNvSpPr>
              <a:spLocks noChangeArrowheads="1"/>
            </p:cNvSpPr>
            <p:nvPr/>
          </p:nvSpPr>
          <p:spPr bwMode="auto">
            <a:xfrm>
              <a:off x="4217" y="344"/>
              <a:ext cx="484"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  </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53280" name="Line 76"/>
            <p:cNvSpPr>
              <a:spLocks noChangeShapeType="1"/>
            </p:cNvSpPr>
            <p:nvPr/>
          </p:nvSpPr>
          <p:spPr bwMode="auto">
            <a:xfrm>
              <a:off x="4459" y="344"/>
              <a:ext cx="0" cy="2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281" name="Line 77"/>
            <p:cNvSpPr>
              <a:spLocks noChangeShapeType="1"/>
            </p:cNvSpPr>
            <p:nvPr/>
          </p:nvSpPr>
          <p:spPr bwMode="auto">
            <a:xfrm>
              <a:off x="3829" y="2456"/>
              <a:ext cx="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282" name="Line 78"/>
            <p:cNvSpPr>
              <a:spLocks noChangeShapeType="1"/>
            </p:cNvSpPr>
            <p:nvPr/>
          </p:nvSpPr>
          <p:spPr bwMode="auto">
            <a:xfrm>
              <a:off x="3829" y="2120"/>
              <a:ext cx="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283" name="Line 79"/>
            <p:cNvSpPr>
              <a:spLocks noChangeShapeType="1"/>
            </p:cNvSpPr>
            <p:nvPr/>
          </p:nvSpPr>
          <p:spPr bwMode="auto">
            <a:xfrm>
              <a:off x="4556" y="2101"/>
              <a:ext cx="3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284" name="Line 80"/>
            <p:cNvSpPr>
              <a:spLocks noChangeShapeType="1"/>
            </p:cNvSpPr>
            <p:nvPr/>
          </p:nvSpPr>
          <p:spPr bwMode="auto">
            <a:xfrm>
              <a:off x="3829" y="1784"/>
              <a:ext cx="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285" name="Line 81"/>
            <p:cNvSpPr>
              <a:spLocks noChangeShapeType="1"/>
            </p:cNvSpPr>
            <p:nvPr/>
          </p:nvSpPr>
          <p:spPr bwMode="auto">
            <a:xfrm>
              <a:off x="3829" y="1496"/>
              <a:ext cx="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286" name="Line 82"/>
            <p:cNvSpPr>
              <a:spLocks noChangeShapeType="1"/>
            </p:cNvSpPr>
            <p:nvPr/>
          </p:nvSpPr>
          <p:spPr bwMode="auto">
            <a:xfrm>
              <a:off x="3829" y="1160"/>
              <a:ext cx="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287" name="Line 83"/>
            <p:cNvSpPr>
              <a:spLocks noChangeShapeType="1"/>
            </p:cNvSpPr>
            <p:nvPr/>
          </p:nvSpPr>
          <p:spPr bwMode="auto">
            <a:xfrm>
              <a:off x="3829" y="488"/>
              <a:ext cx="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288" name="Line 84"/>
            <p:cNvSpPr>
              <a:spLocks noChangeShapeType="1"/>
            </p:cNvSpPr>
            <p:nvPr/>
          </p:nvSpPr>
          <p:spPr bwMode="auto">
            <a:xfrm>
              <a:off x="3829" y="824"/>
              <a:ext cx="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289" name="Line 85"/>
            <p:cNvSpPr>
              <a:spLocks noChangeShapeType="1"/>
            </p:cNvSpPr>
            <p:nvPr/>
          </p:nvSpPr>
          <p:spPr bwMode="auto">
            <a:xfrm>
              <a:off x="3345" y="2216"/>
              <a:ext cx="5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290" name="Line 86"/>
            <p:cNvSpPr>
              <a:spLocks noChangeShapeType="1"/>
            </p:cNvSpPr>
            <p:nvPr/>
          </p:nvSpPr>
          <p:spPr bwMode="auto">
            <a:xfrm>
              <a:off x="3345" y="1928"/>
              <a:ext cx="5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291" name="Line 87"/>
            <p:cNvSpPr>
              <a:spLocks noChangeShapeType="1"/>
            </p:cNvSpPr>
            <p:nvPr/>
          </p:nvSpPr>
          <p:spPr bwMode="auto">
            <a:xfrm>
              <a:off x="3345" y="1592"/>
              <a:ext cx="5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292" name="Rectangle 88"/>
            <p:cNvSpPr>
              <a:spLocks noChangeArrowheads="1"/>
            </p:cNvSpPr>
            <p:nvPr/>
          </p:nvSpPr>
          <p:spPr bwMode="auto">
            <a:xfrm>
              <a:off x="4943" y="1352"/>
              <a:ext cx="436"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293" name="Freeform 89"/>
            <p:cNvSpPr>
              <a:spLocks/>
            </p:cNvSpPr>
            <p:nvPr/>
          </p:nvSpPr>
          <p:spPr bwMode="auto">
            <a:xfrm>
              <a:off x="5135" y="1361"/>
              <a:ext cx="2" cy="247"/>
            </a:xfrm>
            <a:custGeom>
              <a:avLst/>
              <a:gdLst>
                <a:gd name="T0" fmla="*/ 2 w 2"/>
                <a:gd name="T1" fmla="*/ 0 h 247"/>
                <a:gd name="T2" fmla="*/ 0 w 2"/>
                <a:gd name="T3" fmla="*/ 247 h 247"/>
                <a:gd name="T4" fmla="*/ 0 60000 65536"/>
                <a:gd name="T5" fmla="*/ 0 60000 65536"/>
                <a:gd name="T6" fmla="*/ 0 w 2"/>
                <a:gd name="T7" fmla="*/ 0 h 247"/>
                <a:gd name="T8" fmla="*/ 2 w 2"/>
                <a:gd name="T9" fmla="*/ 247 h 247"/>
              </a:gdLst>
              <a:ahLst/>
              <a:cxnLst>
                <a:cxn ang="T4">
                  <a:pos x="T0" y="T1"/>
                </a:cxn>
                <a:cxn ang="T5">
                  <a:pos x="T2" y="T3"/>
                </a:cxn>
              </a:cxnLst>
              <a:rect l="T6" t="T7" r="T8" b="T9"/>
              <a:pathLst>
                <a:path w="2" h="247">
                  <a:moveTo>
                    <a:pt x="2" y="0"/>
                  </a:moveTo>
                  <a:lnTo>
                    <a:pt x="0" y="247"/>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294" name="Line 90"/>
            <p:cNvSpPr>
              <a:spLocks noChangeShapeType="1"/>
            </p:cNvSpPr>
            <p:nvPr/>
          </p:nvSpPr>
          <p:spPr bwMode="auto">
            <a:xfrm>
              <a:off x="4556" y="1457"/>
              <a:ext cx="3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396891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181027" y="283031"/>
            <a:ext cx="8610600"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just">
              <a:lnSpc>
                <a:spcPct val="110000"/>
              </a:lnSpc>
            </a:pP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void BFS(Graph g, </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int</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v, bool* visited)</a:t>
            </a:r>
          </a:p>
          <a:p>
            <a:pPr algn="just">
              <a:lnSpc>
                <a:spcPct val="110000"/>
              </a:lnSpc>
            </a:pP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a:t>
            </a:r>
            <a:r>
              <a:rPr lang="zh-CN" altLang="en-US" u="none" dirty="0">
                <a:solidFill>
                  <a:schemeClr val="tx1"/>
                </a:solidFill>
                <a:latin typeface="Times New Roman" panose="02020603050405020304" pitchFamily="18" charset="0"/>
                <a:ea typeface="仿宋_GB2312" pitchFamily="49" charset="-122"/>
                <a:cs typeface="Times New Roman" panose="02020603050405020304" pitchFamily="18" charset="0"/>
              </a:rPr>
              <a:t> </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ENode</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&lt;T&gt; *w</a:t>
            </a:r>
            <a:r>
              <a:rPr lang="zh-CN" altLang="en-US" u="none" dirty="0">
                <a:solidFill>
                  <a:schemeClr val="tx1"/>
                </a:solidFill>
                <a:latin typeface="Times New Roman" panose="02020603050405020304" pitchFamily="18" charset="0"/>
                <a:ea typeface="仿宋_GB2312" pitchFamily="49" charset="-122"/>
                <a:cs typeface="Times New Roman" panose="02020603050405020304" pitchFamily="18" charset="0"/>
              </a:rPr>
              <a:t>； </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T u;</a:t>
            </a:r>
            <a:endParaRPr lang="zh-CN" altLang="en-US" u="none" dirty="0">
              <a:solidFill>
                <a:schemeClr val="tx1"/>
              </a:solidFill>
              <a:latin typeface="Times New Roman" panose="02020603050405020304" pitchFamily="18" charset="0"/>
              <a:ea typeface="仿宋_GB2312" pitchFamily="49" charset="-122"/>
              <a:cs typeface="Times New Roman" panose="02020603050405020304" pitchFamily="18" charset="0"/>
            </a:endParaRPr>
          </a:p>
          <a:p>
            <a:pPr algn="just">
              <a:lnSpc>
                <a:spcPct val="110000"/>
              </a:lnSpc>
            </a:pPr>
            <a:r>
              <a:rPr lang="zh-CN" altLang="en-US" u="none" dirty="0">
                <a:solidFill>
                  <a:schemeClr val="tx1"/>
                </a:solidFill>
                <a:latin typeface="Times New Roman" panose="02020603050405020304" pitchFamily="18" charset="0"/>
                <a:ea typeface="仿宋_GB2312" pitchFamily="49" charset="-122"/>
                <a:cs typeface="Times New Roman" panose="02020603050405020304" pitchFamily="18" charset="0"/>
              </a:rPr>
              <a:t>   </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Queue q;</a:t>
            </a:r>
          </a:p>
          <a:p>
            <a:pPr algn="just">
              <a:lnSpc>
                <a:spcPct val="110000"/>
              </a:lnSpc>
            </a:pP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visited[v]=TRUE;</a:t>
            </a:r>
          </a:p>
          <a:p>
            <a:pPr algn="just">
              <a:lnSpc>
                <a:spcPct val="110000"/>
              </a:lnSpc>
            </a:pP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printf</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(“%d ”, v);</a:t>
            </a:r>
          </a:p>
          <a:p>
            <a:pPr algn="just">
              <a:lnSpc>
                <a:spcPct val="110000"/>
              </a:lnSpc>
            </a:pP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Append(&amp;q, v);</a:t>
            </a:r>
          </a:p>
          <a:p>
            <a:pPr algn="just">
              <a:lnSpc>
                <a:spcPct val="110000"/>
              </a:lnSpc>
            </a:pP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while (! </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IsEmpty</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(q))</a:t>
            </a:r>
          </a:p>
          <a:p>
            <a:pPr algn="just">
              <a:lnSpc>
                <a:spcPct val="110000"/>
              </a:lnSpc>
            </a:pP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  </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QueueFront</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(q, &amp;u); Serve(&amp;q);</a:t>
            </a:r>
          </a:p>
          <a:p>
            <a:pPr algn="just">
              <a:lnSpc>
                <a:spcPct val="110000"/>
              </a:lnSpc>
            </a:pP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for (w=</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g.A</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[v];</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w;w</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=w-&gt;</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NextArc</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a:t>
            </a:r>
          </a:p>
          <a:p>
            <a:pPr algn="just">
              <a:lnSpc>
                <a:spcPct val="110000"/>
              </a:lnSpc>
            </a:pP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if (!visited[w-&gt;</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AdjVex</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a:t>
            </a:r>
          </a:p>
          <a:p>
            <a:pPr algn="just">
              <a:lnSpc>
                <a:spcPct val="110000"/>
              </a:lnSpc>
            </a:pP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{visited[w-&gt;</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AdjVex</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]=TRUE;</a:t>
            </a:r>
          </a:p>
          <a:p>
            <a:pPr algn="just">
              <a:lnSpc>
                <a:spcPct val="110000"/>
              </a:lnSpc>
            </a:pP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printf</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(“%d ”, w-&gt;</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AdjVex</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a:t>
            </a:r>
          </a:p>
          <a:p>
            <a:pPr algn="just">
              <a:lnSpc>
                <a:spcPct val="110000"/>
              </a:lnSpc>
            </a:pP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Append(&amp;</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q,w</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-&gt;</a:t>
            </a:r>
            <a:r>
              <a:rPr lang="en-US" altLang="zh-CN" u="none" dirty="0" err="1">
                <a:solidFill>
                  <a:schemeClr val="tx1"/>
                </a:solidFill>
                <a:latin typeface="Times New Roman" panose="02020603050405020304" pitchFamily="18" charset="0"/>
                <a:ea typeface="仿宋_GB2312" pitchFamily="49" charset="-122"/>
                <a:cs typeface="Times New Roman" panose="02020603050405020304" pitchFamily="18" charset="0"/>
              </a:rPr>
              <a:t>AdjVex</a:t>
            </a: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a:t>
            </a:r>
          </a:p>
          <a:p>
            <a:pPr algn="just">
              <a:lnSpc>
                <a:spcPct val="110000"/>
              </a:lnSpc>
            </a:pP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   }</a:t>
            </a:r>
          </a:p>
          <a:p>
            <a:pPr algn="just">
              <a:lnSpc>
                <a:spcPct val="110000"/>
              </a:lnSpc>
            </a:pPr>
            <a:r>
              <a:rPr lang="en-US" altLang="zh-CN" u="none" dirty="0">
                <a:solidFill>
                  <a:schemeClr val="tx1"/>
                </a:solidFill>
                <a:latin typeface="Times New Roman" panose="02020603050405020304" pitchFamily="18" charset="0"/>
                <a:ea typeface="仿宋_GB2312" pitchFamily="49" charset="-122"/>
                <a:cs typeface="Times New Roman" panose="02020603050405020304" pitchFamily="18" charset="0"/>
              </a:rPr>
              <a:t>}</a:t>
            </a:r>
          </a:p>
        </p:txBody>
      </p:sp>
      <p:sp>
        <p:nvSpPr>
          <p:cNvPr id="54275" name="Rectangle 66"/>
          <p:cNvSpPr>
            <a:spLocks noChangeArrowheads="1"/>
          </p:cNvSpPr>
          <p:nvPr/>
        </p:nvSpPr>
        <p:spPr bwMode="auto">
          <a:xfrm>
            <a:off x="7104063" y="109539"/>
            <a:ext cx="461962" cy="37117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14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01</a:t>
            </a:r>
          </a:p>
          <a:p>
            <a:pPr algn="l">
              <a:lnSpc>
                <a:spcPct val="14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a:p>
            <a:pPr algn="l">
              <a:lnSpc>
                <a:spcPct val="14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p>
          <a:p>
            <a:pPr algn="l">
              <a:lnSpc>
                <a:spcPct val="14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a:p>
            <a:pPr algn="l">
              <a:lnSpc>
                <a:spcPct val="14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a:p>
            <a:pPr algn="l">
              <a:lnSpc>
                <a:spcPct val="14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grpSp>
        <p:nvGrpSpPr>
          <p:cNvPr id="54276" name="Group 67"/>
          <p:cNvGrpSpPr>
            <a:grpSpLocks/>
          </p:cNvGrpSpPr>
          <p:nvPr/>
        </p:nvGrpSpPr>
        <p:grpSpPr bwMode="auto">
          <a:xfrm>
            <a:off x="7524751" y="188914"/>
            <a:ext cx="3228975" cy="3608387"/>
            <a:chOff x="3345" y="296"/>
            <a:chExt cx="2034" cy="2273"/>
          </a:xfrm>
        </p:grpSpPr>
        <p:sp>
          <p:nvSpPr>
            <p:cNvPr id="54297" name="Rectangle 68"/>
            <p:cNvSpPr>
              <a:spLocks noChangeArrowheads="1"/>
            </p:cNvSpPr>
            <p:nvPr/>
          </p:nvSpPr>
          <p:spPr bwMode="auto">
            <a:xfrm>
              <a:off x="4943" y="2312"/>
              <a:ext cx="436"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  </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4298" name="Freeform 69"/>
            <p:cNvSpPr>
              <a:spLocks/>
            </p:cNvSpPr>
            <p:nvPr/>
          </p:nvSpPr>
          <p:spPr bwMode="auto">
            <a:xfrm>
              <a:off x="5135" y="2312"/>
              <a:ext cx="2" cy="257"/>
            </a:xfrm>
            <a:custGeom>
              <a:avLst/>
              <a:gdLst>
                <a:gd name="T0" fmla="*/ 2 w 2"/>
                <a:gd name="T1" fmla="*/ 0 h 257"/>
                <a:gd name="T2" fmla="*/ 0 w 2"/>
                <a:gd name="T3" fmla="*/ 257 h 257"/>
                <a:gd name="T4" fmla="*/ 0 60000 65536"/>
                <a:gd name="T5" fmla="*/ 0 60000 65536"/>
                <a:gd name="T6" fmla="*/ 0 w 2"/>
                <a:gd name="T7" fmla="*/ 0 h 257"/>
                <a:gd name="T8" fmla="*/ 2 w 2"/>
                <a:gd name="T9" fmla="*/ 257 h 257"/>
              </a:gdLst>
              <a:ahLst/>
              <a:cxnLst>
                <a:cxn ang="T4">
                  <a:pos x="T0" y="T1"/>
                </a:cxn>
                <a:cxn ang="T5">
                  <a:pos x="T2" y="T3"/>
                </a:cxn>
              </a:cxnLst>
              <a:rect l="T6" t="T7" r="T8" b="T9"/>
              <a:pathLst>
                <a:path w="2" h="257">
                  <a:moveTo>
                    <a:pt x="2" y="0"/>
                  </a:moveTo>
                  <a:lnTo>
                    <a:pt x="0" y="257"/>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299" name="Rectangle 70"/>
            <p:cNvSpPr>
              <a:spLocks noChangeArrowheads="1"/>
            </p:cNvSpPr>
            <p:nvPr/>
          </p:nvSpPr>
          <p:spPr bwMode="auto">
            <a:xfrm>
              <a:off x="4943" y="680"/>
              <a:ext cx="436"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4300" name="Freeform 71"/>
            <p:cNvSpPr>
              <a:spLocks/>
            </p:cNvSpPr>
            <p:nvPr/>
          </p:nvSpPr>
          <p:spPr bwMode="auto">
            <a:xfrm>
              <a:off x="5135" y="689"/>
              <a:ext cx="2" cy="245"/>
            </a:xfrm>
            <a:custGeom>
              <a:avLst/>
              <a:gdLst>
                <a:gd name="T0" fmla="*/ 2 w 2"/>
                <a:gd name="T1" fmla="*/ 0 h 245"/>
                <a:gd name="T2" fmla="*/ 0 w 2"/>
                <a:gd name="T3" fmla="*/ 245 h 245"/>
                <a:gd name="T4" fmla="*/ 0 60000 65536"/>
                <a:gd name="T5" fmla="*/ 0 60000 65536"/>
                <a:gd name="T6" fmla="*/ 0 w 2"/>
                <a:gd name="T7" fmla="*/ 0 h 245"/>
                <a:gd name="T8" fmla="*/ 2 w 2"/>
                <a:gd name="T9" fmla="*/ 245 h 245"/>
              </a:gdLst>
              <a:ahLst/>
              <a:cxnLst>
                <a:cxn ang="T4">
                  <a:pos x="T0" y="T1"/>
                </a:cxn>
                <a:cxn ang="T5">
                  <a:pos x="T2" y="T3"/>
                </a:cxn>
              </a:cxnLst>
              <a:rect l="T6" t="T7" r="T8" b="T9"/>
              <a:pathLst>
                <a:path w="2" h="245">
                  <a:moveTo>
                    <a:pt x="2" y="0"/>
                  </a:moveTo>
                  <a:lnTo>
                    <a:pt x="0" y="24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301" name="Line 72"/>
            <p:cNvSpPr>
              <a:spLocks noChangeShapeType="1"/>
            </p:cNvSpPr>
            <p:nvPr/>
          </p:nvSpPr>
          <p:spPr bwMode="auto">
            <a:xfrm>
              <a:off x="4556" y="2456"/>
              <a:ext cx="3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302" name="Line 73"/>
            <p:cNvSpPr>
              <a:spLocks noChangeShapeType="1"/>
            </p:cNvSpPr>
            <p:nvPr/>
          </p:nvSpPr>
          <p:spPr bwMode="auto">
            <a:xfrm>
              <a:off x="4556" y="785"/>
              <a:ext cx="3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303" name="Rectangle 74"/>
            <p:cNvSpPr>
              <a:spLocks noChangeArrowheads="1"/>
            </p:cNvSpPr>
            <p:nvPr/>
          </p:nvSpPr>
          <p:spPr bwMode="auto">
            <a:xfrm>
              <a:off x="4217" y="1650"/>
              <a:ext cx="484"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   </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54304" name="Rectangle 75"/>
            <p:cNvSpPr>
              <a:spLocks noChangeArrowheads="1"/>
            </p:cNvSpPr>
            <p:nvPr/>
          </p:nvSpPr>
          <p:spPr bwMode="auto">
            <a:xfrm>
              <a:off x="3345" y="296"/>
              <a:ext cx="581" cy="224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135000"/>
                </a:lnSpc>
              </a:pPr>
              <a:endPar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a:lnSpc>
                  <a:spcPct val="135000"/>
                </a:lnSpc>
              </a:pPr>
              <a:endPar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a:lnSpc>
                  <a:spcPct val="135000"/>
                </a:lnSpc>
              </a:pPr>
              <a:endPar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a:lnSpc>
                  <a:spcPct val="135000"/>
                </a:lnSpc>
              </a:pPr>
              <a:endPar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a:lnSpc>
                  <a:spcPct val="135000"/>
                </a:lnSpc>
              </a:pPr>
              <a:endPar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a:lnSpc>
                  <a:spcPct val="135000"/>
                </a:lnSpc>
              </a:pPr>
              <a:endPar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a:lnSpc>
                  <a:spcPct val="135000"/>
                </a:lnSpc>
              </a:pPr>
              <a:endPar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4305" name="Line 76"/>
            <p:cNvSpPr>
              <a:spLocks noChangeShapeType="1"/>
            </p:cNvSpPr>
            <p:nvPr/>
          </p:nvSpPr>
          <p:spPr bwMode="auto">
            <a:xfrm>
              <a:off x="3345" y="1304"/>
              <a:ext cx="5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306" name="Line 77"/>
            <p:cNvSpPr>
              <a:spLocks noChangeShapeType="1"/>
            </p:cNvSpPr>
            <p:nvPr/>
          </p:nvSpPr>
          <p:spPr bwMode="auto">
            <a:xfrm>
              <a:off x="3345" y="968"/>
              <a:ext cx="5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307" name="Line 78"/>
            <p:cNvSpPr>
              <a:spLocks noChangeShapeType="1"/>
            </p:cNvSpPr>
            <p:nvPr/>
          </p:nvSpPr>
          <p:spPr bwMode="auto">
            <a:xfrm>
              <a:off x="3345" y="632"/>
              <a:ext cx="5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308" name="Line 79"/>
            <p:cNvSpPr>
              <a:spLocks noChangeShapeType="1"/>
            </p:cNvSpPr>
            <p:nvPr/>
          </p:nvSpPr>
          <p:spPr bwMode="auto">
            <a:xfrm>
              <a:off x="4459" y="165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309" name="Rectangle 80"/>
            <p:cNvSpPr>
              <a:spLocks noChangeArrowheads="1"/>
            </p:cNvSpPr>
            <p:nvPr/>
          </p:nvSpPr>
          <p:spPr bwMode="auto">
            <a:xfrm>
              <a:off x="4217" y="2314"/>
              <a:ext cx="484"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 </a:t>
              </a:r>
            </a:p>
          </p:txBody>
        </p:sp>
        <p:sp>
          <p:nvSpPr>
            <p:cNvPr id="54310" name="Freeform 81"/>
            <p:cNvSpPr>
              <a:spLocks/>
            </p:cNvSpPr>
            <p:nvPr/>
          </p:nvSpPr>
          <p:spPr bwMode="auto">
            <a:xfrm>
              <a:off x="4519" y="2314"/>
              <a:ext cx="2" cy="247"/>
            </a:xfrm>
            <a:custGeom>
              <a:avLst/>
              <a:gdLst>
                <a:gd name="T0" fmla="*/ 0 w 2"/>
                <a:gd name="T1" fmla="*/ 0 h 247"/>
                <a:gd name="T2" fmla="*/ 2 w 2"/>
                <a:gd name="T3" fmla="*/ 247 h 247"/>
                <a:gd name="T4" fmla="*/ 0 60000 65536"/>
                <a:gd name="T5" fmla="*/ 0 60000 65536"/>
                <a:gd name="T6" fmla="*/ 0 w 2"/>
                <a:gd name="T7" fmla="*/ 0 h 247"/>
                <a:gd name="T8" fmla="*/ 2 w 2"/>
                <a:gd name="T9" fmla="*/ 247 h 247"/>
              </a:gdLst>
              <a:ahLst/>
              <a:cxnLst>
                <a:cxn ang="T4">
                  <a:pos x="T0" y="T1"/>
                </a:cxn>
                <a:cxn ang="T5">
                  <a:pos x="T2" y="T3"/>
                </a:cxn>
              </a:cxnLst>
              <a:rect l="T6" t="T7" r="T8" b="T9"/>
              <a:pathLst>
                <a:path w="2" h="247">
                  <a:moveTo>
                    <a:pt x="0" y="0"/>
                  </a:moveTo>
                  <a:lnTo>
                    <a:pt x="2" y="247"/>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311" name="Rectangle 82"/>
            <p:cNvSpPr>
              <a:spLocks noChangeArrowheads="1"/>
            </p:cNvSpPr>
            <p:nvPr/>
          </p:nvSpPr>
          <p:spPr bwMode="auto">
            <a:xfrm>
              <a:off x="4943" y="1976"/>
              <a:ext cx="436"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  </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4312" name="Freeform 83"/>
            <p:cNvSpPr>
              <a:spLocks/>
            </p:cNvSpPr>
            <p:nvPr/>
          </p:nvSpPr>
          <p:spPr bwMode="auto">
            <a:xfrm>
              <a:off x="5135" y="1976"/>
              <a:ext cx="2" cy="256"/>
            </a:xfrm>
            <a:custGeom>
              <a:avLst/>
              <a:gdLst>
                <a:gd name="T0" fmla="*/ 2 w 2"/>
                <a:gd name="T1" fmla="*/ 0 h 256"/>
                <a:gd name="T2" fmla="*/ 0 w 2"/>
                <a:gd name="T3" fmla="*/ 256 h 256"/>
                <a:gd name="T4" fmla="*/ 0 60000 65536"/>
                <a:gd name="T5" fmla="*/ 0 60000 65536"/>
                <a:gd name="T6" fmla="*/ 0 w 2"/>
                <a:gd name="T7" fmla="*/ 0 h 256"/>
                <a:gd name="T8" fmla="*/ 2 w 2"/>
                <a:gd name="T9" fmla="*/ 256 h 256"/>
              </a:gdLst>
              <a:ahLst/>
              <a:cxnLst>
                <a:cxn ang="T4">
                  <a:pos x="T0" y="T1"/>
                </a:cxn>
                <a:cxn ang="T5">
                  <a:pos x="T2" y="T3"/>
                </a:cxn>
              </a:cxnLst>
              <a:rect l="T6" t="T7" r="T8" b="T9"/>
              <a:pathLst>
                <a:path w="2" h="256">
                  <a:moveTo>
                    <a:pt x="2" y="0"/>
                  </a:moveTo>
                  <a:lnTo>
                    <a:pt x="0" y="256"/>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313" name="Rectangle 84"/>
            <p:cNvSpPr>
              <a:spLocks noChangeArrowheads="1"/>
            </p:cNvSpPr>
            <p:nvPr/>
          </p:nvSpPr>
          <p:spPr bwMode="auto">
            <a:xfrm>
              <a:off x="4217" y="1986"/>
              <a:ext cx="484"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54314" name="Freeform 85"/>
            <p:cNvSpPr>
              <a:spLocks/>
            </p:cNvSpPr>
            <p:nvPr/>
          </p:nvSpPr>
          <p:spPr bwMode="auto">
            <a:xfrm>
              <a:off x="4459" y="1986"/>
              <a:ext cx="4" cy="238"/>
            </a:xfrm>
            <a:custGeom>
              <a:avLst/>
              <a:gdLst>
                <a:gd name="T0" fmla="*/ 0 w 4"/>
                <a:gd name="T1" fmla="*/ 0 h 238"/>
                <a:gd name="T2" fmla="*/ 4 w 4"/>
                <a:gd name="T3" fmla="*/ 238 h 238"/>
                <a:gd name="T4" fmla="*/ 0 60000 65536"/>
                <a:gd name="T5" fmla="*/ 0 60000 65536"/>
                <a:gd name="T6" fmla="*/ 0 w 4"/>
                <a:gd name="T7" fmla="*/ 0 h 238"/>
                <a:gd name="T8" fmla="*/ 4 w 4"/>
                <a:gd name="T9" fmla="*/ 238 h 238"/>
              </a:gdLst>
              <a:ahLst/>
              <a:cxnLst>
                <a:cxn ang="T4">
                  <a:pos x="T0" y="T1"/>
                </a:cxn>
                <a:cxn ang="T5">
                  <a:pos x="T2" y="T3"/>
                </a:cxn>
              </a:cxnLst>
              <a:rect l="T6" t="T7" r="T8" b="T9"/>
              <a:pathLst>
                <a:path w="4" h="238">
                  <a:moveTo>
                    <a:pt x="0" y="0"/>
                  </a:moveTo>
                  <a:lnTo>
                    <a:pt x="4" y="23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315" name="Rectangle 86"/>
            <p:cNvSpPr>
              <a:spLocks noChangeArrowheads="1"/>
            </p:cNvSpPr>
            <p:nvPr/>
          </p:nvSpPr>
          <p:spPr bwMode="auto">
            <a:xfrm>
              <a:off x="4217" y="678"/>
              <a:ext cx="484"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3 </a:t>
              </a:r>
            </a:p>
          </p:txBody>
        </p:sp>
        <p:sp>
          <p:nvSpPr>
            <p:cNvPr id="54316" name="Rectangle 87"/>
            <p:cNvSpPr>
              <a:spLocks noChangeArrowheads="1"/>
            </p:cNvSpPr>
            <p:nvPr/>
          </p:nvSpPr>
          <p:spPr bwMode="auto">
            <a:xfrm>
              <a:off x="4217" y="1350"/>
              <a:ext cx="484"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0 </a:t>
              </a:r>
            </a:p>
          </p:txBody>
        </p:sp>
        <p:sp>
          <p:nvSpPr>
            <p:cNvPr id="54317" name="Rectangle 88"/>
            <p:cNvSpPr>
              <a:spLocks noChangeArrowheads="1"/>
            </p:cNvSpPr>
            <p:nvPr/>
          </p:nvSpPr>
          <p:spPr bwMode="auto">
            <a:xfrm>
              <a:off x="4217" y="1014"/>
              <a:ext cx="484"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   </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54318" name="Line 89"/>
            <p:cNvSpPr>
              <a:spLocks noChangeShapeType="1"/>
            </p:cNvSpPr>
            <p:nvPr/>
          </p:nvSpPr>
          <p:spPr bwMode="auto">
            <a:xfrm>
              <a:off x="4459" y="68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319" name="Line 90"/>
            <p:cNvSpPr>
              <a:spLocks noChangeShapeType="1"/>
            </p:cNvSpPr>
            <p:nvPr/>
          </p:nvSpPr>
          <p:spPr bwMode="auto">
            <a:xfrm>
              <a:off x="4459" y="135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320" name="Line 91"/>
            <p:cNvSpPr>
              <a:spLocks noChangeShapeType="1"/>
            </p:cNvSpPr>
            <p:nvPr/>
          </p:nvSpPr>
          <p:spPr bwMode="auto">
            <a:xfrm>
              <a:off x="4459" y="10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321" name="Rectangle 92"/>
            <p:cNvSpPr>
              <a:spLocks noChangeArrowheads="1"/>
            </p:cNvSpPr>
            <p:nvPr/>
          </p:nvSpPr>
          <p:spPr bwMode="auto">
            <a:xfrm>
              <a:off x="4217" y="344"/>
              <a:ext cx="484"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   </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54322" name="Line 93"/>
            <p:cNvSpPr>
              <a:spLocks noChangeShapeType="1"/>
            </p:cNvSpPr>
            <p:nvPr/>
          </p:nvSpPr>
          <p:spPr bwMode="auto">
            <a:xfrm>
              <a:off x="4459" y="344"/>
              <a:ext cx="0" cy="2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323" name="Line 94"/>
            <p:cNvSpPr>
              <a:spLocks noChangeShapeType="1"/>
            </p:cNvSpPr>
            <p:nvPr/>
          </p:nvSpPr>
          <p:spPr bwMode="auto">
            <a:xfrm>
              <a:off x="3829" y="2456"/>
              <a:ext cx="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324" name="Line 95"/>
            <p:cNvSpPr>
              <a:spLocks noChangeShapeType="1"/>
            </p:cNvSpPr>
            <p:nvPr/>
          </p:nvSpPr>
          <p:spPr bwMode="auto">
            <a:xfrm>
              <a:off x="3829" y="2120"/>
              <a:ext cx="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325" name="Line 96"/>
            <p:cNvSpPr>
              <a:spLocks noChangeShapeType="1"/>
            </p:cNvSpPr>
            <p:nvPr/>
          </p:nvSpPr>
          <p:spPr bwMode="auto">
            <a:xfrm>
              <a:off x="4556" y="2101"/>
              <a:ext cx="3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326" name="Line 97"/>
            <p:cNvSpPr>
              <a:spLocks noChangeShapeType="1"/>
            </p:cNvSpPr>
            <p:nvPr/>
          </p:nvSpPr>
          <p:spPr bwMode="auto">
            <a:xfrm>
              <a:off x="3829" y="1784"/>
              <a:ext cx="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327" name="Line 98"/>
            <p:cNvSpPr>
              <a:spLocks noChangeShapeType="1"/>
            </p:cNvSpPr>
            <p:nvPr/>
          </p:nvSpPr>
          <p:spPr bwMode="auto">
            <a:xfrm>
              <a:off x="3829" y="1496"/>
              <a:ext cx="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328" name="Line 99"/>
            <p:cNvSpPr>
              <a:spLocks noChangeShapeType="1"/>
            </p:cNvSpPr>
            <p:nvPr/>
          </p:nvSpPr>
          <p:spPr bwMode="auto">
            <a:xfrm>
              <a:off x="3829" y="1160"/>
              <a:ext cx="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329" name="Line 100"/>
            <p:cNvSpPr>
              <a:spLocks noChangeShapeType="1"/>
            </p:cNvSpPr>
            <p:nvPr/>
          </p:nvSpPr>
          <p:spPr bwMode="auto">
            <a:xfrm>
              <a:off x="3829" y="488"/>
              <a:ext cx="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330" name="Line 101"/>
            <p:cNvSpPr>
              <a:spLocks noChangeShapeType="1"/>
            </p:cNvSpPr>
            <p:nvPr/>
          </p:nvSpPr>
          <p:spPr bwMode="auto">
            <a:xfrm>
              <a:off x="3829" y="824"/>
              <a:ext cx="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331" name="Line 102"/>
            <p:cNvSpPr>
              <a:spLocks noChangeShapeType="1"/>
            </p:cNvSpPr>
            <p:nvPr/>
          </p:nvSpPr>
          <p:spPr bwMode="auto">
            <a:xfrm>
              <a:off x="3345" y="2216"/>
              <a:ext cx="5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332" name="Line 103"/>
            <p:cNvSpPr>
              <a:spLocks noChangeShapeType="1"/>
            </p:cNvSpPr>
            <p:nvPr/>
          </p:nvSpPr>
          <p:spPr bwMode="auto">
            <a:xfrm>
              <a:off x="3345" y="1928"/>
              <a:ext cx="5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333" name="Line 104"/>
            <p:cNvSpPr>
              <a:spLocks noChangeShapeType="1"/>
            </p:cNvSpPr>
            <p:nvPr/>
          </p:nvSpPr>
          <p:spPr bwMode="auto">
            <a:xfrm>
              <a:off x="3345" y="1592"/>
              <a:ext cx="5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334" name="Rectangle 105"/>
            <p:cNvSpPr>
              <a:spLocks noChangeArrowheads="1"/>
            </p:cNvSpPr>
            <p:nvPr/>
          </p:nvSpPr>
          <p:spPr bwMode="auto">
            <a:xfrm>
              <a:off x="4943" y="1352"/>
              <a:ext cx="436"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80000"/>
                </a:lnSpc>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4335" name="Freeform 106"/>
            <p:cNvSpPr>
              <a:spLocks/>
            </p:cNvSpPr>
            <p:nvPr/>
          </p:nvSpPr>
          <p:spPr bwMode="auto">
            <a:xfrm>
              <a:off x="5135" y="1361"/>
              <a:ext cx="2" cy="247"/>
            </a:xfrm>
            <a:custGeom>
              <a:avLst/>
              <a:gdLst>
                <a:gd name="T0" fmla="*/ 2 w 2"/>
                <a:gd name="T1" fmla="*/ 0 h 247"/>
                <a:gd name="T2" fmla="*/ 0 w 2"/>
                <a:gd name="T3" fmla="*/ 247 h 247"/>
                <a:gd name="T4" fmla="*/ 0 60000 65536"/>
                <a:gd name="T5" fmla="*/ 0 60000 65536"/>
                <a:gd name="T6" fmla="*/ 0 w 2"/>
                <a:gd name="T7" fmla="*/ 0 h 247"/>
                <a:gd name="T8" fmla="*/ 2 w 2"/>
                <a:gd name="T9" fmla="*/ 247 h 247"/>
              </a:gdLst>
              <a:ahLst/>
              <a:cxnLst>
                <a:cxn ang="T4">
                  <a:pos x="T0" y="T1"/>
                </a:cxn>
                <a:cxn ang="T5">
                  <a:pos x="T2" y="T3"/>
                </a:cxn>
              </a:cxnLst>
              <a:rect l="T6" t="T7" r="T8" b="T9"/>
              <a:pathLst>
                <a:path w="2" h="247">
                  <a:moveTo>
                    <a:pt x="2" y="0"/>
                  </a:moveTo>
                  <a:lnTo>
                    <a:pt x="0" y="247"/>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336" name="Line 107"/>
            <p:cNvSpPr>
              <a:spLocks noChangeShapeType="1"/>
            </p:cNvSpPr>
            <p:nvPr/>
          </p:nvSpPr>
          <p:spPr bwMode="auto">
            <a:xfrm>
              <a:off x="4556" y="1457"/>
              <a:ext cx="3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54277" name="Group 108"/>
          <p:cNvGrpSpPr>
            <a:grpSpLocks/>
          </p:cNvGrpSpPr>
          <p:nvPr/>
        </p:nvGrpSpPr>
        <p:grpSpPr bwMode="auto">
          <a:xfrm>
            <a:off x="6707189" y="4497388"/>
            <a:ext cx="3997325" cy="1524000"/>
            <a:chOff x="480" y="288"/>
            <a:chExt cx="2518" cy="960"/>
          </a:xfrm>
        </p:grpSpPr>
        <p:sp>
          <p:nvSpPr>
            <p:cNvPr id="54278" name="Oval 109"/>
            <p:cNvSpPr>
              <a:spLocks noChangeArrowheads="1"/>
            </p:cNvSpPr>
            <p:nvPr/>
          </p:nvSpPr>
          <p:spPr bwMode="auto">
            <a:xfrm>
              <a:off x="480" y="624"/>
              <a:ext cx="291" cy="288"/>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grpSp>
          <p:nvGrpSpPr>
            <p:cNvPr id="54279" name="Group 110"/>
            <p:cNvGrpSpPr>
              <a:grpSpLocks/>
            </p:cNvGrpSpPr>
            <p:nvPr/>
          </p:nvGrpSpPr>
          <p:grpSpPr bwMode="auto">
            <a:xfrm>
              <a:off x="722" y="288"/>
              <a:ext cx="2276" cy="960"/>
              <a:chOff x="722" y="288"/>
              <a:chExt cx="2276" cy="960"/>
            </a:xfrm>
          </p:grpSpPr>
          <p:sp>
            <p:nvSpPr>
              <p:cNvPr id="54280" name="Oval 111"/>
              <p:cNvSpPr>
                <a:spLocks noChangeArrowheads="1"/>
              </p:cNvSpPr>
              <p:nvPr/>
            </p:nvSpPr>
            <p:spPr bwMode="auto">
              <a:xfrm>
                <a:off x="1933" y="288"/>
                <a:ext cx="290" cy="288"/>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54281" name="Oval 112"/>
              <p:cNvSpPr>
                <a:spLocks noChangeArrowheads="1"/>
              </p:cNvSpPr>
              <p:nvPr/>
            </p:nvSpPr>
            <p:spPr bwMode="auto">
              <a:xfrm>
                <a:off x="1158" y="288"/>
                <a:ext cx="290" cy="288"/>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54282" name="Oval 113"/>
              <p:cNvSpPr>
                <a:spLocks noChangeArrowheads="1"/>
              </p:cNvSpPr>
              <p:nvPr/>
            </p:nvSpPr>
            <p:spPr bwMode="auto">
              <a:xfrm>
                <a:off x="1933" y="960"/>
                <a:ext cx="290" cy="288"/>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54283" name="Line 114"/>
              <p:cNvSpPr>
                <a:spLocks noChangeShapeType="1"/>
              </p:cNvSpPr>
              <p:nvPr/>
            </p:nvSpPr>
            <p:spPr bwMode="auto">
              <a:xfrm flipV="1">
                <a:off x="1303" y="576"/>
                <a:ext cx="0" cy="40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284" name="Line 115"/>
              <p:cNvSpPr>
                <a:spLocks noChangeShapeType="1"/>
              </p:cNvSpPr>
              <p:nvPr/>
            </p:nvSpPr>
            <p:spPr bwMode="auto">
              <a:xfrm>
                <a:off x="2078" y="576"/>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285" name="Oval 116"/>
              <p:cNvSpPr>
                <a:spLocks noChangeArrowheads="1"/>
              </p:cNvSpPr>
              <p:nvPr/>
            </p:nvSpPr>
            <p:spPr bwMode="auto">
              <a:xfrm>
                <a:off x="2707" y="288"/>
                <a:ext cx="291" cy="288"/>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54286" name="Oval 117"/>
              <p:cNvSpPr>
                <a:spLocks noChangeArrowheads="1"/>
              </p:cNvSpPr>
              <p:nvPr/>
            </p:nvSpPr>
            <p:spPr bwMode="auto">
              <a:xfrm>
                <a:off x="2707" y="960"/>
                <a:ext cx="291" cy="288"/>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54287" name="Line 118"/>
              <p:cNvSpPr>
                <a:spLocks noChangeShapeType="1"/>
              </p:cNvSpPr>
              <p:nvPr/>
            </p:nvSpPr>
            <p:spPr bwMode="auto">
              <a:xfrm flipV="1">
                <a:off x="2853" y="576"/>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288" name="Oval 119"/>
              <p:cNvSpPr>
                <a:spLocks noChangeArrowheads="1"/>
              </p:cNvSpPr>
              <p:nvPr/>
            </p:nvSpPr>
            <p:spPr bwMode="auto">
              <a:xfrm>
                <a:off x="1158" y="960"/>
                <a:ext cx="290" cy="288"/>
              </a:xfrm>
              <a:prstGeom prst="ellipse">
                <a:avLst/>
              </a:prstGeom>
              <a:solidFill>
                <a:srgbClr val="000066"/>
              </a:solidFill>
              <a:ln w="9525">
                <a:solidFill>
                  <a:schemeClr val="tx1"/>
                </a:solidFill>
                <a:round/>
                <a:headEnd/>
                <a:tailEnd/>
              </a:ln>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54289" name="Line 120"/>
              <p:cNvSpPr>
                <a:spLocks noChangeShapeType="1"/>
              </p:cNvSpPr>
              <p:nvPr/>
            </p:nvSpPr>
            <p:spPr bwMode="auto">
              <a:xfrm flipH="1">
                <a:off x="2223" y="432"/>
                <a:ext cx="4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290" name="Line 121"/>
              <p:cNvSpPr>
                <a:spLocks noChangeShapeType="1"/>
              </p:cNvSpPr>
              <p:nvPr/>
            </p:nvSpPr>
            <p:spPr bwMode="auto">
              <a:xfrm flipV="1">
                <a:off x="2175" y="528"/>
                <a:ext cx="581"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291" name="Line 122"/>
              <p:cNvSpPr>
                <a:spLocks noChangeShapeType="1"/>
              </p:cNvSpPr>
              <p:nvPr/>
            </p:nvSpPr>
            <p:spPr bwMode="auto">
              <a:xfrm>
                <a:off x="2154" y="527"/>
                <a:ext cx="622" cy="4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292" name="Line 123"/>
              <p:cNvSpPr>
                <a:spLocks noChangeShapeType="1"/>
              </p:cNvSpPr>
              <p:nvPr/>
            </p:nvSpPr>
            <p:spPr bwMode="auto">
              <a:xfrm>
                <a:off x="2223" y="1104"/>
                <a:ext cx="4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293" name="Line 124"/>
              <p:cNvSpPr>
                <a:spLocks noChangeShapeType="1"/>
              </p:cNvSpPr>
              <p:nvPr/>
            </p:nvSpPr>
            <p:spPr bwMode="auto">
              <a:xfrm>
                <a:off x="1448" y="432"/>
                <a:ext cx="48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294" name="Line 125"/>
              <p:cNvSpPr>
                <a:spLocks noChangeShapeType="1"/>
              </p:cNvSpPr>
              <p:nvPr/>
            </p:nvSpPr>
            <p:spPr bwMode="auto">
              <a:xfrm flipV="1">
                <a:off x="722" y="480"/>
                <a:ext cx="43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295" name="Line 126"/>
              <p:cNvSpPr>
                <a:spLocks noChangeShapeType="1"/>
              </p:cNvSpPr>
              <p:nvPr/>
            </p:nvSpPr>
            <p:spPr bwMode="auto">
              <a:xfrm>
                <a:off x="722" y="864"/>
                <a:ext cx="43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296" name="Line 127"/>
              <p:cNvSpPr>
                <a:spLocks noChangeShapeType="1"/>
              </p:cNvSpPr>
              <p:nvPr/>
            </p:nvSpPr>
            <p:spPr bwMode="auto">
              <a:xfrm>
                <a:off x="1448" y="1104"/>
                <a:ext cx="48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2596135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03761" y="312718"/>
            <a:ext cx="11388436" cy="659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110000"/>
              </a:lnSpc>
            </a:pP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BFS</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算法的特点：</a:t>
            </a:r>
          </a:p>
          <a:p>
            <a:pPr algn="l">
              <a:lnSpc>
                <a:spcPct val="110000"/>
              </a:lnSpc>
            </a:pP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1</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、每个顶点进出队列各一次。</a:t>
            </a:r>
          </a:p>
          <a:p>
            <a:pPr algn="l">
              <a:lnSpc>
                <a:spcPct val="110000"/>
              </a:lnSpc>
            </a:pPr>
            <a:endPar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endParaRPr>
          </a:p>
          <a:p>
            <a:pPr algn="l">
              <a:lnSpc>
                <a:spcPct val="110000"/>
              </a:lnSpc>
            </a:pP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2</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、对于每个出队的顶点，都要检查其所有的邻接点，对于无向图每条边被检查</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2</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次。</a:t>
            </a:r>
          </a:p>
          <a:p>
            <a:pPr algn="l">
              <a:lnSpc>
                <a:spcPct val="110000"/>
              </a:lnSpc>
            </a:pPr>
            <a:endPar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endParaRPr>
          </a:p>
          <a:p>
            <a:pPr algn="l">
              <a:lnSpc>
                <a:spcPct val="110000"/>
              </a:lnSpc>
            </a:pP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3</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n</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个顶点，</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e</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条边的图采用邻接表存储，</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BFS</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算法的时间为</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O(</a:t>
            </a:r>
            <a:r>
              <a:rPr lang="en-US" altLang="zh-CN" sz="2800" u="none" dirty="0" err="1">
                <a:solidFill>
                  <a:schemeClr val="tx1"/>
                </a:solidFill>
                <a:latin typeface="Times New Roman" panose="02020603050405020304" pitchFamily="18" charset="0"/>
                <a:ea typeface="仿宋_GB2312" pitchFamily="49" charset="-122"/>
                <a:cs typeface="Times New Roman" panose="02020603050405020304" pitchFamily="18" charset="0"/>
              </a:rPr>
              <a:t>n+e</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而采用邻接矩阵表示，时间为</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O(n</a:t>
            </a:r>
            <a:r>
              <a:rPr lang="en-US" altLang="zh-CN" sz="2800" u="none" baseline="30000" dirty="0">
                <a:solidFill>
                  <a:schemeClr val="tx1"/>
                </a:solidFill>
                <a:latin typeface="Times New Roman" panose="02020603050405020304" pitchFamily="18" charset="0"/>
                <a:ea typeface="仿宋_GB2312" pitchFamily="49" charset="-122"/>
                <a:cs typeface="Times New Roman" panose="02020603050405020304" pitchFamily="18" charset="0"/>
              </a:rPr>
              <a:t>2</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a:t>
            </a:r>
          </a:p>
          <a:p>
            <a:pPr algn="l">
              <a:lnSpc>
                <a:spcPct val="110000"/>
              </a:lnSpc>
            </a:pPr>
            <a:endPar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endParaRPr>
          </a:p>
          <a:p>
            <a:pPr algn="l">
              <a:lnSpc>
                <a:spcPct val="120000"/>
              </a:lnSpc>
              <a:spcBef>
                <a:spcPct val="50000"/>
              </a:spcBef>
            </a:pP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       如同二叉树的遍历算法，图的</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DFS</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和</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BFS</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算法是最重要、最基本的算法，许多有关图的算法都可以对它们稍加修改得到。例如，求无向图的连通分量、有向图的强连通分量、生成树</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森林</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等。</a:t>
            </a:r>
          </a:p>
          <a:p>
            <a:pPr algn="l">
              <a:lnSpc>
                <a:spcPct val="110000"/>
              </a:lnSpc>
            </a:pPr>
            <a:endPar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endParaRPr>
          </a:p>
        </p:txBody>
      </p:sp>
    </p:spTree>
    <p:extLst>
      <p:ext uri="{BB962C8B-B14F-4D97-AF65-F5344CB8AC3E}">
        <p14:creationId xmlns:p14="http://schemas.microsoft.com/office/powerpoint/2010/main" val="1298924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19081" y="1605723"/>
            <a:ext cx="5747218" cy="3586858"/>
            <a:chOff x="5631653" y="2781380"/>
            <a:chExt cx="5747218" cy="3586858"/>
          </a:xfrm>
        </p:grpSpPr>
        <p:sp>
          <p:nvSpPr>
            <p:cNvPr id="5" name="椭圆 4"/>
            <p:cNvSpPr/>
            <p:nvPr/>
          </p:nvSpPr>
          <p:spPr>
            <a:xfrm>
              <a:off x="5631653" y="426710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sp>
          <p:nvSpPr>
            <p:cNvPr id="6" name="椭圆 5"/>
            <p:cNvSpPr/>
            <p:nvPr/>
          </p:nvSpPr>
          <p:spPr>
            <a:xfrm>
              <a:off x="6520323" y="279666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sp>
          <p:nvSpPr>
            <p:cNvPr id="7" name="椭圆 6"/>
            <p:cNvSpPr/>
            <p:nvPr/>
          </p:nvSpPr>
          <p:spPr>
            <a:xfrm>
              <a:off x="6520323" y="5813556"/>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latin typeface="Times New Roman" panose="02020603050405020304" pitchFamily="18" charset="0"/>
                  <a:cs typeface="Times New Roman" panose="02020603050405020304" pitchFamily="18" charset="0"/>
                </a:rPr>
                <a:t>2</a:t>
              </a:r>
              <a:endParaRPr lang="zh-CN" altLang="en-US" sz="2800" b="1" dirty="0">
                <a:latin typeface="Times New Roman" panose="02020603050405020304" pitchFamily="18" charset="0"/>
                <a:cs typeface="Times New Roman" panose="02020603050405020304" pitchFamily="18" charset="0"/>
              </a:endParaRPr>
            </a:p>
          </p:txBody>
        </p:sp>
        <p:sp>
          <p:nvSpPr>
            <p:cNvPr id="8" name="椭圆 7"/>
            <p:cNvSpPr/>
            <p:nvPr/>
          </p:nvSpPr>
          <p:spPr>
            <a:xfrm>
              <a:off x="7730613" y="582823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latin typeface="Times New Roman" panose="02020603050405020304" pitchFamily="18" charset="0"/>
                  <a:cs typeface="Times New Roman" panose="02020603050405020304" pitchFamily="18" charset="0"/>
                </a:rPr>
                <a:t>6</a:t>
              </a:r>
              <a:endParaRPr lang="zh-CN" altLang="en-US" sz="2800" b="1" dirty="0">
                <a:latin typeface="Times New Roman" panose="02020603050405020304" pitchFamily="18" charset="0"/>
                <a:cs typeface="Times New Roman" panose="02020603050405020304" pitchFamily="18" charset="0"/>
              </a:endParaRPr>
            </a:p>
          </p:txBody>
        </p:sp>
        <p:sp>
          <p:nvSpPr>
            <p:cNvPr id="9" name="椭圆 8"/>
            <p:cNvSpPr/>
            <p:nvPr/>
          </p:nvSpPr>
          <p:spPr>
            <a:xfrm>
              <a:off x="9252864" y="582823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latin typeface="Times New Roman" panose="02020603050405020304" pitchFamily="18" charset="0"/>
                  <a:cs typeface="Times New Roman" panose="02020603050405020304" pitchFamily="18" charset="0"/>
                </a:rPr>
                <a:t>8</a:t>
              </a:r>
              <a:endParaRPr lang="zh-CN" altLang="en-US" sz="2800" b="1" dirty="0">
                <a:latin typeface="Times New Roman" panose="02020603050405020304" pitchFamily="18" charset="0"/>
                <a:cs typeface="Times New Roman" panose="02020603050405020304" pitchFamily="18" charset="0"/>
              </a:endParaRPr>
            </a:p>
          </p:txBody>
        </p:sp>
        <p:sp>
          <p:nvSpPr>
            <p:cNvPr id="10" name="椭圆 9"/>
            <p:cNvSpPr/>
            <p:nvPr/>
          </p:nvSpPr>
          <p:spPr>
            <a:xfrm>
              <a:off x="7730613" y="4905332"/>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latin typeface="Times New Roman" panose="02020603050405020304" pitchFamily="18" charset="0"/>
                  <a:cs typeface="Times New Roman" panose="02020603050405020304" pitchFamily="18" charset="0"/>
                </a:rPr>
                <a:t>5</a:t>
              </a:r>
              <a:endParaRPr lang="zh-CN" altLang="en-US" sz="2800" b="1" dirty="0">
                <a:latin typeface="Times New Roman" panose="02020603050405020304" pitchFamily="18" charset="0"/>
                <a:cs typeface="Times New Roman" panose="02020603050405020304" pitchFamily="18" charset="0"/>
              </a:endParaRPr>
            </a:p>
          </p:txBody>
        </p:sp>
        <p:sp>
          <p:nvSpPr>
            <p:cNvPr id="11" name="椭圆 10"/>
            <p:cNvSpPr/>
            <p:nvPr/>
          </p:nvSpPr>
          <p:spPr>
            <a:xfrm>
              <a:off x="7730613" y="279666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latin typeface="Times New Roman" panose="02020603050405020304" pitchFamily="18" charset="0"/>
                  <a:cs typeface="Times New Roman" panose="02020603050405020304" pitchFamily="18" charset="0"/>
                </a:rPr>
                <a:t>3</a:t>
              </a:r>
              <a:endParaRPr lang="zh-CN" altLang="en-US" sz="2800" b="1" dirty="0">
                <a:latin typeface="Times New Roman" panose="02020603050405020304" pitchFamily="18" charset="0"/>
                <a:cs typeface="Times New Roman" panose="02020603050405020304" pitchFamily="18" charset="0"/>
              </a:endParaRPr>
            </a:p>
          </p:txBody>
        </p:sp>
        <p:sp>
          <p:nvSpPr>
            <p:cNvPr id="12" name="椭圆 11"/>
            <p:cNvSpPr/>
            <p:nvPr/>
          </p:nvSpPr>
          <p:spPr>
            <a:xfrm>
              <a:off x="9225806" y="278138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latin typeface="Times New Roman" panose="02020603050405020304" pitchFamily="18" charset="0"/>
                  <a:cs typeface="Times New Roman" panose="02020603050405020304" pitchFamily="18" charset="0"/>
                </a:rPr>
                <a:t>9</a:t>
              </a:r>
              <a:endParaRPr lang="zh-CN" altLang="en-US" sz="2800" b="1" dirty="0">
                <a:latin typeface="Times New Roman" panose="02020603050405020304" pitchFamily="18" charset="0"/>
                <a:cs typeface="Times New Roman" panose="02020603050405020304" pitchFamily="18" charset="0"/>
              </a:endParaRPr>
            </a:p>
          </p:txBody>
        </p:sp>
        <p:sp>
          <p:nvSpPr>
            <p:cNvPr id="13" name="椭圆 12"/>
            <p:cNvSpPr/>
            <p:nvPr/>
          </p:nvSpPr>
          <p:spPr>
            <a:xfrm>
              <a:off x="7730613" y="376448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latin typeface="Times New Roman" panose="02020603050405020304" pitchFamily="18" charset="0"/>
                  <a:cs typeface="Times New Roman" panose="02020603050405020304" pitchFamily="18" charset="0"/>
                </a:rPr>
                <a:t>4</a:t>
              </a:r>
              <a:endParaRPr lang="zh-CN" altLang="en-US" sz="2800" b="1" dirty="0">
                <a:latin typeface="Times New Roman" panose="02020603050405020304" pitchFamily="18" charset="0"/>
                <a:cs typeface="Times New Roman" panose="02020603050405020304" pitchFamily="18" charset="0"/>
              </a:endParaRPr>
            </a:p>
          </p:txBody>
        </p:sp>
        <p:sp>
          <p:nvSpPr>
            <p:cNvPr id="14" name="椭圆 13"/>
            <p:cNvSpPr/>
            <p:nvPr/>
          </p:nvSpPr>
          <p:spPr>
            <a:xfrm>
              <a:off x="9225806" y="376448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latin typeface="Times New Roman" panose="02020603050405020304" pitchFamily="18" charset="0"/>
                  <a:cs typeface="Times New Roman" panose="02020603050405020304" pitchFamily="18" charset="0"/>
                </a:rPr>
                <a:t>10</a:t>
              </a:r>
              <a:endParaRPr lang="zh-CN" altLang="en-US" sz="2800" b="1" dirty="0">
                <a:latin typeface="Times New Roman" panose="02020603050405020304" pitchFamily="18" charset="0"/>
                <a:cs typeface="Times New Roman" panose="02020603050405020304" pitchFamily="18" charset="0"/>
              </a:endParaRPr>
            </a:p>
          </p:txBody>
        </p:sp>
        <p:sp>
          <p:nvSpPr>
            <p:cNvPr id="15" name="椭圆 14"/>
            <p:cNvSpPr/>
            <p:nvPr/>
          </p:nvSpPr>
          <p:spPr>
            <a:xfrm>
              <a:off x="10838871" y="480710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latin typeface="Times New Roman" panose="02020603050405020304" pitchFamily="18" charset="0"/>
                  <a:cs typeface="Times New Roman" panose="02020603050405020304" pitchFamily="18" charset="0"/>
                </a:rPr>
                <a:t>11</a:t>
              </a:r>
              <a:endParaRPr lang="zh-CN" altLang="en-US" sz="2800" b="1" dirty="0">
                <a:latin typeface="Times New Roman" panose="02020603050405020304" pitchFamily="18" charset="0"/>
                <a:cs typeface="Times New Roman" panose="02020603050405020304" pitchFamily="18" charset="0"/>
              </a:endParaRPr>
            </a:p>
          </p:txBody>
        </p:sp>
        <p:sp>
          <p:nvSpPr>
            <p:cNvPr id="16" name="椭圆 15"/>
            <p:cNvSpPr/>
            <p:nvPr/>
          </p:nvSpPr>
          <p:spPr>
            <a:xfrm>
              <a:off x="9246375" y="487057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latin typeface="Times New Roman" panose="02020603050405020304" pitchFamily="18" charset="0"/>
                  <a:cs typeface="Times New Roman" panose="02020603050405020304" pitchFamily="18" charset="0"/>
                </a:rPr>
                <a:t>7</a:t>
              </a:r>
              <a:endParaRPr lang="zh-CN" altLang="en-US" sz="2800" b="1" dirty="0">
                <a:latin typeface="Times New Roman" panose="02020603050405020304" pitchFamily="18" charset="0"/>
                <a:cs typeface="Times New Roman" panose="02020603050405020304" pitchFamily="18" charset="0"/>
              </a:endParaRPr>
            </a:p>
          </p:txBody>
        </p:sp>
        <p:cxnSp>
          <p:nvCxnSpPr>
            <p:cNvPr id="17" name="直接箭头连接符 16"/>
            <p:cNvCxnSpPr>
              <a:stCxn id="5" idx="0"/>
              <a:endCxn id="6" idx="3"/>
            </p:cNvCxnSpPr>
            <p:nvPr/>
          </p:nvCxnSpPr>
          <p:spPr>
            <a:xfrm flipV="1">
              <a:off x="5901653" y="3257582"/>
              <a:ext cx="697751" cy="10095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4"/>
              <a:endCxn id="7" idx="1"/>
            </p:cNvCxnSpPr>
            <p:nvPr/>
          </p:nvCxnSpPr>
          <p:spPr>
            <a:xfrm>
              <a:off x="5901653" y="4807108"/>
              <a:ext cx="697751" cy="10855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6" idx="5"/>
              <a:endCxn id="13" idx="1"/>
            </p:cNvCxnSpPr>
            <p:nvPr/>
          </p:nvCxnSpPr>
          <p:spPr>
            <a:xfrm>
              <a:off x="6981242" y="3257582"/>
              <a:ext cx="828452" cy="5859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6" idx="6"/>
              <a:endCxn id="11" idx="2"/>
            </p:cNvCxnSpPr>
            <p:nvPr/>
          </p:nvCxnSpPr>
          <p:spPr>
            <a:xfrm>
              <a:off x="7060323" y="3066663"/>
              <a:ext cx="67029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6"/>
              <a:endCxn id="12" idx="2"/>
            </p:cNvCxnSpPr>
            <p:nvPr/>
          </p:nvCxnSpPr>
          <p:spPr>
            <a:xfrm flipV="1">
              <a:off x="8270613" y="3051380"/>
              <a:ext cx="955193" cy="152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3" idx="6"/>
              <a:endCxn id="14" idx="2"/>
            </p:cNvCxnSpPr>
            <p:nvPr/>
          </p:nvCxnSpPr>
          <p:spPr>
            <a:xfrm>
              <a:off x="8270613" y="4034484"/>
              <a:ext cx="9551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2" idx="4"/>
              <a:endCxn id="14" idx="0"/>
            </p:cNvCxnSpPr>
            <p:nvPr/>
          </p:nvCxnSpPr>
          <p:spPr>
            <a:xfrm>
              <a:off x="9495806" y="3321380"/>
              <a:ext cx="0" cy="4431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3" idx="5"/>
              <a:endCxn id="16" idx="1"/>
            </p:cNvCxnSpPr>
            <p:nvPr/>
          </p:nvCxnSpPr>
          <p:spPr>
            <a:xfrm>
              <a:off x="8191532" y="4225403"/>
              <a:ext cx="1133924" cy="7242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4" idx="6"/>
              <a:endCxn id="15" idx="1"/>
            </p:cNvCxnSpPr>
            <p:nvPr/>
          </p:nvCxnSpPr>
          <p:spPr>
            <a:xfrm>
              <a:off x="9765806" y="4034484"/>
              <a:ext cx="1152146" cy="8517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6" idx="4"/>
              <a:endCxn id="9" idx="0"/>
            </p:cNvCxnSpPr>
            <p:nvPr/>
          </p:nvCxnSpPr>
          <p:spPr>
            <a:xfrm>
              <a:off x="9516375" y="5410574"/>
              <a:ext cx="6489" cy="4176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0" idx="6"/>
              <a:endCxn id="16" idx="2"/>
            </p:cNvCxnSpPr>
            <p:nvPr/>
          </p:nvCxnSpPr>
          <p:spPr>
            <a:xfrm flipV="1">
              <a:off x="8270613" y="5140574"/>
              <a:ext cx="975762" cy="347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8" idx="6"/>
              <a:endCxn id="9" idx="2"/>
            </p:cNvCxnSpPr>
            <p:nvPr/>
          </p:nvCxnSpPr>
          <p:spPr>
            <a:xfrm>
              <a:off x="8270613" y="6098238"/>
              <a:ext cx="98225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7" idx="6"/>
              <a:endCxn id="8" idx="2"/>
            </p:cNvCxnSpPr>
            <p:nvPr/>
          </p:nvCxnSpPr>
          <p:spPr>
            <a:xfrm>
              <a:off x="7060323" y="6083556"/>
              <a:ext cx="670290" cy="146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7" idx="7"/>
              <a:endCxn id="10" idx="2"/>
            </p:cNvCxnSpPr>
            <p:nvPr/>
          </p:nvCxnSpPr>
          <p:spPr>
            <a:xfrm flipV="1">
              <a:off x="6981242" y="5175332"/>
              <a:ext cx="749371" cy="7173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9" idx="6"/>
              <a:endCxn id="15" idx="3"/>
            </p:cNvCxnSpPr>
            <p:nvPr/>
          </p:nvCxnSpPr>
          <p:spPr>
            <a:xfrm flipV="1">
              <a:off x="9792864" y="5268027"/>
              <a:ext cx="1125088" cy="830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3461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AD436D-3457-4899-A18F-1D0B44EB0E2E}"/>
              </a:ext>
            </a:extLst>
          </p:cNvPr>
          <p:cNvSpPr>
            <a:spLocks noGrp="1"/>
          </p:cNvSpPr>
          <p:nvPr>
            <p:ph type="title"/>
          </p:nvPr>
        </p:nvSpPr>
        <p:spPr/>
        <p:txBody>
          <a:bodyPr/>
          <a:lstStyle/>
          <a:p>
            <a:r>
              <a:rPr lang="zh-CN" altLang="en-US" dirty="0"/>
              <a:t>作业</a:t>
            </a:r>
          </a:p>
        </p:txBody>
      </p:sp>
      <p:sp>
        <p:nvSpPr>
          <p:cNvPr id="3" name="内容占位符 2">
            <a:extLst>
              <a:ext uri="{FF2B5EF4-FFF2-40B4-BE49-F238E27FC236}">
                <a16:creationId xmlns:a16="http://schemas.microsoft.com/office/drawing/2014/main" id="{56768285-117E-492E-A193-D4C71BFC2EAE}"/>
              </a:ext>
            </a:extLst>
          </p:cNvPr>
          <p:cNvSpPr>
            <a:spLocks noGrp="1"/>
          </p:cNvSpPr>
          <p:nvPr>
            <p:ph idx="1"/>
          </p:nvPr>
        </p:nvSpPr>
        <p:spPr/>
        <p:txBody>
          <a:bodyPr>
            <a:normAutofit/>
          </a:bodyPr>
          <a:lstStyle/>
          <a:p>
            <a:pPr marL="0" indent="0">
              <a:buNone/>
            </a:pPr>
            <a:r>
              <a:rPr lang="zh-CN" altLang="en-US" sz="4000" dirty="0"/>
              <a:t>扩展题</a:t>
            </a:r>
            <a:endParaRPr lang="en-US" altLang="zh-CN" sz="4000" dirty="0"/>
          </a:p>
          <a:p>
            <a:pPr marL="0" indent="0">
              <a:buNone/>
            </a:pPr>
            <a:r>
              <a:rPr lang="en-US" altLang="zh-CN" sz="4000" dirty="0"/>
              <a:t>1,2,3,10</a:t>
            </a:r>
            <a:endParaRPr lang="zh-CN" altLang="en-US" sz="4000" dirty="0"/>
          </a:p>
        </p:txBody>
      </p:sp>
    </p:spTree>
    <p:extLst>
      <p:ext uri="{BB962C8B-B14F-4D97-AF65-F5344CB8AC3E}">
        <p14:creationId xmlns:p14="http://schemas.microsoft.com/office/powerpoint/2010/main" val="314904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表格 13"/>
          <p:cNvGraphicFramePr>
            <a:graphicFrameLocks noGrp="1"/>
          </p:cNvGraphicFramePr>
          <p:nvPr>
            <p:extLst>
              <p:ext uri="{D42A27DB-BD31-4B8C-83A1-F6EECF244321}">
                <p14:modId xmlns:p14="http://schemas.microsoft.com/office/powerpoint/2010/main" val="3102455285"/>
              </p:ext>
            </p:extLst>
          </p:nvPr>
        </p:nvGraphicFramePr>
        <p:xfrm>
          <a:off x="4246270" y="1933062"/>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sp>
        <p:nvSpPr>
          <p:cNvPr id="41987" name="Rectangle 8"/>
          <p:cNvSpPr>
            <a:spLocks noChangeArrowheads="1"/>
          </p:cNvSpPr>
          <p:nvPr/>
        </p:nvSpPr>
        <p:spPr bwMode="auto">
          <a:xfrm>
            <a:off x="836489" y="435614"/>
            <a:ext cx="9625671"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120000"/>
              </a:lnSpc>
            </a:pPr>
            <a:r>
              <a:rPr lang="zh-CN" altLang="en-US" sz="3200" u="none" dirty="0">
                <a:solidFill>
                  <a:schemeClr val="tx1"/>
                </a:solidFill>
                <a:latin typeface="仿宋_GB2312" pitchFamily="49" charset="-122"/>
                <a:ea typeface="仿宋_GB2312" pitchFamily="49" charset="-122"/>
              </a:rPr>
              <a:t>图的遍历</a:t>
            </a:r>
            <a:r>
              <a:rPr lang="en-US" altLang="zh-CN" sz="3200" u="none" dirty="0">
                <a:solidFill>
                  <a:schemeClr val="tx1"/>
                </a:solidFill>
                <a:latin typeface="仿宋_GB2312" pitchFamily="49" charset="-122"/>
                <a:ea typeface="仿宋_GB2312" pitchFamily="49" charset="-122"/>
              </a:rPr>
              <a:t>: </a:t>
            </a:r>
            <a:r>
              <a:rPr lang="zh-CN" altLang="en-US" sz="3200" u="none" dirty="0">
                <a:solidFill>
                  <a:schemeClr val="tx1"/>
                </a:solidFill>
                <a:latin typeface="仿宋_GB2312" pitchFamily="49" charset="-122"/>
                <a:ea typeface="仿宋_GB2312" pitchFamily="49" charset="-122"/>
              </a:rPr>
              <a:t>指从图</a:t>
            </a:r>
            <a:r>
              <a:rPr lang="en-US" altLang="zh-CN" sz="3200" u="none" dirty="0">
                <a:solidFill>
                  <a:schemeClr val="tx1"/>
                </a:solidFill>
                <a:latin typeface="仿宋_GB2312" pitchFamily="49" charset="-122"/>
                <a:ea typeface="仿宋_GB2312" pitchFamily="49" charset="-122"/>
              </a:rPr>
              <a:t>G</a:t>
            </a:r>
            <a:r>
              <a:rPr lang="zh-CN" altLang="en-US" sz="3200" u="none" dirty="0">
                <a:solidFill>
                  <a:schemeClr val="tx1"/>
                </a:solidFill>
                <a:latin typeface="仿宋_GB2312" pitchFamily="49" charset="-122"/>
                <a:ea typeface="仿宋_GB2312" pitchFamily="49" charset="-122"/>
              </a:rPr>
              <a:t>的任意一个顶点</a:t>
            </a:r>
            <a:r>
              <a:rPr lang="en-US" altLang="zh-CN" sz="3200" u="none" dirty="0">
                <a:solidFill>
                  <a:schemeClr val="tx1"/>
                </a:solidFill>
                <a:latin typeface="仿宋_GB2312" pitchFamily="49" charset="-122"/>
                <a:ea typeface="仿宋_GB2312" pitchFamily="49" charset="-122"/>
              </a:rPr>
              <a:t>v</a:t>
            </a:r>
            <a:r>
              <a:rPr lang="zh-CN" altLang="en-US" sz="3200" u="none" dirty="0">
                <a:solidFill>
                  <a:schemeClr val="tx1"/>
                </a:solidFill>
                <a:latin typeface="仿宋_GB2312" pitchFamily="49" charset="-122"/>
                <a:ea typeface="仿宋_GB2312" pitchFamily="49" charset="-122"/>
              </a:rPr>
              <a:t>出发，访问图中所有结点且每个结点仅访问一次的过程。</a:t>
            </a:r>
          </a:p>
        </p:txBody>
      </p:sp>
      <p:sp>
        <p:nvSpPr>
          <p:cNvPr id="41988" name="Rectangle 9"/>
          <p:cNvSpPr>
            <a:spLocks noChangeArrowheads="1"/>
          </p:cNvSpPr>
          <p:nvPr/>
        </p:nvSpPr>
        <p:spPr bwMode="auto">
          <a:xfrm>
            <a:off x="836489" y="5216732"/>
            <a:ext cx="9803802"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120000"/>
              </a:lnSpc>
            </a:pPr>
            <a:r>
              <a:rPr lang="zh-CN" altLang="en-US" sz="3200" u="none" dirty="0">
                <a:solidFill>
                  <a:schemeClr val="tx1"/>
                </a:solidFill>
                <a:latin typeface="仿宋_GB2312" pitchFamily="49" charset="-122"/>
                <a:ea typeface="仿宋_GB2312" pitchFamily="49" charset="-122"/>
              </a:rPr>
              <a:t>图遍历的方法</a:t>
            </a:r>
            <a:r>
              <a:rPr lang="en-US" altLang="zh-CN" sz="3200" u="none" dirty="0">
                <a:solidFill>
                  <a:schemeClr val="tx1"/>
                </a:solidFill>
                <a:latin typeface="仿宋_GB2312" pitchFamily="49" charset="-122"/>
                <a:ea typeface="仿宋_GB2312" pitchFamily="49" charset="-122"/>
              </a:rPr>
              <a:t>:</a:t>
            </a:r>
            <a:r>
              <a:rPr lang="zh-CN" altLang="en-US" sz="3200" u="none" dirty="0">
                <a:solidFill>
                  <a:schemeClr val="tx1"/>
                </a:solidFill>
                <a:latin typeface="仿宋_GB2312" pitchFamily="49" charset="-122"/>
                <a:ea typeface="仿宋_GB2312" pitchFamily="49" charset="-122"/>
              </a:rPr>
              <a:t>深度优先搜索（类似于树的先序遍历）和宽度优先搜索（类似于树的按层次遍历）</a:t>
            </a:r>
          </a:p>
        </p:txBody>
      </p:sp>
      <p:graphicFrame>
        <p:nvGraphicFramePr>
          <p:cNvPr id="2" name="表格 1"/>
          <p:cNvGraphicFramePr>
            <a:graphicFrameLocks noGrp="1"/>
          </p:cNvGraphicFramePr>
          <p:nvPr>
            <p:extLst>
              <p:ext uri="{D42A27DB-BD31-4B8C-83A1-F6EECF244321}">
                <p14:modId xmlns:p14="http://schemas.microsoft.com/office/powerpoint/2010/main" val="9483180"/>
              </p:ext>
            </p:extLst>
          </p:nvPr>
        </p:nvGraphicFramePr>
        <p:xfrm>
          <a:off x="1212602" y="1907198"/>
          <a:ext cx="936831" cy="3108960"/>
        </p:xfrm>
        <a:graphic>
          <a:graphicData uri="http://schemas.openxmlformats.org/drawingml/2006/table">
            <a:tbl>
              <a:tblPr firstRow="1" bandRow="1">
                <a:tableStyleId>{5940675A-B579-460E-94D1-54222C63F5DA}</a:tableStyleId>
              </a:tblPr>
              <a:tblGrid>
                <a:gridCol w="936831">
                  <a:extLst>
                    <a:ext uri="{9D8B030D-6E8A-4147-A177-3AD203B41FA5}">
                      <a16:colId xmlns:a16="http://schemas.microsoft.com/office/drawing/2014/main" val="20000"/>
                    </a:ext>
                  </a:extLst>
                </a:gridCol>
              </a:tblGrid>
              <a:tr h="518160">
                <a:tc>
                  <a:txBody>
                    <a:bodyPr/>
                    <a:lstStyle/>
                    <a:p>
                      <a:endParaRPr lang="zh-CN" alt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18160">
                <a:tc>
                  <a:txBody>
                    <a:bodyPr/>
                    <a:lstStyle/>
                    <a:p>
                      <a:endParaRPr lang="zh-CN" alt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518160">
                <a:tc>
                  <a:txBody>
                    <a:bodyPr/>
                    <a:lstStyle/>
                    <a:p>
                      <a:endParaRPr lang="zh-CN" alt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518160">
                <a:tc>
                  <a:txBody>
                    <a:bodyPr/>
                    <a:lstStyle/>
                    <a:p>
                      <a:endParaRPr lang="zh-CN" alt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518160">
                <a:tc>
                  <a:txBody>
                    <a:bodyPr/>
                    <a:lstStyle/>
                    <a:p>
                      <a:endParaRPr lang="zh-CN" alt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518160">
                <a:tc>
                  <a:txBody>
                    <a:bodyPr/>
                    <a:lstStyle/>
                    <a:p>
                      <a:endParaRPr lang="zh-CN" alt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
        <p:nvSpPr>
          <p:cNvPr id="3" name="文本框 2"/>
          <p:cNvSpPr txBox="1"/>
          <p:nvPr/>
        </p:nvSpPr>
        <p:spPr>
          <a:xfrm>
            <a:off x="836489" y="1900052"/>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836488" y="2423272"/>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836487" y="2946492"/>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2</a:t>
            </a:r>
            <a:endParaRPr lang="zh-CN" altLang="en-US" sz="2800"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836486" y="3456829"/>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3</a:t>
            </a:r>
            <a:endParaRPr lang="zh-CN" altLang="en-US" sz="28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836485" y="3967166"/>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4</a:t>
            </a:r>
            <a:endParaRPr lang="zh-CN" altLang="en-US" sz="2800" b="1"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836485" y="4503269"/>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5</a:t>
            </a:r>
            <a:endParaRPr lang="zh-CN" altLang="en-US" sz="2800" b="1" dirty="0">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178147316"/>
              </p:ext>
            </p:extLst>
          </p:nvPr>
        </p:nvGraphicFramePr>
        <p:xfrm>
          <a:off x="2471387" y="1933062"/>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1</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sp>
        <p:nvSpPr>
          <p:cNvPr id="13" name="矩形 12"/>
          <p:cNvSpPr/>
          <p:nvPr/>
        </p:nvSpPr>
        <p:spPr>
          <a:xfrm>
            <a:off x="5019540" y="1852430"/>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graphicFrame>
        <p:nvGraphicFramePr>
          <p:cNvPr id="15" name="表格 14"/>
          <p:cNvGraphicFramePr>
            <a:graphicFrameLocks noGrp="1"/>
          </p:cNvGraphicFramePr>
          <p:nvPr>
            <p:extLst>
              <p:ext uri="{D42A27DB-BD31-4B8C-83A1-F6EECF244321}">
                <p14:modId xmlns:p14="http://schemas.microsoft.com/office/powerpoint/2010/main" val="941838696"/>
              </p:ext>
            </p:extLst>
          </p:nvPr>
        </p:nvGraphicFramePr>
        <p:xfrm>
          <a:off x="2481283" y="2453667"/>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3</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1373061872"/>
              </p:ext>
            </p:extLst>
          </p:nvPr>
        </p:nvGraphicFramePr>
        <p:xfrm>
          <a:off x="2479303" y="2979434"/>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5</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355879244"/>
              </p:ext>
            </p:extLst>
          </p:nvPr>
        </p:nvGraphicFramePr>
        <p:xfrm>
          <a:off x="4234872" y="2979502"/>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4</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220543317"/>
              </p:ext>
            </p:extLst>
          </p:nvPr>
        </p:nvGraphicFramePr>
        <p:xfrm>
          <a:off x="2477323" y="3487224"/>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cxnSp>
        <p:nvCxnSpPr>
          <p:cNvPr id="18" name="直接箭头连接符 17"/>
          <p:cNvCxnSpPr/>
          <p:nvPr/>
        </p:nvCxnSpPr>
        <p:spPr>
          <a:xfrm>
            <a:off x="1947554" y="2163073"/>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1947553" y="2684882"/>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1947552" y="3208102"/>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1947551" y="3718439"/>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714997" y="2161662"/>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3714996" y="3208102"/>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233809" y="2321709"/>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sp>
        <p:nvSpPr>
          <p:cNvPr id="28" name="矩形 27"/>
          <p:cNvSpPr/>
          <p:nvPr/>
        </p:nvSpPr>
        <p:spPr>
          <a:xfrm>
            <a:off x="5019540" y="2880788"/>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sp>
        <p:nvSpPr>
          <p:cNvPr id="29" name="矩形 28"/>
          <p:cNvSpPr/>
          <p:nvPr/>
        </p:nvSpPr>
        <p:spPr>
          <a:xfrm>
            <a:off x="1442208" y="4464620"/>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sp>
        <p:nvSpPr>
          <p:cNvPr id="30" name="矩形 29"/>
          <p:cNvSpPr/>
          <p:nvPr/>
        </p:nvSpPr>
        <p:spPr>
          <a:xfrm>
            <a:off x="1442208" y="3908682"/>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sp>
        <p:nvSpPr>
          <p:cNvPr id="20" name="椭圆 19"/>
          <p:cNvSpPr/>
          <p:nvPr/>
        </p:nvSpPr>
        <p:spPr>
          <a:xfrm>
            <a:off x="7802087" y="1900052"/>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sp>
        <p:nvSpPr>
          <p:cNvPr id="32" name="椭圆 31"/>
          <p:cNvSpPr/>
          <p:nvPr/>
        </p:nvSpPr>
        <p:spPr>
          <a:xfrm>
            <a:off x="6900519" y="2735902"/>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sp>
        <p:nvSpPr>
          <p:cNvPr id="33" name="椭圆 32"/>
          <p:cNvSpPr/>
          <p:nvPr/>
        </p:nvSpPr>
        <p:spPr>
          <a:xfrm>
            <a:off x="8733996" y="2744724"/>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2</a:t>
            </a:r>
            <a:endParaRPr lang="zh-CN" altLang="en-US" sz="2800" b="1" dirty="0">
              <a:latin typeface="Times New Roman" panose="02020603050405020304" pitchFamily="18" charset="0"/>
              <a:cs typeface="Times New Roman" panose="02020603050405020304" pitchFamily="18" charset="0"/>
            </a:endParaRPr>
          </a:p>
        </p:txBody>
      </p:sp>
      <p:sp>
        <p:nvSpPr>
          <p:cNvPr id="34" name="椭圆 33"/>
          <p:cNvSpPr/>
          <p:nvPr/>
        </p:nvSpPr>
        <p:spPr>
          <a:xfrm>
            <a:off x="6900519" y="4108818"/>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3</a:t>
            </a:r>
            <a:endParaRPr lang="zh-CN" altLang="en-US" sz="2800" b="1" dirty="0">
              <a:latin typeface="Times New Roman" panose="02020603050405020304" pitchFamily="18" charset="0"/>
              <a:cs typeface="Times New Roman" panose="02020603050405020304" pitchFamily="18" charset="0"/>
            </a:endParaRPr>
          </a:p>
        </p:txBody>
      </p:sp>
      <p:sp>
        <p:nvSpPr>
          <p:cNvPr id="35" name="椭圆 34"/>
          <p:cNvSpPr/>
          <p:nvPr/>
        </p:nvSpPr>
        <p:spPr>
          <a:xfrm>
            <a:off x="8733996" y="4141050"/>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4</a:t>
            </a:r>
            <a:endParaRPr lang="zh-CN" altLang="en-US" sz="2800" b="1" dirty="0">
              <a:latin typeface="Times New Roman" panose="02020603050405020304" pitchFamily="18" charset="0"/>
              <a:cs typeface="Times New Roman" panose="02020603050405020304" pitchFamily="18" charset="0"/>
            </a:endParaRPr>
          </a:p>
        </p:txBody>
      </p:sp>
      <p:sp>
        <p:nvSpPr>
          <p:cNvPr id="36" name="椭圆 35"/>
          <p:cNvSpPr/>
          <p:nvPr/>
        </p:nvSpPr>
        <p:spPr>
          <a:xfrm>
            <a:off x="10298291" y="2735901"/>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5</a:t>
            </a:r>
            <a:endParaRPr lang="zh-CN" altLang="en-US" sz="2800" b="1" dirty="0">
              <a:latin typeface="Times New Roman" panose="02020603050405020304" pitchFamily="18" charset="0"/>
              <a:cs typeface="Times New Roman" panose="02020603050405020304" pitchFamily="18" charset="0"/>
            </a:endParaRPr>
          </a:p>
        </p:txBody>
      </p:sp>
      <p:cxnSp>
        <p:nvCxnSpPr>
          <p:cNvPr id="31" name="直接箭头连接符 30"/>
          <p:cNvCxnSpPr>
            <a:stCxn id="20" idx="3"/>
            <a:endCxn id="32" idx="7"/>
          </p:cNvCxnSpPr>
          <p:nvPr/>
        </p:nvCxnSpPr>
        <p:spPr>
          <a:xfrm flipH="1">
            <a:off x="7484350" y="2483257"/>
            <a:ext cx="417906" cy="3527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20" idx="5"/>
            <a:endCxn id="33" idx="1"/>
          </p:cNvCxnSpPr>
          <p:nvPr/>
        </p:nvCxnSpPr>
        <p:spPr>
          <a:xfrm>
            <a:off x="8385918" y="2483257"/>
            <a:ext cx="448247" cy="3615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2" idx="4"/>
            <a:endCxn id="34" idx="0"/>
          </p:cNvCxnSpPr>
          <p:nvPr/>
        </p:nvCxnSpPr>
        <p:spPr>
          <a:xfrm>
            <a:off x="7242519" y="3419169"/>
            <a:ext cx="0" cy="6896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34" idx="7"/>
            <a:endCxn id="33" idx="3"/>
          </p:cNvCxnSpPr>
          <p:nvPr/>
        </p:nvCxnSpPr>
        <p:spPr>
          <a:xfrm flipV="1">
            <a:off x="7484350" y="3327929"/>
            <a:ext cx="1349815" cy="8809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33" idx="6"/>
            <a:endCxn id="36" idx="2"/>
          </p:cNvCxnSpPr>
          <p:nvPr/>
        </p:nvCxnSpPr>
        <p:spPr>
          <a:xfrm flipV="1">
            <a:off x="9417996" y="3077535"/>
            <a:ext cx="880295" cy="88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33" idx="4"/>
            <a:endCxn id="35" idx="0"/>
          </p:cNvCxnSpPr>
          <p:nvPr/>
        </p:nvCxnSpPr>
        <p:spPr>
          <a:xfrm>
            <a:off x="9075996" y="3427991"/>
            <a:ext cx="0" cy="7130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8159257" y="1044022"/>
            <a:ext cx="3175021"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sz="2800" b="1" dirty="0"/>
              <a:t>沿着边的方向行走</a:t>
            </a:r>
          </a:p>
        </p:txBody>
      </p:sp>
    </p:spTree>
    <p:extLst>
      <p:ext uri="{BB962C8B-B14F-4D97-AF65-F5344CB8AC3E}">
        <p14:creationId xmlns:p14="http://schemas.microsoft.com/office/powerpoint/2010/main" val="790168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6"/>
          <p:cNvSpPr>
            <a:spLocks noChangeArrowheads="1"/>
          </p:cNvSpPr>
          <p:nvPr/>
        </p:nvSpPr>
        <p:spPr bwMode="auto">
          <a:xfrm>
            <a:off x="546264" y="1289909"/>
            <a:ext cx="10319657" cy="198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110000"/>
              </a:lnSpc>
            </a:pP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图遍历与树遍历的差异</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a:t>
            </a:r>
          </a:p>
          <a:p>
            <a:pPr algn="l">
              <a:lnSpc>
                <a:spcPct val="110000"/>
              </a:lnSpc>
            </a:pP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   1</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、从图中任意一个顶点出发</a:t>
            </a:r>
            <a:r>
              <a:rPr lang="zh-CN" altLang="en-US" sz="2800" u="none" dirty="0">
                <a:solidFill>
                  <a:srgbClr val="FFFF00"/>
                </a:solidFill>
                <a:latin typeface="Times New Roman" panose="02020603050405020304" pitchFamily="18" charset="0"/>
                <a:ea typeface="仿宋_GB2312" pitchFamily="49" charset="-122"/>
                <a:cs typeface="Times New Roman" panose="02020603050405020304" pitchFamily="18" charset="0"/>
              </a:rPr>
              <a:t>未必</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能到达其它所有顶点；</a:t>
            </a:r>
          </a:p>
          <a:p>
            <a:pPr algn="l">
              <a:lnSpc>
                <a:spcPct val="110000"/>
              </a:lnSpc>
            </a:pP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   </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2</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、图中存在回路时，又可能</a:t>
            </a:r>
            <a:r>
              <a:rPr lang="zh-CN" altLang="en-US" sz="2800" u="none" dirty="0">
                <a:solidFill>
                  <a:srgbClr val="FFFF00"/>
                </a:solidFill>
                <a:latin typeface="Times New Roman" panose="02020603050405020304" pitchFamily="18" charset="0"/>
                <a:ea typeface="仿宋_GB2312" pitchFamily="49" charset="-122"/>
                <a:cs typeface="Times New Roman" panose="02020603050405020304" pitchFamily="18" charset="0"/>
              </a:rPr>
              <a:t>多次经过</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同一个顶点。</a:t>
            </a:r>
          </a:p>
          <a:p>
            <a:pPr algn="l">
              <a:lnSpc>
                <a:spcPct val="110000"/>
              </a:lnSpc>
            </a:pP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 </a:t>
            </a:r>
            <a:endPar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endParaRPr>
          </a:p>
        </p:txBody>
      </p:sp>
      <p:sp>
        <p:nvSpPr>
          <p:cNvPr id="4" name="标题 1"/>
          <p:cNvSpPr txBox="1">
            <a:spLocks/>
          </p:cNvSpPr>
          <p:nvPr/>
        </p:nvSpPr>
        <p:spPr>
          <a:xfrm>
            <a:off x="230474" y="150636"/>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4400"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深度优先遍历</a:t>
            </a:r>
          </a:p>
        </p:txBody>
      </p:sp>
      <p:graphicFrame>
        <p:nvGraphicFramePr>
          <p:cNvPr id="5" name="表格 4"/>
          <p:cNvGraphicFramePr>
            <a:graphicFrameLocks noGrp="1"/>
          </p:cNvGraphicFramePr>
          <p:nvPr>
            <p:extLst>
              <p:ext uri="{D42A27DB-BD31-4B8C-83A1-F6EECF244321}">
                <p14:modId xmlns:p14="http://schemas.microsoft.com/office/powerpoint/2010/main" val="2734321344"/>
              </p:ext>
            </p:extLst>
          </p:nvPr>
        </p:nvGraphicFramePr>
        <p:xfrm>
          <a:off x="4296155" y="3156220"/>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989025571"/>
              </p:ext>
            </p:extLst>
          </p:nvPr>
        </p:nvGraphicFramePr>
        <p:xfrm>
          <a:off x="1262487" y="3130356"/>
          <a:ext cx="936831" cy="3108960"/>
        </p:xfrm>
        <a:graphic>
          <a:graphicData uri="http://schemas.openxmlformats.org/drawingml/2006/table">
            <a:tbl>
              <a:tblPr firstRow="1" bandRow="1">
                <a:tableStyleId>{5940675A-B579-460E-94D1-54222C63F5DA}</a:tableStyleId>
              </a:tblPr>
              <a:tblGrid>
                <a:gridCol w="936831">
                  <a:extLst>
                    <a:ext uri="{9D8B030D-6E8A-4147-A177-3AD203B41FA5}">
                      <a16:colId xmlns:a16="http://schemas.microsoft.com/office/drawing/2014/main" val="20000"/>
                    </a:ext>
                  </a:extLst>
                </a:gridCol>
              </a:tblGrid>
              <a:tr h="518160">
                <a:tc>
                  <a:txBody>
                    <a:bodyPr/>
                    <a:lstStyle/>
                    <a:p>
                      <a:endParaRPr lang="zh-CN" alt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18160">
                <a:tc>
                  <a:txBody>
                    <a:bodyPr/>
                    <a:lstStyle/>
                    <a:p>
                      <a:endParaRPr lang="zh-CN" alt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518160">
                <a:tc>
                  <a:txBody>
                    <a:bodyPr/>
                    <a:lstStyle/>
                    <a:p>
                      <a:endParaRPr lang="zh-CN" alt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518160">
                <a:tc>
                  <a:txBody>
                    <a:bodyPr/>
                    <a:lstStyle/>
                    <a:p>
                      <a:endParaRPr lang="zh-CN" alt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518160">
                <a:tc>
                  <a:txBody>
                    <a:bodyPr/>
                    <a:lstStyle/>
                    <a:p>
                      <a:endParaRPr lang="zh-CN" alt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518160">
                <a:tc>
                  <a:txBody>
                    <a:bodyPr/>
                    <a:lstStyle/>
                    <a:p>
                      <a:endParaRPr lang="zh-CN" alt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
        <p:nvSpPr>
          <p:cNvPr id="7" name="文本框 6"/>
          <p:cNvSpPr txBox="1"/>
          <p:nvPr/>
        </p:nvSpPr>
        <p:spPr>
          <a:xfrm>
            <a:off x="886374" y="3123210"/>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886373" y="3646430"/>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886372" y="4169650"/>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2</a:t>
            </a:r>
            <a:endParaRPr lang="zh-CN" altLang="en-US" sz="2800" b="1"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886371" y="4679987"/>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3</a:t>
            </a:r>
            <a:endParaRPr lang="zh-CN" altLang="en-US" sz="2800" b="1"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886370" y="5190324"/>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4</a:t>
            </a:r>
            <a:endParaRPr lang="zh-CN" altLang="en-US" sz="2800" b="1"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886370" y="5726427"/>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5</a:t>
            </a:r>
            <a:endParaRPr lang="zh-CN" altLang="en-US" sz="2800" b="1" dirty="0">
              <a:latin typeface="Times New Roman" panose="02020603050405020304" pitchFamily="18" charset="0"/>
              <a:cs typeface="Times New Roman" panose="02020603050405020304" pitchFamily="18" charset="0"/>
            </a:endParaRPr>
          </a:p>
        </p:txBody>
      </p:sp>
      <p:graphicFrame>
        <p:nvGraphicFramePr>
          <p:cNvPr id="13" name="表格 12"/>
          <p:cNvGraphicFramePr>
            <a:graphicFrameLocks noGrp="1"/>
          </p:cNvGraphicFramePr>
          <p:nvPr>
            <p:extLst>
              <p:ext uri="{D42A27DB-BD31-4B8C-83A1-F6EECF244321}">
                <p14:modId xmlns:p14="http://schemas.microsoft.com/office/powerpoint/2010/main" val="2743583962"/>
              </p:ext>
            </p:extLst>
          </p:nvPr>
        </p:nvGraphicFramePr>
        <p:xfrm>
          <a:off x="2521272" y="3156220"/>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1</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sp>
        <p:nvSpPr>
          <p:cNvPr id="14" name="矩形 13"/>
          <p:cNvSpPr/>
          <p:nvPr/>
        </p:nvSpPr>
        <p:spPr>
          <a:xfrm>
            <a:off x="5069425" y="3075588"/>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graphicFrame>
        <p:nvGraphicFramePr>
          <p:cNvPr id="15" name="表格 14"/>
          <p:cNvGraphicFramePr>
            <a:graphicFrameLocks noGrp="1"/>
          </p:cNvGraphicFramePr>
          <p:nvPr>
            <p:extLst>
              <p:ext uri="{D42A27DB-BD31-4B8C-83A1-F6EECF244321}">
                <p14:modId xmlns:p14="http://schemas.microsoft.com/office/powerpoint/2010/main" val="4216290341"/>
              </p:ext>
            </p:extLst>
          </p:nvPr>
        </p:nvGraphicFramePr>
        <p:xfrm>
          <a:off x="2531168" y="3676825"/>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3</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4261931652"/>
              </p:ext>
            </p:extLst>
          </p:nvPr>
        </p:nvGraphicFramePr>
        <p:xfrm>
          <a:off x="2529188" y="4202592"/>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5</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3541911482"/>
              </p:ext>
            </p:extLst>
          </p:nvPr>
        </p:nvGraphicFramePr>
        <p:xfrm>
          <a:off x="4284757" y="4202660"/>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4</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3533952803"/>
              </p:ext>
            </p:extLst>
          </p:nvPr>
        </p:nvGraphicFramePr>
        <p:xfrm>
          <a:off x="2527208" y="4710382"/>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cxnSp>
        <p:nvCxnSpPr>
          <p:cNvPr id="19" name="直接箭头连接符 18"/>
          <p:cNvCxnSpPr/>
          <p:nvPr/>
        </p:nvCxnSpPr>
        <p:spPr>
          <a:xfrm>
            <a:off x="1997439" y="3386231"/>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1997438" y="3908040"/>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997437" y="4431260"/>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1997436" y="4941597"/>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3764882" y="3384820"/>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3764881" y="4431260"/>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3283694" y="3544867"/>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sp>
        <p:nvSpPr>
          <p:cNvPr id="26" name="矩形 25"/>
          <p:cNvSpPr/>
          <p:nvPr/>
        </p:nvSpPr>
        <p:spPr>
          <a:xfrm>
            <a:off x="5069425" y="4103946"/>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sp>
        <p:nvSpPr>
          <p:cNvPr id="27" name="矩形 26"/>
          <p:cNvSpPr/>
          <p:nvPr/>
        </p:nvSpPr>
        <p:spPr>
          <a:xfrm>
            <a:off x="1492093" y="5687778"/>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sp>
        <p:nvSpPr>
          <p:cNvPr id="28" name="矩形 27"/>
          <p:cNvSpPr/>
          <p:nvPr/>
        </p:nvSpPr>
        <p:spPr>
          <a:xfrm>
            <a:off x="1492093" y="5131840"/>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sp>
        <p:nvSpPr>
          <p:cNvPr id="29" name="椭圆 28"/>
          <p:cNvSpPr/>
          <p:nvPr/>
        </p:nvSpPr>
        <p:spPr>
          <a:xfrm>
            <a:off x="7851972" y="3123210"/>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sp>
        <p:nvSpPr>
          <p:cNvPr id="30" name="椭圆 29"/>
          <p:cNvSpPr/>
          <p:nvPr/>
        </p:nvSpPr>
        <p:spPr>
          <a:xfrm>
            <a:off x="6950404" y="3959060"/>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sp>
        <p:nvSpPr>
          <p:cNvPr id="31" name="椭圆 30"/>
          <p:cNvSpPr/>
          <p:nvPr/>
        </p:nvSpPr>
        <p:spPr>
          <a:xfrm>
            <a:off x="8783881" y="3967882"/>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2</a:t>
            </a:r>
            <a:endParaRPr lang="zh-CN" altLang="en-US" sz="2800" b="1" dirty="0">
              <a:latin typeface="Times New Roman" panose="02020603050405020304" pitchFamily="18" charset="0"/>
              <a:cs typeface="Times New Roman" panose="02020603050405020304" pitchFamily="18" charset="0"/>
            </a:endParaRPr>
          </a:p>
        </p:txBody>
      </p:sp>
      <p:sp>
        <p:nvSpPr>
          <p:cNvPr id="32" name="椭圆 31"/>
          <p:cNvSpPr/>
          <p:nvPr/>
        </p:nvSpPr>
        <p:spPr>
          <a:xfrm>
            <a:off x="6950404" y="5331976"/>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3</a:t>
            </a:r>
            <a:endParaRPr lang="zh-CN" altLang="en-US" sz="2800" b="1" dirty="0">
              <a:latin typeface="Times New Roman" panose="02020603050405020304" pitchFamily="18" charset="0"/>
              <a:cs typeface="Times New Roman" panose="02020603050405020304" pitchFamily="18" charset="0"/>
            </a:endParaRPr>
          </a:p>
        </p:txBody>
      </p:sp>
      <p:sp>
        <p:nvSpPr>
          <p:cNvPr id="33" name="椭圆 32"/>
          <p:cNvSpPr/>
          <p:nvPr/>
        </p:nvSpPr>
        <p:spPr>
          <a:xfrm>
            <a:off x="8783881" y="5364208"/>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4</a:t>
            </a:r>
            <a:endParaRPr lang="zh-CN" altLang="en-US" sz="2800" b="1" dirty="0">
              <a:latin typeface="Times New Roman" panose="02020603050405020304" pitchFamily="18" charset="0"/>
              <a:cs typeface="Times New Roman" panose="02020603050405020304" pitchFamily="18" charset="0"/>
            </a:endParaRPr>
          </a:p>
        </p:txBody>
      </p:sp>
      <p:sp>
        <p:nvSpPr>
          <p:cNvPr id="34" name="椭圆 33"/>
          <p:cNvSpPr/>
          <p:nvPr/>
        </p:nvSpPr>
        <p:spPr>
          <a:xfrm>
            <a:off x="10348176" y="3959059"/>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5</a:t>
            </a:r>
            <a:endParaRPr lang="zh-CN" altLang="en-US" sz="2800" b="1" dirty="0">
              <a:latin typeface="Times New Roman" panose="02020603050405020304" pitchFamily="18" charset="0"/>
              <a:cs typeface="Times New Roman" panose="02020603050405020304" pitchFamily="18" charset="0"/>
            </a:endParaRPr>
          </a:p>
        </p:txBody>
      </p:sp>
      <p:cxnSp>
        <p:nvCxnSpPr>
          <p:cNvPr id="35" name="直接箭头连接符 34"/>
          <p:cNvCxnSpPr>
            <a:stCxn id="29" idx="3"/>
            <a:endCxn id="30" idx="7"/>
          </p:cNvCxnSpPr>
          <p:nvPr/>
        </p:nvCxnSpPr>
        <p:spPr>
          <a:xfrm flipH="1">
            <a:off x="7534235" y="3706415"/>
            <a:ext cx="417906" cy="3527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9" idx="5"/>
            <a:endCxn id="31" idx="1"/>
          </p:cNvCxnSpPr>
          <p:nvPr/>
        </p:nvCxnSpPr>
        <p:spPr>
          <a:xfrm>
            <a:off x="8435803" y="3706415"/>
            <a:ext cx="448247" cy="3615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0" idx="4"/>
            <a:endCxn id="32" idx="0"/>
          </p:cNvCxnSpPr>
          <p:nvPr/>
        </p:nvCxnSpPr>
        <p:spPr>
          <a:xfrm>
            <a:off x="7292404" y="4642327"/>
            <a:ext cx="0" cy="6896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2" idx="7"/>
            <a:endCxn id="31" idx="3"/>
          </p:cNvCxnSpPr>
          <p:nvPr/>
        </p:nvCxnSpPr>
        <p:spPr>
          <a:xfrm flipV="1">
            <a:off x="7534235" y="4551087"/>
            <a:ext cx="1349815" cy="8809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1" idx="6"/>
            <a:endCxn id="34" idx="2"/>
          </p:cNvCxnSpPr>
          <p:nvPr/>
        </p:nvCxnSpPr>
        <p:spPr>
          <a:xfrm flipV="1">
            <a:off x="9467881" y="4300693"/>
            <a:ext cx="880295" cy="88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1" idx="4"/>
            <a:endCxn id="33" idx="0"/>
          </p:cNvCxnSpPr>
          <p:nvPr/>
        </p:nvCxnSpPr>
        <p:spPr>
          <a:xfrm>
            <a:off x="9125881" y="4651149"/>
            <a:ext cx="0" cy="7130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046893" y="1242081"/>
            <a:ext cx="3175021" cy="52322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sz="2800" b="1" dirty="0"/>
              <a:t>沿着边的方向行走</a:t>
            </a:r>
          </a:p>
        </p:txBody>
      </p:sp>
      <p:sp>
        <p:nvSpPr>
          <p:cNvPr id="41" name="矩形 40"/>
          <p:cNvSpPr/>
          <p:nvPr/>
        </p:nvSpPr>
        <p:spPr>
          <a:xfrm>
            <a:off x="3262584" y="4633385"/>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spTree>
    <p:extLst>
      <p:ext uri="{BB962C8B-B14F-4D97-AF65-F5344CB8AC3E}">
        <p14:creationId xmlns:p14="http://schemas.microsoft.com/office/powerpoint/2010/main" val="3580837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6"/>
          <p:cNvSpPr>
            <a:spLocks noChangeArrowheads="1"/>
          </p:cNvSpPr>
          <p:nvPr/>
        </p:nvSpPr>
        <p:spPr bwMode="auto">
          <a:xfrm>
            <a:off x="546264" y="1289909"/>
            <a:ext cx="10319657" cy="198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110000"/>
              </a:lnSpc>
            </a:pP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图遍历与树遍历的差异</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a:t>
            </a:r>
          </a:p>
          <a:p>
            <a:pPr algn="l">
              <a:lnSpc>
                <a:spcPct val="110000"/>
              </a:lnSpc>
            </a:pP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   1</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、从图中任意一个顶点出发</a:t>
            </a:r>
            <a:r>
              <a:rPr lang="zh-CN" altLang="en-US" sz="2800" u="none" dirty="0">
                <a:solidFill>
                  <a:srgbClr val="FFFF00"/>
                </a:solidFill>
                <a:latin typeface="Times New Roman" panose="02020603050405020304" pitchFamily="18" charset="0"/>
                <a:ea typeface="仿宋_GB2312" pitchFamily="49" charset="-122"/>
                <a:cs typeface="Times New Roman" panose="02020603050405020304" pitchFamily="18" charset="0"/>
              </a:rPr>
              <a:t>未必</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能到达其它所有顶点；</a:t>
            </a:r>
          </a:p>
          <a:p>
            <a:pPr algn="l">
              <a:lnSpc>
                <a:spcPct val="110000"/>
              </a:lnSpc>
            </a:pP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   </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2</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、图中存在回路时，又可能</a:t>
            </a:r>
            <a:r>
              <a:rPr lang="zh-CN" altLang="en-US" sz="2800" u="none" dirty="0">
                <a:solidFill>
                  <a:srgbClr val="FFFF00"/>
                </a:solidFill>
                <a:latin typeface="Times New Roman" panose="02020603050405020304" pitchFamily="18" charset="0"/>
                <a:ea typeface="仿宋_GB2312" pitchFamily="49" charset="-122"/>
                <a:cs typeface="Times New Roman" panose="02020603050405020304" pitchFamily="18" charset="0"/>
              </a:rPr>
              <a:t>多次经过</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同一个顶点。</a:t>
            </a:r>
          </a:p>
          <a:p>
            <a:pPr algn="l">
              <a:lnSpc>
                <a:spcPct val="110000"/>
              </a:lnSpc>
            </a:pP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 </a:t>
            </a:r>
            <a:endPar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endParaRPr>
          </a:p>
        </p:txBody>
      </p:sp>
      <p:sp>
        <p:nvSpPr>
          <p:cNvPr id="4" name="标题 1"/>
          <p:cNvSpPr txBox="1">
            <a:spLocks/>
          </p:cNvSpPr>
          <p:nvPr/>
        </p:nvSpPr>
        <p:spPr>
          <a:xfrm>
            <a:off x="230474" y="150636"/>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4400"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深度优先遍历</a:t>
            </a:r>
          </a:p>
        </p:txBody>
      </p:sp>
      <p:graphicFrame>
        <p:nvGraphicFramePr>
          <p:cNvPr id="5" name="表格 4"/>
          <p:cNvGraphicFramePr>
            <a:graphicFrameLocks noGrp="1"/>
          </p:cNvGraphicFramePr>
          <p:nvPr>
            <p:extLst>
              <p:ext uri="{D42A27DB-BD31-4B8C-83A1-F6EECF244321}">
                <p14:modId xmlns:p14="http://schemas.microsoft.com/office/powerpoint/2010/main" val="1278328221"/>
              </p:ext>
            </p:extLst>
          </p:nvPr>
        </p:nvGraphicFramePr>
        <p:xfrm>
          <a:off x="5895578" y="4193949"/>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5</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nvGraphicFramePr>
        <p:xfrm>
          <a:off x="1262487" y="3130356"/>
          <a:ext cx="936831" cy="3108960"/>
        </p:xfrm>
        <a:graphic>
          <a:graphicData uri="http://schemas.openxmlformats.org/drawingml/2006/table">
            <a:tbl>
              <a:tblPr firstRow="1" bandRow="1">
                <a:tableStyleId>{5940675A-B579-460E-94D1-54222C63F5DA}</a:tableStyleId>
              </a:tblPr>
              <a:tblGrid>
                <a:gridCol w="936831">
                  <a:extLst>
                    <a:ext uri="{9D8B030D-6E8A-4147-A177-3AD203B41FA5}">
                      <a16:colId xmlns:a16="http://schemas.microsoft.com/office/drawing/2014/main" val="20000"/>
                    </a:ext>
                  </a:extLst>
                </a:gridCol>
              </a:tblGrid>
              <a:tr h="518160">
                <a:tc>
                  <a:txBody>
                    <a:bodyPr/>
                    <a:lstStyle/>
                    <a:p>
                      <a:endParaRPr lang="zh-CN" alt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18160">
                <a:tc>
                  <a:txBody>
                    <a:bodyPr/>
                    <a:lstStyle/>
                    <a:p>
                      <a:endParaRPr lang="zh-CN" alt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518160">
                <a:tc>
                  <a:txBody>
                    <a:bodyPr/>
                    <a:lstStyle/>
                    <a:p>
                      <a:endParaRPr lang="zh-CN" alt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518160">
                <a:tc>
                  <a:txBody>
                    <a:bodyPr/>
                    <a:lstStyle/>
                    <a:p>
                      <a:endParaRPr lang="zh-CN" alt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518160">
                <a:tc>
                  <a:txBody>
                    <a:bodyPr/>
                    <a:lstStyle/>
                    <a:p>
                      <a:endParaRPr lang="zh-CN" alt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518160">
                <a:tc>
                  <a:txBody>
                    <a:bodyPr/>
                    <a:lstStyle/>
                    <a:p>
                      <a:endParaRPr lang="zh-CN" alt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
        <p:nvSpPr>
          <p:cNvPr id="7" name="文本框 6"/>
          <p:cNvSpPr txBox="1"/>
          <p:nvPr/>
        </p:nvSpPr>
        <p:spPr>
          <a:xfrm>
            <a:off x="886374" y="3123210"/>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886373" y="3646430"/>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886372" y="4169650"/>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2</a:t>
            </a:r>
            <a:endParaRPr lang="zh-CN" altLang="en-US" sz="2800" b="1"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886371" y="4679987"/>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3</a:t>
            </a:r>
            <a:endParaRPr lang="zh-CN" altLang="en-US" sz="2800" b="1"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886370" y="5190324"/>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4</a:t>
            </a:r>
            <a:endParaRPr lang="zh-CN" altLang="en-US" sz="2800" b="1"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886370" y="5726427"/>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5</a:t>
            </a:r>
            <a:endParaRPr lang="zh-CN" altLang="en-US" sz="2800" b="1" dirty="0">
              <a:latin typeface="Times New Roman" panose="02020603050405020304" pitchFamily="18" charset="0"/>
              <a:cs typeface="Times New Roman" panose="02020603050405020304" pitchFamily="18" charset="0"/>
            </a:endParaRPr>
          </a:p>
        </p:txBody>
      </p:sp>
      <p:graphicFrame>
        <p:nvGraphicFramePr>
          <p:cNvPr id="13" name="表格 12"/>
          <p:cNvGraphicFramePr>
            <a:graphicFrameLocks noGrp="1"/>
          </p:cNvGraphicFramePr>
          <p:nvPr/>
        </p:nvGraphicFramePr>
        <p:xfrm>
          <a:off x="2521272" y="3156220"/>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1</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sp>
        <p:nvSpPr>
          <p:cNvPr id="14" name="矩形 13"/>
          <p:cNvSpPr/>
          <p:nvPr/>
        </p:nvSpPr>
        <p:spPr>
          <a:xfrm>
            <a:off x="3270894" y="3064364"/>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graphicFrame>
        <p:nvGraphicFramePr>
          <p:cNvPr id="15" name="表格 14"/>
          <p:cNvGraphicFramePr>
            <a:graphicFrameLocks noGrp="1"/>
          </p:cNvGraphicFramePr>
          <p:nvPr/>
        </p:nvGraphicFramePr>
        <p:xfrm>
          <a:off x="2531168" y="3676825"/>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3</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3567131021"/>
              </p:ext>
            </p:extLst>
          </p:nvPr>
        </p:nvGraphicFramePr>
        <p:xfrm>
          <a:off x="2529188" y="4202592"/>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0</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graphicFrame>
        <p:nvGraphicFramePr>
          <p:cNvPr id="17" name="表格 16"/>
          <p:cNvGraphicFramePr>
            <a:graphicFrameLocks noGrp="1"/>
          </p:cNvGraphicFramePr>
          <p:nvPr/>
        </p:nvGraphicFramePr>
        <p:xfrm>
          <a:off x="4284757" y="4202660"/>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4</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graphicFrame>
        <p:nvGraphicFramePr>
          <p:cNvPr id="18" name="表格 17"/>
          <p:cNvGraphicFramePr>
            <a:graphicFrameLocks noGrp="1"/>
          </p:cNvGraphicFramePr>
          <p:nvPr/>
        </p:nvGraphicFramePr>
        <p:xfrm>
          <a:off x="2527208" y="4710382"/>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cxnSp>
        <p:nvCxnSpPr>
          <p:cNvPr id="19" name="直接箭头连接符 18"/>
          <p:cNvCxnSpPr/>
          <p:nvPr/>
        </p:nvCxnSpPr>
        <p:spPr>
          <a:xfrm>
            <a:off x="1997439" y="3386231"/>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1997438" y="3908040"/>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997437" y="4431260"/>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1997436" y="4941597"/>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368788" y="4398250"/>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3764881" y="4431260"/>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3283694" y="3544867"/>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sp>
        <p:nvSpPr>
          <p:cNvPr id="26" name="矩形 25"/>
          <p:cNvSpPr/>
          <p:nvPr/>
        </p:nvSpPr>
        <p:spPr>
          <a:xfrm>
            <a:off x="6676648" y="4083421"/>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sp>
        <p:nvSpPr>
          <p:cNvPr id="27" name="矩形 26"/>
          <p:cNvSpPr/>
          <p:nvPr/>
        </p:nvSpPr>
        <p:spPr>
          <a:xfrm>
            <a:off x="1492093" y="5687778"/>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sp>
        <p:nvSpPr>
          <p:cNvPr id="28" name="矩形 27"/>
          <p:cNvSpPr/>
          <p:nvPr/>
        </p:nvSpPr>
        <p:spPr>
          <a:xfrm>
            <a:off x="1492093" y="5131840"/>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sp>
        <p:nvSpPr>
          <p:cNvPr id="29" name="椭圆 28"/>
          <p:cNvSpPr/>
          <p:nvPr/>
        </p:nvSpPr>
        <p:spPr>
          <a:xfrm>
            <a:off x="8698861" y="3123210"/>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sp>
        <p:nvSpPr>
          <p:cNvPr id="30" name="椭圆 29"/>
          <p:cNvSpPr/>
          <p:nvPr/>
        </p:nvSpPr>
        <p:spPr>
          <a:xfrm>
            <a:off x="7797293" y="3959060"/>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sp>
        <p:nvSpPr>
          <p:cNvPr id="31" name="椭圆 30"/>
          <p:cNvSpPr/>
          <p:nvPr/>
        </p:nvSpPr>
        <p:spPr>
          <a:xfrm>
            <a:off x="9630770" y="3967882"/>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2</a:t>
            </a:r>
            <a:endParaRPr lang="zh-CN" altLang="en-US" sz="2800" b="1" dirty="0">
              <a:latin typeface="Times New Roman" panose="02020603050405020304" pitchFamily="18" charset="0"/>
              <a:cs typeface="Times New Roman" panose="02020603050405020304" pitchFamily="18" charset="0"/>
            </a:endParaRPr>
          </a:p>
        </p:txBody>
      </p:sp>
      <p:sp>
        <p:nvSpPr>
          <p:cNvPr id="32" name="椭圆 31"/>
          <p:cNvSpPr/>
          <p:nvPr/>
        </p:nvSpPr>
        <p:spPr>
          <a:xfrm>
            <a:off x="7797293" y="5331976"/>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3</a:t>
            </a:r>
            <a:endParaRPr lang="zh-CN" altLang="en-US" sz="2800" b="1" dirty="0">
              <a:latin typeface="Times New Roman" panose="02020603050405020304" pitchFamily="18" charset="0"/>
              <a:cs typeface="Times New Roman" panose="02020603050405020304" pitchFamily="18" charset="0"/>
            </a:endParaRPr>
          </a:p>
        </p:txBody>
      </p:sp>
      <p:sp>
        <p:nvSpPr>
          <p:cNvPr id="33" name="椭圆 32"/>
          <p:cNvSpPr/>
          <p:nvPr/>
        </p:nvSpPr>
        <p:spPr>
          <a:xfrm>
            <a:off x="9630770" y="5364208"/>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4</a:t>
            </a:r>
            <a:endParaRPr lang="zh-CN" altLang="en-US" sz="2800" b="1" dirty="0">
              <a:latin typeface="Times New Roman" panose="02020603050405020304" pitchFamily="18" charset="0"/>
              <a:cs typeface="Times New Roman" panose="02020603050405020304" pitchFamily="18" charset="0"/>
            </a:endParaRPr>
          </a:p>
        </p:txBody>
      </p:sp>
      <p:sp>
        <p:nvSpPr>
          <p:cNvPr id="34" name="椭圆 33"/>
          <p:cNvSpPr/>
          <p:nvPr/>
        </p:nvSpPr>
        <p:spPr>
          <a:xfrm>
            <a:off x="11195065" y="3959059"/>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5</a:t>
            </a:r>
            <a:endParaRPr lang="zh-CN" altLang="en-US" sz="2800" b="1" dirty="0">
              <a:latin typeface="Times New Roman" panose="02020603050405020304" pitchFamily="18" charset="0"/>
              <a:cs typeface="Times New Roman" panose="02020603050405020304" pitchFamily="18" charset="0"/>
            </a:endParaRPr>
          </a:p>
        </p:txBody>
      </p:sp>
      <p:cxnSp>
        <p:nvCxnSpPr>
          <p:cNvPr id="35" name="直接箭头连接符 34"/>
          <p:cNvCxnSpPr>
            <a:stCxn id="29" idx="3"/>
            <a:endCxn id="30" idx="7"/>
          </p:cNvCxnSpPr>
          <p:nvPr/>
        </p:nvCxnSpPr>
        <p:spPr>
          <a:xfrm flipH="1">
            <a:off x="8381124" y="3706415"/>
            <a:ext cx="417906" cy="3527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31" idx="1"/>
            <a:endCxn id="29" idx="5"/>
          </p:cNvCxnSpPr>
          <p:nvPr/>
        </p:nvCxnSpPr>
        <p:spPr>
          <a:xfrm flipH="1" flipV="1">
            <a:off x="9282692" y="3706415"/>
            <a:ext cx="448247" cy="3615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0" idx="4"/>
            <a:endCxn id="32" idx="0"/>
          </p:cNvCxnSpPr>
          <p:nvPr/>
        </p:nvCxnSpPr>
        <p:spPr>
          <a:xfrm>
            <a:off x="8139293" y="4642327"/>
            <a:ext cx="0" cy="6896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2" idx="7"/>
            <a:endCxn id="31" idx="3"/>
          </p:cNvCxnSpPr>
          <p:nvPr/>
        </p:nvCxnSpPr>
        <p:spPr>
          <a:xfrm flipV="1">
            <a:off x="8381124" y="4551087"/>
            <a:ext cx="1349815" cy="8809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1" idx="6"/>
            <a:endCxn id="34" idx="2"/>
          </p:cNvCxnSpPr>
          <p:nvPr/>
        </p:nvCxnSpPr>
        <p:spPr>
          <a:xfrm flipV="1">
            <a:off x="10314770" y="4300693"/>
            <a:ext cx="880295" cy="88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1" idx="4"/>
            <a:endCxn id="33" idx="0"/>
          </p:cNvCxnSpPr>
          <p:nvPr/>
        </p:nvCxnSpPr>
        <p:spPr>
          <a:xfrm>
            <a:off x="9972770" y="4651149"/>
            <a:ext cx="0" cy="7130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046893" y="1242081"/>
            <a:ext cx="3175021" cy="52322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sz="2800" b="1" dirty="0"/>
              <a:t>沿着边的方向行走</a:t>
            </a:r>
          </a:p>
        </p:txBody>
      </p:sp>
      <p:sp>
        <p:nvSpPr>
          <p:cNvPr id="44" name="矩形 43"/>
          <p:cNvSpPr/>
          <p:nvPr/>
        </p:nvSpPr>
        <p:spPr>
          <a:xfrm>
            <a:off x="3270894" y="4651149"/>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spTree>
    <p:extLst>
      <p:ext uri="{BB962C8B-B14F-4D97-AF65-F5344CB8AC3E}">
        <p14:creationId xmlns:p14="http://schemas.microsoft.com/office/powerpoint/2010/main" val="2031779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6"/>
          <p:cNvSpPr>
            <a:spLocks noChangeArrowheads="1"/>
          </p:cNvSpPr>
          <p:nvPr/>
        </p:nvSpPr>
        <p:spPr bwMode="auto">
          <a:xfrm>
            <a:off x="546264" y="1289909"/>
            <a:ext cx="10319657" cy="5306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110000"/>
              </a:lnSpc>
            </a:pP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图遍历与树遍历的差异</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a:t>
            </a:r>
          </a:p>
          <a:p>
            <a:pPr algn="l">
              <a:lnSpc>
                <a:spcPct val="110000"/>
              </a:lnSpc>
            </a:pP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   1</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、从图中任意一个顶点出发</a:t>
            </a:r>
            <a:r>
              <a:rPr lang="zh-CN" altLang="en-US" sz="2800" u="none" dirty="0">
                <a:solidFill>
                  <a:srgbClr val="FFFF00"/>
                </a:solidFill>
                <a:latin typeface="Times New Roman" panose="02020603050405020304" pitchFamily="18" charset="0"/>
                <a:ea typeface="仿宋_GB2312" pitchFamily="49" charset="-122"/>
                <a:cs typeface="Times New Roman" panose="02020603050405020304" pitchFamily="18" charset="0"/>
              </a:rPr>
              <a:t>未必</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能到达其它所有顶点；</a:t>
            </a:r>
          </a:p>
          <a:p>
            <a:pPr algn="l">
              <a:lnSpc>
                <a:spcPct val="110000"/>
              </a:lnSpc>
            </a:pP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   </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2</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、图中存在回路时，又可能</a:t>
            </a:r>
            <a:r>
              <a:rPr lang="zh-CN" altLang="en-US" sz="2800" u="none" dirty="0">
                <a:solidFill>
                  <a:srgbClr val="FFFF00"/>
                </a:solidFill>
                <a:latin typeface="Times New Roman" panose="02020603050405020304" pitchFamily="18" charset="0"/>
                <a:ea typeface="仿宋_GB2312" pitchFamily="49" charset="-122"/>
                <a:cs typeface="Times New Roman" panose="02020603050405020304" pitchFamily="18" charset="0"/>
              </a:rPr>
              <a:t>多次经过</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同一个顶点。</a:t>
            </a:r>
          </a:p>
          <a:p>
            <a:pPr algn="l">
              <a:lnSpc>
                <a:spcPct val="110000"/>
              </a:lnSpc>
            </a:pP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 </a:t>
            </a:r>
            <a:endPar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endParaRPr>
          </a:p>
          <a:p>
            <a:pPr algn="l">
              <a:lnSpc>
                <a:spcPct val="110000"/>
              </a:lnSpc>
            </a:pP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如果多次经过同一个顶点怎么办？</a:t>
            </a:r>
            <a:endPar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endParaRPr>
          </a:p>
          <a:p>
            <a:pPr algn="l">
              <a:lnSpc>
                <a:spcPct val="110000"/>
              </a:lnSpc>
            </a:pP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设置辅助数组</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visited [ ]</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，它的初始状态为</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false</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，在图的遍历过程中，一旦某一个顶点</a:t>
            </a:r>
            <a:r>
              <a:rPr lang="en-US" altLang="zh-CN" sz="2800" u="none" dirty="0" err="1">
                <a:solidFill>
                  <a:schemeClr val="tx1"/>
                </a:solidFill>
                <a:latin typeface="Times New Roman" panose="02020603050405020304" pitchFamily="18" charset="0"/>
                <a:ea typeface="仿宋_GB2312" pitchFamily="49" charset="-122"/>
                <a:cs typeface="Times New Roman" panose="02020603050405020304" pitchFamily="18" charset="0"/>
              </a:rPr>
              <a:t>i</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被访问，则令</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visited[</a:t>
            </a:r>
            <a:r>
              <a:rPr lang="en-US" altLang="zh-CN" sz="2800" u="none" dirty="0" err="1">
                <a:solidFill>
                  <a:schemeClr val="tx1"/>
                </a:solidFill>
                <a:latin typeface="Times New Roman" panose="02020603050405020304" pitchFamily="18" charset="0"/>
                <a:ea typeface="仿宋_GB2312" pitchFamily="49" charset="-122"/>
                <a:cs typeface="Times New Roman" panose="02020603050405020304" pitchFamily="18" charset="0"/>
              </a:rPr>
              <a:t>i</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为</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true</a:t>
            </a:r>
          </a:p>
          <a:p>
            <a:pPr algn="l">
              <a:lnSpc>
                <a:spcPct val="110000"/>
              </a:lnSpc>
            </a:pPr>
            <a:endPar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endParaRPr>
          </a:p>
          <a:p>
            <a:pPr algn="l">
              <a:lnSpc>
                <a:spcPct val="110000"/>
              </a:lnSpc>
            </a:pP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一次遍历结束，</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visited</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有标记未被访问的顶点怎么办？</a:t>
            </a:r>
          </a:p>
          <a:p>
            <a:pPr algn="l">
              <a:lnSpc>
                <a:spcPct val="110000"/>
              </a:lnSpc>
            </a:pP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遍历算法应当另选一个未标记的顶点出发，再次执行图的遍历。</a:t>
            </a:r>
          </a:p>
          <a:p>
            <a:pPr algn="l">
              <a:lnSpc>
                <a:spcPct val="110000"/>
              </a:lnSpc>
            </a:pPr>
            <a:endPar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endParaRPr>
          </a:p>
        </p:txBody>
      </p:sp>
      <p:sp>
        <p:nvSpPr>
          <p:cNvPr id="4" name="标题 1"/>
          <p:cNvSpPr txBox="1">
            <a:spLocks/>
          </p:cNvSpPr>
          <p:nvPr/>
        </p:nvSpPr>
        <p:spPr>
          <a:xfrm>
            <a:off x="230474" y="150636"/>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4400"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深度优先遍历</a:t>
            </a:r>
          </a:p>
        </p:txBody>
      </p:sp>
    </p:spTree>
    <p:extLst>
      <p:ext uri="{BB962C8B-B14F-4D97-AF65-F5344CB8AC3E}">
        <p14:creationId xmlns:p14="http://schemas.microsoft.com/office/powerpoint/2010/main" val="229449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4"/>
          <p:cNvSpPr>
            <a:spLocks noChangeArrowheads="1"/>
          </p:cNvSpPr>
          <p:nvPr/>
        </p:nvSpPr>
        <p:spPr bwMode="auto">
          <a:xfrm>
            <a:off x="1175658" y="1628776"/>
            <a:ext cx="9098644" cy="2332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lnSpc>
                <a:spcPct val="130000"/>
              </a:lnSpc>
            </a:pPr>
            <a:r>
              <a:rPr lang="en-US" altLang="zh-CN" sz="2800" u="none" dirty="0">
                <a:solidFill>
                  <a:schemeClr val="tx1"/>
                </a:solidFill>
                <a:latin typeface="Times New Roman" panose="02020603050405020304" pitchFamily="18" charset="0"/>
                <a:cs typeface="Times New Roman" panose="02020603050405020304" pitchFamily="18" charset="0"/>
              </a:rPr>
              <a:t>1</a:t>
            </a:r>
            <a:r>
              <a:rPr lang="zh-CN" altLang="en-US" sz="2800" u="none" dirty="0">
                <a:solidFill>
                  <a:schemeClr val="tx1"/>
                </a:solidFill>
                <a:latin typeface="Times New Roman" panose="02020603050405020304" pitchFamily="18" charset="0"/>
                <a:cs typeface="Times New Roman" panose="02020603050405020304" pitchFamily="18" charset="0"/>
              </a:rPr>
              <a:t>、深度优先搜索算法</a:t>
            </a:r>
            <a:endPar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endParaRPr>
          </a:p>
          <a:p>
            <a:pPr algn="l">
              <a:lnSpc>
                <a:spcPct val="130000"/>
              </a:lnSpc>
            </a:pP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从图</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G</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中某个顶点</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v</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出发</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深度优先搜索图的</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DFS</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算法如下：</a:t>
            </a:r>
          </a:p>
          <a:p>
            <a:pPr algn="l">
              <a:lnSpc>
                <a:spcPct val="130000"/>
              </a:lnSpc>
            </a:pP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1</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）访问顶点</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v</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并打上标记。</a:t>
            </a:r>
          </a:p>
          <a:p>
            <a:pPr algn="l">
              <a:lnSpc>
                <a:spcPct val="130000"/>
              </a:lnSpc>
            </a:pP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2</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）依次从</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v</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的未访问过的邻接点出发，深度优先搜索图</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G.</a:t>
            </a:r>
          </a:p>
        </p:txBody>
      </p:sp>
      <p:sp>
        <p:nvSpPr>
          <p:cNvPr id="45062" name="AutoShape 8"/>
          <p:cNvSpPr>
            <a:spLocks noChangeArrowheads="1"/>
          </p:cNvSpPr>
          <p:nvPr/>
        </p:nvSpPr>
        <p:spPr bwMode="auto">
          <a:xfrm>
            <a:off x="8023009" y="4365626"/>
            <a:ext cx="1800225" cy="503237"/>
          </a:xfrm>
          <a:prstGeom prst="wedgeEllipseCallout">
            <a:avLst>
              <a:gd name="adj1" fmla="val -29981"/>
              <a:gd name="adj2" fmla="val -155046"/>
            </a:avLst>
          </a:prstGeom>
          <a:solidFill>
            <a:schemeClr val="bg1"/>
          </a:solidFill>
          <a:ln w="9525">
            <a:solidFill>
              <a:schemeClr val="tx1"/>
            </a:solidFill>
            <a:miter lim="800000"/>
            <a:headEnd/>
            <a:tailEnd/>
          </a:ln>
        </p:spPr>
        <p:txBody>
          <a:bodyPr tIns="118800" bIns="118800" anchor="ctr"/>
          <a:lstStyle>
            <a:lvl1pPr marL="457200" indent="-457200">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u="none">
              <a:solidFill>
                <a:schemeClr val="tx1"/>
              </a:solidFill>
            </a:endParaRPr>
          </a:p>
        </p:txBody>
      </p:sp>
      <p:sp>
        <p:nvSpPr>
          <p:cNvPr id="45063" name="Rectangle 9"/>
          <p:cNvSpPr>
            <a:spLocks noChangeArrowheads="1"/>
          </p:cNvSpPr>
          <p:nvPr/>
        </p:nvSpPr>
        <p:spPr bwMode="auto">
          <a:xfrm>
            <a:off x="8191618" y="4306229"/>
            <a:ext cx="1463005"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18800" bIns="118800">
            <a:spAutoFit/>
          </a:bodyPr>
          <a:lstStyle>
            <a:lvl1pPr marL="457200" indent="-457200">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r>
              <a:rPr lang="zh-CN" altLang="en-US" u="none" dirty="0">
                <a:solidFill>
                  <a:schemeClr val="tx1"/>
                </a:solidFill>
              </a:rPr>
              <a:t>递归算法</a:t>
            </a:r>
          </a:p>
        </p:txBody>
      </p:sp>
      <p:sp>
        <p:nvSpPr>
          <p:cNvPr id="8" name="标题 1"/>
          <p:cNvSpPr txBox="1">
            <a:spLocks/>
          </p:cNvSpPr>
          <p:nvPr/>
        </p:nvSpPr>
        <p:spPr>
          <a:xfrm>
            <a:off x="230474" y="150636"/>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4400"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深度优先遍历</a:t>
            </a:r>
          </a:p>
        </p:txBody>
      </p:sp>
    </p:spTree>
    <p:extLst>
      <p:ext uri="{BB962C8B-B14F-4D97-AF65-F5344CB8AC3E}">
        <p14:creationId xmlns:p14="http://schemas.microsoft.com/office/powerpoint/2010/main" val="2343676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7" y="4288302"/>
            <a:ext cx="873442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Rectangle 8"/>
          <p:cNvSpPr>
            <a:spLocks noChangeArrowheads="1"/>
          </p:cNvSpPr>
          <p:nvPr/>
        </p:nvSpPr>
        <p:spPr bwMode="auto">
          <a:xfrm>
            <a:off x="204195" y="134011"/>
            <a:ext cx="11400312" cy="4117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18800" bIns="118800" anchor="ct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r>
              <a:rPr lang="zh-CN" altLang="en-US" sz="2800" u="none" dirty="0">
                <a:solidFill>
                  <a:srgbClr val="FFFF00"/>
                </a:solidFill>
                <a:latin typeface="Times New Roman" panose="02020603050405020304" pitchFamily="18" charset="0"/>
                <a:ea typeface="仿宋_GB2312" pitchFamily="49" charset="-122"/>
                <a:cs typeface="Times New Roman" panose="02020603050405020304" pitchFamily="18" charset="0"/>
              </a:rPr>
              <a:t>前进</a:t>
            </a:r>
            <a:r>
              <a:rPr lang="en-US" altLang="zh-CN" sz="2800" u="none" dirty="0">
                <a:solidFill>
                  <a:srgbClr val="FFFF00"/>
                </a:solidFill>
                <a:latin typeface="Times New Roman" panose="02020603050405020304" pitchFamily="18" charset="0"/>
                <a:ea typeface="仿宋_GB2312" pitchFamily="49" charset="-122"/>
                <a:cs typeface="Times New Roman" panose="02020603050405020304" pitchFamily="18" charset="0"/>
              </a:rPr>
              <a:t>(v)</a:t>
            </a:r>
          </a:p>
          <a:p>
            <a:pPr marL="457200" indent="-457200" algn="l">
              <a:buFont typeface="+mj-lt"/>
              <a:buAutoNum type="arabicPeriod"/>
            </a:pP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从顶点</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v</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出发，访问它的任一未访问</a:t>
            </a:r>
            <a:r>
              <a:rPr lang="zh-CN" altLang="en-US" sz="2800" u="none" dirty="0">
                <a:solidFill>
                  <a:srgbClr val="FFFF00"/>
                </a:solidFill>
                <a:latin typeface="Times New Roman" panose="02020603050405020304" pitchFamily="18" charset="0"/>
                <a:ea typeface="仿宋_GB2312" pitchFamily="49" charset="-122"/>
                <a:cs typeface="Times New Roman" panose="02020603050405020304" pitchFamily="18" charset="0"/>
              </a:rPr>
              <a:t>邻接顶点</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w</a:t>
            </a:r>
            <a:r>
              <a:rPr lang="en-US" altLang="zh-CN" sz="2800" u="none" baseline="-25000" dirty="0">
                <a:solidFill>
                  <a:schemeClr val="tx1"/>
                </a:solidFill>
                <a:latin typeface="Times New Roman" panose="02020603050405020304" pitchFamily="18" charset="0"/>
                <a:ea typeface="仿宋_GB2312" pitchFamily="49" charset="-122"/>
                <a:cs typeface="Times New Roman" panose="02020603050405020304" pitchFamily="18" charset="0"/>
              </a:rPr>
              <a:t>1</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a:t>
            </a:r>
            <a:endPar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endParaRPr>
          </a:p>
          <a:p>
            <a:pPr marL="457200" indent="-457200" algn="l">
              <a:buFont typeface="+mj-lt"/>
              <a:buAutoNum type="arabicPeriod"/>
            </a:pP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从</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w</a:t>
            </a:r>
            <a:r>
              <a:rPr lang="en-US" altLang="zh-CN" sz="2800" u="none" baseline="-25000" dirty="0">
                <a:solidFill>
                  <a:schemeClr val="tx1"/>
                </a:solidFill>
                <a:latin typeface="Times New Roman" panose="02020603050405020304" pitchFamily="18" charset="0"/>
                <a:ea typeface="仿宋_GB2312" pitchFamily="49" charset="-122"/>
                <a:cs typeface="Times New Roman" panose="02020603050405020304" pitchFamily="18" charset="0"/>
              </a:rPr>
              <a:t>1</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出发，访问与 </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w</a:t>
            </a:r>
            <a:r>
              <a:rPr lang="en-US" altLang="zh-CN" sz="2800" u="none" baseline="-25000" dirty="0">
                <a:solidFill>
                  <a:schemeClr val="tx1"/>
                </a:solidFill>
                <a:latin typeface="Times New Roman" panose="02020603050405020304" pitchFamily="18" charset="0"/>
                <a:ea typeface="仿宋_GB2312" pitchFamily="49" charset="-122"/>
                <a:cs typeface="Times New Roman" panose="02020603050405020304" pitchFamily="18" charset="0"/>
              </a:rPr>
              <a:t>1</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的未访问邻接顶点</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w</a:t>
            </a:r>
            <a:r>
              <a:rPr lang="en-US" altLang="zh-CN" sz="2800" u="none" baseline="-25000" dirty="0">
                <a:solidFill>
                  <a:schemeClr val="tx1"/>
                </a:solidFill>
                <a:latin typeface="Times New Roman" panose="02020603050405020304" pitchFamily="18" charset="0"/>
                <a:ea typeface="仿宋_GB2312" pitchFamily="49" charset="-122"/>
                <a:cs typeface="Times New Roman" panose="02020603050405020304" pitchFamily="18" charset="0"/>
              </a:rPr>
              <a:t>2</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a:t>
            </a:r>
            <a:endPar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endParaRPr>
          </a:p>
          <a:p>
            <a:pPr marL="457200" indent="-457200">
              <a:buFont typeface="+mj-lt"/>
              <a:buAutoNum type="arabicPeriod"/>
            </a:pP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从</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w</a:t>
            </a:r>
            <a:r>
              <a:rPr lang="en-US" altLang="zh-CN" sz="2800" u="none" baseline="-25000" dirty="0">
                <a:solidFill>
                  <a:schemeClr val="tx1"/>
                </a:solidFill>
                <a:latin typeface="Times New Roman" panose="02020603050405020304" pitchFamily="18" charset="0"/>
                <a:ea typeface="仿宋_GB2312" pitchFamily="49" charset="-122"/>
                <a:cs typeface="Times New Roman" panose="02020603050405020304" pitchFamily="18" charset="0"/>
              </a:rPr>
              <a:t>2</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出发，</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，当到达顶点</a:t>
            </a:r>
            <a:r>
              <a:rPr lang="en-US" altLang="zh-CN" sz="2800" u="none" dirty="0" err="1">
                <a:solidFill>
                  <a:schemeClr val="tx1"/>
                </a:solidFill>
                <a:latin typeface="Times New Roman" panose="02020603050405020304" pitchFamily="18" charset="0"/>
                <a:ea typeface="仿宋_GB2312" pitchFamily="49" charset="-122"/>
                <a:cs typeface="Times New Roman" panose="02020603050405020304" pitchFamily="18" charset="0"/>
              </a:rPr>
              <a:t>w</a:t>
            </a:r>
            <a:r>
              <a:rPr lang="en-US" altLang="zh-CN" sz="2800" u="none" baseline="-25000" dirty="0" err="1">
                <a:solidFill>
                  <a:schemeClr val="tx1"/>
                </a:solidFill>
                <a:latin typeface="Times New Roman" panose="02020603050405020304" pitchFamily="18" charset="0"/>
                <a:ea typeface="仿宋_GB2312" pitchFamily="49" charset="-122"/>
                <a:cs typeface="Times New Roman" panose="02020603050405020304" pitchFamily="18" charset="0"/>
              </a:rPr>
              <a:t>t</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，其邻接顶点都被访问过，暂停前进</a:t>
            </a:r>
            <a:endPar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endParaRPr>
          </a:p>
          <a:p>
            <a:r>
              <a:rPr lang="zh-CN" altLang="en-US" sz="2800" u="none" dirty="0">
                <a:solidFill>
                  <a:srgbClr val="FFFF00"/>
                </a:solidFill>
                <a:latin typeface="Times New Roman" panose="02020603050405020304" pitchFamily="18" charset="0"/>
                <a:ea typeface="仿宋_GB2312" pitchFamily="49" charset="-122"/>
                <a:cs typeface="Times New Roman" panose="02020603050405020304" pitchFamily="18" charset="0"/>
              </a:rPr>
              <a:t>回退</a:t>
            </a:r>
            <a:r>
              <a:rPr lang="en-US" altLang="zh-CN" sz="2800" u="none" dirty="0">
                <a:solidFill>
                  <a:srgbClr val="FFFF00"/>
                </a:solidFill>
                <a:latin typeface="Times New Roman" panose="02020603050405020304" pitchFamily="18" charset="0"/>
                <a:ea typeface="仿宋_GB2312" pitchFamily="49" charset="-122"/>
                <a:cs typeface="Times New Roman" panose="02020603050405020304" pitchFamily="18" charset="0"/>
              </a:rPr>
              <a:t>(</a:t>
            </a:r>
            <a:r>
              <a:rPr lang="en-US" altLang="zh-CN" sz="2800" u="none" dirty="0" err="1">
                <a:solidFill>
                  <a:schemeClr val="tx1"/>
                </a:solidFill>
                <a:latin typeface="Times New Roman" panose="02020603050405020304" pitchFamily="18" charset="0"/>
                <a:ea typeface="仿宋_GB2312" pitchFamily="49" charset="-122"/>
                <a:cs typeface="Times New Roman" panose="02020603050405020304" pitchFamily="18" charset="0"/>
              </a:rPr>
              <a:t>w</a:t>
            </a:r>
            <a:r>
              <a:rPr lang="en-US" altLang="zh-CN" sz="2800" u="none" baseline="-25000" dirty="0" err="1">
                <a:solidFill>
                  <a:schemeClr val="tx1"/>
                </a:solidFill>
                <a:latin typeface="Times New Roman" panose="02020603050405020304" pitchFamily="18" charset="0"/>
                <a:ea typeface="仿宋_GB2312" pitchFamily="49" charset="-122"/>
                <a:cs typeface="Times New Roman" panose="02020603050405020304" pitchFamily="18" charset="0"/>
              </a:rPr>
              <a:t>t</a:t>
            </a:r>
            <a:r>
              <a:rPr lang="en-US" altLang="zh-CN" sz="2800" u="none" dirty="0">
                <a:solidFill>
                  <a:srgbClr val="FFFF00"/>
                </a:solidFill>
                <a:latin typeface="Times New Roman" panose="02020603050405020304" pitchFamily="18" charset="0"/>
                <a:ea typeface="仿宋_GB2312" pitchFamily="49" charset="-122"/>
                <a:cs typeface="Times New Roman" panose="02020603050405020304" pitchFamily="18" charset="0"/>
              </a:rPr>
              <a:t>)</a:t>
            </a:r>
          </a:p>
          <a:p>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从</a:t>
            </a:r>
            <a:r>
              <a:rPr lang="en-US" altLang="zh-CN" sz="2800" u="none" dirty="0" err="1">
                <a:solidFill>
                  <a:schemeClr val="tx1"/>
                </a:solidFill>
                <a:latin typeface="Times New Roman" panose="02020603050405020304" pitchFamily="18" charset="0"/>
                <a:ea typeface="仿宋_GB2312" pitchFamily="49" charset="-122"/>
                <a:cs typeface="Times New Roman" panose="02020603050405020304" pitchFamily="18" charset="0"/>
              </a:rPr>
              <a:t>w</a:t>
            </a:r>
            <a:r>
              <a:rPr lang="en-US" altLang="zh-CN" sz="2800" u="none" baseline="-25000" dirty="0" err="1">
                <a:solidFill>
                  <a:schemeClr val="tx1"/>
                </a:solidFill>
                <a:latin typeface="Times New Roman" panose="02020603050405020304" pitchFamily="18" charset="0"/>
                <a:ea typeface="仿宋_GB2312" pitchFamily="49" charset="-122"/>
                <a:cs typeface="Times New Roman" panose="02020603050405020304" pitchFamily="18" charset="0"/>
              </a:rPr>
              <a:t>t</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按刚才的访问路径退到</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w</a:t>
            </a:r>
            <a:r>
              <a:rPr lang="en-US" altLang="zh-CN" sz="2800" u="none" baseline="-25000" dirty="0">
                <a:solidFill>
                  <a:schemeClr val="tx1"/>
                </a:solidFill>
                <a:latin typeface="Times New Roman" panose="02020603050405020304" pitchFamily="18" charset="0"/>
                <a:ea typeface="仿宋_GB2312" pitchFamily="49" charset="-122"/>
                <a:cs typeface="Times New Roman" panose="02020603050405020304" pitchFamily="18" charset="0"/>
              </a:rPr>
              <a:t>t-1</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，若</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w</a:t>
            </a:r>
            <a:r>
              <a:rPr lang="en-US" altLang="zh-CN" sz="2800" u="none" baseline="-25000" dirty="0">
                <a:solidFill>
                  <a:schemeClr val="tx1"/>
                </a:solidFill>
                <a:latin typeface="Times New Roman" panose="02020603050405020304" pitchFamily="18" charset="0"/>
                <a:ea typeface="仿宋_GB2312" pitchFamily="49" charset="-122"/>
                <a:cs typeface="Times New Roman" panose="02020603050405020304" pitchFamily="18" charset="0"/>
              </a:rPr>
              <a:t>t-1</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存在未访问邻接顶点</a:t>
            </a:r>
            <a:r>
              <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rPr>
              <a:t>u</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a:t>
            </a:r>
            <a:r>
              <a:rPr lang="zh-CN" altLang="en-US" sz="2800" u="none" dirty="0">
                <a:solidFill>
                  <a:srgbClr val="FFFF00"/>
                </a:solidFill>
                <a:latin typeface="Times New Roman" panose="02020603050405020304" pitchFamily="18" charset="0"/>
                <a:ea typeface="仿宋_GB2312" pitchFamily="49" charset="-122"/>
                <a:cs typeface="Times New Roman" panose="02020603050405020304" pitchFamily="18" charset="0"/>
              </a:rPr>
              <a:t>前进</a:t>
            </a:r>
            <a:r>
              <a:rPr lang="en-US" altLang="zh-CN" sz="2800" u="none" dirty="0">
                <a:solidFill>
                  <a:srgbClr val="FFFF00"/>
                </a:solidFill>
                <a:latin typeface="Times New Roman" panose="02020603050405020304" pitchFamily="18" charset="0"/>
                <a:ea typeface="仿宋_GB2312" pitchFamily="49" charset="-122"/>
                <a:cs typeface="Times New Roman" panose="02020603050405020304" pitchFamily="18" charset="0"/>
              </a:rPr>
              <a:t>(u)</a:t>
            </a:r>
            <a:r>
              <a:rPr lang="zh-CN" altLang="en-US" sz="2800" u="none" dirty="0">
                <a:solidFill>
                  <a:srgbClr val="FFFF00"/>
                </a:solidFill>
                <a:latin typeface="Times New Roman" panose="02020603050405020304" pitchFamily="18" charset="0"/>
                <a:ea typeface="仿宋_GB2312" pitchFamily="49" charset="-122"/>
                <a:cs typeface="Times New Roman" panose="02020603050405020304" pitchFamily="18" charset="0"/>
              </a:rPr>
              <a:t>；</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否则继续回退一步，直到</a:t>
            </a:r>
            <a:r>
              <a:rPr lang="en-US" altLang="zh-CN" sz="2800" u="none" dirty="0">
                <a:solidFill>
                  <a:srgbClr val="FFFF00"/>
                </a:solidFill>
                <a:latin typeface="Times New Roman" panose="02020603050405020304" pitchFamily="18" charset="0"/>
                <a:ea typeface="仿宋_GB2312" pitchFamily="49" charset="-122"/>
                <a:cs typeface="Times New Roman" panose="02020603050405020304" pitchFamily="18" charset="0"/>
              </a:rPr>
              <a:t>v</a:t>
            </a:r>
            <a:r>
              <a:rPr lang="zh-CN" altLang="en-US" sz="2800" u="none" dirty="0">
                <a:solidFill>
                  <a:srgbClr val="FFFF00"/>
                </a:solidFill>
                <a:latin typeface="Times New Roman" panose="02020603050405020304" pitchFamily="18" charset="0"/>
                <a:ea typeface="仿宋_GB2312" pitchFamily="49" charset="-122"/>
                <a:cs typeface="Times New Roman" panose="02020603050405020304" pitchFamily="18" charset="0"/>
              </a:rPr>
              <a:t>所属最大连通子图</a:t>
            </a:r>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中所有顶点都被访问为止</a:t>
            </a:r>
            <a:endPar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endParaRPr>
          </a:p>
          <a:p>
            <a:endPar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endParaRPr>
          </a:p>
          <a:p>
            <a:r>
              <a:rPr lang="zh-CN" altLang="en-US" sz="2800" u="none" dirty="0">
                <a:solidFill>
                  <a:schemeClr val="tx1"/>
                </a:solidFill>
                <a:latin typeface="Times New Roman" panose="02020603050405020304" pitchFamily="18" charset="0"/>
                <a:ea typeface="仿宋_GB2312" pitchFamily="49" charset="-122"/>
                <a:cs typeface="Times New Roman" panose="02020603050405020304" pitchFamily="18" charset="0"/>
              </a:rPr>
              <a:t>选择图中未被访问的顶点，开始下一次遍历</a:t>
            </a:r>
            <a:endParaRPr lang="en-US" altLang="zh-CN" sz="2800" u="none" dirty="0">
              <a:solidFill>
                <a:schemeClr val="tx1"/>
              </a:solidFill>
              <a:latin typeface="Times New Roman" panose="02020603050405020304" pitchFamily="18" charset="0"/>
              <a:ea typeface="仿宋_GB2312" pitchFamily="49" charset="-122"/>
              <a:cs typeface="Times New Roman" panose="02020603050405020304" pitchFamily="18" charset="0"/>
            </a:endParaRPr>
          </a:p>
        </p:txBody>
      </p:sp>
      <p:sp>
        <p:nvSpPr>
          <p:cNvPr id="2" name="文本框 1"/>
          <p:cNvSpPr txBox="1"/>
          <p:nvPr/>
        </p:nvSpPr>
        <p:spPr>
          <a:xfrm>
            <a:off x="8496459" y="4465122"/>
            <a:ext cx="3695541" cy="181588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sz="2800" b="1" dirty="0"/>
              <a:t>无向连通图上进行深度遍历，所访问的边和所有顶点组成生成树</a:t>
            </a:r>
          </a:p>
        </p:txBody>
      </p:sp>
    </p:spTree>
    <p:extLst>
      <p:ext uri="{BB962C8B-B14F-4D97-AF65-F5344CB8AC3E}">
        <p14:creationId xmlns:p14="http://schemas.microsoft.com/office/powerpoint/2010/main" val="169232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30474" y="150636"/>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4400"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深度优先遍历</a:t>
            </a:r>
          </a:p>
        </p:txBody>
      </p:sp>
      <p:graphicFrame>
        <p:nvGraphicFramePr>
          <p:cNvPr id="5" name="表格 4"/>
          <p:cNvGraphicFramePr>
            <a:graphicFrameLocks noGrp="1"/>
          </p:cNvGraphicFramePr>
          <p:nvPr>
            <p:extLst>
              <p:ext uri="{D42A27DB-BD31-4B8C-83A1-F6EECF244321}">
                <p14:modId xmlns:p14="http://schemas.microsoft.com/office/powerpoint/2010/main" val="3142916206"/>
              </p:ext>
            </p:extLst>
          </p:nvPr>
        </p:nvGraphicFramePr>
        <p:xfrm>
          <a:off x="5646196" y="3208297"/>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5</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550835255"/>
              </p:ext>
            </p:extLst>
          </p:nvPr>
        </p:nvGraphicFramePr>
        <p:xfrm>
          <a:off x="1013105" y="2144704"/>
          <a:ext cx="936831" cy="3108960"/>
        </p:xfrm>
        <a:graphic>
          <a:graphicData uri="http://schemas.openxmlformats.org/drawingml/2006/table">
            <a:tbl>
              <a:tblPr firstRow="1" bandRow="1">
                <a:tableStyleId>{5940675A-B579-460E-94D1-54222C63F5DA}</a:tableStyleId>
              </a:tblPr>
              <a:tblGrid>
                <a:gridCol w="936831">
                  <a:extLst>
                    <a:ext uri="{9D8B030D-6E8A-4147-A177-3AD203B41FA5}">
                      <a16:colId xmlns:a16="http://schemas.microsoft.com/office/drawing/2014/main" val="20000"/>
                    </a:ext>
                  </a:extLst>
                </a:gridCol>
              </a:tblGrid>
              <a:tr h="518160">
                <a:tc>
                  <a:txBody>
                    <a:bodyPr/>
                    <a:lstStyle/>
                    <a:p>
                      <a:endParaRPr lang="zh-CN" alt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18160">
                <a:tc>
                  <a:txBody>
                    <a:bodyPr/>
                    <a:lstStyle/>
                    <a:p>
                      <a:endParaRPr lang="zh-CN" alt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518160">
                <a:tc>
                  <a:txBody>
                    <a:bodyPr/>
                    <a:lstStyle/>
                    <a:p>
                      <a:endParaRPr lang="zh-CN" alt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518160">
                <a:tc>
                  <a:txBody>
                    <a:bodyPr/>
                    <a:lstStyle/>
                    <a:p>
                      <a:endParaRPr lang="zh-CN" alt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518160">
                <a:tc>
                  <a:txBody>
                    <a:bodyPr/>
                    <a:lstStyle/>
                    <a:p>
                      <a:endParaRPr lang="zh-CN" alt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518160">
                <a:tc>
                  <a:txBody>
                    <a:bodyPr/>
                    <a:lstStyle/>
                    <a:p>
                      <a:endParaRPr lang="zh-CN" alt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
        <p:nvSpPr>
          <p:cNvPr id="7" name="文本框 6"/>
          <p:cNvSpPr txBox="1"/>
          <p:nvPr/>
        </p:nvSpPr>
        <p:spPr>
          <a:xfrm>
            <a:off x="636992" y="2137558"/>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636991" y="2660778"/>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636990" y="3183998"/>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2</a:t>
            </a:r>
            <a:endParaRPr lang="zh-CN" altLang="en-US" sz="2800" b="1"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636989" y="3694335"/>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3</a:t>
            </a:r>
            <a:endParaRPr lang="zh-CN" altLang="en-US" sz="2800" b="1"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636988" y="4204672"/>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4</a:t>
            </a:r>
            <a:endParaRPr lang="zh-CN" altLang="en-US" sz="2800" b="1"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636988" y="4740775"/>
            <a:ext cx="9025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5</a:t>
            </a:r>
            <a:endParaRPr lang="zh-CN" altLang="en-US" sz="2800" b="1" dirty="0">
              <a:latin typeface="Times New Roman" panose="02020603050405020304" pitchFamily="18" charset="0"/>
              <a:cs typeface="Times New Roman" panose="02020603050405020304" pitchFamily="18" charset="0"/>
            </a:endParaRPr>
          </a:p>
        </p:txBody>
      </p:sp>
      <p:graphicFrame>
        <p:nvGraphicFramePr>
          <p:cNvPr id="13" name="表格 12"/>
          <p:cNvGraphicFramePr>
            <a:graphicFrameLocks noGrp="1"/>
          </p:cNvGraphicFramePr>
          <p:nvPr>
            <p:extLst>
              <p:ext uri="{D42A27DB-BD31-4B8C-83A1-F6EECF244321}">
                <p14:modId xmlns:p14="http://schemas.microsoft.com/office/powerpoint/2010/main" val="3508844832"/>
              </p:ext>
            </p:extLst>
          </p:nvPr>
        </p:nvGraphicFramePr>
        <p:xfrm>
          <a:off x="2271890" y="2170568"/>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1</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sp>
        <p:nvSpPr>
          <p:cNvPr id="14" name="矩形 13"/>
          <p:cNvSpPr/>
          <p:nvPr/>
        </p:nvSpPr>
        <p:spPr>
          <a:xfrm>
            <a:off x="3021512" y="2078712"/>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graphicFrame>
        <p:nvGraphicFramePr>
          <p:cNvPr id="15" name="表格 14"/>
          <p:cNvGraphicFramePr>
            <a:graphicFrameLocks noGrp="1"/>
          </p:cNvGraphicFramePr>
          <p:nvPr>
            <p:extLst>
              <p:ext uri="{D42A27DB-BD31-4B8C-83A1-F6EECF244321}">
                <p14:modId xmlns:p14="http://schemas.microsoft.com/office/powerpoint/2010/main" val="1861535470"/>
              </p:ext>
            </p:extLst>
          </p:nvPr>
        </p:nvGraphicFramePr>
        <p:xfrm>
          <a:off x="2281786" y="2691173"/>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3</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1101867798"/>
              </p:ext>
            </p:extLst>
          </p:nvPr>
        </p:nvGraphicFramePr>
        <p:xfrm>
          <a:off x="2279806" y="3216940"/>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0</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274925360"/>
              </p:ext>
            </p:extLst>
          </p:nvPr>
        </p:nvGraphicFramePr>
        <p:xfrm>
          <a:off x="4035375" y="3217008"/>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4</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1408499731"/>
              </p:ext>
            </p:extLst>
          </p:nvPr>
        </p:nvGraphicFramePr>
        <p:xfrm>
          <a:off x="2277826" y="3724730"/>
          <a:ext cx="1316842" cy="457200"/>
        </p:xfrm>
        <a:graphic>
          <a:graphicData uri="http://schemas.openxmlformats.org/drawingml/2006/table">
            <a:tbl>
              <a:tblPr firstRow="1" bandRow="1">
                <a:tableStyleId>{5940675A-B579-460E-94D1-54222C63F5DA}</a:tableStyleId>
              </a:tblPr>
              <a:tblGrid>
                <a:gridCol w="658421">
                  <a:extLst>
                    <a:ext uri="{9D8B030D-6E8A-4147-A177-3AD203B41FA5}">
                      <a16:colId xmlns:a16="http://schemas.microsoft.com/office/drawing/2014/main" val="20000"/>
                    </a:ext>
                  </a:extLst>
                </a:gridCol>
                <a:gridCol w="658421">
                  <a:extLst>
                    <a:ext uri="{9D8B030D-6E8A-4147-A177-3AD203B41FA5}">
                      <a16:colId xmlns:a16="http://schemas.microsoft.com/office/drawing/2014/main" val="20001"/>
                    </a:ext>
                  </a:extLst>
                </a:gridCol>
              </a:tblGrid>
              <a:tr h="457200">
                <a:tc>
                  <a:txBody>
                    <a:bodyPr/>
                    <a:lstStyle/>
                    <a:p>
                      <a:pPr algn="ctr"/>
                      <a:r>
                        <a:rPr lang="en-US" altLang="zh-CN" sz="2400" b="1" dirty="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cxnSp>
        <p:nvCxnSpPr>
          <p:cNvPr id="19" name="直接箭头连接符 18"/>
          <p:cNvCxnSpPr/>
          <p:nvPr/>
        </p:nvCxnSpPr>
        <p:spPr>
          <a:xfrm>
            <a:off x="1748057" y="2400579"/>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1748056" y="2922388"/>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748055" y="3445608"/>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1748054" y="3955945"/>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119406" y="3412598"/>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3515499" y="3445608"/>
            <a:ext cx="534389" cy="0"/>
          </a:xfrm>
          <a:prstGeom prst="straightConnector1">
            <a:avLst/>
          </a:prstGeom>
          <a:ln w="349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3034312" y="2559215"/>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sp>
        <p:nvSpPr>
          <p:cNvPr id="26" name="矩形 25"/>
          <p:cNvSpPr/>
          <p:nvPr/>
        </p:nvSpPr>
        <p:spPr>
          <a:xfrm>
            <a:off x="6427266" y="3097769"/>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sp>
        <p:nvSpPr>
          <p:cNvPr id="27" name="矩形 26"/>
          <p:cNvSpPr/>
          <p:nvPr/>
        </p:nvSpPr>
        <p:spPr>
          <a:xfrm>
            <a:off x="1242711" y="4702126"/>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sp>
        <p:nvSpPr>
          <p:cNvPr id="28" name="矩形 27"/>
          <p:cNvSpPr/>
          <p:nvPr/>
        </p:nvSpPr>
        <p:spPr>
          <a:xfrm>
            <a:off x="1242711" y="4146188"/>
            <a:ext cx="401072" cy="523220"/>
          </a:xfrm>
          <a:prstGeom prst="rect">
            <a:avLst/>
          </a:prstGeom>
        </p:spPr>
        <p:txBody>
          <a:bodyPr wrap="none">
            <a:spAutoFit/>
          </a:bodyPr>
          <a:lstStyle/>
          <a:p>
            <a:pPr>
              <a:spcBef>
                <a:spcPct val="50000"/>
              </a:spcBef>
            </a:pPr>
            <a:r>
              <a:rPr lang="en-US" altLang="zh-CN" sz="2800" b="1" dirty="0">
                <a:latin typeface="宋体" panose="02010600030101010101" pitchFamily="2" charset="-122"/>
                <a:sym typeface="Symbol" panose="05050102010706020507" pitchFamily="18" charset="2"/>
              </a:rPr>
              <a:t></a:t>
            </a:r>
            <a:endParaRPr lang="en-US" altLang="zh-CN" sz="2800" b="1" dirty="0">
              <a:latin typeface="宋体" panose="02010600030101010101" pitchFamily="2" charset="-122"/>
            </a:endParaRPr>
          </a:p>
        </p:txBody>
      </p:sp>
      <p:sp>
        <p:nvSpPr>
          <p:cNvPr id="29" name="椭圆 28"/>
          <p:cNvSpPr/>
          <p:nvPr/>
        </p:nvSpPr>
        <p:spPr>
          <a:xfrm>
            <a:off x="8449479" y="2137558"/>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sp>
        <p:nvSpPr>
          <p:cNvPr id="30" name="椭圆 29"/>
          <p:cNvSpPr/>
          <p:nvPr/>
        </p:nvSpPr>
        <p:spPr>
          <a:xfrm>
            <a:off x="7547911" y="2973408"/>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sp>
        <p:nvSpPr>
          <p:cNvPr id="31" name="椭圆 30"/>
          <p:cNvSpPr/>
          <p:nvPr/>
        </p:nvSpPr>
        <p:spPr>
          <a:xfrm>
            <a:off x="9381388" y="2982230"/>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2</a:t>
            </a:r>
            <a:endParaRPr lang="zh-CN" altLang="en-US" sz="2800" b="1" dirty="0">
              <a:latin typeface="Times New Roman" panose="02020603050405020304" pitchFamily="18" charset="0"/>
              <a:cs typeface="Times New Roman" panose="02020603050405020304" pitchFamily="18" charset="0"/>
            </a:endParaRPr>
          </a:p>
        </p:txBody>
      </p:sp>
      <p:sp>
        <p:nvSpPr>
          <p:cNvPr id="32" name="椭圆 31"/>
          <p:cNvSpPr/>
          <p:nvPr/>
        </p:nvSpPr>
        <p:spPr>
          <a:xfrm>
            <a:off x="7547911" y="4346324"/>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3</a:t>
            </a:r>
            <a:endParaRPr lang="zh-CN" altLang="en-US" sz="2800" b="1" dirty="0">
              <a:latin typeface="Times New Roman" panose="02020603050405020304" pitchFamily="18" charset="0"/>
              <a:cs typeface="Times New Roman" panose="02020603050405020304" pitchFamily="18" charset="0"/>
            </a:endParaRPr>
          </a:p>
        </p:txBody>
      </p:sp>
      <p:sp>
        <p:nvSpPr>
          <p:cNvPr id="33" name="椭圆 32"/>
          <p:cNvSpPr/>
          <p:nvPr/>
        </p:nvSpPr>
        <p:spPr>
          <a:xfrm>
            <a:off x="9381388" y="4378556"/>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4</a:t>
            </a:r>
            <a:endParaRPr lang="zh-CN" altLang="en-US" sz="2800" b="1" dirty="0">
              <a:latin typeface="Times New Roman" panose="02020603050405020304" pitchFamily="18" charset="0"/>
              <a:cs typeface="Times New Roman" panose="02020603050405020304" pitchFamily="18" charset="0"/>
            </a:endParaRPr>
          </a:p>
        </p:txBody>
      </p:sp>
      <p:sp>
        <p:nvSpPr>
          <p:cNvPr id="34" name="椭圆 33"/>
          <p:cNvSpPr/>
          <p:nvPr/>
        </p:nvSpPr>
        <p:spPr>
          <a:xfrm>
            <a:off x="10945683" y="2973407"/>
            <a:ext cx="684000" cy="683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5</a:t>
            </a:r>
            <a:endParaRPr lang="zh-CN" altLang="en-US" sz="2800" b="1" dirty="0">
              <a:latin typeface="Times New Roman" panose="02020603050405020304" pitchFamily="18" charset="0"/>
              <a:cs typeface="Times New Roman" panose="02020603050405020304" pitchFamily="18" charset="0"/>
            </a:endParaRPr>
          </a:p>
        </p:txBody>
      </p:sp>
      <p:cxnSp>
        <p:nvCxnSpPr>
          <p:cNvPr id="35" name="直接箭头连接符 34"/>
          <p:cNvCxnSpPr>
            <a:stCxn id="29" idx="3"/>
            <a:endCxn id="30" idx="7"/>
          </p:cNvCxnSpPr>
          <p:nvPr/>
        </p:nvCxnSpPr>
        <p:spPr>
          <a:xfrm flipH="1">
            <a:off x="8131742" y="2720763"/>
            <a:ext cx="417906" cy="3527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31" idx="1"/>
            <a:endCxn id="29" idx="5"/>
          </p:cNvCxnSpPr>
          <p:nvPr/>
        </p:nvCxnSpPr>
        <p:spPr>
          <a:xfrm flipH="1" flipV="1">
            <a:off x="9033310" y="2720763"/>
            <a:ext cx="448247" cy="3615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0" idx="4"/>
            <a:endCxn id="32" idx="0"/>
          </p:cNvCxnSpPr>
          <p:nvPr/>
        </p:nvCxnSpPr>
        <p:spPr>
          <a:xfrm>
            <a:off x="7889911" y="3656675"/>
            <a:ext cx="0" cy="6896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2" idx="7"/>
            <a:endCxn id="31" idx="3"/>
          </p:cNvCxnSpPr>
          <p:nvPr/>
        </p:nvCxnSpPr>
        <p:spPr>
          <a:xfrm flipV="1">
            <a:off x="8131742" y="3565435"/>
            <a:ext cx="1349815" cy="8809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1" idx="6"/>
            <a:endCxn id="34" idx="2"/>
          </p:cNvCxnSpPr>
          <p:nvPr/>
        </p:nvCxnSpPr>
        <p:spPr>
          <a:xfrm flipV="1">
            <a:off x="10065388" y="3315041"/>
            <a:ext cx="880295" cy="88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1" idx="4"/>
            <a:endCxn id="33" idx="0"/>
          </p:cNvCxnSpPr>
          <p:nvPr/>
        </p:nvCxnSpPr>
        <p:spPr>
          <a:xfrm>
            <a:off x="9723388" y="3665497"/>
            <a:ext cx="0" cy="7130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任意多边形 2"/>
          <p:cNvSpPr/>
          <p:nvPr/>
        </p:nvSpPr>
        <p:spPr>
          <a:xfrm>
            <a:off x="7227933" y="2565070"/>
            <a:ext cx="1987319" cy="1961243"/>
          </a:xfrm>
          <a:custGeom>
            <a:avLst/>
            <a:gdLst>
              <a:gd name="connsiteX0" fmla="*/ 1037293 w 1987319"/>
              <a:gd name="connsiteY0" fmla="*/ 0 h 1961243"/>
              <a:gd name="connsiteX1" fmla="*/ 158519 w 1987319"/>
              <a:gd name="connsiteY1" fmla="*/ 665018 h 1961243"/>
              <a:gd name="connsiteX2" fmla="*/ 182270 w 1987319"/>
              <a:gd name="connsiteY2" fmla="*/ 1959429 h 1961243"/>
              <a:gd name="connsiteX3" fmla="*/ 1987319 w 1987319"/>
              <a:gd name="connsiteY3" fmla="*/ 890649 h 1961243"/>
            </a:gdLst>
            <a:ahLst/>
            <a:cxnLst>
              <a:cxn ang="0">
                <a:pos x="connsiteX0" y="connsiteY0"/>
              </a:cxn>
              <a:cxn ang="0">
                <a:pos x="connsiteX1" y="connsiteY1"/>
              </a:cxn>
              <a:cxn ang="0">
                <a:pos x="connsiteX2" y="connsiteY2"/>
              </a:cxn>
              <a:cxn ang="0">
                <a:pos x="connsiteX3" y="connsiteY3"/>
              </a:cxn>
            </a:cxnLst>
            <a:rect l="l" t="t" r="r" b="b"/>
            <a:pathLst>
              <a:path w="1987319" h="1961243">
                <a:moveTo>
                  <a:pt x="1037293" y="0"/>
                </a:moveTo>
                <a:cubicBezTo>
                  <a:pt x="669158" y="169223"/>
                  <a:pt x="301023" y="338447"/>
                  <a:pt x="158519" y="665018"/>
                </a:cubicBezTo>
                <a:cubicBezTo>
                  <a:pt x="16015" y="991589"/>
                  <a:pt x="-122530" y="1921824"/>
                  <a:pt x="182270" y="1959429"/>
                </a:cubicBezTo>
                <a:cubicBezTo>
                  <a:pt x="487070" y="1997034"/>
                  <a:pt x="1237194" y="1443841"/>
                  <a:pt x="1987319" y="890649"/>
                </a:cubicBezTo>
              </a:path>
            </a:pathLst>
          </a:custGeom>
          <a:noFill/>
          <a:ln w="38100">
            <a:solidFill>
              <a:srgbClr val="FFFF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9215252" y="2400579"/>
            <a:ext cx="508136" cy="420246"/>
            <a:chOff x="9215252" y="2400579"/>
            <a:chExt cx="508136" cy="420246"/>
          </a:xfrm>
        </p:grpSpPr>
        <p:cxnSp>
          <p:nvCxnSpPr>
            <p:cNvPr id="42" name="直接箭头连接符 41"/>
            <p:cNvCxnSpPr/>
            <p:nvPr/>
          </p:nvCxnSpPr>
          <p:spPr>
            <a:xfrm flipH="1" flipV="1">
              <a:off x="9215252" y="2400579"/>
              <a:ext cx="508136" cy="420246"/>
            </a:xfrm>
            <a:prstGeom prst="straightConnector1">
              <a:avLst/>
            </a:prstGeom>
            <a:ln w="349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5" name="爆炸形 1 44"/>
            <p:cNvSpPr/>
            <p:nvPr/>
          </p:nvSpPr>
          <p:spPr>
            <a:xfrm>
              <a:off x="9381388" y="2400579"/>
              <a:ext cx="342000" cy="320184"/>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任意多边形 47"/>
          <p:cNvSpPr/>
          <p:nvPr/>
        </p:nvSpPr>
        <p:spPr>
          <a:xfrm>
            <a:off x="1410015" y="2215388"/>
            <a:ext cx="2948323" cy="2443587"/>
          </a:xfrm>
          <a:custGeom>
            <a:avLst/>
            <a:gdLst>
              <a:gd name="connsiteX0" fmla="*/ 133777 w 2948323"/>
              <a:gd name="connsiteY0" fmla="*/ 17173 h 2443587"/>
              <a:gd name="connsiteX1" fmla="*/ 1404437 w 2948323"/>
              <a:gd name="connsiteY1" fmla="*/ 76550 h 2443587"/>
              <a:gd name="connsiteX2" fmla="*/ 193154 w 2948323"/>
              <a:gd name="connsiteY2" fmla="*/ 622815 h 2443587"/>
              <a:gd name="connsiteX3" fmla="*/ 1071928 w 2948323"/>
              <a:gd name="connsiteY3" fmla="*/ 717817 h 2443587"/>
              <a:gd name="connsiteX4" fmla="*/ 145653 w 2948323"/>
              <a:gd name="connsiteY4" fmla="*/ 1762846 h 2443587"/>
              <a:gd name="connsiteX5" fmla="*/ 1036302 w 2948323"/>
              <a:gd name="connsiteY5" fmla="*/ 1881599 h 2443587"/>
              <a:gd name="connsiteX6" fmla="*/ 50650 w 2948323"/>
              <a:gd name="connsiteY6" fmla="*/ 1169080 h 2443587"/>
              <a:gd name="connsiteX7" fmla="*/ 2948229 w 2948323"/>
              <a:gd name="connsiteY7" fmla="*/ 1133454 h 2443587"/>
              <a:gd name="connsiteX8" fmla="*/ 157528 w 2948323"/>
              <a:gd name="connsiteY8" fmla="*/ 2285360 h 2443587"/>
              <a:gd name="connsiteX9" fmla="*/ 1119429 w 2948323"/>
              <a:gd name="connsiteY9" fmla="*/ 2404113 h 2443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8323" h="2443587">
                <a:moveTo>
                  <a:pt x="133777" y="17173"/>
                </a:moveTo>
                <a:cubicBezTo>
                  <a:pt x="764159" y="-3609"/>
                  <a:pt x="1394541" y="-24390"/>
                  <a:pt x="1404437" y="76550"/>
                </a:cubicBezTo>
                <a:cubicBezTo>
                  <a:pt x="1414333" y="177490"/>
                  <a:pt x="248572" y="515937"/>
                  <a:pt x="193154" y="622815"/>
                </a:cubicBezTo>
                <a:cubicBezTo>
                  <a:pt x="137736" y="729693"/>
                  <a:pt x="1079845" y="527812"/>
                  <a:pt x="1071928" y="717817"/>
                </a:cubicBezTo>
                <a:cubicBezTo>
                  <a:pt x="1064011" y="907822"/>
                  <a:pt x="151591" y="1568882"/>
                  <a:pt x="145653" y="1762846"/>
                </a:cubicBezTo>
                <a:cubicBezTo>
                  <a:pt x="139715" y="1956810"/>
                  <a:pt x="1052136" y="1980560"/>
                  <a:pt x="1036302" y="1881599"/>
                </a:cubicBezTo>
                <a:cubicBezTo>
                  <a:pt x="1020468" y="1782638"/>
                  <a:pt x="-268004" y="1293771"/>
                  <a:pt x="50650" y="1169080"/>
                </a:cubicBezTo>
                <a:cubicBezTo>
                  <a:pt x="369304" y="1044389"/>
                  <a:pt x="2930416" y="947407"/>
                  <a:pt x="2948229" y="1133454"/>
                </a:cubicBezTo>
                <a:cubicBezTo>
                  <a:pt x="2966042" y="1319501"/>
                  <a:pt x="462328" y="2073584"/>
                  <a:pt x="157528" y="2285360"/>
                </a:cubicBezTo>
                <a:cubicBezTo>
                  <a:pt x="-147272" y="2497136"/>
                  <a:pt x="486078" y="2450624"/>
                  <a:pt x="1119429" y="2404113"/>
                </a:cubicBezTo>
              </a:path>
            </a:pathLst>
          </a:custGeom>
          <a:noFill/>
          <a:ln w="41275">
            <a:solidFill>
              <a:srgbClr val="FFFF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947990" y="3094529"/>
            <a:ext cx="5132176" cy="1477471"/>
          </a:xfrm>
          <a:custGeom>
            <a:avLst/>
            <a:gdLst>
              <a:gd name="connsiteX0" fmla="*/ 1735833 w 5132176"/>
              <a:gd name="connsiteY0" fmla="*/ 1477471 h 1477471"/>
              <a:gd name="connsiteX1" fmla="*/ 156415 w 5132176"/>
              <a:gd name="connsiteY1" fmla="*/ 206811 h 1477471"/>
              <a:gd name="connsiteX2" fmla="*/ 5132176 w 5132176"/>
              <a:gd name="connsiteY2" fmla="*/ 16806 h 1477471"/>
            </a:gdLst>
            <a:ahLst/>
            <a:cxnLst>
              <a:cxn ang="0">
                <a:pos x="connsiteX0" y="connsiteY0"/>
              </a:cxn>
              <a:cxn ang="0">
                <a:pos x="connsiteX1" y="connsiteY1"/>
              </a:cxn>
              <a:cxn ang="0">
                <a:pos x="connsiteX2" y="connsiteY2"/>
              </a:cxn>
            </a:cxnLst>
            <a:rect l="l" t="t" r="r" b="b"/>
            <a:pathLst>
              <a:path w="5132176" h="1477471">
                <a:moveTo>
                  <a:pt x="1735833" y="1477471"/>
                </a:moveTo>
                <a:cubicBezTo>
                  <a:pt x="663095" y="963863"/>
                  <a:pt x="-409642" y="450255"/>
                  <a:pt x="156415" y="206811"/>
                </a:cubicBezTo>
                <a:cubicBezTo>
                  <a:pt x="722472" y="-36633"/>
                  <a:pt x="2927324" y="-9914"/>
                  <a:pt x="5132176" y="16806"/>
                </a:cubicBezTo>
              </a:path>
            </a:pathLst>
          </a:custGeom>
          <a:noFill/>
          <a:ln w="41275">
            <a:solidFill>
              <a:schemeClr val="bg2">
                <a:lumMod val="60000"/>
                <a:lumOff val="40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a:off x="9927771" y="3520082"/>
            <a:ext cx="973777" cy="1099425"/>
          </a:xfrm>
          <a:custGeom>
            <a:avLst/>
            <a:gdLst>
              <a:gd name="connsiteX0" fmla="*/ 0 w 973777"/>
              <a:gd name="connsiteY0" fmla="*/ 137518 h 1099425"/>
              <a:gd name="connsiteX1" fmla="*/ 106878 w 973777"/>
              <a:gd name="connsiteY1" fmla="*/ 1099419 h 1099425"/>
              <a:gd name="connsiteX2" fmla="*/ 273133 w 973777"/>
              <a:gd name="connsiteY2" fmla="*/ 125643 h 1099425"/>
              <a:gd name="connsiteX3" fmla="*/ 973777 w 973777"/>
              <a:gd name="connsiteY3" fmla="*/ 42515 h 1099425"/>
            </a:gdLst>
            <a:ahLst/>
            <a:cxnLst>
              <a:cxn ang="0">
                <a:pos x="connsiteX0" y="connsiteY0"/>
              </a:cxn>
              <a:cxn ang="0">
                <a:pos x="connsiteX1" y="connsiteY1"/>
              </a:cxn>
              <a:cxn ang="0">
                <a:pos x="connsiteX2" y="connsiteY2"/>
              </a:cxn>
              <a:cxn ang="0">
                <a:pos x="connsiteX3" y="connsiteY3"/>
              </a:cxn>
            </a:cxnLst>
            <a:rect l="l" t="t" r="r" b="b"/>
            <a:pathLst>
              <a:path w="973777" h="1099425">
                <a:moveTo>
                  <a:pt x="0" y="137518"/>
                </a:moveTo>
                <a:cubicBezTo>
                  <a:pt x="30678" y="619458"/>
                  <a:pt x="61356" y="1101398"/>
                  <a:pt x="106878" y="1099419"/>
                </a:cubicBezTo>
                <a:cubicBezTo>
                  <a:pt x="152400" y="1097440"/>
                  <a:pt x="128650" y="301794"/>
                  <a:pt x="273133" y="125643"/>
                </a:cubicBezTo>
                <a:cubicBezTo>
                  <a:pt x="417616" y="-50508"/>
                  <a:pt x="695696" y="-3997"/>
                  <a:pt x="973777" y="42515"/>
                </a:cubicBezTo>
              </a:path>
            </a:pathLst>
          </a:custGeom>
          <a:noFill/>
          <a:ln w="38100">
            <a:solidFill>
              <a:schemeClr val="bg2">
                <a:lumMod val="40000"/>
                <a:lumOff val="60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845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8" grpId="0" animBg="1"/>
      <p:bldP spid="51" grpId="0" animBg="1"/>
      <p:bldP spid="5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19189</TotalTime>
  <Words>1888</Words>
  <Application>Microsoft Office PowerPoint</Application>
  <PresentationFormat>宽屏</PresentationFormat>
  <Paragraphs>492</Paragraphs>
  <Slides>24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仿宋_GB2312</vt:lpstr>
      <vt:lpstr>楷体_GB2312</vt:lpstr>
      <vt:lpstr>隶书</vt:lpstr>
      <vt:lpstr>宋体</vt:lpstr>
      <vt:lpstr>Arial</vt:lpstr>
      <vt:lpstr>Calibri</vt:lpstr>
      <vt:lpstr>Century Gothic</vt:lpstr>
      <vt:lpstr>Symbol</vt:lpstr>
      <vt:lpstr>Times New Roman</vt:lpstr>
      <vt:lpstr>Wingdings</vt:lpstr>
      <vt:lpstr>Wingdings 3</vt:lpstr>
      <vt:lpstr>离子</vt:lpstr>
      <vt:lpstr>图</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jie zhu</dc:creator>
  <cp:lastModifiedBy>jie zhu</cp:lastModifiedBy>
  <cp:revision>1241</cp:revision>
  <dcterms:created xsi:type="dcterms:W3CDTF">2015-02-03T01:14:24Z</dcterms:created>
  <dcterms:modified xsi:type="dcterms:W3CDTF">2017-12-05T02:38:35Z</dcterms:modified>
</cp:coreProperties>
</file>