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86" r:id="rId1"/>
  </p:sldMasterIdLst>
  <p:notesMasterIdLst>
    <p:notesMasterId r:id="rId27"/>
  </p:notesMasterIdLst>
  <p:sldIdLst>
    <p:sldId id="379" r:id="rId2"/>
    <p:sldId id="618" r:id="rId3"/>
    <p:sldId id="575" r:id="rId4"/>
    <p:sldId id="576" r:id="rId5"/>
    <p:sldId id="577" r:id="rId6"/>
    <p:sldId id="608" r:id="rId7"/>
    <p:sldId id="609" r:id="rId8"/>
    <p:sldId id="610" r:id="rId9"/>
    <p:sldId id="611" r:id="rId10"/>
    <p:sldId id="612" r:id="rId11"/>
    <p:sldId id="578" r:id="rId12"/>
    <p:sldId id="579" r:id="rId13"/>
    <p:sldId id="580" r:id="rId14"/>
    <p:sldId id="613" r:id="rId15"/>
    <p:sldId id="581" r:id="rId16"/>
    <p:sldId id="614" r:id="rId17"/>
    <p:sldId id="582" r:id="rId18"/>
    <p:sldId id="583" r:id="rId19"/>
    <p:sldId id="584" r:id="rId20"/>
    <p:sldId id="652" r:id="rId21"/>
    <p:sldId id="654" r:id="rId22"/>
    <p:sldId id="656" r:id="rId23"/>
    <p:sldId id="657" r:id="rId24"/>
    <p:sldId id="658" r:id="rId25"/>
    <p:sldId id="65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ACF28F-036D-4307-8545-CF2846661CBA}">
          <p14:sldIdLst>
            <p14:sldId id="379"/>
            <p14:sldId id="618"/>
            <p14:sldId id="575"/>
            <p14:sldId id="576"/>
            <p14:sldId id="577"/>
            <p14:sldId id="608"/>
            <p14:sldId id="609"/>
            <p14:sldId id="610"/>
            <p14:sldId id="611"/>
            <p14:sldId id="612"/>
            <p14:sldId id="578"/>
            <p14:sldId id="579"/>
            <p14:sldId id="580"/>
            <p14:sldId id="613"/>
            <p14:sldId id="581"/>
            <p14:sldId id="614"/>
            <p14:sldId id="582"/>
            <p14:sldId id="583"/>
            <p14:sldId id="584"/>
            <p14:sldId id="652"/>
            <p14:sldId id="654"/>
            <p14:sldId id="656"/>
            <p14:sldId id="657"/>
            <p14:sldId id="658"/>
            <p14:sldId id="6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8501" autoAdjust="0"/>
  </p:normalViewPr>
  <p:slideViewPr>
    <p:cSldViewPr snapToGrid="0">
      <p:cViewPr varScale="1">
        <p:scale>
          <a:sx n="80" d="100"/>
          <a:sy n="80" d="100"/>
        </p:scale>
        <p:origin x="3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69A8-F41B-4AB3-B1C4-4C1E89E6346C}" type="datetimeFigureOut">
              <a:rPr lang="zh-CN" altLang="en-US" smtClean="0"/>
              <a:t>2017/12/7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636FC-5391-4E88-BC9C-2B9CBFA3E85A}" type="slidenum">
              <a:rPr lang="zh-CN" altLang="en-US" smtClean="0"/>
              <a:t>‹#›</a:t>
            </a:fld>
            <a:endParaRPr lang="zh-CN" altLang="en-US"/>
          </a:p>
        </p:txBody>
      </p:sp>
    </p:spTree>
    <p:extLst>
      <p:ext uri="{BB962C8B-B14F-4D97-AF65-F5344CB8AC3E}">
        <p14:creationId xmlns:p14="http://schemas.microsoft.com/office/powerpoint/2010/main" val="199544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09748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7184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45504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785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347428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96385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97269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416593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51808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71785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89783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21548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78338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19106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09288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1955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33280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5FA1EC-9C8B-4CB7-B2A5-DD415DF7CB42}" type="datetimeFigureOut">
              <a:rPr lang="zh-CN" altLang="en-US" smtClean="0"/>
              <a:t>2017/12/7</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60143053"/>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anose="02010509060101010101" pitchFamily="49" charset="-122"/>
                <a:ea typeface="隶书" panose="02010509060101010101" pitchFamily="49" charset="-122"/>
              </a:rPr>
              <a:t>图</a:t>
            </a:r>
          </a:p>
        </p:txBody>
      </p:sp>
      <p:sp>
        <p:nvSpPr>
          <p:cNvPr id="3" name="副标题 2"/>
          <p:cNvSpPr>
            <a:spLocks noGrp="1"/>
          </p:cNvSpPr>
          <p:nvPr>
            <p:ph type="subTitle" idx="1"/>
          </p:nvPr>
        </p:nvSpPr>
        <p:spPr/>
        <p:txBody>
          <a:bodyPr/>
          <a:lstStyle/>
          <a:p>
            <a:r>
              <a:rPr lang="zh-CN" altLang="en-US" dirty="0">
                <a:latin typeface="隶书" panose="02010509060101010101" pitchFamily="49" charset="-122"/>
                <a:ea typeface="隶书" panose="02010509060101010101" pitchFamily="49" charset="-122"/>
              </a:rPr>
              <a:t>朱洁</a:t>
            </a:r>
          </a:p>
        </p:txBody>
      </p:sp>
    </p:spTree>
    <p:extLst>
      <p:ext uri="{BB962C8B-B14F-4D97-AF65-F5344CB8AC3E}">
        <p14:creationId xmlns:p14="http://schemas.microsoft.com/office/powerpoint/2010/main" val="36861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69911" y="1075746"/>
            <a:ext cx="10842276"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lnSpc>
                <a:spcPct val="120000"/>
              </a:lnSpc>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完成工程所需的最短时间是从开始顶点到完成顶点的最长路径的长度（各边的权值之和）， 这条最长路径称为</a:t>
            </a:r>
            <a:r>
              <a:rPr lang="zh-CN" altLang="en-US" sz="2800" u="none" dirty="0">
                <a:solidFill>
                  <a:srgbClr val="FFFF00"/>
                </a:solidFill>
                <a:latin typeface="Times New Roman" panose="02020603050405020304" pitchFamily="18" charset="0"/>
                <a:cs typeface="Times New Roman" panose="02020603050405020304" pitchFamily="18" charset="0"/>
              </a:rPr>
              <a:t>关键路径</a:t>
            </a:r>
            <a:r>
              <a:rPr lang="zh-CN" altLang="en-US" sz="2800" u="none" dirty="0">
                <a:solidFill>
                  <a:schemeClr val="tx1"/>
                </a:solidFill>
                <a:latin typeface="Times New Roman" panose="02020603050405020304" pitchFamily="18" charset="0"/>
                <a:cs typeface="Times New Roman" panose="02020603050405020304" pitchFamily="18" charset="0"/>
              </a:rPr>
              <a:t>。</a:t>
            </a: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pP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关键活动</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：关键路径上的活动，对整个工程的最短完成时间有影响，如果它不能按期完成就会影响整个工程。 </a:t>
            </a:r>
          </a:p>
        </p:txBody>
      </p:sp>
      <p:grpSp>
        <p:nvGrpSpPr>
          <p:cNvPr id="75779" name="Group 3"/>
          <p:cNvGrpSpPr>
            <a:grpSpLocks/>
          </p:cNvGrpSpPr>
          <p:nvPr/>
        </p:nvGrpSpPr>
        <p:grpSpPr bwMode="auto">
          <a:xfrm>
            <a:off x="266700" y="3749447"/>
            <a:ext cx="5753100" cy="2443162"/>
            <a:chOff x="192" y="2208"/>
            <a:chExt cx="3624" cy="1539"/>
          </a:xfrm>
        </p:grpSpPr>
        <p:sp>
          <p:nvSpPr>
            <p:cNvPr id="75782"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3"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75784"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5"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75786"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7"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788"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9"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790"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1"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792"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3"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794"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5"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796"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7"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798"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9"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5800"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1"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2"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3"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4"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5"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6"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7"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8"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9"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0"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1"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5812"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75813"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814"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15"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816"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7"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8"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19"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5820"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821"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22"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23"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48" name="标题 1"/>
          <p:cNvSpPr txBox="1">
            <a:spLocks/>
          </p:cNvSpPr>
          <p:nvPr/>
        </p:nvSpPr>
        <p:spPr>
          <a:xfrm>
            <a:off x="646111" y="452718"/>
            <a:ext cx="1090858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关键路径与关键活动</a:t>
            </a:r>
          </a:p>
        </p:txBody>
      </p:sp>
      <p:sp>
        <p:nvSpPr>
          <p:cNvPr id="49" name="Text Box 46"/>
          <p:cNvSpPr txBox="1">
            <a:spLocks noChangeArrowheads="1"/>
          </p:cNvSpPr>
          <p:nvPr/>
        </p:nvSpPr>
        <p:spPr bwMode="auto">
          <a:xfrm>
            <a:off x="6096000" y="3422466"/>
            <a:ext cx="5577258" cy="116955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就是一条关键路径。</a:t>
            </a:r>
          </a:p>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就是关键活动。</a:t>
            </a:r>
          </a:p>
        </p:txBody>
      </p:sp>
      <p:sp>
        <p:nvSpPr>
          <p:cNvPr id="50" name="Text Box 47"/>
          <p:cNvSpPr txBox="1">
            <a:spLocks noChangeArrowheads="1"/>
          </p:cNvSpPr>
          <p:nvPr/>
        </p:nvSpPr>
        <p:spPr bwMode="auto">
          <a:xfrm>
            <a:off x="6122989" y="4987553"/>
            <a:ext cx="4267200" cy="95410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路径长度</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=6+1+8+4=19</a:t>
            </a:r>
            <a:endPar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任意多边形 2"/>
          <p:cNvSpPr/>
          <p:nvPr/>
        </p:nvSpPr>
        <p:spPr>
          <a:xfrm>
            <a:off x="736270" y="3895098"/>
            <a:ext cx="4168239" cy="1543190"/>
          </a:xfrm>
          <a:custGeom>
            <a:avLst/>
            <a:gdLst>
              <a:gd name="connsiteX0" fmla="*/ 0 w 4168239"/>
              <a:gd name="connsiteY0" fmla="*/ 665027 h 1543190"/>
              <a:gd name="connsiteX1" fmla="*/ 1033153 w 4168239"/>
              <a:gd name="connsiteY1" fmla="*/ 8 h 1543190"/>
              <a:gd name="connsiteX2" fmla="*/ 2113808 w 4168239"/>
              <a:gd name="connsiteY2" fmla="*/ 676902 h 1543190"/>
              <a:gd name="connsiteX3" fmla="*/ 3075709 w 4168239"/>
              <a:gd name="connsiteY3" fmla="*/ 1520050 h 1543190"/>
              <a:gd name="connsiteX4" fmla="*/ 4168239 w 4168239"/>
              <a:gd name="connsiteY4" fmla="*/ 1223167 h 1543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8239" h="1543190">
                <a:moveTo>
                  <a:pt x="0" y="665027"/>
                </a:moveTo>
                <a:cubicBezTo>
                  <a:pt x="340426" y="331528"/>
                  <a:pt x="680852" y="-1971"/>
                  <a:pt x="1033153" y="8"/>
                </a:cubicBezTo>
                <a:cubicBezTo>
                  <a:pt x="1385454" y="1987"/>
                  <a:pt x="1773382" y="423562"/>
                  <a:pt x="2113808" y="676902"/>
                </a:cubicBezTo>
                <a:cubicBezTo>
                  <a:pt x="2454234" y="930242"/>
                  <a:pt x="2733304" y="1429006"/>
                  <a:pt x="3075709" y="1520050"/>
                </a:cubicBezTo>
                <a:cubicBezTo>
                  <a:pt x="3418114" y="1611094"/>
                  <a:pt x="3793176" y="1417130"/>
                  <a:pt x="4168239" y="1223167"/>
                </a:cubicBezTo>
              </a:path>
            </a:pathLst>
          </a:custGeom>
          <a:noFill/>
          <a:ln w="31750">
            <a:solidFill>
              <a:srgbClr val="00B0F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452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03760" y="193485"/>
            <a:ext cx="11447813"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找关键活动的目的：</a:t>
            </a:r>
          </a:p>
          <a:p>
            <a:pPr algn="l" eaLnBrk="1" hangingPunct="1"/>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重视关键活动； </a:t>
            </a:r>
          </a:p>
          <a:p>
            <a:pPr algn="l" eaLnBrk="1" hangingPunct="1"/>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缩短整个工期。</a:t>
            </a:r>
          </a:p>
          <a:p>
            <a:pPr algn="l" eaLnBrk="1" hangingPunct="1"/>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关键活动对缩短整个工期起着至关重要的作用；</a:t>
            </a:r>
          </a:p>
          <a:p>
            <a:pPr algn="l" eaLnBrk="1" hangingPunct="1"/>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非关键活动对缩短整个工期不起作用</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因此，</a:t>
            </a: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对关键活动投入较多的人力和物力，确保工程按期完成</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，或缩短整个工期。</a:t>
            </a:r>
          </a:p>
        </p:txBody>
      </p:sp>
      <p:grpSp>
        <p:nvGrpSpPr>
          <p:cNvPr id="2" name="组合 1"/>
          <p:cNvGrpSpPr/>
          <p:nvPr/>
        </p:nvGrpSpPr>
        <p:grpSpPr>
          <a:xfrm>
            <a:off x="2743200" y="3785073"/>
            <a:ext cx="5753100" cy="2443162"/>
            <a:chOff x="2743200" y="3785073"/>
            <a:chExt cx="5753100" cy="2443162"/>
          </a:xfrm>
        </p:grpSpPr>
        <p:grpSp>
          <p:nvGrpSpPr>
            <p:cNvPr id="46" name="Group 3"/>
            <p:cNvGrpSpPr>
              <a:grpSpLocks/>
            </p:cNvGrpSpPr>
            <p:nvPr/>
          </p:nvGrpSpPr>
          <p:grpSpPr bwMode="auto">
            <a:xfrm>
              <a:off x="2743200" y="3785073"/>
              <a:ext cx="5753100" cy="2443162"/>
              <a:chOff x="192" y="2208"/>
              <a:chExt cx="3624" cy="1539"/>
            </a:xfrm>
          </p:grpSpPr>
          <p:sp>
            <p:nvSpPr>
              <p:cNvPr id="47"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8"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9"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0"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1"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2"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3"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4"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5"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6"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57"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8"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59"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0"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61"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2"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63"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4"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65"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6"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8"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9"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0"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1"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2"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3"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6"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7"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78"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9"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80"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81"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2"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3"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84"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85"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86"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87"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88"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89" name="任意多边形 88"/>
            <p:cNvSpPr/>
            <p:nvPr/>
          </p:nvSpPr>
          <p:spPr>
            <a:xfrm>
              <a:off x="3212770" y="3930724"/>
              <a:ext cx="4168239" cy="1543190"/>
            </a:xfrm>
            <a:custGeom>
              <a:avLst/>
              <a:gdLst>
                <a:gd name="connsiteX0" fmla="*/ 0 w 4168239"/>
                <a:gd name="connsiteY0" fmla="*/ 665027 h 1543190"/>
                <a:gd name="connsiteX1" fmla="*/ 1033153 w 4168239"/>
                <a:gd name="connsiteY1" fmla="*/ 8 h 1543190"/>
                <a:gd name="connsiteX2" fmla="*/ 2113808 w 4168239"/>
                <a:gd name="connsiteY2" fmla="*/ 676902 h 1543190"/>
                <a:gd name="connsiteX3" fmla="*/ 3075709 w 4168239"/>
                <a:gd name="connsiteY3" fmla="*/ 1520050 h 1543190"/>
                <a:gd name="connsiteX4" fmla="*/ 4168239 w 4168239"/>
                <a:gd name="connsiteY4" fmla="*/ 1223167 h 1543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8239" h="1543190">
                  <a:moveTo>
                    <a:pt x="0" y="665027"/>
                  </a:moveTo>
                  <a:cubicBezTo>
                    <a:pt x="340426" y="331528"/>
                    <a:pt x="680852" y="-1971"/>
                    <a:pt x="1033153" y="8"/>
                  </a:cubicBezTo>
                  <a:cubicBezTo>
                    <a:pt x="1385454" y="1987"/>
                    <a:pt x="1773382" y="423562"/>
                    <a:pt x="2113808" y="676902"/>
                  </a:cubicBezTo>
                  <a:cubicBezTo>
                    <a:pt x="2454234" y="930242"/>
                    <a:pt x="2733304" y="1429006"/>
                    <a:pt x="3075709" y="1520050"/>
                  </a:cubicBezTo>
                  <a:cubicBezTo>
                    <a:pt x="3418114" y="1611094"/>
                    <a:pt x="3793176" y="1417130"/>
                    <a:pt x="4168239" y="1223167"/>
                  </a:cubicBezTo>
                </a:path>
              </a:pathLst>
            </a:custGeom>
            <a:noFill/>
            <a:ln w="31750">
              <a:solidFill>
                <a:srgbClr val="00B0F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1052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166255" y="136848"/>
            <a:ext cx="10652167" cy="27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为了定量找出关键路径和关键活动，需要进行以下计算：</a:t>
            </a:r>
          </a:p>
          <a:p>
            <a:pPr algn="l" eaLnBrk="1" hangingPunct="1"/>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事件</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的可能的最早发生时间</a:t>
            </a:r>
            <a:endParaRPr lang="en-US"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r>
              <a:rPr lang="en-US"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earliest(</a:t>
            </a:r>
            <a:r>
              <a:rPr lang="en-US" altLang="zh-CN" sz="2800"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从源点</a:t>
            </a:r>
            <a:r>
              <a:rPr lang="en-US" altLang="zh-CN"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到</a:t>
            </a:r>
            <a:r>
              <a:rPr lang="en-US" altLang="zh-CN"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的最长路径长度</a:t>
            </a:r>
          </a:p>
          <a:p>
            <a:pPr algn="l" eaLnBrk="1" hangingPunct="1">
              <a:spcBef>
                <a:spcPts val="6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事件</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的允许的最晚发生时间。即在不影响工期的条件下事件</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允许的最晚发生时间。</a:t>
            </a:r>
          </a:p>
          <a:p>
            <a:pPr algn="l" eaLnBrk="1" hangingPunct="1"/>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latest(</a:t>
            </a:r>
            <a:r>
              <a:rPr lang="en-US" altLang="zh-CN" sz="2800"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)=earliest(n)-</a:t>
            </a: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到汇点</a:t>
            </a:r>
            <a:r>
              <a:rPr lang="en-US" altLang="zh-CN" sz="2800"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的最长路径长度</a:t>
            </a:r>
          </a:p>
        </p:txBody>
      </p:sp>
      <p:grpSp>
        <p:nvGrpSpPr>
          <p:cNvPr id="48" name="Group 3"/>
          <p:cNvGrpSpPr>
            <a:grpSpLocks/>
          </p:cNvGrpSpPr>
          <p:nvPr/>
        </p:nvGrpSpPr>
        <p:grpSpPr bwMode="auto">
          <a:xfrm>
            <a:off x="166255" y="3896157"/>
            <a:ext cx="5753100" cy="2443162"/>
            <a:chOff x="192" y="2208"/>
            <a:chExt cx="3624" cy="1539"/>
          </a:xfrm>
        </p:grpSpPr>
        <p:sp>
          <p:nvSpPr>
            <p:cNvPr id="49"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0"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51"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2"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3"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4"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5"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6"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7"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8"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59"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0"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61"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2"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63"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4"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65"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6"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67"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8"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9"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0"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1"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2"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3"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6"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7"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8"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9"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80"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81"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82"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83"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4"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5"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86"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87"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88"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89"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90"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92" name="Text Box 46"/>
          <p:cNvSpPr txBox="1">
            <a:spLocks noChangeArrowheads="1"/>
          </p:cNvSpPr>
          <p:nvPr/>
        </p:nvSpPr>
        <p:spPr bwMode="auto">
          <a:xfrm>
            <a:off x="5756564" y="3229752"/>
            <a:ext cx="6523635" cy="323780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lnSpc>
                <a:spcPct val="8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earliest(4)=a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=6+1=7</a:t>
            </a:r>
          </a:p>
          <a:p>
            <a:pPr algn="l" eaLnBrk="1" hangingPunct="1">
              <a:lnSpc>
                <a:spcPct val="8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earliest(5)=a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=5+2=7</a:t>
            </a:r>
          </a:p>
          <a:p>
            <a:pPr algn="l" eaLnBrk="1" hangingPunct="1">
              <a:lnSpc>
                <a:spcPct val="8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earliest(8)=a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=6+1+8+4=19</a:t>
            </a:r>
          </a:p>
          <a:p>
            <a:pPr algn="l" eaLnBrk="1" hangingPunct="1">
              <a:lnSpc>
                <a:spcPct val="8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latest(4)=19-(8+4)=7</a:t>
            </a:r>
          </a:p>
          <a:p>
            <a:pPr algn="l" eaLnBrk="1" hangingPunct="1">
              <a:lnSpc>
                <a:spcPct val="8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latest(5)=19-(4+4)=11</a:t>
            </a:r>
          </a:p>
          <a:p>
            <a:pPr algn="l" eaLnBrk="1" hangingPunct="1">
              <a:lnSpc>
                <a:spcPct val="8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latest(7)=earliest(8)-4=19-4=15</a:t>
            </a:r>
          </a:p>
        </p:txBody>
      </p:sp>
    </p:spTree>
    <p:extLst>
      <p:ext uri="{BB962C8B-B14F-4D97-AF65-F5344CB8AC3E}">
        <p14:creationId xmlns:p14="http://schemas.microsoft.com/office/powerpoint/2010/main" val="279092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Text Box 2"/>
          <p:cNvSpPr txBox="1">
            <a:spLocks noChangeArrowheads="1"/>
          </p:cNvSpPr>
          <p:nvPr/>
        </p:nvSpPr>
        <p:spPr bwMode="auto">
          <a:xfrm>
            <a:off x="451263" y="531338"/>
            <a:ext cx="10747168" cy="534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lnSpc>
                <a:spcPct val="9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800" u="none" dirty="0">
                <a:solidFill>
                  <a:schemeClr val="tx1"/>
                </a:solidFill>
                <a:latin typeface="Times New Roman" panose="02020603050405020304" pitchFamily="18" charset="0"/>
                <a:cs typeface="Times New Roman" panose="02020603050405020304" pitchFamily="18" charset="0"/>
              </a:rPr>
              <a:t>early(k)</a:t>
            </a:r>
            <a:r>
              <a:rPr lang="zh-CN" altLang="en-US" sz="2800" u="none" dirty="0">
                <a:solidFill>
                  <a:schemeClr val="tx1"/>
                </a:solidFill>
                <a:latin typeface="Times New Roman" panose="02020603050405020304" pitchFamily="18" charset="0"/>
                <a:cs typeface="Times New Roman" panose="02020603050405020304" pitchFamily="18" charset="0"/>
              </a:rPr>
              <a: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活动</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的可能的最早开始时间</a:t>
            </a:r>
          </a:p>
          <a:p>
            <a:pPr algn="l" eaLnBrk="1" hangingPunct="1">
              <a:lnSpc>
                <a:spcPct val="90000"/>
              </a:lnSpc>
              <a:spcBef>
                <a:spcPct val="50000"/>
              </a:spcBef>
            </a:pP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表示的边为</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的权值。</a:t>
            </a: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lnSpc>
                <a:spcPct val="90000"/>
              </a:lnSpc>
              <a:spcBef>
                <a:spcPct val="50000"/>
              </a:spcBef>
            </a:pP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lnSpc>
                <a:spcPct val="90000"/>
              </a:lnSpc>
              <a:spcBef>
                <a:spcPct val="50000"/>
              </a:spcBef>
            </a:pP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lnSpc>
                <a:spcPct val="90000"/>
              </a:lnSpc>
              <a:spcBef>
                <a:spcPct val="50000"/>
              </a:spcBef>
            </a:pPr>
            <a:r>
              <a:rPr lang="en-US"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early(k)=</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事件</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的可能的最早发生时间</a:t>
            </a:r>
          </a:p>
          <a:p>
            <a:pPr algn="l" eaLnBrk="1" hangingPunct="1">
              <a:lnSpc>
                <a:spcPct val="90000"/>
              </a:lnSpc>
              <a:spcBef>
                <a:spcPct val="50000"/>
              </a:spcBef>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即 </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early(k)=earliest(</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800" u="none" dirty="0">
                <a:solidFill>
                  <a:schemeClr val="tx1"/>
                </a:solidFill>
                <a:latin typeface="Times New Roman" panose="02020603050405020304" pitchFamily="18" charset="0"/>
                <a:cs typeface="Times New Roman" panose="02020603050405020304" pitchFamily="18" charset="0"/>
              </a:rPr>
              <a:t>late(k):</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活动</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的允许的最晚开始时间。</a:t>
            </a:r>
          </a:p>
          <a:p>
            <a:pPr algn="l" eaLnBrk="1" hangingPunct="1">
              <a:lnSpc>
                <a:spcPct val="90000"/>
              </a:lnSpc>
              <a:spcBef>
                <a:spcPct val="50000"/>
              </a:spcBef>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late(k)=latest(j)-w(</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lnSpc>
                <a:spcPct val="9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early(k)=late(k),</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是关键活动。</a:t>
            </a:r>
          </a:p>
        </p:txBody>
      </p:sp>
      <p:grpSp>
        <p:nvGrpSpPr>
          <p:cNvPr id="3" name="Group 101"/>
          <p:cNvGrpSpPr>
            <a:grpSpLocks/>
          </p:cNvGrpSpPr>
          <p:nvPr/>
        </p:nvGrpSpPr>
        <p:grpSpPr bwMode="auto">
          <a:xfrm>
            <a:off x="2557070" y="1762889"/>
            <a:ext cx="1790700" cy="647700"/>
            <a:chOff x="754" y="527"/>
            <a:chExt cx="1128" cy="408"/>
          </a:xfrm>
        </p:grpSpPr>
        <p:sp>
          <p:nvSpPr>
            <p:cNvPr id="78855" name="Oval 94"/>
            <p:cNvSpPr>
              <a:spLocks noChangeArrowheads="1"/>
            </p:cNvSpPr>
            <p:nvPr/>
          </p:nvSpPr>
          <p:spPr bwMode="auto">
            <a:xfrm>
              <a:off x="754" y="693"/>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8856" name="Text Box 95"/>
            <p:cNvSpPr txBox="1">
              <a:spLocks noChangeArrowheads="1"/>
            </p:cNvSpPr>
            <p:nvPr/>
          </p:nvSpPr>
          <p:spPr bwMode="auto">
            <a:xfrm>
              <a:off x="778" y="677"/>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1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57" name="Oval 96"/>
            <p:cNvSpPr>
              <a:spLocks noChangeArrowheads="1"/>
            </p:cNvSpPr>
            <p:nvPr/>
          </p:nvSpPr>
          <p:spPr bwMode="auto">
            <a:xfrm>
              <a:off x="1567" y="708"/>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8858" name="Text Box 97"/>
            <p:cNvSpPr txBox="1">
              <a:spLocks noChangeArrowheads="1"/>
            </p:cNvSpPr>
            <p:nvPr/>
          </p:nvSpPr>
          <p:spPr bwMode="auto">
            <a:xfrm>
              <a:off x="1594" y="692"/>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78859" name="Freeform 98"/>
            <p:cNvSpPr>
              <a:spLocks/>
            </p:cNvSpPr>
            <p:nvPr/>
          </p:nvSpPr>
          <p:spPr bwMode="auto">
            <a:xfrm>
              <a:off x="982" y="824"/>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8860" name="Text Box 99"/>
            <p:cNvSpPr txBox="1">
              <a:spLocks noChangeArrowheads="1"/>
            </p:cNvSpPr>
            <p:nvPr/>
          </p:nvSpPr>
          <p:spPr bwMode="auto">
            <a:xfrm>
              <a:off x="1133" y="527"/>
              <a:ext cx="432" cy="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8594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74" name="Text Box 46"/>
          <p:cNvSpPr txBox="1">
            <a:spLocks noChangeArrowheads="1"/>
          </p:cNvSpPr>
          <p:nvPr/>
        </p:nvSpPr>
        <p:spPr bwMode="auto">
          <a:xfrm>
            <a:off x="6457207" y="624353"/>
            <a:ext cx="5757430" cy="440120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early(7)=earliest(4)=7</a:t>
            </a:r>
          </a:p>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late(7)=latest(7)-8=15-8=7</a:t>
            </a:r>
          </a:p>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early(8)=earliest(5)=7</a:t>
            </a:r>
          </a:p>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late(8)=latest(7)-4=11</a:t>
            </a:r>
          </a:p>
          <a:p>
            <a:pPr algn="l" eaLnBrk="1" hangingPunct="1">
              <a:spcBef>
                <a:spcPct val="50000"/>
              </a:spcBef>
            </a:pP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因</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early(7)=late(7),</a:t>
            </a:r>
          </a:p>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  early(8)!=late(8),</a:t>
            </a:r>
          </a:p>
          <a:p>
            <a:pPr algn="l" eaLnBrk="1" hangingPunct="1">
              <a:spcBef>
                <a:spcPct val="50000"/>
              </a:spcBef>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故</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7</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是关键活动，</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8</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不是关键活动。</a:t>
            </a: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5" name="组合 54"/>
          <p:cNvGrpSpPr/>
          <p:nvPr/>
        </p:nvGrpSpPr>
        <p:grpSpPr>
          <a:xfrm>
            <a:off x="449386" y="725827"/>
            <a:ext cx="5753100" cy="2443162"/>
            <a:chOff x="2743200" y="3785073"/>
            <a:chExt cx="5753100" cy="2443162"/>
          </a:xfrm>
        </p:grpSpPr>
        <p:grpSp>
          <p:nvGrpSpPr>
            <p:cNvPr id="56" name="Group 3"/>
            <p:cNvGrpSpPr>
              <a:grpSpLocks/>
            </p:cNvGrpSpPr>
            <p:nvPr/>
          </p:nvGrpSpPr>
          <p:grpSpPr bwMode="auto">
            <a:xfrm>
              <a:off x="2743200" y="3785073"/>
              <a:ext cx="5753100" cy="2443162"/>
              <a:chOff x="192" y="2208"/>
              <a:chExt cx="3624" cy="1539"/>
            </a:xfrm>
          </p:grpSpPr>
          <p:sp>
            <p:nvSpPr>
              <p:cNvPr id="58"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9"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60"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1"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62"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3"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4"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5"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66"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7"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68"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9"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0"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1"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2"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3"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4"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6"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7"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8"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0"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1"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2"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3"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4"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5"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6"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7"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88"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89"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90"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91"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92"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93"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94"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95"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96"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97"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98"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99"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57" name="任意多边形 56"/>
            <p:cNvSpPr/>
            <p:nvPr/>
          </p:nvSpPr>
          <p:spPr>
            <a:xfrm>
              <a:off x="3212770" y="3930724"/>
              <a:ext cx="4168239" cy="1543190"/>
            </a:xfrm>
            <a:custGeom>
              <a:avLst/>
              <a:gdLst>
                <a:gd name="connsiteX0" fmla="*/ 0 w 4168239"/>
                <a:gd name="connsiteY0" fmla="*/ 665027 h 1543190"/>
                <a:gd name="connsiteX1" fmla="*/ 1033153 w 4168239"/>
                <a:gd name="connsiteY1" fmla="*/ 8 h 1543190"/>
                <a:gd name="connsiteX2" fmla="*/ 2113808 w 4168239"/>
                <a:gd name="connsiteY2" fmla="*/ 676902 h 1543190"/>
                <a:gd name="connsiteX3" fmla="*/ 3075709 w 4168239"/>
                <a:gd name="connsiteY3" fmla="*/ 1520050 h 1543190"/>
                <a:gd name="connsiteX4" fmla="*/ 4168239 w 4168239"/>
                <a:gd name="connsiteY4" fmla="*/ 1223167 h 1543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8239" h="1543190">
                  <a:moveTo>
                    <a:pt x="0" y="665027"/>
                  </a:moveTo>
                  <a:cubicBezTo>
                    <a:pt x="340426" y="331528"/>
                    <a:pt x="680852" y="-1971"/>
                    <a:pt x="1033153" y="8"/>
                  </a:cubicBezTo>
                  <a:cubicBezTo>
                    <a:pt x="1385454" y="1987"/>
                    <a:pt x="1773382" y="423562"/>
                    <a:pt x="2113808" y="676902"/>
                  </a:cubicBezTo>
                  <a:cubicBezTo>
                    <a:pt x="2454234" y="930242"/>
                    <a:pt x="2733304" y="1429006"/>
                    <a:pt x="3075709" y="1520050"/>
                  </a:cubicBezTo>
                  <a:cubicBezTo>
                    <a:pt x="3418114" y="1611094"/>
                    <a:pt x="3793176" y="1417130"/>
                    <a:pt x="4168239" y="1223167"/>
                  </a:cubicBezTo>
                </a:path>
              </a:pathLst>
            </a:custGeom>
            <a:noFill/>
            <a:ln w="31750">
              <a:solidFill>
                <a:srgbClr val="00B0F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Text Box 2"/>
          <p:cNvSpPr txBox="1">
            <a:spLocks noChangeArrowheads="1"/>
          </p:cNvSpPr>
          <p:nvPr/>
        </p:nvSpPr>
        <p:spPr bwMode="auto">
          <a:xfrm>
            <a:off x="1228848" y="4554082"/>
            <a:ext cx="443378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lnSpc>
                <a:spcPct val="90000"/>
              </a:lnSpc>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early(k)=earliest(</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spcBef>
                <a:spcPct val="50000"/>
              </a:spcBef>
            </a:pP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late(k)=latest(j)-w(</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101" name="Group 101"/>
          <p:cNvGrpSpPr>
            <a:grpSpLocks/>
          </p:cNvGrpSpPr>
          <p:nvPr/>
        </p:nvGrpSpPr>
        <p:grpSpPr bwMode="auto">
          <a:xfrm>
            <a:off x="2038473" y="3579357"/>
            <a:ext cx="1790700" cy="647700"/>
            <a:chOff x="754" y="527"/>
            <a:chExt cx="1128" cy="408"/>
          </a:xfrm>
        </p:grpSpPr>
        <p:sp>
          <p:nvSpPr>
            <p:cNvPr id="102" name="Oval 94"/>
            <p:cNvSpPr>
              <a:spLocks noChangeArrowheads="1"/>
            </p:cNvSpPr>
            <p:nvPr/>
          </p:nvSpPr>
          <p:spPr bwMode="auto">
            <a:xfrm>
              <a:off x="754" y="693"/>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03" name="Text Box 95"/>
            <p:cNvSpPr txBox="1">
              <a:spLocks noChangeArrowheads="1"/>
            </p:cNvSpPr>
            <p:nvPr/>
          </p:nvSpPr>
          <p:spPr bwMode="auto">
            <a:xfrm>
              <a:off x="778" y="677"/>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1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 name="Oval 96"/>
            <p:cNvSpPr>
              <a:spLocks noChangeArrowheads="1"/>
            </p:cNvSpPr>
            <p:nvPr/>
          </p:nvSpPr>
          <p:spPr bwMode="auto">
            <a:xfrm>
              <a:off x="1567" y="708"/>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05" name="Text Box 97"/>
            <p:cNvSpPr txBox="1">
              <a:spLocks noChangeArrowheads="1"/>
            </p:cNvSpPr>
            <p:nvPr/>
          </p:nvSpPr>
          <p:spPr bwMode="auto">
            <a:xfrm>
              <a:off x="1594" y="692"/>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106" name="Freeform 98"/>
            <p:cNvSpPr>
              <a:spLocks/>
            </p:cNvSpPr>
            <p:nvPr/>
          </p:nvSpPr>
          <p:spPr bwMode="auto">
            <a:xfrm>
              <a:off x="982" y="824"/>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7" name="Text Box 99"/>
            <p:cNvSpPr txBox="1">
              <a:spLocks noChangeArrowheads="1"/>
            </p:cNvSpPr>
            <p:nvPr/>
          </p:nvSpPr>
          <p:spPr bwMode="auto">
            <a:xfrm>
              <a:off x="1133" y="527"/>
              <a:ext cx="432" cy="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98369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5" name="Rectangle 55"/>
          <p:cNvSpPr>
            <a:spLocks noChangeArrowheads="1"/>
          </p:cNvSpPr>
          <p:nvPr/>
        </p:nvSpPr>
        <p:spPr bwMode="auto">
          <a:xfrm>
            <a:off x="914400" y="2980122"/>
            <a:ext cx="906744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事件</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p>
          <a:p>
            <a:pPr algn="l"/>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从源点</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v0</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到</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的最长路径长度</a:t>
            </a:r>
          </a:p>
          <a:p>
            <a:pPr algn="l"/>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latest(</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)=earliest(n)-</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到汇点</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vn</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的最长路径长度</a:t>
            </a:r>
          </a:p>
        </p:txBody>
      </p:sp>
      <p:sp>
        <p:nvSpPr>
          <p:cNvPr id="79886" name="Rectangle 56"/>
          <p:cNvSpPr>
            <a:spLocks noChangeArrowheads="1"/>
          </p:cNvSpPr>
          <p:nvPr/>
        </p:nvSpPr>
        <p:spPr bwMode="auto">
          <a:xfrm>
            <a:off x="981075" y="4786189"/>
            <a:ext cx="1050446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活动</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上</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early(k)=earliest(</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late(k)=latest(j)-w(</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若 </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early(k)=late(k),  </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2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是关键活动。</a:t>
            </a:r>
          </a:p>
        </p:txBody>
      </p:sp>
      <p:sp>
        <p:nvSpPr>
          <p:cNvPr id="79888" name="AutoShape 58">
            <a:hlinkClick r:id="" action="ppaction://noaction" highlightClick="1"/>
          </p:cNvPr>
          <p:cNvSpPr>
            <a:spLocks noChangeArrowheads="1"/>
          </p:cNvSpPr>
          <p:nvPr/>
        </p:nvSpPr>
        <p:spPr bwMode="auto">
          <a:xfrm>
            <a:off x="9480550" y="6524626"/>
            <a:ext cx="503238" cy="33337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118800" bIns="118800"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endParaRPr>
          </a:p>
        </p:txBody>
      </p:sp>
      <p:grpSp>
        <p:nvGrpSpPr>
          <p:cNvPr id="59" name="组合 58"/>
          <p:cNvGrpSpPr/>
          <p:nvPr/>
        </p:nvGrpSpPr>
        <p:grpSpPr>
          <a:xfrm>
            <a:off x="2992582" y="281030"/>
            <a:ext cx="5753100" cy="2443162"/>
            <a:chOff x="2743200" y="3785073"/>
            <a:chExt cx="5753100" cy="2443162"/>
          </a:xfrm>
        </p:grpSpPr>
        <p:grpSp>
          <p:nvGrpSpPr>
            <p:cNvPr id="60" name="Group 3"/>
            <p:cNvGrpSpPr>
              <a:grpSpLocks/>
            </p:cNvGrpSpPr>
            <p:nvPr/>
          </p:nvGrpSpPr>
          <p:grpSpPr bwMode="auto">
            <a:xfrm>
              <a:off x="2743200" y="3785073"/>
              <a:ext cx="5753100" cy="2443162"/>
              <a:chOff x="192" y="2208"/>
              <a:chExt cx="3624" cy="1539"/>
            </a:xfrm>
          </p:grpSpPr>
          <p:sp>
            <p:nvSpPr>
              <p:cNvPr id="62"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3"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64"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5"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66"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7"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8"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9"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0"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1"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2"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3"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4"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6"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7"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8"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9"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80"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1"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2"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3"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4"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5"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6"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7"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8"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9"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0"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1"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92"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93"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94"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95"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96"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97"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98"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99"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100"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101"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02"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03"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61" name="任意多边形 60"/>
            <p:cNvSpPr/>
            <p:nvPr/>
          </p:nvSpPr>
          <p:spPr>
            <a:xfrm>
              <a:off x="3212770" y="3930724"/>
              <a:ext cx="4168239" cy="1543190"/>
            </a:xfrm>
            <a:custGeom>
              <a:avLst/>
              <a:gdLst>
                <a:gd name="connsiteX0" fmla="*/ 0 w 4168239"/>
                <a:gd name="connsiteY0" fmla="*/ 665027 h 1543190"/>
                <a:gd name="connsiteX1" fmla="*/ 1033153 w 4168239"/>
                <a:gd name="connsiteY1" fmla="*/ 8 h 1543190"/>
                <a:gd name="connsiteX2" fmla="*/ 2113808 w 4168239"/>
                <a:gd name="connsiteY2" fmla="*/ 676902 h 1543190"/>
                <a:gd name="connsiteX3" fmla="*/ 3075709 w 4168239"/>
                <a:gd name="connsiteY3" fmla="*/ 1520050 h 1543190"/>
                <a:gd name="connsiteX4" fmla="*/ 4168239 w 4168239"/>
                <a:gd name="connsiteY4" fmla="*/ 1223167 h 1543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8239" h="1543190">
                  <a:moveTo>
                    <a:pt x="0" y="665027"/>
                  </a:moveTo>
                  <a:cubicBezTo>
                    <a:pt x="340426" y="331528"/>
                    <a:pt x="680852" y="-1971"/>
                    <a:pt x="1033153" y="8"/>
                  </a:cubicBezTo>
                  <a:cubicBezTo>
                    <a:pt x="1385454" y="1987"/>
                    <a:pt x="1773382" y="423562"/>
                    <a:pt x="2113808" y="676902"/>
                  </a:cubicBezTo>
                  <a:cubicBezTo>
                    <a:pt x="2454234" y="930242"/>
                    <a:pt x="2733304" y="1429006"/>
                    <a:pt x="3075709" y="1520050"/>
                  </a:cubicBezTo>
                  <a:cubicBezTo>
                    <a:pt x="3418114" y="1611094"/>
                    <a:pt x="3793176" y="1417130"/>
                    <a:pt x="4168239" y="1223167"/>
                  </a:cubicBezTo>
                </a:path>
              </a:pathLst>
            </a:custGeom>
            <a:noFill/>
            <a:ln w="31750">
              <a:solidFill>
                <a:srgbClr val="00B0F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0782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45"/>
          <p:cNvSpPr txBox="1">
            <a:spLocks noChangeArrowheads="1"/>
          </p:cNvSpPr>
          <p:nvPr/>
        </p:nvSpPr>
        <p:spPr bwMode="auto">
          <a:xfrm>
            <a:off x="2362200" y="2971801"/>
            <a:ext cx="7315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宋体" panose="02010600030101010101" pitchFamily="2" charset="-122"/>
                <a:ea typeface="宋体" panose="02010600030101010101" pitchFamily="2" charset="-122"/>
              </a:rPr>
              <a:t>   </a:t>
            </a:r>
            <a:r>
              <a:rPr lang="zh-CN" altLang="en-US" sz="2000" u="none">
                <a:solidFill>
                  <a:schemeClr val="tx1"/>
                </a:solidFill>
                <a:latin typeface="宋体" panose="02010600030101010101" pitchFamily="2" charset="-122"/>
                <a:ea typeface="宋体" panose="02010600030101010101" pitchFamily="2" charset="-122"/>
              </a:rPr>
              <a:t>项目      </a:t>
            </a:r>
            <a:r>
              <a:rPr lang="en-US" altLang="zh-CN" sz="2000" u="none">
                <a:solidFill>
                  <a:schemeClr val="tx1"/>
                </a:solidFill>
                <a:latin typeface="宋体" panose="02010600030101010101" pitchFamily="2" charset="-122"/>
                <a:ea typeface="宋体" panose="02010600030101010101" pitchFamily="2" charset="-122"/>
              </a:rPr>
              <a:t>v</a:t>
            </a:r>
            <a:r>
              <a:rPr lang="en-US" altLang="zh-CN" sz="2000" u="none" baseline="-25000">
                <a:solidFill>
                  <a:schemeClr val="tx1"/>
                </a:solidFill>
                <a:latin typeface="宋体" panose="02010600030101010101" pitchFamily="2" charset="-122"/>
                <a:ea typeface="宋体" panose="02010600030101010101" pitchFamily="2" charset="-122"/>
              </a:rPr>
              <a:t>0</a:t>
            </a:r>
            <a:r>
              <a:rPr lang="en-US" altLang="zh-CN" sz="2000" u="none">
                <a:solidFill>
                  <a:schemeClr val="tx1"/>
                </a:solidFill>
                <a:latin typeface="宋体" panose="02010600030101010101" pitchFamily="2" charset="-122"/>
                <a:ea typeface="宋体" panose="02010600030101010101" pitchFamily="2" charset="-122"/>
              </a:rPr>
              <a:t>   v</a:t>
            </a:r>
            <a:r>
              <a:rPr lang="en-US" altLang="zh-CN" sz="2000" u="none" baseline="-25000">
                <a:solidFill>
                  <a:schemeClr val="tx1"/>
                </a:solidFill>
                <a:latin typeface="宋体" panose="02010600030101010101" pitchFamily="2" charset="-122"/>
                <a:ea typeface="宋体" panose="02010600030101010101" pitchFamily="2" charset="-122"/>
              </a:rPr>
              <a:t>1</a:t>
            </a:r>
            <a:r>
              <a:rPr lang="en-US" altLang="zh-CN" sz="2000" u="none">
                <a:solidFill>
                  <a:schemeClr val="tx1"/>
                </a:solidFill>
                <a:latin typeface="宋体" panose="02010600030101010101" pitchFamily="2" charset="-122"/>
                <a:ea typeface="宋体" panose="02010600030101010101" pitchFamily="2" charset="-122"/>
              </a:rPr>
              <a:t>   v</a:t>
            </a:r>
            <a:r>
              <a:rPr lang="en-US" altLang="zh-CN" sz="2000" u="none" baseline="-25000">
                <a:solidFill>
                  <a:schemeClr val="tx1"/>
                </a:solidFill>
                <a:latin typeface="宋体" panose="02010600030101010101" pitchFamily="2" charset="-122"/>
                <a:ea typeface="宋体" panose="02010600030101010101" pitchFamily="2" charset="-122"/>
              </a:rPr>
              <a:t>2</a:t>
            </a:r>
            <a:r>
              <a:rPr lang="en-US" altLang="zh-CN" sz="2000" u="none">
                <a:solidFill>
                  <a:schemeClr val="tx1"/>
                </a:solidFill>
                <a:latin typeface="宋体" panose="02010600030101010101" pitchFamily="2" charset="-122"/>
                <a:ea typeface="宋体" panose="02010600030101010101" pitchFamily="2" charset="-122"/>
              </a:rPr>
              <a:t>   v</a:t>
            </a:r>
            <a:r>
              <a:rPr lang="en-US" altLang="zh-CN" sz="2000" u="none" baseline="-25000">
                <a:solidFill>
                  <a:schemeClr val="tx1"/>
                </a:solidFill>
                <a:latin typeface="宋体" panose="02010600030101010101" pitchFamily="2" charset="-122"/>
                <a:ea typeface="宋体" panose="02010600030101010101" pitchFamily="2" charset="-122"/>
              </a:rPr>
              <a:t>3</a:t>
            </a:r>
            <a:r>
              <a:rPr lang="en-US" altLang="zh-CN" sz="2000" u="none">
                <a:solidFill>
                  <a:schemeClr val="tx1"/>
                </a:solidFill>
                <a:latin typeface="宋体" panose="02010600030101010101" pitchFamily="2" charset="-122"/>
                <a:ea typeface="宋体" panose="02010600030101010101" pitchFamily="2" charset="-122"/>
              </a:rPr>
              <a:t>   v</a:t>
            </a:r>
            <a:r>
              <a:rPr lang="en-US" altLang="zh-CN" sz="2000" u="none" baseline="-25000">
                <a:solidFill>
                  <a:schemeClr val="tx1"/>
                </a:solidFill>
                <a:latin typeface="宋体" panose="02010600030101010101" pitchFamily="2" charset="-122"/>
                <a:ea typeface="宋体" panose="02010600030101010101" pitchFamily="2" charset="-122"/>
              </a:rPr>
              <a:t>4</a:t>
            </a:r>
            <a:r>
              <a:rPr lang="en-US" altLang="zh-CN" sz="2000" u="none">
                <a:solidFill>
                  <a:schemeClr val="tx1"/>
                </a:solidFill>
                <a:latin typeface="宋体" panose="02010600030101010101" pitchFamily="2" charset="-122"/>
                <a:ea typeface="宋体" panose="02010600030101010101" pitchFamily="2" charset="-122"/>
              </a:rPr>
              <a:t>   v</a:t>
            </a:r>
            <a:r>
              <a:rPr lang="en-US" altLang="zh-CN" sz="2000" u="none" baseline="-25000">
                <a:solidFill>
                  <a:schemeClr val="tx1"/>
                </a:solidFill>
                <a:latin typeface="宋体" panose="02010600030101010101" pitchFamily="2" charset="-122"/>
                <a:ea typeface="宋体" panose="02010600030101010101" pitchFamily="2" charset="-122"/>
              </a:rPr>
              <a:t>5</a:t>
            </a:r>
            <a:r>
              <a:rPr lang="en-US" altLang="zh-CN" sz="2000" u="none">
                <a:solidFill>
                  <a:schemeClr val="tx1"/>
                </a:solidFill>
                <a:latin typeface="宋体" panose="02010600030101010101" pitchFamily="2" charset="-122"/>
                <a:ea typeface="宋体" panose="02010600030101010101" pitchFamily="2" charset="-122"/>
              </a:rPr>
              <a:t>   v</a:t>
            </a:r>
            <a:r>
              <a:rPr lang="en-US" altLang="zh-CN" sz="2000" u="none" baseline="-25000">
                <a:solidFill>
                  <a:schemeClr val="tx1"/>
                </a:solidFill>
                <a:latin typeface="宋体" panose="02010600030101010101" pitchFamily="2" charset="-122"/>
                <a:ea typeface="宋体" panose="02010600030101010101" pitchFamily="2" charset="-122"/>
              </a:rPr>
              <a:t>6</a:t>
            </a:r>
            <a:r>
              <a:rPr lang="en-US" altLang="zh-CN" sz="2000" u="none">
                <a:solidFill>
                  <a:schemeClr val="tx1"/>
                </a:solidFill>
                <a:latin typeface="宋体" panose="02010600030101010101" pitchFamily="2" charset="-122"/>
                <a:ea typeface="宋体" panose="02010600030101010101" pitchFamily="2" charset="-122"/>
              </a:rPr>
              <a:t>   v</a:t>
            </a:r>
            <a:r>
              <a:rPr lang="en-US" altLang="zh-CN" sz="2000" u="none" baseline="-25000">
                <a:solidFill>
                  <a:schemeClr val="tx1"/>
                </a:solidFill>
                <a:latin typeface="宋体" panose="02010600030101010101" pitchFamily="2" charset="-122"/>
                <a:ea typeface="宋体" panose="02010600030101010101" pitchFamily="2" charset="-122"/>
              </a:rPr>
              <a:t>7</a:t>
            </a:r>
            <a:r>
              <a:rPr lang="en-US" altLang="zh-CN" sz="2000" u="none">
                <a:solidFill>
                  <a:schemeClr val="tx1"/>
                </a:solidFill>
                <a:latin typeface="宋体" panose="02010600030101010101" pitchFamily="2" charset="-122"/>
                <a:ea typeface="宋体" panose="02010600030101010101" pitchFamily="2" charset="-122"/>
              </a:rPr>
              <a:t>   v</a:t>
            </a:r>
            <a:r>
              <a:rPr lang="en-US" altLang="zh-CN" sz="2000" u="none" baseline="-25000">
                <a:solidFill>
                  <a:schemeClr val="tx1"/>
                </a:solidFill>
                <a:latin typeface="宋体" panose="02010600030101010101" pitchFamily="2" charset="-122"/>
                <a:ea typeface="宋体" panose="02010600030101010101" pitchFamily="2" charset="-122"/>
              </a:rPr>
              <a:t>8</a:t>
            </a:r>
            <a:r>
              <a:rPr lang="en-US" altLang="zh-CN" sz="2000" u="none">
                <a:solidFill>
                  <a:schemeClr val="tx1"/>
                </a:solidFill>
                <a:latin typeface="宋体" panose="02010600030101010101" pitchFamily="2" charset="-122"/>
                <a:ea typeface="宋体" panose="02010600030101010101" pitchFamily="2" charset="-122"/>
              </a:rPr>
              <a:t> </a:t>
            </a:r>
          </a:p>
          <a:p>
            <a:pPr algn="l" eaLnBrk="1" hangingPunct="1">
              <a:spcBef>
                <a:spcPct val="50000"/>
              </a:spcBef>
            </a:pPr>
            <a:r>
              <a:rPr lang="en-US" altLang="zh-CN" sz="2000" u="none">
                <a:solidFill>
                  <a:schemeClr val="tx1"/>
                </a:solidFill>
                <a:latin typeface="宋体" panose="02010600030101010101" pitchFamily="2" charset="-122"/>
                <a:ea typeface="宋体" panose="02010600030101010101" pitchFamily="2" charset="-122"/>
              </a:rPr>
              <a:t>earliest(i)  0    6   4    5    7    7   16  15   19</a:t>
            </a:r>
          </a:p>
          <a:p>
            <a:pPr algn="l" eaLnBrk="1" hangingPunct="1">
              <a:spcBef>
                <a:spcPct val="50000"/>
              </a:spcBef>
            </a:pPr>
            <a:r>
              <a:rPr lang="en-US" altLang="zh-CN" sz="2000" u="none">
                <a:solidFill>
                  <a:schemeClr val="tx1"/>
                </a:solidFill>
                <a:latin typeface="宋体" panose="02010600030101010101" pitchFamily="2" charset="-122"/>
                <a:ea typeface="宋体" panose="02010600030101010101" pitchFamily="2" charset="-122"/>
              </a:rPr>
              <a:t> latest(i)   0    6   6    9    7   11   17  15   19</a:t>
            </a:r>
          </a:p>
        </p:txBody>
      </p:sp>
      <p:sp>
        <p:nvSpPr>
          <p:cNvPr id="79876" name="Text Box 46"/>
          <p:cNvSpPr txBox="1">
            <a:spLocks noChangeArrowheads="1"/>
          </p:cNvSpPr>
          <p:nvPr/>
        </p:nvSpPr>
        <p:spPr bwMode="auto">
          <a:xfrm>
            <a:off x="2209800" y="4343401"/>
            <a:ext cx="81534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宋体" panose="02010600030101010101" pitchFamily="2" charset="-122"/>
                <a:ea typeface="宋体" panose="02010600030101010101" pitchFamily="2" charset="-122"/>
              </a:rPr>
              <a:t>  </a:t>
            </a:r>
            <a:r>
              <a:rPr lang="zh-CN" altLang="en-US" sz="2000" u="none">
                <a:solidFill>
                  <a:schemeClr val="tx1"/>
                </a:solidFill>
                <a:latin typeface="宋体" panose="02010600030101010101" pitchFamily="2" charset="-122"/>
                <a:ea typeface="宋体" panose="02010600030101010101" pitchFamily="2" charset="-122"/>
              </a:rPr>
              <a:t>项目    </a:t>
            </a:r>
            <a:r>
              <a:rPr lang="en-US" altLang="zh-CN" sz="2000" u="none">
                <a:solidFill>
                  <a:schemeClr val="tx1"/>
                </a:solidFill>
                <a:latin typeface="宋体" panose="02010600030101010101" pitchFamily="2" charset="-122"/>
                <a:ea typeface="宋体" panose="02010600030101010101" pitchFamily="2" charset="-122"/>
              </a:rPr>
              <a:t>a</a:t>
            </a:r>
            <a:r>
              <a:rPr lang="en-US" altLang="zh-CN" sz="2000" u="none" baseline="-25000">
                <a:solidFill>
                  <a:schemeClr val="tx1"/>
                </a:solidFill>
                <a:latin typeface="宋体" panose="02010600030101010101" pitchFamily="2" charset="-122"/>
                <a:ea typeface="宋体" panose="02010600030101010101" pitchFamily="2" charset="-122"/>
              </a:rPr>
              <a:t>0</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1</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2</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3</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4</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5</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6</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7</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8</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9</a:t>
            </a:r>
            <a:r>
              <a:rPr lang="en-US" altLang="zh-CN" sz="2000" u="none">
                <a:solidFill>
                  <a:schemeClr val="tx1"/>
                </a:solidFill>
                <a:latin typeface="宋体" panose="02010600030101010101" pitchFamily="2" charset="-122"/>
                <a:ea typeface="宋体" panose="02010600030101010101" pitchFamily="2" charset="-122"/>
              </a:rPr>
              <a:t>   a</a:t>
            </a:r>
            <a:r>
              <a:rPr lang="en-US" altLang="zh-CN" sz="2000" u="none" baseline="-25000">
                <a:solidFill>
                  <a:schemeClr val="tx1"/>
                </a:solidFill>
                <a:latin typeface="宋体" panose="02010600030101010101" pitchFamily="2" charset="-122"/>
                <a:ea typeface="宋体" panose="02010600030101010101" pitchFamily="2" charset="-122"/>
              </a:rPr>
              <a:t>10</a:t>
            </a:r>
            <a:r>
              <a:rPr lang="en-US" altLang="zh-CN" sz="2000" u="none">
                <a:solidFill>
                  <a:schemeClr val="tx1"/>
                </a:solidFill>
                <a:latin typeface="宋体" panose="02010600030101010101" pitchFamily="2" charset="-122"/>
                <a:ea typeface="宋体" panose="02010600030101010101" pitchFamily="2" charset="-122"/>
              </a:rPr>
              <a:t> </a:t>
            </a:r>
          </a:p>
          <a:p>
            <a:pPr algn="l" eaLnBrk="1" hangingPunct="1">
              <a:spcBef>
                <a:spcPct val="50000"/>
              </a:spcBef>
            </a:pPr>
            <a:r>
              <a:rPr lang="en-US" altLang="zh-CN" sz="2000" u="none">
                <a:solidFill>
                  <a:schemeClr val="tx1"/>
                </a:solidFill>
                <a:latin typeface="宋体" panose="02010600030101010101" pitchFamily="2" charset="-122"/>
                <a:ea typeface="宋体" panose="02010600030101010101" pitchFamily="2" charset="-122"/>
              </a:rPr>
              <a:t>early(k)  0    0   0    6    4   5    7    7    7   16   15</a:t>
            </a:r>
          </a:p>
          <a:p>
            <a:pPr algn="l" eaLnBrk="1" hangingPunct="1">
              <a:spcBef>
                <a:spcPct val="50000"/>
              </a:spcBef>
            </a:pPr>
            <a:r>
              <a:rPr lang="en-US" altLang="zh-CN" sz="2000" u="none">
                <a:solidFill>
                  <a:schemeClr val="tx1"/>
                </a:solidFill>
                <a:latin typeface="宋体" panose="02010600030101010101" pitchFamily="2" charset="-122"/>
                <a:ea typeface="宋体" panose="02010600030101010101" pitchFamily="2" charset="-122"/>
              </a:rPr>
              <a:t> late(k)  0    2   4    6    6   9    8    7   11   17   15</a:t>
            </a:r>
          </a:p>
          <a:p>
            <a:pPr algn="l" eaLnBrk="1" hangingPunct="1">
              <a:spcBef>
                <a:spcPct val="50000"/>
              </a:spcBef>
            </a:pPr>
            <a:r>
              <a:rPr lang="zh-CN" altLang="en-US" sz="2000" u="none">
                <a:solidFill>
                  <a:schemeClr val="tx1"/>
                </a:solidFill>
                <a:latin typeface="宋体" panose="02010600030101010101" pitchFamily="2" charset="-122"/>
                <a:ea typeface="宋体" panose="02010600030101010101" pitchFamily="2" charset="-122"/>
              </a:rPr>
              <a:t>关键</a:t>
            </a:r>
            <a:r>
              <a:rPr lang="zh-CN" altLang="en-US" sz="2000" i="1" u="none">
                <a:solidFill>
                  <a:schemeClr val="tx1"/>
                </a:solidFill>
                <a:latin typeface="宋体" panose="02010600030101010101" pitchFamily="2" charset="-122"/>
                <a:ea typeface="宋体" panose="02010600030101010101" pitchFamily="2" charset="-122"/>
              </a:rPr>
              <a:t>活动</a:t>
            </a:r>
            <a:r>
              <a:rPr lang="zh-CN" altLang="en-US" sz="2000" u="none">
                <a:solidFill>
                  <a:schemeClr val="tx1"/>
                </a:solidFill>
                <a:latin typeface="宋体" panose="02010600030101010101" pitchFamily="2" charset="-122"/>
                <a:ea typeface="宋体" panose="02010600030101010101" pitchFamily="2" charset="-122"/>
              </a:rPr>
              <a:t>  </a:t>
            </a:r>
            <a:r>
              <a:rPr lang="zh-CN" altLang="en-US" sz="2000" u="none">
                <a:solidFill>
                  <a:schemeClr val="tx1"/>
                </a:solidFill>
                <a:latin typeface="宋体" panose="02010600030101010101" pitchFamily="2" charset="-122"/>
                <a:ea typeface="宋体" panose="02010600030101010101" pitchFamily="2" charset="-122"/>
                <a:sym typeface="cajcd fnta1" pitchFamily="18" charset="2"/>
              </a:rPr>
              <a:t>*             *                  *              *</a:t>
            </a:r>
            <a:endParaRPr lang="zh-CN" altLang="en-US" sz="2000" u="none">
              <a:solidFill>
                <a:schemeClr val="tx1"/>
              </a:solidFill>
              <a:latin typeface="宋体" panose="02010600030101010101" pitchFamily="2" charset="-122"/>
              <a:ea typeface="宋体" panose="02010600030101010101" pitchFamily="2" charset="-122"/>
            </a:endParaRPr>
          </a:p>
        </p:txBody>
      </p:sp>
      <p:sp>
        <p:nvSpPr>
          <p:cNvPr id="79877" name="Line 47"/>
          <p:cNvSpPr>
            <a:spLocks noChangeShapeType="1"/>
          </p:cNvSpPr>
          <p:nvPr/>
        </p:nvSpPr>
        <p:spPr bwMode="auto">
          <a:xfrm>
            <a:off x="2286000" y="2971800"/>
            <a:ext cx="71628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8" name="Line 48"/>
          <p:cNvSpPr>
            <a:spLocks noChangeShapeType="1"/>
          </p:cNvSpPr>
          <p:nvPr/>
        </p:nvSpPr>
        <p:spPr bwMode="auto">
          <a:xfrm>
            <a:off x="2286000" y="3429000"/>
            <a:ext cx="71628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9" name="Line 49"/>
          <p:cNvSpPr>
            <a:spLocks noChangeShapeType="1"/>
          </p:cNvSpPr>
          <p:nvPr/>
        </p:nvSpPr>
        <p:spPr bwMode="auto">
          <a:xfrm>
            <a:off x="2286000" y="4267200"/>
            <a:ext cx="71628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0" name="Line 50"/>
          <p:cNvSpPr>
            <a:spLocks noChangeShapeType="1"/>
          </p:cNvSpPr>
          <p:nvPr/>
        </p:nvSpPr>
        <p:spPr bwMode="auto">
          <a:xfrm>
            <a:off x="2286000" y="4343400"/>
            <a:ext cx="76200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1" name="Line 51"/>
          <p:cNvSpPr>
            <a:spLocks noChangeShapeType="1"/>
          </p:cNvSpPr>
          <p:nvPr/>
        </p:nvSpPr>
        <p:spPr bwMode="auto">
          <a:xfrm>
            <a:off x="2286000" y="4800600"/>
            <a:ext cx="7620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2" name="Line 52"/>
          <p:cNvSpPr>
            <a:spLocks noChangeShapeType="1"/>
          </p:cNvSpPr>
          <p:nvPr/>
        </p:nvSpPr>
        <p:spPr bwMode="auto">
          <a:xfrm>
            <a:off x="2286000" y="6096000"/>
            <a:ext cx="76200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3" name="Line 53"/>
          <p:cNvSpPr>
            <a:spLocks noChangeShapeType="1"/>
          </p:cNvSpPr>
          <p:nvPr/>
        </p:nvSpPr>
        <p:spPr bwMode="auto">
          <a:xfrm>
            <a:off x="3962400" y="2971800"/>
            <a:ext cx="0" cy="12954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4" name="Line 54"/>
          <p:cNvSpPr>
            <a:spLocks noChangeShapeType="1"/>
          </p:cNvSpPr>
          <p:nvPr/>
        </p:nvSpPr>
        <p:spPr bwMode="auto">
          <a:xfrm>
            <a:off x="3429000" y="4343400"/>
            <a:ext cx="0" cy="17526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Rectangle 57"/>
          <p:cNvSpPr>
            <a:spLocks noChangeArrowheads="1"/>
          </p:cNvSpPr>
          <p:nvPr/>
        </p:nvSpPr>
        <p:spPr bwMode="auto">
          <a:xfrm>
            <a:off x="4048126" y="6210300"/>
            <a:ext cx="417133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18800" bIns="118800">
            <a:spAutoFit/>
          </a:bodyPr>
          <a:lstStyle>
            <a:lvl1pPr marL="457200" indent="-457200">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eaLnBrk="1" hangingPunct="1">
              <a:spcBef>
                <a:spcPct val="50000"/>
              </a:spcBef>
            </a:pPr>
            <a:r>
              <a:rPr lang="zh-CN" altLang="en-US" u="none">
                <a:solidFill>
                  <a:schemeClr val="tx1"/>
                </a:solidFill>
                <a:sym typeface="cajcd fnta1" pitchFamily="18" charset="2"/>
              </a:rPr>
              <a:t>关键路径： </a:t>
            </a:r>
            <a:r>
              <a:rPr lang="en-US" altLang="zh-CN" u="none">
                <a:solidFill>
                  <a:schemeClr val="tx1"/>
                </a:solidFill>
              </a:rPr>
              <a:t>v</a:t>
            </a:r>
            <a:r>
              <a:rPr lang="en-US" altLang="zh-CN" u="none" baseline="-25000">
                <a:solidFill>
                  <a:schemeClr val="tx1"/>
                </a:solidFill>
              </a:rPr>
              <a:t>0</a:t>
            </a:r>
            <a:r>
              <a:rPr lang="en-US" altLang="zh-CN" u="none">
                <a:solidFill>
                  <a:schemeClr val="tx1"/>
                </a:solidFill>
              </a:rPr>
              <a:t> ,v</a:t>
            </a:r>
            <a:r>
              <a:rPr lang="en-US" altLang="zh-CN" u="none" baseline="-25000">
                <a:solidFill>
                  <a:schemeClr val="tx1"/>
                </a:solidFill>
              </a:rPr>
              <a:t>1</a:t>
            </a:r>
            <a:r>
              <a:rPr lang="en-US" altLang="zh-CN" u="none">
                <a:solidFill>
                  <a:schemeClr val="tx1"/>
                </a:solidFill>
              </a:rPr>
              <a:t> v</a:t>
            </a:r>
            <a:r>
              <a:rPr lang="en-US" altLang="zh-CN" u="none" baseline="-25000">
                <a:solidFill>
                  <a:schemeClr val="tx1"/>
                </a:solidFill>
              </a:rPr>
              <a:t>4</a:t>
            </a:r>
            <a:r>
              <a:rPr lang="en-US" altLang="zh-CN" u="none">
                <a:solidFill>
                  <a:schemeClr val="tx1"/>
                </a:solidFill>
              </a:rPr>
              <a:t> ,v</a:t>
            </a:r>
            <a:r>
              <a:rPr lang="en-US" altLang="zh-CN" u="none" baseline="-25000">
                <a:solidFill>
                  <a:schemeClr val="tx1"/>
                </a:solidFill>
              </a:rPr>
              <a:t>7, </a:t>
            </a:r>
            <a:r>
              <a:rPr lang="en-US" altLang="zh-CN" u="none">
                <a:solidFill>
                  <a:schemeClr val="tx1"/>
                </a:solidFill>
              </a:rPr>
              <a:t>v</a:t>
            </a:r>
            <a:r>
              <a:rPr lang="en-US" altLang="zh-CN" u="none" baseline="-25000">
                <a:solidFill>
                  <a:schemeClr val="tx1"/>
                </a:solidFill>
              </a:rPr>
              <a:t>8</a:t>
            </a:r>
          </a:p>
        </p:txBody>
      </p:sp>
      <p:sp>
        <p:nvSpPr>
          <p:cNvPr id="79888" name="AutoShape 58">
            <a:hlinkClick r:id="" action="ppaction://noaction" highlightClick="1"/>
          </p:cNvPr>
          <p:cNvSpPr>
            <a:spLocks noChangeArrowheads="1"/>
          </p:cNvSpPr>
          <p:nvPr/>
        </p:nvSpPr>
        <p:spPr bwMode="auto">
          <a:xfrm>
            <a:off x="9480550" y="6524626"/>
            <a:ext cx="503238" cy="33337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118800" bIns="118800"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endParaRPr>
          </a:p>
        </p:txBody>
      </p:sp>
      <p:grpSp>
        <p:nvGrpSpPr>
          <p:cNvPr id="60" name="Group 3"/>
          <p:cNvGrpSpPr>
            <a:grpSpLocks/>
          </p:cNvGrpSpPr>
          <p:nvPr/>
        </p:nvGrpSpPr>
        <p:grpSpPr bwMode="auto">
          <a:xfrm>
            <a:off x="3143250" y="221457"/>
            <a:ext cx="5753100" cy="2443162"/>
            <a:chOff x="192" y="2208"/>
            <a:chExt cx="3624" cy="1539"/>
          </a:xfrm>
        </p:grpSpPr>
        <p:sp>
          <p:nvSpPr>
            <p:cNvPr id="62"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3"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64"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5"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66"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7"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8"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9"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0"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1"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2"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3"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4"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6"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7"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8"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9"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80"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1"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2"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3"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4"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5"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6"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7"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8"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9"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0"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1"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92"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93"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94"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95"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96"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97"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98"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99"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100"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101"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02"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03"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Tree>
    <p:extLst>
      <p:ext uri="{BB962C8B-B14F-4D97-AF65-F5344CB8AC3E}">
        <p14:creationId xmlns:p14="http://schemas.microsoft.com/office/powerpoint/2010/main" val="380051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8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8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8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6" grpId="0"/>
      <p:bldP spid="79877" grpId="0" animBg="1"/>
      <p:bldP spid="79878" grpId="0" animBg="1"/>
      <p:bldP spid="79879" grpId="0" animBg="1"/>
      <p:bldP spid="79880" grpId="0" animBg="1"/>
      <p:bldP spid="79881" grpId="0" animBg="1"/>
      <p:bldP spid="79882" grpId="0" animBg="1"/>
      <p:bldP spid="79883" grpId="0" animBg="1"/>
      <p:bldP spid="79884" grpId="0" animBg="1"/>
      <p:bldP spid="79887" grpId="0"/>
      <p:bldP spid="798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Text Box 3"/>
          <p:cNvSpPr txBox="1">
            <a:spLocks noChangeArrowheads="1"/>
          </p:cNvSpPr>
          <p:nvPr/>
        </p:nvSpPr>
        <p:spPr bwMode="auto">
          <a:xfrm>
            <a:off x="509545" y="1342367"/>
            <a:ext cx="11181712"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lnSpc>
                <a:spcPct val="130000"/>
              </a:lnSpc>
              <a:spcBef>
                <a:spcPct val="50000"/>
              </a:spcBef>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计算事件的最早发生时间</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lnSpc>
                <a:spcPct val="130000"/>
              </a:lnSpc>
              <a:spcBef>
                <a:spcPct val="50000"/>
              </a:spcBef>
            </a:pP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从</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earliest(0)=0</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开始，自前向后递推计算:</a:t>
            </a:r>
            <a:endParaRPr lang="en-US"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lnSpc>
                <a:spcPct val="130000"/>
              </a:lnSpc>
              <a:spcBef>
                <a:spcPct val="50000"/>
              </a:spcBef>
            </a:pPr>
            <a:r>
              <a:rPr lang="en-US"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earliest(j)=max{earliest(</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(j)</a:t>
            </a:r>
          </a:p>
          <a:p>
            <a:pPr algn="l" eaLnBrk="1" hangingPunct="1">
              <a:lnSpc>
                <a:spcPct val="130000"/>
              </a:lnSpc>
              <a:spcBef>
                <a:spcPct val="50000"/>
              </a:spcBef>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P(j)</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是所有以</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为头的弧</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的弧尾</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的集合。</a:t>
            </a:r>
          </a:p>
          <a:p>
            <a:pPr algn="l" eaLnBrk="1" hangingPunct="1">
              <a:lnSpc>
                <a:spcPct val="130000"/>
              </a:lnSpc>
              <a:spcBef>
                <a:spcPct val="50000"/>
              </a:spcBef>
            </a:pP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为保证计算</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earliest(j)</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时，所有的</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earliest(</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已经求得。</a:t>
            </a:r>
            <a:r>
              <a:rPr lang="zh-CN"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可以利用拓扑排序。</a:t>
            </a:r>
            <a:endParaRPr lang="zh-CN" altLang="en-US"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标题 1"/>
          <p:cNvSpPr txBox="1">
            <a:spLocks/>
          </p:cNvSpPr>
          <p:nvPr/>
        </p:nvSpPr>
        <p:spPr>
          <a:xfrm>
            <a:off x="646111" y="452718"/>
            <a:ext cx="1090858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关键路径算法</a:t>
            </a:r>
          </a:p>
        </p:txBody>
      </p:sp>
      <p:grpSp>
        <p:nvGrpSpPr>
          <p:cNvPr id="28" name="Group 3"/>
          <p:cNvGrpSpPr>
            <a:grpSpLocks/>
          </p:cNvGrpSpPr>
          <p:nvPr/>
        </p:nvGrpSpPr>
        <p:grpSpPr bwMode="auto">
          <a:xfrm>
            <a:off x="6438900" y="1254807"/>
            <a:ext cx="5753100" cy="2443162"/>
            <a:chOff x="192" y="2208"/>
            <a:chExt cx="3624" cy="1539"/>
          </a:xfrm>
        </p:grpSpPr>
        <p:sp>
          <p:nvSpPr>
            <p:cNvPr id="30"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1"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32"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3"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34"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5"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6"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7"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38"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9"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40"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1"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42"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3"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4"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5"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46"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7"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48"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9"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2"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3"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4"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5"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6"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7"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8"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9"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0"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61"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62"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63"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64"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5"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6"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67"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68"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69"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0"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1"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73" name="矩形 72"/>
          <p:cNvSpPr/>
          <p:nvPr/>
        </p:nvSpPr>
        <p:spPr>
          <a:xfrm>
            <a:off x="698117" y="4549676"/>
            <a:ext cx="7393371" cy="2308324"/>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earliest(0) = 0</a:t>
            </a:r>
          </a:p>
          <a:p>
            <a:r>
              <a:rPr lang="en-US" altLang="zh-CN" sz="2400" b="1" dirty="0">
                <a:latin typeface="Times New Roman" panose="02020603050405020304" pitchFamily="18" charset="0"/>
                <a:cs typeface="Times New Roman" panose="02020603050405020304" pitchFamily="18" charset="0"/>
              </a:rPr>
              <a:t>earliest(1) = max{earliest(0)+w(0,1)}</a:t>
            </a:r>
          </a:p>
          <a:p>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earliest(4) = max{earliest(1)+w(0,1), earliest(2)+w(2,1)}</a:t>
            </a:r>
          </a:p>
          <a:p>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earliest(8)=max{earliest(6)+w(6,8), earliest(7)+w(7,8)}</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94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ChangeArrowheads="1"/>
          </p:cNvSpPr>
          <p:nvPr/>
        </p:nvSpPr>
        <p:spPr bwMode="auto">
          <a:xfrm>
            <a:off x="407719" y="581355"/>
            <a:ext cx="11420104" cy="3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计算事件的最晚发生时间</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latest</a:t>
            </a: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lnSpc>
                <a:spcPct val="90000"/>
              </a:lnSpc>
              <a:spcBef>
                <a:spcPct val="50000"/>
              </a:spcBef>
            </a:pPr>
            <a:r>
              <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从</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latest(n)=earliest(n)</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开始，自后向前</a:t>
            </a:r>
            <a:endPar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lnSpc>
                <a:spcPct val="90000"/>
              </a:lnSpc>
              <a:spcBef>
                <a:spcPct val="50000"/>
              </a:spcBef>
            </a:pP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递推计算:</a:t>
            </a:r>
          </a:p>
          <a:p>
            <a:pPr algn="l" eaLnBrk="1" hangingPunct="1">
              <a:lnSpc>
                <a:spcPct val="90000"/>
              </a:lnSpc>
              <a:spcBef>
                <a:spcPct val="50000"/>
              </a:spcBef>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latest(</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)=min{latest(j)-w(</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u="none"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(j)</a:t>
            </a:r>
          </a:p>
          <a:p>
            <a:pPr algn="l" eaLnBrk="1" hangingPunct="1">
              <a:spcBef>
                <a:spcPct val="50000"/>
              </a:spcBef>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是所有</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的弧头</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的集合。</a:t>
            </a:r>
            <a:endPar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lnSpc>
                <a:spcPct val="110000"/>
              </a:lnSpc>
              <a:spcBef>
                <a:spcPct val="50000"/>
              </a:spcBef>
            </a:pP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为保证计算</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latest(</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时，所有的</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latest(j)(</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已经求得。可以利用</a:t>
            </a:r>
            <a:r>
              <a:rPr lang="zh-CN" altLang="zh-CN"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逆拓扑排序</a:t>
            </a:r>
            <a:r>
              <a:rPr lang="zh-CN"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4" name="Group 3"/>
          <p:cNvGrpSpPr>
            <a:grpSpLocks/>
          </p:cNvGrpSpPr>
          <p:nvPr/>
        </p:nvGrpSpPr>
        <p:grpSpPr bwMode="auto">
          <a:xfrm>
            <a:off x="6308271" y="581355"/>
            <a:ext cx="5753100" cy="2443162"/>
            <a:chOff x="192" y="2208"/>
            <a:chExt cx="3624" cy="1539"/>
          </a:xfrm>
        </p:grpSpPr>
        <p:sp>
          <p:nvSpPr>
            <p:cNvPr id="25"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6"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7"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8"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9"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0"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1"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2"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33"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4"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35"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6"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37"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8"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39"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0"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41"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2"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43"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5"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7"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8"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9"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2"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3"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4"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55"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56"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57"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58"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59"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0"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1"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62"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63"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64"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65"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66"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67" name="矩形 66"/>
          <p:cNvSpPr/>
          <p:nvPr/>
        </p:nvSpPr>
        <p:spPr>
          <a:xfrm>
            <a:off x="660214" y="3929643"/>
            <a:ext cx="6505307" cy="2677656"/>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latest(8) = earliest(8) = 19</a:t>
            </a:r>
          </a:p>
          <a:p>
            <a:r>
              <a:rPr lang="en-US" altLang="zh-CN" sz="2400" b="1" dirty="0">
                <a:latin typeface="Times New Roman" panose="02020603050405020304" pitchFamily="18" charset="0"/>
                <a:cs typeface="Times New Roman" panose="02020603050405020304" pitchFamily="18" charset="0"/>
              </a:rPr>
              <a:t>latest(6) = min{latest(8)-w(6,8)}</a:t>
            </a:r>
          </a:p>
          <a:p>
            <a:r>
              <a:rPr lang="en-US" altLang="zh-CN" sz="2400" b="1" dirty="0">
                <a:latin typeface="Times New Roman" panose="02020603050405020304" pitchFamily="18" charset="0"/>
                <a:cs typeface="Times New Roman" panose="02020603050405020304" pitchFamily="18" charset="0"/>
              </a:rPr>
              <a:t>latest(7) = min{latest(8)-w(7,8)}</a:t>
            </a:r>
          </a:p>
          <a:p>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latest(4) = min{latest(6)-w(4,6), latest(7)-w(4,7)}</a:t>
            </a:r>
          </a:p>
          <a:p>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latest(0) = 0</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281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6403">
                                            <p:txEl>
                                              <p:pRg st="5" end="5"/>
                                            </p:txEl>
                                          </p:spTgt>
                                        </p:tgtEl>
                                        <p:attrNameLst>
                                          <p:attrName>style.visibility</p:attrName>
                                        </p:attrNameLst>
                                      </p:cBhvr>
                                      <p:to>
                                        <p:strVal val="visible"/>
                                      </p:to>
                                    </p:set>
                                    <p:animEffect transition="in" filter="blinds(horizontal)">
                                      <p:cBhvr>
                                        <p:cTn id="7" dur="500"/>
                                        <p:tgtEl>
                                          <p:spTgt spid="486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4"/>
          <p:cNvSpPr>
            <a:spLocks noChangeArrowheads="1"/>
          </p:cNvSpPr>
          <p:nvPr/>
        </p:nvSpPr>
        <p:spPr bwMode="auto">
          <a:xfrm>
            <a:off x="798617" y="934380"/>
            <a:ext cx="107917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r>
              <a:rPr lang="en-US"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计算活动的最早开始时间</a:t>
            </a:r>
            <a:r>
              <a:rPr lang="en-US"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early(k)</a:t>
            </a:r>
            <a:r>
              <a:rPr lang="zh-CN"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和最晚开始时间</a:t>
            </a:r>
            <a:r>
              <a:rPr lang="en-US"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late(k)</a:t>
            </a:r>
            <a:r>
              <a:rPr lang="zh-CN" altLang="en-US"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early(k)=earliest(</a:t>
            </a:r>
            <a:r>
              <a:rPr lang="en-US" altLang="zh-CN" sz="32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late(k)=latest(j)-w(</a:t>
            </a:r>
            <a:r>
              <a:rPr lang="en-US" altLang="zh-CN" sz="32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endParaRPr lang="en-US" altLang="zh-CN" sz="32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200" u="none" dirty="0">
                <a:solidFill>
                  <a:schemeClr val="tx1"/>
                </a:solidFill>
                <a:latin typeface="Times New Roman" panose="02020603050405020304" pitchFamily="18" charset="0"/>
                <a:cs typeface="Times New Roman" panose="02020603050405020304" pitchFamily="18" charset="0"/>
              </a:rPr>
              <a:t>(4)</a:t>
            </a:r>
            <a:r>
              <a:rPr lang="zh-CN" altLang="en-US" sz="3200" u="none" dirty="0">
                <a:solidFill>
                  <a:schemeClr val="tx1"/>
                </a:solidFill>
                <a:latin typeface="Times New Roman" panose="02020603050405020304" pitchFamily="18" charset="0"/>
                <a:cs typeface="Times New Roman" panose="02020603050405020304" pitchFamily="18" charset="0"/>
              </a:rPr>
              <a:t>确定关键路径</a:t>
            </a:r>
          </a:p>
          <a:p>
            <a:pPr algn="l"/>
            <a:r>
              <a:rPr lang="zh-CN" altLang="zh-CN" sz="3200" u="none" dirty="0">
                <a:solidFill>
                  <a:schemeClr val="tx1"/>
                </a:solidFill>
                <a:latin typeface="Times New Roman" panose="02020603050405020304" pitchFamily="18" charset="0"/>
                <a:cs typeface="Times New Roman" panose="02020603050405020304" pitchFamily="18" charset="0"/>
              </a:rPr>
              <a:t>   </a:t>
            </a:r>
            <a:r>
              <a:rPr lang="en-US" altLang="zh-CN" sz="3200" u="none" dirty="0">
                <a:solidFill>
                  <a:schemeClr val="tx1"/>
                </a:solidFill>
                <a:latin typeface="Times New Roman" panose="02020603050405020304" pitchFamily="18" charset="0"/>
                <a:cs typeface="Times New Roman" panose="02020603050405020304" pitchFamily="18" charset="0"/>
              </a:rPr>
              <a:t>  </a:t>
            </a:r>
            <a:r>
              <a:rPr lang="zh-CN" altLang="zh-CN" sz="3200" u="none" dirty="0">
                <a:solidFill>
                  <a:schemeClr val="tx1"/>
                </a:solidFill>
                <a:latin typeface="Times New Roman" panose="02020603050405020304" pitchFamily="18" charset="0"/>
                <a:cs typeface="Times New Roman" panose="02020603050405020304" pitchFamily="18" charset="0"/>
              </a:rPr>
              <a:t>若</a:t>
            </a:r>
            <a:r>
              <a:rPr lang="en-US" altLang="zh-CN" sz="3200" u="none" dirty="0">
                <a:solidFill>
                  <a:schemeClr val="tx1"/>
                </a:solidFill>
                <a:latin typeface="Times New Roman" panose="02020603050405020304" pitchFamily="18" charset="0"/>
                <a:cs typeface="Times New Roman" panose="02020603050405020304" pitchFamily="18" charset="0"/>
              </a:rPr>
              <a:t>early(k)=late(k),</a:t>
            </a:r>
            <a:r>
              <a:rPr lang="zh-CN" altLang="en-US" sz="3200" u="none" dirty="0">
                <a:solidFill>
                  <a:schemeClr val="tx1"/>
                </a:solidFill>
                <a:latin typeface="Times New Roman" panose="02020603050405020304" pitchFamily="18" charset="0"/>
                <a:cs typeface="Times New Roman" panose="02020603050405020304" pitchFamily="18" charset="0"/>
              </a:rPr>
              <a:t>则</a:t>
            </a:r>
            <a:r>
              <a:rPr lang="en-US" altLang="zh-CN" sz="3200" u="none" dirty="0" err="1">
                <a:solidFill>
                  <a:schemeClr val="tx1"/>
                </a:solidFill>
                <a:latin typeface="Times New Roman" panose="02020603050405020304" pitchFamily="18" charset="0"/>
                <a:cs typeface="Times New Roman" panose="02020603050405020304" pitchFamily="18" charset="0"/>
              </a:rPr>
              <a:t>a</a:t>
            </a:r>
            <a:r>
              <a:rPr lang="en-US" altLang="zh-CN" sz="3200" u="none" baseline="-25000" dirty="0" err="1">
                <a:solidFill>
                  <a:schemeClr val="tx1"/>
                </a:solidFill>
                <a:latin typeface="Times New Roman" panose="02020603050405020304" pitchFamily="18" charset="0"/>
                <a:cs typeface="Times New Roman" panose="02020603050405020304" pitchFamily="18" charset="0"/>
              </a:rPr>
              <a:t>k</a:t>
            </a:r>
            <a:r>
              <a:rPr lang="zh-CN" altLang="en-US" sz="3200" u="none" dirty="0">
                <a:solidFill>
                  <a:schemeClr val="tx1"/>
                </a:solidFill>
                <a:latin typeface="Times New Roman" panose="02020603050405020304" pitchFamily="18" charset="0"/>
                <a:cs typeface="Times New Roman" panose="02020603050405020304" pitchFamily="18" charset="0"/>
              </a:rPr>
              <a:t>是关键活动。</a:t>
            </a:r>
          </a:p>
          <a:p>
            <a:pPr algn="l" eaLnBrk="1" hangingPunct="1"/>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987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1283526" y="1853249"/>
            <a:ext cx="9601196" cy="4120040"/>
          </a:xfrm>
        </p:spPr>
        <p:txBody>
          <a:bodyPr>
            <a:normAutofit lnSpcReduction="10000"/>
          </a:bodyPr>
          <a:lstStyle/>
          <a:p>
            <a:r>
              <a:rPr lang="zh-CN" altLang="en-US" sz="3200" b="1" dirty="0">
                <a:latin typeface="Times New Roman" panose="02020603050405020304" pitchFamily="18" charset="0"/>
                <a:ea typeface="+mn-ea"/>
                <a:cs typeface="Times New Roman" panose="02020603050405020304" pitchFamily="18" charset="0"/>
              </a:rPr>
              <a:t>图的基本概念</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图的存储结构</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图的遍历</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拓扑排序</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关键路径</a:t>
            </a:r>
            <a:endParaRPr lang="en-US" altLang="zh-CN" sz="32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最小代价生成树：普里姆算法</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latin typeface="Times New Roman" panose="02020603050405020304" pitchFamily="18" charset="0"/>
                <a:ea typeface="+mn-ea"/>
                <a:cs typeface="Times New Roman" panose="02020603050405020304" pitchFamily="18" charset="0"/>
              </a:rPr>
              <a:t>单源最短路径和所有顶点间的最短路径</a:t>
            </a:r>
            <a:endParaRPr lang="en-US" altLang="zh-CN" sz="3200" b="1" dirty="0">
              <a:latin typeface="Times New Roman" panose="02020603050405020304" pitchFamily="18" charset="0"/>
              <a:ea typeface="+mn-ea"/>
              <a:cs typeface="Times New Roman" panose="02020603050405020304" pitchFamily="18" charset="0"/>
            </a:endParaRPr>
          </a:p>
          <a:p>
            <a:endParaRPr lang="en-US" altLang="zh-CN"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0794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586840" y="1229688"/>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造外壳</a:t>
            </a:r>
          </a:p>
        </p:txBody>
      </p:sp>
      <p:sp>
        <p:nvSpPr>
          <p:cNvPr id="6" name="椭圆 5"/>
          <p:cNvSpPr/>
          <p:nvPr/>
        </p:nvSpPr>
        <p:spPr>
          <a:xfrm>
            <a:off x="2586839" y="2015439"/>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造发动机</a:t>
            </a:r>
          </a:p>
        </p:txBody>
      </p:sp>
      <p:sp>
        <p:nvSpPr>
          <p:cNvPr id="7" name="椭圆 6"/>
          <p:cNvSpPr/>
          <p:nvPr/>
        </p:nvSpPr>
        <p:spPr>
          <a:xfrm>
            <a:off x="2586840" y="2807923"/>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造轮子</a:t>
            </a:r>
          </a:p>
        </p:txBody>
      </p:sp>
      <p:sp>
        <p:nvSpPr>
          <p:cNvPr id="8" name="椭圆 7"/>
          <p:cNvSpPr/>
          <p:nvPr/>
        </p:nvSpPr>
        <p:spPr>
          <a:xfrm>
            <a:off x="2586839" y="3593674"/>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造底盘</a:t>
            </a:r>
          </a:p>
        </p:txBody>
      </p:sp>
      <p:sp>
        <p:nvSpPr>
          <p:cNvPr id="9" name="椭圆 8"/>
          <p:cNvSpPr/>
          <p:nvPr/>
        </p:nvSpPr>
        <p:spPr>
          <a:xfrm>
            <a:off x="2586839" y="4523909"/>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800" b="1" dirty="0"/>
              <a:t>其他零部件</a:t>
            </a:r>
          </a:p>
        </p:txBody>
      </p:sp>
      <p:cxnSp>
        <p:nvCxnSpPr>
          <p:cNvPr id="15" name="直接箭头连接符 14"/>
          <p:cNvCxnSpPr>
            <a:stCxn id="5" idx="6"/>
            <a:endCxn id="24" idx="2"/>
          </p:cNvCxnSpPr>
          <p:nvPr/>
        </p:nvCxnSpPr>
        <p:spPr>
          <a:xfrm>
            <a:off x="5142015" y="1553688"/>
            <a:ext cx="672934" cy="158778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814949" y="2817471"/>
            <a:ext cx="1595253"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集中</a:t>
            </a:r>
          </a:p>
        </p:txBody>
      </p:sp>
      <p:sp>
        <p:nvSpPr>
          <p:cNvPr id="25" name="椭圆 24"/>
          <p:cNvSpPr/>
          <p:nvPr/>
        </p:nvSpPr>
        <p:spPr>
          <a:xfrm>
            <a:off x="8083136" y="2817471"/>
            <a:ext cx="1595253"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组装</a:t>
            </a:r>
          </a:p>
        </p:txBody>
      </p:sp>
      <p:cxnSp>
        <p:nvCxnSpPr>
          <p:cNvPr id="31" name="直接箭头连接符 30"/>
          <p:cNvCxnSpPr>
            <a:stCxn id="6" idx="6"/>
            <a:endCxn id="24" idx="2"/>
          </p:cNvCxnSpPr>
          <p:nvPr/>
        </p:nvCxnSpPr>
        <p:spPr>
          <a:xfrm>
            <a:off x="5142014" y="2339439"/>
            <a:ext cx="672935" cy="80203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8" idx="6"/>
            <a:endCxn id="24" idx="2"/>
          </p:cNvCxnSpPr>
          <p:nvPr/>
        </p:nvCxnSpPr>
        <p:spPr>
          <a:xfrm flipV="1">
            <a:off x="5142014" y="3141471"/>
            <a:ext cx="672935" cy="77620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6"/>
            <a:endCxn id="24" idx="2"/>
          </p:cNvCxnSpPr>
          <p:nvPr/>
        </p:nvCxnSpPr>
        <p:spPr>
          <a:xfrm flipV="1">
            <a:off x="5142014" y="3141471"/>
            <a:ext cx="672935" cy="170643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 idx="6"/>
            <a:endCxn id="24" idx="2"/>
          </p:cNvCxnSpPr>
          <p:nvPr/>
        </p:nvCxnSpPr>
        <p:spPr>
          <a:xfrm>
            <a:off x="5142015" y="3131923"/>
            <a:ext cx="672934" cy="954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4" idx="6"/>
            <a:endCxn id="25" idx="2"/>
          </p:cNvCxnSpPr>
          <p:nvPr/>
        </p:nvCxnSpPr>
        <p:spPr>
          <a:xfrm>
            <a:off x="7410202" y="3141471"/>
            <a:ext cx="672934"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187044" y="712519"/>
            <a:ext cx="3170712" cy="584775"/>
          </a:xfrm>
          <a:prstGeom prst="rect">
            <a:avLst/>
          </a:prstGeom>
          <a:noFill/>
        </p:spPr>
        <p:txBody>
          <a:bodyPr wrap="square" rtlCol="0">
            <a:spAutoFit/>
          </a:bodyPr>
          <a:lstStyle/>
          <a:p>
            <a:r>
              <a:rPr lang="en-US" altLang="zh-CN" sz="3200" b="1" dirty="0"/>
              <a:t>AOV</a:t>
            </a:r>
            <a:r>
              <a:rPr lang="zh-CN" altLang="en-US" sz="3200" b="1" dirty="0"/>
              <a:t>网</a:t>
            </a:r>
          </a:p>
        </p:txBody>
      </p:sp>
      <p:grpSp>
        <p:nvGrpSpPr>
          <p:cNvPr id="65" name="组合 64"/>
          <p:cNvGrpSpPr/>
          <p:nvPr/>
        </p:nvGrpSpPr>
        <p:grpSpPr>
          <a:xfrm>
            <a:off x="2240475" y="1148161"/>
            <a:ext cx="7295411" cy="5360653"/>
            <a:chOff x="2240475" y="1148161"/>
            <a:chExt cx="7295411" cy="5360653"/>
          </a:xfrm>
        </p:grpSpPr>
        <p:sp>
          <p:nvSpPr>
            <p:cNvPr id="51" name="椭圆 50"/>
            <p:cNvSpPr/>
            <p:nvPr/>
          </p:nvSpPr>
          <p:spPr>
            <a:xfrm>
              <a:off x="2984663" y="5796714"/>
              <a:ext cx="2493818" cy="648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b="1" dirty="0"/>
                <a:t>开始造外壳</a:t>
              </a:r>
            </a:p>
          </p:txBody>
        </p:sp>
        <p:sp>
          <p:nvSpPr>
            <p:cNvPr id="52" name="椭圆 51"/>
            <p:cNvSpPr/>
            <p:nvPr/>
          </p:nvSpPr>
          <p:spPr>
            <a:xfrm>
              <a:off x="6612575" y="5795936"/>
              <a:ext cx="2493818" cy="648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b="1" dirty="0"/>
                <a:t>完成造外壳</a:t>
              </a:r>
            </a:p>
          </p:txBody>
        </p:sp>
        <p:cxnSp>
          <p:nvCxnSpPr>
            <p:cNvPr id="53" name="直接箭头连接符 52"/>
            <p:cNvCxnSpPr>
              <a:stCxn id="51" idx="6"/>
              <a:endCxn id="52" idx="2"/>
            </p:cNvCxnSpPr>
            <p:nvPr/>
          </p:nvCxnSpPr>
          <p:spPr>
            <a:xfrm flipV="1">
              <a:off x="5478481" y="6119936"/>
              <a:ext cx="1134094" cy="7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814949" y="5589828"/>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57" name="矩形 56"/>
            <p:cNvSpPr/>
            <p:nvPr/>
          </p:nvSpPr>
          <p:spPr>
            <a:xfrm>
              <a:off x="2240476" y="1148161"/>
              <a:ext cx="3574473" cy="785751"/>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肘形连接符 58"/>
            <p:cNvCxnSpPr>
              <a:stCxn id="57" idx="1"/>
              <a:endCxn id="63" idx="1"/>
            </p:cNvCxnSpPr>
            <p:nvPr/>
          </p:nvCxnSpPr>
          <p:spPr>
            <a:xfrm rot="10800000" flipH="1" flipV="1">
              <a:off x="2240475" y="1541037"/>
              <a:ext cx="564077" cy="4502660"/>
            </a:xfrm>
            <a:prstGeom prst="bentConnector3">
              <a:avLst>
                <a:gd name="adj1" fmla="val -40526"/>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2804553" y="5578579"/>
              <a:ext cx="6731333" cy="930235"/>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5740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6768934" y="475012"/>
            <a:ext cx="3930733" cy="584775"/>
          </a:xfrm>
          <a:prstGeom prst="rect">
            <a:avLst/>
          </a:prstGeom>
          <a:noFill/>
        </p:spPr>
        <p:txBody>
          <a:bodyPr wrap="square" rtlCol="0">
            <a:spAutoFit/>
          </a:bodyPr>
          <a:lstStyle/>
          <a:p>
            <a:r>
              <a:rPr lang="en-US" altLang="zh-CN" sz="3200" b="1" dirty="0"/>
              <a:t>AOV</a:t>
            </a:r>
            <a:r>
              <a:rPr lang="zh-CN" altLang="en-US" sz="3200" b="1" dirty="0"/>
              <a:t>网</a:t>
            </a:r>
            <a:r>
              <a:rPr lang="en-US" altLang="zh-CN" sz="3200" b="1" dirty="0">
                <a:sym typeface="Wingdings" panose="05000000000000000000" pitchFamily="2" charset="2"/>
              </a:rPr>
              <a:t>AOE</a:t>
            </a:r>
            <a:r>
              <a:rPr lang="zh-CN" altLang="en-US" sz="3200" b="1" dirty="0">
                <a:sym typeface="Wingdings" panose="05000000000000000000" pitchFamily="2" charset="2"/>
              </a:rPr>
              <a:t>网</a:t>
            </a:r>
            <a:endParaRPr lang="zh-CN" altLang="en-US" sz="3200" b="1" dirty="0"/>
          </a:p>
        </p:txBody>
      </p:sp>
      <p:cxnSp>
        <p:nvCxnSpPr>
          <p:cNvPr id="28" name="直接箭头连接符 27"/>
          <p:cNvCxnSpPr>
            <a:stCxn id="61" idx="6"/>
            <a:endCxn id="62" idx="2"/>
          </p:cNvCxnSpPr>
          <p:nvPr/>
        </p:nvCxnSpPr>
        <p:spPr>
          <a:xfrm>
            <a:off x="1455834" y="1634916"/>
            <a:ext cx="797626"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643976" y="1128830"/>
            <a:ext cx="1270659" cy="461665"/>
          </a:xfrm>
          <a:prstGeom prst="rect">
            <a:avLst/>
          </a:prstGeom>
          <a:noFill/>
        </p:spPr>
        <p:txBody>
          <a:bodyPr wrap="square" rtlCol="0">
            <a:spAutoFit/>
          </a:bodyPr>
          <a:lstStyle/>
          <a:p>
            <a:r>
              <a:rPr lang="en-US" altLang="zh-CN" sz="2400" b="1" dirty="0"/>
              <a:t>2</a:t>
            </a:r>
            <a:endParaRPr lang="zh-CN" altLang="en-US" sz="2400" b="1" dirty="0"/>
          </a:p>
        </p:txBody>
      </p:sp>
      <p:cxnSp>
        <p:nvCxnSpPr>
          <p:cNvPr id="33" name="直接箭头连接符 32"/>
          <p:cNvCxnSpPr>
            <a:stCxn id="64" idx="6"/>
            <a:endCxn id="66" idx="2"/>
          </p:cNvCxnSpPr>
          <p:nvPr/>
        </p:nvCxnSpPr>
        <p:spPr>
          <a:xfrm>
            <a:off x="1455834" y="2695132"/>
            <a:ext cx="797626"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574586" y="2202139"/>
            <a:ext cx="1270659" cy="461665"/>
          </a:xfrm>
          <a:prstGeom prst="rect">
            <a:avLst/>
          </a:prstGeom>
          <a:noFill/>
        </p:spPr>
        <p:txBody>
          <a:bodyPr wrap="square" rtlCol="0">
            <a:spAutoFit/>
          </a:bodyPr>
          <a:lstStyle/>
          <a:p>
            <a:r>
              <a:rPr lang="en-US" altLang="zh-CN" sz="2400" b="1" dirty="0"/>
              <a:t>3</a:t>
            </a:r>
            <a:endParaRPr lang="zh-CN" altLang="en-US" sz="2400" b="1" dirty="0"/>
          </a:p>
        </p:txBody>
      </p:sp>
      <p:cxnSp>
        <p:nvCxnSpPr>
          <p:cNvPr id="40" name="直接箭头连接符 39"/>
          <p:cNvCxnSpPr>
            <a:stCxn id="67" idx="6"/>
            <a:endCxn id="68" idx="2"/>
          </p:cNvCxnSpPr>
          <p:nvPr/>
        </p:nvCxnSpPr>
        <p:spPr>
          <a:xfrm>
            <a:off x="1455834" y="3823013"/>
            <a:ext cx="797626"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55834" y="3330020"/>
            <a:ext cx="1270659" cy="461665"/>
          </a:xfrm>
          <a:prstGeom prst="rect">
            <a:avLst/>
          </a:prstGeom>
          <a:noFill/>
        </p:spPr>
        <p:txBody>
          <a:bodyPr wrap="square" rtlCol="0">
            <a:spAutoFit/>
          </a:bodyPr>
          <a:lstStyle/>
          <a:p>
            <a:r>
              <a:rPr lang="en-US" altLang="zh-CN" sz="2400" b="1" dirty="0"/>
              <a:t>0.5</a:t>
            </a:r>
            <a:endParaRPr lang="zh-CN" altLang="en-US" sz="2400" b="1" dirty="0"/>
          </a:p>
        </p:txBody>
      </p:sp>
      <p:cxnSp>
        <p:nvCxnSpPr>
          <p:cNvPr id="45" name="直接箭头连接符 44"/>
          <p:cNvCxnSpPr>
            <a:stCxn id="69" idx="6"/>
            <a:endCxn id="70" idx="2"/>
          </p:cNvCxnSpPr>
          <p:nvPr/>
        </p:nvCxnSpPr>
        <p:spPr>
          <a:xfrm>
            <a:off x="1455834" y="4974992"/>
            <a:ext cx="797626"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574586" y="4504894"/>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48" name="椭圆 47"/>
          <p:cNvSpPr/>
          <p:nvPr/>
        </p:nvSpPr>
        <p:spPr>
          <a:xfrm>
            <a:off x="2237626" y="5584442"/>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a:t>
            </a:r>
            <a:endParaRPr lang="en-US" altLang="zh-CN" sz="2400" b="1" dirty="0"/>
          </a:p>
          <a:p>
            <a:pPr algn="ctr"/>
            <a:r>
              <a:rPr lang="zh-CN" altLang="en-US" sz="2400" b="1" dirty="0"/>
              <a:t>其他</a:t>
            </a:r>
          </a:p>
        </p:txBody>
      </p:sp>
      <p:cxnSp>
        <p:nvCxnSpPr>
          <p:cNvPr id="49" name="直接箭头连接符 48"/>
          <p:cNvCxnSpPr>
            <a:stCxn id="71" idx="6"/>
            <a:endCxn id="48" idx="2"/>
          </p:cNvCxnSpPr>
          <p:nvPr/>
        </p:nvCxnSpPr>
        <p:spPr>
          <a:xfrm>
            <a:off x="1440000" y="6014685"/>
            <a:ext cx="797626" cy="175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574586" y="5495601"/>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58" name="椭圆 57"/>
          <p:cNvSpPr/>
          <p:nvPr/>
        </p:nvSpPr>
        <p:spPr>
          <a:xfrm>
            <a:off x="4302944" y="1202916"/>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外壳</a:t>
            </a:r>
          </a:p>
        </p:txBody>
      </p:sp>
      <p:cxnSp>
        <p:nvCxnSpPr>
          <p:cNvPr id="60" name="直接箭头连接符 59"/>
          <p:cNvCxnSpPr>
            <a:stCxn id="70" idx="6"/>
            <a:endCxn id="82" idx="2"/>
          </p:cNvCxnSpPr>
          <p:nvPr/>
        </p:nvCxnSpPr>
        <p:spPr>
          <a:xfrm flipV="1">
            <a:off x="3693460" y="4974992"/>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5834" y="1202916"/>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zh-CN" altLang="en-US" sz="2400" b="1" dirty="0"/>
              <a:t>开始造</a:t>
            </a:r>
            <a:endParaRPr lang="en-US" altLang="zh-CN" sz="2400" b="1" dirty="0"/>
          </a:p>
          <a:p>
            <a:pPr algn="ctr"/>
            <a:r>
              <a:rPr lang="zh-CN" altLang="en-US" sz="2400" b="1" dirty="0"/>
              <a:t>外壳</a:t>
            </a:r>
          </a:p>
        </p:txBody>
      </p:sp>
      <p:sp>
        <p:nvSpPr>
          <p:cNvPr id="62" name="椭圆 61"/>
          <p:cNvSpPr/>
          <p:nvPr/>
        </p:nvSpPr>
        <p:spPr>
          <a:xfrm>
            <a:off x="2253460" y="1205647"/>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zh-CN" altLang="en-US" sz="2400" b="1" dirty="0"/>
              <a:t>完成造</a:t>
            </a:r>
            <a:endParaRPr lang="en-US" altLang="zh-CN" sz="2400" b="1" dirty="0"/>
          </a:p>
          <a:p>
            <a:pPr algn="ctr"/>
            <a:r>
              <a:rPr lang="zh-CN" altLang="en-US" sz="2400" b="1" dirty="0"/>
              <a:t>外壳</a:t>
            </a:r>
          </a:p>
        </p:txBody>
      </p:sp>
      <p:sp>
        <p:nvSpPr>
          <p:cNvPr id="64" name="椭圆 63"/>
          <p:cNvSpPr/>
          <p:nvPr/>
        </p:nvSpPr>
        <p:spPr>
          <a:xfrm>
            <a:off x="15834" y="2263132"/>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rtlCol="0" anchor="ctr"/>
          <a:lstStyle/>
          <a:p>
            <a:pPr algn="ctr"/>
            <a:r>
              <a:rPr lang="zh-CN" altLang="en-US" sz="2400" b="1" dirty="0"/>
              <a:t>开始造</a:t>
            </a:r>
            <a:endParaRPr lang="en-US" altLang="zh-CN" sz="2400" b="1" dirty="0"/>
          </a:p>
          <a:p>
            <a:pPr algn="ctr"/>
            <a:r>
              <a:rPr lang="zh-CN" altLang="en-US" sz="2400" b="1" dirty="0"/>
              <a:t>发动机</a:t>
            </a:r>
          </a:p>
        </p:txBody>
      </p:sp>
      <p:sp>
        <p:nvSpPr>
          <p:cNvPr id="66" name="椭圆 65"/>
          <p:cNvSpPr/>
          <p:nvPr/>
        </p:nvSpPr>
        <p:spPr>
          <a:xfrm>
            <a:off x="2253460" y="2265863"/>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发动机</a:t>
            </a:r>
          </a:p>
        </p:txBody>
      </p:sp>
      <p:sp>
        <p:nvSpPr>
          <p:cNvPr id="67" name="椭圆 66"/>
          <p:cNvSpPr/>
          <p:nvPr/>
        </p:nvSpPr>
        <p:spPr>
          <a:xfrm>
            <a:off x="15834" y="3391013"/>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rtlCol="0" anchor="ctr"/>
          <a:lstStyle/>
          <a:p>
            <a:pPr algn="ctr"/>
            <a:r>
              <a:rPr lang="zh-CN" altLang="en-US" sz="2400" b="1" dirty="0"/>
              <a:t>开始造</a:t>
            </a:r>
            <a:endParaRPr lang="en-US" altLang="zh-CN" sz="2400" b="1" dirty="0"/>
          </a:p>
          <a:p>
            <a:pPr algn="ctr"/>
            <a:r>
              <a:rPr lang="zh-CN" altLang="en-US" sz="2400" b="1" dirty="0"/>
              <a:t>轮子</a:t>
            </a:r>
          </a:p>
        </p:txBody>
      </p:sp>
      <p:sp>
        <p:nvSpPr>
          <p:cNvPr id="68" name="椭圆 67"/>
          <p:cNvSpPr/>
          <p:nvPr/>
        </p:nvSpPr>
        <p:spPr>
          <a:xfrm>
            <a:off x="2253460" y="3393744"/>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轮子</a:t>
            </a:r>
          </a:p>
        </p:txBody>
      </p:sp>
      <p:sp>
        <p:nvSpPr>
          <p:cNvPr id="69" name="椭圆 68"/>
          <p:cNvSpPr/>
          <p:nvPr/>
        </p:nvSpPr>
        <p:spPr>
          <a:xfrm>
            <a:off x="15834" y="4542992"/>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rtlCol="0" anchor="ctr"/>
          <a:lstStyle/>
          <a:p>
            <a:pPr algn="ctr"/>
            <a:r>
              <a:rPr lang="zh-CN" altLang="en-US" sz="2400" b="1" dirty="0"/>
              <a:t>开始造</a:t>
            </a:r>
            <a:endParaRPr lang="en-US" altLang="zh-CN" sz="2400" b="1" dirty="0"/>
          </a:p>
          <a:p>
            <a:pPr algn="ctr"/>
            <a:r>
              <a:rPr lang="zh-CN" altLang="en-US" sz="2400" b="1" dirty="0"/>
              <a:t>底盘</a:t>
            </a:r>
          </a:p>
        </p:txBody>
      </p:sp>
      <p:sp>
        <p:nvSpPr>
          <p:cNvPr id="70" name="椭圆 69"/>
          <p:cNvSpPr/>
          <p:nvPr/>
        </p:nvSpPr>
        <p:spPr>
          <a:xfrm>
            <a:off x="2253460" y="4545723"/>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底盘</a:t>
            </a:r>
          </a:p>
        </p:txBody>
      </p:sp>
      <p:sp>
        <p:nvSpPr>
          <p:cNvPr id="71" name="椭圆 70"/>
          <p:cNvSpPr/>
          <p:nvPr/>
        </p:nvSpPr>
        <p:spPr>
          <a:xfrm>
            <a:off x="0" y="5582685"/>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rtlCol="0" anchor="ctr"/>
          <a:lstStyle/>
          <a:p>
            <a:pPr algn="ctr"/>
            <a:r>
              <a:rPr lang="zh-CN" altLang="en-US" sz="2400" b="1" dirty="0"/>
              <a:t>开始</a:t>
            </a:r>
            <a:endParaRPr lang="en-US" altLang="zh-CN" sz="2400" b="1" dirty="0"/>
          </a:p>
          <a:p>
            <a:pPr algn="ctr"/>
            <a:r>
              <a:rPr lang="zh-CN" altLang="en-US" sz="2400" b="1" dirty="0"/>
              <a:t>其他</a:t>
            </a:r>
          </a:p>
        </p:txBody>
      </p:sp>
      <p:sp>
        <p:nvSpPr>
          <p:cNvPr id="80" name="椭圆 79"/>
          <p:cNvSpPr/>
          <p:nvPr/>
        </p:nvSpPr>
        <p:spPr>
          <a:xfrm>
            <a:off x="4302944" y="225713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发动机</a:t>
            </a:r>
          </a:p>
        </p:txBody>
      </p:sp>
      <p:sp>
        <p:nvSpPr>
          <p:cNvPr id="81" name="椭圆 80"/>
          <p:cNvSpPr/>
          <p:nvPr/>
        </p:nvSpPr>
        <p:spPr>
          <a:xfrm>
            <a:off x="4302944" y="3391013"/>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轮子</a:t>
            </a:r>
          </a:p>
        </p:txBody>
      </p:sp>
      <p:sp>
        <p:nvSpPr>
          <p:cNvPr id="82" name="椭圆 81"/>
          <p:cNvSpPr/>
          <p:nvPr/>
        </p:nvSpPr>
        <p:spPr>
          <a:xfrm>
            <a:off x="4302944" y="454299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底盘</a:t>
            </a:r>
          </a:p>
        </p:txBody>
      </p:sp>
      <p:cxnSp>
        <p:nvCxnSpPr>
          <p:cNvPr id="83" name="直接箭头连接符 82"/>
          <p:cNvCxnSpPr>
            <a:stCxn id="62" idx="6"/>
            <a:endCxn id="58" idx="2"/>
          </p:cNvCxnSpPr>
          <p:nvPr/>
        </p:nvCxnSpPr>
        <p:spPr>
          <a:xfrm flipV="1">
            <a:off x="3693460" y="1634916"/>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66" idx="6"/>
            <a:endCxn id="80" idx="2"/>
          </p:cNvCxnSpPr>
          <p:nvPr/>
        </p:nvCxnSpPr>
        <p:spPr>
          <a:xfrm flipV="1">
            <a:off x="3693460" y="2689132"/>
            <a:ext cx="609484" cy="8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68" idx="6"/>
            <a:endCxn id="81" idx="2"/>
          </p:cNvCxnSpPr>
          <p:nvPr/>
        </p:nvCxnSpPr>
        <p:spPr>
          <a:xfrm flipV="1">
            <a:off x="3693460" y="3823013"/>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4302944" y="5585365"/>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其他</a:t>
            </a:r>
          </a:p>
        </p:txBody>
      </p:sp>
      <p:cxnSp>
        <p:nvCxnSpPr>
          <p:cNvPr id="97" name="直接箭头连接符 96"/>
          <p:cNvCxnSpPr>
            <a:stCxn id="48" idx="6"/>
            <a:endCxn id="96" idx="2"/>
          </p:cNvCxnSpPr>
          <p:nvPr/>
        </p:nvCxnSpPr>
        <p:spPr>
          <a:xfrm>
            <a:off x="3677626" y="6016442"/>
            <a:ext cx="625318" cy="92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6277196" y="1179166"/>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外壳</a:t>
            </a:r>
          </a:p>
        </p:txBody>
      </p:sp>
      <p:cxnSp>
        <p:nvCxnSpPr>
          <p:cNvPr id="102" name="直接箭头连接符 101"/>
          <p:cNvCxnSpPr>
            <a:endCxn id="105" idx="2"/>
          </p:cNvCxnSpPr>
          <p:nvPr/>
        </p:nvCxnSpPr>
        <p:spPr>
          <a:xfrm flipV="1">
            <a:off x="5667712" y="4951242"/>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277196" y="223338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发动机</a:t>
            </a:r>
          </a:p>
        </p:txBody>
      </p:sp>
      <p:sp>
        <p:nvSpPr>
          <p:cNvPr id="104" name="椭圆 103"/>
          <p:cNvSpPr/>
          <p:nvPr/>
        </p:nvSpPr>
        <p:spPr>
          <a:xfrm>
            <a:off x="6277196" y="3367263"/>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轮子</a:t>
            </a:r>
          </a:p>
        </p:txBody>
      </p:sp>
      <p:sp>
        <p:nvSpPr>
          <p:cNvPr id="105" name="椭圆 104"/>
          <p:cNvSpPr/>
          <p:nvPr/>
        </p:nvSpPr>
        <p:spPr>
          <a:xfrm>
            <a:off x="6277196" y="451924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底盘</a:t>
            </a:r>
          </a:p>
        </p:txBody>
      </p:sp>
      <p:cxnSp>
        <p:nvCxnSpPr>
          <p:cNvPr id="106" name="直接箭头连接符 105"/>
          <p:cNvCxnSpPr>
            <a:endCxn id="101" idx="2"/>
          </p:cNvCxnSpPr>
          <p:nvPr/>
        </p:nvCxnSpPr>
        <p:spPr>
          <a:xfrm flipV="1">
            <a:off x="5667712" y="1611166"/>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103" idx="2"/>
          </p:cNvCxnSpPr>
          <p:nvPr/>
        </p:nvCxnSpPr>
        <p:spPr>
          <a:xfrm flipV="1">
            <a:off x="5667712" y="2665382"/>
            <a:ext cx="609484" cy="8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104" idx="2"/>
          </p:cNvCxnSpPr>
          <p:nvPr/>
        </p:nvCxnSpPr>
        <p:spPr>
          <a:xfrm flipV="1">
            <a:off x="5667712" y="3799263"/>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277196" y="5561615"/>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其他</a:t>
            </a:r>
          </a:p>
        </p:txBody>
      </p:sp>
      <p:cxnSp>
        <p:nvCxnSpPr>
          <p:cNvPr id="110" name="直接箭头连接符 109"/>
          <p:cNvCxnSpPr>
            <a:endCxn id="109" idx="2"/>
          </p:cNvCxnSpPr>
          <p:nvPr/>
        </p:nvCxnSpPr>
        <p:spPr>
          <a:xfrm>
            <a:off x="5651878" y="5992692"/>
            <a:ext cx="625318" cy="92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0530500"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完成组装</a:t>
            </a:r>
          </a:p>
        </p:txBody>
      </p:sp>
      <p:sp>
        <p:nvSpPr>
          <p:cNvPr id="112" name="椭圆 111"/>
          <p:cNvSpPr/>
          <p:nvPr/>
        </p:nvSpPr>
        <p:spPr>
          <a:xfrm>
            <a:off x="8403848"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开始组装</a:t>
            </a:r>
          </a:p>
        </p:txBody>
      </p:sp>
      <p:cxnSp>
        <p:nvCxnSpPr>
          <p:cNvPr id="113" name="直接箭头连接符 112"/>
          <p:cNvCxnSpPr>
            <a:stCxn id="112" idx="6"/>
            <a:endCxn id="111" idx="2"/>
          </p:cNvCxnSpPr>
          <p:nvPr/>
        </p:nvCxnSpPr>
        <p:spPr>
          <a:xfrm>
            <a:off x="9735848" y="3795670"/>
            <a:ext cx="794652"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01" idx="6"/>
            <a:endCxn id="112" idx="2"/>
          </p:cNvCxnSpPr>
          <p:nvPr/>
        </p:nvCxnSpPr>
        <p:spPr>
          <a:xfrm>
            <a:off x="7609196" y="1611166"/>
            <a:ext cx="794652" cy="218450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03" idx="6"/>
            <a:endCxn id="112" idx="2"/>
          </p:cNvCxnSpPr>
          <p:nvPr/>
        </p:nvCxnSpPr>
        <p:spPr>
          <a:xfrm>
            <a:off x="7609196" y="2665382"/>
            <a:ext cx="794652" cy="11302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04" idx="6"/>
            <a:endCxn id="112" idx="2"/>
          </p:cNvCxnSpPr>
          <p:nvPr/>
        </p:nvCxnSpPr>
        <p:spPr>
          <a:xfrm flipV="1">
            <a:off x="7609196" y="3795670"/>
            <a:ext cx="794652" cy="359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05" idx="6"/>
            <a:endCxn id="112" idx="2"/>
          </p:cNvCxnSpPr>
          <p:nvPr/>
        </p:nvCxnSpPr>
        <p:spPr>
          <a:xfrm flipV="1">
            <a:off x="7609196" y="3795670"/>
            <a:ext cx="794652" cy="115557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109" idx="6"/>
            <a:endCxn id="112" idx="2"/>
          </p:cNvCxnSpPr>
          <p:nvPr/>
        </p:nvCxnSpPr>
        <p:spPr>
          <a:xfrm flipV="1">
            <a:off x="7609196" y="3795670"/>
            <a:ext cx="794652" cy="219794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5634944" y="1054469"/>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132" name="文本框 131"/>
          <p:cNvSpPr txBox="1"/>
          <p:nvPr/>
        </p:nvSpPr>
        <p:spPr>
          <a:xfrm>
            <a:off x="5643433" y="2156124"/>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133" name="文本框 132"/>
          <p:cNvSpPr txBox="1"/>
          <p:nvPr/>
        </p:nvSpPr>
        <p:spPr>
          <a:xfrm>
            <a:off x="5665614" y="3285130"/>
            <a:ext cx="1270659" cy="461665"/>
          </a:xfrm>
          <a:prstGeom prst="rect">
            <a:avLst/>
          </a:prstGeom>
          <a:noFill/>
        </p:spPr>
        <p:txBody>
          <a:bodyPr wrap="square" rtlCol="0">
            <a:spAutoFit/>
          </a:bodyPr>
          <a:lstStyle/>
          <a:p>
            <a:r>
              <a:rPr lang="en-US" altLang="zh-CN" sz="2400" b="1" dirty="0"/>
              <a:t>0.2</a:t>
            </a:r>
            <a:endParaRPr lang="zh-CN" altLang="en-US" sz="2400" b="1" dirty="0"/>
          </a:p>
        </p:txBody>
      </p:sp>
      <p:sp>
        <p:nvSpPr>
          <p:cNvPr id="134" name="文本框 133"/>
          <p:cNvSpPr txBox="1"/>
          <p:nvPr/>
        </p:nvSpPr>
        <p:spPr>
          <a:xfrm>
            <a:off x="5714685" y="4470811"/>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135" name="文本框 134"/>
          <p:cNvSpPr txBox="1"/>
          <p:nvPr/>
        </p:nvSpPr>
        <p:spPr>
          <a:xfrm>
            <a:off x="5721181" y="5505988"/>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136" name="文本框 135"/>
          <p:cNvSpPr txBox="1"/>
          <p:nvPr/>
        </p:nvSpPr>
        <p:spPr>
          <a:xfrm>
            <a:off x="9925099" y="3319173"/>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137" name="文本框 136"/>
          <p:cNvSpPr txBox="1"/>
          <p:nvPr/>
        </p:nvSpPr>
        <p:spPr>
          <a:xfrm>
            <a:off x="7893814" y="2224620"/>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38" name="文本框 137"/>
          <p:cNvSpPr txBox="1"/>
          <p:nvPr/>
        </p:nvSpPr>
        <p:spPr>
          <a:xfrm>
            <a:off x="7768518" y="2710051"/>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39" name="文本框 138"/>
          <p:cNvSpPr txBox="1"/>
          <p:nvPr/>
        </p:nvSpPr>
        <p:spPr>
          <a:xfrm>
            <a:off x="7704563" y="3370740"/>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0" name="文本框 139"/>
          <p:cNvSpPr txBox="1"/>
          <p:nvPr/>
        </p:nvSpPr>
        <p:spPr>
          <a:xfrm>
            <a:off x="7700680" y="3996837"/>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1" name="文本框 140"/>
          <p:cNvSpPr txBox="1"/>
          <p:nvPr/>
        </p:nvSpPr>
        <p:spPr>
          <a:xfrm>
            <a:off x="7724065" y="4660814"/>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2" name="文本框 141"/>
          <p:cNvSpPr txBox="1"/>
          <p:nvPr/>
        </p:nvSpPr>
        <p:spPr>
          <a:xfrm>
            <a:off x="3810723" y="1160977"/>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3" name="文本框 142"/>
          <p:cNvSpPr txBox="1"/>
          <p:nvPr/>
        </p:nvSpPr>
        <p:spPr>
          <a:xfrm>
            <a:off x="3808617" y="2205592"/>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4" name="文本框 143"/>
          <p:cNvSpPr txBox="1"/>
          <p:nvPr/>
        </p:nvSpPr>
        <p:spPr>
          <a:xfrm>
            <a:off x="3818756" y="3364650"/>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5" name="文本框 144"/>
          <p:cNvSpPr txBox="1"/>
          <p:nvPr/>
        </p:nvSpPr>
        <p:spPr>
          <a:xfrm>
            <a:off x="3806177" y="4577134"/>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6" name="文本框 145"/>
          <p:cNvSpPr txBox="1"/>
          <p:nvPr/>
        </p:nvSpPr>
        <p:spPr>
          <a:xfrm>
            <a:off x="3802262" y="5561615"/>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7" name="矩形 146"/>
          <p:cNvSpPr/>
          <p:nvPr/>
        </p:nvSpPr>
        <p:spPr>
          <a:xfrm>
            <a:off x="25540" y="1012291"/>
            <a:ext cx="1516278" cy="5558788"/>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963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6768934" y="475012"/>
            <a:ext cx="3930733" cy="584775"/>
          </a:xfrm>
          <a:prstGeom prst="rect">
            <a:avLst/>
          </a:prstGeom>
          <a:noFill/>
        </p:spPr>
        <p:txBody>
          <a:bodyPr wrap="square" rtlCol="0">
            <a:spAutoFit/>
          </a:bodyPr>
          <a:lstStyle/>
          <a:p>
            <a:r>
              <a:rPr lang="en-US" altLang="zh-CN" sz="3200" b="1" dirty="0"/>
              <a:t>AOV</a:t>
            </a:r>
            <a:r>
              <a:rPr lang="zh-CN" altLang="en-US" sz="3200" b="1" dirty="0"/>
              <a:t>网</a:t>
            </a:r>
            <a:r>
              <a:rPr lang="en-US" altLang="zh-CN" sz="3200" b="1" dirty="0">
                <a:sym typeface="Wingdings" panose="05000000000000000000" pitchFamily="2" charset="2"/>
              </a:rPr>
              <a:t>AOE</a:t>
            </a:r>
            <a:r>
              <a:rPr lang="zh-CN" altLang="en-US" sz="3200" b="1" dirty="0">
                <a:sym typeface="Wingdings" panose="05000000000000000000" pitchFamily="2" charset="2"/>
              </a:rPr>
              <a:t>网</a:t>
            </a:r>
            <a:endParaRPr lang="zh-CN" altLang="en-US" sz="3200" b="1" dirty="0"/>
          </a:p>
        </p:txBody>
      </p:sp>
      <p:cxnSp>
        <p:nvCxnSpPr>
          <p:cNvPr id="28" name="直接箭头连接符 27"/>
          <p:cNvCxnSpPr>
            <a:stCxn id="61" idx="6"/>
            <a:endCxn id="62" idx="2"/>
          </p:cNvCxnSpPr>
          <p:nvPr/>
        </p:nvCxnSpPr>
        <p:spPr>
          <a:xfrm flipV="1">
            <a:off x="1041626" y="1637647"/>
            <a:ext cx="1211834" cy="218670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677905" y="1710963"/>
            <a:ext cx="1270659" cy="461665"/>
          </a:xfrm>
          <a:prstGeom prst="rect">
            <a:avLst/>
          </a:prstGeom>
          <a:noFill/>
        </p:spPr>
        <p:txBody>
          <a:bodyPr wrap="square" rtlCol="0">
            <a:spAutoFit/>
          </a:bodyPr>
          <a:lstStyle/>
          <a:p>
            <a:r>
              <a:rPr lang="en-US" altLang="zh-CN" sz="2400" b="1" dirty="0"/>
              <a:t>2</a:t>
            </a:r>
            <a:endParaRPr lang="zh-CN" altLang="en-US" sz="2400" b="1" dirty="0"/>
          </a:p>
        </p:txBody>
      </p:sp>
      <p:cxnSp>
        <p:nvCxnSpPr>
          <p:cNvPr id="33" name="直接箭头连接符 32"/>
          <p:cNvCxnSpPr>
            <a:stCxn id="61" idx="6"/>
            <a:endCxn id="66" idx="2"/>
          </p:cNvCxnSpPr>
          <p:nvPr/>
        </p:nvCxnSpPr>
        <p:spPr>
          <a:xfrm flipV="1">
            <a:off x="1041626" y="2697863"/>
            <a:ext cx="1211834" cy="112648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87472" y="2462664"/>
            <a:ext cx="1270659" cy="461665"/>
          </a:xfrm>
          <a:prstGeom prst="rect">
            <a:avLst/>
          </a:prstGeom>
          <a:noFill/>
        </p:spPr>
        <p:txBody>
          <a:bodyPr wrap="square" rtlCol="0">
            <a:spAutoFit/>
          </a:bodyPr>
          <a:lstStyle/>
          <a:p>
            <a:r>
              <a:rPr lang="en-US" altLang="zh-CN" sz="2400" b="1" dirty="0"/>
              <a:t>3</a:t>
            </a:r>
            <a:endParaRPr lang="zh-CN" altLang="en-US" sz="2400" b="1" dirty="0"/>
          </a:p>
        </p:txBody>
      </p:sp>
      <p:cxnSp>
        <p:nvCxnSpPr>
          <p:cNvPr id="40" name="直接箭头连接符 39"/>
          <p:cNvCxnSpPr>
            <a:stCxn id="61" idx="6"/>
            <a:endCxn id="68" idx="2"/>
          </p:cNvCxnSpPr>
          <p:nvPr/>
        </p:nvCxnSpPr>
        <p:spPr>
          <a:xfrm>
            <a:off x="1041626" y="3824348"/>
            <a:ext cx="1211834" cy="139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79174" y="3390789"/>
            <a:ext cx="1270659" cy="461665"/>
          </a:xfrm>
          <a:prstGeom prst="rect">
            <a:avLst/>
          </a:prstGeom>
          <a:noFill/>
        </p:spPr>
        <p:txBody>
          <a:bodyPr wrap="square" rtlCol="0">
            <a:spAutoFit/>
          </a:bodyPr>
          <a:lstStyle/>
          <a:p>
            <a:r>
              <a:rPr lang="en-US" altLang="zh-CN" sz="2400" b="1" dirty="0"/>
              <a:t>0.5</a:t>
            </a:r>
            <a:endParaRPr lang="zh-CN" altLang="en-US" sz="2400" b="1" dirty="0"/>
          </a:p>
        </p:txBody>
      </p:sp>
      <p:cxnSp>
        <p:nvCxnSpPr>
          <p:cNvPr id="45" name="直接箭头连接符 44"/>
          <p:cNvCxnSpPr>
            <a:stCxn id="61" idx="6"/>
            <a:endCxn id="70" idx="2"/>
          </p:cNvCxnSpPr>
          <p:nvPr/>
        </p:nvCxnSpPr>
        <p:spPr>
          <a:xfrm>
            <a:off x="1041626" y="3824348"/>
            <a:ext cx="1211834" cy="115337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693340" y="4030137"/>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48" name="椭圆 47"/>
          <p:cNvSpPr/>
          <p:nvPr/>
        </p:nvSpPr>
        <p:spPr>
          <a:xfrm>
            <a:off x="2237626" y="5584442"/>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a:t>
            </a:r>
            <a:endParaRPr lang="en-US" altLang="zh-CN" sz="2400" b="1" dirty="0"/>
          </a:p>
          <a:p>
            <a:pPr algn="ctr"/>
            <a:r>
              <a:rPr lang="zh-CN" altLang="en-US" sz="2400" b="1" dirty="0"/>
              <a:t>其他</a:t>
            </a:r>
          </a:p>
        </p:txBody>
      </p:sp>
      <p:cxnSp>
        <p:nvCxnSpPr>
          <p:cNvPr id="49" name="直接箭头连接符 48"/>
          <p:cNvCxnSpPr>
            <a:stCxn id="61" idx="6"/>
            <a:endCxn id="48" idx="2"/>
          </p:cNvCxnSpPr>
          <p:nvPr/>
        </p:nvCxnSpPr>
        <p:spPr>
          <a:xfrm>
            <a:off x="1041626" y="3824348"/>
            <a:ext cx="1196000" cy="219209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803856" y="4985701"/>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58" name="椭圆 57"/>
          <p:cNvSpPr/>
          <p:nvPr/>
        </p:nvSpPr>
        <p:spPr>
          <a:xfrm>
            <a:off x="4302944" y="1202916"/>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外壳</a:t>
            </a:r>
          </a:p>
        </p:txBody>
      </p:sp>
      <p:cxnSp>
        <p:nvCxnSpPr>
          <p:cNvPr id="60" name="直接箭头连接符 59"/>
          <p:cNvCxnSpPr>
            <a:stCxn id="70" idx="6"/>
            <a:endCxn id="82" idx="2"/>
          </p:cNvCxnSpPr>
          <p:nvPr/>
        </p:nvCxnSpPr>
        <p:spPr>
          <a:xfrm flipV="1">
            <a:off x="3693460" y="4974992"/>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5834" y="3392348"/>
            <a:ext cx="1025792"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zh-CN" altLang="en-US" sz="2400" b="1" dirty="0"/>
              <a:t>开始</a:t>
            </a:r>
          </a:p>
        </p:txBody>
      </p:sp>
      <p:sp>
        <p:nvSpPr>
          <p:cNvPr id="62" name="椭圆 61"/>
          <p:cNvSpPr/>
          <p:nvPr/>
        </p:nvSpPr>
        <p:spPr>
          <a:xfrm>
            <a:off x="2253460" y="1205647"/>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zh-CN" altLang="en-US" sz="2400" b="1" dirty="0"/>
              <a:t>完成造</a:t>
            </a:r>
            <a:endParaRPr lang="en-US" altLang="zh-CN" sz="2400" b="1" dirty="0"/>
          </a:p>
          <a:p>
            <a:pPr algn="ctr"/>
            <a:r>
              <a:rPr lang="zh-CN" altLang="en-US" sz="2400" b="1" dirty="0"/>
              <a:t>外壳</a:t>
            </a:r>
          </a:p>
        </p:txBody>
      </p:sp>
      <p:sp>
        <p:nvSpPr>
          <p:cNvPr id="66" name="椭圆 65"/>
          <p:cNvSpPr/>
          <p:nvPr/>
        </p:nvSpPr>
        <p:spPr>
          <a:xfrm>
            <a:off x="2253460" y="2265863"/>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发动机</a:t>
            </a:r>
          </a:p>
        </p:txBody>
      </p:sp>
      <p:sp>
        <p:nvSpPr>
          <p:cNvPr id="68" name="椭圆 67"/>
          <p:cNvSpPr/>
          <p:nvPr/>
        </p:nvSpPr>
        <p:spPr>
          <a:xfrm>
            <a:off x="2253460" y="3393744"/>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轮子</a:t>
            </a:r>
          </a:p>
        </p:txBody>
      </p:sp>
      <p:sp>
        <p:nvSpPr>
          <p:cNvPr id="70" name="椭圆 69"/>
          <p:cNvSpPr/>
          <p:nvPr/>
        </p:nvSpPr>
        <p:spPr>
          <a:xfrm>
            <a:off x="2253460" y="4545723"/>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底盘</a:t>
            </a:r>
          </a:p>
        </p:txBody>
      </p:sp>
      <p:sp>
        <p:nvSpPr>
          <p:cNvPr id="80" name="椭圆 79"/>
          <p:cNvSpPr/>
          <p:nvPr/>
        </p:nvSpPr>
        <p:spPr>
          <a:xfrm>
            <a:off x="4302944" y="225713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发动机</a:t>
            </a:r>
          </a:p>
        </p:txBody>
      </p:sp>
      <p:sp>
        <p:nvSpPr>
          <p:cNvPr id="81" name="椭圆 80"/>
          <p:cNvSpPr/>
          <p:nvPr/>
        </p:nvSpPr>
        <p:spPr>
          <a:xfrm>
            <a:off x="4302944" y="3391013"/>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轮子</a:t>
            </a:r>
          </a:p>
        </p:txBody>
      </p:sp>
      <p:sp>
        <p:nvSpPr>
          <p:cNvPr id="82" name="椭圆 81"/>
          <p:cNvSpPr/>
          <p:nvPr/>
        </p:nvSpPr>
        <p:spPr>
          <a:xfrm>
            <a:off x="4302944" y="454299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底盘</a:t>
            </a:r>
          </a:p>
        </p:txBody>
      </p:sp>
      <p:cxnSp>
        <p:nvCxnSpPr>
          <p:cNvPr id="83" name="直接箭头连接符 82"/>
          <p:cNvCxnSpPr>
            <a:stCxn id="62" idx="6"/>
            <a:endCxn id="58" idx="2"/>
          </p:cNvCxnSpPr>
          <p:nvPr/>
        </p:nvCxnSpPr>
        <p:spPr>
          <a:xfrm flipV="1">
            <a:off x="3693460" y="1634916"/>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66" idx="6"/>
            <a:endCxn id="80" idx="2"/>
          </p:cNvCxnSpPr>
          <p:nvPr/>
        </p:nvCxnSpPr>
        <p:spPr>
          <a:xfrm flipV="1">
            <a:off x="3693460" y="2689132"/>
            <a:ext cx="609484" cy="8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68" idx="6"/>
            <a:endCxn id="81" idx="2"/>
          </p:cNvCxnSpPr>
          <p:nvPr/>
        </p:nvCxnSpPr>
        <p:spPr>
          <a:xfrm flipV="1">
            <a:off x="3693460" y="3823013"/>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4302944" y="5585365"/>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开始集中</a:t>
            </a:r>
            <a:endParaRPr lang="en-US" altLang="zh-CN" sz="2400" b="1" dirty="0"/>
          </a:p>
          <a:p>
            <a:pPr algn="ctr"/>
            <a:r>
              <a:rPr lang="zh-CN" altLang="en-US" sz="2400" b="1" dirty="0"/>
              <a:t>其他</a:t>
            </a:r>
          </a:p>
        </p:txBody>
      </p:sp>
      <p:cxnSp>
        <p:nvCxnSpPr>
          <p:cNvPr id="97" name="直接箭头连接符 96"/>
          <p:cNvCxnSpPr>
            <a:stCxn id="48" idx="6"/>
            <a:endCxn id="96" idx="2"/>
          </p:cNvCxnSpPr>
          <p:nvPr/>
        </p:nvCxnSpPr>
        <p:spPr>
          <a:xfrm>
            <a:off x="3677626" y="6016442"/>
            <a:ext cx="625318" cy="92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6277196" y="1179166"/>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外壳</a:t>
            </a:r>
          </a:p>
        </p:txBody>
      </p:sp>
      <p:cxnSp>
        <p:nvCxnSpPr>
          <p:cNvPr id="102" name="直接箭头连接符 101"/>
          <p:cNvCxnSpPr>
            <a:endCxn id="105" idx="2"/>
          </p:cNvCxnSpPr>
          <p:nvPr/>
        </p:nvCxnSpPr>
        <p:spPr>
          <a:xfrm flipV="1">
            <a:off x="5667712" y="4951242"/>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277196" y="223338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发动机</a:t>
            </a:r>
          </a:p>
        </p:txBody>
      </p:sp>
      <p:sp>
        <p:nvSpPr>
          <p:cNvPr id="104" name="椭圆 103"/>
          <p:cNvSpPr/>
          <p:nvPr/>
        </p:nvSpPr>
        <p:spPr>
          <a:xfrm>
            <a:off x="6277196" y="3367263"/>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轮子</a:t>
            </a:r>
          </a:p>
        </p:txBody>
      </p:sp>
      <p:sp>
        <p:nvSpPr>
          <p:cNvPr id="105" name="椭圆 104"/>
          <p:cNvSpPr/>
          <p:nvPr/>
        </p:nvSpPr>
        <p:spPr>
          <a:xfrm>
            <a:off x="6277196" y="451924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底盘</a:t>
            </a:r>
          </a:p>
        </p:txBody>
      </p:sp>
      <p:cxnSp>
        <p:nvCxnSpPr>
          <p:cNvPr id="106" name="直接箭头连接符 105"/>
          <p:cNvCxnSpPr>
            <a:endCxn id="101" idx="2"/>
          </p:cNvCxnSpPr>
          <p:nvPr/>
        </p:nvCxnSpPr>
        <p:spPr>
          <a:xfrm flipV="1">
            <a:off x="5667712" y="1611166"/>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103" idx="2"/>
          </p:cNvCxnSpPr>
          <p:nvPr/>
        </p:nvCxnSpPr>
        <p:spPr>
          <a:xfrm flipV="1">
            <a:off x="5667712" y="2665382"/>
            <a:ext cx="609484" cy="8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104" idx="2"/>
          </p:cNvCxnSpPr>
          <p:nvPr/>
        </p:nvCxnSpPr>
        <p:spPr>
          <a:xfrm flipV="1">
            <a:off x="5667712" y="3799263"/>
            <a:ext cx="609484" cy="27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277196" y="5561615"/>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其他</a:t>
            </a:r>
          </a:p>
        </p:txBody>
      </p:sp>
      <p:cxnSp>
        <p:nvCxnSpPr>
          <p:cNvPr id="110" name="直接箭头连接符 109"/>
          <p:cNvCxnSpPr>
            <a:endCxn id="109" idx="2"/>
          </p:cNvCxnSpPr>
          <p:nvPr/>
        </p:nvCxnSpPr>
        <p:spPr>
          <a:xfrm>
            <a:off x="5651878" y="5992692"/>
            <a:ext cx="625318" cy="92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0530500"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完成组装</a:t>
            </a:r>
          </a:p>
        </p:txBody>
      </p:sp>
      <p:sp>
        <p:nvSpPr>
          <p:cNvPr id="112" name="椭圆 111"/>
          <p:cNvSpPr/>
          <p:nvPr/>
        </p:nvSpPr>
        <p:spPr>
          <a:xfrm>
            <a:off x="8403848"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开始组装</a:t>
            </a:r>
          </a:p>
        </p:txBody>
      </p:sp>
      <p:cxnSp>
        <p:nvCxnSpPr>
          <p:cNvPr id="113" name="直接箭头连接符 112"/>
          <p:cNvCxnSpPr>
            <a:stCxn id="112" idx="6"/>
            <a:endCxn id="111" idx="2"/>
          </p:cNvCxnSpPr>
          <p:nvPr/>
        </p:nvCxnSpPr>
        <p:spPr>
          <a:xfrm>
            <a:off x="9735848" y="3795670"/>
            <a:ext cx="794652"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01" idx="6"/>
            <a:endCxn id="112" idx="2"/>
          </p:cNvCxnSpPr>
          <p:nvPr/>
        </p:nvCxnSpPr>
        <p:spPr>
          <a:xfrm>
            <a:off x="7609196" y="1611166"/>
            <a:ext cx="794652" cy="218450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03" idx="6"/>
            <a:endCxn id="112" idx="2"/>
          </p:cNvCxnSpPr>
          <p:nvPr/>
        </p:nvCxnSpPr>
        <p:spPr>
          <a:xfrm>
            <a:off x="7609196" y="2665382"/>
            <a:ext cx="794652" cy="11302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04" idx="6"/>
            <a:endCxn id="112" idx="2"/>
          </p:cNvCxnSpPr>
          <p:nvPr/>
        </p:nvCxnSpPr>
        <p:spPr>
          <a:xfrm flipV="1">
            <a:off x="7609196" y="3795670"/>
            <a:ext cx="794652" cy="359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05" idx="6"/>
            <a:endCxn id="112" idx="2"/>
          </p:cNvCxnSpPr>
          <p:nvPr/>
        </p:nvCxnSpPr>
        <p:spPr>
          <a:xfrm flipV="1">
            <a:off x="7609196" y="3795670"/>
            <a:ext cx="794652" cy="115557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109" idx="6"/>
            <a:endCxn id="112" idx="2"/>
          </p:cNvCxnSpPr>
          <p:nvPr/>
        </p:nvCxnSpPr>
        <p:spPr>
          <a:xfrm flipV="1">
            <a:off x="7609196" y="3795670"/>
            <a:ext cx="794652" cy="219794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5634944" y="1054469"/>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132" name="文本框 131"/>
          <p:cNvSpPr txBox="1"/>
          <p:nvPr/>
        </p:nvSpPr>
        <p:spPr>
          <a:xfrm>
            <a:off x="5643433" y="2156124"/>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133" name="文本框 132"/>
          <p:cNvSpPr txBox="1"/>
          <p:nvPr/>
        </p:nvSpPr>
        <p:spPr>
          <a:xfrm>
            <a:off x="5665614" y="3285130"/>
            <a:ext cx="1270659" cy="461665"/>
          </a:xfrm>
          <a:prstGeom prst="rect">
            <a:avLst/>
          </a:prstGeom>
          <a:noFill/>
        </p:spPr>
        <p:txBody>
          <a:bodyPr wrap="square" rtlCol="0">
            <a:spAutoFit/>
          </a:bodyPr>
          <a:lstStyle/>
          <a:p>
            <a:r>
              <a:rPr lang="en-US" altLang="zh-CN" sz="2400" b="1" dirty="0"/>
              <a:t>0.2</a:t>
            </a:r>
            <a:endParaRPr lang="zh-CN" altLang="en-US" sz="2400" b="1" dirty="0"/>
          </a:p>
        </p:txBody>
      </p:sp>
      <p:sp>
        <p:nvSpPr>
          <p:cNvPr id="134" name="文本框 133"/>
          <p:cNvSpPr txBox="1"/>
          <p:nvPr/>
        </p:nvSpPr>
        <p:spPr>
          <a:xfrm>
            <a:off x="5714685" y="4470811"/>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135" name="文本框 134"/>
          <p:cNvSpPr txBox="1"/>
          <p:nvPr/>
        </p:nvSpPr>
        <p:spPr>
          <a:xfrm>
            <a:off x="5721181" y="5505988"/>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136" name="文本框 135"/>
          <p:cNvSpPr txBox="1"/>
          <p:nvPr/>
        </p:nvSpPr>
        <p:spPr>
          <a:xfrm>
            <a:off x="9925099" y="3319173"/>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137" name="文本框 136"/>
          <p:cNvSpPr txBox="1"/>
          <p:nvPr/>
        </p:nvSpPr>
        <p:spPr>
          <a:xfrm>
            <a:off x="7893814" y="2224620"/>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38" name="文本框 137"/>
          <p:cNvSpPr txBox="1"/>
          <p:nvPr/>
        </p:nvSpPr>
        <p:spPr>
          <a:xfrm>
            <a:off x="7768518" y="2710051"/>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39" name="文本框 138"/>
          <p:cNvSpPr txBox="1"/>
          <p:nvPr/>
        </p:nvSpPr>
        <p:spPr>
          <a:xfrm>
            <a:off x="7704563" y="3370740"/>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0" name="文本框 139"/>
          <p:cNvSpPr txBox="1"/>
          <p:nvPr/>
        </p:nvSpPr>
        <p:spPr>
          <a:xfrm>
            <a:off x="7700680" y="3996837"/>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1" name="文本框 140"/>
          <p:cNvSpPr txBox="1"/>
          <p:nvPr/>
        </p:nvSpPr>
        <p:spPr>
          <a:xfrm>
            <a:off x="7724065" y="4660814"/>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2" name="文本框 141"/>
          <p:cNvSpPr txBox="1"/>
          <p:nvPr/>
        </p:nvSpPr>
        <p:spPr>
          <a:xfrm>
            <a:off x="3810723" y="1160977"/>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3" name="文本框 142"/>
          <p:cNvSpPr txBox="1"/>
          <p:nvPr/>
        </p:nvSpPr>
        <p:spPr>
          <a:xfrm>
            <a:off x="3808617" y="2205592"/>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4" name="文本框 143"/>
          <p:cNvSpPr txBox="1"/>
          <p:nvPr/>
        </p:nvSpPr>
        <p:spPr>
          <a:xfrm>
            <a:off x="3818756" y="3364650"/>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5" name="文本框 144"/>
          <p:cNvSpPr txBox="1"/>
          <p:nvPr/>
        </p:nvSpPr>
        <p:spPr>
          <a:xfrm>
            <a:off x="3806177" y="4577134"/>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6" name="文本框 145"/>
          <p:cNvSpPr txBox="1"/>
          <p:nvPr/>
        </p:nvSpPr>
        <p:spPr>
          <a:xfrm>
            <a:off x="3802262" y="5561615"/>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76" name="矩形 75"/>
          <p:cNvSpPr/>
          <p:nvPr/>
        </p:nvSpPr>
        <p:spPr>
          <a:xfrm>
            <a:off x="2067418" y="1043619"/>
            <a:ext cx="3651670" cy="5558788"/>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892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6768934" y="475012"/>
            <a:ext cx="3930733" cy="584775"/>
          </a:xfrm>
          <a:prstGeom prst="rect">
            <a:avLst/>
          </a:prstGeom>
          <a:noFill/>
        </p:spPr>
        <p:txBody>
          <a:bodyPr wrap="square" rtlCol="0">
            <a:spAutoFit/>
          </a:bodyPr>
          <a:lstStyle/>
          <a:p>
            <a:r>
              <a:rPr lang="en-US" altLang="zh-CN" sz="3200" b="1" dirty="0"/>
              <a:t>AOV</a:t>
            </a:r>
            <a:r>
              <a:rPr lang="zh-CN" altLang="en-US" sz="3200" b="1" dirty="0"/>
              <a:t>网</a:t>
            </a:r>
            <a:r>
              <a:rPr lang="en-US" altLang="zh-CN" sz="3200" b="1" dirty="0">
                <a:sym typeface="Wingdings" panose="05000000000000000000" pitchFamily="2" charset="2"/>
              </a:rPr>
              <a:t>AOE</a:t>
            </a:r>
            <a:r>
              <a:rPr lang="zh-CN" altLang="en-US" sz="3200" b="1" dirty="0">
                <a:sym typeface="Wingdings" panose="05000000000000000000" pitchFamily="2" charset="2"/>
              </a:rPr>
              <a:t>网</a:t>
            </a:r>
            <a:endParaRPr lang="zh-CN" altLang="en-US" sz="3200" b="1" dirty="0"/>
          </a:p>
        </p:txBody>
      </p:sp>
      <p:cxnSp>
        <p:nvCxnSpPr>
          <p:cNvPr id="28" name="直接箭头连接符 27"/>
          <p:cNvCxnSpPr>
            <a:stCxn id="61" idx="6"/>
            <a:endCxn id="62" idx="2"/>
          </p:cNvCxnSpPr>
          <p:nvPr/>
        </p:nvCxnSpPr>
        <p:spPr>
          <a:xfrm flipV="1">
            <a:off x="2621037" y="1602022"/>
            <a:ext cx="1211834" cy="218670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257316" y="1675338"/>
            <a:ext cx="1270659" cy="461665"/>
          </a:xfrm>
          <a:prstGeom prst="rect">
            <a:avLst/>
          </a:prstGeom>
          <a:noFill/>
        </p:spPr>
        <p:txBody>
          <a:bodyPr wrap="square" rtlCol="0">
            <a:spAutoFit/>
          </a:bodyPr>
          <a:lstStyle/>
          <a:p>
            <a:r>
              <a:rPr lang="en-US" altLang="zh-CN" sz="2400" b="1" dirty="0"/>
              <a:t>2</a:t>
            </a:r>
            <a:endParaRPr lang="zh-CN" altLang="en-US" sz="2400" b="1" dirty="0"/>
          </a:p>
        </p:txBody>
      </p:sp>
      <p:cxnSp>
        <p:nvCxnSpPr>
          <p:cNvPr id="33" name="直接箭头连接符 32"/>
          <p:cNvCxnSpPr>
            <a:stCxn id="61" idx="6"/>
            <a:endCxn id="66" idx="2"/>
          </p:cNvCxnSpPr>
          <p:nvPr/>
        </p:nvCxnSpPr>
        <p:spPr>
          <a:xfrm flipV="1">
            <a:off x="2621037" y="2662238"/>
            <a:ext cx="1211834" cy="112648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366883" y="2427039"/>
            <a:ext cx="1270659" cy="461665"/>
          </a:xfrm>
          <a:prstGeom prst="rect">
            <a:avLst/>
          </a:prstGeom>
          <a:noFill/>
        </p:spPr>
        <p:txBody>
          <a:bodyPr wrap="square" rtlCol="0">
            <a:spAutoFit/>
          </a:bodyPr>
          <a:lstStyle/>
          <a:p>
            <a:r>
              <a:rPr lang="en-US" altLang="zh-CN" sz="2400" b="1" dirty="0"/>
              <a:t>3</a:t>
            </a:r>
            <a:endParaRPr lang="zh-CN" altLang="en-US" sz="2400" b="1" dirty="0"/>
          </a:p>
        </p:txBody>
      </p:sp>
      <p:cxnSp>
        <p:nvCxnSpPr>
          <p:cNvPr id="40" name="直接箭头连接符 39"/>
          <p:cNvCxnSpPr>
            <a:stCxn id="61" idx="6"/>
            <a:endCxn id="68" idx="2"/>
          </p:cNvCxnSpPr>
          <p:nvPr/>
        </p:nvCxnSpPr>
        <p:spPr>
          <a:xfrm>
            <a:off x="2621037" y="3788723"/>
            <a:ext cx="1211834" cy="139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058585" y="3355164"/>
            <a:ext cx="1270659" cy="461665"/>
          </a:xfrm>
          <a:prstGeom prst="rect">
            <a:avLst/>
          </a:prstGeom>
          <a:noFill/>
        </p:spPr>
        <p:txBody>
          <a:bodyPr wrap="square" rtlCol="0">
            <a:spAutoFit/>
          </a:bodyPr>
          <a:lstStyle/>
          <a:p>
            <a:r>
              <a:rPr lang="en-US" altLang="zh-CN" sz="2400" b="1" dirty="0"/>
              <a:t>0.5</a:t>
            </a:r>
            <a:endParaRPr lang="zh-CN" altLang="en-US" sz="2400" b="1" dirty="0"/>
          </a:p>
        </p:txBody>
      </p:sp>
      <p:cxnSp>
        <p:nvCxnSpPr>
          <p:cNvPr id="45" name="直接箭头连接符 44"/>
          <p:cNvCxnSpPr>
            <a:stCxn id="61" idx="6"/>
            <a:endCxn id="70" idx="2"/>
          </p:cNvCxnSpPr>
          <p:nvPr/>
        </p:nvCxnSpPr>
        <p:spPr>
          <a:xfrm>
            <a:off x="2621037" y="3788723"/>
            <a:ext cx="1211834" cy="115337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272751" y="3994512"/>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48" name="椭圆 47"/>
          <p:cNvSpPr/>
          <p:nvPr/>
        </p:nvSpPr>
        <p:spPr>
          <a:xfrm>
            <a:off x="3817037" y="5548817"/>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a:t>
            </a:r>
            <a:endParaRPr lang="en-US" altLang="zh-CN" sz="2400" b="1" dirty="0"/>
          </a:p>
          <a:p>
            <a:pPr algn="ctr"/>
            <a:r>
              <a:rPr lang="zh-CN" altLang="en-US" sz="2400" b="1" dirty="0"/>
              <a:t>其他</a:t>
            </a:r>
          </a:p>
        </p:txBody>
      </p:sp>
      <p:cxnSp>
        <p:nvCxnSpPr>
          <p:cNvPr id="49" name="直接箭头连接符 48"/>
          <p:cNvCxnSpPr>
            <a:stCxn id="61" idx="6"/>
            <a:endCxn id="48" idx="2"/>
          </p:cNvCxnSpPr>
          <p:nvPr/>
        </p:nvCxnSpPr>
        <p:spPr>
          <a:xfrm>
            <a:off x="2621037" y="3788723"/>
            <a:ext cx="1196000" cy="219209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383267" y="4950076"/>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61" name="椭圆 60"/>
          <p:cNvSpPr/>
          <p:nvPr/>
        </p:nvSpPr>
        <p:spPr>
          <a:xfrm>
            <a:off x="1595245" y="3356723"/>
            <a:ext cx="1025792"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zh-CN" altLang="en-US" sz="2400" b="1" dirty="0"/>
              <a:t>开始</a:t>
            </a:r>
          </a:p>
        </p:txBody>
      </p:sp>
      <p:sp>
        <p:nvSpPr>
          <p:cNvPr id="62" name="椭圆 61"/>
          <p:cNvSpPr/>
          <p:nvPr/>
        </p:nvSpPr>
        <p:spPr>
          <a:xfrm>
            <a:off x="3832871" y="1170022"/>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zh-CN" altLang="en-US" sz="2400" b="1" dirty="0"/>
              <a:t>完成造</a:t>
            </a:r>
            <a:endParaRPr lang="en-US" altLang="zh-CN" sz="2400" b="1" dirty="0"/>
          </a:p>
          <a:p>
            <a:pPr algn="ctr"/>
            <a:r>
              <a:rPr lang="zh-CN" altLang="en-US" sz="2400" b="1" dirty="0"/>
              <a:t>外壳</a:t>
            </a:r>
          </a:p>
        </p:txBody>
      </p:sp>
      <p:sp>
        <p:nvSpPr>
          <p:cNvPr id="66" name="椭圆 65"/>
          <p:cNvSpPr/>
          <p:nvPr/>
        </p:nvSpPr>
        <p:spPr>
          <a:xfrm>
            <a:off x="3832871" y="2230238"/>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发动机</a:t>
            </a:r>
          </a:p>
        </p:txBody>
      </p:sp>
      <p:sp>
        <p:nvSpPr>
          <p:cNvPr id="68" name="椭圆 67"/>
          <p:cNvSpPr/>
          <p:nvPr/>
        </p:nvSpPr>
        <p:spPr>
          <a:xfrm>
            <a:off x="3832871" y="3358119"/>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轮子</a:t>
            </a:r>
          </a:p>
        </p:txBody>
      </p:sp>
      <p:sp>
        <p:nvSpPr>
          <p:cNvPr id="70" name="椭圆 69"/>
          <p:cNvSpPr/>
          <p:nvPr/>
        </p:nvSpPr>
        <p:spPr>
          <a:xfrm>
            <a:off x="3832871" y="4510098"/>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底盘</a:t>
            </a:r>
          </a:p>
        </p:txBody>
      </p:sp>
      <p:sp>
        <p:nvSpPr>
          <p:cNvPr id="101" name="椭圆 100"/>
          <p:cNvSpPr/>
          <p:nvPr/>
        </p:nvSpPr>
        <p:spPr>
          <a:xfrm>
            <a:off x="6277196" y="1179166"/>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外壳</a:t>
            </a:r>
          </a:p>
        </p:txBody>
      </p:sp>
      <p:cxnSp>
        <p:nvCxnSpPr>
          <p:cNvPr id="102" name="直接箭头连接符 101"/>
          <p:cNvCxnSpPr>
            <a:stCxn id="70" idx="6"/>
            <a:endCxn id="105" idx="2"/>
          </p:cNvCxnSpPr>
          <p:nvPr/>
        </p:nvCxnSpPr>
        <p:spPr>
          <a:xfrm>
            <a:off x="5272871" y="4942098"/>
            <a:ext cx="1004325" cy="914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277196" y="223338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发动机</a:t>
            </a:r>
          </a:p>
        </p:txBody>
      </p:sp>
      <p:sp>
        <p:nvSpPr>
          <p:cNvPr id="104" name="椭圆 103"/>
          <p:cNvSpPr/>
          <p:nvPr/>
        </p:nvSpPr>
        <p:spPr>
          <a:xfrm>
            <a:off x="6277196" y="3367263"/>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轮子</a:t>
            </a:r>
          </a:p>
        </p:txBody>
      </p:sp>
      <p:sp>
        <p:nvSpPr>
          <p:cNvPr id="105" name="椭圆 104"/>
          <p:cNvSpPr/>
          <p:nvPr/>
        </p:nvSpPr>
        <p:spPr>
          <a:xfrm>
            <a:off x="6277196" y="4519242"/>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底盘</a:t>
            </a:r>
          </a:p>
        </p:txBody>
      </p:sp>
      <p:cxnSp>
        <p:nvCxnSpPr>
          <p:cNvPr id="106" name="直接箭头连接符 105"/>
          <p:cNvCxnSpPr>
            <a:stCxn id="62" idx="6"/>
            <a:endCxn id="101" idx="2"/>
          </p:cNvCxnSpPr>
          <p:nvPr/>
        </p:nvCxnSpPr>
        <p:spPr>
          <a:xfrm>
            <a:off x="5272871" y="1602022"/>
            <a:ext cx="1004325" cy="914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66" idx="6"/>
            <a:endCxn id="103" idx="2"/>
          </p:cNvCxnSpPr>
          <p:nvPr/>
        </p:nvCxnSpPr>
        <p:spPr>
          <a:xfrm>
            <a:off x="5272871" y="2662238"/>
            <a:ext cx="1004325" cy="314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68" idx="6"/>
            <a:endCxn id="104" idx="2"/>
          </p:cNvCxnSpPr>
          <p:nvPr/>
        </p:nvCxnSpPr>
        <p:spPr>
          <a:xfrm>
            <a:off x="5272871" y="3790119"/>
            <a:ext cx="1004325" cy="914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277196" y="5561615"/>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a:p>
            <a:pPr algn="ctr"/>
            <a:r>
              <a:rPr lang="zh-CN" altLang="en-US" sz="2400" b="1" dirty="0"/>
              <a:t>其他</a:t>
            </a:r>
          </a:p>
        </p:txBody>
      </p:sp>
      <p:cxnSp>
        <p:nvCxnSpPr>
          <p:cNvPr id="110" name="直接箭头连接符 109"/>
          <p:cNvCxnSpPr>
            <a:stCxn id="48" idx="6"/>
            <a:endCxn id="109" idx="2"/>
          </p:cNvCxnSpPr>
          <p:nvPr/>
        </p:nvCxnSpPr>
        <p:spPr>
          <a:xfrm>
            <a:off x="5257037" y="5980817"/>
            <a:ext cx="1020159" cy="1279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0530500"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完成组装</a:t>
            </a:r>
          </a:p>
        </p:txBody>
      </p:sp>
      <p:sp>
        <p:nvSpPr>
          <p:cNvPr id="112" name="椭圆 111"/>
          <p:cNvSpPr/>
          <p:nvPr/>
        </p:nvSpPr>
        <p:spPr>
          <a:xfrm>
            <a:off x="8403848"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开始组装</a:t>
            </a:r>
          </a:p>
        </p:txBody>
      </p:sp>
      <p:cxnSp>
        <p:nvCxnSpPr>
          <p:cNvPr id="113" name="直接箭头连接符 112"/>
          <p:cNvCxnSpPr>
            <a:stCxn id="112" idx="6"/>
            <a:endCxn id="111" idx="2"/>
          </p:cNvCxnSpPr>
          <p:nvPr/>
        </p:nvCxnSpPr>
        <p:spPr>
          <a:xfrm>
            <a:off x="9735848" y="3795670"/>
            <a:ext cx="794652"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01" idx="6"/>
            <a:endCxn id="112" idx="2"/>
          </p:cNvCxnSpPr>
          <p:nvPr/>
        </p:nvCxnSpPr>
        <p:spPr>
          <a:xfrm>
            <a:off x="7609196" y="1611166"/>
            <a:ext cx="794652" cy="218450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03" idx="6"/>
            <a:endCxn id="112" idx="2"/>
          </p:cNvCxnSpPr>
          <p:nvPr/>
        </p:nvCxnSpPr>
        <p:spPr>
          <a:xfrm>
            <a:off x="7609196" y="2665382"/>
            <a:ext cx="794652" cy="11302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04" idx="6"/>
            <a:endCxn id="112" idx="2"/>
          </p:cNvCxnSpPr>
          <p:nvPr/>
        </p:nvCxnSpPr>
        <p:spPr>
          <a:xfrm flipV="1">
            <a:off x="7609196" y="3795670"/>
            <a:ext cx="794652" cy="359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05" idx="6"/>
            <a:endCxn id="112" idx="2"/>
          </p:cNvCxnSpPr>
          <p:nvPr/>
        </p:nvCxnSpPr>
        <p:spPr>
          <a:xfrm flipV="1">
            <a:off x="7609196" y="3795670"/>
            <a:ext cx="794652" cy="115557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109" idx="6"/>
            <a:endCxn id="112" idx="2"/>
          </p:cNvCxnSpPr>
          <p:nvPr/>
        </p:nvCxnSpPr>
        <p:spPr>
          <a:xfrm flipV="1">
            <a:off x="7609196" y="3795670"/>
            <a:ext cx="794652" cy="219794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5634944" y="1054469"/>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132" name="文本框 131"/>
          <p:cNvSpPr txBox="1"/>
          <p:nvPr/>
        </p:nvSpPr>
        <p:spPr>
          <a:xfrm>
            <a:off x="5643433" y="2156124"/>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133" name="文本框 132"/>
          <p:cNvSpPr txBox="1"/>
          <p:nvPr/>
        </p:nvSpPr>
        <p:spPr>
          <a:xfrm>
            <a:off x="5665614" y="3285130"/>
            <a:ext cx="1270659" cy="461665"/>
          </a:xfrm>
          <a:prstGeom prst="rect">
            <a:avLst/>
          </a:prstGeom>
          <a:noFill/>
        </p:spPr>
        <p:txBody>
          <a:bodyPr wrap="square" rtlCol="0">
            <a:spAutoFit/>
          </a:bodyPr>
          <a:lstStyle/>
          <a:p>
            <a:r>
              <a:rPr lang="en-US" altLang="zh-CN" sz="2400" b="1" dirty="0"/>
              <a:t>0.2</a:t>
            </a:r>
            <a:endParaRPr lang="zh-CN" altLang="en-US" sz="2400" b="1" dirty="0"/>
          </a:p>
        </p:txBody>
      </p:sp>
      <p:sp>
        <p:nvSpPr>
          <p:cNvPr id="134" name="文本框 133"/>
          <p:cNvSpPr txBox="1"/>
          <p:nvPr/>
        </p:nvSpPr>
        <p:spPr>
          <a:xfrm>
            <a:off x="5714685" y="4470811"/>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135" name="文本框 134"/>
          <p:cNvSpPr txBox="1"/>
          <p:nvPr/>
        </p:nvSpPr>
        <p:spPr>
          <a:xfrm>
            <a:off x="5721181" y="5505988"/>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136" name="文本框 135"/>
          <p:cNvSpPr txBox="1"/>
          <p:nvPr/>
        </p:nvSpPr>
        <p:spPr>
          <a:xfrm>
            <a:off x="9925099" y="3319173"/>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137" name="文本框 136"/>
          <p:cNvSpPr txBox="1"/>
          <p:nvPr/>
        </p:nvSpPr>
        <p:spPr>
          <a:xfrm>
            <a:off x="7893814" y="2224620"/>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38" name="文本框 137"/>
          <p:cNvSpPr txBox="1"/>
          <p:nvPr/>
        </p:nvSpPr>
        <p:spPr>
          <a:xfrm>
            <a:off x="7768518" y="2710051"/>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39" name="文本框 138"/>
          <p:cNvSpPr txBox="1"/>
          <p:nvPr/>
        </p:nvSpPr>
        <p:spPr>
          <a:xfrm>
            <a:off x="7704563" y="3370740"/>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0" name="文本框 139"/>
          <p:cNvSpPr txBox="1"/>
          <p:nvPr/>
        </p:nvSpPr>
        <p:spPr>
          <a:xfrm>
            <a:off x="7700680" y="3996837"/>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141" name="文本框 140"/>
          <p:cNvSpPr txBox="1"/>
          <p:nvPr/>
        </p:nvSpPr>
        <p:spPr>
          <a:xfrm>
            <a:off x="7724065" y="4660814"/>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69" name="矩形 68"/>
          <p:cNvSpPr/>
          <p:nvPr/>
        </p:nvSpPr>
        <p:spPr>
          <a:xfrm>
            <a:off x="6165830" y="1001444"/>
            <a:ext cx="1873764" cy="5558788"/>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284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6768934" y="475012"/>
            <a:ext cx="3930733" cy="584775"/>
          </a:xfrm>
          <a:prstGeom prst="rect">
            <a:avLst/>
          </a:prstGeom>
          <a:noFill/>
        </p:spPr>
        <p:txBody>
          <a:bodyPr wrap="square" rtlCol="0">
            <a:spAutoFit/>
          </a:bodyPr>
          <a:lstStyle/>
          <a:p>
            <a:r>
              <a:rPr lang="en-US" altLang="zh-CN" sz="3200" b="1" dirty="0"/>
              <a:t>AOV</a:t>
            </a:r>
            <a:r>
              <a:rPr lang="zh-CN" altLang="en-US" sz="3200" b="1" dirty="0"/>
              <a:t>网</a:t>
            </a:r>
            <a:r>
              <a:rPr lang="en-US" altLang="zh-CN" sz="3200" b="1" dirty="0">
                <a:sym typeface="Wingdings" panose="05000000000000000000" pitchFamily="2" charset="2"/>
              </a:rPr>
              <a:t>AOE</a:t>
            </a:r>
            <a:r>
              <a:rPr lang="zh-CN" altLang="en-US" sz="3200" b="1" dirty="0">
                <a:sym typeface="Wingdings" panose="05000000000000000000" pitchFamily="2" charset="2"/>
              </a:rPr>
              <a:t>网</a:t>
            </a:r>
            <a:endParaRPr lang="zh-CN" altLang="en-US" sz="3200" b="1" dirty="0"/>
          </a:p>
        </p:txBody>
      </p:sp>
      <p:cxnSp>
        <p:nvCxnSpPr>
          <p:cNvPr id="28" name="直接箭头连接符 27"/>
          <p:cNvCxnSpPr>
            <a:stCxn id="61" idx="6"/>
            <a:endCxn id="62" idx="2"/>
          </p:cNvCxnSpPr>
          <p:nvPr/>
        </p:nvCxnSpPr>
        <p:spPr>
          <a:xfrm flipV="1">
            <a:off x="2621037" y="1602022"/>
            <a:ext cx="1211834" cy="218670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257316" y="1675338"/>
            <a:ext cx="1270659" cy="461665"/>
          </a:xfrm>
          <a:prstGeom prst="rect">
            <a:avLst/>
          </a:prstGeom>
          <a:noFill/>
        </p:spPr>
        <p:txBody>
          <a:bodyPr wrap="square" rtlCol="0">
            <a:spAutoFit/>
          </a:bodyPr>
          <a:lstStyle/>
          <a:p>
            <a:r>
              <a:rPr lang="en-US" altLang="zh-CN" sz="2400" b="1" dirty="0"/>
              <a:t>2</a:t>
            </a:r>
            <a:endParaRPr lang="zh-CN" altLang="en-US" sz="2400" b="1" dirty="0"/>
          </a:p>
        </p:txBody>
      </p:sp>
      <p:cxnSp>
        <p:nvCxnSpPr>
          <p:cNvPr id="33" name="直接箭头连接符 32"/>
          <p:cNvCxnSpPr>
            <a:stCxn id="61" idx="6"/>
            <a:endCxn id="66" idx="2"/>
          </p:cNvCxnSpPr>
          <p:nvPr/>
        </p:nvCxnSpPr>
        <p:spPr>
          <a:xfrm flipV="1">
            <a:off x="2621037" y="2662238"/>
            <a:ext cx="1211834" cy="112648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366883" y="2427039"/>
            <a:ext cx="1270659" cy="461665"/>
          </a:xfrm>
          <a:prstGeom prst="rect">
            <a:avLst/>
          </a:prstGeom>
          <a:noFill/>
        </p:spPr>
        <p:txBody>
          <a:bodyPr wrap="square" rtlCol="0">
            <a:spAutoFit/>
          </a:bodyPr>
          <a:lstStyle/>
          <a:p>
            <a:r>
              <a:rPr lang="en-US" altLang="zh-CN" sz="2400" b="1" dirty="0"/>
              <a:t>3</a:t>
            </a:r>
            <a:endParaRPr lang="zh-CN" altLang="en-US" sz="2400" b="1" dirty="0"/>
          </a:p>
        </p:txBody>
      </p:sp>
      <p:cxnSp>
        <p:nvCxnSpPr>
          <p:cNvPr id="40" name="直接箭头连接符 39"/>
          <p:cNvCxnSpPr>
            <a:stCxn id="61" idx="6"/>
            <a:endCxn id="68" idx="2"/>
          </p:cNvCxnSpPr>
          <p:nvPr/>
        </p:nvCxnSpPr>
        <p:spPr>
          <a:xfrm>
            <a:off x="2621037" y="3788723"/>
            <a:ext cx="1211834" cy="139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058585" y="3355164"/>
            <a:ext cx="1270659" cy="461665"/>
          </a:xfrm>
          <a:prstGeom prst="rect">
            <a:avLst/>
          </a:prstGeom>
          <a:noFill/>
        </p:spPr>
        <p:txBody>
          <a:bodyPr wrap="square" rtlCol="0">
            <a:spAutoFit/>
          </a:bodyPr>
          <a:lstStyle/>
          <a:p>
            <a:r>
              <a:rPr lang="en-US" altLang="zh-CN" sz="2400" b="1" dirty="0"/>
              <a:t>0.5</a:t>
            </a:r>
            <a:endParaRPr lang="zh-CN" altLang="en-US" sz="2400" b="1" dirty="0"/>
          </a:p>
        </p:txBody>
      </p:sp>
      <p:cxnSp>
        <p:nvCxnSpPr>
          <p:cNvPr id="45" name="直接箭头连接符 44"/>
          <p:cNvCxnSpPr>
            <a:stCxn id="61" idx="6"/>
            <a:endCxn id="70" idx="2"/>
          </p:cNvCxnSpPr>
          <p:nvPr/>
        </p:nvCxnSpPr>
        <p:spPr>
          <a:xfrm>
            <a:off x="2621037" y="3788723"/>
            <a:ext cx="1211834" cy="115337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272751" y="3994512"/>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48" name="椭圆 47"/>
          <p:cNvSpPr/>
          <p:nvPr/>
        </p:nvSpPr>
        <p:spPr>
          <a:xfrm>
            <a:off x="3817037" y="5548817"/>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a:t>
            </a:r>
            <a:endParaRPr lang="en-US" altLang="zh-CN" sz="2400" b="1" dirty="0"/>
          </a:p>
          <a:p>
            <a:pPr algn="ctr"/>
            <a:r>
              <a:rPr lang="zh-CN" altLang="en-US" sz="2400" b="1" dirty="0"/>
              <a:t>其他</a:t>
            </a:r>
          </a:p>
        </p:txBody>
      </p:sp>
      <p:cxnSp>
        <p:nvCxnSpPr>
          <p:cNvPr id="49" name="直接箭头连接符 48"/>
          <p:cNvCxnSpPr>
            <a:stCxn id="61" idx="6"/>
            <a:endCxn id="48" idx="2"/>
          </p:cNvCxnSpPr>
          <p:nvPr/>
        </p:nvCxnSpPr>
        <p:spPr>
          <a:xfrm>
            <a:off x="2621037" y="3788723"/>
            <a:ext cx="1196000" cy="219209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383267" y="4950076"/>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61" name="椭圆 60"/>
          <p:cNvSpPr/>
          <p:nvPr/>
        </p:nvSpPr>
        <p:spPr>
          <a:xfrm>
            <a:off x="1595245" y="3356723"/>
            <a:ext cx="1025792"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zh-CN" altLang="en-US" sz="2400" b="1" dirty="0"/>
              <a:t>开始</a:t>
            </a:r>
          </a:p>
        </p:txBody>
      </p:sp>
      <p:sp>
        <p:nvSpPr>
          <p:cNvPr id="62" name="椭圆 61"/>
          <p:cNvSpPr/>
          <p:nvPr/>
        </p:nvSpPr>
        <p:spPr>
          <a:xfrm>
            <a:off x="3832871" y="1170022"/>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zh-CN" altLang="en-US" sz="2400" b="1" dirty="0"/>
              <a:t>完成造</a:t>
            </a:r>
            <a:endParaRPr lang="en-US" altLang="zh-CN" sz="2400" b="1" dirty="0"/>
          </a:p>
          <a:p>
            <a:pPr algn="ctr"/>
            <a:r>
              <a:rPr lang="zh-CN" altLang="en-US" sz="2400" b="1" dirty="0"/>
              <a:t>外壳</a:t>
            </a:r>
          </a:p>
        </p:txBody>
      </p:sp>
      <p:sp>
        <p:nvSpPr>
          <p:cNvPr id="66" name="椭圆 65"/>
          <p:cNvSpPr/>
          <p:nvPr/>
        </p:nvSpPr>
        <p:spPr>
          <a:xfrm>
            <a:off x="3832871" y="2230238"/>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发动机</a:t>
            </a:r>
          </a:p>
        </p:txBody>
      </p:sp>
      <p:sp>
        <p:nvSpPr>
          <p:cNvPr id="68" name="椭圆 67"/>
          <p:cNvSpPr/>
          <p:nvPr/>
        </p:nvSpPr>
        <p:spPr>
          <a:xfrm>
            <a:off x="3832871" y="3358119"/>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轮子</a:t>
            </a:r>
          </a:p>
        </p:txBody>
      </p:sp>
      <p:sp>
        <p:nvSpPr>
          <p:cNvPr id="70" name="椭圆 69"/>
          <p:cNvSpPr/>
          <p:nvPr/>
        </p:nvSpPr>
        <p:spPr>
          <a:xfrm>
            <a:off x="3832871" y="4510098"/>
            <a:ext cx="1440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zh-CN" altLang="en-US" sz="2400" b="1" dirty="0"/>
              <a:t>完成造</a:t>
            </a:r>
            <a:endParaRPr lang="en-US" altLang="zh-CN" sz="2400" b="1" dirty="0"/>
          </a:p>
          <a:p>
            <a:pPr algn="ctr"/>
            <a:r>
              <a:rPr lang="zh-CN" altLang="en-US" sz="2400" b="1" dirty="0"/>
              <a:t>底盘</a:t>
            </a:r>
          </a:p>
        </p:txBody>
      </p:sp>
      <p:sp>
        <p:nvSpPr>
          <p:cNvPr id="101" name="椭圆 100"/>
          <p:cNvSpPr/>
          <p:nvPr/>
        </p:nvSpPr>
        <p:spPr>
          <a:xfrm>
            <a:off x="6432686"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完成集中</a:t>
            </a:r>
            <a:endParaRPr lang="en-US" altLang="zh-CN" sz="2400" b="1" dirty="0"/>
          </a:p>
        </p:txBody>
      </p:sp>
      <p:cxnSp>
        <p:nvCxnSpPr>
          <p:cNvPr id="102" name="直接箭头连接符 101"/>
          <p:cNvCxnSpPr>
            <a:stCxn id="70" idx="6"/>
            <a:endCxn id="101" idx="2"/>
          </p:cNvCxnSpPr>
          <p:nvPr/>
        </p:nvCxnSpPr>
        <p:spPr>
          <a:xfrm flipV="1">
            <a:off x="5272871" y="3795670"/>
            <a:ext cx="1159815" cy="114642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62" idx="6"/>
            <a:endCxn id="101" idx="2"/>
          </p:cNvCxnSpPr>
          <p:nvPr/>
        </p:nvCxnSpPr>
        <p:spPr>
          <a:xfrm>
            <a:off x="5272871" y="1602022"/>
            <a:ext cx="1159815" cy="219364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66" idx="6"/>
            <a:endCxn id="101" idx="2"/>
          </p:cNvCxnSpPr>
          <p:nvPr/>
        </p:nvCxnSpPr>
        <p:spPr>
          <a:xfrm>
            <a:off x="5272871" y="2662238"/>
            <a:ext cx="1159815" cy="113343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68" idx="6"/>
            <a:endCxn id="101" idx="2"/>
          </p:cNvCxnSpPr>
          <p:nvPr/>
        </p:nvCxnSpPr>
        <p:spPr>
          <a:xfrm>
            <a:off x="5272871" y="3790119"/>
            <a:ext cx="1159815" cy="555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48" idx="6"/>
            <a:endCxn id="101" idx="2"/>
          </p:cNvCxnSpPr>
          <p:nvPr/>
        </p:nvCxnSpPr>
        <p:spPr>
          <a:xfrm flipV="1">
            <a:off x="5257037" y="3795670"/>
            <a:ext cx="1175649" cy="218514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0530500"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完成组装</a:t>
            </a:r>
          </a:p>
        </p:txBody>
      </p:sp>
      <p:sp>
        <p:nvSpPr>
          <p:cNvPr id="112" name="椭圆 111"/>
          <p:cNvSpPr/>
          <p:nvPr/>
        </p:nvSpPr>
        <p:spPr>
          <a:xfrm>
            <a:off x="8403848" y="3363670"/>
            <a:ext cx="1332000" cy="8640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b="1" dirty="0"/>
              <a:t>开始组装</a:t>
            </a:r>
          </a:p>
        </p:txBody>
      </p:sp>
      <p:cxnSp>
        <p:nvCxnSpPr>
          <p:cNvPr id="113" name="直接箭头连接符 112"/>
          <p:cNvCxnSpPr>
            <a:stCxn id="112" idx="6"/>
            <a:endCxn id="111" idx="2"/>
          </p:cNvCxnSpPr>
          <p:nvPr/>
        </p:nvCxnSpPr>
        <p:spPr>
          <a:xfrm>
            <a:off x="9735848" y="3795670"/>
            <a:ext cx="794652"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01" idx="6"/>
            <a:endCxn id="112" idx="2"/>
          </p:cNvCxnSpPr>
          <p:nvPr/>
        </p:nvCxnSpPr>
        <p:spPr>
          <a:xfrm>
            <a:off x="7764686" y="3795670"/>
            <a:ext cx="639162"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5638852" y="1852282"/>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132" name="文本框 131"/>
          <p:cNvSpPr txBox="1"/>
          <p:nvPr/>
        </p:nvSpPr>
        <p:spPr>
          <a:xfrm>
            <a:off x="5285954" y="2427578"/>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133" name="文本框 132"/>
          <p:cNvSpPr txBox="1"/>
          <p:nvPr/>
        </p:nvSpPr>
        <p:spPr>
          <a:xfrm>
            <a:off x="5334212" y="3382217"/>
            <a:ext cx="1270659" cy="461665"/>
          </a:xfrm>
          <a:prstGeom prst="rect">
            <a:avLst/>
          </a:prstGeom>
          <a:noFill/>
        </p:spPr>
        <p:txBody>
          <a:bodyPr wrap="square" rtlCol="0">
            <a:spAutoFit/>
          </a:bodyPr>
          <a:lstStyle/>
          <a:p>
            <a:r>
              <a:rPr lang="en-US" altLang="zh-CN" sz="2400" b="1" dirty="0"/>
              <a:t>0.2</a:t>
            </a:r>
            <a:endParaRPr lang="zh-CN" altLang="en-US" sz="2400" b="1" dirty="0"/>
          </a:p>
        </p:txBody>
      </p:sp>
      <p:sp>
        <p:nvSpPr>
          <p:cNvPr id="134" name="文本框 133"/>
          <p:cNvSpPr txBox="1"/>
          <p:nvPr/>
        </p:nvSpPr>
        <p:spPr>
          <a:xfrm>
            <a:off x="5498275" y="4118939"/>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135" name="文本框 134"/>
          <p:cNvSpPr txBox="1"/>
          <p:nvPr/>
        </p:nvSpPr>
        <p:spPr>
          <a:xfrm>
            <a:off x="5613202" y="5124718"/>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136" name="文本框 135"/>
          <p:cNvSpPr txBox="1"/>
          <p:nvPr/>
        </p:nvSpPr>
        <p:spPr>
          <a:xfrm>
            <a:off x="9925099" y="3319173"/>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137" name="文本框 136"/>
          <p:cNvSpPr txBox="1"/>
          <p:nvPr/>
        </p:nvSpPr>
        <p:spPr>
          <a:xfrm>
            <a:off x="7832056" y="3338894"/>
            <a:ext cx="1270659" cy="461665"/>
          </a:xfrm>
          <a:prstGeom prst="rect">
            <a:avLst/>
          </a:prstGeom>
          <a:noFill/>
        </p:spPr>
        <p:txBody>
          <a:bodyPr wrap="square" rtlCol="0">
            <a:spAutoFit/>
          </a:bodyPr>
          <a:lstStyle/>
          <a:p>
            <a:r>
              <a:rPr lang="en-US" altLang="zh-CN" sz="2400" b="1" dirty="0"/>
              <a:t>0</a:t>
            </a:r>
            <a:endParaRPr lang="zh-CN" altLang="en-US" sz="2400" b="1" dirty="0"/>
          </a:p>
        </p:txBody>
      </p:sp>
      <p:sp>
        <p:nvSpPr>
          <p:cNvPr id="59" name="矩形 58"/>
          <p:cNvSpPr/>
          <p:nvPr/>
        </p:nvSpPr>
        <p:spPr>
          <a:xfrm>
            <a:off x="6435459" y="3210995"/>
            <a:ext cx="3489640" cy="1212891"/>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063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11283" y="2986053"/>
            <a:ext cx="1372394"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开始</a:t>
            </a:r>
          </a:p>
        </p:txBody>
      </p:sp>
      <p:cxnSp>
        <p:nvCxnSpPr>
          <p:cNvPr id="3" name="直接箭头连接符 2"/>
          <p:cNvCxnSpPr>
            <a:stCxn id="2" idx="6"/>
            <a:endCxn id="5" idx="2"/>
          </p:cNvCxnSpPr>
          <p:nvPr/>
        </p:nvCxnSpPr>
        <p:spPr>
          <a:xfrm flipV="1">
            <a:off x="2583677" y="1731818"/>
            <a:ext cx="1214446" cy="157823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798123" y="1407818"/>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外壳完成</a:t>
            </a:r>
          </a:p>
        </p:txBody>
      </p:sp>
      <p:sp>
        <p:nvSpPr>
          <p:cNvPr id="6" name="椭圆 5"/>
          <p:cNvSpPr/>
          <p:nvPr/>
        </p:nvSpPr>
        <p:spPr>
          <a:xfrm>
            <a:off x="3798122" y="2193569"/>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2800" b="1" dirty="0"/>
              <a:t>发动机完成</a:t>
            </a:r>
          </a:p>
        </p:txBody>
      </p:sp>
      <p:sp>
        <p:nvSpPr>
          <p:cNvPr id="7" name="椭圆 6"/>
          <p:cNvSpPr/>
          <p:nvPr/>
        </p:nvSpPr>
        <p:spPr>
          <a:xfrm>
            <a:off x="3798123" y="2986053"/>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轮子完成</a:t>
            </a:r>
          </a:p>
        </p:txBody>
      </p:sp>
      <p:sp>
        <p:nvSpPr>
          <p:cNvPr id="8" name="椭圆 7"/>
          <p:cNvSpPr/>
          <p:nvPr/>
        </p:nvSpPr>
        <p:spPr>
          <a:xfrm>
            <a:off x="3798122" y="3771804"/>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底盘完成</a:t>
            </a:r>
          </a:p>
        </p:txBody>
      </p:sp>
      <p:sp>
        <p:nvSpPr>
          <p:cNvPr id="9" name="椭圆 8"/>
          <p:cNvSpPr/>
          <p:nvPr/>
        </p:nvSpPr>
        <p:spPr>
          <a:xfrm>
            <a:off x="3798122" y="4702039"/>
            <a:ext cx="2555175"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800" b="1" dirty="0"/>
              <a:t>其他零部件</a:t>
            </a:r>
          </a:p>
        </p:txBody>
      </p:sp>
      <p:cxnSp>
        <p:nvCxnSpPr>
          <p:cNvPr id="11" name="直接箭头连接符 10"/>
          <p:cNvCxnSpPr>
            <a:stCxn id="2" idx="6"/>
            <a:endCxn id="6" idx="2"/>
          </p:cNvCxnSpPr>
          <p:nvPr/>
        </p:nvCxnSpPr>
        <p:spPr>
          <a:xfrm flipV="1">
            <a:off x="2583677" y="2517569"/>
            <a:ext cx="1214445" cy="79248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6"/>
            <a:endCxn id="7" idx="2"/>
          </p:cNvCxnSpPr>
          <p:nvPr/>
        </p:nvCxnSpPr>
        <p:spPr>
          <a:xfrm>
            <a:off x="2583677" y="3310053"/>
            <a:ext cx="1214446"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6"/>
            <a:endCxn id="8" idx="2"/>
          </p:cNvCxnSpPr>
          <p:nvPr/>
        </p:nvCxnSpPr>
        <p:spPr>
          <a:xfrm>
            <a:off x="2583677" y="3310053"/>
            <a:ext cx="1214445" cy="78575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 idx="6"/>
            <a:endCxn id="9" idx="2"/>
          </p:cNvCxnSpPr>
          <p:nvPr/>
        </p:nvCxnSpPr>
        <p:spPr>
          <a:xfrm>
            <a:off x="2583677" y="3310053"/>
            <a:ext cx="1214445" cy="171598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24" idx="2"/>
          </p:cNvCxnSpPr>
          <p:nvPr/>
        </p:nvCxnSpPr>
        <p:spPr>
          <a:xfrm>
            <a:off x="6353298" y="1731818"/>
            <a:ext cx="672934" cy="158778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7026232" y="2995601"/>
            <a:ext cx="1595253"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000" b="1" dirty="0"/>
              <a:t>集中完成</a:t>
            </a:r>
          </a:p>
        </p:txBody>
      </p:sp>
      <p:sp>
        <p:nvSpPr>
          <p:cNvPr id="25" name="椭圆 24"/>
          <p:cNvSpPr/>
          <p:nvPr/>
        </p:nvSpPr>
        <p:spPr>
          <a:xfrm>
            <a:off x="9294419" y="2995601"/>
            <a:ext cx="1595253"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2000" b="1" dirty="0"/>
              <a:t>组装完成</a:t>
            </a:r>
          </a:p>
        </p:txBody>
      </p:sp>
      <p:cxnSp>
        <p:nvCxnSpPr>
          <p:cNvPr id="31" name="直接箭头连接符 30"/>
          <p:cNvCxnSpPr>
            <a:stCxn id="6" idx="6"/>
            <a:endCxn id="24" idx="2"/>
          </p:cNvCxnSpPr>
          <p:nvPr/>
        </p:nvCxnSpPr>
        <p:spPr>
          <a:xfrm>
            <a:off x="6353297" y="2517569"/>
            <a:ext cx="672935" cy="80203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8" idx="6"/>
            <a:endCxn id="24" idx="2"/>
          </p:cNvCxnSpPr>
          <p:nvPr/>
        </p:nvCxnSpPr>
        <p:spPr>
          <a:xfrm flipV="1">
            <a:off x="6353297" y="3319601"/>
            <a:ext cx="672935" cy="77620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6"/>
            <a:endCxn id="24" idx="2"/>
          </p:cNvCxnSpPr>
          <p:nvPr/>
        </p:nvCxnSpPr>
        <p:spPr>
          <a:xfrm flipV="1">
            <a:off x="6353297" y="3319601"/>
            <a:ext cx="672935" cy="170643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 idx="6"/>
            <a:endCxn id="24" idx="2"/>
          </p:cNvCxnSpPr>
          <p:nvPr/>
        </p:nvCxnSpPr>
        <p:spPr>
          <a:xfrm>
            <a:off x="6353298" y="3310053"/>
            <a:ext cx="672934" cy="954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4" idx="6"/>
            <a:endCxn id="25" idx="2"/>
          </p:cNvCxnSpPr>
          <p:nvPr/>
        </p:nvCxnSpPr>
        <p:spPr>
          <a:xfrm>
            <a:off x="8621485" y="3319601"/>
            <a:ext cx="672934"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7398327" y="890649"/>
            <a:ext cx="3170712" cy="584775"/>
          </a:xfrm>
          <a:prstGeom prst="rect">
            <a:avLst/>
          </a:prstGeom>
          <a:noFill/>
        </p:spPr>
        <p:txBody>
          <a:bodyPr wrap="square" rtlCol="0">
            <a:spAutoFit/>
          </a:bodyPr>
          <a:lstStyle/>
          <a:p>
            <a:r>
              <a:rPr lang="en-US" altLang="zh-CN" sz="3200" b="1" dirty="0"/>
              <a:t>AOE</a:t>
            </a:r>
            <a:r>
              <a:rPr lang="zh-CN" altLang="en-US" sz="3200" b="1" dirty="0"/>
              <a:t>网</a:t>
            </a:r>
          </a:p>
        </p:txBody>
      </p:sp>
      <p:sp>
        <p:nvSpPr>
          <p:cNvPr id="4" name="文本框 3"/>
          <p:cNvSpPr txBox="1"/>
          <p:nvPr/>
        </p:nvSpPr>
        <p:spPr>
          <a:xfrm>
            <a:off x="3190899" y="1680501"/>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27" name="文本框 26"/>
          <p:cNvSpPr txBox="1"/>
          <p:nvPr/>
        </p:nvSpPr>
        <p:spPr>
          <a:xfrm>
            <a:off x="3325089" y="2200388"/>
            <a:ext cx="1270659" cy="461665"/>
          </a:xfrm>
          <a:prstGeom prst="rect">
            <a:avLst/>
          </a:prstGeom>
          <a:noFill/>
        </p:spPr>
        <p:txBody>
          <a:bodyPr wrap="square" rtlCol="0">
            <a:spAutoFit/>
          </a:bodyPr>
          <a:lstStyle/>
          <a:p>
            <a:r>
              <a:rPr lang="en-US" altLang="zh-CN" sz="2400" b="1" dirty="0"/>
              <a:t>3</a:t>
            </a:r>
            <a:endParaRPr lang="zh-CN" altLang="en-US" sz="2400" b="1" dirty="0"/>
          </a:p>
        </p:txBody>
      </p:sp>
      <p:sp>
        <p:nvSpPr>
          <p:cNvPr id="28" name="文本框 27"/>
          <p:cNvSpPr txBox="1"/>
          <p:nvPr/>
        </p:nvSpPr>
        <p:spPr>
          <a:xfrm>
            <a:off x="3194458" y="2885057"/>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29" name="文本框 28"/>
          <p:cNvSpPr txBox="1"/>
          <p:nvPr/>
        </p:nvSpPr>
        <p:spPr>
          <a:xfrm>
            <a:off x="3259579" y="3439889"/>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30" name="文本框 29"/>
          <p:cNvSpPr txBox="1"/>
          <p:nvPr/>
        </p:nvSpPr>
        <p:spPr>
          <a:xfrm>
            <a:off x="3024244" y="4240373"/>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32" name="文本框 31"/>
          <p:cNvSpPr txBox="1"/>
          <p:nvPr/>
        </p:nvSpPr>
        <p:spPr>
          <a:xfrm>
            <a:off x="6624450" y="1927107"/>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33" name="文本框 32"/>
          <p:cNvSpPr txBox="1"/>
          <p:nvPr/>
        </p:nvSpPr>
        <p:spPr>
          <a:xfrm>
            <a:off x="6092040" y="2711763"/>
            <a:ext cx="1270659" cy="461665"/>
          </a:xfrm>
          <a:prstGeom prst="rect">
            <a:avLst/>
          </a:prstGeom>
          <a:noFill/>
        </p:spPr>
        <p:txBody>
          <a:bodyPr wrap="square" rtlCol="0">
            <a:spAutoFit/>
          </a:bodyPr>
          <a:lstStyle/>
          <a:p>
            <a:r>
              <a:rPr lang="en-US" altLang="zh-CN" sz="2400" b="1" dirty="0"/>
              <a:t>0.5</a:t>
            </a:r>
            <a:endParaRPr lang="zh-CN" altLang="en-US" sz="2400" b="1" dirty="0"/>
          </a:p>
        </p:txBody>
      </p:sp>
      <p:sp>
        <p:nvSpPr>
          <p:cNvPr id="34" name="文本框 33"/>
          <p:cNvSpPr txBox="1"/>
          <p:nvPr/>
        </p:nvSpPr>
        <p:spPr>
          <a:xfrm>
            <a:off x="6232759" y="3222069"/>
            <a:ext cx="1270659" cy="461665"/>
          </a:xfrm>
          <a:prstGeom prst="rect">
            <a:avLst/>
          </a:prstGeom>
          <a:noFill/>
        </p:spPr>
        <p:txBody>
          <a:bodyPr wrap="square" rtlCol="0">
            <a:spAutoFit/>
          </a:bodyPr>
          <a:lstStyle/>
          <a:p>
            <a:r>
              <a:rPr lang="en-US" altLang="zh-CN" sz="2400" b="1" dirty="0"/>
              <a:t>0.2</a:t>
            </a:r>
            <a:endParaRPr lang="zh-CN" altLang="en-US" sz="2400" b="1" dirty="0"/>
          </a:p>
        </p:txBody>
      </p:sp>
      <p:sp>
        <p:nvSpPr>
          <p:cNvPr id="38" name="文本框 37"/>
          <p:cNvSpPr txBox="1"/>
          <p:nvPr/>
        </p:nvSpPr>
        <p:spPr>
          <a:xfrm>
            <a:off x="6285206" y="3735135"/>
            <a:ext cx="1270659" cy="461665"/>
          </a:xfrm>
          <a:prstGeom prst="rect">
            <a:avLst/>
          </a:prstGeom>
          <a:noFill/>
        </p:spPr>
        <p:txBody>
          <a:bodyPr wrap="square" rtlCol="0">
            <a:spAutoFit/>
          </a:bodyPr>
          <a:lstStyle/>
          <a:p>
            <a:r>
              <a:rPr lang="en-US" altLang="zh-CN" sz="2400" b="1" dirty="0"/>
              <a:t>1</a:t>
            </a:r>
            <a:endParaRPr lang="zh-CN" altLang="en-US" sz="2400" b="1" dirty="0"/>
          </a:p>
        </p:txBody>
      </p:sp>
      <p:sp>
        <p:nvSpPr>
          <p:cNvPr id="39" name="文本框 38"/>
          <p:cNvSpPr txBox="1"/>
          <p:nvPr/>
        </p:nvSpPr>
        <p:spPr>
          <a:xfrm>
            <a:off x="6550022" y="4206348"/>
            <a:ext cx="1270659" cy="461665"/>
          </a:xfrm>
          <a:prstGeom prst="rect">
            <a:avLst/>
          </a:prstGeom>
          <a:noFill/>
        </p:spPr>
        <p:txBody>
          <a:bodyPr wrap="square" rtlCol="0">
            <a:spAutoFit/>
          </a:bodyPr>
          <a:lstStyle/>
          <a:p>
            <a:r>
              <a:rPr lang="en-US" altLang="zh-CN" sz="2400" b="1" dirty="0"/>
              <a:t>2</a:t>
            </a:r>
            <a:endParaRPr lang="zh-CN" altLang="en-US" sz="2400" b="1" dirty="0"/>
          </a:p>
        </p:txBody>
      </p:sp>
      <p:sp>
        <p:nvSpPr>
          <p:cNvPr id="40" name="文本框 39"/>
          <p:cNvSpPr txBox="1"/>
          <p:nvPr/>
        </p:nvSpPr>
        <p:spPr>
          <a:xfrm>
            <a:off x="8706782" y="2863912"/>
            <a:ext cx="1270659" cy="461665"/>
          </a:xfrm>
          <a:prstGeom prst="rect">
            <a:avLst/>
          </a:prstGeom>
          <a:noFill/>
        </p:spPr>
        <p:txBody>
          <a:bodyPr wrap="square" rtlCol="0">
            <a:spAutoFit/>
          </a:bodyPr>
          <a:lstStyle/>
          <a:p>
            <a:r>
              <a:rPr lang="en-US" altLang="zh-CN" sz="2400" b="1" dirty="0"/>
              <a:t>2</a:t>
            </a:r>
            <a:endParaRPr lang="zh-CN" altLang="en-US" sz="2400" b="1" dirty="0"/>
          </a:p>
        </p:txBody>
      </p:sp>
    </p:spTree>
    <p:extLst>
      <p:ext uri="{BB962C8B-B14F-4D97-AF65-F5344CB8AC3E}">
        <p14:creationId xmlns:p14="http://schemas.microsoft.com/office/powerpoint/2010/main" val="380939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332509" y="1475510"/>
            <a:ext cx="114596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AOV</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网络，用顶点表示活动，有向边表示先决条件，有向图可以表示活动之间的领先关系。</a:t>
            </a:r>
          </a:p>
        </p:txBody>
      </p:sp>
      <p:sp>
        <p:nvSpPr>
          <p:cNvPr id="73732" name="Rectangle 6"/>
          <p:cNvSpPr>
            <a:spLocks noChangeArrowheads="1"/>
          </p:cNvSpPr>
          <p:nvPr/>
        </p:nvSpPr>
        <p:spPr bwMode="auto">
          <a:xfrm>
            <a:off x="332509" y="2852738"/>
            <a:ext cx="114596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AOE(</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边活动网络</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：有向图</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p>
          <a:p>
            <a:pPr marL="457200" indent="-457200">
              <a:buFont typeface="Wingdings" panose="05000000000000000000" pitchFamily="2" charset="2"/>
              <a:buChar char="p"/>
            </a:pP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顶点代表事件</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，表示它的入边的活动均已完成，出边的活动可以开始</a:t>
            </a:r>
            <a:endPar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l">
              <a:buFont typeface="Wingdings" panose="05000000000000000000" pitchFamily="2" charset="2"/>
              <a:buChar char="p"/>
            </a:pP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有向边表示活动</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，有向边上的权值表示一项活动持续的时间</a:t>
            </a:r>
          </a:p>
          <a:p>
            <a:pPr algn="l"/>
            <a:endPar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AOE</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网络主要用于估算一项工程的完成时间。</a:t>
            </a:r>
          </a:p>
        </p:txBody>
      </p:sp>
      <p:sp>
        <p:nvSpPr>
          <p:cNvPr id="5" name="标题 1"/>
          <p:cNvSpPr txBox="1">
            <a:spLocks/>
          </p:cNvSpPr>
          <p:nvPr/>
        </p:nvSpPr>
        <p:spPr>
          <a:xfrm>
            <a:off x="646111" y="452718"/>
            <a:ext cx="1090858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关键路径</a:t>
            </a:r>
          </a:p>
        </p:txBody>
      </p:sp>
    </p:spTree>
    <p:extLst>
      <p:ext uri="{BB962C8B-B14F-4D97-AF65-F5344CB8AC3E}">
        <p14:creationId xmlns:p14="http://schemas.microsoft.com/office/powerpoint/2010/main" val="38257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267200" y="381000"/>
            <a:ext cx="2209800" cy="457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AOE</a:t>
            </a:r>
            <a:r>
              <a:rPr lang="zh-CN" altLang="en-US"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网络举例</a:t>
            </a:r>
          </a:p>
        </p:txBody>
      </p:sp>
      <p:grpSp>
        <p:nvGrpSpPr>
          <p:cNvPr id="74755" name="Group 3"/>
          <p:cNvGrpSpPr>
            <a:grpSpLocks/>
          </p:cNvGrpSpPr>
          <p:nvPr/>
        </p:nvGrpSpPr>
        <p:grpSpPr bwMode="auto">
          <a:xfrm>
            <a:off x="2152650" y="838201"/>
            <a:ext cx="8134350" cy="2835275"/>
            <a:chOff x="300" y="528"/>
            <a:chExt cx="5124" cy="1786"/>
          </a:xfrm>
        </p:grpSpPr>
        <p:sp>
          <p:nvSpPr>
            <p:cNvPr id="74757" name="Oval 4"/>
            <p:cNvSpPr>
              <a:spLocks noChangeArrowheads="1"/>
            </p:cNvSpPr>
            <p:nvPr/>
          </p:nvSpPr>
          <p:spPr bwMode="auto">
            <a:xfrm>
              <a:off x="528" y="120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58" name="Text Box 5"/>
            <p:cNvSpPr txBox="1">
              <a:spLocks noChangeArrowheads="1"/>
            </p:cNvSpPr>
            <p:nvPr/>
          </p:nvSpPr>
          <p:spPr bwMode="auto">
            <a:xfrm>
              <a:off x="552" y="1185"/>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74759" name="Oval 6"/>
            <p:cNvSpPr>
              <a:spLocks noChangeArrowheads="1"/>
            </p:cNvSpPr>
            <p:nvPr/>
          </p:nvSpPr>
          <p:spPr bwMode="auto">
            <a:xfrm>
              <a:off x="1152" y="184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60" name="Text Box 7"/>
            <p:cNvSpPr txBox="1">
              <a:spLocks noChangeArrowheads="1"/>
            </p:cNvSpPr>
            <p:nvPr/>
          </p:nvSpPr>
          <p:spPr bwMode="auto">
            <a:xfrm>
              <a:off x="1179" y="182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74761" name="Oval 8"/>
            <p:cNvSpPr>
              <a:spLocks noChangeArrowheads="1"/>
            </p:cNvSpPr>
            <p:nvPr/>
          </p:nvSpPr>
          <p:spPr bwMode="auto">
            <a:xfrm>
              <a:off x="1341" y="5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62" name="Text Box 9"/>
            <p:cNvSpPr txBox="1">
              <a:spLocks noChangeArrowheads="1"/>
            </p:cNvSpPr>
            <p:nvPr/>
          </p:nvSpPr>
          <p:spPr bwMode="auto">
            <a:xfrm>
              <a:off x="1368" y="5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4763" name="Oval 10"/>
            <p:cNvSpPr>
              <a:spLocks noChangeArrowheads="1"/>
            </p:cNvSpPr>
            <p:nvPr/>
          </p:nvSpPr>
          <p:spPr bwMode="auto">
            <a:xfrm>
              <a:off x="1341" y="12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64" name="Text Box 11"/>
            <p:cNvSpPr txBox="1">
              <a:spLocks noChangeArrowheads="1"/>
            </p:cNvSpPr>
            <p:nvPr/>
          </p:nvSpPr>
          <p:spPr bwMode="auto">
            <a:xfrm>
              <a:off x="1368" y="12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4765" name="Oval 12"/>
            <p:cNvSpPr>
              <a:spLocks noChangeArrowheads="1"/>
            </p:cNvSpPr>
            <p:nvPr/>
          </p:nvSpPr>
          <p:spPr bwMode="auto">
            <a:xfrm>
              <a:off x="1917" y="184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66" name="Text Box 13"/>
            <p:cNvSpPr txBox="1">
              <a:spLocks noChangeArrowheads="1"/>
            </p:cNvSpPr>
            <p:nvPr/>
          </p:nvSpPr>
          <p:spPr bwMode="auto">
            <a:xfrm>
              <a:off x="1944" y="183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4767" name="Oval 14"/>
            <p:cNvSpPr>
              <a:spLocks noChangeArrowheads="1"/>
            </p:cNvSpPr>
            <p:nvPr/>
          </p:nvSpPr>
          <p:spPr bwMode="auto">
            <a:xfrm>
              <a:off x="3309" y="126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68" name="Text Box 15"/>
            <p:cNvSpPr txBox="1">
              <a:spLocks noChangeArrowheads="1"/>
            </p:cNvSpPr>
            <p:nvPr/>
          </p:nvSpPr>
          <p:spPr bwMode="auto">
            <a:xfrm>
              <a:off x="3336" y="124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4769" name="Oval 16"/>
            <p:cNvSpPr>
              <a:spLocks noChangeArrowheads="1"/>
            </p:cNvSpPr>
            <p:nvPr/>
          </p:nvSpPr>
          <p:spPr bwMode="auto">
            <a:xfrm>
              <a:off x="1965" y="97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70" name="Text Box 17"/>
            <p:cNvSpPr txBox="1">
              <a:spLocks noChangeArrowheads="1"/>
            </p:cNvSpPr>
            <p:nvPr/>
          </p:nvSpPr>
          <p:spPr bwMode="auto">
            <a:xfrm>
              <a:off x="1980" y="96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4771" name="Oval 18"/>
            <p:cNvSpPr>
              <a:spLocks noChangeArrowheads="1"/>
            </p:cNvSpPr>
            <p:nvPr/>
          </p:nvSpPr>
          <p:spPr bwMode="auto">
            <a:xfrm>
              <a:off x="2637" y="73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72" name="Text Box 19"/>
            <p:cNvSpPr txBox="1">
              <a:spLocks noChangeArrowheads="1"/>
            </p:cNvSpPr>
            <p:nvPr/>
          </p:nvSpPr>
          <p:spPr bwMode="auto">
            <a:xfrm>
              <a:off x="2652" y="72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4773" name="Oval 20"/>
            <p:cNvSpPr>
              <a:spLocks noChangeArrowheads="1"/>
            </p:cNvSpPr>
            <p:nvPr/>
          </p:nvSpPr>
          <p:spPr bwMode="auto">
            <a:xfrm>
              <a:off x="2637" y="156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774" name="Text Box 21"/>
            <p:cNvSpPr txBox="1">
              <a:spLocks noChangeArrowheads="1"/>
            </p:cNvSpPr>
            <p:nvPr/>
          </p:nvSpPr>
          <p:spPr bwMode="auto">
            <a:xfrm>
              <a:off x="2664" y="156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4775" name="Freeform 22"/>
            <p:cNvSpPr>
              <a:spLocks/>
            </p:cNvSpPr>
            <p:nvPr/>
          </p:nvSpPr>
          <p:spPr bwMode="auto">
            <a:xfrm>
              <a:off x="708" y="69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76" name="Freeform 23"/>
            <p:cNvSpPr>
              <a:spLocks/>
            </p:cNvSpPr>
            <p:nvPr/>
          </p:nvSpPr>
          <p:spPr bwMode="auto">
            <a:xfrm>
              <a:off x="756" y="133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77" name="Freeform 24"/>
            <p:cNvSpPr>
              <a:spLocks/>
            </p:cNvSpPr>
            <p:nvPr/>
          </p:nvSpPr>
          <p:spPr bwMode="auto">
            <a:xfrm>
              <a:off x="684" y="141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78" name="Freeform 25"/>
            <p:cNvSpPr>
              <a:spLocks/>
            </p:cNvSpPr>
            <p:nvPr/>
          </p:nvSpPr>
          <p:spPr bwMode="auto">
            <a:xfrm>
              <a:off x="1572" y="112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79" name="Freeform 26"/>
            <p:cNvSpPr>
              <a:spLocks/>
            </p:cNvSpPr>
            <p:nvPr/>
          </p:nvSpPr>
          <p:spPr bwMode="auto">
            <a:xfrm>
              <a:off x="2184" y="87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80" name="Freeform 27"/>
            <p:cNvSpPr>
              <a:spLocks/>
            </p:cNvSpPr>
            <p:nvPr/>
          </p:nvSpPr>
          <p:spPr bwMode="auto">
            <a:xfrm>
              <a:off x="2172" y="115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81" name="Freeform 28"/>
            <p:cNvSpPr>
              <a:spLocks/>
            </p:cNvSpPr>
            <p:nvPr/>
          </p:nvSpPr>
          <p:spPr bwMode="auto">
            <a:xfrm>
              <a:off x="1380" y="196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82" name="Freeform 29"/>
            <p:cNvSpPr>
              <a:spLocks/>
            </p:cNvSpPr>
            <p:nvPr/>
          </p:nvSpPr>
          <p:spPr bwMode="auto">
            <a:xfrm>
              <a:off x="2136" y="171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83" name="Text Box 30"/>
            <p:cNvSpPr txBox="1">
              <a:spLocks noChangeArrowheads="1"/>
            </p:cNvSpPr>
            <p:nvPr/>
          </p:nvSpPr>
          <p:spPr bwMode="auto">
            <a:xfrm>
              <a:off x="1488" y="2064"/>
              <a:ext cx="1152"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AOE</a:t>
              </a:r>
              <a:r>
                <a:rPr lang="zh-CN" altLang="en-US"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网的例子</a:t>
              </a:r>
            </a:p>
          </p:txBody>
        </p:sp>
        <p:sp>
          <p:nvSpPr>
            <p:cNvPr id="74784" name="Freeform 31"/>
            <p:cNvSpPr>
              <a:spLocks/>
            </p:cNvSpPr>
            <p:nvPr/>
          </p:nvSpPr>
          <p:spPr bwMode="auto">
            <a:xfrm>
              <a:off x="1560" y="70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85" name="Freeform 32"/>
            <p:cNvSpPr>
              <a:spLocks/>
            </p:cNvSpPr>
            <p:nvPr/>
          </p:nvSpPr>
          <p:spPr bwMode="auto">
            <a:xfrm>
              <a:off x="2868" y="90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86" name="Freeform 33"/>
            <p:cNvSpPr>
              <a:spLocks/>
            </p:cNvSpPr>
            <p:nvPr/>
          </p:nvSpPr>
          <p:spPr bwMode="auto">
            <a:xfrm>
              <a:off x="2856" y="142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787" name="Text Box 34"/>
            <p:cNvSpPr txBox="1">
              <a:spLocks noChangeArrowheads="1"/>
            </p:cNvSpPr>
            <p:nvPr/>
          </p:nvSpPr>
          <p:spPr bwMode="auto">
            <a:xfrm>
              <a:off x="300" y="1176"/>
              <a:ext cx="184"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4788" name="Text Box 35"/>
            <p:cNvSpPr txBox="1">
              <a:spLocks noChangeArrowheads="1"/>
            </p:cNvSpPr>
            <p:nvPr/>
          </p:nvSpPr>
          <p:spPr bwMode="auto">
            <a:xfrm>
              <a:off x="3588" y="123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74789" name="Text Box 36"/>
            <p:cNvSpPr txBox="1">
              <a:spLocks noChangeArrowheads="1"/>
            </p:cNvSpPr>
            <p:nvPr/>
          </p:nvSpPr>
          <p:spPr bwMode="auto">
            <a:xfrm>
              <a:off x="672" y="7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4790" name="Text Box 37"/>
            <p:cNvSpPr txBox="1">
              <a:spLocks noChangeArrowheads="1"/>
            </p:cNvSpPr>
            <p:nvPr/>
          </p:nvSpPr>
          <p:spPr bwMode="auto">
            <a:xfrm>
              <a:off x="768" y="109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4791" name="Text Box 38"/>
            <p:cNvSpPr txBox="1">
              <a:spLocks noChangeArrowheads="1"/>
            </p:cNvSpPr>
            <p:nvPr/>
          </p:nvSpPr>
          <p:spPr bwMode="auto">
            <a:xfrm>
              <a:off x="480" y="15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4792" name="Text Box 39"/>
            <p:cNvSpPr txBox="1">
              <a:spLocks noChangeArrowheads="1"/>
            </p:cNvSpPr>
            <p:nvPr/>
          </p:nvSpPr>
          <p:spPr bwMode="auto">
            <a:xfrm>
              <a:off x="1680" y="5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4793" name="Text Box 40"/>
            <p:cNvSpPr txBox="1">
              <a:spLocks noChangeArrowheads="1"/>
            </p:cNvSpPr>
            <p:nvPr/>
          </p:nvSpPr>
          <p:spPr bwMode="auto">
            <a:xfrm>
              <a:off x="1500" y="9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4794" name="Text Box 41"/>
            <p:cNvSpPr txBox="1">
              <a:spLocks noChangeArrowheads="1"/>
            </p:cNvSpPr>
            <p:nvPr/>
          </p:nvSpPr>
          <p:spPr bwMode="auto">
            <a:xfrm>
              <a:off x="1440" y="170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4795" name="Text Box 42"/>
            <p:cNvSpPr txBox="1">
              <a:spLocks noChangeArrowheads="1"/>
            </p:cNvSpPr>
            <p:nvPr/>
          </p:nvSpPr>
          <p:spPr bwMode="auto">
            <a:xfrm>
              <a:off x="2136" y="73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4796" name="Text Box 43"/>
            <p:cNvSpPr txBox="1">
              <a:spLocks noChangeArrowheads="1"/>
            </p:cNvSpPr>
            <p:nvPr/>
          </p:nvSpPr>
          <p:spPr bwMode="auto">
            <a:xfrm>
              <a:off x="2028" y="129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4797" name="Text Box 44"/>
            <p:cNvSpPr txBox="1">
              <a:spLocks noChangeArrowheads="1"/>
            </p:cNvSpPr>
            <p:nvPr/>
          </p:nvSpPr>
          <p:spPr bwMode="auto">
            <a:xfrm>
              <a:off x="2256" y="175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4798" name="Text Box 45"/>
            <p:cNvSpPr txBox="1">
              <a:spLocks noChangeArrowheads="1"/>
            </p:cNvSpPr>
            <p:nvPr/>
          </p:nvSpPr>
          <p:spPr bwMode="auto">
            <a:xfrm>
              <a:off x="2976" y="84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4799" name="Text Box 46"/>
            <p:cNvSpPr txBox="1">
              <a:spLocks noChangeArrowheads="1"/>
            </p:cNvSpPr>
            <p:nvPr/>
          </p:nvSpPr>
          <p:spPr bwMode="auto">
            <a:xfrm>
              <a:off x="2976" y="147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4800" name="Oval 47"/>
            <p:cNvSpPr>
              <a:spLocks noChangeArrowheads="1"/>
            </p:cNvSpPr>
            <p:nvPr/>
          </p:nvSpPr>
          <p:spPr bwMode="auto">
            <a:xfrm>
              <a:off x="3825" y="178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801" name="Text Box 48"/>
            <p:cNvSpPr txBox="1">
              <a:spLocks noChangeArrowheads="1"/>
            </p:cNvSpPr>
            <p:nvPr/>
          </p:nvSpPr>
          <p:spPr bwMode="auto">
            <a:xfrm>
              <a:off x="3864" y="176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1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802" name="Oval 49"/>
            <p:cNvSpPr>
              <a:spLocks noChangeArrowheads="1"/>
            </p:cNvSpPr>
            <p:nvPr/>
          </p:nvSpPr>
          <p:spPr bwMode="auto">
            <a:xfrm>
              <a:off x="4929" y="178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4803" name="Text Box 50"/>
            <p:cNvSpPr txBox="1">
              <a:spLocks noChangeArrowheads="1"/>
            </p:cNvSpPr>
            <p:nvPr/>
          </p:nvSpPr>
          <p:spPr bwMode="auto">
            <a:xfrm>
              <a:off x="4956" y="1752"/>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74804" name="Line 51"/>
            <p:cNvSpPr>
              <a:spLocks noChangeShapeType="1"/>
            </p:cNvSpPr>
            <p:nvPr/>
          </p:nvSpPr>
          <p:spPr bwMode="auto">
            <a:xfrm>
              <a:off x="4068" y="1884"/>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805" name="Text Box 52"/>
            <p:cNvSpPr txBox="1">
              <a:spLocks noChangeArrowheads="1"/>
            </p:cNvSpPr>
            <p:nvPr/>
          </p:nvSpPr>
          <p:spPr bwMode="auto">
            <a:xfrm>
              <a:off x="4128" y="1620"/>
              <a:ext cx="1104"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=w(i,j)</a:t>
              </a:r>
            </a:p>
          </p:txBody>
        </p:sp>
        <p:sp>
          <p:nvSpPr>
            <p:cNvPr id="74806" name="Text Box 53"/>
            <p:cNvSpPr txBox="1">
              <a:spLocks noChangeArrowheads="1"/>
            </p:cNvSpPr>
            <p:nvPr/>
          </p:nvSpPr>
          <p:spPr bwMode="auto">
            <a:xfrm>
              <a:off x="3696" y="2064"/>
              <a:ext cx="1728"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zh-CN" altLang="en-US"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边</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(i,j)</a:t>
              </a:r>
              <a:r>
                <a:rPr lang="zh-CN"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的权值</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w(i,j)</a:t>
              </a:r>
            </a:p>
          </p:txBody>
        </p:sp>
      </p:grpSp>
      <p:sp>
        <p:nvSpPr>
          <p:cNvPr id="74756" name="Text Box 54"/>
          <p:cNvSpPr txBox="1">
            <a:spLocks noChangeArrowheads="1"/>
          </p:cNvSpPr>
          <p:nvPr/>
        </p:nvSpPr>
        <p:spPr bwMode="auto">
          <a:xfrm>
            <a:off x="367392" y="4164014"/>
            <a:ext cx="11495315" cy="224676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 </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整个工程的起点</a:t>
            </a:r>
            <a:r>
              <a:rPr lang="en-US" altLang="zh-CN" sz="2800" u="none" dirty="0">
                <a:solidFill>
                  <a:schemeClr val="tx1"/>
                </a:solidFill>
                <a:latin typeface="Times New Roman" panose="02020603050405020304" pitchFamily="18" charset="0"/>
                <a:cs typeface="Times New Roman" panose="02020603050405020304" pitchFamily="18" charset="0"/>
              </a:rPr>
              <a:t>(</a:t>
            </a:r>
            <a:r>
              <a:rPr lang="zh-CN" altLang="en-US" sz="2800" u="none" dirty="0">
                <a:solidFill>
                  <a:schemeClr val="tx1"/>
                </a:solidFill>
                <a:latin typeface="Times New Roman" panose="02020603050405020304" pitchFamily="18" charset="0"/>
                <a:cs typeface="Times New Roman" panose="02020603050405020304" pitchFamily="18" charset="0"/>
              </a:rPr>
              <a:t>源点</a:t>
            </a:r>
            <a:r>
              <a:rPr lang="en-US" altLang="zh-CN" sz="2800" u="none" dirty="0">
                <a:solidFill>
                  <a:schemeClr val="tx1"/>
                </a:solidFill>
                <a:latin typeface="Times New Roman" panose="02020603050405020304" pitchFamily="18" charset="0"/>
                <a:cs typeface="Times New Roman" panose="02020603050405020304" pitchFamily="18" charset="0"/>
              </a:rPr>
              <a:t>)</a:t>
            </a:r>
            <a:r>
              <a:rPr lang="zh-CN" altLang="zh-CN" sz="2800" u="none" dirty="0">
                <a:solidFill>
                  <a:schemeClr val="tx1"/>
                </a:solidFill>
                <a:latin typeface="Times New Roman" panose="02020603050405020304" pitchFamily="18" charset="0"/>
                <a:cs typeface="Times New Roman" panose="02020603050405020304" pitchFamily="18" charset="0"/>
              </a:rPr>
              <a:t> </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 </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整个工程的终点</a:t>
            </a:r>
            <a:r>
              <a:rPr lang="en-US" altLang="zh-CN" sz="2800" u="none" dirty="0">
                <a:solidFill>
                  <a:schemeClr val="tx1"/>
                </a:solidFill>
                <a:latin typeface="Times New Roman" panose="02020603050405020304" pitchFamily="18" charset="0"/>
                <a:cs typeface="Times New Roman" panose="02020603050405020304" pitchFamily="18" charset="0"/>
              </a:rPr>
              <a:t>(</a:t>
            </a:r>
            <a:r>
              <a:rPr lang="zh-CN" altLang="en-US" sz="2800" u="none" dirty="0">
                <a:solidFill>
                  <a:schemeClr val="tx1"/>
                </a:solidFill>
                <a:latin typeface="Times New Roman" panose="02020603050405020304" pitchFamily="18" charset="0"/>
                <a:cs typeface="Times New Roman" panose="02020603050405020304" pitchFamily="18" charset="0"/>
              </a:rPr>
              <a:t>汇点</a:t>
            </a:r>
            <a:r>
              <a:rPr lang="en-US" altLang="zh-CN" sz="2800" u="none" dirty="0">
                <a:solidFill>
                  <a:schemeClr val="tx1"/>
                </a:solidFill>
                <a:latin typeface="Times New Roman" panose="02020603050405020304" pitchFamily="18" charset="0"/>
                <a:cs typeface="Times New Roman" panose="02020603050405020304" pitchFamily="18" charset="0"/>
              </a:rPr>
              <a:t>) </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表示活动</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已经完成，</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可以开始。</a:t>
            </a:r>
          </a:p>
          <a:p>
            <a:pPr algn="l" eaLnBrk="1" hangingPunct="1"/>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表示活动</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持续的时间是</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天</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整个工程只有</a:t>
            </a:r>
            <a:r>
              <a:rPr lang="zh-CN" altLang="en-US" sz="2800" u="none"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一个开始点</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AOE</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就只有一个入度为</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的顶点</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源点</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整个工程只有</a:t>
            </a:r>
            <a:r>
              <a:rPr lang="zh-CN" altLang="en-US" sz="2800" u="none"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一个完成点</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AOE</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就只有一个出度为</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的顶点</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汇点</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60120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74862" y="1679882"/>
            <a:ext cx="1084227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lnSpc>
                <a:spcPct val="120000"/>
              </a:lnSpc>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整个工程至少需要多少时间；</a:t>
            </a:r>
          </a:p>
          <a:p>
            <a:pPr algn="just">
              <a:lnSpc>
                <a:spcPct val="120000"/>
              </a:lnSpc>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哪些活动是影响工程进度的关键。</a:t>
            </a:r>
          </a:p>
          <a:p>
            <a:pPr algn="just">
              <a:lnSpc>
                <a:spcPct val="120000"/>
              </a:lnSpc>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grpSp>
        <p:nvGrpSpPr>
          <p:cNvPr id="75779" name="Group 3"/>
          <p:cNvGrpSpPr>
            <a:grpSpLocks/>
          </p:cNvGrpSpPr>
          <p:nvPr/>
        </p:nvGrpSpPr>
        <p:grpSpPr bwMode="auto">
          <a:xfrm>
            <a:off x="2488323" y="3286101"/>
            <a:ext cx="7215354" cy="3066761"/>
            <a:chOff x="192" y="2208"/>
            <a:chExt cx="3624" cy="1539"/>
          </a:xfrm>
        </p:grpSpPr>
        <p:sp>
          <p:nvSpPr>
            <p:cNvPr id="75782"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83" name="Text Box 5"/>
            <p:cNvSpPr txBox="1">
              <a:spLocks noChangeArrowheads="1"/>
            </p:cNvSpPr>
            <p:nvPr/>
          </p:nvSpPr>
          <p:spPr bwMode="auto">
            <a:xfrm>
              <a:off x="444" y="2865"/>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75784"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85" name="Text Box 7"/>
            <p:cNvSpPr txBox="1">
              <a:spLocks noChangeArrowheads="1"/>
            </p:cNvSpPr>
            <p:nvPr/>
          </p:nvSpPr>
          <p:spPr bwMode="auto">
            <a:xfrm>
              <a:off x="1071" y="3504"/>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75786"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87" name="Text Box 9"/>
            <p:cNvSpPr txBox="1">
              <a:spLocks noChangeArrowheads="1"/>
            </p:cNvSpPr>
            <p:nvPr/>
          </p:nvSpPr>
          <p:spPr bwMode="auto">
            <a:xfrm>
              <a:off x="1260" y="2208"/>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788"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89" name="Text Box 11"/>
            <p:cNvSpPr txBox="1">
              <a:spLocks noChangeArrowheads="1"/>
            </p:cNvSpPr>
            <p:nvPr/>
          </p:nvSpPr>
          <p:spPr bwMode="auto">
            <a:xfrm>
              <a:off x="1260" y="2880"/>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790"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91" name="Text Box 13"/>
            <p:cNvSpPr txBox="1">
              <a:spLocks noChangeArrowheads="1"/>
            </p:cNvSpPr>
            <p:nvPr/>
          </p:nvSpPr>
          <p:spPr bwMode="auto">
            <a:xfrm>
              <a:off x="1836" y="3516"/>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792"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93" name="Text Box 15"/>
            <p:cNvSpPr txBox="1">
              <a:spLocks noChangeArrowheads="1"/>
            </p:cNvSpPr>
            <p:nvPr/>
          </p:nvSpPr>
          <p:spPr bwMode="auto">
            <a:xfrm>
              <a:off x="3228" y="2928"/>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794"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95" name="Text Box 17"/>
            <p:cNvSpPr txBox="1">
              <a:spLocks noChangeArrowheads="1"/>
            </p:cNvSpPr>
            <p:nvPr/>
          </p:nvSpPr>
          <p:spPr bwMode="auto">
            <a:xfrm>
              <a:off x="1872" y="2640"/>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796"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97" name="Text Box 19"/>
            <p:cNvSpPr txBox="1">
              <a:spLocks noChangeArrowheads="1"/>
            </p:cNvSpPr>
            <p:nvPr/>
          </p:nvSpPr>
          <p:spPr bwMode="auto">
            <a:xfrm>
              <a:off x="2544" y="2400"/>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798"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75799" name="Text Box 21"/>
            <p:cNvSpPr txBox="1">
              <a:spLocks noChangeArrowheads="1"/>
            </p:cNvSpPr>
            <p:nvPr/>
          </p:nvSpPr>
          <p:spPr bwMode="auto">
            <a:xfrm>
              <a:off x="2556" y="3243"/>
              <a:ext cx="288" cy="2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5800"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1"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2"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3"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4"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5"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6"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7"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8"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09"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10"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5811" name="Text Box 33"/>
            <p:cNvSpPr txBox="1">
              <a:spLocks noChangeArrowheads="1"/>
            </p:cNvSpPr>
            <p:nvPr/>
          </p:nvSpPr>
          <p:spPr bwMode="auto">
            <a:xfrm>
              <a:off x="192" y="2856"/>
              <a:ext cx="176"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5812" name="Text Box 34"/>
            <p:cNvSpPr txBox="1">
              <a:spLocks noChangeArrowheads="1"/>
            </p:cNvSpPr>
            <p:nvPr/>
          </p:nvSpPr>
          <p:spPr bwMode="auto">
            <a:xfrm>
              <a:off x="3480" y="2916"/>
              <a:ext cx="336"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75813" name="Text Box 35"/>
            <p:cNvSpPr txBox="1">
              <a:spLocks noChangeArrowheads="1"/>
            </p:cNvSpPr>
            <p:nvPr/>
          </p:nvSpPr>
          <p:spPr bwMode="auto">
            <a:xfrm>
              <a:off x="564" y="2436"/>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814" name="Text Box 36"/>
            <p:cNvSpPr txBox="1">
              <a:spLocks noChangeArrowheads="1"/>
            </p:cNvSpPr>
            <p:nvPr/>
          </p:nvSpPr>
          <p:spPr bwMode="auto">
            <a:xfrm>
              <a:off x="660" y="2772"/>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15" name="Text Box 37"/>
            <p:cNvSpPr txBox="1">
              <a:spLocks noChangeArrowheads="1"/>
            </p:cNvSpPr>
            <p:nvPr/>
          </p:nvSpPr>
          <p:spPr bwMode="auto">
            <a:xfrm>
              <a:off x="372" y="3252"/>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816" name="Text Box 38"/>
            <p:cNvSpPr txBox="1">
              <a:spLocks noChangeArrowheads="1"/>
            </p:cNvSpPr>
            <p:nvPr/>
          </p:nvSpPr>
          <p:spPr bwMode="auto">
            <a:xfrm>
              <a:off x="1572" y="2256"/>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7" name="Text Box 39"/>
            <p:cNvSpPr txBox="1">
              <a:spLocks noChangeArrowheads="1"/>
            </p:cNvSpPr>
            <p:nvPr/>
          </p:nvSpPr>
          <p:spPr bwMode="auto">
            <a:xfrm>
              <a:off x="1392" y="2664"/>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8" name="Text Box 40"/>
            <p:cNvSpPr txBox="1">
              <a:spLocks noChangeArrowheads="1"/>
            </p:cNvSpPr>
            <p:nvPr/>
          </p:nvSpPr>
          <p:spPr bwMode="auto">
            <a:xfrm>
              <a:off x="1332" y="3384"/>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19" name="Text Box 41"/>
            <p:cNvSpPr txBox="1">
              <a:spLocks noChangeArrowheads="1"/>
            </p:cNvSpPr>
            <p:nvPr/>
          </p:nvSpPr>
          <p:spPr bwMode="auto">
            <a:xfrm>
              <a:off x="2028" y="2412"/>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5820" name="Text Box 42"/>
            <p:cNvSpPr txBox="1">
              <a:spLocks noChangeArrowheads="1"/>
            </p:cNvSpPr>
            <p:nvPr/>
          </p:nvSpPr>
          <p:spPr bwMode="auto">
            <a:xfrm>
              <a:off x="1920" y="2976"/>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821" name="Text Box 43"/>
            <p:cNvSpPr txBox="1">
              <a:spLocks noChangeArrowheads="1"/>
            </p:cNvSpPr>
            <p:nvPr/>
          </p:nvSpPr>
          <p:spPr bwMode="auto">
            <a:xfrm>
              <a:off x="2148" y="3434"/>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22" name="Text Box 44"/>
            <p:cNvSpPr txBox="1">
              <a:spLocks noChangeArrowheads="1"/>
            </p:cNvSpPr>
            <p:nvPr/>
          </p:nvSpPr>
          <p:spPr bwMode="auto">
            <a:xfrm>
              <a:off x="2868" y="2522"/>
              <a:ext cx="432"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23" name="Text Box 45"/>
            <p:cNvSpPr txBox="1">
              <a:spLocks noChangeArrowheads="1"/>
            </p:cNvSpPr>
            <p:nvPr/>
          </p:nvSpPr>
          <p:spPr bwMode="auto">
            <a:xfrm>
              <a:off x="2868" y="3156"/>
              <a:ext cx="576" cy="2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48" name="标题 1"/>
          <p:cNvSpPr txBox="1">
            <a:spLocks/>
          </p:cNvSpPr>
          <p:nvPr/>
        </p:nvSpPr>
        <p:spPr>
          <a:xfrm>
            <a:off x="646111" y="452718"/>
            <a:ext cx="1090858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关键路径与关键活动</a:t>
            </a:r>
          </a:p>
        </p:txBody>
      </p:sp>
    </p:spTree>
    <p:extLst>
      <p:ext uri="{BB962C8B-B14F-4D97-AF65-F5344CB8AC3E}">
        <p14:creationId xmlns:p14="http://schemas.microsoft.com/office/powerpoint/2010/main" val="368767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69911" y="1075746"/>
            <a:ext cx="10842276"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lnSpc>
                <a:spcPct val="120000"/>
              </a:lnSpc>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完成工程所需的最短时间是从开始顶点到完成顶点的最长路径的长度（各边的权值之和）， 这条最长路径称为</a:t>
            </a:r>
            <a:r>
              <a:rPr lang="zh-CN" altLang="en-US" sz="2800" u="none" dirty="0">
                <a:solidFill>
                  <a:srgbClr val="FFFF00"/>
                </a:solidFill>
                <a:latin typeface="Times New Roman" panose="02020603050405020304" pitchFamily="18" charset="0"/>
                <a:cs typeface="Times New Roman" panose="02020603050405020304" pitchFamily="18" charset="0"/>
              </a:rPr>
              <a:t>关键路径</a:t>
            </a:r>
            <a:r>
              <a:rPr lang="zh-CN" altLang="en-US" sz="2800" u="none" dirty="0">
                <a:solidFill>
                  <a:schemeClr val="tx1"/>
                </a:solidFill>
                <a:latin typeface="Times New Roman" panose="02020603050405020304" pitchFamily="18" charset="0"/>
                <a:cs typeface="Times New Roman" panose="02020603050405020304" pitchFamily="18" charset="0"/>
              </a:rPr>
              <a:t>。</a:t>
            </a: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pP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关键活动</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：关键路径上的活动，对整个工程的最短完成时间有影响，如果它不能按期完成就会影响整个工程。 </a:t>
            </a:r>
          </a:p>
        </p:txBody>
      </p:sp>
      <p:grpSp>
        <p:nvGrpSpPr>
          <p:cNvPr id="75779" name="Group 3"/>
          <p:cNvGrpSpPr>
            <a:grpSpLocks/>
          </p:cNvGrpSpPr>
          <p:nvPr/>
        </p:nvGrpSpPr>
        <p:grpSpPr bwMode="auto">
          <a:xfrm>
            <a:off x="266700" y="3749447"/>
            <a:ext cx="5753100" cy="2443162"/>
            <a:chOff x="192" y="2208"/>
            <a:chExt cx="3624" cy="1539"/>
          </a:xfrm>
        </p:grpSpPr>
        <p:sp>
          <p:nvSpPr>
            <p:cNvPr id="75782"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3"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75784"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5"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75786"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7"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788"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9"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790"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1"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792"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3"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794"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5"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796"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7"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798"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9"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5800"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1"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2"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3"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4"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5"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6"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7"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8"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9"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0"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1"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5812"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75813"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814"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15"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816"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7"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8"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19"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5820"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821"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22"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23"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48" name="标题 1"/>
          <p:cNvSpPr txBox="1">
            <a:spLocks/>
          </p:cNvSpPr>
          <p:nvPr/>
        </p:nvSpPr>
        <p:spPr>
          <a:xfrm>
            <a:off x="646111" y="452718"/>
            <a:ext cx="1090858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关键路径与关键活动</a:t>
            </a:r>
          </a:p>
        </p:txBody>
      </p:sp>
      <p:sp>
        <p:nvSpPr>
          <p:cNvPr id="2" name="任意多边形 1"/>
          <p:cNvSpPr/>
          <p:nvPr/>
        </p:nvSpPr>
        <p:spPr>
          <a:xfrm>
            <a:off x="1033153" y="4404683"/>
            <a:ext cx="3942608" cy="804242"/>
          </a:xfrm>
          <a:custGeom>
            <a:avLst/>
            <a:gdLst>
              <a:gd name="connsiteX0" fmla="*/ 0 w 3942608"/>
              <a:gd name="connsiteY0" fmla="*/ 725457 h 804242"/>
              <a:gd name="connsiteX1" fmla="*/ 1163782 w 3942608"/>
              <a:gd name="connsiteY1" fmla="*/ 784834 h 804242"/>
              <a:gd name="connsiteX2" fmla="*/ 2030681 w 3942608"/>
              <a:gd name="connsiteY2" fmla="*/ 428574 h 804242"/>
              <a:gd name="connsiteX3" fmla="*/ 3123211 w 3942608"/>
              <a:gd name="connsiteY3" fmla="*/ 1062 h 804242"/>
              <a:gd name="connsiteX4" fmla="*/ 3942608 w 3942608"/>
              <a:gd name="connsiteY4" fmla="*/ 559203 h 804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2608" h="804242">
                <a:moveTo>
                  <a:pt x="0" y="725457"/>
                </a:moveTo>
                <a:cubicBezTo>
                  <a:pt x="412667" y="779885"/>
                  <a:pt x="825335" y="834314"/>
                  <a:pt x="1163782" y="784834"/>
                </a:cubicBezTo>
                <a:cubicBezTo>
                  <a:pt x="1502229" y="735354"/>
                  <a:pt x="2030681" y="428574"/>
                  <a:pt x="2030681" y="428574"/>
                </a:cubicBezTo>
                <a:cubicBezTo>
                  <a:pt x="2357252" y="297945"/>
                  <a:pt x="2804557" y="-20710"/>
                  <a:pt x="3123211" y="1062"/>
                </a:cubicBezTo>
                <a:cubicBezTo>
                  <a:pt x="3441866" y="22833"/>
                  <a:pt x="3692237" y="291018"/>
                  <a:pt x="3942608" y="559203"/>
                </a:cubicBezTo>
              </a:path>
            </a:pathLst>
          </a:custGeom>
          <a:noFill/>
          <a:ln w="31750">
            <a:solidFill>
              <a:srgbClr val="00B0F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90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69911" y="1075746"/>
            <a:ext cx="10842276"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lnSpc>
                <a:spcPct val="120000"/>
              </a:lnSpc>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完成工程所需的最短时间是从开始顶点到完成顶点的最长路径的长度（各边的权值之和）， 这条最长路径称为</a:t>
            </a:r>
            <a:r>
              <a:rPr lang="zh-CN" altLang="en-US" sz="2800" u="none" dirty="0">
                <a:solidFill>
                  <a:srgbClr val="FFFF00"/>
                </a:solidFill>
                <a:latin typeface="Times New Roman" panose="02020603050405020304" pitchFamily="18" charset="0"/>
                <a:cs typeface="Times New Roman" panose="02020603050405020304" pitchFamily="18" charset="0"/>
              </a:rPr>
              <a:t>关键路径</a:t>
            </a:r>
            <a:r>
              <a:rPr lang="zh-CN" altLang="en-US" sz="2800" u="none" dirty="0">
                <a:solidFill>
                  <a:schemeClr val="tx1"/>
                </a:solidFill>
                <a:latin typeface="Times New Roman" panose="02020603050405020304" pitchFamily="18" charset="0"/>
                <a:cs typeface="Times New Roman" panose="02020603050405020304" pitchFamily="18" charset="0"/>
              </a:rPr>
              <a:t>。</a:t>
            </a: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pP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关键活动</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：关键路径上的活动，对整个工程的最短完成时间有影响，如果它不能按期完成就会影响整个工程。 </a:t>
            </a:r>
          </a:p>
        </p:txBody>
      </p:sp>
      <p:grpSp>
        <p:nvGrpSpPr>
          <p:cNvPr id="75779" name="Group 3"/>
          <p:cNvGrpSpPr>
            <a:grpSpLocks/>
          </p:cNvGrpSpPr>
          <p:nvPr/>
        </p:nvGrpSpPr>
        <p:grpSpPr bwMode="auto">
          <a:xfrm>
            <a:off x="266700" y="3749447"/>
            <a:ext cx="5753100" cy="2443162"/>
            <a:chOff x="192" y="2208"/>
            <a:chExt cx="3624" cy="1539"/>
          </a:xfrm>
        </p:grpSpPr>
        <p:sp>
          <p:nvSpPr>
            <p:cNvPr id="75782"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3"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75784"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5"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75786"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7"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788"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9"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790"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1"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792"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3"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794"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5"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796"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7"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798"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9"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5800"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1"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2"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3"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4"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5"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6"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7"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8"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9"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0"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1"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5812"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75813"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814"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15"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816"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7"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8"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19"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5820"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821"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22"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23"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48" name="标题 1"/>
          <p:cNvSpPr txBox="1">
            <a:spLocks/>
          </p:cNvSpPr>
          <p:nvPr/>
        </p:nvSpPr>
        <p:spPr>
          <a:xfrm>
            <a:off x="646111" y="452718"/>
            <a:ext cx="1090858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关键路径与关键活动</a:t>
            </a:r>
          </a:p>
        </p:txBody>
      </p:sp>
      <p:sp>
        <p:nvSpPr>
          <p:cNvPr id="3" name="任意多边形 2"/>
          <p:cNvSpPr/>
          <p:nvPr/>
        </p:nvSpPr>
        <p:spPr>
          <a:xfrm>
            <a:off x="914400" y="4395553"/>
            <a:ext cx="3978234" cy="859553"/>
          </a:xfrm>
          <a:custGeom>
            <a:avLst/>
            <a:gdLst>
              <a:gd name="connsiteX0" fmla="*/ 0 w 3978234"/>
              <a:gd name="connsiteY0" fmla="*/ 532707 h 859553"/>
              <a:gd name="connsiteX1" fmla="*/ 1187532 w 3978234"/>
              <a:gd name="connsiteY1" fmla="*/ 366452 h 859553"/>
              <a:gd name="connsiteX2" fmla="*/ 2078182 w 3978234"/>
              <a:gd name="connsiteY2" fmla="*/ 10192 h 859553"/>
              <a:gd name="connsiteX3" fmla="*/ 3075709 w 3978234"/>
              <a:gd name="connsiteY3" fmla="*/ 805839 h 859553"/>
              <a:gd name="connsiteX4" fmla="*/ 3978234 w 3978234"/>
              <a:gd name="connsiteY4" fmla="*/ 722712 h 859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8234" h="859553">
                <a:moveTo>
                  <a:pt x="0" y="532707"/>
                </a:moveTo>
                <a:cubicBezTo>
                  <a:pt x="420584" y="493122"/>
                  <a:pt x="841168" y="453538"/>
                  <a:pt x="1187532" y="366452"/>
                </a:cubicBezTo>
                <a:cubicBezTo>
                  <a:pt x="1533896" y="279366"/>
                  <a:pt x="1763486" y="-63039"/>
                  <a:pt x="2078182" y="10192"/>
                </a:cubicBezTo>
                <a:cubicBezTo>
                  <a:pt x="2392878" y="83423"/>
                  <a:pt x="2759034" y="687086"/>
                  <a:pt x="3075709" y="805839"/>
                </a:cubicBezTo>
                <a:cubicBezTo>
                  <a:pt x="3392384" y="924592"/>
                  <a:pt x="3685309" y="823652"/>
                  <a:pt x="3978234" y="722712"/>
                </a:cubicBezTo>
              </a:path>
            </a:pathLst>
          </a:custGeom>
          <a:noFill/>
          <a:ln w="31750">
            <a:solidFill>
              <a:srgbClr val="00B0F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123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69911" y="1075746"/>
            <a:ext cx="10842276"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lnSpc>
                <a:spcPct val="120000"/>
              </a:lnSpc>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完成工程所需的最短时间是从开始顶点到完成顶点的最长路径的长度（各边的权值之和）， 这条最长路径称为</a:t>
            </a:r>
            <a:r>
              <a:rPr lang="zh-CN" altLang="en-US" sz="2800" u="none" dirty="0">
                <a:solidFill>
                  <a:srgbClr val="FFFF00"/>
                </a:solidFill>
                <a:latin typeface="Times New Roman" panose="02020603050405020304" pitchFamily="18" charset="0"/>
                <a:cs typeface="Times New Roman" panose="02020603050405020304" pitchFamily="18" charset="0"/>
              </a:rPr>
              <a:t>关键路径</a:t>
            </a:r>
            <a:r>
              <a:rPr lang="zh-CN" altLang="en-US" sz="2800" u="none" dirty="0">
                <a:solidFill>
                  <a:schemeClr val="tx1"/>
                </a:solidFill>
                <a:latin typeface="Times New Roman" panose="02020603050405020304" pitchFamily="18" charset="0"/>
                <a:cs typeface="Times New Roman" panose="02020603050405020304" pitchFamily="18" charset="0"/>
              </a:rPr>
              <a:t>。</a:t>
            </a: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pP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关键活动</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：关键路径上的活动，对整个工程的最短完成时间有影响，如果它不能按期完成就会影响整个工程。 </a:t>
            </a:r>
          </a:p>
        </p:txBody>
      </p:sp>
      <p:grpSp>
        <p:nvGrpSpPr>
          <p:cNvPr id="75779" name="Group 3"/>
          <p:cNvGrpSpPr>
            <a:grpSpLocks/>
          </p:cNvGrpSpPr>
          <p:nvPr/>
        </p:nvGrpSpPr>
        <p:grpSpPr bwMode="auto">
          <a:xfrm>
            <a:off x="266700" y="3749447"/>
            <a:ext cx="5753100" cy="2443162"/>
            <a:chOff x="192" y="2208"/>
            <a:chExt cx="3624" cy="1539"/>
          </a:xfrm>
        </p:grpSpPr>
        <p:sp>
          <p:nvSpPr>
            <p:cNvPr id="75782"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3"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75784"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5"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75786"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7"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788"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9"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790"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1"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792"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3"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794"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5"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796"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7"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798"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9"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5800"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1"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2"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3"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4"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5"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6"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7"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8"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9"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0"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1"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5812"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75813"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814"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15"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816"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7"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8"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19"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5820"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821"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22"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23"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48" name="标题 1"/>
          <p:cNvSpPr txBox="1">
            <a:spLocks/>
          </p:cNvSpPr>
          <p:nvPr/>
        </p:nvSpPr>
        <p:spPr>
          <a:xfrm>
            <a:off x="646111" y="452718"/>
            <a:ext cx="1090858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关键路径与关键活动</a:t>
            </a:r>
          </a:p>
        </p:txBody>
      </p:sp>
      <p:sp>
        <p:nvSpPr>
          <p:cNvPr id="2" name="任意多边形 1"/>
          <p:cNvSpPr/>
          <p:nvPr/>
        </p:nvSpPr>
        <p:spPr>
          <a:xfrm>
            <a:off x="760021" y="3679791"/>
            <a:ext cx="4536374" cy="1129715"/>
          </a:xfrm>
          <a:custGeom>
            <a:avLst/>
            <a:gdLst>
              <a:gd name="connsiteX0" fmla="*/ 0 w 4536374"/>
              <a:gd name="connsiteY0" fmla="*/ 975336 h 1129715"/>
              <a:gd name="connsiteX1" fmla="*/ 1330036 w 4536374"/>
              <a:gd name="connsiteY1" fmla="*/ 1560 h 1129715"/>
              <a:gd name="connsiteX2" fmla="*/ 2481943 w 4536374"/>
              <a:gd name="connsiteY2" fmla="*/ 737830 h 1129715"/>
              <a:gd name="connsiteX3" fmla="*/ 3348841 w 4536374"/>
              <a:gd name="connsiteY3" fmla="*/ 298443 h 1129715"/>
              <a:gd name="connsiteX4" fmla="*/ 4536374 w 4536374"/>
              <a:gd name="connsiteY4" fmla="*/ 1129715 h 1129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6374" h="1129715">
                <a:moveTo>
                  <a:pt x="0" y="975336"/>
                </a:moveTo>
                <a:cubicBezTo>
                  <a:pt x="458189" y="508240"/>
                  <a:pt x="916379" y="41144"/>
                  <a:pt x="1330036" y="1560"/>
                </a:cubicBezTo>
                <a:cubicBezTo>
                  <a:pt x="1743693" y="-38024"/>
                  <a:pt x="2145476" y="688350"/>
                  <a:pt x="2481943" y="737830"/>
                </a:cubicBezTo>
                <a:cubicBezTo>
                  <a:pt x="2818410" y="787310"/>
                  <a:pt x="3006436" y="233129"/>
                  <a:pt x="3348841" y="298443"/>
                </a:cubicBezTo>
                <a:cubicBezTo>
                  <a:pt x="3691246" y="363757"/>
                  <a:pt x="4113810" y="746736"/>
                  <a:pt x="4536374" y="1129715"/>
                </a:cubicBezTo>
              </a:path>
            </a:pathLst>
          </a:custGeom>
          <a:noFill/>
          <a:ln w="31750">
            <a:solidFill>
              <a:srgbClr val="00B0F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373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69911" y="1075746"/>
            <a:ext cx="10842276"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just">
              <a:lnSpc>
                <a:spcPct val="120000"/>
              </a:lnSpc>
            </a:pP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完成工程所需的最短时间是从开始顶点到完成顶点的最长路径的长度（各边的权值之和）， 这条最长路径称为</a:t>
            </a:r>
            <a:r>
              <a:rPr lang="zh-CN" altLang="en-US" sz="2800" u="none" dirty="0">
                <a:solidFill>
                  <a:srgbClr val="FFFF00"/>
                </a:solidFill>
                <a:latin typeface="Times New Roman" panose="02020603050405020304" pitchFamily="18" charset="0"/>
                <a:cs typeface="Times New Roman" panose="02020603050405020304" pitchFamily="18" charset="0"/>
              </a:rPr>
              <a:t>关键路径</a:t>
            </a:r>
            <a:r>
              <a:rPr lang="zh-CN" altLang="en-US" sz="2800" u="none" dirty="0">
                <a:solidFill>
                  <a:schemeClr val="tx1"/>
                </a:solidFill>
                <a:latin typeface="Times New Roman" panose="02020603050405020304" pitchFamily="18" charset="0"/>
                <a:cs typeface="Times New Roman" panose="02020603050405020304" pitchFamily="18" charset="0"/>
              </a:rPr>
              <a:t>。</a:t>
            </a:r>
            <a:endPar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pPr>
            <a:r>
              <a:rPr lang="zh-CN" altLang="en-US" sz="2800" u="none"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关键活动</a:t>
            </a:r>
            <a:r>
              <a:rPr lang="zh-CN" altLang="en-US" sz="28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：关键路径上的活动，对整个工程的最短完成时间有影响，如果它不能按期完成就会影响整个工程。 </a:t>
            </a:r>
          </a:p>
        </p:txBody>
      </p:sp>
      <p:grpSp>
        <p:nvGrpSpPr>
          <p:cNvPr id="75779" name="Group 3"/>
          <p:cNvGrpSpPr>
            <a:grpSpLocks/>
          </p:cNvGrpSpPr>
          <p:nvPr/>
        </p:nvGrpSpPr>
        <p:grpSpPr bwMode="auto">
          <a:xfrm>
            <a:off x="266700" y="3749447"/>
            <a:ext cx="5753100" cy="2443162"/>
            <a:chOff x="192" y="2208"/>
            <a:chExt cx="3624" cy="1539"/>
          </a:xfrm>
        </p:grpSpPr>
        <p:sp>
          <p:nvSpPr>
            <p:cNvPr id="75782" name="Oval 4"/>
            <p:cNvSpPr>
              <a:spLocks noChangeArrowheads="1"/>
            </p:cNvSpPr>
            <p:nvPr/>
          </p:nvSpPr>
          <p:spPr bwMode="auto">
            <a:xfrm>
              <a:off x="420" y="2881"/>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3" name="Text Box 5"/>
            <p:cNvSpPr txBox="1">
              <a:spLocks noChangeArrowheads="1"/>
            </p:cNvSpPr>
            <p:nvPr/>
          </p:nvSpPr>
          <p:spPr bwMode="auto">
            <a:xfrm>
              <a:off x="444" y="2865"/>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75784" name="Oval 6"/>
            <p:cNvSpPr>
              <a:spLocks noChangeArrowheads="1"/>
            </p:cNvSpPr>
            <p:nvPr/>
          </p:nvSpPr>
          <p:spPr bwMode="auto">
            <a:xfrm>
              <a:off x="1044"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5" name="Text Box 7"/>
            <p:cNvSpPr txBox="1">
              <a:spLocks noChangeArrowheads="1"/>
            </p:cNvSpPr>
            <p:nvPr/>
          </p:nvSpPr>
          <p:spPr bwMode="auto">
            <a:xfrm>
              <a:off x="1071" y="3504"/>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75786" name="Oval 8"/>
            <p:cNvSpPr>
              <a:spLocks noChangeArrowheads="1"/>
            </p:cNvSpPr>
            <p:nvPr/>
          </p:nvSpPr>
          <p:spPr bwMode="auto">
            <a:xfrm>
              <a:off x="1233" y="222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7" name="Text Box 9"/>
            <p:cNvSpPr txBox="1">
              <a:spLocks noChangeArrowheads="1"/>
            </p:cNvSpPr>
            <p:nvPr/>
          </p:nvSpPr>
          <p:spPr bwMode="auto">
            <a:xfrm>
              <a:off x="1260" y="220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788" name="Oval 10"/>
            <p:cNvSpPr>
              <a:spLocks noChangeArrowheads="1"/>
            </p:cNvSpPr>
            <p:nvPr/>
          </p:nvSpPr>
          <p:spPr bwMode="auto">
            <a:xfrm>
              <a:off x="1233" y="289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89" name="Text Box 11"/>
            <p:cNvSpPr txBox="1">
              <a:spLocks noChangeArrowheads="1"/>
            </p:cNvSpPr>
            <p:nvPr/>
          </p:nvSpPr>
          <p:spPr bwMode="auto">
            <a:xfrm>
              <a:off x="1260" y="288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790" name="Oval 12"/>
            <p:cNvSpPr>
              <a:spLocks noChangeArrowheads="1"/>
            </p:cNvSpPr>
            <p:nvPr/>
          </p:nvSpPr>
          <p:spPr bwMode="auto">
            <a:xfrm>
              <a:off x="1809" y="3520"/>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1" name="Text Box 13"/>
            <p:cNvSpPr txBox="1">
              <a:spLocks noChangeArrowheads="1"/>
            </p:cNvSpPr>
            <p:nvPr/>
          </p:nvSpPr>
          <p:spPr bwMode="auto">
            <a:xfrm>
              <a:off x="1836" y="3516"/>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792" name="Oval 14"/>
            <p:cNvSpPr>
              <a:spLocks noChangeArrowheads="1"/>
            </p:cNvSpPr>
            <p:nvPr/>
          </p:nvSpPr>
          <p:spPr bwMode="auto">
            <a:xfrm>
              <a:off x="3201" y="2944"/>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3" name="Text Box 15"/>
            <p:cNvSpPr txBox="1">
              <a:spLocks noChangeArrowheads="1"/>
            </p:cNvSpPr>
            <p:nvPr/>
          </p:nvSpPr>
          <p:spPr bwMode="auto">
            <a:xfrm>
              <a:off x="3228" y="2928"/>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794" name="Oval 16"/>
            <p:cNvSpPr>
              <a:spLocks noChangeArrowheads="1"/>
            </p:cNvSpPr>
            <p:nvPr/>
          </p:nvSpPr>
          <p:spPr bwMode="auto">
            <a:xfrm>
              <a:off x="1857" y="265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5" name="Text Box 17"/>
            <p:cNvSpPr txBox="1">
              <a:spLocks noChangeArrowheads="1"/>
            </p:cNvSpPr>
            <p:nvPr/>
          </p:nvSpPr>
          <p:spPr bwMode="auto">
            <a:xfrm>
              <a:off x="1872" y="2640"/>
              <a:ext cx="288" cy="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796" name="Oval 18"/>
            <p:cNvSpPr>
              <a:spLocks noChangeArrowheads="1"/>
            </p:cNvSpPr>
            <p:nvPr/>
          </p:nvSpPr>
          <p:spPr bwMode="auto">
            <a:xfrm>
              <a:off x="2529" y="2416"/>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7" name="Text Box 19"/>
            <p:cNvSpPr txBox="1">
              <a:spLocks noChangeArrowheads="1"/>
            </p:cNvSpPr>
            <p:nvPr/>
          </p:nvSpPr>
          <p:spPr bwMode="auto">
            <a:xfrm>
              <a:off x="2544" y="2400"/>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798" name="Oval 20"/>
            <p:cNvSpPr>
              <a:spLocks noChangeArrowheads="1"/>
            </p:cNvSpPr>
            <p:nvPr/>
          </p:nvSpPr>
          <p:spPr bwMode="auto">
            <a:xfrm>
              <a:off x="2529" y="3247"/>
              <a:ext cx="227" cy="2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5799" name="Text Box 21"/>
            <p:cNvSpPr txBox="1">
              <a:spLocks noChangeArrowheads="1"/>
            </p:cNvSpPr>
            <p:nvPr/>
          </p:nvSpPr>
          <p:spPr bwMode="auto">
            <a:xfrm>
              <a:off x="2556" y="3243"/>
              <a:ext cx="288"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18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5800" name="Freeform 22"/>
            <p:cNvSpPr>
              <a:spLocks/>
            </p:cNvSpPr>
            <p:nvPr/>
          </p:nvSpPr>
          <p:spPr bwMode="auto">
            <a:xfrm>
              <a:off x="600" y="2376"/>
              <a:ext cx="660" cy="516"/>
            </a:xfrm>
            <a:custGeom>
              <a:avLst/>
              <a:gdLst>
                <a:gd name="T0" fmla="*/ 0 w 660"/>
                <a:gd name="T1" fmla="*/ 516 h 516"/>
                <a:gd name="T2" fmla="*/ 660 w 660"/>
                <a:gd name="T3" fmla="*/ 0 h 516"/>
                <a:gd name="T4" fmla="*/ 0 60000 65536"/>
                <a:gd name="T5" fmla="*/ 0 60000 65536"/>
                <a:gd name="T6" fmla="*/ 0 w 660"/>
                <a:gd name="T7" fmla="*/ 0 h 516"/>
                <a:gd name="T8" fmla="*/ 660 w 660"/>
                <a:gd name="T9" fmla="*/ 516 h 516"/>
              </a:gdLst>
              <a:ahLst/>
              <a:cxnLst>
                <a:cxn ang="T4">
                  <a:pos x="T0" y="T1"/>
                </a:cxn>
                <a:cxn ang="T5">
                  <a:pos x="T2" y="T3"/>
                </a:cxn>
              </a:cxnLst>
              <a:rect l="T6" t="T7" r="T8" b="T9"/>
              <a:pathLst>
                <a:path w="660" h="516">
                  <a:moveTo>
                    <a:pt x="0" y="516"/>
                  </a:moveTo>
                  <a:lnTo>
                    <a:pt x="66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1" name="Freeform 23"/>
            <p:cNvSpPr>
              <a:spLocks/>
            </p:cNvSpPr>
            <p:nvPr/>
          </p:nvSpPr>
          <p:spPr bwMode="auto">
            <a:xfrm>
              <a:off x="648" y="3012"/>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2" name="Freeform 24"/>
            <p:cNvSpPr>
              <a:spLocks/>
            </p:cNvSpPr>
            <p:nvPr/>
          </p:nvSpPr>
          <p:spPr bwMode="auto">
            <a:xfrm>
              <a:off x="576" y="3096"/>
              <a:ext cx="468" cy="540"/>
            </a:xfrm>
            <a:custGeom>
              <a:avLst/>
              <a:gdLst>
                <a:gd name="T0" fmla="*/ 0 w 468"/>
                <a:gd name="T1" fmla="*/ 0 h 540"/>
                <a:gd name="T2" fmla="*/ 468 w 468"/>
                <a:gd name="T3" fmla="*/ 540 h 540"/>
                <a:gd name="T4" fmla="*/ 0 60000 65536"/>
                <a:gd name="T5" fmla="*/ 0 60000 65536"/>
                <a:gd name="T6" fmla="*/ 0 w 468"/>
                <a:gd name="T7" fmla="*/ 0 h 540"/>
                <a:gd name="T8" fmla="*/ 468 w 468"/>
                <a:gd name="T9" fmla="*/ 540 h 540"/>
              </a:gdLst>
              <a:ahLst/>
              <a:cxnLst>
                <a:cxn ang="T4">
                  <a:pos x="T0" y="T1"/>
                </a:cxn>
                <a:cxn ang="T5">
                  <a:pos x="T2" y="T3"/>
                </a:cxn>
              </a:cxnLst>
              <a:rect l="T6" t="T7" r="T8" b="T9"/>
              <a:pathLst>
                <a:path w="468" h="540">
                  <a:moveTo>
                    <a:pt x="0" y="0"/>
                  </a:moveTo>
                  <a:lnTo>
                    <a:pt x="468" y="54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3" name="Freeform 25"/>
            <p:cNvSpPr>
              <a:spLocks/>
            </p:cNvSpPr>
            <p:nvPr/>
          </p:nvSpPr>
          <p:spPr bwMode="auto">
            <a:xfrm>
              <a:off x="1464" y="2808"/>
              <a:ext cx="408" cy="156"/>
            </a:xfrm>
            <a:custGeom>
              <a:avLst/>
              <a:gdLst>
                <a:gd name="T0" fmla="*/ 0 w 408"/>
                <a:gd name="T1" fmla="*/ 156 h 156"/>
                <a:gd name="T2" fmla="*/ 408 w 408"/>
                <a:gd name="T3" fmla="*/ 0 h 156"/>
                <a:gd name="T4" fmla="*/ 0 60000 65536"/>
                <a:gd name="T5" fmla="*/ 0 60000 65536"/>
                <a:gd name="T6" fmla="*/ 0 w 408"/>
                <a:gd name="T7" fmla="*/ 0 h 156"/>
                <a:gd name="T8" fmla="*/ 408 w 408"/>
                <a:gd name="T9" fmla="*/ 156 h 156"/>
              </a:gdLst>
              <a:ahLst/>
              <a:cxnLst>
                <a:cxn ang="T4">
                  <a:pos x="T0" y="T1"/>
                </a:cxn>
                <a:cxn ang="T5">
                  <a:pos x="T2" y="T3"/>
                </a:cxn>
              </a:cxnLst>
              <a:rect l="T6" t="T7" r="T8" b="T9"/>
              <a:pathLst>
                <a:path w="408" h="156">
                  <a:moveTo>
                    <a:pt x="0" y="156"/>
                  </a:moveTo>
                  <a:lnTo>
                    <a:pt x="408"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4" name="Freeform 26"/>
            <p:cNvSpPr>
              <a:spLocks/>
            </p:cNvSpPr>
            <p:nvPr/>
          </p:nvSpPr>
          <p:spPr bwMode="auto">
            <a:xfrm>
              <a:off x="2076" y="2556"/>
              <a:ext cx="456" cy="156"/>
            </a:xfrm>
            <a:custGeom>
              <a:avLst/>
              <a:gdLst>
                <a:gd name="T0" fmla="*/ 0 w 456"/>
                <a:gd name="T1" fmla="*/ 156 h 156"/>
                <a:gd name="T2" fmla="*/ 456 w 456"/>
                <a:gd name="T3" fmla="*/ 0 h 156"/>
                <a:gd name="T4" fmla="*/ 0 60000 65536"/>
                <a:gd name="T5" fmla="*/ 0 60000 65536"/>
                <a:gd name="T6" fmla="*/ 0 w 456"/>
                <a:gd name="T7" fmla="*/ 0 h 156"/>
                <a:gd name="T8" fmla="*/ 456 w 456"/>
                <a:gd name="T9" fmla="*/ 156 h 156"/>
              </a:gdLst>
              <a:ahLst/>
              <a:cxnLst>
                <a:cxn ang="T4">
                  <a:pos x="T0" y="T1"/>
                </a:cxn>
                <a:cxn ang="T5">
                  <a:pos x="T2" y="T3"/>
                </a:cxn>
              </a:cxnLst>
              <a:rect l="T6" t="T7" r="T8" b="T9"/>
              <a:pathLst>
                <a:path w="456" h="156">
                  <a:moveTo>
                    <a:pt x="0" y="156"/>
                  </a:moveTo>
                  <a:lnTo>
                    <a:pt x="456"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5" name="Freeform 27"/>
            <p:cNvSpPr>
              <a:spLocks/>
            </p:cNvSpPr>
            <p:nvPr/>
          </p:nvSpPr>
          <p:spPr bwMode="auto">
            <a:xfrm>
              <a:off x="2064" y="2832"/>
              <a:ext cx="480" cy="456"/>
            </a:xfrm>
            <a:custGeom>
              <a:avLst/>
              <a:gdLst>
                <a:gd name="T0" fmla="*/ 0 w 480"/>
                <a:gd name="T1" fmla="*/ 0 h 456"/>
                <a:gd name="T2" fmla="*/ 480 w 480"/>
                <a:gd name="T3" fmla="*/ 456 h 456"/>
                <a:gd name="T4" fmla="*/ 0 60000 65536"/>
                <a:gd name="T5" fmla="*/ 0 60000 65536"/>
                <a:gd name="T6" fmla="*/ 0 w 480"/>
                <a:gd name="T7" fmla="*/ 0 h 456"/>
                <a:gd name="T8" fmla="*/ 480 w 480"/>
                <a:gd name="T9" fmla="*/ 456 h 456"/>
              </a:gdLst>
              <a:ahLst/>
              <a:cxnLst>
                <a:cxn ang="T4">
                  <a:pos x="T0" y="T1"/>
                </a:cxn>
                <a:cxn ang="T5">
                  <a:pos x="T2" y="T3"/>
                </a:cxn>
              </a:cxnLst>
              <a:rect l="T6" t="T7" r="T8" b="T9"/>
              <a:pathLst>
                <a:path w="480" h="456">
                  <a:moveTo>
                    <a:pt x="0" y="0"/>
                  </a:moveTo>
                  <a:lnTo>
                    <a:pt x="480" y="456"/>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6" name="Freeform 28"/>
            <p:cNvSpPr>
              <a:spLocks/>
            </p:cNvSpPr>
            <p:nvPr/>
          </p:nvSpPr>
          <p:spPr bwMode="auto">
            <a:xfrm>
              <a:off x="1272" y="3648"/>
              <a:ext cx="552" cy="1"/>
            </a:xfrm>
            <a:custGeom>
              <a:avLst/>
              <a:gdLst>
                <a:gd name="T0" fmla="*/ 0 w 552"/>
                <a:gd name="T1" fmla="*/ 0 h 1"/>
                <a:gd name="T2" fmla="*/ 552 w 552"/>
                <a:gd name="T3" fmla="*/ 0 h 1"/>
                <a:gd name="T4" fmla="*/ 0 60000 65536"/>
                <a:gd name="T5" fmla="*/ 0 60000 65536"/>
                <a:gd name="T6" fmla="*/ 0 w 552"/>
                <a:gd name="T7" fmla="*/ 0 h 1"/>
                <a:gd name="T8" fmla="*/ 552 w 552"/>
                <a:gd name="T9" fmla="*/ 1 h 1"/>
              </a:gdLst>
              <a:ahLst/>
              <a:cxnLst>
                <a:cxn ang="T4">
                  <a:pos x="T0" y="T1"/>
                </a:cxn>
                <a:cxn ang="T5">
                  <a:pos x="T2" y="T3"/>
                </a:cxn>
              </a:cxnLst>
              <a:rect l="T6" t="T7" r="T8" b="T9"/>
              <a:pathLst>
                <a:path w="552" h="1">
                  <a:moveTo>
                    <a:pt x="0" y="0"/>
                  </a:moveTo>
                  <a:lnTo>
                    <a:pt x="552"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7" name="Freeform 29"/>
            <p:cNvSpPr>
              <a:spLocks/>
            </p:cNvSpPr>
            <p:nvPr/>
          </p:nvSpPr>
          <p:spPr bwMode="auto">
            <a:xfrm>
              <a:off x="2028" y="3396"/>
              <a:ext cx="504" cy="192"/>
            </a:xfrm>
            <a:custGeom>
              <a:avLst/>
              <a:gdLst>
                <a:gd name="T0" fmla="*/ 0 w 504"/>
                <a:gd name="T1" fmla="*/ 192 h 192"/>
                <a:gd name="T2" fmla="*/ 504 w 504"/>
                <a:gd name="T3" fmla="*/ 0 h 192"/>
                <a:gd name="T4" fmla="*/ 0 60000 65536"/>
                <a:gd name="T5" fmla="*/ 0 60000 65536"/>
                <a:gd name="T6" fmla="*/ 0 w 504"/>
                <a:gd name="T7" fmla="*/ 0 h 192"/>
                <a:gd name="T8" fmla="*/ 504 w 504"/>
                <a:gd name="T9" fmla="*/ 192 h 192"/>
              </a:gdLst>
              <a:ahLst/>
              <a:cxnLst>
                <a:cxn ang="T4">
                  <a:pos x="T0" y="T1"/>
                </a:cxn>
                <a:cxn ang="T5">
                  <a:pos x="T2" y="T3"/>
                </a:cxn>
              </a:cxnLst>
              <a:rect l="T6" t="T7" r="T8" b="T9"/>
              <a:pathLst>
                <a:path w="504" h="192">
                  <a:moveTo>
                    <a:pt x="0" y="192"/>
                  </a:moveTo>
                  <a:lnTo>
                    <a:pt x="504" y="0"/>
                  </a:lnTo>
                </a:path>
              </a:pathLst>
            </a:custGeom>
            <a:noFill/>
            <a:ln w="1905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8" name="Freeform 30"/>
            <p:cNvSpPr>
              <a:spLocks/>
            </p:cNvSpPr>
            <p:nvPr/>
          </p:nvSpPr>
          <p:spPr bwMode="auto">
            <a:xfrm>
              <a:off x="1452" y="2388"/>
              <a:ext cx="444" cy="300"/>
            </a:xfrm>
            <a:custGeom>
              <a:avLst/>
              <a:gdLst>
                <a:gd name="T0" fmla="*/ 0 w 444"/>
                <a:gd name="T1" fmla="*/ 0 h 300"/>
                <a:gd name="T2" fmla="*/ 444 w 444"/>
                <a:gd name="T3" fmla="*/ 300 h 300"/>
                <a:gd name="T4" fmla="*/ 0 60000 65536"/>
                <a:gd name="T5" fmla="*/ 0 60000 65536"/>
                <a:gd name="T6" fmla="*/ 0 w 444"/>
                <a:gd name="T7" fmla="*/ 0 h 300"/>
                <a:gd name="T8" fmla="*/ 444 w 444"/>
                <a:gd name="T9" fmla="*/ 300 h 300"/>
              </a:gdLst>
              <a:ahLst/>
              <a:cxnLst>
                <a:cxn ang="T4">
                  <a:pos x="T0" y="T1"/>
                </a:cxn>
                <a:cxn ang="T5">
                  <a:pos x="T2" y="T3"/>
                </a:cxn>
              </a:cxnLst>
              <a:rect l="T6" t="T7" r="T8" b="T9"/>
              <a:pathLst>
                <a:path w="444" h="300">
                  <a:moveTo>
                    <a:pt x="0" y="0"/>
                  </a:moveTo>
                  <a:lnTo>
                    <a:pt x="444" y="30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09" name="Freeform 31"/>
            <p:cNvSpPr>
              <a:spLocks/>
            </p:cNvSpPr>
            <p:nvPr/>
          </p:nvSpPr>
          <p:spPr bwMode="auto">
            <a:xfrm>
              <a:off x="2760" y="2580"/>
              <a:ext cx="492" cy="384"/>
            </a:xfrm>
            <a:custGeom>
              <a:avLst/>
              <a:gdLst>
                <a:gd name="T0" fmla="*/ 0 w 492"/>
                <a:gd name="T1" fmla="*/ 0 h 384"/>
                <a:gd name="T2" fmla="*/ 492 w 492"/>
                <a:gd name="T3" fmla="*/ 384 h 384"/>
                <a:gd name="T4" fmla="*/ 0 60000 65536"/>
                <a:gd name="T5" fmla="*/ 0 60000 65536"/>
                <a:gd name="T6" fmla="*/ 0 w 492"/>
                <a:gd name="T7" fmla="*/ 0 h 384"/>
                <a:gd name="T8" fmla="*/ 492 w 492"/>
                <a:gd name="T9" fmla="*/ 384 h 384"/>
              </a:gdLst>
              <a:ahLst/>
              <a:cxnLst>
                <a:cxn ang="T4">
                  <a:pos x="T0" y="T1"/>
                </a:cxn>
                <a:cxn ang="T5">
                  <a:pos x="T2" y="T3"/>
                </a:cxn>
              </a:cxnLst>
              <a:rect l="T6" t="T7" r="T8" b="T9"/>
              <a:pathLst>
                <a:path w="492" h="384">
                  <a:moveTo>
                    <a:pt x="0" y="0"/>
                  </a:moveTo>
                  <a:lnTo>
                    <a:pt x="492" y="384"/>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0" name="Freeform 32"/>
            <p:cNvSpPr>
              <a:spLocks/>
            </p:cNvSpPr>
            <p:nvPr/>
          </p:nvSpPr>
          <p:spPr bwMode="auto">
            <a:xfrm>
              <a:off x="2748" y="3108"/>
              <a:ext cx="456" cy="216"/>
            </a:xfrm>
            <a:custGeom>
              <a:avLst/>
              <a:gdLst>
                <a:gd name="T0" fmla="*/ 0 w 456"/>
                <a:gd name="T1" fmla="*/ 216 h 216"/>
                <a:gd name="T2" fmla="*/ 456 w 456"/>
                <a:gd name="T3" fmla="*/ 0 h 216"/>
                <a:gd name="T4" fmla="*/ 0 60000 65536"/>
                <a:gd name="T5" fmla="*/ 0 60000 65536"/>
                <a:gd name="T6" fmla="*/ 0 w 456"/>
                <a:gd name="T7" fmla="*/ 0 h 216"/>
                <a:gd name="T8" fmla="*/ 456 w 456"/>
                <a:gd name="T9" fmla="*/ 216 h 216"/>
              </a:gdLst>
              <a:ahLst/>
              <a:cxnLst>
                <a:cxn ang="T4">
                  <a:pos x="T0" y="T1"/>
                </a:cxn>
                <a:cxn ang="T5">
                  <a:pos x="T2" y="T3"/>
                </a:cxn>
              </a:cxnLst>
              <a:rect l="T6" t="T7" r="T8" b="T9"/>
              <a:pathLst>
                <a:path w="456" h="216">
                  <a:moveTo>
                    <a:pt x="0" y="216"/>
                  </a:moveTo>
                  <a:lnTo>
                    <a:pt x="456" y="0"/>
                  </a:lnTo>
                </a:path>
              </a:pathLst>
            </a:custGeom>
            <a:noFill/>
            <a:ln w="190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811" name="Text Box 33"/>
            <p:cNvSpPr txBox="1">
              <a:spLocks noChangeArrowheads="1"/>
            </p:cNvSpPr>
            <p:nvPr/>
          </p:nvSpPr>
          <p:spPr bwMode="auto">
            <a:xfrm>
              <a:off x="192" y="2856"/>
              <a:ext cx="480"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75812" name="Text Box 34"/>
            <p:cNvSpPr txBox="1">
              <a:spLocks noChangeArrowheads="1"/>
            </p:cNvSpPr>
            <p:nvPr/>
          </p:nvSpPr>
          <p:spPr bwMode="auto">
            <a:xfrm>
              <a:off x="3480" y="2916"/>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75813" name="Text Box 35"/>
            <p:cNvSpPr txBox="1">
              <a:spLocks noChangeArrowheads="1"/>
            </p:cNvSpPr>
            <p:nvPr/>
          </p:nvSpPr>
          <p:spPr bwMode="auto">
            <a:xfrm>
              <a:off x="564" y="243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5814" name="Text Box 36"/>
            <p:cNvSpPr txBox="1">
              <a:spLocks noChangeArrowheads="1"/>
            </p:cNvSpPr>
            <p:nvPr/>
          </p:nvSpPr>
          <p:spPr bwMode="auto">
            <a:xfrm>
              <a:off x="660" y="277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15" name="Text Box 37"/>
            <p:cNvSpPr txBox="1">
              <a:spLocks noChangeArrowheads="1"/>
            </p:cNvSpPr>
            <p:nvPr/>
          </p:nvSpPr>
          <p:spPr bwMode="auto">
            <a:xfrm>
              <a:off x="372" y="325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5816" name="Text Box 38"/>
            <p:cNvSpPr txBox="1">
              <a:spLocks noChangeArrowheads="1"/>
            </p:cNvSpPr>
            <p:nvPr/>
          </p:nvSpPr>
          <p:spPr bwMode="auto">
            <a:xfrm>
              <a:off x="1572" y="225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7" name="Text Box 39"/>
            <p:cNvSpPr txBox="1">
              <a:spLocks noChangeArrowheads="1"/>
            </p:cNvSpPr>
            <p:nvPr/>
          </p:nvSpPr>
          <p:spPr bwMode="auto">
            <a:xfrm>
              <a:off x="1392" y="266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75818" name="Text Box 40"/>
            <p:cNvSpPr txBox="1">
              <a:spLocks noChangeArrowheads="1"/>
            </p:cNvSpPr>
            <p:nvPr/>
          </p:nvSpPr>
          <p:spPr bwMode="auto">
            <a:xfrm>
              <a:off x="1332" y="338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19" name="Text Box 41"/>
            <p:cNvSpPr txBox="1">
              <a:spLocks noChangeArrowheads="1"/>
            </p:cNvSpPr>
            <p:nvPr/>
          </p:nvSpPr>
          <p:spPr bwMode="auto">
            <a:xfrm>
              <a:off x="2028" y="241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5820" name="Text Box 42"/>
            <p:cNvSpPr txBox="1">
              <a:spLocks noChangeArrowheads="1"/>
            </p:cNvSpPr>
            <p:nvPr/>
          </p:nvSpPr>
          <p:spPr bwMode="auto">
            <a:xfrm>
              <a:off x="1920" y="2976"/>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5821" name="Text Box 43"/>
            <p:cNvSpPr txBox="1">
              <a:spLocks noChangeArrowheads="1"/>
            </p:cNvSpPr>
            <p:nvPr/>
          </p:nvSpPr>
          <p:spPr bwMode="auto">
            <a:xfrm>
              <a:off x="2148" y="3434"/>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75822" name="Text Box 44"/>
            <p:cNvSpPr txBox="1">
              <a:spLocks noChangeArrowheads="1"/>
            </p:cNvSpPr>
            <p:nvPr/>
          </p:nvSpPr>
          <p:spPr bwMode="auto">
            <a:xfrm>
              <a:off x="2868" y="2522"/>
              <a:ext cx="432"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u="none">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5823" name="Text Box 45"/>
            <p:cNvSpPr txBox="1">
              <a:spLocks noChangeArrowheads="1"/>
            </p:cNvSpPr>
            <p:nvPr/>
          </p:nvSpPr>
          <p:spPr bwMode="auto">
            <a:xfrm>
              <a:off x="2868" y="3156"/>
              <a:ext cx="57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u="sng">
                  <a:solidFill>
                    <a:schemeClr val="bg1"/>
                  </a:solidFill>
                  <a:latin typeface="楷体_GB2312" pitchFamily="49" charset="-122"/>
                  <a:ea typeface="楷体_GB2312" pitchFamily="49" charset="-122"/>
                </a:defRPr>
              </a:lvl1pPr>
              <a:lvl2pPr marL="742950" indent="-285750">
                <a:defRPr kumimoji="1" sz="2400" b="1" u="sng">
                  <a:solidFill>
                    <a:schemeClr val="bg1"/>
                  </a:solidFill>
                  <a:latin typeface="楷体_GB2312" pitchFamily="49" charset="-122"/>
                  <a:ea typeface="楷体_GB2312" pitchFamily="49" charset="-122"/>
                </a:defRPr>
              </a:lvl2pPr>
              <a:lvl3pPr marL="1143000" indent="-228600">
                <a:defRPr kumimoji="1" sz="2400" b="1" u="sng">
                  <a:solidFill>
                    <a:schemeClr val="bg1"/>
                  </a:solidFill>
                  <a:latin typeface="楷体_GB2312" pitchFamily="49" charset="-122"/>
                  <a:ea typeface="楷体_GB2312" pitchFamily="49" charset="-122"/>
                </a:defRPr>
              </a:lvl3pPr>
              <a:lvl4pPr marL="1600200" indent="-228600">
                <a:defRPr kumimoji="1" sz="2400" b="1" u="sng">
                  <a:solidFill>
                    <a:schemeClr val="bg1"/>
                  </a:solidFill>
                  <a:latin typeface="楷体_GB2312" pitchFamily="49" charset="-122"/>
                  <a:ea typeface="楷体_GB2312" pitchFamily="49" charset="-122"/>
                </a:defRPr>
              </a:lvl4pPr>
              <a:lvl5pPr marL="2057400" indent="-228600">
                <a:defRPr kumimoji="1" sz="2400" b="1" u="sng">
                  <a:solidFill>
                    <a:schemeClr val="bg1"/>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2400" b="1" u="sng">
                  <a:solidFill>
                    <a:schemeClr val="bg1"/>
                  </a:solidFill>
                  <a:latin typeface="楷体_GB2312" pitchFamily="49" charset="-122"/>
                  <a:ea typeface="楷体_GB2312" pitchFamily="49" charset="-122"/>
                </a:defRPr>
              </a:lvl9pPr>
            </a:lstStyle>
            <a:p>
              <a:pPr algn="l" eaLnBrk="1" hangingPunct="1">
                <a:spcBef>
                  <a:spcPct val="50000"/>
                </a:spcBef>
              </a:pP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u="none"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u="none"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48" name="标题 1"/>
          <p:cNvSpPr txBox="1">
            <a:spLocks/>
          </p:cNvSpPr>
          <p:nvPr/>
        </p:nvSpPr>
        <p:spPr>
          <a:xfrm>
            <a:off x="646111" y="452718"/>
            <a:ext cx="1090858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关键路径与关键活动</a:t>
            </a:r>
          </a:p>
        </p:txBody>
      </p:sp>
      <p:sp>
        <p:nvSpPr>
          <p:cNvPr id="3" name="任意多边形 2"/>
          <p:cNvSpPr/>
          <p:nvPr/>
        </p:nvSpPr>
        <p:spPr>
          <a:xfrm>
            <a:off x="771896" y="5308270"/>
            <a:ext cx="4619501" cy="1091694"/>
          </a:xfrm>
          <a:custGeom>
            <a:avLst/>
            <a:gdLst>
              <a:gd name="connsiteX0" fmla="*/ 0 w 4619501"/>
              <a:gd name="connsiteY0" fmla="*/ 0 h 1091694"/>
              <a:gd name="connsiteX1" fmla="*/ 985652 w 4619501"/>
              <a:gd name="connsiteY1" fmla="*/ 1021278 h 1091694"/>
              <a:gd name="connsiteX2" fmla="*/ 2565070 w 4619501"/>
              <a:gd name="connsiteY2" fmla="*/ 938151 h 1091694"/>
              <a:gd name="connsiteX3" fmla="*/ 3764478 w 4619501"/>
              <a:gd name="connsiteY3" fmla="*/ 415636 h 1091694"/>
              <a:gd name="connsiteX4" fmla="*/ 4619501 w 4619501"/>
              <a:gd name="connsiteY4" fmla="*/ 47501 h 1091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501" h="1091694">
                <a:moveTo>
                  <a:pt x="0" y="0"/>
                </a:moveTo>
                <a:cubicBezTo>
                  <a:pt x="279070" y="432460"/>
                  <a:pt x="558140" y="864920"/>
                  <a:pt x="985652" y="1021278"/>
                </a:cubicBezTo>
                <a:cubicBezTo>
                  <a:pt x="1413164" y="1177636"/>
                  <a:pt x="2101932" y="1039091"/>
                  <a:pt x="2565070" y="938151"/>
                </a:cubicBezTo>
                <a:cubicBezTo>
                  <a:pt x="3028208" y="837211"/>
                  <a:pt x="3764478" y="415636"/>
                  <a:pt x="3764478" y="415636"/>
                </a:cubicBezTo>
                <a:lnTo>
                  <a:pt x="4619501" y="47501"/>
                </a:lnTo>
              </a:path>
            </a:pathLst>
          </a:custGeom>
          <a:noFill/>
          <a:ln w="31750">
            <a:solidFill>
              <a:srgbClr val="00B0F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8992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19220</TotalTime>
  <Words>2299</Words>
  <Application>Microsoft Office PowerPoint</Application>
  <PresentationFormat>宽屏</PresentationFormat>
  <Paragraphs>662</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cajcd fnta1</vt:lpstr>
      <vt:lpstr>楷体_GB2312</vt:lpstr>
      <vt:lpstr>隶书</vt:lpstr>
      <vt:lpstr>宋体</vt:lpstr>
      <vt:lpstr>Arial</vt:lpstr>
      <vt:lpstr>Calibri</vt:lpstr>
      <vt:lpstr>Century Gothic</vt:lpstr>
      <vt:lpstr>MT Extra</vt:lpstr>
      <vt:lpstr>Symbol</vt:lpstr>
      <vt:lpstr>Times New Roman</vt:lpstr>
      <vt:lpstr>Wingdings</vt:lpstr>
      <vt:lpstr>Wingdings 3</vt:lpstr>
      <vt:lpstr>离子</vt:lpstr>
      <vt:lpstr>图</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zhu</dc:creator>
  <cp:lastModifiedBy>jie zhu</cp:lastModifiedBy>
  <cp:revision>1235</cp:revision>
  <dcterms:created xsi:type="dcterms:W3CDTF">2015-02-03T01:14:24Z</dcterms:created>
  <dcterms:modified xsi:type="dcterms:W3CDTF">2017-12-07T01:57:09Z</dcterms:modified>
</cp:coreProperties>
</file>