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60"/>
  </p:notesMasterIdLst>
  <p:sldIdLst>
    <p:sldId id="379" r:id="rId2"/>
    <p:sldId id="724" r:id="rId3"/>
    <p:sldId id="706" r:id="rId4"/>
    <p:sldId id="725" r:id="rId5"/>
    <p:sldId id="707" r:id="rId6"/>
    <p:sldId id="708" r:id="rId7"/>
    <p:sldId id="726" r:id="rId8"/>
    <p:sldId id="727" r:id="rId9"/>
    <p:sldId id="729" r:id="rId10"/>
    <p:sldId id="731" r:id="rId11"/>
    <p:sldId id="733" r:id="rId12"/>
    <p:sldId id="734" r:id="rId13"/>
    <p:sldId id="735" r:id="rId14"/>
    <p:sldId id="736" r:id="rId15"/>
    <p:sldId id="737" r:id="rId16"/>
    <p:sldId id="738" r:id="rId17"/>
    <p:sldId id="739" r:id="rId18"/>
    <p:sldId id="740" r:id="rId19"/>
    <p:sldId id="741" r:id="rId20"/>
    <p:sldId id="710" r:id="rId21"/>
    <p:sldId id="712" r:id="rId22"/>
    <p:sldId id="742" r:id="rId23"/>
    <p:sldId id="713" r:id="rId24"/>
    <p:sldId id="743" r:id="rId25"/>
    <p:sldId id="744" r:id="rId26"/>
    <p:sldId id="721" r:id="rId27"/>
    <p:sldId id="758" r:id="rId28"/>
    <p:sldId id="746" r:id="rId29"/>
    <p:sldId id="747" r:id="rId30"/>
    <p:sldId id="773" r:id="rId31"/>
    <p:sldId id="774" r:id="rId32"/>
    <p:sldId id="775" r:id="rId33"/>
    <p:sldId id="776" r:id="rId34"/>
    <p:sldId id="777" r:id="rId35"/>
    <p:sldId id="778" r:id="rId36"/>
    <p:sldId id="779" r:id="rId37"/>
    <p:sldId id="780" r:id="rId38"/>
    <p:sldId id="781" r:id="rId39"/>
    <p:sldId id="783" r:id="rId40"/>
    <p:sldId id="784" r:id="rId41"/>
    <p:sldId id="785" r:id="rId42"/>
    <p:sldId id="786" r:id="rId43"/>
    <p:sldId id="787" r:id="rId44"/>
    <p:sldId id="788" r:id="rId45"/>
    <p:sldId id="789" r:id="rId46"/>
    <p:sldId id="790" r:id="rId47"/>
    <p:sldId id="791" r:id="rId48"/>
    <p:sldId id="792" r:id="rId49"/>
    <p:sldId id="793" r:id="rId50"/>
    <p:sldId id="794" r:id="rId51"/>
    <p:sldId id="795" r:id="rId52"/>
    <p:sldId id="796" r:id="rId53"/>
    <p:sldId id="797" r:id="rId54"/>
    <p:sldId id="798" r:id="rId55"/>
    <p:sldId id="799" r:id="rId56"/>
    <p:sldId id="800" r:id="rId57"/>
    <p:sldId id="801" r:id="rId58"/>
    <p:sldId id="759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724"/>
            <p14:sldId id="706"/>
            <p14:sldId id="725"/>
            <p14:sldId id="707"/>
            <p14:sldId id="708"/>
            <p14:sldId id="726"/>
            <p14:sldId id="727"/>
            <p14:sldId id="729"/>
            <p14:sldId id="731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10"/>
            <p14:sldId id="712"/>
            <p14:sldId id="742"/>
            <p14:sldId id="713"/>
            <p14:sldId id="743"/>
            <p14:sldId id="744"/>
            <p14:sldId id="721"/>
            <p14:sldId id="758"/>
            <p14:sldId id="746"/>
            <p14:sldId id="747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102639"/>
            <a:ext cx="105710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出发的当前最短路径是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&lt;0,2,3&gt; </a:t>
            </a:r>
            <a:r>
              <a:rPr lang="en-US" altLang="zh-CN" sz="2800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&lt;0,2&gt;</a:t>
            </a:r>
            <a:r>
              <a:rPr lang="zh-CN" altLang="en-US" sz="2800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已经考察过</a:t>
            </a:r>
            <a:endParaRPr lang="en-US" altLang="zh-CN" sz="2800" u="none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，经过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&lt;0,2,3,4&gt;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，长度是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25+35=60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，经过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&lt;0,2,3,1&gt;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，长度为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25+20=45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554423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5554423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文本框 33"/>
          <p:cNvSpPr txBox="1"/>
          <p:nvPr/>
        </p:nvSpPr>
        <p:spPr>
          <a:xfrm>
            <a:off x="9216424" y="1748970"/>
            <a:ext cx="2587649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比</a:t>
            </a:r>
            <a:r>
              <a:rPr lang="en-US" altLang="zh-CN" sz="2800" b="1" dirty="0"/>
              <a:t>&lt;0,4&gt;</a:t>
            </a:r>
            <a:r>
              <a:rPr lang="zh-CN" altLang="en-US" sz="2800" b="1" dirty="0"/>
              <a:t>路径短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895767" y="5166606"/>
            <a:ext cx="2451989" cy="552269"/>
            <a:chOff x="8812640" y="5166606"/>
            <a:chExt cx="2451989" cy="552269"/>
          </a:xfrm>
        </p:grpSpPr>
        <p:sp>
          <p:nvSpPr>
            <p:cNvPr id="3" name="矩形 2"/>
            <p:cNvSpPr/>
            <p:nvPr/>
          </p:nvSpPr>
          <p:spPr>
            <a:xfrm>
              <a:off x="8812640" y="5166606"/>
              <a:ext cx="11721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0,2,3,4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720890" y="5195655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216424" y="2395301"/>
            <a:ext cx="2587649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比</a:t>
            </a:r>
            <a:r>
              <a:rPr lang="en-US" altLang="zh-CN" sz="2800" b="1" dirty="0"/>
              <a:t>&lt;0,1&gt;</a:t>
            </a:r>
            <a:r>
              <a:rPr lang="zh-CN" altLang="en-US" sz="2800" b="1" dirty="0"/>
              <a:t>路径短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895767" y="3642660"/>
            <a:ext cx="2451989" cy="552269"/>
            <a:chOff x="8812640" y="5166606"/>
            <a:chExt cx="2451989" cy="552269"/>
          </a:xfrm>
        </p:grpSpPr>
        <p:sp>
          <p:nvSpPr>
            <p:cNvPr id="41" name="矩形 40"/>
            <p:cNvSpPr/>
            <p:nvPr/>
          </p:nvSpPr>
          <p:spPr>
            <a:xfrm>
              <a:off x="8812640" y="5166606"/>
              <a:ext cx="11721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0,2,3,1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720890" y="5195655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272007" y="6256398"/>
            <a:ext cx="691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&lt;0,2,3,1&gt;</a:t>
            </a:r>
            <a:r>
              <a:rPr lang="zh-CN" altLang="en-US" sz="2800" b="1" dirty="0"/>
              <a:t>一定是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的最短路径，为什么？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336589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0" y="1318082"/>
            <a:ext cx="1088482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出发的当前最短路径是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&lt;0,2,3,1&gt; </a:t>
            </a:r>
            <a:r>
              <a:rPr lang="en-US" altLang="zh-CN" sz="2800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&lt;0,2&gt;</a:t>
            </a:r>
            <a:r>
              <a:rPr lang="zh-CN" altLang="en-US" sz="2800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&lt;0,2,3&gt;</a:t>
            </a:r>
            <a:r>
              <a:rPr lang="zh-CN" altLang="en-US" sz="2800" u="none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已经考察过</a:t>
            </a:r>
            <a:endParaRPr lang="en-US" altLang="zh-CN" sz="2800" u="none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2,3,1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造成回路，不考虑）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，经过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2,3,1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&lt;0,2,3,1,4&gt;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，长度是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45+10=55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114826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114826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文本框 43"/>
          <p:cNvSpPr txBox="1"/>
          <p:nvPr/>
        </p:nvSpPr>
        <p:spPr>
          <a:xfrm>
            <a:off x="10166450" y="2203742"/>
            <a:ext cx="1174485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更短！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8888946" y="5183780"/>
            <a:ext cx="2451989" cy="552269"/>
            <a:chOff x="8812640" y="5166606"/>
            <a:chExt cx="2451989" cy="552269"/>
          </a:xfrm>
        </p:grpSpPr>
        <p:sp>
          <p:nvSpPr>
            <p:cNvPr id="46" name="矩形 45"/>
            <p:cNvSpPr/>
            <p:nvPr/>
          </p:nvSpPr>
          <p:spPr>
            <a:xfrm>
              <a:off x="8812640" y="5166606"/>
              <a:ext cx="14414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0,2,3,1,4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720890" y="5195655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8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533526"/>
            <a:ext cx="105710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出发的当前最短路径是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&lt;0,2,3,1,4&gt;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2,3,1,4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造成回路，不考虑）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031802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031802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77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517969"/>
            <a:ext cx="105710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出发的无法到达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，算法停止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表中当前结果即为从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出发到各个顶点的最短路径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481716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最短路径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481716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最短路径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41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13772" y="634605"/>
            <a:ext cx="1057101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两个集合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S={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：存放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已求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最短路径的顶点的集合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，初始包含源点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T=V-S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尚未确定最短路径的顶点集合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初始的当前最短路径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 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&lt;0,0&gt;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从当前最短路径出发，产生一个新的最短路径，将最短路径的终点从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移动到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迪杰斯特拉算法实现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5508" y="3211849"/>
            <a:ext cx="4557372" cy="3217331"/>
            <a:chOff x="734890" y="2416203"/>
            <a:chExt cx="4557372" cy="3217331"/>
          </a:xfrm>
        </p:grpSpPr>
        <p:sp>
          <p:nvSpPr>
            <p:cNvPr id="36" name="椭圆 3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37" name="直接箭头连接符 36"/>
            <p:cNvCxnSpPr>
              <a:stCxn id="36" idx="6"/>
              <a:endCxn id="4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46" name="直接箭头连接符 45"/>
            <p:cNvCxnSpPr>
              <a:stCxn id="4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0"/>
              <a:endCxn id="4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2"/>
              <a:endCxn id="44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6"/>
              <a:endCxn id="44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45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6" idx="5"/>
              <a:endCxn id="45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5" idx="1"/>
              <a:endCxn id="3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7"/>
              <a:endCxn id="4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4"/>
              <a:endCxn id="44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90280"/>
              </p:ext>
            </p:extLst>
          </p:nvPr>
        </p:nvGraphicFramePr>
        <p:xfrm>
          <a:off x="5249759" y="3034943"/>
          <a:ext cx="653538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源点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终点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路径长度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13752" y="6178817"/>
            <a:ext cx="3118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S={0} T={1,2,3,4,5}</a:t>
            </a:r>
            <a:endParaRPr lang="zh-CN" altLang="en-US" sz="28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7625130" y="1559719"/>
            <a:ext cx="2670776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时算法停止</a:t>
            </a:r>
          </a:p>
        </p:txBody>
      </p:sp>
    </p:spTree>
    <p:extLst>
      <p:ext uri="{BB962C8B-B14F-4D97-AF65-F5344CB8AC3E}">
        <p14:creationId xmlns:p14="http://schemas.microsoft.com/office/powerpoint/2010/main" val="19939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11391" y="596527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从当前最短路径出发，如何产生一个新的最短路径？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从当前最短路径的终点出发，行走一个边，产生的新路径（不含回路），</a:t>
            </a:r>
            <a:r>
              <a:rPr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当前路径后，当前路径中长度最短的那条路径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迪杰斯特拉算法实现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5508" y="3211849"/>
            <a:ext cx="4557372" cy="3217331"/>
            <a:chOff x="734890" y="2416203"/>
            <a:chExt cx="4557372" cy="3217331"/>
          </a:xfrm>
        </p:grpSpPr>
        <p:sp>
          <p:nvSpPr>
            <p:cNvPr id="36" name="椭圆 3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37" name="直接箭头连接符 36"/>
            <p:cNvCxnSpPr>
              <a:stCxn id="36" idx="6"/>
              <a:endCxn id="4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46" name="直接箭头连接符 45"/>
            <p:cNvCxnSpPr>
              <a:stCxn id="4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0"/>
              <a:endCxn id="4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2"/>
              <a:endCxn id="44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6"/>
              <a:endCxn id="44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45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6" idx="5"/>
              <a:endCxn id="45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5" idx="1"/>
              <a:endCxn id="3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7"/>
              <a:endCxn id="4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4"/>
              <a:endCxn id="44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503907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503907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316471" r="-746" b="-2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5311905" y="1995400"/>
            <a:ext cx="613501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&lt;0,0&gt;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出发再走一条边后，当前路径如下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5617392" y="6167570"/>
            <a:ext cx="573266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&lt;0,2&gt;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最短，成为新的当前最短路径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6378" y="2356279"/>
            <a:ext cx="320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S={0,2} T={1,3,4,5}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17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11391" y="596527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从当前最短路径出发，如何产生一个新的最短路径？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从当前最短路径的终点出发，行走一个边，产生的新路径（不含回路），</a:t>
            </a:r>
            <a:r>
              <a:rPr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当前路径后，当前路径中长度最短的那条路径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迪杰斯特拉算法实现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5508" y="3211849"/>
            <a:ext cx="4557372" cy="3217331"/>
            <a:chOff x="734890" y="2416203"/>
            <a:chExt cx="4557372" cy="3217331"/>
          </a:xfrm>
        </p:grpSpPr>
        <p:sp>
          <p:nvSpPr>
            <p:cNvPr id="36" name="椭圆 3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37" name="直接箭头连接符 36"/>
            <p:cNvCxnSpPr>
              <a:stCxn id="36" idx="6"/>
              <a:endCxn id="4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46" name="直接箭头连接符 45"/>
            <p:cNvCxnSpPr>
              <a:stCxn id="4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0"/>
              <a:endCxn id="4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2"/>
              <a:endCxn id="44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6"/>
              <a:endCxn id="44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45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6" idx="5"/>
              <a:endCxn id="45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5" idx="1"/>
              <a:endCxn id="3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7"/>
              <a:endCxn id="4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4"/>
              <a:endCxn id="44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176769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176769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5311905" y="1995400"/>
            <a:ext cx="613501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&lt;0,2&gt;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出发再走一条边后，当前路径如下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5617392" y="6167570"/>
            <a:ext cx="600196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&lt;0,2,3&gt;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最短，成为新的当前最短路径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6378" y="2356279"/>
            <a:ext cx="320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S={0,2,3} T={1,4,5}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614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11391" y="596527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从当前最短路径出发，如何产生一个新的最短路径？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从当前最短路径的终点出发，行走一个边，产生的新路径（不含回路），</a:t>
            </a:r>
            <a:r>
              <a:rPr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当前路径后，当前路径中长度最短的那条路径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迪杰斯特拉算法实现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5508" y="3211849"/>
            <a:ext cx="4557372" cy="3217331"/>
            <a:chOff x="734890" y="2416203"/>
            <a:chExt cx="4557372" cy="3217331"/>
          </a:xfrm>
        </p:grpSpPr>
        <p:sp>
          <p:nvSpPr>
            <p:cNvPr id="36" name="椭圆 3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37" name="直接箭头连接符 36"/>
            <p:cNvCxnSpPr>
              <a:stCxn id="36" idx="6"/>
              <a:endCxn id="4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46" name="直接箭头连接符 45"/>
            <p:cNvCxnSpPr>
              <a:stCxn id="4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0"/>
              <a:endCxn id="4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2"/>
              <a:endCxn id="44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6"/>
              <a:endCxn id="44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45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6" idx="5"/>
              <a:endCxn id="45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5" idx="1"/>
              <a:endCxn id="3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7"/>
              <a:endCxn id="4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4"/>
              <a:endCxn id="44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48573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648573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5311905" y="1995400"/>
            <a:ext cx="613501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&lt;0,2,3&gt;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出发再走一条边后，当前路径如下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5617392" y="6167570"/>
            <a:ext cx="627126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&lt;0,2,3,1&gt;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最短，成为新的当前最短路径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6378" y="2356279"/>
            <a:ext cx="3118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S={0,2,3,1} T={4,5}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49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11391" y="596527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从当前最短路径出发，如何产生一个新的最短路径？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从当前最短路径的终点出发，行走一个边，产生的新路径（不含回路），</a:t>
            </a:r>
            <a:r>
              <a:rPr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当前路径后，当前路径中长度最短的那条路径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迪杰斯特拉算法实现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5508" y="3211849"/>
            <a:ext cx="4557372" cy="3217331"/>
            <a:chOff x="734890" y="2416203"/>
            <a:chExt cx="4557372" cy="3217331"/>
          </a:xfrm>
        </p:grpSpPr>
        <p:sp>
          <p:nvSpPr>
            <p:cNvPr id="36" name="椭圆 3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37" name="直接箭头连接符 36"/>
            <p:cNvCxnSpPr>
              <a:stCxn id="36" idx="6"/>
              <a:endCxn id="4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46" name="直接箭头连接符 45"/>
            <p:cNvCxnSpPr>
              <a:stCxn id="4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0"/>
              <a:endCxn id="4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2"/>
              <a:endCxn id="44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6"/>
              <a:endCxn id="44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45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6" idx="5"/>
              <a:endCxn id="45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5" idx="1"/>
              <a:endCxn id="3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7"/>
              <a:endCxn id="4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4"/>
              <a:endCxn id="44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60186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60186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5311905" y="1995400"/>
            <a:ext cx="613501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&lt;0,2,3,1&gt;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出发再走一条边后，当前路径如下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5403636" y="6167570"/>
            <a:ext cx="654057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&lt;0,2,3,1,4&gt;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最短，成为新的当前最短路径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6378" y="2356279"/>
            <a:ext cx="320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S={0,2,3,1,4} T={5}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17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511391" y="596527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从当前最短路径出发，如何产生一个新的最短路径？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从当前最短路径的终点出发，行走一个边，产生的新路径（不含回路），</a:t>
            </a:r>
            <a:r>
              <a:rPr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当前路径后，当前路径中长度最短的那条路径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迪杰斯特拉算法实现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5508" y="3211849"/>
            <a:ext cx="4557372" cy="3217331"/>
            <a:chOff x="734890" y="2416203"/>
            <a:chExt cx="4557372" cy="3217331"/>
          </a:xfrm>
        </p:grpSpPr>
        <p:sp>
          <p:nvSpPr>
            <p:cNvPr id="36" name="椭圆 3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37" name="直接箭头连接符 36"/>
            <p:cNvCxnSpPr>
              <a:stCxn id="36" idx="6"/>
              <a:endCxn id="4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46" name="直接箭头连接符 45"/>
            <p:cNvCxnSpPr>
              <a:stCxn id="4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4" idx="0"/>
              <a:endCxn id="4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2"/>
              <a:endCxn id="44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6"/>
              <a:endCxn id="44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3"/>
              <a:endCxn id="45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6" idx="5"/>
              <a:endCxn id="45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5" idx="1"/>
              <a:endCxn id="3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7"/>
              <a:endCxn id="4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1" idx="4"/>
              <a:endCxn id="44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任意多边形 6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714633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714633"/>
                  </p:ext>
                </p:extLst>
              </p:nvPr>
            </p:nvGraphicFramePr>
            <p:xfrm>
              <a:off x="5249759" y="3034943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矩形 2"/>
          <p:cNvSpPr/>
          <p:nvPr/>
        </p:nvSpPr>
        <p:spPr>
          <a:xfrm>
            <a:off x="5311905" y="1995400"/>
            <a:ext cx="613501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&lt;0,2,3,1,4&gt;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出发再走一条边后，当前路径如下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5403636" y="6167570"/>
            <a:ext cx="573266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&lt;0,5&gt;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最短，成为新的当前最短路径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26378" y="2356279"/>
            <a:ext cx="320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S={0,2,3,1,4,5} T={}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6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图的存储结构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图的遍历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拓扑排序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最小代价生成树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单源最短路径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90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498763" y="2774829"/>
            <a:ext cx="11340936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初始状态时，集合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中只有一个源点，设为顶点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u="none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。首先产生从源点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u="none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到它自身的路径，其长度为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u="none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算法的每一步上，按照最短路径值的非递减次序，产生下一条最短路径，并将该路径的终点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V-S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时算法结束。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98763" y="1"/>
            <a:ext cx="11222181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32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分成两组：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（1）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：存放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已求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最短路径的顶点的集合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（2）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V-S=T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尚未确定最短路径的顶点集合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迪杰斯特拉算法的具体步骤：</a:t>
            </a:r>
          </a:p>
          <a:p>
            <a:pPr algn="l" eaLnBrk="1" hangingPunct="1">
              <a:spcBef>
                <a:spcPct val="20000"/>
              </a:spcBef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1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73131" y="668798"/>
            <a:ext cx="1117468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算法用到的数据结构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图用</a:t>
            </a:r>
            <a:r>
              <a:rPr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邻接矩阵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一维布尔数组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，表示顶点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中，否则表示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 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：保存计算过程中各条最短路径的长度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735897"/>
                  </p:ext>
                </p:extLst>
              </p:nvPr>
            </p:nvGraphicFramePr>
            <p:xfrm>
              <a:off x="5285385" y="3498081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d[</a:t>
                          </a:r>
                          <a:r>
                            <a:rPr lang="en-US" altLang="zh-CN" sz="28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735897"/>
                  </p:ext>
                </p:extLst>
              </p:nvPr>
            </p:nvGraphicFramePr>
            <p:xfrm>
              <a:off x="5285385" y="3498081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d[</a:t>
                          </a:r>
                          <a:r>
                            <a:rPr lang="en-US" altLang="zh-CN" sz="2800" b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119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矩形 3"/>
          <p:cNvSpPr/>
          <p:nvPr/>
        </p:nvSpPr>
        <p:spPr>
          <a:xfrm>
            <a:off x="431147" y="4061707"/>
            <a:ext cx="4200229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&lt;0,2,3&gt;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出发再走一条边后，当前路径如右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d[2]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d[3]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是真正的最短路径长度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d[1]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d[4]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是“临时值”</a:t>
            </a:r>
            <a:endParaRPr lang="en-US" altLang="zh-CN" sz="2800" b="1" dirty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212" y="3492975"/>
            <a:ext cx="3118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S={0,2,3} T={1,4,5}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03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44383" y="641570"/>
            <a:ext cx="1117468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Dijkstra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算法用到的数据结构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：指示该条最短路径。  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给出：从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的最短路径上，顶点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前面的顶点。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468709"/>
                  </p:ext>
                </p:extLst>
              </p:nvPr>
            </p:nvGraphicFramePr>
            <p:xfrm>
              <a:off x="5309135" y="2417426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d[</a:t>
                          </a:r>
                          <a:r>
                            <a:rPr lang="en-US" altLang="zh-CN" sz="28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</a:t>
                          </a:r>
                          <a:r>
                            <a:rPr lang="en-US" altLang="zh-CN" sz="2800" b="1" u="sng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u="sng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</a:t>
                          </a:r>
                          <a:r>
                            <a:rPr lang="en-US" altLang="zh-CN" sz="2800" b="1" u="sng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</a:t>
                          </a:r>
                          <a:r>
                            <a:rPr lang="en-US" altLang="zh-CN" sz="2800" b="1" u="sng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468709"/>
                  </p:ext>
                </p:extLst>
              </p:nvPr>
            </p:nvGraphicFramePr>
            <p:xfrm>
              <a:off x="5309135" y="2417426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d[</a:t>
                          </a:r>
                          <a:r>
                            <a:rPr lang="en-US" altLang="zh-CN" sz="2800" b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</a:t>
                          </a:r>
                          <a:r>
                            <a:rPr lang="en-US" altLang="zh-CN" sz="2800" b="1" u="sng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,1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u="sng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</a:t>
                          </a:r>
                          <a:r>
                            <a:rPr lang="en-US" altLang="zh-CN" sz="2800" b="1" u="sng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,3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</a:t>
                          </a:r>
                          <a:r>
                            <a:rPr lang="en-US" altLang="zh-CN" sz="2800" b="1" u="sng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1119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矩形 3"/>
          <p:cNvSpPr/>
          <p:nvPr/>
        </p:nvSpPr>
        <p:spPr>
          <a:xfrm>
            <a:off x="682346" y="2652802"/>
            <a:ext cx="4200229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当前最短路径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&lt;0,2,3&gt;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出发再走一条边后，当前路径如右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path[1]=3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临时最短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path[2]=0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真的最短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path[3]=2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真的最短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path[4]=3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临时最短</a:t>
            </a:r>
            <a:endParaRPr lang="en-US" altLang="zh-CN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2461" y="5927800"/>
            <a:ext cx="652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数组推算出每条最短路径</a:t>
            </a:r>
          </a:p>
        </p:txBody>
      </p:sp>
      <p:sp>
        <p:nvSpPr>
          <p:cNvPr id="6" name="矩形 5"/>
          <p:cNvSpPr/>
          <p:nvPr/>
        </p:nvSpPr>
        <p:spPr>
          <a:xfrm>
            <a:off x="1114715" y="2006513"/>
            <a:ext cx="3118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S={0,2,3} T={1,4,5}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2370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22688" y="671971"/>
            <a:ext cx="72231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）初始化：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s[v</a:t>
            </a:r>
            <a:r>
              <a:rPr kumimoji="0" lang="en-US" altLang="zh-CN" sz="2800" u="none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]=true</a:t>
            </a:r>
          </a:p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）第一次计算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d[</a:t>
            </a:r>
            <a:r>
              <a:rPr kumimoji="0"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l" eaLnBrk="1" hangingPunct="1"/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）第一次计算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path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否则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]=-1</a:t>
            </a:r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4456" name="Picture 10" descr="初始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5" y="1674569"/>
            <a:ext cx="54848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80654" y="4164645"/>
            <a:ext cx="3861583" cy="2693355"/>
            <a:chOff x="734890" y="2416203"/>
            <a:chExt cx="4557372" cy="3217331"/>
          </a:xfrm>
        </p:grpSpPr>
        <p:sp>
          <p:nvSpPr>
            <p:cNvPr id="9" name="椭圆 8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10" name="直接箭头连接符 9"/>
            <p:cNvCxnSpPr>
              <a:stCxn id="9" idx="6"/>
              <a:endCxn id="13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50</a:t>
              </a:r>
              <a:endParaRPr lang="zh-CN" altLang="en-US" sz="20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18" name="直接箭头连接符 17"/>
            <p:cNvCxnSpPr>
              <a:stCxn id="13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0"/>
              <a:endCxn id="13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2"/>
              <a:endCxn id="16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6"/>
              <a:endCxn id="16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7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1"/>
              <a:endCxn id="9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6" idx="7"/>
              <a:endCxn id="14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4"/>
              <a:endCxn id="16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35</a:t>
              </a:r>
              <a:endParaRPr lang="zh-CN" altLang="en-US" sz="20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30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70</a:t>
              </a:r>
              <a:endParaRPr lang="zh-CN" altLang="en-US" sz="20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563192"/>
                  </p:ext>
                </p:extLst>
              </p:nvPr>
            </p:nvGraphicFramePr>
            <p:xfrm>
              <a:off x="6990911" y="2234785"/>
              <a:ext cx="4137428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43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563192"/>
                  </p:ext>
                </p:extLst>
              </p:nvPr>
            </p:nvGraphicFramePr>
            <p:xfrm>
              <a:off x="6990911" y="2234785"/>
              <a:ext cx="4137428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4357"/>
                    <a:gridCol w="1034357"/>
                    <a:gridCol w="1034357"/>
                    <a:gridCol w="1034357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88" t="-115294" r="-101176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88" t="-416471" r="-101176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588" t="-616471" r="-1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033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12972" y="1044589"/>
            <a:ext cx="72231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）求第一条最短路径为 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&lt;0,2&gt;</a:t>
            </a:r>
          </a:p>
          <a:p>
            <a:pPr algn="l" eaLnBrk="1" hangingPunct="1"/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56903" y="3677757"/>
            <a:ext cx="3861583" cy="2693355"/>
            <a:chOff x="734890" y="2416203"/>
            <a:chExt cx="4557372" cy="3217331"/>
          </a:xfrm>
        </p:grpSpPr>
        <p:sp>
          <p:nvSpPr>
            <p:cNvPr id="9" name="椭圆 8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10" name="直接箭头连接符 9"/>
            <p:cNvCxnSpPr>
              <a:stCxn id="9" idx="6"/>
              <a:endCxn id="13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50</a:t>
              </a:r>
              <a:endParaRPr lang="zh-CN" altLang="en-US" sz="20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18" name="直接箭头连接符 17"/>
            <p:cNvCxnSpPr>
              <a:stCxn id="13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0"/>
              <a:endCxn id="13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2"/>
              <a:endCxn id="16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6"/>
              <a:endCxn id="16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7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1"/>
              <a:endCxn id="9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6" idx="7"/>
              <a:endCxn id="14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4"/>
              <a:endCxn id="16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35</a:t>
              </a:r>
              <a:endParaRPr lang="zh-CN" altLang="en-US" sz="20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30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70</a:t>
              </a:r>
              <a:endParaRPr lang="zh-CN" altLang="en-US" sz="20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03129"/>
                  </p:ext>
                </p:extLst>
              </p:nvPr>
            </p:nvGraphicFramePr>
            <p:xfrm>
              <a:off x="6990911" y="2234785"/>
              <a:ext cx="4137428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43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03129"/>
                  </p:ext>
                </p:extLst>
              </p:nvPr>
            </p:nvGraphicFramePr>
            <p:xfrm>
              <a:off x="6990911" y="2234785"/>
              <a:ext cx="4137428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4357"/>
                    <a:gridCol w="1034357"/>
                    <a:gridCol w="1034357"/>
                    <a:gridCol w="1034357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588" t="-115294" r="-101176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588" t="-416471" r="-101176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588" t="-616471" r="-1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39" name="Picture 7" descr="第一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1" y="1798793"/>
            <a:ext cx="515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33589" y="2397872"/>
            <a:ext cx="178869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]==false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4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12972" y="1044589"/>
            <a:ext cx="987530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）将第一条最短路径的终点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kumimoji="0"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]==false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的顶点修正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kumimoji="0"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例如：</a:t>
            </a:r>
            <a:r>
              <a:rPr kumimoji="0"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d[1] = min{d[1],d[2]+w(2,1)}=25</a:t>
            </a:r>
          </a:p>
          <a:p>
            <a:pPr algn="l" eaLnBrk="1" hangingPunct="1"/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）对于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发生改变的顶点</a:t>
            </a:r>
            <a:r>
              <a:rPr kumimoji="0"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，令</a:t>
            </a:r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path[</a:t>
            </a:r>
            <a:r>
              <a:rPr kumimoji="0"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k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11391" y="-23692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25081" y="4034439"/>
            <a:ext cx="3861583" cy="2693355"/>
            <a:chOff x="734890" y="2416203"/>
            <a:chExt cx="4557372" cy="3217331"/>
          </a:xfrm>
        </p:grpSpPr>
        <p:sp>
          <p:nvSpPr>
            <p:cNvPr id="9" name="椭圆 8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10" name="直接箭头连接符 9"/>
            <p:cNvCxnSpPr>
              <a:stCxn id="9" idx="6"/>
              <a:endCxn id="13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50</a:t>
              </a:r>
              <a:endParaRPr lang="zh-CN" altLang="en-US" sz="20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18" name="直接箭头连接符 17"/>
            <p:cNvCxnSpPr>
              <a:stCxn id="13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6" idx="0"/>
              <a:endCxn id="13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2"/>
              <a:endCxn id="16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6"/>
              <a:endCxn id="16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7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1"/>
              <a:endCxn id="9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6" idx="7"/>
              <a:endCxn id="14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4"/>
              <a:endCxn id="16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35</a:t>
              </a:r>
              <a:endParaRPr lang="zh-CN" altLang="en-US" sz="20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30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70</a:t>
              </a:r>
              <a:endParaRPr lang="zh-CN" altLang="en-US" sz="20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90911" y="2234785"/>
              <a:ext cx="4137428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43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3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90911" y="2234785"/>
              <a:ext cx="4137428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4357"/>
                    <a:gridCol w="1034357"/>
                    <a:gridCol w="1034357"/>
                    <a:gridCol w="1034357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顶点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path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588" t="-115294" r="-101176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588" t="-416471" r="-101176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588" t="-616471" r="-10117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6546499" y="1044589"/>
            <a:ext cx="197919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s[k]==true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9" descr="K之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8" y="1945435"/>
            <a:ext cx="49688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40"/>
          <p:cNvSpPr txBox="1"/>
          <p:nvPr/>
        </p:nvSpPr>
        <p:spPr>
          <a:xfrm>
            <a:off x="10188279" y="3772829"/>
            <a:ext cx="83202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03015" y="3249609"/>
            <a:ext cx="61309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45711" y="3249609"/>
            <a:ext cx="44203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3750" y="5903893"/>
            <a:ext cx="68563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）求下一条最短路径，重复上述过程，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中所有值都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265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81399" y="2680503"/>
            <a:ext cx="8051800" cy="17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上述算法的执行时间为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O(n</a:t>
            </a:r>
            <a:r>
              <a:rPr kumimoji="0"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。如果人们只希望求从源点到某一个特定顶点之间的最短路径，也需要与求单源最短路径相同的时间复杂度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O(n</a:t>
            </a:r>
            <a:r>
              <a:rPr kumimoji="0"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2057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086591" y="1498232"/>
            <a:ext cx="98624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单源最短路径的迪杰斯特拉（</a:t>
            </a:r>
            <a:r>
              <a:rPr lang="en-US" altLang="zh-CN" sz="2800" u="none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Djikstra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给定一个顶点，求其与剩下其他顶点之间的最短路径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求所有顶点之间的最短路径的弗洛伊德（ 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求解所有两两顶点之间的最短路径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最短路径算法</a:t>
            </a:r>
          </a:p>
        </p:txBody>
      </p:sp>
    </p:spTree>
    <p:extLst>
      <p:ext uri="{BB962C8B-B14F-4D97-AF65-F5344CB8AC3E}">
        <p14:creationId xmlns:p14="http://schemas.microsoft.com/office/powerpoint/2010/main" val="60514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46111" y="1853248"/>
            <a:ext cx="9621755" cy="360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求任意两对顶点之间的最短路径，可以每次选择一个顶点为源点，重复执行迪杰斯特拉算法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次，便可以求得任意两对顶点之间的最短路径，总执行时间为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O(n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algn="l">
              <a:lnSpc>
                <a:spcPct val="130000"/>
              </a:lnSpc>
            </a:pP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在形式上更直接些的弗洛伊德算法，时间复杂度也是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O(n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算法非常简洁优雅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所有顶点之间最短路径</a:t>
            </a:r>
          </a:p>
        </p:txBody>
      </p:sp>
    </p:spTree>
    <p:extLst>
      <p:ext uri="{BB962C8B-B14F-4D97-AF65-F5344CB8AC3E}">
        <p14:creationId xmlns:p14="http://schemas.microsoft.com/office/powerpoint/2010/main" val="128043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6101" y="2181889"/>
            <a:ext cx="3861583" cy="2693355"/>
            <a:chOff x="734890" y="2416203"/>
            <a:chExt cx="4557372" cy="3217331"/>
          </a:xfrm>
        </p:grpSpPr>
        <p:sp>
          <p:nvSpPr>
            <p:cNvPr id="9" name="椭圆 8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10" name="直接箭头连接符 9"/>
            <p:cNvCxnSpPr>
              <a:stCxn id="9" idx="6"/>
              <a:endCxn id="12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50</a:t>
              </a:r>
              <a:endParaRPr lang="zh-CN" altLang="en-US" sz="20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17" name="直接箭头连接符 16"/>
            <p:cNvCxnSpPr>
              <a:stCxn id="12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0"/>
              <a:endCxn id="12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2"/>
              <a:endCxn id="15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6"/>
              <a:endCxn id="15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3"/>
              <a:endCxn id="16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6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1"/>
              <a:endCxn id="9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7"/>
              <a:endCxn id="13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4"/>
              <a:endCxn id="15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35</a:t>
              </a:r>
              <a:endParaRPr lang="zh-CN" altLang="en-US" sz="2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30</a:t>
              </a:r>
              <a:endParaRPr lang="zh-CN" altLang="en-US" sz="20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70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399387"/>
                  </p:ext>
                </p:extLst>
              </p:nvPr>
            </p:nvGraphicFramePr>
            <p:xfrm>
              <a:off x="4695536" y="2480375"/>
              <a:ext cx="7001162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01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016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01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0016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016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0016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0016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0399387"/>
                  </p:ext>
                </p:extLst>
              </p:nvPr>
            </p:nvGraphicFramePr>
            <p:xfrm>
              <a:off x="4695536" y="2480375"/>
              <a:ext cx="7001162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0166"/>
                    <a:gridCol w="1000166"/>
                    <a:gridCol w="1000166"/>
                    <a:gridCol w="1000166"/>
                    <a:gridCol w="1000166"/>
                    <a:gridCol w="1000166"/>
                    <a:gridCol w="100016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1220" t="-111765" r="-201220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01220" t="-111765" r="-1220" b="-5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10" t="-211765" r="-501829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1220" t="-211765" r="-201220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01220" t="-211765" r="-1220" b="-43411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610" t="-308140" r="-401829" b="-3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1220" t="-308140" r="-101220" b="-3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01220" t="-308140" r="-1220" b="-329070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10" t="-412941" r="-501829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98788" t="-412941" r="-299394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01220" t="-412941" r="-1220" b="-2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10" t="-512941" r="-501829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610" t="-512941" r="-401829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98788" t="-512941" r="-299394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01220" t="-512941" r="-1220" b="-1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10" t="-612941" r="-50182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610" t="-612941" r="-40182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98788" t="-612941" r="-299394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1220" t="-612941" r="-101220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4592433" y="774049"/>
            <a:ext cx="691888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 }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d[i][j] ：从i到j中间只经过S中的顶点的所有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可能的路径中的最短路径的长度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1867395" y="2096986"/>
            <a:ext cx="83216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最短路径是又一种重要的图算法。在生活中常常遇到这样的问题，两地之间是否有路可通？在有几条通路的情况下，哪一条路最短？这就是路由选择。</a:t>
            </a:r>
          </a:p>
          <a:p>
            <a:pPr algn="just"/>
            <a:endParaRPr lang="zh-CN" altLang="en-US" sz="2800" u="none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邮政自动分拣机的路选装置</a:t>
            </a:r>
          </a:p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计算机网络的路由选择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</a:t>
            </a:r>
          </a:p>
        </p:txBody>
      </p:sp>
      <p:pic>
        <p:nvPicPr>
          <p:cNvPr id="18436" name="Picture 4" descr="http://e.hiphotos.baidu.com/zhidao/pic/item/b7fd5266d016092467998635d50735fae6cd345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96"/>
            <a:ext cx="12079351" cy="679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457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6101" y="2181889"/>
            <a:ext cx="3861583" cy="2693355"/>
            <a:chOff x="734890" y="2416203"/>
            <a:chExt cx="4557372" cy="3217331"/>
          </a:xfrm>
        </p:grpSpPr>
        <p:sp>
          <p:nvSpPr>
            <p:cNvPr id="9" name="椭圆 8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10" name="直接箭头连接符 9"/>
            <p:cNvCxnSpPr>
              <a:stCxn id="9" idx="6"/>
              <a:endCxn id="12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50</a:t>
              </a:r>
              <a:endParaRPr lang="zh-CN" altLang="en-US" sz="20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17" name="直接箭头连接符 16"/>
            <p:cNvCxnSpPr>
              <a:stCxn id="12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5" idx="0"/>
              <a:endCxn id="12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2"/>
              <a:endCxn id="15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6"/>
              <a:endCxn id="15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3"/>
              <a:endCxn id="16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6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1"/>
              <a:endCxn id="9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7"/>
              <a:endCxn id="13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4"/>
              <a:endCxn id="15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35</a:t>
              </a:r>
              <a:endParaRPr lang="zh-CN" altLang="en-US" sz="2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30</a:t>
              </a:r>
              <a:endParaRPr lang="zh-CN" altLang="en-US" sz="20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70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69451"/>
              </p:ext>
            </p:extLst>
          </p:nvPr>
        </p:nvGraphicFramePr>
        <p:xfrm>
          <a:off x="4695536" y="2480375"/>
          <a:ext cx="700116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92433" y="774049"/>
            <a:ext cx="733405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[i][j] ：从i到j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的最短路径上排在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之前的顶点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&lt;4,5,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,7&gt;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p[4][7]=6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8838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295573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295573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313333" r="-401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593278" y="2160581"/>
            <a:ext cx="1116280" cy="451990"/>
            <a:chOff x="5593278" y="2160581"/>
            <a:chExt cx="1116280" cy="451990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6685808" y="2160581"/>
              <a:ext cx="23750" cy="3094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593278" y="2600696"/>
              <a:ext cx="902525" cy="1187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313333" r="-401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593278" y="2196207"/>
            <a:ext cx="1662545" cy="451991"/>
            <a:chOff x="5047013" y="2160581"/>
            <a:chExt cx="1662545" cy="451991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6685808" y="2160581"/>
              <a:ext cx="23750" cy="3094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047013" y="2588821"/>
              <a:ext cx="1448791" cy="2375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451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313333" r="-401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628904" y="2171840"/>
            <a:ext cx="2296303" cy="451992"/>
            <a:chOff x="4413255" y="2160581"/>
            <a:chExt cx="2296303" cy="451992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6685808" y="2160581"/>
              <a:ext cx="23750" cy="3094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4413255" y="2552466"/>
              <a:ext cx="2082550" cy="6010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844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313333" r="-401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617029" y="2171840"/>
            <a:ext cx="2905699" cy="451993"/>
            <a:chOff x="3803859" y="2160581"/>
            <a:chExt cx="2905699" cy="45199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6685808" y="2160581"/>
              <a:ext cx="23750" cy="3094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3803859" y="2552466"/>
              <a:ext cx="2691946" cy="6010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55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313333" r="-401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，造成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p[u][v]=p[t][v]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624843" y="2262064"/>
            <a:ext cx="348752" cy="730866"/>
            <a:chOff x="6162988" y="1809800"/>
            <a:chExt cx="348752" cy="730866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6479869" y="1809800"/>
              <a:ext cx="31871" cy="6480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6162988" y="2529795"/>
              <a:ext cx="316881" cy="1087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5783283" y="2798421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1191" y="2798421"/>
            <a:ext cx="4176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3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22997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89099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89099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795158" y="2194535"/>
            <a:ext cx="1473153" cy="833673"/>
            <a:chOff x="5038587" y="1809800"/>
            <a:chExt cx="1473153" cy="833673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6479869" y="1809800"/>
              <a:ext cx="31871" cy="6480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5038587" y="2529795"/>
              <a:ext cx="1441283" cy="1136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32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313333" r="-10303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664530" y="2245134"/>
            <a:ext cx="2185672" cy="787192"/>
            <a:chOff x="4326068" y="1809800"/>
            <a:chExt cx="2185672" cy="787192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6479869" y="1809800"/>
              <a:ext cx="31871" cy="6480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326068" y="2529795"/>
              <a:ext cx="2153803" cy="6719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7606145" y="2845109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54690" y="2829169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22726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875024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875024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759532" y="2269342"/>
            <a:ext cx="2707881" cy="790490"/>
            <a:chOff x="3803859" y="1809800"/>
            <a:chExt cx="2707881" cy="790490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6479869" y="1809800"/>
              <a:ext cx="31871" cy="6480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3803859" y="2529795"/>
              <a:ext cx="2676013" cy="7049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0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5913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510151" y="2274584"/>
            <a:ext cx="570323" cy="1140299"/>
            <a:chOff x="5941418" y="1460370"/>
            <a:chExt cx="570323" cy="1140299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6479872" y="1460370"/>
              <a:ext cx="31869" cy="99751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5941418" y="2529795"/>
              <a:ext cx="538455" cy="7087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650676" y="2274584"/>
            <a:ext cx="570324" cy="1745696"/>
            <a:chOff x="5941418" y="854973"/>
            <a:chExt cx="570324" cy="1745696"/>
          </a:xfrm>
        </p:grpSpPr>
        <p:cxnSp>
          <p:nvCxnSpPr>
            <p:cNvPr id="19" name="直接箭头连接符 18"/>
            <p:cNvCxnSpPr/>
            <p:nvPr/>
          </p:nvCxnSpPr>
          <p:spPr>
            <a:xfrm flipH="1" flipV="1">
              <a:off x="6479873" y="854973"/>
              <a:ext cx="31869" cy="160291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5941418" y="2529795"/>
              <a:ext cx="538455" cy="7087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650676" y="2274584"/>
            <a:ext cx="683092" cy="2223487"/>
            <a:chOff x="5828651" y="356214"/>
            <a:chExt cx="683092" cy="2223487"/>
          </a:xfrm>
        </p:grpSpPr>
        <p:cxnSp>
          <p:nvCxnSpPr>
            <p:cNvPr id="24" name="直接箭头连接符 23"/>
            <p:cNvCxnSpPr/>
            <p:nvPr/>
          </p:nvCxnSpPr>
          <p:spPr>
            <a:xfrm flipH="1" flipV="1">
              <a:off x="6475763" y="356214"/>
              <a:ext cx="35980" cy="210167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828651" y="2529795"/>
              <a:ext cx="651223" cy="4990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10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783771" y="1752600"/>
            <a:ext cx="1092529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最短路径是一种重要的图算法。在生活中常常遇到这样的问题，两地之间是否有路可通？在有几条通路的情况下，哪一条路最短？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无权值图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的最短路径长度：路径上边的数量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有权值图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的最短路径长度：路径上边的权值之和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53067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820019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820019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198919" y="2138543"/>
            <a:ext cx="486889" cy="379026"/>
            <a:chOff x="5482073" y="2683855"/>
            <a:chExt cx="486889" cy="379026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5933336" y="2725008"/>
              <a:ext cx="35626" cy="337873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5482073" y="2683855"/>
              <a:ext cx="320635" cy="41152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891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329548" y="2150418"/>
            <a:ext cx="972205" cy="390901"/>
            <a:chOff x="4961131" y="2683855"/>
            <a:chExt cx="972205" cy="390901"/>
          </a:xfrm>
        </p:grpSpPr>
        <p:cxnSp>
          <p:nvCxnSpPr>
            <p:cNvPr id="52" name="直接箭头连接符 51"/>
            <p:cNvCxnSpPr/>
            <p:nvPr/>
          </p:nvCxnSpPr>
          <p:spPr>
            <a:xfrm flipH="1">
              <a:off x="5860170" y="2725008"/>
              <a:ext cx="73166" cy="34974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961131" y="2683855"/>
              <a:ext cx="841578" cy="3238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102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258296" y="2187187"/>
            <a:ext cx="1496291" cy="376538"/>
            <a:chOff x="4437045" y="2637784"/>
            <a:chExt cx="1496291" cy="376538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5933336" y="2725008"/>
              <a:ext cx="0" cy="28931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4437045" y="2637784"/>
              <a:ext cx="1365664" cy="4607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7606145" y="1922410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57795" y="1897639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8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46993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573192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573192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317673" y="2171840"/>
            <a:ext cx="2185059" cy="376538"/>
            <a:chOff x="3748277" y="2637784"/>
            <a:chExt cx="2185059" cy="376538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5933336" y="2725008"/>
              <a:ext cx="0" cy="28931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3748277" y="2637784"/>
              <a:ext cx="2054432" cy="46072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176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415149" y="2695699"/>
            <a:ext cx="546264" cy="403761"/>
            <a:chOff x="5802709" y="2483786"/>
            <a:chExt cx="546264" cy="403761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5826459" y="2875671"/>
              <a:ext cx="522514" cy="1187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02709" y="2483786"/>
              <a:ext cx="47500" cy="20007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827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365174" y="2673318"/>
            <a:ext cx="910913" cy="391885"/>
            <a:chOff x="4939296" y="2483786"/>
            <a:chExt cx="910913" cy="391885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4939296" y="2868902"/>
              <a:ext cx="887163" cy="6769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02709" y="2483786"/>
              <a:ext cx="47500" cy="20007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838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282047" y="2626166"/>
            <a:ext cx="1607534" cy="434821"/>
            <a:chOff x="4242675" y="2483786"/>
            <a:chExt cx="1607534" cy="434821"/>
          </a:xfrm>
        </p:grpSpPr>
        <p:cxnSp>
          <p:nvCxnSpPr>
            <p:cNvPr id="52" name="直接箭头连接符 51"/>
            <p:cNvCxnSpPr/>
            <p:nvPr/>
          </p:nvCxnSpPr>
          <p:spPr>
            <a:xfrm flipH="1">
              <a:off x="4242675" y="2875672"/>
              <a:ext cx="1583785" cy="4293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02709" y="2483786"/>
              <a:ext cx="47500" cy="20007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7616448" y="2797724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56221" y="2812537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31410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75801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75801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222670" y="2652198"/>
            <a:ext cx="2228806" cy="391886"/>
            <a:chOff x="3621403" y="2483786"/>
            <a:chExt cx="2228806" cy="391886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3621403" y="2874492"/>
              <a:ext cx="2205058" cy="118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02709" y="2483786"/>
              <a:ext cx="47500" cy="20007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136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482648" y="2748686"/>
            <a:ext cx="455014" cy="701444"/>
            <a:chOff x="5826461" y="2174228"/>
            <a:chExt cx="455014" cy="701444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5826461" y="2875082"/>
              <a:ext cx="455014" cy="59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26461" y="2174228"/>
              <a:ext cx="0" cy="517882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245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413333" r="-301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258296" y="2748686"/>
            <a:ext cx="380625" cy="701444"/>
            <a:chOff x="5445836" y="2174228"/>
            <a:chExt cx="380625" cy="701444"/>
          </a:xfrm>
        </p:grpSpPr>
        <p:cxnSp>
          <p:nvCxnSpPr>
            <p:cNvPr id="52" name="直接箭头连接符 51"/>
            <p:cNvCxnSpPr/>
            <p:nvPr/>
          </p:nvCxnSpPr>
          <p:spPr>
            <a:xfrm flipH="1" flipV="1">
              <a:off x="5445836" y="2875377"/>
              <a:ext cx="380625" cy="29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26461" y="2174228"/>
              <a:ext cx="0" cy="517882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6448608" y="3260642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47759" y="3266800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55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086591" y="1498232"/>
            <a:ext cx="98624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单源最短路径的迪杰斯特拉（</a:t>
            </a:r>
            <a:r>
              <a:rPr lang="en-US" altLang="zh-CN" sz="2800" u="none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Djikstra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给定一个顶点，求其与剩下其他顶点之间的最短路径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求所有顶点之间的最短路径的弗洛伊德（ 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Floyd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求解所有两两顶点之间的最短路径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最短路径算法</a:t>
            </a:r>
          </a:p>
        </p:txBody>
      </p:sp>
    </p:spTree>
    <p:extLst>
      <p:ext uri="{BB962C8B-B14F-4D97-AF65-F5344CB8AC3E}">
        <p14:creationId xmlns:p14="http://schemas.microsoft.com/office/powerpoint/2010/main" val="809045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66217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2813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2813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258296" y="2748686"/>
            <a:ext cx="1579726" cy="772549"/>
            <a:chOff x="4246736" y="2174228"/>
            <a:chExt cx="1579726" cy="772549"/>
          </a:xfrm>
        </p:grpSpPr>
        <p:cxnSp>
          <p:nvCxnSpPr>
            <p:cNvPr id="52" name="直接箭头连接符 51"/>
            <p:cNvCxnSpPr/>
            <p:nvPr/>
          </p:nvCxnSpPr>
          <p:spPr>
            <a:xfrm flipH="1">
              <a:off x="4246736" y="2875673"/>
              <a:ext cx="1579726" cy="7110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26461" y="2174228"/>
              <a:ext cx="0" cy="517882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7647709" y="3279297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78437" y="3279296"/>
            <a:ext cx="5343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63473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166539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9166539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279001" y="2719449"/>
            <a:ext cx="2191151" cy="878352"/>
            <a:chOff x="3635311" y="2047865"/>
            <a:chExt cx="2191151" cy="878352"/>
          </a:xfrm>
        </p:grpSpPr>
        <p:cxnSp>
          <p:nvCxnSpPr>
            <p:cNvPr id="52" name="直接箭头连接符 51"/>
            <p:cNvCxnSpPr/>
            <p:nvPr/>
          </p:nvCxnSpPr>
          <p:spPr>
            <a:xfrm flipH="1">
              <a:off x="3635311" y="2875673"/>
              <a:ext cx="2191151" cy="5054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5826461" y="2047865"/>
              <a:ext cx="1" cy="64424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45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183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/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13333" r="-201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213333" r="-506061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213333" r="-201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413333" r="-50606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5489445" y="2742249"/>
            <a:ext cx="566971" cy="1235985"/>
            <a:chOff x="5826462" y="1707907"/>
            <a:chExt cx="566971" cy="1235985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5826463" y="2875673"/>
              <a:ext cx="566970" cy="68219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5826462" y="1707907"/>
              <a:ext cx="1" cy="116776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348472" y="2742249"/>
            <a:ext cx="566971" cy="1640380"/>
            <a:chOff x="5826462" y="1303512"/>
            <a:chExt cx="566971" cy="1640380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5826463" y="2875673"/>
              <a:ext cx="566970" cy="68219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5826462" y="1303512"/>
              <a:ext cx="2" cy="157216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19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7262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452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={0,1,2}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974189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974189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513333" r="-50606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513333" r="-4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513333" r="-301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2020" t="-613333" r="-50606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613333" r="-4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613333" r="-301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5051" t="-613333" r="-10303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06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38040"/>
              </p:ext>
            </p:extLst>
          </p:nvPr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721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={0,1,2,3}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9727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9727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38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6991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={0,1,2,3,4}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617215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617215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7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044" y="1423471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7260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放入集合，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={0,1,2,3,4,5}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更新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8205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82056"/>
                  </p:ext>
                </p:extLst>
              </p:nvPr>
            </p:nvGraphicFramePr>
            <p:xfrm>
              <a:off x="4548248" y="1423471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3333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3333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3333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3333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3333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484223" y="5189518"/>
            <a:ext cx="6609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的顶点为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d[u][v]=min{d[u][v],d[u][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]+d[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][v]}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74577" y="5498275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840192" y="5498274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987642" y="4728421"/>
            <a:ext cx="463137" cy="451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47709" y="5890161"/>
            <a:ext cx="3289465" cy="411378"/>
          </a:xfrm>
          <a:custGeom>
            <a:avLst/>
            <a:gdLst>
              <a:gd name="connsiteX0" fmla="*/ 0 w 3289465"/>
              <a:gd name="connsiteY0" fmla="*/ 59377 h 411378"/>
              <a:gd name="connsiteX1" fmla="*/ 1543792 w 3289465"/>
              <a:gd name="connsiteY1" fmla="*/ 380010 h 411378"/>
              <a:gd name="connsiteX2" fmla="*/ 2755075 w 3289465"/>
              <a:gd name="connsiteY2" fmla="*/ 356260 h 411378"/>
              <a:gd name="connsiteX3" fmla="*/ 3289465 w 3289465"/>
              <a:gd name="connsiteY3" fmla="*/ 0 h 41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9465" h="411378">
                <a:moveTo>
                  <a:pt x="0" y="59377"/>
                </a:moveTo>
                <a:cubicBezTo>
                  <a:pt x="542306" y="194953"/>
                  <a:pt x="1084613" y="330530"/>
                  <a:pt x="1543792" y="380010"/>
                </a:cubicBezTo>
                <a:cubicBezTo>
                  <a:pt x="2002971" y="429490"/>
                  <a:pt x="2464130" y="419595"/>
                  <a:pt x="2755075" y="356260"/>
                </a:cubicBezTo>
                <a:cubicBezTo>
                  <a:pt x="3046020" y="292925"/>
                  <a:pt x="3167742" y="146462"/>
                  <a:pt x="328946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754587" y="5047013"/>
            <a:ext cx="1282535" cy="451262"/>
          </a:xfrm>
          <a:custGeom>
            <a:avLst/>
            <a:gdLst>
              <a:gd name="connsiteX0" fmla="*/ 0 w 1282535"/>
              <a:gd name="connsiteY0" fmla="*/ 451262 h 451262"/>
              <a:gd name="connsiteX1" fmla="*/ 522514 w 1282535"/>
              <a:gd name="connsiteY1" fmla="*/ 118753 h 451262"/>
              <a:gd name="connsiteX2" fmla="*/ 1282535 w 1282535"/>
              <a:gd name="connsiteY2" fmla="*/ 0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451262">
                <a:moveTo>
                  <a:pt x="0" y="451262"/>
                </a:moveTo>
                <a:cubicBezTo>
                  <a:pt x="154379" y="322612"/>
                  <a:pt x="308758" y="193963"/>
                  <a:pt x="522514" y="118753"/>
                </a:cubicBezTo>
                <a:cubicBezTo>
                  <a:pt x="736270" y="43543"/>
                  <a:pt x="1009402" y="21771"/>
                  <a:pt x="128253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452758" y="4975761"/>
            <a:ext cx="1531917" cy="534390"/>
          </a:xfrm>
          <a:custGeom>
            <a:avLst/>
            <a:gdLst>
              <a:gd name="connsiteX0" fmla="*/ 0 w 1531917"/>
              <a:gd name="connsiteY0" fmla="*/ 0 h 534390"/>
              <a:gd name="connsiteX1" fmla="*/ 973777 w 1531917"/>
              <a:gd name="connsiteY1" fmla="*/ 273133 h 534390"/>
              <a:gd name="connsiteX2" fmla="*/ 1531917 w 1531917"/>
              <a:gd name="connsiteY2" fmla="*/ 534390 h 5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917" h="534390">
                <a:moveTo>
                  <a:pt x="0" y="0"/>
                </a:moveTo>
                <a:cubicBezTo>
                  <a:pt x="359229" y="92034"/>
                  <a:pt x="718458" y="184068"/>
                  <a:pt x="973777" y="273133"/>
                </a:cubicBezTo>
                <a:cubicBezTo>
                  <a:pt x="1229097" y="362198"/>
                  <a:pt x="1380507" y="448294"/>
                  <a:pt x="1531917" y="53439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89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49520"/>
              </p:ext>
            </p:extLst>
          </p:nvPr>
        </p:nvGraphicFramePr>
        <p:xfrm>
          <a:off x="147285" y="1416574"/>
          <a:ext cx="3795323" cy="322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137036" y="629763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算法完成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87446"/>
                  </p:ext>
                </p:extLst>
              </p:nvPr>
            </p:nvGraphicFramePr>
            <p:xfrm>
              <a:off x="4079044" y="1408773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073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400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87446"/>
                  </p:ext>
                </p:extLst>
              </p:nvPr>
            </p:nvGraphicFramePr>
            <p:xfrm>
              <a:off x="4079044" y="1408773"/>
              <a:ext cx="4251373" cy="3227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  <a:gridCol w="607339"/>
                  </a:tblGrid>
                  <a:tr h="484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114667" r="-2000" b="-5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214667" r="-2000" b="-4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314667" r="-2000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414667" r="-2000" b="-2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99000" t="-514667" r="-2000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zh-CN" altLang="en-US" sz="2400" b="1" dirty="0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组合 12"/>
          <p:cNvGrpSpPr/>
          <p:nvPr/>
        </p:nvGrpSpPr>
        <p:grpSpPr>
          <a:xfrm>
            <a:off x="8330417" y="1540198"/>
            <a:ext cx="3861583" cy="2693355"/>
            <a:chOff x="734890" y="2416203"/>
            <a:chExt cx="4557372" cy="3217331"/>
          </a:xfrm>
        </p:grpSpPr>
        <p:sp>
          <p:nvSpPr>
            <p:cNvPr id="14" name="椭圆 13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15" name="直接箭头连接符 14"/>
            <p:cNvCxnSpPr>
              <a:stCxn id="14" idx="6"/>
              <a:endCxn id="17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50</a:t>
              </a:r>
              <a:endParaRPr lang="zh-CN" altLang="en-US" sz="20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22" name="直接箭头连接符 21"/>
            <p:cNvCxnSpPr>
              <a:stCxn id="17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20" idx="0"/>
              <a:endCxn id="17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9" idx="2"/>
              <a:endCxn id="20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6"/>
              <a:endCxn id="20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3"/>
              <a:endCxn id="21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5"/>
              <a:endCxn id="21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1"/>
              <a:endCxn id="14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0" idx="7"/>
              <a:endCxn id="18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8" idx="4"/>
              <a:endCxn id="20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 30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35</a:t>
              </a:r>
              <a:endParaRPr lang="zh-CN" altLang="en-US" sz="2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30</a:t>
              </a:r>
              <a:endParaRPr lang="zh-CN" altLang="en-US" sz="2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3</a:t>
              </a:r>
              <a:endParaRPr lang="zh-CN" altLang="en-US" sz="20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15</a:t>
              </a:r>
              <a:endParaRPr lang="zh-CN" altLang="en-US" sz="2000" b="1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10</a:t>
              </a:r>
              <a:endParaRPr lang="zh-CN" altLang="en-US" sz="20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70</a:t>
              </a:r>
              <a:endParaRPr lang="zh-CN" altLang="en-US" sz="20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/>
                <a:t>20</a:t>
              </a:r>
              <a:endParaRPr lang="zh-CN" altLang="en-US" sz="2000" b="1" dirty="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645864" y="5201393"/>
            <a:ext cx="660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验证！！！</a:t>
            </a:r>
          </a:p>
        </p:txBody>
      </p:sp>
    </p:spTree>
    <p:extLst>
      <p:ext uri="{BB962C8B-B14F-4D97-AF65-F5344CB8AC3E}">
        <p14:creationId xmlns:p14="http://schemas.microsoft.com/office/powerpoint/2010/main" val="2771270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24953" y="1801692"/>
            <a:ext cx="11474122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设</a:t>
            </a:r>
            <a:r>
              <a:rPr kumimoji="0" lang="zh-CN" altLang="zh-CN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集合S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的初始状态为空集合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依次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向集合S中加入顶点</a:t>
            </a:r>
            <a:r>
              <a:rPr kumimoji="0"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0,1,</a:t>
            </a:r>
            <a:r>
              <a:rPr kumimoji="0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…</a:t>
            </a:r>
            <a:r>
              <a:rPr kumimoji="0"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,n-1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，每次加入一个顶点</a:t>
            </a:r>
          </a:p>
          <a:p>
            <a:pPr algn="just" eaLnBrk="1" hangingPunct="1">
              <a:lnSpc>
                <a:spcPct val="13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二维数组</a:t>
            </a:r>
            <a:r>
              <a:rPr kumimoji="0" lang="en-US" altLang="zh-CN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，d[i][j]被定义为：从i到j中间只经过S中的顶点的所有可能的路径中的最短路径的长度</a:t>
            </a:r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二维数组</a:t>
            </a:r>
            <a:r>
              <a:rPr kumimoji="0" lang="en-US" altLang="zh-CN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中，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p[i][j]给出从</a:t>
            </a:r>
            <a:r>
              <a:rPr kumimoji="0"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到j的最短路径上顶点j前面的那个顶点</a:t>
            </a:r>
            <a:endParaRPr kumimoji="0"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</a:pPr>
            <a:r>
              <a:rPr kumimoji="0" lang="zh-CN" altLang="en-US" sz="2800" u="none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停止条件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：随着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中顶点的不断增加， 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d[i][j]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中值不断修正，当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S=V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 </a:t>
            </a:r>
            <a:r>
              <a:rPr kumimoji="0"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d[i][j]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的值就是</a:t>
            </a:r>
            <a:r>
              <a:rPr kumimoji="0"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kumimoji="0"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弗洛伊德算法基本思想</a:t>
            </a:r>
          </a:p>
        </p:txBody>
      </p:sp>
    </p:spTree>
    <p:extLst>
      <p:ext uri="{BB962C8B-B14F-4D97-AF65-F5344CB8AC3E}">
        <p14:creationId xmlns:p14="http://schemas.microsoft.com/office/powerpoint/2010/main" val="10540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376194"/>
            <a:ext cx="105710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带权有向图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G=(V,E)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，源点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，求从顶点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到顶点集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中其余各顶点的最短路径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34890" y="2416203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530362"/>
                  </p:ext>
                </p:extLst>
              </p:nvPr>
            </p:nvGraphicFramePr>
            <p:xfrm>
              <a:off x="5491336" y="2524574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最短路径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530362"/>
                  </p:ext>
                </p:extLst>
              </p:nvPr>
            </p:nvGraphicFramePr>
            <p:xfrm>
              <a:off x="5491336" y="2524574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最短路径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17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787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160750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算法思想：</a:t>
            </a:r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首先求得长度最短的一条最短路径，再求得长度次短的一条最短路径，依此类推，直到从源点到其它所有顶点之间的最短路径都已求得为止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708262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最短路径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708262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最短路径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0,2,3,1,4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文本框 33"/>
          <p:cNvSpPr txBox="1"/>
          <p:nvPr/>
        </p:nvSpPr>
        <p:spPr>
          <a:xfrm>
            <a:off x="2477549" y="1477141"/>
            <a:ext cx="6417070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按照路径长度递增的次序产生最短路径</a:t>
            </a:r>
          </a:p>
        </p:txBody>
      </p:sp>
    </p:spTree>
    <p:extLst>
      <p:ext uri="{BB962C8B-B14F-4D97-AF65-F5344CB8AC3E}">
        <p14:creationId xmlns:p14="http://schemas.microsoft.com/office/powerpoint/2010/main" val="30097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196579"/>
            <a:ext cx="10571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首先，求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到其他顶点，只经过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条边的最短路径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22067"/>
                  </p:ext>
                </p:extLst>
              </p:nvPr>
            </p:nvGraphicFramePr>
            <p:xfrm>
              <a:off x="5364474" y="282754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45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431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722067"/>
                  </p:ext>
                </p:extLst>
              </p:nvPr>
            </p:nvGraphicFramePr>
            <p:xfrm>
              <a:off x="5364474" y="282754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024553"/>
                    <a:gridCol w="2243139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119" t="-316471" r="-746" b="-2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119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675205" y="1846975"/>
            <a:ext cx="1114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此时求得的多个路径中，长度最短的一定是一条最短路径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326854" y="6036942"/>
            <a:ext cx="664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&lt;0,2&gt;</a:t>
            </a:r>
            <a:r>
              <a:rPr lang="zh-CN" altLang="en-US" sz="2800" b="1" dirty="0"/>
              <a:t>一定是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的最短路径，为什么？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126905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46111" y="1270996"/>
            <a:ext cx="105710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当前从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出发的当前最短路径是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&lt;0,2&gt;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造成回路，不考虑）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，经过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&lt;0,2,3&gt;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，长度是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10+15=25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单源最短路径算法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迪杰斯特拉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3633" y="3081221"/>
            <a:ext cx="4557372" cy="3217331"/>
            <a:chOff x="734890" y="2416203"/>
            <a:chExt cx="4557372" cy="3217331"/>
          </a:xfrm>
        </p:grpSpPr>
        <p:sp>
          <p:nvSpPr>
            <p:cNvPr id="6" name="椭圆 5"/>
            <p:cNvSpPr/>
            <p:nvPr/>
          </p:nvSpPr>
          <p:spPr>
            <a:xfrm>
              <a:off x="935760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6"/>
              <a:endCxn id="10" idx="2"/>
            </p:cNvCxnSpPr>
            <p:nvPr/>
          </p:nvCxnSpPr>
          <p:spPr>
            <a:xfrm>
              <a:off x="1475760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882943" y="333911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50</a:t>
              </a:r>
              <a:endParaRPr lang="zh-CN" altLang="en-US" sz="24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844011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52262" y="325377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52262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844011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35760" y="509353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7" name="直接箭头连接符 16"/>
            <p:cNvCxnSpPr>
              <a:stCxn id="10" idx="6"/>
            </p:cNvCxnSpPr>
            <p:nvPr/>
          </p:nvCxnSpPr>
          <p:spPr>
            <a:xfrm>
              <a:off x="3384011" y="3523777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  <a:endCxn id="10" idx="4"/>
            </p:cNvCxnSpPr>
            <p:nvPr/>
          </p:nvCxnSpPr>
          <p:spPr>
            <a:xfrm flipV="1">
              <a:off x="3114011" y="3793777"/>
              <a:ext cx="0" cy="129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3" idx="6"/>
            </p:cNvCxnSpPr>
            <p:nvPr/>
          </p:nvCxnSpPr>
          <p:spPr>
            <a:xfrm flipH="1">
              <a:off x="3384011" y="5363534"/>
              <a:ext cx="13682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3" idx="2"/>
            </p:cNvCxnSpPr>
            <p:nvPr/>
          </p:nvCxnSpPr>
          <p:spPr>
            <a:xfrm>
              <a:off x="1475760" y="5363534"/>
              <a:ext cx="1368251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3"/>
              <a:endCxn id="14" idx="7"/>
            </p:cNvCxnSpPr>
            <p:nvPr/>
          </p:nvCxnSpPr>
          <p:spPr>
            <a:xfrm flipH="1">
              <a:off x="1396679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5"/>
              <a:endCxn id="14" idx="7"/>
            </p:cNvCxnSpPr>
            <p:nvPr/>
          </p:nvCxnSpPr>
          <p:spPr>
            <a:xfrm>
              <a:off x="1396679" y="3714696"/>
              <a:ext cx="0" cy="145791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1"/>
              <a:endCxn id="6" idx="3"/>
            </p:cNvCxnSpPr>
            <p:nvPr/>
          </p:nvCxnSpPr>
          <p:spPr>
            <a:xfrm flipV="1">
              <a:off x="1014841" y="3714696"/>
              <a:ext cx="0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11" idx="3"/>
            </p:cNvCxnSpPr>
            <p:nvPr/>
          </p:nvCxnSpPr>
          <p:spPr>
            <a:xfrm flipV="1">
              <a:off x="3304930" y="3714696"/>
              <a:ext cx="1526413" cy="14579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4"/>
              <a:endCxn id="13" idx="6"/>
            </p:cNvCxnSpPr>
            <p:nvPr/>
          </p:nvCxnSpPr>
          <p:spPr>
            <a:xfrm flipH="1">
              <a:off x="3384011" y="3793777"/>
              <a:ext cx="1638251" cy="1569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任意多边形 46"/>
            <p:cNvSpPr/>
            <p:nvPr/>
          </p:nvSpPr>
          <p:spPr>
            <a:xfrm>
              <a:off x="1182624" y="2609050"/>
              <a:ext cx="3828288" cy="658406"/>
            </a:xfrm>
            <a:custGeom>
              <a:avLst/>
              <a:gdLst>
                <a:gd name="connsiteX0" fmla="*/ 0 w 3828288"/>
                <a:gd name="connsiteY0" fmla="*/ 634022 h 658406"/>
                <a:gd name="connsiteX1" fmla="*/ 1889760 w 3828288"/>
                <a:gd name="connsiteY1" fmla="*/ 38 h 658406"/>
                <a:gd name="connsiteX2" fmla="*/ 3828288 w 3828288"/>
                <a:gd name="connsiteY2" fmla="*/ 658406 h 65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8288" h="658406">
                  <a:moveTo>
                    <a:pt x="0" y="634022"/>
                  </a:moveTo>
                  <a:cubicBezTo>
                    <a:pt x="625856" y="314998"/>
                    <a:pt x="1251712" y="-4026"/>
                    <a:pt x="1889760" y="38"/>
                  </a:cubicBezTo>
                  <a:cubicBezTo>
                    <a:pt x="2527808" y="4102"/>
                    <a:pt x="3178048" y="331254"/>
                    <a:pt x="3828288" y="658406"/>
                  </a:cubicBezTo>
                </a:path>
              </a:pathLst>
            </a:cu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825705" y="33328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822601" y="41494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35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68850" y="4443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30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004626" y="515893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09813" y="515893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86761" y="420932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15</a:t>
              </a:r>
              <a:endParaRPr lang="zh-CN" altLang="en-US" sz="2400" b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34890" y="425383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05035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844011" y="24162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70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972757" y="426328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612480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3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3612480"/>
                  </p:ext>
                </p:extLst>
              </p:nvPr>
            </p:nvGraphicFramePr>
            <p:xfrm>
              <a:off x="5369320" y="3112502"/>
              <a:ext cx="6535384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3846"/>
                    <a:gridCol w="1633846"/>
                    <a:gridCol w="1633846"/>
                    <a:gridCol w="163384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源点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终点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路径长度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</a:t>
                          </a:r>
                          <a:endParaRPr lang="zh-CN" alt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316471" r="-746" b="-2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0,4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zh-CN" altLang="en-US" sz="28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746" t="-516471" r="-746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文本框 33"/>
          <p:cNvSpPr txBox="1"/>
          <p:nvPr/>
        </p:nvSpPr>
        <p:spPr>
          <a:xfrm>
            <a:off x="7675144" y="2594019"/>
            <a:ext cx="3994504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比</a:t>
            </a:r>
            <a:r>
              <a:rPr lang="en-US" altLang="zh-CN" sz="2800" b="1" dirty="0"/>
              <a:t>&lt;0,3&gt;</a:t>
            </a:r>
            <a:r>
              <a:rPr lang="zh-CN" altLang="en-US" sz="2800" b="1" dirty="0"/>
              <a:t>路径短，可更新！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990699" y="4660753"/>
            <a:ext cx="2357057" cy="535095"/>
            <a:chOff x="8907572" y="5183780"/>
            <a:chExt cx="2357057" cy="535095"/>
          </a:xfrm>
        </p:grpSpPr>
        <p:sp>
          <p:nvSpPr>
            <p:cNvPr id="3" name="矩形 2"/>
            <p:cNvSpPr/>
            <p:nvPr/>
          </p:nvSpPr>
          <p:spPr>
            <a:xfrm>
              <a:off x="8907572" y="5183780"/>
              <a:ext cx="90281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0,2,3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720890" y="5195655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272007" y="6256398"/>
            <a:ext cx="691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&lt;0,2,3&gt;</a:t>
            </a:r>
            <a:r>
              <a:rPr lang="zh-CN" altLang="en-US" sz="2800" b="1" dirty="0"/>
              <a:t>一定是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的最短路径，为什么？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21890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19829</TotalTime>
  <Words>7791</Words>
  <Application>Microsoft Office PowerPoint</Application>
  <PresentationFormat>宽屏</PresentationFormat>
  <Paragraphs>3838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仿宋_GB2312</vt:lpstr>
      <vt:lpstr>楷体_GB2312</vt:lpstr>
      <vt:lpstr>隶书</vt:lpstr>
      <vt:lpstr>宋体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离子</vt:lpstr>
      <vt:lpstr>图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1302</cp:revision>
  <dcterms:created xsi:type="dcterms:W3CDTF">2015-02-03T01:14:24Z</dcterms:created>
  <dcterms:modified xsi:type="dcterms:W3CDTF">2017-12-12T00:07:50Z</dcterms:modified>
</cp:coreProperties>
</file>