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handoutMasterIdLst>
    <p:handoutMasterId r:id="rId49"/>
  </p:handoutMasterIdLst>
  <p:sldIdLst>
    <p:sldId id="256" r:id="rId2"/>
    <p:sldId id="280" r:id="rId3"/>
    <p:sldId id="257" r:id="rId4"/>
    <p:sldId id="281" r:id="rId5"/>
    <p:sldId id="258" r:id="rId6"/>
    <p:sldId id="259" r:id="rId7"/>
    <p:sldId id="261" r:id="rId8"/>
    <p:sldId id="262" r:id="rId9"/>
    <p:sldId id="260" r:id="rId10"/>
    <p:sldId id="263" r:id="rId11"/>
    <p:sldId id="264" r:id="rId12"/>
    <p:sldId id="265" r:id="rId13"/>
    <p:sldId id="266" r:id="rId14"/>
    <p:sldId id="267" r:id="rId15"/>
    <p:sldId id="268" r:id="rId16"/>
    <p:sldId id="269" r:id="rId17"/>
    <p:sldId id="282" r:id="rId18"/>
    <p:sldId id="270" r:id="rId19"/>
    <p:sldId id="271" r:id="rId20"/>
    <p:sldId id="272" r:id="rId21"/>
    <p:sldId id="274" r:id="rId22"/>
    <p:sldId id="283" r:id="rId23"/>
    <p:sldId id="273" r:id="rId24"/>
    <p:sldId id="301" r:id="rId25"/>
    <p:sldId id="302" r:id="rId26"/>
    <p:sldId id="303" r:id="rId27"/>
    <p:sldId id="304" r:id="rId28"/>
    <p:sldId id="305" r:id="rId29"/>
    <p:sldId id="278" r:id="rId30"/>
    <p:sldId id="279" r:id="rId31"/>
    <p:sldId id="289" r:id="rId32"/>
    <p:sldId id="293" r:id="rId33"/>
    <p:sldId id="294" r:id="rId34"/>
    <p:sldId id="295" r:id="rId35"/>
    <p:sldId id="284" r:id="rId36"/>
    <p:sldId id="285" r:id="rId37"/>
    <p:sldId id="286" r:id="rId38"/>
    <p:sldId id="290" r:id="rId39"/>
    <p:sldId id="296" r:id="rId40"/>
    <p:sldId id="297" r:id="rId41"/>
    <p:sldId id="287" r:id="rId42"/>
    <p:sldId id="291" r:id="rId43"/>
    <p:sldId id="298" r:id="rId44"/>
    <p:sldId id="299" r:id="rId45"/>
    <p:sldId id="288" r:id="rId46"/>
    <p:sldId id="292" r:id="rId47"/>
    <p:sldId id="306" r:id="rId48"/>
  </p:sldIdLst>
  <p:sldSz cx="9144000" cy="6858000" type="screen4x3"/>
  <p:notesSz cx="9942513" cy="6761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256"/>
            <p14:sldId id="280"/>
            <p14:sldId id="257"/>
            <p14:sldId id="281"/>
            <p14:sldId id="258"/>
            <p14:sldId id="259"/>
            <p14:sldId id="261"/>
            <p14:sldId id="262"/>
            <p14:sldId id="260"/>
            <p14:sldId id="263"/>
            <p14:sldId id="264"/>
            <p14:sldId id="265"/>
            <p14:sldId id="266"/>
            <p14:sldId id="267"/>
            <p14:sldId id="268"/>
            <p14:sldId id="269"/>
            <p14:sldId id="282"/>
            <p14:sldId id="270"/>
            <p14:sldId id="271"/>
            <p14:sldId id="272"/>
            <p14:sldId id="274"/>
            <p14:sldId id="283"/>
            <p14:sldId id="273"/>
            <p14:sldId id="301"/>
            <p14:sldId id="302"/>
            <p14:sldId id="303"/>
            <p14:sldId id="304"/>
            <p14:sldId id="305"/>
            <p14:sldId id="278"/>
            <p14:sldId id="279"/>
            <p14:sldId id="289"/>
            <p14:sldId id="293"/>
            <p14:sldId id="294"/>
            <p14:sldId id="295"/>
            <p14:sldId id="284"/>
            <p14:sldId id="285"/>
            <p14:sldId id="286"/>
            <p14:sldId id="290"/>
            <p14:sldId id="296"/>
            <p14:sldId id="297"/>
            <p14:sldId id="287"/>
            <p14:sldId id="291"/>
            <p14:sldId id="298"/>
            <p14:sldId id="299"/>
            <p14:sldId id="288"/>
            <p14:sldId id="292"/>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82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774FCE9F-608A-4F63-9CA4-154F03E22A60}" type="datetimeFigureOut">
              <a:rPr lang="zh-CN" altLang="en-US" smtClean="0"/>
              <a:t>2017/9/5</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723622D4-4FFC-4BE7-A0F2-285C13C7FBF6}" type="slidenum">
              <a:rPr lang="zh-CN" altLang="en-US" smtClean="0"/>
              <a:t>‹#›</a:t>
            </a:fld>
            <a:endParaRPr lang="zh-CN" altLang="en-US"/>
          </a:p>
        </p:txBody>
      </p:sp>
    </p:spTree>
    <p:extLst>
      <p:ext uri="{BB962C8B-B14F-4D97-AF65-F5344CB8AC3E}">
        <p14:creationId xmlns:p14="http://schemas.microsoft.com/office/powerpoint/2010/main" val="34538170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uLnTx/>
                <a:uFillTx/>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bg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a:t>单击以编辑母版副标题样式</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E75FA1EC-9C8B-4CB7-B2A5-DD415DF7CB42}" type="datetimeFigureOut">
              <a:rPr lang="zh-CN" altLang="en-US" smtClean="0"/>
              <a:t>2017/9/5</a:t>
            </a:fld>
            <a:endParaRPr lang="zh-CN"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bg1">
                    <a:lumMod val="85000"/>
                  </a:schemeClr>
                </a:solidFill>
              </a:defRPr>
            </a:lvl1pPr>
          </a:lstStyle>
          <a:p>
            <a:endParaRPr lang="zh-CN"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bg1">
                    <a:lumMod val="8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2129357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86443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14242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3955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uLnTx/>
                <a:uFillTx/>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bg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E75FA1EC-9C8B-4CB7-B2A5-DD415DF7CB42}" type="datetimeFigureOut">
              <a:rPr lang="zh-CN" altLang="en-US" smtClean="0"/>
              <a:t>2017/9/5</a:t>
            </a:fld>
            <a:endParaRPr lang="zh-CN" altLang="en-US"/>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bg1">
                    <a:lumMod val="85000"/>
                  </a:schemeClr>
                </a:solidFill>
              </a:defRPr>
            </a:lvl1pPr>
          </a:lstStyle>
          <a:p>
            <a:endParaRPr lang="zh-CN" altLang="en-US"/>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bg1">
                    <a:lumMod val="8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6084864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2360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5043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68576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82079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E75FA1EC-9C8B-4CB7-B2A5-DD415DF7CB42}" type="datetimeFigureOut">
              <a:rPr lang="zh-CN" altLang="en-US" smtClean="0"/>
              <a:t>2017/9/5</a:t>
            </a:fld>
            <a:endParaRPr lang="zh-CN" altLang="en-US"/>
          </a:p>
        </p:txBody>
      </p:sp>
      <p:sp>
        <p:nvSpPr>
          <p:cNvPr id="9" name="Footer Placeholder 8"/>
          <p:cNvSpPr>
            <a:spLocks noGrp="1"/>
          </p:cNvSpPr>
          <p:nvPr>
            <p:ph type="ftr" sz="quarter" idx="11"/>
          </p:nvPr>
        </p:nvSpPr>
        <p:spPr>
          <a:xfrm>
            <a:off x="2505454" y="6265818"/>
            <a:ext cx="3950208" cy="274320"/>
          </a:xfrm>
        </p:spPr>
        <p:txBody>
          <a:bodyPr/>
          <a:lstStyle>
            <a:lvl1pPr algn="ctr">
              <a:defRPr/>
            </a:lvl1pPr>
          </a:lstStyle>
          <a:p>
            <a:endParaRPr lang="zh-CN"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6BAED326-59E5-4E75-9405-1E369EB9BE97}" type="slidenum">
              <a:rPr lang="zh-CN" altLang="en-US" smtClean="0"/>
              <a:t>‹#›</a:t>
            </a:fld>
            <a:endParaRPr lang="zh-CN" altLang="en-US"/>
          </a:p>
        </p:txBody>
      </p:sp>
      <p:sp>
        <p:nvSpPr>
          <p:cNvPr id="12" name="Rectangle 11"/>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81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bg2">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75FA1EC-9C8B-4CB7-B2A5-DD415DF7CB42}" type="datetimeFigureOut">
              <a:rPr lang="zh-CN" altLang="en-US" smtClean="0"/>
              <a:t>2017/9/5</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6173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noFill/>
          <a:ln w="6350" cap="flat" cmpd="sng" algn="ctr">
            <a:solidFill>
              <a:schemeClr val="tx1"/>
            </a:solid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E75FA1EC-9C8B-4CB7-B2A5-DD415DF7CB42}" type="datetimeFigureOut">
              <a:rPr lang="zh-CN" altLang="en-US" smtClean="0"/>
              <a:t>2017/9/5</a:t>
            </a:fld>
            <a:endParaRPr lang="zh-CN" altLang="en-US"/>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zh-CN" altLang="en-US"/>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900">
                <a:solidFill>
                  <a:schemeClr val="tx2"/>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565707604"/>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数据结构</a:t>
            </a:r>
          </a:p>
        </p:txBody>
      </p:sp>
      <p:sp>
        <p:nvSpPr>
          <p:cNvPr id="3" name="副标题 2"/>
          <p:cNvSpPr>
            <a:spLocks noGrp="1"/>
          </p:cNvSpPr>
          <p:nvPr>
            <p:ph type="subTitle" idx="1"/>
          </p:nvPr>
        </p:nvSpPr>
        <p:spPr>
          <a:xfrm>
            <a:off x="1168399" y="3667991"/>
            <a:ext cx="6804893" cy="1310408"/>
          </a:xfrm>
        </p:spPr>
        <p:txBody>
          <a:bodyPr>
            <a:normAutofit fontScale="92500" lnSpcReduction="10000"/>
          </a:bodyPr>
          <a:lstStyle/>
          <a:p>
            <a:r>
              <a:rPr lang="zh-CN" altLang="en-US" sz="2400" dirty="0">
                <a:latin typeface="华文楷体" panose="02010600040101010101" pitchFamily="2" charset="-122"/>
                <a:ea typeface="华文楷体" panose="02010600040101010101" pitchFamily="2" charset="-122"/>
              </a:rPr>
              <a:t>朱洁</a:t>
            </a:r>
            <a:endParaRPr lang="en-US" altLang="zh-CN" sz="2400" dirty="0">
              <a:latin typeface="华文楷体" panose="02010600040101010101" pitchFamily="2" charset="-122"/>
              <a:ea typeface="华文楷体" panose="02010600040101010101" pitchFamily="2" charset="-122"/>
            </a:endParaRPr>
          </a:p>
          <a:p>
            <a:r>
              <a:rPr lang="en-US" altLang="zh-CN" sz="2400" dirty="0">
                <a:solidFill>
                  <a:srgbClr val="00B0F0"/>
                </a:solidFill>
                <a:latin typeface="华文楷体" panose="02010600040101010101" pitchFamily="2" charset="-122"/>
                <a:ea typeface="华文楷体" panose="02010600040101010101" pitchFamily="2" charset="-122"/>
              </a:rPr>
              <a:t>zhujie@njupt.edu.cn</a:t>
            </a:r>
          </a:p>
          <a:p>
            <a:r>
              <a:rPr lang="en-US" altLang="zh-CN" sz="2400" dirty="0">
                <a:latin typeface="华文楷体" panose="02010600040101010101" pitchFamily="2" charset="-122"/>
                <a:ea typeface="华文楷体" panose="02010600040101010101" pitchFamily="2" charset="-122"/>
              </a:rPr>
              <a:t>QQ</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105679858</a:t>
            </a:r>
          </a:p>
          <a:p>
            <a:r>
              <a:rPr lang="zh-CN" altLang="en-US" sz="2400" dirty="0">
                <a:latin typeface="华文楷体" panose="02010600040101010101" pitchFamily="2" charset="-122"/>
                <a:ea typeface="华文楷体" panose="02010600040101010101" pitchFamily="2" charset="-122"/>
              </a:rPr>
              <a:t>手机</a:t>
            </a:r>
            <a:r>
              <a:rPr lang="en-US" altLang="zh-CN" sz="2400" dirty="0">
                <a:latin typeface="华文楷体" panose="02010600040101010101" pitchFamily="2" charset="-122"/>
                <a:ea typeface="华文楷体" panose="02010600040101010101" pitchFamily="2" charset="-122"/>
              </a:rPr>
              <a:t>: 13913902426</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83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706" y="124282"/>
            <a:ext cx="7680960" cy="1371600"/>
          </a:xfrm>
        </p:spPr>
        <p:txBody>
          <a:bodyPr/>
          <a:lstStyle/>
          <a:p>
            <a:r>
              <a:rPr lang="zh-CN" altLang="en-US" dirty="0">
                <a:latin typeface="隶书" panose="02010509060101010101" pitchFamily="49" charset="-122"/>
                <a:ea typeface="隶书" panose="02010509060101010101" pitchFamily="49" charset="-122"/>
              </a:rPr>
              <a:t>数据的存储表示</a:t>
            </a:r>
          </a:p>
        </p:txBody>
      </p:sp>
      <p:sp>
        <p:nvSpPr>
          <p:cNvPr id="3" name="内容占位符 2"/>
          <p:cNvSpPr>
            <a:spLocks noGrp="1"/>
          </p:cNvSpPr>
          <p:nvPr>
            <p:ph idx="1"/>
          </p:nvPr>
        </p:nvSpPr>
        <p:spPr>
          <a:xfrm>
            <a:off x="421465" y="1244947"/>
            <a:ext cx="7680960" cy="3931920"/>
          </a:xfrm>
        </p:spPr>
        <p:txBody>
          <a:bodyPr>
            <a:noAutofit/>
          </a:bodyPr>
          <a:lstStyle/>
          <a:p>
            <a:r>
              <a:rPr lang="zh-CN" altLang="en-US" sz="2800" dirty="0">
                <a:solidFill>
                  <a:schemeClr val="tx1"/>
                </a:solidFill>
                <a:effectLst>
                  <a:outerShdw blurRad="38100" dist="38100" dir="2700000" algn="tl">
                    <a:srgbClr val="FFFFFF"/>
                  </a:outerShdw>
                </a:effectLst>
                <a:latin typeface="华文楷体" panose="02010600040101010101" pitchFamily="2" charset="-122"/>
                <a:ea typeface="华文楷体" panose="02010600040101010101" pitchFamily="2" charset="-122"/>
              </a:rPr>
              <a:t>存储结构</a:t>
            </a:r>
            <a:r>
              <a:rPr lang="en-US" altLang="zh-CN" sz="2800" dirty="0">
                <a:solidFill>
                  <a:schemeClr val="tx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数据结构的实现形式，是数据结构在计算机内的表示，即数据元素及其关系在计算机存储器中的存储方式</a:t>
            </a:r>
            <a:endParaRPr lang="en-US" altLang="zh-CN" sz="2800" dirty="0">
              <a:solidFill>
                <a:schemeClr val="tx1"/>
              </a:solidFill>
              <a:latin typeface="华文楷体" panose="02010600040101010101" pitchFamily="2" charset="-122"/>
              <a:ea typeface="华文楷体" panose="02010600040101010101" pitchFamily="2" charset="-122"/>
            </a:endParaRPr>
          </a:p>
          <a:p>
            <a:r>
              <a:rPr lang="zh-CN" altLang="en-US" sz="2800" dirty="0">
                <a:solidFill>
                  <a:schemeClr val="tx1"/>
                </a:solidFill>
                <a:latin typeface="华文楷体" panose="02010600040101010101" pitchFamily="2" charset="-122"/>
                <a:ea typeface="华文楷体" panose="02010600040101010101" pitchFamily="2" charset="-122"/>
              </a:rPr>
              <a:t>数据元素的机内表示： 用二进制位（</a:t>
            </a:r>
            <a:r>
              <a:rPr lang="en-US" altLang="zh-CN" sz="2800" dirty="0">
                <a:solidFill>
                  <a:schemeClr val="tx1"/>
                </a:solidFill>
                <a:latin typeface="华文楷体" panose="02010600040101010101" pitchFamily="2" charset="-122"/>
                <a:ea typeface="华文楷体" panose="02010600040101010101" pitchFamily="2" charset="-122"/>
              </a:rPr>
              <a:t>bit</a:t>
            </a:r>
            <a:r>
              <a:rPr lang="zh-CN" altLang="en-US" sz="2800" dirty="0">
                <a:solidFill>
                  <a:schemeClr val="tx1"/>
                </a:solidFill>
                <a:latin typeface="华文楷体" panose="02010600040101010101" pitchFamily="2" charset="-122"/>
                <a:ea typeface="华文楷体" panose="02010600040101010101" pitchFamily="2" charset="-122"/>
              </a:rPr>
              <a:t>）的位串表示数据元素</a:t>
            </a:r>
            <a:endParaRPr lang="en-US" altLang="zh-CN" sz="2800" dirty="0">
              <a:solidFill>
                <a:schemeClr val="tx1"/>
              </a:solidFill>
              <a:latin typeface="华文楷体" panose="02010600040101010101" pitchFamily="2" charset="-122"/>
              <a:ea typeface="华文楷体" panose="02010600040101010101" pitchFamily="2" charset="-122"/>
            </a:endParaRPr>
          </a:p>
          <a:p>
            <a:r>
              <a:rPr lang="zh-CN" altLang="en-US" sz="2800" dirty="0">
                <a:solidFill>
                  <a:schemeClr val="tx1"/>
                </a:solidFill>
                <a:latin typeface="华文楷体" panose="02010600040101010101" pitchFamily="2" charset="-122"/>
                <a:ea typeface="华文楷体" panose="02010600040101010101" pitchFamily="2" charset="-122"/>
              </a:rPr>
              <a:t>关系的机内表示</a:t>
            </a:r>
            <a:endParaRPr lang="en-US" altLang="zh-CN" sz="2800" dirty="0">
              <a:solidFill>
                <a:schemeClr val="tx1"/>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solidFill>
                  <a:schemeClr val="tx1"/>
                </a:solidFill>
                <a:latin typeface="华文楷体" panose="02010600040101010101" pitchFamily="2" charset="-122"/>
                <a:ea typeface="华文楷体" panose="02010600040101010101" pitchFamily="2" charset="-122"/>
              </a:rPr>
              <a:t>顺序存储结构</a:t>
            </a:r>
            <a:endParaRPr lang="en-US" altLang="zh-CN" sz="2400" dirty="0">
              <a:solidFill>
                <a:schemeClr val="tx1"/>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solidFill>
                  <a:schemeClr val="tx1"/>
                </a:solidFill>
                <a:latin typeface="华文楷体" panose="02010600040101010101" pitchFamily="2" charset="-122"/>
                <a:ea typeface="华文楷体" panose="02010600040101010101" pitchFamily="2" charset="-122"/>
              </a:rPr>
              <a:t>链接存储结构</a:t>
            </a:r>
            <a:endParaRPr lang="en-US" altLang="zh-CN" sz="2400" dirty="0">
              <a:solidFill>
                <a:schemeClr val="tx1"/>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solidFill>
                  <a:schemeClr val="tx1"/>
                </a:solidFill>
                <a:latin typeface="华文楷体" panose="02010600040101010101" pitchFamily="2" charset="-122"/>
                <a:ea typeface="华文楷体" panose="02010600040101010101" pitchFamily="2" charset="-122"/>
              </a:rPr>
              <a:t>索引存储结构</a:t>
            </a:r>
            <a:endParaRPr lang="en-US" altLang="zh-CN" sz="2400" dirty="0">
              <a:solidFill>
                <a:schemeClr val="tx1"/>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solidFill>
                  <a:schemeClr val="tx1"/>
                </a:solidFill>
                <a:latin typeface="华文楷体" panose="02010600040101010101" pitchFamily="2" charset="-122"/>
                <a:ea typeface="华文楷体" panose="02010600040101010101" pitchFamily="2" charset="-122"/>
              </a:rPr>
              <a:t>散列存储结构</a:t>
            </a:r>
          </a:p>
        </p:txBody>
      </p:sp>
      <p:sp>
        <p:nvSpPr>
          <p:cNvPr id="5" name="五角星 4"/>
          <p:cNvSpPr/>
          <p:nvPr/>
        </p:nvSpPr>
        <p:spPr>
          <a:xfrm>
            <a:off x="2918139" y="4231997"/>
            <a:ext cx="218209" cy="200313"/>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五角星 5"/>
          <p:cNvSpPr/>
          <p:nvPr/>
        </p:nvSpPr>
        <p:spPr>
          <a:xfrm>
            <a:off x="2918139" y="4619511"/>
            <a:ext cx="218209" cy="200313"/>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006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顺序存储结构</a:t>
            </a:r>
          </a:p>
        </p:txBody>
      </p:sp>
      <p:sp>
        <p:nvSpPr>
          <p:cNvPr id="3" name="内容占位符 2"/>
          <p:cNvSpPr>
            <a:spLocks noGrp="1"/>
          </p:cNvSpPr>
          <p:nvPr>
            <p:ph idx="1"/>
          </p:nvPr>
        </p:nvSpPr>
        <p:spPr>
          <a:xfrm>
            <a:off x="647699" y="1900345"/>
            <a:ext cx="7680960" cy="576390"/>
          </a:xfrm>
        </p:spPr>
        <p:txBody>
          <a:bodyPr>
            <a:noAutofit/>
          </a:bodyPr>
          <a:lstStyle/>
          <a:p>
            <a:r>
              <a:rPr lang="zh-CN" altLang="en-US" sz="2400" dirty="0">
                <a:latin typeface="华文楷体" panose="02010600040101010101" pitchFamily="2" charset="-122"/>
                <a:ea typeface="华文楷体" panose="02010600040101010101" pitchFamily="2" charset="-122"/>
              </a:rPr>
              <a:t>将逻辑上相关的数据元素依次存储在一块连续的存储空间中</a:t>
            </a:r>
          </a:p>
        </p:txBody>
      </p:sp>
      <p:graphicFrame>
        <p:nvGraphicFramePr>
          <p:cNvPr id="4" name="表格 3"/>
          <p:cNvGraphicFramePr>
            <a:graphicFrameLocks noGrp="1"/>
          </p:cNvGraphicFramePr>
          <p:nvPr>
            <p:extLst>
              <p:ext uri="{D42A27DB-BD31-4B8C-83A1-F6EECF244321}">
                <p14:modId xmlns:p14="http://schemas.microsoft.com/office/powerpoint/2010/main" val="1788181151"/>
              </p:ext>
            </p:extLst>
          </p:nvPr>
        </p:nvGraphicFramePr>
        <p:xfrm>
          <a:off x="454305" y="3035338"/>
          <a:ext cx="4410939" cy="1483360"/>
        </p:xfrm>
        <a:graphic>
          <a:graphicData uri="http://schemas.openxmlformats.org/drawingml/2006/table">
            <a:tbl>
              <a:tblPr firstRow="1" bandRow="1">
                <a:tableStyleId>{5C22544A-7EE6-4342-B048-85BDC9FD1C3A}</a:tableStyleId>
              </a:tblPr>
              <a:tblGrid>
                <a:gridCol w="1470313">
                  <a:extLst>
                    <a:ext uri="{9D8B030D-6E8A-4147-A177-3AD203B41FA5}">
                      <a16:colId xmlns:a16="http://schemas.microsoft.com/office/drawing/2014/main" val="20000"/>
                    </a:ext>
                  </a:extLst>
                </a:gridCol>
                <a:gridCol w="1470313">
                  <a:extLst>
                    <a:ext uri="{9D8B030D-6E8A-4147-A177-3AD203B41FA5}">
                      <a16:colId xmlns:a16="http://schemas.microsoft.com/office/drawing/2014/main" val="20001"/>
                    </a:ext>
                  </a:extLst>
                </a:gridCol>
                <a:gridCol w="1470313">
                  <a:extLst>
                    <a:ext uri="{9D8B030D-6E8A-4147-A177-3AD203B41FA5}">
                      <a16:colId xmlns:a16="http://schemas.microsoft.com/office/drawing/2014/main" val="20002"/>
                    </a:ext>
                  </a:extLst>
                </a:gridCol>
              </a:tblGrid>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商品</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材质</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价格</a:t>
                      </a:r>
                    </a:p>
                  </a:txBody>
                  <a:tcPr marL="0" marR="0" marT="0" marB="0"/>
                </a:tc>
                <a:extLst>
                  <a:ext uri="{0D108BD9-81ED-4DB2-BD59-A6C34878D82A}">
                    <a16:rowId xmlns:a16="http://schemas.microsoft.com/office/drawing/2014/main" val="10000"/>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组合沙发</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牛皮</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7000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1"/>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餐桌椅</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榉木</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5000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2"/>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衣橱</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橡木</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3000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821231575"/>
              </p:ext>
            </p:extLst>
          </p:nvPr>
        </p:nvGraphicFramePr>
        <p:xfrm>
          <a:off x="246992" y="5421901"/>
          <a:ext cx="8233146" cy="370840"/>
        </p:xfrm>
        <a:graphic>
          <a:graphicData uri="http://schemas.openxmlformats.org/drawingml/2006/table">
            <a:tbl>
              <a:tblPr firstRow="1" bandRow="1">
                <a:tableStyleId>{5940675A-B579-460E-94D1-54222C63F5DA}</a:tableStyleId>
              </a:tblPr>
              <a:tblGrid>
                <a:gridCol w="914794">
                  <a:extLst>
                    <a:ext uri="{9D8B030D-6E8A-4147-A177-3AD203B41FA5}">
                      <a16:colId xmlns:a16="http://schemas.microsoft.com/office/drawing/2014/main" val="20000"/>
                    </a:ext>
                  </a:extLst>
                </a:gridCol>
                <a:gridCol w="914794">
                  <a:extLst>
                    <a:ext uri="{9D8B030D-6E8A-4147-A177-3AD203B41FA5}">
                      <a16:colId xmlns:a16="http://schemas.microsoft.com/office/drawing/2014/main" val="20001"/>
                    </a:ext>
                  </a:extLst>
                </a:gridCol>
                <a:gridCol w="914794">
                  <a:extLst>
                    <a:ext uri="{9D8B030D-6E8A-4147-A177-3AD203B41FA5}">
                      <a16:colId xmlns:a16="http://schemas.microsoft.com/office/drawing/2014/main" val="20002"/>
                    </a:ext>
                  </a:extLst>
                </a:gridCol>
                <a:gridCol w="914794">
                  <a:extLst>
                    <a:ext uri="{9D8B030D-6E8A-4147-A177-3AD203B41FA5}">
                      <a16:colId xmlns:a16="http://schemas.microsoft.com/office/drawing/2014/main" val="20003"/>
                    </a:ext>
                  </a:extLst>
                </a:gridCol>
                <a:gridCol w="914794">
                  <a:extLst>
                    <a:ext uri="{9D8B030D-6E8A-4147-A177-3AD203B41FA5}">
                      <a16:colId xmlns:a16="http://schemas.microsoft.com/office/drawing/2014/main" val="20004"/>
                    </a:ext>
                  </a:extLst>
                </a:gridCol>
                <a:gridCol w="914794">
                  <a:extLst>
                    <a:ext uri="{9D8B030D-6E8A-4147-A177-3AD203B41FA5}">
                      <a16:colId xmlns:a16="http://schemas.microsoft.com/office/drawing/2014/main" val="20005"/>
                    </a:ext>
                  </a:extLst>
                </a:gridCol>
                <a:gridCol w="914794">
                  <a:extLst>
                    <a:ext uri="{9D8B030D-6E8A-4147-A177-3AD203B41FA5}">
                      <a16:colId xmlns:a16="http://schemas.microsoft.com/office/drawing/2014/main" val="20006"/>
                    </a:ext>
                  </a:extLst>
                </a:gridCol>
                <a:gridCol w="914794">
                  <a:extLst>
                    <a:ext uri="{9D8B030D-6E8A-4147-A177-3AD203B41FA5}">
                      <a16:colId xmlns:a16="http://schemas.microsoft.com/office/drawing/2014/main" val="20007"/>
                    </a:ext>
                  </a:extLst>
                </a:gridCol>
                <a:gridCol w="914794">
                  <a:extLst>
                    <a:ext uri="{9D8B030D-6E8A-4147-A177-3AD203B41FA5}">
                      <a16:colId xmlns:a16="http://schemas.microsoft.com/office/drawing/2014/main" val="20008"/>
                    </a:ext>
                  </a:extLst>
                </a:gridCol>
              </a:tblGrid>
              <a:tr h="370840">
                <a:tc>
                  <a:txBody>
                    <a:bodyPr/>
                    <a:lstStyle/>
                    <a:p>
                      <a:pPr algn="ctr"/>
                      <a:r>
                        <a:rPr lang="zh-CN" altLang="en-US" sz="1800" dirty="0">
                          <a:latin typeface="华文楷体" panose="02010600040101010101" pitchFamily="2" charset="-122"/>
                          <a:ea typeface="华文楷体" panose="02010600040101010101" pitchFamily="2" charset="-122"/>
                        </a:rPr>
                        <a:t>组合沙发</a:t>
                      </a:r>
                    </a:p>
                  </a:txBody>
                  <a:tcPr marL="0" marR="0" anchor="ctr"/>
                </a:tc>
                <a:tc>
                  <a:txBody>
                    <a:bodyPr/>
                    <a:lstStyle/>
                    <a:p>
                      <a:pPr algn="ctr"/>
                      <a:r>
                        <a:rPr lang="zh-CN" altLang="en-US" sz="1800" dirty="0">
                          <a:latin typeface="华文楷体" panose="02010600040101010101" pitchFamily="2" charset="-122"/>
                          <a:ea typeface="华文楷体" panose="02010600040101010101" pitchFamily="2" charset="-122"/>
                        </a:rPr>
                        <a:t>牛皮</a:t>
                      </a:r>
                    </a:p>
                  </a:txBody>
                  <a:tcPr marL="0" marR="0" anchor="ctr"/>
                </a:tc>
                <a:tc>
                  <a:txBody>
                    <a:bodyPr/>
                    <a:lstStyle/>
                    <a:p>
                      <a:pPr algn="ctr"/>
                      <a:r>
                        <a:rPr lang="en-US" altLang="zh-CN" sz="1800" dirty="0">
                          <a:latin typeface="华文楷体" panose="02010600040101010101" pitchFamily="2" charset="-122"/>
                          <a:ea typeface="华文楷体" panose="02010600040101010101" pitchFamily="2" charset="-122"/>
                        </a:rPr>
                        <a:t>7000</a:t>
                      </a:r>
                      <a:endParaRPr lang="zh-CN" altLang="en-US" sz="1800" dirty="0">
                        <a:latin typeface="华文楷体" panose="02010600040101010101" pitchFamily="2" charset="-122"/>
                        <a:ea typeface="华文楷体" panose="02010600040101010101" pitchFamily="2" charset="-122"/>
                      </a:endParaRPr>
                    </a:p>
                  </a:txBody>
                  <a:tcPr marL="0" marR="0" anchor="ctr"/>
                </a:tc>
                <a:tc>
                  <a:txBody>
                    <a:bodyPr/>
                    <a:lstStyle/>
                    <a:p>
                      <a:pPr algn="ctr"/>
                      <a:r>
                        <a:rPr lang="zh-CN" altLang="en-US" sz="1800" dirty="0">
                          <a:latin typeface="华文楷体" panose="02010600040101010101" pitchFamily="2" charset="-122"/>
                          <a:ea typeface="华文楷体" panose="02010600040101010101" pitchFamily="2" charset="-122"/>
                        </a:rPr>
                        <a:t>餐桌椅</a:t>
                      </a:r>
                    </a:p>
                  </a:txBody>
                  <a:tcPr marL="0" marR="0" anchor="ctr"/>
                </a:tc>
                <a:tc>
                  <a:txBody>
                    <a:bodyPr/>
                    <a:lstStyle/>
                    <a:p>
                      <a:pPr algn="ctr"/>
                      <a:r>
                        <a:rPr lang="zh-CN" altLang="en-US" sz="1800" dirty="0">
                          <a:latin typeface="华文楷体" panose="02010600040101010101" pitchFamily="2" charset="-122"/>
                          <a:ea typeface="华文楷体" panose="02010600040101010101" pitchFamily="2" charset="-122"/>
                        </a:rPr>
                        <a:t>榉木</a:t>
                      </a:r>
                    </a:p>
                  </a:txBody>
                  <a:tcPr marL="0" marR="0" anchor="ctr"/>
                </a:tc>
                <a:tc>
                  <a:txBody>
                    <a:bodyPr/>
                    <a:lstStyle/>
                    <a:p>
                      <a:pPr algn="ctr"/>
                      <a:r>
                        <a:rPr lang="en-US" altLang="zh-CN" sz="1800" dirty="0">
                          <a:latin typeface="华文楷体" panose="02010600040101010101" pitchFamily="2" charset="-122"/>
                          <a:ea typeface="华文楷体" panose="02010600040101010101" pitchFamily="2" charset="-122"/>
                        </a:rPr>
                        <a:t>5000</a:t>
                      </a:r>
                      <a:endParaRPr lang="zh-CN" altLang="en-US" sz="1800" dirty="0">
                        <a:latin typeface="华文楷体" panose="02010600040101010101" pitchFamily="2" charset="-122"/>
                        <a:ea typeface="华文楷体" panose="02010600040101010101" pitchFamily="2" charset="-122"/>
                      </a:endParaRPr>
                    </a:p>
                  </a:txBody>
                  <a:tcPr marL="0" marR="0" anchor="ctr"/>
                </a:tc>
                <a:tc>
                  <a:txBody>
                    <a:bodyPr/>
                    <a:lstStyle/>
                    <a:p>
                      <a:pPr algn="ctr"/>
                      <a:r>
                        <a:rPr lang="zh-CN" altLang="en-US" sz="1800" dirty="0">
                          <a:latin typeface="华文楷体" panose="02010600040101010101" pitchFamily="2" charset="-122"/>
                          <a:ea typeface="华文楷体" panose="02010600040101010101" pitchFamily="2" charset="-122"/>
                        </a:rPr>
                        <a:t>衣橱</a:t>
                      </a:r>
                    </a:p>
                  </a:txBody>
                  <a:tcPr marL="0" marR="0" anchor="ctr"/>
                </a:tc>
                <a:tc>
                  <a:txBody>
                    <a:bodyPr/>
                    <a:lstStyle/>
                    <a:p>
                      <a:pPr algn="ctr"/>
                      <a:r>
                        <a:rPr lang="zh-CN" altLang="en-US" sz="1800" dirty="0">
                          <a:latin typeface="华文楷体" panose="02010600040101010101" pitchFamily="2" charset="-122"/>
                          <a:ea typeface="华文楷体" panose="02010600040101010101" pitchFamily="2" charset="-122"/>
                        </a:rPr>
                        <a:t>橡木</a:t>
                      </a:r>
                    </a:p>
                  </a:txBody>
                  <a:tcPr marL="0" marR="0" anchor="ctr"/>
                </a:tc>
                <a:tc>
                  <a:txBody>
                    <a:bodyPr/>
                    <a:lstStyle/>
                    <a:p>
                      <a:pPr algn="ctr"/>
                      <a:r>
                        <a:rPr lang="en-US" altLang="zh-CN" sz="1800" dirty="0">
                          <a:latin typeface="华文楷体" panose="02010600040101010101" pitchFamily="2" charset="-122"/>
                          <a:ea typeface="华文楷体" panose="02010600040101010101" pitchFamily="2" charset="-122"/>
                        </a:rPr>
                        <a:t>3000</a:t>
                      </a:r>
                      <a:endParaRPr lang="zh-CN" altLang="en-US" sz="1800" dirty="0">
                        <a:latin typeface="华文楷体" panose="02010600040101010101" pitchFamily="2" charset="-122"/>
                        <a:ea typeface="华文楷体" panose="02010600040101010101" pitchFamily="2" charset="-122"/>
                      </a:endParaRPr>
                    </a:p>
                  </a:txBody>
                  <a:tcPr marL="0" marR="0" anchor="ctr"/>
                </a:tc>
                <a:extLst>
                  <a:ext uri="{0D108BD9-81ED-4DB2-BD59-A6C34878D82A}">
                    <a16:rowId xmlns:a16="http://schemas.microsoft.com/office/drawing/2014/main" val="10000"/>
                  </a:ext>
                </a:extLst>
              </a:tr>
            </a:tbl>
          </a:graphicData>
        </a:graphic>
      </p:graphicFrame>
      <p:sp>
        <p:nvSpPr>
          <p:cNvPr id="8" name="文本框 7"/>
          <p:cNvSpPr txBox="1"/>
          <p:nvPr/>
        </p:nvSpPr>
        <p:spPr>
          <a:xfrm>
            <a:off x="76199"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100</a:t>
            </a:r>
            <a:endParaRPr lang="zh-CN" altLang="en-US" dirty="0">
              <a:latin typeface="华文楷体" panose="02010600040101010101" pitchFamily="2" charset="-122"/>
              <a:ea typeface="华文楷体" panose="02010600040101010101" pitchFamily="2" charset="-122"/>
            </a:endParaRPr>
          </a:p>
        </p:txBody>
      </p:sp>
      <p:sp>
        <p:nvSpPr>
          <p:cNvPr id="9" name="文本框 8"/>
          <p:cNvSpPr txBox="1"/>
          <p:nvPr/>
        </p:nvSpPr>
        <p:spPr>
          <a:xfrm>
            <a:off x="962887"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104</a:t>
            </a:r>
            <a:endParaRPr lang="zh-CN" altLang="en-US" dirty="0">
              <a:latin typeface="华文楷体" panose="02010600040101010101" pitchFamily="2" charset="-122"/>
              <a:ea typeface="华文楷体" panose="02010600040101010101" pitchFamily="2" charset="-122"/>
            </a:endParaRPr>
          </a:p>
        </p:txBody>
      </p:sp>
      <p:sp>
        <p:nvSpPr>
          <p:cNvPr id="10" name="文本框 9"/>
          <p:cNvSpPr txBox="1"/>
          <p:nvPr/>
        </p:nvSpPr>
        <p:spPr>
          <a:xfrm>
            <a:off x="1849575"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108</a:t>
            </a:r>
            <a:endParaRPr lang="zh-CN" altLang="en-US" dirty="0">
              <a:latin typeface="华文楷体" panose="02010600040101010101" pitchFamily="2" charset="-122"/>
              <a:ea typeface="华文楷体" panose="02010600040101010101" pitchFamily="2" charset="-122"/>
            </a:endParaRPr>
          </a:p>
        </p:txBody>
      </p:sp>
      <p:sp>
        <p:nvSpPr>
          <p:cNvPr id="11" name="文本框 10"/>
          <p:cNvSpPr txBox="1"/>
          <p:nvPr/>
        </p:nvSpPr>
        <p:spPr>
          <a:xfrm>
            <a:off x="2736263"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112</a:t>
            </a: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3657590"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116</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4578917"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120</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5500244"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124</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6421571"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128</a:t>
            </a:r>
            <a:endParaRPr lang="zh-CN" altLang="en-US" dirty="0">
              <a:latin typeface="华文楷体" panose="02010600040101010101" pitchFamily="2" charset="-122"/>
              <a:ea typeface="华文楷体" panose="02010600040101010101" pitchFamily="2" charset="-122"/>
            </a:endParaRPr>
          </a:p>
        </p:txBody>
      </p:sp>
      <p:sp>
        <p:nvSpPr>
          <p:cNvPr id="16" name="文本框 15"/>
          <p:cNvSpPr txBox="1"/>
          <p:nvPr/>
        </p:nvSpPr>
        <p:spPr>
          <a:xfrm>
            <a:off x="7325584"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132</a:t>
            </a:r>
            <a:endParaRPr lang="zh-CN" altLang="en-US" dirty="0">
              <a:latin typeface="华文楷体" panose="02010600040101010101" pitchFamily="2" charset="-122"/>
              <a:ea typeface="华文楷体" panose="02010600040101010101" pitchFamily="2" charset="-122"/>
            </a:endParaRPr>
          </a:p>
        </p:txBody>
      </p:sp>
      <p:sp>
        <p:nvSpPr>
          <p:cNvPr id="17" name="文本框 16"/>
          <p:cNvSpPr txBox="1"/>
          <p:nvPr/>
        </p:nvSpPr>
        <p:spPr>
          <a:xfrm>
            <a:off x="8229597" y="5018809"/>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136</a:t>
            </a:r>
            <a:endParaRPr lang="zh-CN" altLang="en-US" dirty="0">
              <a:latin typeface="华文楷体" panose="02010600040101010101" pitchFamily="2" charset="-122"/>
              <a:ea typeface="华文楷体" panose="02010600040101010101" pitchFamily="2" charset="-122"/>
            </a:endParaRPr>
          </a:p>
        </p:txBody>
      </p:sp>
      <p:sp>
        <p:nvSpPr>
          <p:cNvPr id="18" name="文本框 17"/>
          <p:cNvSpPr txBox="1"/>
          <p:nvPr/>
        </p:nvSpPr>
        <p:spPr>
          <a:xfrm>
            <a:off x="5003101" y="2628216"/>
            <a:ext cx="3624707" cy="1938992"/>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设：申请到的连续空间首地址为</a:t>
            </a:r>
            <a:r>
              <a:rPr lang="en-US" altLang="zh-CN" sz="2400" dirty="0">
                <a:latin typeface="华文楷体" panose="02010600040101010101" pitchFamily="2" charset="-122"/>
                <a:ea typeface="华文楷体" panose="02010600040101010101" pitchFamily="2" charset="-122"/>
              </a:rPr>
              <a:t>L</a:t>
            </a:r>
          </a:p>
          <a:p>
            <a:r>
              <a:rPr lang="zh-CN" altLang="en-US" sz="2400" dirty="0">
                <a:latin typeface="华文楷体" panose="02010600040101010101" pitchFamily="2" charset="-122"/>
                <a:ea typeface="华文楷体" panose="02010600040101010101" pitchFamily="2" charset="-122"/>
              </a:rPr>
              <a:t>每个数据元素占</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个存储单元</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Location(</a:t>
            </a:r>
            <a:r>
              <a:rPr lang="en-US" altLang="zh-CN" sz="2400" dirty="0" err="1">
                <a:latin typeface="华文楷体" panose="02010600040101010101" pitchFamily="2" charset="-122"/>
                <a:ea typeface="华文楷体" panose="02010600040101010101" pitchFamily="2" charset="-122"/>
              </a:rPr>
              <a:t>a</a:t>
            </a:r>
            <a:r>
              <a:rPr lang="en-US" altLang="zh-CN" sz="2400" baseline="-25000" dirty="0" err="1">
                <a:latin typeface="华文楷体" panose="02010600040101010101" pitchFamily="2" charset="-122"/>
                <a:ea typeface="华文楷体" panose="02010600040101010101" pitchFamily="2" charset="-122"/>
              </a:rPr>
              <a:t>k</a:t>
            </a:r>
            <a:r>
              <a:rPr lang="en-US" altLang="zh-CN" sz="2400" dirty="0">
                <a:latin typeface="华文楷体" panose="02010600040101010101" pitchFamily="2" charset="-122"/>
                <a:ea typeface="华文楷体" panose="02010600040101010101" pitchFamily="2" charset="-122"/>
              </a:rPr>
              <a:t>) = L + A </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k</a:t>
            </a:r>
            <a:endParaRPr lang="zh-CN" altLang="en-US" sz="2400" dirty="0">
              <a:latin typeface="华文楷体" panose="02010600040101010101" pitchFamily="2" charset="-122"/>
              <a:ea typeface="华文楷体" panose="02010600040101010101" pitchFamily="2" charset="-122"/>
            </a:endParaRPr>
          </a:p>
        </p:txBody>
      </p:sp>
      <p:sp>
        <p:nvSpPr>
          <p:cNvPr id="22" name="文本框 21"/>
          <p:cNvSpPr txBox="1"/>
          <p:nvPr/>
        </p:nvSpPr>
        <p:spPr>
          <a:xfrm>
            <a:off x="2774352" y="5875868"/>
            <a:ext cx="366799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线性结构的顺序存储方式</a:t>
            </a:r>
          </a:p>
        </p:txBody>
      </p:sp>
      <p:sp>
        <p:nvSpPr>
          <p:cNvPr id="23" name="文本框 22"/>
          <p:cNvSpPr txBox="1"/>
          <p:nvPr/>
        </p:nvSpPr>
        <p:spPr>
          <a:xfrm>
            <a:off x="149629" y="3353225"/>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0</a:t>
            </a:r>
            <a:endParaRPr lang="zh-CN" altLang="en-US" baseline="-25000" dirty="0">
              <a:latin typeface="华文楷体" panose="02010600040101010101" pitchFamily="2" charset="-122"/>
              <a:ea typeface="华文楷体" panose="02010600040101010101" pitchFamily="2" charset="-122"/>
            </a:endParaRPr>
          </a:p>
        </p:txBody>
      </p:sp>
      <p:sp>
        <p:nvSpPr>
          <p:cNvPr id="24" name="文本框 23"/>
          <p:cNvSpPr txBox="1"/>
          <p:nvPr/>
        </p:nvSpPr>
        <p:spPr>
          <a:xfrm>
            <a:off x="149628" y="3713697"/>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1</a:t>
            </a:r>
            <a:endParaRPr lang="zh-CN" altLang="en-US" baseline="-25000" dirty="0">
              <a:latin typeface="华文楷体" panose="02010600040101010101" pitchFamily="2" charset="-122"/>
              <a:ea typeface="华文楷体" panose="02010600040101010101" pitchFamily="2" charset="-122"/>
            </a:endParaRPr>
          </a:p>
        </p:txBody>
      </p:sp>
      <p:sp>
        <p:nvSpPr>
          <p:cNvPr id="25" name="文本框 24"/>
          <p:cNvSpPr txBox="1"/>
          <p:nvPr/>
        </p:nvSpPr>
        <p:spPr>
          <a:xfrm>
            <a:off x="149627" y="4083029"/>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2</a:t>
            </a:r>
            <a:endParaRPr lang="zh-CN" altLang="en-US" baseline="-25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651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链接存储结构</a:t>
            </a:r>
          </a:p>
        </p:txBody>
      </p:sp>
      <p:sp>
        <p:nvSpPr>
          <p:cNvPr id="3" name="内容占位符 2"/>
          <p:cNvSpPr>
            <a:spLocks noGrp="1"/>
          </p:cNvSpPr>
          <p:nvPr>
            <p:ph idx="1"/>
          </p:nvPr>
        </p:nvSpPr>
        <p:spPr>
          <a:xfrm>
            <a:off x="527287" y="1890393"/>
            <a:ext cx="8180399" cy="895967"/>
          </a:xfrm>
        </p:spPr>
        <p:txBody>
          <a:bodyPr>
            <a:noAutofit/>
          </a:bodyPr>
          <a:lstStyle/>
          <a:p>
            <a:r>
              <a:rPr lang="zh-CN" altLang="en-US" sz="2400" dirty="0">
                <a:latin typeface="华文楷体" panose="02010600040101010101" pitchFamily="2" charset="-122"/>
                <a:ea typeface="华文楷体" panose="02010600040101010101" pitchFamily="2" charset="-122"/>
              </a:rPr>
              <a:t>存储数据元素的</a:t>
            </a:r>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结点</a:t>
            </a:r>
            <a:r>
              <a:rPr lang="zh-CN" altLang="en-US" sz="2400" dirty="0">
                <a:latin typeface="华文楷体" panose="02010600040101010101" pitchFamily="2" charset="-122"/>
                <a:ea typeface="华文楷体" panose="02010600040101010101" pitchFamily="2" charset="-122"/>
              </a:rPr>
              <a:t>，除了存放数据元素本身外，同时还存放了与该数据元素有关系的其它数据元素地址信息</a:t>
            </a:r>
          </a:p>
        </p:txBody>
      </p:sp>
      <p:graphicFrame>
        <p:nvGraphicFramePr>
          <p:cNvPr id="4" name="表格 3"/>
          <p:cNvGraphicFramePr>
            <a:graphicFrameLocks noGrp="1"/>
          </p:cNvGraphicFramePr>
          <p:nvPr>
            <p:extLst>
              <p:ext uri="{D42A27DB-BD31-4B8C-83A1-F6EECF244321}">
                <p14:modId xmlns:p14="http://schemas.microsoft.com/office/powerpoint/2010/main" val="1756168503"/>
              </p:ext>
            </p:extLst>
          </p:nvPr>
        </p:nvGraphicFramePr>
        <p:xfrm>
          <a:off x="440746" y="3256165"/>
          <a:ext cx="4410939" cy="1483360"/>
        </p:xfrm>
        <a:graphic>
          <a:graphicData uri="http://schemas.openxmlformats.org/drawingml/2006/table">
            <a:tbl>
              <a:tblPr firstRow="1" bandRow="1">
                <a:tableStyleId>{5C22544A-7EE6-4342-B048-85BDC9FD1C3A}</a:tableStyleId>
              </a:tblPr>
              <a:tblGrid>
                <a:gridCol w="1470313">
                  <a:extLst>
                    <a:ext uri="{9D8B030D-6E8A-4147-A177-3AD203B41FA5}">
                      <a16:colId xmlns:a16="http://schemas.microsoft.com/office/drawing/2014/main" val="20000"/>
                    </a:ext>
                  </a:extLst>
                </a:gridCol>
                <a:gridCol w="1470313">
                  <a:extLst>
                    <a:ext uri="{9D8B030D-6E8A-4147-A177-3AD203B41FA5}">
                      <a16:colId xmlns:a16="http://schemas.microsoft.com/office/drawing/2014/main" val="20001"/>
                    </a:ext>
                  </a:extLst>
                </a:gridCol>
                <a:gridCol w="1470313">
                  <a:extLst>
                    <a:ext uri="{9D8B030D-6E8A-4147-A177-3AD203B41FA5}">
                      <a16:colId xmlns:a16="http://schemas.microsoft.com/office/drawing/2014/main" val="20002"/>
                    </a:ext>
                  </a:extLst>
                </a:gridCol>
              </a:tblGrid>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商品</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材质</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价格</a:t>
                      </a:r>
                    </a:p>
                  </a:txBody>
                  <a:tcPr marL="0" marR="0" marT="0" marB="0"/>
                </a:tc>
                <a:extLst>
                  <a:ext uri="{0D108BD9-81ED-4DB2-BD59-A6C34878D82A}">
                    <a16:rowId xmlns:a16="http://schemas.microsoft.com/office/drawing/2014/main" val="10000"/>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组合沙发</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牛皮</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7000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1"/>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餐桌椅</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榉木</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5000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2"/>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衣橱</a:t>
                      </a:r>
                    </a:p>
                  </a:txBody>
                  <a:tcPr marL="0" marR="0" marT="0" marB="0"/>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橡木</a:t>
                      </a:r>
                    </a:p>
                  </a:txBody>
                  <a:tcPr marL="0" marR="0" marT="0" marB="0"/>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3000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3"/>
                  </a:ext>
                </a:extLst>
              </a:tr>
            </a:tbl>
          </a:graphicData>
        </a:graphic>
      </p:graphicFrame>
      <p:sp>
        <p:nvSpPr>
          <p:cNvPr id="5" name="文本框 4"/>
          <p:cNvSpPr txBox="1"/>
          <p:nvPr/>
        </p:nvSpPr>
        <p:spPr>
          <a:xfrm>
            <a:off x="131855" y="3518853"/>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0</a:t>
            </a:r>
            <a:endParaRPr lang="zh-CN" altLang="en-US" baseline="-25000" dirty="0">
              <a:latin typeface="华文楷体" panose="02010600040101010101" pitchFamily="2" charset="-122"/>
              <a:ea typeface="华文楷体" panose="02010600040101010101" pitchFamily="2" charset="-122"/>
            </a:endParaRPr>
          </a:p>
        </p:txBody>
      </p:sp>
      <p:sp>
        <p:nvSpPr>
          <p:cNvPr id="6" name="文本框 5"/>
          <p:cNvSpPr txBox="1"/>
          <p:nvPr/>
        </p:nvSpPr>
        <p:spPr>
          <a:xfrm>
            <a:off x="131854" y="3879325"/>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1</a:t>
            </a:r>
            <a:endParaRPr lang="zh-CN" altLang="en-US" baseline="-25000" dirty="0">
              <a:latin typeface="华文楷体" panose="02010600040101010101" pitchFamily="2" charset="-122"/>
              <a:ea typeface="华文楷体" panose="02010600040101010101" pitchFamily="2" charset="-122"/>
            </a:endParaRPr>
          </a:p>
        </p:txBody>
      </p:sp>
      <p:sp>
        <p:nvSpPr>
          <p:cNvPr id="7" name="文本框 6"/>
          <p:cNvSpPr txBox="1"/>
          <p:nvPr/>
        </p:nvSpPr>
        <p:spPr>
          <a:xfrm>
            <a:off x="131853" y="4248657"/>
            <a:ext cx="581891"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2</a:t>
            </a:r>
            <a:endParaRPr lang="zh-CN" altLang="en-US" baseline="-25000" dirty="0">
              <a:latin typeface="华文楷体" panose="02010600040101010101" pitchFamily="2" charset="-122"/>
              <a:ea typeface="华文楷体" panose="0201060004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2336061964"/>
              </p:ext>
            </p:extLst>
          </p:nvPr>
        </p:nvGraphicFramePr>
        <p:xfrm>
          <a:off x="580599" y="5007580"/>
          <a:ext cx="2768604" cy="518160"/>
        </p:xfrm>
        <a:graphic>
          <a:graphicData uri="http://schemas.openxmlformats.org/drawingml/2006/table">
            <a:tbl>
              <a:tblPr firstRow="1" bandRow="1">
                <a:tableStyleId>{5940675A-B579-460E-94D1-54222C63F5DA}</a:tableStyleId>
              </a:tblPr>
              <a:tblGrid>
                <a:gridCol w="692151">
                  <a:extLst>
                    <a:ext uri="{9D8B030D-6E8A-4147-A177-3AD203B41FA5}">
                      <a16:colId xmlns:a16="http://schemas.microsoft.com/office/drawing/2014/main" val="20000"/>
                    </a:ext>
                  </a:extLst>
                </a:gridCol>
                <a:gridCol w="692151">
                  <a:extLst>
                    <a:ext uri="{9D8B030D-6E8A-4147-A177-3AD203B41FA5}">
                      <a16:colId xmlns:a16="http://schemas.microsoft.com/office/drawing/2014/main" val="20001"/>
                    </a:ext>
                  </a:extLst>
                </a:gridCol>
                <a:gridCol w="692151">
                  <a:extLst>
                    <a:ext uri="{9D8B030D-6E8A-4147-A177-3AD203B41FA5}">
                      <a16:colId xmlns:a16="http://schemas.microsoft.com/office/drawing/2014/main" val="20002"/>
                    </a:ext>
                  </a:extLst>
                </a:gridCol>
                <a:gridCol w="692151">
                  <a:extLst>
                    <a:ext uri="{9D8B030D-6E8A-4147-A177-3AD203B41FA5}">
                      <a16:colId xmlns:a16="http://schemas.microsoft.com/office/drawing/2014/main" val="20003"/>
                    </a:ext>
                  </a:extLst>
                </a:gridCol>
              </a:tblGrid>
              <a:tr h="370840">
                <a:tc>
                  <a:txBody>
                    <a:bodyPr/>
                    <a:lstStyle/>
                    <a:p>
                      <a:pPr algn="ctr"/>
                      <a:r>
                        <a:rPr lang="zh-CN" altLang="en-US" sz="1400" dirty="0">
                          <a:latin typeface="华文楷体" panose="02010600040101010101" pitchFamily="2" charset="-122"/>
                          <a:ea typeface="华文楷体" panose="02010600040101010101" pitchFamily="2" charset="-122"/>
                        </a:rPr>
                        <a:t>组合沙发</a:t>
                      </a:r>
                    </a:p>
                  </a:txBody>
                  <a:tcPr anchor="ctr">
                    <a:solidFill>
                      <a:schemeClr val="bg2"/>
                    </a:solidFill>
                  </a:tcPr>
                </a:tc>
                <a:tc>
                  <a:txBody>
                    <a:bodyPr/>
                    <a:lstStyle/>
                    <a:p>
                      <a:pPr algn="ctr"/>
                      <a:r>
                        <a:rPr lang="zh-CN" altLang="en-US" sz="1400" dirty="0">
                          <a:latin typeface="华文楷体" panose="02010600040101010101" pitchFamily="2" charset="-122"/>
                          <a:ea typeface="华文楷体" panose="02010600040101010101" pitchFamily="2" charset="-122"/>
                        </a:rPr>
                        <a:t>牛皮</a:t>
                      </a:r>
                    </a:p>
                  </a:txBody>
                  <a:tcPr anchor="ctr">
                    <a:solidFill>
                      <a:schemeClr val="bg2"/>
                    </a:solidFill>
                  </a:tcPr>
                </a:tc>
                <a:tc>
                  <a:txBody>
                    <a:bodyPr/>
                    <a:lstStyle/>
                    <a:p>
                      <a:pPr algn="ctr"/>
                      <a:r>
                        <a:rPr lang="en-US" altLang="zh-CN" sz="1400" dirty="0">
                          <a:latin typeface="华文楷体" panose="02010600040101010101" pitchFamily="2" charset="-122"/>
                          <a:ea typeface="华文楷体" panose="02010600040101010101" pitchFamily="2" charset="-122"/>
                        </a:rPr>
                        <a:t>7000</a:t>
                      </a:r>
                      <a:endParaRPr lang="zh-CN" altLang="en-US" sz="1400" dirty="0">
                        <a:latin typeface="华文楷体" panose="02010600040101010101" pitchFamily="2" charset="-122"/>
                        <a:ea typeface="华文楷体" panose="02010600040101010101" pitchFamily="2" charset="-122"/>
                      </a:endParaRPr>
                    </a:p>
                  </a:txBody>
                  <a:tcPr anchor="ctr">
                    <a:solidFill>
                      <a:schemeClr val="bg2"/>
                    </a:solidFill>
                  </a:tcPr>
                </a:tc>
                <a:tc>
                  <a:txBody>
                    <a:bodyPr/>
                    <a:lstStyle/>
                    <a:p>
                      <a:pPr algn="ctr"/>
                      <a:r>
                        <a:rPr lang="en-US" altLang="zh-CN" sz="1400" kern="1200" dirty="0">
                          <a:solidFill>
                            <a:schemeClr val="tx1"/>
                          </a:solidFill>
                          <a:latin typeface="华文楷体" panose="02010600040101010101" pitchFamily="2" charset="-122"/>
                          <a:ea typeface="华文楷体" panose="02010600040101010101" pitchFamily="2" charset="-122"/>
                          <a:cs typeface="+mn-cs"/>
                        </a:rPr>
                        <a:t>500</a:t>
                      </a:r>
                      <a:endParaRPr lang="zh-CN" altLang="en-US" sz="1400" kern="1200" dirty="0">
                        <a:solidFill>
                          <a:schemeClr val="tx1"/>
                        </a:solidFill>
                        <a:latin typeface="华文楷体" panose="02010600040101010101" pitchFamily="2" charset="-122"/>
                        <a:ea typeface="华文楷体" panose="02010600040101010101" pitchFamily="2" charset="-122"/>
                        <a:cs typeface="+mn-cs"/>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586674736"/>
              </p:ext>
            </p:extLst>
          </p:nvPr>
        </p:nvGraphicFramePr>
        <p:xfrm>
          <a:off x="3250748" y="5921133"/>
          <a:ext cx="2635828" cy="518160"/>
        </p:xfrm>
        <a:graphic>
          <a:graphicData uri="http://schemas.openxmlformats.org/drawingml/2006/table">
            <a:tbl>
              <a:tblPr firstRow="1" bandRow="1">
                <a:tableStyleId>{5940675A-B579-460E-94D1-54222C63F5DA}</a:tableStyleId>
              </a:tblPr>
              <a:tblGrid>
                <a:gridCol w="658957">
                  <a:extLst>
                    <a:ext uri="{9D8B030D-6E8A-4147-A177-3AD203B41FA5}">
                      <a16:colId xmlns:a16="http://schemas.microsoft.com/office/drawing/2014/main" val="20000"/>
                    </a:ext>
                  </a:extLst>
                </a:gridCol>
                <a:gridCol w="658957">
                  <a:extLst>
                    <a:ext uri="{9D8B030D-6E8A-4147-A177-3AD203B41FA5}">
                      <a16:colId xmlns:a16="http://schemas.microsoft.com/office/drawing/2014/main" val="20001"/>
                    </a:ext>
                  </a:extLst>
                </a:gridCol>
                <a:gridCol w="658957">
                  <a:extLst>
                    <a:ext uri="{9D8B030D-6E8A-4147-A177-3AD203B41FA5}">
                      <a16:colId xmlns:a16="http://schemas.microsoft.com/office/drawing/2014/main" val="20002"/>
                    </a:ext>
                  </a:extLst>
                </a:gridCol>
                <a:gridCol w="658957">
                  <a:extLst>
                    <a:ext uri="{9D8B030D-6E8A-4147-A177-3AD203B41FA5}">
                      <a16:colId xmlns:a16="http://schemas.microsoft.com/office/drawing/2014/main" val="20003"/>
                    </a:ext>
                  </a:extLst>
                </a:gridCol>
              </a:tblGrid>
              <a:tr h="370840">
                <a:tc>
                  <a:txBody>
                    <a:bodyPr/>
                    <a:lstStyle/>
                    <a:p>
                      <a:pPr algn="ctr"/>
                      <a:r>
                        <a:rPr lang="zh-CN" altLang="en-US" sz="1400" dirty="0">
                          <a:latin typeface="华文楷体" panose="02010600040101010101" pitchFamily="2" charset="-122"/>
                          <a:ea typeface="华文楷体" panose="02010600040101010101" pitchFamily="2" charset="-122"/>
                        </a:rPr>
                        <a:t>餐桌椅</a:t>
                      </a:r>
                    </a:p>
                  </a:txBody>
                  <a:tcPr anchor="ctr">
                    <a:solidFill>
                      <a:schemeClr val="bg2"/>
                    </a:solidFill>
                  </a:tcPr>
                </a:tc>
                <a:tc>
                  <a:txBody>
                    <a:bodyPr/>
                    <a:lstStyle/>
                    <a:p>
                      <a:pPr algn="ctr"/>
                      <a:r>
                        <a:rPr lang="zh-CN" altLang="en-US" sz="1400" dirty="0">
                          <a:latin typeface="华文楷体" panose="02010600040101010101" pitchFamily="2" charset="-122"/>
                          <a:ea typeface="华文楷体" panose="02010600040101010101" pitchFamily="2" charset="-122"/>
                        </a:rPr>
                        <a:t>榉木</a:t>
                      </a:r>
                    </a:p>
                  </a:txBody>
                  <a:tcPr anchor="ctr">
                    <a:solidFill>
                      <a:schemeClr val="bg2"/>
                    </a:solidFill>
                  </a:tcPr>
                </a:tc>
                <a:tc>
                  <a:txBody>
                    <a:bodyPr/>
                    <a:lstStyle/>
                    <a:p>
                      <a:pPr algn="ctr"/>
                      <a:r>
                        <a:rPr lang="en-US" altLang="zh-CN" sz="1400" dirty="0">
                          <a:latin typeface="华文楷体" panose="02010600040101010101" pitchFamily="2" charset="-122"/>
                          <a:ea typeface="华文楷体" panose="02010600040101010101" pitchFamily="2" charset="-122"/>
                        </a:rPr>
                        <a:t>5000</a:t>
                      </a:r>
                      <a:endParaRPr lang="zh-CN" altLang="en-US" sz="1400" dirty="0">
                        <a:latin typeface="华文楷体" panose="02010600040101010101" pitchFamily="2" charset="-122"/>
                        <a:ea typeface="华文楷体" panose="02010600040101010101" pitchFamily="2" charset="-122"/>
                      </a:endParaRPr>
                    </a:p>
                  </a:txBody>
                  <a:tcPr anchor="ctr">
                    <a:solidFill>
                      <a:schemeClr val="bg2"/>
                    </a:solidFill>
                  </a:tcPr>
                </a:tc>
                <a:tc>
                  <a:txBody>
                    <a:bodyPr/>
                    <a:lstStyle/>
                    <a:p>
                      <a:pPr algn="ctr"/>
                      <a:r>
                        <a:rPr lang="en-US" altLang="zh-CN" sz="1400" kern="1200" dirty="0">
                          <a:solidFill>
                            <a:schemeClr val="tx1"/>
                          </a:solidFill>
                          <a:latin typeface="华文楷体" panose="02010600040101010101" pitchFamily="2" charset="-122"/>
                          <a:ea typeface="华文楷体" panose="02010600040101010101" pitchFamily="2" charset="-122"/>
                          <a:cs typeface="+mn-cs"/>
                        </a:rPr>
                        <a:t>200</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243212934"/>
              </p:ext>
            </p:extLst>
          </p:nvPr>
        </p:nvGraphicFramePr>
        <p:xfrm>
          <a:off x="5836744" y="5066564"/>
          <a:ext cx="2625436" cy="527531"/>
        </p:xfrm>
        <a:graphic>
          <a:graphicData uri="http://schemas.openxmlformats.org/drawingml/2006/table">
            <a:tbl>
              <a:tblPr firstRow="1" bandRow="1">
                <a:tableStyleId>{5940675A-B579-460E-94D1-54222C63F5DA}</a:tableStyleId>
              </a:tblPr>
              <a:tblGrid>
                <a:gridCol w="656359">
                  <a:extLst>
                    <a:ext uri="{9D8B030D-6E8A-4147-A177-3AD203B41FA5}">
                      <a16:colId xmlns:a16="http://schemas.microsoft.com/office/drawing/2014/main" val="20000"/>
                    </a:ext>
                  </a:extLst>
                </a:gridCol>
                <a:gridCol w="656359">
                  <a:extLst>
                    <a:ext uri="{9D8B030D-6E8A-4147-A177-3AD203B41FA5}">
                      <a16:colId xmlns:a16="http://schemas.microsoft.com/office/drawing/2014/main" val="20001"/>
                    </a:ext>
                  </a:extLst>
                </a:gridCol>
                <a:gridCol w="656359">
                  <a:extLst>
                    <a:ext uri="{9D8B030D-6E8A-4147-A177-3AD203B41FA5}">
                      <a16:colId xmlns:a16="http://schemas.microsoft.com/office/drawing/2014/main" val="20002"/>
                    </a:ext>
                  </a:extLst>
                </a:gridCol>
                <a:gridCol w="656359">
                  <a:extLst>
                    <a:ext uri="{9D8B030D-6E8A-4147-A177-3AD203B41FA5}">
                      <a16:colId xmlns:a16="http://schemas.microsoft.com/office/drawing/2014/main" val="20003"/>
                    </a:ext>
                  </a:extLst>
                </a:gridCol>
              </a:tblGrid>
              <a:tr h="527531">
                <a:tc>
                  <a:txBody>
                    <a:bodyPr/>
                    <a:lstStyle/>
                    <a:p>
                      <a:pPr algn="ctr"/>
                      <a:r>
                        <a:rPr lang="zh-CN" altLang="en-US" sz="1400" dirty="0">
                          <a:latin typeface="华文楷体" panose="02010600040101010101" pitchFamily="2" charset="-122"/>
                          <a:ea typeface="华文楷体" panose="02010600040101010101" pitchFamily="2" charset="-122"/>
                        </a:rPr>
                        <a:t>衣橱</a:t>
                      </a:r>
                    </a:p>
                  </a:txBody>
                  <a:tcPr anchor="ctr">
                    <a:solidFill>
                      <a:schemeClr val="bg2"/>
                    </a:solidFill>
                  </a:tcPr>
                </a:tc>
                <a:tc>
                  <a:txBody>
                    <a:bodyPr/>
                    <a:lstStyle/>
                    <a:p>
                      <a:pPr algn="ctr"/>
                      <a:r>
                        <a:rPr lang="zh-CN" altLang="en-US" sz="1400" dirty="0">
                          <a:latin typeface="华文楷体" panose="02010600040101010101" pitchFamily="2" charset="-122"/>
                          <a:ea typeface="华文楷体" panose="02010600040101010101" pitchFamily="2" charset="-122"/>
                        </a:rPr>
                        <a:t>橡木</a:t>
                      </a:r>
                    </a:p>
                  </a:txBody>
                  <a:tcPr anchor="ctr">
                    <a:solidFill>
                      <a:schemeClr val="bg2"/>
                    </a:solidFill>
                  </a:tcPr>
                </a:tc>
                <a:tc>
                  <a:txBody>
                    <a:bodyPr/>
                    <a:lstStyle/>
                    <a:p>
                      <a:pPr algn="ctr"/>
                      <a:r>
                        <a:rPr lang="en-US" altLang="zh-CN" sz="1400" dirty="0">
                          <a:latin typeface="华文楷体" panose="02010600040101010101" pitchFamily="2" charset="-122"/>
                          <a:ea typeface="华文楷体" panose="02010600040101010101" pitchFamily="2" charset="-122"/>
                        </a:rPr>
                        <a:t>3000</a:t>
                      </a:r>
                      <a:endParaRPr lang="zh-CN" altLang="en-US" sz="1400" dirty="0">
                        <a:latin typeface="华文楷体" panose="02010600040101010101" pitchFamily="2" charset="-122"/>
                        <a:ea typeface="华文楷体" panose="02010600040101010101" pitchFamily="2" charset="-122"/>
                      </a:endParaRPr>
                    </a:p>
                  </a:txBody>
                  <a:tcPr anchor="c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t>Null</a:t>
                      </a:r>
                      <a:endParaRPr lang="zh-CN" altLang="en-US" dirty="0"/>
                    </a:p>
                  </a:txBody>
                  <a:tcPr anchor="ctr"/>
                </a:tc>
                <a:extLst>
                  <a:ext uri="{0D108BD9-81ED-4DB2-BD59-A6C34878D82A}">
                    <a16:rowId xmlns:a16="http://schemas.microsoft.com/office/drawing/2014/main" val="10000"/>
                  </a:ext>
                </a:extLst>
              </a:tr>
            </a:tbl>
          </a:graphicData>
        </a:graphic>
      </p:graphicFrame>
      <p:cxnSp>
        <p:nvCxnSpPr>
          <p:cNvPr id="27" name="直接箭头连接符 26"/>
          <p:cNvCxnSpPr>
            <a:endCxn id="17" idx="1"/>
          </p:cNvCxnSpPr>
          <p:nvPr/>
        </p:nvCxnSpPr>
        <p:spPr>
          <a:xfrm flipV="1">
            <a:off x="5514784" y="5330329"/>
            <a:ext cx="321960" cy="721346"/>
          </a:xfrm>
          <a:prstGeom prst="straightConnector1">
            <a:avLst/>
          </a:prstGeom>
          <a:ln w="31750">
            <a:solidFill>
              <a:srgbClr val="FFFF00"/>
            </a:solidFill>
            <a:headEnd type="oval"/>
            <a:tailEnd type="triangle"/>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292422" y="5600154"/>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100</a:t>
            </a:r>
            <a:endParaRPr lang="zh-CN" altLang="en-US" dirty="0">
              <a:latin typeface="华文楷体" panose="02010600040101010101" pitchFamily="2" charset="-122"/>
              <a:ea typeface="华文楷体" panose="02010600040101010101" pitchFamily="2" charset="-122"/>
            </a:endParaRPr>
          </a:p>
        </p:txBody>
      </p:sp>
      <p:cxnSp>
        <p:nvCxnSpPr>
          <p:cNvPr id="29" name="直接箭头连接符 28"/>
          <p:cNvCxnSpPr>
            <a:endCxn id="15" idx="1"/>
          </p:cNvCxnSpPr>
          <p:nvPr/>
        </p:nvCxnSpPr>
        <p:spPr>
          <a:xfrm>
            <a:off x="292422" y="5266660"/>
            <a:ext cx="288177" cy="0"/>
          </a:xfrm>
          <a:prstGeom prst="straightConnector1">
            <a:avLst/>
          </a:prstGeom>
          <a:ln w="31750">
            <a:solidFill>
              <a:srgbClr val="FFFF00"/>
            </a:solidFill>
            <a:headEnd type="oval"/>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2358346" y="5598152"/>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112</a:t>
            </a:r>
            <a:endParaRPr lang="zh-CN" altLang="en-US" dirty="0">
              <a:latin typeface="华文楷体" panose="02010600040101010101" pitchFamily="2" charset="-122"/>
              <a:ea typeface="华文楷体" panose="02010600040101010101" pitchFamily="2" charset="-122"/>
            </a:endParaRPr>
          </a:p>
        </p:txBody>
      </p:sp>
      <p:sp>
        <p:nvSpPr>
          <p:cNvPr id="31" name="文本框 30"/>
          <p:cNvSpPr txBox="1"/>
          <p:nvPr/>
        </p:nvSpPr>
        <p:spPr>
          <a:xfrm>
            <a:off x="3000535" y="5562663"/>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116</a:t>
            </a:r>
            <a:endParaRPr lang="zh-CN" altLang="en-US" dirty="0">
              <a:latin typeface="华文楷体" panose="02010600040101010101" pitchFamily="2" charset="-122"/>
              <a:ea typeface="华文楷体" panose="02010600040101010101" pitchFamily="2" charset="-122"/>
            </a:endParaRPr>
          </a:p>
        </p:txBody>
      </p:sp>
      <p:sp>
        <p:nvSpPr>
          <p:cNvPr id="32" name="文本框 31"/>
          <p:cNvSpPr txBox="1"/>
          <p:nvPr/>
        </p:nvSpPr>
        <p:spPr>
          <a:xfrm>
            <a:off x="2964997" y="6384167"/>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500</a:t>
            </a:r>
            <a:endParaRPr lang="zh-CN" altLang="en-US" dirty="0">
              <a:latin typeface="华文楷体" panose="02010600040101010101" pitchFamily="2" charset="-122"/>
              <a:ea typeface="华文楷体" panose="02010600040101010101" pitchFamily="2" charset="-122"/>
            </a:endParaRPr>
          </a:p>
        </p:txBody>
      </p:sp>
      <p:sp>
        <p:nvSpPr>
          <p:cNvPr id="33" name="文本框 32"/>
          <p:cNvSpPr txBox="1"/>
          <p:nvPr/>
        </p:nvSpPr>
        <p:spPr>
          <a:xfrm>
            <a:off x="4943284" y="6388803"/>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512</a:t>
            </a:r>
            <a:endParaRPr lang="zh-CN" altLang="en-US" dirty="0">
              <a:latin typeface="华文楷体" panose="02010600040101010101" pitchFamily="2" charset="-122"/>
              <a:ea typeface="华文楷体" panose="02010600040101010101" pitchFamily="2" charset="-122"/>
            </a:endParaRPr>
          </a:p>
        </p:txBody>
      </p:sp>
      <p:sp>
        <p:nvSpPr>
          <p:cNvPr id="34" name="文本框 33"/>
          <p:cNvSpPr txBox="1"/>
          <p:nvPr/>
        </p:nvSpPr>
        <p:spPr>
          <a:xfrm>
            <a:off x="5615418" y="6381142"/>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516</a:t>
            </a:r>
            <a:endParaRPr lang="zh-CN" altLang="en-US" dirty="0">
              <a:latin typeface="华文楷体" panose="02010600040101010101" pitchFamily="2" charset="-122"/>
              <a:ea typeface="华文楷体" panose="02010600040101010101" pitchFamily="2" charset="-122"/>
            </a:endParaRPr>
          </a:p>
        </p:txBody>
      </p:sp>
      <p:sp>
        <p:nvSpPr>
          <p:cNvPr id="35" name="文本框 34"/>
          <p:cNvSpPr txBox="1"/>
          <p:nvPr/>
        </p:nvSpPr>
        <p:spPr>
          <a:xfrm>
            <a:off x="5670684" y="5559018"/>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200</a:t>
            </a:r>
            <a:endParaRPr lang="zh-CN" altLang="en-US" dirty="0">
              <a:latin typeface="华文楷体" panose="02010600040101010101" pitchFamily="2" charset="-122"/>
              <a:ea typeface="华文楷体" panose="02010600040101010101" pitchFamily="2" charset="-122"/>
            </a:endParaRPr>
          </a:p>
        </p:txBody>
      </p:sp>
      <p:sp>
        <p:nvSpPr>
          <p:cNvPr id="36" name="文本框 35"/>
          <p:cNvSpPr txBox="1"/>
          <p:nvPr/>
        </p:nvSpPr>
        <p:spPr>
          <a:xfrm>
            <a:off x="7529280" y="5569377"/>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212</a:t>
            </a:r>
            <a:endParaRPr lang="zh-CN" altLang="en-US" dirty="0">
              <a:latin typeface="华文楷体" panose="02010600040101010101" pitchFamily="2" charset="-122"/>
              <a:ea typeface="华文楷体" panose="02010600040101010101" pitchFamily="2" charset="-122"/>
            </a:endParaRPr>
          </a:p>
        </p:txBody>
      </p:sp>
      <p:sp>
        <p:nvSpPr>
          <p:cNvPr id="37" name="文本框 36"/>
          <p:cNvSpPr txBox="1"/>
          <p:nvPr/>
        </p:nvSpPr>
        <p:spPr>
          <a:xfrm>
            <a:off x="8165378" y="5576557"/>
            <a:ext cx="571500"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216</a:t>
            </a:r>
            <a:endParaRPr lang="zh-CN" altLang="en-US" dirty="0">
              <a:latin typeface="华文楷体" panose="02010600040101010101" pitchFamily="2" charset="-122"/>
              <a:ea typeface="华文楷体" panose="02010600040101010101" pitchFamily="2"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128700037"/>
              </p:ext>
            </p:extLst>
          </p:nvPr>
        </p:nvGraphicFramePr>
        <p:xfrm>
          <a:off x="5615418" y="3229302"/>
          <a:ext cx="2660654" cy="1483360"/>
        </p:xfrm>
        <a:graphic>
          <a:graphicData uri="http://schemas.openxmlformats.org/drawingml/2006/table">
            <a:tbl>
              <a:tblPr firstRow="1" bandRow="1">
                <a:tableStyleId>{5940675A-B579-460E-94D1-54222C63F5DA}</a:tableStyleId>
              </a:tblPr>
              <a:tblGrid>
                <a:gridCol w="640773">
                  <a:extLst>
                    <a:ext uri="{9D8B030D-6E8A-4147-A177-3AD203B41FA5}">
                      <a16:colId xmlns:a16="http://schemas.microsoft.com/office/drawing/2014/main" val="20000"/>
                    </a:ext>
                  </a:extLst>
                </a:gridCol>
                <a:gridCol w="2019881">
                  <a:extLst>
                    <a:ext uri="{9D8B030D-6E8A-4147-A177-3AD203B41FA5}">
                      <a16:colId xmlns:a16="http://schemas.microsoft.com/office/drawing/2014/main" val="20001"/>
                    </a:ext>
                  </a:extLst>
                </a:gridCol>
              </a:tblGrid>
              <a:tr h="370840">
                <a:tc>
                  <a:txBody>
                    <a:bodyPr/>
                    <a:lstStyle/>
                    <a:p>
                      <a:pPr algn="ct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2</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a:t>Null</a:t>
                      </a:r>
                      <a:endParaRPr lang="zh-CN" altLang="en-US" dirty="0"/>
                    </a:p>
                  </a:txBody>
                  <a:tcPr anchor="ctr"/>
                </a:tc>
                <a:extLst>
                  <a:ext uri="{0D108BD9-81ED-4DB2-BD59-A6C34878D82A}">
                    <a16:rowId xmlns:a16="http://schemas.microsoft.com/office/drawing/2014/main" val="10000"/>
                  </a:ext>
                </a:extLst>
              </a:tr>
              <a:tr h="370840">
                <a:tc>
                  <a:txBody>
                    <a:bodyPr/>
                    <a:lstStyle/>
                    <a:p>
                      <a:pPr algn="ct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1</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a:t>Location(</a:t>
                      </a: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2</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2"/>
                  </a:ext>
                </a:extLst>
              </a:tr>
              <a:tr h="370840">
                <a:tc>
                  <a:txBody>
                    <a:bodyPr/>
                    <a:lstStyle/>
                    <a:p>
                      <a:pPr algn="ct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0</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a:t>Location(</a:t>
                      </a: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1</a:t>
                      </a:r>
                      <a:r>
                        <a:rPr lang="en-US" altLang="zh-CN" dirty="0"/>
                        <a:t>)</a:t>
                      </a:r>
                      <a:endParaRPr lang="zh-CN" altLang="en-US" dirty="0"/>
                    </a:p>
                  </a:txBody>
                  <a:tcPr anchor="ctr"/>
                </a:tc>
                <a:extLst>
                  <a:ext uri="{0D108BD9-81ED-4DB2-BD59-A6C34878D82A}">
                    <a16:rowId xmlns:a16="http://schemas.microsoft.com/office/drawing/2014/main" val="10003"/>
                  </a:ext>
                </a:extLst>
              </a:tr>
            </a:tbl>
          </a:graphicData>
        </a:graphic>
      </p:graphicFrame>
      <p:sp>
        <p:nvSpPr>
          <p:cNvPr id="8" name="文本框 7"/>
          <p:cNvSpPr txBox="1"/>
          <p:nvPr/>
        </p:nvSpPr>
        <p:spPr>
          <a:xfrm>
            <a:off x="-827809" y="5266660"/>
            <a:ext cx="599209"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cxnSp>
        <p:nvCxnSpPr>
          <p:cNvPr id="38" name="直接箭头连接符 37"/>
          <p:cNvCxnSpPr>
            <a:endCxn id="16" idx="1"/>
          </p:cNvCxnSpPr>
          <p:nvPr/>
        </p:nvCxnSpPr>
        <p:spPr>
          <a:xfrm>
            <a:off x="3000535" y="5402851"/>
            <a:ext cx="250213" cy="777362"/>
          </a:xfrm>
          <a:prstGeom prst="straightConnector1">
            <a:avLst/>
          </a:prstGeom>
          <a:ln w="31750">
            <a:solidFill>
              <a:srgbClr val="FFFF00"/>
            </a:solidFill>
            <a:headEnd type="ova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61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8" grpId="0"/>
      <p:bldP spid="30" grpId="0"/>
      <p:bldP spid="31" grpId="0"/>
      <p:bldP spid="32" grpId="0"/>
      <p:bldP spid="33" grpId="0"/>
      <p:bldP spid="34" grpId="0"/>
      <p:bldP spid="35" grpId="0"/>
      <p:bldP spid="36" grpId="0"/>
      <p:bldP spid="3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索引</a:t>
            </a:r>
            <a:r>
              <a:rPr lang="en-US" altLang="zh-CN" dirty="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散列存储结构</a:t>
            </a:r>
          </a:p>
        </p:txBody>
      </p:sp>
      <p:sp>
        <p:nvSpPr>
          <p:cNvPr id="3" name="内容占位符 2"/>
          <p:cNvSpPr>
            <a:spLocks noGrp="1"/>
          </p:cNvSpPr>
          <p:nvPr>
            <p:ph idx="1"/>
          </p:nvPr>
        </p:nvSpPr>
        <p:spPr>
          <a:xfrm>
            <a:off x="541361" y="2103120"/>
            <a:ext cx="7871119" cy="3931920"/>
          </a:xfrm>
        </p:spPr>
        <p:txBody>
          <a:bodyPr>
            <a:normAutofit/>
          </a:bodyPr>
          <a:lstStyle/>
          <a:p>
            <a:r>
              <a:rPr lang="zh-CN" altLang="en-US" sz="2800" dirty="0">
                <a:latin typeface="华文楷体" panose="02010600040101010101" pitchFamily="2" charset="-122"/>
                <a:ea typeface="华文楷体" panose="02010600040101010101" pitchFamily="2" charset="-122"/>
              </a:rPr>
              <a:t>索引：建立存储结点信息外，还建立附加的索引表来标识结点的地址</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散列：根据结点的关键字直接计算出该结点的存储地址</a:t>
            </a:r>
            <a:endParaRPr lang="en-US" altLang="zh-CN" sz="2800" dirty="0">
              <a:latin typeface="华文楷体" panose="02010600040101010101" pitchFamily="2" charset="-122"/>
              <a:ea typeface="华文楷体" panose="02010600040101010101" pitchFamily="2" charset="-122"/>
            </a:endParaRPr>
          </a:p>
          <a:p>
            <a:pPr marL="457200" lvl="1" indent="0">
              <a:buNone/>
            </a:pPr>
            <a:r>
              <a:rPr lang="zh-CN" altLang="en-US" sz="2800" dirty="0">
                <a:latin typeface="华文楷体" panose="02010600040101010101" pitchFamily="2" charset="-122"/>
                <a:ea typeface="华文楷体" panose="02010600040101010101" pitchFamily="2" charset="-122"/>
              </a:rPr>
              <a:t>若关键字为</a:t>
            </a:r>
            <a:r>
              <a:rPr lang="en-US" altLang="zh-CN" sz="2800" dirty="0">
                <a:latin typeface="华文楷体" panose="02010600040101010101" pitchFamily="2" charset="-122"/>
                <a:ea typeface="华文楷体" panose="02010600040101010101" pitchFamily="2" charset="-122"/>
              </a:rPr>
              <a:t>k</a:t>
            </a:r>
            <a:r>
              <a:rPr lang="zh-CN" altLang="en-US" sz="2800" dirty="0">
                <a:latin typeface="华文楷体" panose="02010600040101010101" pitchFamily="2" charset="-122"/>
                <a:ea typeface="华文楷体" panose="02010600040101010101" pitchFamily="2" charset="-122"/>
              </a:rPr>
              <a:t>，则其值存放在</a:t>
            </a:r>
            <a:r>
              <a:rPr lang="en-US" altLang="zh-CN" sz="2800" dirty="0">
                <a:latin typeface="华文楷体" panose="02010600040101010101" pitchFamily="2" charset="-122"/>
                <a:ea typeface="华文楷体" panose="02010600040101010101" pitchFamily="2" charset="-122"/>
              </a:rPr>
              <a:t>f(k)</a:t>
            </a:r>
            <a:r>
              <a:rPr lang="zh-CN" altLang="en-US" sz="2800" dirty="0">
                <a:latin typeface="华文楷体" panose="02010600040101010101" pitchFamily="2" charset="-122"/>
                <a:ea typeface="华文楷体" panose="02010600040101010101" pitchFamily="2" charset="-122"/>
              </a:rPr>
              <a:t>的存储位置上</a:t>
            </a:r>
          </a:p>
        </p:txBody>
      </p:sp>
    </p:spTree>
    <p:extLst>
      <p:ext uri="{BB962C8B-B14F-4D97-AF65-F5344CB8AC3E}">
        <p14:creationId xmlns:p14="http://schemas.microsoft.com/office/powerpoint/2010/main" val="2185182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725" y="191450"/>
            <a:ext cx="7680960" cy="1371600"/>
          </a:xfrm>
        </p:spPr>
        <p:txBody>
          <a:bodyPr/>
          <a:lstStyle/>
          <a:p>
            <a:r>
              <a:rPr lang="zh-CN" altLang="en-US" dirty="0">
                <a:latin typeface="隶书" panose="02010509060101010101" pitchFamily="49" charset="-122"/>
                <a:ea typeface="隶书" panose="02010509060101010101" pitchFamily="49" charset="-122"/>
              </a:rPr>
              <a:t>数据结构的运算</a:t>
            </a:r>
          </a:p>
        </p:txBody>
      </p:sp>
      <p:sp>
        <p:nvSpPr>
          <p:cNvPr id="3" name="内容占位符 2"/>
          <p:cNvSpPr>
            <a:spLocks noGrp="1"/>
          </p:cNvSpPr>
          <p:nvPr>
            <p:ph idx="1"/>
          </p:nvPr>
        </p:nvSpPr>
        <p:spPr>
          <a:xfrm>
            <a:off x="6848924" y="4721308"/>
            <a:ext cx="1853043" cy="1811458"/>
          </a:xfrm>
        </p:spPr>
        <p:txBody>
          <a:bodyPr>
            <a:normAutofit/>
          </a:bodyPr>
          <a:lstStyle/>
          <a:p>
            <a:r>
              <a:rPr lang="zh-CN" altLang="en-US" sz="2800" dirty="0">
                <a:latin typeface="华文楷体" panose="02010600040101010101" pitchFamily="2" charset="-122"/>
                <a:ea typeface="华文楷体" panose="02010600040101010101" pitchFamily="2" charset="-122"/>
              </a:rPr>
              <a:t>搜索运算</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访问运算</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遍历运算</a:t>
            </a:r>
            <a:endParaRPr lang="zh-CN" altLang="en-US" sz="2000" dirty="0">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988209"/>
              </p:ext>
            </p:extLst>
          </p:nvPr>
        </p:nvGraphicFramePr>
        <p:xfrm>
          <a:off x="618918" y="1787277"/>
          <a:ext cx="2945820" cy="1390844"/>
        </p:xfrm>
        <a:graphic>
          <a:graphicData uri="http://schemas.openxmlformats.org/drawingml/2006/table">
            <a:tbl>
              <a:tblPr firstRow="1" bandRow="1">
                <a:tableStyleId>{5940675A-B579-460E-94D1-54222C63F5DA}</a:tableStyleId>
              </a:tblPr>
              <a:tblGrid>
                <a:gridCol w="981940">
                  <a:extLst>
                    <a:ext uri="{9D8B030D-6E8A-4147-A177-3AD203B41FA5}">
                      <a16:colId xmlns:a16="http://schemas.microsoft.com/office/drawing/2014/main" val="20000"/>
                    </a:ext>
                  </a:extLst>
                </a:gridCol>
                <a:gridCol w="981940">
                  <a:extLst>
                    <a:ext uri="{9D8B030D-6E8A-4147-A177-3AD203B41FA5}">
                      <a16:colId xmlns:a16="http://schemas.microsoft.com/office/drawing/2014/main" val="20001"/>
                    </a:ext>
                  </a:extLst>
                </a:gridCol>
                <a:gridCol w="981940">
                  <a:extLst>
                    <a:ext uri="{9D8B030D-6E8A-4147-A177-3AD203B41FA5}">
                      <a16:colId xmlns:a16="http://schemas.microsoft.com/office/drawing/2014/main" val="20002"/>
                    </a:ext>
                  </a:extLst>
                </a:gridCol>
              </a:tblGrid>
              <a:tr h="347711">
                <a:tc>
                  <a:txBody>
                    <a:bodyPr/>
                    <a:lstStyle/>
                    <a:p>
                      <a:pPr algn="ct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商品</a:t>
                      </a: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材质</a:t>
                      </a: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价格</a:t>
                      </a: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0000"/>
                  </a:ext>
                </a:extLst>
              </a:tr>
              <a:tr h="347711">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23124942"/>
                  </a:ext>
                </a:extLst>
              </a:tr>
              <a:tr h="347711">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1327228847"/>
                  </a:ext>
                </a:extLst>
              </a:tr>
              <a:tr h="347711">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tc>
                  <a:txBody>
                    <a:bodyPr/>
                    <a:lstStyle/>
                    <a:p>
                      <a:pPr algn="ctr"/>
                      <a:endPar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marT="0" marB="0"/>
                </a:tc>
                <a:extLst>
                  <a:ext uri="{0D108BD9-81ED-4DB2-BD59-A6C34878D82A}">
                    <a16:rowId xmlns:a16="http://schemas.microsoft.com/office/drawing/2014/main" val="2054822045"/>
                  </a:ext>
                </a:extLst>
              </a:tr>
            </a:tbl>
          </a:graphicData>
        </a:graphic>
      </p:graphicFrame>
      <p:sp>
        <p:nvSpPr>
          <p:cNvPr id="5" name="矩形 4"/>
          <p:cNvSpPr/>
          <p:nvPr/>
        </p:nvSpPr>
        <p:spPr>
          <a:xfrm>
            <a:off x="1383942" y="1312099"/>
            <a:ext cx="1415772" cy="461665"/>
          </a:xfrm>
          <a:prstGeom prst="rect">
            <a:avLst/>
          </a:prstGeom>
        </p:spPr>
        <p:txBody>
          <a:bodyPr wrap="none">
            <a:spAutoFit/>
          </a:bodyPr>
          <a:lstStyle/>
          <a:p>
            <a:r>
              <a:rPr lang="zh-CN" altLang="en-US"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创建运算</a:t>
            </a:r>
            <a:endParaRPr lang="en-US" altLang="zh-CN"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27299773"/>
              </p:ext>
            </p:extLst>
          </p:nvPr>
        </p:nvGraphicFramePr>
        <p:xfrm>
          <a:off x="218763" y="3783341"/>
          <a:ext cx="3746133" cy="1584960"/>
        </p:xfrm>
        <a:graphic>
          <a:graphicData uri="http://schemas.openxmlformats.org/drawingml/2006/table">
            <a:tbl>
              <a:tblPr firstRow="1" bandRow="1">
                <a:tableStyleId>{5940675A-B579-460E-94D1-54222C63F5DA}</a:tableStyleId>
              </a:tblPr>
              <a:tblGrid>
                <a:gridCol w="1208953">
                  <a:extLst>
                    <a:ext uri="{9D8B030D-6E8A-4147-A177-3AD203B41FA5}">
                      <a16:colId xmlns:a16="http://schemas.microsoft.com/office/drawing/2014/main" val="20000"/>
                    </a:ext>
                  </a:extLst>
                </a:gridCol>
                <a:gridCol w="1268590">
                  <a:extLst>
                    <a:ext uri="{9D8B030D-6E8A-4147-A177-3AD203B41FA5}">
                      <a16:colId xmlns:a16="http://schemas.microsoft.com/office/drawing/2014/main" val="20001"/>
                    </a:ext>
                  </a:extLst>
                </a:gridCol>
                <a:gridCol w="1268590">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商品</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材质</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价格</a:t>
                      </a: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组合沙发</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牛皮</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7000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餐桌椅</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榉木</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5000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2"/>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衣橱</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橡木</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3000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3"/>
                  </a:ext>
                </a:extLst>
              </a:tr>
            </a:tbl>
          </a:graphicData>
        </a:graphic>
      </p:graphicFrame>
      <p:cxnSp>
        <p:nvCxnSpPr>
          <p:cNvPr id="10" name="直接箭头连接符 9"/>
          <p:cNvCxnSpPr>
            <a:stCxn id="4" idx="2"/>
            <a:endCxn id="6" idx="0"/>
          </p:cNvCxnSpPr>
          <p:nvPr/>
        </p:nvCxnSpPr>
        <p:spPr>
          <a:xfrm>
            <a:off x="2091828" y="3178121"/>
            <a:ext cx="1" cy="605220"/>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704626" y="3191634"/>
            <a:ext cx="1415772" cy="461665"/>
          </a:xfrm>
          <a:prstGeom prst="rect">
            <a:avLst/>
          </a:prstGeom>
        </p:spPr>
        <p:txBody>
          <a:bodyPr wrap="none">
            <a:spAutoFit/>
          </a:bodyPr>
          <a:lstStyle/>
          <a:p>
            <a:r>
              <a:rPr lang="zh-CN" altLang="en-US"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插入运算</a:t>
            </a:r>
            <a:endParaRPr lang="en-US" altLang="zh-CN"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99103604"/>
              </p:ext>
            </p:extLst>
          </p:nvPr>
        </p:nvGraphicFramePr>
        <p:xfrm>
          <a:off x="4719808" y="426157"/>
          <a:ext cx="3434010" cy="1889760"/>
        </p:xfrm>
        <a:graphic>
          <a:graphicData uri="http://schemas.openxmlformats.org/drawingml/2006/table">
            <a:tbl>
              <a:tblPr firstRow="1" bandRow="1">
                <a:tableStyleId>{5940675A-B579-460E-94D1-54222C63F5DA}</a:tableStyleId>
              </a:tblPr>
              <a:tblGrid>
                <a:gridCol w="1144670">
                  <a:extLst>
                    <a:ext uri="{9D8B030D-6E8A-4147-A177-3AD203B41FA5}">
                      <a16:colId xmlns:a16="http://schemas.microsoft.com/office/drawing/2014/main" val="20000"/>
                    </a:ext>
                  </a:extLst>
                </a:gridCol>
                <a:gridCol w="1144670">
                  <a:extLst>
                    <a:ext uri="{9D8B030D-6E8A-4147-A177-3AD203B41FA5}">
                      <a16:colId xmlns:a16="http://schemas.microsoft.com/office/drawing/2014/main" val="20001"/>
                    </a:ext>
                  </a:extLst>
                </a:gridCol>
                <a:gridCol w="1144670">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商品</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材质</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价格</a:t>
                      </a: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组合沙发</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牛皮</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餐桌椅</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榉木</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5000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2"/>
                  </a:ext>
                </a:extLst>
              </a:tr>
              <a:tr h="370840">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798822904"/>
                  </a:ext>
                </a:extLst>
              </a:tr>
            </a:tbl>
          </a:graphicData>
        </a:graphic>
      </p:graphicFrame>
      <p:cxnSp>
        <p:nvCxnSpPr>
          <p:cNvPr id="15" name="肘形连接符 14"/>
          <p:cNvCxnSpPr>
            <a:stCxn id="6" idx="3"/>
            <a:endCxn id="4" idx="3"/>
          </p:cNvCxnSpPr>
          <p:nvPr/>
        </p:nvCxnSpPr>
        <p:spPr>
          <a:xfrm flipH="1" flipV="1">
            <a:off x="3564738" y="2482699"/>
            <a:ext cx="400158" cy="2093122"/>
          </a:xfrm>
          <a:prstGeom prst="bentConnector3">
            <a:avLst>
              <a:gd name="adj1" fmla="val -57127"/>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4116151" y="2898173"/>
            <a:ext cx="441146" cy="1323439"/>
          </a:xfrm>
          <a:prstGeom prst="rect">
            <a:avLst/>
          </a:prstGeom>
        </p:spPr>
        <p:txBody>
          <a:bodyPr wrap="none">
            <a:spAutoFit/>
          </a:bodyPr>
          <a:lstStyle/>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清</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除</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运</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3885425909"/>
              </p:ext>
            </p:extLst>
          </p:nvPr>
        </p:nvGraphicFramePr>
        <p:xfrm>
          <a:off x="4637648" y="2828899"/>
          <a:ext cx="3598329" cy="1584960"/>
        </p:xfrm>
        <a:graphic>
          <a:graphicData uri="http://schemas.openxmlformats.org/drawingml/2006/table">
            <a:tbl>
              <a:tblPr firstRow="1" bandRow="1">
                <a:tableStyleId>{5940675A-B579-460E-94D1-54222C63F5DA}</a:tableStyleId>
              </a:tblPr>
              <a:tblGrid>
                <a:gridCol w="1199443">
                  <a:extLst>
                    <a:ext uri="{9D8B030D-6E8A-4147-A177-3AD203B41FA5}">
                      <a16:colId xmlns:a16="http://schemas.microsoft.com/office/drawing/2014/main" val="20000"/>
                    </a:ext>
                  </a:extLst>
                </a:gridCol>
                <a:gridCol w="1199443">
                  <a:extLst>
                    <a:ext uri="{9D8B030D-6E8A-4147-A177-3AD203B41FA5}">
                      <a16:colId xmlns:a16="http://schemas.microsoft.com/office/drawing/2014/main" val="20001"/>
                    </a:ext>
                  </a:extLst>
                </a:gridCol>
                <a:gridCol w="1199443">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商品</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材质</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价格</a:t>
                      </a: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组合沙发</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牛皮</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7000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餐桌椅</a:t>
                      </a:r>
                    </a:p>
                  </a:txBody>
                  <a:tcPr/>
                </a:tc>
                <a:tc>
                  <a:txBody>
                    <a:bodyPr/>
                    <a:lstStyle/>
                    <a:p>
                      <a:pPr marL="0" algn="ctr" defTabSz="914400" rtl="0" eaLnBrk="1" latinLnBrk="0" hangingPunct="1"/>
                      <a:r>
                        <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榉木</a:t>
                      </a:r>
                    </a:p>
                  </a:txBody>
                  <a:tcPr/>
                </a:tc>
                <a:tc>
                  <a:txBody>
                    <a:bodyPr/>
                    <a:lstStyle/>
                    <a:p>
                      <a:pPr marL="0" algn="ctr" defTabSz="914400" rtl="0" eaLnBrk="1" latinLnBrk="0" hangingPunct="1"/>
                      <a:r>
                        <a:rPr lang="en-US" altLang="zh-CN"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5000</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10002"/>
                  </a:ext>
                </a:extLst>
              </a:tr>
              <a:tr h="370840">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tc>
                  <a:txBody>
                    <a:bodyPr/>
                    <a:lstStyle/>
                    <a:p>
                      <a:pPr marL="0" algn="ctr" defTabSz="914400" rtl="0" eaLnBrk="1" latinLnBrk="0" hangingPunct="1"/>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a:txBody>
                  <a:tcPr/>
                </a:tc>
                <a:extLst>
                  <a:ext uri="{0D108BD9-81ED-4DB2-BD59-A6C34878D82A}">
                    <a16:rowId xmlns:a16="http://schemas.microsoft.com/office/drawing/2014/main" val="3020466850"/>
                  </a:ext>
                </a:extLst>
              </a:tr>
            </a:tbl>
          </a:graphicData>
        </a:graphic>
      </p:graphicFrame>
      <p:cxnSp>
        <p:nvCxnSpPr>
          <p:cNvPr id="20" name="肘形连接符 19"/>
          <p:cNvCxnSpPr>
            <a:stCxn id="6" idx="2"/>
            <a:endCxn id="18" idx="2"/>
          </p:cNvCxnSpPr>
          <p:nvPr/>
        </p:nvCxnSpPr>
        <p:spPr>
          <a:xfrm rot="5400000" flipH="1" flipV="1">
            <a:off x="3787099" y="2718588"/>
            <a:ext cx="954442" cy="4344983"/>
          </a:xfrm>
          <a:prstGeom prst="bentConnector3">
            <a:avLst>
              <a:gd name="adj1" fmla="val -2395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2" name="矩形 21"/>
          <p:cNvSpPr/>
          <p:nvPr/>
        </p:nvSpPr>
        <p:spPr>
          <a:xfrm>
            <a:off x="3199733" y="5679709"/>
            <a:ext cx="1415772" cy="461665"/>
          </a:xfrm>
          <a:prstGeom prst="rect">
            <a:avLst/>
          </a:prstGeom>
        </p:spPr>
        <p:txBody>
          <a:bodyPr wrap="none">
            <a:spAutoFit/>
          </a:bodyPr>
          <a:lstStyle/>
          <a:p>
            <a:r>
              <a:rPr lang="zh-CN" altLang="en-US"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删除运算</a:t>
            </a:r>
            <a:endParaRPr lang="en-US" altLang="zh-CN" sz="24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19" name="肘形连接符 18"/>
          <p:cNvCxnSpPr>
            <a:stCxn id="18" idx="3"/>
            <a:endCxn id="13" idx="3"/>
          </p:cNvCxnSpPr>
          <p:nvPr/>
        </p:nvCxnSpPr>
        <p:spPr>
          <a:xfrm flipH="1" flipV="1">
            <a:off x="8153818" y="1371037"/>
            <a:ext cx="82159" cy="2250342"/>
          </a:xfrm>
          <a:prstGeom prst="bentConnector3">
            <a:avLst>
              <a:gd name="adj1" fmla="val -27824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1" name="矩形 20"/>
          <p:cNvSpPr/>
          <p:nvPr/>
        </p:nvSpPr>
        <p:spPr>
          <a:xfrm>
            <a:off x="8425893" y="2637989"/>
            <a:ext cx="441146" cy="1323439"/>
          </a:xfrm>
          <a:prstGeom prst="rect">
            <a:avLst/>
          </a:prstGeom>
        </p:spPr>
        <p:txBody>
          <a:bodyPr wrap="none">
            <a:spAutoFit/>
          </a:bodyPr>
          <a:lstStyle/>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更</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新</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运</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a:t>
            </a:r>
            <a:endParaRPr lang="en-US" altLang="zh-CN" sz="2000"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3842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7" grpId="0"/>
      <p:bldP spid="22"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88670" y="3700692"/>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388670" y="3066405"/>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61" name="文本框 60"/>
          <p:cNvSpPr txBox="1"/>
          <p:nvPr/>
        </p:nvSpPr>
        <p:spPr>
          <a:xfrm>
            <a:off x="4198567" y="5280552"/>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42" name="文本框 41"/>
          <p:cNvSpPr txBox="1"/>
          <p:nvPr/>
        </p:nvSpPr>
        <p:spPr>
          <a:xfrm>
            <a:off x="3940852" y="1342930"/>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68" name="椭圆 67"/>
          <p:cNvSpPr/>
          <p:nvPr/>
        </p:nvSpPr>
        <p:spPr>
          <a:xfrm>
            <a:off x="6046702" y="5244593"/>
            <a:ext cx="1502451" cy="835209"/>
          </a:xfrm>
          <a:prstGeom prst="ellipse">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rgbClr val="00B0F0"/>
              </a:solidFill>
            </a:endParaRPr>
          </a:p>
        </p:txBody>
      </p:sp>
      <p:sp>
        <p:nvSpPr>
          <p:cNvPr id="2" name="标题 1"/>
          <p:cNvSpPr>
            <a:spLocks noGrp="1"/>
          </p:cNvSpPr>
          <p:nvPr>
            <p:ph type="title"/>
          </p:nvPr>
        </p:nvSpPr>
        <p:spPr>
          <a:xfrm>
            <a:off x="201665" y="80375"/>
            <a:ext cx="7680960" cy="1371600"/>
          </a:xfrm>
        </p:spPr>
        <p:txBody>
          <a:bodyPr/>
          <a:lstStyle/>
          <a:p>
            <a:r>
              <a:rPr lang="zh-CN" altLang="en-US" dirty="0">
                <a:latin typeface="隶书" panose="02010509060101010101" pitchFamily="49" charset="-122"/>
                <a:ea typeface="隶书" panose="02010509060101010101" pitchFamily="49" charset="-122"/>
              </a:rPr>
              <a:t>数据结构的运算</a:t>
            </a:r>
          </a:p>
        </p:txBody>
      </p:sp>
      <p:graphicFrame>
        <p:nvGraphicFramePr>
          <p:cNvPr id="13" name="表格 12"/>
          <p:cNvGraphicFramePr>
            <a:graphicFrameLocks noGrp="1"/>
          </p:cNvGraphicFramePr>
          <p:nvPr>
            <p:extLst>
              <p:ext uri="{D42A27DB-BD31-4B8C-83A1-F6EECF244321}">
                <p14:modId xmlns:p14="http://schemas.microsoft.com/office/powerpoint/2010/main" val="466369066"/>
              </p:ext>
            </p:extLst>
          </p:nvPr>
        </p:nvGraphicFramePr>
        <p:xfrm>
          <a:off x="1035215" y="3264477"/>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0</a:t>
                      </a:r>
                      <a:endParaRPr lang="zh-CN" altLang="en-US" sz="1400" dirty="0"/>
                    </a:p>
                  </a:txBody>
                  <a:tcPr marL="0" marR="0" marT="0" marB="0" anchor="ctr"/>
                </a:tc>
                <a:tc>
                  <a:txBody>
                    <a:bodyPr/>
                    <a:lstStyle/>
                    <a:p>
                      <a:pPr algn="ctr"/>
                      <a:r>
                        <a:rPr lang="en-US" altLang="zh-CN" sz="1400" dirty="0"/>
                        <a:t>200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14" name="直接箭头连接符 13"/>
          <p:cNvCxnSpPr/>
          <p:nvPr/>
        </p:nvCxnSpPr>
        <p:spPr>
          <a:xfrm>
            <a:off x="388670" y="3435737"/>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3949474182"/>
              </p:ext>
            </p:extLst>
          </p:nvPr>
        </p:nvGraphicFramePr>
        <p:xfrm>
          <a:off x="2570181" y="3264477"/>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2</a:t>
                      </a:r>
                      <a:endParaRPr lang="zh-CN" altLang="en-US" sz="1400" dirty="0"/>
                    </a:p>
                  </a:txBody>
                  <a:tcPr marL="0" marR="0" marT="0" marB="0" anchor="ctr"/>
                </a:tc>
                <a:tc>
                  <a:txBody>
                    <a:bodyPr/>
                    <a:lstStyle/>
                    <a:p>
                      <a:pPr algn="ctr"/>
                      <a:r>
                        <a:rPr lang="en-US" altLang="zh-CN" sz="1400" dirty="0"/>
                        <a:t>Null</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17" name="直接箭头连接符 16"/>
          <p:cNvCxnSpPr/>
          <p:nvPr/>
        </p:nvCxnSpPr>
        <p:spPr>
          <a:xfrm>
            <a:off x="1923637" y="3435737"/>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00594" y="2964077"/>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200</a:t>
            </a:r>
            <a:endParaRPr lang="zh-CN" altLang="en-US" sz="1400" dirty="0">
              <a:latin typeface="华文楷体" panose="02010600040101010101" pitchFamily="2" charset="-122"/>
              <a:ea typeface="华文楷体" panose="02010600040101010101" pitchFamily="2"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1477855064"/>
              </p:ext>
            </p:extLst>
          </p:nvPr>
        </p:nvGraphicFramePr>
        <p:xfrm>
          <a:off x="1035215" y="389876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0</a:t>
                      </a:r>
                      <a:endParaRPr lang="zh-CN" altLang="en-US" sz="1400" dirty="0"/>
                    </a:p>
                  </a:txBody>
                  <a:tcPr marL="0" marR="0" marT="0" marB="0" anchor="ctr"/>
                </a:tc>
                <a:tc>
                  <a:txBody>
                    <a:bodyPr/>
                    <a:lstStyle/>
                    <a:p>
                      <a:pPr algn="ctr"/>
                      <a:r>
                        <a:rPr lang="en-US" altLang="zh-CN" sz="1400" dirty="0"/>
                        <a:t>100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21" name="直接箭头连接符 20"/>
          <p:cNvCxnSpPr/>
          <p:nvPr/>
        </p:nvCxnSpPr>
        <p:spPr>
          <a:xfrm>
            <a:off x="388670" y="407002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graphicFrame>
        <p:nvGraphicFramePr>
          <p:cNvPr id="23" name="表格 22"/>
          <p:cNvGraphicFramePr>
            <a:graphicFrameLocks noGrp="1"/>
          </p:cNvGraphicFramePr>
          <p:nvPr>
            <p:extLst>
              <p:ext uri="{D42A27DB-BD31-4B8C-83A1-F6EECF244321}">
                <p14:modId xmlns:p14="http://schemas.microsoft.com/office/powerpoint/2010/main" val="431054020"/>
              </p:ext>
            </p:extLst>
          </p:nvPr>
        </p:nvGraphicFramePr>
        <p:xfrm>
          <a:off x="2570181" y="389876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1</a:t>
                      </a:r>
                      <a:endParaRPr lang="zh-CN" altLang="en-US" sz="1400" dirty="0"/>
                    </a:p>
                  </a:txBody>
                  <a:tcPr marL="0" marR="0" marT="0" marB="0" anchor="ctr"/>
                </a:tc>
                <a:tc>
                  <a:txBody>
                    <a:bodyPr/>
                    <a:lstStyle/>
                    <a:p>
                      <a:pPr algn="ctr"/>
                      <a:r>
                        <a:rPr lang="en-US" altLang="zh-CN" sz="1400" dirty="0"/>
                        <a:t>200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24" name="直接箭头连接符 23"/>
          <p:cNvCxnSpPr/>
          <p:nvPr/>
        </p:nvCxnSpPr>
        <p:spPr>
          <a:xfrm>
            <a:off x="1923637" y="407002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2300594" y="3619146"/>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100</a:t>
            </a:r>
            <a:endParaRPr lang="zh-CN" altLang="en-US" sz="1400" dirty="0">
              <a:latin typeface="华文楷体" panose="02010600040101010101" pitchFamily="2" charset="-122"/>
              <a:ea typeface="华文楷体" panose="02010600040101010101" pitchFamily="2" charset="-122"/>
            </a:endParaRPr>
          </a:p>
        </p:txBody>
      </p:sp>
      <p:graphicFrame>
        <p:nvGraphicFramePr>
          <p:cNvPr id="26" name="表格 25"/>
          <p:cNvGraphicFramePr>
            <a:graphicFrameLocks noGrp="1"/>
          </p:cNvGraphicFramePr>
          <p:nvPr>
            <p:extLst>
              <p:ext uri="{D42A27DB-BD31-4B8C-83A1-F6EECF244321}">
                <p14:modId xmlns:p14="http://schemas.microsoft.com/office/powerpoint/2010/main" val="3595079387"/>
              </p:ext>
            </p:extLst>
          </p:nvPr>
        </p:nvGraphicFramePr>
        <p:xfrm>
          <a:off x="4062618" y="388460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2</a:t>
                      </a:r>
                      <a:endParaRPr lang="zh-CN" altLang="en-US" sz="1400" dirty="0"/>
                    </a:p>
                  </a:txBody>
                  <a:tcPr marL="0" marR="0" marT="0" marB="0" anchor="ctr"/>
                </a:tc>
                <a:tc>
                  <a:txBody>
                    <a:bodyPr/>
                    <a:lstStyle/>
                    <a:p>
                      <a:pPr algn="ctr"/>
                      <a:r>
                        <a:rPr lang="en-US" altLang="zh-CN" sz="1400" dirty="0"/>
                        <a:t>Null</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sp>
        <p:nvSpPr>
          <p:cNvPr id="27" name="文本框 26"/>
          <p:cNvSpPr txBox="1"/>
          <p:nvPr/>
        </p:nvSpPr>
        <p:spPr>
          <a:xfrm>
            <a:off x="3851725" y="3619145"/>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200</a:t>
            </a:r>
            <a:endParaRPr lang="zh-CN" altLang="en-US" sz="1400"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a:off x="3426088" y="407002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29" name="矩形 28"/>
          <p:cNvSpPr/>
          <p:nvPr/>
        </p:nvSpPr>
        <p:spPr>
          <a:xfrm>
            <a:off x="2718175" y="2594744"/>
            <a:ext cx="349776"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1</a:t>
            </a:r>
            <a:endParaRPr lang="zh-CN" altLang="en-US" dirty="0"/>
          </a:p>
        </p:txBody>
      </p:sp>
      <p:cxnSp>
        <p:nvCxnSpPr>
          <p:cNvPr id="31" name="曲线连接符 30"/>
          <p:cNvCxnSpPr>
            <a:stCxn id="29" idx="1"/>
          </p:cNvCxnSpPr>
          <p:nvPr/>
        </p:nvCxnSpPr>
        <p:spPr>
          <a:xfrm rot="10800000" flipV="1">
            <a:off x="2236805" y="2779410"/>
            <a:ext cx="481370" cy="656327"/>
          </a:xfrm>
          <a:prstGeom prst="curvedConnector2">
            <a:avLst/>
          </a:prstGeom>
          <a:ln w="2540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634398" y="2704564"/>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插入运算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5" name="矩形 34"/>
          <p:cNvSpPr/>
          <p:nvPr/>
        </p:nvSpPr>
        <p:spPr>
          <a:xfrm>
            <a:off x="453155" y="5038179"/>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清除运算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36" name="直接箭头连接符 35"/>
          <p:cNvCxnSpPr/>
          <p:nvPr/>
        </p:nvCxnSpPr>
        <p:spPr>
          <a:xfrm>
            <a:off x="1742394" y="5281645"/>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1742394" y="4912313"/>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38" name="矩形 37"/>
          <p:cNvSpPr/>
          <p:nvPr/>
        </p:nvSpPr>
        <p:spPr>
          <a:xfrm>
            <a:off x="2304498" y="5079485"/>
            <a:ext cx="582211" cy="369332"/>
          </a:xfrm>
          <a:prstGeom prst="rect">
            <a:avLst/>
          </a:prstGeom>
        </p:spPr>
        <p:txBody>
          <a:bodyPr wrap="none">
            <a:spAutoFit/>
          </a:bodyPr>
          <a:lstStyle/>
          <a:p>
            <a:r>
              <a:rPr lang="en-US" altLang="zh-CN" dirty="0"/>
              <a:t>Null</a:t>
            </a:r>
            <a:endParaRPr lang="zh-CN" altLang="en-US" dirty="0"/>
          </a:p>
        </p:txBody>
      </p:sp>
      <p:sp>
        <p:nvSpPr>
          <p:cNvPr id="39" name="矩形 38"/>
          <p:cNvSpPr/>
          <p:nvPr/>
        </p:nvSpPr>
        <p:spPr>
          <a:xfrm>
            <a:off x="388670" y="5806754"/>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遍历运算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40" name="表格 39"/>
          <p:cNvGraphicFramePr>
            <a:graphicFrameLocks noGrp="1"/>
          </p:cNvGraphicFramePr>
          <p:nvPr>
            <p:extLst>
              <p:ext uri="{D42A27DB-BD31-4B8C-83A1-F6EECF244321}">
                <p14:modId xmlns:p14="http://schemas.microsoft.com/office/powerpoint/2010/main" val="3859877997"/>
              </p:ext>
            </p:extLst>
          </p:nvPr>
        </p:nvGraphicFramePr>
        <p:xfrm>
          <a:off x="4587396" y="1556587"/>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0</a:t>
                      </a:r>
                      <a:endParaRPr lang="zh-CN" altLang="en-US" sz="1400" dirty="0"/>
                    </a:p>
                  </a:txBody>
                  <a:tcPr marL="0" marR="0" marT="0" marB="0" anchor="ctr"/>
                </a:tc>
                <a:tc>
                  <a:txBody>
                    <a:bodyPr/>
                    <a:lstStyle/>
                    <a:p>
                      <a:pPr algn="ctr"/>
                      <a:r>
                        <a:rPr lang="en-US" altLang="zh-CN" sz="1400" dirty="0"/>
                        <a:t>100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41" name="直接箭头连接符 40"/>
          <p:cNvCxnSpPr/>
          <p:nvPr/>
        </p:nvCxnSpPr>
        <p:spPr>
          <a:xfrm>
            <a:off x="3940852" y="1727847"/>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graphicFrame>
        <p:nvGraphicFramePr>
          <p:cNvPr id="43" name="表格 42"/>
          <p:cNvGraphicFramePr>
            <a:graphicFrameLocks noGrp="1"/>
          </p:cNvGraphicFramePr>
          <p:nvPr>
            <p:extLst>
              <p:ext uri="{D42A27DB-BD31-4B8C-83A1-F6EECF244321}">
                <p14:modId xmlns:p14="http://schemas.microsoft.com/office/powerpoint/2010/main" val="1564947124"/>
              </p:ext>
            </p:extLst>
          </p:nvPr>
        </p:nvGraphicFramePr>
        <p:xfrm>
          <a:off x="6122362" y="1556587"/>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1</a:t>
                      </a:r>
                      <a:endParaRPr lang="zh-CN" altLang="en-US" sz="1400" dirty="0"/>
                    </a:p>
                  </a:txBody>
                  <a:tcPr marL="0" marR="0" marT="0" marB="0" anchor="ctr"/>
                </a:tc>
                <a:tc>
                  <a:txBody>
                    <a:bodyPr/>
                    <a:lstStyle/>
                    <a:p>
                      <a:pPr algn="ctr"/>
                      <a:r>
                        <a:rPr lang="en-US" altLang="zh-CN" sz="1400" dirty="0"/>
                        <a:t>200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44" name="直接箭头连接符 43"/>
          <p:cNvCxnSpPr/>
          <p:nvPr/>
        </p:nvCxnSpPr>
        <p:spPr>
          <a:xfrm>
            <a:off x="5475818" y="1727847"/>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5852775" y="1276969"/>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100</a:t>
            </a:r>
            <a:endParaRPr lang="zh-CN" altLang="en-US" sz="1400" dirty="0">
              <a:latin typeface="华文楷体" panose="02010600040101010101" pitchFamily="2" charset="-122"/>
              <a:ea typeface="华文楷体" panose="02010600040101010101" pitchFamily="2"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3182715448"/>
              </p:ext>
            </p:extLst>
          </p:nvPr>
        </p:nvGraphicFramePr>
        <p:xfrm>
          <a:off x="7614799" y="1542427"/>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2</a:t>
                      </a:r>
                      <a:endParaRPr lang="zh-CN" altLang="en-US" sz="1400" dirty="0"/>
                    </a:p>
                  </a:txBody>
                  <a:tcPr marL="0" marR="0" marT="0" marB="0" anchor="ctr"/>
                </a:tc>
                <a:tc>
                  <a:txBody>
                    <a:bodyPr/>
                    <a:lstStyle/>
                    <a:p>
                      <a:pPr algn="ctr"/>
                      <a:r>
                        <a:rPr lang="en-US" altLang="zh-CN" sz="1400" dirty="0"/>
                        <a:t>Null</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sp>
        <p:nvSpPr>
          <p:cNvPr id="47" name="文本框 46"/>
          <p:cNvSpPr txBox="1"/>
          <p:nvPr/>
        </p:nvSpPr>
        <p:spPr>
          <a:xfrm>
            <a:off x="7403906" y="1276968"/>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200</a:t>
            </a:r>
            <a:endParaRPr lang="zh-CN" altLang="en-US" sz="1400" dirty="0">
              <a:latin typeface="华文楷体" panose="02010600040101010101" pitchFamily="2" charset="-122"/>
              <a:ea typeface="华文楷体" panose="02010600040101010101" pitchFamily="2" charset="-122"/>
            </a:endParaRPr>
          </a:p>
        </p:txBody>
      </p:sp>
      <p:cxnSp>
        <p:nvCxnSpPr>
          <p:cNvPr id="48" name="直接箭头连接符 47"/>
          <p:cNvCxnSpPr/>
          <p:nvPr/>
        </p:nvCxnSpPr>
        <p:spPr>
          <a:xfrm>
            <a:off x="6978269" y="1727847"/>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a:off x="4567191" y="1430856"/>
            <a:ext cx="908627" cy="595501"/>
          </a:xfrm>
          <a:prstGeom prst="line">
            <a:avLst/>
          </a:prstGeom>
          <a:ln w="22225">
            <a:solidFill>
              <a:srgbClr val="FF0000"/>
            </a:solidFill>
          </a:ln>
        </p:spPr>
        <p:style>
          <a:lnRef idx="1">
            <a:schemeClr val="accent3"/>
          </a:lnRef>
          <a:fillRef idx="0">
            <a:schemeClr val="accent3"/>
          </a:fillRef>
          <a:effectRef idx="0">
            <a:schemeClr val="accent3"/>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val="1704677755"/>
              </p:ext>
            </p:extLst>
          </p:nvPr>
        </p:nvGraphicFramePr>
        <p:xfrm>
          <a:off x="6069641" y="2326413"/>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1</a:t>
                      </a:r>
                      <a:endParaRPr lang="zh-CN" altLang="en-US" sz="1400" dirty="0"/>
                    </a:p>
                  </a:txBody>
                  <a:tcPr marL="0" marR="0" marT="0" marB="0" anchor="ctr"/>
                </a:tc>
                <a:tc>
                  <a:txBody>
                    <a:bodyPr/>
                    <a:lstStyle/>
                    <a:p>
                      <a:pPr algn="ctr"/>
                      <a:r>
                        <a:rPr lang="en-US" altLang="zh-CN" sz="1400" dirty="0"/>
                        <a:t>200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52" name="直接箭头连接符 51"/>
          <p:cNvCxnSpPr/>
          <p:nvPr/>
        </p:nvCxnSpPr>
        <p:spPr>
          <a:xfrm>
            <a:off x="5423097" y="2497673"/>
            <a:ext cx="626339" cy="0"/>
          </a:xfrm>
          <a:prstGeom prst="straightConnector1">
            <a:avLst/>
          </a:prstGeom>
          <a:ln w="2540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53" name="文本框 52"/>
          <p:cNvSpPr txBox="1"/>
          <p:nvPr/>
        </p:nvSpPr>
        <p:spPr>
          <a:xfrm>
            <a:off x="5423097" y="2128341"/>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graphicFrame>
        <p:nvGraphicFramePr>
          <p:cNvPr id="54" name="表格 53"/>
          <p:cNvGraphicFramePr>
            <a:graphicFrameLocks noGrp="1"/>
          </p:cNvGraphicFramePr>
          <p:nvPr>
            <p:extLst>
              <p:ext uri="{D42A27DB-BD31-4B8C-83A1-F6EECF244321}">
                <p14:modId xmlns:p14="http://schemas.microsoft.com/office/powerpoint/2010/main" val="3337783322"/>
              </p:ext>
            </p:extLst>
          </p:nvPr>
        </p:nvGraphicFramePr>
        <p:xfrm>
          <a:off x="7604607" y="2326413"/>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2</a:t>
                      </a:r>
                      <a:endParaRPr lang="zh-CN" altLang="en-US" sz="1400" dirty="0"/>
                    </a:p>
                  </a:txBody>
                  <a:tcPr marL="0" marR="0" marT="0" marB="0" anchor="ctr"/>
                </a:tc>
                <a:tc>
                  <a:txBody>
                    <a:bodyPr/>
                    <a:lstStyle/>
                    <a:p>
                      <a:pPr algn="ctr"/>
                      <a:r>
                        <a:rPr lang="en-US" altLang="zh-CN" sz="1400" dirty="0"/>
                        <a:t>Null</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55" name="直接箭头连接符 54"/>
          <p:cNvCxnSpPr/>
          <p:nvPr/>
        </p:nvCxnSpPr>
        <p:spPr>
          <a:xfrm>
            <a:off x="6958063" y="2497673"/>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7335020" y="2026013"/>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200</a:t>
            </a:r>
            <a:endParaRPr lang="zh-CN" altLang="en-US" sz="1400" dirty="0">
              <a:latin typeface="华文楷体" panose="02010600040101010101" pitchFamily="2" charset="-122"/>
              <a:ea typeface="华文楷体" panose="02010600040101010101" pitchFamily="2" charset="-122"/>
            </a:endParaRPr>
          </a:p>
        </p:txBody>
      </p:sp>
      <p:sp>
        <p:nvSpPr>
          <p:cNvPr id="57" name="文本框 56"/>
          <p:cNvSpPr txBox="1"/>
          <p:nvPr/>
        </p:nvSpPr>
        <p:spPr>
          <a:xfrm>
            <a:off x="5852775" y="2020734"/>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100</a:t>
            </a:r>
            <a:endParaRPr lang="zh-CN" altLang="en-US" sz="1400" dirty="0">
              <a:latin typeface="华文楷体" panose="02010600040101010101" pitchFamily="2" charset="-122"/>
              <a:ea typeface="华文楷体" panose="02010600040101010101" pitchFamily="2" charset="-122"/>
            </a:endParaRPr>
          </a:p>
        </p:txBody>
      </p:sp>
      <p:sp>
        <p:nvSpPr>
          <p:cNvPr id="58" name="矩形 57"/>
          <p:cNvSpPr/>
          <p:nvPr/>
        </p:nvSpPr>
        <p:spPr>
          <a:xfrm>
            <a:off x="4062618" y="4864423"/>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搜索运算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59" name="表格 58"/>
          <p:cNvGraphicFramePr>
            <a:graphicFrameLocks noGrp="1"/>
          </p:cNvGraphicFramePr>
          <p:nvPr>
            <p:extLst>
              <p:ext uri="{D42A27DB-BD31-4B8C-83A1-F6EECF244321}">
                <p14:modId xmlns:p14="http://schemas.microsoft.com/office/powerpoint/2010/main" val="1680850557"/>
              </p:ext>
            </p:extLst>
          </p:nvPr>
        </p:nvGraphicFramePr>
        <p:xfrm>
          <a:off x="4845111" y="547862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0</a:t>
                      </a:r>
                      <a:endParaRPr lang="zh-CN" altLang="en-US" sz="1400" dirty="0"/>
                    </a:p>
                  </a:txBody>
                  <a:tcPr marL="0" marR="0" marT="0" marB="0" anchor="ctr"/>
                </a:tc>
                <a:tc>
                  <a:txBody>
                    <a:bodyPr/>
                    <a:lstStyle/>
                    <a:p>
                      <a:pPr algn="ctr"/>
                      <a:r>
                        <a:rPr lang="en-US" altLang="zh-CN" sz="1400" dirty="0"/>
                        <a:t>100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60" name="直接箭头连接符 59"/>
          <p:cNvCxnSpPr/>
          <p:nvPr/>
        </p:nvCxnSpPr>
        <p:spPr>
          <a:xfrm>
            <a:off x="4198567" y="564988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graphicFrame>
        <p:nvGraphicFramePr>
          <p:cNvPr id="62" name="表格 61"/>
          <p:cNvGraphicFramePr>
            <a:graphicFrameLocks noGrp="1"/>
          </p:cNvGraphicFramePr>
          <p:nvPr>
            <p:extLst>
              <p:ext uri="{D42A27DB-BD31-4B8C-83A1-F6EECF244321}">
                <p14:modId xmlns:p14="http://schemas.microsoft.com/office/powerpoint/2010/main" val="3811800491"/>
              </p:ext>
            </p:extLst>
          </p:nvPr>
        </p:nvGraphicFramePr>
        <p:xfrm>
          <a:off x="6380077" y="547862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1</a:t>
                      </a:r>
                      <a:endParaRPr lang="zh-CN" altLang="en-US" sz="1400" dirty="0"/>
                    </a:p>
                  </a:txBody>
                  <a:tcPr marL="0" marR="0" marT="0" marB="0" anchor="ctr"/>
                </a:tc>
                <a:tc>
                  <a:txBody>
                    <a:bodyPr/>
                    <a:lstStyle/>
                    <a:p>
                      <a:pPr algn="ctr"/>
                      <a:r>
                        <a:rPr lang="en-US" altLang="zh-CN" sz="1400" dirty="0"/>
                        <a:t>200</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cxnSp>
        <p:nvCxnSpPr>
          <p:cNvPr id="63" name="直接箭头连接符 62"/>
          <p:cNvCxnSpPr/>
          <p:nvPr/>
        </p:nvCxnSpPr>
        <p:spPr>
          <a:xfrm>
            <a:off x="5733533" y="564988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64" name="文本框 63"/>
          <p:cNvSpPr txBox="1"/>
          <p:nvPr/>
        </p:nvSpPr>
        <p:spPr>
          <a:xfrm>
            <a:off x="6110490" y="5199006"/>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100</a:t>
            </a:r>
            <a:endParaRPr lang="zh-CN" altLang="en-US" sz="1400" dirty="0">
              <a:latin typeface="华文楷体" panose="02010600040101010101" pitchFamily="2" charset="-122"/>
              <a:ea typeface="华文楷体" panose="02010600040101010101" pitchFamily="2" charset="-122"/>
            </a:endParaRPr>
          </a:p>
        </p:txBody>
      </p:sp>
      <p:graphicFrame>
        <p:nvGraphicFramePr>
          <p:cNvPr id="65" name="表格 64"/>
          <p:cNvGraphicFramePr>
            <a:graphicFrameLocks noGrp="1"/>
          </p:cNvGraphicFramePr>
          <p:nvPr>
            <p:extLst>
              <p:ext uri="{D42A27DB-BD31-4B8C-83A1-F6EECF244321}">
                <p14:modId xmlns:p14="http://schemas.microsoft.com/office/powerpoint/2010/main" val="911271212"/>
              </p:ext>
            </p:extLst>
          </p:nvPr>
        </p:nvGraphicFramePr>
        <p:xfrm>
          <a:off x="7872514" y="5464464"/>
          <a:ext cx="919018" cy="370840"/>
        </p:xfrm>
        <a:graphic>
          <a:graphicData uri="http://schemas.openxmlformats.org/drawingml/2006/table">
            <a:tbl>
              <a:tblPr firstRow="1" bandRow="1">
                <a:tableStyleId>{5940675A-B579-460E-94D1-54222C63F5DA}</a:tableStyleId>
              </a:tblPr>
              <a:tblGrid>
                <a:gridCol w="459509">
                  <a:extLst>
                    <a:ext uri="{9D8B030D-6E8A-4147-A177-3AD203B41FA5}">
                      <a16:colId xmlns:a16="http://schemas.microsoft.com/office/drawing/2014/main" val="20000"/>
                    </a:ext>
                  </a:extLst>
                </a:gridCol>
                <a:gridCol w="459509">
                  <a:extLst>
                    <a:ext uri="{9D8B030D-6E8A-4147-A177-3AD203B41FA5}">
                      <a16:colId xmlns:a16="http://schemas.microsoft.com/office/drawing/2014/main" val="20001"/>
                    </a:ext>
                  </a:extLst>
                </a:gridCol>
              </a:tblGrid>
              <a:tr h="370840">
                <a:tc>
                  <a:txBody>
                    <a:bodyPr/>
                    <a:lstStyle/>
                    <a:p>
                      <a:pPr algn="ctr"/>
                      <a:r>
                        <a:rPr lang="en-US" altLang="zh-CN" sz="1400" dirty="0">
                          <a:latin typeface="华文楷体" panose="02010600040101010101" pitchFamily="2" charset="-122"/>
                          <a:ea typeface="华文楷体" panose="02010600040101010101" pitchFamily="2" charset="-122"/>
                        </a:rPr>
                        <a:t>a</a:t>
                      </a:r>
                      <a:r>
                        <a:rPr lang="en-US" altLang="zh-CN" sz="1400" baseline="-25000" dirty="0">
                          <a:latin typeface="华文楷体" panose="02010600040101010101" pitchFamily="2" charset="-122"/>
                          <a:ea typeface="华文楷体" panose="02010600040101010101" pitchFamily="2" charset="-122"/>
                        </a:rPr>
                        <a:t>2</a:t>
                      </a:r>
                      <a:endParaRPr lang="zh-CN" altLang="en-US" sz="1400" dirty="0"/>
                    </a:p>
                  </a:txBody>
                  <a:tcPr marL="0" marR="0" marT="0" marB="0" anchor="ctr"/>
                </a:tc>
                <a:tc>
                  <a:txBody>
                    <a:bodyPr/>
                    <a:lstStyle/>
                    <a:p>
                      <a:pPr algn="ctr"/>
                      <a:r>
                        <a:rPr lang="en-US" altLang="zh-CN" sz="1400" dirty="0"/>
                        <a:t>Null</a:t>
                      </a:r>
                      <a:endParaRPr lang="zh-CN" altLang="en-US" sz="1400" dirty="0"/>
                    </a:p>
                  </a:txBody>
                  <a:tcPr marL="0" marR="0" marT="0" marB="0" anchor="ctr"/>
                </a:tc>
                <a:extLst>
                  <a:ext uri="{0D108BD9-81ED-4DB2-BD59-A6C34878D82A}">
                    <a16:rowId xmlns:a16="http://schemas.microsoft.com/office/drawing/2014/main" val="10000"/>
                  </a:ext>
                </a:extLst>
              </a:tr>
            </a:tbl>
          </a:graphicData>
        </a:graphic>
      </p:graphicFrame>
      <p:sp>
        <p:nvSpPr>
          <p:cNvPr id="66" name="文本框 65"/>
          <p:cNvSpPr txBox="1"/>
          <p:nvPr/>
        </p:nvSpPr>
        <p:spPr>
          <a:xfrm>
            <a:off x="7661621" y="5199005"/>
            <a:ext cx="498763" cy="307777"/>
          </a:xfrm>
          <a:prstGeom prst="rect">
            <a:avLst/>
          </a:prstGeom>
          <a:noFill/>
        </p:spPr>
        <p:txBody>
          <a:bodyPr wrap="square" rtlCol="0">
            <a:spAutoFit/>
          </a:bodyPr>
          <a:lstStyle/>
          <a:p>
            <a:r>
              <a:rPr lang="en-US" altLang="zh-CN" sz="1400" dirty="0">
                <a:latin typeface="华文楷体" panose="02010600040101010101" pitchFamily="2" charset="-122"/>
                <a:ea typeface="华文楷体" panose="02010600040101010101" pitchFamily="2" charset="-122"/>
              </a:rPr>
              <a:t>200</a:t>
            </a:r>
            <a:endParaRPr lang="zh-CN" altLang="en-US" sz="1400" dirty="0">
              <a:latin typeface="华文楷体" panose="02010600040101010101" pitchFamily="2" charset="-122"/>
              <a:ea typeface="华文楷体" panose="02010600040101010101" pitchFamily="2" charset="-122"/>
            </a:endParaRPr>
          </a:p>
        </p:txBody>
      </p:sp>
      <p:cxnSp>
        <p:nvCxnSpPr>
          <p:cNvPr id="67" name="直接箭头连接符 66"/>
          <p:cNvCxnSpPr/>
          <p:nvPr/>
        </p:nvCxnSpPr>
        <p:spPr>
          <a:xfrm>
            <a:off x="7235984" y="5649884"/>
            <a:ext cx="626339" cy="0"/>
          </a:xfrm>
          <a:prstGeom prst="straightConnector1">
            <a:avLst/>
          </a:prstGeom>
          <a:ln w="3175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6218635" y="4723869"/>
            <a:ext cx="1241901" cy="368073"/>
          </a:xfrm>
          <a:prstGeom prst="rect">
            <a:avLst/>
          </a:prstGeom>
          <a:noFill/>
        </p:spPr>
        <p:txBody>
          <a:bodyPr wrap="square" rtlCol="0">
            <a:spAutoFit/>
          </a:bodyPr>
          <a:lstStyle/>
          <a:p>
            <a:pPr algn="ctr"/>
            <a:r>
              <a:rPr lang="en-US" altLang="zh-CN" dirty="0">
                <a:latin typeface="华文楷体" panose="02010600040101010101" pitchFamily="2" charset="-122"/>
                <a:ea typeface="华文楷体" panose="02010600040101010101" pitchFamily="2" charset="-122"/>
              </a:rPr>
              <a:t>Contain a</a:t>
            </a:r>
            <a:r>
              <a:rPr lang="en-US" altLang="zh-CN" baseline="-25000" dirty="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rPr>
              <a:t>?</a:t>
            </a:r>
            <a:endParaRPr lang="zh-CN" altLang="en-US" dirty="0"/>
          </a:p>
        </p:txBody>
      </p:sp>
      <p:sp>
        <p:nvSpPr>
          <p:cNvPr id="70" name="矩形 69"/>
          <p:cNvSpPr/>
          <p:nvPr/>
        </p:nvSpPr>
        <p:spPr>
          <a:xfrm>
            <a:off x="3970450" y="1137294"/>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删除运算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71" name="文本框 70"/>
          <p:cNvSpPr txBox="1"/>
          <p:nvPr/>
        </p:nvSpPr>
        <p:spPr>
          <a:xfrm>
            <a:off x="1593563" y="5801086"/>
            <a:ext cx="3394263"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依次输出</a:t>
            </a:r>
            <a:r>
              <a:rPr lang="en-US" altLang="zh-CN" dirty="0">
                <a:latin typeface="华文楷体" panose="02010600040101010101" pitchFamily="2" charset="-122"/>
                <a:ea typeface="华文楷体" panose="02010600040101010101" pitchFamily="2" charset="-122"/>
              </a:rPr>
              <a:t>a</a:t>
            </a:r>
            <a:r>
              <a:rPr lang="en-US" altLang="zh-CN" baseline="-25000" dirty="0">
                <a:latin typeface="华文楷体" panose="02010600040101010101" pitchFamily="2" charset="-122"/>
                <a:ea typeface="华文楷体" panose="02010600040101010101" pitchFamily="2" charset="-122"/>
              </a:rPr>
              <a:t>0</a:t>
            </a:r>
            <a:r>
              <a:rPr lang="en-US" altLang="zh-CN" dirty="0">
                <a:latin typeface="华文楷体" panose="02010600040101010101" pitchFamily="2" charset="-122"/>
                <a:ea typeface="华文楷体" panose="02010600040101010101" pitchFamily="2" charset="-122"/>
              </a:rPr>
              <a:t>, a</a:t>
            </a:r>
            <a:r>
              <a:rPr lang="en-US" altLang="zh-CN" baseline="-25000" dirty="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rPr>
              <a:t>, a</a:t>
            </a:r>
            <a:r>
              <a:rPr lang="en-US" altLang="zh-CN" baseline="-25000" dirty="0">
                <a:latin typeface="华文楷体" panose="02010600040101010101" pitchFamily="2" charset="-122"/>
                <a:ea typeface="华文楷体" panose="02010600040101010101" pitchFamily="2" charset="-122"/>
              </a:rPr>
              <a:t>2</a:t>
            </a:r>
            <a:endParaRPr lang="zh-CN" altLang="en-US" baseline="-25000" dirty="0">
              <a:latin typeface="华文楷体" panose="02010600040101010101" pitchFamily="2" charset="-122"/>
              <a:ea typeface="华文楷体" panose="02010600040101010101" pitchFamily="2" charset="-122"/>
            </a:endParaRPr>
          </a:p>
        </p:txBody>
      </p:sp>
      <p:grpSp>
        <p:nvGrpSpPr>
          <p:cNvPr id="4" name="组合 3"/>
          <p:cNvGrpSpPr/>
          <p:nvPr/>
        </p:nvGrpSpPr>
        <p:grpSpPr>
          <a:xfrm>
            <a:off x="575908" y="1433483"/>
            <a:ext cx="1315050" cy="901749"/>
            <a:chOff x="-20966" y="2470665"/>
            <a:chExt cx="1315050" cy="901749"/>
          </a:xfrm>
        </p:grpSpPr>
        <p:cxnSp>
          <p:nvCxnSpPr>
            <p:cNvPr id="6" name="直接箭头连接符 5"/>
            <p:cNvCxnSpPr/>
            <p:nvPr/>
          </p:nvCxnSpPr>
          <p:spPr>
            <a:xfrm>
              <a:off x="-20966" y="3184921"/>
              <a:ext cx="626339" cy="0"/>
            </a:xfrm>
            <a:prstGeom prst="straightConnector1">
              <a:avLst/>
            </a:prstGeom>
            <a:ln w="25400">
              <a:solidFill>
                <a:srgbClr val="92D050"/>
              </a:solidFill>
              <a:headEnd type="oval"/>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0966" y="2815589"/>
              <a:ext cx="540327"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first</a:t>
              </a:r>
              <a:endParaRPr lang="zh-CN" altLang="en-US" dirty="0">
                <a:latin typeface="华文楷体" panose="02010600040101010101" pitchFamily="2" charset="-122"/>
                <a:ea typeface="华文楷体" panose="02010600040101010101" pitchFamily="2" charset="-122"/>
              </a:endParaRPr>
            </a:p>
          </p:txBody>
        </p:sp>
        <p:sp>
          <p:nvSpPr>
            <p:cNvPr id="8" name="矩形 7"/>
            <p:cNvSpPr/>
            <p:nvPr/>
          </p:nvSpPr>
          <p:spPr>
            <a:xfrm>
              <a:off x="186088" y="2470665"/>
              <a:ext cx="1107996" cy="369332"/>
            </a:xfrm>
            <a:prstGeom prst="rect">
              <a:avLst/>
            </a:prstGeom>
          </p:spPr>
          <p:txBody>
            <a:bodyPr wrap="none">
              <a:spAutoFit/>
            </a:bodyPr>
            <a:lstStyle/>
            <a:p>
              <a:r>
                <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创建运算</a:t>
              </a:r>
              <a:endParaRPr lang="en-US" altLang="zh-CN"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 name="文本框 2"/>
            <p:cNvSpPr txBox="1"/>
            <p:nvPr/>
          </p:nvSpPr>
          <p:spPr>
            <a:xfrm>
              <a:off x="591522" y="3003082"/>
              <a:ext cx="582211" cy="369332"/>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Null</a:t>
              </a:r>
              <a:endParaRPr lang="zh-CN" altLang="en-US"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20358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61" grpId="0"/>
      <p:bldP spid="42" grpId="0"/>
      <p:bldP spid="68" grpId="0" animBg="1"/>
      <p:bldP spid="19" grpId="0"/>
      <p:bldP spid="25" grpId="0"/>
      <p:bldP spid="27" grpId="0"/>
      <p:bldP spid="29" grpId="0"/>
      <p:bldP spid="32" grpId="0"/>
      <p:bldP spid="35" grpId="0"/>
      <p:bldP spid="37" grpId="0"/>
      <p:bldP spid="38" grpId="0"/>
      <p:bldP spid="39" grpId="0"/>
      <p:bldP spid="45" grpId="0"/>
      <p:bldP spid="47" grpId="0"/>
      <p:bldP spid="53" grpId="0"/>
      <p:bldP spid="56" grpId="0"/>
      <p:bldP spid="57" grpId="0"/>
      <p:bldP spid="58" grpId="0"/>
      <p:bldP spid="64" grpId="0"/>
      <p:bldP spid="66" grpId="0"/>
      <p:bldP spid="69" grpId="0"/>
      <p:bldP spid="70" grpId="0"/>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数据结构的运算</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静态数据结构</a:t>
            </a:r>
            <a:endParaRPr lang="en-US" altLang="zh-CN" sz="28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系统分配固定大小存储空间，在程序运行过程中存储空间位置和容量都不再改变</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数组、简单类型（</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float, char……</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动态数据结构</a:t>
            </a:r>
            <a:endParaRPr lang="en-US" altLang="zh-CN" sz="28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不确定总的存储量，仅为每个数据元素定义初始大小空间，随着数据元素的增加，不断分配新的存储空间，当数据元素减少，则回收存储空间</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链表</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829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算法与数据结构</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数据结构的定义</a:t>
            </a:r>
            <a:endParaRPr lang="en-US" altLang="zh-CN" sz="2800" dirty="0">
              <a:latin typeface="华文楷体" panose="02010600040101010101" pitchFamily="2" charset="-122"/>
              <a:ea typeface="华文楷体" panose="02010600040101010101" pitchFamily="2" charset="-122"/>
            </a:endParaRP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数据抽象和抽象数据类型</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描述数据结构和算法</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算法分析的基本方法</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1260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从过程抽象到数据抽象</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过程抽象</a:t>
            </a:r>
            <a:endParaRPr lang="en-US" altLang="zh-CN" sz="28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通过函数提供信息的隐蔽和重用性，无需了解函数所包含的运算步骤，仅需了解其实现功能，在需要该功能的地方调用该函数即可</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数据抽象</a:t>
            </a:r>
            <a:endParaRPr lang="en-US" altLang="zh-CN" sz="28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定义数据类型，</a:t>
            </a:r>
            <a:r>
              <a:rPr lang="zh-CN" altLang="en-US" sz="2400" u="sng" dirty="0">
                <a:latin typeface="华文楷体" panose="02010600040101010101" pitchFamily="2" charset="-122"/>
                <a:ea typeface="华文楷体" panose="02010600040101010101" pitchFamily="2" charset="-122"/>
              </a:rPr>
              <a:t>将数据和其上的运算组合成一个整体</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封装</a:t>
            </a:r>
            <a:r>
              <a:rPr lang="zh-CN" altLang="en-US" sz="2400" dirty="0">
                <a:latin typeface="华文楷体" panose="02010600040101010101" pitchFamily="2" charset="-122"/>
                <a:ea typeface="华文楷体" panose="02010600040101010101" pitchFamily="2" charset="-122"/>
              </a:rPr>
              <a:t>），实现更好的信息隐蔽和重用</a:t>
            </a:r>
            <a:endParaRPr lang="en-US" altLang="zh-CN" sz="24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742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数据类型</a:t>
            </a:r>
          </a:p>
        </p:txBody>
      </p:sp>
      <p:sp>
        <p:nvSpPr>
          <p:cNvPr id="3" name="内容占位符 2"/>
          <p:cNvSpPr>
            <a:spLocks noGrp="1"/>
          </p:cNvSpPr>
          <p:nvPr>
            <p:ph idx="1"/>
          </p:nvPr>
        </p:nvSpPr>
        <p:spPr>
          <a:xfrm>
            <a:off x="731520" y="2103120"/>
            <a:ext cx="7680960" cy="1754647"/>
          </a:xfrm>
        </p:spPr>
        <p:txBody>
          <a:bodyPr>
            <a:noAutofit/>
          </a:bodyPr>
          <a:lstStyle/>
          <a:p>
            <a:r>
              <a:rPr lang="en-US" altLang="zh-CN" sz="3200" dirty="0">
                <a:latin typeface="华文楷体" panose="02010600040101010101" pitchFamily="2" charset="-122"/>
                <a:ea typeface="华文楷体" panose="02010600040101010101" pitchFamily="2" charset="-122"/>
              </a:rPr>
              <a:t>C</a:t>
            </a:r>
            <a:r>
              <a:rPr lang="zh-CN" altLang="en-US" sz="3200" dirty="0">
                <a:latin typeface="华文楷体" panose="02010600040101010101" pitchFamily="2" charset="-122"/>
                <a:ea typeface="华文楷体" panose="02010600040101010101" pitchFamily="2" charset="-122"/>
              </a:rPr>
              <a:t>语言的数据类型</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基本类型：字符、整型 </a:t>
            </a:r>
            <a:r>
              <a:rPr lang="en-US" altLang="zh-CN" sz="2400" dirty="0">
                <a:latin typeface="华文楷体" panose="02010600040101010101" pitchFamily="2" charset="-122"/>
                <a:ea typeface="华文楷体" panose="02010600040101010101" pitchFamily="2" charset="-122"/>
              </a:rPr>
              <a:t>……</a:t>
            </a: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构造类型：数组、结构和联合</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指针类型：指针</a:t>
            </a:r>
            <a:endParaRPr lang="en-US" altLang="zh-CN"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94005" y="4100197"/>
            <a:ext cx="8755989"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400" dirty="0">
                <a:latin typeface="华文楷体" panose="02010600040101010101" pitchFamily="2" charset="-122"/>
                <a:ea typeface="华文楷体" panose="02010600040101010101" pitchFamily="2" charset="-122"/>
              </a:rPr>
              <a:t>数据类型：定义了一个值的集合以及作用于该值集的操作的集合</a:t>
            </a:r>
          </a:p>
        </p:txBody>
      </p:sp>
      <p:sp>
        <p:nvSpPr>
          <p:cNvPr id="8" name="文本框 7"/>
          <p:cNvSpPr txBox="1"/>
          <p:nvPr/>
        </p:nvSpPr>
        <p:spPr>
          <a:xfrm>
            <a:off x="671790" y="4733319"/>
            <a:ext cx="7436941" cy="1701556"/>
          </a:xfrm>
          <a:prstGeom prst="rect">
            <a:avLst/>
          </a:prstGeom>
          <a:noFill/>
        </p:spPr>
        <p:txBody>
          <a:bodyPr wrap="square" rtlCol="0">
            <a:spAutoFit/>
          </a:bodyPr>
          <a:lstStyle/>
          <a:p>
            <a:pPr>
              <a:lnSpc>
                <a:spcPct val="150000"/>
              </a:lnSpc>
            </a:pPr>
            <a:r>
              <a:rPr lang="zh-CN" altLang="en-US" sz="2400" dirty="0">
                <a:latin typeface="华文楷体" panose="02010600040101010101" pitchFamily="2" charset="-122"/>
                <a:ea typeface="华文楷体" panose="02010600040101010101" pitchFamily="2" charset="-122"/>
              </a:rPr>
              <a:t>整型 </a:t>
            </a:r>
            <a:r>
              <a:rPr lang="en-US" altLang="zh-CN" sz="2400" dirty="0" err="1">
                <a:latin typeface="华文楷体" panose="02010600040101010101" pitchFamily="2" charset="-122"/>
                <a:ea typeface="华文楷体" panose="02010600040101010101" pitchFamily="2" charset="-122"/>
              </a:rPr>
              <a:t>int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值的集合：</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操作的集合：</a:t>
            </a:r>
            <a:r>
              <a:rPr lang="en-US" altLang="zh-CN" sz="2400" dirty="0">
                <a:latin typeface="华文楷体" panose="02010600040101010101" pitchFamily="2" charset="-122"/>
                <a:ea typeface="华文楷体" panose="02010600040101010101" pitchFamily="2" charset="-122"/>
              </a:rPr>
              <a:t>{+, -, *, /, %, &lt;, =, &gt;, &lt;=, &gt;=, ==, !=}</a:t>
            </a:r>
            <a:endParaRPr lang="zh-CN" altLang="en-US" sz="2400"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9" name="文本框 8"/>
              <p:cNvSpPr txBox="1"/>
              <p:nvPr/>
            </p:nvSpPr>
            <p:spPr>
              <a:xfrm>
                <a:off x="1896186" y="5244453"/>
                <a:ext cx="3602076" cy="276999"/>
              </a:xfrm>
              <a:prstGeom prst="rect">
                <a:avLst/>
              </a:prstGeom>
              <a:noFill/>
            </p:spPr>
            <p:txBody>
              <a:bodyPr wrap="none" lIns="0" tIns="0" rIns="0" bIns="0" rtlCol="0">
                <a:spAutoFit/>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 </m:t>
                    </m:r>
                  </m:oMath>
                </a14:m>
                <a:r>
                  <a:rPr lang="en-US" altLang="zh-CN" dirty="0">
                    <a:latin typeface="华文楷体" panose="02010600040101010101" pitchFamily="2" charset="-122"/>
                    <a:ea typeface="华文楷体" panose="02010600040101010101" pitchFamily="2" charset="-122"/>
                  </a:rPr>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 ∈</m:t>
                    </m:r>
                  </m:oMath>
                </a14:m>
                <a:r>
                  <a:rPr lang="en-US" altLang="zh-CN" dirty="0">
                    <a:latin typeface="华文楷体" panose="02010600040101010101" pitchFamily="2" charset="-122"/>
                    <a:ea typeface="华文楷体" panose="02010600040101010101" pitchFamily="2" charset="-122"/>
                  </a:rPr>
                  <a:t>Z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a:latin typeface="Cambria Math" panose="02040503050406030204" pitchFamily="18" charset="0"/>
                        <a:ea typeface="Cambria Math" panose="02040503050406030204" pitchFamily="18" charset="0"/>
                      </a:rPr>
                      <m:t>−32768</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≤32767</m:t>
                    </m:r>
                  </m:oMath>
                </a14:m>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896186" y="5244453"/>
                <a:ext cx="3602076" cy="276999"/>
              </a:xfrm>
              <a:prstGeom prst="rect">
                <a:avLst/>
              </a:prstGeom>
              <a:blipFill>
                <a:blip r:embed="rId2"/>
                <a:stretch>
                  <a:fillRect l="-1692" t="-26087" r="-3046" b="-52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691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算法与数据结构</a:t>
            </a:r>
            <a:endParaRPr lang="en-US" altLang="zh-CN" sz="28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数据结构的定义</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数据抽象和抽象数据类型</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描述数据结构和算法</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算法分析的基本方法</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734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抽象数据类型</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抽象数据类型</a:t>
            </a:r>
            <a:r>
              <a:rPr lang="zh-CN" altLang="en-US" sz="2400" dirty="0">
                <a:latin typeface="华文楷体" panose="02010600040101010101" pitchFamily="2" charset="-122"/>
                <a:ea typeface="华文楷体" panose="02010600040101010101" pitchFamily="2" charset="-122"/>
                <a:sym typeface="Monotype Sorts" pitchFamily="2" charset="2"/>
              </a:rPr>
              <a:t>（</a:t>
            </a:r>
            <a:r>
              <a:rPr lang="en-US" altLang="zh-CN" sz="2400" dirty="0">
                <a:latin typeface="华文楷体" panose="02010600040101010101" pitchFamily="2" charset="-122"/>
                <a:ea typeface="华文楷体" panose="02010600040101010101" pitchFamily="2" charset="-122"/>
                <a:sym typeface="Monotype Sorts" pitchFamily="2" charset="2"/>
              </a:rPr>
              <a:t>A</a:t>
            </a:r>
            <a:r>
              <a:rPr lang="en-US" altLang="zh-CN" sz="2400" dirty="0">
                <a:latin typeface="华文楷体" panose="02010600040101010101" pitchFamily="2" charset="-122"/>
                <a:ea typeface="华文楷体" panose="02010600040101010101" pitchFamily="2" charset="-122"/>
              </a:rPr>
              <a:t>bstract Data Type, ADT</a:t>
            </a:r>
            <a:r>
              <a:rPr lang="zh-CN" altLang="en-US" sz="2400" dirty="0">
                <a:latin typeface="华文楷体" panose="02010600040101010101" pitchFamily="2" charset="-122"/>
                <a:ea typeface="华文楷体" panose="02010600040101010101" pitchFamily="2" charset="-122"/>
              </a:rPr>
              <a:t>）是一个数据类型，其主要特征是该类型的对象及其操作的规范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与该类型对象的表示和操作的实现分离，实行封装和信息隐蔽，即使用和实现分离</a:t>
            </a:r>
            <a:endParaRPr lang="en-US" altLang="zh-CN" dirty="0">
              <a:latin typeface="华文楷体" panose="02010600040101010101" pitchFamily="2" charset="-122"/>
              <a:ea typeface="华文楷体" panose="02010600040101010101" pitchFamily="2" charset="-122"/>
            </a:endParaRPr>
          </a:p>
        </p:txBody>
      </p:sp>
      <p:sp>
        <p:nvSpPr>
          <p:cNvPr id="5" name="矩形 4"/>
          <p:cNvSpPr/>
          <p:nvPr/>
        </p:nvSpPr>
        <p:spPr>
          <a:xfrm>
            <a:off x="1274619" y="3893235"/>
            <a:ext cx="6104271" cy="138499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kumimoji="1" lang="zh-CN" altLang="en-US" sz="2800" b="1" dirty="0">
                <a:latin typeface="华文楷体" panose="02010600040101010101" pitchFamily="2" charset="-122"/>
                <a:ea typeface="华文楷体" panose="02010600040101010101" pitchFamily="2" charset="-122"/>
                <a:sym typeface="Monotype Sorts" pitchFamily="2" charset="2"/>
              </a:rPr>
              <a:t>使用和实现分离：</a:t>
            </a:r>
            <a:r>
              <a:rPr kumimoji="1" lang="zh-CN" altLang="en-US" sz="2800" b="1" dirty="0">
                <a:latin typeface="华文楷体" panose="02010600040101010101" pitchFamily="2" charset="-122"/>
                <a:ea typeface="华文楷体" panose="02010600040101010101" pitchFamily="2" charset="-122"/>
              </a:rPr>
              <a:t>使用者通过规范使用该类型的数据，而不必考虑其实现细节；改变实现将不影响使用</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52467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数据结构与抽象数据类型</a:t>
            </a:r>
          </a:p>
        </p:txBody>
      </p:sp>
      <p:sp>
        <p:nvSpPr>
          <p:cNvPr id="3" name="内容占位符 2"/>
          <p:cNvSpPr>
            <a:spLocks noGrp="1"/>
          </p:cNvSpPr>
          <p:nvPr>
            <p:ph idx="1"/>
          </p:nvPr>
        </p:nvSpPr>
        <p:spPr/>
        <p:txBody>
          <a:bodyPr>
            <a:normAutofit/>
          </a:bodyPr>
          <a:lstStyle/>
          <a:p>
            <a:r>
              <a:rPr lang="zh-CN" altLang="en-US" sz="3200" dirty="0">
                <a:latin typeface="华文楷体" panose="02010600040101010101" pitchFamily="2" charset="-122"/>
                <a:ea typeface="华文楷体" panose="02010600040101010101" pitchFamily="2" charset="-122"/>
              </a:rPr>
              <a:t>抽象层</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逻辑结构和运算定义组成了数据结构的规范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做什么</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实现层</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数据存储方式与运算方式构成了数据结构的实现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怎么做</a:t>
            </a:r>
            <a:r>
              <a:rPr lang="zh-CN" altLang="en-US" sz="24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8153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算法与数据结构</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数据结构的定义</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数据抽象和抽象数据类型</a:t>
            </a:r>
            <a:endParaRPr lang="en-US" altLang="zh-CN" sz="2800" dirty="0">
              <a:latin typeface="华文楷体" panose="02010600040101010101" pitchFamily="2" charset="-122"/>
              <a:ea typeface="华文楷体" panose="02010600040101010101" pitchFamily="2" charset="-122"/>
            </a:endParaRP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描述数据结构和算法</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算法分析的基本方法</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03488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描述数据结构与算法</a:t>
            </a:r>
          </a:p>
        </p:txBody>
      </p:sp>
      <p:sp>
        <p:nvSpPr>
          <p:cNvPr id="3" name="内容占位符 2"/>
          <p:cNvSpPr>
            <a:spLocks noGrp="1"/>
          </p:cNvSpPr>
          <p:nvPr>
            <p:ph idx="1"/>
          </p:nvPr>
        </p:nvSpPr>
        <p:spPr/>
        <p:txBody>
          <a:bodyPr>
            <a:normAutofit/>
          </a:bodyPr>
          <a:lstStyle/>
          <a:p>
            <a:r>
              <a:rPr lang="zh-CN" altLang="en-US" sz="3200" dirty="0">
                <a:latin typeface="华文楷体" panose="02010600040101010101" pitchFamily="2" charset="-122"/>
                <a:ea typeface="华文楷体" panose="02010600040101010101" pitchFamily="2" charset="-122"/>
              </a:rPr>
              <a:t>数据结构的规范</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如何定义数据的逻辑结构</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如何描述数据的运算方法</a:t>
            </a:r>
            <a:endParaRPr lang="en-US" altLang="zh-CN" sz="24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数据结构的实现</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如何实现数据的存储结构</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如何实现数据的运算方法 </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351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pPr>
              <a:defRPr/>
            </a:pPr>
            <a:fld id="{1885758B-2757-4A21-84EA-21C390F0DB5E}" type="datetime1">
              <a:rPr lang="zh-CN" altLang="en-US"/>
              <a:pPr>
                <a:defRPr/>
              </a:pPr>
              <a:t>2017/9/5</a:t>
            </a:fld>
            <a:endParaRPr lang="en-US" altLang="zh-CN"/>
          </a:p>
        </p:txBody>
      </p:sp>
      <p:sp>
        <p:nvSpPr>
          <p:cNvPr id="7" name="灯片编号占位符 5"/>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2710393-E72C-4A9A-9057-7AF6AE65E7EA}" type="slidenum">
              <a:rPr kumimoji="0" lang="en-US" altLang="zh-CN" sz="1200" b="0">
                <a:latin typeface="Arial" panose="020B0604020202020204" pitchFamily="34" charset="0"/>
              </a:rPr>
              <a:pPr/>
              <a:t>24</a:t>
            </a:fld>
            <a:endParaRPr kumimoji="0" lang="en-US" altLang="zh-CN" sz="1200" b="0">
              <a:latin typeface="Arial" panose="020B0604020202020204" pitchFamily="34" charset="0"/>
            </a:endParaRPr>
          </a:p>
        </p:txBody>
      </p:sp>
      <p:sp>
        <p:nvSpPr>
          <p:cNvPr id="65540" name="Rectangle 11" descr="5%"/>
          <p:cNvSpPr>
            <a:spLocks noChangeArrowheads="1"/>
          </p:cNvSpPr>
          <p:nvPr/>
        </p:nvSpPr>
        <p:spPr bwMode="auto">
          <a:xfrm>
            <a:off x="684213" y="1408158"/>
            <a:ext cx="7924800" cy="1416050"/>
          </a:xfrm>
          <a:prstGeom prst="rect">
            <a:avLst/>
          </a:prstGeom>
          <a:noFill/>
          <a:ln w="9525">
            <a:solidFill>
              <a:srgbClr val="FFFFFF"/>
            </a:solidFill>
            <a:miter lim="800000"/>
            <a:headEnd/>
            <a:tailEnd/>
          </a:ln>
          <a:effectLst/>
          <a:extLst>
            <a:ext uri="{909E8E84-426E-40DD-AFC4-6F175D3DCCD1}">
              <a14:hiddenFill xmlns:a14="http://schemas.microsoft.com/office/drawing/2010/main">
                <a:pattFill prst="pct5">
                  <a:fgClr>
                    <a:srgbClr val="66FFFF"/>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FontTx/>
              <a:buNone/>
            </a:pPr>
            <a:r>
              <a:rPr lang="zh-CN" altLang="en-US" sz="2400" dirty="0">
                <a:solidFill>
                  <a:srgbClr val="FFFFFF"/>
                </a:solidFill>
                <a:latin typeface="华文楷体" panose="02010600040101010101" pitchFamily="2" charset="-122"/>
                <a:ea typeface="华文楷体" panose="02010600040101010101" pitchFamily="2" charset="-122"/>
              </a:rPr>
              <a:t>数据结构被看成是一个抽象数据类型</a:t>
            </a:r>
            <a:r>
              <a:rPr lang="en-US" altLang="zh-CN" sz="2400" dirty="0">
                <a:solidFill>
                  <a:srgbClr val="FFFFFF"/>
                </a:solidFill>
                <a:latin typeface="华文楷体" panose="02010600040101010101" pitchFamily="2" charset="-122"/>
                <a:ea typeface="华文楷体" panose="02010600040101010101" pitchFamily="2" charset="-122"/>
              </a:rPr>
              <a:t>(ADT)</a:t>
            </a:r>
            <a:r>
              <a:rPr lang="zh-CN" altLang="en-US" sz="2400" dirty="0">
                <a:solidFill>
                  <a:srgbClr val="FFFFFF"/>
                </a:solidFill>
                <a:latin typeface="华文楷体" panose="02010600040101010101" pitchFamily="2" charset="-122"/>
                <a:ea typeface="华文楷体" panose="02010600040101010101" pitchFamily="2" charset="-122"/>
              </a:rPr>
              <a:t>，用格式化的自然语言来描述。</a:t>
            </a:r>
          </a:p>
          <a:p>
            <a:pPr algn="just">
              <a:lnSpc>
                <a:spcPct val="120000"/>
              </a:lnSpc>
              <a:spcBef>
                <a:spcPct val="0"/>
              </a:spcBef>
              <a:buClrTx/>
              <a:buFontTx/>
              <a:buNone/>
            </a:pPr>
            <a:r>
              <a:rPr lang="zh-CN" altLang="en-US" sz="2400" dirty="0">
                <a:solidFill>
                  <a:srgbClr val="FFFFFF"/>
                </a:solidFill>
                <a:latin typeface="华文楷体" panose="02010600040101010101" pitchFamily="2" charset="-122"/>
                <a:ea typeface="华文楷体" panose="02010600040101010101" pitchFamily="2" charset="-122"/>
              </a:rPr>
              <a:t>    </a:t>
            </a:r>
            <a:endParaRPr lang="zh-CN" altLang="en-US" sz="2400" b="0" dirty="0">
              <a:solidFill>
                <a:srgbClr val="FFFFFF"/>
              </a:solidFill>
              <a:latin typeface="华文楷体" panose="02010600040101010101" pitchFamily="2" charset="-122"/>
              <a:ea typeface="华文楷体" panose="02010600040101010101" pitchFamily="2" charset="-122"/>
            </a:endParaRPr>
          </a:p>
        </p:txBody>
      </p:sp>
      <p:sp>
        <p:nvSpPr>
          <p:cNvPr id="65541" name="Rectangle 12" descr="5%"/>
          <p:cNvSpPr>
            <a:spLocks noChangeArrowheads="1"/>
          </p:cNvSpPr>
          <p:nvPr/>
        </p:nvSpPr>
        <p:spPr bwMode="auto">
          <a:xfrm>
            <a:off x="457200" y="533400"/>
            <a:ext cx="5891048" cy="707886"/>
          </a:xfrm>
          <a:prstGeom prst="rect">
            <a:avLst/>
          </a:prstGeom>
          <a:noFill/>
          <a:ln>
            <a:noFill/>
          </a:ln>
          <a:effectLst/>
          <a:extLst>
            <a:ext uri="{909E8E84-426E-40DD-AFC4-6F175D3DCCD1}">
              <a14:hiddenFill xmlns:a14="http://schemas.microsoft.com/office/drawing/2010/main">
                <a:pattFill prst="pct5">
                  <a:fgClr>
                    <a:srgbClr val="66FFFF"/>
                  </a:fgClr>
                  <a:bgClr>
                    <a:srgbClr val="FFFFFF"/>
                  </a:bgClr>
                </a:patt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en-US" sz="4000" dirty="0">
                <a:latin typeface="Times New Roman" panose="02020603050405020304" pitchFamily="18" charset="0"/>
                <a:ea typeface="隶书" panose="02010509060101010101" pitchFamily="49" charset="-122"/>
                <a:cs typeface="Times New Roman" panose="02020603050405020304" pitchFamily="18" charset="0"/>
              </a:rPr>
              <a:t>数据结构的描述方法</a:t>
            </a:r>
          </a:p>
        </p:txBody>
      </p:sp>
      <p:sp>
        <p:nvSpPr>
          <p:cNvPr id="65542" name="Text Box 18"/>
          <p:cNvSpPr txBox="1">
            <a:spLocks noChangeArrowheads="1"/>
          </p:cNvSpPr>
          <p:nvPr/>
        </p:nvSpPr>
        <p:spPr bwMode="auto">
          <a:xfrm>
            <a:off x="1118394" y="3131591"/>
            <a:ext cx="7056438" cy="312085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cap="sq" cmpd="dbl"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Tx/>
              <a:buFontTx/>
              <a:buNone/>
            </a:pPr>
            <a:r>
              <a:rPr lang="zh-CN" altLang="en-US" sz="2400" dirty="0">
                <a:latin typeface="华文楷体" panose="02010600040101010101" pitchFamily="2" charset="-122"/>
                <a:ea typeface="华文楷体" panose="02010600040101010101" pitchFamily="2" charset="-122"/>
              </a:rPr>
              <a:t>数据结构的</a:t>
            </a:r>
            <a:r>
              <a:rPr lang="en-US" altLang="zh-CN" sz="2400" dirty="0">
                <a:latin typeface="华文楷体" panose="02010600040101010101" pitchFamily="2" charset="-122"/>
                <a:ea typeface="华文楷体" panose="02010600040101010101" pitchFamily="2" charset="-122"/>
              </a:rPr>
              <a:t>ADT</a:t>
            </a:r>
            <a:r>
              <a:rPr lang="zh-CN" altLang="en-US" sz="2400" dirty="0">
                <a:latin typeface="华文楷体" panose="02010600040101010101" pitchFamily="2" charset="-122"/>
                <a:ea typeface="华文楷体" panose="02010600040101010101" pitchFamily="2" charset="-122"/>
              </a:rPr>
              <a:t>描述的是</a:t>
            </a:r>
            <a:r>
              <a:rPr lang="en-US" altLang="zh-CN" sz="2400" dirty="0">
                <a:latin typeface="华文楷体" panose="02010600040101010101" pitchFamily="2" charset="-122"/>
                <a:ea typeface="华文楷体" panose="02010600040101010101" pitchFamily="2" charset="-122"/>
              </a:rPr>
              <a:t>ADT</a:t>
            </a:r>
            <a:r>
              <a:rPr lang="zh-CN" altLang="en-US" sz="2400" dirty="0">
                <a:latin typeface="华文楷体" panose="02010600040101010101" pitchFamily="2" charset="-122"/>
                <a:ea typeface="华文楷体" panose="02010600040101010101" pitchFamily="2" charset="-122"/>
              </a:rPr>
              <a:t>的接口，它包括； </a:t>
            </a:r>
          </a:p>
          <a:p>
            <a:pPr eaLnBrk="1" hangingPunct="1">
              <a:lnSpc>
                <a:spcPct val="130000"/>
              </a:lnSpc>
              <a:spcBef>
                <a:spcPct val="50000"/>
              </a:spcBef>
              <a:buClrTx/>
              <a:buFontTx/>
              <a:buNone/>
            </a:pPr>
            <a:r>
              <a:rPr lang="en-US" altLang="zh-CN" sz="2400" dirty="0">
                <a:latin typeface="华文楷体" panose="02010600040101010101" pitchFamily="2" charset="-122"/>
                <a:ea typeface="华文楷体" panose="02010600040101010101" pitchFamily="2" charset="-122"/>
              </a:rPr>
              <a:t>ADT</a:t>
            </a:r>
            <a:r>
              <a:rPr lang="zh-CN" altLang="en-US" sz="2400" dirty="0">
                <a:latin typeface="华文楷体" panose="02010600040101010101" pitchFamily="2" charset="-122"/>
                <a:ea typeface="华文楷体" panose="02010600040101010101" pitchFamily="2" charset="-122"/>
              </a:rPr>
              <a:t>名称</a:t>
            </a:r>
          </a:p>
          <a:p>
            <a:pPr eaLnBrk="1" hangingPunct="1">
              <a:lnSpc>
                <a:spcPct val="130000"/>
              </a:lnSpc>
              <a:spcBef>
                <a:spcPct val="50000"/>
              </a:spcBef>
              <a:buClrTx/>
              <a:buFontTx/>
              <a:buNone/>
            </a:pPr>
            <a:r>
              <a:rPr lang="zh-CN" altLang="en-US" sz="2400" dirty="0">
                <a:latin typeface="华文楷体" panose="02010600040101010101" pitchFamily="2" charset="-122"/>
                <a:ea typeface="华文楷体" panose="02010600040101010101" pitchFamily="2" charset="-122"/>
              </a:rPr>
              <a:t>对数据的逻辑结构关系的简单陈述</a:t>
            </a:r>
          </a:p>
          <a:p>
            <a:pPr eaLnBrk="1" hangingPunct="1">
              <a:lnSpc>
                <a:spcPct val="130000"/>
              </a:lnSpc>
              <a:spcBef>
                <a:spcPct val="50000"/>
              </a:spcBef>
              <a:buClrTx/>
              <a:buFontTx/>
              <a:buNone/>
            </a:pPr>
            <a:r>
              <a:rPr lang="zh-CN" altLang="en-US" sz="2400" dirty="0">
                <a:latin typeface="华文楷体" panose="02010600040101010101" pitchFamily="2" charset="-122"/>
                <a:ea typeface="华文楷体" panose="02010600040101010101" pitchFamily="2" charset="-122"/>
              </a:rPr>
              <a:t>该</a:t>
            </a:r>
            <a:r>
              <a:rPr lang="en-US" altLang="zh-CN" sz="2400" dirty="0">
                <a:latin typeface="华文楷体" panose="02010600040101010101" pitchFamily="2" charset="-122"/>
                <a:ea typeface="华文楷体" panose="02010600040101010101" pitchFamily="2" charset="-122"/>
              </a:rPr>
              <a:t>ADT</a:t>
            </a:r>
            <a:r>
              <a:rPr lang="zh-CN" altLang="en-US" sz="2400" dirty="0">
                <a:latin typeface="华文楷体" panose="02010600040101010101" pitchFamily="2" charset="-122"/>
                <a:ea typeface="华文楷体" panose="02010600040101010101" pitchFamily="2" charset="-122"/>
              </a:rPr>
              <a:t>上定义的一组运算的规范</a:t>
            </a:r>
          </a:p>
          <a:p>
            <a:pPr>
              <a:spcBef>
                <a:spcPct val="50000"/>
              </a:spcBef>
              <a:buClrTx/>
              <a:buFontTx/>
              <a:buNone/>
            </a:pPr>
            <a:endParaRPr lang="en-US" altLang="zh-CN" sz="2400" dirty="0">
              <a:latin typeface="华文楷体" panose="02010600040101010101" pitchFamily="2" charset="-122"/>
              <a:ea typeface="华文楷体" panose="02010600040101010101" pitchFamily="2" charset="-122"/>
            </a:endParaRPr>
          </a:p>
        </p:txBody>
      </p:sp>
      <p:sp>
        <p:nvSpPr>
          <p:cNvPr id="65543" name="AutoShape 19"/>
          <p:cNvSpPr>
            <a:spLocks/>
          </p:cNvSpPr>
          <p:nvPr/>
        </p:nvSpPr>
        <p:spPr bwMode="auto">
          <a:xfrm>
            <a:off x="925951" y="3385590"/>
            <a:ext cx="151359" cy="2127085"/>
          </a:xfrm>
          <a:prstGeom prst="leftBrace">
            <a:avLst>
              <a:gd name="adj1" fmla="val 176298"/>
              <a:gd name="adj2" fmla="val 50000"/>
            </a:avLst>
          </a:prstGeom>
          <a:noFill/>
          <a:ln w="38100" cap="sq">
            <a:solidFill>
              <a:srgbClr val="FFFF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endParaRPr lang="zh-CN" altLang="en-US" sz="2400">
              <a:latin typeface="Times New Roman" panose="02020603050405020304" pitchFamily="18" charset="0"/>
            </a:endParaRPr>
          </a:p>
        </p:txBody>
      </p:sp>
    </p:spTree>
    <p:extLst>
      <p:ext uri="{BB962C8B-B14F-4D97-AF65-F5344CB8AC3E}">
        <p14:creationId xmlns:p14="http://schemas.microsoft.com/office/powerpoint/2010/main" val="230372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pPr>
              <a:defRPr/>
            </a:pPr>
            <a:fld id="{B8728C32-94AB-48A9-ACD6-A638235ADE0C}" type="datetime1">
              <a:rPr lang="zh-CN" altLang="en-US"/>
              <a:pPr>
                <a:defRPr/>
              </a:pPr>
              <a:t>2017/9/5</a:t>
            </a:fld>
            <a:endParaRPr lang="en-US" altLang="zh-CN"/>
          </a:p>
        </p:txBody>
      </p:sp>
      <p:sp>
        <p:nvSpPr>
          <p:cNvPr id="4" name="灯片编号占位符 5"/>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E08F334-8574-405B-B03D-05CAE89558C1}" type="slidenum">
              <a:rPr kumimoji="0" lang="en-US" altLang="zh-CN" sz="1200" b="0">
                <a:latin typeface="Arial" panose="020B0604020202020204" pitchFamily="34" charset="0"/>
              </a:rPr>
              <a:pPr/>
              <a:t>25</a:t>
            </a:fld>
            <a:endParaRPr kumimoji="0" lang="en-US" altLang="zh-CN" sz="1200" b="0">
              <a:latin typeface="Arial" panose="020B0604020202020204" pitchFamily="34" charset="0"/>
            </a:endParaRPr>
          </a:p>
        </p:txBody>
      </p:sp>
      <p:sp>
        <p:nvSpPr>
          <p:cNvPr id="66564" name="Rectangle 4"/>
          <p:cNvSpPr>
            <a:spLocks noChangeArrowheads="1"/>
          </p:cNvSpPr>
          <p:nvPr/>
        </p:nvSpPr>
        <p:spPr bwMode="auto">
          <a:xfrm>
            <a:off x="250825" y="188913"/>
            <a:ext cx="8893175" cy="600164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cap="sq" cmpd="dbl"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r>
              <a:rPr lang="en-US" altLang="zh-CN" sz="2400" dirty="0">
                <a:latin typeface="华文楷体" panose="02010600040101010101" pitchFamily="2" charset="-122"/>
                <a:ea typeface="华文楷体" panose="02010600040101010101" pitchFamily="2" charset="-122"/>
              </a:rPr>
              <a:t>ADT 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 Complex</a:t>
            </a:r>
            <a:r>
              <a:rPr lang="en-US" altLang="zh-CN" sz="2400" dirty="0">
                <a:solidFill>
                  <a:srgbClr val="FFFF00"/>
                </a:solidFill>
                <a:latin typeface="华文楷体" panose="02010600040101010101" pitchFamily="2" charset="-122"/>
                <a:ea typeface="华文楷体" panose="02010600040101010101" pitchFamily="2" charset="-122"/>
              </a:rPr>
              <a:t>{</a:t>
            </a:r>
          </a:p>
          <a:p>
            <a:pPr>
              <a:spcBef>
                <a:spcPct val="50000"/>
              </a:spcBef>
              <a:buClrTx/>
              <a:buFontTx/>
              <a:buNone/>
            </a:pPr>
            <a:r>
              <a:rPr lang="zh-CN" altLang="en-US" sz="2400" dirty="0">
                <a:solidFill>
                  <a:srgbClr val="FFFF00"/>
                </a:solidFill>
                <a:latin typeface="华文楷体" panose="02010600040101010101" pitchFamily="2" charset="-122"/>
                <a:ea typeface="华文楷体" panose="02010600040101010101" pitchFamily="2" charset="-122"/>
              </a:rPr>
              <a:t>数据：</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由一对实数</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y)</a:t>
            </a:r>
            <a:r>
              <a:rPr lang="zh-CN" altLang="en-US" sz="2400" dirty="0">
                <a:latin typeface="华文楷体" panose="02010600040101010101" pitchFamily="2" charset="-122"/>
                <a:ea typeface="华文楷体" panose="02010600040101010101" pitchFamily="2" charset="-122"/>
              </a:rPr>
              <a:t>构成，</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为实部，</a:t>
            </a:r>
            <a:r>
              <a:rPr lang="en-US" altLang="zh-CN" sz="2400" dirty="0">
                <a:latin typeface="华文楷体" panose="02010600040101010101" pitchFamily="2" charset="-122"/>
                <a:ea typeface="华文楷体" panose="02010600040101010101" pitchFamily="2" charset="-122"/>
              </a:rPr>
              <a:t>y</a:t>
            </a:r>
            <a:r>
              <a:rPr lang="zh-CN" altLang="en-US" sz="2400" dirty="0">
                <a:latin typeface="华文楷体" panose="02010600040101010101" pitchFamily="2" charset="-122"/>
                <a:ea typeface="华文楷体" panose="02010600040101010101" pitchFamily="2" charset="-122"/>
              </a:rPr>
              <a:t>为虚部。</a:t>
            </a:r>
          </a:p>
          <a:p>
            <a:pPr>
              <a:spcBef>
                <a:spcPct val="50000"/>
              </a:spcBef>
              <a:buClrTx/>
              <a:buFontTx/>
              <a:buNone/>
            </a:pPr>
            <a:r>
              <a:rPr lang="zh-CN" altLang="en-US" sz="2400" dirty="0">
                <a:solidFill>
                  <a:srgbClr val="FFFF00"/>
                </a:solidFill>
                <a:latin typeface="华文楷体" panose="02010600040101010101" pitchFamily="2" charset="-122"/>
                <a:ea typeface="华文楷体" panose="02010600040101010101" pitchFamily="2" charset="-122"/>
              </a:rPr>
              <a:t>运算：</a:t>
            </a:r>
            <a:r>
              <a:rPr lang="zh-CN" altLang="en-US" sz="2400" dirty="0">
                <a:latin typeface="华文楷体" panose="02010600040101010101" pitchFamily="2" charset="-122"/>
                <a:ea typeface="华文楷体" panose="02010600040101010101" pitchFamily="2" charset="-122"/>
              </a:rPr>
              <a:t>设两个复数分别为</a:t>
            </a:r>
            <a:r>
              <a:rPr lang="en-US" altLang="zh-CN" sz="2400" dirty="0">
                <a:latin typeface="华文楷体" panose="02010600040101010101" pitchFamily="2" charset="-122"/>
                <a:ea typeface="华文楷体" panose="02010600040101010101" pitchFamily="2" charset="-122"/>
              </a:rPr>
              <a:t>a=(a1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a2)</a:t>
            </a:r>
            <a:r>
              <a:rPr lang="zh-CN" altLang="en-US"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b=(b1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b2)</a:t>
            </a:r>
            <a:r>
              <a:rPr lang="zh-CN" altLang="en-US" sz="2400" dirty="0">
                <a:latin typeface="华文楷体" panose="02010600040101010101" pitchFamily="2" charset="-122"/>
                <a:ea typeface="华文楷体" panose="02010600040101010101" pitchFamily="2" charset="-122"/>
              </a:rPr>
              <a:t>。</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a:t>
            </a:r>
            <a:r>
              <a:rPr lang="en-US" altLang="zh-CN" sz="2400" dirty="0">
                <a:solidFill>
                  <a:srgbClr val="FFFF00"/>
                </a:solidFill>
                <a:latin typeface="华文楷体" panose="02010600040101010101" pitchFamily="2" charset="-122"/>
                <a:ea typeface="华文楷体" panose="02010600040101010101" pitchFamily="2" charset="-122"/>
              </a:rPr>
              <a:t>Complex Comp(float x</a:t>
            </a:r>
            <a:r>
              <a:rPr lang="zh-CN" altLang="en-US" sz="2400" dirty="0">
                <a:solidFill>
                  <a:srgbClr val="FFFF00"/>
                </a:solidFill>
                <a:latin typeface="华文楷体" panose="02010600040101010101" pitchFamily="2" charset="-122"/>
                <a:ea typeface="华文楷体" panose="02010600040101010101" pitchFamily="2" charset="-122"/>
              </a:rPr>
              <a:t>，</a:t>
            </a:r>
            <a:r>
              <a:rPr lang="en-US" altLang="zh-CN" sz="2400" dirty="0">
                <a:solidFill>
                  <a:srgbClr val="FFFF00"/>
                </a:solidFill>
                <a:latin typeface="华文楷体" panose="02010600040101010101" pitchFamily="2" charset="-122"/>
                <a:ea typeface="华文楷体" panose="02010600040101010101" pitchFamily="2" charset="-122"/>
              </a:rPr>
              <a:t>float y)</a:t>
            </a:r>
            <a:r>
              <a:rPr lang="en-US" altLang="zh-CN" sz="2400" dirty="0">
                <a:latin typeface="华文楷体" panose="02010600040101010101" pitchFamily="2" charset="-122"/>
                <a:ea typeface="华文楷体" panose="02010600040101010101" pitchFamily="2" charset="-122"/>
              </a:rPr>
              <a:t>  </a:t>
            </a:r>
          </a:p>
          <a:p>
            <a:pPr>
              <a:spcBef>
                <a:spcPct val="50000"/>
              </a:spcBef>
              <a:buClrTx/>
              <a:buFontTx/>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功能</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构造函数，函数返回复数</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y)</a:t>
            </a:r>
            <a:r>
              <a:rPr lang="zh-CN" altLang="en-US" sz="2400" dirty="0">
                <a:latin typeface="华文楷体" panose="02010600040101010101" pitchFamily="2" charset="-122"/>
                <a:ea typeface="华文楷体" panose="02010600040101010101" pitchFamily="2" charset="-122"/>
              </a:rPr>
              <a:t>；</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a:t>
            </a:r>
            <a:r>
              <a:rPr lang="en-US" altLang="zh-CN" sz="2400" dirty="0">
                <a:solidFill>
                  <a:srgbClr val="FFFF00"/>
                </a:solidFill>
                <a:latin typeface="华文楷体" panose="02010600040101010101" pitchFamily="2" charset="-122"/>
                <a:ea typeface="华文楷体" panose="02010600040101010101" pitchFamily="2" charset="-122"/>
              </a:rPr>
              <a:t>Complex Add(Complex a</a:t>
            </a:r>
            <a:r>
              <a:rPr lang="zh-CN" altLang="en-US" sz="2400" dirty="0">
                <a:solidFill>
                  <a:srgbClr val="FFFF00"/>
                </a:solidFill>
                <a:latin typeface="华文楷体" panose="02010600040101010101" pitchFamily="2" charset="-122"/>
                <a:ea typeface="华文楷体" panose="02010600040101010101" pitchFamily="2" charset="-122"/>
              </a:rPr>
              <a:t>，</a:t>
            </a:r>
            <a:r>
              <a:rPr lang="en-US" altLang="zh-CN" sz="2400" dirty="0">
                <a:solidFill>
                  <a:srgbClr val="FFFF00"/>
                </a:solidFill>
                <a:latin typeface="华文楷体" panose="02010600040101010101" pitchFamily="2" charset="-122"/>
                <a:ea typeface="华文楷体" panose="02010600040101010101" pitchFamily="2" charset="-122"/>
              </a:rPr>
              <a:t>Complex b)</a:t>
            </a:r>
            <a:r>
              <a:rPr lang="en-US" altLang="zh-CN" sz="2400" dirty="0">
                <a:latin typeface="华文楷体" panose="02010600040101010101" pitchFamily="2" charset="-122"/>
                <a:ea typeface="华文楷体" panose="02010600040101010101" pitchFamily="2" charset="-122"/>
              </a:rPr>
              <a:t>  </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功能</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返回复数</a:t>
            </a:r>
            <a:r>
              <a:rPr lang="en-US" altLang="zh-CN" sz="2400" dirty="0">
                <a:latin typeface="华文楷体" panose="02010600040101010101" pitchFamily="2" charset="-122"/>
                <a:ea typeface="华文楷体" panose="02010600040101010101" pitchFamily="2" charset="-122"/>
              </a:rPr>
              <a:t>(a1+b1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a2+b2)</a:t>
            </a:r>
            <a:r>
              <a:rPr lang="zh-CN" altLang="en-US" sz="2400" dirty="0">
                <a:latin typeface="华文楷体" panose="02010600040101010101" pitchFamily="2" charset="-122"/>
                <a:ea typeface="华文楷体" panose="02010600040101010101" pitchFamily="2" charset="-122"/>
              </a:rPr>
              <a:t>；</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a:t>
            </a:r>
            <a:r>
              <a:rPr lang="en-US" altLang="zh-CN" sz="2400" dirty="0">
                <a:solidFill>
                  <a:srgbClr val="FFFF00"/>
                </a:solidFill>
                <a:latin typeface="华文楷体" panose="02010600040101010101" pitchFamily="2" charset="-122"/>
                <a:ea typeface="华文楷体" panose="02010600040101010101" pitchFamily="2" charset="-122"/>
              </a:rPr>
              <a:t>Complex Sub(Complex a</a:t>
            </a:r>
            <a:r>
              <a:rPr lang="zh-CN" altLang="en-US" sz="2400" dirty="0">
                <a:solidFill>
                  <a:srgbClr val="FFFF00"/>
                </a:solidFill>
                <a:latin typeface="华文楷体" panose="02010600040101010101" pitchFamily="2" charset="-122"/>
                <a:ea typeface="华文楷体" panose="02010600040101010101" pitchFamily="2" charset="-122"/>
              </a:rPr>
              <a:t>，</a:t>
            </a:r>
            <a:r>
              <a:rPr lang="en-US" altLang="zh-CN" sz="2400" dirty="0">
                <a:solidFill>
                  <a:srgbClr val="FFFF00"/>
                </a:solidFill>
                <a:latin typeface="华文楷体" panose="02010600040101010101" pitchFamily="2" charset="-122"/>
                <a:ea typeface="华文楷体" panose="02010600040101010101" pitchFamily="2" charset="-122"/>
              </a:rPr>
              <a:t>Complex b)</a:t>
            </a:r>
            <a:r>
              <a:rPr lang="en-US" altLang="zh-CN" sz="2400" dirty="0">
                <a:latin typeface="华文楷体" panose="02010600040101010101" pitchFamily="2" charset="-122"/>
                <a:ea typeface="华文楷体" panose="02010600040101010101" pitchFamily="2" charset="-122"/>
              </a:rPr>
              <a:t>  </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功能</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返回复数</a:t>
            </a:r>
            <a:r>
              <a:rPr lang="en-US" altLang="zh-CN" sz="2400" dirty="0">
                <a:latin typeface="华文楷体" panose="02010600040101010101" pitchFamily="2" charset="-122"/>
                <a:ea typeface="华文楷体" panose="02010600040101010101" pitchFamily="2" charset="-122"/>
              </a:rPr>
              <a:t>(a1-b1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a2-b2)</a:t>
            </a:r>
            <a:r>
              <a:rPr lang="zh-CN" altLang="en-US" sz="2400" dirty="0">
                <a:latin typeface="华文楷体" panose="02010600040101010101" pitchFamily="2" charset="-122"/>
                <a:ea typeface="华文楷体" panose="02010600040101010101" pitchFamily="2" charset="-122"/>
              </a:rPr>
              <a:t> ；</a:t>
            </a:r>
          </a:p>
          <a:p>
            <a:pPr>
              <a:spcBef>
                <a:spcPct val="50000"/>
              </a:spcBef>
              <a:buClrTx/>
              <a:buFontTx/>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 ….</a:t>
            </a:r>
            <a:r>
              <a:rPr lang="en-US" altLang="zh-CN" sz="2400" dirty="0">
                <a:solidFill>
                  <a:srgbClr val="FFFF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211402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1912E03F-5523-407D-8F95-69D3655164ED}" type="datetime1">
              <a:rPr lang="zh-CN" altLang="en-US"/>
              <a:pPr>
                <a:defRPr/>
              </a:pPr>
              <a:t>2017/9/5</a:t>
            </a:fld>
            <a:endParaRPr lang="en-US" altLang="zh-CN"/>
          </a:p>
        </p:txBody>
      </p:sp>
      <p:sp>
        <p:nvSpPr>
          <p:cNvPr id="5" name="灯片编号占位符 5"/>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A335C70-C1B9-45BD-96AC-7940ECEC99BE}" type="slidenum">
              <a:rPr kumimoji="0" lang="en-US" altLang="zh-CN" sz="1200" b="0">
                <a:latin typeface="Arial" panose="020B0604020202020204" pitchFamily="34" charset="0"/>
              </a:rPr>
              <a:pPr/>
              <a:t>26</a:t>
            </a:fld>
            <a:endParaRPr kumimoji="0" lang="en-US" altLang="zh-CN" sz="1200" b="0">
              <a:latin typeface="Arial" panose="020B0604020202020204" pitchFamily="34" charset="0"/>
            </a:endParaRPr>
          </a:p>
        </p:txBody>
      </p:sp>
      <p:sp>
        <p:nvSpPr>
          <p:cNvPr id="67588" name="Rectangle 7"/>
          <p:cNvSpPr>
            <a:spLocks noChangeArrowheads="1"/>
          </p:cNvSpPr>
          <p:nvPr/>
        </p:nvSpPr>
        <p:spPr bwMode="auto">
          <a:xfrm>
            <a:off x="323850" y="188913"/>
            <a:ext cx="8331419" cy="195380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cap="sq" cmpd="dbl"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8000"/>
              </a:lnSpc>
              <a:spcBef>
                <a:spcPct val="50000"/>
              </a:spcBef>
              <a:buClrTx/>
              <a:buFontTx/>
              <a:buNone/>
            </a:pPr>
            <a:r>
              <a:rPr lang="zh-CN" altLang="en-US" sz="2400" dirty="0">
                <a:latin typeface="华文楷体" panose="02010600040101010101" pitchFamily="2" charset="-122"/>
                <a:ea typeface="华文楷体" panose="02010600040101010101" pitchFamily="2" charset="-122"/>
              </a:rPr>
              <a:t>使用</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语言的数据类型</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结构、数组和指针</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描述数据的存储表示方法，并使用</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语言语句描述实现运算的算法。可以认为，这也是一个抽象数据类型的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语言实现。</a:t>
            </a:r>
          </a:p>
        </p:txBody>
      </p:sp>
      <p:sp>
        <p:nvSpPr>
          <p:cNvPr id="67589" name="Rectangle 8"/>
          <p:cNvSpPr>
            <a:spLocks noChangeArrowheads="1"/>
          </p:cNvSpPr>
          <p:nvPr/>
        </p:nvSpPr>
        <p:spPr bwMode="auto">
          <a:xfrm>
            <a:off x="166195" y="2607387"/>
            <a:ext cx="8351838" cy="230832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cap="sq" cmpd="dbl"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假定</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语言的数组和结构都是</a:t>
            </a:r>
            <a:r>
              <a:rPr lang="zh-CN" altLang="en-US" sz="2400" dirty="0">
                <a:solidFill>
                  <a:srgbClr val="FFFF00"/>
                </a:solidFill>
                <a:latin typeface="华文楷体" panose="02010600040101010101" pitchFamily="2" charset="-122"/>
                <a:ea typeface="华文楷体" panose="02010600040101010101" pitchFamily="2" charset="-122"/>
              </a:rPr>
              <a:t>顺序存储</a:t>
            </a:r>
            <a:r>
              <a:rPr lang="zh-CN" altLang="en-US" sz="2400" dirty="0">
                <a:latin typeface="华文楷体" panose="02010600040101010101" pitchFamily="2" charset="-122"/>
                <a:ea typeface="华文楷体" panose="02010600040101010101" pitchFamily="2" charset="-122"/>
              </a:rPr>
              <a:t>的：</a:t>
            </a:r>
          </a:p>
          <a:p>
            <a:pPr>
              <a:spcBef>
                <a:spcPct val="50000"/>
              </a:spcBef>
              <a:buClrTx/>
              <a:buFontTx/>
              <a:buNone/>
            </a:pPr>
            <a:r>
              <a:rPr lang="zh-CN" altLang="en-US" sz="2400" dirty="0">
                <a:solidFill>
                  <a:srgbClr val="FFFF00"/>
                </a:solidFill>
                <a:latin typeface="华文楷体" panose="02010600040101010101" pitchFamily="2" charset="-122"/>
                <a:ea typeface="华文楷体" panose="02010600040101010101" pitchFamily="2" charset="-122"/>
              </a:rPr>
              <a:t>    数组元素具有相同的数据类型，按照下标的次序存储在连续的存储区中；</a:t>
            </a:r>
          </a:p>
          <a:p>
            <a:pPr>
              <a:spcBef>
                <a:spcPct val="50000"/>
              </a:spcBef>
              <a:buClrTx/>
              <a:buFontTx/>
              <a:buNone/>
            </a:pPr>
            <a:r>
              <a:rPr lang="zh-CN" altLang="en-US" sz="2400" dirty="0">
                <a:solidFill>
                  <a:srgbClr val="FFFF00"/>
                </a:solidFill>
                <a:latin typeface="华文楷体" panose="02010600040101010101" pitchFamily="2" charset="-122"/>
                <a:ea typeface="华文楷体" panose="02010600040101010101" pitchFamily="2" charset="-122"/>
              </a:rPr>
              <a:t>   结构可以由不同类型的成分</a:t>
            </a:r>
            <a:r>
              <a:rPr lang="en-US" altLang="zh-CN" sz="2400" dirty="0">
                <a:solidFill>
                  <a:srgbClr val="FFFF00"/>
                </a:solidFill>
                <a:latin typeface="华文楷体" panose="02010600040101010101" pitchFamily="2" charset="-122"/>
                <a:ea typeface="华文楷体" panose="02010600040101010101" pitchFamily="2" charset="-122"/>
              </a:rPr>
              <a:t>(</a:t>
            </a:r>
            <a:r>
              <a:rPr lang="zh-CN" altLang="en-US" sz="2400" dirty="0">
                <a:solidFill>
                  <a:srgbClr val="FFFF00"/>
                </a:solidFill>
                <a:latin typeface="华文楷体" panose="02010600040101010101" pitchFamily="2" charset="-122"/>
                <a:ea typeface="华文楷体" panose="02010600040101010101" pitchFamily="2" charset="-122"/>
              </a:rPr>
              <a:t>域</a:t>
            </a:r>
            <a:r>
              <a:rPr lang="en-US" altLang="zh-CN" sz="2400" dirty="0">
                <a:solidFill>
                  <a:srgbClr val="FFFF00"/>
                </a:solidFill>
                <a:latin typeface="华文楷体" panose="02010600040101010101" pitchFamily="2" charset="-122"/>
                <a:ea typeface="华文楷体" panose="02010600040101010101" pitchFamily="2" charset="-122"/>
              </a:rPr>
              <a:t>)</a:t>
            </a:r>
            <a:r>
              <a:rPr lang="zh-CN" altLang="en-US" sz="2400" dirty="0">
                <a:solidFill>
                  <a:srgbClr val="FFFF00"/>
                </a:solidFill>
                <a:latin typeface="华文楷体" panose="02010600040101010101" pitchFamily="2" charset="-122"/>
                <a:ea typeface="华文楷体" panose="02010600040101010101" pitchFamily="2" charset="-122"/>
              </a:rPr>
              <a:t>组成，按照域表的次序顺序存放</a:t>
            </a:r>
          </a:p>
        </p:txBody>
      </p:sp>
    </p:spTree>
    <p:extLst>
      <p:ext uri="{BB962C8B-B14F-4D97-AF65-F5344CB8AC3E}">
        <p14:creationId xmlns:p14="http://schemas.microsoft.com/office/powerpoint/2010/main" val="302508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pPr>
              <a:defRPr/>
            </a:pPr>
            <a:fld id="{7C6A6E26-DD14-4CFB-AE3F-200D9AB0903C}" type="datetime1">
              <a:rPr lang="zh-CN" altLang="en-US"/>
              <a:pPr>
                <a:defRPr/>
              </a:pPr>
              <a:t>2017/9/5</a:t>
            </a:fld>
            <a:endParaRPr lang="en-US" altLang="zh-CN"/>
          </a:p>
        </p:txBody>
      </p:sp>
      <p:sp>
        <p:nvSpPr>
          <p:cNvPr id="4" name="灯片编号占位符 5"/>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DD6ACB7-4396-4085-A4CD-A8110BD22144}" type="slidenum">
              <a:rPr kumimoji="0" lang="en-US" altLang="zh-CN" sz="1200" b="0">
                <a:latin typeface="Arial" panose="020B0604020202020204" pitchFamily="34" charset="0"/>
              </a:rPr>
              <a:pPr/>
              <a:t>27</a:t>
            </a:fld>
            <a:endParaRPr kumimoji="0" lang="en-US" altLang="zh-CN" sz="1200" b="0">
              <a:latin typeface="Arial" panose="020B0604020202020204" pitchFamily="34" charset="0"/>
            </a:endParaRPr>
          </a:p>
        </p:txBody>
      </p:sp>
      <p:sp>
        <p:nvSpPr>
          <p:cNvPr id="68612" name="Text Box 4"/>
          <p:cNvSpPr txBox="1">
            <a:spLocks noChangeArrowheads="1"/>
          </p:cNvSpPr>
          <p:nvPr/>
        </p:nvSpPr>
        <p:spPr bwMode="auto">
          <a:xfrm>
            <a:off x="1161393" y="139919"/>
            <a:ext cx="6408519" cy="652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0" dirty="0">
                <a:latin typeface="Times New Roman" panose="02020603050405020304" pitchFamily="18" charset="0"/>
              </a:rPr>
              <a:t>【</a:t>
            </a:r>
            <a:r>
              <a:rPr lang="zh-CN" altLang="en-US" sz="2400" b="0" dirty="0">
                <a:latin typeface="Times New Roman" panose="02020603050405020304" pitchFamily="18" charset="0"/>
              </a:rPr>
              <a:t>程序</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1】  Complex</a:t>
            </a:r>
            <a:r>
              <a:rPr lang="zh-CN" altLang="en-US" sz="2400" b="0" dirty="0">
                <a:latin typeface="Times New Roman" panose="02020603050405020304" pitchFamily="18" charset="0"/>
              </a:rPr>
              <a:t>的实现。</a:t>
            </a:r>
          </a:p>
          <a:p>
            <a:pPr lvl="1" eaLnBrk="1" hangingPunct="1">
              <a:lnSpc>
                <a:spcPct val="138000"/>
              </a:lnSpc>
              <a:spcBef>
                <a:spcPct val="0"/>
              </a:spcBef>
              <a:buFontTx/>
              <a:buNone/>
            </a:pPr>
            <a:r>
              <a:rPr lang="zh-CN" altLang="en-US" sz="2400" b="0" dirty="0">
                <a:latin typeface="Times New Roman" panose="02020603050405020304" pitchFamily="18" charset="0"/>
              </a:rPr>
              <a:t>    </a:t>
            </a:r>
            <a:r>
              <a:rPr lang="en-US" altLang="zh-CN" sz="2400" b="0" dirty="0">
                <a:latin typeface="Times New Roman" panose="02020603050405020304" pitchFamily="18" charset="0"/>
              </a:rPr>
              <a:t>#include &lt;</a:t>
            </a:r>
            <a:r>
              <a:rPr lang="en-US" altLang="zh-CN" sz="2400" b="0" dirty="0" err="1">
                <a:latin typeface="Times New Roman" panose="02020603050405020304" pitchFamily="18" charset="0"/>
              </a:rPr>
              <a:t>stdio.h</a:t>
            </a:r>
            <a:r>
              <a:rPr lang="en-US" altLang="zh-CN" sz="2400" b="0" dirty="0">
                <a:latin typeface="Times New Roman" panose="02020603050405020304" pitchFamily="18" charset="0"/>
              </a:rPr>
              <a:t>&gt;</a:t>
            </a:r>
          </a:p>
          <a:p>
            <a:pPr lvl="1" eaLnBrk="1" hangingPunct="1">
              <a:lnSpc>
                <a:spcPct val="138000"/>
              </a:lnSpc>
              <a:spcBef>
                <a:spcPct val="0"/>
              </a:spcBef>
              <a:buFontTx/>
              <a:buNone/>
            </a:pPr>
            <a:r>
              <a:rPr lang="en-US" altLang="zh-CN" sz="2400" b="0" dirty="0">
                <a:latin typeface="Times New Roman" panose="02020603050405020304" pitchFamily="18" charset="0"/>
              </a:rPr>
              <a:t>    #include &lt;</a:t>
            </a:r>
            <a:r>
              <a:rPr lang="en-US" altLang="zh-CN" sz="2400" b="0" dirty="0" err="1">
                <a:latin typeface="Times New Roman" panose="02020603050405020304" pitchFamily="18" charset="0"/>
              </a:rPr>
              <a:t>stdlib.h</a:t>
            </a:r>
            <a:r>
              <a:rPr lang="en-US" altLang="zh-CN" sz="2400" b="0" dirty="0">
                <a:latin typeface="Times New Roman" panose="02020603050405020304" pitchFamily="18" charset="0"/>
              </a:rPr>
              <a:t>&gt;</a:t>
            </a:r>
          </a:p>
          <a:p>
            <a:pPr lvl="1" eaLnBrk="1" hangingPunct="1">
              <a:lnSpc>
                <a:spcPct val="138000"/>
              </a:lnSpc>
              <a:spcBef>
                <a:spcPct val="0"/>
              </a:spcBef>
              <a:buFontTx/>
              <a:buNone/>
            </a:pP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typedef</a:t>
            </a: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struct</a:t>
            </a:r>
            <a:r>
              <a:rPr lang="en-US" altLang="zh-CN" sz="2400" b="0" dirty="0">
                <a:latin typeface="Times New Roman" panose="02020603050405020304" pitchFamily="18" charset="0"/>
              </a:rPr>
              <a:t> complex </a:t>
            </a:r>
          </a:p>
          <a:p>
            <a:pPr lvl="1" eaLnBrk="1" hangingPunct="1">
              <a:lnSpc>
                <a:spcPct val="138000"/>
              </a:lnSpc>
              <a:spcBef>
                <a:spcPct val="0"/>
              </a:spcBef>
              <a:buFontTx/>
              <a:buNone/>
            </a:pPr>
            <a:r>
              <a:rPr lang="en-US" altLang="zh-CN" sz="2400" b="0" dirty="0">
                <a:latin typeface="Times New Roman" panose="02020603050405020304" pitchFamily="18" charset="0"/>
              </a:rPr>
              <a:t>  {</a:t>
            </a:r>
          </a:p>
          <a:p>
            <a:pPr lvl="1" eaLnBrk="1" hangingPunct="1">
              <a:lnSpc>
                <a:spcPct val="138000"/>
              </a:lnSpc>
              <a:spcBef>
                <a:spcPct val="0"/>
              </a:spcBef>
              <a:buFontTx/>
              <a:buNone/>
            </a:pPr>
            <a:r>
              <a:rPr lang="en-US" altLang="zh-CN" sz="2400" b="0" dirty="0">
                <a:latin typeface="Times New Roman" panose="02020603050405020304" pitchFamily="18" charset="0"/>
              </a:rPr>
              <a:t>          </a:t>
            </a:r>
            <a:r>
              <a:rPr lang="en-US" altLang="zh-CN" sz="2400" b="0" dirty="0">
                <a:solidFill>
                  <a:srgbClr val="FFFF00"/>
                </a:solidFill>
                <a:latin typeface="Times New Roman" panose="02020603050405020304" pitchFamily="18" charset="0"/>
              </a:rPr>
              <a:t> float</a:t>
            </a:r>
            <a:r>
              <a:rPr lang="en-US" altLang="zh-CN" sz="2400" b="0" dirty="0">
                <a:latin typeface="Times New Roman" panose="02020603050405020304" pitchFamily="18" charset="0"/>
              </a:rPr>
              <a:t> x, y; </a:t>
            </a:r>
          </a:p>
          <a:p>
            <a:pPr lvl="1" eaLnBrk="1" hangingPunct="1">
              <a:lnSpc>
                <a:spcPct val="138000"/>
              </a:lnSpc>
              <a:spcBef>
                <a:spcPct val="0"/>
              </a:spcBef>
              <a:buFontTx/>
              <a:buNone/>
            </a:pPr>
            <a:r>
              <a:rPr lang="en-US" altLang="zh-CN" sz="2400" b="0" dirty="0">
                <a:latin typeface="Times New Roman" panose="02020603050405020304" pitchFamily="18" charset="0"/>
              </a:rPr>
              <a:t>  }Complex; </a:t>
            </a:r>
          </a:p>
          <a:p>
            <a:pPr lvl="1" eaLnBrk="1" hangingPunct="1">
              <a:lnSpc>
                <a:spcPct val="138000"/>
              </a:lnSpc>
              <a:spcBef>
                <a:spcPct val="0"/>
              </a:spcBef>
              <a:buFontTx/>
              <a:buNone/>
            </a:pPr>
            <a:r>
              <a:rPr lang="en-US" altLang="zh-CN" sz="2400" b="0" dirty="0">
                <a:latin typeface="Times New Roman" panose="02020603050405020304" pitchFamily="18" charset="0"/>
              </a:rPr>
              <a:t>    Complex Comp(float x</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float y)</a:t>
            </a:r>
          </a:p>
          <a:p>
            <a:pPr lvl="1" eaLnBrk="1" hangingPunct="1">
              <a:lnSpc>
                <a:spcPct val="138000"/>
              </a:lnSpc>
              <a:spcBef>
                <a:spcPct val="0"/>
              </a:spcBef>
              <a:buFontTx/>
              <a:buNone/>
            </a:pPr>
            <a:r>
              <a:rPr lang="en-US" altLang="zh-CN" sz="2400" b="0" dirty="0">
                <a:latin typeface="Times New Roman" panose="02020603050405020304" pitchFamily="18" charset="0"/>
              </a:rPr>
              <a:t>    {</a:t>
            </a:r>
          </a:p>
          <a:p>
            <a:pPr lvl="2" eaLnBrk="1" hangingPunct="1">
              <a:lnSpc>
                <a:spcPct val="138000"/>
              </a:lnSpc>
              <a:spcBef>
                <a:spcPct val="0"/>
              </a:spcBef>
              <a:buClrTx/>
              <a:buFontTx/>
              <a:buNone/>
            </a:pPr>
            <a:r>
              <a:rPr lang="en-US" altLang="zh-CN" b="0" dirty="0">
                <a:latin typeface="Times New Roman" panose="02020603050405020304" pitchFamily="18" charset="0"/>
              </a:rPr>
              <a:t>   Complex c; </a:t>
            </a:r>
          </a:p>
          <a:p>
            <a:pPr lvl="2" eaLnBrk="1" hangingPunct="1">
              <a:lnSpc>
                <a:spcPct val="138000"/>
              </a:lnSpc>
              <a:spcBef>
                <a:spcPct val="0"/>
              </a:spcBef>
              <a:buClrTx/>
              <a:buFontTx/>
              <a:buNone/>
            </a:pPr>
            <a:r>
              <a:rPr lang="en-US" altLang="zh-CN" b="0" dirty="0">
                <a:latin typeface="Times New Roman" panose="02020603050405020304" pitchFamily="18" charset="0"/>
              </a:rPr>
              <a:t>   </a:t>
            </a:r>
            <a:r>
              <a:rPr lang="en-US" altLang="zh-CN" b="0" dirty="0" err="1">
                <a:latin typeface="Times New Roman" panose="02020603050405020304" pitchFamily="18" charset="0"/>
              </a:rPr>
              <a:t>c.x</a:t>
            </a:r>
            <a:r>
              <a:rPr lang="en-US" altLang="zh-CN" b="0" dirty="0">
                <a:latin typeface="Times New Roman" panose="02020603050405020304" pitchFamily="18" charset="0"/>
              </a:rPr>
              <a:t>=x; </a:t>
            </a:r>
            <a:r>
              <a:rPr lang="en-US" altLang="zh-CN" b="0" dirty="0" err="1">
                <a:latin typeface="Times New Roman" panose="02020603050405020304" pitchFamily="18" charset="0"/>
              </a:rPr>
              <a:t>c.y</a:t>
            </a:r>
            <a:r>
              <a:rPr lang="en-US" altLang="zh-CN" b="0" dirty="0">
                <a:latin typeface="Times New Roman" panose="02020603050405020304" pitchFamily="18" charset="0"/>
              </a:rPr>
              <a:t>=y; </a:t>
            </a:r>
          </a:p>
          <a:p>
            <a:pPr lvl="2" eaLnBrk="1" hangingPunct="1">
              <a:lnSpc>
                <a:spcPct val="138000"/>
              </a:lnSpc>
              <a:spcBef>
                <a:spcPct val="0"/>
              </a:spcBef>
              <a:buClrTx/>
              <a:buFontTx/>
              <a:buNone/>
            </a:pPr>
            <a:r>
              <a:rPr lang="en-US" altLang="zh-CN" b="0" dirty="0">
                <a:latin typeface="Times New Roman" panose="02020603050405020304" pitchFamily="18" charset="0"/>
              </a:rPr>
              <a:t>   return c; </a:t>
            </a:r>
          </a:p>
          <a:p>
            <a:pPr lvl="1" eaLnBrk="1" hangingPunct="1">
              <a:lnSpc>
                <a:spcPct val="138000"/>
              </a:lnSpc>
              <a:spcBef>
                <a:spcPct val="0"/>
              </a:spcBef>
              <a:buFontTx/>
              <a:buNone/>
            </a:pPr>
            <a:r>
              <a:rPr lang="en-US" altLang="zh-CN" sz="2400" b="0" dirty="0">
                <a:latin typeface="Times New Roman" panose="02020603050405020304" pitchFamily="18" charset="0"/>
              </a:rPr>
              <a:t>}</a:t>
            </a:r>
          </a:p>
        </p:txBody>
      </p:sp>
    </p:spTree>
    <p:extLst>
      <p:ext uri="{BB962C8B-B14F-4D97-AF65-F5344CB8AC3E}">
        <p14:creationId xmlns:p14="http://schemas.microsoft.com/office/powerpoint/2010/main" val="201260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pPr>
              <a:defRPr/>
            </a:pPr>
            <a:fld id="{BFF685CA-108F-4D68-B77A-91E346E0AC2A}" type="datetime1">
              <a:rPr lang="zh-CN" altLang="en-US"/>
              <a:pPr>
                <a:defRPr/>
              </a:pPr>
              <a:t>2017/9/5</a:t>
            </a:fld>
            <a:endParaRPr lang="en-US" altLang="zh-CN"/>
          </a:p>
        </p:txBody>
      </p:sp>
      <p:sp>
        <p:nvSpPr>
          <p:cNvPr id="4" name="灯片编号占位符 5"/>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5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4D82819-36D3-44C5-85C0-395E9C56E48F}" type="slidenum">
              <a:rPr kumimoji="0" lang="en-US" altLang="zh-CN" sz="1200" b="0">
                <a:latin typeface="Arial" panose="020B0604020202020204" pitchFamily="34" charset="0"/>
              </a:rPr>
              <a:pPr/>
              <a:t>28</a:t>
            </a:fld>
            <a:endParaRPr kumimoji="0" lang="en-US" altLang="zh-CN" sz="1200" b="0">
              <a:latin typeface="Arial" panose="020B0604020202020204" pitchFamily="34" charset="0"/>
            </a:endParaRPr>
          </a:p>
        </p:txBody>
      </p:sp>
      <p:sp>
        <p:nvSpPr>
          <p:cNvPr id="69636" name="Text Box 3"/>
          <p:cNvSpPr txBox="1">
            <a:spLocks noChangeArrowheads="1"/>
          </p:cNvSpPr>
          <p:nvPr/>
        </p:nvSpPr>
        <p:spPr bwMode="auto">
          <a:xfrm>
            <a:off x="1435757" y="608068"/>
            <a:ext cx="6113597" cy="545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8000"/>
              </a:lnSpc>
              <a:spcBef>
                <a:spcPct val="0"/>
              </a:spcBef>
              <a:buClrTx/>
              <a:buFontTx/>
              <a:buNone/>
            </a:pPr>
            <a:r>
              <a:rPr lang="en-US" altLang="zh-CN" sz="2800" b="0" dirty="0">
                <a:latin typeface="Times New Roman" panose="02020603050405020304" pitchFamily="18" charset="0"/>
              </a:rPr>
              <a:t> Complex Add (Complex a</a:t>
            </a:r>
            <a:r>
              <a:rPr lang="zh-CN" altLang="en-US" sz="2800" b="0" dirty="0">
                <a:latin typeface="Times New Roman" panose="02020603050405020304" pitchFamily="18" charset="0"/>
              </a:rPr>
              <a:t>，</a:t>
            </a:r>
            <a:r>
              <a:rPr lang="en-US" altLang="zh-CN" sz="2800" b="0" dirty="0">
                <a:latin typeface="Times New Roman" panose="02020603050405020304" pitchFamily="18" charset="0"/>
              </a:rPr>
              <a:t>Complex b)</a:t>
            </a:r>
          </a:p>
          <a:p>
            <a:pPr eaLnBrk="1" hangingPunct="1">
              <a:lnSpc>
                <a:spcPct val="158000"/>
              </a:lnSpc>
              <a:spcBef>
                <a:spcPct val="0"/>
              </a:spcBef>
              <a:buClrTx/>
              <a:buFontTx/>
              <a:buNone/>
            </a:pPr>
            <a:r>
              <a:rPr lang="en-US" altLang="zh-CN" sz="2800" b="0" dirty="0">
                <a:latin typeface="Times New Roman" panose="02020603050405020304" pitchFamily="18" charset="0"/>
              </a:rPr>
              <a:t>  {</a:t>
            </a:r>
          </a:p>
          <a:p>
            <a:pPr eaLnBrk="1" hangingPunct="1">
              <a:lnSpc>
                <a:spcPct val="158000"/>
              </a:lnSpc>
              <a:spcBef>
                <a:spcPct val="0"/>
              </a:spcBef>
              <a:buClrTx/>
              <a:buFontTx/>
              <a:buNone/>
            </a:pPr>
            <a:r>
              <a:rPr lang="en-US" altLang="zh-CN" sz="2800" b="0" dirty="0">
                <a:latin typeface="Times New Roman" panose="02020603050405020304" pitchFamily="18" charset="0"/>
              </a:rPr>
              <a:t>        Complex c;                           </a:t>
            </a:r>
          </a:p>
          <a:p>
            <a:pPr eaLnBrk="1" hangingPunct="1">
              <a:lnSpc>
                <a:spcPct val="158000"/>
              </a:lnSpc>
              <a:spcBef>
                <a:spcPct val="0"/>
              </a:spcBef>
              <a:buClrTx/>
              <a:buFontTx/>
              <a:buNone/>
            </a:pPr>
            <a:r>
              <a:rPr lang="en-US" altLang="zh-CN" sz="2800" b="0" dirty="0">
                <a:latin typeface="Times New Roman" panose="02020603050405020304" pitchFamily="18" charset="0"/>
              </a:rPr>
              <a:t>        </a:t>
            </a:r>
            <a:r>
              <a:rPr lang="en-US" altLang="zh-CN" sz="2800" b="0" dirty="0" err="1">
                <a:latin typeface="Times New Roman" panose="02020603050405020304" pitchFamily="18" charset="0"/>
              </a:rPr>
              <a:t>c.x</a:t>
            </a:r>
            <a:r>
              <a:rPr lang="en-US" altLang="zh-CN" sz="2800" b="0" dirty="0">
                <a:latin typeface="Times New Roman" panose="02020603050405020304" pitchFamily="18" charset="0"/>
              </a:rPr>
              <a:t>=</a:t>
            </a:r>
            <a:r>
              <a:rPr lang="en-US" altLang="zh-CN" sz="2800" b="0" dirty="0" err="1">
                <a:latin typeface="Times New Roman" panose="02020603050405020304" pitchFamily="18" charset="0"/>
              </a:rPr>
              <a:t>a.x+b.x</a:t>
            </a:r>
            <a:r>
              <a:rPr lang="en-US" altLang="zh-CN" sz="2800" b="0" dirty="0">
                <a:latin typeface="Times New Roman" panose="02020603050405020304" pitchFamily="18" charset="0"/>
              </a:rPr>
              <a:t>; </a:t>
            </a:r>
          </a:p>
          <a:p>
            <a:pPr eaLnBrk="1" hangingPunct="1">
              <a:lnSpc>
                <a:spcPct val="158000"/>
              </a:lnSpc>
              <a:spcBef>
                <a:spcPct val="0"/>
              </a:spcBef>
              <a:buClrTx/>
              <a:buFontTx/>
              <a:buNone/>
            </a:pPr>
            <a:r>
              <a:rPr lang="en-US" altLang="zh-CN" sz="2800" b="0" dirty="0">
                <a:latin typeface="Times New Roman" panose="02020603050405020304" pitchFamily="18" charset="0"/>
              </a:rPr>
              <a:t>        </a:t>
            </a:r>
            <a:r>
              <a:rPr lang="en-US" altLang="zh-CN" sz="2800" b="0" dirty="0" err="1">
                <a:latin typeface="Times New Roman" panose="02020603050405020304" pitchFamily="18" charset="0"/>
              </a:rPr>
              <a:t>c.y</a:t>
            </a:r>
            <a:r>
              <a:rPr lang="en-US" altLang="zh-CN" sz="2800" b="0" dirty="0">
                <a:latin typeface="Times New Roman" panose="02020603050405020304" pitchFamily="18" charset="0"/>
              </a:rPr>
              <a:t>=</a:t>
            </a:r>
            <a:r>
              <a:rPr lang="en-US" altLang="zh-CN" sz="2800" b="0" dirty="0" err="1">
                <a:latin typeface="Times New Roman" panose="02020603050405020304" pitchFamily="18" charset="0"/>
              </a:rPr>
              <a:t>a.y+b.y</a:t>
            </a:r>
            <a:r>
              <a:rPr lang="en-US" altLang="zh-CN" sz="2800" b="0" dirty="0">
                <a:latin typeface="Times New Roman" panose="02020603050405020304" pitchFamily="18" charset="0"/>
              </a:rPr>
              <a:t>; </a:t>
            </a:r>
          </a:p>
          <a:p>
            <a:pPr eaLnBrk="1" hangingPunct="1">
              <a:lnSpc>
                <a:spcPct val="158000"/>
              </a:lnSpc>
              <a:spcBef>
                <a:spcPct val="0"/>
              </a:spcBef>
              <a:buClrTx/>
              <a:buFontTx/>
              <a:buNone/>
            </a:pPr>
            <a:r>
              <a:rPr lang="en-US" altLang="zh-CN" sz="2800" b="0" dirty="0">
                <a:latin typeface="Times New Roman" panose="02020603050405020304" pitchFamily="18" charset="0"/>
              </a:rPr>
              <a:t>        return c; </a:t>
            </a:r>
          </a:p>
          <a:p>
            <a:pPr eaLnBrk="1" hangingPunct="1">
              <a:lnSpc>
                <a:spcPct val="158000"/>
              </a:lnSpc>
              <a:spcBef>
                <a:spcPct val="0"/>
              </a:spcBef>
              <a:buClrTx/>
              <a:buFontTx/>
              <a:buNone/>
            </a:pPr>
            <a:r>
              <a:rPr lang="en-US" altLang="zh-CN" sz="2800" b="0" dirty="0">
                <a:latin typeface="Times New Roman" panose="02020603050405020304" pitchFamily="18" charset="0"/>
              </a:rPr>
              <a:t>  }</a:t>
            </a:r>
          </a:p>
          <a:p>
            <a:pPr eaLnBrk="1" hangingPunct="1">
              <a:lnSpc>
                <a:spcPct val="158000"/>
              </a:lnSpc>
              <a:spcBef>
                <a:spcPct val="0"/>
              </a:spcBef>
              <a:buClrTx/>
              <a:buFontTx/>
              <a:buNone/>
            </a:pPr>
            <a:r>
              <a:rPr lang="en-US" altLang="zh-CN" sz="2800" b="0" dirty="0">
                <a:latin typeface="Times New Roman" panose="02020603050405020304" pitchFamily="18" charset="0"/>
              </a:rPr>
              <a:t>       ……</a:t>
            </a:r>
          </a:p>
        </p:txBody>
      </p:sp>
    </p:spTree>
    <p:extLst>
      <p:ext uri="{BB962C8B-B14F-4D97-AF65-F5344CB8AC3E}">
        <p14:creationId xmlns:p14="http://schemas.microsoft.com/office/powerpoint/2010/main" val="252471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算法与数据结构</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数据结构的定义</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数据抽象和抽象数据类型</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描述数据结构和算法</a:t>
            </a:r>
            <a:endParaRPr lang="en-US" altLang="zh-CN" sz="2800" dirty="0">
              <a:latin typeface="华文楷体" panose="02010600040101010101" pitchFamily="2" charset="-122"/>
              <a:ea typeface="华文楷体" panose="02010600040101010101" pitchFamily="2" charset="-122"/>
            </a:endParaRP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算法分析的基本方法</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557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595" y="227042"/>
            <a:ext cx="7680960" cy="1371600"/>
          </a:xfrm>
        </p:spPr>
        <p:txBody>
          <a:bodyPr/>
          <a:lstStyle/>
          <a:p>
            <a:r>
              <a:rPr lang="zh-CN" altLang="en-US" dirty="0">
                <a:latin typeface="隶书" panose="02010509060101010101" pitchFamily="49" charset="-122"/>
                <a:ea typeface="隶书" panose="02010509060101010101" pitchFamily="49" charset="-122"/>
              </a:rPr>
              <a:t>算法和数据结构</a:t>
            </a:r>
          </a:p>
        </p:txBody>
      </p:sp>
      <p:sp>
        <p:nvSpPr>
          <p:cNvPr id="3" name="内容占位符 2"/>
          <p:cNvSpPr>
            <a:spLocks noGrp="1"/>
          </p:cNvSpPr>
          <p:nvPr>
            <p:ph idx="1"/>
          </p:nvPr>
        </p:nvSpPr>
        <p:spPr>
          <a:xfrm>
            <a:off x="421002" y="1324645"/>
            <a:ext cx="8008295" cy="3480186"/>
          </a:xfrm>
        </p:spPr>
        <p:txBody>
          <a:bodyPr>
            <a:normAutofit/>
          </a:bodyPr>
          <a:lstStyle/>
          <a:p>
            <a:r>
              <a:rPr lang="zh-CN" altLang="en-US" sz="2400" dirty="0">
                <a:latin typeface="华文楷体" panose="02010600040101010101" pitchFamily="2" charset="-122"/>
                <a:ea typeface="华文楷体" panose="02010600040101010101" pitchFamily="2" charset="-122"/>
              </a:rPr>
              <a:t>数据：计算机加工处理的对象</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数据结构：存在特定关系的数据元素集合</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算法：一系列解决问题的清晰指令</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数据结构与算法的关系</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数据结构是算法的实现基础</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精心选择的数据结构可以提高算法效率</a:t>
            </a:r>
          </a:p>
        </p:txBody>
      </p:sp>
      <p:pic>
        <p:nvPicPr>
          <p:cNvPr id="6" name="图片 5"/>
          <p:cNvPicPr>
            <a:picLocks noChangeAspect="1"/>
          </p:cNvPicPr>
          <p:nvPr/>
        </p:nvPicPr>
        <p:blipFill>
          <a:blip r:embed="rId2"/>
          <a:stretch>
            <a:fillRect/>
          </a:stretch>
        </p:blipFill>
        <p:spPr>
          <a:xfrm>
            <a:off x="5827985" y="4069858"/>
            <a:ext cx="3145455" cy="2587750"/>
          </a:xfrm>
          <a:prstGeom prst="rect">
            <a:avLst/>
          </a:prstGeom>
        </p:spPr>
      </p:pic>
      <p:sp>
        <p:nvSpPr>
          <p:cNvPr id="7" name="文本框 6"/>
          <p:cNvSpPr txBox="1"/>
          <p:nvPr/>
        </p:nvSpPr>
        <p:spPr>
          <a:xfrm>
            <a:off x="1650712" y="4458652"/>
            <a:ext cx="3432591" cy="461665"/>
          </a:xfrm>
          <a:prstGeom prst="rect">
            <a:avLst/>
          </a:prstGeom>
          <a:noFill/>
        </p:spPr>
        <p:txBody>
          <a:bodyPr wrap="square" rtlCol="0">
            <a:spAutoFit/>
          </a:bodyPr>
          <a:lstStyle/>
          <a:p>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程序</a:t>
            </a:r>
            <a:r>
              <a:rPr lang="en-US" altLang="zh-CN"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数据结构</a:t>
            </a:r>
            <a:r>
              <a:rPr lang="en-US" altLang="zh-CN"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a:t>
            </a:r>
          </a:p>
        </p:txBody>
      </p:sp>
      <p:sp>
        <p:nvSpPr>
          <p:cNvPr id="8" name="文本框 7"/>
          <p:cNvSpPr txBox="1"/>
          <p:nvPr/>
        </p:nvSpPr>
        <p:spPr>
          <a:xfrm>
            <a:off x="6354091" y="6090470"/>
            <a:ext cx="2551617" cy="461665"/>
          </a:xfrm>
          <a:prstGeom prst="rect">
            <a:avLst/>
          </a:prstGeom>
          <a:noFill/>
        </p:spPr>
        <p:txBody>
          <a:bodyPr wrap="square" rtlCol="0">
            <a:spAutoFit/>
          </a:bodyPr>
          <a:lstStyle/>
          <a:p>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装修</a:t>
            </a:r>
            <a:r>
              <a:rPr lang="en-US" altLang="zh-CN"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设计</a:t>
            </a:r>
            <a:r>
              <a:rPr lang="en-US" altLang="zh-CN"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施工</a:t>
            </a:r>
          </a:p>
        </p:txBody>
      </p:sp>
    </p:spTree>
    <p:extLst>
      <p:ext uri="{BB962C8B-B14F-4D97-AF65-F5344CB8AC3E}">
        <p14:creationId xmlns:p14="http://schemas.microsoft.com/office/powerpoint/2010/main" val="153038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算法及其性能标准</a:t>
            </a:r>
          </a:p>
        </p:txBody>
      </p:sp>
      <p:sp>
        <p:nvSpPr>
          <p:cNvPr id="3" name="内容占位符 2"/>
          <p:cNvSpPr>
            <a:spLocks noGrp="1"/>
          </p:cNvSpPr>
          <p:nvPr>
            <p:ph idx="1"/>
          </p:nvPr>
        </p:nvSpPr>
        <p:spPr>
          <a:xfrm>
            <a:off x="327548" y="1880933"/>
            <a:ext cx="8452512" cy="3318936"/>
          </a:xfrm>
        </p:spPr>
        <p:txBody>
          <a:bodyPr>
            <a:noAutofit/>
          </a:bodyPr>
          <a:lstStyle/>
          <a:p>
            <a:r>
              <a:rPr kumimoji="1" lang="zh-CN" altLang="en-US" sz="2800" dirty="0">
                <a:solidFill>
                  <a:schemeClr val="tx1"/>
                </a:solidFill>
                <a:latin typeface="华文楷体" panose="02010600040101010101" pitchFamily="2" charset="-122"/>
                <a:ea typeface="华文楷体" panose="02010600040101010101" pitchFamily="2" charset="-122"/>
              </a:rPr>
              <a:t>一个算法</a:t>
            </a:r>
            <a:r>
              <a:rPr kumimoji="1" lang="en-US" altLang="zh-CN" sz="2800" dirty="0">
                <a:solidFill>
                  <a:schemeClr val="tx1"/>
                </a:solidFill>
                <a:latin typeface="华文楷体" panose="02010600040101010101" pitchFamily="2" charset="-122"/>
                <a:ea typeface="华文楷体" panose="02010600040101010101" pitchFamily="2" charset="-122"/>
              </a:rPr>
              <a:t>(algorithm)</a:t>
            </a:r>
            <a:r>
              <a:rPr kumimoji="1" lang="zh-CN" altLang="en-US" sz="2800" dirty="0">
                <a:solidFill>
                  <a:schemeClr val="tx1"/>
                </a:solidFill>
                <a:latin typeface="华文楷体" panose="02010600040101010101" pitchFamily="2" charset="-122"/>
                <a:ea typeface="华文楷体" panose="02010600040101010101" pitchFamily="2" charset="-122"/>
              </a:rPr>
              <a:t>是对特定问题的求解步骤的一种描述，是指令的有限序列</a:t>
            </a:r>
          </a:p>
          <a:p>
            <a:pPr lvl="1">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输入：算法有零个或多个输入</a:t>
            </a:r>
          </a:p>
          <a:p>
            <a:pPr lvl="1">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输出：算法至少产生一个输出</a:t>
            </a:r>
          </a:p>
          <a:p>
            <a:pPr lvl="1">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确定性：算法的每一条指令都有确切的定义，没有二义性。</a:t>
            </a:r>
          </a:p>
          <a:p>
            <a:pPr lvl="1">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能行性</a:t>
            </a:r>
            <a:r>
              <a:rPr kumimoji="1" lang="en-US" altLang="zh-CN" sz="2400" dirty="0">
                <a:solidFill>
                  <a:schemeClr val="tx1"/>
                </a:solidFill>
                <a:latin typeface="华文楷体" panose="02010600040101010101" pitchFamily="2" charset="-122"/>
                <a:ea typeface="华文楷体" panose="02010600040101010101" pitchFamily="2" charset="-122"/>
              </a:rPr>
              <a:t>/</a:t>
            </a:r>
            <a:r>
              <a:rPr kumimoji="1" lang="zh-CN" altLang="en-US" sz="2400" dirty="0">
                <a:solidFill>
                  <a:schemeClr val="tx1"/>
                </a:solidFill>
                <a:latin typeface="华文楷体" panose="02010600040101010101" pitchFamily="2" charset="-122"/>
                <a:ea typeface="华文楷体" panose="02010600040101010101" pitchFamily="2" charset="-122"/>
              </a:rPr>
              <a:t>可行性：可以通过已经实现的基本运算执行有限次来实现</a:t>
            </a:r>
          </a:p>
          <a:p>
            <a:pPr lvl="1">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有穷性：算法必须总能在执行有限步之后终止</a:t>
            </a:r>
            <a:endParaRPr lang="en-US" altLang="zh-CN" sz="240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82836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下列算法有什么问题？</a:t>
            </a:r>
          </a:p>
        </p:txBody>
      </p:sp>
      <p:sp>
        <p:nvSpPr>
          <p:cNvPr id="4" name="文本框 3"/>
          <p:cNvSpPr txBox="1"/>
          <p:nvPr/>
        </p:nvSpPr>
        <p:spPr>
          <a:xfrm>
            <a:off x="628573" y="2383805"/>
            <a:ext cx="4166757" cy="310854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800" b="1" dirty="0">
                <a:solidFill>
                  <a:schemeClr val="tx1"/>
                </a:solidFill>
                <a:latin typeface="华文楷体" panose="02010600040101010101" pitchFamily="2" charset="-122"/>
                <a:ea typeface="华文楷体" panose="02010600040101010101" pitchFamily="2" charset="-122"/>
              </a:rPr>
              <a:t>void </a:t>
            </a:r>
            <a:r>
              <a:rPr lang="en-US" altLang="zh-CN" sz="2800" b="1" dirty="0" err="1">
                <a:solidFill>
                  <a:schemeClr val="tx1"/>
                </a:solidFill>
                <a:latin typeface="华文楷体" panose="02010600040101010101" pitchFamily="2" charset="-122"/>
                <a:ea typeface="华文楷体" panose="02010600040101010101" pitchFamily="2" charset="-122"/>
              </a:rPr>
              <a:t>getSum</a:t>
            </a:r>
            <a:r>
              <a:rPr lang="en-US" altLang="zh-CN" sz="2800" b="1" dirty="0">
                <a:solidFill>
                  <a:schemeClr val="tx1"/>
                </a:solidFill>
                <a:latin typeface="华文楷体" panose="02010600040101010101" pitchFamily="2" charset="-122"/>
                <a:ea typeface="华文楷体" panose="02010600040101010101" pitchFamily="2" charset="-122"/>
              </a:rPr>
              <a:t>(</a:t>
            </a:r>
            <a:r>
              <a:rPr lang="en-US" altLang="zh-CN" sz="2800" b="1" dirty="0" err="1">
                <a:solidFill>
                  <a:schemeClr val="tx1"/>
                </a:solidFill>
                <a:latin typeface="华文楷体" panose="02010600040101010101" pitchFamily="2" charset="-122"/>
                <a:ea typeface="华文楷体" panose="02010600040101010101" pitchFamily="2" charset="-122"/>
              </a:rPr>
              <a:t>int</a:t>
            </a:r>
            <a:r>
              <a:rPr lang="en-US" altLang="zh-CN" sz="2800" b="1" dirty="0">
                <a:solidFill>
                  <a:schemeClr val="tx1"/>
                </a:solidFill>
                <a:latin typeface="华文楷体" panose="02010600040101010101" pitchFamily="2" charset="-122"/>
                <a:ea typeface="华文楷体" panose="0201060004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rPr>
              <a:t>num</a:t>
            </a:r>
            <a:r>
              <a:rPr lang="en-US" altLang="zh-CN" sz="2800" b="1" dirty="0">
                <a:solidFill>
                  <a:schemeClr val="tx1"/>
                </a:solidFill>
                <a:latin typeface="华文楷体" panose="02010600040101010101" pitchFamily="2" charset="-122"/>
                <a:ea typeface="华文楷体" panose="02010600040101010101" pitchFamily="2" charset="-122"/>
              </a:rPr>
              <a:t>)</a:t>
            </a:r>
          </a:p>
          <a:p>
            <a:r>
              <a:rPr lang="en-US" altLang="zh-CN" sz="2800" b="1" dirty="0">
                <a:solidFill>
                  <a:schemeClr val="tx1"/>
                </a:solidFill>
                <a:latin typeface="华文楷体" panose="02010600040101010101" pitchFamily="2" charset="-122"/>
                <a:ea typeface="华文楷体" panose="02010600040101010101" pitchFamily="2" charset="-122"/>
              </a:rPr>
              <a:t>{</a:t>
            </a:r>
          </a:p>
          <a:p>
            <a:r>
              <a:rPr lang="en-US" altLang="zh-CN" sz="2800" b="1" dirty="0">
                <a:solidFill>
                  <a:schemeClr val="tx1"/>
                </a:solidFill>
                <a:latin typeface="华文楷体" panose="02010600040101010101" pitchFamily="2" charset="-122"/>
                <a:ea typeface="华文楷体" panose="0201060004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rPr>
              <a:t>int</a:t>
            </a:r>
            <a:r>
              <a:rPr lang="en-US" altLang="zh-CN" sz="2800" b="1" dirty="0">
                <a:solidFill>
                  <a:schemeClr val="tx1"/>
                </a:solidFill>
                <a:latin typeface="华文楷体" panose="02010600040101010101" pitchFamily="2" charset="-122"/>
                <a:ea typeface="华文楷体" panose="0201060004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 sum = 0;</a:t>
            </a:r>
          </a:p>
          <a:p>
            <a:r>
              <a:rPr lang="en-US" altLang="zh-CN" sz="2800" b="1" dirty="0">
                <a:solidFill>
                  <a:schemeClr val="tx1"/>
                </a:solidFill>
                <a:latin typeface="华文楷体" panose="02010600040101010101" pitchFamily="2" charset="-122"/>
                <a:ea typeface="华文楷体" panose="02010600040101010101" pitchFamily="2" charset="-122"/>
              </a:rPr>
              <a:t>     for(</a:t>
            </a:r>
            <a:r>
              <a:rPr lang="en-US" altLang="zh-CN" sz="2800" b="1" dirty="0" err="1">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=0; </a:t>
            </a:r>
            <a:r>
              <a:rPr lang="en-US" altLang="zh-CN" sz="2800" b="1" dirty="0" err="1">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&lt;=</a:t>
            </a:r>
            <a:r>
              <a:rPr lang="en-US" altLang="zh-CN" sz="2800" b="1" dirty="0" err="1">
                <a:solidFill>
                  <a:schemeClr val="tx1"/>
                </a:solidFill>
                <a:latin typeface="华文楷体" panose="02010600040101010101" pitchFamily="2" charset="-122"/>
                <a:ea typeface="华文楷体" panose="02010600040101010101" pitchFamily="2" charset="-122"/>
              </a:rPr>
              <a:t>num</a:t>
            </a:r>
            <a:r>
              <a:rPr lang="en-US" altLang="zh-CN" sz="2800" b="1" dirty="0">
                <a:solidFill>
                  <a:schemeClr val="tx1"/>
                </a:solidFill>
                <a:latin typeface="华文楷体" panose="02010600040101010101" pitchFamily="2" charset="-122"/>
                <a:ea typeface="华文楷体" panose="0201060004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a:t>
            </a:r>
          </a:p>
          <a:p>
            <a:r>
              <a:rPr lang="en-US" altLang="zh-CN" sz="2800" b="1" dirty="0">
                <a:solidFill>
                  <a:schemeClr val="tx1"/>
                </a:solidFill>
                <a:latin typeface="华文楷体" panose="02010600040101010101" pitchFamily="2" charset="-122"/>
                <a:ea typeface="华文楷体" panose="02010600040101010101" pitchFamily="2" charset="-122"/>
              </a:rPr>
              <a:t>     { sum += </a:t>
            </a:r>
            <a:r>
              <a:rPr lang="en-US" altLang="zh-CN" sz="2800" b="1" dirty="0" err="1">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a:t>
            </a:r>
          </a:p>
          <a:p>
            <a:r>
              <a:rPr lang="en-US" altLang="zh-CN" sz="2800" b="1" dirty="0">
                <a:solidFill>
                  <a:schemeClr val="tx1"/>
                </a:solidFill>
                <a:latin typeface="华文楷体" panose="02010600040101010101" pitchFamily="2" charset="-122"/>
                <a:ea typeface="华文楷体" panose="02010600040101010101" pitchFamily="2" charset="-122"/>
              </a:rPr>
              <a:t>     return;</a:t>
            </a:r>
          </a:p>
          <a:p>
            <a:r>
              <a:rPr lang="en-US" altLang="zh-CN" sz="2800" b="1" dirty="0">
                <a:solidFill>
                  <a:schemeClr val="tx1"/>
                </a:solidFill>
                <a:latin typeface="华文楷体" panose="02010600040101010101" pitchFamily="2" charset="-122"/>
                <a:ea typeface="华文楷体" panose="02010600040101010101" pitchFamily="2" charset="-122"/>
              </a:rPr>
              <a:t>} </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5" name="文本框 4"/>
          <p:cNvSpPr txBox="1"/>
          <p:nvPr/>
        </p:nvSpPr>
        <p:spPr>
          <a:xfrm>
            <a:off x="4935682" y="3604235"/>
            <a:ext cx="3344166" cy="107721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3200" dirty="0">
                <a:latin typeface="华文楷体" panose="02010600040101010101" pitchFamily="2" charset="-122"/>
                <a:ea typeface="华文楷体" panose="02010600040101010101" pitchFamily="2" charset="-122"/>
              </a:rPr>
              <a:t>没有输出的算法是无意义的</a:t>
            </a:r>
          </a:p>
        </p:txBody>
      </p:sp>
    </p:spTree>
    <p:extLst>
      <p:ext uri="{BB962C8B-B14F-4D97-AF65-F5344CB8AC3E}">
        <p14:creationId xmlns:p14="http://schemas.microsoft.com/office/powerpoint/2010/main" val="80097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下列算法有什么问题？</a:t>
            </a:r>
          </a:p>
        </p:txBody>
      </p:sp>
      <p:sp>
        <p:nvSpPr>
          <p:cNvPr id="7" name="文本框 6"/>
          <p:cNvSpPr txBox="1"/>
          <p:nvPr/>
        </p:nvSpPr>
        <p:spPr>
          <a:xfrm>
            <a:off x="640775" y="2576005"/>
            <a:ext cx="5802066" cy="30469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chemeClr val="tx1"/>
                </a:solidFill>
                <a:latin typeface="华文楷体" panose="02010600040101010101" pitchFamily="2" charset="-122"/>
                <a:ea typeface="华文楷体" panose="02010600040101010101" pitchFamily="2" charset="-122"/>
              </a:rPr>
              <a:t>void example()</a:t>
            </a:r>
          </a:p>
          <a:p>
            <a:r>
              <a:rPr lang="en-US" altLang="zh-CN" sz="3200" b="1" dirty="0">
                <a:solidFill>
                  <a:schemeClr val="tx1"/>
                </a:solidFill>
                <a:latin typeface="华文楷体" panose="02010600040101010101" pitchFamily="2" charset="-122"/>
                <a:ea typeface="华文楷体" panose="02010600040101010101" pitchFamily="2" charset="-122"/>
              </a:rPr>
              <a:t>{</a:t>
            </a:r>
          </a:p>
          <a:p>
            <a:r>
              <a:rPr lang="en-US" altLang="zh-CN" sz="3200" b="1" dirty="0">
                <a:solidFill>
                  <a:schemeClr val="tx1"/>
                </a:solidFill>
                <a:latin typeface="华文楷体" panose="02010600040101010101" pitchFamily="2" charset="-122"/>
                <a:ea typeface="华文楷体" panose="02010600040101010101" pitchFamily="2" charset="-122"/>
              </a:rPr>
              <a:t>     while(true)</a:t>
            </a:r>
          </a:p>
          <a:p>
            <a:r>
              <a:rPr lang="en-US" altLang="zh-CN" sz="3200" b="1" dirty="0">
                <a:solidFill>
                  <a:schemeClr val="tx1"/>
                </a:solidFill>
                <a:latin typeface="华文楷体" panose="02010600040101010101" pitchFamily="2" charset="-122"/>
                <a:ea typeface="华文楷体" panose="02010600040101010101" pitchFamily="2" charset="-122"/>
              </a:rPr>
              <a:t>     {</a:t>
            </a:r>
            <a:r>
              <a:rPr lang="en-US" altLang="zh-CN" sz="3200" b="1" dirty="0" err="1">
                <a:solidFill>
                  <a:schemeClr val="tx1"/>
                </a:solidFill>
                <a:latin typeface="华文楷体" panose="02010600040101010101" pitchFamily="2" charset="-122"/>
                <a:ea typeface="华文楷体" panose="02010600040101010101" pitchFamily="2" charset="-122"/>
              </a:rPr>
              <a:t>printf</a:t>
            </a:r>
            <a:r>
              <a:rPr lang="en-US" altLang="zh-CN" sz="3200" b="1" dirty="0">
                <a:solidFill>
                  <a:schemeClr val="tx1"/>
                </a:solidFill>
                <a:latin typeface="华文楷体" panose="02010600040101010101" pitchFamily="2" charset="-122"/>
                <a:ea typeface="华文楷体" panose="02010600040101010101" pitchFamily="2" charset="-122"/>
              </a:rPr>
              <a:t>(“%s”, “Hi”);}</a:t>
            </a:r>
          </a:p>
          <a:p>
            <a:r>
              <a:rPr lang="en-US" altLang="zh-CN" sz="3200" b="1" dirty="0">
                <a:solidFill>
                  <a:schemeClr val="tx1"/>
                </a:solidFill>
                <a:latin typeface="华文楷体" panose="02010600040101010101" pitchFamily="2" charset="-122"/>
                <a:ea typeface="华文楷体" panose="02010600040101010101" pitchFamily="2" charset="-122"/>
              </a:rPr>
              <a:t>     return;</a:t>
            </a:r>
          </a:p>
          <a:p>
            <a:r>
              <a:rPr lang="en-US" altLang="zh-CN" sz="3200" b="1" dirty="0">
                <a:solidFill>
                  <a:schemeClr val="tx1"/>
                </a:solidFill>
                <a:latin typeface="华文楷体" panose="02010600040101010101" pitchFamily="2" charset="-122"/>
                <a:ea typeface="华文楷体" panose="02010600040101010101" pitchFamily="2" charset="-122"/>
              </a:rPr>
              <a:t>} </a:t>
            </a:r>
            <a:endParaRPr lang="zh-CN" altLang="en-US" sz="3200" b="1" dirty="0">
              <a:solidFill>
                <a:schemeClr val="tx1"/>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5498702" y="3521395"/>
            <a:ext cx="3082995"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3200" b="1" dirty="0">
                <a:latin typeface="华文楷体" panose="02010600040101010101" pitchFamily="2" charset="-122"/>
                <a:ea typeface="华文楷体" panose="02010600040101010101" pitchFamily="2" charset="-122"/>
              </a:rPr>
              <a:t>违反算法有穷性</a:t>
            </a:r>
          </a:p>
        </p:txBody>
      </p:sp>
    </p:spTree>
    <p:extLst>
      <p:ext uri="{BB962C8B-B14F-4D97-AF65-F5344CB8AC3E}">
        <p14:creationId xmlns:p14="http://schemas.microsoft.com/office/powerpoint/2010/main" val="34479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下列算法有什么问题？</a:t>
            </a:r>
          </a:p>
        </p:txBody>
      </p:sp>
      <p:sp>
        <p:nvSpPr>
          <p:cNvPr id="11" name="文本框 10"/>
          <p:cNvSpPr txBox="1"/>
          <p:nvPr/>
        </p:nvSpPr>
        <p:spPr>
          <a:xfrm>
            <a:off x="731520" y="2641299"/>
            <a:ext cx="3966604" cy="255454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chemeClr val="tx1"/>
                </a:solidFill>
                <a:latin typeface="华文楷体" panose="02010600040101010101" pitchFamily="2" charset="-122"/>
                <a:ea typeface="华文楷体" panose="02010600040101010101" pitchFamily="2" charset="-122"/>
              </a:rPr>
              <a:t>float example(float y)</a:t>
            </a:r>
          </a:p>
          <a:p>
            <a:r>
              <a:rPr lang="en-US" altLang="zh-CN" sz="3200" b="1" dirty="0">
                <a:solidFill>
                  <a:schemeClr val="tx1"/>
                </a:solidFill>
                <a:latin typeface="华文楷体" panose="02010600040101010101" pitchFamily="2" charset="-122"/>
                <a:ea typeface="华文楷体" panose="02010600040101010101" pitchFamily="2" charset="-122"/>
              </a:rPr>
              <a:t>{</a:t>
            </a:r>
          </a:p>
          <a:p>
            <a:r>
              <a:rPr lang="en-US" altLang="zh-CN" sz="3200" b="1" dirty="0">
                <a:solidFill>
                  <a:schemeClr val="tx1"/>
                </a:solidFill>
                <a:latin typeface="华文楷体" panose="02010600040101010101" pitchFamily="2" charset="-122"/>
                <a:ea typeface="华文楷体" panose="02010600040101010101" pitchFamily="2" charset="-122"/>
              </a:rPr>
              <a:t>     float x=0;</a:t>
            </a:r>
          </a:p>
          <a:p>
            <a:r>
              <a:rPr lang="en-US" altLang="zh-CN" sz="3200" b="1" dirty="0">
                <a:solidFill>
                  <a:schemeClr val="tx1"/>
                </a:solidFill>
                <a:latin typeface="华文楷体" panose="02010600040101010101" pitchFamily="2" charset="-122"/>
                <a:ea typeface="华文楷体" panose="02010600040101010101" pitchFamily="2" charset="-122"/>
              </a:rPr>
              <a:t>     return y/x;</a:t>
            </a:r>
          </a:p>
          <a:p>
            <a:r>
              <a:rPr lang="en-US" altLang="zh-CN" sz="3200" b="1" dirty="0">
                <a:solidFill>
                  <a:schemeClr val="tx1"/>
                </a:solidFill>
                <a:latin typeface="华文楷体" panose="02010600040101010101" pitchFamily="2" charset="-122"/>
                <a:ea typeface="华文楷体" panose="02010600040101010101" pitchFamily="2" charset="-122"/>
              </a:rPr>
              <a:t>} </a:t>
            </a:r>
            <a:endParaRPr lang="zh-CN" altLang="en-US" sz="3200" b="1" dirty="0">
              <a:solidFill>
                <a:schemeClr val="tx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5055179" y="3533852"/>
            <a:ext cx="3179676"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3200" b="1" dirty="0">
                <a:latin typeface="华文楷体" panose="02010600040101010101" pitchFamily="2" charset="-122"/>
                <a:ea typeface="华文楷体" panose="02010600040101010101" pitchFamily="2" charset="-122"/>
              </a:rPr>
              <a:t>违反算法可行性</a:t>
            </a:r>
          </a:p>
        </p:txBody>
      </p:sp>
    </p:spTree>
    <p:extLst>
      <p:ext uri="{BB962C8B-B14F-4D97-AF65-F5344CB8AC3E}">
        <p14:creationId xmlns:p14="http://schemas.microsoft.com/office/powerpoint/2010/main" val="202355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下列算法有什么问题？</a:t>
            </a:r>
          </a:p>
        </p:txBody>
      </p:sp>
      <p:sp>
        <p:nvSpPr>
          <p:cNvPr id="9" name="文本框 8"/>
          <p:cNvSpPr txBox="1"/>
          <p:nvPr/>
        </p:nvSpPr>
        <p:spPr>
          <a:xfrm>
            <a:off x="690091" y="2067055"/>
            <a:ext cx="5500501" cy="415498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b="1" dirty="0">
                <a:solidFill>
                  <a:schemeClr val="tx1"/>
                </a:solidFill>
                <a:latin typeface="华文楷体" panose="02010600040101010101" pitchFamily="2" charset="-122"/>
                <a:ea typeface="华文楷体" panose="02010600040101010101" pitchFamily="2" charset="-122"/>
              </a:rPr>
              <a:t>float </a:t>
            </a:r>
            <a:r>
              <a:rPr lang="en-US" altLang="zh-CN" sz="2400" b="1" dirty="0" err="1">
                <a:solidFill>
                  <a:schemeClr val="tx1"/>
                </a:solidFill>
                <a:latin typeface="华文楷体" panose="02010600040101010101" pitchFamily="2" charset="-122"/>
                <a:ea typeface="华文楷体" panose="02010600040101010101" pitchFamily="2" charset="-122"/>
              </a:rPr>
              <a:t>avg</a:t>
            </a:r>
            <a:r>
              <a:rPr lang="en-US" altLang="zh-CN" sz="2400" b="1" dirty="0">
                <a:solidFill>
                  <a:schemeClr val="tx1"/>
                </a:solidFill>
                <a:latin typeface="华文楷体" panose="02010600040101010101" pitchFamily="2" charset="-122"/>
                <a:ea typeface="华文楷体" panose="02010600040101010101" pitchFamily="2" charset="-122"/>
              </a:rPr>
              <a:t>(</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*a,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num</a:t>
            </a:r>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i</a:t>
            </a:r>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a:solidFill>
                  <a:schemeClr val="tx1"/>
                </a:solidFill>
                <a:latin typeface="华文楷体" panose="02010600040101010101" pitchFamily="2" charset="-122"/>
                <a:ea typeface="华文楷体" panose="02010600040101010101" pitchFamily="2" charset="-122"/>
              </a:rPr>
              <a:t>   double sum = 0;</a:t>
            </a:r>
          </a:p>
          <a:p>
            <a:r>
              <a:rPr lang="en-US" altLang="zh-CN" sz="2400" b="1" dirty="0">
                <a:solidFill>
                  <a:schemeClr val="tx1"/>
                </a:solidFill>
                <a:latin typeface="华文楷体" panose="02010600040101010101" pitchFamily="2" charset="-122"/>
                <a:ea typeface="华文楷体" panose="02010600040101010101" pitchFamily="2" charset="-122"/>
              </a:rPr>
              <a:t>   for(</a:t>
            </a:r>
            <a:r>
              <a:rPr lang="en-US" altLang="zh-CN" sz="2400" b="1" dirty="0" err="1">
                <a:solidFill>
                  <a:schemeClr val="tx1"/>
                </a:solidFill>
                <a:latin typeface="华文楷体" panose="02010600040101010101" pitchFamily="2" charset="-122"/>
                <a:ea typeface="华文楷体" panose="02010600040101010101" pitchFamily="2" charset="-122"/>
              </a:rPr>
              <a:t>i</a:t>
            </a:r>
            <a:r>
              <a:rPr lang="en-US" altLang="zh-CN" sz="2400" b="1" dirty="0">
                <a:solidFill>
                  <a:schemeClr val="tx1"/>
                </a:solidFill>
                <a:latin typeface="华文楷体" panose="02010600040101010101" pitchFamily="2" charset="-122"/>
                <a:ea typeface="华文楷体" panose="02010600040101010101" pitchFamily="2" charset="-122"/>
              </a:rPr>
              <a:t>=0;i&lt;=</a:t>
            </a:r>
            <a:r>
              <a:rPr lang="en-US" altLang="zh-CN" sz="2400" b="1" dirty="0" err="1">
                <a:solidFill>
                  <a:schemeClr val="tx1"/>
                </a:solidFill>
                <a:latin typeface="华文楷体" panose="02010600040101010101" pitchFamily="2" charset="-122"/>
                <a:ea typeface="华文楷体" panose="02010600040101010101" pitchFamily="2" charset="-122"/>
              </a:rPr>
              <a:t>num</a:t>
            </a: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i</a:t>
            </a:r>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a:solidFill>
                  <a:schemeClr val="tx1"/>
                </a:solidFill>
                <a:latin typeface="华文楷体" panose="02010600040101010101" pitchFamily="2" charset="-122"/>
                <a:ea typeface="华文楷体" panose="02010600040101010101" pitchFamily="2" charset="-122"/>
              </a:rPr>
              <a:t>      sum += *(++a);</a:t>
            </a:r>
          </a:p>
          <a:p>
            <a:r>
              <a:rPr lang="en-US" altLang="zh-CN" sz="2400" b="1" dirty="0">
                <a:solidFill>
                  <a:schemeClr val="tx1"/>
                </a:solidFill>
                <a:latin typeface="华文楷体" panose="02010600040101010101" pitchFamily="2" charset="-122"/>
                <a:ea typeface="华文楷体" panose="02010600040101010101" pitchFamily="2" charset="-122"/>
              </a:rPr>
              <a:t>      return sum/</a:t>
            </a:r>
            <a:r>
              <a:rPr lang="en-US" altLang="zh-CN" sz="2400" b="1" dirty="0" err="1">
                <a:solidFill>
                  <a:schemeClr val="tx1"/>
                </a:solidFill>
                <a:latin typeface="华文楷体" panose="02010600040101010101" pitchFamily="2" charset="-122"/>
                <a:ea typeface="华文楷体" panose="02010600040101010101" pitchFamily="2" charset="-122"/>
              </a:rPr>
              <a:t>num</a:t>
            </a:r>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main(</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arg</a:t>
            </a:r>
            <a:r>
              <a:rPr lang="en-US" altLang="zh-CN" sz="2400" b="1" dirty="0">
                <a:solidFill>
                  <a:schemeClr val="tx1"/>
                </a:solidFill>
                <a:latin typeface="华文楷体" panose="02010600040101010101" pitchFamily="2" charset="-122"/>
                <a:ea typeface="华文楷体" panose="02010600040101010101" pitchFamily="2" charset="-122"/>
              </a:rPr>
              <a:t>, char* </a:t>
            </a:r>
            <a:r>
              <a:rPr lang="en-US" altLang="zh-CN" sz="2400" b="1" dirty="0" err="1">
                <a:solidFill>
                  <a:schemeClr val="tx1"/>
                </a:solidFill>
                <a:latin typeface="华文楷体" panose="02010600040101010101" pitchFamily="2" charset="-122"/>
                <a:ea typeface="华文楷体" panose="02010600040101010101" pitchFamily="2" charset="-122"/>
              </a:rPr>
              <a:t>argv</a:t>
            </a:r>
            <a:r>
              <a:rPr lang="en-US" altLang="zh-CN" sz="2400" b="1" dirty="0">
                <a:solidFill>
                  <a:schemeClr val="tx1"/>
                </a:solidFill>
                <a:latin typeface="华文楷体" panose="02010600040101010101" pitchFamily="2" charset="-122"/>
                <a:ea typeface="华文楷体" panose="02010600040101010101" pitchFamily="2" charset="-122"/>
              </a:rPr>
              <a:t>[])</a:t>
            </a:r>
          </a:p>
          <a:p>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score[4] = {1,2,3,4};</a:t>
            </a:r>
          </a:p>
          <a:p>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printf</a:t>
            </a:r>
            <a:r>
              <a:rPr lang="en-US" altLang="zh-CN" sz="2400" b="1" dirty="0">
                <a:solidFill>
                  <a:schemeClr val="tx1"/>
                </a:solidFill>
                <a:latin typeface="华文楷体" panose="02010600040101010101" pitchFamily="2" charset="-122"/>
                <a:ea typeface="华文楷体" panose="02010600040101010101" pitchFamily="2" charset="-122"/>
              </a:rPr>
              <a:t>(“%f”, </a:t>
            </a:r>
            <a:r>
              <a:rPr lang="en-US" altLang="zh-CN" sz="2400" b="1" dirty="0" err="1">
                <a:solidFill>
                  <a:schemeClr val="tx1"/>
                </a:solidFill>
                <a:latin typeface="华文楷体" panose="02010600040101010101" pitchFamily="2" charset="-122"/>
                <a:ea typeface="华文楷体" panose="02010600040101010101" pitchFamily="2" charset="-122"/>
              </a:rPr>
              <a:t>avg</a:t>
            </a:r>
            <a:r>
              <a:rPr lang="en-US" altLang="zh-CN" sz="2400" b="1" dirty="0">
                <a:solidFill>
                  <a:schemeClr val="tx1"/>
                </a:solidFill>
                <a:latin typeface="华文楷体" panose="02010600040101010101" pitchFamily="2" charset="-122"/>
                <a:ea typeface="华文楷体" panose="02010600040101010101" pitchFamily="2" charset="-122"/>
              </a:rPr>
              <a:t>(score,4));</a:t>
            </a:r>
          </a:p>
          <a:p>
            <a:r>
              <a:rPr lang="en-US" altLang="zh-CN" sz="2400" b="1" dirty="0">
                <a:solidFill>
                  <a:schemeClr val="tx1"/>
                </a:solidFill>
                <a:latin typeface="华文楷体" panose="02010600040101010101" pitchFamily="2" charset="-122"/>
                <a:ea typeface="华文楷体" panose="02010600040101010101" pitchFamily="2" charset="-122"/>
              </a:rPr>
              <a:t>}</a:t>
            </a:r>
          </a:p>
        </p:txBody>
      </p:sp>
      <p:sp>
        <p:nvSpPr>
          <p:cNvPr id="10" name="文本框 9"/>
          <p:cNvSpPr txBox="1"/>
          <p:nvPr/>
        </p:nvSpPr>
        <p:spPr>
          <a:xfrm>
            <a:off x="4966855" y="3805993"/>
            <a:ext cx="3210193"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3200" dirty="0">
                <a:solidFill>
                  <a:schemeClr val="tx1"/>
                </a:solidFill>
                <a:latin typeface="华文楷体" panose="02010600040101010101" pitchFamily="2" charset="-122"/>
                <a:ea typeface="华文楷体" panose="02010600040101010101" pitchFamily="2" charset="-122"/>
              </a:rPr>
              <a:t>违反算法确定性</a:t>
            </a:r>
          </a:p>
        </p:txBody>
      </p:sp>
    </p:spTree>
    <p:extLst>
      <p:ext uri="{BB962C8B-B14F-4D97-AF65-F5344CB8AC3E}">
        <p14:creationId xmlns:p14="http://schemas.microsoft.com/office/powerpoint/2010/main" val="3215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算法的描述</a:t>
            </a:r>
          </a:p>
        </p:txBody>
      </p:sp>
      <p:sp>
        <p:nvSpPr>
          <p:cNvPr id="3" name="内容占位符 2"/>
          <p:cNvSpPr>
            <a:spLocks noGrp="1"/>
          </p:cNvSpPr>
          <p:nvPr>
            <p:ph idx="1"/>
          </p:nvPr>
        </p:nvSpPr>
        <p:spPr/>
        <p:txBody>
          <a:bodyPr>
            <a:noAutofit/>
          </a:bodyPr>
          <a:lstStyle/>
          <a:p>
            <a:r>
              <a:rPr lang="zh-CN" altLang="en-US" sz="2800" dirty="0">
                <a:latin typeface="华文楷体" panose="02010600040101010101" pitchFamily="2" charset="-122"/>
                <a:ea typeface="华文楷体" panose="02010600040101010101" pitchFamily="2" charset="-122"/>
              </a:rPr>
              <a:t>自然语言：容易理解，但是冗长、二义性、无法直接转换成可执行程序</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流程图：流程直观，但仅适用于描述简单算法</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伪代码（</a:t>
            </a:r>
            <a:r>
              <a:rPr lang="en-US" altLang="zh-CN" sz="2800" dirty="0" err="1">
                <a:latin typeface="华文楷体" panose="02010600040101010101" pitchFamily="2" charset="-122"/>
                <a:ea typeface="华文楷体" panose="02010600040101010101" pitchFamily="2" charset="-122"/>
              </a:rPr>
              <a:t>Pseudocode</a:t>
            </a:r>
            <a:r>
              <a:rPr lang="zh-CN" altLang="en-US" sz="2800" dirty="0">
                <a:latin typeface="华文楷体" panose="02010600040101010101" pitchFamily="2" charset="-122"/>
                <a:ea typeface="华文楷体" panose="02010600040101010101" pitchFamily="2" charset="-122"/>
              </a:rPr>
              <a:t>）：介于自然语言和程序设计语言之间的方法，采用程序设计基本语法，操作指令可以结合自然语言来设计</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程序设计语言：可执行程序</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8250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算法性能标准</a:t>
            </a:r>
          </a:p>
        </p:txBody>
      </p:sp>
      <p:sp>
        <p:nvSpPr>
          <p:cNvPr id="3" name="内容占位符 2"/>
          <p:cNvSpPr>
            <a:spLocks noGrp="1"/>
          </p:cNvSpPr>
          <p:nvPr>
            <p:ph idx="1"/>
          </p:nvPr>
        </p:nvSpPr>
        <p:spPr>
          <a:xfrm>
            <a:off x="532574" y="2251512"/>
            <a:ext cx="8305080" cy="3318936"/>
          </a:xfrm>
        </p:spPr>
        <p:txBody>
          <a:bodyPr>
            <a:noAutofit/>
          </a:bodyPr>
          <a:lstStyle/>
          <a:p>
            <a:r>
              <a:rPr kumimoji="1" lang="zh-CN" altLang="en-US" sz="2400" dirty="0">
                <a:solidFill>
                  <a:schemeClr val="tx1"/>
                </a:solidFill>
                <a:latin typeface="华文楷体" panose="02010600040101010101" pitchFamily="2" charset="-122"/>
                <a:ea typeface="华文楷体" panose="02010600040101010101" pitchFamily="2" charset="-122"/>
              </a:rPr>
              <a:t>正确性：算法的执行结果应当满足功能需求，无语法错误，无逻辑错误</a:t>
            </a:r>
          </a:p>
          <a:p>
            <a:r>
              <a:rPr kumimoji="1" lang="zh-CN" altLang="en-US" sz="2400" dirty="0">
                <a:solidFill>
                  <a:schemeClr val="tx1"/>
                </a:solidFill>
                <a:latin typeface="华文楷体" panose="02010600040101010101" pitchFamily="2" charset="-122"/>
                <a:ea typeface="华文楷体" panose="02010600040101010101" pitchFamily="2" charset="-122"/>
              </a:rPr>
              <a:t>简明性：思路清晰、层次分明、易读易懂，有利于调试维护</a:t>
            </a:r>
          </a:p>
          <a:p>
            <a:r>
              <a:rPr kumimoji="1" lang="zh-CN" altLang="en-US" sz="2400" dirty="0">
                <a:solidFill>
                  <a:schemeClr val="tx1"/>
                </a:solidFill>
                <a:latin typeface="华文楷体" panose="02010600040101010101" pitchFamily="2" charset="-122"/>
                <a:ea typeface="华文楷体" panose="02010600040101010101" pitchFamily="2" charset="-122"/>
              </a:rPr>
              <a:t>健壮性：当输入不合法数据时，应能做适当处理，不至于引起严重后果</a:t>
            </a:r>
          </a:p>
          <a:p>
            <a:r>
              <a:rPr kumimoji="1" lang="zh-CN" altLang="en-US" sz="2400" dirty="0">
                <a:solidFill>
                  <a:schemeClr val="tx1"/>
                </a:solidFill>
                <a:latin typeface="华文楷体" panose="02010600040101010101" pitchFamily="2" charset="-122"/>
                <a:ea typeface="华文楷体" panose="02010600040101010101" pitchFamily="2" charset="-122"/>
              </a:rPr>
              <a:t>效率：有效使用存储空间和有高的时间效率</a:t>
            </a:r>
          </a:p>
          <a:p>
            <a:r>
              <a:rPr kumimoji="1" lang="zh-CN" altLang="en-US" sz="2400" dirty="0">
                <a:solidFill>
                  <a:schemeClr val="tx1"/>
                </a:solidFill>
                <a:latin typeface="华文楷体" panose="02010600040101010101" pitchFamily="2" charset="-122"/>
                <a:ea typeface="华文楷体" panose="02010600040101010101" pitchFamily="2" charset="-122"/>
              </a:rPr>
              <a:t>最优性：解决同一个问题可能有多种算法，应进行比较，选择最佳算法</a:t>
            </a:r>
            <a:endParaRPr kumimoji="1" lang="en-US" altLang="zh-CN" sz="2400" dirty="0">
              <a:solidFill>
                <a:schemeClr val="tx1"/>
              </a:solidFill>
              <a:latin typeface="华文楷体" panose="02010600040101010101" pitchFamily="2" charset="-122"/>
              <a:ea typeface="华文楷体" panose="02010600040101010101" pitchFamily="2" charset="-122"/>
            </a:endParaRPr>
          </a:p>
          <a:p>
            <a:r>
              <a:rPr kumimoji="1" lang="zh-CN" altLang="en-US" sz="2400" dirty="0">
                <a:solidFill>
                  <a:schemeClr val="tx1"/>
                </a:solidFill>
                <a:latin typeface="华文楷体" panose="02010600040101010101" pitchFamily="2" charset="-122"/>
                <a:ea typeface="华文楷体" panose="02010600040101010101" pitchFamily="2" charset="-122"/>
              </a:rPr>
              <a:t>可使用性：用户友好性   </a:t>
            </a:r>
          </a:p>
        </p:txBody>
      </p:sp>
    </p:spTree>
    <p:extLst>
      <p:ext uri="{BB962C8B-B14F-4D97-AF65-F5344CB8AC3E}">
        <p14:creationId xmlns:p14="http://schemas.microsoft.com/office/powerpoint/2010/main" val="2696110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算法分析</a:t>
            </a:r>
          </a:p>
        </p:txBody>
      </p:sp>
      <p:sp>
        <p:nvSpPr>
          <p:cNvPr id="3" name="内容占位符 2"/>
          <p:cNvSpPr>
            <a:spLocks noGrp="1"/>
          </p:cNvSpPr>
          <p:nvPr>
            <p:ph idx="1"/>
          </p:nvPr>
        </p:nvSpPr>
        <p:spPr>
          <a:xfrm>
            <a:off x="158088" y="3844635"/>
            <a:ext cx="8703859" cy="1381992"/>
          </a:xfrm>
        </p:spPr>
        <p:txBody>
          <a:bodyPr>
            <a:noAutofit/>
          </a:bodyPr>
          <a:lstStyle/>
          <a:p>
            <a:r>
              <a:rPr lang="zh-CN" altLang="en-US" sz="2800" dirty="0">
                <a:latin typeface="华文楷体" panose="02010600040101010101" pitchFamily="2" charset="-122"/>
                <a:ea typeface="华文楷体" panose="02010600040101010101" pitchFamily="2" charset="-122"/>
              </a:rPr>
              <a:t>算法分析（</a:t>
            </a:r>
            <a:r>
              <a:rPr lang="en-US" altLang="zh-CN" sz="2800" dirty="0">
                <a:latin typeface="华文楷体" panose="02010600040101010101" pitchFamily="2" charset="-122"/>
                <a:ea typeface="华文楷体" panose="02010600040101010101" pitchFamily="2" charset="-122"/>
              </a:rPr>
              <a:t>Algorithm Analysis</a:t>
            </a:r>
            <a:r>
              <a:rPr lang="zh-CN" altLang="en-US" sz="2800" dirty="0">
                <a:latin typeface="华文楷体" panose="02010600040101010101" pitchFamily="2" charset="-122"/>
                <a:ea typeface="华文楷体" panose="02010600040101010101" pitchFamily="2" charset="-122"/>
              </a:rPr>
              <a:t>）：对算法所需要的计算资源</a:t>
            </a:r>
            <a:r>
              <a:rPr lang="en-US" altLang="zh-CN" sz="2800" dirty="0">
                <a:latin typeface="华文楷体" panose="02010600040101010101" pitchFamily="2" charset="-122"/>
                <a:ea typeface="华文楷体" panose="02010600040101010101" pitchFamily="2" charset="-122"/>
              </a:rPr>
              <a:t>—</a:t>
            </a:r>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时间</a:t>
            </a:r>
            <a:r>
              <a:rPr lang="zh-CN" altLang="en-US" sz="2800" dirty="0">
                <a:latin typeface="华文楷体" panose="02010600040101010101" pitchFamily="2" charset="-122"/>
                <a:ea typeface="华文楷体" panose="02010600040101010101" pitchFamily="2" charset="-122"/>
              </a:rPr>
              <a:t>和</a:t>
            </a:r>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空间</a:t>
            </a:r>
            <a:r>
              <a:rPr lang="zh-CN" altLang="en-US" sz="2800" dirty="0">
                <a:latin typeface="华文楷体" panose="02010600040101010101" pitchFamily="2" charset="-122"/>
                <a:ea typeface="华文楷体" panose="02010600040101010101" pitchFamily="2" charset="-122"/>
              </a:rPr>
              <a:t>进行估算</a:t>
            </a:r>
            <a:endParaRPr lang="en-US" altLang="zh-CN" sz="28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算法的时间复杂度（</a:t>
            </a:r>
            <a:r>
              <a:rPr lang="en-US" altLang="zh-CN" sz="2400" dirty="0">
                <a:latin typeface="华文楷体" panose="02010600040101010101" pitchFamily="2" charset="-122"/>
                <a:ea typeface="华文楷体" panose="02010600040101010101" pitchFamily="2" charset="-122"/>
              </a:rPr>
              <a:t>Time Complexity</a:t>
            </a:r>
            <a:r>
              <a:rPr lang="zh-CN" altLang="en-US" sz="2400" dirty="0">
                <a:latin typeface="华文楷体" panose="02010600040101010101" pitchFamily="2" charset="-122"/>
                <a:ea typeface="华文楷体" panose="02010600040101010101" pitchFamily="2" charset="-122"/>
              </a:rPr>
              <a:t>）是程序从运行开始到结束所需时间</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算法的空间复杂度（</a:t>
            </a:r>
            <a:r>
              <a:rPr lang="en-US" altLang="zh-CN" sz="2400" dirty="0">
                <a:latin typeface="华文楷体" panose="02010600040101010101" pitchFamily="2" charset="-122"/>
                <a:ea typeface="华文楷体" panose="02010600040101010101" pitchFamily="2" charset="-122"/>
              </a:rPr>
              <a:t>Space Complexity</a:t>
            </a:r>
            <a:r>
              <a:rPr lang="zh-CN" altLang="en-US" sz="2400" dirty="0">
                <a:latin typeface="华文楷体" panose="02010600040101010101" pitchFamily="2" charset="-122"/>
                <a:ea typeface="华文楷体" panose="02010600040101010101" pitchFamily="2" charset="-122"/>
              </a:rPr>
              <a:t>）是程序从运行开始到结束所需存储空间</a:t>
            </a:r>
            <a:endParaRPr lang="en-US" altLang="zh-CN"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203580" y="2734292"/>
            <a:ext cx="1211284"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描述</a:t>
            </a:r>
            <a:endParaRPr lang="en-US" altLang="zh-CN" sz="2400" dirty="0">
              <a:latin typeface="华文楷体" panose="02010600040101010101" pitchFamily="2" charset="-122"/>
              <a:ea typeface="华文楷体" panose="02010600040101010101" pitchFamily="2" charset="-122"/>
            </a:endParaRPr>
          </a:p>
          <a:p>
            <a:pPr algn="ctr"/>
            <a:r>
              <a:rPr lang="zh-CN" altLang="en-US" sz="2400" dirty="0">
                <a:latin typeface="华文楷体" panose="02010600040101010101" pitchFamily="2" charset="-122"/>
                <a:ea typeface="华文楷体" panose="02010600040101010101" pitchFamily="2" charset="-122"/>
              </a:rPr>
              <a:t>问题</a:t>
            </a:r>
          </a:p>
        </p:txBody>
      </p:sp>
      <p:sp>
        <p:nvSpPr>
          <p:cNvPr id="5" name="文本框 4"/>
          <p:cNvSpPr txBox="1"/>
          <p:nvPr/>
        </p:nvSpPr>
        <p:spPr>
          <a:xfrm>
            <a:off x="1749087" y="2734291"/>
            <a:ext cx="1211284"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选择</a:t>
            </a:r>
            <a:endParaRPr lang="en-US" altLang="zh-CN" sz="2400" dirty="0">
              <a:latin typeface="华文楷体" panose="02010600040101010101" pitchFamily="2" charset="-122"/>
              <a:ea typeface="华文楷体" panose="02010600040101010101" pitchFamily="2" charset="-122"/>
            </a:endParaRPr>
          </a:p>
          <a:p>
            <a:pPr algn="ctr"/>
            <a:r>
              <a:rPr lang="zh-CN" altLang="en-US" sz="2400" dirty="0">
                <a:latin typeface="华文楷体" panose="02010600040101010101" pitchFamily="2" charset="-122"/>
                <a:ea typeface="华文楷体" panose="02010600040101010101" pitchFamily="2" charset="-122"/>
              </a:rPr>
              <a:t>模型</a:t>
            </a:r>
          </a:p>
        </p:txBody>
      </p:sp>
      <p:sp>
        <p:nvSpPr>
          <p:cNvPr id="6" name="文本框 5"/>
          <p:cNvSpPr txBox="1"/>
          <p:nvPr/>
        </p:nvSpPr>
        <p:spPr>
          <a:xfrm>
            <a:off x="3321137" y="2734291"/>
            <a:ext cx="2519049"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算法设计与</a:t>
            </a:r>
            <a:endParaRPr lang="en-US" altLang="zh-CN" sz="2400" dirty="0">
              <a:latin typeface="华文楷体" panose="02010600040101010101" pitchFamily="2" charset="-122"/>
              <a:ea typeface="华文楷体" panose="02010600040101010101" pitchFamily="2" charset="-122"/>
            </a:endParaRPr>
          </a:p>
          <a:p>
            <a:pPr algn="ctr"/>
            <a:r>
              <a:rPr lang="zh-CN" altLang="en-US" sz="2400" dirty="0">
                <a:latin typeface="华文楷体" panose="02010600040101010101" pitchFamily="2" charset="-122"/>
                <a:ea typeface="华文楷体" panose="02010600040101010101" pitchFamily="2" charset="-122"/>
              </a:rPr>
              <a:t>正确性证明</a:t>
            </a:r>
          </a:p>
        </p:txBody>
      </p:sp>
      <p:sp>
        <p:nvSpPr>
          <p:cNvPr id="7" name="文本框 6"/>
          <p:cNvSpPr txBox="1"/>
          <p:nvPr/>
        </p:nvSpPr>
        <p:spPr>
          <a:xfrm>
            <a:off x="6265374" y="2734291"/>
            <a:ext cx="1147945"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程序</a:t>
            </a:r>
            <a:endParaRPr lang="en-US" altLang="zh-CN" sz="2400" dirty="0">
              <a:latin typeface="华文楷体" panose="02010600040101010101" pitchFamily="2" charset="-122"/>
              <a:ea typeface="华文楷体" panose="02010600040101010101" pitchFamily="2" charset="-122"/>
            </a:endParaRPr>
          </a:p>
          <a:p>
            <a:pPr algn="ctr"/>
            <a:r>
              <a:rPr lang="zh-CN" altLang="en-US" sz="2400" dirty="0">
                <a:latin typeface="华文楷体" panose="02010600040101010101" pitchFamily="2" charset="-122"/>
                <a:ea typeface="华文楷体" panose="02010600040101010101" pitchFamily="2" charset="-122"/>
              </a:rPr>
              <a:t>实现</a:t>
            </a:r>
          </a:p>
        </p:txBody>
      </p:sp>
      <p:sp>
        <p:nvSpPr>
          <p:cNvPr id="8" name="文本框 7"/>
          <p:cNvSpPr txBox="1"/>
          <p:nvPr/>
        </p:nvSpPr>
        <p:spPr>
          <a:xfrm>
            <a:off x="7785262" y="2734290"/>
            <a:ext cx="1147945"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算法</a:t>
            </a:r>
            <a:endParaRPr lang="en-US" altLang="zh-CN" sz="2400" dirty="0">
              <a:latin typeface="华文楷体" panose="02010600040101010101" pitchFamily="2" charset="-122"/>
              <a:ea typeface="华文楷体" panose="02010600040101010101" pitchFamily="2" charset="-122"/>
            </a:endParaRPr>
          </a:p>
          <a:p>
            <a:pPr algn="ctr"/>
            <a:r>
              <a:rPr lang="zh-CN" altLang="en-US" sz="2400" dirty="0">
                <a:latin typeface="华文楷体" panose="02010600040101010101" pitchFamily="2" charset="-122"/>
                <a:ea typeface="华文楷体" panose="02010600040101010101" pitchFamily="2" charset="-122"/>
              </a:rPr>
              <a:t>分析</a:t>
            </a:r>
          </a:p>
        </p:txBody>
      </p:sp>
      <p:cxnSp>
        <p:nvCxnSpPr>
          <p:cNvPr id="10" name="直接箭头连接符 9"/>
          <p:cNvCxnSpPr>
            <a:stCxn id="4" idx="3"/>
            <a:endCxn id="5" idx="1"/>
          </p:cNvCxnSpPr>
          <p:nvPr/>
        </p:nvCxnSpPr>
        <p:spPr>
          <a:xfrm flipV="1">
            <a:off x="1414864" y="3149790"/>
            <a:ext cx="334223" cy="1"/>
          </a:xfrm>
          <a:prstGeom prst="straightConnector1">
            <a:avLst/>
          </a:prstGeom>
          <a:ln w="34925">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5" idx="3"/>
            <a:endCxn id="6" idx="1"/>
          </p:cNvCxnSpPr>
          <p:nvPr/>
        </p:nvCxnSpPr>
        <p:spPr>
          <a:xfrm>
            <a:off x="2960371" y="3149790"/>
            <a:ext cx="360766" cy="0"/>
          </a:xfrm>
          <a:prstGeom prst="straightConnector1">
            <a:avLst/>
          </a:prstGeom>
          <a:ln w="34925">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6" idx="3"/>
            <a:endCxn id="7" idx="1"/>
          </p:cNvCxnSpPr>
          <p:nvPr/>
        </p:nvCxnSpPr>
        <p:spPr>
          <a:xfrm>
            <a:off x="5840186" y="3149790"/>
            <a:ext cx="425188" cy="0"/>
          </a:xfrm>
          <a:prstGeom prst="straightConnector1">
            <a:avLst/>
          </a:prstGeom>
          <a:ln w="34925">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7" idx="3"/>
            <a:endCxn id="8" idx="1"/>
          </p:cNvCxnSpPr>
          <p:nvPr/>
        </p:nvCxnSpPr>
        <p:spPr>
          <a:xfrm flipV="1">
            <a:off x="7413319" y="3149789"/>
            <a:ext cx="371943" cy="1"/>
          </a:xfrm>
          <a:prstGeom prst="straightConnector1">
            <a:avLst/>
          </a:prstGeom>
          <a:ln w="34925">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73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算法的时间复杂度</a:t>
            </a:r>
          </a:p>
        </p:txBody>
      </p:sp>
      <p:sp>
        <p:nvSpPr>
          <p:cNvPr id="3" name="内容占位符 2"/>
          <p:cNvSpPr>
            <a:spLocks noGrp="1"/>
          </p:cNvSpPr>
          <p:nvPr>
            <p:ph idx="1"/>
          </p:nvPr>
        </p:nvSpPr>
        <p:spPr>
          <a:xfrm>
            <a:off x="451588" y="2014194"/>
            <a:ext cx="8107680" cy="3931920"/>
          </a:xfrm>
        </p:spPr>
        <p:txBody>
          <a:bodyPr>
            <a:normAutofit/>
          </a:bodyPr>
          <a:lstStyle/>
          <a:p>
            <a:r>
              <a:rPr lang="zh-CN" altLang="en-US" sz="2800" dirty="0">
                <a:latin typeface="华文楷体" panose="02010600040101010101" pitchFamily="2" charset="-122"/>
                <a:ea typeface="华文楷体" panose="02010600040101010101" pitchFamily="2" charset="-122"/>
              </a:rPr>
              <a:t>程序步：在语法或语义上有意义的程序段，该程序段的执行时间与问题规模无关</a:t>
            </a:r>
            <a:endParaRPr lang="en-US" altLang="zh-CN" sz="2800" dirty="0">
              <a:latin typeface="华文楷体" panose="02010600040101010101" pitchFamily="2" charset="-122"/>
              <a:ea typeface="华文楷体" panose="02010600040101010101" pitchFamily="2" charset="-122"/>
            </a:endParaRPr>
          </a:p>
        </p:txBody>
      </p:sp>
      <p:sp>
        <p:nvSpPr>
          <p:cNvPr id="9" name="矩形 8"/>
          <p:cNvSpPr/>
          <p:nvPr/>
        </p:nvSpPr>
        <p:spPr>
          <a:xfrm>
            <a:off x="731520" y="3335401"/>
            <a:ext cx="4094221" cy="2308324"/>
          </a:xfrm>
          <a:prstGeom prst="rect">
            <a:avLst/>
          </a:prstGeom>
        </p:spPr>
        <p:txBody>
          <a:bodyPr wrap="square">
            <a:spAutoFit/>
          </a:bodyPr>
          <a:lstStyle/>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float sum(float list[],</a:t>
            </a:r>
            <a:r>
              <a:rPr kumimoji="1" lang="en-US" altLang="zh-CN" sz="2400" dirty="0" err="1">
                <a:latin typeface="华文楷体" panose="02010600040101010101" pitchFamily="2" charset="-122"/>
                <a:ea typeface="华文楷体" panose="02010600040101010101" pitchFamily="2" charset="-122"/>
              </a:rPr>
              <a:t>const</a:t>
            </a: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int</a:t>
            </a:r>
            <a:r>
              <a:rPr kumimoji="1" lang="en-US" altLang="zh-CN" sz="2400" dirty="0">
                <a:latin typeface="华文楷体" panose="02010600040101010101" pitchFamily="2" charset="-122"/>
                <a:ea typeface="华文楷体" panose="02010600040101010101" pitchFamily="2" charset="-122"/>
              </a:rPr>
              <a:t> n)</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float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=0.0; </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for(</a:t>
            </a:r>
            <a:r>
              <a:rPr kumimoji="1" lang="en-US" altLang="zh-CN" sz="2400" dirty="0" err="1">
                <a:latin typeface="华文楷体" panose="02010600040101010101" pitchFamily="2" charset="-122"/>
                <a:ea typeface="华文楷体" panose="02010600040101010101" pitchFamily="2" charset="-122"/>
              </a:rPr>
              <a:t>int</a:t>
            </a: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i</a:t>
            </a:r>
            <a:r>
              <a:rPr kumimoji="1" lang="en-US" altLang="zh-CN" sz="2400" dirty="0">
                <a:latin typeface="华文楷体" panose="02010600040101010101" pitchFamily="2" charset="-122"/>
                <a:ea typeface="华文楷体" panose="02010600040101010101" pitchFamily="2" charset="-122"/>
              </a:rPr>
              <a:t>=0;i&lt;</a:t>
            </a:r>
            <a:r>
              <a:rPr kumimoji="1" lang="en-US" altLang="zh-CN" sz="2400" dirty="0" err="1">
                <a:latin typeface="华文楷体" panose="02010600040101010101" pitchFamily="2" charset="-122"/>
                <a:ea typeface="华文楷体" panose="02010600040101010101" pitchFamily="2" charset="-122"/>
              </a:rPr>
              <a:t>n;i</a:t>
            </a:r>
            <a:r>
              <a:rPr kumimoji="1" lang="en-US" altLang="zh-CN" sz="2400" dirty="0">
                <a:latin typeface="华文楷体" panose="02010600040101010101" pitchFamily="2" charset="-122"/>
                <a:ea typeface="华文楷体" panose="02010600040101010101" pitchFamily="2" charset="-122"/>
              </a:rPr>
              <a:t>++)</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+=list[</a:t>
            </a:r>
            <a:r>
              <a:rPr kumimoji="1" lang="en-US" altLang="zh-CN" sz="2400" dirty="0" err="1">
                <a:latin typeface="华文楷体" panose="02010600040101010101" pitchFamily="2" charset="-122"/>
                <a:ea typeface="华文楷体" panose="02010600040101010101" pitchFamily="2" charset="-122"/>
              </a:rPr>
              <a:t>i</a:t>
            </a:r>
            <a:r>
              <a:rPr kumimoji="1" lang="en-US" altLang="zh-CN" sz="2400" dirty="0">
                <a:latin typeface="华文楷体" panose="02010600040101010101" pitchFamily="2" charset="-122"/>
                <a:ea typeface="华文楷体" panose="02010600040101010101" pitchFamily="2" charset="-122"/>
              </a:rPr>
              <a:t>];          </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return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     }</a:t>
            </a:r>
          </a:p>
        </p:txBody>
      </p:sp>
      <p:cxnSp>
        <p:nvCxnSpPr>
          <p:cNvPr id="13" name="直接箭头连接符 12"/>
          <p:cNvCxnSpPr/>
          <p:nvPr/>
        </p:nvCxnSpPr>
        <p:spPr>
          <a:xfrm flipH="1">
            <a:off x="3821428" y="4037914"/>
            <a:ext cx="68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4522286" y="3797066"/>
            <a:ext cx="328936"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p:txBody>
      </p:sp>
      <p:cxnSp>
        <p:nvCxnSpPr>
          <p:cNvPr id="15" name="直接箭头连接符 14"/>
          <p:cNvCxnSpPr/>
          <p:nvPr/>
        </p:nvCxnSpPr>
        <p:spPr>
          <a:xfrm flipH="1">
            <a:off x="3838286" y="4481367"/>
            <a:ext cx="68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465089" y="4246570"/>
            <a:ext cx="691215"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n+1</a:t>
            </a:r>
            <a:endParaRPr lang="zh-CN" altLang="en-US" sz="2400" dirty="0">
              <a:latin typeface="华文楷体" panose="02010600040101010101" pitchFamily="2" charset="-122"/>
              <a:ea typeface="华文楷体" panose="02010600040101010101" pitchFamily="2" charset="-122"/>
            </a:endParaRPr>
          </a:p>
        </p:txBody>
      </p:sp>
      <p:cxnSp>
        <p:nvCxnSpPr>
          <p:cNvPr id="17" name="直接箭头连接符 16"/>
          <p:cNvCxnSpPr/>
          <p:nvPr/>
        </p:nvCxnSpPr>
        <p:spPr>
          <a:xfrm flipH="1">
            <a:off x="3838286" y="4916888"/>
            <a:ext cx="68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4544257" y="4686056"/>
            <a:ext cx="341760"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n</a:t>
            </a:r>
            <a:endParaRPr lang="zh-CN" altLang="en-US" sz="2400" dirty="0">
              <a:latin typeface="华文楷体" panose="02010600040101010101" pitchFamily="2" charset="-122"/>
              <a:ea typeface="华文楷体" panose="02010600040101010101" pitchFamily="2" charset="-122"/>
            </a:endParaRPr>
          </a:p>
        </p:txBody>
      </p:sp>
      <p:cxnSp>
        <p:nvCxnSpPr>
          <p:cNvPr id="19" name="直接箭头连接符 18"/>
          <p:cNvCxnSpPr/>
          <p:nvPr/>
        </p:nvCxnSpPr>
        <p:spPr>
          <a:xfrm flipH="1">
            <a:off x="3838286" y="5422579"/>
            <a:ext cx="68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534518" y="5187821"/>
            <a:ext cx="328936"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p:txBody>
      </p:sp>
      <p:sp>
        <p:nvSpPr>
          <p:cNvPr id="21" name="右大括号 20"/>
          <p:cNvSpPr/>
          <p:nvPr/>
        </p:nvSpPr>
        <p:spPr>
          <a:xfrm>
            <a:off x="5562318" y="3567085"/>
            <a:ext cx="322117" cy="2076640"/>
          </a:xfrm>
          <a:prstGeom prst="rightBrace">
            <a:avLst/>
          </a:prstGeom>
          <a:ln w="3175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800"/>
          </a:p>
        </p:txBody>
      </p:sp>
      <p:sp>
        <p:nvSpPr>
          <p:cNvPr id="22" name="文本框 21"/>
          <p:cNvSpPr txBox="1"/>
          <p:nvPr/>
        </p:nvSpPr>
        <p:spPr>
          <a:xfrm>
            <a:off x="6126130" y="4272106"/>
            <a:ext cx="1566454"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T(n)=2n+3</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30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P spid="18" grpId="0"/>
      <p:bldP spid="20" grpId="0"/>
      <p:bldP spid="21" grpId="0" animBg="1"/>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算法的时间复杂度</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程序步：在语法或语义上有意义的程序段，该程序段的执行时间与问题规模无关</a:t>
            </a:r>
            <a:endParaRPr lang="en-US" altLang="zh-CN" sz="2800" dirty="0">
              <a:latin typeface="华文楷体" panose="02010600040101010101" pitchFamily="2" charset="-122"/>
              <a:ea typeface="华文楷体" panose="02010600040101010101" pitchFamily="2" charset="-122"/>
            </a:endParaRPr>
          </a:p>
        </p:txBody>
      </p:sp>
      <p:sp>
        <p:nvSpPr>
          <p:cNvPr id="25" name="矩形 24"/>
          <p:cNvSpPr/>
          <p:nvPr/>
        </p:nvSpPr>
        <p:spPr>
          <a:xfrm>
            <a:off x="541283" y="3139643"/>
            <a:ext cx="3910353" cy="3194721"/>
          </a:xfrm>
          <a:prstGeom prst="rect">
            <a:avLst/>
          </a:prstGeom>
        </p:spPr>
        <p:txBody>
          <a:bodyPr wrap="square">
            <a:spAutoFit/>
          </a:bodyPr>
          <a:lstStyle/>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float sum(float list[],</a:t>
            </a:r>
            <a:r>
              <a:rPr kumimoji="1" lang="en-US" altLang="zh-CN" sz="2400" b="1" dirty="0" err="1">
                <a:latin typeface="华文楷体" panose="02010600040101010101" pitchFamily="2" charset="-122"/>
                <a:ea typeface="华文楷体" panose="02010600040101010101" pitchFamily="2" charset="-122"/>
              </a:rPr>
              <a:t>const</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n)</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float </a:t>
            </a:r>
            <a:r>
              <a:rPr kumimoji="1" lang="en-US" altLang="zh-CN" sz="2400" b="1" dirty="0" err="1">
                <a:latin typeface="华文楷体" panose="02010600040101010101" pitchFamily="2" charset="-122"/>
                <a:ea typeface="华文楷体" panose="02010600040101010101" pitchFamily="2" charset="-122"/>
              </a:rPr>
              <a:t>tempsum</a:t>
            </a:r>
            <a:r>
              <a:rPr kumimoji="1" lang="en-US" altLang="zh-CN" sz="2400" b="1" dirty="0">
                <a:latin typeface="华文楷体" panose="02010600040101010101" pitchFamily="2" charset="-122"/>
                <a:ea typeface="华文楷体" panose="02010600040101010101" pitchFamily="2" charset="-122"/>
              </a:rPr>
              <a:t>=0.0; </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=0;</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while(</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&lt;n)</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 </a:t>
            </a:r>
            <a:r>
              <a:rPr kumimoji="1" lang="en-US" altLang="zh-CN" sz="2400" b="1" dirty="0" err="1">
                <a:latin typeface="华文楷体" panose="02010600040101010101" pitchFamily="2" charset="-122"/>
                <a:ea typeface="华文楷体" panose="02010600040101010101" pitchFamily="2" charset="-122"/>
              </a:rPr>
              <a:t>tempsum</a:t>
            </a:r>
            <a:r>
              <a:rPr kumimoji="1" lang="en-US" altLang="zh-CN" sz="2400" b="1" dirty="0">
                <a:latin typeface="华文楷体" panose="02010600040101010101" pitchFamily="2" charset="-122"/>
                <a:ea typeface="华文楷体" panose="02010600040101010101" pitchFamily="2" charset="-122"/>
              </a:rPr>
              <a:t>+=list[</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          </a:t>
            </a:r>
          </a:p>
          <a:p>
            <a:pPr>
              <a:lnSpc>
                <a:spcPct val="12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return </a:t>
            </a:r>
            <a:r>
              <a:rPr kumimoji="1" lang="en-US" altLang="zh-CN" sz="2400" b="1" dirty="0" err="1">
                <a:latin typeface="华文楷体" panose="02010600040101010101" pitchFamily="2" charset="-122"/>
                <a:ea typeface="华文楷体" panose="02010600040101010101" pitchFamily="2" charset="-122"/>
              </a:rPr>
              <a:t>tempsum</a:t>
            </a:r>
            <a:r>
              <a:rPr kumimoji="1" lang="en-US" altLang="zh-CN" sz="2400" b="1" dirty="0">
                <a:latin typeface="华文楷体" panose="02010600040101010101" pitchFamily="2" charset="-122"/>
                <a:ea typeface="华文楷体" panose="02010600040101010101" pitchFamily="2" charset="-122"/>
              </a:rPr>
              <a:t>;     }</a:t>
            </a:r>
          </a:p>
        </p:txBody>
      </p:sp>
      <p:grpSp>
        <p:nvGrpSpPr>
          <p:cNvPr id="11" name="组合 10"/>
          <p:cNvGrpSpPr/>
          <p:nvPr/>
        </p:nvGrpSpPr>
        <p:grpSpPr>
          <a:xfrm>
            <a:off x="2510855" y="3697558"/>
            <a:ext cx="5148244" cy="2691394"/>
            <a:chOff x="2510855" y="3697558"/>
            <a:chExt cx="5148244" cy="2691394"/>
          </a:xfrm>
        </p:grpSpPr>
        <p:sp>
          <p:nvSpPr>
            <p:cNvPr id="34" name="右大括号 33"/>
            <p:cNvSpPr/>
            <p:nvPr/>
          </p:nvSpPr>
          <p:spPr>
            <a:xfrm>
              <a:off x="5605238" y="3735772"/>
              <a:ext cx="322117" cy="1881472"/>
            </a:xfrm>
            <a:prstGeom prst="rightBrace">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35" name="文本框 34"/>
            <p:cNvSpPr txBox="1"/>
            <p:nvPr/>
          </p:nvSpPr>
          <p:spPr>
            <a:xfrm>
              <a:off x="6092645" y="4440081"/>
              <a:ext cx="1566454"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T(n)=3n+4</a:t>
              </a:r>
              <a:endParaRPr lang="zh-CN" altLang="en-US" sz="2400" b="1" dirty="0">
                <a:latin typeface="华文楷体" panose="02010600040101010101" pitchFamily="2" charset="-122"/>
                <a:ea typeface="华文楷体" panose="02010600040101010101" pitchFamily="2" charset="-122"/>
              </a:endParaRPr>
            </a:p>
          </p:txBody>
        </p:sp>
        <p:grpSp>
          <p:nvGrpSpPr>
            <p:cNvPr id="10" name="组合 9"/>
            <p:cNvGrpSpPr/>
            <p:nvPr/>
          </p:nvGrpSpPr>
          <p:grpSpPr>
            <a:xfrm>
              <a:off x="2510855" y="3697558"/>
              <a:ext cx="2354533" cy="2691394"/>
              <a:chOff x="2510855" y="3697558"/>
              <a:chExt cx="2354533" cy="2691394"/>
            </a:xfrm>
          </p:grpSpPr>
          <p:grpSp>
            <p:nvGrpSpPr>
              <p:cNvPr id="4" name="组合 3"/>
              <p:cNvGrpSpPr/>
              <p:nvPr/>
            </p:nvGrpSpPr>
            <p:grpSpPr>
              <a:xfrm>
                <a:off x="3651385" y="3697558"/>
                <a:ext cx="1114289" cy="461665"/>
                <a:chOff x="3615419" y="3564317"/>
                <a:chExt cx="1114289" cy="461665"/>
              </a:xfrm>
            </p:grpSpPr>
            <p:cxnSp>
              <p:nvCxnSpPr>
                <p:cNvPr id="26" name="直接箭头连接符 25"/>
                <p:cNvCxnSpPr/>
                <p:nvPr/>
              </p:nvCxnSpPr>
              <p:spPr>
                <a:xfrm flipH="1">
                  <a:off x="3615419" y="3764372"/>
                  <a:ext cx="68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4400772" y="3564317"/>
                  <a:ext cx="328936"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1</a:t>
                  </a:r>
                  <a:endParaRPr lang="zh-CN" altLang="en-US" sz="2400" b="1" dirty="0">
                    <a:latin typeface="华文楷体" panose="02010600040101010101" pitchFamily="2" charset="-122"/>
                    <a:ea typeface="华文楷体" panose="02010600040101010101" pitchFamily="2" charset="-122"/>
                  </a:endParaRPr>
                </a:p>
              </p:txBody>
            </p:sp>
          </p:grpSp>
          <p:grpSp>
            <p:nvGrpSpPr>
              <p:cNvPr id="5" name="组合 4"/>
              <p:cNvGrpSpPr/>
              <p:nvPr/>
            </p:nvGrpSpPr>
            <p:grpSpPr>
              <a:xfrm>
                <a:off x="2510855" y="4108806"/>
                <a:ext cx="2254819" cy="461665"/>
                <a:chOff x="2471097" y="3904344"/>
                <a:chExt cx="2254819" cy="461665"/>
              </a:xfrm>
            </p:grpSpPr>
            <p:cxnSp>
              <p:nvCxnSpPr>
                <p:cNvPr id="28" name="直接箭头连接符 27"/>
                <p:cNvCxnSpPr/>
                <p:nvPr/>
              </p:nvCxnSpPr>
              <p:spPr>
                <a:xfrm flipH="1">
                  <a:off x="2471097" y="4104399"/>
                  <a:ext cx="1828323"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4396980" y="3904344"/>
                  <a:ext cx="328936"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1</a:t>
                  </a:r>
                  <a:endParaRPr lang="zh-CN" altLang="en-US" sz="2400" b="1" dirty="0">
                    <a:latin typeface="华文楷体" panose="02010600040101010101" pitchFamily="2" charset="-122"/>
                    <a:ea typeface="华文楷体" panose="02010600040101010101" pitchFamily="2" charset="-122"/>
                  </a:endParaRPr>
                </a:p>
              </p:txBody>
            </p:sp>
          </p:grpSp>
          <p:grpSp>
            <p:nvGrpSpPr>
              <p:cNvPr id="6" name="组合 5"/>
              <p:cNvGrpSpPr/>
              <p:nvPr/>
            </p:nvGrpSpPr>
            <p:grpSpPr>
              <a:xfrm>
                <a:off x="2576163" y="4498505"/>
                <a:ext cx="2289225" cy="461665"/>
                <a:chOff x="2674815" y="4304453"/>
                <a:chExt cx="2289225" cy="461665"/>
              </a:xfrm>
            </p:grpSpPr>
            <p:cxnSp>
              <p:nvCxnSpPr>
                <p:cNvPr id="30" name="直接箭头连接符 29"/>
                <p:cNvCxnSpPr/>
                <p:nvPr/>
              </p:nvCxnSpPr>
              <p:spPr>
                <a:xfrm flipH="1" flipV="1">
                  <a:off x="2674815" y="4511853"/>
                  <a:ext cx="16002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272825" y="4304453"/>
                  <a:ext cx="691215"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n+1</a:t>
                  </a:r>
                  <a:endParaRPr lang="zh-CN" altLang="en-US" sz="2400" b="1" dirty="0">
                    <a:latin typeface="华文楷体" panose="02010600040101010101" pitchFamily="2" charset="-122"/>
                    <a:ea typeface="华文楷体" panose="02010600040101010101" pitchFamily="2" charset="-122"/>
                  </a:endParaRPr>
                </a:p>
              </p:txBody>
            </p:sp>
          </p:grpSp>
          <p:grpSp>
            <p:nvGrpSpPr>
              <p:cNvPr id="7" name="组合 6"/>
              <p:cNvGrpSpPr/>
              <p:nvPr/>
            </p:nvGrpSpPr>
            <p:grpSpPr>
              <a:xfrm>
                <a:off x="3651385" y="4934137"/>
                <a:ext cx="1168286" cy="461665"/>
                <a:chOff x="3615419" y="4640136"/>
                <a:chExt cx="1168286" cy="461665"/>
              </a:xfrm>
            </p:grpSpPr>
            <p:cxnSp>
              <p:nvCxnSpPr>
                <p:cNvPr id="32" name="直接箭头连接符 31"/>
                <p:cNvCxnSpPr/>
                <p:nvPr/>
              </p:nvCxnSpPr>
              <p:spPr>
                <a:xfrm flipH="1" flipV="1">
                  <a:off x="3615419" y="4855642"/>
                  <a:ext cx="82088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441945" y="4640136"/>
                  <a:ext cx="341760"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n</a:t>
                  </a:r>
                  <a:endParaRPr lang="zh-CN" altLang="en-US" sz="2400" b="1" dirty="0">
                    <a:latin typeface="华文楷体" panose="02010600040101010101" pitchFamily="2" charset="-122"/>
                    <a:ea typeface="华文楷体" panose="02010600040101010101" pitchFamily="2" charset="-122"/>
                  </a:endParaRPr>
                </a:p>
              </p:txBody>
            </p:sp>
          </p:grpSp>
          <p:grpSp>
            <p:nvGrpSpPr>
              <p:cNvPr id="8" name="组合 7"/>
              <p:cNvGrpSpPr/>
              <p:nvPr/>
            </p:nvGrpSpPr>
            <p:grpSpPr>
              <a:xfrm>
                <a:off x="2677185" y="5393904"/>
                <a:ext cx="2188203" cy="461665"/>
                <a:chOff x="2607977" y="5028662"/>
                <a:chExt cx="2188203" cy="461665"/>
              </a:xfrm>
            </p:grpSpPr>
            <p:cxnSp>
              <p:nvCxnSpPr>
                <p:cNvPr id="39" name="直接箭头连接符 38"/>
                <p:cNvCxnSpPr/>
                <p:nvPr/>
              </p:nvCxnSpPr>
              <p:spPr>
                <a:xfrm flipH="1">
                  <a:off x="2607977" y="5235930"/>
                  <a:ext cx="1828323"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4454420" y="5028662"/>
                  <a:ext cx="341760"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n</a:t>
                  </a:r>
                  <a:endParaRPr lang="zh-CN" altLang="en-US" sz="2400" b="1" dirty="0">
                    <a:latin typeface="华文楷体" panose="02010600040101010101" pitchFamily="2" charset="-122"/>
                    <a:ea typeface="华文楷体" panose="02010600040101010101" pitchFamily="2" charset="-122"/>
                  </a:endParaRPr>
                </a:p>
              </p:txBody>
            </p:sp>
          </p:grpSp>
          <p:grpSp>
            <p:nvGrpSpPr>
              <p:cNvPr id="9" name="组合 8"/>
              <p:cNvGrpSpPr/>
              <p:nvPr/>
            </p:nvGrpSpPr>
            <p:grpSpPr>
              <a:xfrm>
                <a:off x="3651385" y="5927287"/>
                <a:ext cx="1155113" cy="461665"/>
                <a:chOff x="3615419" y="5417189"/>
                <a:chExt cx="1155113" cy="461665"/>
              </a:xfrm>
            </p:grpSpPr>
            <p:cxnSp>
              <p:nvCxnSpPr>
                <p:cNvPr id="42" name="直接箭头连接符 41"/>
                <p:cNvCxnSpPr/>
                <p:nvPr/>
              </p:nvCxnSpPr>
              <p:spPr>
                <a:xfrm flipH="1">
                  <a:off x="3615419" y="5651565"/>
                  <a:ext cx="864000" cy="0"/>
                </a:xfrm>
                <a:prstGeom prst="straightConnector1">
                  <a:avLst/>
                </a:prstGeom>
                <a:ln w="3175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4489686" y="5417189"/>
                  <a:ext cx="280846"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a:t>
                  </a:r>
                  <a:endParaRPr lang="zh-CN" altLang="en-US" sz="2400" b="1" dirty="0">
                    <a:latin typeface="华文楷体" panose="02010600040101010101" pitchFamily="2" charset="-122"/>
                    <a:ea typeface="华文楷体" panose="02010600040101010101" pitchFamily="2" charset="-122"/>
                  </a:endParaRPr>
                </a:p>
              </p:txBody>
            </p:sp>
          </p:grpSp>
        </p:grpSp>
      </p:grpSp>
    </p:spTree>
    <p:extLst>
      <p:ext uri="{BB962C8B-B14F-4D97-AF65-F5344CB8AC3E}">
        <p14:creationId xmlns:p14="http://schemas.microsoft.com/office/powerpoint/2010/main" val="28106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算法与数据结构</a:t>
            </a:r>
            <a:endParaRPr lang="en-US" altLang="zh-CN" sz="2800" dirty="0">
              <a:latin typeface="华文楷体" panose="02010600040101010101" pitchFamily="2" charset="-122"/>
              <a:ea typeface="华文楷体" panose="02010600040101010101" pitchFamily="2" charset="-122"/>
            </a:endParaRP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数据结构的定义</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数据抽象和抽象数据类型</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描述数据结构和算法</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算法分析的基本方法</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34237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算法的渐近时间复杂度</a:t>
            </a:r>
          </a:p>
        </p:txBody>
      </p:sp>
      <p:sp>
        <p:nvSpPr>
          <p:cNvPr id="3" name="内容占位符 2"/>
          <p:cNvSpPr>
            <a:spLocks noGrp="1"/>
          </p:cNvSpPr>
          <p:nvPr>
            <p:ph idx="1"/>
          </p:nvPr>
        </p:nvSpPr>
        <p:spPr/>
        <p:txBody>
          <a:bodyPr>
            <a:normAutofit/>
          </a:bodyPr>
          <a:lstStyle/>
          <a:p>
            <a:r>
              <a:rPr lang="zh-CN" altLang="en-US" sz="3200" dirty="0">
                <a:latin typeface="华文楷体" panose="02010600040101010101" pitchFamily="2" charset="-122"/>
                <a:ea typeface="华文楷体" panose="02010600040101010101" pitchFamily="2" charset="-122"/>
              </a:rPr>
              <a:t>忽略算法时间复杂度的低次幂和最高次幂的系数，使用大</a:t>
            </a:r>
            <a:r>
              <a:rPr lang="en-US" altLang="zh-CN" sz="3200" dirty="0">
                <a:latin typeface="华文楷体" panose="02010600040101010101" pitchFamily="2" charset="-122"/>
                <a:ea typeface="华文楷体" panose="02010600040101010101" pitchFamily="2" charset="-122"/>
              </a:rPr>
              <a:t>O</a:t>
            </a:r>
            <a:r>
              <a:rPr lang="zh-CN" altLang="en-US" sz="3200" dirty="0">
                <a:latin typeface="华文楷体" panose="02010600040101010101" pitchFamily="2" charset="-122"/>
                <a:ea typeface="华文楷体" panose="02010600040101010101" pitchFamily="2" charset="-122"/>
              </a:rPr>
              <a:t>记号表示</a:t>
            </a:r>
            <a:endParaRPr lang="en-US" altLang="zh-CN" sz="32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567890" y="3793669"/>
            <a:ext cx="3470564" cy="523220"/>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T(n)=3.6n</a:t>
            </a:r>
            <a:r>
              <a:rPr lang="en-US" altLang="zh-CN" sz="2800" baseline="30000" dirty="0">
                <a:latin typeface="华文楷体" panose="02010600040101010101" pitchFamily="2" charset="-122"/>
                <a:ea typeface="华文楷体" panose="02010600040101010101" pitchFamily="2" charset="-122"/>
              </a:rPr>
              <a:t>3</a:t>
            </a:r>
            <a:r>
              <a:rPr lang="en-US" altLang="zh-CN" sz="2800" dirty="0">
                <a:latin typeface="华文楷体" panose="02010600040101010101" pitchFamily="2" charset="-122"/>
                <a:ea typeface="华文楷体" panose="02010600040101010101" pitchFamily="2" charset="-122"/>
              </a:rPr>
              <a:t>+2.5n</a:t>
            </a:r>
            <a:r>
              <a:rPr lang="en-US" altLang="zh-CN" sz="2800" baseline="30000" dirty="0">
                <a:latin typeface="华文楷体" panose="02010600040101010101" pitchFamily="2" charset="-122"/>
                <a:ea typeface="华文楷体" panose="02010600040101010101" pitchFamily="2" charset="-122"/>
              </a:rPr>
              <a:t>2</a:t>
            </a:r>
            <a:r>
              <a:rPr lang="en-US" altLang="zh-CN" sz="2800" dirty="0">
                <a:latin typeface="华文楷体" panose="02010600040101010101" pitchFamily="2" charset="-122"/>
                <a:ea typeface="华文楷体" panose="02010600040101010101" pitchFamily="2" charset="-122"/>
              </a:rPr>
              <a:t>+2</a:t>
            </a:r>
            <a:endParaRPr lang="zh-CN" altLang="en-US" sz="2800" dirty="0">
              <a:latin typeface="华文楷体" panose="02010600040101010101" pitchFamily="2" charset="-122"/>
              <a:ea typeface="华文楷体" panose="02010600040101010101" pitchFamily="2" charset="-122"/>
            </a:endParaRPr>
          </a:p>
        </p:txBody>
      </p:sp>
      <p:sp>
        <p:nvSpPr>
          <p:cNvPr id="5" name="文本框 4"/>
          <p:cNvSpPr txBox="1"/>
          <p:nvPr/>
        </p:nvSpPr>
        <p:spPr>
          <a:xfrm>
            <a:off x="5592630" y="3793670"/>
            <a:ext cx="3470564"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T(n)=O(n</a:t>
            </a:r>
            <a:r>
              <a:rPr lang="en-US" altLang="zh-CN" sz="2800" b="1" baseline="30000" dirty="0">
                <a:latin typeface="华文楷体" panose="02010600040101010101" pitchFamily="2" charset="-122"/>
                <a:ea typeface="华文楷体" panose="02010600040101010101" pitchFamily="2" charset="-122"/>
              </a:rPr>
              <a:t>3</a:t>
            </a:r>
            <a:r>
              <a:rPr lang="en-US" altLang="zh-CN"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
        <p:nvSpPr>
          <p:cNvPr id="6" name="右箭头 5"/>
          <p:cNvSpPr/>
          <p:nvPr/>
        </p:nvSpPr>
        <p:spPr>
          <a:xfrm>
            <a:off x="4873929" y="3946175"/>
            <a:ext cx="363682" cy="218209"/>
          </a:xfrm>
          <a:prstGeom prst="rightArrow">
            <a:avLst/>
          </a:prstGeom>
          <a:noFill/>
          <a:ln w="28575">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 name="直接连接符 7"/>
          <p:cNvCxnSpPr/>
          <p:nvPr/>
        </p:nvCxnSpPr>
        <p:spPr>
          <a:xfrm>
            <a:off x="3497134" y="3983953"/>
            <a:ext cx="917866" cy="18043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555028" y="3946175"/>
            <a:ext cx="301337" cy="218209"/>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49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算法的渐近时间复杂度</a:t>
            </a:r>
          </a:p>
        </p:txBody>
      </p:sp>
      <p:sp>
        <p:nvSpPr>
          <p:cNvPr id="3" name="内容占位符 2"/>
          <p:cNvSpPr>
            <a:spLocks noGrp="1"/>
          </p:cNvSpPr>
          <p:nvPr>
            <p:ph idx="1"/>
          </p:nvPr>
        </p:nvSpPr>
        <p:spPr/>
        <p:txBody>
          <a:bodyPr>
            <a:normAutofit/>
          </a:bodyPr>
          <a:lstStyle/>
          <a:p>
            <a:r>
              <a:rPr lang="zh-CN" altLang="en-US" sz="2400" dirty="0">
                <a:latin typeface="华文楷体" panose="02010600040101010101" pitchFamily="2" charset="-122"/>
                <a:ea typeface="华文楷体" panose="02010600040101010101" pitchFamily="2" charset="-122"/>
              </a:rPr>
              <a:t>忽略算法时间复杂度的低次幂和最高次幂的系数，使用大</a:t>
            </a:r>
            <a:r>
              <a:rPr lang="en-US" altLang="zh-CN" sz="2400" dirty="0">
                <a:latin typeface="华文楷体" panose="02010600040101010101" pitchFamily="2" charset="-122"/>
                <a:ea typeface="华文楷体" panose="02010600040101010101" pitchFamily="2" charset="-122"/>
              </a:rPr>
              <a:t>O</a:t>
            </a:r>
            <a:r>
              <a:rPr lang="zh-CN" altLang="en-US" sz="2400" dirty="0">
                <a:latin typeface="华文楷体" panose="02010600040101010101" pitchFamily="2" charset="-122"/>
                <a:ea typeface="华文楷体" panose="02010600040101010101" pitchFamily="2" charset="-122"/>
              </a:rPr>
              <a:t>记号表示</a:t>
            </a:r>
            <a:endParaRPr lang="en-US" altLang="zh-CN" sz="2400" dirty="0">
              <a:latin typeface="华文楷体" panose="02010600040101010101" pitchFamily="2" charset="-122"/>
              <a:ea typeface="华文楷体" panose="02010600040101010101" pitchFamily="2" charset="-122"/>
            </a:endParaRPr>
          </a:p>
        </p:txBody>
      </p:sp>
      <p:sp>
        <p:nvSpPr>
          <p:cNvPr id="43" name="矩形 42"/>
          <p:cNvSpPr/>
          <p:nvPr/>
        </p:nvSpPr>
        <p:spPr>
          <a:xfrm>
            <a:off x="382656" y="3075407"/>
            <a:ext cx="8378688" cy="5355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20000"/>
              </a:lnSpc>
              <a:spcBef>
                <a:spcPct val="0"/>
              </a:spcBef>
              <a:buFontTx/>
              <a:buNone/>
            </a:pPr>
            <a:r>
              <a:rPr kumimoji="1" lang="en-US" altLang="zh-CN" sz="2400" b="1" dirty="0"/>
              <a:t>O(1)&lt; O(log</a:t>
            </a:r>
            <a:r>
              <a:rPr kumimoji="1" lang="en-US" altLang="zh-CN" sz="2400" b="1" baseline="-25000" dirty="0"/>
              <a:t>2</a:t>
            </a:r>
            <a:r>
              <a:rPr kumimoji="1" lang="en-US" altLang="zh-CN" sz="2400" b="1" dirty="0"/>
              <a:t> n) &lt; O(n)&lt; O(nlog</a:t>
            </a:r>
            <a:r>
              <a:rPr kumimoji="1" lang="en-US" altLang="zh-CN" sz="2400" b="1" baseline="-25000" dirty="0"/>
              <a:t>2</a:t>
            </a:r>
            <a:r>
              <a:rPr kumimoji="1" lang="en-US" altLang="zh-CN" sz="2400" b="1" dirty="0"/>
              <a:t> n)&lt; O(n</a:t>
            </a:r>
            <a:r>
              <a:rPr kumimoji="1" lang="en-US" altLang="zh-CN" sz="2400" b="1" baseline="30000" dirty="0"/>
              <a:t>2</a:t>
            </a:r>
            <a:r>
              <a:rPr kumimoji="1" lang="en-US" altLang="zh-CN" sz="2400" b="1" dirty="0"/>
              <a:t>)&lt; O(n</a:t>
            </a:r>
            <a:r>
              <a:rPr kumimoji="1" lang="en-US" altLang="zh-CN" sz="2400" b="1" baseline="30000" dirty="0"/>
              <a:t>3</a:t>
            </a:r>
            <a:r>
              <a:rPr kumimoji="1" lang="en-US" altLang="zh-CN" sz="2400" b="1" dirty="0"/>
              <a:t>)&lt;O(2</a:t>
            </a:r>
            <a:r>
              <a:rPr kumimoji="1" lang="en-US" altLang="zh-CN" sz="2400" b="1" baseline="30000" dirty="0"/>
              <a:t>n</a:t>
            </a:r>
            <a:r>
              <a:rPr kumimoji="1" lang="en-US" altLang="zh-CN" sz="2400" b="1" dirty="0"/>
              <a:t>)</a:t>
            </a:r>
          </a:p>
        </p:txBody>
      </p:sp>
      <p:sp>
        <p:nvSpPr>
          <p:cNvPr id="45" name="矩形 44"/>
          <p:cNvSpPr/>
          <p:nvPr/>
        </p:nvSpPr>
        <p:spPr>
          <a:xfrm>
            <a:off x="527204" y="4252947"/>
            <a:ext cx="2213882" cy="1938992"/>
          </a:xfrm>
          <a:prstGeom prst="rect">
            <a:avLst/>
          </a:prstGeom>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一个没有循环的算法，其渐近时间复杂度为常数计算时间</a:t>
            </a:r>
            <a:r>
              <a:rPr lang="en-US" altLang="zh-CN" sz="2000" dirty="0">
                <a:latin typeface="华文楷体" panose="02010600040101010101" pitchFamily="2" charset="-122"/>
                <a:ea typeface="华文楷体" panose="02010600040101010101" pitchFamily="2" charset="-122"/>
              </a:rPr>
              <a:t>O(1)</a:t>
            </a:r>
          </a:p>
        </p:txBody>
      </p:sp>
      <p:pic>
        <p:nvPicPr>
          <p:cNvPr id="46" name="图片 45"/>
          <p:cNvPicPr>
            <a:picLocks noChangeAspect="1"/>
          </p:cNvPicPr>
          <p:nvPr/>
        </p:nvPicPr>
        <p:blipFill>
          <a:blip r:embed="rId2"/>
          <a:stretch>
            <a:fillRect/>
          </a:stretch>
        </p:blipFill>
        <p:spPr>
          <a:xfrm>
            <a:off x="3314304" y="3878587"/>
            <a:ext cx="5410200" cy="2343150"/>
          </a:xfrm>
          <a:prstGeom prst="rect">
            <a:avLst/>
          </a:prstGeom>
        </p:spPr>
      </p:pic>
      <p:cxnSp>
        <p:nvCxnSpPr>
          <p:cNvPr id="48" name="直接箭头连接符 47"/>
          <p:cNvCxnSpPr>
            <a:stCxn id="45" idx="0"/>
          </p:cNvCxnSpPr>
          <p:nvPr/>
        </p:nvCxnSpPr>
        <p:spPr>
          <a:xfrm flipH="1" flipV="1">
            <a:off x="782472" y="3502207"/>
            <a:ext cx="851673" cy="750740"/>
          </a:xfrm>
          <a:prstGeom prst="straightConnector1">
            <a:avLst/>
          </a:prstGeom>
          <a:ln w="28575">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394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算法的渐近时间复杂度</a:t>
            </a:r>
          </a:p>
        </p:txBody>
      </p:sp>
      <p:sp>
        <p:nvSpPr>
          <p:cNvPr id="3" name="内容占位符 2"/>
          <p:cNvSpPr>
            <a:spLocks noGrp="1"/>
          </p:cNvSpPr>
          <p:nvPr>
            <p:ph idx="1"/>
          </p:nvPr>
        </p:nvSpPr>
        <p:spPr/>
        <p:txBody>
          <a:bodyPr>
            <a:normAutofit/>
          </a:bodyPr>
          <a:lstStyle/>
          <a:p>
            <a:r>
              <a:rPr lang="zh-CN" altLang="en-US" sz="3200" dirty="0">
                <a:latin typeface="华文楷体" panose="02010600040101010101" pitchFamily="2" charset="-122"/>
                <a:ea typeface="华文楷体" panose="02010600040101010101" pitchFamily="2" charset="-122"/>
              </a:rPr>
              <a:t>问题规模：输入量的多少</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关键操作</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基本语句</a:t>
            </a:r>
            <a:endParaRPr lang="en-US" altLang="zh-CN" sz="32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800" dirty="0">
                <a:solidFill>
                  <a:srgbClr val="FF0000"/>
                </a:solidFill>
                <a:latin typeface="华文楷体" panose="02010600040101010101" pitchFamily="2" charset="-122"/>
                <a:ea typeface="华文楷体" panose="02010600040101010101" pitchFamily="2" charset="-122"/>
              </a:rPr>
              <a:t>最深层循环内的语句</a:t>
            </a:r>
          </a:p>
        </p:txBody>
      </p:sp>
      <p:grpSp>
        <p:nvGrpSpPr>
          <p:cNvPr id="8" name="组合 7"/>
          <p:cNvGrpSpPr/>
          <p:nvPr/>
        </p:nvGrpSpPr>
        <p:grpSpPr>
          <a:xfrm>
            <a:off x="886691" y="4364951"/>
            <a:ext cx="6785264" cy="1477328"/>
            <a:chOff x="5444836" y="2556932"/>
            <a:chExt cx="4478482" cy="1477328"/>
          </a:xfrm>
        </p:grpSpPr>
        <p:sp>
          <p:nvSpPr>
            <p:cNvPr id="7" name="矩形 6"/>
            <p:cNvSpPr/>
            <p:nvPr/>
          </p:nvSpPr>
          <p:spPr>
            <a:xfrm>
              <a:off x="5444836" y="2556932"/>
              <a:ext cx="4478482" cy="147732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2400"/>
            </a:p>
          </p:txBody>
        </p:sp>
        <p:grpSp>
          <p:nvGrpSpPr>
            <p:cNvPr id="6" name="组合 5"/>
            <p:cNvGrpSpPr/>
            <p:nvPr/>
          </p:nvGrpSpPr>
          <p:grpSpPr>
            <a:xfrm>
              <a:off x="5569527" y="2559093"/>
              <a:ext cx="4219654" cy="1200329"/>
              <a:chOff x="3034145" y="4416136"/>
              <a:chExt cx="4219654" cy="1200329"/>
            </a:xfrm>
          </p:grpSpPr>
          <p:sp>
            <p:nvSpPr>
              <p:cNvPr id="4" name="文本框 3"/>
              <p:cNvSpPr txBox="1"/>
              <p:nvPr/>
            </p:nvSpPr>
            <p:spPr>
              <a:xfrm>
                <a:off x="3034145" y="4416136"/>
                <a:ext cx="2888672" cy="1200329"/>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for(</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=1;i&lt;=</a:t>
                </a:r>
                <a:r>
                  <a:rPr lang="en-US" altLang="zh-CN" sz="2400" dirty="0" err="1">
                    <a:latin typeface="华文楷体" panose="02010600040101010101" pitchFamily="2" charset="-122"/>
                    <a:ea typeface="华文楷体" panose="02010600040101010101" pitchFamily="2" charset="-122"/>
                  </a:rPr>
                  <a:t>n;i</a:t>
                </a:r>
                <a:r>
                  <a:rPr lang="en-US" altLang="zh-CN" sz="2400" dirty="0">
                    <a:latin typeface="华文楷体" panose="02010600040101010101" pitchFamily="2" charset="-122"/>
                    <a:ea typeface="华文楷体" panose="02010600040101010101" pitchFamily="2" charset="-122"/>
                  </a:rPr>
                  <a:t>++)</a:t>
                </a:r>
              </a:p>
              <a:p>
                <a:r>
                  <a:rPr lang="en-US" altLang="zh-CN" sz="2400" dirty="0">
                    <a:latin typeface="华文楷体" panose="02010600040101010101" pitchFamily="2" charset="-122"/>
                    <a:ea typeface="华文楷体" panose="02010600040101010101" pitchFamily="2" charset="-122"/>
                  </a:rPr>
                  <a:t>   for(j=1;j&lt;=</a:t>
                </a:r>
                <a:r>
                  <a:rPr lang="en-US" altLang="zh-CN" sz="2400" dirty="0" err="1">
                    <a:latin typeface="华文楷体" panose="02010600040101010101" pitchFamily="2" charset="-122"/>
                    <a:ea typeface="华文楷体" panose="02010600040101010101" pitchFamily="2" charset="-122"/>
                  </a:rPr>
                  <a:t>n;j</a:t>
                </a:r>
                <a:r>
                  <a:rPr lang="en-US" altLang="zh-CN" sz="2400" dirty="0">
                    <a:latin typeface="华文楷体" panose="02010600040101010101" pitchFamily="2" charset="-122"/>
                    <a:ea typeface="华文楷体" panose="02010600040101010101" pitchFamily="2" charset="-122"/>
                  </a:rPr>
                  <a:t>++)</a:t>
                </a:r>
              </a:p>
              <a:p>
                <a:r>
                  <a:rPr lang="en-US" altLang="zh-CN" sz="2400" dirty="0">
                    <a:latin typeface="华文楷体" panose="02010600040101010101" pitchFamily="2" charset="-122"/>
                    <a:ea typeface="华文楷体" panose="02010600040101010101" pitchFamily="2" charset="-122"/>
                  </a:rPr>
                  <a:t>       x+=</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*j;</a:t>
                </a:r>
                <a:endParaRPr lang="zh-CN" altLang="en-US" sz="2400" dirty="0">
                  <a:latin typeface="华文楷体" panose="02010600040101010101" pitchFamily="2" charset="-122"/>
                  <a:ea typeface="华文楷体" panose="02010600040101010101" pitchFamily="2" charset="-122"/>
                </a:endParaRPr>
              </a:p>
            </p:txBody>
          </p:sp>
          <p:sp>
            <p:nvSpPr>
              <p:cNvPr id="5" name="文本框 4"/>
              <p:cNvSpPr txBox="1"/>
              <p:nvPr/>
            </p:nvSpPr>
            <p:spPr>
              <a:xfrm>
                <a:off x="5341870" y="4584983"/>
                <a:ext cx="1911929" cy="1015663"/>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问题规模：</a:t>
                </a:r>
                <a:r>
                  <a:rPr lang="en-US" altLang="zh-CN" sz="2000" dirty="0">
                    <a:latin typeface="华文楷体" panose="02010600040101010101" pitchFamily="2" charset="-122"/>
                    <a:ea typeface="华文楷体" panose="02010600040101010101" pitchFamily="2" charset="-122"/>
                  </a:rPr>
                  <a:t>n</a:t>
                </a:r>
              </a:p>
              <a:p>
                <a:pPr>
                  <a:lnSpc>
                    <a:spcPct val="150000"/>
                  </a:lnSpc>
                </a:pPr>
                <a:r>
                  <a:rPr lang="zh-CN" altLang="en-US" sz="2000" dirty="0">
                    <a:latin typeface="华文楷体" panose="02010600040101010101" pitchFamily="2" charset="-122"/>
                    <a:ea typeface="华文楷体" panose="02010600040101010101" pitchFamily="2" charset="-122"/>
                  </a:rPr>
                  <a:t>基本语句：</a:t>
                </a:r>
                <a:r>
                  <a:rPr lang="en-US" altLang="zh-CN" sz="2000" dirty="0">
                    <a:latin typeface="华文楷体" panose="02010600040101010101" pitchFamily="2" charset="-122"/>
                    <a:ea typeface="华文楷体" panose="02010600040101010101" pitchFamily="2" charset="-122"/>
                  </a:rPr>
                  <a:t>x+=</a:t>
                </a:r>
                <a:r>
                  <a:rPr lang="en-US" altLang="zh-CN" sz="2000" dirty="0" err="1">
                    <a:latin typeface="华文楷体" panose="02010600040101010101" pitchFamily="2" charset="-122"/>
                    <a:ea typeface="华文楷体" panose="02010600040101010101" pitchFamily="2" charset="-122"/>
                  </a:rPr>
                  <a:t>i</a:t>
                </a:r>
                <a:r>
                  <a:rPr lang="en-US" altLang="zh-CN" sz="2000" dirty="0">
                    <a:latin typeface="华文楷体" panose="02010600040101010101" pitchFamily="2" charset="-122"/>
                    <a:ea typeface="华文楷体" panose="02010600040101010101" pitchFamily="2" charset="-122"/>
                  </a:rPr>
                  <a:t>*j</a:t>
                </a:r>
                <a:endParaRPr lang="zh-CN" altLang="en-US" sz="2000" dirty="0">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133241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05001" y="2744914"/>
            <a:ext cx="4128657" cy="2308324"/>
          </a:xfrm>
          <a:prstGeom prst="rect">
            <a:avLst/>
          </a:prstGeom>
        </p:spPr>
        <p:txBody>
          <a:bodyPr wrap="square">
            <a:spAutoFit/>
          </a:bodyPr>
          <a:lstStyle/>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float sum(float list[],</a:t>
            </a:r>
            <a:r>
              <a:rPr kumimoji="1" lang="en-US" altLang="zh-CN" sz="2400" dirty="0" err="1">
                <a:latin typeface="华文楷体" panose="02010600040101010101" pitchFamily="2" charset="-122"/>
                <a:ea typeface="华文楷体" panose="02010600040101010101" pitchFamily="2" charset="-122"/>
              </a:rPr>
              <a:t>const</a:t>
            </a: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int</a:t>
            </a:r>
            <a:r>
              <a:rPr kumimoji="1" lang="en-US" altLang="zh-CN" sz="2400" dirty="0">
                <a:latin typeface="华文楷体" panose="02010600040101010101" pitchFamily="2" charset="-122"/>
                <a:ea typeface="华文楷体" panose="02010600040101010101" pitchFamily="2" charset="-122"/>
              </a:rPr>
              <a:t> n)</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float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=0.0; </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for(</a:t>
            </a:r>
            <a:r>
              <a:rPr kumimoji="1" lang="en-US" altLang="zh-CN" sz="2400" dirty="0" err="1">
                <a:latin typeface="华文楷体" panose="02010600040101010101" pitchFamily="2" charset="-122"/>
                <a:ea typeface="华文楷体" panose="02010600040101010101" pitchFamily="2" charset="-122"/>
              </a:rPr>
              <a:t>int</a:t>
            </a: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i</a:t>
            </a:r>
            <a:r>
              <a:rPr kumimoji="1" lang="en-US" altLang="zh-CN" sz="2400" dirty="0">
                <a:latin typeface="华文楷体" panose="02010600040101010101" pitchFamily="2" charset="-122"/>
                <a:ea typeface="华文楷体" panose="02010600040101010101" pitchFamily="2" charset="-122"/>
              </a:rPr>
              <a:t>=0;i&lt;</a:t>
            </a:r>
            <a:r>
              <a:rPr kumimoji="1" lang="en-US" altLang="zh-CN" sz="2400" dirty="0" err="1">
                <a:latin typeface="华文楷体" panose="02010600040101010101" pitchFamily="2" charset="-122"/>
                <a:ea typeface="华文楷体" panose="02010600040101010101" pitchFamily="2" charset="-122"/>
              </a:rPr>
              <a:t>n;i</a:t>
            </a:r>
            <a:r>
              <a:rPr kumimoji="1" lang="en-US" altLang="zh-CN" sz="2400" dirty="0">
                <a:latin typeface="华文楷体" panose="02010600040101010101" pitchFamily="2" charset="-122"/>
                <a:ea typeface="华文楷体" panose="02010600040101010101" pitchFamily="2" charset="-122"/>
              </a:rPr>
              <a:t>++)</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+=list[</a:t>
            </a:r>
            <a:r>
              <a:rPr kumimoji="1" lang="en-US" altLang="zh-CN" sz="2400" dirty="0" err="1">
                <a:latin typeface="华文楷体" panose="02010600040101010101" pitchFamily="2" charset="-122"/>
                <a:ea typeface="华文楷体" panose="02010600040101010101" pitchFamily="2" charset="-122"/>
              </a:rPr>
              <a:t>i</a:t>
            </a:r>
            <a:r>
              <a:rPr kumimoji="1" lang="en-US" altLang="zh-CN" sz="2400" dirty="0">
                <a:latin typeface="华文楷体" panose="02010600040101010101" pitchFamily="2" charset="-122"/>
                <a:ea typeface="华文楷体" panose="02010600040101010101" pitchFamily="2" charset="-122"/>
              </a:rPr>
              <a:t>];          </a:t>
            </a:r>
          </a:p>
          <a:p>
            <a:pPr>
              <a:lnSpc>
                <a:spcPct val="120000"/>
              </a:lnSpc>
              <a:spcBef>
                <a:spcPct val="0"/>
              </a:spcBef>
              <a:buFontTx/>
              <a:buNone/>
            </a:pPr>
            <a:r>
              <a:rPr kumimoji="1" lang="en-US" altLang="zh-CN" sz="2400" dirty="0">
                <a:latin typeface="华文楷体" panose="02010600040101010101" pitchFamily="2" charset="-122"/>
                <a:ea typeface="华文楷体" panose="02010600040101010101" pitchFamily="2" charset="-122"/>
              </a:rPr>
              <a:t>  return </a:t>
            </a:r>
            <a:r>
              <a:rPr kumimoji="1" lang="en-US" altLang="zh-CN" sz="2400" dirty="0" err="1">
                <a:latin typeface="华文楷体" panose="02010600040101010101" pitchFamily="2" charset="-122"/>
                <a:ea typeface="华文楷体" panose="02010600040101010101" pitchFamily="2" charset="-122"/>
              </a:rPr>
              <a:t>tempsum</a:t>
            </a:r>
            <a:r>
              <a:rPr kumimoji="1" lang="en-US" altLang="zh-CN" sz="2400" dirty="0">
                <a:latin typeface="华文楷体" panose="02010600040101010101" pitchFamily="2" charset="-122"/>
                <a:ea typeface="华文楷体" panose="02010600040101010101" pitchFamily="2" charset="-122"/>
              </a:rPr>
              <a:t>;     }</a:t>
            </a:r>
          </a:p>
        </p:txBody>
      </p:sp>
      <p:grpSp>
        <p:nvGrpSpPr>
          <p:cNvPr id="9" name="组合 8"/>
          <p:cNvGrpSpPr/>
          <p:nvPr/>
        </p:nvGrpSpPr>
        <p:grpSpPr>
          <a:xfrm>
            <a:off x="4589711" y="4168284"/>
            <a:ext cx="2176716" cy="461665"/>
            <a:chOff x="3542173" y="4937211"/>
            <a:chExt cx="2176716" cy="461665"/>
          </a:xfrm>
        </p:grpSpPr>
        <p:cxnSp>
          <p:nvCxnSpPr>
            <p:cNvPr id="29" name="直接箭头连接符 28"/>
            <p:cNvCxnSpPr/>
            <p:nvPr/>
          </p:nvCxnSpPr>
          <p:spPr>
            <a:xfrm flipH="1">
              <a:off x="3542173" y="5168044"/>
              <a:ext cx="684000" cy="0"/>
            </a:xfrm>
            <a:prstGeom prst="straightConnector1">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4226173" y="4937211"/>
              <a:ext cx="1492716"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T(n)=O(n)</a:t>
              </a:r>
              <a:endParaRPr lang="zh-CN" altLang="en-US" sz="2400" dirty="0">
                <a:latin typeface="华文楷体" panose="02010600040101010101" pitchFamily="2" charset="-122"/>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算法的渐近时间复杂度</a:t>
            </a:r>
          </a:p>
        </p:txBody>
      </p:sp>
    </p:spTree>
    <p:extLst>
      <p:ext uri="{BB962C8B-B14F-4D97-AF65-F5344CB8AC3E}">
        <p14:creationId xmlns:p14="http://schemas.microsoft.com/office/powerpoint/2010/main" val="392836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426371" y="2486899"/>
            <a:ext cx="6986109" cy="3453253"/>
          </a:xfrm>
          <a:prstGeom prst="rect">
            <a:avLst/>
          </a:prstGeom>
        </p:spPr>
        <p:txBody>
          <a:bodyPr>
            <a:spAutoFit/>
          </a:bodyPr>
          <a:lstStyle/>
          <a:p>
            <a:pPr>
              <a:lnSpc>
                <a:spcPct val="13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void </a:t>
            </a:r>
            <a:r>
              <a:rPr kumimoji="1" lang="en-US" altLang="zh-CN" sz="2400" b="1" dirty="0" err="1">
                <a:latin typeface="华文楷体" panose="02010600040101010101" pitchFamily="2" charset="-122"/>
                <a:ea typeface="华文楷体" panose="02010600040101010101" pitchFamily="2" charset="-122"/>
              </a:rPr>
              <a:t>Mult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a[n][n], b[n][n], c[n][n],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n)</a:t>
            </a:r>
          </a:p>
          <a:p>
            <a:pPr>
              <a:lnSpc>
                <a:spcPct val="13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for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=0;i&lt;</a:t>
            </a:r>
            <a:r>
              <a:rPr kumimoji="1" lang="en-US" altLang="zh-CN" sz="2400" b="1" dirty="0" err="1">
                <a:latin typeface="华文楷体" panose="02010600040101010101" pitchFamily="2" charset="-122"/>
                <a:ea typeface="华文楷体" panose="02010600040101010101" pitchFamily="2" charset="-122"/>
              </a:rPr>
              <a:t>n;i</a:t>
            </a:r>
            <a:r>
              <a:rPr kumimoji="1" lang="en-US" altLang="zh-CN" sz="2400" b="1" dirty="0">
                <a:latin typeface="华文楷体" panose="02010600040101010101" pitchFamily="2" charset="-122"/>
                <a:ea typeface="华文楷体" panose="02010600040101010101" pitchFamily="2" charset="-122"/>
              </a:rPr>
              <a:t>++)</a:t>
            </a:r>
          </a:p>
          <a:p>
            <a:pPr>
              <a:lnSpc>
                <a:spcPct val="13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for(</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j=0;j&lt;</a:t>
            </a:r>
            <a:r>
              <a:rPr kumimoji="1" lang="en-US" altLang="zh-CN" sz="2400" b="1" dirty="0" err="1">
                <a:latin typeface="华文楷体" panose="02010600040101010101" pitchFamily="2" charset="-122"/>
                <a:ea typeface="华文楷体" panose="02010600040101010101" pitchFamily="2" charset="-122"/>
              </a:rPr>
              <a:t>n;j</a:t>
            </a:r>
            <a:r>
              <a:rPr kumimoji="1" lang="en-US" altLang="zh-CN" sz="2400" b="1" dirty="0">
                <a:latin typeface="华文楷体" panose="02010600040101010101" pitchFamily="2" charset="-122"/>
                <a:ea typeface="华文楷体" panose="02010600040101010101" pitchFamily="2" charset="-122"/>
              </a:rPr>
              <a:t>++)</a:t>
            </a:r>
          </a:p>
          <a:p>
            <a:pPr>
              <a:lnSpc>
                <a:spcPct val="13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 c[</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][j]=0; </a:t>
            </a:r>
          </a:p>
          <a:p>
            <a:pPr>
              <a:lnSpc>
                <a:spcPct val="130000"/>
              </a:lnSpc>
              <a:spcBef>
                <a:spcPct val="0"/>
              </a:spcBef>
              <a:buFontTx/>
              <a:buNone/>
            </a:pPr>
            <a:r>
              <a:rPr kumimoji="1" lang="en-US" altLang="zh-CN" sz="2400" b="1" dirty="0">
                <a:latin typeface="华文楷体" panose="02010600040101010101" pitchFamily="2" charset="-122"/>
                <a:ea typeface="华文楷体" panose="02010600040101010101" pitchFamily="2" charset="-122"/>
              </a:rPr>
              <a:t>        for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k=0;k&lt;</a:t>
            </a:r>
            <a:r>
              <a:rPr kumimoji="1" lang="en-US" altLang="zh-CN" sz="2400" b="1" dirty="0" err="1">
                <a:latin typeface="华文楷体" panose="02010600040101010101" pitchFamily="2" charset="-122"/>
                <a:ea typeface="华文楷体" panose="02010600040101010101" pitchFamily="2" charset="-122"/>
              </a:rPr>
              <a:t>n;k</a:t>
            </a:r>
            <a:r>
              <a:rPr kumimoji="1" lang="en-US" altLang="zh-CN" sz="2400" b="1" dirty="0">
                <a:latin typeface="华文楷体" panose="02010600040101010101" pitchFamily="2" charset="-122"/>
                <a:ea typeface="华文楷体" panose="02010600040101010101" pitchFamily="2" charset="-122"/>
              </a:rPr>
              <a:t>++)</a:t>
            </a:r>
          </a:p>
          <a:p>
            <a:pPr>
              <a:lnSpc>
                <a:spcPct val="130000"/>
              </a:lnSpc>
              <a:spcBef>
                <a:spcPct val="0"/>
              </a:spcBef>
            </a:pPr>
            <a:r>
              <a:rPr kumimoji="1" lang="en-US" altLang="zh-CN" sz="2400" b="1" dirty="0">
                <a:latin typeface="华文楷体" panose="02010600040101010101" pitchFamily="2" charset="-122"/>
                <a:ea typeface="华文楷体" panose="02010600040101010101" pitchFamily="2" charset="-122"/>
              </a:rPr>
              <a:t>            c[</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][j]+=a[</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][k]*b[k][j]; }</a:t>
            </a:r>
          </a:p>
          <a:p>
            <a:pPr>
              <a:lnSpc>
                <a:spcPct val="130000"/>
              </a:lnSpc>
              <a:spcBef>
                <a:spcPct val="0"/>
              </a:spcBef>
            </a:pPr>
            <a:r>
              <a:rPr kumimoji="1" lang="en-US" altLang="zh-CN" sz="2400" b="1" dirty="0">
                <a:latin typeface="华文楷体" panose="02010600040101010101" pitchFamily="2" charset="-122"/>
                <a:ea typeface="华文楷体" panose="02010600040101010101" pitchFamily="2" charset="-122"/>
              </a:rPr>
              <a:t>} </a:t>
            </a:r>
          </a:p>
        </p:txBody>
      </p:sp>
      <p:grpSp>
        <p:nvGrpSpPr>
          <p:cNvPr id="3" name="组合 2"/>
          <p:cNvGrpSpPr/>
          <p:nvPr/>
        </p:nvGrpSpPr>
        <p:grpSpPr>
          <a:xfrm>
            <a:off x="5254928" y="4946186"/>
            <a:ext cx="2372771" cy="461665"/>
            <a:chOff x="5937911" y="5155451"/>
            <a:chExt cx="2372771" cy="461665"/>
          </a:xfrm>
        </p:grpSpPr>
        <p:sp>
          <p:nvSpPr>
            <p:cNvPr id="53" name="文本框 52"/>
            <p:cNvSpPr txBox="1"/>
            <p:nvPr/>
          </p:nvSpPr>
          <p:spPr>
            <a:xfrm>
              <a:off x="6721785" y="5155451"/>
              <a:ext cx="1588897"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T(n)=O(n</a:t>
              </a:r>
              <a:r>
                <a:rPr lang="en-US" altLang="zh-CN" sz="2400" b="1" baseline="30000" dirty="0">
                  <a:latin typeface="华文楷体" panose="02010600040101010101" pitchFamily="2" charset="-122"/>
                  <a:ea typeface="华文楷体" panose="02010600040101010101" pitchFamily="2" charset="-122"/>
                </a:rPr>
                <a:t>3</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cxnSp>
          <p:nvCxnSpPr>
            <p:cNvPr id="54" name="直接箭头连接符 53"/>
            <p:cNvCxnSpPr/>
            <p:nvPr/>
          </p:nvCxnSpPr>
          <p:spPr>
            <a:xfrm flipH="1">
              <a:off x="5937911" y="5386284"/>
              <a:ext cx="783874" cy="0"/>
            </a:xfrm>
            <a:prstGeom prst="straightConnector1">
              <a:avLst/>
            </a:prstGeom>
            <a:ln w="34925">
              <a:solidFill>
                <a:srgbClr val="FFFF00"/>
              </a:solidFill>
              <a:tailEnd type="triangle"/>
            </a:ln>
          </p:spPr>
          <p:style>
            <a:lnRef idx="1">
              <a:schemeClr val="dk1"/>
            </a:lnRef>
            <a:fillRef idx="0">
              <a:schemeClr val="dk1"/>
            </a:fillRef>
            <a:effectRef idx="0">
              <a:schemeClr val="dk1"/>
            </a:effectRef>
            <a:fontRef idx="minor">
              <a:schemeClr val="tx1"/>
            </a:fontRef>
          </p:style>
        </p:cxnSp>
      </p:grpSp>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算法的渐近时间复杂度</a:t>
            </a:r>
          </a:p>
        </p:txBody>
      </p:sp>
    </p:spTree>
    <p:extLst>
      <p:ext uri="{BB962C8B-B14F-4D97-AF65-F5344CB8AC3E}">
        <p14:creationId xmlns:p14="http://schemas.microsoft.com/office/powerpoint/2010/main" val="122807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最好、最坏和平均时间复杂度</a:t>
            </a:r>
          </a:p>
        </p:txBody>
      </p:sp>
      <p:sp>
        <p:nvSpPr>
          <p:cNvPr id="3" name="内容占位符 2"/>
          <p:cNvSpPr>
            <a:spLocks noGrp="1"/>
          </p:cNvSpPr>
          <p:nvPr>
            <p:ph idx="1"/>
          </p:nvPr>
        </p:nvSpPr>
        <p:spPr>
          <a:xfrm>
            <a:off x="298338" y="2014194"/>
            <a:ext cx="8769235" cy="3318936"/>
          </a:xfrm>
        </p:spPr>
        <p:txBody>
          <a:bodyPr>
            <a:normAutofit/>
          </a:bodyPr>
          <a:lstStyle/>
          <a:p>
            <a:r>
              <a:rPr kumimoji="1" lang="zh-CN" altLang="en-US" sz="2800" dirty="0">
                <a:solidFill>
                  <a:schemeClr val="tx1"/>
                </a:solidFill>
                <a:latin typeface="华文楷体" panose="02010600040101010101" pitchFamily="2" charset="-122"/>
                <a:ea typeface="华文楷体" panose="02010600040101010101" pitchFamily="2" charset="-122"/>
              </a:rPr>
              <a:t>问题实例的规模相同，算法所需时间开销与输入的数据相关</a:t>
            </a:r>
            <a:endParaRPr kumimoji="1" lang="en-US" altLang="zh-CN" sz="2800" dirty="0">
              <a:solidFill>
                <a:schemeClr val="tx1"/>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最好情况：仅在发生概率较大情况下分析</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最坏情况：实时系统</a:t>
            </a:r>
            <a:endParaRPr lang="en-US" altLang="zh-CN"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平均情况：已知输入数据的分布概率，通常假设平均分布</a:t>
            </a:r>
          </a:p>
          <a:p>
            <a:endParaRPr lang="en-US" altLang="zh-CN" sz="2800" dirty="0">
              <a:solidFill>
                <a:schemeClr val="tx1"/>
              </a:solidFill>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24325176"/>
              </p:ext>
            </p:extLst>
          </p:nvPr>
        </p:nvGraphicFramePr>
        <p:xfrm>
          <a:off x="609437" y="5246819"/>
          <a:ext cx="3968385" cy="518160"/>
        </p:xfrm>
        <a:graphic>
          <a:graphicData uri="http://schemas.openxmlformats.org/drawingml/2006/table">
            <a:tbl>
              <a:tblPr firstRow="1" bandRow="1">
                <a:tableStyleId>{5940675A-B579-460E-94D1-54222C63F5DA}</a:tableStyleId>
              </a:tblPr>
              <a:tblGrid>
                <a:gridCol w="793677">
                  <a:extLst>
                    <a:ext uri="{9D8B030D-6E8A-4147-A177-3AD203B41FA5}">
                      <a16:colId xmlns:a16="http://schemas.microsoft.com/office/drawing/2014/main" val="20000"/>
                    </a:ext>
                  </a:extLst>
                </a:gridCol>
                <a:gridCol w="793677">
                  <a:extLst>
                    <a:ext uri="{9D8B030D-6E8A-4147-A177-3AD203B41FA5}">
                      <a16:colId xmlns:a16="http://schemas.microsoft.com/office/drawing/2014/main" val="20001"/>
                    </a:ext>
                  </a:extLst>
                </a:gridCol>
                <a:gridCol w="793677">
                  <a:extLst>
                    <a:ext uri="{9D8B030D-6E8A-4147-A177-3AD203B41FA5}">
                      <a16:colId xmlns:a16="http://schemas.microsoft.com/office/drawing/2014/main" val="20002"/>
                    </a:ext>
                  </a:extLst>
                </a:gridCol>
                <a:gridCol w="793677">
                  <a:extLst>
                    <a:ext uri="{9D8B030D-6E8A-4147-A177-3AD203B41FA5}">
                      <a16:colId xmlns:a16="http://schemas.microsoft.com/office/drawing/2014/main" val="20003"/>
                    </a:ext>
                  </a:extLst>
                </a:gridCol>
                <a:gridCol w="793677">
                  <a:extLst>
                    <a:ext uri="{9D8B030D-6E8A-4147-A177-3AD203B41FA5}">
                      <a16:colId xmlns:a16="http://schemas.microsoft.com/office/drawing/2014/main" val="20004"/>
                    </a:ext>
                  </a:extLst>
                </a:gridCol>
              </a:tblGrid>
              <a:tr h="370840">
                <a:tc>
                  <a:txBody>
                    <a:bodyPr/>
                    <a:lstStyle/>
                    <a:p>
                      <a:pPr algn="ctr"/>
                      <a:r>
                        <a:rPr lang="en-US" altLang="zh-CN" sz="2800" dirty="0">
                          <a:solidFill>
                            <a:schemeClr val="tx1"/>
                          </a:solidFill>
                          <a:latin typeface="华文楷体" panose="02010600040101010101" pitchFamily="2" charset="-122"/>
                          <a:ea typeface="华文楷体" panose="02010600040101010101" pitchFamily="2" charset="-122"/>
                        </a:rPr>
                        <a:t>a</a:t>
                      </a:r>
                      <a:r>
                        <a:rPr lang="en-US" altLang="zh-CN" sz="2800" baseline="-25000" dirty="0">
                          <a:solidFill>
                            <a:schemeClr val="tx1"/>
                          </a:solidFill>
                          <a:latin typeface="华文楷体" panose="02010600040101010101" pitchFamily="2" charset="-122"/>
                          <a:ea typeface="华文楷体" panose="02010600040101010101" pitchFamily="2" charset="-122"/>
                        </a:rPr>
                        <a:t>0</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华文楷体" panose="02010600040101010101" pitchFamily="2" charset="-122"/>
                          <a:ea typeface="华文楷体" panose="02010600040101010101" pitchFamily="2" charset="-122"/>
                        </a:rPr>
                        <a:t>a</a:t>
                      </a:r>
                      <a:r>
                        <a:rPr lang="en-US" altLang="zh-CN" sz="2800" baseline="-25000" dirty="0">
                          <a:solidFill>
                            <a:schemeClr val="tx1"/>
                          </a:solidFill>
                          <a:latin typeface="华文楷体" panose="02010600040101010101" pitchFamily="2" charset="-122"/>
                          <a:ea typeface="华文楷体" panose="02010600040101010101" pitchFamily="2" charset="-122"/>
                        </a:rPr>
                        <a:t>1</a:t>
                      </a:r>
                      <a:endParaRPr lang="zh-CN" altLang="en-US" sz="2800" dirty="0">
                        <a:solidFill>
                          <a:schemeClr val="tx1"/>
                        </a:solidFill>
                        <a:latin typeface="华文楷体" panose="02010600040101010101" pitchFamily="2" charset="-122"/>
                        <a:ea typeface="华文楷体" panose="02010600040101010101" pitchFamily="2" charset="-122"/>
                      </a:endParaRPr>
                    </a:p>
                  </a:txBody>
                  <a:tcPr anchor="ctr"/>
                </a:tc>
                <a:tc>
                  <a:txBody>
                    <a:bodyPr/>
                    <a:lstStyle/>
                    <a:p>
                      <a:pPr algn="ctr"/>
                      <a:r>
                        <a:rPr lang="en-US" altLang="zh-CN" sz="2800" dirty="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华文楷体" panose="02010600040101010101" pitchFamily="2" charset="-122"/>
                          <a:ea typeface="华文楷体" panose="02010600040101010101" pitchFamily="2" charset="-122"/>
                        </a:rPr>
                        <a:t>a</a:t>
                      </a:r>
                      <a:r>
                        <a:rPr lang="en-US" altLang="zh-CN" sz="2800" baseline="-25000" dirty="0">
                          <a:solidFill>
                            <a:schemeClr val="tx1"/>
                          </a:solidFill>
                          <a:latin typeface="华文楷体" panose="02010600040101010101" pitchFamily="2" charset="-122"/>
                          <a:ea typeface="华文楷体" panose="02010600040101010101" pitchFamily="2" charset="-122"/>
                        </a:rPr>
                        <a:t>n-2</a:t>
                      </a:r>
                      <a:endParaRPr lang="zh-CN" altLang="en-US" sz="2800" dirty="0">
                        <a:solidFill>
                          <a:schemeClr val="tx1"/>
                        </a:solidFill>
                        <a:latin typeface="华文楷体" panose="02010600040101010101" pitchFamily="2" charset="-122"/>
                        <a:ea typeface="华文楷体" panose="02010600040101010101" pitchFamily="2" charset="-122"/>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华文楷体" panose="02010600040101010101" pitchFamily="2" charset="-122"/>
                          <a:ea typeface="华文楷体" panose="02010600040101010101" pitchFamily="2" charset="-122"/>
                        </a:rPr>
                        <a:t>a</a:t>
                      </a:r>
                      <a:r>
                        <a:rPr lang="en-US" altLang="zh-CN" sz="2800" baseline="-25000" dirty="0">
                          <a:solidFill>
                            <a:schemeClr val="tx1"/>
                          </a:solidFill>
                          <a:latin typeface="华文楷体" panose="02010600040101010101" pitchFamily="2" charset="-122"/>
                          <a:ea typeface="华文楷体" panose="02010600040101010101" pitchFamily="2" charset="-122"/>
                        </a:rPr>
                        <a:t>n-1</a:t>
                      </a:r>
                      <a:endParaRPr lang="zh-CN" altLang="en-US" sz="2800" dirty="0">
                        <a:solidFill>
                          <a:schemeClr val="tx1"/>
                        </a:solidFill>
                        <a:latin typeface="华文楷体" panose="02010600040101010101" pitchFamily="2" charset="-122"/>
                        <a:ea typeface="华文楷体" panose="02010600040101010101" pitchFamily="2" charset="-122"/>
                      </a:endParaRPr>
                    </a:p>
                  </a:txBody>
                  <a:tcPr anchor="ctr"/>
                </a:tc>
                <a:extLst>
                  <a:ext uri="{0D108BD9-81ED-4DB2-BD59-A6C34878D82A}">
                    <a16:rowId xmlns:a16="http://schemas.microsoft.com/office/drawing/2014/main" val="10000"/>
                  </a:ext>
                </a:extLst>
              </a:tr>
            </a:tbl>
          </a:graphicData>
        </a:graphic>
      </p:graphicFrame>
      <p:sp>
        <p:nvSpPr>
          <p:cNvPr id="6" name="文本框 5"/>
          <p:cNvSpPr txBox="1"/>
          <p:nvPr/>
        </p:nvSpPr>
        <p:spPr>
          <a:xfrm>
            <a:off x="4888920" y="4717474"/>
            <a:ext cx="3261017" cy="1200329"/>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最好情况：</a:t>
            </a:r>
            <a:r>
              <a:rPr lang="en-US" altLang="zh-CN" sz="2400" dirty="0">
                <a:latin typeface="华文楷体" panose="02010600040101010101" pitchFamily="2" charset="-122"/>
                <a:ea typeface="华文楷体" panose="02010600040101010101" pitchFamily="2" charset="-122"/>
              </a:rPr>
              <a:t>1</a:t>
            </a:r>
          </a:p>
          <a:p>
            <a:r>
              <a:rPr lang="zh-CN" altLang="en-US" sz="2400" dirty="0">
                <a:latin typeface="华文楷体" panose="02010600040101010101" pitchFamily="2" charset="-122"/>
                <a:ea typeface="华文楷体" panose="02010600040101010101" pitchFamily="2" charset="-122"/>
              </a:rPr>
              <a:t>最坏情况：</a:t>
            </a:r>
            <a:r>
              <a:rPr lang="en-US" altLang="zh-CN" sz="2400" dirty="0">
                <a:latin typeface="华文楷体" panose="02010600040101010101" pitchFamily="2" charset="-122"/>
                <a:ea typeface="华文楷体" panose="02010600040101010101" pitchFamily="2" charset="-122"/>
              </a:rPr>
              <a:t>n</a:t>
            </a:r>
          </a:p>
          <a:p>
            <a:r>
              <a:rPr lang="zh-CN" altLang="en-US" sz="2400" dirty="0">
                <a:latin typeface="华文楷体" panose="02010600040101010101" pitchFamily="2" charset="-122"/>
                <a:ea typeface="华文楷体" panose="02010600040101010101" pitchFamily="2" charset="-122"/>
              </a:rPr>
              <a:t>平均情况</a:t>
            </a:r>
            <a:r>
              <a:rPr lang="zh-CN" altLang="en-US" sz="2400"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400" dirty="0">
                <a:latin typeface="华文楷体" panose="02010600040101010101" pitchFamily="2" charset="-122"/>
                <a:ea typeface="华文楷体" panose="02010600040101010101" pitchFamily="2" charset="-122"/>
                <a:sym typeface="Wingdings" panose="05000000000000000000" pitchFamily="2" charset="2"/>
              </a:rPr>
              <a:t>n/2</a:t>
            </a:r>
            <a:endParaRPr lang="zh-CN" altLang="en-US" sz="2400" dirty="0">
              <a:latin typeface="华文楷体" panose="02010600040101010101" pitchFamily="2" charset="-122"/>
              <a:ea typeface="华文楷体" panose="02010600040101010101" pitchFamily="2" charset="-122"/>
            </a:endParaRPr>
          </a:p>
        </p:txBody>
      </p:sp>
      <p:sp>
        <p:nvSpPr>
          <p:cNvPr id="5" name="文本框 4"/>
          <p:cNvSpPr txBox="1"/>
          <p:nvPr/>
        </p:nvSpPr>
        <p:spPr>
          <a:xfrm>
            <a:off x="1928612" y="4681079"/>
            <a:ext cx="1153391" cy="400110"/>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Search(x)</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4744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算法的空间复杂度</a:t>
            </a:r>
          </a:p>
        </p:txBody>
      </p:sp>
      <p:sp>
        <p:nvSpPr>
          <p:cNvPr id="3" name="内容占位符 2"/>
          <p:cNvSpPr>
            <a:spLocks noGrp="1"/>
          </p:cNvSpPr>
          <p:nvPr>
            <p:ph idx="1"/>
          </p:nvPr>
        </p:nvSpPr>
        <p:spPr>
          <a:xfrm>
            <a:off x="262720" y="2288526"/>
            <a:ext cx="5446593" cy="3318936"/>
          </a:xfrm>
        </p:spPr>
        <p:txBody>
          <a:bodyPr>
            <a:noAutofit/>
          </a:bodyPr>
          <a:lstStyle/>
          <a:p>
            <a:pPr algn="just">
              <a:spcBef>
                <a:spcPct val="0"/>
              </a:spcBef>
            </a:pPr>
            <a:r>
              <a:rPr kumimoji="1" lang="zh-CN" altLang="en-US" sz="2800" dirty="0">
                <a:solidFill>
                  <a:schemeClr val="tx1"/>
                </a:solidFill>
                <a:latin typeface="华文楷体" panose="02010600040101010101" pitchFamily="2" charset="-122"/>
                <a:ea typeface="华文楷体" panose="02010600040101010101" pitchFamily="2" charset="-122"/>
              </a:rPr>
              <a:t>固定部分：</a:t>
            </a:r>
          </a:p>
          <a:p>
            <a:pPr lvl="1" algn="just">
              <a:spcBef>
                <a:spcPct val="0"/>
              </a:spcBef>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与问题规模无关，主要包括程序代码、常量、简单变量、定长成分的结构变量所占的空间</a:t>
            </a:r>
          </a:p>
          <a:p>
            <a:pPr algn="just">
              <a:spcBef>
                <a:spcPct val="0"/>
              </a:spcBef>
            </a:pPr>
            <a:r>
              <a:rPr kumimoji="1" lang="zh-CN" altLang="en-US" sz="2800" dirty="0">
                <a:solidFill>
                  <a:schemeClr val="tx1"/>
                </a:solidFill>
                <a:latin typeface="华文楷体" panose="02010600040101010101" pitchFamily="2" charset="-122"/>
                <a:ea typeface="华文楷体" panose="02010600040101010101" pitchFamily="2" charset="-122"/>
              </a:rPr>
              <a:t>可变部分</a:t>
            </a:r>
            <a:r>
              <a:rPr kumimoji="1" lang="en-US" altLang="zh-CN" sz="2800" dirty="0">
                <a:solidFill>
                  <a:schemeClr val="tx1"/>
                </a:solidFill>
                <a:latin typeface="华文楷体" panose="02010600040101010101" pitchFamily="2" charset="-122"/>
                <a:ea typeface="华文楷体" panose="02010600040101010101" pitchFamily="2" charset="-122"/>
              </a:rPr>
              <a:t>—</a:t>
            </a:r>
            <a:r>
              <a:rPr kumimoji="1" lang="zh-CN" altLang="en-US" sz="2800" dirty="0">
                <a:solidFill>
                  <a:schemeClr val="tx1"/>
                </a:solidFill>
                <a:latin typeface="华文楷体" panose="02010600040101010101" pitchFamily="2" charset="-122"/>
                <a:ea typeface="华文楷体" panose="02010600040101010101" pitchFamily="2" charset="-122"/>
              </a:rPr>
              <a:t>空间复杂度 </a:t>
            </a:r>
            <a:r>
              <a:rPr kumimoji="1" lang="en-US" altLang="zh-CN" sz="2800" dirty="0">
                <a:solidFill>
                  <a:schemeClr val="tx1"/>
                </a:solidFill>
                <a:latin typeface="华文楷体" panose="02010600040101010101" pitchFamily="2" charset="-122"/>
                <a:ea typeface="华文楷体" panose="02010600040101010101" pitchFamily="2" charset="-122"/>
              </a:rPr>
              <a:t>S(n)</a:t>
            </a:r>
            <a:endParaRPr kumimoji="1" lang="zh-CN" altLang="en-US" sz="2800" dirty="0">
              <a:solidFill>
                <a:schemeClr val="tx1"/>
              </a:solidFill>
              <a:latin typeface="华文楷体" panose="02010600040101010101" pitchFamily="2" charset="-122"/>
              <a:ea typeface="华文楷体" panose="02010600040101010101" pitchFamily="2" charset="-122"/>
            </a:endParaRPr>
          </a:p>
          <a:p>
            <a:pPr lvl="1" algn="just">
              <a:spcBef>
                <a:spcPct val="0"/>
              </a:spcBef>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这部分空间大小与算法在某次执行中处理的特定数据的大小和规模有关</a:t>
            </a:r>
            <a:endParaRPr kumimoji="1" lang="en-US" altLang="zh-CN" sz="2400" dirty="0">
              <a:solidFill>
                <a:schemeClr val="tx1"/>
              </a:solidFill>
              <a:latin typeface="华文楷体" panose="02010600040101010101" pitchFamily="2" charset="-122"/>
              <a:ea typeface="华文楷体" panose="02010600040101010101" pitchFamily="2" charset="-122"/>
            </a:endParaRPr>
          </a:p>
          <a:p>
            <a:pPr lvl="1" algn="just">
              <a:spcBef>
                <a:spcPct val="0"/>
              </a:spcBef>
              <a:buFont typeface="Wingdings" panose="05000000000000000000" pitchFamily="2" charset="2"/>
              <a:buChar char="Ø"/>
            </a:pPr>
            <a:r>
              <a:rPr kumimoji="1" lang="zh-CN" altLang="en-US" sz="2400" dirty="0">
                <a:solidFill>
                  <a:schemeClr val="tx1"/>
                </a:solidFill>
                <a:latin typeface="华文楷体" panose="02010600040101010101" pitchFamily="2" charset="-122"/>
                <a:ea typeface="华文楷体" panose="02010600040101010101" pitchFamily="2" charset="-122"/>
              </a:rPr>
              <a:t>一般按最坏情况分析</a:t>
            </a:r>
          </a:p>
        </p:txBody>
      </p:sp>
      <p:sp>
        <p:nvSpPr>
          <p:cNvPr id="36" name="文本框 35"/>
          <p:cNvSpPr txBox="1"/>
          <p:nvPr/>
        </p:nvSpPr>
        <p:spPr>
          <a:xfrm>
            <a:off x="5852329" y="2434103"/>
            <a:ext cx="3090056" cy="378565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sz="2400" b="1" dirty="0">
                <a:latin typeface="华文楷体" panose="02010600040101010101" pitchFamily="2" charset="-122"/>
                <a:ea typeface="华文楷体" panose="02010600040101010101" pitchFamily="2" charset="-122"/>
              </a:rPr>
              <a:t>for(</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=0;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&lt;n;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p>
          <a:p>
            <a:r>
              <a:rPr lang="en-US" altLang="zh-CN" sz="2400" b="1" dirty="0">
                <a:latin typeface="华文楷体" panose="02010600040101010101" pitchFamily="2" charset="-122"/>
                <a:ea typeface="华文楷体" panose="02010600040101010101" pitchFamily="2" charset="-122"/>
              </a:rPr>
              <a:t>  for(j=i+1; j&lt;n; j++)</a:t>
            </a:r>
          </a:p>
          <a:p>
            <a:r>
              <a:rPr lang="en-US" altLang="zh-CN" sz="2400" b="1" dirty="0">
                <a:latin typeface="华文楷体" panose="02010600040101010101" pitchFamily="2" charset="-122"/>
                <a:ea typeface="华文楷体" panose="02010600040101010101" pitchFamily="2" charset="-122"/>
              </a:rPr>
              <a:t> {</a:t>
            </a:r>
          </a:p>
          <a:p>
            <a:r>
              <a:rPr lang="en-US" altLang="zh-CN" sz="2400" b="1" dirty="0">
                <a:latin typeface="华文楷体" panose="02010600040101010101" pitchFamily="2" charset="-122"/>
                <a:ea typeface="华文楷体" panose="02010600040101010101" pitchFamily="2" charset="-122"/>
              </a:rPr>
              <a:t>       if(a[</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]&gt;a[j])</a:t>
            </a:r>
          </a:p>
          <a:p>
            <a:r>
              <a:rPr lang="en-US" altLang="zh-CN" sz="2400" b="1" dirty="0">
                <a:latin typeface="华文楷体" panose="02010600040101010101" pitchFamily="2" charset="-122"/>
                <a:ea typeface="华文楷体" panose="02010600040101010101" pitchFamily="2" charset="-122"/>
              </a:rPr>
              <a:t>       {</a:t>
            </a:r>
          </a:p>
          <a:p>
            <a:r>
              <a:rPr lang="en-US" altLang="zh-CN" sz="2400" b="1" dirty="0">
                <a:latin typeface="华文楷体" panose="02010600040101010101" pitchFamily="2" charset="-122"/>
                <a:ea typeface="华文楷体" panose="02010600040101010101" pitchFamily="2" charset="-122"/>
              </a:rPr>
              <a:t>           x = a[</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p>
          <a:p>
            <a:r>
              <a:rPr lang="en-US" altLang="zh-CN" sz="2400" b="1" dirty="0">
                <a:latin typeface="华文楷体" panose="02010600040101010101" pitchFamily="2" charset="-122"/>
                <a:ea typeface="华文楷体" panose="02010600040101010101" pitchFamily="2" charset="-122"/>
              </a:rPr>
              <a:t>           a[</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 a[j];</a:t>
            </a:r>
          </a:p>
          <a:p>
            <a:r>
              <a:rPr lang="en-US" altLang="zh-CN" sz="2400" b="1" dirty="0">
                <a:latin typeface="华文楷体" panose="02010600040101010101" pitchFamily="2" charset="-122"/>
                <a:ea typeface="华文楷体" panose="02010600040101010101" pitchFamily="2" charset="-122"/>
              </a:rPr>
              <a:t>           a[j] = x;</a:t>
            </a:r>
          </a:p>
          <a:p>
            <a:r>
              <a:rPr lang="en-US" altLang="zh-CN" sz="2400" b="1" dirty="0">
                <a:latin typeface="华文楷体" panose="02010600040101010101" pitchFamily="2" charset="-122"/>
                <a:ea typeface="华文楷体" panose="02010600040101010101" pitchFamily="2" charset="-122"/>
              </a:rPr>
              <a:t>       }</a:t>
            </a:r>
          </a:p>
          <a:p>
            <a:r>
              <a:rPr lang="en-US" altLang="zh-CN"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45883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latin typeface="隶书" panose="02010509060101010101" pitchFamily="49" charset="-122"/>
                <a:ea typeface="隶书" panose="02010509060101010101" pitchFamily="49" charset="-122"/>
              </a:rPr>
              <a:t>作业</a:t>
            </a:r>
          </a:p>
        </p:txBody>
      </p:sp>
      <p:sp>
        <p:nvSpPr>
          <p:cNvPr id="3" name="内容占位符 2"/>
          <p:cNvSpPr>
            <a:spLocks noGrp="1"/>
          </p:cNvSpPr>
          <p:nvPr>
            <p:ph idx="1"/>
          </p:nvPr>
        </p:nvSpPr>
        <p:spPr/>
        <p:txBody>
          <a:bodyPr>
            <a:normAutofit/>
          </a:bodyPr>
          <a:lstStyle/>
          <a:p>
            <a:r>
              <a:rPr lang="zh-CN" altLang="en-US" sz="2800" dirty="0">
                <a:latin typeface="华文楷体" panose="02010600040101010101" pitchFamily="2" charset="-122"/>
                <a:ea typeface="华文楷体" panose="02010600040101010101" pitchFamily="2" charset="-122"/>
              </a:rPr>
              <a:t>扩展题 </a:t>
            </a:r>
            <a:r>
              <a:rPr lang="en-US" altLang="zh-CN" sz="2800" dirty="0">
                <a:latin typeface="华文楷体" panose="02010600040101010101" pitchFamily="2" charset="-122"/>
                <a:ea typeface="华文楷体" panose="02010600040101010101" pitchFamily="2" charset="-122"/>
              </a:rPr>
              <a:t>8 </a:t>
            </a:r>
            <a:r>
              <a:rPr lang="zh-CN" altLang="en-US" sz="2800"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只需确定划线语句的执行次数并计算渐进时间复杂度）</a:t>
            </a:r>
            <a:endParaRPr lang="en-US" altLang="zh-CN" sz="2800" b="1" dirty="0">
              <a:latin typeface="华文楷体" panose="02010600040101010101" pitchFamily="2" charset="-122"/>
              <a:ea typeface="华文楷体" panose="02010600040101010101" pitchFamily="2" charset="-122"/>
            </a:endParaRPr>
          </a:p>
          <a:p>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作业上交时间：</a:t>
            </a:r>
            <a:r>
              <a:rPr lang="en-US" altLang="zh-CN" sz="2800" b="1" dirty="0">
                <a:latin typeface="华文楷体" panose="02010600040101010101" pitchFamily="2" charset="-122"/>
                <a:ea typeface="华文楷体" panose="02010600040101010101" pitchFamily="2" charset="-122"/>
              </a:rPr>
              <a:t>9</a:t>
            </a:r>
            <a:r>
              <a:rPr lang="zh-CN" altLang="en-US" sz="2800" b="1" dirty="0">
                <a:latin typeface="华文楷体" panose="02010600040101010101" pitchFamily="2" charset="-122"/>
                <a:ea typeface="华文楷体" panose="02010600040101010101" pitchFamily="2" charset="-122"/>
              </a:rPr>
              <a:t>月</a:t>
            </a:r>
            <a:r>
              <a:rPr lang="en-US" altLang="zh-CN" sz="2800" b="1" dirty="0">
                <a:latin typeface="华文楷体" panose="02010600040101010101" pitchFamily="2" charset="-122"/>
                <a:ea typeface="华文楷体" panose="02010600040101010101" pitchFamily="2" charset="-122"/>
              </a:rPr>
              <a:t>19</a:t>
            </a:r>
            <a:r>
              <a:rPr lang="zh-CN" altLang="en-US" sz="2800" b="1" dirty="0">
                <a:latin typeface="华文楷体" panose="02010600040101010101" pitchFamily="2" charset="-122"/>
                <a:ea typeface="华文楷体" panose="02010600040101010101" pitchFamily="2" charset="-122"/>
              </a:rPr>
              <a:t>日</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1218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数据结构的基本概念</a:t>
            </a:r>
          </a:p>
        </p:txBody>
      </p:sp>
      <p:sp>
        <p:nvSpPr>
          <p:cNvPr id="3" name="内容占位符 2"/>
          <p:cNvSpPr>
            <a:spLocks noGrp="1"/>
          </p:cNvSpPr>
          <p:nvPr>
            <p:ph idx="1"/>
          </p:nvPr>
        </p:nvSpPr>
        <p:spPr/>
        <p:txBody>
          <a:bodyPr>
            <a:normAutofit/>
          </a:bodyPr>
          <a:lstStyle/>
          <a:p>
            <a:r>
              <a:rPr lang="zh-CN" altLang="en-US" sz="2400" dirty="0">
                <a:latin typeface="华文楷体" panose="02010600040101010101" pitchFamily="2" charset="-122"/>
                <a:ea typeface="华文楷体" panose="02010600040101010101" pitchFamily="2" charset="-122"/>
              </a:rPr>
              <a:t>数据（</a:t>
            </a:r>
            <a:r>
              <a:rPr lang="en-US" altLang="zh-CN" sz="2400" dirty="0">
                <a:latin typeface="华文楷体" panose="02010600040101010101" pitchFamily="2" charset="-122"/>
                <a:ea typeface="华文楷体" panose="02010600040101010101" pitchFamily="2" charset="-122"/>
              </a:rPr>
              <a:t>Data</a:t>
            </a:r>
            <a:r>
              <a:rPr lang="zh-CN" altLang="en-US" sz="2400" dirty="0">
                <a:latin typeface="华文楷体" panose="02010600040101010101" pitchFamily="2" charset="-122"/>
                <a:ea typeface="华文楷体" panose="02010600040101010101" pitchFamily="2" charset="-122"/>
              </a:rPr>
              <a:t>）：计算机加工的对象，是数据元素的集合</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数据元素（</a:t>
            </a:r>
            <a:r>
              <a:rPr lang="en-US" altLang="zh-CN" sz="2400" dirty="0">
                <a:latin typeface="华文楷体" panose="02010600040101010101" pitchFamily="2" charset="-122"/>
                <a:ea typeface="华文楷体" panose="02010600040101010101" pitchFamily="2" charset="-122"/>
              </a:rPr>
              <a:t>Data Element</a:t>
            </a:r>
            <a:r>
              <a:rPr lang="zh-CN" altLang="en-US" sz="2400" dirty="0">
                <a:latin typeface="华文楷体" panose="02010600040101010101" pitchFamily="2" charset="-122"/>
                <a:ea typeface="华文楷体" panose="02010600040101010101" pitchFamily="2" charset="-122"/>
              </a:rPr>
              <a:t>）：数据的基本单位，在计算机程序中通常作为一个整体进行考虑和处理</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数据项（</a:t>
            </a:r>
            <a:r>
              <a:rPr lang="en-US" altLang="zh-CN" sz="2400" dirty="0">
                <a:latin typeface="华文楷体" panose="02010600040101010101" pitchFamily="2" charset="-122"/>
                <a:ea typeface="华文楷体" panose="02010600040101010101" pitchFamily="2" charset="-122"/>
              </a:rPr>
              <a:t>Data Item</a:t>
            </a:r>
            <a:r>
              <a:rPr lang="zh-CN" altLang="en-US" sz="2400" dirty="0">
                <a:latin typeface="华文楷体" panose="02010600040101010101" pitchFamily="2" charset="-122"/>
                <a:ea typeface="华文楷体" panose="02010600040101010101" pitchFamily="2" charset="-122"/>
              </a:rPr>
              <a:t>）：不可再分割</a:t>
            </a:r>
            <a:endParaRPr lang="en-US" altLang="zh-CN" sz="2400" dirty="0">
              <a:latin typeface="华文楷体" panose="02010600040101010101" pitchFamily="2" charset="-122"/>
              <a:ea typeface="华文楷体" panose="02010600040101010101" pitchFamily="2"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3238150090"/>
              </p:ext>
            </p:extLst>
          </p:nvPr>
        </p:nvGraphicFramePr>
        <p:xfrm>
          <a:off x="2114543" y="4000841"/>
          <a:ext cx="5200656" cy="2123124"/>
        </p:xfrm>
        <a:graphic>
          <a:graphicData uri="http://schemas.openxmlformats.org/drawingml/2006/table">
            <a:tbl>
              <a:tblPr firstRow="1" bandRow="1">
                <a:tableStyleId>{5C22544A-7EE6-4342-B048-85BDC9FD1C3A}</a:tableStyleId>
              </a:tblPr>
              <a:tblGrid>
                <a:gridCol w="1733552">
                  <a:extLst>
                    <a:ext uri="{9D8B030D-6E8A-4147-A177-3AD203B41FA5}">
                      <a16:colId xmlns:a16="http://schemas.microsoft.com/office/drawing/2014/main" val="20000"/>
                    </a:ext>
                  </a:extLst>
                </a:gridCol>
                <a:gridCol w="1733552">
                  <a:extLst>
                    <a:ext uri="{9D8B030D-6E8A-4147-A177-3AD203B41FA5}">
                      <a16:colId xmlns:a16="http://schemas.microsoft.com/office/drawing/2014/main" val="20001"/>
                    </a:ext>
                  </a:extLst>
                </a:gridCol>
                <a:gridCol w="1733552">
                  <a:extLst>
                    <a:ext uri="{9D8B030D-6E8A-4147-A177-3AD203B41FA5}">
                      <a16:colId xmlns:a16="http://schemas.microsoft.com/office/drawing/2014/main" val="20002"/>
                    </a:ext>
                  </a:extLst>
                </a:gridCol>
              </a:tblGrid>
              <a:tr h="530781">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商品</a:t>
                      </a:r>
                    </a:p>
                  </a:txBody>
                  <a:tcPr/>
                </a:tc>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材质</a:t>
                      </a:r>
                    </a:p>
                  </a:txBody>
                  <a:tcPr/>
                </a:tc>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价格</a:t>
                      </a:r>
                    </a:p>
                  </a:txBody>
                  <a:tcPr/>
                </a:tc>
                <a:extLst>
                  <a:ext uri="{0D108BD9-81ED-4DB2-BD59-A6C34878D82A}">
                    <a16:rowId xmlns:a16="http://schemas.microsoft.com/office/drawing/2014/main" val="10000"/>
                  </a:ext>
                </a:extLst>
              </a:tr>
              <a:tr h="530781">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组合沙发</a:t>
                      </a:r>
                    </a:p>
                  </a:txBody>
                  <a:tcPr/>
                </a:tc>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牛皮</a:t>
                      </a:r>
                    </a:p>
                  </a:txBody>
                  <a:tcPr/>
                </a:tc>
                <a:tc>
                  <a:txBody>
                    <a:bodyPr/>
                    <a:lstStyle/>
                    <a:p>
                      <a:pPr algn="ctr"/>
                      <a:r>
                        <a:rPr lang="en-US" altLang="zh-CN" sz="2800" dirty="0">
                          <a:solidFill>
                            <a:schemeClr val="bg1"/>
                          </a:solidFill>
                          <a:latin typeface="华文楷体" panose="02010600040101010101" pitchFamily="2" charset="-122"/>
                          <a:ea typeface="华文楷体" panose="02010600040101010101" pitchFamily="2" charset="-122"/>
                        </a:rPr>
                        <a:t>7000</a:t>
                      </a:r>
                      <a:endParaRPr lang="zh-CN" altLang="en-US" sz="28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1"/>
                  </a:ext>
                </a:extLst>
              </a:tr>
              <a:tr h="530781">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餐桌椅</a:t>
                      </a:r>
                    </a:p>
                  </a:txBody>
                  <a:tcPr/>
                </a:tc>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榉木</a:t>
                      </a:r>
                    </a:p>
                  </a:txBody>
                  <a:tcPr/>
                </a:tc>
                <a:tc>
                  <a:txBody>
                    <a:bodyPr/>
                    <a:lstStyle/>
                    <a:p>
                      <a:pPr algn="ctr"/>
                      <a:r>
                        <a:rPr lang="en-US" altLang="zh-CN" sz="2800" dirty="0">
                          <a:solidFill>
                            <a:schemeClr val="bg1"/>
                          </a:solidFill>
                          <a:latin typeface="华文楷体" panose="02010600040101010101" pitchFamily="2" charset="-122"/>
                          <a:ea typeface="华文楷体" panose="02010600040101010101" pitchFamily="2" charset="-122"/>
                        </a:rPr>
                        <a:t>5000</a:t>
                      </a:r>
                      <a:endParaRPr lang="zh-CN" altLang="en-US" sz="28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2"/>
                  </a:ext>
                </a:extLst>
              </a:tr>
              <a:tr h="530781">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衣橱</a:t>
                      </a:r>
                    </a:p>
                  </a:txBody>
                  <a:tcPr/>
                </a:tc>
                <a:tc>
                  <a:txBody>
                    <a:bodyPr/>
                    <a:lstStyle/>
                    <a:p>
                      <a:pPr algn="ctr"/>
                      <a:r>
                        <a:rPr lang="zh-CN" altLang="en-US" sz="2800" dirty="0">
                          <a:solidFill>
                            <a:schemeClr val="bg1"/>
                          </a:solidFill>
                          <a:latin typeface="华文楷体" panose="02010600040101010101" pitchFamily="2" charset="-122"/>
                          <a:ea typeface="华文楷体" panose="02010600040101010101" pitchFamily="2" charset="-122"/>
                        </a:rPr>
                        <a:t>橡木</a:t>
                      </a:r>
                    </a:p>
                  </a:txBody>
                  <a:tcPr/>
                </a:tc>
                <a:tc>
                  <a:txBody>
                    <a:bodyPr/>
                    <a:lstStyle/>
                    <a:p>
                      <a:pPr algn="ctr"/>
                      <a:r>
                        <a:rPr lang="en-US" altLang="zh-CN" sz="2800" dirty="0">
                          <a:solidFill>
                            <a:schemeClr val="bg1"/>
                          </a:solidFill>
                          <a:latin typeface="华文楷体" panose="02010600040101010101" pitchFamily="2" charset="-122"/>
                          <a:ea typeface="华文楷体" panose="02010600040101010101" pitchFamily="2" charset="-122"/>
                        </a:rPr>
                        <a:t>3000</a:t>
                      </a:r>
                      <a:endParaRPr lang="zh-CN" altLang="en-US" sz="28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231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868" y="151274"/>
            <a:ext cx="7680960" cy="1371600"/>
          </a:xfrm>
        </p:spPr>
        <p:txBody>
          <a:bodyPr/>
          <a:lstStyle/>
          <a:p>
            <a:r>
              <a:rPr lang="zh-CN" altLang="en-US" dirty="0">
                <a:latin typeface="隶书" panose="02010509060101010101" pitchFamily="49" charset="-122"/>
                <a:ea typeface="隶书" panose="02010509060101010101" pitchFamily="49" charset="-122"/>
              </a:rPr>
              <a:t>数据结构定义</a:t>
            </a:r>
          </a:p>
        </p:txBody>
      </p:sp>
      <p:sp>
        <p:nvSpPr>
          <p:cNvPr id="3" name="内容占位符 2"/>
          <p:cNvSpPr>
            <a:spLocks noGrp="1"/>
          </p:cNvSpPr>
          <p:nvPr>
            <p:ph idx="1"/>
          </p:nvPr>
        </p:nvSpPr>
        <p:spPr>
          <a:xfrm>
            <a:off x="458338" y="1328633"/>
            <a:ext cx="8026020" cy="2565786"/>
          </a:xfrm>
        </p:spPr>
        <p:txBody>
          <a:bodyPr>
            <a:noAutofit/>
          </a:bodyPr>
          <a:lstStyle/>
          <a:p>
            <a:r>
              <a:rPr lang="zh-CN" altLang="en-US" sz="2400" b="1" dirty="0">
                <a:latin typeface="华文楷体" panose="02010600040101010101" pitchFamily="2" charset="-122"/>
                <a:ea typeface="华文楷体" panose="02010600040101010101" pitchFamily="2" charset="-122"/>
              </a:rPr>
              <a:t>定义</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：相互之间存在一种或多种</a:t>
            </a:r>
            <a:r>
              <a:rPr lang="zh-CN" altLang="en-US" sz="2400" b="1" dirty="0">
                <a:solidFill>
                  <a:srgbClr val="FF0000"/>
                </a:solidFill>
                <a:latin typeface="华文楷体" panose="02010600040101010101" pitchFamily="2" charset="-122"/>
                <a:ea typeface="华文楷体" panose="02010600040101010101" pitchFamily="2" charset="-122"/>
              </a:rPr>
              <a:t>特定关系</a:t>
            </a:r>
            <a:r>
              <a:rPr lang="zh-CN" altLang="en-US" sz="2400" b="1" dirty="0">
                <a:latin typeface="华文楷体" panose="02010600040101010101" pitchFamily="2" charset="-122"/>
                <a:ea typeface="华文楷体" panose="02010600040101010101" pitchFamily="2" charset="-122"/>
              </a:rPr>
              <a:t>的数据元素的</a:t>
            </a:r>
            <a:r>
              <a:rPr lang="zh-CN" altLang="en-US" sz="2400" b="1" dirty="0">
                <a:solidFill>
                  <a:srgbClr val="FF0000"/>
                </a:solidFill>
                <a:latin typeface="华文楷体" panose="02010600040101010101" pitchFamily="2" charset="-122"/>
                <a:ea typeface="华文楷体" panose="02010600040101010101" pitchFamily="2" charset="-122"/>
              </a:rPr>
              <a:t>集合。</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定义</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：数据结构是数据对象（</a:t>
            </a:r>
            <a:r>
              <a:rPr lang="en-US" altLang="zh-CN" sz="2400" b="1" dirty="0">
                <a:latin typeface="华文楷体" panose="02010600040101010101" pitchFamily="2" charset="-122"/>
                <a:ea typeface="华文楷体" panose="02010600040101010101" pitchFamily="2" charset="-122"/>
              </a:rPr>
              <a:t>Data Object</a:t>
            </a:r>
            <a:r>
              <a:rPr lang="zh-CN" altLang="en-US" sz="2400" b="1" dirty="0">
                <a:latin typeface="华文楷体" panose="02010600040101010101" pitchFamily="2" charset="-122"/>
                <a:ea typeface="华文楷体" panose="02010600040101010101" pitchFamily="2" charset="-122"/>
              </a:rPr>
              <a:t>，实例或值的</a:t>
            </a:r>
            <a:r>
              <a:rPr lang="zh-CN" altLang="en-US" sz="2400" b="1" dirty="0">
                <a:solidFill>
                  <a:srgbClr val="FF0000"/>
                </a:solidFill>
                <a:latin typeface="华文楷体" panose="02010600040101010101" pitchFamily="2" charset="-122"/>
                <a:ea typeface="华文楷体" panose="02010600040101010101" pitchFamily="2" charset="-122"/>
              </a:rPr>
              <a:t>集合</a:t>
            </a:r>
            <a:r>
              <a:rPr lang="zh-CN" altLang="en-US" sz="2400" b="1" dirty="0">
                <a:latin typeface="华文楷体" panose="02010600040101010101" pitchFamily="2" charset="-122"/>
                <a:ea typeface="华文楷体" panose="02010600040101010101" pitchFamily="2" charset="-122"/>
              </a:rPr>
              <a:t>），以及存在于该对象的实例和组成实例的数据元素之间的各种</a:t>
            </a:r>
            <a:r>
              <a:rPr lang="zh-CN" altLang="en-US" sz="2400" b="1" dirty="0">
                <a:solidFill>
                  <a:srgbClr val="FF0000"/>
                </a:solidFill>
                <a:latin typeface="华文楷体" panose="02010600040101010101" pitchFamily="2" charset="-122"/>
                <a:ea typeface="华文楷体" panose="02010600040101010101" pitchFamily="2" charset="-122"/>
              </a:rPr>
              <a:t>联系</a:t>
            </a:r>
            <a:r>
              <a:rPr lang="zh-CN" altLang="en-US" sz="2400" b="1" dirty="0">
                <a:latin typeface="华文楷体" panose="02010600040101010101" pitchFamily="2" charset="-122"/>
                <a:ea typeface="华文楷体" panose="02010600040101010101" pitchFamily="2" charset="-122"/>
              </a:rPr>
              <a:t>。这些联系可以通过定义相关的函数来给出。</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定义</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：按某种</a:t>
            </a:r>
            <a:r>
              <a:rPr lang="zh-CN" altLang="en-US" sz="2400" b="1" dirty="0">
                <a:solidFill>
                  <a:srgbClr val="FF0000"/>
                </a:solidFill>
                <a:latin typeface="华文楷体" panose="02010600040101010101" pitchFamily="2" charset="-122"/>
                <a:ea typeface="华文楷体" panose="02010600040101010101" pitchFamily="2" charset="-122"/>
              </a:rPr>
              <a:t>逻辑关系</a:t>
            </a:r>
            <a:r>
              <a:rPr lang="zh-CN" altLang="en-US" sz="2400" b="1" dirty="0">
                <a:latin typeface="华文楷体" panose="02010600040101010101" pitchFamily="2" charset="-122"/>
                <a:ea typeface="华文楷体" panose="02010600040101010101" pitchFamily="2" charset="-122"/>
              </a:rPr>
              <a:t>组织起来的数据元素的</a:t>
            </a:r>
            <a:r>
              <a:rPr lang="zh-CN" altLang="en-US" sz="2400" b="1" dirty="0">
                <a:solidFill>
                  <a:srgbClr val="FF0000"/>
                </a:solidFill>
                <a:latin typeface="华文楷体" panose="02010600040101010101" pitchFamily="2" charset="-122"/>
                <a:ea typeface="华文楷体" panose="02010600040101010101" pitchFamily="2" charset="-122"/>
              </a:rPr>
              <a:t>集合</a:t>
            </a:r>
            <a:r>
              <a:rPr lang="zh-CN" altLang="en-US" sz="2400" b="1" dirty="0">
                <a:latin typeface="华文楷体" panose="02010600040101010101" pitchFamily="2" charset="-122"/>
                <a:ea typeface="华文楷体" panose="02010600040101010101" pitchFamily="2" charset="-122"/>
              </a:rPr>
              <a:t>，使用计算机语言描述并按一定的</a:t>
            </a:r>
            <a:r>
              <a:rPr lang="zh-CN" altLang="en-US" sz="2400" b="1" dirty="0">
                <a:solidFill>
                  <a:srgbClr val="FF0000"/>
                </a:solidFill>
                <a:latin typeface="华文楷体" panose="02010600040101010101" pitchFamily="2" charset="-122"/>
                <a:ea typeface="华文楷体" panose="02010600040101010101" pitchFamily="2" charset="-122"/>
              </a:rPr>
              <a:t>存储方式</a:t>
            </a:r>
            <a:r>
              <a:rPr lang="zh-CN" altLang="en-US" sz="2400" b="1" dirty="0">
                <a:latin typeface="华文楷体" panose="02010600040101010101" pitchFamily="2" charset="-122"/>
                <a:ea typeface="华文楷体" panose="02010600040101010101" pitchFamily="2" charset="-122"/>
              </a:rPr>
              <a:t>存储在计算机中，并在其上定义了一组</a:t>
            </a:r>
            <a:r>
              <a:rPr lang="zh-CN" altLang="en-US" sz="2400" b="1" dirty="0">
                <a:solidFill>
                  <a:srgbClr val="FF0000"/>
                </a:solidFill>
                <a:latin typeface="华文楷体" panose="02010600040101010101" pitchFamily="2" charset="-122"/>
                <a:ea typeface="华文楷体" panose="02010600040101010101" pitchFamily="2" charset="-122"/>
              </a:rPr>
              <a:t>运算</a:t>
            </a:r>
          </a:p>
        </p:txBody>
      </p:sp>
      <p:sp>
        <p:nvSpPr>
          <p:cNvPr id="4" name="文本框 3"/>
          <p:cNvSpPr txBox="1"/>
          <p:nvPr/>
        </p:nvSpPr>
        <p:spPr>
          <a:xfrm>
            <a:off x="1634358" y="5192147"/>
            <a:ext cx="7436069" cy="1200329"/>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逻辑结构：元素之间的逻辑关系</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存储结构：数据元素及其关系在计算机内的表示形式</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运算结构：在数据上执行的操作</a:t>
            </a:r>
          </a:p>
        </p:txBody>
      </p:sp>
      <p:sp>
        <p:nvSpPr>
          <p:cNvPr id="5" name="文本框 4"/>
          <p:cNvSpPr txBox="1"/>
          <p:nvPr/>
        </p:nvSpPr>
        <p:spPr>
          <a:xfrm>
            <a:off x="458338" y="5331759"/>
            <a:ext cx="1095301"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结构</a:t>
            </a:r>
          </a:p>
        </p:txBody>
      </p:sp>
      <mc:AlternateContent xmlns:mc="http://schemas.openxmlformats.org/markup-compatibility/2006" xmlns:a14="http://schemas.microsoft.com/office/drawing/2010/main">
        <mc:Choice Requires="a14">
          <p:sp>
            <p:nvSpPr>
              <p:cNvPr id="6" name="文本框 5"/>
              <p:cNvSpPr txBox="1"/>
              <p:nvPr/>
            </p:nvSpPr>
            <p:spPr>
              <a:xfrm>
                <a:off x="1266214" y="5377925"/>
                <a:ext cx="42083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800" i="1">
                          <a:latin typeface="Cambria Math" panose="02040503050406030204" pitchFamily="18" charset="0"/>
                          <a:ea typeface="华文楷体" panose="02010600040101010101" pitchFamily="2" charset="-122"/>
                        </a:rPr>
                        <m:t>{</m:t>
                      </m:r>
                    </m:oMath>
                  </m:oMathPara>
                </a14:m>
                <a:endParaRPr lang="zh-CN" altLang="en-US" sz="4800" dirty="0">
                  <a:latin typeface="华文楷体" panose="02010600040101010101" pitchFamily="2" charset="-122"/>
                  <a:ea typeface="华文楷体" panose="02010600040101010101" pitchFamily="2"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266214" y="5377925"/>
                <a:ext cx="420832" cy="738664"/>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107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数据的逻辑结构</a:t>
            </a:r>
          </a:p>
        </p:txBody>
      </p:sp>
      <p:sp>
        <p:nvSpPr>
          <p:cNvPr id="3" name="内容占位符 2"/>
          <p:cNvSpPr>
            <a:spLocks noGrp="1"/>
          </p:cNvSpPr>
          <p:nvPr>
            <p:ph idx="1"/>
          </p:nvPr>
        </p:nvSpPr>
        <p:spPr>
          <a:xfrm>
            <a:off x="596515" y="1925828"/>
            <a:ext cx="8049873" cy="2000307"/>
          </a:xfrm>
        </p:spPr>
        <p:txBody>
          <a:bodyPr>
            <a:noAutofit/>
          </a:bodyPr>
          <a:lstStyle/>
          <a:p>
            <a:r>
              <a:rPr lang="zh-CN" altLang="en-US" sz="2400" dirty="0">
                <a:latin typeface="华文楷体" panose="02010600040101010101" pitchFamily="2" charset="-122"/>
                <a:ea typeface="华文楷体" panose="02010600040101010101" pitchFamily="2" charset="-122"/>
              </a:rPr>
              <a:t>数据的逻辑结构是从具体问题抽象出来的数学模型，是描述数据元素及其关系的数学特性的，有时就把逻辑结构简称为数据结构</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二元组表示   </a:t>
            </a:r>
            <a:r>
              <a:rPr lang="en-US" altLang="zh-CN" sz="2400" dirty="0">
                <a:latin typeface="华文楷体" panose="02010600040101010101" pitchFamily="2" charset="-122"/>
                <a:ea typeface="华文楷体" panose="02010600040101010101" pitchFamily="2" charset="-122"/>
              </a:rPr>
              <a:t>DS = (D, R)</a:t>
            </a:r>
          </a:p>
          <a:p>
            <a:pPr marL="0" indent="0">
              <a:buNone/>
            </a:pPr>
            <a:r>
              <a:rPr lang="en-US" altLang="zh-CN" sz="2400" dirty="0">
                <a:latin typeface="华文楷体" panose="02010600040101010101" pitchFamily="2" charset="-122"/>
                <a:ea typeface="华文楷体" panose="02010600040101010101" pitchFamily="2" charset="-122"/>
              </a:rPr>
              <a:t>  D</a:t>
            </a:r>
            <a:r>
              <a:rPr lang="zh-CN" altLang="en-US" sz="2400" dirty="0">
                <a:latin typeface="华文楷体" panose="02010600040101010101" pitchFamily="2" charset="-122"/>
                <a:ea typeface="华文楷体" panose="02010600040101010101" pitchFamily="2" charset="-122"/>
              </a:rPr>
              <a:t>是数据元素的有限集合，</a:t>
            </a:r>
            <a:r>
              <a:rPr lang="en-US" altLang="zh-CN" sz="2400"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是</a:t>
            </a:r>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中数据元素序偶的集合</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599204" y="4456544"/>
            <a:ext cx="5570368"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D={a, b, c, d}, R={&lt;a, b&gt;, &lt;c, d&gt;, &lt;b, c&gt;}</a:t>
            </a:r>
            <a:endParaRPr lang="zh-CN" altLang="en-US" sz="2400" dirty="0">
              <a:latin typeface="华文楷体" panose="02010600040101010101" pitchFamily="2" charset="-122"/>
              <a:ea typeface="华文楷体" panose="02010600040101010101" pitchFamily="2" charset="-122"/>
            </a:endParaRPr>
          </a:p>
        </p:txBody>
      </p:sp>
      <p:sp>
        <p:nvSpPr>
          <p:cNvPr id="5" name="椭圆 4"/>
          <p:cNvSpPr/>
          <p:nvPr/>
        </p:nvSpPr>
        <p:spPr>
          <a:xfrm>
            <a:off x="569325" y="508628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p:cNvSpPr/>
          <p:nvPr/>
        </p:nvSpPr>
        <p:spPr>
          <a:xfrm>
            <a:off x="1740034" y="508628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7" name="椭圆 6"/>
          <p:cNvSpPr/>
          <p:nvPr/>
        </p:nvSpPr>
        <p:spPr>
          <a:xfrm>
            <a:off x="2910743" y="508628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8" name="椭圆 7"/>
          <p:cNvSpPr/>
          <p:nvPr/>
        </p:nvSpPr>
        <p:spPr>
          <a:xfrm>
            <a:off x="4081452" y="508628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10" name="直接箭头连接符 9"/>
          <p:cNvCxnSpPr>
            <a:stCxn id="5" idx="6"/>
            <a:endCxn id="6" idx="2"/>
          </p:cNvCxnSpPr>
          <p:nvPr/>
        </p:nvCxnSpPr>
        <p:spPr>
          <a:xfrm>
            <a:off x="1109326" y="5356285"/>
            <a:ext cx="630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6"/>
            <a:endCxn id="7" idx="2"/>
          </p:cNvCxnSpPr>
          <p:nvPr/>
        </p:nvCxnSpPr>
        <p:spPr>
          <a:xfrm>
            <a:off x="2280035" y="5356285"/>
            <a:ext cx="630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8" idx="2"/>
          </p:cNvCxnSpPr>
          <p:nvPr/>
        </p:nvCxnSpPr>
        <p:spPr>
          <a:xfrm>
            <a:off x="3450744" y="5356285"/>
            <a:ext cx="630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068610" y="5086285"/>
            <a:ext cx="3134713" cy="46166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直接前驱 直接后继 边</a:t>
            </a:r>
          </a:p>
        </p:txBody>
      </p:sp>
    </p:spTree>
    <p:extLst>
      <p:ext uri="{BB962C8B-B14F-4D97-AF65-F5344CB8AC3E}">
        <p14:creationId xmlns:p14="http://schemas.microsoft.com/office/powerpoint/2010/main" val="176757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301" y="78836"/>
            <a:ext cx="7680960" cy="1092546"/>
          </a:xfrm>
        </p:spPr>
        <p:txBody>
          <a:bodyPr/>
          <a:lstStyle/>
          <a:p>
            <a:r>
              <a:rPr lang="zh-CN" altLang="en-US" dirty="0">
                <a:latin typeface="隶书" panose="02010509060101010101" pitchFamily="49" charset="-122"/>
                <a:ea typeface="隶书" panose="02010509060101010101" pitchFamily="49" charset="-122"/>
              </a:rPr>
              <a:t>基本逻辑结构</a:t>
            </a:r>
          </a:p>
        </p:txBody>
      </p:sp>
      <p:sp>
        <p:nvSpPr>
          <p:cNvPr id="9" name="矩形 8"/>
          <p:cNvSpPr/>
          <p:nvPr/>
        </p:nvSpPr>
        <p:spPr>
          <a:xfrm>
            <a:off x="6761619" y="1119602"/>
            <a:ext cx="2160000" cy="3366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文本框 12"/>
          <p:cNvSpPr txBox="1"/>
          <p:nvPr/>
        </p:nvSpPr>
        <p:spPr>
          <a:xfrm>
            <a:off x="7092818" y="1174249"/>
            <a:ext cx="1501069" cy="461665"/>
          </a:xfrm>
          <a:prstGeom prst="rect">
            <a:avLst/>
          </a:prstGeom>
          <a:noFill/>
        </p:spPr>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图形结构</a:t>
            </a:r>
          </a:p>
        </p:txBody>
      </p:sp>
      <p:sp>
        <p:nvSpPr>
          <p:cNvPr id="18" name="圆角矩形 17"/>
          <p:cNvSpPr/>
          <p:nvPr/>
        </p:nvSpPr>
        <p:spPr>
          <a:xfrm>
            <a:off x="7088272" y="1695930"/>
            <a:ext cx="1589809" cy="130925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 name="组合 2"/>
          <p:cNvGrpSpPr/>
          <p:nvPr/>
        </p:nvGrpSpPr>
        <p:grpSpPr>
          <a:xfrm>
            <a:off x="210301" y="1119602"/>
            <a:ext cx="2302801" cy="3366654"/>
            <a:chOff x="210301" y="1760735"/>
            <a:chExt cx="2302801" cy="3366654"/>
          </a:xfrm>
        </p:grpSpPr>
        <p:sp>
          <p:nvSpPr>
            <p:cNvPr id="6" name="矩形 5"/>
            <p:cNvSpPr/>
            <p:nvPr/>
          </p:nvSpPr>
          <p:spPr>
            <a:xfrm>
              <a:off x="281702" y="1760735"/>
              <a:ext cx="2160000" cy="33666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0" name="文本框 9"/>
            <p:cNvSpPr txBox="1"/>
            <p:nvPr/>
          </p:nvSpPr>
          <p:spPr>
            <a:xfrm>
              <a:off x="615639" y="1815382"/>
              <a:ext cx="1629583" cy="461665"/>
            </a:xfrm>
            <a:prstGeom prst="rect">
              <a:avLst/>
            </a:prstGeom>
            <a:noFill/>
          </p:spPr>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集合结构</a:t>
              </a:r>
            </a:p>
          </p:txBody>
        </p:sp>
        <p:sp>
          <p:nvSpPr>
            <p:cNvPr id="14" name="圆角矩形 13"/>
            <p:cNvSpPr/>
            <p:nvPr/>
          </p:nvSpPr>
          <p:spPr>
            <a:xfrm>
              <a:off x="566798" y="2346797"/>
              <a:ext cx="1589809" cy="130925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椭圆 18"/>
            <p:cNvSpPr/>
            <p:nvPr/>
          </p:nvSpPr>
          <p:spPr>
            <a:xfrm>
              <a:off x="794316" y="2515138"/>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椭圆 19"/>
            <p:cNvSpPr/>
            <p:nvPr/>
          </p:nvSpPr>
          <p:spPr>
            <a:xfrm>
              <a:off x="1061016" y="2804071"/>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椭圆 20"/>
            <p:cNvSpPr/>
            <p:nvPr/>
          </p:nvSpPr>
          <p:spPr>
            <a:xfrm>
              <a:off x="1413060" y="2605527"/>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椭圆 21"/>
            <p:cNvSpPr/>
            <p:nvPr/>
          </p:nvSpPr>
          <p:spPr>
            <a:xfrm>
              <a:off x="794316" y="3151142"/>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椭圆 22"/>
            <p:cNvSpPr/>
            <p:nvPr/>
          </p:nvSpPr>
          <p:spPr>
            <a:xfrm>
              <a:off x="1385461" y="3191588"/>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椭圆 23"/>
            <p:cNvSpPr/>
            <p:nvPr/>
          </p:nvSpPr>
          <p:spPr>
            <a:xfrm>
              <a:off x="1735235" y="2905837"/>
              <a:ext cx="180000" cy="18077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文本框 24"/>
            <p:cNvSpPr txBox="1"/>
            <p:nvPr/>
          </p:nvSpPr>
          <p:spPr>
            <a:xfrm>
              <a:off x="210301" y="3908554"/>
              <a:ext cx="2302801" cy="830997"/>
            </a:xfrm>
            <a:prstGeom prst="rect">
              <a:avLst/>
            </a:prstGeom>
            <a:noFill/>
          </p:spPr>
          <p:txBody>
            <a:bodyPr wrap="square" rtlCol="0">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无关系</a:t>
              </a:r>
              <a:endParaRPr lang="en-US" altLang="zh-CN" sz="2400" b="1" dirty="0">
                <a:solidFill>
                  <a:schemeClr val="bg1"/>
                </a:solidFill>
                <a:latin typeface="华文楷体" panose="02010600040101010101" pitchFamily="2" charset="-122"/>
                <a:ea typeface="华文楷体" panose="02010600040101010101" pitchFamily="2" charset="-122"/>
              </a:endParaRPr>
            </a:p>
            <a:p>
              <a:pPr algn="ctr"/>
              <a:r>
                <a:rPr lang="en-US" altLang="zh-CN" sz="2400" b="1" dirty="0">
                  <a:solidFill>
                    <a:schemeClr val="bg1"/>
                  </a:solidFill>
                  <a:latin typeface="华文楷体" panose="02010600040101010101" pitchFamily="2" charset="-122"/>
                  <a:ea typeface="华文楷体" panose="02010600040101010101" pitchFamily="2" charset="-122"/>
                </a:rPr>
                <a:t>0</a:t>
              </a:r>
              <a:r>
                <a:rPr lang="zh-CN" altLang="en-US" sz="2400" b="1" dirty="0">
                  <a:solidFill>
                    <a:schemeClr val="bg1"/>
                  </a:solidFill>
                  <a:latin typeface="华文楷体" panose="02010600040101010101" pitchFamily="2" charset="-122"/>
                  <a:ea typeface="华文楷体" panose="02010600040101010101" pitchFamily="2" charset="-122"/>
                </a:rPr>
                <a:t>前驱 </a:t>
              </a:r>
              <a:r>
                <a:rPr lang="en-US" altLang="zh-CN" sz="2400" b="1" dirty="0">
                  <a:solidFill>
                    <a:schemeClr val="bg1"/>
                  </a:solidFill>
                  <a:latin typeface="华文楷体" panose="02010600040101010101" pitchFamily="2" charset="-122"/>
                  <a:ea typeface="华文楷体" panose="02010600040101010101" pitchFamily="2" charset="-122"/>
                </a:rPr>
                <a:t>and 0</a:t>
              </a:r>
              <a:r>
                <a:rPr lang="zh-CN" altLang="en-US" sz="2400" b="1" dirty="0">
                  <a:solidFill>
                    <a:schemeClr val="bg1"/>
                  </a:solidFill>
                  <a:latin typeface="华文楷体" panose="02010600040101010101" pitchFamily="2" charset="-122"/>
                  <a:ea typeface="华文楷体" panose="02010600040101010101" pitchFamily="2" charset="-122"/>
                </a:rPr>
                <a:t>后继</a:t>
              </a:r>
            </a:p>
          </p:txBody>
        </p:sp>
      </p:grpSp>
      <p:grpSp>
        <p:nvGrpSpPr>
          <p:cNvPr id="5" name="组合 4"/>
          <p:cNvGrpSpPr/>
          <p:nvPr/>
        </p:nvGrpSpPr>
        <p:grpSpPr>
          <a:xfrm>
            <a:off x="4619422" y="1119602"/>
            <a:ext cx="2160000" cy="3366654"/>
            <a:chOff x="4724399" y="2576946"/>
            <a:chExt cx="2160000" cy="3366654"/>
          </a:xfrm>
        </p:grpSpPr>
        <p:sp>
          <p:nvSpPr>
            <p:cNvPr id="8" name="矩形 7"/>
            <p:cNvSpPr/>
            <p:nvPr/>
          </p:nvSpPr>
          <p:spPr>
            <a:xfrm>
              <a:off x="4724399" y="2576946"/>
              <a:ext cx="2160000" cy="336665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文本框 11"/>
            <p:cNvSpPr txBox="1"/>
            <p:nvPr/>
          </p:nvSpPr>
          <p:spPr>
            <a:xfrm>
              <a:off x="5062382" y="2621202"/>
              <a:ext cx="1490818" cy="461665"/>
            </a:xfrm>
            <a:prstGeom prst="rect">
              <a:avLst/>
            </a:prstGeom>
            <a:noFill/>
          </p:spPr>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树形结构</a:t>
              </a:r>
            </a:p>
          </p:txBody>
        </p:sp>
        <p:sp>
          <p:nvSpPr>
            <p:cNvPr id="17" name="圆角矩形 16"/>
            <p:cNvSpPr/>
            <p:nvPr/>
          </p:nvSpPr>
          <p:spPr>
            <a:xfrm>
              <a:off x="5009495" y="3163007"/>
              <a:ext cx="1589809" cy="130925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椭圆 41"/>
            <p:cNvSpPr/>
            <p:nvPr/>
          </p:nvSpPr>
          <p:spPr>
            <a:xfrm>
              <a:off x="5672023" y="3331349"/>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3" name="椭圆 42"/>
            <p:cNvSpPr/>
            <p:nvPr/>
          </p:nvSpPr>
          <p:spPr>
            <a:xfrm>
              <a:off x="5251090" y="3628991"/>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4" name="椭圆 43"/>
            <p:cNvSpPr/>
            <p:nvPr/>
          </p:nvSpPr>
          <p:spPr>
            <a:xfrm>
              <a:off x="6117915" y="3620282"/>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5" name="椭圆 44"/>
            <p:cNvSpPr/>
            <p:nvPr/>
          </p:nvSpPr>
          <p:spPr>
            <a:xfrm>
              <a:off x="5250052" y="4020230"/>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6" name="椭圆 45"/>
            <p:cNvSpPr/>
            <p:nvPr/>
          </p:nvSpPr>
          <p:spPr>
            <a:xfrm>
              <a:off x="5636080" y="4016508"/>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7" name="椭圆 46"/>
            <p:cNvSpPr/>
            <p:nvPr/>
          </p:nvSpPr>
          <p:spPr>
            <a:xfrm>
              <a:off x="6117915" y="4019106"/>
              <a:ext cx="180000" cy="1807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cxnSp>
          <p:nvCxnSpPr>
            <p:cNvPr id="48" name="直接箭头连接符 47"/>
            <p:cNvCxnSpPr>
              <a:stCxn id="42" idx="3"/>
              <a:endCxn id="43" idx="7"/>
            </p:cNvCxnSpPr>
            <p:nvPr/>
          </p:nvCxnSpPr>
          <p:spPr>
            <a:xfrm flipH="1">
              <a:off x="5404731" y="3485654"/>
              <a:ext cx="293653" cy="169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2" idx="5"/>
              <a:endCxn id="44" idx="1"/>
            </p:cNvCxnSpPr>
            <p:nvPr/>
          </p:nvCxnSpPr>
          <p:spPr>
            <a:xfrm>
              <a:off x="5825663" y="3485653"/>
              <a:ext cx="318612" cy="161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43" idx="4"/>
              <a:endCxn id="45" idx="0"/>
            </p:cNvCxnSpPr>
            <p:nvPr/>
          </p:nvCxnSpPr>
          <p:spPr>
            <a:xfrm flipH="1">
              <a:off x="5340052" y="3809769"/>
              <a:ext cx="1038" cy="210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3" idx="5"/>
              <a:endCxn id="46" idx="1"/>
            </p:cNvCxnSpPr>
            <p:nvPr/>
          </p:nvCxnSpPr>
          <p:spPr>
            <a:xfrm>
              <a:off x="5404730" y="3783295"/>
              <a:ext cx="257710" cy="259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44" idx="4"/>
              <a:endCxn id="47" idx="0"/>
            </p:cNvCxnSpPr>
            <p:nvPr/>
          </p:nvCxnSpPr>
          <p:spPr>
            <a:xfrm>
              <a:off x="6207915" y="3801061"/>
              <a:ext cx="0" cy="218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4" name="椭圆 63"/>
          <p:cNvSpPr/>
          <p:nvPr/>
        </p:nvSpPr>
        <p:spPr>
          <a:xfrm>
            <a:off x="7763300" y="1893972"/>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椭圆 64"/>
          <p:cNvSpPr/>
          <p:nvPr/>
        </p:nvSpPr>
        <p:spPr>
          <a:xfrm>
            <a:off x="7342367" y="2191614"/>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椭圆 65"/>
          <p:cNvSpPr/>
          <p:nvPr/>
        </p:nvSpPr>
        <p:spPr>
          <a:xfrm>
            <a:off x="8209192" y="2182905"/>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椭圆 66"/>
          <p:cNvSpPr/>
          <p:nvPr/>
        </p:nvSpPr>
        <p:spPr>
          <a:xfrm>
            <a:off x="7784289" y="2221683"/>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椭圆 67"/>
          <p:cNvSpPr/>
          <p:nvPr/>
        </p:nvSpPr>
        <p:spPr>
          <a:xfrm>
            <a:off x="7727357" y="2579131"/>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椭圆 68"/>
          <p:cNvSpPr/>
          <p:nvPr/>
        </p:nvSpPr>
        <p:spPr>
          <a:xfrm>
            <a:off x="8209192" y="2581729"/>
            <a:ext cx="180000" cy="1807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70" name="直接箭头连接符 69"/>
          <p:cNvCxnSpPr>
            <a:stCxn id="64" idx="3"/>
            <a:endCxn id="65" idx="7"/>
          </p:cNvCxnSpPr>
          <p:nvPr/>
        </p:nvCxnSpPr>
        <p:spPr>
          <a:xfrm flipH="1">
            <a:off x="7496007" y="2048277"/>
            <a:ext cx="293653" cy="169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68" idx="1"/>
          </p:cNvCxnSpPr>
          <p:nvPr/>
        </p:nvCxnSpPr>
        <p:spPr>
          <a:xfrm>
            <a:off x="7515011" y="2345918"/>
            <a:ext cx="238706" cy="259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8" idx="7"/>
            <a:endCxn id="66" idx="3"/>
          </p:cNvCxnSpPr>
          <p:nvPr/>
        </p:nvCxnSpPr>
        <p:spPr>
          <a:xfrm flipV="1">
            <a:off x="7880997" y="2337210"/>
            <a:ext cx="354555" cy="268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6" idx="4"/>
            <a:endCxn id="69" idx="0"/>
          </p:cNvCxnSpPr>
          <p:nvPr/>
        </p:nvCxnSpPr>
        <p:spPr>
          <a:xfrm>
            <a:off x="8299192" y="2363684"/>
            <a:ext cx="0" cy="218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9" idx="2"/>
            <a:endCxn id="68" idx="6"/>
          </p:cNvCxnSpPr>
          <p:nvPr/>
        </p:nvCxnSpPr>
        <p:spPr>
          <a:xfrm flipH="1" flipV="1">
            <a:off x="7907357" y="2669521"/>
            <a:ext cx="301835" cy="2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9" idx="1"/>
          </p:cNvCxnSpPr>
          <p:nvPr/>
        </p:nvCxnSpPr>
        <p:spPr>
          <a:xfrm flipH="1" flipV="1">
            <a:off x="7884153" y="2384019"/>
            <a:ext cx="351399" cy="224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67" idx="0"/>
            <a:endCxn id="64" idx="4"/>
          </p:cNvCxnSpPr>
          <p:nvPr/>
        </p:nvCxnSpPr>
        <p:spPr>
          <a:xfrm flipH="1" flipV="1">
            <a:off x="7853300" y="2074751"/>
            <a:ext cx="20989" cy="146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 name="组合 3"/>
          <p:cNvGrpSpPr/>
          <p:nvPr/>
        </p:nvGrpSpPr>
        <p:grpSpPr>
          <a:xfrm>
            <a:off x="2357659" y="1119602"/>
            <a:ext cx="2310006" cy="3366654"/>
            <a:chOff x="2221583" y="2576946"/>
            <a:chExt cx="2310006" cy="3366654"/>
          </a:xfrm>
        </p:grpSpPr>
        <p:sp>
          <p:nvSpPr>
            <p:cNvPr id="7" name="矩形 6"/>
            <p:cNvSpPr/>
            <p:nvPr/>
          </p:nvSpPr>
          <p:spPr>
            <a:xfrm>
              <a:off x="2310247" y="2576946"/>
              <a:ext cx="2160000" cy="33666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2683059" y="2621202"/>
              <a:ext cx="1442132" cy="461665"/>
            </a:xfrm>
            <a:prstGeom prst="rect">
              <a:avLst/>
            </a:prstGeom>
            <a:noFill/>
          </p:spPr>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线性结构</a:t>
              </a:r>
            </a:p>
          </p:txBody>
        </p:sp>
        <p:sp>
          <p:nvSpPr>
            <p:cNvPr id="16" name="圆角矩形 15"/>
            <p:cNvSpPr/>
            <p:nvPr/>
          </p:nvSpPr>
          <p:spPr>
            <a:xfrm>
              <a:off x="2595343" y="3157812"/>
              <a:ext cx="1589809" cy="130925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椭圆 25"/>
            <p:cNvSpPr/>
            <p:nvPr/>
          </p:nvSpPr>
          <p:spPr>
            <a:xfrm>
              <a:off x="2939437" y="3602517"/>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7" name="椭圆 26"/>
            <p:cNvSpPr/>
            <p:nvPr/>
          </p:nvSpPr>
          <p:spPr>
            <a:xfrm>
              <a:off x="3291481" y="3403973"/>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 name="椭圆 27"/>
            <p:cNvSpPr/>
            <p:nvPr/>
          </p:nvSpPr>
          <p:spPr>
            <a:xfrm>
              <a:off x="3263882" y="3990034"/>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9" name="椭圆 28"/>
            <p:cNvSpPr/>
            <p:nvPr/>
          </p:nvSpPr>
          <p:spPr>
            <a:xfrm>
              <a:off x="3613656" y="3704283"/>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31" name="直接箭头连接符 30"/>
            <p:cNvCxnSpPr>
              <a:stCxn id="26" idx="7"/>
              <a:endCxn id="27" idx="2"/>
            </p:cNvCxnSpPr>
            <p:nvPr/>
          </p:nvCxnSpPr>
          <p:spPr>
            <a:xfrm flipV="1">
              <a:off x="3093077" y="3494362"/>
              <a:ext cx="198404" cy="13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7" idx="5"/>
              <a:endCxn id="29" idx="1"/>
            </p:cNvCxnSpPr>
            <p:nvPr/>
          </p:nvCxnSpPr>
          <p:spPr>
            <a:xfrm>
              <a:off x="3445122" y="3558278"/>
              <a:ext cx="194895" cy="172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9" idx="3"/>
              <a:endCxn id="28" idx="7"/>
            </p:cNvCxnSpPr>
            <p:nvPr/>
          </p:nvCxnSpPr>
          <p:spPr>
            <a:xfrm flipH="1">
              <a:off x="3417522" y="3858587"/>
              <a:ext cx="222494" cy="157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文本框 93"/>
            <p:cNvSpPr txBox="1"/>
            <p:nvPr/>
          </p:nvSpPr>
          <p:spPr>
            <a:xfrm>
              <a:off x="2221583" y="4705797"/>
              <a:ext cx="2310006" cy="830997"/>
            </a:xfrm>
            <a:prstGeom prst="rect">
              <a:avLst/>
            </a:prstGeom>
            <a:noFill/>
          </p:spPr>
          <p:txBody>
            <a:bodyPr wrap="square" rtlCol="0">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一对一关系</a:t>
              </a:r>
              <a:endParaRPr lang="en-US" altLang="zh-CN" sz="2400" b="1" dirty="0">
                <a:solidFill>
                  <a:schemeClr val="bg1"/>
                </a:solidFill>
                <a:latin typeface="华文楷体" panose="02010600040101010101" pitchFamily="2" charset="-122"/>
                <a:ea typeface="华文楷体" panose="02010600040101010101" pitchFamily="2" charset="-122"/>
              </a:endParaRPr>
            </a:p>
            <a:p>
              <a:pPr algn="ctr"/>
              <a:r>
                <a:rPr lang="en-US" altLang="zh-CN" sz="2400" b="1" dirty="0">
                  <a:solidFill>
                    <a:schemeClr val="bg1"/>
                  </a:solidFill>
                  <a:latin typeface="华文楷体" panose="02010600040101010101" pitchFamily="2" charset="-122"/>
                  <a:ea typeface="华文楷体" panose="02010600040101010101" pitchFamily="2" charset="-122"/>
                </a:rPr>
                <a:t>1</a:t>
              </a:r>
              <a:r>
                <a:rPr lang="zh-CN" altLang="en-US" sz="2400" b="1" dirty="0">
                  <a:solidFill>
                    <a:schemeClr val="bg1"/>
                  </a:solidFill>
                  <a:latin typeface="华文楷体" panose="02010600040101010101" pitchFamily="2" charset="-122"/>
                  <a:ea typeface="华文楷体" panose="02010600040101010101" pitchFamily="2" charset="-122"/>
                </a:rPr>
                <a:t>前驱 </a:t>
              </a:r>
              <a:r>
                <a:rPr lang="en-US" altLang="zh-CN" sz="2400" b="1" dirty="0">
                  <a:solidFill>
                    <a:schemeClr val="bg1"/>
                  </a:solidFill>
                  <a:latin typeface="华文楷体" panose="02010600040101010101" pitchFamily="2" charset="-122"/>
                  <a:ea typeface="华文楷体" panose="02010600040101010101" pitchFamily="2" charset="-122"/>
                </a:rPr>
                <a:t>or 1</a:t>
              </a:r>
              <a:r>
                <a:rPr lang="zh-CN" altLang="en-US" sz="2400" b="1" dirty="0">
                  <a:solidFill>
                    <a:schemeClr val="bg1"/>
                  </a:solidFill>
                  <a:latin typeface="华文楷体" panose="02010600040101010101" pitchFamily="2" charset="-122"/>
                  <a:ea typeface="华文楷体" panose="02010600040101010101" pitchFamily="2" charset="-122"/>
                </a:rPr>
                <a:t>后继</a:t>
              </a:r>
            </a:p>
          </p:txBody>
        </p:sp>
      </p:grpSp>
      <p:sp>
        <p:nvSpPr>
          <p:cNvPr id="96" name="文本框 95"/>
          <p:cNvSpPr txBox="1"/>
          <p:nvPr/>
        </p:nvSpPr>
        <p:spPr>
          <a:xfrm>
            <a:off x="4403874" y="3055344"/>
            <a:ext cx="2612268" cy="1384995"/>
          </a:xfrm>
          <a:prstGeom prst="rect">
            <a:avLst/>
          </a:prstGeom>
          <a:noFill/>
        </p:spPr>
        <p:txBody>
          <a:bodyPr wrap="square" rtlCol="0">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一对多关系</a:t>
            </a:r>
            <a:endParaRPr lang="en-US" altLang="zh-CN" sz="2400" b="1" dirty="0">
              <a:solidFill>
                <a:schemeClr val="bg1"/>
              </a:solidFill>
              <a:latin typeface="华文楷体" panose="02010600040101010101" pitchFamily="2" charset="-122"/>
              <a:ea typeface="华文楷体" panose="02010600040101010101" pitchFamily="2" charset="-122"/>
            </a:endParaRPr>
          </a:p>
          <a:p>
            <a:pPr algn="ctr"/>
            <a:r>
              <a:rPr lang="zh-CN" altLang="en-US" sz="2000" b="1" dirty="0">
                <a:solidFill>
                  <a:schemeClr val="bg1"/>
                </a:solidFill>
                <a:latin typeface="华文楷体" panose="02010600040101010101" pitchFamily="2" charset="-122"/>
                <a:ea typeface="华文楷体" panose="02010600040101010101" pitchFamily="2" charset="-122"/>
              </a:rPr>
              <a:t>根：</a:t>
            </a:r>
            <a:r>
              <a:rPr lang="en-US" altLang="zh-CN" sz="2000" b="1" dirty="0">
                <a:solidFill>
                  <a:schemeClr val="bg1"/>
                </a:solidFill>
                <a:latin typeface="华文楷体" panose="02010600040101010101" pitchFamily="2" charset="-122"/>
                <a:ea typeface="华文楷体" panose="02010600040101010101" pitchFamily="2" charset="-122"/>
              </a:rPr>
              <a:t>0</a:t>
            </a:r>
            <a:r>
              <a:rPr lang="zh-CN" altLang="en-US" sz="2000" b="1" dirty="0">
                <a:solidFill>
                  <a:schemeClr val="bg1"/>
                </a:solidFill>
                <a:latin typeface="华文楷体" panose="02010600040101010101" pitchFamily="2" charset="-122"/>
                <a:ea typeface="华文楷体" panose="02010600040101010101" pitchFamily="2" charset="-122"/>
              </a:rPr>
              <a:t>前驱</a:t>
            </a:r>
            <a:r>
              <a:rPr lang="en-US" altLang="zh-CN" sz="2000" b="1" dirty="0">
                <a:solidFill>
                  <a:schemeClr val="bg1"/>
                </a:solidFill>
                <a:latin typeface="华文楷体" panose="02010600040101010101" pitchFamily="2" charset="-122"/>
                <a:ea typeface="华文楷体" panose="02010600040101010101" pitchFamily="2" charset="-122"/>
              </a:rPr>
              <a:t>n</a:t>
            </a:r>
            <a:r>
              <a:rPr lang="zh-CN" altLang="en-US" sz="2000" b="1" dirty="0">
                <a:solidFill>
                  <a:schemeClr val="bg1"/>
                </a:solidFill>
                <a:latin typeface="华文楷体" panose="02010600040101010101" pitchFamily="2" charset="-122"/>
                <a:ea typeface="华文楷体" panose="02010600040101010101" pitchFamily="2" charset="-122"/>
              </a:rPr>
              <a:t>后继</a:t>
            </a:r>
            <a:endParaRPr lang="en-US" altLang="zh-CN" sz="2000" b="1" dirty="0">
              <a:solidFill>
                <a:schemeClr val="bg1"/>
              </a:solidFill>
              <a:latin typeface="华文楷体" panose="02010600040101010101" pitchFamily="2" charset="-122"/>
              <a:ea typeface="华文楷体" panose="02010600040101010101" pitchFamily="2" charset="-122"/>
            </a:endParaRPr>
          </a:p>
          <a:p>
            <a:pPr algn="ctr"/>
            <a:r>
              <a:rPr lang="zh-CN" altLang="en-US" sz="2000" b="1" dirty="0">
                <a:solidFill>
                  <a:schemeClr val="bg1"/>
                </a:solidFill>
                <a:latin typeface="华文楷体" panose="02010600040101010101" pitchFamily="2" charset="-122"/>
                <a:ea typeface="华文楷体" panose="02010600040101010101" pitchFamily="2" charset="-122"/>
              </a:rPr>
              <a:t>非根：</a:t>
            </a:r>
            <a:r>
              <a:rPr lang="en-US" altLang="zh-CN" sz="2000" b="1" dirty="0">
                <a:solidFill>
                  <a:schemeClr val="bg1"/>
                </a:solidFill>
                <a:latin typeface="华文楷体" panose="02010600040101010101" pitchFamily="2" charset="-122"/>
                <a:ea typeface="华文楷体" panose="02010600040101010101" pitchFamily="2" charset="-122"/>
              </a:rPr>
              <a:t>1</a:t>
            </a:r>
            <a:r>
              <a:rPr lang="zh-CN" altLang="en-US" sz="2000" b="1" dirty="0">
                <a:solidFill>
                  <a:schemeClr val="bg1"/>
                </a:solidFill>
                <a:latin typeface="华文楷体" panose="02010600040101010101" pitchFamily="2" charset="-122"/>
                <a:ea typeface="华文楷体" panose="02010600040101010101" pitchFamily="2" charset="-122"/>
              </a:rPr>
              <a:t>前驱 </a:t>
            </a:r>
            <a:r>
              <a:rPr lang="en-US" altLang="zh-CN" sz="2000" b="1" dirty="0">
                <a:solidFill>
                  <a:schemeClr val="bg1"/>
                </a:solidFill>
                <a:latin typeface="华文楷体" panose="02010600040101010101" pitchFamily="2" charset="-122"/>
                <a:ea typeface="华文楷体" panose="02010600040101010101" pitchFamily="2" charset="-122"/>
              </a:rPr>
              <a:t>n</a:t>
            </a:r>
            <a:r>
              <a:rPr lang="zh-CN" altLang="en-US" sz="2000" b="1" dirty="0">
                <a:solidFill>
                  <a:schemeClr val="bg1"/>
                </a:solidFill>
                <a:latin typeface="华文楷体" panose="02010600040101010101" pitchFamily="2" charset="-122"/>
                <a:ea typeface="华文楷体" panose="02010600040101010101" pitchFamily="2" charset="-122"/>
              </a:rPr>
              <a:t>后继</a:t>
            </a:r>
            <a:endParaRPr lang="en-US" altLang="zh-CN" sz="2000" b="1" dirty="0">
              <a:solidFill>
                <a:schemeClr val="bg1"/>
              </a:solidFill>
              <a:latin typeface="华文楷体" panose="02010600040101010101" pitchFamily="2" charset="-122"/>
              <a:ea typeface="华文楷体" panose="02010600040101010101" pitchFamily="2" charset="-122"/>
            </a:endParaRPr>
          </a:p>
          <a:p>
            <a:pPr algn="ctr"/>
            <a:r>
              <a:rPr lang="zh-CN" altLang="en-US" sz="2000" b="1" dirty="0">
                <a:solidFill>
                  <a:schemeClr val="bg1"/>
                </a:solidFill>
                <a:latin typeface="华文楷体" panose="02010600040101010101" pitchFamily="2" charset="-122"/>
                <a:ea typeface="华文楷体" panose="02010600040101010101" pitchFamily="2" charset="-122"/>
              </a:rPr>
              <a:t>路径唯一</a:t>
            </a:r>
          </a:p>
        </p:txBody>
      </p:sp>
      <p:sp>
        <p:nvSpPr>
          <p:cNvPr id="97" name="文本框 96"/>
          <p:cNvSpPr txBox="1"/>
          <p:nvPr/>
        </p:nvSpPr>
        <p:spPr>
          <a:xfrm>
            <a:off x="6795881" y="3230872"/>
            <a:ext cx="2177812" cy="830997"/>
          </a:xfrm>
          <a:prstGeom prst="rect">
            <a:avLst/>
          </a:prstGeom>
          <a:noFill/>
        </p:spPr>
        <p:txBody>
          <a:bodyPr wrap="square" rtlCol="0">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多对多关系</a:t>
            </a:r>
            <a:endParaRPr lang="en-US" altLang="zh-CN" sz="2400" b="1" dirty="0">
              <a:solidFill>
                <a:schemeClr val="bg1"/>
              </a:solidFill>
              <a:latin typeface="华文楷体" panose="02010600040101010101" pitchFamily="2" charset="-122"/>
              <a:ea typeface="华文楷体" panose="02010600040101010101" pitchFamily="2" charset="-122"/>
            </a:endParaRPr>
          </a:p>
          <a:p>
            <a:pPr algn="ctr"/>
            <a:r>
              <a:rPr lang="en-US" altLang="zh-CN" sz="2400" b="1" dirty="0">
                <a:solidFill>
                  <a:schemeClr val="bg1"/>
                </a:solidFill>
                <a:latin typeface="华文楷体" panose="02010600040101010101" pitchFamily="2" charset="-122"/>
                <a:ea typeface="华文楷体" panose="02010600040101010101" pitchFamily="2" charset="-122"/>
              </a:rPr>
              <a:t>n</a:t>
            </a:r>
            <a:r>
              <a:rPr lang="zh-CN" altLang="en-US" sz="2400" b="1" dirty="0">
                <a:solidFill>
                  <a:schemeClr val="bg1"/>
                </a:solidFill>
                <a:latin typeface="华文楷体" panose="02010600040101010101" pitchFamily="2" charset="-122"/>
                <a:ea typeface="华文楷体" panose="02010600040101010101" pitchFamily="2" charset="-122"/>
              </a:rPr>
              <a:t>前驱 </a:t>
            </a:r>
            <a:r>
              <a:rPr lang="en-US" altLang="zh-CN" sz="2400" b="1" dirty="0">
                <a:solidFill>
                  <a:schemeClr val="bg1"/>
                </a:solidFill>
                <a:latin typeface="华文楷体" panose="02010600040101010101" pitchFamily="2" charset="-122"/>
                <a:ea typeface="华文楷体" panose="02010600040101010101" pitchFamily="2" charset="-122"/>
              </a:rPr>
              <a:t>or n</a:t>
            </a:r>
            <a:r>
              <a:rPr lang="zh-CN" altLang="en-US" sz="2400" b="1" dirty="0">
                <a:solidFill>
                  <a:schemeClr val="bg1"/>
                </a:solidFill>
                <a:latin typeface="华文楷体" panose="02010600040101010101" pitchFamily="2" charset="-122"/>
                <a:ea typeface="华文楷体" panose="02010600040101010101" pitchFamily="2" charset="-122"/>
              </a:rPr>
              <a:t>后继</a:t>
            </a:r>
          </a:p>
        </p:txBody>
      </p:sp>
      <p:sp>
        <p:nvSpPr>
          <p:cNvPr id="59" name="文本框 58"/>
          <p:cNvSpPr txBox="1"/>
          <p:nvPr/>
        </p:nvSpPr>
        <p:spPr>
          <a:xfrm>
            <a:off x="246186" y="4671274"/>
            <a:ext cx="6588030"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D={a, b, c, d}, R={}</a:t>
            </a:r>
            <a:endParaRPr lang="zh-CN" altLang="en-US" sz="2400" dirty="0">
              <a:latin typeface="华文楷体" panose="02010600040101010101" pitchFamily="2" charset="-122"/>
              <a:ea typeface="华文楷体" panose="02010600040101010101" pitchFamily="2" charset="-122"/>
            </a:endParaRPr>
          </a:p>
        </p:txBody>
      </p:sp>
      <p:sp>
        <p:nvSpPr>
          <p:cNvPr id="61" name="文本框 60"/>
          <p:cNvSpPr txBox="1"/>
          <p:nvPr/>
        </p:nvSpPr>
        <p:spPr>
          <a:xfrm>
            <a:off x="246186" y="5205431"/>
            <a:ext cx="5570368"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D={a, b, c, d}, R={&lt;a, b&gt;, &lt;c, d&gt;, &lt;b, c&gt;}</a:t>
            </a:r>
            <a:endParaRPr lang="zh-CN" altLang="en-US" sz="2400" dirty="0">
              <a:latin typeface="华文楷体" panose="02010600040101010101" pitchFamily="2" charset="-122"/>
              <a:ea typeface="华文楷体" panose="02010600040101010101" pitchFamily="2" charset="-122"/>
            </a:endParaRPr>
          </a:p>
        </p:txBody>
      </p:sp>
      <p:sp>
        <p:nvSpPr>
          <p:cNvPr id="63" name="文本框 62"/>
          <p:cNvSpPr txBox="1"/>
          <p:nvPr/>
        </p:nvSpPr>
        <p:spPr>
          <a:xfrm>
            <a:off x="247449" y="5694856"/>
            <a:ext cx="5570368"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D={a, b, c, d}, R={&lt;a, b&gt;, &lt;a, d&gt;, &lt;a, c&gt;}</a:t>
            </a:r>
            <a:endParaRPr lang="zh-CN" altLang="en-US" sz="2400" dirty="0">
              <a:latin typeface="华文楷体" panose="02010600040101010101" pitchFamily="2" charset="-122"/>
              <a:ea typeface="华文楷体" panose="02010600040101010101" pitchFamily="2" charset="-122"/>
            </a:endParaRPr>
          </a:p>
        </p:txBody>
      </p:sp>
      <p:sp>
        <p:nvSpPr>
          <p:cNvPr id="71" name="文本框 70"/>
          <p:cNvSpPr txBox="1"/>
          <p:nvPr/>
        </p:nvSpPr>
        <p:spPr>
          <a:xfrm>
            <a:off x="246186" y="6194457"/>
            <a:ext cx="7607114"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D={a, b, c, d}, R={&lt;a, b&gt;, &lt;a, c&gt;, &lt;d, a&gt;, &lt;d, c&gt;}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459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678" y="253974"/>
            <a:ext cx="7680960" cy="1371600"/>
          </a:xfrm>
        </p:spPr>
        <p:txBody>
          <a:bodyPr/>
          <a:lstStyle/>
          <a:p>
            <a:r>
              <a:rPr lang="zh-CN" altLang="en-US" dirty="0">
                <a:latin typeface="隶书" panose="02010509060101010101" pitchFamily="49" charset="-122"/>
                <a:ea typeface="隶书" panose="02010509060101010101" pitchFamily="49" charset="-122"/>
              </a:rPr>
              <a:t>数据结构示例</a:t>
            </a:r>
          </a:p>
        </p:txBody>
      </p:sp>
      <p:graphicFrame>
        <p:nvGraphicFramePr>
          <p:cNvPr id="4" name="表格 3"/>
          <p:cNvGraphicFramePr>
            <a:graphicFrameLocks noGrp="1"/>
          </p:cNvGraphicFramePr>
          <p:nvPr>
            <p:extLst>
              <p:ext uri="{D42A27DB-BD31-4B8C-83A1-F6EECF244321}">
                <p14:modId xmlns:p14="http://schemas.microsoft.com/office/powerpoint/2010/main" val="1799926141"/>
              </p:ext>
            </p:extLst>
          </p:nvPr>
        </p:nvGraphicFramePr>
        <p:xfrm>
          <a:off x="481341" y="1933314"/>
          <a:ext cx="4410939" cy="1828800"/>
        </p:xfrm>
        <a:graphic>
          <a:graphicData uri="http://schemas.openxmlformats.org/drawingml/2006/table">
            <a:tbl>
              <a:tblPr firstRow="1" bandRow="1">
                <a:tableStyleId>{5C22544A-7EE6-4342-B048-85BDC9FD1C3A}</a:tableStyleId>
              </a:tblPr>
              <a:tblGrid>
                <a:gridCol w="1470313">
                  <a:extLst>
                    <a:ext uri="{9D8B030D-6E8A-4147-A177-3AD203B41FA5}">
                      <a16:colId xmlns:a16="http://schemas.microsoft.com/office/drawing/2014/main" val="20000"/>
                    </a:ext>
                  </a:extLst>
                </a:gridCol>
                <a:gridCol w="1470313">
                  <a:extLst>
                    <a:ext uri="{9D8B030D-6E8A-4147-A177-3AD203B41FA5}">
                      <a16:colId xmlns:a16="http://schemas.microsoft.com/office/drawing/2014/main" val="20001"/>
                    </a:ext>
                  </a:extLst>
                </a:gridCol>
                <a:gridCol w="1470313">
                  <a:extLst>
                    <a:ext uri="{9D8B030D-6E8A-4147-A177-3AD203B41FA5}">
                      <a16:colId xmlns:a16="http://schemas.microsoft.com/office/drawing/2014/main" val="20002"/>
                    </a:ext>
                  </a:extLst>
                </a:gridCol>
              </a:tblGrid>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商品</a:t>
                      </a:r>
                    </a:p>
                  </a:txBody>
                  <a:tcPr/>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材质</a:t>
                      </a:r>
                    </a:p>
                  </a:txBody>
                  <a:tcPr/>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价格</a:t>
                      </a:r>
                    </a:p>
                  </a:txBody>
                  <a:tcPr/>
                </a:tc>
                <a:extLst>
                  <a:ext uri="{0D108BD9-81ED-4DB2-BD59-A6C34878D82A}">
                    <a16:rowId xmlns:a16="http://schemas.microsoft.com/office/drawing/2014/main" val="10000"/>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组合沙发</a:t>
                      </a:r>
                    </a:p>
                  </a:txBody>
                  <a:tcPr/>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牛皮</a:t>
                      </a:r>
                    </a:p>
                  </a:txBody>
                  <a:tcPr/>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7000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餐桌椅</a:t>
                      </a:r>
                    </a:p>
                  </a:txBody>
                  <a:tcPr/>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榉木</a:t>
                      </a:r>
                    </a:p>
                  </a:txBody>
                  <a:tcPr/>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5000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2"/>
                  </a:ext>
                </a:extLst>
              </a:tr>
              <a:tr h="370840">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衣橱</a:t>
                      </a:r>
                    </a:p>
                  </a:txBody>
                  <a:tcPr/>
                </a:tc>
                <a:tc>
                  <a:txBody>
                    <a:bodyPr/>
                    <a:lstStyle/>
                    <a:p>
                      <a:pPr algn="ctr"/>
                      <a:r>
                        <a:rPr lang="zh-CN" altLang="en-US" sz="2400" dirty="0">
                          <a:solidFill>
                            <a:schemeClr val="bg1"/>
                          </a:solidFill>
                          <a:latin typeface="华文楷体" panose="02010600040101010101" pitchFamily="2" charset="-122"/>
                          <a:ea typeface="华文楷体" panose="02010600040101010101" pitchFamily="2" charset="-122"/>
                        </a:rPr>
                        <a:t>橡木</a:t>
                      </a:r>
                    </a:p>
                  </a:txBody>
                  <a:tcPr/>
                </a:tc>
                <a:tc>
                  <a:txBody>
                    <a:bodyPr/>
                    <a:lstStyle/>
                    <a:p>
                      <a:pPr algn="ctr"/>
                      <a:r>
                        <a:rPr lang="en-US" altLang="zh-CN" sz="2400" dirty="0">
                          <a:solidFill>
                            <a:schemeClr val="bg1"/>
                          </a:solidFill>
                          <a:latin typeface="华文楷体" panose="02010600040101010101" pitchFamily="2" charset="-122"/>
                          <a:ea typeface="华文楷体" panose="02010600040101010101" pitchFamily="2" charset="-122"/>
                        </a:rPr>
                        <a:t>3000</a:t>
                      </a:r>
                      <a:endParaRPr lang="zh-CN" altLang="en-US" sz="2400" dirty="0">
                        <a:solidFill>
                          <a:schemeClr val="bg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3"/>
                  </a:ext>
                </a:extLst>
              </a:tr>
            </a:tbl>
          </a:graphicData>
        </a:graphic>
      </p:graphicFrame>
      <p:sp>
        <p:nvSpPr>
          <p:cNvPr id="5" name="文本框 4"/>
          <p:cNvSpPr txBox="1"/>
          <p:nvPr/>
        </p:nvSpPr>
        <p:spPr>
          <a:xfrm>
            <a:off x="4985209" y="2190400"/>
            <a:ext cx="3917033"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800" dirty="0">
                <a:latin typeface="华文楷体" panose="02010600040101010101" pitchFamily="2" charset="-122"/>
                <a:ea typeface="华文楷体" panose="02010600040101010101" pitchFamily="2" charset="-122"/>
              </a:rPr>
              <a:t>逻辑结构：线性结构</a:t>
            </a:r>
            <a:endParaRPr lang="en-US" altLang="zh-CN" sz="2800" dirty="0">
              <a:latin typeface="华文楷体" panose="02010600040101010101" pitchFamily="2" charset="-122"/>
              <a:ea typeface="华文楷体" panose="02010600040101010101" pitchFamily="2" charset="-122"/>
            </a:endParaRPr>
          </a:p>
          <a:p>
            <a:pPr algn="ctr"/>
            <a:r>
              <a:rPr lang="zh-CN" altLang="en-US" sz="2800" dirty="0">
                <a:latin typeface="华文楷体" panose="02010600040101010101" pitchFamily="2" charset="-122"/>
                <a:ea typeface="华文楷体" panose="02010600040101010101" pitchFamily="2" charset="-122"/>
              </a:rPr>
              <a:t>按照价格从高到低排列</a:t>
            </a:r>
            <a:endParaRPr lang="en-US" altLang="zh-CN" sz="2800" dirty="0">
              <a:latin typeface="华文楷体" panose="02010600040101010101" pitchFamily="2" charset="-122"/>
              <a:ea typeface="华文楷体" panose="02010600040101010101" pitchFamily="2" charset="-122"/>
            </a:endParaRPr>
          </a:p>
        </p:txBody>
      </p:sp>
      <p:sp>
        <p:nvSpPr>
          <p:cNvPr id="6" name="椭圆 5"/>
          <p:cNvSpPr/>
          <p:nvPr/>
        </p:nvSpPr>
        <p:spPr>
          <a:xfrm>
            <a:off x="1295403" y="4533900"/>
            <a:ext cx="1381123" cy="1295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椭圆 6"/>
          <p:cNvSpPr/>
          <p:nvPr/>
        </p:nvSpPr>
        <p:spPr>
          <a:xfrm>
            <a:off x="3429003" y="4533900"/>
            <a:ext cx="1381123" cy="1295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椭圆 7"/>
          <p:cNvSpPr/>
          <p:nvPr/>
        </p:nvSpPr>
        <p:spPr>
          <a:xfrm>
            <a:off x="5562603" y="4533900"/>
            <a:ext cx="1381123" cy="1295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0" name="直接箭头连接符 9"/>
          <p:cNvCxnSpPr>
            <a:stCxn id="6" idx="6"/>
            <a:endCxn id="7" idx="2"/>
          </p:cNvCxnSpPr>
          <p:nvPr/>
        </p:nvCxnSpPr>
        <p:spPr>
          <a:xfrm>
            <a:off x="2676526" y="5181600"/>
            <a:ext cx="752477" cy="0"/>
          </a:xfrm>
          <a:prstGeom prst="straightConnector1">
            <a:avLst/>
          </a:prstGeom>
          <a:ln w="41275">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7" idx="6"/>
            <a:endCxn id="8" idx="2"/>
          </p:cNvCxnSpPr>
          <p:nvPr/>
        </p:nvCxnSpPr>
        <p:spPr>
          <a:xfrm>
            <a:off x="4810126" y="5181600"/>
            <a:ext cx="752477" cy="0"/>
          </a:xfrm>
          <a:prstGeom prst="straightConnector1">
            <a:avLst/>
          </a:prstGeom>
          <a:ln w="41275">
            <a:solidFill>
              <a:srgbClr val="92D050"/>
            </a:solidFill>
            <a:tailEnd type="triangle"/>
          </a:ln>
        </p:spPr>
        <p:style>
          <a:lnRef idx="1">
            <a:schemeClr val="dk1"/>
          </a:lnRef>
          <a:fillRef idx="0">
            <a:schemeClr val="dk1"/>
          </a:fillRef>
          <a:effectRef idx="0">
            <a:schemeClr val="dk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1522614643"/>
              </p:ext>
            </p:extLst>
          </p:nvPr>
        </p:nvGraphicFramePr>
        <p:xfrm>
          <a:off x="1193010" y="4922520"/>
          <a:ext cx="1545431" cy="518160"/>
        </p:xfrm>
        <a:graphic>
          <a:graphicData uri="http://schemas.openxmlformats.org/drawingml/2006/table">
            <a:tbl>
              <a:tblPr firstRow="1" bandRow="1">
                <a:tableStyleId>{5C22544A-7EE6-4342-B048-85BDC9FD1C3A}</a:tableStyleId>
              </a:tblPr>
              <a:tblGrid>
                <a:gridCol w="628668">
                  <a:extLst>
                    <a:ext uri="{9D8B030D-6E8A-4147-A177-3AD203B41FA5}">
                      <a16:colId xmlns:a16="http://schemas.microsoft.com/office/drawing/2014/main" val="20000"/>
                    </a:ext>
                  </a:extLst>
                </a:gridCol>
                <a:gridCol w="353468">
                  <a:extLst>
                    <a:ext uri="{9D8B030D-6E8A-4147-A177-3AD203B41FA5}">
                      <a16:colId xmlns:a16="http://schemas.microsoft.com/office/drawing/2014/main" val="20001"/>
                    </a:ext>
                  </a:extLst>
                </a:gridCol>
                <a:gridCol w="563295">
                  <a:extLst>
                    <a:ext uri="{9D8B030D-6E8A-4147-A177-3AD203B41FA5}">
                      <a16:colId xmlns:a16="http://schemas.microsoft.com/office/drawing/2014/main" val="20002"/>
                    </a:ext>
                  </a:extLst>
                </a:gridCol>
              </a:tblGrid>
              <a:tr h="370840">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组合</a:t>
                      </a:r>
                      <a:endParaRPr lang="en-US" altLang="zh-CN" sz="1400" dirty="0">
                        <a:solidFill>
                          <a:schemeClr val="tx1"/>
                        </a:solidFill>
                        <a:latin typeface="华文楷体" panose="02010600040101010101" pitchFamily="2" charset="-122"/>
                        <a:ea typeface="华文楷体" panose="02010600040101010101" pitchFamily="2" charset="-122"/>
                      </a:endParaRPr>
                    </a:p>
                    <a:p>
                      <a:pPr algn="ctr"/>
                      <a:r>
                        <a:rPr lang="zh-CN" altLang="en-US" sz="1400" dirty="0">
                          <a:solidFill>
                            <a:schemeClr val="tx1"/>
                          </a:solidFill>
                          <a:latin typeface="华文楷体" panose="02010600040101010101" pitchFamily="2" charset="-122"/>
                          <a:ea typeface="华文楷体" panose="02010600040101010101" pitchFamily="2" charset="-122"/>
                        </a:rPr>
                        <a:t>沙发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牛皮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华文楷体" panose="02010600040101010101" pitchFamily="2" charset="-122"/>
                          <a:ea typeface="华文楷体" panose="02010600040101010101" pitchFamily="2" charset="-122"/>
                        </a:rPr>
                        <a:t>7000</a:t>
                      </a:r>
                      <a:endParaRPr lang="zh-CN" altLang="en-US" sz="1400" dirty="0">
                        <a:solidFill>
                          <a:schemeClr val="tx1"/>
                        </a:solidFill>
                        <a:latin typeface="华文楷体" panose="02010600040101010101" pitchFamily="2" charset="-122"/>
                        <a:ea typeface="华文楷体"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548827068"/>
              </p:ext>
            </p:extLst>
          </p:nvPr>
        </p:nvGraphicFramePr>
        <p:xfrm>
          <a:off x="3346849" y="4922520"/>
          <a:ext cx="1545431" cy="518160"/>
        </p:xfrm>
        <a:graphic>
          <a:graphicData uri="http://schemas.openxmlformats.org/drawingml/2006/table">
            <a:tbl>
              <a:tblPr firstRow="1" bandRow="1">
                <a:tableStyleId>{5C22544A-7EE6-4342-B048-85BDC9FD1C3A}</a:tableStyleId>
              </a:tblPr>
              <a:tblGrid>
                <a:gridCol w="628668">
                  <a:extLst>
                    <a:ext uri="{9D8B030D-6E8A-4147-A177-3AD203B41FA5}">
                      <a16:colId xmlns:a16="http://schemas.microsoft.com/office/drawing/2014/main" val="20000"/>
                    </a:ext>
                  </a:extLst>
                </a:gridCol>
                <a:gridCol w="353468">
                  <a:extLst>
                    <a:ext uri="{9D8B030D-6E8A-4147-A177-3AD203B41FA5}">
                      <a16:colId xmlns:a16="http://schemas.microsoft.com/office/drawing/2014/main" val="20001"/>
                    </a:ext>
                  </a:extLst>
                </a:gridCol>
                <a:gridCol w="563295">
                  <a:extLst>
                    <a:ext uri="{9D8B030D-6E8A-4147-A177-3AD203B41FA5}">
                      <a16:colId xmlns:a16="http://schemas.microsoft.com/office/drawing/2014/main" val="20002"/>
                    </a:ext>
                  </a:extLst>
                </a:gridCol>
              </a:tblGrid>
              <a:tr h="370840">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餐桌椅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榉木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华文楷体" panose="02010600040101010101" pitchFamily="2" charset="-122"/>
                          <a:ea typeface="华文楷体" panose="02010600040101010101" pitchFamily="2" charset="-122"/>
                        </a:rPr>
                        <a:t>5000</a:t>
                      </a:r>
                      <a:endParaRPr lang="zh-CN" altLang="en-US" sz="1400" dirty="0">
                        <a:solidFill>
                          <a:schemeClr val="tx1"/>
                        </a:solidFill>
                        <a:latin typeface="华文楷体" panose="02010600040101010101" pitchFamily="2" charset="-122"/>
                        <a:ea typeface="华文楷体"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6972556"/>
              </p:ext>
            </p:extLst>
          </p:nvPr>
        </p:nvGraphicFramePr>
        <p:xfrm>
          <a:off x="5480449" y="4922520"/>
          <a:ext cx="1545431" cy="518160"/>
        </p:xfrm>
        <a:graphic>
          <a:graphicData uri="http://schemas.openxmlformats.org/drawingml/2006/table">
            <a:tbl>
              <a:tblPr firstRow="1" bandRow="1">
                <a:tableStyleId>{5C22544A-7EE6-4342-B048-85BDC9FD1C3A}</a:tableStyleId>
              </a:tblPr>
              <a:tblGrid>
                <a:gridCol w="628668">
                  <a:extLst>
                    <a:ext uri="{9D8B030D-6E8A-4147-A177-3AD203B41FA5}">
                      <a16:colId xmlns:a16="http://schemas.microsoft.com/office/drawing/2014/main" val="20000"/>
                    </a:ext>
                  </a:extLst>
                </a:gridCol>
                <a:gridCol w="353468">
                  <a:extLst>
                    <a:ext uri="{9D8B030D-6E8A-4147-A177-3AD203B41FA5}">
                      <a16:colId xmlns:a16="http://schemas.microsoft.com/office/drawing/2014/main" val="20001"/>
                    </a:ext>
                  </a:extLst>
                </a:gridCol>
                <a:gridCol w="563295">
                  <a:extLst>
                    <a:ext uri="{9D8B030D-6E8A-4147-A177-3AD203B41FA5}">
                      <a16:colId xmlns:a16="http://schemas.microsoft.com/office/drawing/2014/main" val="20002"/>
                    </a:ext>
                  </a:extLst>
                </a:gridCol>
              </a:tblGrid>
              <a:tr h="370840">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衣橱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latin typeface="华文楷体" panose="02010600040101010101" pitchFamily="2" charset="-122"/>
                          <a:ea typeface="华文楷体" panose="02010600040101010101" pitchFamily="2" charset="-122"/>
                        </a:rPr>
                        <a:t>橡木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华文楷体" panose="02010600040101010101" pitchFamily="2" charset="-122"/>
                          <a:ea typeface="华文楷体" panose="02010600040101010101" pitchFamily="2" charset="-122"/>
                        </a:rPr>
                        <a:t>3000</a:t>
                      </a:r>
                      <a:endParaRPr lang="zh-CN" altLang="en-US" sz="1400" dirty="0">
                        <a:solidFill>
                          <a:schemeClr val="tx1"/>
                        </a:solidFill>
                        <a:latin typeface="华文楷体" panose="02010600040101010101" pitchFamily="2" charset="-122"/>
                        <a:ea typeface="华文楷体"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7881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TM03457510[[fn=肥皂]]</Template>
  <TotalTime>138812</TotalTime>
  <Words>3139</Words>
  <Application>Microsoft Office PowerPoint</Application>
  <PresentationFormat>全屏显示(4:3)</PresentationFormat>
  <Paragraphs>577</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Monotype Sorts</vt:lpstr>
      <vt:lpstr>华文楷体</vt:lpstr>
      <vt:lpstr>隶书</vt:lpstr>
      <vt:lpstr>宋体</vt:lpstr>
      <vt:lpstr>Arial</vt:lpstr>
      <vt:lpstr>Calibri</vt:lpstr>
      <vt:lpstr>Cambria Math</vt:lpstr>
      <vt:lpstr>Century Gothic</vt:lpstr>
      <vt:lpstr>Times New Roman</vt:lpstr>
      <vt:lpstr>Wingdings</vt:lpstr>
      <vt:lpstr>肥皂</vt:lpstr>
      <vt:lpstr>数据结构</vt:lpstr>
      <vt:lpstr>目录</vt:lpstr>
      <vt:lpstr>算法和数据结构</vt:lpstr>
      <vt:lpstr>目录</vt:lpstr>
      <vt:lpstr>数据结构的基本概念</vt:lpstr>
      <vt:lpstr>数据结构定义</vt:lpstr>
      <vt:lpstr>数据的逻辑结构</vt:lpstr>
      <vt:lpstr>基本逻辑结构</vt:lpstr>
      <vt:lpstr>数据结构示例</vt:lpstr>
      <vt:lpstr>数据的存储表示</vt:lpstr>
      <vt:lpstr>顺序存储结构</vt:lpstr>
      <vt:lpstr>链接存储结构</vt:lpstr>
      <vt:lpstr>索引/散列存储结构</vt:lpstr>
      <vt:lpstr>数据结构的运算</vt:lpstr>
      <vt:lpstr>数据结构的运算</vt:lpstr>
      <vt:lpstr>数据结构的运算</vt:lpstr>
      <vt:lpstr>目录</vt:lpstr>
      <vt:lpstr>从过程抽象到数据抽象</vt:lpstr>
      <vt:lpstr>数据类型</vt:lpstr>
      <vt:lpstr>抽象数据类型</vt:lpstr>
      <vt:lpstr>数据结构与抽象数据类型</vt:lpstr>
      <vt:lpstr>目录</vt:lpstr>
      <vt:lpstr>描述数据结构与算法</vt:lpstr>
      <vt:lpstr>PowerPoint 演示文稿</vt:lpstr>
      <vt:lpstr>PowerPoint 演示文稿</vt:lpstr>
      <vt:lpstr>PowerPoint 演示文稿</vt:lpstr>
      <vt:lpstr>PowerPoint 演示文稿</vt:lpstr>
      <vt:lpstr>PowerPoint 演示文稿</vt:lpstr>
      <vt:lpstr>目录</vt:lpstr>
      <vt:lpstr>算法及其性能标准</vt:lpstr>
      <vt:lpstr>下列算法有什么问题？</vt:lpstr>
      <vt:lpstr>下列算法有什么问题？</vt:lpstr>
      <vt:lpstr>下列算法有什么问题？</vt:lpstr>
      <vt:lpstr>下列算法有什么问题？</vt:lpstr>
      <vt:lpstr>算法的描述</vt:lpstr>
      <vt:lpstr>算法性能标准</vt:lpstr>
      <vt:lpstr>算法分析</vt:lpstr>
      <vt:lpstr>算法的时间复杂度</vt:lpstr>
      <vt:lpstr>算法的时间复杂度</vt:lpstr>
      <vt:lpstr>算法的渐近时间复杂度</vt:lpstr>
      <vt:lpstr>算法的渐近时间复杂度</vt:lpstr>
      <vt:lpstr>算法的渐近时间复杂度</vt:lpstr>
      <vt:lpstr>算法的渐近时间复杂度</vt:lpstr>
      <vt:lpstr>算法的渐近时间复杂度</vt:lpstr>
      <vt:lpstr>最好、最坏和平均时间复杂度</vt:lpstr>
      <vt:lpstr>算法的空间复杂度</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190</cp:revision>
  <cp:lastPrinted>2015-03-02T09:43:29Z</cp:lastPrinted>
  <dcterms:created xsi:type="dcterms:W3CDTF">2015-02-03T01:14:24Z</dcterms:created>
  <dcterms:modified xsi:type="dcterms:W3CDTF">2017-09-05T00:35:36Z</dcterms:modified>
</cp:coreProperties>
</file>