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17"/>
  </p:notesMasterIdLst>
  <p:sldIdLst>
    <p:sldId id="30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1ACF28F-036D-4307-8545-CF2846661CBA}">
          <p14:sldIdLst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488" autoAdjust="0"/>
  </p:normalViewPr>
  <p:slideViewPr>
    <p:cSldViewPr snapToGrid="0">
      <p:cViewPr varScale="1">
        <p:scale>
          <a:sx n="88" d="100"/>
          <a:sy n="88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C69A8-F41B-4AB3-B1C4-4C1E89E6346C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636FC-5391-4E88-BC9C-2B9CBFA3E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4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75FA1EC-9C8B-4CB7-B2A5-DD415DF7CB42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94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24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633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040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111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785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003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303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98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89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26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23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00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7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67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3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79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5FA1EC-9C8B-4CB7-B2A5-DD415DF7CB42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72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队列的顺序存储表示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569026" y="2867891"/>
            <a:ext cx="2880000" cy="2880000"/>
            <a:chOff x="1454726" y="2784763"/>
            <a:chExt cx="2880000" cy="2880000"/>
          </a:xfrm>
        </p:grpSpPr>
        <p:sp>
          <p:nvSpPr>
            <p:cNvPr id="4" name="椭圆 3"/>
            <p:cNvSpPr/>
            <p:nvPr/>
          </p:nvSpPr>
          <p:spPr>
            <a:xfrm>
              <a:off x="1454726" y="2784763"/>
              <a:ext cx="2880000" cy="288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6" name="椭圆 25"/>
            <p:cNvSpPr/>
            <p:nvPr/>
          </p:nvSpPr>
          <p:spPr>
            <a:xfrm>
              <a:off x="2174726" y="3504763"/>
              <a:ext cx="1440000" cy="144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6" name="直接连接符 5"/>
            <p:cNvCxnSpPr>
              <a:stCxn id="4" idx="0"/>
              <a:endCxn id="26" idx="0"/>
            </p:cNvCxnSpPr>
            <p:nvPr/>
          </p:nvCxnSpPr>
          <p:spPr>
            <a:xfrm>
              <a:off x="2894726" y="278476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4" idx="7"/>
              <a:endCxn id="26" idx="7"/>
            </p:cNvCxnSpPr>
            <p:nvPr/>
          </p:nvCxnSpPr>
          <p:spPr>
            <a:xfrm flipH="1">
              <a:off x="3403843" y="3206529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4" idx="6"/>
              <a:endCxn id="26" idx="6"/>
            </p:cNvCxnSpPr>
            <p:nvPr/>
          </p:nvCxnSpPr>
          <p:spPr>
            <a:xfrm flipH="1">
              <a:off x="3614726" y="4224763"/>
              <a:ext cx="72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5"/>
              <a:endCxn id="26" idx="5"/>
            </p:cNvCxnSpPr>
            <p:nvPr/>
          </p:nvCxnSpPr>
          <p:spPr>
            <a:xfrm flipH="1" flipV="1">
              <a:off x="3403843" y="4733880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4" idx="4"/>
              <a:endCxn id="26" idx="4"/>
            </p:cNvCxnSpPr>
            <p:nvPr/>
          </p:nvCxnSpPr>
          <p:spPr>
            <a:xfrm flipV="1">
              <a:off x="2894726" y="494476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4" idx="3"/>
              <a:endCxn id="26" idx="3"/>
            </p:cNvCxnSpPr>
            <p:nvPr/>
          </p:nvCxnSpPr>
          <p:spPr>
            <a:xfrm flipV="1">
              <a:off x="1876492" y="4733880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4" idx="2"/>
              <a:endCxn id="26" idx="2"/>
            </p:cNvCxnSpPr>
            <p:nvPr/>
          </p:nvCxnSpPr>
          <p:spPr>
            <a:xfrm>
              <a:off x="1454726" y="4224763"/>
              <a:ext cx="72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4" idx="1"/>
              <a:endCxn id="26" idx="1"/>
            </p:cNvCxnSpPr>
            <p:nvPr/>
          </p:nvCxnSpPr>
          <p:spPr>
            <a:xfrm>
              <a:off x="1876492" y="3206529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4536376" y="3544215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449026" y="4689729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530251" y="574789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25836" y="570778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242646" y="4689729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166807" y="341762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148653" y="2549602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534472" y="2586614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028653" y="2949712"/>
            <a:ext cx="945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front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045494" y="3621119"/>
            <a:ext cx="945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rear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7" name="直接箭头连接符 26"/>
          <p:cNvCxnSpPr>
            <a:stCxn id="24" idx="1"/>
          </p:cNvCxnSpPr>
          <p:nvPr/>
        </p:nvCxnSpPr>
        <p:spPr>
          <a:xfrm flipH="1">
            <a:off x="4364183" y="3180545"/>
            <a:ext cx="664470" cy="40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5" idx="1"/>
          </p:cNvCxnSpPr>
          <p:nvPr/>
        </p:nvCxnSpPr>
        <p:spPr>
          <a:xfrm flipH="1">
            <a:off x="4488656" y="3851952"/>
            <a:ext cx="556838" cy="9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847608" y="2728607"/>
            <a:ext cx="44680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初始时：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front = rear = 0</a:t>
            </a:r>
          </a:p>
          <a:p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指针前进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front = (front+1)%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maxQueue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rear = (rear+1)%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maxQueue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3532909" y="3293918"/>
            <a:ext cx="893618" cy="1018309"/>
          </a:xfrm>
          <a:custGeom>
            <a:avLst/>
            <a:gdLst>
              <a:gd name="connsiteX0" fmla="*/ 0 w 893618"/>
              <a:gd name="connsiteY0" fmla="*/ 509155 h 1018309"/>
              <a:gd name="connsiteX1" fmla="*/ 498764 w 893618"/>
              <a:gd name="connsiteY1" fmla="*/ 0 h 1018309"/>
              <a:gd name="connsiteX2" fmla="*/ 727364 w 893618"/>
              <a:gd name="connsiteY2" fmla="*/ 290946 h 1018309"/>
              <a:gd name="connsiteX3" fmla="*/ 831273 w 893618"/>
              <a:gd name="connsiteY3" fmla="*/ 550718 h 1018309"/>
              <a:gd name="connsiteX4" fmla="*/ 893618 w 893618"/>
              <a:gd name="connsiteY4" fmla="*/ 841664 h 1018309"/>
              <a:gd name="connsiteX5" fmla="*/ 893618 w 893618"/>
              <a:gd name="connsiteY5" fmla="*/ 1018309 h 1018309"/>
              <a:gd name="connsiteX6" fmla="*/ 207818 w 893618"/>
              <a:gd name="connsiteY6" fmla="*/ 1018309 h 1018309"/>
              <a:gd name="connsiteX7" fmla="*/ 176646 w 893618"/>
              <a:gd name="connsiteY7" fmla="*/ 800100 h 1018309"/>
              <a:gd name="connsiteX8" fmla="*/ 114300 w 893618"/>
              <a:gd name="connsiteY8" fmla="*/ 675409 h 1018309"/>
              <a:gd name="connsiteX9" fmla="*/ 0 w 893618"/>
              <a:gd name="connsiteY9" fmla="*/ 509155 h 10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3618" h="1018309">
                <a:moveTo>
                  <a:pt x="0" y="509155"/>
                </a:moveTo>
                <a:lnTo>
                  <a:pt x="498764" y="0"/>
                </a:lnTo>
                <a:lnTo>
                  <a:pt x="727364" y="290946"/>
                </a:lnTo>
                <a:lnTo>
                  <a:pt x="831273" y="550718"/>
                </a:lnTo>
                <a:lnTo>
                  <a:pt x="893618" y="841664"/>
                </a:lnTo>
                <a:lnTo>
                  <a:pt x="893618" y="1018309"/>
                </a:lnTo>
                <a:lnTo>
                  <a:pt x="207818" y="1018309"/>
                </a:lnTo>
                <a:lnTo>
                  <a:pt x="176646" y="800100"/>
                </a:lnTo>
                <a:lnTo>
                  <a:pt x="114300" y="675409"/>
                </a:lnTo>
                <a:lnTo>
                  <a:pt x="0" y="509155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509863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>
          <a:xfrm>
            <a:off x="3013364" y="4831773"/>
            <a:ext cx="997527" cy="914400"/>
          </a:xfrm>
          <a:custGeom>
            <a:avLst/>
            <a:gdLst>
              <a:gd name="connsiteX0" fmla="*/ 10391 w 997527"/>
              <a:gd name="connsiteY0" fmla="*/ 207818 h 914400"/>
              <a:gd name="connsiteX1" fmla="*/ 0 w 997527"/>
              <a:gd name="connsiteY1" fmla="*/ 914400 h 914400"/>
              <a:gd name="connsiteX2" fmla="*/ 290945 w 997527"/>
              <a:gd name="connsiteY2" fmla="*/ 872836 h 914400"/>
              <a:gd name="connsiteX3" fmla="*/ 592281 w 997527"/>
              <a:gd name="connsiteY3" fmla="*/ 789709 h 914400"/>
              <a:gd name="connsiteX4" fmla="*/ 831272 w 997527"/>
              <a:gd name="connsiteY4" fmla="*/ 654627 h 914400"/>
              <a:gd name="connsiteX5" fmla="*/ 997527 w 997527"/>
              <a:gd name="connsiteY5" fmla="*/ 498763 h 914400"/>
              <a:gd name="connsiteX6" fmla="*/ 509154 w 997527"/>
              <a:gd name="connsiteY6" fmla="*/ 0 h 914400"/>
              <a:gd name="connsiteX7" fmla="*/ 311727 w 997527"/>
              <a:gd name="connsiteY7" fmla="*/ 135082 h 914400"/>
              <a:gd name="connsiteX8" fmla="*/ 218209 w 997527"/>
              <a:gd name="connsiteY8" fmla="*/ 166254 h 914400"/>
              <a:gd name="connsiteX9" fmla="*/ 10391 w 997527"/>
              <a:gd name="connsiteY9" fmla="*/ 207818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7527" h="914400">
                <a:moveTo>
                  <a:pt x="10391" y="207818"/>
                </a:moveTo>
                <a:lnTo>
                  <a:pt x="0" y="914400"/>
                </a:lnTo>
                <a:lnTo>
                  <a:pt x="290945" y="872836"/>
                </a:lnTo>
                <a:lnTo>
                  <a:pt x="592281" y="789709"/>
                </a:lnTo>
                <a:lnTo>
                  <a:pt x="831272" y="654627"/>
                </a:lnTo>
                <a:lnTo>
                  <a:pt x="997527" y="498763"/>
                </a:lnTo>
                <a:lnTo>
                  <a:pt x="509154" y="0"/>
                </a:lnTo>
                <a:lnTo>
                  <a:pt x="311727" y="135082"/>
                </a:lnTo>
                <a:lnTo>
                  <a:pt x="218209" y="166254"/>
                </a:lnTo>
                <a:lnTo>
                  <a:pt x="10391" y="207818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9" name="任意多边形 18"/>
          <p:cNvSpPr/>
          <p:nvPr/>
        </p:nvSpPr>
        <p:spPr>
          <a:xfrm>
            <a:off x="3532909" y="4312227"/>
            <a:ext cx="924791" cy="1007918"/>
          </a:xfrm>
          <a:custGeom>
            <a:avLst/>
            <a:gdLst>
              <a:gd name="connsiteX0" fmla="*/ 218209 w 924791"/>
              <a:gd name="connsiteY0" fmla="*/ 0 h 1007918"/>
              <a:gd name="connsiteX1" fmla="*/ 924791 w 924791"/>
              <a:gd name="connsiteY1" fmla="*/ 10391 h 1007918"/>
              <a:gd name="connsiteX2" fmla="*/ 841664 w 924791"/>
              <a:gd name="connsiteY2" fmla="*/ 405246 h 1007918"/>
              <a:gd name="connsiteX3" fmla="*/ 685800 w 924791"/>
              <a:gd name="connsiteY3" fmla="*/ 800100 h 1007918"/>
              <a:gd name="connsiteX4" fmla="*/ 477982 w 924791"/>
              <a:gd name="connsiteY4" fmla="*/ 1007918 h 1007918"/>
              <a:gd name="connsiteX5" fmla="*/ 0 w 924791"/>
              <a:gd name="connsiteY5" fmla="*/ 509155 h 1007918"/>
              <a:gd name="connsiteX6" fmla="*/ 155864 w 924791"/>
              <a:gd name="connsiteY6" fmla="*/ 311728 h 1007918"/>
              <a:gd name="connsiteX7" fmla="*/ 197427 w 924791"/>
              <a:gd name="connsiteY7" fmla="*/ 155864 h 1007918"/>
              <a:gd name="connsiteX8" fmla="*/ 218209 w 924791"/>
              <a:gd name="connsiteY8" fmla="*/ 0 h 100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4791" h="1007918">
                <a:moveTo>
                  <a:pt x="218209" y="0"/>
                </a:moveTo>
                <a:lnTo>
                  <a:pt x="924791" y="10391"/>
                </a:lnTo>
                <a:lnTo>
                  <a:pt x="841664" y="405246"/>
                </a:lnTo>
                <a:lnTo>
                  <a:pt x="685800" y="800100"/>
                </a:lnTo>
                <a:lnTo>
                  <a:pt x="477982" y="1007918"/>
                </a:lnTo>
                <a:lnTo>
                  <a:pt x="0" y="509155"/>
                </a:lnTo>
                <a:lnTo>
                  <a:pt x="155864" y="311728"/>
                </a:lnTo>
                <a:lnTo>
                  <a:pt x="197427" y="155864"/>
                </a:lnTo>
                <a:lnTo>
                  <a:pt x="218209" y="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队列的顺序存储表示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569026" y="2867891"/>
            <a:ext cx="2880000" cy="2880000"/>
            <a:chOff x="1454726" y="2784763"/>
            <a:chExt cx="2880000" cy="2880000"/>
          </a:xfrm>
        </p:grpSpPr>
        <p:sp>
          <p:nvSpPr>
            <p:cNvPr id="4" name="椭圆 3"/>
            <p:cNvSpPr/>
            <p:nvPr/>
          </p:nvSpPr>
          <p:spPr>
            <a:xfrm>
              <a:off x="1454726" y="2784763"/>
              <a:ext cx="2880000" cy="288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6" name="椭圆 25"/>
            <p:cNvSpPr/>
            <p:nvPr/>
          </p:nvSpPr>
          <p:spPr>
            <a:xfrm>
              <a:off x="2174726" y="3504763"/>
              <a:ext cx="1440000" cy="144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6" name="直接连接符 5"/>
            <p:cNvCxnSpPr>
              <a:stCxn id="4" idx="0"/>
              <a:endCxn id="26" idx="0"/>
            </p:cNvCxnSpPr>
            <p:nvPr/>
          </p:nvCxnSpPr>
          <p:spPr>
            <a:xfrm>
              <a:off x="2894726" y="278476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4" idx="7"/>
              <a:endCxn id="26" idx="7"/>
            </p:cNvCxnSpPr>
            <p:nvPr/>
          </p:nvCxnSpPr>
          <p:spPr>
            <a:xfrm flipH="1">
              <a:off x="3403843" y="3206529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4" idx="6"/>
              <a:endCxn id="26" idx="6"/>
            </p:cNvCxnSpPr>
            <p:nvPr/>
          </p:nvCxnSpPr>
          <p:spPr>
            <a:xfrm flipH="1">
              <a:off x="3614726" y="4224763"/>
              <a:ext cx="72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5"/>
              <a:endCxn id="26" idx="5"/>
            </p:cNvCxnSpPr>
            <p:nvPr/>
          </p:nvCxnSpPr>
          <p:spPr>
            <a:xfrm flipH="1" flipV="1">
              <a:off x="3403843" y="4733880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4" idx="4"/>
              <a:endCxn id="26" idx="4"/>
            </p:cNvCxnSpPr>
            <p:nvPr/>
          </p:nvCxnSpPr>
          <p:spPr>
            <a:xfrm flipV="1">
              <a:off x="2894726" y="494476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4" idx="3"/>
              <a:endCxn id="26" idx="3"/>
            </p:cNvCxnSpPr>
            <p:nvPr/>
          </p:nvCxnSpPr>
          <p:spPr>
            <a:xfrm flipV="1">
              <a:off x="1876492" y="4733880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4" idx="2"/>
              <a:endCxn id="26" idx="2"/>
            </p:cNvCxnSpPr>
            <p:nvPr/>
          </p:nvCxnSpPr>
          <p:spPr>
            <a:xfrm>
              <a:off x="1454726" y="4224763"/>
              <a:ext cx="72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4" idx="1"/>
              <a:endCxn id="26" idx="1"/>
            </p:cNvCxnSpPr>
            <p:nvPr/>
          </p:nvCxnSpPr>
          <p:spPr>
            <a:xfrm>
              <a:off x="1876492" y="3206529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4536376" y="3544215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449026" y="4689729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530251" y="574789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25836" y="570778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242646" y="4689729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166807" y="341762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148653" y="2549602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534472" y="2586614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317872" y="4911643"/>
            <a:ext cx="1286247" cy="461665"/>
            <a:chOff x="4631301" y="3187782"/>
            <a:chExt cx="1286247" cy="461665"/>
          </a:xfrm>
        </p:grpSpPr>
        <p:sp>
          <p:nvSpPr>
            <p:cNvPr id="24" name="文本框 23"/>
            <p:cNvSpPr txBox="1"/>
            <p:nvPr/>
          </p:nvSpPr>
          <p:spPr>
            <a:xfrm>
              <a:off x="4971975" y="3187782"/>
              <a:ext cx="945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front</a:t>
              </a:r>
              <a:endPara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27" name="直接箭头连接符 26"/>
            <p:cNvCxnSpPr>
              <a:stCxn id="24" idx="1"/>
            </p:cNvCxnSpPr>
            <p:nvPr/>
          </p:nvCxnSpPr>
          <p:spPr>
            <a:xfrm flipH="1" flipV="1">
              <a:off x="4631301" y="3220845"/>
              <a:ext cx="340674" cy="197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787411" y="2533626"/>
            <a:ext cx="945573" cy="503473"/>
            <a:chOff x="5045494" y="3621119"/>
            <a:chExt cx="945573" cy="503473"/>
          </a:xfrm>
        </p:grpSpPr>
        <p:sp>
          <p:nvSpPr>
            <p:cNvPr id="65" name="文本框 64"/>
            <p:cNvSpPr txBox="1"/>
            <p:nvPr/>
          </p:nvSpPr>
          <p:spPr>
            <a:xfrm>
              <a:off x="5045494" y="3621119"/>
              <a:ext cx="945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rear</a:t>
              </a:r>
              <a:endPara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 flipH="1">
              <a:off x="5071110" y="3928821"/>
              <a:ext cx="244196" cy="195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3813027" y="4518774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endParaRPr lang="zh-CN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3218235" y="5130406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50</a:t>
            </a:r>
            <a:endParaRPr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2385578" y="5077499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30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1776559" y="4497621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40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1767026" y="3735910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70</a:t>
            </a:r>
            <a:endParaRPr lang="zh-CN" altLang="en-US" sz="2400" dirty="0"/>
          </a:p>
        </p:txBody>
      </p:sp>
      <p:sp>
        <p:nvSpPr>
          <p:cNvPr id="43" name="矩形 42"/>
          <p:cNvSpPr/>
          <p:nvPr/>
        </p:nvSpPr>
        <p:spPr>
          <a:xfrm>
            <a:off x="2375444" y="3163846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endParaRPr lang="zh-CN" altLang="en-US" sz="2400" dirty="0"/>
          </a:p>
        </p:txBody>
      </p:sp>
      <p:sp>
        <p:nvSpPr>
          <p:cNvPr id="44" name="矩形 43"/>
          <p:cNvSpPr/>
          <p:nvPr/>
        </p:nvSpPr>
        <p:spPr>
          <a:xfrm>
            <a:off x="3181862" y="3120794"/>
            <a:ext cx="617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594064" y="3704583"/>
            <a:ext cx="206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出队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6602738" y="4047010"/>
            <a:ext cx="206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50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出队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6594064" y="2475413"/>
            <a:ext cx="4014065" cy="12003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front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指向的空间不可用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rear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front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之间的空间可用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front = (front+1)%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maxQueue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41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-0.0582 0.1053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2005445" y="4842164"/>
            <a:ext cx="1007919" cy="904009"/>
          </a:xfrm>
          <a:custGeom>
            <a:avLst/>
            <a:gdLst>
              <a:gd name="connsiteX0" fmla="*/ 488373 w 1007919"/>
              <a:gd name="connsiteY0" fmla="*/ 0 h 904009"/>
              <a:gd name="connsiteX1" fmla="*/ 696191 w 1007919"/>
              <a:gd name="connsiteY1" fmla="*/ 135081 h 904009"/>
              <a:gd name="connsiteX2" fmla="*/ 883228 w 1007919"/>
              <a:gd name="connsiteY2" fmla="*/ 187036 h 904009"/>
              <a:gd name="connsiteX3" fmla="*/ 1007919 w 1007919"/>
              <a:gd name="connsiteY3" fmla="*/ 197427 h 904009"/>
              <a:gd name="connsiteX4" fmla="*/ 997528 w 1007919"/>
              <a:gd name="connsiteY4" fmla="*/ 904009 h 904009"/>
              <a:gd name="connsiteX5" fmla="*/ 540328 w 1007919"/>
              <a:gd name="connsiteY5" fmla="*/ 831272 h 904009"/>
              <a:gd name="connsiteX6" fmla="*/ 332510 w 1007919"/>
              <a:gd name="connsiteY6" fmla="*/ 737754 h 904009"/>
              <a:gd name="connsiteX7" fmla="*/ 0 w 1007919"/>
              <a:gd name="connsiteY7" fmla="*/ 498763 h 904009"/>
              <a:gd name="connsiteX8" fmla="*/ 488373 w 1007919"/>
              <a:gd name="connsiteY8" fmla="*/ 0 h 90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919" h="904009">
                <a:moveTo>
                  <a:pt x="488373" y="0"/>
                </a:moveTo>
                <a:lnTo>
                  <a:pt x="696191" y="135081"/>
                </a:lnTo>
                <a:lnTo>
                  <a:pt x="883228" y="187036"/>
                </a:lnTo>
                <a:lnTo>
                  <a:pt x="1007919" y="197427"/>
                </a:lnTo>
                <a:lnTo>
                  <a:pt x="997528" y="904009"/>
                </a:lnTo>
                <a:lnTo>
                  <a:pt x="540328" y="831272"/>
                </a:lnTo>
                <a:lnTo>
                  <a:pt x="332510" y="737754"/>
                </a:lnTo>
                <a:lnTo>
                  <a:pt x="0" y="498763"/>
                </a:lnTo>
                <a:lnTo>
                  <a:pt x="488373" y="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3" name="任意多边形 12"/>
          <p:cNvSpPr/>
          <p:nvPr/>
        </p:nvSpPr>
        <p:spPr>
          <a:xfrm>
            <a:off x="3013364" y="4831773"/>
            <a:ext cx="997527" cy="914400"/>
          </a:xfrm>
          <a:custGeom>
            <a:avLst/>
            <a:gdLst>
              <a:gd name="connsiteX0" fmla="*/ 10391 w 997527"/>
              <a:gd name="connsiteY0" fmla="*/ 207818 h 914400"/>
              <a:gd name="connsiteX1" fmla="*/ 0 w 997527"/>
              <a:gd name="connsiteY1" fmla="*/ 914400 h 914400"/>
              <a:gd name="connsiteX2" fmla="*/ 290945 w 997527"/>
              <a:gd name="connsiteY2" fmla="*/ 872836 h 914400"/>
              <a:gd name="connsiteX3" fmla="*/ 592281 w 997527"/>
              <a:gd name="connsiteY3" fmla="*/ 789709 h 914400"/>
              <a:gd name="connsiteX4" fmla="*/ 831272 w 997527"/>
              <a:gd name="connsiteY4" fmla="*/ 654627 h 914400"/>
              <a:gd name="connsiteX5" fmla="*/ 997527 w 997527"/>
              <a:gd name="connsiteY5" fmla="*/ 498763 h 914400"/>
              <a:gd name="connsiteX6" fmla="*/ 509154 w 997527"/>
              <a:gd name="connsiteY6" fmla="*/ 0 h 914400"/>
              <a:gd name="connsiteX7" fmla="*/ 311727 w 997527"/>
              <a:gd name="connsiteY7" fmla="*/ 135082 h 914400"/>
              <a:gd name="connsiteX8" fmla="*/ 218209 w 997527"/>
              <a:gd name="connsiteY8" fmla="*/ 166254 h 914400"/>
              <a:gd name="connsiteX9" fmla="*/ 10391 w 997527"/>
              <a:gd name="connsiteY9" fmla="*/ 207818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7527" h="914400">
                <a:moveTo>
                  <a:pt x="10391" y="207818"/>
                </a:moveTo>
                <a:lnTo>
                  <a:pt x="0" y="914400"/>
                </a:lnTo>
                <a:lnTo>
                  <a:pt x="290945" y="872836"/>
                </a:lnTo>
                <a:lnTo>
                  <a:pt x="592281" y="789709"/>
                </a:lnTo>
                <a:lnTo>
                  <a:pt x="831272" y="654627"/>
                </a:lnTo>
                <a:lnTo>
                  <a:pt x="997527" y="498763"/>
                </a:lnTo>
                <a:lnTo>
                  <a:pt x="509154" y="0"/>
                </a:lnTo>
                <a:lnTo>
                  <a:pt x="311727" y="135082"/>
                </a:lnTo>
                <a:lnTo>
                  <a:pt x="218209" y="166254"/>
                </a:lnTo>
                <a:lnTo>
                  <a:pt x="10391" y="207818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队列的顺序存储表示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569026" y="2867891"/>
            <a:ext cx="2880000" cy="2880000"/>
            <a:chOff x="1454726" y="2784763"/>
            <a:chExt cx="2880000" cy="2880000"/>
          </a:xfrm>
        </p:grpSpPr>
        <p:sp>
          <p:nvSpPr>
            <p:cNvPr id="4" name="椭圆 3"/>
            <p:cNvSpPr/>
            <p:nvPr/>
          </p:nvSpPr>
          <p:spPr>
            <a:xfrm>
              <a:off x="1454726" y="2784763"/>
              <a:ext cx="2880000" cy="288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6" name="椭圆 25"/>
            <p:cNvSpPr/>
            <p:nvPr/>
          </p:nvSpPr>
          <p:spPr>
            <a:xfrm>
              <a:off x="2174726" y="3504763"/>
              <a:ext cx="1440000" cy="144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6" name="直接连接符 5"/>
            <p:cNvCxnSpPr>
              <a:stCxn id="4" idx="0"/>
              <a:endCxn id="26" idx="0"/>
            </p:cNvCxnSpPr>
            <p:nvPr/>
          </p:nvCxnSpPr>
          <p:spPr>
            <a:xfrm>
              <a:off x="2894726" y="278476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4" idx="7"/>
              <a:endCxn id="26" idx="7"/>
            </p:cNvCxnSpPr>
            <p:nvPr/>
          </p:nvCxnSpPr>
          <p:spPr>
            <a:xfrm flipH="1">
              <a:off x="3403843" y="3206529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4" idx="6"/>
              <a:endCxn id="26" idx="6"/>
            </p:cNvCxnSpPr>
            <p:nvPr/>
          </p:nvCxnSpPr>
          <p:spPr>
            <a:xfrm flipH="1">
              <a:off x="3614726" y="4224763"/>
              <a:ext cx="72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5"/>
              <a:endCxn id="26" idx="5"/>
            </p:cNvCxnSpPr>
            <p:nvPr/>
          </p:nvCxnSpPr>
          <p:spPr>
            <a:xfrm flipH="1" flipV="1">
              <a:off x="3403843" y="4733880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4" idx="4"/>
              <a:endCxn id="26" idx="4"/>
            </p:cNvCxnSpPr>
            <p:nvPr/>
          </p:nvCxnSpPr>
          <p:spPr>
            <a:xfrm flipV="1">
              <a:off x="2894726" y="494476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4" idx="3"/>
              <a:endCxn id="26" idx="3"/>
            </p:cNvCxnSpPr>
            <p:nvPr/>
          </p:nvCxnSpPr>
          <p:spPr>
            <a:xfrm flipV="1">
              <a:off x="1876492" y="4733880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4" idx="2"/>
              <a:endCxn id="26" idx="2"/>
            </p:cNvCxnSpPr>
            <p:nvPr/>
          </p:nvCxnSpPr>
          <p:spPr>
            <a:xfrm>
              <a:off x="1454726" y="4224763"/>
              <a:ext cx="72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4" idx="1"/>
              <a:endCxn id="26" idx="1"/>
            </p:cNvCxnSpPr>
            <p:nvPr/>
          </p:nvCxnSpPr>
          <p:spPr>
            <a:xfrm>
              <a:off x="1876492" y="3206529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4536376" y="3544215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449026" y="4689729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530251" y="574789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25836" y="570778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242646" y="4689729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166807" y="341762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148653" y="2549602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534472" y="2586614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842195" y="5486400"/>
            <a:ext cx="945573" cy="652072"/>
            <a:chOff x="4971975" y="2997375"/>
            <a:chExt cx="945573" cy="652072"/>
          </a:xfrm>
        </p:grpSpPr>
        <p:sp>
          <p:nvSpPr>
            <p:cNvPr id="24" name="文本框 23"/>
            <p:cNvSpPr txBox="1"/>
            <p:nvPr/>
          </p:nvSpPr>
          <p:spPr>
            <a:xfrm>
              <a:off x="4971975" y="3187782"/>
              <a:ext cx="945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front</a:t>
              </a:r>
              <a:endPara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27" name="直接箭头连接符 26"/>
            <p:cNvCxnSpPr>
              <a:endCxn id="13" idx="4"/>
            </p:cNvCxnSpPr>
            <p:nvPr/>
          </p:nvCxnSpPr>
          <p:spPr>
            <a:xfrm flipH="1" flipV="1">
              <a:off x="4974416" y="2997375"/>
              <a:ext cx="307099" cy="283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787411" y="2533626"/>
            <a:ext cx="945573" cy="503473"/>
            <a:chOff x="5045494" y="3621119"/>
            <a:chExt cx="945573" cy="503473"/>
          </a:xfrm>
        </p:grpSpPr>
        <p:sp>
          <p:nvSpPr>
            <p:cNvPr id="65" name="文本框 64"/>
            <p:cNvSpPr txBox="1"/>
            <p:nvPr/>
          </p:nvSpPr>
          <p:spPr>
            <a:xfrm>
              <a:off x="5045494" y="3621119"/>
              <a:ext cx="945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rear</a:t>
              </a:r>
              <a:endPara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 flipH="1">
              <a:off x="5071110" y="3928821"/>
              <a:ext cx="244196" cy="195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3813027" y="4518774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endParaRPr lang="zh-CN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3218235" y="5130406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50</a:t>
            </a:r>
            <a:endParaRPr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2385578" y="5077499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30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1776559" y="4497621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40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1767026" y="3735910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70</a:t>
            </a:r>
            <a:endParaRPr lang="zh-CN" altLang="en-US" sz="2400" dirty="0"/>
          </a:p>
        </p:txBody>
      </p:sp>
      <p:sp>
        <p:nvSpPr>
          <p:cNvPr id="43" name="矩形 42"/>
          <p:cNvSpPr/>
          <p:nvPr/>
        </p:nvSpPr>
        <p:spPr>
          <a:xfrm>
            <a:off x="2375444" y="3163846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endParaRPr lang="zh-CN" altLang="en-US" sz="2400" dirty="0"/>
          </a:p>
        </p:txBody>
      </p:sp>
      <p:sp>
        <p:nvSpPr>
          <p:cNvPr id="44" name="矩形 43"/>
          <p:cNvSpPr/>
          <p:nvPr/>
        </p:nvSpPr>
        <p:spPr>
          <a:xfrm>
            <a:off x="3181862" y="3120794"/>
            <a:ext cx="617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594064" y="3704583"/>
            <a:ext cx="206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出队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6602738" y="4047010"/>
            <a:ext cx="206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50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出队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602738" y="4389437"/>
            <a:ext cx="206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出队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6594064" y="2446572"/>
            <a:ext cx="3948750" cy="12003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front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指向的空间不可用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rear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front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之间的空间可用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front = (front+1)%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maxQueue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482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44444E-6 L -0.11628 0.0319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20" y="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>
            <a:off x="1579418" y="4312227"/>
            <a:ext cx="924791" cy="1007918"/>
          </a:xfrm>
          <a:custGeom>
            <a:avLst/>
            <a:gdLst>
              <a:gd name="connsiteX0" fmla="*/ 696191 w 924791"/>
              <a:gd name="connsiteY0" fmla="*/ 0 h 1007918"/>
              <a:gd name="connsiteX1" fmla="*/ 779318 w 924791"/>
              <a:gd name="connsiteY1" fmla="*/ 290946 h 1007918"/>
              <a:gd name="connsiteX2" fmla="*/ 924791 w 924791"/>
              <a:gd name="connsiteY2" fmla="*/ 529937 h 1007918"/>
              <a:gd name="connsiteX3" fmla="*/ 426027 w 924791"/>
              <a:gd name="connsiteY3" fmla="*/ 1007918 h 1007918"/>
              <a:gd name="connsiteX4" fmla="*/ 124691 w 924791"/>
              <a:gd name="connsiteY4" fmla="*/ 633846 h 1007918"/>
              <a:gd name="connsiteX5" fmla="*/ 51955 w 924791"/>
              <a:gd name="connsiteY5" fmla="*/ 394855 h 1007918"/>
              <a:gd name="connsiteX6" fmla="*/ 0 w 924791"/>
              <a:gd name="connsiteY6" fmla="*/ 10391 h 1007918"/>
              <a:gd name="connsiteX7" fmla="*/ 696191 w 924791"/>
              <a:gd name="connsiteY7" fmla="*/ 0 h 100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4791" h="1007918">
                <a:moveTo>
                  <a:pt x="696191" y="0"/>
                </a:moveTo>
                <a:lnTo>
                  <a:pt x="779318" y="290946"/>
                </a:lnTo>
                <a:lnTo>
                  <a:pt x="924791" y="529937"/>
                </a:lnTo>
                <a:lnTo>
                  <a:pt x="426027" y="1007918"/>
                </a:lnTo>
                <a:lnTo>
                  <a:pt x="124691" y="633846"/>
                </a:lnTo>
                <a:lnTo>
                  <a:pt x="51955" y="394855"/>
                </a:lnTo>
                <a:lnTo>
                  <a:pt x="0" y="10391"/>
                </a:lnTo>
                <a:lnTo>
                  <a:pt x="696191" y="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5" name="任意多边形 14"/>
          <p:cNvSpPr/>
          <p:nvPr/>
        </p:nvSpPr>
        <p:spPr>
          <a:xfrm>
            <a:off x="2005445" y="4842164"/>
            <a:ext cx="1007919" cy="904009"/>
          </a:xfrm>
          <a:custGeom>
            <a:avLst/>
            <a:gdLst>
              <a:gd name="connsiteX0" fmla="*/ 488373 w 1007919"/>
              <a:gd name="connsiteY0" fmla="*/ 0 h 904009"/>
              <a:gd name="connsiteX1" fmla="*/ 696191 w 1007919"/>
              <a:gd name="connsiteY1" fmla="*/ 135081 h 904009"/>
              <a:gd name="connsiteX2" fmla="*/ 883228 w 1007919"/>
              <a:gd name="connsiteY2" fmla="*/ 187036 h 904009"/>
              <a:gd name="connsiteX3" fmla="*/ 1007919 w 1007919"/>
              <a:gd name="connsiteY3" fmla="*/ 197427 h 904009"/>
              <a:gd name="connsiteX4" fmla="*/ 997528 w 1007919"/>
              <a:gd name="connsiteY4" fmla="*/ 904009 h 904009"/>
              <a:gd name="connsiteX5" fmla="*/ 540328 w 1007919"/>
              <a:gd name="connsiteY5" fmla="*/ 831272 h 904009"/>
              <a:gd name="connsiteX6" fmla="*/ 332510 w 1007919"/>
              <a:gd name="connsiteY6" fmla="*/ 737754 h 904009"/>
              <a:gd name="connsiteX7" fmla="*/ 0 w 1007919"/>
              <a:gd name="connsiteY7" fmla="*/ 498763 h 904009"/>
              <a:gd name="connsiteX8" fmla="*/ 488373 w 1007919"/>
              <a:gd name="connsiteY8" fmla="*/ 0 h 90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919" h="904009">
                <a:moveTo>
                  <a:pt x="488373" y="0"/>
                </a:moveTo>
                <a:lnTo>
                  <a:pt x="696191" y="135081"/>
                </a:lnTo>
                <a:lnTo>
                  <a:pt x="883228" y="187036"/>
                </a:lnTo>
                <a:lnTo>
                  <a:pt x="1007919" y="197427"/>
                </a:lnTo>
                <a:lnTo>
                  <a:pt x="997528" y="904009"/>
                </a:lnTo>
                <a:lnTo>
                  <a:pt x="540328" y="831272"/>
                </a:lnTo>
                <a:lnTo>
                  <a:pt x="332510" y="737754"/>
                </a:lnTo>
                <a:lnTo>
                  <a:pt x="0" y="498763"/>
                </a:lnTo>
                <a:lnTo>
                  <a:pt x="488373" y="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队列的顺序存储表示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569026" y="2867891"/>
            <a:ext cx="2880000" cy="2880000"/>
            <a:chOff x="1454726" y="2784763"/>
            <a:chExt cx="2880000" cy="2880000"/>
          </a:xfrm>
        </p:grpSpPr>
        <p:sp>
          <p:nvSpPr>
            <p:cNvPr id="4" name="椭圆 3"/>
            <p:cNvSpPr/>
            <p:nvPr/>
          </p:nvSpPr>
          <p:spPr>
            <a:xfrm>
              <a:off x="1454726" y="2784763"/>
              <a:ext cx="2880000" cy="288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6" name="椭圆 25"/>
            <p:cNvSpPr/>
            <p:nvPr/>
          </p:nvSpPr>
          <p:spPr>
            <a:xfrm>
              <a:off x="2174726" y="3504763"/>
              <a:ext cx="1440000" cy="144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6" name="直接连接符 5"/>
            <p:cNvCxnSpPr>
              <a:stCxn id="4" idx="0"/>
              <a:endCxn id="26" idx="0"/>
            </p:cNvCxnSpPr>
            <p:nvPr/>
          </p:nvCxnSpPr>
          <p:spPr>
            <a:xfrm>
              <a:off x="2894726" y="278476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4" idx="7"/>
              <a:endCxn id="26" idx="7"/>
            </p:cNvCxnSpPr>
            <p:nvPr/>
          </p:nvCxnSpPr>
          <p:spPr>
            <a:xfrm flipH="1">
              <a:off x="3403843" y="3206529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4" idx="6"/>
              <a:endCxn id="26" idx="6"/>
            </p:cNvCxnSpPr>
            <p:nvPr/>
          </p:nvCxnSpPr>
          <p:spPr>
            <a:xfrm flipH="1">
              <a:off x="3614726" y="4224763"/>
              <a:ext cx="72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5"/>
              <a:endCxn id="26" idx="5"/>
            </p:cNvCxnSpPr>
            <p:nvPr/>
          </p:nvCxnSpPr>
          <p:spPr>
            <a:xfrm flipH="1" flipV="1">
              <a:off x="3403843" y="4733880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4" idx="4"/>
              <a:endCxn id="26" idx="4"/>
            </p:cNvCxnSpPr>
            <p:nvPr/>
          </p:nvCxnSpPr>
          <p:spPr>
            <a:xfrm flipV="1">
              <a:off x="2894726" y="494476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4" idx="3"/>
              <a:endCxn id="26" idx="3"/>
            </p:cNvCxnSpPr>
            <p:nvPr/>
          </p:nvCxnSpPr>
          <p:spPr>
            <a:xfrm flipV="1">
              <a:off x="1876492" y="4733880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4" idx="2"/>
              <a:endCxn id="26" idx="2"/>
            </p:cNvCxnSpPr>
            <p:nvPr/>
          </p:nvCxnSpPr>
          <p:spPr>
            <a:xfrm>
              <a:off x="1454726" y="4224763"/>
              <a:ext cx="72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4" idx="1"/>
              <a:endCxn id="26" idx="1"/>
            </p:cNvCxnSpPr>
            <p:nvPr/>
          </p:nvCxnSpPr>
          <p:spPr>
            <a:xfrm>
              <a:off x="1876492" y="3206529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4536376" y="3544215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449026" y="4689729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530251" y="574789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25836" y="570778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242646" y="4689729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166807" y="341762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148653" y="2549602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534472" y="2586614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472749" y="5530516"/>
            <a:ext cx="945573" cy="560207"/>
            <a:chOff x="4971975" y="3089240"/>
            <a:chExt cx="945573" cy="560207"/>
          </a:xfrm>
        </p:grpSpPr>
        <p:sp>
          <p:nvSpPr>
            <p:cNvPr id="24" name="文本框 23"/>
            <p:cNvSpPr txBox="1"/>
            <p:nvPr/>
          </p:nvSpPr>
          <p:spPr>
            <a:xfrm>
              <a:off x="4971975" y="3187782"/>
              <a:ext cx="945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front</a:t>
              </a:r>
              <a:endPara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V="1">
              <a:off x="5281516" y="3089240"/>
              <a:ext cx="382217" cy="1915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787411" y="2533626"/>
            <a:ext cx="945573" cy="503473"/>
            <a:chOff x="5045494" y="3621119"/>
            <a:chExt cx="945573" cy="503473"/>
          </a:xfrm>
        </p:grpSpPr>
        <p:sp>
          <p:nvSpPr>
            <p:cNvPr id="65" name="文本框 64"/>
            <p:cNvSpPr txBox="1"/>
            <p:nvPr/>
          </p:nvSpPr>
          <p:spPr>
            <a:xfrm>
              <a:off x="5045494" y="3621119"/>
              <a:ext cx="945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rear</a:t>
              </a:r>
              <a:endPara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 flipH="1">
              <a:off x="5071110" y="3928821"/>
              <a:ext cx="244196" cy="195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3813027" y="4518774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endParaRPr lang="zh-CN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3218235" y="5130406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50</a:t>
            </a:r>
            <a:endParaRPr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2385578" y="5077499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30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1776559" y="4497621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40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1767026" y="3735910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70</a:t>
            </a:r>
            <a:endParaRPr lang="zh-CN" altLang="en-US" sz="2400" dirty="0"/>
          </a:p>
        </p:txBody>
      </p:sp>
      <p:sp>
        <p:nvSpPr>
          <p:cNvPr id="43" name="矩形 42"/>
          <p:cNvSpPr/>
          <p:nvPr/>
        </p:nvSpPr>
        <p:spPr>
          <a:xfrm>
            <a:off x="2375444" y="3163846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endParaRPr lang="zh-CN" altLang="en-US" sz="2400" dirty="0"/>
          </a:p>
        </p:txBody>
      </p:sp>
      <p:sp>
        <p:nvSpPr>
          <p:cNvPr id="44" name="矩形 43"/>
          <p:cNvSpPr/>
          <p:nvPr/>
        </p:nvSpPr>
        <p:spPr>
          <a:xfrm>
            <a:off x="3181862" y="3120794"/>
            <a:ext cx="617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594064" y="3704583"/>
            <a:ext cx="206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出队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6602738" y="4047010"/>
            <a:ext cx="206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50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出队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602738" y="4389437"/>
            <a:ext cx="206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出队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602738" y="4731864"/>
            <a:ext cx="206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40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出队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6594064" y="2411102"/>
            <a:ext cx="4035836" cy="12003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front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指向的空间不可用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rear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front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之间的空间可用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front = (front+1)%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maxQueue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60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-0.04349 -0.0729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4" y="-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1558636" y="3293918"/>
            <a:ext cx="935182" cy="1028700"/>
          </a:xfrm>
          <a:custGeom>
            <a:avLst/>
            <a:gdLst>
              <a:gd name="connsiteX0" fmla="*/ 935182 w 935182"/>
              <a:gd name="connsiteY0" fmla="*/ 498764 h 1028700"/>
              <a:gd name="connsiteX1" fmla="*/ 436419 w 935182"/>
              <a:gd name="connsiteY1" fmla="*/ 0 h 1028700"/>
              <a:gd name="connsiteX2" fmla="*/ 207819 w 935182"/>
              <a:gd name="connsiteY2" fmla="*/ 280555 h 1028700"/>
              <a:gd name="connsiteX3" fmla="*/ 62346 w 935182"/>
              <a:gd name="connsiteY3" fmla="*/ 633846 h 1028700"/>
              <a:gd name="connsiteX4" fmla="*/ 0 w 935182"/>
              <a:gd name="connsiteY4" fmla="*/ 1028700 h 1028700"/>
              <a:gd name="connsiteX5" fmla="*/ 727364 w 935182"/>
              <a:gd name="connsiteY5" fmla="*/ 1007918 h 1028700"/>
              <a:gd name="connsiteX6" fmla="*/ 779319 w 935182"/>
              <a:gd name="connsiteY6" fmla="*/ 779318 h 1028700"/>
              <a:gd name="connsiteX7" fmla="*/ 935182 w 935182"/>
              <a:gd name="connsiteY7" fmla="*/ 498764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182" h="1028700">
                <a:moveTo>
                  <a:pt x="935182" y="498764"/>
                </a:moveTo>
                <a:lnTo>
                  <a:pt x="436419" y="0"/>
                </a:lnTo>
                <a:lnTo>
                  <a:pt x="207819" y="280555"/>
                </a:lnTo>
                <a:lnTo>
                  <a:pt x="62346" y="633846"/>
                </a:lnTo>
                <a:lnTo>
                  <a:pt x="0" y="1028700"/>
                </a:lnTo>
                <a:lnTo>
                  <a:pt x="727364" y="1007918"/>
                </a:lnTo>
                <a:lnTo>
                  <a:pt x="779319" y="779318"/>
                </a:lnTo>
                <a:lnTo>
                  <a:pt x="935182" y="498764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" name="任意多边形 8"/>
          <p:cNvSpPr/>
          <p:nvPr/>
        </p:nvSpPr>
        <p:spPr>
          <a:xfrm>
            <a:off x="1579418" y="4312227"/>
            <a:ext cx="924791" cy="1007918"/>
          </a:xfrm>
          <a:custGeom>
            <a:avLst/>
            <a:gdLst>
              <a:gd name="connsiteX0" fmla="*/ 696191 w 924791"/>
              <a:gd name="connsiteY0" fmla="*/ 0 h 1007918"/>
              <a:gd name="connsiteX1" fmla="*/ 779318 w 924791"/>
              <a:gd name="connsiteY1" fmla="*/ 290946 h 1007918"/>
              <a:gd name="connsiteX2" fmla="*/ 924791 w 924791"/>
              <a:gd name="connsiteY2" fmla="*/ 529937 h 1007918"/>
              <a:gd name="connsiteX3" fmla="*/ 426027 w 924791"/>
              <a:gd name="connsiteY3" fmla="*/ 1007918 h 1007918"/>
              <a:gd name="connsiteX4" fmla="*/ 124691 w 924791"/>
              <a:gd name="connsiteY4" fmla="*/ 633846 h 1007918"/>
              <a:gd name="connsiteX5" fmla="*/ 51955 w 924791"/>
              <a:gd name="connsiteY5" fmla="*/ 394855 h 1007918"/>
              <a:gd name="connsiteX6" fmla="*/ 0 w 924791"/>
              <a:gd name="connsiteY6" fmla="*/ 10391 h 1007918"/>
              <a:gd name="connsiteX7" fmla="*/ 696191 w 924791"/>
              <a:gd name="connsiteY7" fmla="*/ 0 h 100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4791" h="1007918">
                <a:moveTo>
                  <a:pt x="696191" y="0"/>
                </a:moveTo>
                <a:lnTo>
                  <a:pt x="779318" y="290946"/>
                </a:lnTo>
                <a:lnTo>
                  <a:pt x="924791" y="529937"/>
                </a:lnTo>
                <a:lnTo>
                  <a:pt x="426027" y="1007918"/>
                </a:lnTo>
                <a:lnTo>
                  <a:pt x="124691" y="633846"/>
                </a:lnTo>
                <a:lnTo>
                  <a:pt x="51955" y="394855"/>
                </a:lnTo>
                <a:lnTo>
                  <a:pt x="0" y="10391"/>
                </a:lnTo>
                <a:lnTo>
                  <a:pt x="696191" y="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队列的顺序存储表示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569026" y="2867891"/>
            <a:ext cx="2880000" cy="2880000"/>
            <a:chOff x="1454726" y="2784763"/>
            <a:chExt cx="2880000" cy="2880000"/>
          </a:xfrm>
        </p:grpSpPr>
        <p:sp>
          <p:nvSpPr>
            <p:cNvPr id="4" name="椭圆 3"/>
            <p:cNvSpPr/>
            <p:nvPr/>
          </p:nvSpPr>
          <p:spPr>
            <a:xfrm>
              <a:off x="1454726" y="2784763"/>
              <a:ext cx="2880000" cy="288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6" name="椭圆 25"/>
            <p:cNvSpPr/>
            <p:nvPr/>
          </p:nvSpPr>
          <p:spPr>
            <a:xfrm>
              <a:off x="2174726" y="3504763"/>
              <a:ext cx="1440000" cy="144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6" name="直接连接符 5"/>
            <p:cNvCxnSpPr>
              <a:stCxn id="4" idx="0"/>
              <a:endCxn id="26" idx="0"/>
            </p:cNvCxnSpPr>
            <p:nvPr/>
          </p:nvCxnSpPr>
          <p:spPr>
            <a:xfrm>
              <a:off x="2894726" y="278476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4" idx="7"/>
              <a:endCxn id="26" idx="7"/>
            </p:cNvCxnSpPr>
            <p:nvPr/>
          </p:nvCxnSpPr>
          <p:spPr>
            <a:xfrm flipH="1">
              <a:off x="3403843" y="3206529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4" idx="6"/>
              <a:endCxn id="26" idx="6"/>
            </p:cNvCxnSpPr>
            <p:nvPr/>
          </p:nvCxnSpPr>
          <p:spPr>
            <a:xfrm flipH="1">
              <a:off x="3614726" y="4224763"/>
              <a:ext cx="72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5"/>
              <a:endCxn id="26" idx="5"/>
            </p:cNvCxnSpPr>
            <p:nvPr/>
          </p:nvCxnSpPr>
          <p:spPr>
            <a:xfrm flipH="1" flipV="1">
              <a:off x="3403843" y="4733880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4" idx="4"/>
              <a:endCxn id="26" idx="4"/>
            </p:cNvCxnSpPr>
            <p:nvPr/>
          </p:nvCxnSpPr>
          <p:spPr>
            <a:xfrm flipV="1">
              <a:off x="2894726" y="494476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4" idx="3"/>
              <a:endCxn id="26" idx="3"/>
            </p:cNvCxnSpPr>
            <p:nvPr/>
          </p:nvCxnSpPr>
          <p:spPr>
            <a:xfrm flipV="1">
              <a:off x="1876492" y="4733880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4" idx="2"/>
              <a:endCxn id="26" idx="2"/>
            </p:cNvCxnSpPr>
            <p:nvPr/>
          </p:nvCxnSpPr>
          <p:spPr>
            <a:xfrm>
              <a:off x="1454726" y="4224763"/>
              <a:ext cx="72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4" idx="1"/>
              <a:endCxn id="26" idx="1"/>
            </p:cNvCxnSpPr>
            <p:nvPr/>
          </p:nvCxnSpPr>
          <p:spPr>
            <a:xfrm>
              <a:off x="1876492" y="3206529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4536376" y="3544215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449026" y="4689729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530251" y="574789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25836" y="570778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242646" y="4689729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166807" y="341762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148653" y="2549602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534472" y="2586614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98955" y="4404789"/>
            <a:ext cx="945573" cy="484995"/>
            <a:chOff x="4971975" y="3187782"/>
            <a:chExt cx="945573" cy="484995"/>
          </a:xfrm>
        </p:grpSpPr>
        <p:sp>
          <p:nvSpPr>
            <p:cNvPr id="24" name="文本框 23"/>
            <p:cNvSpPr txBox="1"/>
            <p:nvPr/>
          </p:nvSpPr>
          <p:spPr>
            <a:xfrm>
              <a:off x="4971975" y="3187782"/>
              <a:ext cx="945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front</a:t>
              </a:r>
              <a:endPara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27" name="直接箭头连接符 26"/>
            <p:cNvCxnSpPr>
              <a:stCxn id="24" idx="2"/>
            </p:cNvCxnSpPr>
            <p:nvPr/>
          </p:nvCxnSpPr>
          <p:spPr>
            <a:xfrm>
              <a:off x="5444762" y="3649447"/>
              <a:ext cx="344977" cy="23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787411" y="2533626"/>
            <a:ext cx="945573" cy="503473"/>
            <a:chOff x="5045494" y="3621119"/>
            <a:chExt cx="945573" cy="503473"/>
          </a:xfrm>
        </p:grpSpPr>
        <p:sp>
          <p:nvSpPr>
            <p:cNvPr id="65" name="文本框 64"/>
            <p:cNvSpPr txBox="1"/>
            <p:nvPr/>
          </p:nvSpPr>
          <p:spPr>
            <a:xfrm>
              <a:off x="5045494" y="3621119"/>
              <a:ext cx="945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rear</a:t>
              </a:r>
              <a:endPara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 flipH="1">
              <a:off x="5071110" y="3928821"/>
              <a:ext cx="244196" cy="195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3813027" y="4518774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endParaRPr lang="zh-CN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3218235" y="5130406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50</a:t>
            </a:r>
            <a:endParaRPr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2385578" y="5077499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30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1776559" y="4497621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40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1767026" y="3735910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70</a:t>
            </a:r>
            <a:endParaRPr lang="zh-CN" altLang="en-US" sz="2400" dirty="0"/>
          </a:p>
        </p:txBody>
      </p:sp>
      <p:sp>
        <p:nvSpPr>
          <p:cNvPr id="43" name="矩形 42"/>
          <p:cNvSpPr/>
          <p:nvPr/>
        </p:nvSpPr>
        <p:spPr>
          <a:xfrm>
            <a:off x="2375444" y="3163846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endParaRPr lang="zh-CN" altLang="en-US" sz="2400" dirty="0"/>
          </a:p>
        </p:txBody>
      </p:sp>
      <p:sp>
        <p:nvSpPr>
          <p:cNvPr id="44" name="矩形 43"/>
          <p:cNvSpPr/>
          <p:nvPr/>
        </p:nvSpPr>
        <p:spPr>
          <a:xfrm>
            <a:off x="3181862" y="3120794"/>
            <a:ext cx="617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594064" y="3704583"/>
            <a:ext cx="206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出队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6602738" y="4047010"/>
            <a:ext cx="206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50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出队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602738" y="4389437"/>
            <a:ext cx="206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出队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602738" y="4731864"/>
            <a:ext cx="206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40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出队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6602738" y="5071566"/>
            <a:ext cx="206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70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出队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6594064" y="2436934"/>
            <a:ext cx="4302534" cy="12003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front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指向的空间不可用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rear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front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之间的空间可用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front = (front+1)%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maxQueue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83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6 L 0.00794 -0.1979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" y="-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" grpId="0" animBg="1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>
          <a:xfrm>
            <a:off x="1995055" y="2857500"/>
            <a:ext cx="1039090" cy="924791"/>
          </a:xfrm>
          <a:custGeom>
            <a:avLst/>
            <a:gdLst>
              <a:gd name="connsiteX0" fmla="*/ 0 w 1039090"/>
              <a:gd name="connsiteY0" fmla="*/ 405245 h 924791"/>
              <a:gd name="connsiteX1" fmla="*/ 332509 w 1039090"/>
              <a:gd name="connsiteY1" fmla="*/ 176645 h 924791"/>
              <a:gd name="connsiteX2" fmla="*/ 654627 w 1039090"/>
              <a:gd name="connsiteY2" fmla="*/ 62345 h 924791"/>
              <a:gd name="connsiteX3" fmla="*/ 1039090 w 1039090"/>
              <a:gd name="connsiteY3" fmla="*/ 0 h 924791"/>
              <a:gd name="connsiteX4" fmla="*/ 1018309 w 1039090"/>
              <a:gd name="connsiteY4" fmla="*/ 716973 h 924791"/>
              <a:gd name="connsiteX5" fmla="*/ 737754 w 1039090"/>
              <a:gd name="connsiteY5" fmla="*/ 789709 h 924791"/>
              <a:gd name="connsiteX6" fmla="*/ 488372 w 1039090"/>
              <a:gd name="connsiteY6" fmla="*/ 924791 h 924791"/>
              <a:gd name="connsiteX7" fmla="*/ 0 w 1039090"/>
              <a:gd name="connsiteY7" fmla="*/ 405245 h 92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090" h="924791">
                <a:moveTo>
                  <a:pt x="0" y="405245"/>
                </a:moveTo>
                <a:lnTo>
                  <a:pt x="332509" y="176645"/>
                </a:lnTo>
                <a:lnTo>
                  <a:pt x="654627" y="62345"/>
                </a:lnTo>
                <a:lnTo>
                  <a:pt x="1039090" y="0"/>
                </a:lnTo>
                <a:lnTo>
                  <a:pt x="1018309" y="716973"/>
                </a:lnTo>
                <a:lnTo>
                  <a:pt x="737754" y="789709"/>
                </a:lnTo>
                <a:lnTo>
                  <a:pt x="488372" y="924791"/>
                </a:lnTo>
                <a:lnTo>
                  <a:pt x="0" y="405245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9" name="任意多边形 18"/>
          <p:cNvSpPr/>
          <p:nvPr/>
        </p:nvSpPr>
        <p:spPr>
          <a:xfrm>
            <a:off x="1558636" y="3293918"/>
            <a:ext cx="935182" cy="1028700"/>
          </a:xfrm>
          <a:custGeom>
            <a:avLst/>
            <a:gdLst>
              <a:gd name="connsiteX0" fmla="*/ 935182 w 935182"/>
              <a:gd name="connsiteY0" fmla="*/ 498764 h 1028700"/>
              <a:gd name="connsiteX1" fmla="*/ 436419 w 935182"/>
              <a:gd name="connsiteY1" fmla="*/ 0 h 1028700"/>
              <a:gd name="connsiteX2" fmla="*/ 207819 w 935182"/>
              <a:gd name="connsiteY2" fmla="*/ 280555 h 1028700"/>
              <a:gd name="connsiteX3" fmla="*/ 62346 w 935182"/>
              <a:gd name="connsiteY3" fmla="*/ 633846 h 1028700"/>
              <a:gd name="connsiteX4" fmla="*/ 0 w 935182"/>
              <a:gd name="connsiteY4" fmla="*/ 1028700 h 1028700"/>
              <a:gd name="connsiteX5" fmla="*/ 727364 w 935182"/>
              <a:gd name="connsiteY5" fmla="*/ 1007918 h 1028700"/>
              <a:gd name="connsiteX6" fmla="*/ 779319 w 935182"/>
              <a:gd name="connsiteY6" fmla="*/ 779318 h 1028700"/>
              <a:gd name="connsiteX7" fmla="*/ 935182 w 935182"/>
              <a:gd name="connsiteY7" fmla="*/ 498764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182" h="1028700">
                <a:moveTo>
                  <a:pt x="935182" y="498764"/>
                </a:moveTo>
                <a:lnTo>
                  <a:pt x="436419" y="0"/>
                </a:lnTo>
                <a:lnTo>
                  <a:pt x="207819" y="280555"/>
                </a:lnTo>
                <a:lnTo>
                  <a:pt x="62346" y="633846"/>
                </a:lnTo>
                <a:lnTo>
                  <a:pt x="0" y="1028700"/>
                </a:lnTo>
                <a:lnTo>
                  <a:pt x="727364" y="1007918"/>
                </a:lnTo>
                <a:lnTo>
                  <a:pt x="779319" y="779318"/>
                </a:lnTo>
                <a:lnTo>
                  <a:pt x="935182" y="498764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队列的顺序存储表示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569026" y="2867891"/>
            <a:ext cx="2880000" cy="2880000"/>
            <a:chOff x="1454726" y="2784763"/>
            <a:chExt cx="2880000" cy="2880000"/>
          </a:xfrm>
        </p:grpSpPr>
        <p:sp>
          <p:nvSpPr>
            <p:cNvPr id="4" name="椭圆 3"/>
            <p:cNvSpPr/>
            <p:nvPr/>
          </p:nvSpPr>
          <p:spPr>
            <a:xfrm>
              <a:off x="1454726" y="2784763"/>
              <a:ext cx="2880000" cy="288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6" name="椭圆 25"/>
            <p:cNvSpPr/>
            <p:nvPr/>
          </p:nvSpPr>
          <p:spPr>
            <a:xfrm>
              <a:off x="2174726" y="3504763"/>
              <a:ext cx="1440000" cy="144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6" name="直接连接符 5"/>
            <p:cNvCxnSpPr>
              <a:stCxn id="4" idx="0"/>
              <a:endCxn id="26" idx="0"/>
            </p:cNvCxnSpPr>
            <p:nvPr/>
          </p:nvCxnSpPr>
          <p:spPr>
            <a:xfrm>
              <a:off x="2894726" y="278476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4" idx="7"/>
              <a:endCxn id="26" idx="7"/>
            </p:cNvCxnSpPr>
            <p:nvPr/>
          </p:nvCxnSpPr>
          <p:spPr>
            <a:xfrm flipH="1">
              <a:off x="3403843" y="3206529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4" idx="6"/>
              <a:endCxn id="26" idx="6"/>
            </p:cNvCxnSpPr>
            <p:nvPr/>
          </p:nvCxnSpPr>
          <p:spPr>
            <a:xfrm flipH="1">
              <a:off x="3614726" y="4224763"/>
              <a:ext cx="72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5"/>
              <a:endCxn id="26" idx="5"/>
            </p:cNvCxnSpPr>
            <p:nvPr/>
          </p:nvCxnSpPr>
          <p:spPr>
            <a:xfrm flipH="1" flipV="1">
              <a:off x="3403843" y="4733880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4" idx="4"/>
              <a:endCxn id="26" idx="4"/>
            </p:cNvCxnSpPr>
            <p:nvPr/>
          </p:nvCxnSpPr>
          <p:spPr>
            <a:xfrm flipV="1">
              <a:off x="2894726" y="494476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4" idx="3"/>
              <a:endCxn id="26" idx="3"/>
            </p:cNvCxnSpPr>
            <p:nvPr/>
          </p:nvCxnSpPr>
          <p:spPr>
            <a:xfrm flipV="1">
              <a:off x="1876492" y="4733880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4" idx="2"/>
              <a:endCxn id="26" idx="2"/>
            </p:cNvCxnSpPr>
            <p:nvPr/>
          </p:nvCxnSpPr>
          <p:spPr>
            <a:xfrm>
              <a:off x="1454726" y="4224763"/>
              <a:ext cx="72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4" idx="1"/>
              <a:endCxn id="26" idx="1"/>
            </p:cNvCxnSpPr>
            <p:nvPr/>
          </p:nvCxnSpPr>
          <p:spPr>
            <a:xfrm>
              <a:off x="1876492" y="3206529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4536376" y="3544215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449026" y="4689729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530251" y="574789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25836" y="570778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242646" y="4689729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166807" y="341762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148653" y="2549602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534472" y="2586614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54614" y="2892276"/>
            <a:ext cx="945573" cy="610111"/>
            <a:chOff x="4971975" y="3187782"/>
            <a:chExt cx="945573" cy="610111"/>
          </a:xfrm>
        </p:grpSpPr>
        <p:sp>
          <p:nvSpPr>
            <p:cNvPr id="24" name="文本框 23"/>
            <p:cNvSpPr txBox="1"/>
            <p:nvPr/>
          </p:nvSpPr>
          <p:spPr>
            <a:xfrm>
              <a:off x="4971975" y="3187782"/>
              <a:ext cx="945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front</a:t>
              </a:r>
              <a:endPara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27" name="直接箭头连接符 26"/>
            <p:cNvCxnSpPr>
              <a:stCxn id="24" idx="2"/>
            </p:cNvCxnSpPr>
            <p:nvPr/>
          </p:nvCxnSpPr>
          <p:spPr>
            <a:xfrm>
              <a:off x="5444762" y="3649447"/>
              <a:ext cx="279433" cy="1484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787411" y="2533626"/>
            <a:ext cx="945573" cy="503473"/>
            <a:chOff x="5045494" y="3621119"/>
            <a:chExt cx="945573" cy="503473"/>
          </a:xfrm>
        </p:grpSpPr>
        <p:sp>
          <p:nvSpPr>
            <p:cNvPr id="65" name="文本框 64"/>
            <p:cNvSpPr txBox="1"/>
            <p:nvPr/>
          </p:nvSpPr>
          <p:spPr>
            <a:xfrm>
              <a:off x="5045494" y="3621119"/>
              <a:ext cx="945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rear</a:t>
              </a:r>
              <a:endPara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 flipH="1">
              <a:off x="5071110" y="3928821"/>
              <a:ext cx="244196" cy="195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3813027" y="4518774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endParaRPr lang="zh-CN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3218235" y="5130406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50</a:t>
            </a:r>
            <a:endParaRPr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2385578" y="5077499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30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1776559" y="4497621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40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1767026" y="3735910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70</a:t>
            </a:r>
            <a:endParaRPr lang="zh-CN" altLang="en-US" sz="2400" dirty="0"/>
          </a:p>
        </p:txBody>
      </p:sp>
      <p:sp>
        <p:nvSpPr>
          <p:cNvPr id="43" name="矩形 42"/>
          <p:cNvSpPr/>
          <p:nvPr/>
        </p:nvSpPr>
        <p:spPr>
          <a:xfrm>
            <a:off x="2375444" y="3163846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endParaRPr lang="zh-CN" altLang="en-US" sz="2400" dirty="0"/>
          </a:p>
        </p:txBody>
      </p:sp>
      <p:sp>
        <p:nvSpPr>
          <p:cNvPr id="44" name="矩形 43"/>
          <p:cNvSpPr/>
          <p:nvPr/>
        </p:nvSpPr>
        <p:spPr>
          <a:xfrm>
            <a:off x="3181862" y="3120794"/>
            <a:ext cx="617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594064" y="3704583"/>
            <a:ext cx="206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出队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6602738" y="4047010"/>
            <a:ext cx="206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50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出队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602738" y="4389437"/>
            <a:ext cx="206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出队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602738" y="4731864"/>
            <a:ext cx="206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40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出队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6602738" y="5071566"/>
            <a:ext cx="206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70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出队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6602738" y="5440898"/>
            <a:ext cx="206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出队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6594064" y="2436934"/>
            <a:ext cx="3959636" cy="12003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front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指向的空间不可用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rear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front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之间的空间可用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front = (front+1)%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maxQueue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636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6 L 0.04557 -0.069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-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>
            <a:off x="3013364" y="2867891"/>
            <a:ext cx="1018309" cy="935182"/>
          </a:xfrm>
          <a:custGeom>
            <a:avLst/>
            <a:gdLst>
              <a:gd name="connsiteX0" fmla="*/ 0 w 1018309"/>
              <a:gd name="connsiteY0" fmla="*/ 0 h 935182"/>
              <a:gd name="connsiteX1" fmla="*/ 0 w 1018309"/>
              <a:gd name="connsiteY1" fmla="*/ 716973 h 935182"/>
              <a:gd name="connsiteX2" fmla="*/ 301336 w 1018309"/>
              <a:gd name="connsiteY2" fmla="*/ 779318 h 935182"/>
              <a:gd name="connsiteX3" fmla="*/ 509154 w 1018309"/>
              <a:gd name="connsiteY3" fmla="*/ 935182 h 935182"/>
              <a:gd name="connsiteX4" fmla="*/ 1018309 w 1018309"/>
              <a:gd name="connsiteY4" fmla="*/ 446809 h 935182"/>
              <a:gd name="connsiteX5" fmla="*/ 706581 w 1018309"/>
              <a:gd name="connsiteY5" fmla="*/ 176645 h 935182"/>
              <a:gd name="connsiteX6" fmla="*/ 363681 w 1018309"/>
              <a:gd name="connsiteY6" fmla="*/ 62345 h 935182"/>
              <a:gd name="connsiteX7" fmla="*/ 0 w 1018309"/>
              <a:gd name="connsiteY7" fmla="*/ 0 h 93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8309" h="935182">
                <a:moveTo>
                  <a:pt x="0" y="0"/>
                </a:moveTo>
                <a:lnTo>
                  <a:pt x="0" y="716973"/>
                </a:lnTo>
                <a:lnTo>
                  <a:pt x="301336" y="779318"/>
                </a:lnTo>
                <a:lnTo>
                  <a:pt x="509154" y="935182"/>
                </a:lnTo>
                <a:lnTo>
                  <a:pt x="1018309" y="446809"/>
                </a:lnTo>
                <a:lnTo>
                  <a:pt x="706581" y="176645"/>
                </a:lnTo>
                <a:lnTo>
                  <a:pt x="363681" y="623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3" name="任意多边形 12"/>
          <p:cNvSpPr/>
          <p:nvPr/>
        </p:nvSpPr>
        <p:spPr>
          <a:xfrm>
            <a:off x="1995055" y="2857500"/>
            <a:ext cx="1039090" cy="924791"/>
          </a:xfrm>
          <a:custGeom>
            <a:avLst/>
            <a:gdLst>
              <a:gd name="connsiteX0" fmla="*/ 0 w 1039090"/>
              <a:gd name="connsiteY0" fmla="*/ 405245 h 924791"/>
              <a:gd name="connsiteX1" fmla="*/ 332509 w 1039090"/>
              <a:gd name="connsiteY1" fmla="*/ 176645 h 924791"/>
              <a:gd name="connsiteX2" fmla="*/ 654627 w 1039090"/>
              <a:gd name="connsiteY2" fmla="*/ 62345 h 924791"/>
              <a:gd name="connsiteX3" fmla="*/ 1039090 w 1039090"/>
              <a:gd name="connsiteY3" fmla="*/ 0 h 924791"/>
              <a:gd name="connsiteX4" fmla="*/ 1018309 w 1039090"/>
              <a:gd name="connsiteY4" fmla="*/ 716973 h 924791"/>
              <a:gd name="connsiteX5" fmla="*/ 737754 w 1039090"/>
              <a:gd name="connsiteY5" fmla="*/ 789709 h 924791"/>
              <a:gd name="connsiteX6" fmla="*/ 488372 w 1039090"/>
              <a:gd name="connsiteY6" fmla="*/ 924791 h 924791"/>
              <a:gd name="connsiteX7" fmla="*/ 0 w 1039090"/>
              <a:gd name="connsiteY7" fmla="*/ 405245 h 92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090" h="924791">
                <a:moveTo>
                  <a:pt x="0" y="405245"/>
                </a:moveTo>
                <a:lnTo>
                  <a:pt x="332509" y="176645"/>
                </a:lnTo>
                <a:lnTo>
                  <a:pt x="654627" y="62345"/>
                </a:lnTo>
                <a:lnTo>
                  <a:pt x="1039090" y="0"/>
                </a:lnTo>
                <a:lnTo>
                  <a:pt x="1018309" y="716973"/>
                </a:lnTo>
                <a:lnTo>
                  <a:pt x="737754" y="789709"/>
                </a:lnTo>
                <a:lnTo>
                  <a:pt x="488372" y="924791"/>
                </a:lnTo>
                <a:lnTo>
                  <a:pt x="0" y="405245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队列的顺序存储表示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569026" y="2867891"/>
            <a:ext cx="2880000" cy="2880000"/>
            <a:chOff x="1454726" y="2784763"/>
            <a:chExt cx="2880000" cy="2880000"/>
          </a:xfrm>
        </p:grpSpPr>
        <p:sp>
          <p:nvSpPr>
            <p:cNvPr id="4" name="椭圆 3"/>
            <p:cNvSpPr/>
            <p:nvPr/>
          </p:nvSpPr>
          <p:spPr>
            <a:xfrm>
              <a:off x="1454726" y="2784763"/>
              <a:ext cx="2880000" cy="288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6" name="椭圆 25"/>
            <p:cNvSpPr/>
            <p:nvPr/>
          </p:nvSpPr>
          <p:spPr>
            <a:xfrm>
              <a:off x="2174726" y="3504763"/>
              <a:ext cx="1440000" cy="144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6" name="直接连接符 5"/>
            <p:cNvCxnSpPr>
              <a:stCxn id="4" idx="0"/>
              <a:endCxn id="26" idx="0"/>
            </p:cNvCxnSpPr>
            <p:nvPr/>
          </p:nvCxnSpPr>
          <p:spPr>
            <a:xfrm>
              <a:off x="2894726" y="278476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4" idx="7"/>
              <a:endCxn id="26" idx="7"/>
            </p:cNvCxnSpPr>
            <p:nvPr/>
          </p:nvCxnSpPr>
          <p:spPr>
            <a:xfrm flipH="1">
              <a:off x="3403843" y="3206529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4" idx="6"/>
              <a:endCxn id="26" idx="6"/>
            </p:cNvCxnSpPr>
            <p:nvPr/>
          </p:nvCxnSpPr>
          <p:spPr>
            <a:xfrm flipH="1">
              <a:off x="3614726" y="4224763"/>
              <a:ext cx="72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5"/>
              <a:endCxn id="26" idx="5"/>
            </p:cNvCxnSpPr>
            <p:nvPr/>
          </p:nvCxnSpPr>
          <p:spPr>
            <a:xfrm flipH="1" flipV="1">
              <a:off x="3403843" y="4733880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4" idx="4"/>
              <a:endCxn id="26" idx="4"/>
            </p:cNvCxnSpPr>
            <p:nvPr/>
          </p:nvCxnSpPr>
          <p:spPr>
            <a:xfrm flipV="1">
              <a:off x="2894726" y="494476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4" idx="3"/>
              <a:endCxn id="26" idx="3"/>
            </p:cNvCxnSpPr>
            <p:nvPr/>
          </p:nvCxnSpPr>
          <p:spPr>
            <a:xfrm flipV="1">
              <a:off x="1876492" y="4733880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4" idx="2"/>
              <a:endCxn id="26" idx="2"/>
            </p:cNvCxnSpPr>
            <p:nvPr/>
          </p:nvCxnSpPr>
          <p:spPr>
            <a:xfrm>
              <a:off x="1454726" y="4224763"/>
              <a:ext cx="72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4" idx="1"/>
              <a:endCxn id="26" idx="1"/>
            </p:cNvCxnSpPr>
            <p:nvPr/>
          </p:nvCxnSpPr>
          <p:spPr>
            <a:xfrm>
              <a:off x="1876492" y="3206529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4536376" y="3544215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449026" y="4689729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530251" y="574789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25836" y="570778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242646" y="4689729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166807" y="341762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148653" y="2549602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534472" y="2586614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387789" y="2330644"/>
            <a:ext cx="945573" cy="537247"/>
            <a:chOff x="4971975" y="3187782"/>
            <a:chExt cx="945573" cy="537247"/>
          </a:xfrm>
        </p:grpSpPr>
        <p:sp>
          <p:nvSpPr>
            <p:cNvPr id="24" name="文本框 23"/>
            <p:cNvSpPr txBox="1"/>
            <p:nvPr/>
          </p:nvSpPr>
          <p:spPr>
            <a:xfrm>
              <a:off x="4971975" y="3187782"/>
              <a:ext cx="945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front</a:t>
              </a:r>
              <a:endPara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27" name="直接箭头连接符 26"/>
            <p:cNvCxnSpPr>
              <a:stCxn id="24" idx="2"/>
            </p:cNvCxnSpPr>
            <p:nvPr/>
          </p:nvCxnSpPr>
          <p:spPr>
            <a:xfrm flipH="1">
              <a:off x="5301342" y="3649447"/>
              <a:ext cx="143420" cy="75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787411" y="2533626"/>
            <a:ext cx="945573" cy="503473"/>
            <a:chOff x="5045494" y="3621119"/>
            <a:chExt cx="945573" cy="503473"/>
          </a:xfrm>
        </p:grpSpPr>
        <p:sp>
          <p:nvSpPr>
            <p:cNvPr id="65" name="文本框 64"/>
            <p:cNvSpPr txBox="1"/>
            <p:nvPr/>
          </p:nvSpPr>
          <p:spPr>
            <a:xfrm>
              <a:off x="5045494" y="3621119"/>
              <a:ext cx="945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rear</a:t>
              </a:r>
              <a:endPara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 flipH="1">
              <a:off x="5071110" y="3928821"/>
              <a:ext cx="244196" cy="195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3813027" y="4518774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endParaRPr lang="zh-CN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3218235" y="5130406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50</a:t>
            </a:r>
            <a:endParaRPr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2385578" y="5077499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30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1776559" y="4497621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40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1767026" y="3735910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70</a:t>
            </a:r>
            <a:endParaRPr lang="zh-CN" altLang="en-US" sz="2400" dirty="0"/>
          </a:p>
        </p:txBody>
      </p:sp>
      <p:sp>
        <p:nvSpPr>
          <p:cNvPr id="43" name="矩形 42"/>
          <p:cNvSpPr/>
          <p:nvPr/>
        </p:nvSpPr>
        <p:spPr>
          <a:xfrm>
            <a:off x="2375444" y="3163846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endParaRPr lang="zh-CN" altLang="en-US" sz="2400" dirty="0"/>
          </a:p>
        </p:txBody>
      </p:sp>
      <p:sp>
        <p:nvSpPr>
          <p:cNvPr id="44" name="矩形 43"/>
          <p:cNvSpPr/>
          <p:nvPr/>
        </p:nvSpPr>
        <p:spPr>
          <a:xfrm>
            <a:off x="3181862" y="3120794"/>
            <a:ext cx="617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594064" y="3704583"/>
            <a:ext cx="206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出队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6602738" y="4047010"/>
            <a:ext cx="206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50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出队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602738" y="4389437"/>
            <a:ext cx="206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出队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602738" y="4731864"/>
            <a:ext cx="206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40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出队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6602738" y="5071566"/>
            <a:ext cx="206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70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出队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6602738" y="5440898"/>
            <a:ext cx="206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出队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6602738" y="5793142"/>
            <a:ext cx="206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出队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6602738" y="3778872"/>
            <a:ext cx="3994506" cy="230832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队列空的判断条件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rear == front</a:t>
            </a: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rear == 7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front == 7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满足队列空的判断条件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6594064" y="2444474"/>
            <a:ext cx="4003180" cy="12003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front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指向的空间不可用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rear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front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之间的空间可用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front = (front+1)%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maxQueue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92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81481E-6 L 0.0539 -0.0020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52" grpId="0"/>
      <p:bldP spid="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队列的顺序存储表示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569026" y="2867891"/>
            <a:ext cx="2880000" cy="2880000"/>
            <a:chOff x="1454726" y="2784763"/>
            <a:chExt cx="2880000" cy="2880000"/>
          </a:xfrm>
        </p:grpSpPr>
        <p:sp>
          <p:nvSpPr>
            <p:cNvPr id="4" name="椭圆 3"/>
            <p:cNvSpPr/>
            <p:nvPr/>
          </p:nvSpPr>
          <p:spPr>
            <a:xfrm>
              <a:off x="1454726" y="2784763"/>
              <a:ext cx="2880000" cy="288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174726" y="3504763"/>
              <a:ext cx="1440000" cy="144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stCxn id="4" idx="0"/>
              <a:endCxn id="26" idx="0"/>
            </p:cNvCxnSpPr>
            <p:nvPr/>
          </p:nvCxnSpPr>
          <p:spPr>
            <a:xfrm>
              <a:off x="2894726" y="278476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4" idx="7"/>
              <a:endCxn id="26" idx="7"/>
            </p:cNvCxnSpPr>
            <p:nvPr/>
          </p:nvCxnSpPr>
          <p:spPr>
            <a:xfrm flipH="1">
              <a:off x="3403843" y="3206529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4" idx="6"/>
              <a:endCxn id="26" idx="6"/>
            </p:cNvCxnSpPr>
            <p:nvPr/>
          </p:nvCxnSpPr>
          <p:spPr>
            <a:xfrm flipH="1">
              <a:off x="3614726" y="4224763"/>
              <a:ext cx="72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5"/>
              <a:endCxn id="26" idx="5"/>
            </p:cNvCxnSpPr>
            <p:nvPr/>
          </p:nvCxnSpPr>
          <p:spPr>
            <a:xfrm flipH="1" flipV="1">
              <a:off x="3403843" y="4733880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4" idx="4"/>
              <a:endCxn id="26" idx="4"/>
            </p:cNvCxnSpPr>
            <p:nvPr/>
          </p:nvCxnSpPr>
          <p:spPr>
            <a:xfrm flipV="1">
              <a:off x="2894726" y="494476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4" idx="3"/>
              <a:endCxn id="26" idx="3"/>
            </p:cNvCxnSpPr>
            <p:nvPr/>
          </p:nvCxnSpPr>
          <p:spPr>
            <a:xfrm flipV="1">
              <a:off x="1876492" y="4733880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4" idx="2"/>
              <a:endCxn id="26" idx="2"/>
            </p:cNvCxnSpPr>
            <p:nvPr/>
          </p:nvCxnSpPr>
          <p:spPr>
            <a:xfrm>
              <a:off x="1454726" y="4224763"/>
              <a:ext cx="72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4" idx="1"/>
              <a:endCxn id="26" idx="1"/>
            </p:cNvCxnSpPr>
            <p:nvPr/>
          </p:nvCxnSpPr>
          <p:spPr>
            <a:xfrm>
              <a:off x="1876492" y="3206529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4536376" y="3544215"/>
            <a:ext cx="748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449026" y="4689729"/>
            <a:ext cx="748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530251" y="5747891"/>
            <a:ext cx="748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25836" y="5707781"/>
            <a:ext cx="748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242646" y="4689729"/>
            <a:ext cx="748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166807" y="3417621"/>
            <a:ext cx="748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148653" y="2549602"/>
            <a:ext cx="748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534472" y="2586614"/>
            <a:ext cx="748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028653" y="2949712"/>
            <a:ext cx="945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front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7" name="直接箭头连接符 26"/>
          <p:cNvCxnSpPr>
            <a:stCxn id="24" idx="1"/>
          </p:cNvCxnSpPr>
          <p:nvPr/>
        </p:nvCxnSpPr>
        <p:spPr>
          <a:xfrm flipH="1">
            <a:off x="4364182" y="3149767"/>
            <a:ext cx="664471" cy="438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4494696" y="3617676"/>
            <a:ext cx="1502412" cy="400110"/>
            <a:chOff x="4488655" y="3621119"/>
            <a:chExt cx="1502412" cy="400110"/>
          </a:xfrm>
        </p:grpSpPr>
        <p:sp>
          <p:nvSpPr>
            <p:cNvPr id="65" name="文本框 64"/>
            <p:cNvSpPr txBox="1"/>
            <p:nvPr/>
          </p:nvSpPr>
          <p:spPr>
            <a:xfrm>
              <a:off x="5045494" y="3621119"/>
              <a:ext cx="945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rear</a:t>
              </a:r>
              <a:endPara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箭头连接符 28"/>
            <p:cNvCxnSpPr>
              <a:stCxn id="65" idx="1"/>
            </p:cNvCxnSpPr>
            <p:nvPr/>
          </p:nvCxnSpPr>
          <p:spPr>
            <a:xfrm flipH="1">
              <a:off x="4488655" y="3821174"/>
              <a:ext cx="556839" cy="1218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/>
          <p:cNvSpPr txBox="1"/>
          <p:nvPr/>
        </p:nvSpPr>
        <p:spPr>
          <a:xfrm>
            <a:off x="7121928" y="2632781"/>
            <a:ext cx="3165072" cy="7078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先前进、后赋值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rear = (rear+1)%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maxQueue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3532909" y="3293918"/>
            <a:ext cx="893618" cy="1018309"/>
          </a:xfrm>
          <a:custGeom>
            <a:avLst/>
            <a:gdLst>
              <a:gd name="connsiteX0" fmla="*/ 0 w 893618"/>
              <a:gd name="connsiteY0" fmla="*/ 509155 h 1018309"/>
              <a:gd name="connsiteX1" fmla="*/ 498764 w 893618"/>
              <a:gd name="connsiteY1" fmla="*/ 0 h 1018309"/>
              <a:gd name="connsiteX2" fmla="*/ 727364 w 893618"/>
              <a:gd name="connsiteY2" fmla="*/ 290946 h 1018309"/>
              <a:gd name="connsiteX3" fmla="*/ 831273 w 893618"/>
              <a:gd name="connsiteY3" fmla="*/ 550718 h 1018309"/>
              <a:gd name="connsiteX4" fmla="*/ 893618 w 893618"/>
              <a:gd name="connsiteY4" fmla="*/ 841664 h 1018309"/>
              <a:gd name="connsiteX5" fmla="*/ 893618 w 893618"/>
              <a:gd name="connsiteY5" fmla="*/ 1018309 h 1018309"/>
              <a:gd name="connsiteX6" fmla="*/ 207818 w 893618"/>
              <a:gd name="connsiteY6" fmla="*/ 1018309 h 1018309"/>
              <a:gd name="connsiteX7" fmla="*/ 176646 w 893618"/>
              <a:gd name="connsiteY7" fmla="*/ 800100 h 1018309"/>
              <a:gd name="connsiteX8" fmla="*/ 114300 w 893618"/>
              <a:gd name="connsiteY8" fmla="*/ 675409 h 1018309"/>
              <a:gd name="connsiteX9" fmla="*/ 0 w 893618"/>
              <a:gd name="connsiteY9" fmla="*/ 509155 h 10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3618" h="1018309">
                <a:moveTo>
                  <a:pt x="0" y="509155"/>
                </a:moveTo>
                <a:lnTo>
                  <a:pt x="498764" y="0"/>
                </a:lnTo>
                <a:lnTo>
                  <a:pt x="727364" y="290946"/>
                </a:lnTo>
                <a:lnTo>
                  <a:pt x="831273" y="550718"/>
                </a:lnTo>
                <a:lnTo>
                  <a:pt x="893618" y="841664"/>
                </a:lnTo>
                <a:lnTo>
                  <a:pt x="893618" y="1018309"/>
                </a:lnTo>
                <a:lnTo>
                  <a:pt x="207818" y="1018309"/>
                </a:lnTo>
                <a:lnTo>
                  <a:pt x="176646" y="800100"/>
                </a:lnTo>
                <a:lnTo>
                  <a:pt x="114300" y="675409"/>
                </a:lnTo>
                <a:lnTo>
                  <a:pt x="0" y="509155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21928" y="3429442"/>
            <a:ext cx="265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入队</a:t>
            </a:r>
          </a:p>
        </p:txBody>
      </p:sp>
      <p:sp>
        <p:nvSpPr>
          <p:cNvPr id="7" name="矩形 6"/>
          <p:cNvSpPr/>
          <p:nvPr/>
        </p:nvSpPr>
        <p:spPr>
          <a:xfrm>
            <a:off x="3813027" y="4518774"/>
            <a:ext cx="425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778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-0.00052 0.14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队列的顺序存储表示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569026" y="2867891"/>
            <a:ext cx="2880000" cy="2880000"/>
            <a:chOff x="1454726" y="2784763"/>
            <a:chExt cx="2880000" cy="2880000"/>
          </a:xfrm>
        </p:grpSpPr>
        <p:sp>
          <p:nvSpPr>
            <p:cNvPr id="4" name="椭圆 3"/>
            <p:cNvSpPr/>
            <p:nvPr/>
          </p:nvSpPr>
          <p:spPr>
            <a:xfrm>
              <a:off x="1454726" y="2784763"/>
              <a:ext cx="2880000" cy="288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6" name="椭圆 25"/>
            <p:cNvSpPr/>
            <p:nvPr/>
          </p:nvSpPr>
          <p:spPr>
            <a:xfrm>
              <a:off x="2174726" y="3504763"/>
              <a:ext cx="1440000" cy="144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6" name="直接连接符 5"/>
            <p:cNvCxnSpPr>
              <a:stCxn id="4" idx="0"/>
              <a:endCxn id="26" idx="0"/>
            </p:cNvCxnSpPr>
            <p:nvPr/>
          </p:nvCxnSpPr>
          <p:spPr>
            <a:xfrm>
              <a:off x="2894726" y="278476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4" idx="7"/>
              <a:endCxn id="26" idx="7"/>
            </p:cNvCxnSpPr>
            <p:nvPr/>
          </p:nvCxnSpPr>
          <p:spPr>
            <a:xfrm flipH="1">
              <a:off x="3403843" y="3206529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4" idx="6"/>
              <a:endCxn id="26" idx="6"/>
            </p:cNvCxnSpPr>
            <p:nvPr/>
          </p:nvCxnSpPr>
          <p:spPr>
            <a:xfrm flipH="1">
              <a:off x="3614726" y="4224763"/>
              <a:ext cx="72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5"/>
              <a:endCxn id="26" idx="5"/>
            </p:cNvCxnSpPr>
            <p:nvPr/>
          </p:nvCxnSpPr>
          <p:spPr>
            <a:xfrm flipH="1" flipV="1">
              <a:off x="3403843" y="4733880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4" idx="4"/>
              <a:endCxn id="26" idx="4"/>
            </p:cNvCxnSpPr>
            <p:nvPr/>
          </p:nvCxnSpPr>
          <p:spPr>
            <a:xfrm flipV="1">
              <a:off x="2894726" y="494476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4" idx="3"/>
              <a:endCxn id="26" idx="3"/>
            </p:cNvCxnSpPr>
            <p:nvPr/>
          </p:nvCxnSpPr>
          <p:spPr>
            <a:xfrm flipV="1">
              <a:off x="1876492" y="4733880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4" idx="2"/>
              <a:endCxn id="26" idx="2"/>
            </p:cNvCxnSpPr>
            <p:nvPr/>
          </p:nvCxnSpPr>
          <p:spPr>
            <a:xfrm>
              <a:off x="1454726" y="4224763"/>
              <a:ext cx="72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4" idx="1"/>
              <a:endCxn id="26" idx="1"/>
            </p:cNvCxnSpPr>
            <p:nvPr/>
          </p:nvCxnSpPr>
          <p:spPr>
            <a:xfrm>
              <a:off x="1876492" y="3206529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4536376" y="3544215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449026" y="4689729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530251" y="574789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25836" y="570778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242646" y="4689729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166807" y="341762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148653" y="2549602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534472" y="2586614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028653" y="2949712"/>
            <a:ext cx="945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front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7" name="直接箭头连接符 26"/>
          <p:cNvCxnSpPr>
            <a:stCxn id="24" idx="1"/>
          </p:cNvCxnSpPr>
          <p:nvPr/>
        </p:nvCxnSpPr>
        <p:spPr>
          <a:xfrm flipH="1">
            <a:off x="4364183" y="3180545"/>
            <a:ext cx="664470" cy="40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4593589" y="4616953"/>
            <a:ext cx="1502411" cy="461665"/>
            <a:chOff x="4488656" y="3621119"/>
            <a:chExt cx="1502411" cy="461665"/>
          </a:xfrm>
        </p:grpSpPr>
        <p:sp>
          <p:nvSpPr>
            <p:cNvPr id="65" name="文本框 64"/>
            <p:cNvSpPr txBox="1"/>
            <p:nvPr/>
          </p:nvSpPr>
          <p:spPr>
            <a:xfrm>
              <a:off x="5045494" y="3621119"/>
              <a:ext cx="945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rear</a:t>
              </a:r>
              <a:endPara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箭头连接符 28"/>
            <p:cNvCxnSpPr>
              <a:stCxn id="65" idx="1"/>
            </p:cNvCxnSpPr>
            <p:nvPr/>
          </p:nvCxnSpPr>
          <p:spPr>
            <a:xfrm flipH="1">
              <a:off x="4488656" y="3851952"/>
              <a:ext cx="556838" cy="91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任意多边形 31"/>
          <p:cNvSpPr/>
          <p:nvPr/>
        </p:nvSpPr>
        <p:spPr>
          <a:xfrm>
            <a:off x="3532909" y="3293918"/>
            <a:ext cx="893618" cy="1018309"/>
          </a:xfrm>
          <a:custGeom>
            <a:avLst/>
            <a:gdLst>
              <a:gd name="connsiteX0" fmla="*/ 0 w 893618"/>
              <a:gd name="connsiteY0" fmla="*/ 509155 h 1018309"/>
              <a:gd name="connsiteX1" fmla="*/ 498764 w 893618"/>
              <a:gd name="connsiteY1" fmla="*/ 0 h 1018309"/>
              <a:gd name="connsiteX2" fmla="*/ 727364 w 893618"/>
              <a:gd name="connsiteY2" fmla="*/ 290946 h 1018309"/>
              <a:gd name="connsiteX3" fmla="*/ 831273 w 893618"/>
              <a:gd name="connsiteY3" fmla="*/ 550718 h 1018309"/>
              <a:gd name="connsiteX4" fmla="*/ 893618 w 893618"/>
              <a:gd name="connsiteY4" fmla="*/ 841664 h 1018309"/>
              <a:gd name="connsiteX5" fmla="*/ 893618 w 893618"/>
              <a:gd name="connsiteY5" fmla="*/ 1018309 h 1018309"/>
              <a:gd name="connsiteX6" fmla="*/ 207818 w 893618"/>
              <a:gd name="connsiteY6" fmla="*/ 1018309 h 1018309"/>
              <a:gd name="connsiteX7" fmla="*/ 176646 w 893618"/>
              <a:gd name="connsiteY7" fmla="*/ 800100 h 1018309"/>
              <a:gd name="connsiteX8" fmla="*/ 114300 w 893618"/>
              <a:gd name="connsiteY8" fmla="*/ 675409 h 1018309"/>
              <a:gd name="connsiteX9" fmla="*/ 0 w 893618"/>
              <a:gd name="connsiteY9" fmla="*/ 509155 h 10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3618" h="1018309">
                <a:moveTo>
                  <a:pt x="0" y="509155"/>
                </a:moveTo>
                <a:lnTo>
                  <a:pt x="498764" y="0"/>
                </a:lnTo>
                <a:lnTo>
                  <a:pt x="727364" y="290946"/>
                </a:lnTo>
                <a:lnTo>
                  <a:pt x="831273" y="550718"/>
                </a:lnTo>
                <a:lnTo>
                  <a:pt x="893618" y="841664"/>
                </a:lnTo>
                <a:lnTo>
                  <a:pt x="893618" y="1018309"/>
                </a:lnTo>
                <a:lnTo>
                  <a:pt x="207818" y="1018309"/>
                </a:lnTo>
                <a:lnTo>
                  <a:pt x="176646" y="800100"/>
                </a:lnTo>
                <a:lnTo>
                  <a:pt x="114300" y="675409"/>
                </a:lnTo>
                <a:lnTo>
                  <a:pt x="0" y="509155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7121928" y="3429442"/>
            <a:ext cx="2650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入队</a:t>
            </a:r>
          </a:p>
        </p:txBody>
      </p:sp>
      <p:sp>
        <p:nvSpPr>
          <p:cNvPr id="7" name="矩形 6"/>
          <p:cNvSpPr/>
          <p:nvPr/>
        </p:nvSpPr>
        <p:spPr>
          <a:xfrm>
            <a:off x="3813027" y="4518774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endParaRPr lang="zh-CN" altLang="en-US" sz="2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7121928" y="3817731"/>
            <a:ext cx="2650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50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入队</a:t>
            </a:r>
          </a:p>
        </p:txBody>
      </p:sp>
      <p:sp>
        <p:nvSpPr>
          <p:cNvPr id="34" name="矩形 33"/>
          <p:cNvSpPr/>
          <p:nvPr/>
        </p:nvSpPr>
        <p:spPr>
          <a:xfrm>
            <a:off x="3218235" y="5130406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50</a:t>
            </a:r>
            <a:endParaRPr lang="zh-CN" altLang="en-US" sz="2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7121928" y="2632781"/>
            <a:ext cx="3774670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先前进、后赋值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rear = (rear+1)%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maxQueue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141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81481E-6 L -0.08047 0.1092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3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队列的顺序存储表示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569026" y="2867891"/>
            <a:ext cx="2880000" cy="2880000"/>
            <a:chOff x="1454726" y="2784763"/>
            <a:chExt cx="2880000" cy="2880000"/>
          </a:xfrm>
        </p:grpSpPr>
        <p:sp>
          <p:nvSpPr>
            <p:cNvPr id="4" name="椭圆 3"/>
            <p:cNvSpPr/>
            <p:nvPr/>
          </p:nvSpPr>
          <p:spPr>
            <a:xfrm>
              <a:off x="1454726" y="2784763"/>
              <a:ext cx="2880000" cy="288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6" name="椭圆 25"/>
            <p:cNvSpPr/>
            <p:nvPr/>
          </p:nvSpPr>
          <p:spPr>
            <a:xfrm>
              <a:off x="2174726" y="3504763"/>
              <a:ext cx="1440000" cy="144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6" name="直接连接符 5"/>
            <p:cNvCxnSpPr>
              <a:stCxn id="4" idx="0"/>
              <a:endCxn id="26" idx="0"/>
            </p:cNvCxnSpPr>
            <p:nvPr/>
          </p:nvCxnSpPr>
          <p:spPr>
            <a:xfrm>
              <a:off x="2894726" y="278476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4" idx="7"/>
              <a:endCxn id="26" idx="7"/>
            </p:cNvCxnSpPr>
            <p:nvPr/>
          </p:nvCxnSpPr>
          <p:spPr>
            <a:xfrm flipH="1">
              <a:off x="3403843" y="3206529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4" idx="6"/>
              <a:endCxn id="26" idx="6"/>
            </p:cNvCxnSpPr>
            <p:nvPr/>
          </p:nvCxnSpPr>
          <p:spPr>
            <a:xfrm flipH="1">
              <a:off x="3614726" y="4224763"/>
              <a:ext cx="72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5"/>
              <a:endCxn id="26" idx="5"/>
            </p:cNvCxnSpPr>
            <p:nvPr/>
          </p:nvCxnSpPr>
          <p:spPr>
            <a:xfrm flipH="1" flipV="1">
              <a:off x="3403843" y="4733880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4" idx="4"/>
              <a:endCxn id="26" idx="4"/>
            </p:cNvCxnSpPr>
            <p:nvPr/>
          </p:nvCxnSpPr>
          <p:spPr>
            <a:xfrm flipV="1">
              <a:off x="2894726" y="494476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4" idx="3"/>
              <a:endCxn id="26" idx="3"/>
            </p:cNvCxnSpPr>
            <p:nvPr/>
          </p:nvCxnSpPr>
          <p:spPr>
            <a:xfrm flipV="1">
              <a:off x="1876492" y="4733880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4" idx="2"/>
              <a:endCxn id="26" idx="2"/>
            </p:cNvCxnSpPr>
            <p:nvPr/>
          </p:nvCxnSpPr>
          <p:spPr>
            <a:xfrm>
              <a:off x="1454726" y="4224763"/>
              <a:ext cx="72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4" idx="1"/>
              <a:endCxn id="26" idx="1"/>
            </p:cNvCxnSpPr>
            <p:nvPr/>
          </p:nvCxnSpPr>
          <p:spPr>
            <a:xfrm>
              <a:off x="1876492" y="3206529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4536376" y="3544215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449026" y="4689729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530251" y="574789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25836" y="570778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242646" y="4689729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166807" y="341762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148653" y="2549602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534472" y="2586614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028653" y="2949712"/>
            <a:ext cx="945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front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7" name="直接箭头连接符 26"/>
          <p:cNvCxnSpPr>
            <a:stCxn id="24" idx="1"/>
          </p:cNvCxnSpPr>
          <p:nvPr/>
        </p:nvCxnSpPr>
        <p:spPr>
          <a:xfrm flipH="1">
            <a:off x="4364183" y="3180545"/>
            <a:ext cx="664470" cy="40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823323" y="5570436"/>
            <a:ext cx="1422037" cy="550230"/>
            <a:chOff x="4569030" y="3532554"/>
            <a:chExt cx="1422037" cy="550230"/>
          </a:xfrm>
        </p:grpSpPr>
        <p:sp>
          <p:nvSpPr>
            <p:cNvPr id="65" name="文本框 64"/>
            <p:cNvSpPr txBox="1"/>
            <p:nvPr/>
          </p:nvSpPr>
          <p:spPr>
            <a:xfrm>
              <a:off x="5045494" y="3621119"/>
              <a:ext cx="945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rear</a:t>
              </a:r>
              <a:endPara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箭头连接符 28"/>
            <p:cNvCxnSpPr>
              <a:stCxn id="65" idx="1"/>
            </p:cNvCxnSpPr>
            <p:nvPr/>
          </p:nvCxnSpPr>
          <p:spPr>
            <a:xfrm flipH="1" flipV="1">
              <a:off x="4569030" y="3532554"/>
              <a:ext cx="476464" cy="3193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任意多边形 31"/>
          <p:cNvSpPr/>
          <p:nvPr/>
        </p:nvSpPr>
        <p:spPr>
          <a:xfrm>
            <a:off x="3532909" y="3293918"/>
            <a:ext cx="893618" cy="1018309"/>
          </a:xfrm>
          <a:custGeom>
            <a:avLst/>
            <a:gdLst>
              <a:gd name="connsiteX0" fmla="*/ 0 w 893618"/>
              <a:gd name="connsiteY0" fmla="*/ 509155 h 1018309"/>
              <a:gd name="connsiteX1" fmla="*/ 498764 w 893618"/>
              <a:gd name="connsiteY1" fmla="*/ 0 h 1018309"/>
              <a:gd name="connsiteX2" fmla="*/ 727364 w 893618"/>
              <a:gd name="connsiteY2" fmla="*/ 290946 h 1018309"/>
              <a:gd name="connsiteX3" fmla="*/ 831273 w 893618"/>
              <a:gd name="connsiteY3" fmla="*/ 550718 h 1018309"/>
              <a:gd name="connsiteX4" fmla="*/ 893618 w 893618"/>
              <a:gd name="connsiteY4" fmla="*/ 841664 h 1018309"/>
              <a:gd name="connsiteX5" fmla="*/ 893618 w 893618"/>
              <a:gd name="connsiteY5" fmla="*/ 1018309 h 1018309"/>
              <a:gd name="connsiteX6" fmla="*/ 207818 w 893618"/>
              <a:gd name="connsiteY6" fmla="*/ 1018309 h 1018309"/>
              <a:gd name="connsiteX7" fmla="*/ 176646 w 893618"/>
              <a:gd name="connsiteY7" fmla="*/ 800100 h 1018309"/>
              <a:gd name="connsiteX8" fmla="*/ 114300 w 893618"/>
              <a:gd name="connsiteY8" fmla="*/ 675409 h 1018309"/>
              <a:gd name="connsiteX9" fmla="*/ 0 w 893618"/>
              <a:gd name="connsiteY9" fmla="*/ 509155 h 10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3618" h="1018309">
                <a:moveTo>
                  <a:pt x="0" y="509155"/>
                </a:moveTo>
                <a:lnTo>
                  <a:pt x="498764" y="0"/>
                </a:lnTo>
                <a:lnTo>
                  <a:pt x="727364" y="290946"/>
                </a:lnTo>
                <a:lnTo>
                  <a:pt x="831273" y="550718"/>
                </a:lnTo>
                <a:lnTo>
                  <a:pt x="893618" y="841664"/>
                </a:lnTo>
                <a:lnTo>
                  <a:pt x="893618" y="1018309"/>
                </a:lnTo>
                <a:lnTo>
                  <a:pt x="207818" y="1018309"/>
                </a:lnTo>
                <a:lnTo>
                  <a:pt x="176646" y="800100"/>
                </a:lnTo>
                <a:lnTo>
                  <a:pt x="114300" y="675409"/>
                </a:lnTo>
                <a:lnTo>
                  <a:pt x="0" y="509155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7121928" y="3429442"/>
            <a:ext cx="2650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入队</a:t>
            </a:r>
          </a:p>
        </p:txBody>
      </p:sp>
      <p:sp>
        <p:nvSpPr>
          <p:cNvPr id="7" name="矩形 6"/>
          <p:cNvSpPr/>
          <p:nvPr/>
        </p:nvSpPr>
        <p:spPr>
          <a:xfrm>
            <a:off x="3813027" y="4518774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endParaRPr lang="zh-CN" altLang="en-US" sz="2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7121928" y="3817731"/>
            <a:ext cx="2650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50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入队</a:t>
            </a:r>
          </a:p>
        </p:txBody>
      </p:sp>
      <p:sp>
        <p:nvSpPr>
          <p:cNvPr id="34" name="矩形 33"/>
          <p:cNvSpPr/>
          <p:nvPr/>
        </p:nvSpPr>
        <p:spPr>
          <a:xfrm>
            <a:off x="3218235" y="5130406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50</a:t>
            </a:r>
            <a:endParaRPr lang="zh-CN" altLang="en-US" sz="2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7121928" y="4206020"/>
            <a:ext cx="2650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入队</a:t>
            </a:r>
          </a:p>
        </p:txBody>
      </p:sp>
      <p:sp>
        <p:nvSpPr>
          <p:cNvPr id="36" name="矩形 35"/>
          <p:cNvSpPr/>
          <p:nvPr/>
        </p:nvSpPr>
        <p:spPr>
          <a:xfrm>
            <a:off x="2385578" y="5077499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30</a:t>
            </a:r>
            <a:endParaRPr lang="zh-CN" altLang="en-US" sz="2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7121927" y="2632781"/>
            <a:ext cx="3529743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先前进、后赋值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rear = (rear+1)%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maxQueue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85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10795 0.0219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4" y="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队列的顺序存储表示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569026" y="2867891"/>
            <a:ext cx="2880000" cy="2880000"/>
            <a:chOff x="1454726" y="2784763"/>
            <a:chExt cx="2880000" cy="2880000"/>
          </a:xfrm>
        </p:grpSpPr>
        <p:sp>
          <p:nvSpPr>
            <p:cNvPr id="4" name="椭圆 3"/>
            <p:cNvSpPr/>
            <p:nvPr/>
          </p:nvSpPr>
          <p:spPr>
            <a:xfrm>
              <a:off x="1454726" y="2784763"/>
              <a:ext cx="2880000" cy="288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6" name="椭圆 25"/>
            <p:cNvSpPr/>
            <p:nvPr/>
          </p:nvSpPr>
          <p:spPr>
            <a:xfrm>
              <a:off x="2174726" y="3504763"/>
              <a:ext cx="1440000" cy="144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6" name="直接连接符 5"/>
            <p:cNvCxnSpPr>
              <a:stCxn id="4" idx="0"/>
              <a:endCxn id="26" idx="0"/>
            </p:cNvCxnSpPr>
            <p:nvPr/>
          </p:nvCxnSpPr>
          <p:spPr>
            <a:xfrm>
              <a:off x="2894726" y="278476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4" idx="7"/>
              <a:endCxn id="26" idx="7"/>
            </p:cNvCxnSpPr>
            <p:nvPr/>
          </p:nvCxnSpPr>
          <p:spPr>
            <a:xfrm flipH="1">
              <a:off x="3403843" y="3206529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4" idx="6"/>
              <a:endCxn id="26" idx="6"/>
            </p:cNvCxnSpPr>
            <p:nvPr/>
          </p:nvCxnSpPr>
          <p:spPr>
            <a:xfrm flipH="1">
              <a:off x="3614726" y="4224763"/>
              <a:ext cx="72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5"/>
              <a:endCxn id="26" idx="5"/>
            </p:cNvCxnSpPr>
            <p:nvPr/>
          </p:nvCxnSpPr>
          <p:spPr>
            <a:xfrm flipH="1" flipV="1">
              <a:off x="3403843" y="4733880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4" idx="4"/>
              <a:endCxn id="26" idx="4"/>
            </p:cNvCxnSpPr>
            <p:nvPr/>
          </p:nvCxnSpPr>
          <p:spPr>
            <a:xfrm flipV="1">
              <a:off x="2894726" y="494476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4" idx="3"/>
              <a:endCxn id="26" idx="3"/>
            </p:cNvCxnSpPr>
            <p:nvPr/>
          </p:nvCxnSpPr>
          <p:spPr>
            <a:xfrm flipV="1">
              <a:off x="1876492" y="4733880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4" idx="2"/>
              <a:endCxn id="26" idx="2"/>
            </p:cNvCxnSpPr>
            <p:nvPr/>
          </p:nvCxnSpPr>
          <p:spPr>
            <a:xfrm>
              <a:off x="1454726" y="4224763"/>
              <a:ext cx="72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4" idx="1"/>
              <a:endCxn id="26" idx="1"/>
            </p:cNvCxnSpPr>
            <p:nvPr/>
          </p:nvCxnSpPr>
          <p:spPr>
            <a:xfrm>
              <a:off x="1876492" y="3206529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4536376" y="3544215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449026" y="4689729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530251" y="574789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25836" y="570778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242646" y="4689729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166807" y="341762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148653" y="2549602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534472" y="2586614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028653" y="2949712"/>
            <a:ext cx="945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front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7" name="直接箭头连接符 26"/>
          <p:cNvCxnSpPr>
            <a:stCxn id="24" idx="1"/>
          </p:cNvCxnSpPr>
          <p:nvPr/>
        </p:nvCxnSpPr>
        <p:spPr>
          <a:xfrm flipH="1">
            <a:off x="4364183" y="3180545"/>
            <a:ext cx="664470" cy="40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534376" y="5530516"/>
            <a:ext cx="945573" cy="545106"/>
            <a:chOff x="5045494" y="3537678"/>
            <a:chExt cx="945573" cy="545106"/>
          </a:xfrm>
        </p:grpSpPr>
        <p:sp>
          <p:nvSpPr>
            <p:cNvPr id="65" name="文本框 64"/>
            <p:cNvSpPr txBox="1"/>
            <p:nvPr/>
          </p:nvSpPr>
          <p:spPr>
            <a:xfrm>
              <a:off x="5045494" y="3621119"/>
              <a:ext cx="945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rear</a:t>
              </a:r>
              <a:endPara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 flipV="1">
              <a:off x="5457355" y="3537678"/>
              <a:ext cx="241009" cy="166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任意多边形 31"/>
          <p:cNvSpPr/>
          <p:nvPr/>
        </p:nvSpPr>
        <p:spPr>
          <a:xfrm>
            <a:off x="3532909" y="3293918"/>
            <a:ext cx="893618" cy="1018309"/>
          </a:xfrm>
          <a:custGeom>
            <a:avLst/>
            <a:gdLst>
              <a:gd name="connsiteX0" fmla="*/ 0 w 893618"/>
              <a:gd name="connsiteY0" fmla="*/ 509155 h 1018309"/>
              <a:gd name="connsiteX1" fmla="*/ 498764 w 893618"/>
              <a:gd name="connsiteY1" fmla="*/ 0 h 1018309"/>
              <a:gd name="connsiteX2" fmla="*/ 727364 w 893618"/>
              <a:gd name="connsiteY2" fmla="*/ 290946 h 1018309"/>
              <a:gd name="connsiteX3" fmla="*/ 831273 w 893618"/>
              <a:gd name="connsiteY3" fmla="*/ 550718 h 1018309"/>
              <a:gd name="connsiteX4" fmla="*/ 893618 w 893618"/>
              <a:gd name="connsiteY4" fmla="*/ 841664 h 1018309"/>
              <a:gd name="connsiteX5" fmla="*/ 893618 w 893618"/>
              <a:gd name="connsiteY5" fmla="*/ 1018309 h 1018309"/>
              <a:gd name="connsiteX6" fmla="*/ 207818 w 893618"/>
              <a:gd name="connsiteY6" fmla="*/ 1018309 h 1018309"/>
              <a:gd name="connsiteX7" fmla="*/ 176646 w 893618"/>
              <a:gd name="connsiteY7" fmla="*/ 800100 h 1018309"/>
              <a:gd name="connsiteX8" fmla="*/ 114300 w 893618"/>
              <a:gd name="connsiteY8" fmla="*/ 675409 h 1018309"/>
              <a:gd name="connsiteX9" fmla="*/ 0 w 893618"/>
              <a:gd name="connsiteY9" fmla="*/ 509155 h 10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3618" h="1018309">
                <a:moveTo>
                  <a:pt x="0" y="509155"/>
                </a:moveTo>
                <a:lnTo>
                  <a:pt x="498764" y="0"/>
                </a:lnTo>
                <a:lnTo>
                  <a:pt x="727364" y="290946"/>
                </a:lnTo>
                <a:lnTo>
                  <a:pt x="831273" y="550718"/>
                </a:lnTo>
                <a:lnTo>
                  <a:pt x="893618" y="841664"/>
                </a:lnTo>
                <a:lnTo>
                  <a:pt x="893618" y="1018309"/>
                </a:lnTo>
                <a:lnTo>
                  <a:pt x="207818" y="1018309"/>
                </a:lnTo>
                <a:lnTo>
                  <a:pt x="176646" y="800100"/>
                </a:lnTo>
                <a:lnTo>
                  <a:pt x="114300" y="675409"/>
                </a:lnTo>
                <a:lnTo>
                  <a:pt x="0" y="509155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7121928" y="3429442"/>
            <a:ext cx="2650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入队</a:t>
            </a:r>
          </a:p>
        </p:txBody>
      </p:sp>
      <p:sp>
        <p:nvSpPr>
          <p:cNvPr id="7" name="矩形 6"/>
          <p:cNvSpPr/>
          <p:nvPr/>
        </p:nvSpPr>
        <p:spPr>
          <a:xfrm>
            <a:off x="3813027" y="4518774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endParaRPr lang="zh-CN" altLang="en-US" sz="2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7121928" y="3817731"/>
            <a:ext cx="2650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50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入队</a:t>
            </a:r>
          </a:p>
        </p:txBody>
      </p:sp>
      <p:sp>
        <p:nvSpPr>
          <p:cNvPr id="34" name="矩形 33"/>
          <p:cNvSpPr/>
          <p:nvPr/>
        </p:nvSpPr>
        <p:spPr>
          <a:xfrm>
            <a:off x="3218235" y="5130406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50</a:t>
            </a:r>
            <a:endParaRPr lang="zh-CN" altLang="en-US" sz="2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7121928" y="4206020"/>
            <a:ext cx="2650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入队</a:t>
            </a:r>
          </a:p>
        </p:txBody>
      </p:sp>
      <p:sp>
        <p:nvSpPr>
          <p:cNvPr id="36" name="矩形 35"/>
          <p:cNvSpPr/>
          <p:nvPr/>
        </p:nvSpPr>
        <p:spPr>
          <a:xfrm>
            <a:off x="2385578" y="5077499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30</a:t>
            </a:r>
            <a:endParaRPr lang="zh-CN" altLang="en-US" sz="2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7121927" y="4594309"/>
            <a:ext cx="2650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40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入队</a:t>
            </a:r>
          </a:p>
        </p:txBody>
      </p:sp>
      <p:sp>
        <p:nvSpPr>
          <p:cNvPr id="38" name="矩形 37"/>
          <p:cNvSpPr/>
          <p:nvPr/>
        </p:nvSpPr>
        <p:spPr>
          <a:xfrm>
            <a:off x="1776559" y="4497621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40</a:t>
            </a:r>
            <a:endParaRPr lang="zh-CN" altLang="en-US" sz="2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7121928" y="2632781"/>
            <a:ext cx="3535186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先前进、后赋值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rear = (rear+1)%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maxQueue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L -0.07513 -0.0863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7" y="-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队列的顺序存储表示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569026" y="2867891"/>
            <a:ext cx="2880000" cy="2880000"/>
            <a:chOff x="1454726" y="2784763"/>
            <a:chExt cx="2880000" cy="2880000"/>
          </a:xfrm>
        </p:grpSpPr>
        <p:sp>
          <p:nvSpPr>
            <p:cNvPr id="4" name="椭圆 3"/>
            <p:cNvSpPr/>
            <p:nvPr/>
          </p:nvSpPr>
          <p:spPr>
            <a:xfrm>
              <a:off x="1454726" y="2784763"/>
              <a:ext cx="2880000" cy="288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6" name="椭圆 25"/>
            <p:cNvSpPr/>
            <p:nvPr/>
          </p:nvSpPr>
          <p:spPr>
            <a:xfrm>
              <a:off x="2174726" y="3504763"/>
              <a:ext cx="1440000" cy="144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6" name="直接连接符 5"/>
            <p:cNvCxnSpPr>
              <a:stCxn id="4" idx="0"/>
              <a:endCxn id="26" idx="0"/>
            </p:cNvCxnSpPr>
            <p:nvPr/>
          </p:nvCxnSpPr>
          <p:spPr>
            <a:xfrm>
              <a:off x="2894726" y="278476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4" idx="7"/>
              <a:endCxn id="26" idx="7"/>
            </p:cNvCxnSpPr>
            <p:nvPr/>
          </p:nvCxnSpPr>
          <p:spPr>
            <a:xfrm flipH="1">
              <a:off x="3403843" y="3206529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4" idx="6"/>
              <a:endCxn id="26" idx="6"/>
            </p:cNvCxnSpPr>
            <p:nvPr/>
          </p:nvCxnSpPr>
          <p:spPr>
            <a:xfrm flipH="1">
              <a:off x="3614726" y="4224763"/>
              <a:ext cx="72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5"/>
              <a:endCxn id="26" idx="5"/>
            </p:cNvCxnSpPr>
            <p:nvPr/>
          </p:nvCxnSpPr>
          <p:spPr>
            <a:xfrm flipH="1" flipV="1">
              <a:off x="3403843" y="4733880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4" idx="4"/>
              <a:endCxn id="26" idx="4"/>
            </p:cNvCxnSpPr>
            <p:nvPr/>
          </p:nvCxnSpPr>
          <p:spPr>
            <a:xfrm flipV="1">
              <a:off x="2894726" y="494476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4" idx="3"/>
              <a:endCxn id="26" idx="3"/>
            </p:cNvCxnSpPr>
            <p:nvPr/>
          </p:nvCxnSpPr>
          <p:spPr>
            <a:xfrm flipV="1">
              <a:off x="1876492" y="4733880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4" idx="2"/>
              <a:endCxn id="26" idx="2"/>
            </p:cNvCxnSpPr>
            <p:nvPr/>
          </p:nvCxnSpPr>
          <p:spPr>
            <a:xfrm>
              <a:off x="1454726" y="4224763"/>
              <a:ext cx="72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4" idx="1"/>
              <a:endCxn id="26" idx="1"/>
            </p:cNvCxnSpPr>
            <p:nvPr/>
          </p:nvCxnSpPr>
          <p:spPr>
            <a:xfrm>
              <a:off x="1876492" y="3206529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4536376" y="3544215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449026" y="4689729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530251" y="574789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25836" y="570778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242646" y="4689729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166807" y="341762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148653" y="2549602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534472" y="2586614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028653" y="2949712"/>
            <a:ext cx="945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front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7" name="直接箭头连接符 26"/>
          <p:cNvCxnSpPr>
            <a:stCxn id="24" idx="1"/>
          </p:cNvCxnSpPr>
          <p:nvPr/>
        </p:nvCxnSpPr>
        <p:spPr>
          <a:xfrm flipH="1">
            <a:off x="4364183" y="3180545"/>
            <a:ext cx="664470" cy="40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08603" y="5027891"/>
            <a:ext cx="945573" cy="545106"/>
            <a:chOff x="5045494" y="3537678"/>
            <a:chExt cx="945573" cy="545106"/>
          </a:xfrm>
        </p:grpSpPr>
        <p:sp>
          <p:nvSpPr>
            <p:cNvPr id="65" name="文本框 64"/>
            <p:cNvSpPr txBox="1"/>
            <p:nvPr/>
          </p:nvSpPr>
          <p:spPr>
            <a:xfrm>
              <a:off x="5045494" y="3621119"/>
              <a:ext cx="945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rear</a:t>
              </a:r>
              <a:endPara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 flipV="1">
              <a:off x="5457355" y="3537678"/>
              <a:ext cx="241009" cy="166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任意多边形 31"/>
          <p:cNvSpPr/>
          <p:nvPr/>
        </p:nvSpPr>
        <p:spPr>
          <a:xfrm>
            <a:off x="3532909" y="3293918"/>
            <a:ext cx="893618" cy="1018309"/>
          </a:xfrm>
          <a:custGeom>
            <a:avLst/>
            <a:gdLst>
              <a:gd name="connsiteX0" fmla="*/ 0 w 893618"/>
              <a:gd name="connsiteY0" fmla="*/ 509155 h 1018309"/>
              <a:gd name="connsiteX1" fmla="*/ 498764 w 893618"/>
              <a:gd name="connsiteY1" fmla="*/ 0 h 1018309"/>
              <a:gd name="connsiteX2" fmla="*/ 727364 w 893618"/>
              <a:gd name="connsiteY2" fmla="*/ 290946 h 1018309"/>
              <a:gd name="connsiteX3" fmla="*/ 831273 w 893618"/>
              <a:gd name="connsiteY3" fmla="*/ 550718 h 1018309"/>
              <a:gd name="connsiteX4" fmla="*/ 893618 w 893618"/>
              <a:gd name="connsiteY4" fmla="*/ 841664 h 1018309"/>
              <a:gd name="connsiteX5" fmla="*/ 893618 w 893618"/>
              <a:gd name="connsiteY5" fmla="*/ 1018309 h 1018309"/>
              <a:gd name="connsiteX6" fmla="*/ 207818 w 893618"/>
              <a:gd name="connsiteY6" fmla="*/ 1018309 h 1018309"/>
              <a:gd name="connsiteX7" fmla="*/ 176646 w 893618"/>
              <a:gd name="connsiteY7" fmla="*/ 800100 h 1018309"/>
              <a:gd name="connsiteX8" fmla="*/ 114300 w 893618"/>
              <a:gd name="connsiteY8" fmla="*/ 675409 h 1018309"/>
              <a:gd name="connsiteX9" fmla="*/ 0 w 893618"/>
              <a:gd name="connsiteY9" fmla="*/ 509155 h 10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3618" h="1018309">
                <a:moveTo>
                  <a:pt x="0" y="509155"/>
                </a:moveTo>
                <a:lnTo>
                  <a:pt x="498764" y="0"/>
                </a:lnTo>
                <a:lnTo>
                  <a:pt x="727364" y="290946"/>
                </a:lnTo>
                <a:lnTo>
                  <a:pt x="831273" y="550718"/>
                </a:lnTo>
                <a:lnTo>
                  <a:pt x="893618" y="841664"/>
                </a:lnTo>
                <a:lnTo>
                  <a:pt x="893618" y="1018309"/>
                </a:lnTo>
                <a:lnTo>
                  <a:pt x="207818" y="1018309"/>
                </a:lnTo>
                <a:lnTo>
                  <a:pt x="176646" y="800100"/>
                </a:lnTo>
                <a:lnTo>
                  <a:pt x="114300" y="675409"/>
                </a:lnTo>
                <a:lnTo>
                  <a:pt x="0" y="509155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7121928" y="3429442"/>
            <a:ext cx="2650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入队</a:t>
            </a:r>
          </a:p>
        </p:txBody>
      </p:sp>
      <p:sp>
        <p:nvSpPr>
          <p:cNvPr id="7" name="矩形 6"/>
          <p:cNvSpPr/>
          <p:nvPr/>
        </p:nvSpPr>
        <p:spPr>
          <a:xfrm>
            <a:off x="3813027" y="4518774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endParaRPr lang="zh-CN" altLang="en-US" sz="2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7121928" y="3817731"/>
            <a:ext cx="2650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50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入队</a:t>
            </a:r>
          </a:p>
        </p:txBody>
      </p:sp>
      <p:sp>
        <p:nvSpPr>
          <p:cNvPr id="34" name="矩形 33"/>
          <p:cNvSpPr/>
          <p:nvPr/>
        </p:nvSpPr>
        <p:spPr>
          <a:xfrm>
            <a:off x="3218235" y="5130406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50</a:t>
            </a:r>
            <a:endParaRPr lang="zh-CN" altLang="en-US" sz="2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7121928" y="4206020"/>
            <a:ext cx="2650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入队</a:t>
            </a:r>
          </a:p>
        </p:txBody>
      </p:sp>
      <p:sp>
        <p:nvSpPr>
          <p:cNvPr id="36" name="矩形 35"/>
          <p:cNvSpPr/>
          <p:nvPr/>
        </p:nvSpPr>
        <p:spPr>
          <a:xfrm>
            <a:off x="2385578" y="5077499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30</a:t>
            </a:r>
            <a:endParaRPr lang="zh-CN" altLang="en-US" sz="2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7121927" y="4594309"/>
            <a:ext cx="2650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40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入队</a:t>
            </a:r>
          </a:p>
        </p:txBody>
      </p:sp>
      <p:sp>
        <p:nvSpPr>
          <p:cNvPr id="38" name="矩形 37"/>
          <p:cNvSpPr/>
          <p:nvPr/>
        </p:nvSpPr>
        <p:spPr>
          <a:xfrm>
            <a:off x="1776559" y="4497621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40</a:t>
            </a:r>
            <a:endParaRPr lang="zh-CN" altLang="en-US" sz="2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7121926" y="4966194"/>
            <a:ext cx="2650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70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入队</a:t>
            </a:r>
          </a:p>
        </p:txBody>
      </p:sp>
      <p:sp>
        <p:nvSpPr>
          <p:cNvPr id="40" name="矩形 39"/>
          <p:cNvSpPr/>
          <p:nvPr/>
        </p:nvSpPr>
        <p:spPr>
          <a:xfrm>
            <a:off x="1767026" y="3735910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70</a:t>
            </a:r>
            <a:endParaRPr lang="zh-CN" altLang="en-US" sz="2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7121927" y="2632781"/>
            <a:ext cx="3551515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先前进、后赋值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rear = (rear+1)%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maxQueue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924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96296E-6 L -0.01979 -0.1773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" y="-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队列的顺序存储表示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569026" y="2867891"/>
            <a:ext cx="2880000" cy="2880000"/>
            <a:chOff x="1454726" y="2784763"/>
            <a:chExt cx="2880000" cy="2880000"/>
          </a:xfrm>
        </p:grpSpPr>
        <p:sp>
          <p:nvSpPr>
            <p:cNvPr id="4" name="椭圆 3"/>
            <p:cNvSpPr/>
            <p:nvPr/>
          </p:nvSpPr>
          <p:spPr>
            <a:xfrm>
              <a:off x="1454726" y="2784763"/>
              <a:ext cx="2880000" cy="288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6" name="椭圆 25"/>
            <p:cNvSpPr/>
            <p:nvPr/>
          </p:nvSpPr>
          <p:spPr>
            <a:xfrm>
              <a:off x="2174726" y="3504763"/>
              <a:ext cx="1440000" cy="144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6" name="直接连接符 5"/>
            <p:cNvCxnSpPr>
              <a:stCxn id="4" idx="0"/>
              <a:endCxn id="26" idx="0"/>
            </p:cNvCxnSpPr>
            <p:nvPr/>
          </p:nvCxnSpPr>
          <p:spPr>
            <a:xfrm>
              <a:off x="2894726" y="278476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4" idx="7"/>
              <a:endCxn id="26" idx="7"/>
            </p:cNvCxnSpPr>
            <p:nvPr/>
          </p:nvCxnSpPr>
          <p:spPr>
            <a:xfrm flipH="1">
              <a:off x="3403843" y="3206529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4" idx="6"/>
              <a:endCxn id="26" idx="6"/>
            </p:cNvCxnSpPr>
            <p:nvPr/>
          </p:nvCxnSpPr>
          <p:spPr>
            <a:xfrm flipH="1">
              <a:off x="3614726" y="4224763"/>
              <a:ext cx="72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5"/>
              <a:endCxn id="26" idx="5"/>
            </p:cNvCxnSpPr>
            <p:nvPr/>
          </p:nvCxnSpPr>
          <p:spPr>
            <a:xfrm flipH="1" flipV="1">
              <a:off x="3403843" y="4733880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4" idx="4"/>
              <a:endCxn id="26" idx="4"/>
            </p:cNvCxnSpPr>
            <p:nvPr/>
          </p:nvCxnSpPr>
          <p:spPr>
            <a:xfrm flipV="1">
              <a:off x="2894726" y="494476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4" idx="3"/>
              <a:endCxn id="26" idx="3"/>
            </p:cNvCxnSpPr>
            <p:nvPr/>
          </p:nvCxnSpPr>
          <p:spPr>
            <a:xfrm flipV="1">
              <a:off x="1876492" y="4733880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4" idx="2"/>
              <a:endCxn id="26" idx="2"/>
            </p:cNvCxnSpPr>
            <p:nvPr/>
          </p:nvCxnSpPr>
          <p:spPr>
            <a:xfrm>
              <a:off x="1454726" y="4224763"/>
              <a:ext cx="72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4" idx="1"/>
              <a:endCxn id="26" idx="1"/>
            </p:cNvCxnSpPr>
            <p:nvPr/>
          </p:nvCxnSpPr>
          <p:spPr>
            <a:xfrm>
              <a:off x="1876492" y="3206529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4536376" y="3544215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449026" y="4689729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530251" y="574789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25836" y="570778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242646" y="4689729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166807" y="341762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148653" y="2549602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534472" y="2586614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028653" y="2949712"/>
            <a:ext cx="945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front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7" name="直接箭头连接符 26"/>
          <p:cNvCxnSpPr>
            <a:stCxn id="24" idx="1"/>
          </p:cNvCxnSpPr>
          <p:nvPr/>
        </p:nvCxnSpPr>
        <p:spPr>
          <a:xfrm flipH="1">
            <a:off x="4364183" y="3180545"/>
            <a:ext cx="664470" cy="40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862129" y="3224707"/>
            <a:ext cx="945573" cy="461665"/>
            <a:chOff x="5045494" y="3621119"/>
            <a:chExt cx="945573" cy="461665"/>
          </a:xfrm>
        </p:grpSpPr>
        <p:sp>
          <p:nvSpPr>
            <p:cNvPr id="65" name="文本框 64"/>
            <p:cNvSpPr txBox="1"/>
            <p:nvPr/>
          </p:nvSpPr>
          <p:spPr>
            <a:xfrm>
              <a:off x="5045494" y="3621119"/>
              <a:ext cx="945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rear</a:t>
              </a:r>
              <a:endPara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5608233" y="3904769"/>
              <a:ext cx="266411" cy="154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任意多边形 31"/>
          <p:cNvSpPr/>
          <p:nvPr/>
        </p:nvSpPr>
        <p:spPr>
          <a:xfrm>
            <a:off x="3532909" y="3293918"/>
            <a:ext cx="893618" cy="1018309"/>
          </a:xfrm>
          <a:custGeom>
            <a:avLst/>
            <a:gdLst>
              <a:gd name="connsiteX0" fmla="*/ 0 w 893618"/>
              <a:gd name="connsiteY0" fmla="*/ 509155 h 1018309"/>
              <a:gd name="connsiteX1" fmla="*/ 498764 w 893618"/>
              <a:gd name="connsiteY1" fmla="*/ 0 h 1018309"/>
              <a:gd name="connsiteX2" fmla="*/ 727364 w 893618"/>
              <a:gd name="connsiteY2" fmla="*/ 290946 h 1018309"/>
              <a:gd name="connsiteX3" fmla="*/ 831273 w 893618"/>
              <a:gd name="connsiteY3" fmla="*/ 550718 h 1018309"/>
              <a:gd name="connsiteX4" fmla="*/ 893618 w 893618"/>
              <a:gd name="connsiteY4" fmla="*/ 841664 h 1018309"/>
              <a:gd name="connsiteX5" fmla="*/ 893618 w 893618"/>
              <a:gd name="connsiteY5" fmla="*/ 1018309 h 1018309"/>
              <a:gd name="connsiteX6" fmla="*/ 207818 w 893618"/>
              <a:gd name="connsiteY6" fmla="*/ 1018309 h 1018309"/>
              <a:gd name="connsiteX7" fmla="*/ 176646 w 893618"/>
              <a:gd name="connsiteY7" fmla="*/ 800100 h 1018309"/>
              <a:gd name="connsiteX8" fmla="*/ 114300 w 893618"/>
              <a:gd name="connsiteY8" fmla="*/ 675409 h 1018309"/>
              <a:gd name="connsiteX9" fmla="*/ 0 w 893618"/>
              <a:gd name="connsiteY9" fmla="*/ 509155 h 10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3618" h="1018309">
                <a:moveTo>
                  <a:pt x="0" y="509155"/>
                </a:moveTo>
                <a:lnTo>
                  <a:pt x="498764" y="0"/>
                </a:lnTo>
                <a:lnTo>
                  <a:pt x="727364" y="290946"/>
                </a:lnTo>
                <a:lnTo>
                  <a:pt x="831273" y="550718"/>
                </a:lnTo>
                <a:lnTo>
                  <a:pt x="893618" y="841664"/>
                </a:lnTo>
                <a:lnTo>
                  <a:pt x="893618" y="1018309"/>
                </a:lnTo>
                <a:lnTo>
                  <a:pt x="207818" y="1018309"/>
                </a:lnTo>
                <a:lnTo>
                  <a:pt x="176646" y="800100"/>
                </a:lnTo>
                <a:lnTo>
                  <a:pt x="114300" y="675409"/>
                </a:lnTo>
                <a:lnTo>
                  <a:pt x="0" y="509155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7121928" y="3429442"/>
            <a:ext cx="2650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入队</a:t>
            </a:r>
          </a:p>
        </p:txBody>
      </p:sp>
      <p:sp>
        <p:nvSpPr>
          <p:cNvPr id="7" name="矩形 6"/>
          <p:cNvSpPr/>
          <p:nvPr/>
        </p:nvSpPr>
        <p:spPr>
          <a:xfrm>
            <a:off x="3813027" y="4518774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endParaRPr lang="zh-CN" altLang="en-US" sz="2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7121928" y="3817731"/>
            <a:ext cx="2650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50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入队</a:t>
            </a:r>
          </a:p>
        </p:txBody>
      </p:sp>
      <p:sp>
        <p:nvSpPr>
          <p:cNvPr id="34" name="矩形 33"/>
          <p:cNvSpPr/>
          <p:nvPr/>
        </p:nvSpPr>
        <p:spPr>
          <a:xfrm>
            <a:off x="3218235" y="5130406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50</a:t>
            </a:r>
            <a:endParaRPr lang="zh-CN" altLang="en-US" sz="2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7121928" y="4206020"/>
            <a:ext cx="2650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入队</a:t>
            </a:r>
          </a:p>
        </p:txBody>
      </p:sp>
      <p:sp>
        <p:nvSpPr>
          <p:cNvPr id="36" name="矩形 35"/>
          <p:cNvSpPr/>
          <p:nvPr/>
        </p:nvSpPr>
        <p:spPr>
          <a:xfrm>
            <a:off x="2385578" y="5077499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30</a:t>
            </a:r>
            <a:endParaRPr lang="zh-CN" altLang="en-US" sz="2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7121927" y="4594309"/>
            <a:ext cx="2650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40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入队</a:t>
            </a:r>
          </a:p>
        </p:txBody>
      </p:sp>
      <p:sp>
        <p:nvSpPr>
          <p:cNvPr id="38" name="矩形 37"/>
          <p:cNvSpPr/>
          <p:nvPr/>
        </p:nvSpPr>
        <p:spPr>
          <a:xfrm>
            <a:off x="1776559" y="4497621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40</a:t>
            </a:r>
            <a:endParaRPr lang="zh-CN" altLang="en-US" sz="2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7121926" y="4966194"/>
            <a:ext cx="2650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70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入队</a:t>
            </a:r>
          </a:p>
        </p:txBody>
      </p:sp>
      <p:sp>
        <p:nvSpPr>
          <p:cNvPr id="40" name="矩形 39"/>
          <p:cNvSpPr/>
          <p:nvPr/>
        </p:nvSpPr>
        <p:spPr>
          <a:xfrm>
            <a:off x="1767026" y="3735910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70</a:t>
            </a:r>
            <a:endParaRPr lang="zh-CN" altLang="en-US" sz="2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7121925" y="5326125"/>
            <a:ext cx="2650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入队</a:t>
            </a:r>
          </a:p>
        </p:txBody>
      </p:sp>
      <p:sp>
        <p:nvSpPr>
          <p:cNvPr id="43" name="矩形 42"/>
          <p:cNvSpPr/>
          <p:nvPr/>
        </p:nvSpPr>
        <p:spPr>
          <a:xfrm>
            <a:off x="2375444" y="3163846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endParaRPr lang="zh-CN" altLang="en-US" sz="2400" dirty="0"/>
          </a:p>
        </p:txBody>
      </p:sp>
      <p:sp>
        <p:nvSpPr>
          <p:cNvPr id="44" name="文本框 43"/>
          <p:cNvSpPr txBox="1"/>
          <p:nvPr/>
        </p:nvSpPr>
        <p:spPr>
          <a:xfrm>
            <a:off x="7121927" y="2632781"/>
            <a:ext cx="3562401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先前进、后赋值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rear = (rear+1)%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maxQueue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36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33333E-6 L 0.03997 -0.0972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2" y="-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队列的顺序存储表示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569026" y="2867891"/>
            <a:ext cx="2880000" cy="2880000"/>
            <a:chOff x="1454726" y="2784763"/>
            <a:chExt cx="2880000" cy="2880000"/>
          </a:xfrm>
        </p:grpSpPr>
        <p:sp>
          <p:nvSpPr>
            <p:cNvPr id="4" name="椭圆 3"/>
            <p:cNvSpPr/>
            <p:nvPr/>
          </p:nvSpPr>
          <p:spPr>
            <a:xfrm>
              <a:off x="1454726" y="2784763"/>
              <a:ext cx="2880000" cy="288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6" name="椭圆 25"/>
            <p:cNvSpPr/>
            <p:nvPr/>
          </p:nvSpPr>
          <p:spPr>
            <a:xfrm>
              <a:off x="2174726" y="3504763"/>
              <a:ext cx="1440000" cy="144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6" name="直接连接符 5"/>
            <p:cNvCxnSpPr>
              <a:stCxn id="4" idx="0"/>
              <a:endCxn id="26" idx="0"/>
            </p:cNvCxnSpPr>
            <p:nvPr/>
          </p:nvCxnSpPr>
          <p:spPr>
            <a:xfrm>
              <a:off x="2894726" y="278476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4" idx="7"/>
              <a:endCxn id="26" idx="7"/>
            </p:cNvCxnSpPr>
            <p:nvPr/>
          </p:nvCxnSpPr>
          <p:spPr>
            <a:xfrm flipH="1">
              <a:off x="3403843" y="3206529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4" idx="6"/>
              <a:endCxn id="26" idx="6"/>
            </p:cNvCxnSpPr>
            <p:nvPr/>
          </p:nvCxnSpPr>
          <p:spPr>
            <a:xfrm flipH="1">
              <a:off x="3614726" y="4224763"/>
              <a:ext cx="72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5"/>
              <a:endCxn id="26" idx="5"/>
            </p:cNvCxnSpPr>
            <p:nvPr/>
          </p:nvCxnSpPr>
          <p:spPr>
            <a:xfrm flipH="1" flipV="1">
              <a:off x="3403843" y="4733880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4" idx="4"/>
              <a:endCxn id="26" idx="4"/>
            </p:cNvCxnSpPr>
            <p:nvPr/>
          </p:nvCxnSpPr>
          <p:spPr>
            <a:xfrm flipV="1">
              <a:off x="2894726" y="494476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4" idx="3"/>
              <a:endCxn id="26" idx="3"/>
            </p:cNvCxnSpPr>
            <p:nvPr/>
          </p:nvCxnSpPr>
          <p:spPr>
            <a:xfrm flipV="1">
              <a:off x="1876492" y="4733880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4" idx="2"/>
              <a:endCxn id="26" idx="2"/>
            </p:cNvCxnSpPr>
            <p:nvPr/>
          </p:nvCxnSpPr>
          <p:spPr>
            <a:xfrm>
              <a:off x="1454726" y="4224763"/>
              <a:ext cx="72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4" idx="1"/>
              <a:endCxn id="26" idx="1"/>
            </p:cNvCxnSpPr>
            <p:nvPr/>
          </p:nvCxnSpPr>
          <p:spPr>
            <a:xfrm>
              <a:off x="1876492" y="3206529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4536376" y="3544215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449026" y="4689729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530251" y="574789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25836" y="570778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242646" y="4689729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166807" y="341762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148653" y="2549602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534472" y="2586614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028653" y="2949712"/>
            <a:ext cx="945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front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7" name="直接箭头连接符 26"/>
          <p:cNvCxnSpPr>
            <a:stCxn id="24" idx="1"/>
          </p:cNvCxnSpPr>
          <p:nvPr/>
        </p:nvCxnSpPr>
        <p:spPr>
          <a:xfrm flipH="1">
            <a:off x="4364183" y="3180545"/>
            <a:ext cx="664470" cy="40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292051" y="2367937"/>
            <a:ext cx="945573" cy="540064"/>
            <a:chOff x="5045494" y="3621119"/>
            <a:chExt cx="945573" cy="540064"/>
          </a:xfrm>
        </p:grpSpPr>
        <p:sp>
          <p:nvSpPr>
            <p:cNvPr id="65" name="文本框 64"/>
            <p:cNvSpPr txBox="1"/>
            <p:nvPr/>
          </p:nvSpPr>
          <p:spPr>
            <a:xfrm>
              <a:off x="5045494" y="3621119"/>
              <a:ext cx="945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rear</a:t>
              </a:r>
              <a:endPara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5315306" y="3928821"/>
              <a:ext cx="36273" cy="232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任意多边形 31"/>
          <p:cNvSpPr/>
          <p:nvPr/>
        </p:nvSpPr>
        <p:spPr>
          <a:xfrm>
            <a:off x="3532909" y="3293918"/>
            <a:ext cx="893618" cy="1018309"/>
          </a:xfrm>
          <a:custGeom>
            <a:avLst/>
            <a:gdLst>
              <a:gd name="connsiteX0" fmla="*/ 0 w 893618"/>
              <a:gd name="connsiteY0" fmla="*/ 509155 h 1018309"/>
              <a:gd name="connsiteX1" fmla="*/ 498764 w 893618"/>
              <a:gd name="connsiteY1" fmla="*/ 0 h 1018309"/>
              <a:gd name="connsiteX2" fmla="*/ 727364 w 893618"/>
              <a:gd name="connsiteY2" fmla="*/ 290946 h 1018309"/>
              <a:gd name="connsiteX3" fmla="*/ 831273 w 893618"/>
              <a:gd name="connsiteY3" fmla="*/ 550718 h 1018309"/>
              <a:gd name="connsiteX4" fmla="*/ 893618 w 893618"/>
              <a:gd name="connsiteY4" fmla="*/ 841664 h 1018309"/>
              <a:gd name="connsiteX5" fmla="*/ 893618 w 893618"/>
              <a:gd name="connsiteY5" fmla="*/ 1018309 h 1018309"/>
              <a:gd name="connsiteX6" fmla="*/ 207818 w 893618"/>
              <a:gd name="connsiteY6" fmla="*/ 1018309 h 1018309"/>
              <a:gd name="connsiteX7" fmla="*/ 176646 w 893618"/>
              <a:gd name="connsiteY7" fmla="*/ 800100 h 1018309"/>
              <a:gd name="connsiteX8" fmla="*/ 114300 w 893618"/>
              <a:gd name="connsiteY8" fmla="*/ 675409 h 1018309"/>
              <a:gd name="connsiteX9" fmla="*/ 0 w 893618"/>
              <a:gd name="connsiteY9" fmla="*/ 509155 h 10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3618" h="1018309">
                <a:moveTo>
                  <a:pt x="0" y="509155"/>
                </a:moveTo>
                <a:lnTo>
                  <a:pt x="498764" y="0"/>
                </a:lnTo>
                <a:lnTo>
                  <a:pt x="727364" y="290946"/>
                </a:lnTo>
                <a:lnTo>
                  <a:pt x="831273" y="550718"/>
                </a:lnTo>
                <a:lnTo>
                  <a:pt x="893618" y="841664"/>
                </a:lnTo>
                <a:lnTo>
                  <a:pt x="893618" y="1018309"/>
                </a:lnTo>
                <a:lnTo>
                  <a:pt x="207818" y="1018309"/>
                </a:lnTo>
                <a:lnTo>
                  <a:pt x="176646" y="800100"/>
                </a:lnTo>
                <a:lnTo>
                  <a:pt x="114300" y="675409"/>
                </a:lnTo>
                <a:lnTo>
                  <a:pt x="0" y="509155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7121928" y="3429442"/>
            <a:ext cx="2650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入队 </a:t>
            </a:r>
          </a:p>
        </p:txBody>
      </p:sp>
      <p:sp>
        <p:nvSpPr>
          <p:cNvPr id="7" name="矩形 6"/>
          <p:cNvSpPr/>
          <p:nvPr/>
        </p:nvSpPr>
        <p:spPr>
          <a:xfrm>
            <a:off x="3813027" y="4518774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endParaRPr lang="zh-CN" altLang="en-US" sz="2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7121928" y="3817731"/>
            <a:ext cx="2650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50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入队</a:t>
            </a:r>
          </a:p>
        </p:txBody>
      </p:sp>
      <p:sp>
        <p:nvSpPr>
          <p:cNvPr id="34" name="矩形 33"/>
          <p:cNvSpPr/>
          <p:nvPr/>
        </p:nvSpPr>
        <p:spPr>
          <a:xfrm>
            <a:off x="3218235" y="5130406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50</a:t>
            </a:r>
            <a:endParaRPr lang="zh-CN" altLang="en-US" sz="2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7121928" y="4206020"/>
            <a:ext cx="2650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入队</a:t>
            </a:r>
          </a:p>
        </p:txBody>
      </p:sp>
      <p:sp>
        <p:nvSpPr>
          <p:cNvPr id="36" name="矩形 35"/>
          <p:cNvSpPr/>
          <p:nvPr/>
        </p:nvSpPr>
        <p:spPr>
          <a:xfrm>
            <a:off x="2385578" y="5077499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30</a:t>
            </a:r>
            <a:endParaRPr lang="zh-CN" altLang="en-US" sz="2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7121927" y="4594309"/>
            <a:ext cx="2650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40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入队</a:t>
            </a:r>
          </a:p>
        </p:txBody>
      </p:sp>
      <p:sp>
        <p:nvSpPr>
          <p:cNvPr id="38" name="矩形 37"/>
          <p:cNvSpPr/>
          <p:nvPr/>
        </p:nvSpPr>
        <p:spPr>
          <a:xfrm>
            <a:off x="1776559" y="4497621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40</a:t>
            </a:r>
            <a:endParaRPr lang="zh-CN" altLang="en-US" sz="2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7121926" y="4966194"/>
            <a:ext cx="2650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70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入队</a:t>
            </a:r>
          </a:p>
        </p:txBody>
      </p:sp>
      <p:sp>
        <p:nvSpPr>
          <p:cNvPr id="40" name="矩形 39"/>
          <p:cNvSpPr/>
          <p:nvPr/>
        </p:nvSpPr>
        <p:spPr>
          <a:xfrm>
            <a:off x="1767026" y="3735910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70</a:t>
            </a:r>
            <a:endParaRPr lang="zh-CN" altLang="en-US" sz="2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7121925" y="5326125"/>
            <a:ext cx="2650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入队</a:t>
            </a:r>
          </a:p>
        </p:txBody>
      </p:sp>
      <p:sp>
        <p:nvSpPr>
          <p:cNvPr id="43" name="矩形 42"/>
          <p:cNvSpPr/>
          <p:nvPr/>
        </p:nvSpPr>
        <p:spPr>
          <a:xfrm>
            <a:off x="2375444" y="3163846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endParaRPr lang="zh-CN" altLang="en-US" sz="2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7121925" y="5717839"/>
            <a:ext cx="2650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入队</a:t>
            </a:r>
          </a:p>
        </p:txBody>
      </p:sp>
      <p:sp>
        <p:nvSpPr>
          <p:cNvPr id="44" name="矩形 43"/>
          <p:cNvSpPr/>
          <p:nvPr/>
        </p:nvSpPr>
        <p:spPr>
          <a:xfrm>
            <a:off x="3181862" y="3120794"/>
            <a:ext cx="617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959959" y="3582459"/>
            <a:ext cx="4000584" cy="267765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队列满的判断条件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(rear+1)%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maxQueue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== front</a:t>
            </a:r>
          </a:p>
          <a:p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rear == 7</a:t>
            </a:r>
          </a:p>
          <a:p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maxQueue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== 8</a:t>
            </a:r>
          </a:p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front == 0</a:t>
            </a: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满足队列满的判断条件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7121927" y="2632781"/>
            <a:ext cx="3676649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先前进、后赋值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rear = (rear+1)%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maxQueue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941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0.06289 -0.0104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3532909" y="4312227"/>
            <a:ext cx="924791" cy="1007918"/>
          </a:xfrm>
          <a:custGeom>
            <a:avLst/>
            <a:gdLst>
              <a:gd name="connsiteX0" fmla="*/ 218209 w 924791"/>
              <a:gd name="connsiteY0" fmla="*/ 0 h 1007918"/>
              <a:gd name="connsiteX1" fmla="*/ 924791 w 924791"/>
              <a:gd name="connsiteY1" fmla="*/ 10391 h 1007918"/>
              <a:gd name="connsiteX2" fmla="*/ 841664 w 924791"/>
              <a:gd name="connsiteY2" fmla="*/ 405246 h 1007918"/>
              <a:gd name="connsiteX3" fmla="*/ 685800 w 924791"/>
              <a:gd name="connsiteY3" fmla="*/ 800100 h 1007918"/>
              <a:gd name="connsiteX4" fmla="*/ 477982 w 924791"/>
              <a:gd name="connsiteY4" fmla="*/ 1007918 h 1007918"/>
              <a:gd name="connsiteX5" fmla="*/ 0 w 924791"/>
              <a:gd name="connsiteY5" fmla="*/ 509155 h 1007918"/>
              <a:gd name="connsiteX6" fmla="*/ 155864 w 924791"/>
              <a:gd name="connsiteY6" fmla="*/ 311728 h 1007918"/>
              <a:gd name="connsiteX7" fmla="*/ 197427 w 924791"/>
              <a:gd name="connsiteY7" fmla="*/ 155864 h 1007918"/>
              <a:gd name="connsiteX8" fmla="*/ 218209 w 924791"/>
              <a:gd name="connsiteY8" fmla="*/ 0 h 100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4791" h="1007918">
                <a:moveTo>
                  <a:pt x="218209" y="0"/>
                </a:moveTo>
                <a:lnTo>
                  <a:pt x="924791" y="10391"/>
                </a:lnTo>
                <a:lnTo>
                  <a:pt x="841664" y="405246"/>
                </a:lnTo>
                <a:lnTo>
                  <a:pt x="685800" y="800100"/>
                </a:lnTo>
                <a:lnTo>
                  <a:pt x="477982" y="1007918"/>
                </a:lnTo>
                <a:lnTo>
                  <a:pt x="0" y="509155"/>
                </a:lnTo>
                <a:lnTo>
                  <a:pt x="155864" y="311728"/>
                </a:lnTo>
                <a:lnTo>
                  <a:pt x="197427" y="155864"/>
                </a:lnTo>
                <a:lnTo>
                  <a:pt x="218209" y="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队列的顺序存储表示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569026" y="2867891"/>
            <a:ext cx="2880000" cy="2880000"/>
            <a:chOff x="1454726" y="2784763"/>
            <a:chExt cx="2880000" cy="2880000"/>
          </a:xfrm>
        </p:grpSpPr>
        <p:sp>
          <p:nvSpPr>
            <p:cNvPr id="4" name="椭圆 3"/>
            <p:cNvSpPr/>
            <p:nvPr/>
          </p:nvSpPr>
          <p:spPr>
            <a:xfrm>
              <a:off x="1454726" y="2784763"/>
              <a:ext cx="2880000" cy="288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6" name="椭圆 25"/>
            <p:cNvSpPr/>
            <p:nvPr/>
          </p:nvSpPr>
          <p:spPr>
            <a:xfrm>
              <a:off x="2174726" y="3504763"/>
              <a:ext cx="1440000" cy="144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6" name="直接连接符 5"/>
            <p:cNvCxnSpPr>
              <a:stCxn id="4" idx="0"/>
              <a:endCxn id="26" idx="0"/>
            </p:cNvCxnSpPr>
            <p:nvPr/>
          </p:nvCxnSpPr>
          <p:spPr>
            <a:xfrm>
              <a:off x="2894726" y="278476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4" idx="7"/>
              <a:endCxn id="26" idx="7"/>
            </p:cNvCxnSpPr>
            <p:nvPr/>
          </p:nvCxnSpPr>
          <p:spPr>
            <a:xfrm flipH="1">
              <a:off x="3403843" y="3206529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4" idx="6"/>
              <a:endCxn id="26" idx="6"/>
            </p:cNvCxnSpPr>
            <p:nvPr/>
          </p:nvCxnSpPr>
          <p:spPr>
            <a:xfrm flipH="1">
              <a:off x="3614726" y="4224763"/>
              <a:ext cx="72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5"/>
              <a:endCxn id="26" idx="5"/>
            </p:cNvCxnSpPr>
            <p:nvPr/>
          </p:nvCxnSpPr>
          <p:spPr>
            <a:xfrm flipH="1" flipV="1">
              <a:off x="3403843" y="4733880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4" idx="4"/>
              <a:endCxn id="26" idx="4"/>
            </p:cNvCxnSpPr>
            <p:nvPr/>
          </p:nvCxnSpPr>
          <p:spPr>
            <a:xfrm flipV="1">
              <a:off x="2894726" y="494476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4" idx="3"/>
              <a:endCxn id="26" idx="3"/>
            </p:cNvCxnSpPr>
            <p:nvPr/>
          </p:nvCxnSpPr>
          <p:spPr>
            <a:xfrm flipV="1">
              <a:off x="1876492" y="4733880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4" idx="2"/>
              <a:endCxn id="26" idx="2"/>
            </p:cNvCxnSpPr>
            <p:nvPr/>
          </p:nvCxnSpPr>
          <p:spPr>
            <a:xfrm>
              <a:off x="1454726" y="4224763"/>
              <a:ext cx="72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4" idx="1"/>
              <a:endCxn id="26" idx="1"/>
            </p:cNvCxnSpPr>
            <p:nvPr/>
          </p:nvCxnSpPr>
          <p:spPr>
            <a:xfrm>
              <a:off x="1876492" y="3206529"/>
              <a:ext cx="509117" cy="5091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4536376" y="3544215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449026" y="4689729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530251" y="574789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25836" y="570778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242646" y="4689729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166807" y="341762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148653" y="2549602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534472" y="2586614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364183" y="3187782"/>
            <a:ext cx="1553365" cy="461665"/>
            <a:chOff x="4364183" y="3187782"/>
            <a:chExt cx="1553365" cy="461665"/>
          </a:xfrm>
        </p:grpSpPr>
        <p:sp>
          <p:nvSpPr>
            <p:cNvPr id="24" name="文本框 23"/>
            <p:cNvSpPr txBox="1"/>
            <p:nvPr/>
          </p:nvSpPr>
          <p:spPr>
            <a:xfrm>
              <a:off x="4971975" y="3187782"/>
              <a:ext cx="945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front</a:t>
              </a:r>
              <a:endPara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H="1">
              <a:off x="4364183" y="3417621"/>
              <a:ext cx="546266" cy="170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787411" y="2533626"/>
            <a:ext cx="945573" cy="503473"/>
            <a:chOff x="5045494" y="3621119"/>
            <a:chExt cx="945573" cy="503473"/>
          </a:xfrm>
        </p:grpSpPr>
        <p:sp>
          <p:nvSpPr>
            <p:cNvPr id="65" name="文本框 64"/>
            <p:cNvSpPr txBox="1"/>
            <p:nvPr/>
          </p:nvSpPr>
          <p:spPr>
            <a:xfrm>
              <a:off x="5045494" y="3621119"/>
              <a:ext cx="945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rear</a:t>
              </a:r>
              <a:endPara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 flipH="1">
              <a:off x="5071110" y="3928821"/>
              <a:ext cx="244196" cy="195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/>
          <p:cNvSpPr txBox="1"/>
          <p:nvPr/>
        </p:nvSpPr>
        <p:spPr>
          <a:xfrm>
            <a:off x="6594063" y="2612962"/>
            <a:ext cx="4242665" cy="12003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front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指向的空间不可用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rear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front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之间的空间可用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front = (front+1)%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maxQueue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3532909" y="3293918"/>
            <a:ext cx="893618" cy="1018309"/>
          </a:xfrm>
          <a:custGeom>
            <a:avLst/>
            <a:gdLst>
              <a:gd name="connsiteX0" fmla="*/ 0 w 893618"/>
              <a:gd name="connsiteY0" fmla="*/ 509155 h 1018309"/>
              <a:gd name="connsiteX1" fmla="*/ 498764 w 893618"/>
              <a:gd name="connsiteY1" fmla="*/ 0 h 1018309"/>
              <a:gd name="connsiteX2" fmla="*/ 727364 w 893618"/>
              <a:gd name="connsiteY2" fmla="*/ 290946 h 1018309"/>
              <a:gd name="connsiteX3" fmla="*/ 831273 w 893618"/>
              <a:gd name="connsiteY3" fmla="*/ 550718 h 1018309"/>
              <a:gd name="connsiteX4" fmla="*/ 893618 w 893618"/>
              <a:gd name="connsiteY4" fmla="*/ 841664 h 1018309"/>
              <a:gd name="connsiteX5" fmla="*/ 893618 w 893618"/>
              <a:gd name="connsiteY5" fmla="*/ 1018309 h 1018309"/>
              <a:gd name="connsiteX6" fmla="*/ 207818 w 893618"/>
              <a:gd name="connsiteY6" fmla="*/ 1018309 h 1018309"/>
              <a:gd name="connsiteX7" fmla="*/ 176646 w 893618"/>
              <a:gd name="connsiteY7" fmla="*/ 800100 h 1018309"/>
              <a:gd name="connsiteX8" fmla="*/ 114300 w 893618"/>
              <a:gd name="connsiteY8" fmla="*/ 675409 h 1018309"/>
              <a:gd name="connsiteX9" fmla="*/ 0 w 893618"/>
              <a:gd name="connsiteY9" fmla="*/ 509155 h 10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3618" h="1018309">
                <a:moveTo>
                  <a:pt x="0" y="509155"/>
                </a:moveTo>
                <a:lnTo>
                  <a:pt x="498764" y="0"/>
                </a:lnTo>
                <a:lnTo>
                  <a:pt x="727364" y="290946"/>
                </a:lnTo>
                <a:lnTo>
                  <a:pt x="831273" y="550718"/>
                </a:lnTo>
                <a:lnTo>
                  <a:pt x="893618" y="841664"/>
                </a:lnTo>
                <a:lnTo>
                  <a:pt x="893618" y="1018309"/>
                </a:lnTo>
                <a:lnTo>
                  <a:pt x="207818" y="1018309"/>
                </a:lnTo>
                <a:lnTo>
                  <a:pt x="176646" y="800100"/>
                </a:lnTo>
                <a:lnTo>
                  <a:pt x="114300" y="675409"/>
                </a:lnTo>
                <a:lnTo>
                  <a:pt x="0" y="509155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" name="矩形 6"/>
          <p:cNvSpPr/>
          <p:nvPr/>
        </p:nvSpPr>
        <p:spPr>
          <a:xfrm>
            <a:off x="3813027" y="4518774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endParaRPr lang="zh-CN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3218235" y="5130406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50</a:t>
            </a:r>
            <a:endParaRPr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2385578" y="5077499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30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1776559" y="4497621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40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1767026" y="3735910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70</a:t>
            </a:r>
            <a:endParaRPr lang="zh-CN" altLang="en-US" sz="2400" dirty="0"/>
          </a:p>
        </p:txBody>
      </p:sp>
      <p:sp>
        <p:nvSpPr>
          <p:cNvPr id="43" name="矩形 42"/>
          <p:cNvSpPr/>
          <p:nvPr/>
        </p:nvSpPr>
        <p:spPr>
          <a:xfrm>
            <a:off x="2375444" y="3163846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endParaRPr lang="zh-CN" altLang="en-US" sz="2400" dirty="0"/>
          </a:p>
        </p:txBody>
      </p:sp>
      <p:sp>
        <p:nvSpPr>
          <p:cNvPr id="44" name="矩形 43"/>
          <p:cNvSpPr/>
          <p:nvPr/>
        </p:nvSpPr>
        <p:spPr>
          <a:xfrm>
            <a:off x="3181862" y="3120794"/>
            <a:ext cx="617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571564" y="3813291"/>
            <a:ext cx="206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出队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6594064" y="4307160"/>
            <a:ext cx="44277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此时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(rear+1)%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maxQueue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= 0</a:t>
            </a: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front == 1</a:t>
            </a:r>
          </a:p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队列不满，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号位置可用</a:t>
            </a:r>
          </a:p>
        </p:txBody>
      </p:sp>
    </p:spTree>
    <p:extLst>
      <p:ext uri="{BB962C8B-B14F-4D97-AF65-F5344CB8AC3E}">
        <p14:creationId xmlns:p14="http://schemas.microsoft.com/office/powerpoint/2010/main" val="33014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48148E-6 L 0.00873 0.1648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" y="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2" grpId="0" animBg="1"/>
      <p:bldP spid="11" grpId="0"/>
      <p:bldP spid="51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华文楷体" panose="02010600040101010101" pitchFamily="2" charset="-122"/>
            <a:ea typeface="华文楷体" panose="0201060004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7515</TotalTime>
  <Words>737</Words>
  <Application>Microsoft Office PowerPoint</Application>
  <PresentationFormat>宽屏</PresentationFormat>
  <Paragraphs>355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方正舒体</vt:lpstr>
      <vt:lpstr>华文楷体</vt:lpstr>
      <vt:lpstr>隶书</vt:lpstr>
      <vt:lpstr>宋体</vt:lpstr>
      <vt:lpstr>Arial</vt:lpstr>
      <vt:lpstr>Calibri</vt:lpstr>
      <vt:lpstr>Garamond</vt:lpstr>
      <vt:lpstr>Times New Roman</vt:lpstr>
      <vt:lpstr>环保</vt:lpstr>
      <vt:lpstr>队列的顺序存储表示</vt:lpstr>
      <vt:lpstr>队列的顺序存储表示</vt:lpstr>
      <vt:lpstr>队列的顺序存储表示</vt:lpstr>
      <vt:lpstr>队列的顺序存储表示</vt:lpstr>
      <vt:lpstr>队列的顺序存储表示</vt:lpstr>
      <vt:lpstr>队列的顺序存储表示</vt:lpstr>
      <vt:lpstr>队列的顺序存储表示</vt:lpstr>
      <vt:lpstr>队列的顺序存储表示</vt:lpstr>
      <vt:lpstr>队列的顺序存储表示</vt:lpstr>
      <vt:lpstr>队列的顺序存储表示</vt:lpstr>
      <vt:lpstr>队列的顺序存储表示</vt:lpstr>
      <vt:lpstr>队列的顺序存储表示</vt:lpstr>
      <vt:lpstr>队列的顺序存储表示</vt:lpstr>
      <vt:lpstr>队列的顺序存储表示</vt:lpstr>
      <vt:lpstr>队列的顺序存储表示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 zhu</dc:creator>
  <cp:lastModifiedBy>jie zhu</cp:lastModifiedBy>
  <cp:revision>468</cp:revision>
  <dcterms:created xsi:type="dcterms:W3CDTF">2015-02-03T01:14:24Z</dcterms:created>
  <dcterms:modified xsi:type="dcterms:W3CDTF">2016-09-09T01:35:45Z</dcterms:modified>
</cp:coreProperties>
</file>