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04" r:id="rId1"/>
  </p:sldMasterIdLst>
  <p:notesMasterIdLst>
    <p:notesMasterId r:id="rId30"/>
  </p:notesMasterIdLst>
  <p:sldIdLst>
    <p:sldId id="379" r:id="rId2"/>
    <p:sldId id="400" r:id="rId3"/>
    <p:sldId id="426" r:id="rId4"/>
    <p:sldId id="427" r:id="rId5"/>
    <p:sldId id="405" r:id="rId6"/>
    <p:sldId id="406" r:id="rId7"/>
    <p:sldId id="407" r:id="rId8"/>
    <p:sldId id="409" r:id="rId9"/>
    <p:sldId id="591" r:id="rId10"/>
    <p:sldId id="412" r:id="rId11"/>
    <p:sldId id="413" r:id="rId12"/>
    <p:sldId id="428" r:id="rId13"/>
    <p:sldId id="414" r:id="rId14"/>
    <p:sldId id="415" r:id="rId15"/>
    <p:sldId id="416" r:id="rId16"/>
    <p:sldId id="417" r:id="rId17"/>
    <p:sldId id="429" r:id="rId18"/>
    <p:sldId id="418" r:id="rId19"/>
    <p:sldId id="419" r:id="rId20"/>
    <p:sldId id="430" r:id="rId21"/>
    <p:sldId id="421" r:id="rId22"/>
    <p:sldId id="422" r:id="rId23"/>
    <p:sldId id="431" r:id="rId24"/>
    <p:sldId id="432" r:id="rId25"/>
    <p:sldId id="434" r:id="rId26"/>
    <p:sldId id="433" r:id="rId27"/>
    <p:sldId id="486" r:id="rId28"/>
    <p:sldId id="42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400"/>
            <p14:sldId id="426"/>
            <p14:sldId id="427"/>
            <p14:sldId id="405"/>
            <p14:sldId id="406"/>
            <p14:sldId id="407"/>
            <p14:sldId id="409"/>
            <p14:sldId id="591"/>
            <p14:sldId id="412"/>
            <p14:sldId id="413"/>
            <p14:sldId id="428"/>
            <p14:sldId id="414"/>
            <p14:sldId id="415"/>
            <p14:sldId id="416"/>
            <p14:sldId id="417"/>
            <p14:sldId id="429"/>
            <p14:sldId id="418"/>
            <p14:sldId id="419"/>
            <p14:sldId id="430"/>
            <p14:sldId id="421"/>
            <p14:sldId id="422"/>
            <p14:sldId id="431"/>
            <p14:sldId id="432"/>
            <p14:sldId id="434"/>
            <p14:sldId id="433"/>
            <p14:sldId id="486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501" autoAdjust="0"/>
  </p:normalViewPr>
  <p:slideViewPr>
    <p:cSldViewPr snapToGrid="0">
      <p:cViewPr>
        <p:scale>
          <a:sx n="100" d="100"/>
          <a:sy n="100" d="100"/>
        </p:scale>
        <p:origin x="-177" y="-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ABD50C7B-4CF8-4499-BA9C-B2DF4945615D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(a), (b), (c)</a:t>
            </a:r>
            <a:r>
              <a:rPr lang="zh-CN" altLang="en-US" b="1">
                <a:latin typeface="Arial" panose="020B0604020202020204" pitchFamily="34" charset="0"/>
              </a:rPr>
              <a:t>是查找操作。</a:t>
            </a:r>
            <a:r>
              <a:rPr lang="en-US" altLang="zh-CN" b="1">
                <a:latin typeface="Arial" panose="020B0604020202020204" pitchFamily="34" charset="0"/>
              </a:rPr>
              <a:t>p</a:t>
            </a:r>
            <a:r>
              <a:rPr lang="zh-CN" altLang="en-US" b="1">
                <a:latin typeface="Arial" panose="020B0604020202020204" pitchFamily="34" charset="0"/>
              </a:rPr>
              <a:t>是当前结点， </a:t>
            </a:r>
            <a:r>
              <a:rPr lang="en-US" altLang="zh-CN" b="1">
                <a:latin typeface="Arial" panose="020B0604020202020204" pitchFamily="34" charset="0"/>
              </a:rPr>
              <a:t>q</a:t>
            </a:r>
            <a:r>
              <a:rPr lang="zh-CN" altLang="en-US" b="1">
                <a:latin typeface="Arial" panose="020B0604020202020204" pitchFamily="34" charset="0"/>
              </a:rPr>
              <a:t>是</a:t>
            </a:r>
            <a:r>
              <a:rPr lang="en-US" altLang="zh-CN" b="1">
                <a:latin typeface="Arial" panose="020B0604020202020204" pitchFamily="34" charset="0"/>
              </a:rPr>
              <a:t>p</a:t>
            </a:r>
            <a:r>
              <a:rPr lang="zh-CN" altLang="en-US" b="1">
                <a:latin typeface="Arial" panose="020B0604020202020204" pitchFamily="34" charset="0"/>
              </a:rPr>
              <a:t>的双亲。</a:t>
            </a:r>
          </a:p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(d)</a:t>
            </a:r>
            <a:r>
              <a:rPr lang="zh-CN" altLang="en-US" b="1">
                <a:latin typeface="Arial" panose="020B0604020202020204" pitchFamily="34" charset="0"/>
              </a:rPr>
              <a:t>是插入操作。</a:t>
            </a:r>
            <a:r>
              <a:rPr lang="en-US" altLang="zh-CN" b="1">
                <a:latin typeface="Arial" panose="020B0604020202020204" pitchFamily="34" charset="0"/>
              </a:rPr>
              <a:t>p</a:t>
            </a:r>
            <a:r>
              <a:rPr lang="zh-CN" altLang="en-US" b="1">
                <a:latin typeface="Arial" panose="020B0604020202020204" pitchFamily="34" charset="0"/>
              </a:rPr>
              <a:t>是新生成结点，</a:t>
            </a:r>
            <a:r>
              <a:rPr lang="en-US" altLang="zh-CN" b="1">
                <a:latin typeface="Arial" panose="020B0604020202020204" pitchFamily="34" charset="0"/>
              </a:rPr>
              <a:t>q</a:t>
            </a:r>
            <a:r>
              <a:rPr lang="zh-CN" altLang="en-US" b="1">
                <a:latin typeface="Arial" panose="020B0604020202020204" pitchFamily="34" charset="0"/>
              </a:rPr>
              <a:t>是新生成结点的双亲。</a:t>
            </a:r>
          </a:p>
        </p:txBody>
      </p:sp>
    </p:spTree>
    <p:extLst>
      <p:ext uri="{BB962C8B-B14F-4D97-AF65-F5344CB8AC3E}">
        <p14:creationId xmlns:p14="http://schemas.microsoft.com/office/powerpoint/2010/main" val="238345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151B4303-91CC-41E4-ACD8-ED9E46CEDDC7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(a), (b), (c)</a:t>
            </a:r>
            <a:r>
              <a:rPr lang="zh-CN" altLang="en-US" b="1">
                <a:latin typeface="Arial" panose="020B0604020202020204" pitchFamily="34" charset="0"/>
              </a:rPr>
              <a:t>是查找操作。</a:t>
            </a:r>
            <a:r>
              <a:rPr lang="en-US" altLang="zh-CN" b="1">
                <a:latin typeface="Arial" panose="020B0604020202020204" pitchFamily="34" charset="0"/>
              </a:rPr>
              <a:t>p</a:t>
            </a:r>
            <a:r>
              <a:rPr lang="zh-CN" altLang="en-US" b="1">
                <a:latin typeface="Arial" panose="020B0604020202020204" pitchFamily="34" charset="0"/>
              </a:rPr>
              <a:t>是当前结点， </a:t>
            </a:r>
            <a:r>
              <a:rPr lang="en-US" altLang="zh-CN" b="1">
                <a:latin typeface="Arial" panose="020B0604020202020204" pitchFamily="34" charset="0"/>
              </a:rPr>
              <a:t>q</a:t>
            </a:r>
            <a:r>
              <a:rPr lang="zh-CN" altLang="en-US" b="1">
                <a:latin typeface="Arial" panose="020B0604020202020204" pitchFamily="34" charset="0"/>
              </a:rPr>
              <a:t>是</a:t>
            </a:r>
            <a:r>
              <a:rPr lang="en-US" altLang="zh-CN" b="1">
                <a:latin typeface="Arial" panose="020B0604020202020204" pitchFamily="34" charset="0"/>
              </a:rPr>
              <a:t>p</a:t>
            </a:r>
            <a:r>
              <a:rPr lang="zh-CN" altLang="en-US" b="1">
                <a:latin typeface="Arial" panose="020B0604020202020204" pitchFamily="34" charset="0"/>
              </a:rPr>
              <a:t>的双亲。</a:t>
            </a:r>
          </a:p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(d)</a:t>
            </a:r>
            <a:r>
              <a:rPr lang="zh-CN" altLang="en-US" b="1">
                <a:latin typeface="Arial" panose="020B0604020202020204" pitchFamily="34" charset="0"/>
              </a:rPr>
              <a:t>是插入操作。</a:t>
            </a:r>
            <a:r>
              <a:rPr lang="en-US" altLang="zh-CN" b="1">
                <a:latin typeface="Arial" panose="020B0604020202020204" pitchFamily="34" charset="0"/>
              </a:rPr>
              <a:t>p</a:t>
            </a:r>
            <a:r>
              <a:rPr lang="zh-CN" altLang="en-US" b="1">
                <a:latin typeface="Arial" panose="020B0604020202020204" pitchFamily="34" charset="0"/>
              </a:rPr>
              <a:t>是新生成结点，</a:t>
            </a:r>
            <a:r>
              <a:rPr lang="en-US" altLang="zh-CN" b="1">
                <a:latin typeface="Arial" panose="020B0604020202020204" pitchFamily="34" charset="0"/>
              </a:rPr>
              <a:t>q</a:t>
            </a:r>
            <a:r>
              <a:rPr lang="zh-CN" altLang="en-US" b="1">
                <a:latin typeface="Arial" panose="020B0604020202020204" pitchFamily="34" charset="0"/>
              </a:rPr>
              <a:t>是新生成结点的双亲。</a:t>
            </a:r>
          </a:p>
        </p:txBody>
      </p:sp>
    </p:spTree>
    <p:extLst>
      <p:ext uri="{BB962C8B-B14F-4D97-AF65-F5344CB8AC3E}">
        <p14:creationId xmlns:p14="http://schemas.microsoft.com/office/powerpoint/2010/main" val="334931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9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6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9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595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07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2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7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8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8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1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6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0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8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92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搜索树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420953" y="906064"/>
            <a:ext cx="8131376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2.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二叉搜索树的迭代算法</a:t>
            </a:r>
          </a:p>
          <a:p>
            <a:pPr eaLnBrk="1" hangingPunct="1">
              <a:lnSpc>
                <a:spcPct val="130000"/>
              </a:lnSpc>
            </a:pPr>
            <a:endParaRPr lang="zh-CN" altLang="en-US" sz="2800" dirty="0">
              <a:solidFill>
                <a:schemeClr val="fol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二叉搜索树的迭代算法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循环，从根结点开始搜索，将待查元素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与当前元素比较。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等于该结点的值，则搜索成功终止；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小于该结点的值，则继续搜索左子树；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大于该结点的值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则继续搜索右子树。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只有搜索到空子树时，才失败终止。</a:t>
            </a:r>
          </a:p>
        </p:txBody>
      </p:sp>
    </p:spTree>
    <p:extLst>
      <p:ext uri="{BB962C8B-B14F-4D97-AF65-F5344CB8AC3E}">
        <p14:creationId xmlns:p14="http://schemas.microsoft.com/office/powerpoint/2010/main" val="348417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304802" y="1104008"/>
            <a:ext cx="572452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35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rgbClr val="FFFF00"/>
                </a:solidFill>
              </a:rPr>
              <a:t>程序</a:t>
            </a:r>
            <a:r>
              <a:rPr lang="en-US" altLang="zh-CN" sz="2100" dirty="0">
                <a:solidFill>
                  <a:srgbClr val="FFFF00"/>
                </a:solidFill>
              </a:rPr>
              <a:t> </a:t>
            </a:r>
            <a:r>
              <a:rPr lang="zh-CN" altLang="en-US" sz="2100" dirty="0">
                <a:solidFill>
                  <a:srgbClr val="FFFF00"/>
                </a:solidFill>
              </a:rPr>
              <a:t>二叉搜索树搜索的迭代算法</a:t>
            </a:r>
          </a:p>
          <a:p>
            <a:pPr eaLnBrk="1" hangingPunct="1"/>
            <a:r>
              <a:rPr lang="en-US" altLang="zh-CN" sz="2100" dirty="0"/>
              <a:t>BOOL </a:t>
            </a:r>
            <a:r>
              <a:rPr lang="en-US" altLang="zh-CN" sz="2100" dirty="0" err="1"/>
              <a:t>BtSearch</a:t>
            </a:r>
            <a:r>
              <a:rPr lang="en-US" altLang="zh-CN" sz="2100" dirty="0"/>
              <a:t>(</a:t>
            </a:r>
            <a:r>
              <a:rPr lang="en-US" altLang="zh-CN" sz="2100" dirty="0" err="1"/>
              <a:t>Btree</a:t>
            </a:r>
            <a:r>
              <a:rPr lang="en-US" altLang="zh-CN" sz="2100" dirty="0"/>
              <a:t> </a:t>
            </a:r>
            <a:r>
              <a:rPr lang="en-US" altLang="zh-CN" sz="2100" dirty="0" err="1"/>
              <a:t>Bt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KeyType</a:t>
            </a:r>
            <a:r>
              <a:rPr lang="en-US" altLang="zh-CN" sz="2100" dirty="0"/>
              <a:t> k, T* x) </a:t>
            </a:r>
          </a:p>
          <a:p>
            <a:pPr eaLnBrk="1" hangingPunct="1"/>
            <a:r>
              <a:rPr lang="en-US" altLang="zh-CN" sz="2100" dirty="0"/>
              <a:t>{</a:t>
            </a:r>
          </a:p>
          <a:p>
            <a:pPr eaLnBrk="1" hangingPunct="1"/>
            <a:r>
              <a:rPr lang="en-US" altLang="zh-CN" sz="2100" dirty="0"/>
              <a:t>    </a:t>
            </a:r>
            <a:r>
              <a:rPr lang="en-US" altLang="zh-CN" sz="2100" dirty="0" err="1"/>
              <a:t>BTNode</a:t>
            </a:r>
            <a:r>
              <a:rPr lang="en-US" altLang="zh-CN" sz="2100" dirty="0"/>
              <a:t> *p=</a:t>
            </a:r>
            <a:r>
              <a:rPr lang="en-US" altLang="zh-CN" sz="2100" dirty="0" err="1"/>
              <a:t>Bt.Root</a:t>
            </a:r>
            <a:r>
              <a:rPr lang="en-US" altLang="zh-CN" sz="2100" dirty="0"/>
              <a:t>;</a:t>
            </a:r>
          </a:p>
          <a:p>
            <a:pPr eaLnBrk="1" hangingPunct="1"/>
            <a:r>
              <a:rPr lang="en-US" altLang="zh-CN" sz="2100" dirty="0"/>
              <a:t>    while (p)</a:t>
            </a:r>
          </a:p>
          <a:p>
            <a:pPr eaLnBrk="1" hangingPunct="1"/>
            <a:r>
              <a:rPr lang="en-US" altLang="zh-CN" sz="2100" dirty="0"/>
              <a:t>    {   if ( k&lt;p-&gt;</a:t>
            </a:r>
            <a:r>
              <a:rPr lang="en-US" altLang="zh-CN" sz="2100" dirty="0" err="1"/>
              <a:t>Element.Key</a:t>
            </a:r>
            <a:r>
              <a:rPr lang="en-US" altLang="zh-CN" sz="2100" dirty="0"/>
              <a:t>)  p=p-&gt;</a:t>
            </a:r>
            <a:r>
              <a:rPr lang="en-US" altLang="zh-CN" sz="2100" dirty="0" err="1"/>
              <a:t>lChild</a:t>
            </a:r>
            <a:r>
              <a:rPr lang="en-US" altLang="zh-CN" sz="2100" dirty="0"/>
              <a:t>;</a:t>
            </a:r>
          </a:p>
          <a:p>
            <a:pPr eaLnBrk="1" hangingPunct="1"/>
            <a:r>
              <a:rPr lang="en-US" altLang="zh-CN" sz="2100" dirty="0"/>
              <a:t>        else if(k&gt;p-&gt;</a:t>
            </a:r>
            <a:r>
              <a:rPr lang="en-US" altLang="zh-CN" sz="2100" dirty="0" err="1"/>
              <a:t>Element.Key</a:t>
            </a:r>
            <a:r>
              <a:rPr lang="en-US" altLang="zh-CN" sz="2100" dirty="0"/>
              <a:t>)  p=p-&gt;</a:t>
            </a:r>
            <a:r>
              <a:rPr lang="en-US" altLang="zh-CN" sz="2100" dirty="0" err="1"/>
              <a:t>rChild</a:t>
            </a:r>
            <a:r>
              <a:rPr lang="en-US" altLang="zh-CN" sz="2100" dirty="0"/>
              <a:t>;</a:t>
            </a:r>
          </a:p>
          <a:p>
            <a:pPr eaLnBrk="1" hangingPunct="1"/>
            <a:r>
              <a:rPr lang="en-US" altLang="zh-CN" sz="2100" dirty="0"/>
              <a:t>               else</a:t>
            </a:r>
          </a:p>
          <a:p>
            <a:pPr eaLnBrk="1" hangingPunct="1"/>
            <a:r>
              <a:rPr lang="en-US" altLang="zh-CN" sz="2100" dirty="0"/>
              <a:t>               {  *x=p-&gt;element;</a:t>
            </a:r>
          </a:p>
          <a:p>
            <a:pPr eaLnBrk="1" hangingPunct="1"/>
            <a:r>
              <a:rPr lang="en-US" altLang="zh-CN" sz="2100" dirty="0"/>
              <a:t>                   return TRUE;</a:t>
            </a:r>
          </a:p>
          <a:p>
            <a:pPr eaLnBrk="1" hangingPunct="1"/>
            <a:r>
              <a:rPr lang="en-US" altLang="zh-CN" sz="2100" dirty="0"/>
              <a:t>               }</a:t>
            </a:r>
          </a:p>
          <a:p>
            <a:pPr eaLnBrk="1" hangingPunct="1"/>
            <a:r>
              <a:rPr lang="en-US" altLang="zh-CN" sz="2100" dirty="0"/>
              <a:t>    }</a:t>
            </a:r>
          </a:p>
          <a:p>
            <a:pPr eaLnBrk="1" hangingPunct="1"/>
            <a:r>
              <a:rPr lang="en-US" altLang="zh-CN" sz="2100" dirty="0"/>
              <a:t>    return FALSE;  </a:t>
            </a:r>
          </a:p>
          <a:p>
            <a:pPr eaLnBrk="1" hangingPunct="1"/>
            <a:r>
              <a:rPr lang="en-US" altLang="zh-CN" sz="2100" dirty="0"/>
              <a:t>}</a:t>
            </a:r>
          </a:p>
        </p:txBody>
      </p:sp>
      <p:grpSp>
        <p:nvGrpSpPr>
          <p:cNvPr id="24579" name="Group 5"/>
          <p:cNvGrpSpPr>
            <a:grpSpLocks/>
          </p:cNvGrpSpPr>
          <p:nvPr/>
        </p:nvGrpSpPr>
        <p:grpSpPr bwMode="auto">
          <a:xfrm>
            <a:off x="5489973" y="2781301"/>
            <a:ext cx="2016919" cy="2727722"/>
            <a:chOff x="1565" y="572"/>
            <a:chExt cx="1694" cy="2291"/>
          </a:xfrm>
        </p:grpSpPr>
        <p:sp>
          <p:nvSpPr>
            <p:cNvPr id="24580" name="Oval 6"/>
            <p:cNvSpPr>
              <a:spLocks noChangeArrowheads="1"/>
            </p:cNvSpPr>
            <p:nvPr/>
          </p:nvSpPr>
          <p:spPr bwMode="auto">
            <a:xfrm>
              <a:off x="2503" y="572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63</a:t>
              </a:r>
            </a:p>
          </p:txBody>
        </p:sp>
        <p:sp>
          <p:nvSpPr>
            <p:cNvPr id="24581" name="Oval 7"/>
            <p:cNvSpPr>
              <a:spLocks noChangeArrowheads="1"/>
            </p:cNvSpPr>
            <p:nvPr/>
          </p:nvSpPr>
          <p:spPr bwMode="auto">
            <a:xfrm>
              <a:off x="2018" y="1065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54</a:t>
              </a:r>
            </a:p>
          </p:txBody>
        </p:sp>
        <p:sp>
          <p:nvSpPr>
            <p:cNvPr id="24582" name="Oval 8"/>
            <p:cNvSpPr>
              <a:spLocks noChangeArrowheads="1"/>
            </p:cNvSpPr>
            <p:nvPr/>
          </p:nvSpPr>
          <p:spPr bwMode="auto">
            <a:xfrm>
              <a:off x="2965" y="1057"/>
              <a:ext cx="294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87</a:t>
              </a:r>
            </a:p>
          </p:txBody>
        </p:sp>
        <p:sp>
          <p:nvSpPr>
            <p:cNvPr id="24583" name="Oval 9"/>
            <p:cNvSpPr>
              <a:spLocks noChangeArrowheads="1"/>
            </p:cNvSpPr>
            <p:nvPr/>
          </p:nvSpPr>
          <p:spPr bwMode="auto">
            <a:xfrm>
              <a:off x="2018" y="2068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45</a:t>
              </a:r>
            </a:p>
          </p:txBody>
        </p:sp>
        <p:sp>
          <p:nvSpPr>
            <p:cNvPr id="24584" name="Oval 10"/>
            <p:cNvSpPr>
              <a:spLocks noChangeArrowheads="1"/>
            </p:cNvSpPr>
            <p:nvPr/>
          </p:nvSpPr>
          <p:spPr bwMode="auto">
            <a:xfrm>
              <a:off x="2517" y="1550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69</a:t>
              </a:r>
            </a:p>
          </p:txBody>
        </p:sp>
        <p:sp>
          <p:nvSpPr>
            <p:cNvPr id="24585" name="Oval 11"/>
            <p:cNvSpPr>
              <a:spLocks noChangeArrowheads="1"/>
            </p:cNvSpPr>
            <p:nvPr/>
          </p:nvSpPr>
          <p:spPr bwMode="auto">
            <a:xfrm>
              <a:off x="2893" y="2068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76</a:t>
              </a:r>
            </a:p>
          </p:txBody>
        </p:sp>
        <p:cxnSp>
          <p:nvCxnSpPr>
            <p:cNvPr id="24586" name="AutoShape 12"/>
            <p:cNvCxnSpPr>
              <a:cxnSpLocks noChangeShapeType="1"/>
              <a:stCxn id="24580" idx="3"/>
              <a:endCxn id="24581" idx="7"/>
            </p:cNvCxnSpPr>
            <p:nvPr/>
          </p:nvCxnSpPr>
          <p:spPr bwMode="auto">
            <a:xfrm flipH="1">
              <a:off x="2270" y="831"/>
              <a:ext cx="276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7" name="AutoShape 13"/>
            <p:cNvCxnSpPr>
              <a:cxnSpLocks noChangeShapeType="1"/>
              <a:stCxn id="24580" idx="5"/>
              <a:endCxn id="24582" idx="1"/>
            </p:cNvCxnSpPr>
            <p:nvPr/>
          </p:nvCxnSpPr>
          <p:spPr bwMode="auto">
            <a:xfrm>
              <a:off x="2755" y="831"/>
              <a:ext cx="253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AutoShape 14"/>
            <p:cNvCxnSpPr>
              <a:cxnSpLocks noChangeShapeType="1"/>
              <a:stCxn id="24591" idx="5"/>
              <a:endCxn id="24583" idx="0"/>
            </p:cNvCxnSpPr>
            <p:nvPr/>
          </p:nvCxnSpPr>
          <p:spPr bwMode="auto">
            <a:xfrm>
              <a:off x="1816" y="1809"/>
              <a:ext cx="349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9" name="AutoShape 15"/>
            <p:cNvCxnSpPr>
              <a:cxnSpLocks noChangeShapeType="1"/>
              <a:stCxn id="24582" idx="3"/>
              <a:endCxn id="24584" idx="7"/>
            </p:cNvCxnSpPr>
            <p:nvPr/>
          </p:nvCxnSpPr>
          <p:spPr bwMode="auto">
            <a:xfrm flipH="1">
              <a:off x="2768" y="1315"/>
              <a:ext cx="240" cy="2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0" name="AutoShape 16"/>
            <p:cNvCxnSpPr>
              <a:cxnSpLocks noChangeShapeType="1"/>
              <a:stCxn id="24584" idx="5"/>
              <a:endCxn id="24585" idx="0"/>
            </p:cNvCxnSpPr>
            <p:nvPr/>
          </p:nvCxnSpPr>
          <p:spPr bwMode="auto">
            <a:xfrm>
              <a:off x="2768" y="1809"/>
              <a:ext cx="273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1" name="Oval 17"/>
            <p:cNvSpPr>
              <a:spLocks noChangeArrowheads="1"/>
            </p:cNvSpPr>
            <p:nvPr/>
          </p:nvSpPr>
          <p:spPr bwMode="auto">
            <a:xfrm>
              <a:off x="1565" y="1550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23</a:t>
              </a:r>
            </a:p>
          </p:txBody>
        </p:sp>
        <p:cxnSp>
          <p:nvCxnSpPr>
            <p:cNvPr id="24592" name="AutoShape 18"/>
            <p:cNvCxnSpPr>
              <a:cxnSpLocks noChangeShapeType="1"/>
              <a:stCxn id="24581" idx="3"/>
              <a:endCxn id="24591" idx="7"/>
            </p:cNvCxnSpPr>
            <p:nvPr/>
          </p:nvCxnSpPr>
          <p:spPr bwMode="auto">
            <a:xfrm flipH="1">
              <a:off x="1816" y="1324"/>
              <a:ext cx="245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3" name="Oval 19"/>
            <p:cNvSpPr>
              <a:spLocks noChangeArrowheads="1"/>
            </p:cNvSpPr>
            <p:nvPr/>
          </p:nvSpPr>
          <p:spPr bwMode="auto">
            <a:xfrm>
              <a:off x="1746" y="2567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35</a:t>
              </a:r>
            </a:p>
          </p:txBody>
        </p:sp>
        <p:cxnSp>
          <p:nvCxnSpPr>
            <p:cNvPr id="24594" name="AutoShape 20"/>
            <p:cNvCxnSpPr>
              <a:cxnSpLocks noChangeShapeType="1"/>
              <a:stCxn id="24583" idx="3"/>
              <a:endCxn id="24593" idx="0"/>
            </p:cNvCxnSpPr>
            <p:nvPr/>
          </p:nvCxnSpPr>
          <p:spPr bwMode="auto">
            <a:xfrm flipH="1">
              <a:off x="1893" y="2327"/>
              <a:ext cx="1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2166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537882" y="1625135"/>
            <a:ext cx="841487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二叉搜索的插入操作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可用于从空树开始构造二叉搜索树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可用于向集合插入具有新关键字的数据元素 </a:t>
            </a:r>
          </a:p>
        </p:txBody>
      </p:sp>
    </p:spTree>
    <p:extLst>
      <p:ext uri="{BB962C8B-B14F-4D97-AF65-F5344CB8AC3E}">
        <p14:creationId xmlns:p14="http://schemas.microsoft.com/office/powerpoint/2010/main" val="279950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10"/>
          <p:cNvSpPr txBox="1">
            <a:spLocks noChangeArrowheads="1"/>
          </p:cNvSpPr>
          <p:nvPr/>
        </p:nvSpPr>
        <p:spPr bwMode="auto">
          <a:xfrm>
            <a:off x="406400" y="948400"/>
            <a:ext cx="7731322" cy="375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二叉搜索树的插入步骤与单链表的插入步骤类似。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查找插入元素的位置；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生成新结点；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插入新结点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有可能修改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root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09077" y="2301303"/>
            <a:ext cx="271849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怎么选择该位置？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9548" y="4784769"/>
            <a:ext cx="489426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插入后是否有后续调整动作？</a:t>
            </a:r>
          </a:p>
        </p:txBody>
      </p:sp>
    </p:spTree>
    <p:extLst>
      <p:ext uri="{BB962C8B-B14F-4D97-AF65-F5344CB8AC3E}">
        <p14:creationId xmlns:p14="http://schemas.microsoft.com/office/powerpoint/2010/main" val="362370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7"/>
          <p:cNvSpPr txBox="1">
            <a:spLocks noChangeArrowheads="1"/>
          </p:cNvSpPr>
          <p:nvPr/>
        </p:nvSpPr>
        <p:spPr bwMode="auto">
          <a:xfrm>
            <a:off x="2141935" y="1808560"/>
            <a:ext cx="43755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>
                <a:latin typeface="仿宋_GB2312" pitchFamily="49" charset="-122"/>
              </a:rPr>
              <a:t>在二叉搜索树中插入</a:t>
            </a:r>
            <a:r>
              <a:rPr lang="en-US" altLang="zh-CN" sz="2100">
                <a:latin typeface="仿宋_GB2312" pitchFamily="49" charset="-122"/>
              </a:rPr>
              <a:t>43</a:t>
            </a:r>
            <a:r>
              <a:rPr lang="zh-CN" altLang="en-US" sz="2100">
                <a:latin typeface="仿宋_GB2312" pitchFamily="49" charset="-122"/>
              </a:rPr>
              <a:t>的执行过程</a:t>
            </a:r>
            <a:r>
              <a:rPr lang="en-US" altLang="zh-CN" sz="2100">
                <a:latin typeface="仿宋_GB2312" pitchFamily="49" charset="-122"/>
              </a:rPr>
              <a:t>:</a:t>
            </a: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5679281" y="4160044"/>
            <a:ext cx="458391" cy="45839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 sz="1800"/>
          </a:p>
        </p:txBody>
      </p:sp>
      <p:grpSp>
        <p:nvGrpSpPr>
          <p:cNvPr id="26628" name="Group 37"/>
          <p:cNvGrpSpPr>
            <a:grpSpLocks/>
          </p:cNvGrpSpPr>
          <p:nvPr/>
        </p:nvGrpSpPr>
        <p:grpSpPr bwMode="auto">
          <a:xfrm>
            <a:off x="3168255" y="2888456"/>
            <a:ext cx="2321719" cy="1728788"/>
            <a:chOff x="1017" y="2219"/>
            <a:chExt cx="1452" cy="1112"/>
          </a:xfrm>
        </p:grpSpPr>
        <p:sp>
          <p:nvSpPr>
            <p:cNvPr id="26632" name="Oval 9"/>
            <p:cNvSpPr>
              <a:spLocks noChangeArrowheads="1"/>
            </p:cNvSpPr>
            <p:nvPr/>
          </p:nvSpPr>
          <p:spPr bwMode="auto">
            <a:xfrm>
              <a:off x="1585" y="2219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28</a:t>
              </a:r>
            </a:p>
          </p:txBody>
        </p:sp>
        <p:sp>
          <p:nvSpPr>
            <p:cNvPr id="26633" name="Oval 10"/>
            <p:cNvSpPr>
              <a:spLocks noChangeArrowheads="1"/>
            </p:cNvSpPr>
            <p:nvPr/>
          </p:nvSpPr>
          <p:spPr bwMode="auto">
            <a:xfrm>
              <a:off x="1017" y="2581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21</a:t>
              </a:r>
            </a:p>
          </p:txBody>
        </p:sp>
        <p:sp>
          <p:nvSpPr>
            <p:cNvPr id="26634" name="Oval 11"/>
            <p:cNvSpPr>
              <a:spLocks noChangeArrowheads="1"/>
            </p:cNvSpPr>
            <p:nvPr/>
          </p:nvSpPr>
          <p:spPr bwMode="auto">
            <a:xfrm>
              <a:off x="2175" y="2581"/>
              <a:ext cx="294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36</a:t>
              </a:r>
            </a:p>
          </p:txBody>
        </p:sp>
        <p:sp>
          <p:nvSpPr>
            <p:cNvPr id="26635" name="Oval 13"/>
            <p:cNvSpPr>
              <a:spLocks noChangeArrowheads="1"/>
            </p:cNvSpPr>
            <p:nvPr/>
          </p:nvSpPr>
          <p:spPr bwMode="auto">
            <a:xfrm>
              <a:off x="1811" y="3035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33</a:t>
              </a:r>
            </a:p>
          </p:txBody>
        </p:sp>
        <p:cxnSp>
          <p:nvCxnSpPr>
            <p:cNvPr id="26636" name="AutoShape 15"/>
            <p:cNvCxnSpPr>
              <a:cxnSpLocks noChangeShapeType="1"/>
              <a:stCxn id="26632" idx="3"/>
              <a:endCxn id="26633" idx="7"/>
            </p:cNvCxnSpPr>
            <p:nvPr/>
          </p:nvCxnSpPr>
          <p:spPr bwMode="auto">
            <a:xfrm flipH="1">
              <a:off x="1269" y="2478"/>
              <a:ext cx="359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6"/>
            <p:cNvCxnSpPr>
              <a:cxnSpLocks noChangeShapeType="1"/>
              <a:stCxn id="26632" idx="5"/>
              <a:endCxn id="26634" idx="1"/>
            </p:cNvCxnSpPr>
            <p:nvPr/>
          </p:nvCxnSpPr>
          <p:spPr bwMode="auto">
            <a:xfrm>
              <a:off x="1837" y="2478"/>
              <a:ext cx="381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AutoShape 18"/>
            <p:cNvCxnSpPr>
              <a:cxnSpLocks noChangeShapeType="1"/>
              <a:stCxn id="26634" idx="3"/>
              <a:endCxn id="26635" idx="7"/>
            </p:cNvCxnSpPr>
            <p:nvPr/>
          </p:nvCxnSpPr>
          <p:spPr bwMode="auto">
            <a:xfrm flipH="1">
              <a:off x="2062" y="2839"/>
              <a:ext cx="156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9" name="Oval 20"/>
            <p:cNvSpPr>
              <a:spLocks noChangeArrowheads="1"/>
            </p:cNvSpPr>
            <p:nvPr/>
          </p:nvSpPr>
          <p:spPr bwMode="auto">
            <a:xfrm>
              <a:off x="1379" y="3035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25</a:t>
              </a:r>
            </a:p>
          </p:txBody>
        </p:sp>
        <p:cxnSp>
          <p:nvCxnSpPr>
            <p:cNvPr id="26640" name="AutoShape 21"/>
            <p:cNvCxnSpPr>
              <a:cxnSpLocks noChangeShapeType="1"/>
              <a:stCxn id="26633" idx="5"/>
              <a:endCxn id="26639" idx="1"/>
            </p:cNvCxnSpPr>
            <p:nvPr/>
          </p:nvCxnSpPr>
          <p:spPr bwMode="auto">
            <a:xfrm>
              <a:off x="1269" y="2840"/>
              <a:ext cx="153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4100512" y="255031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/>
              <a:t>43</a:t>
            </a:r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5386388" y="311200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 dirty="0"/>
              <a:t>43</a:t>
            </a:r>
          </a:p>
        </p:txBody>
      </p:sp>
      <p:sp>
        <p:nvSpPr>
          <p:cNvPr id="93239" name="Freeform 55"/>
          <p:cNvSpPr>
            <a:spLocks/>
          </p:cNvSpPr>
          <p:nvPr/>
        </p:nvSpPr>
        <p:spPr bwMode="auto">
          <a:xfrm>
            <a:off x="5413773" y="3851674"/>
            <a:ext cx="350044" cy="373856"/>
          </a:xfrm>
          <a:custGeom>
            <a:avLst/>
            <a:gdLst>
              <a:gd name="T0" fmla="*/ 0 w 294"/>
              <a:gd name="T1" fmla="*/ 0 h 314"/>
              <a:gd name="T2" fmla="*/ 294 w 294"/>
              <a:gd name="T3" fmla="*/ 314 h 314"/>
              <a:gd name="T4" fmla="*/ 0 60000 65536"/>
              <a:gd name="T5" fmla="*/ 0 60000 65536"/>
              <a:gd name="T6" fmla="*/ 0 w 294"/>
              <a:gd name="T7" fmla="*/ 0 h 314"/>
              <a:gd name="T8" fmla="*/ 294 w 294"/>
              <a:gd name="T9" fmla="*/ 314 h 3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314">
                <a:moveTo>
                  <a:pt x="0" y="0"/>
                </a:moveTo>
                <a:lnTo>
                  <a:pt x="294" y="314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829117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C 0.02327 0.01852 0.11025 0.08773 0.13924 0.1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C 0.01601 0.08657 0.03203 0.17338 0.03854 0.20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3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03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8" grpId="0" animBg="1"/>
      <p:bldP spid="93220" grpId="0"/>
      <p:bldP spid="93220" grpId="1"/>
      <p:bldP spid="93229" grpId="0"/>
      <p:bldP spid="93229" grpId="1"/>
      <p:bldP spid="932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3" name="Oval 21"/>
          <p:cNvSpPr>
            <a:spLocks noChangeArrowheads="1"/>
          </p:cNvSpPr>
          <p:nvPr/>
        </p:nvSpPr>
        <p:spPr bwMode="auto">
          <a:xfrm>
            <a:off x="4268391" y="3394472"/>
            <a:ext cx="351234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/>
              <a:t>21</a:t>
            </a:r>
          </a:p>
        </p:txBody>
      </p:sp>
      <p:sp>
        <p:nvSpPr>
          <p:cNvPr id="95254" name="Oval 22"/>
          <p:cNvSpPr>
            <a:spLocks noChangeArrowheads="1"/>
          </p:cNvSpPr>
          <p:nvPr/>
        </p:nvSpPr>
        <p:spPr bwMode="auto">
          <a:xfrm>
            <a:off x="4264820" y="3394472"/>
            <a:ext cx="350044" cy="35123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/>
              <a:t>36</a:t>
            </a:r>
          </a:p>
        </p:txBody>
      </p:sp>
      <p:sp>
        <p:nvSpPr>
          <p:cNvPr id="95255" name="Oval 23"/>
          <p:cNvSpPr>
            <a:spLocks noChangeArrowheads="1"/>
          </p:cNvSpPr>
          <p:nvPr/>
        </p:nvSpPr>
        <p:spPr bwMode="auto">
          <a:xfrm>
            <a:off x="4264820" y="3394472"/>
            <a:ext cx="350044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/>
              <a:t>33</a:t>
            </a:r>
          </a:p>
        </p:txBody>
      </p:sp>
      <p:sp>
        <p:nvSpPr>
          <p:cNvPr id="95256" name="Oval 24"/>
          <p:cNvSpPr>
            <a:spLocks noChangeArrowheads="1"/>
          </p:cNvSpPr>
          <p:nvPr/>
        </p:nvSpPr>
        <p:spPr bwMode="auto">
          <a:xfrm>
            <a:off x="4264820" y="3394472"/>
            <a:ext cx="351235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/>
              <a:t>43</a:t>
            </a:r>
          </a:p>
        </p:txBody>
      </p:sp>
      <p:sp>
        <p:nvSpPr>
          <p:cNvPr id="95261" name="Oval 29"/>
          <p:cNvSpPr>
            <a:spLocks noChangeArrowheads="1"/>
          </p:cNvSpPr>
          <p:nvPr/>
        </p:nvSpPr>
        <p:spPr bwMode="auto">
          <a:xfrm>
            <a:off x="4268392" y="3394472"/>
            <a:ext cx="350044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/>
              <a:t>25</a:t>
            </a:r>
          </a:p>
        </p:txBody>
      </p:sp>
      <p:sp>
        <p:nvSpPr>
          <p:cNvPr id="95252" name="Oval 20"/>
          <p:cNvSpPr>
            <a:spLocks noChangeArrowheads="1"/>
          </p:cNvSpPr>
          <p:nvPr/>
        </p:nvSpPr>
        <p:spPr bwMode="auto">
          <a:xfrm>
            <a:off x="4273154" y="3394472"/>
            <a:ext cx="351234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/>
              <a:t>28</a:t>
            </a:r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1356718" y="1703801"/>
            <a:ext cx="648990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100" dirty="0">
                <a:latin typeface="仿宋_GB2312" pitchFamily="49" charset="-122"/>
              </a:rPr>
              <a:t>下图显示了从空树开始通过依次</a:t>
            </a: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插入</a:t>
            </a:r>
            <a:r>
              <a:rPr lang="zh-CN" altLang="en-US" sz="2100" dirty="0">
                <a:latin typeface="仿宋_GB2312" pitchFamily="49" charset="-122"/>
              </a:rPr>
              <a:t>元素，</a:t>
            </a: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构造</a:t>
            </a:r>
            <a:r>
              <a:rPr lang="zh-CN" altLang="en-US" sz="2100" dirty="0">
                <a:latin typeface="仿宋_GB2312" pitchFamily="49" charset="-122"/>
              </a:rPr>
              <a:t>一棵二叉搜索树的过程。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310064" y="4043362"/>
            <a:ext cx="270272" cy="215504"/>
            <a:chOff x="1460" y="2160"/>
            <a:chExt cx="227" cy="181"/>
          </a:xfrm>
        </p:grpSpPr>
        <p:sp>
          <p:nvSpPr>
            <p:cNvPr id="27670" name="Oval 67"/>
            <p:cNvSpPr>
              <a:spLocks noChangeArrowheads="1"/>
            </p:cNvSpPr>
            <p:nvPr/>
          </p:nvSpPr>
          <p:spPr bwMode="auto">
            <a:xfrm>
              <a:off x="1460" y="2160"/>
              <a:ext cx="227" cy="1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27671" name="Line 68"/>
            <p:cNvSpPr>
              <a:spLocks noChangeShapeType="1"/>
            </p:cNvSpPr>
            <p:nvPr/>
          </p:nvSpPr>
          <p:spPr bwMode="auto">
            <a:xfrm flipH="1">
              <a:off x="1460" y="2160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95302" name="Text Box 70"/>
          <p:cNvSpPr txBox="1">
            <a:spLocks noChangeArrowheads="1"/>
          </p:cNvSpPr>
          <p:nvPr/>
        </p:nvSpPr>
        <p:spPr bwMode="auto">
          <a:xfrm>
            <a:off x="3931445" y="2880122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 dirty="0"/>
              <a:t>(a)</a:t>
            </a:r>
            <a:r>
              <a:rPr lang="zh-CN" altLang="en-US" sz="2100" dirty="0"/>
              <a:t>空树</a:t>
            </a:r>
          </a:p>
        </p:txBody>
      </p:sp>
      <p:sp>
        <p:nvSpPr>
          <p:cNvPr id="95303" name="Text Box 71"/>
          <p:cNvSpPr txBox="1">
            <a:spLocks noChangeArrowheads="1"/>
          </p:cNvSpPr>
          <p:nvPr/>
        </p:nvSpPr>
        <p:spPr bwMode="auto">
          <a:xfrm>
            <a:off x="3770711" y="2880122"/>
            <a:ext cx="1350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(b)</a:t>
            </a:r>
            <a:r>
              <a:rPr lang="zh-CN" altLang="en-US" sz="2100"/>
              <a:t>插入</a:t>
            </a:r>
            <a:r>
              <a:rPr lang="en-US" altLang="zh-CN" sz="2100"/>
              <a:t>28</a:t>
            </a:r>
          </a:p>
        </p:txBody>
      </p:sp>
      <p:sp>
        <p:nvSpPr>
          <p:cNvPr id="95306" name="Rectangle 74"/>
          <p:cNvSpPr>
            <a:spLocks noChangeArrowheads="1"/>
          </p:cNvSpPr>
          <p:nvPr/>
        </p:nvSpPr>
        <p:spPr bwMode="auto">
          <a:xfrm>
            <a:off x="3767139" y="2886076"/>
            <a:ext cx="129234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/>
              <a:t>(c)</a:t>
            </a:r>
            <a:r>
              <a:rPr lang="zh-CN" altLang="en-US" sz="2100"/>
              <a:t>插入</a:t>
            </a:r>
            <a:r>
              <a:rPr lang="en-US" altLang="zh-CN" sz="2100"/>
              <a:t>21</a:t>
            </a:r>
          </a:p>
        </p:txBody>
      </p:sp>
      <p:sp>
        <p:nvSpPr>
          <p:cNvPr id="95307" name="Rectangle 75"/>
          <p:cNvSpPr>
            <a:spLocks noChangeArrowheads="1"/>
          </p:cNvSpPr>
          <p:nvPr/>
        </p:nvSpPr>
        <p:spPr bwMode="auto">
          <a:xfrm>
            <a:off x="3773092" y="2887266"/>
            <a:ext cx="13211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/>
              <a:t>(d)</a:t>
            </a:r>
            <a:r>
              <a:rPr lang="zh-CN" altLang="en-US" sz="2100"/>
              <a:t>插入</a:t>
            </a:r>
            <a:r>
              <a:rPr lang="en-US" altLang="zh-CN" sz="2100"/>
              <a:t>25</a:t>
            </a:r>
          </a:p>
        </p:txBody>
      </p:sp>
      <p:sp>
        <p:nvSpPr>
          <p:cNvPr id="95316" name="Rectangle 84"/>
          <p:cNvSpPr>
            <a:spLocks noChangeArrowheads="1"/>
          </p:cNvSpPr>
          <p:nvPr/>
        </p:nvSpPr>
        <p:spPr bwMode="auto">
          <a:xfrm>
            <a:off x="3770710" y="2883694"/>
            <a:ext cx="129234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/>
              <a:t>(e)</a:t>
            </a:r>
            <a:r>
              <a:rPr lang="zh-CN" altLang="en-US" sz="2100"/>
              <a:t>插入</a:t>
            </a:r>
            <a:r>
              <a:rPr lang="en-US" altLang="zh-CN" sz="2100"/>
              <a:t>36</a:t>
            </a:r>
          </a:p>
        </p:txBody>
      </p:sp>
      <p:sp>
        <p:nvSpPr>
          <p:cNvPr id="95317" name="Rectangle 85"/>
          <p:cNvSpPr>
            <a:spLocks noChangeArrowheads="1"/>
          </p:cNvSpPr>
          <p:nvPr/>
        </p:nvSpPr>
        <p:spPr bwMode="auto">
          <a:xfrm>
            <a:off x="3770710" y="2883694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/>
              <a:t>(f)</a:t>
            </a:r>
            <a:r>
              <a:rPr lang="zh-CN" altLang="en-US" sz="2100"/>
              <a:t>插入</a:t>
            </a:r>
            <a:r>
              <a:rPr lang="en-US" altLang="zh-CN" sz="2100"/>
              <a:t>33</a:t>
            </a:r>
          </a:p>
        </p:txBody>
      </p:sp>
      <p:sp>
        <p:nvSpPr>
          <p:cNvPr id="95318" name="Rectangle 86"/>
          <p:cNvSpPr>
            <a:spLocks noChangeArrowheads="1"/>
          </p:cNvSpPr>
          <p:nvPr/>
        </p:nvSpPr>
        <p:spPr bwMode="auto">
          <a:xfrm>
            <a:off x="3762375" y="2880122"/>
            <a:ext cx="130676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 dirty="0"/>
              <a:t>(g)</a:t>
            </a:r>
            <a:r>
              <a:rPr lang="zh-CN" altLang="en-US" sz="2100" dirty="0"/>
              <a:t>插入</a:t>
            </a:r>
            <a:r>
              <a:rPr lang="en-US" altLang="zh-CN" sz="2100" dirty="0"/>
              <a:t>43</a:t>
            </a:r>
          </a:p>
        </p:txBody>
      </p:sp>
      <p:sp>
        <p:nvSpPr>
          <p:cNvPr id="95319" name="Freeform 87"/>
          <p:cNvSpPr>
            <a:spLocks/>
          </p:cNvSpPr>
          <p:nvPr/>
        </p:nvSpPr>
        <p:spPr bwMode="auto">
          <a:xfrm>
            <a:off x="3611452" y="4379161"/>
            <a:ext cx="639985" cy="432459"/>
          </a:xfrm>
          <a:custGeom>
            <a:avLst/>
            <a:gdLst>
              <a:gd name="T0" fmla="*/ 0 w 386"/>
              <a:gd name="T1" fmla="*/ 170 h 170"/>
              <a:gd name="T2" fmla="*/ 386 w 386"/>
              <a:gd name="T3" fmla="*/ 0 h 170"/>
              <a:gd name="T4" fmla="*/ 0 60000 65536"/>
              <a:gd name="T5" fmla="*/ 0 60000 65536"/>
              <a:gd name="T6" fmla="*/ 0 w 386"/>
              <a:gd name="T7" fmla="*/ 0 h 170"/>
              <a:gd name="T8" fmla="*/ 386 w 386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6" h="170">
                <a:moveTo>
                  <a:pt x="0" y="170"/>
                </a:moveTo>
                <a:lnTo>
                  <a:pt x="38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5320" name="Freeform 88"/>
          <p:cNvSpPr>
            <a:spLocks/>
          </p:cNvSpPr>
          <p:nvPr/>
        </p:nvSpPr>
        <p:spPr bwMode="auto">
          <a:xfrm>
            <a:off x="3666506" y="5110194"/>
            <a:ext cx="388175" cy="398597"/>
          </a:xfrm>
          <a:custGeom>
            <a:avLst/>
            <a:gdLst>
              <a:gd name="T0" fmla="*/ 0 w 177"/>
              <a:gd name="T1" fmla="*/ 0 h 268"/>
              <a:gd name="T2" fmla="*/ 177 w 177"/>
              <a:gd name="T3" fmla="*/ 268 h 268"/>
              <a:gd name="T4" fmla="*/ 0 60000 65536"/>
              <a:gd name="T5" fmla="*/ 0 60000 65536"/>
              <a:gd name="T6" fmla="*/ 0 w 177"/>
              <a:gd name="T7" fmla="*/ 0 h 268"/>
              <a:gd name="T8" fmla="*/ 177 w 177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7" h="268">
                <a:moveTo>
                  <a:pt x="0" y="0"/>
                </a:moveTo>
                <a:lnTo>
                  <a:pt x="177" y="268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5321" name="Freeform 89"/>
          <p:cNvSpPr>
            <a:spLocks/>
          </p:cNvSpPr>
          <p:nvPr/>
        </p:nvSpPr>
        <p:spPr bwMode="auto">
          <a:xfrm>
            <a:off x="4624389" y="4379160"/>
            <a:ext cx="736506" cy="432459"/>
          </a:xfrm>
          <a:custGeom>
            <a:avLst/>
            <a:gdLst>
              <a:gd name="T0" fmla="*/ 0 w 432"/>
              <a:gd name="T1" fmla="*/ 0 h 177"/>
              <a:gd name="T2" fmla="*/ 432 w 432"/>
              <a:gd name="T3" fmla="*/ 177 h 177"/>
              <a:gd name="T4" fmla="*/ 0 60000 65536"/>
              <a:gd name="T5" fmla="*/ 0 60000 65536"/>
              <a:gd name="T6" fmla="*/ 0 w 432"/>
              <a:gd name="T7" fmla="*/ 0 h 177"/>
              <a:gd name="T8" fmla="*/ 432 w 432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77">
                <a:moveTo>
                  <a:pt x="0" y="0"/>
                </a:moveTo>
                <a:lnTo>
                  <a:pt x="432" y="177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5322" name="Freeform 90"/>
          <p:cNvSpPr>
            <a:spLocks/>
          </p:cNvSpPr>
          <p:nvPr/>
        </p:nvSpPr>
        <p:spPr bwMode="auto">
          <a:xfrm>
            <a:off x="4828988" y="5031060"/>
            <a:ext cx="430306" cy="488260"/>
          </a:xfrm>
          <a:custGeom>
            <a:avLst/>
            <a:gdLst>
              <a:gd name="T0" fmla="*/ 197 w 197"/>
              <a:gd name="T1" fmla="*/ 0 h 250"/>
              <a:gd name="T2" fmla="*/ 0 w 197"/>
              <a:gd name="T3" fmla="*/ 250 h 250"/>
              <a:gd name="T4" fmla="*/ 0 60000 65536"/>
              <a:gd name="T5" fmla="*/ 0 60000 65536"/>
              <a:gd name="T6" fmla="*/ 0 w 197"/>
              <a:gd name="T7" fmla="*/ 0 h 250"/>
              <a:gd name="T8" fmla="*/ 197 w 197"/>
              <a:gd name="T9" fmla="*/ 250 h 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7" h="250">
                <a:moveTo>
                  <a:pt x="197" y="0"/>
                </a:moveTo>
                <a:lnTo>
                  <a:pt x="0" y="25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5323" name="Freeform 91"/>
          <p:cNvSpPr>
            <a:spLocks/>
          </p:cNvSpPr>
          <p:nvPr/>
        </p:nvSpPr>
        <p:spPr bwMode="auto">
          <a:xfrm>
            <a:off x="5568018" y="5031060"/>
            <a:ext cx="465583" cy="488260"/>
          </a:xfrm>
          <a:custGeom>
            <a:avLst/>
            <a:gdLst>
              <a:gd name="T0" fmla="*/ 0 w 236"/>
              <a:gd name="T1" fmla="*/ 0 h 269"/>
              <a:gd name="T2" fmla="*/ 236 w 236"/>
              <a:gd name="T3" fmla="*/ 269 h 269"/>
              <a:gd name="T4" fmla="*/ 0 60000 65536"/>
              <a:gd name="T5" fmla="*/ 0 60000 65536"/>
              <a:gd name="T6" fmla="*/ 0 w 236"/>
              <a:gd name="T7" fmla="*/ 0 h 269"/>
              <a:gd name="T8" fmla="*/ 236 w 236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9">
                <a:moveTo>
                  <a:pt x="0" y="0"/>
                </a:moveTo>
                <a:lnTo>
                  <a:pt x="236" y="269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044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1000"/>
                                        <p:tgtEl>
                                          <p:spTgt spid="95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 0.04723 0.0 0.09468 0.0 0.11366 " pathEditMode="relative" ptsTypes="aA">
                                      <p:cBhvr>
                                        <p:cTn id="28" dur="10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95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C -0.00087 0.01389 0.00087 0.05672 -0.00521 0.08288 C -0.01129 0.10903 -0.02066 0.13774 -0.03698 0.15718 C -0.0533 0.17663 -0.08924 0.19075 -0.10295 0.19954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95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C 0.00035 0.0213 0.00069 0.0426 8.33333E-7 0.06204 C -0.0007 0.08149 -0.00104 0.10371 -0.00451 0.11667 C -0.00799 0.12963 -0.00573 0.12801 -0.02049 0.13936 C -0.03524 0.1507 -0.0901 0.15602 -0.09323 0.18473 C -0.09635 0.21343 -0.05052 0.28542 -0.03924 0.31181 " pathEditMode="relative" rAng="0" ptsTypes="aaaaaa">
                                      <p:cBhvr>
                                        <p:cTn id="70" dur="20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9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95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56 0.01875 -0.00295 0.0375 0.0 0.06042 C 0.00296 0.08334 0.0 0.11459 0.01823 0.13773 C 0.03646 0.16088 0.07275 0.18033 0.10921 0.2 " pathEditMode="relative" ptsTypes="aaaA">
                                      <p:cBhvr>
                                        <p:cTn id="92" dur="10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017 0.01968 -0.00017 0.03959 0.0 0.05903 C 0.00017 0.07848 -0.01372 0.09676 0.00122 0.11667 C 0.01615 0.13658 0.08316 0.14584 0.08976 0.17871 C 0.09635 0.21158 0.06858 0.2625 0.04097 0.31366 " pathEditMode="relative" ptsTypes="aaaaA">
                                      <p:cBhvr>
                                        <p:cTn id="114" dur="20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5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08 0.01829 -0.00417 0.03681 -0.00122 0.06042 C 0.00174 0.08403 0.0 0.11852 0.01823 0.14236 C 0.03646 0.16621 0.08021 0.17454 0.10799 0.20301 C 0.13576 0.23148 0.16042 0.27246 0.18524 0.31366 " pathEditMode="relative" ptsTypes="aaaaA">
                                      <p:cBhvr>
                                        <p:cTn id="134" dur="20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3" grpId="0" animBg="1"/>
      <p:bldP spid="95253" grpId="1" animBg="1"/>
      <p:bldP spid="95254" grpId="0" animBg="1"/>
      <p:bldP spid="95254" grpId="1" animBg="1"/>
      <p:bldP spid="95255" grpId="0" animBg="1"/>
      <p:bldP spid="95255" grpId="1" animBg="1"/>
      <p:bldP spid="95256" grpId="0" animBg="1"/>
      <p:bldP spid="95256" grpId="1" animBg="1"/>
      <p:bldP spid="95261" grpId="0" animBg="1"/>
      <p:bldP spid="95261" grpId="1" animBg="1"/>
      <p:bldP spid="95252" grpId="0" animBg="1"/>
      <p:bldP spid="95252" grpId="1" animBg="1"/>
      <p:bldP spid="95302" grpId="0"/>
      <p:bldP spid="95302" grpId="1"/>
      <p:bldP spid="95303" grpId="0"/>
      <p:bldP spid="95303" grpId="1"/>
      <p:bldP spid="95306" grpId="0"/>
      <p:bldP spid="95306" grpId="1"/>
      <p:bldP spid="95307" grpId="0"/>
      <p:bldP spid="95307" grpId="1"/>
      <p:bldP spid="95316" grpId="0"/>
      <p:bldP spid="95316" grpId="1"/>
      <p:bldP spid="95317" grpId="0"/>
      <p:bldP spid="95317" grpId="1"/>
      <p:bldP spid="95318" grpId="0"/>
      <p:bldP spid="95319" grpId="0" animBg="1"/>
      <p:bldP spid="95320" grpId="0" animBg="1"/>
      <p:bldP spid="95321" grpId="0" animBg="1"/>
      <p:bldP spid="95322" grpId="0" animBg="1"/>
      <p:bldP spid="953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65166" y="1214437"/>
            <a:ext cx="8363198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查找插入元素</a:t>
            </a:r>
            <a:r>
              <a:rPr lang="en-US" altLang="zh-CN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的位置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尝试自根结点相下搜索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搜索失败的位置处作为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的插入位置</a:t>
            </a:r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052470" y="3146744"/>
            <a:ext cx="2321719" cy="1728788"/>
            <a:chOff x="1017" y="2219"/>
            <a:chExt cx="1452" cy="1112"/>
          </a:xfrm>
        </p:grpSpPr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1585" y="2219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28</a:t>
              </a: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1017" y="2581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21</a:t>
              </a: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175" y="2581"/>
              <a:ext cx="294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36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1811" y="3035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33</a:t>
              </a:r>
            </a:p>
          </p:txBody>
        </p:sp>
        <p:cxnSp>
          <p:nvCxnSpPr>
            <p:cNvPr id="8" name="AutoShape 15"/>
            <p:cNvCxnSpPr>
              <a:cxnSpLocks noChangeShapeType="1"/>
              <a:stCxn id="4" idx="3"/>
              <a:endCxn id="5" idx="7"/>
            </p:cNvCxnSpPr>
            <p:nvPr/>
          </p:nvCxnSpPr>
          <p:spPr bwMode="auto">
            <a:xfrm flipH="1">
              <a:off x="1269" y="2478"/>
              <a:ext cx="359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6"/>
            <p:cNvCxnSpPr>
              <a:cxnSpLocks noChangeShapeType="1"/>
              <a:stCxn id="4" idx="5"/>
              <a:endCxn id="6" idx="1"/>
            </p:cNvCxnSpPr>
            <p:nvPr/>
          </p:nvCxnSpPr>
          <p:spPr bwMode="auto">
            <a:xfrm>
              <a:off x="1837" y="2478"/>
              <a:ext cx="381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8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2062" y="2839"/>
              <a:ext cx="156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1379" y="3035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25</a:t>
              </a:r>
            </a:p>
          </p:txBody>
        </p:sp>
        <p:cxnSp>
          <p:nvCxnSpPr>
            <p:cNvPr id="12" name="AutoShape 21"/>
            <p:cNvCxnSpPr>
              <a:cxnSpLocks noChangeShapeType="1"/>
              <a:stCxn id="5" idx="5"/>
              <a:endCxn id="11" idx="1"/>
            </p:cNvCxnSpPr>
            <p:nvPr/>
          </p:nvCxnSpPr>
          <p:spPr bwMode="auto">
            <a:xfrm>
              <a:off x="1269" y="2840"/>
              <a:ext cx="153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4904089" y="5019265"/>
            <a:ext cx="471699" cy="46018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100" dirty="0"/>
              <a:t>35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88523" y="2876125"/>
            <a:ext cx="18080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048802" y="2805656"/>
            <a:ext cx="318024" cy="377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下箭头 17"/>
          <p:cNvSpPr/>
          <p:nvPr/>
        </p:nvSpPr>
        <p:spPr>
          <a:xfrm>
            <a:off x="4972845" y="3404819"/>
            <a:ext cx="318024" cy="377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下箭头 18"/>
          <p:cNvSpPr/>
          <p:nvPr/>
        </p:nvSpPr>
        <p:spPr>
          <a:xfrm>
            <a:off x="4371385" y="4084072"/>
            <a:ext cx="318024" cy="377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下箭头 19"/>
          <p:cNvSpPr/>
          <p:nvPr/>
        </p:nvSpPr>
        <p:spPr>
          <a:xfrm>
            <a:off x="4972845" y="4520026"/>
            <a:ext cx="318024" cy="377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文本框 16"/>
          <p:cNvSpPr txBox="1"/>
          <p:nvPr/>
        </p:nvSpPr>
        <p:spPr>
          <a:xfrm>
            <a:off x="5356276" y="4485324"/>
            <a:ext cx="155516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100" b="1" dirty="0"/>
              <a:t>搜索失败处</a:t>
            </a:r>
          </a:p>
        </p:txBody>
      </p:sp>
      <p:cxnSp>
        <p:nvCxnSpPr>
          <p:cNvPr id="22" name="AutoShape 21"/>
          <p:cNvCxnSpPr>
            <a:cxnSpLocks noChangeShapeType="1"/>
            <a:stCxn id="7" idx="5"/>
            <a:endCxn id="15" idx="1"/>
          </p:cNvCxnSpPr>
          <p:nvPr/>
        </p:nvCxnSpPr>
        <p:spPr bwMode="auto">
          <a:xfrm>
            <a:off x="4723316" y="4808140"/>
            <a:ext cx="249852" cy="278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2173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65166" y="1214438"/>
            <a:ext cx="8363198" cy="387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查找插入元素</a:t>
            </a:r>
            <a:r>
              <a:rPr lang="en-US" altLang="zh-CN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的位置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尝试自根结点相下搜索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搜索失败的位置处作为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的插入位置</a:t>
            </a:r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如果二叉树中有重复元素，应返回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Duplicate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搜索到达空子树，则表明树中不包含重复元素。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生成新结点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。算法构造一个新结点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存放新元素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插入新结点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。新结点连至双亲结点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，成为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的孩子。至于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的左孩子还是右孩子，这取决于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关键字值的大小。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如果原二叉搜索树是空树，则新结点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成为新二叉搜索树的根。</a:t>
            </a:r>
          </a:p>
        </p:txBody>
      </p:sp>
    </p:spTree>
    <p:extLst>
      <p:ext uri="{BB962C8B-B14F-4D97-AF65-F5344CB8AC3E}">
        <p14:creationId xmlns:p14="http://schemas.microsoft.com/office/powerpoint/2010/main" val="10768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494236" y="783227"/>
            <a:ext cx="626387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en-US" altLang="zh-CN" sz="21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1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二叉搜索树的插入运算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 Insert(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T x)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{  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*p=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-&gt;Root,*q, *r;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KeyType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k = 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x.Key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while (p)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{  q=p;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if (k&lt;p-&gt;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Element.Key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p=p-&gt;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else if(k&gt;p-&gt;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Element.Key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p=p-&gt;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else {return FALSE; }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}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r=NewNode2(x);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if(!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-&gt;Root) root=r;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else if(k&lt;q-&gt;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Element.Key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q-&gt;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=r;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else q-&gt;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=r;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return TRUE;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96261" name="AutoShape 5"/>
          <p:cNvSpPr>
            <a:spLocks/>
          </p:cNvSpPr>
          <p:nvPr/>
        </p:nvSpPr>
        <p:spPr bwMode="auto">
          <a:xfrm>
            <a:off x="7261360" y="1999655"/>
            <a:ext cx="108347" cy="1727597"/>
          </a:xfrm>
          <a:prstGeom prst="rightBrace">
            <a:avLst>
              <a:gd name="adj1" fmla="val 13287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sp>
        <p:nvSpPr>
          <p:cNvPr id="96262" name="AutoShape 6"/>
          <p:cNvSpPr>
            <a:spLocks/>
          </p:cNvSpPr>
          <p:nvPr/>
        </p:nvSpPr>
        <p:spPr bwMode="auto">
          <a:xfrm>
            <a:off x="7071994" y="4486384"/>
            <a:ext cx="108347" cy="1188244"/>
          </a:xfrm>
          <a:prstGeom prst="rightBrace">
            <a:avLst>
              <a:gd name="adj1" fmla="val 91392"/>
              <a:gd name="adj2" fmla="val 4869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7369706" y="2692004"/>
            <a:ext cx="16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/>
              <a:t>查找插入位置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923235" y="4072341"/>
            <a:ext cx="1431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/>
              <a:t>生成新结点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7260167" y="4866541"/>
            <a:ext cx="1431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/>
              <a:t>插入新结点</a:t>
            </a:r>
          </a:p>
        </p:txBody>
      </p:sp>
      <p:sp>
        <p:nvSpPr>
          <p:cNvPr id="96266" name="AutoShape 10"/>
          <p:cNvSpPr>
            <a:spLocks/>
          </p:cNvSpPr>
          <p:nvPr/>
        </p:nvSpPr>
        <p:spPr bwMode="auto">
          <a:xfrm>
            <a:off x="4629475" y="4078235"/>
            <a:ext cx="108347" cy="323850"/>
          </a:xfrm>
          <a:prstGeom prst="rightBrace">
            <a:avLst>
              <a:gd name="adj1" fmla="val 24908"/>
              <a:gd name="adj2" fmla="val 5036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sp>
        <p:nvSpPr>
          <p:cNvPr id="2" name="文本框 1"/>
          <p:cNvSpPr txBox="1"/>
          <p:nvPr/>
        </p:nvSpPr>
        <p:spPr>
          <a:xfrm>
            <a:off x="2892554" y="2371180"/>
            <a:ext cx="2030681" cy="4154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的双亲</a:t>
            </a:r>
          </a:p>
        </p:txBody>
      </p:sp>
    </p:spTree>
    <p:extLst>
      <p:ext uri="{BB962C8B-B14F-4D97-AF65-F5344CB8AC3E}">
        <p14:creationId xmlns:p14="http://schemas.microsoft.com/office/powerpoint/2010/main" val="37385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  <p:bldP spid="96262" grpId="0" animBg="1"/>
      <p:bldP spid="96263" grpId="0"/>
      <p:bldP spid="96264" grpId="0"/>
      <p:bldP spid="96265" grpId="0"/>
      <p:bldP spid="962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46631" y="1516243"/>
            <a:ext cx="43755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在二叉搜索树中插入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43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的执行过程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56675" name="Oval 3"/>
          <p:cNvSpPr>
            <a:spLocks noChangeArrowheads="1"/>
          </p:cNvSpPr>
          <p:nvPr/>
        </p:nvSpPr>
        <p:spPr bwMode="auto">
          <a:xfrm>
            <a:off x="7637998" y="4160044"/>
            <a:ext cx="458390" cy="45839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en-US" altLang="zh-CN" sz="1800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5118636" y="2888456"/>
            <a:ext cx="2321719" cy="1728788"/>
            <a:chOff x="1017" y="2219"/>
            <a:chExt cx="1452" cy="1112"/>
          </a:xfrm>
        </p:grpSpPr>
        <p:sp>
          <p:nvSpPr>
            <p:cNvPr id="30740" name="Oval 5"/>
            <p:cNvSpPr>
              <a:spLocks noChangeArrowheads="1"/>
            </p:cNvSpPr>
            <p:nvPr/>
          </p:nvSpPr>
          <p:spPr bwMode="auto">
            <a:xfrm>
              <a:off x="1585" y="2219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28</a:t>
              </a:r>
            </a:p>
          </p:txBody>
        </p:sp>
        <p:sp>
          <p:nvSpPr>
            <p:cNvPr id="30741" name="Oval 6"/>
            <p:cNvSpPr>
              <a:spLocks noChangeArrowheads="1"/>
            </p:cNvSpPr>
            <p:nvPr/>
          </p:nvSpPr>
          <p:spPr bwMode="auto">
            <a:xfrm>
              <a:off x="1017" y="2581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21</a:t>
              </a:r>
            </a:p>
          </p:txBody>
        </p:sp>
        <p:sp>
          <p:nvSpPr>
            <p:cNvPr id="30742" name="Oval 7"/>
            <p:cNvSpPr>
              <a:spLocks noChangeArrowheads="1"/>
            </p:cNvSpPr>
            <p:nvPr/>
          </p:nvSpPr>
          <p:spPr bwMode="auto">
            <a:xfrm>
              <a:off x="2175" y="2581"/>
              <a:ext cx="294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36</a:t>
              </a:r>
            </a:p>
          </p:txBody>
        </p:sp>
        <p:sp>
          <p:nvSpPr>
            <p:cNvPr id="30743" name="Oval 8"/>
            <p:cNvSpPr>
              <a:spLocks noChangeArrowheads="1"/>
            </p:cNvSpPr>
            <p:nvPr/>
          </p:nvSpPr>
          <p:spPr bwMode="auto">
            <a:xfrm>
              <a:off x="1811" y="3035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33</a:t>
              </a:r>
            </a:p>
          </p:txBody>
        </p:sp>
        <p:cxnSp>
          <p:nvCxnSpPr>
            <p:cNvPr id="30744" name="AutoShape 9"/>
            <p:cNvCxnSpPr>
              <a:cxnSpLocks noChangeShapeType="1"/>
              <a:stCxn id="30740" idx="3"/>
              <a:endCxn id="30741" idx="7"/>
            </p:cNvCxnSpPr>
            <p:nvPr/>
          </p:nvCxnSpPr>
          <p:spPr bwMode="auto">
            <a:xfrm flipH="1">
              <a:off x="1269" y="2478"/>
              <a:ext cx="359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AutoShape 10"/>
            <p:cNvCxnSpPr>
              <a:cxnSpLocks noChangeShapeType="1"/>
              <a:stCxn id="30740" idx="5"/>
              <a:endCxn id="30742" idx="1"/>
            </p:cNvCxnSpPr>
            <p:nvPr/>
          </p:nvCxnSpPr>
          <p:spPr bwMode="auto">
            <a:xfrm>
              <a:off x="1837" y="2478"/>
              <a:ext cx="381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6" name="AutoShape 11"/>
            <p:cNvCxnSpPr>
              <a:cxnSpLocks noChangeShapeType="1"/>
              <a:stCxn id="30742" idx="3"/>
              <a:endCxn id="30743" idx="7"/>
            </p:cNvCxnSpPr>
            <p:nvPr/>
          </p:nvCxnSpPr>
          <p:spPr bwMode="auto">
            <a:xfrm flipH="1">
              <a:off x="2062" y="2839"/>
              <a:ext cx="156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7" name="Oval 12"/>
            <p:cNvSpPr>
              <a:spLocks noChangeArrowheads="1"/>
            </p:cNvSpPr>
            <p:nvPr/>
          </p:nvSpPr>
          <p:spPr bwMode="auto">
            <a:xfrm>
              <a:off x="1379" y="3035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100"/>
                <a:t>25</a:t>
              </a:r>
            </a:p>
          </p:txBody>
        </p:sp>
        <p:cxnSp>
          <p:nvCxnSpPr>
            <p:cNvPr id="30748" name="AutoShape 13"/>
            <p:cNvCxnSpPr>
              <a:cxnSpLocks noChangeShapeType="1"/>
              <a:stCxn id="30741" idx="5"/>
              <a:endCxn id="30747" idx="1"/>
            </p:cNvCxnSpPr>
            <p:nvPr/>
          </p:nvCxnSpPr>
          <p:spPr bwMode="auto">
            <a:xfrm>
              <a:off x="1269" y="2840"/>
              <a:ext cx="153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6059228" y="255031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 dirty="0"/>
              <a:t>43</a:t>
            </a:r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6639062" y="2564606"/>
            <a:ext cx="70127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800"/>
              <a:t>q=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</a:rPr>
              <a:t>∧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498567" y="2781299"/>
            <a:ext cx="589360" cy="258366"/>
            <a:chOff x="2853" y="1752"/>
            <a:chExt cx="495" cy="217"/>
          </a:xfrm>
        </p:grpSpPr>
        <p:sp>
          <p:nvSpPr>
            <p:cNvPr id="30738" name="Rectangle 17"/>
            <p:cNvSpPr>
              <a:spLocks noChangeArrowheads="1"/>
            </p:cNvSpPr>
            <p:nvPr/>
          </p:nvSpPr>
          <p:spPr bwMode="auto">
            <a:xfrm>
              <a:off x="3085" y="1752"/>
              <a:ext cx="26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1800"/>
                <a:t>p</a:t>
              </a:r>
            </a:p>
          </p:txBody>
        </p:sp>
        <p:sp>
          <p:nvSpPr>
            <p:cNvPr id="30739" name="Line 18"/>
            <p:cNvSpPr>
              <a:spLocks noChangeShapeType="1"/>
            </p:cNvSpPr>
            <p:nvPr/>
          </p:nvSpPr>
          <p:spPr bwMode="auto">
            <a:xfrm flipH="1">
              <a:off x="2853" y="1876"/>
              <a:ext cx="27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422369" y="2564607"/>
            <a:ext cx="486966" cy="378619"/>
            <a:chOff x="2789" y="1570"/>
            <a:chExt cx="409" cy="318"/>
          </a:xfrm>
        </p:grpSpPr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2971" y="1570"/>
              <a:ext cx="22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1800"/>
                <a:t>q</a:t>
              </a:r>
              <a:endParaRPr lang="en-US" altLang="zh-CN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37" name="Line 21"/>
            <p:cNvSpPr>
              <a:spLocks noChangeShapeType="1"/>
            </p:cNvSpPr>
            <p:nvPr/>
          </p:nvSpPr>
          <p:spPr bwMode="auto">
            <a:xfrm flipH="1">
              <a:off x="2789" y="1706"/>
              <a:ext cx="227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7015300" y="3113485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 dirty="0"/>
              <a:t>43</a:t>
            </a:r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7540367" y="3686175"/>
            <a:ext cx="701278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1800" dirty="0"/>
              <a:t>p=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∧</a:t>
            </a:r>
          </a:p>
        </p:txBody>
      </p:sp>
      <p:sp>
        <p:nvSpPr>
          <p:cNvPr id="156696" name="Freeform 24"/>
          <p:cNvSpPr>
            <a:spLocks/>
          </p:cNvSpPr>
          <p:nvPr/>
        </p:nvSpPr>
        <p:spPr bwMode="auto">
          <a:xfrm>
            <a:off x="7372488" y="3851674"/>
            <a:ext cx="350044" cy="373856"/>
          </a:xfrm>
          <a:custGeom>
            <a:avLst/>
            <a:gdLst>
              <a:gd name="T0" fmla="*/ 0 w 294"/>
              <a:gd name="T1" fmla="*/ 0 h 314"/>
              <a:gd name="T2" fmla="*/ 294 w 294"/>
              <a:gd name="T3" fmla="*/ 314 h 314"/>
              <a:gd name="T4" fmla="*/ 0 60000 65536"/>
              <a:gd name="T5" fmla="*/ 0 60000 65536"/>
              <a:gd name="T6" fmla="*/ 0 w 294"/>
              <a:gd name="T7" fmla="*/ 0 h 314"/>
              <a:gd name="T8" fmla="*/ 294 w 294"/>
              <a:gd name="T9" fmla="*/ 314 h 3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314">
                <a:moveTo>
                  <a:pt x="0" y="0"/>
                </a:moveTo>
                <a:lnTo>
                  <a:pt x="294" y="314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8091037" y="4029069"/>
            <a:ext cx="563167" cy="258365"/>
            <a:chOff x="2853" y="1752"/>
            <a:chExt cx="473" cy="217"/>
          </a:xfrm>
        </p:grpSpPr>
        <p:sp>
          <p:nvSpPr>
            <p:cNvPr id="30734" name="Rectangle 26"/>
            <p:cNvSpPr>
              <a:spLocks noChangeArrowheads="1"/>
            </p:cNvSpPr>
            <p:nvPr/>
          </p:nvSpPr>
          <p:spPr bwMode="auto">
            <a:xfrm>
              <a:off x="3085" y="1752"/>
              <a:ext cx="24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1800" dirty="0"/>
                <a:t>r</a:t>
              </a:r>
            </a:p>
          </p:txBody>
        </p:sp>
        <p:sp>
          <p:nvSpPr>
            <p:cNvPr id="30735" name="Line 27"/>
            <p:cNvSpPr>
              <a:spLocks noChangeShapeType="1"/>
            </p:cNvSpPr>
            <p:nvPr/>
          </p:nvSpPr>
          <p:spPr bwMode="auto">
            <a:xfrm flipH="1">
              <a:off x="2853" y="1876"/>
              <a:ext cx="27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74115" y="930034"/>
            <a:ext cx="6263878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 Insert(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T x)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{  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*p=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-&gt;Root,*q, *r;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KeyType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k = 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x.Key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while (p)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{  q=p;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if (k&lt;p-&gt;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Element.Key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p=p-&gt;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else if(k&gt;p-&gt;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Element.Key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p=p-&gt;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else {return FALSE; }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}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r=NewNode2(x);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if(!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-&gt;Root) root=r;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else if(k&lt;q-&gt;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Element.Key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q-&gt;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=r;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else q-&gt;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=r;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return TRUE;</a:t>
            </a:r>
          </a:p>
          <a:p>
            <a:pPr eaLnBrk="1" hangingPunct="1"/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0415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C 0.01562 0.01505 0.07513 0.07246 0.09505 0.0916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23 C 0.01602 0.01458 0.07383 0.0713 0.09297 0.0905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C 0.01719 0.01366 0.08143 0.06551 0.10295 0.0828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C 0.02673 0.06273 0.05451 0.12593 0.06667 0.15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nimBg="1"/>
      <p:bldP spid="156686" grpId="0"/>
      <p:bldP spid="156686" grpId="1"/>
      <p:bldP spid="156687" grpId="0"/>
      <p:bldP spid="156694" grpId="0"/>
      <p:bldP spid="156694" grpId="1"/>
      <p:bldP spid="156695" grpId="0"/>
      <p:bldP spid="156695" grpId="1"/>
      <p:bldP spid="1566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1" y="2774949"/>
            <a:ext cx="7200897" cy="2633519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二叉搜索树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二叉平衡树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B-</a:t>
            </a: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树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1282534" y="2545510"/>
            <a:ext cx="720535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二叉搜索的删除操作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可能是简单操作：删除叶子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可能是复杂操作：删除有一个孩子的结点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可能是更加复杂的操作：删除有两个孩子的结点 </a:t>
            </a:r>
          </a:p>
        </p:txBody>
      </p:sp>
    </p:spTree>
    <p:extLst>
      <p:ext uri="{BB962C8B-B14F-4D97-AF65-F5344CB8AC3E}">
        <p14:creationId xmlns:p14="http://schemas.microsoft.com/office/powerpoint/2010/main" val="339590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11" name="Oval 87"/>
          <p:cNvSpPr>
            <a:spLocks noChangeArrowheads="1"/>
          </p:cNvSpPr>
          <p:nvPr/>
        </p:nvSpPr>
        <p:spPr bwMode="auto">
          <a:xfrm>
            <a:off x="5804299" y="3699272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 dirty="0"/>
              <a:t>28</a:t>
            </a:r>
          </a:p>
        </p:txBody>
      </p:sp>
      <p:sp>
        <p:nvSpPr>
          <p:cNvPr id="103514" name="Oval 90"/>
          <p:cNvSpPr>
            <a:spLocks noChangeArrowheads="1"/>
          </p:cNvSpPr>
          <p:nvPr/>
        </p:nvSpPr>
        <p:spPr bwMode="auto">
          <a:xfrm>
            <a:off x="5969794" y="4406503"/>
            <a:ext cx="267891" cy="2619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33</a:t>
            </a:r>
          </a:p>
        </p:txBody>
      </p:sp>
      <p:sp>
        <p:nvSpPr>
          <p:cNvPr id="103508" name="Rectangle 84"/>
          <p:cNvSpPr>
            <a:spLocks noChangeArrowheads="1"/>
          </p:cNvSpPr>
          <p:nvPr/>
        </p:nvSpPr>
        <p:spPr bwMode="auto">
          <a:xfrm>
            <a:off x="1143001" y="3320654"/>
            <a:ext cx="13227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1500" dirty="0">
                <a:solidFill>
                  <a:srgbClr val="FFFF00"/>
                </a:solidFill>
              </a:rPr>
              <a:t>删除只有一个孩子的结点</a:t>
            </a:r>
          </a:p>
        </p:txBody>
      </p:sp>
      <p:sp>
        <p:nvSpPr>
          <p:cNvPr id="32773" name="Oval 12"/>
          <p:cNvSpPr>
            <a:spLocks noChangeArrowheads="1"/>
          </p:cNvSpPr>
          <p:nvPr/>
        </p:nvSpPr>
        <p:spPr bwMode="auto">
          <a:xfrm>
            <a:off x="4345783" y="1808560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28</a:t>
            </a:r>
          </a:p>
        </p:txBody>
      </p:sp>
      <p:sp>
        <p:nvSpPr>
          <p:cNvPr id="32774" name="Oval 13"/>
          <p:cNvSpPr>
            <a:spLocks noChangeArrowheads="1"/>
          </p:cNvSpPr>
          <p:nvPr/>
        </p:nvSpPr>
        <p:spPr bwMode="auto">
          <a:xfrm>
            <a:off x="3889772" y="2128837"/>
            <a:ext cx="270272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 dirty="0"/>
              <a:t>21</a:t>
            </a:r>
          </a:p>
        </p:txBody>
      </p:sp>
      <p:sp>
        <p:nvSpPr>
          <p:cNvPr id="32775" name="Oval 14"/>
          <p:cNvSpPr>
            <a:spLocks noChangeArrowheads="1"/>
          </p:cNvSpPr>
          <p:nvPr/>
        </p:nvSpPr>
        <p:spPr bwMode="auto">
          <a:xfrm>
            <a:off x="4801792" y="2128839"/>
            <a:ext cx="269081" cy="26074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36</a:t>
            </a:r>
          </a:p>
        </p:txBody>
      </p:sp>
      <p:sp>
        <p:nvSpPr>
          <p:cNvPr id="32776" name="Oval 15"/>
          <p:cNvSpPr>
            <a:spLocks noChangeArrowheads="1"/>
          </p:cNvSpPr>
          <p:nvPr/>
        </p:nvSpPr>
        <p:spPr bwMode="auto">
          <a:xfrm>
            <a:off x="4511280" y="2515791"/>
            <a:ext cx="267890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33</a:t>
            </a:r>
          </a:p>
        </p:txBody>
      </p:sp>
      <p:sp>
        <p:nvSpPr>
          <p:cNvPr id="32777" name="Oval 16"/>
          <p:cNvSpPr>
            <a:spLocks noChangeArrowheads="1"/>
          </p:cNvSpPr>
          <p:nvPr/>
        </p:nvSpPr>
        <p:spPr bwMode="auto">
          <a:xfrm>
            <a:off x="5111353" y="2520555"/>
            <a:ext cx="270272" cy="26312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43</a:t>
            </a:r>
          </a:p>
        </p:txBody>
      </p:sp>
      <p:cxnSp>
        <p:nvCxnSpPr>
          <p:cNvPr id="32778" name="AutoShape 17"/>
          <p:cNvCxnSpPr>
            <a:cxnSpLocks noChangeShapeType="1"/>
            <a:stCxn id="32773" idx="3"/>
            <a:endCxn id="32774" idx="7"/>
          </p:cNvCxnSpPr>
          <p:nvPr/>
        </p:nvCxnSpPr>
        <p:spPr bwMode="auto">
          <a:xfrm flipH="1">
            <a:off x="4119564" y="2038350"/>
            <a:ext cx="265510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8"/>
          <p:cNvCxnSpPr>
            <a:cxnSpLocks noChangeShapeType="1"/>
            <a:stCxn id="32773" idx="5"/>
            <a:endCxn id="32775" idx="1"/>
          </p:cNvCxnSpPr>
          <p:nvPr/>
        </p:nvCxnSpPr>
        <p:spPr bwMode="auto">
          <a:xfrm>
            <a:off x="4576764" y="2038350"/>
            <a:ext cx="264319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9"/>
          <p:cNvCxnSpPr>
            <a:cxnSpLocks noChangeShapeType="1"/>
            <a:stCxn id="32775" idx="3"/>
            <a:endCxn id="32776" idx="7"/>
          </p:cNvCxnSpPr>
          <p:nvPr/>
        </p:nvCxnSpPr>
        <p:spPr bwMode="auto">
          <a:xfrm flipH="1">
            <a:off x="4739880" y="2357438"/>
            <a:ext cx="101203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20"/>
          <p:cNvCxnSpPr>
            <a:cxnSpLocks noChangeShapeType="1"/>
            <a:stCxn id="32775" idx="5"/>
            <a:endCxn id="32777" idx="1"/>
          </p:cNvCxnSpPr>
          <p:nvPr/>
        </p:nvCxnSpPr>
        <p:spPr bwMode="auto">
          <a:xfrm>
            <a:off x="5031581" y="2357437"/>
            <a:ext cx="120254" cy="1964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2" name="Oval 21"/>
          <p:cNvSpPr>
            <a:spLocks noChangeArrowheads="1"/>
          </p:cNvSpPr>
          <p:nvPr/>
        </p:nvSpPr>
        <p:spPr bwMode="auto">
          <a:xfrm>
            <a:off x="4180286" y="2515791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25</a:t>
            </a:r>
          </a:p>
        </p:txBody>
      </p:sp>
      <p:cxnSp>
        <p:nvCxnSpPr>
          <p:cNvPr id="32783" name="AutoShape 22"/>
          <p:cNvCxnSpPr>
            <a:cxnSpLocks noChangeShapeType="1"/>
            <a:stCxn id="32774" idx="5"/>
            <a:endCxn id="32782" idx="1"/>
          </p:cNvCxnSpPr>
          <p:nvPr/>
        </p:nvCxnSpPr>
        <p:spPr bwMode="auto">
          <a:xfrm>
            <a:off x="4119562" y="2358629"/>
            <a:ext cx="100013" cy="1893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47" name="Oval 23"/>
          <p:cNvSpPr>
            <a:spLocks noChangeArrowheads="1"/>
          </p:cNvSpPr>
          <p:nvPr/>
        </p:nvSpPr>
        <p:spPr bwMode="auto">
          <a:xfrm>
            <a:off x="3869533" y="2868216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23</a:t>
            </a:r>
          </a:p>
        </p:txBody>
      </p:sp>
      <p:cxnSp>
        <p:nvCxnSpPr>
          <p:cNvPr id="103448" name="AutoShape 24"/>
          <p:cNvCxnSpPr>
            <a:cxnSpLocks noChangeShapeType="1"/>
            <a:stCxn id="32782" idx="3"/>
            <a:endCxn id="103447" idx="7"/>
          </p:cNvCxnSpPr>
          <p:nvPr/>
        </p:nvCxnSpPr>
        <p:spPr bwMode="auto">
          <a:xfrm flipH="1">
            <a:off x="4099323" y="2745583"/>
            <a:ext cx="120253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6" name="Oval 25"/>
          <p:cNvSpPr>
            <a:spLocks noChangeArrowheads="1"/>
          </p:cNvSpPr>
          <p:nvPr/>
        </p:nvSpPr>
        <p:spPr bwMode="auto">
          <a:xfrm>
            <a:off x="4843463" y="2868216"/>
            <a:ext cx="26789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35</a:t>
            </a:r>
          </a:p>
        </p:txBody>
      </p:sp>
      <p:cxnSp>
        <p:nvCxnSpPr>
          <p:cNvPr id="32787" name="AutoShape 26"/>
          <p:cNvCxnSpPr>
            <a:cxnSpLocks noChangeShapeType="1"/>
            <a:stCxn id="32776" idx="5"/>
            <a:endCxn id="32786" idx="1"/>
          </p:cNvCxnSpPr>
          <p:nvPr/>
        </p:nvCxnSpPr>
        <p:spPr bwMode="auto">
          <a:xfrm>
            <a:off x="4739879" y="2745583"/>
            <a:ext cx="141684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8" name="Oval 27"/>
          <p:cNvSpPr>
            <a:spLocks noChangeArrowheads="1"/>
          </p:cNvSpPr>
          <p:nvPr/>
        </p:nvSpPr>
        <p:spPr bwMode="auto">
          <a:xfrm>
            <a:off x="4511280" y="3220641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34</a:t>
            </a:r>
          </a:p>
        </p:txBody>
      </p:sp>
      <p:cxnSp>
        <p:nvCxnSpPr>
          <p:cNvPr id="32789" name="AutoShape 28"/>
          <p:cNvCxnSpPr>
            <a:cxnSpLocks noChangeShapeType="1"/>
            <a:stCxn id="32786" idx="3"/>
            <a:endCxn id="32788" idx="7"/>
          </p:cNvCxnSpPr>
          <p:nvPr/>
        </p:nvCxnSpPr>
        <p:spPr bwMode="auto">
          <a:xfrm flipH="1">
            <a:off x="4741070" y="3098008"/>
            <a:ext cx="140494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88" name="Rectangle 64"/>
          <p:cNvSpPr>
            <a:spLocks noChangeArrowheads="1"/>
          </p:cNvSpPr>
          <p:nvPr/>
        </p:nvSpPr>
        <p:spPr bwMode="auto">
          <a:xfrm>
            <a:off x="4342210" y="1484711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103489" name="Rectangle 65"/>
          <p:cNvSpPr>
            <a:spLocks noChangeArrowheads="1"/>
          </p:cNvSpPr>
          <p:nvPr/>
        </p:nvSpPr>
        <p:spPr bwMode="auto">
          <a:xfrm>
            <a:off x="3654029" y="1160861"/>
            <a:ext cx="175140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1500">
                <a:solidFill>
                  <a:srgbClr val="FFFF00"/>
                </a:solidFill>
              </a:rPr>
              <a:t>删除叶子结点</a:t>
            </a:r>
          </a:p>
        </p:txBody>
      </p:sp>
      <p:sp>
        <p:nvSpPr>
          <p:cNvPr id="103490" name="Oval 66"/>
          <p:cNvSpPr>
            <a:spLocks noChangeArrowheads="1"/>
          </p:cNvSpPr>
          <p:nvPr/>
        </p:nvSpPr>
        <p:spPr bwMode="auto">
          <a:xfrm>
            <a:off x="3192067" y="3699272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 dirty="0"/>
              <a:t>28</a:t>
            </a:r>
          </a:p>
        </p:txBody>
      </p:sp>
      <p:sp>
        <p:nvSpPr>
          <p:cNvPr id="103491" name="Oval 67"/>
          <p:cNvSpPr>
            <a:spLocks noChangeArrowheads="1"/>
          </p:cNvSpPr>
          <p:nvPr/>
        </p:nvSpPr>
        <p:spPr bwMode="auto">
          <a:xfrm>
            <a:off x="2736058" y="4019550"/>
            <a:ext cx="270272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21</a:t>
            </a:r>
          </a:p>
        </p:txBody>
      </p:sp>
      <p:sp>
        <p:nvSpPr>
          <p:cNvPr id="103492" name="Oval 68"/>
          <p:cNvSpPr>
            <a:spLocks noChangeArrowheads="1"/>
          </p:cNvSpPr>
          <p:nvPr/>
        </p:nvSpPr>
        <p:spPr bwMode="auto">
          <a:xfrm>
            <a:off x="3648076" y="4019551"/>
            <a:ext cx="269081" cy="26074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36</a:t>
            </a:r>
          </a:p>
        </p:txBody>
      </p:sp>
      <p:sp>
        <p:nvSpPr>
          <p:cNvPr id="103493" name="Oval 69"/>
          <p:cNvSpPr>
            <a:spLocks noChangeArrowheads="1"/>
          </p:cNvSpPr>
          <p:nvPr/>
        </p:nvSpPr>
        <p:spPr bwMode="auto">
          <a:xfrm>
            <a:off x="3357563" y="4406503"/>
            <a:ext cx="26789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33</a:t>
            </a:r>
          </a:p>
        </p:txBody>
      </p:sp>
      <p:sp>
        <p:nvSpPr>
          <p:cNvPr id="103494" name="Oval 70"/>
          <p:cNvSpPr>
            <a:spLocks noChangeArrowheads="1"/>
          </p:cNvSpPr>
          <p:nvPr/>
        </p:nvSpPr>
        <p:spPr bwMode="auto">
          <a:xfrm>
            <a:off x="3957639" y="4411267"/>
            <a:ext cx="270272" cy="26312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43</a:t>
            </a:r>
          </a:p>
        </p:txBody>
      </p:sp>
      <p:cxnSp>
        <p:nvCxnSpPr>
          <p:cNvPr id="103495" name="AutoShape 71"/>
          <p:cNvCxnSpPr>
            <a:cxnSpLocks noChangeShapeType="1"/>
            <a:stCxn id="103490" idx="3"/>
            <a:endCxn id="103491" idx="7"/>
          </p:cNvCxnSpPr>
          <p:nvPr/>
        </p:nvCxnSpPr>
        <p:spPr bwMode="auto">
          <a:xfrm flipH="1">
            <a:off x="2965847" y="3929063"/>
            <a:ext cx="265509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96" name="AutoShape 72"/>
          <p:cNvCxnSpPr>
            <a:cxnSpLocks noChangeShapeType="1"/>
            <a:stCxn id="103490" idx="5"/>
            <a:endCxn id="103492" idx="1"/>
          </p:cNvCxnSpPr>
          <p:nvPr/>
        </p:nvCxnSpPr>
        <p:spPr bwMode="auto">
          <a:xfrm>
            <a:off x="3423048" y="3929063"/>
            <a:ext cx="264319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97" name="AutoShape 73"/>
          <p:cNvCxnSpPr>
            <a:cxnSpLocks noChangeShapeType="1"/>
            <a:stCxn id="103492" idx="3"/>
            <a:endCxn id="103493" idx="7"/>
          </p:cNvCxnSpPr>
          <p:nvPr/>
        </p:nvCxnSpPr>
        <p:spPr bwMode="auto">
          <a:xfrm flipH="1">
            <a:off x="3586162" y="4248150"/>
            <a:ext cx="101204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98" name="AutoShape 74"/>
          <p:cNvCxnSpPr>
            <a:cxnSpLocks noChangeShapeType="1"/>
            <a:stCxn id="103492" idx="5"/>
            <a:endCxn id="103494" idx="1"/>
          </p:cNvCxnSpPr>
          <p:nvPr/>
        </p:nvCxnSpPr>
        <p:spPr bwMode="auto">
          <a:xfrm>
            <a:off x="3877867" y="4248150"/>
            <a:ext cx="120253" cy="1964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99" name="Oval 75"/>
          <p:cNvSpPr>
            <a:spLocks noChangeArrowheads="1"/>
          </p:cNvSpPr>
          <p:nvPr/>
        </p:nvSpPr>
        <p:spPr bwMode="auto">
          <a:xfrm>
            <a:off x="3026570" y="4406503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25</a:t>
            </a:r>
          </a:p>
        </p:txBody>
      </p:sp>
      <p:cxnSp>
        <p:nvCxnSpPr>
          <p:cNvPr id="103500" name="AutoShape 76"/>
          <p:cNvCxnSpPr>
            <a:cxnSpLocks noChangeShapeType="1"/>
            <a:stCxn id="103491" idx="5"/>
            <a:endCxn id="103499" idx="1"/>
          </p:cNvCxnSpPr>
          <p:nvPr/>
        </p:nvCxnSpPr>
        <p:spPr bwMode="auto">
          <a:xfrm>
            <a:off x="2965847" y="4249341"/>
            <a:ext cx="100013" cy="1893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503" name="Oval 79"/>
          <p:cNvSpPr>
            <a:spLocks noChangeArrowheads="1"/>
          </p:cNvSpPr>
          <p:nvPr/>
        </p:nvSpPr>
        <p:spPr bwMode="auto">
          <a:xfrm>
            <a:off x="3689749" y="4758928"/>
            <a:ext cx="267890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35</a:t>
            </a:r>
          </a:p>
        </p:txBody>
      </p:sp>
      <p:cxnSp>
        <p:nvCxnSpPr>
          <p:cNvPr id="103504" name="AutoShape 80"/>
          <p:cNvCxnSpPr>
            <a:cxnSpLocks noChangeShapeType="1"/>
            <a:stCxn id="103493" idx="5"/>
            <a:endCxn id="103503" idx="1"/>
          </p:cNvCxnSpPr>
          <p:nvPr/>
        </p:nvCxnSpPr>
        <p:spPr bwMode="auto">
          <a:xfrm>
            <a:off x="3586164" y="4636295"/>
            <a:ext cx="141685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505" name="Oval 81"/>
          <p:cNvSpPr>
            <a:spLocks noChangeArrowheads="1"/>
          </p:cNvSpPr>
          <p:nvPr/>
        </p:nvSpPr>
        <p:spPr bwMode="auto">
          <a:xfrm>
            <a:off x="3357564" y="5111353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34</a:t>
            </a:r>
          </a:p>
        </p:txBody>
      </p:sp>
      <p:cxnSp>
        <p:nvCxnSpPr>
          <p:cNvPr id="103506" name="AutoShape 82"/>
          <p:cNvCxnSpPr>
            <a:cxnSpLocks noChangeShapeType="1"/>
            <a:stCxn id="103503" idx="3"/>
            <a:endCxn id="103505" idx="7"/>
          </p:cNvCxnSpPr>
          <p:nvPr/>
        </p:nvCxnSpPr>
        <p:spPr bwMode="auto">
          <a:xfrm flipH="1">
            <a:off x="3587355" y="4988720"/>
            <a:ext cx="140494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507" name="Rectangle 83"/>
          <p:cNvSpPr>
            <a:spLocks noChangeArrowheads="1"/>
          </p:cNvSpPr>
          <p:nvPr/>
        </p:nvSpPr>
        <p:spPr bwMode="auto">
          <a:xfrm>
            <a:off x="3168253" y="3375423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03510" name="Rectangle 86"/>
          <p:cNvSpPr>
            <a:spLocks noChangeArrowheads="1"/>
          </p:cNvSpPr>
          <p:nvPr/>
        </p:nvSpPr>
        <p:spPr bwMode="auto">
          <a:xfrm>
            <a:off x="5436395" y="2996804"/>
            <a:ext cx="24076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1500" dirty="0">
                <a:solidFill>
                  <a:srgbClr val="FFFF00"/>
                </a:solidFill>
              </a:rPr>
              <a:t>删除有两个孩子的结点</a:t>
            </a:r>
          </a:p>
        </p:txBody>
      </p:sp>
      <p:sp>
        <p:nvSpPr>
          <p:cNvPr id="103512" name="Oval 88"/>
          <p:cNvSpPr>
            <a:spLocks noChangeArrowheads="1"/>
          </p:cNvSpPr>
          <p:nvPr/>
        </p:nvSpPr>
        <p:spPr bwMode="auto">
          <a:xfrm>
            <a:off x="5348289" y="4019550"/>
            <a:ext cx="270272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25</a:t>
            </a:r>
          </a:p>
        </p:txBody>
      </p:sp>
      <p:sp>
        <p:nvSpPr>
          <p:cNvPr id="103513" name="Oval 89"/>
          <p:cNvSpPr>
            <a:spLocks noChangeArrowheads="1"/>
          </p:cNvSpPr>
          <p:nvPr/>
        </p:nvSpPr>
        <p:spPr bwMode="auto">
          <a:xfrm>
            <a:off x="6260308" y="4019551"/>
            <a:ext cx="269081" cy="26074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36</a:t>
            </a:r>
          </a:p>
        </p:txBody>
      </p:sp>
      <p:sp>
        <p:nvSpPr>
          <p:cNvPr id="103515" name="Oval 91"/>
          <p:cNvSpPr>
            <a:spLocks noChangeArrowheads="1"/>
          </p:cNvSpPr>
          <p:nvPr/>
        </p:nvSpPr>
        <p:spPr bwMode="auto">
          <a:xfrm>
            <a:off x="6569870" y="4411267"/>
            <a:ext cx="270272" cy="26312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43</a:t>
            </a:r>
          </a:p>
        </p:txBody>
      </p:sp>
      <p:cxnSp>
        <p:nvCxnSpPr>
          <p:cNvPr id="103516" name="AutoShape 92"/>
          <p:cNvCxnSpPr>
            <a:cxnSpLocks noChangeShapeType="1"/>
            <a:stCxn id="103511" idx="3"/>
            <a:endCxn id="103512" idx="7"/>
          </p:cNvCxnSpPr>
          <p:nvPr/>
        </p:nvCxnSpPr>
        <p:spPr bwMode="auto">
          <a:xfrm flipH="1">
            <a:off x="5578079" y="3929063"/>
            <a:ext cx="265509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17" name="AutoShape 93"/>
          <p:cNvCxnSpPr>
            <a:cxnSpLocks noChangeShapeType="1"/>
            <a:stCxn id="103511" idx="5"/>
            <a:endCxn id="103513" idx="1"/>
          </p:cNvCxnSpPr>
          <p:nvPr/>
        </p:nvCxnSpPr>
        <p:spPr bwMode="auto">
          <a:xfrm>
            <a:off x="6035280" y="3929063"/>
            <a:ext cx="264319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18" name="AutoShape 94"/>
          <p:cNvCxnSpPr>
            <a:cxnSpLocks noChangeShapeType="1"/>
          </p:cNvCxnSpPr>
          <p:nvPr/>
        </p:nvCxnSpPr>
        <p:spPr bwMode="auto">
          <a:xfrm flipH="1">
            <a:off x="6185712" y="4242121"/>
            <a:ext cx="101204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19" name="AutoShape 95"/>
          <p:cNvCxnSpPr>
            <a:cxnSpLocks noChangeShapeType="1"/>
            <a:stCxn id="103513" idx="5"/>
            <a:endCxn id="103515" idx="1"/>
          </p:cNvCxnSpPr>
          <p:nvPr/>
        </p:nvCxnSpPr>
        <p:spPr bwMode="auto">
          <a:xfrm>
            <a:off x="6490098" y="4248150"/>
            <a:ext cx="120253" cy="1964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23" name="AutoShape 99"/>
          <p:cNvCxnSpPr>
            <a:cxnSpLocks noChangeShapeType="1"/>
            <a:stCxn id="103514" idx="5"/>
            <a:endCxn id="103522" idx="1"/>
          </p:cNvCxnSpPr>
          <p:nvPr/>
        </p:nvCxnSpPr>
        <p:spPr bwMode="auto">
          <a:xfrm>
            <a:off x="6198395" y="4636295"/>
            <a:ext cx="141685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04160A-BE84-409C-8456-64FBCE18E44D}"/>
              </a:ext>
            </a:extLst>
          </p:cNvPr>
          <p:cNvGrpSpPr/>
          <p:nvPr/>
        </p:nvGrpSpPr>
        <p:grpSpPr>
          <a:xfrm>
            <a:off x="5969795" y="4758928"/>
            <a:ext cx="600075" cy="614363"/>
            <a:chOff x="5969795" y="4758928"/>
            <a:chExt cx="600075" cy="614363"/>
          </a:xfrm>
        </p:grpSpPr>
        <p:sp>
          <p:nvSpPr>
            <p:cNvPr id="103522" name="Oval 98"/>
            <p:cNvSpPr>
              <a:spLocks noChangeArrowheads="1"/>
            </p:cNvSpPr>
            <p:nvPr/>
          </p:nvSpPr>
          <p:spPr bwMode="auto">
            <a:xfrm>
              <a:off x="6301980" y="4758928"/>
              <a:ext cx="267890" cy="261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sp>
          <p:nvSpPr>
            <p:cNvPr id="103524" name="Oval 100"/>
            <p:cNvSpPr>
              <a:spLocks noChangeArrowheads="1"/>
            </p:cNvSpPr>
            <p:nvPr/>
          </p:nvSpPr>
          <p:spPr bwMode="auto">
            <a:xfrm>
              <a:off x="5969795" y="5111353"/>
              <a:ext cx="269081" cy="261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103525" name="AutoShape 101"/>
            <p:cNvCxnSpPr>
              <a:cxnSpLocks noChangeShapeType="1"/>
              <a:stCxn id="103522" idx="3"/>
              <a:endCxn id="103524" idx="7"/>
            </p:cNvCxnSpPr>
            <p:nvPr/>
          </p:nvCxnSpPr>
          <p:spPr bwMode="auto">
            <a:xfrm flipH="1">
              <a:off x="6199586" y="4988720"/>
              <a:ext cx="140494" cy="1547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3526" name="Rectangle 102"/>
          <p:cNvSpPr>
            <a:spLocks noChangeArrowheads="1"/>
          </p:cNvSpPr>
          <p:nvPr/>
        </p:nvSpPr>
        <p:spPr bwMode="auto">
          <a:xfrm>
            <a:off x="5750326" y="3375423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rgbClr val="FFFF00"/>
                </a:solidFill>
              </a:rPr>
              <a:t>28</a:t>
            </a:r>
          </a:p>
        </p:txBody>
      </p:sp>
      <p:sp>
        <p:nvSpPr>
          <p:cNvPr id="103528" name="Oval 104"/>
          <p:cNvSpPr>
            <a:spLocks noChangeArrowheads="1"/>
          </p:cNvSpPr>
          <p:nvPr/>
        </p:nvSpPr>
        <p:spPr bwMode="auto">
          <a:xfrm>
            <a:off x="5968424" y="4398687"/>
            <a:ext cx="267890" cy="2619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 dirty="0"/>
              <a:t>33</a:t>
            </a:r>
          </a:p>
        </p:txBody>
      </p:sp>
      <p:sp>
        <p:nvSpPr>
          <p:cNvPr id="32822" name="Text Box 105"/>
          <p:cNvSpPr txBox="1">
            <a:spLocks noChangeArrowheads="1"/>
          </p:cNvSpPr>
          <p:nvPr/>
        </p:nvSpPr>
        <p:spPr bwMode="auto">
          <a:xfrm>
            <a:off x="1763317" y="1808561"/>
            <a:ext cx="1458515" cy="590931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/>
              <a:t>二叉搜索树上删除元素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20D2CF3-8B3B-426C-A45A-D31CB21D77A3}"/>
              </a:ext>
            </a:extLst>
          </p:cNvPr>
          <p:cNvCxnSpPr>
            <a:cxnSpLocks/>
          </p:cNvCxnSpPr>
          <p:nvPr/>
        </p:nvCxnSpPr>
        <p:spPr>
          <a:xfrm flipH="1">
            <a:off x="6127352" y="4245784"/>
            <a:ext cx="172362" cy="2607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4.07407E-6 C 0.00443 0.01666 0.0095 0.03356 -0.00195 0.05023 C -0.01341 0.06689 -0.06276 0.08101 -0.0694 0.10069 C -0.07591 0.12013 -0.03841 0.14328 -0.04076 0.16782 C -0.04323 0.19213 -0.07474 0.22986 -0.0836 0.24629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0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3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0052 0.01875 0.00118 0.0375 -0.00273 0.0493 C -0.00677 0.06111 -0.00989 0.06018 -0.02304 0.07037 C -0.03619 0.08032 -0.06914 0.10208 -0.08138 0.11042 " pathEditMode="relative" rAng="0" ptsTypes="AAAA">
                                      <p:cBhvr>
                                        <p:cTn id="86" dur="2000" fill="hold"/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1000"/>
                                        <p:tgtEl>
                                          <p:spTgt spid="103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1000"/>
                                        <p:tgtEl>
                                          <p:spTgt spid="103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1000"/>
                                        <p:tgtEl>
                                          <p:spTgt spid="103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1000"/>
                                        <p:tgtEl>
                                          <p:spTgt spid="103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C -0.00442 -0.01273 -0.02057 -0.06088 -0.02591 -0.0766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3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00052 0.0428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035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00278 L 0.0033 -0.00255 C 0.00243 -0.0044 0.00156 -0.00579 0.00087 -0.00718 C -0.00139 -0.01088 0.00052 -0.00648 -0.00156 -0.01088 C -0.00208 -0.01181 -0.00243 -0.01273 -0.00278 -0.01366 C -0.00312 -0.01436 -0.00364 -0.01505 -0.00399 -0.01574 C -0.00521 -0.01852 -0.00503 -0.01875 -0.00608 -0.02153 C -0.00694 -0.02454 -0.00677 -0.02315 -0.00798 -0.02639 C -0.00868 -0.02778 -0.0092 -0.0294 -0.00972 -0.03079 L -0.01042 -0.03287 C -0.01059 -0.03357 -0.01076 -0.03426 -0.01094 -0.03496 C -0.01146 -0.03797 -0.01146 -0.03635 -0.01215 -0.04098 C -0.0125 -0.04491 -0.01233 -0.04306 -0.01285 -0.0463 C -0.01302 -0.05811 -0.01285 -0.06991 -0.01319 -0.08148 C -0.01337 -0.08218 -0.01389 -0.08264 -0.01406 -0.08311 C -0.01528 -0.08635 -0.01337 -0.08334 -0.01562 -0.08635 C -0.01701 -0.08959 -0.01614 -0.08797 -0.01805 -0.09167 L -0.01892 -0.09329 C -0.0191 -0.09375 -0.02014 -0.09769 -0.02014 -0.09861 C -0.02014 -0.10093 -0.02014 -0.10324 -0.02014 -0.10556 L -0.02083 -0.10348 " pathEditMode="relative" rAng="0" ptsTypes="AAAAAAAAAAAAAAAAAAAAA">
                                      <p:cBhvr>
                                        <p:cTn id="124" dur="2000" fill="hold"/>
                                        <p:tgtEl>
                                          <p:spTgt spid="1035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1.66667E-6 0.00023 C -0.00173 -0.00093 -0.00312 -0.00185 -0.00451 -0.00278 C -0.00989 -0.00625 -0.00538 -0.00347 -0.00903 -0.00648 C -0.00955 -0.00694 -0.01007 -0.00718 -0.01059 -0.00764 C -0.01128 -0.0081 -0.01163 -0.0088 -0.01215 -0.00926 C -0.01215 -0.00903 -0.01649 -0.01181 -0.01719 -0.0125 C -0.01788 -0.01273 -0.0184 -0.01296 -0.01892 -0.01343 C -0.01962 -0.01435 -0.02031 -0.01505 -0.02101 -0.01574 C -0.02899 -0.02245 -0.01892 -0.01343 -0.025 -0.01829 C -0.02812 -0.02107 -0.02517 -0.01875 -0.0276 -0.02153 C -0.02882 -0.02269 -0.03003 -0.02361 -0.0309 -0.02477 C -0.0316 -0.02569 -0.03316 -0.02755 -0.03385 -0.02847 C -0.03403 -0.02917 -0.03455 -0.03009 -0.03472 -0.03079 C -0.03541 -0.03171 -0.03663 -0.03264 -0.03715 -0.0338 C -0.03785 -0.03611 -0.03715 -0.03519 -0.03923 -0.03704 C -0.03941 -0.03773 -0.03941 -0.03819 -0.03976 -0.03866 C -0.04028 -0.03935 -0.04097 -0.03982 -0.04132 -0.04028 C -0.04201 -0.0412 -0.04184 -0.04167 -0.04184 -0.04236 L -0.04045 -0.04144 " pathEditMode="relative" rAng="0" ptsTypes="AAAAAAAAAAAAAAAAAAAA">
                                      <p:cBhvr>
                                        <p:cTn id="1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14" grpId="0" animBg="1"/>
      <p:bldP spid="103508" grpId="0"/>
      <p:bldP spid="103447" grpId="0" animBg="1"/>
      <p:bldP spid="103488" grpId="0"/>
      <p:bldP spid="103488" grpId="1"/>
      <p:bldP spid="103488" grpId="2"/>
      <p:bldP spid="103489" grpId="0"/>
      <p:bldP spid="103490" grpId="0" animBg="1"/>
      <p:bldP spid="103491" grpId="0" animBg="1"/>
      <p:bldP spid="103491" grpId="1" animBg="1"/>
      <p:bldP spid="103492" grpId="0" animBg="1"/>
      <p:bldP spid="103493" grpId="0" animBg="1"/>
      <p:bldP spid="103494" grpId="0" animBg="1"/>
      <p:bldP spid="103499" grpId="0" animBg="1"/>
      <p:bldP spid="103499" grpId="1" animBg="1"/>
      <p:bldP spid="103503" grpId="0" animBg="1"/>
      <p:bldP spid="103505" grpId="0" animBg="1"/>
      <p:bldP spid="103507" grpId="0"/>
      <p:bldP spid="103507" grpId="1"/>
      <p:bldP spid="103507" grpId="2"/>
      <p:bldP spid="103510" grpId="0"/>
      <p:bldP spid="103526" grpId="0"/>
      <p:bldP spid="1035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8"/>
          <p:cNvSpPr txBox="1">
            <a:spLocks noChangeArrowheads="1"/>
          </p:cNvSpPr>
          <p:nvPr/>
        </p:nvSpPr>
        <p:spPr bwMode="auto">
          <a:xfrm>
            <a:off x="338446" y="1260301"/>
            <a:ext cx="8363198" cy="183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100" dirty="0"/>
              <a:t>        </a:t>
            </a:r>
            <a:r>
              <a:rPr lang="zh-CN" altLang="en-US" sz="2100" dirty="0"/>
              <a:t>如果不存在指定删除的元素，应返回</a:t>
            </a:r>
            <a:r>
              <a:rPr lang="en-US" altLang="zh-CN" sz="2100" dirty="0" err="1"/>
              <a:t>NotPresent</a:t>
            </a:r>
            <a:r>
              <a:rPr lang="zh-CN" altLang="en-US" sz="2100" dirty="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100" dirty="0"/>
              <a:t>        删除结点</a:t>
            </a:r>
            <a:r>
              <a:rPr lang="en-US" altLang="zh-CN" sz="2100" dirty="0"/>
              <a:t>p</a:t>
            </a:r>
            <a:r>
              <a:rPr lang="zh-CN" altLang="en-US" sz="2100" dirty="0"/>
              <a:t>的操作由下列几步组成：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100" dirty="0"/>
              <a:t>(1)</a:t>
            </a:r>
            <a:r>
              <a:rPr lang="zh-CN" altLang="en-US" sz="2100" dirty="0"/>
              <a:t>若结点</a:t>
            </a:r>
            <a:r>
              <a:rPr lang="en-US" altLang="zh-CN" sz="2100" dirty="0"/>
              <a:t>p</a:t>
            </a:r>
            <a:r>
              <a:rPr lang="zh-CN" altLang="en-US" sz="2100" dirty="0">
                <a:solidFill>
                  <a:srgbClr val="FF0000"/>
                </a:solidFill>
              </a:rPr>
              <a:t>只有一棵非空子树</a:t>
            </a:r>
            <a:r>
              <a:rPr lang="zh-CN" altLang="en-US" sz="2100" dirty="0"/>
              <a:t>或</a:t>
            </a:r>
            <a:r>
              <a:rPr lang="en-US" altLang="zh-CN" sz="2100" dirty="0"/>
              <a:t>p</a:t>
            </a:r>
            <a:r>
              <a:rPr lang="zh-CN" altLang="en-US" sz="2100" dirty="0"/>
              <a:t>是</a:t>
            </a:r>
            <a:r>
              <a:rPr lang="zh-CN" altLang="en-US" sz="2100" dirty="0">
                <a:solidFill>
                  <a:srgbClr val="FF0000"/>
                </a:solidFill>
              </a:rPr>
              <a:t>叶子</a:t>
            </a:r>
            <a:r>
              <a:rPr lang="zh-CN" altLang="en-US" sz="2100" dirty="0"/>
              <a:t>，以结点</a:t>
            </a:r>
            <a:r>
              <a:rPr lang="en-US" altLang="zh-CN" sz="2100" dirty="0"/>
              <a:t>p</a:t>
            </a:r>
            <a:r>
              <a:rPr lang="zh-CN" altLang="en-US" sz="2100" dirty="0"/>
              <a:t>的唯一孩子（设为结点</a:t>
            </a:r>
            <a:r>
              <a:rPr lang="en-US" altLang="zh-CN" sz="2100" dirty="0"/>
              <a:t>c</a:t>
            </a:r>
            <a:r>
              <a:rPr lang="zh-CN" altLang="en-US" sz="2100" dirty="0"/>
              <a:t>）或空子树（</a:t>
            </a:r>
            <a:r>
              <a:rPr lang="en-US" altLang="zh-CN" sz="2100" dirty="0"/>
              <a:t>c=NULL</a:t>
            </a:r>
            <a:r>
              <a:rPr lang="zh-CN" altLang="en-US" sz="2100" dirty="0"/>
              <a:t>）取代</a:t>
            </a:r>
            <a:r>
              <a:rPr lang="en-US" altLang="zh-CN" sz="2100" dirty="0"/>
              <a:t>p</a:t>
            </a:r>
            <a:r>
              <a:rPr lang="zh-CN" altLang="en-US" sz="2100" dirty="0"/>
              <a:t>的位置。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127382" y="2901908"/>
            <a:ext cx="2740464" cy="3014121"/>
            <a:chOff x="169842" y="2726211"/>
            <a:chExt cx="3653952" cy="4018827"/>
          </a:xfrm>
        </p:grpSpPr>
        <p:sp>
          <p:nvSpPr>
            <p:cNvPr id="3" name="Oval 66"/>
            <p:cNvSpPr>
              <a:spLocks noChangeArrowheads="1"/>
            </p:cNvSpPr>
            <p:nvPr/>
          </p:nvSpPr>
          <p:spPr bwMode="auto">
            <a:xfrm>
              <a:off x="451262" y="3373495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28</a:t>
              </a:r>
            </a:p>
          </p:txBody>
        </p:sp>
        <p:sp>
          <p:nvSpPr>
            <p:cNvPr id="5" name="Oval 68"/>
            <p:cNvSpPr>
              <a:spLocks noChangeArrowheads="1"/>
            </p:cNvSpPr>
            <p:nvPr/>
          </p:nvSpPr>
          <p:spPr bwMode="auto">
            <a:xfrm>
              <a:off x="1059274" y="3800533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36</a:t>
              </a:r>
            </a:p>
          </p:txBody>
        </p:sp>
        <p:sp>
          <p:nvSpPr>
            <p:cNvPr id="6" name="Oval 69"/>
            <p:cNvSpPr>
              <a:spLocks noChangeArrowheads="1"/>
            </p:cNvSpPr>
            <p:nvPr/>
          </p:nvSpPr>
          <p:spPr bwMode="auto">
            <a:xfrm>
              <a:off x="671923" y="4316470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7" name="Oval 70"/>
            <p:cNvSpPr>
              <a:spLocks noChangeArrowheads="1"/>
            </p:cNvSpPr>
            <p:nvPr/>
          </p:nvSpPr>
          <p:spPr bwMode="auto">
            <a:xfrm>
              <a:off x="1472024" y="4322821"/>
              <a:ext cx="360363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43</a:t>
              </a:r>
            </a:p>
          </p:txBody>
        </p:sp>
        <p:cxnSp>
          <p:nvCxnSpPr>
            <p:cNvPr id="9" name="AutoShape 72"/>
            <p:cNvCxnSpPr>
              <a:cxnSpLocks noChangeShapeType="1"/>
              <a:stCxn id="3" idx="5"/>
              <a:endCxn id="5" idx="1"/>
            </p:cNvCxnSpPr>
            <p:nvPr/>
          </p:nvCxnSpPr>
          <p:spPr bwMode="auto">
            <a:xfrm>
              <a:off x="759237" y="3679882"/>
              <a:ext cx="352425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73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976723" y="4105332"/>
              <a:ext cx="134938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74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365662" y="4105332"/>
              <a:ext cx="160337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79"/>
            <p:cNvSpPr>
              <a:spLocks noChangeArrowheads="1"/>
            </p:cNvSpPr>
            <p:nvPr/>
          </p:nvSpPr>
          <p:spPr bwMode="auto">
            <a:xfrm>
              <a:off x="1114837" y="4786370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cxnSp>
          <p:nvCxnSpPr>
            <p:cNvPr id="15" name="AutoShape 80"/>
            <p:cNvCxnSpPr>
              <a:cxnSpLocks noChangeShapeType="1"/>
              <a:stCxn id="6" idx="5"/>
              <a:endCxn id="14" idx="1"/>
            </p:cNvCxnSpPr>
            <p:nvPr/>
          </p:nvCxnSpPr>
          <p:spPr bwMode="auto">
            <a:xfrm>
              <a:off x="976724" y="4622858"/>
              <a:ext cx="188913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81"/>
            <p:cNvSpPr>
              <a:spLocks noChangeArrowheads="1"/>
            </p:cNvSpPr>
            <p:nvPr/>
          </p:nvSpPr>
          <p:spPr bwMode="auto">
            <a:xfrm>
              <a:off x="671924" y="5256270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17" name="AutoShape 82"/>
            <p:cNvCxnSpPr>
              <a:cxnSpLocks noChangeShapeType="1"/>
              <a:stCxn id="14" idx="3"/>
              <a:endCxn id="16" idx="7"/>
            </p:cNvCxnSpPr>
            <p:nvPr/>
          </p:nvCxnSpPr>
          <p:spPr bwMode="auto">
            <a:xfrm flipH="1">
              <a:off x="978312" y="5092758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文本框 1"/>
            <p:cNvSpPr txBox="1"/>
            <p:nvPr/>
          </p:nvSpPr>
          <p:spPr>
            <a:xfrm>
              <a:off x="1029111" y="2726211"/>
              <a:ext cx="4331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742568" y="3148484"/>
              <a:ext cx="286543" cy="17462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右箭头 19"/>
            <p:cNvSpPr/>
            <p:nvPr/>
          </p:nvSpPr>
          <p:spPr>
            <a:xfrm>
              <a:off x="1665794" y="3838632"/>
              <a:ext cx="480950" cy="392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Oval 68"/>
            <p:cNvSpPr>
              <a:spLocks noChangeArrowheads="1"/>
            </p:cNvSpPr>
            <p:nvPr/>
          </p:nvSpPr>
          <p:spPr bwMode="auto">
            <a:xfrm>
              <a:off x="2698041" y="3444391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36</a:t>
              </a:r>
            </a:p>
          </p:txBody>
        </p:sp>
        <p:sp>
          <p:nvSpPr>
            <p:cNvPr id="24" name="Oval 69"/>
            <p:cNvSpPr>
              <a:spLocks noChangeArrowheads="1"/>
            </p:cNvSpPr>
            <p:nvPr/>
          </p:nvSpPr>
          <p:spPr bwMode="auto">
            <a:xfrm>
              <a:off x="2310690" y="3960328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25" name="Oval 70"/>
            <p:cNvSpPr>
              <a:spLocks noChangeArrowheads="1"/>
            </p:cNvSpPr>
            <p:nvPr/>
          </p:nvSpPr>
          <p:spPr bwMode="auto">
            <a:xfrm>
              <a:off x="3110791" y="3966679"/>
              <a:ext cx="360363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43</a:t>
              </a:r>
            </a:p>
          </p:txBody>
        </p:sp>
        <p:cxnSp>
          <p:nvCxnSpPr>
            <p:cNvPr id="27" name="AutoShape 73"/>
            <p:cNvCxnSpPr>
              <a:cxnSpLocks noChangeShapeType="1"/>
              <a:stCxn id="23" idx="3"/>
              <a:endCxn id="24" idx="7"/>
            </p:cNvCxnSpPr>
            <p:nvPr/>
          </p:nvCxnSpPr>
          <p:spPr bwMode="auto">
            <a:xfrm flipH="1">
              <a:off x="2615490" y="3749190"/>
              <a:ext cx="134938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74"/>
            <p:cNvCxnSpPr>
              <a:cxnSpLocks noChangeShapeType="1"/>
              <a:stCxn id="23" idx="5"/>
              <a:endCxn id="25" idx="1"/>
            </p:cNvCxnSpPr>
            <p:nvPr/>
          </p:nvCxnSpPr>
          <p:spPr bwMode="auto">
            <a:xfrm>
              <a:off x="3004429" y="3749190"/>
              <a:ext cx="160337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79"/>
            <p:cNvSpPr>
              <a:spLocks noChangeArrowheads="1"/>
            </p:cNvSpPr>
            <p:nvPr/>
          </p:nvSpPr>
          <p:spPr bwMode="auto">
            <a:xfrm>
              <a:off x="2753604" y="4430228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cxnSp>
          <p:nvCxnSpPr>
            <p:cNvPr id="30" name="AutoShape 80"/>
            <p:cNvCxnSpPr>
              <a:cxnSpLocks noChangeShapeType="1"/>
              <a:stCxn id="24" idx="5"/>
              <a:endCxn id="29" idx="1"/>
            </p:cNvCxnSpPr>
            <p:nvPr/>
          </p:nvCxnSpPr>
          <p:spPr bwMode="auto">
            <a:xfrm>
              <a:off x="2615491" y="4266716"/>
              <a:ext cx="188913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81"/>
            <p:cNvSpPr>
              <a:spLocks noChangeArrowheads="1"/>
            </p:cNvSpPr>
            <p:nvPr/>
          </p:nvSpPr>
          <p:spPr bwMode="auto">
            <a:xfrm>
              <a:off x="2310691" y="490012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32" name="AutoShape 82"/>
            <p:cNvCxnSpPr>
              <a:cxnSpLocks noChangeShapeType="1"/>
              <a:stCxn id="29" idx="3"/>
              <a:endCxn id="31" idx="7"/>
            </p:cNvCxnSpPr>
            <p:nvPr/>
          </p:nvCxnSpPr>
          <p:spPr bwMode="auto">
            <a:xfrm flipH="1">
              <a:off x="2617079" y="4736616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文本框 48"/>
            <p:cNvSpPr txBox="1"/>
            <p:nvPr/>
          </p:nvSpPr>
          <p:spPr>
            <a:xfrm>
              <a:off x="169842" y="5760153"/>
              <a:ext cx="3653952" cy="984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原来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是根，现在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的唯一孩子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变成根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102779" y="3257474"/>
            <a:ext cx="3084028" cy="2723908"/>
            <a:chOff x="4137038" y="3200298"/>
            <a:chExt cx="4112037" cy="3631878"/>
          </a:xfrm>
        </p:grpSpPr>
        <p:sp>
          <p:nvSpPr>
            <p:cNvPr id="34" name="Oval 66"/>
            <p:cNvSpPr>
              <a:spLocks noChangeArrowheads="1"/>
            </p:cNvSpPr>
            <p:nvPr/>
          </p:nvSpPr>
          <p:spPr bwMode="auto">
            <a:xfrm>
              <a:off x="4376494" y="320029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28</a:t>
              </a:r>
            </a:p>
          </p:txBody>
        </p:sp>
        <p:sp>
          <p:nvSpPr>
            <p:cNvPr id="35" name="Oval 68"/>
            <p:cNvSpPr>
              <a:spLocks noChangeArrowheads="1"/>
            </p:cNvSpPr>
            <p:nvPr/>
          </p:nvSpPr>
          <p:spPr bwMode="auto">
            <a:xfrm>
              <a:off x="4984506" y="3627336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36</a:t>
              </a:r>
            </a:p>
          </p:txBody>
        </p:sp>
        <p:sp>
          <p:nvSpPr>
            <p:cNvPr id="36" name="Oval 69"/>
            <p:cNvSpPr>
              <a:spLocks noChangeArrowheads="1"/>
            </p:cNvSpPr>
            <p:nvPr/>
          </p:nvSpPr>
          <p:spPr bwMode="auto">
            <a:xfrm>
              <a:off x="4597155" y="4143273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37" name="Oval 70"/>
            <p:cNvSpPr>
              <a:spLocks noChangeArrowheads="1"/>
            </p:cNvSpPr>
            <p:nvPr/>
          </p:nvSpPr>
          <p:spPr bwMode="auto">
            <a:xfrm>
              <a:off x="5397256" y="4149624"/>
              <a:ext cx="360363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43</a:t>
              </a:r>
            </a:p>
          </p:txBody>
        </p:sp>
        <p:cxnSp>
          <p:nvCxnSpPr>
            <p:cNvPr id="38" name="AutoShape 72"/>
            <p:cNvCxnSpPr>
              <a:cxnSpLocks noChangeShapeType="1"/>
              <a:stCxn id="34" idx="5"/>
              <a:endCxn id="35" idx="1"/>
            </p:cNvCxnSpPr>
            <p:nvPr/>
          </p:nvCxnSpPr>
          <p:spPr bwMode="auto">
            <a:xfrm>
              <a:off x="4684469" y="3506685"/>
              <a:ext cx="352425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73"/>
            <p:cNvCxnSpPr>
              <a:cxnSpLocks noChangeShapeType="1"/>
              <a:stCxn id="35" idx="3"/>
              <a:endCxn id="36" idx="7"/>
            </p:cNvCxnSpPr>
            <p:nvPr/>
          </p:nvCxnSpPr>
          <p:spPr bwMode="auto">
            <a:xfrm flipH="1">
              <a:off x="4901955" y="3932135"/>
              <a:ext cx="134938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74"/>
            <p:cNvCxnSpPr>
              <a:cxnSpLocks noChangeShapeType="1"/>
              <a:stCxn id="35" idx="5"/>
              <a:endCxn id="37" idx="1"/>
            </p:cNvCxnSpPr>
            <p:nvPr/>
          </p:nvCxnSpPr>
          <p:spPr bwMode="auto">
            <a:xfrm>
              <a:off x="5290894" y="3932135"/>
              <a:ext cx="160337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Oval 79"/>
            <p:cNvSpPr>
              <a:spLocks noChangeArrowheads="1"/>
            </p:cNvSpPr>
            <p:nvPr/>
          </p:nvSpPr>
          <p:spPr bwMode="auto">
            <a:xfrm>
              <a:off x="5040069" y="4613173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cxnSp>
          <p:nvCxnSpPr>
            <p:cNvPr id="42" name="AutoShape 80"/>
            <p:cNvCxnSpPr>
              <a:cxnSpLocks noChangeShapeType="1"/>
              <a:stCxn id="36" idx="5"/>
              <a:endCxn id="41" idx="1"/>
            </p:cNvCxnSpPr>
            <p:nvPr/>
          </p:nvCxnSpPr>
          <p:spPr bwMode="auto">
            <a:xfrm>
              <a:off x="4901956" y="4449661"/>
              <a:ext cx="188913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81"/>
            <p:cNvSpPr>
              <a:spLocks noChangeArrowheads="1"/>
            </p:cNvSpPr>
            <p:nvPr/>
          </p:nvSpPr>
          <p:spPr bwMode="auto">
            <a:xfrm>
              <a:off x="4597156" y="5083073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44" name="AutoShape 82"/>
            <p:cNvCxnSpPr>
              <a:cxnSpLocks noChangeShapeType="1"/>
              <a:stCxn id="41" idx="3"/>
              <a:endCxn id="43" idx="7"/>
            </p:cNvCxnSpPr>
            <p:nvPr/>
          </p:nvCxnSpPr>
          <p:spPr bwMode="auto">
            <a:xfrm flipH="1">
              <a:off x="4903544" y="4919561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文本框 44"/>
            <p:cNvSpPr txBox="1"/>
            <p:nvPr/>
          </p:nvSpPr>
          <p:spPr>
            <a:xfrm>
              <a:off x="4137038" y="3687959"/>
              <a:ext cx="4331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endCxn id="36" idx="2"/>
            </p:cNvCxnSpPr>
            <p:nvPr/>
          </p:nvCxnSpPr>
          <p:spPr>
            <a:xfrm>
              <a:off x="4443425" y="4052388"/>
              <a:ext cx="153730" cy="26551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右箭头 62"/>
            <p:cNvSpPr/>
            <p:nvPr/>
          </p:nvSpPr>
          <p:spPr>
            <a:xfrm>
              <a:off x="5673834" y="3631161"/>
              <a:ext cx="480950" cy="392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Oval 66"/>
            <p:cNvSpPr>
              <a:spLocks noChangeArrowheads="1"/>
            </p:cNvSpPr>
            <p:nvPr/>
          </p:nvSpPr>
          <p:spPr bwMode="auto">
            <a:xfrm>
              <a:off x="6345457" y="322962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28</a:t>
              </a:r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6953469" y="3656666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36</a:t>
              </a:r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7366219" y="4178954"/>
              <a:ext cx="360363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43</a:t>
              </a:r>
            </a:p>
          </p:txBody>
        </p:sp>
        <p:cxnSp>
          <p:nvCxnSpPr>
            <p:cNvPr id="68" name="AutoShape 72"/>
            <p:cNvCxnSpPr>
              <a:cxnSpLocks noChangeShapeType="1"/>
              <a:stCxn id="64" idx="5"/>
              <a:endCxn id="65" idx="1"/>
            </p:cNvCxnSpPr>
            <p:nvPr/>
          </p:nvCxnSpPr>
          <p:spPr bwMode="auto">
            <a:xfrm>
              <a:off x="6653432" y="3536015"/>
              <a:ext cx="352425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3"/>
            <p:cNvCxnSpPr>
              <a:cxnSpLocks noChangeShapeType="1"/>
              <a:stCxn id="65" idx="3"/>
            </p:cNvCxnSpPr>
            <p:nvPr/>
          </p:nvCxnSpPr>
          <p:spPr bwMode="auto">
            <a:xfrm flipH="1">
              <a:off x="6870918" y="3961465"/>
              <a:ext cx="134938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74"/>
            <p:cNvCxnSpPr>
              <a:cxnSpLocks noChangeShapeType="1"/>
              <a:stCxn id="65" idx="5"/>
              <a:endCxn id="67" idx="1"/>
            </p:cNvCxnSpPr>
            <p:nvPr/>
          </p:nvCxnSpPr>
          <p:spPr bwMode="auto">
            <a:xfrm>
              <a:off x="7259857" y="3961465"/>
              <a:ext cx="160337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Oval 79"/>
            <p:cNvSpPr>
              <a:spLocks noChangeArrowheads="1"/>
            </p:cNvSpPr>
            <p:nvPr/>
          </p:nvSpPr>
          <p:spPr bwMode="auto">
            <a:xfrm>
              <a:off x="6580406" y="4178954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sp>
          <p:nvSpPr>
            <p:cNvPr id="73" name="Oval 81"/>
            <p:cNvSpPr>
              <a:spLocks noChangeArrowheads="1"/>
            </p:cNvSpPr>
            <p:nvPr/>
          </p:nvSpPr>
          <p:spPr bwMode="auto">
            <a:xfrm>
              <a:off x="6137493" y="4648854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74" name="AutoShape 82"/>
            <p:cNvCxnSpPr>
              <a:cxnSpLocks noChangeShapeType="1"/>
              <a:stCxn id="71" idx="3"/>
              <a:endCxn id="73" idx="7"/>
            </p:cNvCxnSpPr>
            <p:nvPr/>
          </p:nvCxnSpPr>
          <p:spPr bwMode="auto">
            <a:xfrm flipH="1">
              <a:off x="6443881" y="4485342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文本框 77"/>
            <p:cNvSpPr txBox="1"/>
            <p:nvPr/>
          </p:nvSpPr>
          <p:spPr>
            <a:xfrm>
              <a:off x="4944697" y="5416404"/>
              <a:ext cx="3304378" cy="141577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原来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的左孩子，现在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的唯一孩子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变成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的左孩子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525775" y="3117189"/>
            <a:ext cx="2480969" cy="2313758"/>
            <a:chOff x="8701033" y="3013251"/>
            <a:chExt cx="3307958" cy="3085011"/>
          </a:xfrm>
        </p:grpSpPr>
        <p:sp>
          <p:nvSpPr>
            <p:cNvPr id="80" name="Oval 66"/>
            <p:cNvSpPr>
              <a:spLocks noChangeArrowheads="1"/>
            </p:cNvSpPr>
            <p:nvPr/>
          </p:nvSpPr>
          <p:spPr bwMode="auto">
            <a:xfrm>
              <a:off x="8857013" y="3015834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28</a:t>
              </a:r>
            </a:p>
          </p:txBody>
        </p:sp>
        <p:sp>
          <p:nvSpPr>
            <p:cNvPr id="81" name="Oval 68"/>
            <p:cNvSpPr>
              <a:spLocks noChangeArrowheads="1"/>
            </p:cNvSpPr>
            <p:nvPr/>
          </p:nvSpPr>
          <p:spPr bwMode="auto">
            <a:xfrm>
              <a:off x="9465025" y="3442872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36</a:t>
              </a:r>
            </a:p>
          </p:txBody>
        </p:sp>
        <p:sp>
          <p:nvSpPr>
            <p:cNvPr id="82" name="Oval 69"/>
            <p:cNvSpPr>
              <a:spLocks noChangeArrowheads="1"/>
            </p:cNvSpPr>
            <p:nvPr/>
          </p:nvSpPr>
          <p:spPr bwMode="auto">
            <a:xfrm>
              <a:off x="9077674" y="3958809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83" name="Oval 70"/>
            <p:cNvSpPr>
              <a:spLocks noChangeArrowheads="1"/>
            </p:cNvSpPr>
            <p:nvPr/>
          </p:nvSpPr>
          <p:spPr bwMode="auto">
            <a:xfrm>
              <a:off x="9877775" y="3965160"/>
              <a:ext cx="360363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43</a:t>
              </a:r>
            </a:p>
          </p:txBody>
        </p:sp>
        <p:cxnSp>
          <p:nvCxnSpPr>
            <p:cNvPr id="84" name="AutoShape 72"/>
            <p:cNvCxnSpPr>
              <a:cxnSpLocks noChangeShapeType="1"/>
              <a:stCxn id="80" idx="5"/>
              <a:endCxn id="81" idx="1"/>
            </p:cNvCxnSpPr>
            <p:nvPr/>
          </p:nvCxnSpPr>
          <p:spPr bwMode="auto">
            <a:xfrm>
              <a:off x="9164988" y="3322221"/>
              <a:ext cx="352425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73"/>
            <p:cNvCxnSpPr>
              <a:cxnSpLocks noChangeShapeType="1"/>
              <a:stCxn id="81" idx="3"/>
              <a:endCxn id="82" idx="7"/>
            </p:cNvCxnSpPr>
            <p:nvPr/>
          </p:nvCxnSpPr>
          <p:spPr bwMode="auto">
            <a:xfrm flipH="1">
              <a:off x="9382474" y="3747671"/>
              <a:ext cx="134938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74"/>
            <p:cNvCxnSpPr>
              <a:cxnSpLocks noChangeShapeType="1"/>
              <a:stCxn id="81" idx="5"/>
              <a:endCxn id="83" idx="1"/>
            </p:cNvCxnSpPr>
            <p:nvPr/>
          </p:nvCxnSpPr>
          <p:spPr bwMode="auto">
            <a:xfrm>
              <a:off x="9771413" y="3747671"/>
              <a:ext cx="160337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79"/>
            <p:cNvSpPr>
              <a:spLocks noChangeArrowheads="1"/>
            </p:cNvSpPr>
            <p:nvPr/>
          </p:nvSpPr>
          <p:spPr bwMode="auto">
            <a:xfrm>
              <a:off x="9520588" y="4428709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cxnSp>
          <p:nvCxnSpPr>
            <p:cNvPr id="88" name="AutoShape 80"/>
            <p:cNvCxnSpPr>
              <a:cxnSpLocks noChangeShapeType="1"/>
              <a:stCxn id="82" idx="5"/>
              <a:endCxn id="87" idx="1"/>
            </p:cNvCxnSpPr>
            <p:nvPr/>
          </p:nvCxnSpPr>
          <p:spPr bwMode="auto">
            <a:xfrm>
              <a:off x="9382475" y="4265197"/>
              <a:ext cx="188913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81"/>
            <p:cNvSpPr>
              <a:spLocks noChangeArrowheads="1"/>
            </p:cNvSpPr>
            <p:nvPr/>
          </p:nvSpPr>
          <p:spPr bwMode="auto">
            <a:xfrm>
              <a:off x="9077675" y="4898609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90" name="AutoShape 82"/>
            <p:cNvCxnSpPr>
              <a:cxnSpLocks noChangeShapeType="1"/>
              <a:stCxn id="87" idx="3"/>
              <a:endCxn id="89" idx="7"/>
            </p:cNvCxnSpPr>
            <p:nvPr/>
          </p:nvCxnSpPr>
          <p:spPr bwMode="auto">
            <a:xfrm flipH="1">
              <a:off x="9384063" y="4735097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文本框 90"/>
            <p:cNvSpPr txBox="1"/>
            <p:nvPr/>
          </p:nvSpPr>
          <p:spPr>
            <a:xfrm>
              <a:off x="8701033" y="4418020"/>
              <a:ext cx="4331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91" idx="2"/>
              <a:endCxn id="89" idx="2"/>
            </p:cNvCxnSpPr>
            <p:nvPr/>
          </p:nvCxnSpPr>
          <p:spPr>
            <a:xfrm>
              <a:off x="8917598" y="4910463"/>
              <a:ext cx="160077" cy="16277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右箭头 94"/>
            <p:cNvSpPr/>
            <p:nvPr/>
          </p:nvSpPr>
          <p:spPr>
            <a:xfrm>
              <a:off x="10073037" y="3524217"/>
              <a:ext cx="480950" cy="392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Oval 66"/>
            <p:cNvSpPr>
              <a:spLocks noChangeArrowheads="1"/>
            </p:cNvSpPr>
            <p:nvPr/>
          </p:nvSpPr>
          <p:spPr bwMode="auto">
            <a:xfrm>
              <a:off x="10538828" y="3013251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28</a:t>
              </a:r>
            </a:p>
          </p:txBody>
        </p:sp>
        <p:sp>
          <p:nvSpPr>
            <p:cNvPr id="97" name="Oval 68"/>
            <p:cNvSpPr>
              <a:spLocks noChangeArrowheads="1"/>
            </p:cNvSpPr>
            <p:nvPr/>
          </p:nvSpPr>
          <p:spPr bwMode="auto">
            <a:xfrm>
              <a:off x="11146840" y="3440289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36</a:t>
              </a:r>
            </a:p>
          </p:txBody>
        </p:sp>
        <p:sp>
          <p:nvSpPr>
            <p:cNvPr id="98" name="Oval 69"/>
            <p:cNvSpPr>
              <a:spLocks noChangeArrowheads="1"/>
            </p:cNvSpPr>
            <p:nvPr/>
          </p:nvSpPr>
          <p:spPr bwMode="auto">
            <a:xfrm>
              <a:off x="10759489" y="3956226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99" name="Oval 70"/>
            <p:cNvSpPr>
              <a:spLocks noChangeArrowheads="1"/>
            </p:cNvSpPr>
            <p:nvPr/>
          </p:nvSpPr>
          <p:spPr bwMode="auto">
            <a:xfrm>
              <a:off x="11559590" y="3962577"/>
              <a:ext cx="360363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43</a:t>
              </a:r>
            </a:p>
          </p:txBody>
        </p:sp>
        <p:cxnSp>
          <p:nvCxnSpPr>
            <p:cNvPr id="100" name="AutoShape 72"/>
            <p:cNvCxnSpPr>
              <a:cxnSpLocks noChangeShapeType="1"/>
              <a:stCxn id="96" idx="5"/>
              <a:endCxn id="97" idx="1"/>
            </p:cNvCxnSpPr>
            <p:nvPr/>
          </p:nvCxnSpPr>
          <p:spPr bwMode="auto">
            <a:xfrm>
              <a:off x="10846803" y="3319638"/>
              <a:ext cx="352425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AutoShape 73"/>
            <p:cNvCxnSpPr>
              <a:cxnSpLocks noChangeShapeType="1"/>
              <a:stCxn id="97" idx="3"/>
              <a:endCxn id="98" idx="7"/>
            </p:cNvCxnSpPr>
            <p:nvPr/>
          </p:nvCxnSpPr>
          <p:spPr bwMode="auto">
            <a:xfrm flipH="1">
              <a:off x="11064289" y="3745088"/>
              <a:ext cx="134938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74"/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1453228" y="3745088"/>
              <a:ext cx="160337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Oval 79"/>
            <p:cNvSpPr>
              <a:spLocks noChangeArrowheads="1"/>
            </p:cNvSpPr>
            <p:nvPr/>
          </p:nvSpPr>
          <p:spPr bwMode="auto">
            <a:xfrm>
              <a:off x="11202403" y="4426126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cxnSp>
          <p:nvCxnSpPr>
            <p:cNvPr id="104" name="AutoShape 80"/>
            <p:cNvCxnSpPr>
              <a:cxnSpLocks noChangeShapeType="1"/>
              <a:stCxn id="98" idx="5"/>
              <a:endCxn id="103" idx="1"/>
            </p:cNvCxnSpPr>
            <p:nvPr/>
          </p:nvCxnSpPr>
          <p:spPr bwMode="auto">
            <a:xfrm>
              <a:off x="11064290" y="4262614"/>
              <a:ext cx="188913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文本框 108"/>
            <p:cNvSpPr txBox="1"/>
            <p:nvPr/>
          </p:nvSpPr>
          <p:spPr>
            <a:xfrm>
              <a:off x="8857013" y="5544265"/>
              <a:ext cx="3151978" cy="5539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叶子结点直接删除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5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8"/>
          <p:cNvSpPr txBox="1">
            <a:spLocks noChangeArrowheads="1"/>
          </p:cNvSpPr>
          <p:nvPr/>
        </p:nvSpPr>
        <p:spPr bwMode="auto">
          <a:xfrm>
            <a:off x="338446" y="1260301"/>
            <a:ext cx="8363198" cy="132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100" dirty="0"/>
              <a:t>若被删除的结点</a:t>
            </a:r>
            <a:r>
              <a:rPr lang="en-US" altLang="zh-CN" sz="2100" dirty="0"/>
              <a:t>p</a:t>
            </a:r>
            <a:r>
              <a:rPr lang="zh-CN" altLang="en-US" sz="2100" dirty="0"/>
              <a:t>是根结点，则删除后，结点</a:t>
            </a:r>
            <a:r>
              <a:rPr lang="en-US" altLang="zh-CN" sz="2100" dirty="0"/>
              <a:t>c</a:t>
            </a:r>
            <a:r>
              <a:rPr lang="zh-CN" altLang="en-US" sz="2100" dirty="0"/>
              <a:t>成为新的根</a:t>
            </a:r>
            <a:endParaRPr lang="en-US" altLang="zh-CN" sz="2100" dirty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100" dirty="0"/>
              <a:t>否则，若</a:t>
            </a:r>
            <a:r>
              <a:rPr lang="en-US" altLang="zh-CN" sz="2100" dirty="0"/>
              <a:t>p</a:t>
            </a:r>
            <a:r>
              <a:rPr lang="zh-CN" altLang="en-US" sz="2100" dirty="0"/>
              <a:t>是其双亲</a:t>
            </a:r>
            <a:r>
              <a:rPr lang="en-US" altLang="zh-CN" sz="2100" dirty="0"/>
              <a:t>q</a:t>
            </a:r>
            <a:r>
              <a:rPr lang="zh-CN" altLang="en-US" sz="2100" dirty="0"/>
              <a:t>的左孩子，则结点</a:t>
            </a:r>
            <a:r>
              <a:rPr lang="en-US" altLang="zh-CN" sz="2100" dirty="0"/>
              <a:t>c</a:t>
            </a:r>
            <a:r>
              <a:rPr lang="zh-CN" altLang="en-US" sz="2100" dirty="0"/>
              <a:t>也应该成为</a:t>
            </a:r>
            <a:r>
              <a:rPr lang="en-US" altLang="zh-CN" sz="2100" dirty="0"/>
              <a:t>q</a:t>
            </a:r>
            <a:r>
              <a:rPr lang="zh-CN" altLang="en-US" sz="2100" dirty="0"/>
              <a:t>的左孩子，不然</a:t>
            </a:r>
            <a:r>
              <a:rPr lang="en-US" altLang="zh-CN" sz="2100" dirty="0"/>
              <a:t>c</a:t>
            </a:r>
            <a:r>
              <a:rPr lang="zh-CN" altLang="en-US" sz="2100" dirty="0"/>
              <a:t>成为</a:t>
            </a:r>
            <a:r>
              <a:rPr lang="en-US" altLang="zh-CN" sz="2100" dirty="0"/>
              <a:t>q</a:t>
            </a:r>
            <a:r>
              <a:rPr lang="zh-CN" altLang="en-US" sz="2100" dirty="0"/>
              <a:t>的右孩子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03483" y="2673363"/>
            <a:ext cx="2740464" cy="3014121"/>
            <a:chOff x="169842" y="2726211"/>
            <a:chExt cx="3653952" cy="4018827"/>
          </a:xfrm>
        </p:grpSpPr>
        <p:sp>
          <p:nvSpPr>
            <p:cNvPr id="29" name="Oval 66"/>
            <p:cNvSpPr>
              <a:spLocks noChangeArrowheads="1"/>
            </p:cNvSpPr>
            <p:nvPr/>
          </p:nvSpPr>
          <p:spPr bwMode="auto">
            <a:xfrm>
              <a:off x="451262" y="3373495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28</a:t>
              </a:r>
            </a:p>
          </p:txBody>
        </p:sp>
        <p:sp>
          <p:nvSpPr>
            <p:cNvPr id="30" name="Oval 68"/>
            <p:cNvSpPr>
              <a:spLocks noChangeArrowheads="1"/>
            </p:cNvSpPr>
            <p:nvPr/>
          </p:nvSpPr>
          <p:spPr bwMode="auto">
            <a:xfrm>
              <a:off x="1059274" y="3800533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36</a:t>
              </a:r>
            </a:p>
          </p:txBody>
        </p:sp>
        <p:sp>
          <p:nvSpPr>
            <p:cNvPr id="31" name="Oval 69"/>
            <p:cNvSpPr>
              <a:spLocks noChangeArrowheads="1"/>
            </p:cNvSpPr>
            <p:nvPr/>
          </p:nvSpPr>
          <p:spPr bwMode="auto">
            <a:xfrm>
              <a:off x="671923" y="4316470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32" name="Oval 70"/>
            <p:cNvSpPr>
              <a:spLocks noChangeArrowheads="1"/>
            </p:cNvSpPr>
            <p:nvPr/>
          </p:nvSpPr>
          <p:spPr bwMode="auto">
            <a:xfrm>
              <a:off x="1472024" y="4322821"/>
              <a:ext cx="360363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43</a:t>
              </a:r>
            </a:p>
          </p:txBody>
        </p:sp>
        <p:cxnSp>
          <p:nvCxnSpPr>
            <p:cNvPr id="33" name="AutoShape 72"/>
            <p:cNvCxnSpPr>
              <a:cxnSpLocks noChangeShapeType="1"/>
              <a:stCxn id="29" idx="5"/>
              <a:endCxn id="30" idx="1"/>
            </p:cNvCxnSpPr>
            <p:nvPr/>
          </p:nvCxnSpPr>
          <p:spPr bwMode="auto">
            <a:xfrm>
              <a:off x="759237" y="3679882"/>
              <a:ext cx="352425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73"/>
            <p:cNvCxnSpPr>
              <a:cxnSpLocks noChangeShapeType="1"/>
              <a:stCxn id="30" idx="3"/>
              <a:endCxn id="31" idx="7"/>
            </p:cNvCxnSpPr>
            <p:nvPr/>
          </p:nvCxnSpPr>
          <p:spPr bwMode="auto">
            <a:xfrm flipH="1">
              <a:off x="976723" y="4105332"/>
              <a:ext cx="134938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74"/>
            <p:cNvCxnSpPr>
              <a:cxnSpLocks noChangeShapeType="1"/>
              <a:stCxn id="30" idx="5"/>
              <a:endCxn id="32" idx="1"/>
            </p:cNvCxnSpPr>
            <p:nvPr/>
          </p:nvCxnSpPr>
          <p:spPr bwMode="auto">
            <a:xfrm>
              <a:off x="1365662" y="4105332"/>
              <a:ext cx="160337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79"/>
            <p:cNvSpPr>
              <a:spLocks noChangeArrowheads="1"/>
            </p:cNvSpPr>
            <p:nvPr/>
          </p:nvSpPr>
          <p:spPr bwMode="auto">
            <a:xfrm>
              <a:off x="1114837" y="4786370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cxnSp>
          <p:nvCxnSpPr>
            <p:cNvPr id="37" name="AutoShape 80"/>
            <p:cNvCxnSpPr>
              <a:cxnSpLocks noChangeShapeType="1"/>
              <a:stCxn id="31" idx="5"/>
              <a:endCxn id="36" idx="1"/>
            </p:cNvCxnSpPr>
            <p:nvPr/>
          </p:nvCxnSpPr>
          <p:spPr bwMode="auto">
            <a:xfrm>
              <a:off x="976724" y="4622858"/>
              <a:ext cx="188913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81"/>
            <p:cNvSpPr>
              <a:spLocks noChangeArrowheads="1"/>
            </p:cNvSpPr>
            <p:nvPr/>
          </p:nvSpPr>
          <p:spPr bwMode="auto">
            <a:xfrm>
              <a:off x="671924" y="5256270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39" name="AutoShape 82"/>
            <p:cNvCxnSpPr>
              <a:cxnSpLocks noChangeShapeType="1"/>
              <a:stCxn id="36" idx="3"/>
              <a:endCxn id="38" idx="7"/>
            </p:cNvCxnSpPr>
            <p:nvPr/>
          </p:nvCxnSpPr>
          <p:spPr bwMode="auto">
            <a:xfrm flipH="1">
              <a:off x="978312" y="5092758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文本框 39"/>
            <p:cNvSpPr txBox="1"/>
            <p:nvPr/>
          </p:nvSpPr>
          <p:spPr>
            <a:xfrm>
              <a:off x="1029111" y="2726211"/>
              <a:ext cx="43313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742568" y="3148484"/>
              <a:ext cx="286543" cy="17462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右箭头 41"/>
            <p:cNvSpPr/>
            <p:nvPr/>
          </p:nvSpPr>
          <p:spPr>
            <a:xfrm>
              <a:off x="1665794" y="3838632"/>
              <a:ext cx="480950" cy="3929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Oval 68"/>
            <p:cNvSpPr>
              <a:spLocks noChangeArrowheads="1"/>
            </p:cNvSpPr>
            <p:nvPr/>
          </p:nvSpPr>
          <p:spPr bwMode="auto">
            <a:xfrm>
              <a:off x="2698041" y="3444391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36</a:t>
              </a:r>
            </a:p>
          </p:txBody>
        </p:sp>
        <p:sp>
          <p:nvSpPr>
            <p:cNvPr id="44" name="Oval 69"/>
            <p:cNvSpPr>
              <a:spLocks noChangeArrowheads="1"/>
            </p:cNvSpPr>
            <p:nvPr/>
          </p:nvSpPr>
          <p:spPr bwMode="auto">
            <a:xfrm>
              <a:off x="2310690" y="3960328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45" name="Oval 70"/>
            <p:cNvSpPr>
              <a:spLocks noChangeArrowheads="1"/>
            </p:cNvSpPr>
            <p:nvPr/>
          </p:nvSpPr>
          <p:spPr bwMode="auto">
            <a:xfrm>
              <a:off x="3110791" y="3966679"/>
              <a:ext cx="360363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43</a:t>
              </a:r>
            </a:p>
          </p:txBody>
        </p:sp>
        <p:cxnSp>
          <p:nvCxnSpPr>
            <p:cNvPr id="46" name="AutoShape 73"/>
            <p:cNvCxnSpPr>
              <a:cxnSpLocks noChangeShapeType="1"/>
              <a:stCxn id="43" idx="3"/>
              <a:endCxn id="44" idx="7"/>
            </p:cNvCxnSpPr>
            <p:nvPr/>
          </p:nvCxnSpPr>
          <p:spPr bwMode="auto">
            <a:xfrm flipH="1">
              <a:off x="2615490" y="3749190"/>
              <a:ext cx="134938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74"/>
            <p:cNvCxnSpPr>
              <a:cxnSpLocks noChangeShapeType="1"/>
              <a:stCxn id="43" idx="5"/>
              <a:endCxn id="45" idx="1"/>
            </p:cNvCxnSpPr>
            <p:nvPr/>
          </p:nvCxnSpPr>
          <p:spPr bwMode="auto">
            <a:xfrm>
              <a:off x="3004429" y="3749190"/>
              <a:ext cx="160337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79"/>
            <p:cNvSpPr>
              <a:spLocks noChangeArrowheads="1"/>
            </p:cNvSpPr>
            <p:nvPr/>
          </p:nvSpPr>
          <p:spPr bwMode="auto">
            <a:xfrm>
              <a:off x="2753604" y="4430228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cxnSp>
          <p:nvCxnSpPr>
            <p:cNvPr id="49" name="AutoShape 80"/>
            <p:cNvCxnSpPr>
              <a:cxnSpLocks noChangeShapeType="1"/>
              <a:stCxn id="44" idx="5"/>
              <a:endCxn id="48" idx="1"/>
            </p:cNvCxnSpPr>
            <p:nvPr/>
          </p:nvCxnSpPr>
          <p:spPr bwMode="auto">
            <a:xfrm>
              <a:off x="2615491" y="4266716"/>
              <a:ext cx="188913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Oval 81"/>
            <p:cNvSpPr>
              <a:spLocks noChangeArrowheads="1"/>
            </p:cNvSpPr>
            <p:nvPr/>
          </p:nvSpPr>
          <p:spPr bwMode="auto">
            <a:xfrm>
              <a:off x="2310691" y="490012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51" name="AutoShape 82"/>
            <p:cNvCxnSpPr>
              <a:cxnSpLocks noChangeShapeType="1"/>
              <a:stCxn id="48" idx="3"/>
              <a:endCxn id="50" idx="7"/>
            </p:cNvCxnSpPr>
            <p:nvPr/>
          </p:nvCxnSpPr>
          <p:spPr bwMode="auto">
            <a:xfrm flipH="1">
              <a:off x="2617079" y="4736616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文本框 51"/>
            <p:cNvSpPr txBox="1"/>
            <p:nvPr/>
          </p:nvSpPr>
          <p:spPr>
            <a:xfrm>
              <a:off x="169842" y="5760153"/>
              <a:ext cx="3653952" cy="984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原来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是根，现在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的唯一孩子</a:t>
              </a:r>
              <a:r>
                <a: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r>
                <a:rPr lang="zh-CN" altLang="en-US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变成根</a:t>
              </a:r>
            </a:p>
          </p:txBody>
        </p:sp>
      </p:grpSp>
      <p:sp>
        <p:nvSpPr>
          <p:cNvPr id="54" name="Oval 66"/>
          <p:cNvSpPr>
            <a:spLocks noChangeArrowheads="1"/>
          </p:cNvSpPr>
          <p:nvPr/>
        </p:nvSpPr>
        <p:spPr bwMode="auto">
          <a:xfrm>
            <a:off x="5428837" y="2818956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 dirty="0"/>
              <a:t>28</a:t>
            </a:r>
          </a:p>
        </p:txBody>
      </p:sp>
      <p:sp>
        <p:nvSpPr>
          <p:cNvPr id="55" name="Oval 68"/>
          <p:cNvSpPr>
            <a:spLocks noChangeArrowheads="1"/>
          </p:cNvSpPr>
          <p:nvPr/>
        </p:nvSpPr>
        <p:spPr bwMode="auto">
          <a:xfrm>
            <a:off x="5884846" y="3139235"/>
            <a:ext cx="269081" cy="26074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36</a:t>
            </a:r>
          </a:p>
        </p:txBody>
      </p:sp>
      <p:sp>
        <p:nvSpPr>
          <p:cNvPr id="56" name="Oval 69"/>
          <p:cNvSpPr>
            <a:spLocks noChangeArrowheads="1"/>
          </p:cNvSpPr>
          <p:nvPr/>
        </p:nvSpPr>
        <p:spPr bwMode="auto">
          <a:xfrm>
            <a:off x="5594332" y="3526187"/>
            <a:ext cx="26789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33</a:t>
            </a:r>
          </a:p>
        </p:txBody>
      </p:sp>
      <p:sp>
        <p:nvSpPr>
          <p:cNvPr id="57" name="Oval 70"/>
          <p:cNvSpPr>
            <a:spLocks noChangeArrowheads="1"/>
          </p:cNvSpPr>
          <p:nvPr/>
        </p:nvSpPr>
        <p:spPr bwMode="auto">
          <a:xfrm>
            <a:off x="6194408" y="3530951"/>
            <a:ext cx="270272" cy="26312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43</a:t>
            </a:r>
          </a:p>
        </p:txBody>
      </p:sp>
      <p:cxnSp>
        <p:nvCxnSpPr>
          <p:cNvPr id="58" name="AutoShape 72"/>
          <p:cNvCxnSpPr>
            <a:cxnSpLocks noChangeShapeType="1"/>
            <a:stCxn id="54" idx="5"/>
            <a:endCxn id="55" idx="1"/>
          </p:cNvCxnSpPr>
          <p:nvPr/>
        </p:nvCxnSpPr>
        <p:spPr bwMode="auto">
          <a:xfrm>
            <a:off x="5659818" y="3048746"/>
            <a:ext cx="264319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3"/>
          <p:cNvCxnSpPr>
            <a:cxnSpLocks noChangeShapeType="1"/>
            <a:stCxn id="55" idx="3"/>
            <a:endCxn id="56" idx="7"/>
          </p:cNvCxnSpPr>
          <p:nvPr/>
        </p:nvCxnSpPr>
        <p:spPr bwMode="auto">
          <a:xfrm flipH="1">
            <a:off x="5822932" y="3367834"/>
            <a:ext cx="101204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74"/>
          <p:cNvCxnSpPr>
            <a:cxnSpLocks noChangeShapeType="1"/>
            <a:stCxn id="55" idx="5"/>
            <a:endCxn id="57" idx="1"/>
          </p:cNvCxnSpPr>
          <p:nvPr/>
        </p:nvCxnSpPr>
        <p:spPr bwMode="auto">
          <a:xfrm>
            <a:off x="6114636" y="3367834"/>
            <a:ext cx="120253" cy="1964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Oval 79"/>
          <p:cNvSpPr>
            <a:spLocks noChangeArrowheads="1"/>
          </p:cNvSpPr>
          <p:nvPr/>
        </p:nvSpPr>
        <p:spPr bwMode="auto">
          <a:xfrm>
            <a:off x="5926518" y="3878612"/>
            <a:ext cx="267890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35</a:t>
            </a:r>
          </a:p>
        </p:txBody>
      </p:sp>
      <p:cxnSp>
        <p:nvCxnSpPr>
          <p:cNvPr id="62" name="AutoShape 80"/>
          <p:cNvCxnSpPr>
            <a:cxnSpLocks noChangeShapeType="1"/>
            <a:stCxn id="56" idx="5"/>
            <a:endCxn id="61" idx="1"/>
          </p:cNvCxnSpPr>
          <p:nvPr/>
        </p:nvCxnSpPr>
        <p:spPr bwMode="auto">
          <a:xfrm>
            <a:off x="5822933" y="3755979"/>
            <a:ext cx="141685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81"/>
          <p:cNvSpPr>
            <a:spLocks noChangeArrowheads="1"/>
          </p:cNvSpPr>
          <p:nvPr/>
        </p:nvSpPr>
        <p:spPr bwMode="auto">
          <a:xfrm>
            <a:off x="5594333" y="4231037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34</a:t>
            </a:r>
          </a:p>
        </p:txBody>
      </p:sp>
      <p:cxnSp>
        <p:nvCxnSpPr>
          <p:cNvPr id="64" name="AutoShape 82"/>
          <p:cNvCxnSpPr>
            <a:cxnSpLocks noChangeShapeType="1"/>
            <a:stCxn id="61" idx="3"/>
            <a:endCxn id="63" idx="7"/>
          </p:cNvCxnSpPr>
          <p:nvPr/>
        </p:nvCxnSpPr>
        <p:spPr bwMode="auto">
          <a:xfrm flipH="1">
            <a:off x="5824124" y="4108404"/>
            <a:ext cx="140494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文本框 64"/>
          <p:cNvSpPr txBox="1"/>
          <p:nvPr/>
        </p:nvSpPr>
        <p:spPr>
          <a:xfrm>
            <a:off x="5249244" y="3184702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endCxn id="56" idx="2"/>
          </p:cNvCxnSpPr>
          <p:nvPr/>
        </p:nvCxnSpPr>
        <p:spPr>
          <a:xfrm>
            <a:off x="5479034" y="3458023"/>
            <a:ext cx="115298" cy="1991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右箭头 66"/>
          <p:cNvSpPr/>
          <p:nvPr/>
        </p:nvSpPr>
        <p:spPr>
          <a:xfrm>
            <a:off x="6401841" y="3142104"/>
            <a:ext cx="360713" cy="294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6905559" y="2840953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 dirty="0"/>
              <a:t>28</a:t>
            </a: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7361568" y="3161233"/>
            <a:ext cx="269081" cy="26074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36</a:t>
            </a:r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7671130" y="3552948"/>
            <a:ext cx="270272" cy="26312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43</a:t>
            </a:r>
          </a:p>
        </p:txBody>
      </p:sp>
      <p:cxnSp>
        <p:nvCxnSpPr>
          <p:cNvPr id="71" name="AutoShape 72"/>
          <p:cNvCxnSpPr>
            <a:cxnSpLocks noChangeShapeType="1"/>
            <a:stCxn id="68" idx="5"/>
            <a:endCxn id="69" idx="1"/>
          </p:cNvCxnSpPr>
          <p:nvPr/>
        </p:nvCxnSpPr>
        <p:spPr bwMode="auto">
          <a:xfrm>
            <a:off x="7136540" y="3070744"/>
            <a:ext cx="264319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73"/>
          <p:cNvCxnSpPr>
            <a:cxnSpLocks noChangeShapeType="1"/>
            <a:stCxn id="69" idx="3"/>
          </p:cNvCxnSpPr>
          <p:nvPr/>
        </p:nvCxnSpPr>
        <p:spPr bwMode="auto">
          <a:xfrm flipH="1">
            <a:off x="7299654" y="3389831"/>
            <a:ext cx="101204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stCxn id="69" idx="5"/>
            <a:endCxn id="70" idx="1"/>
          </p:cNvCxnSpPr>
          <p:nvPr/>
        </p:nvCxnSpPr>
        <p:spPr bwMode="auto">
          <a:xfrm>
            <a:off x="7591359" y="3389831"/>
            <a:ext cx="120253" cy="1964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Oval 79"/>
          <p:cNvSpPr>
            <a:spLocks noChangeArrowheads="1"/>
          </p:cNvSpPr>
          <p:nvPr/>
        </p:nvSpPr>
        <p:spPr bwMode="auto">
          <a:xfrm>
            <a:off x="7081771" y="3552948"/>
            <a:ext cx="267890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35</a:t>
            </a:r>
          </a:p>
        </p:txBody>
      </p:sp>
      <p:sp>
        <p:nvSpPr>
          <p:cNvPr id="75" name="Oval 81"/>
          <p:cNvSpPr>
            <a:spLocks noChangeArrowheads="1"/>
          </p:cNvSpPr>
          <p:nvPr/>
        </p:nvSpPr>
        <p:spPr bwMode="auto">
          <a:xfrm>
            <a:off x="6749586" y="3905373"/>
            <a:ext cx="269081" cy="2619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500"/>
              <a:t>34</a:t>
            </a:r>
          </a:p>
        </p:txBody>
      </p:sp>
      <p:cxnSp>
        <p:nvCxnSpPr>
          <p:cNvPr id="76" name="AutoShape 82"/>
          <p:cNvCxnSpPr>
            <a:cxnSpLocks noChangeShapeType="1"/>
            <a:stCxn id="74" idx="3"/>
            <a:endCxn id="75" idx="7"/>
          </p:cNvCxnSpPr>
          <p:nvPr/>
        </p:nvCxnSpPr>
        <p:spPr bwMode="auto">
          <a:xfrm flipH="1">
            <a:off x="6979377" y="3782740"/>
            <a:ext cx="140494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文本框 76"/>
          <p:cNvSpPr txBox="1"/>
          <p:nvPr/>
        </p:nvSpPr>
        <p:spPr>
          <a:xfrm>
            <a:off x="5536683" y="4615609"/>
            <a:ext cx="2478284" cy="1061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原来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的左孩子，现在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的唯一孩子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的左孩子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5947858" y="2648067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/>
          <p:cNvCxnSpPr>
            <a:stCxn id="78" idx="2"/>
            <a:endCxn id="55" idx="0"/>
          </p:cNvCxnSpPr>
          <p:nvPr/>
        </p:nvCxnSpPr>
        <p:spPr>
          <a:xfrm flipH="1">
            <a:off x="6019387" y="3017399"/>
            <a:ext cx="90895" cy="12183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582743" y="2681207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>
            <a:stCxn id="82" idx="2"/>
          </p:cNvCxnSpPr>
          <p:nvPr/>
        </p:nvCxnSpPr>
        <p:spPr>
          <a:xfrm flipH="1">
            <a:off x="7654271" y="3050539"/>
            <a:ext cx="90896" cy="12183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233060" y="3994186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endCxn id="61" idx="5"/>
          </p:cNvCxnSpPr>
          <p:nvPr/>
        </p:nvCxnSpPr>
        <p:spPr>
          <a:xfrm flipH="1" flipV="1">
            <a:off x="6155176" y="4102191"/>
            <a:ext cx="167820" cy="1056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907439" y="3218039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>
            <a:endCxn id="74" idx="0"/>
          </p:cNvCxnSpPr>
          <p:nvPr/>
        </p:nvCxnSpPr>
        <p:spPr>
          <a:xfrm>
            <a:off x="7119871" y="3457075"/>
            <a:ext cx="95845" cy="9587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276413" y="3038795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>
            <a:endCxn id="30" idx="0"/>
          </p:cNvCxnSpPr>
          <p:nvPr/>
        </p:nvCxnSpPr>
        <p:spPr>
          <a:xfrm flipH="1">
            <a:off x="1205098" y="3323699"/>
            <a:ext cx="155376" cy="1554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30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8"/>
          <p:cNvSpPr txBox="1">
            <a:spLocks noChangeArrowheads="1"/>
          </p:cNvSpPr>
          <p:nvPr/>
        </p:nvSpPr>
        <p:spPr bwMode="auto">
          <a:xfrm>
            <a:off x="338446" y="1260301"/>
            <a:ext cx="836319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100" dirty="0"/>
              <a:t>(2) </a:t>
            </a:r>
            <a:r>
              <a:rPr lang="zh-CN" altLang="en-US" sz="2100" dirty="0"/>
              <a:t>若结点</a:t>
            </a:r>
            <a:r>
              <a:rPr lang="en-US" altLang="zh-CN" sz="2100" dirty="0"/>
              <a:t>p</a:t>
            </a:r>
            <a:r>
              <a:rPr lang="zh-CN" altLang="en-US" sz="2100" dirty="0"/>
              <a:t>有</a:t>
            </a:r>
            <a:r>
              <a:rPr lang="zh-CN" altLang="en-US" sz="2100" dirty="0">
                <a:solidFill>
                  <a:srgbClr val="FFFF00"/>
                </a:solidFill>
              </a:rPr>
              <a:t>两棵非空子树</a:t>
            </a:r>
            <a:r>
              <a:rPr lang="zh-CN" altLang="en-US" sz="2100" dirty="0"/>
              <a:t>，</a:t>
            </a:r>
            <a:endParaRPr lang="en-US" altLang="zh-CN" sz="21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100" dirty="0"/>
              <a:t>	</a:t>
            </a:r>
            <a:r>
              <a:rPr lang="zh-CN" altLang="en-US" sz="2100" dirty="0"/>
              <a:t>搜索结点</a:t>
            </a:r>
            <a:r>
              <a:rPr lang="en-US" altLang="zh-CN" sz="2100" dirty="0"/>
              <a:t>p</a:t>
            </a:r>
            <a:r>
              <a:rPr lang="zh-CN" altLang="en-US" sz="2100" dirty="0"/>
              <a:t>的中序遍历次序下的直接后继（或直接前驱）结点</a:t>
            </a:r>
            <a:r>
              <a:rPr lang="en-US" altLang="zh-CN" sz="2100" dirty="0"/>
              <a:t>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100" dirty="0"/>
              <a:t>	</a:t>
            </a:r>
            <a:r>
              <a:rPr lang="zh-CN" altLang="en-US" sz="2100" dirty="0"/>
              <a:t>将</a:t>
            </a:r>
            <a:r>
              <a:rPr lang="en-US" altLang="zh-CN" sz="2100" dirty="0"/>
              <a:t>s</a:t>
            </a:r>
            <a:r>
              <a:rPr lang="zh-CN" altLang="en-US" sz="2100" dirty="0"/>
              <a:t>中的值复制到</a:t>
            </a:r>
            <a:r>
              <a:rPr lang="en-US" altLang="zh-CN" sz="2100" dirty="0"/>
              <a:t>p</a:t>
            </a:r>
            <a:r>
              <a:rPr lang="zh-CN" altLang="en-US" sz="2100" dirty="0"/>
              <a:t>中，删除</a:t>
            </a:r>
            <a:r>
              <a:rPr lang="en-US" altLang="zh-CN" sz="2100" dirty="0"/>
              <a:t>s</a:t>
            </a:r>
            <a:r>
              <a:rPr lang="zh-CN" altLang="en-US" sz="2100" dirty="0"/>
              <a:t>结点。</a:t>
            </a:r>
            <a:r>
              <a:rPr lang="en-US" altLang="zh-CN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</a:t>
            </a:r>
            <a:r>
              <a:rPr lang="zh-CN" altLang="en-US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结点如果是</a:t>
            </a:r>
            <a:r>
              <a:rPr lang="en-US" altLang="zh-CN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</a:t>
            </a:r>
            <a:r>
              <a:rPr lang="zh-CN" altLang="en-US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的直接后继（前驱），则</a:t>
            </a:r>
            <a:r>
              <a:rPr lang="en-US" altLang="zh-CN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</a:t>
            </a:r>
            <a:r>
              <a:rPr lang="zh-CN" altLang="en-US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结点肯定没有左孩子（右孩子）。这样，问题就化为“</a:t>
            </a:r>
            <a:r>
              <a:rPr lang="zh-CN" altLang="en-US" sz="21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被删除的结点最多只有一棵非空子树”</a:t>
            </a:r>
            <a:r>
              <a:rPr lang="zh-CN" altLang="en-US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的情形。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07726" y="3580953"/>
            <a:ext cx="1512093" cy="1674019"/>
            <a:chOff x="5159376" y="1268413"/>
            <a:chExt cx="2016124" cy="2232025"/>
          </a:xfrm>
        </p:grpSpPr>
        <p:sp>
          <p:nvSpPr>
            <p:cNvPr id="3" name="Oval 12"/>
            <p:cNvSpPr>
              <a:spLocks noChangeArrowheads="1"/>
            </p:cNvSpPr>
            <p:nvPr/>
          </p:nvSpPr>
          <p:spPr bwMode="auto">
            <a:xfrm>
              <a:off x="5794376" y="1268413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28</a:t>
              </a:r>
            </a:p>
          </p:txBody>
        </p:sp>
        <p:sp>
          <p:nvSpPr>
            <p:cNvPr id="4" name="Oval 13"/>
            <p:cNvSpPr>
              <a:spLocks noChangeArrowheads="1"/>
            </p:cNvSpPr>
            <p:nvPr/>
          </p:nvSpPr>
          <p:spPr bwMode="auto">
            <a:xfrm>
              <a:off x="5186363" y="1695450"/>
              <a:ext cx="360362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21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402389" y="1695451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36</a:t>
              </a: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015039" y="2211388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6815138" y="2217739"/>
              <a:ext cx="360362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43</a:t>
              </a:r>
            </a:p>
          </p:txBody>
        </p:sp>
        <p:cxnSp>
          <p:nvCxnSpPr>
            <p:cNvPr id="8" name="AutoShape 17"/>
            <p:cNvCxnSpPr>
              <a:cxnSpLocks noChangeShapeType="1"/>
              <a:stCxn id="3" idx="3"/>
              <a:endCxn id="4" idx="7"/>
            </p:cNvCxnSpPr>
            <p:nvPr/>
          </p:nvCxnSpPr>
          <p:spPr bwMode="auto">
            <a:xfrm flipH="1">
              <a:off x="5492751" y="1574800"/>
              <a:ext cx="354013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8"/>
            <p:cNvCxnSpPr>
              <a:cxnSpLocks noChangeShapeType="1"/>
              <a:stCxn id="3" idx="5"/>
              <a:endCxn id="5" idx="1"/>
            </p:cNvCxnSpPr>
            <p:nvPr/>
          </p:nvCxnSpPr>
          <p:spPr bwMode="auto">
            <a:xfrm>
              <a:off x="6102351" y="1574800"/>
              <a:ext cx="352425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9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6319839" y="2000250"/>
              <a:ext cx="134937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0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6708775" y="2000250"/>
              <a:ext cx="160338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5573714" y="221138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25</a:t>
              </a:r>
            </a:p>
          </p:txBody>
        </p:sp>
        <p:cxnSp>
          <p:nvCxnSpPr>
            <p:cNvPr id="13" name="AutoShape 22"/>
            <p:cNvCxnSpPr>
              <a:cxnSpLocks noChangeShapeType="1"/>
              <a:stCxn id="4" idx="5"/>
              <a:endCxn id="12" idx="1"/>
            </p:cNvCxnSpPr>
            <p:nvPr/>
          </p:nvCxnSpPr>
          <p:spPr bwMode="auto">
            <a:xfrm>
              <a:off x="5492750" y="2001838"/>
              <a:ext cx="133350" cy="252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5159376" y="268128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23</a:t>
              </a:r>
            </a:p>
          </p:txBody>
        </p:sp>
        <p:cxnSp>
          <p:nvCxnSpPr>
            <p:cNvPr id="15" name="AutoShape 24"/>
            <p:cNvCxnSpPr>
              <a:cxnSpLocks noChangeShapeType="1"/>
              <a:stCxn id="12" idx="3"/>
              <a:endCxn id="14" idx="7"/>
            </p:cNvCxnSpPr>
            <p:nvPr/>
          </p:nvCxnSpPr>
          <p:spPr bwMode="auto">
            <a:xfrm flipH="1">
              <a:off x="5465764" y="2517776"/>
              <a:ext cx="160337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6457950" y="2681288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cxnSp>
          <p:nvCxnSpPr>
            <p:cNvPr id="17" name="AutoShape 26"/>
            <p:cNvCxnSpPr>
              <a:cxnSpLocks noChangeShapeType="1"/>
              <a:stCxn id="6" idx="5"/>
              <a:endCxn id="16" idx="1"/>
            </p:cNvCxnSpPr>
            <p:nvPr/>
          </p:nvCxnSpPr>
          <p:spPr bwMode="auto">
            <a:xfrm>
              <a:off x="6319838" y="2517776"/>
              <a:ext cx="188912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6015039" y="315118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19" name="AutoShape 28"/>
            <p:cNvCxnSpPr>
              <a:cxnSpLocks noChangeShapeType="1"/>
              <a:stCxn id="16" idx="3"/>
              <a:endCxn id="18" idx="7"/>
            </p:cNvCxnSpPr>
            <p:nvPr/>
          </p:nvCxnSpPr>
          <p:spPr bwMode="auto">
            <a:xfrm flipH="1">
              <a:off x="6321426" y="2987676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文本框 20"/>
          <p:cNvSpPr txBox="1"/>
          <p:nvPr/>
        </p:nvSpPr>
        <p:spPr>
          <a:xfrm>
            <a:off x="1949548" y="3383420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endCxn id="5" idx="0"/>
          </p:cNvCxnSpPr>
          <p:nvPr/>
        </p:nvCxnSpPr>
        <p:spPr>
          <a:xfrm flipH="1">
            <a:off x="1774528" y="3671382"/>
            <a:ext cx="260747" cy="2298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85525" y="3794609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endCxn id="7" idx="7"/>
          </p:cNvCxnSpPr>
          <p:nvPr/>
        </p:nvCxnSpPr>
        <p:spPr>
          <a:xfrm flipH="1">
            <a:off x="2180239" y="4087813"/>
            <a:ext cx="78873" cy="2436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箭头 31"/>
          <p:cNvSpPr/>
          <p:nvPr/>
        </p:nvSpPr>
        <p:spPr>
          <a:xfrm>
            <a:off x="2598611" y="3995419"/>
            <a:ext cx="765959" cy="370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/>
        </p:nvGrpSpPr>
        <p:grpSpPr>
          <a:xfrm>
            <a:off x="3635438" y="3528140"/>
            <a:ext cx="1512093" cy="1674019"/>
            <a:chOff x="5159376" y="1268413"/>
            <a:chExt cx="2016124" cy="2232025"/>
          </a:xfrm>
        </p:grpSpPr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5794376" y="1268413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28</a:t>
              </a:r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5186363" y="1695450"/>
              <a:ext cx="360362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21</a:t>
              </a: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402389" y="1695451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>
                  <a:solidFill>
                    <a:srgbClr val="FF0000"/>
                  </a:solidFill>
                </a:rPr>
                <a:t>43</a:t>
              </a:r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6015039" y="2211388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6815138" y="2217739"/>
              <a:ext cx="360362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43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5" idx="3"/>
              <a:endCxn id="36" idx="7"/>
            </p:cNvCxnSpPr>
            <p:nvPr/>
          </p:nvCxnSpPr>
          <p:spPr bwMode="auto">
            <a:xfrm flipH="1">
              <a:off x="5492751" y="1574800"/>
              <a:ext cx="354013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8"/>
            <p:cNvCxnSpPr>
              <a:cxnSpLocks noChangeShapeType="1"/>
              <a:stCxn id="35" idx="5"/>
              <a:endCxn id="37" idx="1"/>
            </p:cNvCxnSpPr>
            <p:nvPr/>
          </p:nvCxnSpPr>
          <p:spPr bwMode="auto">
            <a:xfrm>
              <a:off x="6102351" y="1574800"/>
              <a:ext cx="352425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9"/>
            <p:cNvCxnSpPr>
              <a:cxnSpLocks noChangeShapeType="1"/>
              <a:stCxn id="37" idx="3"/>
              <a:endCxn id="38" idx="7"/>
            </p:cNvCxnSpPr>
            <p:nvPr/>
          </p:nvCxnSpPr>
          <p:spPr bwMode="auto">
            <a:xfrm flipH="1">
              <a:off x="6319839" y="2000250"/>
              <a:ext cx="134937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6708775" y="2000250"/>
              <a:ext cx="160338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5573714" y="221138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25</a:t>
              </a:r>
            </a:p>
          </p:txBody>
        </p:sp>
        <p:cxnSp>
          <p:nvCxnSpPr>
            <p:cNvPr id="45" name="AutoShape 22"/>
            <p:cNvCxnSpPr>
              <a:cxnSpLocks noChangeShapeType="1"/>
              <a:stCxn id="36" idx="5"/>
              <a:endCxn id="44" idx="1"/>
            </p:cNvCxnSpPr>
            <p:nvPr/>
          </p:nvCxnSpPr>
          <p:spPr bwMode="auto">
            <a:xfrm>
              <a:off x="5492750" y="2001838"/>
              <a:ext cx="133350" cy="252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23"/>
            <p:cNvSpPr>
              <a:spLocks noChangeArrowheads="1"/>
            </p:cNvSpPr>
            <p:nvPr/>
          </p:nvSpPr>
          <p:spPr bwMode="auto">
            <a:xfrm>
              <a:off x="5159376" y="268128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23</a:t>
              </a:r>
            </a:p>
          </p:txBody>
        </p:sp>
        <p:cxnSp>
          <p:nvCxnSpPr>
            <p:cNvPr id="47" name="AutoShape 24"/>
            <p:cNvCxnSpPr>
              <a:cxnSpLocks noChangeShapeType="1"/>
              <a:stCxn id="44" idx="3"/>
              <a:endCxn id="46" idx="7"/>
            </p:cNvCxnSpPr>
            <p:nvPr/>
          </p:nvCxnSpPr>
          <p:spPr bwMode="auto">
            <a:xfrm flipH="1">
              <a:off x="5465764" y="2517776"/>
              <a:ext cx="160337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25"/>
            <p:cNvSpPr>
              <a:spLocks noChangeArrowheads="1"/>
            </p:cNvSpPr>
            <p:nvPr/>
          </p:nvSpPr>
          <p:spPr bwMode="auto">
            <a:xfrm>
              <a:off x="6457950" y="2681288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35</a:t>
              </a:r>
            </a:p>
          </p:txBody>
        </p:sp>
        <p:cxnSp>
          <p:nvCxnSpPr>
            <p:cNvPr id="49" name="AutoShape 26"/>
            <p:cNvCxnSpPr>
              <a:cxnSpLocks noChangeShapeType="1"/>
              <a:stCxn id="38" idx="5"/>
              <a:endCxn id="48" idx="1"/>
            </p:cNvCxnSpPr>
            <p:nvPr/>
          </p:nvCxnSpPr>
          <p:spPr bwMode="auto">
            <a:xfrm>
              <a:off x="6319838" y="2517776"/>
              <a:ext cx="188912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Oval 27"/>
            <p:cNvSpPr>
              <a:spLocks noChangeArrowheads="1"/>
            </p:cNvSpPr>
            <p:nvPr/>
          </p:nvSpPr>
          <p:spPr bwMode="auto">
            <a:xfrm>
              <a:off x="6015039" y="315118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51" name="AutoShape 28"/>
            <p:cNvCxnSpPr>
              <a:cxnSpLocks noChangeShapeType="1"/>
              <a:stCxn id="48" idx="3"/>
              <a:endCxn id="50" idx="7"/>
            </p:cNvCxnSpPr>
            <p:nvPr/>
          </p:nvCxnSpPr>
          <p:spPr bwMode="auto">
            <a:xfrm flipH="1">
              <a:off x="6321426" y="2987676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文本框 53"/>
          <p:cNvSpPr txBox="1"/>
          <p:nvPr/>
        </p:nvSpPr>
        <p:spPr>
          <a:xfrm>
            <a:off x="5264549" y="3909179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5140860" y="4219225"/>
            <a:ext cx="276458" cy="6387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891766" y="4259808"/>
            <a:ext cx="211493" cy="21306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9" idx="7"/>
            <a:endCxn id="39" idx="3"/>
          </p:cNvCxnSpPr>
          <p:nvPr/>
        </p:nvCxnSpPr>
        <p:spPr>
          <a:xfrm flipH="1">
            <a:off x="4916839" y="4278669"/>
            <a:ext cx="191111" cy="186059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0103" y="5468093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中序遍历：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21, 23, 25, 28, 33, 34,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zh-CN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47659" y="3528694"/>
            <a:ext cx="1512093" cy="1674019"/>
            <a:chOff x="5159376" y="1268413"/>
            <a:chExt cx="2016124" cy="2232025"/>
          </a:xfrm>
        </p:grpSpPr>
        <p:sp>
          <p:nvSpPr>
            <p:cNvPr id="67" name="Oval 12"/>
            <p:cNvSpPr>
              <a:spLocks noChangeArrowheads="1"/>
            </p:cNvSpPr>
            <p:nvPr/>
          </p:nvSpPr>
          <p:spPr bwMode="auto">
            <a:xfrm>
              <a:off x="5794376" y="1268413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28</a:t>
              </a:r>
            </a:p>
          </p:txBody>
        </p:sp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5186363" y="1695450"/>
              <a:ext cx="360362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21</a:t>
              </a:r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6402389" y="1695451"/>
              <a:ext cx="358775" cy="347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>
                  <a:solidFill>
                    <a:srgbClr val="FF0000"/>
                  </a:solidFill>
                </a:rPr>
                <a:t>35</a:t>
              </a:r>
            </a:p>
          </p:txBody>
        </p:sp>
        <p:sp>
          <p:nvSpPr>
            <p:cNvPr id="70" name="Oval 15"/>
            <p:cNvSpPr>
              <a:spLocks noChangeArrowheads="1"/>
            </p:cNvSpPr>
            <p:nvPr/>
          </p:nvSpPr>
          <p:spPr bwMode="auto">
            <a:xfrm>
              <a:off x="6015039" y="2211388"/>
              <a:ext cx="357187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33</a:t>
              </a:r>
            </a:p>
          </p:txBody>
        </p:sp>
        <p:sp>
          <p:nvSpPr>
            <p:cNvPr id="71" name="Oval 16"/>
            <p:cNvSpPr>
              <a:spLocks noChangeArrowheads="1"/>
            </p:cNvSpPr>
            <p:nvPr/>
          </p:nvSpPr>
          <p:spPr bwMode="auto">
            <a:xfrm>
              <a:off x="6815138" y="2217739"/>
              <a:ext cx="360362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43</a:t>
              </a:r>
            </a:p>
          </p:txBody>
        </p:sp>
        <p:cxnSp>
          <p:nvCxnSpPr>
            <p:cNvPr id="72" name="AutoShape 17"/>
            <p:cNvCxnSpPr>
              <a:cxnSpLocks noChangeShapeType="1"/>
              <a:stCxn id="67" idx="3"/>
              <a:endCxn id="68" idx="7"/>
            </p:cNvCxnSpPr>
            <p:nvPr/>
          </p:nvCxnSpPr>
          <p:spPr bwMode="auto">
            <a:xfrm flipH="1">
              <a:off x="5492751" y="1574800"/>
              <a:ext cx="354013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8"/>
            <p:cNvCxnSpPr>
              <a:cxnSpLocks noChangeShapeType="1"/>
              <a:stCxn id="67" idx="5"/>
              <a:endCxn id="69" idx="1"/>
            </p:cNvCxnSpPr>
            <p:nvPr/>
          </p:nvCxnSpPr>
          <p:spPr bwMode="auto">
            <a:xfrm>
              <a:off x="6102351" y="1574800"/>
              <a:ext cx="352425" cy="165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19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6319839" y="2000250"/>
              <a:ext cx="134937" cy="254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0"/>
            <p:cNvCxnSpPr>
              <a:cxnSpLocks noChangeShapeType="1"/>
              <a:stCxn id="69" idx="5"/>
              <a:endCxn id="71" idx="1"/>
            </p:cNvCxnSpPr>
            <p:nvPr/>
          </p:nvCxnSpPr>
          <p:spPr bwMode="auto">
            <a:xfrm>
              <a:off x="6708775" y="2000250"/>
              <a:ext cx="160338" cy="261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Oval 21"/>
            <p:cNvSpPr>
              <a:spLocks noChangeArrowheads="1"/>
            </p:cNvSpPr>
            <p:nvPr/>
          </p:nvSpPr>
          <p:spPr bwMode="auto">
            <a:xfrm>
              <a:off x="5573714" y="221138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25</a:t>
              </a:r>
            </a:p>
          </p:txBody>
        </p:sp>
        <p:cxnSp>
          <p:nvCxnSpPr>
            <p:cNvPr id="77" name="AutoShape 22"/>
            <p:cNvCxnSpPr>
              <a:cxnSpLocks noChangeShapeType="1"/>
              <a:stCxn id="68" idx="5"/>
              <a:endCxn id="76" idx="1"/>
            </p:cNvCxnSpPr>
            <p:nvPr/>
          </p:nvCxnSpPr>
          <p:spPr bwMode="auto">
            <a:xfrm>
              <a:off x="5492750" y="2001838"/>
              <a:ext cx="133350" cy="252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Oval 23"/>
            <p:cNvSpPr>
              <a:spLocks noChangeArrowheads="1"/>
            </p:cNvSpPr>
            <p:nvPr/>
          </p:nvSpPr>
          <p:spPr bwMode="auto">
            <a:xfrm>
              <a:off x="5159376" y="268128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23</a:t>
              </a:r>
            </a:p>
          </p:txBody>
        </p:sp>
        <p:cxnSp>
          <p:nvCxnSpPr>
            <p:cNvPr id="79" name="AutoShape 24"/>
            <p:cNvCxnSpPr>
              <a:cxnSpLocks noChangeShapeType="1"/>
              <a:stCxn id="76" idx="3"/>
              <a:endCxn id="78" idx="7"/>
            </p:cNvCxnSpPr>
            <p:nvPr/>
          </p:nvCxnSpPr>
          <p:spPr bwMode="auto">
            <a:xfrm flipH="1">
              <a:off x="5465764" y="2517776"/>
              <a:ext cx="160337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Oval 25"/>
            <p:cNvSpPr>
              <a:spLocks noChangeArrowheads="1"/>
            </p:cNvSpPr>
            <p:nvPr/>
          </p:nvSpPr>
          <p:spPr bwMode="auto">
            <a:xfrm>
              <a:off x="6457950" y="2681288"/>
              <a:ext cx="357188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35</a:t>
              </a:r>
            </a:p>
          </p:txBody>
        </p:sp>
        <p:cxnSp>
          <p:nvCxnSpPr>
            <p:cNvPr id="81" name="AutoShape 26"/>
            <p:cNvCxnSpPr>
              <a:cxnSpLocks noChangeShapeType="1"/>
              <a:stCxn id="70" idx="5"/>
              <a:endCxn id="80" idx="1"/>
            </p:cNvCxnSpPr>
            <p:nvPr/>
          </p:nvCxnSpPr>
          <p:spPr bwMode="auto">
            <a:xfrm>
              <a:off x="6319838" y="2517776"/>
              <a:ext cx="188912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Oval 27"/>
            <p:cNvSpPr>
              <a:spLocks noChangeArrowheads="1"/>
            </p:cNvSpPr>
            <p:nvPr/>
          </p:nvSpPr>
          <p:spPr bwMode="auto">
            <a:xfrm>
              <a:off x="6015039" y="3151188"/>
              <a:ext cx="358775" cy="349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/>
                <a:t>34</a:t>
              </a:r>
            </a:p>
          </p:txBody>
        </p:sp>
        <p:cxnSp>
          <p:nvCxnSpPr>
            <p:cNvPr id="83" name="AutoShape 28"/>
            <p:cNvCxnSpPr>
              <a:cxnSpLocks noChangeShapeType="1"/>
              <a:stCxn id="80" idx="3"/>
              <a:endCxn id="82" idx="7"/>
            </p:cNvCxnSpPr>
            <p:nvPr/>
          </p:nvCxnSpPr>
          <p:spPr bwMode="auto">
            <a:xfrm flipH="1">
              <a:off x="6321426" y="2987676"/>
              <a:ext cx="187325" cy="20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4" name="文本框 83"/>
          <p:cNvSpPr txBox="1"/>
          <p:nvPr/>
        </p:nvSpPr>
        <p:spPr>
          <a:xfrm>
            <a:off x="7959751" y="4971210"/>
            <a:ext cx="3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H="1" flipV="1">
            <a:off x="7723985" y="4775664"/>
            <a:ext cx="258389" cy="2386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7445274" y="4604817"/>
            <a:ext cx="211493" cy="21306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7430681" y="4612002"/>
            <a:ext cx="191111" cy="186059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97" name="曲线连接符 33796"/>
          <p:cNvCxnSpPr>
            <a:stCxn id="39" idx="7"/>
            <a:endCxn id="37" idx="7"/>
          </p:cNvCxnSpPr>
          <p:nvPr/>
        </p:nvCxnSpPr>
        <p:spPr>
          <a:xfrm rot="16200000" flipV="1">
            <a:off x="4756630" y="3927348"/>
            <a:ext cx="392065" cy="310577"/>
          </a:xfrm>
          <a:prstGeom prst="curvedConnector3">
            <a:avLst>
              <a:gd name="adj1" fmla="val 15347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00" name="直接箭头连接符 33799"/>
          <p:cNvCxnSpPr>
            <a:stCxn id="80" idx="0"/>
            <a:endCxn id="69" idx="4"/>
          </p:cNvCxnSpPr>
          <p:nvPr/>
        </p:nvCxnSpPr>
        <p:spPr>
          <a:xfrm flipH="1" flipV="1">
            <a:off x="7514460" y="4109719"/>
            <a:ext cx="41075" cy="47863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2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683" y="922801"/>
            <a:ext cx="861257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结点如果是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的直接后继（前驱），则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结点肯定没有左孩子（右孩子）。这样，问题就化为“</a:t>
            </a:r>
            <a:r>
              <a:rPr lang="zh-CN" alt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被删除的结点最多只有一棵非空子树”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50938" y="1827605"/>
            <a:ext cx="50401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中序遍历：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21, 23, 25, 28, 33, 34, 35, 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43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683" y="2292824"/>
            <a:ext cx="8612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任意一个结点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，如果其直接后继结点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有左孩子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，那么中序遍历完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之后一定先遍历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，后遍历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不可能成为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的直接后继结点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65958" y="4056414"/>
            <a:ext cx="1993043" cy="1674019"/>
            <a:chOff x="546264" y="3354057"/>
            <a:chExt cx="2657391" cy="2232025"/>
          </a:xfrm>
        </p:grpSpPr>
        <p:grpSp>
          <p:nvGrpSpPr>
            <p:cNvPr id="5" name="组合 4"/>
            <p:cNvGrpSpPr/>
            <p:nvPr/>
          </p:nvGrpSpPr>
          <p:grpSpPr>
            <a:xfrm>
              <a:off x="546264" y="3354057"/>
              <a:ext cx="2657391" cy="2232025"/>
              <a:chOff x="5159376" y="1268413"/>
              <a:chExt cx="2657391" cy="2232025"/>
            </a:xfrm>
          </p:grpSpPr>
          <p:sp>
            <p:nvSpPr>
              <p:cNvPr id="6" name="Oval 12"/>
              <p:cNvSpPr>
                <a:spLocks noChangeArrowheads="1"/>
              </p:cNvSpPr>
              <p:nvPr/>
            </p:nvSpPr>
            <p:spPr bwMode="auto">
              <a:xfrm>
                <a:off x="5794376" y="1268413"/>
                <a:ext cx="358775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 dirty="0"/>
                  <a:t>28</a:t>
                </a:r>
              </a:p>
            </p:txBody>
          </p:sp>
          <p:sp>
            <p:nvSpPr>
              <p:cNvPr id="7" name="Oval 13"/>
              <p:cNvSpPr>
                <a:spLocks noChangeArrowheads="1"/>
              </p:cNvSpPr>
              <p:nvPr/>
            </p:nvSpPr>
            <p:spPr bwMode="auto">
              <a:xfrm>
                <a:off x="5186363" y="1695450"/>
                <a:ext cx="360362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 dirty="0"/>
                  <a:t>21</a:t>
                </a:r>
              </a:p>
            </p:txBody>
          </p:sp>
          <p:sp>
            <p:nvSpPr>
              <p:cNvPr id="8" name="Oval 14"/>
              <p:cNvSpPr>
                <a:spLocks noChangeArrowheads="1"/>
              </p:cNvSpPr>
              <p:nvPr/>
            </p:nvSpPr>
            <p:spPr bwMode="auto">
              <a:xfrm>
                <a:off x="6402389" y="1695451"/>
                <a:ext cx="358775" cy="3476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 dirty="0">
                    <a:solidFill>
                      <a:srgbClr val="FF0000"/>
                    </a:solidFill>
                  </a:rPr>
                  <a:t>36</a:t>
                </a: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6015039" y="2211388"/>
                <a:ext cx="357187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33</a:t>
                </a: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auto">
              <a:xfrm>
                <a:off x="7456405" y="2211388"/>
                <a:ext cx="360362" cy="35083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43</a:t>
                </a:r>
              </a:p>
            </p:txBody>
          </p:sp>
          <p:cxnSp>
            <p:nvCxnSpPr>
              <p:cNvPr id="11" name="AutoShape 17"/>
              <p:cNvCxnSpPr>
                <a:cxnSpLocks noChangeShapeType="1"/>
                <a:stCxn id="6" idx="3"/>
                <a:endCxn id="7" idx="7"/>
              </p:cNvCxnSpPr>
              <p:nvPr/>
            </p:nvCxnSpPr>
            <p:spPr bwMode="auto">
              <a:xfrm flipH="1">
                <a:off x="5492751" y="1574800"/>
                <a:ext cx="354013" cy="1651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AutoShape 18"/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6102351" y="1574800"/>
                <a:ext cx="352425" cy="1651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AutoShape 19"/>
              <p:cNvCxnSpPr>
                <a:cxnSpLocks noChangeShapeType="1"/>
                <a:stCxn id="8" idx="3"/>
                <a:endCxn id="9" idx="7"/>
              </p:cNvCxnSpPr>
              <p:nvPr/>
            </p:nvCxnSpPr>
            <p:spPr bwMode="auto">
              <a:xfrm flipH="1">
                <a:off x="6319839" y="2000250"/>
                <a:ext cx="134937" cy="2540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20"/>
              <p:cNvCxnSpPr>
                <a:cxnSpLocks noChangeShapeType="1"/>
                <a:stCxn id="8" idx="5"/>
                <a:endCxn id="10" idx="1"/>
              </p:cNvCxnSpPr>
              <p:nvPr/>
            </p:nvCxnSpPr>
            <p:spPr bwMode="auto">
              <a:xfrm>
                <a:off x="6708623" y="1992200"/>
                <a:ext cx="800556" cy="2705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Oval 21"/>
              <p:cNvSpPr>
                <a:spLocks noChangeArrowheads="1"/>
              </p:cNvSpPr>
              <p:nvPr/>
            </p:nvSpPr>
            <p:spPr bwMode="auto">
              <a:xfrm>
                <a:off x="5573714" y="2211388"/>
                <a:ext cx="358775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25</a:t>
                </a:r>
              </a:p>
            </p:txBody>
          </p:sp>
          <p:cxnSp>
            <p:nvCxnSpPr>
              <p:cNvPr id="16" name="AutoShape 22"/>
              <p:cNvCxnSpPr>
                <a:cxnSpLocks noChangeShapeType="1"/>
                <a:stCxn id="7" idx="5"/>
                <a:endCxn id="15" idx="1"/>
              </p:cNvCxnSpPr>
              <p:nvPr/>
            </p:nvCxnSpPr>
            <p:spPr bwMode="auto">
              <a:xfrm>
                <a:off x="5492750" y="2001838"/>
                <a:ext cx="133350" cy="25241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Oval 23"/>
              <p:cNvSpPr>
                <a:spLocks noChangeArrowheads="1"/>
              </p:cNvSpPr>
              <p:nvPr/>
            </p:nvSpPr>
            <p:spPr bwMode="auto">
              <a:xfrm>
                <a:off x="5159376" y="2681288"/>
                <a:ext cx="358775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23</a:t>
                </a:r>
              </a:p>
            </p:txBody>
          </p:sp>
          <p:cxnSp>
            <p:nvCxnSpPr>
              <p:cNvPr id="18" name="AutoShape 24"/>
              <p:cNvCxnSpPr>
                <a:cxnSpLocks noChangeShapeType="1"/>
                <a:stCxn id="15" idx="3"/>
                <a:endCxn id="17" idx="7"/>
              </p:cNvCxnSpPr>
              <p:nvPr/>
            </p:nvCxnSpPr>
            <p:spPr bwMode="auto">
              <a:xfrm flipH="1">
                <a:off x="5465764" y="2517776"/>
                <a:ext cx="160337" cy="2063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Oval 25"/>
              <p:cNvSpPr>
                <a:spLocks noChangeArrowheads="1"/>
              </p:cNvSpPr>
              <p:nvPr/>
            </p:nvSpPr>
            <p:spPr bwMode="auto">
              <a:xfrm>
                <a:off x="6457950" y="2681288"/>
                <a:ext cx="357188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35</a:t>
                </a:r>
              </a:p>
            </p:txBody>
          </p:sp>
          <p:cxnSp>
            <p:nvCxnSpPr>
              <p:cNvPr id="20" name="AutoShape 26"/>
              <p:cNvCxnSpPr>
                <a:cxnSpLocks noChangeShapeType="1"/>
                <a:stCxn id="9" idx="5"/>
                <a:endCxn id="19" idx="1"/>
              </p:cNvCxnSpPr>
              <p:nvPr/>
            </p:nvCxnSpPr>
            <p:spPr bwMode="auto">
              <a:xfrm>
                <a:off x="6319838" y="2517776"/>
                <a:ext cx="188912" cy="2063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" name="Oval 27"/>
              <p:cNvSpPr>
                <a:spLocks noChangeArrowheads="1"/>
              </p:cNvSpPr>
              <p:nvPr/>
            </p:nvSpPr>
            <p:spPr bwMode="auto">
              <a:xfrm>
                <a:off x="6015039" y="3151188"/>
                <a:ext cx="358775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34</a:t>
                </a:r>
              </a:p>
            </p:txBody>
          </p:sp>
          <p:cxnSp>
            <p:nvCxnSpPr>
              <p:cNvPr id="22" name="AutoShape 28"/>
              <p:cNvCxnSpPr>
                <a:cxnSpLocks noChangeShapeType="1"/>
                <a:stCxn id="19" idx="3"/>
                <a:endCxn id="21" idx="7"/>
              </p:cNvCxnSpPr>
              <p:nvPr/>
            </p:nvCxnSpPr>
            <p:spPr bwMode="auto">
              <a:xfrm flipH="1">
                <a:off x="6321426" y="2987676"/>
                <a:ext cx="187325" cy="2063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2409194" y="4783754"/>
              <a:ext cx="360362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42</a:t>
              </a:r>
            </a:p>
          </p:txBody>
        </p:sp>
        <p:cxnSp>
          <p:nvCxnSpPr>
            <p:cNvPr id="25" name="AutoShape 20"/>
            <p:cNvCxnSpPr>
              <a:cxnSpLocks noChangeShapeType="1"/>
              <a:stCxn id="24" idx="7"/>
              <a:endCxn id="10" idx="3"/>
            </p:cNvCxnSpPr>
            <p:nvPr/>
          </p:nvCxnSpPr>
          <p:spPr bwMode="auto">
            <a:xfrm flipV="1">
              <a:off x="2716782" y="4596490"/>
              <a:ext cx="179285" cy="2386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文本框 28"/>
          <p:cNvSpPr txBox="1"/>
          <p:nvPr/>
        </p:nvSpPr>
        <p:spPr>
          <a:xfrm>
            <a:off x="275876" y="3163204"/>
            <a:ext cx="8612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任意一个结点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，如果其直接前驱结点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有右孩子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，那么中序遍历完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之后一定先遍历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，后遍历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不可能成为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的直接前驱结点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493821" y="4147659"/>
            <a:ext cx="1993043" cy="1674019"/>
            <a:chOff x="546264" y="3354057"/>
            <a:chExt cx="2657391" cy="2232025"/>
          </a:xfrm>
        </p:grpSpPr>
        <p:grpSp>
          <p:nvGrpSpPr>
            <p:cNvPr id="31" name="组合 30"/>
            <p:cNvGrpSpPr/>
            <p:nvPr/>
          </p:nvGrpSpPr>
          <p:grpSpPr>
            <a:xfrm>
              <a:off x="546264" y="3354057"/>
              <a:ext cx="2657391" cy="2232025"/>
              <a:chOff x="5159376" y="1268413"/>
              <a:chExt cx="2657391" cy="2232025"/>
            </a:xfrm>
          </p:grpSpPr>
          <p:sp>
            <p:nvSpPr>
              <p:cNvPr id="34" name="Oval 12"/>
              <p:cNvSpPr>
                <a:spLocks noChangeArrowheads="1"/>
              </p:cNvSpPr>
              <p:nvPr/>
            </p:nvSpPr>
            <p:spPr bwMode="auto">
              <a:xfrm>
                <a:off x="5794376" y="1268413"/>
                <a:ext cx="358775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 dirty="0"/>
                  <a:t>28</a:t>
                </a:r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5186363" y="1695450"/>
                <a:ext cx="360362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 dirty="0"/>
                  <a:t>21</a:t>
                </a:r>
              </a:p>
            </p:txBody>
          </p:sp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402389" y="1695451"/>
                <a:ext cx="358775" cy="3476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 dirty="0">
                    <a:solidFill>
                      <a:srgbClr val="FF0000"/>
                    </a:solidFill>
                  </a:rPr>
                  <a:t>36</a:t>
                </a:r>
              </a:p>
            </p:txBody>
          </p:sp>
          <p:sp>
            <p:nvSpPr>
              <p:cNvPr id="37" name="Oval 15"/>
              <p:cNvSpPr>
                <a:spLocks noChangeArrowheads="1"/>
              </p:cNvSpPr>
              <p:nvPr/>
            </p:nvSpPr>
            <p:spPr bwMode="auto">
              <a:xfrm>
                <a:off x="6015039" y="2211388"/>
                <a:ext cx="357187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33</a:t>
                </a:r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7456405" y="2211388"/>
                <a:ext cx="360362" cy="35083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43</a:t>
                </a:r>
              </a:p>
            </p:txBody>
          </p:sp>
          <p:cxnSp>
            <p:nvCxnSpPr>
              <p:cNvPr id="39" name="AutoShape 17"/>
              <p:cNvCxnSpPr>
                <a:cxnSpLocks noChangeShapeType="1"/>
                <a:stCxn id="34" idx="3"/>
                <a:endCxn id="35" idx="7"/>
              </p:cNvCxnSpPr>
              <p:nvPr/>
            </p:nvCxnSpPr>
            <p:spPr bwMode="auto">
              <a:xfrm flipH="1">
                <a:off x="5492751" y="1574800"/>
                <a:ext cx="354013" cy="1651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AutoShape 18"/>
              <p:cNvCxnSpPr>
                <a:cxnSpLocks noChangeShapeType="1"/>
                <a:stCxn id="34" idx="5"/>
                <a:endCxn id="36" idx="1"/>
              </p:cNvCxnSpPr>
              <p:nvPr/>
            </p:nvCxnSpPr>
            <p:spPr bwMode="auto">
              <a:xfrm>
                <a:off x="6102351" y="1574800"/>
                <a:ext cx="352425" cy="1651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19"/>
              <p:cNvCxnSpPr>
                <a:cxnSpLocks noChangeShapeType="1"/>
                <a:stCxn id="36" idx="3"/>
                <a:endCxn id="37" idx="7"/>
              </p:cNvCxnSpPr>
              <p:nvPr/>
            </p:nvCxnSpPr>
            <p:spPr bwMode="auto">
              <a:xfrm flipH="1">
                <a:off x="6319839" y="2000250"/>
                <a:ext cx="134937" cy="2540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20"/>
              <p:cNvCxnSpPr>
                <a:cxnSpLocks noChangeShapeType="1"/>
                <a:stCxn id="36" idx="5"/>
                <a:endCxn id="38" idx="1"/>
              </p:cNvCxnSpPr>
              <p:nvPr/>
            </p:nvCxnSpPr>
            <p:spPr bwMode="auto">
              <a:xfrm>
                <a:off x="6708623" y="1992200"/>
                <a:ext cx="800556" cy="2705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Oval 21"/>
              <p:cNvSpPr>
                <a:spLocks noChangeArrowheads="1"/>
              </p:cNvSpPr>
              <p:nvPr/>
            </p:nvSpPr>
            <p:spPr bwMode="auto">
              <a:xfrm>
                <a:off x="5573714" y="2211388"/>
                <a:ext cx="358775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25</a:t>
                </a:r>
              </a:p>
            </p:txBody>
          </p:sp>
          <p:cxnSp>
            <p:nvCxnSpPr>
              <p:cNvPr id="44" name="AutoShape 22"/>
              <p:cNvCxnSpPr>
                <a:cxnSpLocks noChangeShapeType="1"/>
                <a:stCxn id="35" idx="5"/>
                <a:endCxn id="43" idx="1"/>
              </p:cNvCxnSpPr>
              <p:nvPr/>
            </p:nvCxnSpPr>
            <p:spPr bwMode="auto">
              <a:xfrm>
                <a:off x="5492750" y="2001838"/>
                <a:ext cx="133350" cy="25241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Oval 23"/>
              <p:cNvSpPr>
                <a:spLocks noChangeArrowheads="1"/>
              </p:cNvSpPr>
              <p:nvPr/>
            </p:nvSpPr>
            <p:spPr bwMode="auto">
              <a:xfrm>
                <a:off x="5159376" y="2681288"/>
                <a:ext cx="358775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23</a:t>
                </a:r>
              </a:p>
            </p:txBody>
          </p:sp>
          <p:cxnSp>
            <p:nvCxnSpPr>
              <p:cNvPr id="46" name="AutoShape 24"/>
              <p:cNvCxnSpPr>
                <a:cxnSpLocks noChangeShapeType="1"/>
                <a:stCxn id="43" idx="3"/>
                <a:endCxn id="45" idx="7"/>
              </p:cNvCxnSpPr>
              <p:nvPr/>
            </p:nvCxnSpPr>
            <p:spPr bwMode="auto">
              <a:xfrm flipH="1">
                <a:off x="5465764" y="2517776"/>
                <a:ext cx="160337" cy="2063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val 25"/>
              <p:cNvSpPr>
                <a:spLocks noChangeArrowheads="1"/>
              </p:cNvSpPr>
              <p:nvPr/>
            </p:nvSpPr>
            <p:spPr bwMode="auto">
              <a:xfrm>
                <a:off x="6457950" y="2681288"/>
                <a:ext cx="357188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 dirty="0"/>
                  <a:t>35</a:t>
                </a:r>
              </a:p>
            </p:txBody>
          </p:sp>
          <p:cxnSp>
            <p:nvCxnSpPr>
              <p:cNvPr id="48" name="AutoShape 26"/>
              <p:cNvCxnSpPr>
                <a:cxnSpLocks noChangeShapeType="1"/>
                <a:stCxn id="37" idx="5"/>
                <a:endCxn id="47" idx="1"/>
              </p:cNvCxnSpPr>
              <p:nvPr/>
            </p:nvCxnSpPr>
            <p:spPr bwMode="auto">
              <a:xfrm>
                <a:off x="6319838" y="2517776"/>
                <a:ext cx="188912" cy="2063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Oval 27"/>
              <p:cNvSpPr>
                <a:spLocks noChangeArrowheads="1"/>
              </p:cNvSpPr>
              <p:nvPr/>
            </p:nvSpPr>
            <p:spPr bwMode="auto">
              <a:xfrm>
                <a:off x="6015039" y="3151188"/>
                <a:ext cx="358775" cy="349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7500" tIns="35100" rIns="67500" bIns="3510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500"/>
                  <a:t>34</a:t>
                </a:r>
              </a:p>
            </p:txBody>
          </p:sp>
          <p:cxnSp>
            <p:nvCxnSpPr>
              <p:cNvPr id="50" name="AutoShape 28"/>
              <p:cNvCxnSpPr>
                <a:cxnSpLocks noChangeShapeType="1"/>
                <a:stCxn id="47" idx="3"/>
                <a:endCxn id="49" idx="7"/>
              </p:cNvCxnSpPr>
              <p:nvPr/>
            </p:nvCxnSpPr>
            <p:spPr bwMode="auto">
              <a:xfrm flipH="1">
                <a:off x="6321426" y="2987676"/>
                <a:ext cx="187325" cy="2063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2298229" y="5216422"/>
              <a:ext cx="597838" cy="3508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500" dirty="0"/>
                <a:t>35.3</a:t>
              </a:r>
            </a:p>
          </p:txBody>
        </p:sp>
        <p:cxnSp>
          <p:nvCxnSpPr>
            <p:cNvPr id="33" name="AutoShape 20"/>
            <p:cNvCxnSpPr>
              <a:cxnSpLocks noChangeShapeType="1"/>
              <a:stCxn id="32" idx="1"/>
              <a:endCxn id="47" idx="5"/>
            </p:cNvCxnSpPr>
            <p:nvPr/>
          </p:nvCxnSpPr>
          <p:spPr bwMode="auto">
            <a:xfrm flipH="1" flipV="1">
              <a:off x="2149717" y="5065036"/>
              <a:ext cx="236063" cy="2027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2430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8"/>
          <p:cNvSpPr txBox="1">
            <a:spLocks noChangeArrowheads="1"/>
          </p:cNvSpPr>
          <p:nvPr/>
        </p:nvSpPr>
        <p:spPr bwMode="auto">
          <a:xfrm>
            <a:off x="1335975" y="3121758"/>
            <a:ext cx="686690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000" dirty="0"/>
              <a:t>不要忘记最后释放结点</a:t>
            </a:r>
            <a:r>
              <a:rPr lang="en-US" altLang="zh-CN" sz="3000" dirty="0"/>
              <a:t>p</a:t>
            </a:r>
            <a:r>
              <a:rPr lang="zh-CN" altLang="en-US" sz="3000" dirty="0"/>
              <a:t>所占的空间</a:t>
            </a:r>
          </a:p>
        </p:txBody>
      </p:sp>
    </p:spTree>
    <p:extLst>
      <p:ext uri="{BB962C8B-B14F-4D97-AF65-F5344CB8AC3E}">
        <p14:creationId xmlns:p14="http://schemas.microsoft.com/office/powerpoint/2010/main" val="219909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7606" y="1195697"/>
            <a:ext cx="34913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/>
              <a:t>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1134403" y="2097031"/>
            <a:ext cx="24737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28,21,36,25,33,35,43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1821" y="2097031"/>
            <a:ext cx="4239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构造二叉搜索树之后，删除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4403" y="2809549"/>
            <a:ext cx="24737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28,21,25,33,43,36,35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31820" y="2809549"/>
            <a:ext cx="4239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构造二叉搜索树之后，删除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4403" y="3522068"/>
            <a:ext cx="24737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21,25,28,33,35,36,43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1819" y="3522068"/>
            <a:ext cx="4239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构造二叉搜索树之后，删除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33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600200" y="1314450"/>
            <a:ext cx="3228975" cy="36933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1"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二叉搜索树搜索算法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kumimoji="1"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371600" y="4857751"/>
            <a:ext cx="3362325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最好情况和一般情况：</a:t>
            </a:r>
            <a:r>
              <a:rPr kumimoji="1"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O(log</a:t>
            </a:r>
            <a:r>
              <a:rPr kumimoji="1" lang="en-US" altLang="zh-CN" sz="1800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n)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最坏情况：单支树，</a:t>
            </a:r>
            <a:r>
              <a:rPr kumimoji="1"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143001" y="1808560"/>
            <a:ext cx="3861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28,21,36,25,33,35,43.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4514850" y="1828800"/>
            <a:ext cx="3486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28,21,25,33,43,36,35.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4743450" y="4572000"/>
            <a:ext cx="3257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21,25,28,33,35,36,43.</a:t>
            </a:r>
          </a:p>
        </p:txBody>
      </p:sp>
      <p:grpSp>
        <p:nvGrpSpPr>
          <p:cNvPr id="36871" name="Group 9"/>
          <p:cNvGrpSpPr>
            <a:grpSpLocks/>
          </p:cNvGrpSpPr>
          <p:nvPr/>
        </p:nvGrpSpPr>
        <p:grpSpPr bwMode="auto">
          <a:xfrm>
            <a:off x="1485900" y="2228850"/>
            <a:ext cx="6172200" cy="2265760"/>
            <a:chOff x="288" y="1152"/>
            <a:chExt cx="5184" cy="1903"/>
          </a:xfrm>
        </p:grpSpPr>
        <p:sp>
          <p:nvSpPr>
            <p:cNvPr id="36873" name="Oval 10"/>
            <p:cNvSpPr>
              <a:spLocks noChangeArrowheads="1"/>
            </p:cNvSpPr>
            <p:nvPr/>
          </p:nvSpPr>
          <p:spPr bwMode="auto">
            <a:xfrm>
              <a:off x="768" y="1200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74" name="Text Box 11"/>
            <p:cNvSpPr txBox="1">
              <a:spLocks noChangeArrowheads="1"/>
            </p:cNvSpPr>
            <p:nvPr/>
          </p:nvSpPr>
          <p:spPr bwMode="auto">
            <a:xfrm>
              <a:off x="744" y="1188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36875" name="Oval 12"/>
            <p:cNvSpPr>
              <a:spLocks noChangeArrowheads="1"/>
            </p:cNvSpPr>
            <p:nvPr/>
          </p:nvSpPr>
          <p:spPr bwMode="auto">
            <a:xfrm>
              <a:off x="312" y="16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76" name="Text Box 13"/>
            <p:cNvSpPr txBox="1">
              <a:spLocks noChangeArrowheads="1"/>
            </p:cNvSpPr>
            <p:nvPr/>
          </p:nvSpPr>
          <p:spPr bwMode="auto">
            <a:xfrm>
              <a:off x="288" y="1632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36877" name="Oval 14"/>
            <p:cNvSpPr>
              <a:spLocks noChangeArrowheads="1"/>
            </p:cNvSpPr>
            <p:nvPr/>
          </p:nvSpPr>
          <p:spPr bwMode="auto">
            <a:xfrm>
              <a:off x="648" y="202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78" name="Text Box 15"/>
            <p:cNvSpPr txBox="1">
              <a:spLocks noChangeArrowheads="1"/>
            </p:cNvSpPr>
            <p:nvPr/>
          </p:nvSpPr>
          <p:spPr bwMode="auto">
            <a:xfrm>
              <a:off x="624" y="2016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36879" name="Oval 16"/>
            <p:cNvSpPr>
              <a:spLocks noChangeArrowheads="1"/>
            </p:cNvSpPr>
            <p:nvPr/>
          </p:nvSpPr>
          <p:spPr bwMode="auto">
            <a:xfrm>
              <a:off x="1176" y="16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80" name="Text Box 17"/>
            <p:cNvSpPr txBox="1">
              <a:spLocks noChangeArrowheads="1"/>
            </p:cNvSpPr>
            <p:nvPr/>
          </p:nvSpPr>
          <p:spPr bwMode="auto">
            <a:xfrm>
              <a:off x="1152" y="1632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36881" name="Oval 18"/>
            <p:cNvSpPr>
              <a:spLocks noChangeArrowheads="1"/>
            </p:cNvSpPr>
            <p:nvPr/>
          </p:nvSpPr>
          <p:spPr bwMode="auto">
            <a:xfrm>
              <a:off x="936" y="202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82" name="Text Box 19"/>
            <p:cNvSpPr txBox="1">
              <a:spLocks noChangeArrowheads="1"/>
            </p:cNvSpPr>
            <p:nvPr/>
          </p:nvSpPr>
          <p:spPr bwMode="auto">
            <a:xfrm>
              <a:off x="912" y="2016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33</a:t>
              </a:r>
            </a:p>
          </p:txBody>
        </p:sp>
        <p:sp>
          <p:nvSpPr>
            <p:cNvPr id="36883" name="Oval 20"/>
            <p:cNvSpPr>
              <a:spLocks noChangeArrowheads="1"/>
            </p:cNvSpPr>
            <p:nvPr/>
          </p:nvSpPr>
          <p:spPr bwMode="auto">
            <a:xfrm>
              <a:off x="1512" y="202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84" name="Text Box 21"/>
            <p:cNvSpPr txBox="1">
              <a:spLocks noChangeArrowheads="1"/>
            </p:cNvSpPr>
            <p:nvPr/>
          </p:nvSpPr>
          <p:spPr bwMode="auto">
            <a:xfrm>
              <a:off x="1488" y="2016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43</a:t>
              </a:r>
            </a:p>
          </p:txBody>
        </p:sp>
        <p:sp>
          <p:nvSpPr>
            <p:cNvPr id="36885" name="Oval 22"/>
            <p:cNvSpPr>
              <a:spLocks noChangeArrowheads="1"/>
            </p:cNvSpPr>
            <p:nvPr/>
          </p:nvSpPr>
          <p:spPr bwMode="auto">
            <a:xfrm>
              <a:off x="1224" y="2412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1200" y="2400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36887" name="Line 24"/>
            <p:cNvSpPr>
              <a:spLocks noChangeShapeType="1"/>
            </p:cNvSpPr>
            <p:nvPr/>
          </p:nvSpPr>
          <p:spPr bwMode="auto">
            <a:xfrm flipH="1">
              <a:off x="432" y="1392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8" name="Line 25"/>
            <p:cNvSpPr>
              <a:spLocks noChangeShapeType="1"/>
            </p:cNvSpPr>
            <p:nvPr/>
          </p:nvSpPr>
          <p:spPr bwMode="auto">
            <a:xfrm>
              <a:off x="972" y="1392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9" name="Line 26"/>
            <p:cNvSpPr>
              <a:spLocks noChangeShapeType="1"/>
            </p:cNvSpPr>
            <p:nvPr/>
          </p:nvSpPr>
          <p:spPr bwMode="auto">
            <a:xfrm>
              <a:off x="528" y="1824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0" name="Line 27"/>
            <p:cNvSpPr>
              <a:spLocks noChangeShapeType="1"/>
            </p:cNvSpPr>
            <p:nvPr/>
          </p:nvSpPr>
          <p:spPr bwMode="auto">
            <a:xfrm flipH="1">
              <a:off x="1056" y="1824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1" name="Line 28"/>
            <p:cNvSpPr>
              <a:spLocks noChangeShapeType="1"/>
            </p:cNvSpPr>
            <p:nvPr/>
          </p:nvSpPr>
          <p:spPr bwMode="auto">
            <a:xfrm>
              <a:off x="1392" y="1824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2" name="Line 29"/>
            <p:cNvSpPr>
              <a:spLocks noChangeShapeType="1"/>
            </p:cNvSpPr>
            <p:nvPr/>
          </p:nvSpPr>
          <p:spPr bwMode="auto">
            <a:xfrm>
              <a:off x="1152" y="225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3" name="Oval 30"/>
            <p:cNvSpPr>
              <a:spLocks noChangeArrowheads="1"/>
            </p:cNvSpPr>
            <p:nvPr/>
          </p:nvSpPr>
          <p:spPr bwMode="auto">
            <a:xfrm>
              <a:off x="2736" y="118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94" name="Text Box 31"/>
            <p:cNvSpPr txBox="1">
              <a:spLocks noChangeArrowheads="1"/>
            </p:cNvSpPr>
            <p:nvPr/>
          </p:nvSpPr>
          <p:spPr bwMode="auto">
            <a:xfrm>
              <a:off x="2712" y="1176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36895" name="Oval 32"/>
            <p:cNvSpPr>
              <a:spLocks noChangeArrowheads="1"/>
            </p:cNvSpPr>
            <p:nvPr/>
          </p:nvSpPr>
          <p:spPr bwMode="auto">
            <a:xfrm>
              <a:off x="2280" y="1632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96" name="Text Box 33"/>
            <p:cNvSpPr txBox="1">
              <a:spLocks noChangeArrowheads="1"/>
            </p:cNvSpPr>
            <p:nvPr/>
          </p:nvSpPr>
          <p:spPr bwMode="auto">
            <a:xfrm>
              <a:off x="2256" y="1620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36897" name="Oval 34"/>
            <p:cNvSpPr>
              <a:spLocks noChangeArrowheads="1"/>
            </p:cNvSpPr>
            <p:nvPr/>
          </p:nvSpPr>
          <p:spPr bwMode="auto">
            <a:xfrm>
              <a:off x="2616" y="2016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898" name="Text Box 35"/>
            <p:cNvSpPr txBox="1">
              <a:spLocks noChangeArrowheads="1"/>
            </p:cNvSpPr>
            <p:nvPr/>
          </p:nvSpPr>
          <p:spPr bwMode="auto">
            <a:xfrm>
              <a:off x="2592" y="2004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36899" name="Oval 36"/>
            <p:cNvSpPr>
              <a:spLocks noChangeArrowheads="1"/>
            </p:cNvSpPr>
            <p:nvPr/>
          </p:nvSpPr>
          <p:spPr bwMode="auto">
            <a:xfrm>
              <a:off x="3144" y="1632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900" name="Text Box 37"/>
            <p:cNvSpPr txBox="1">
              <a:spLocks noChangeArrowheads="1"/>
            </p:cNvSpPr>
            <p:nvPr/>
          </p:nvSpPr>
          <p:spPr bwMode="auto">
            <a:xfrm>
              <a:off x="3120" y="1620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33</a:t>
              </a:r>
            </a:p>
          </p:txBody>
        </p:sp>
        <p:sp>
          <p:nvSpPr>
            <p:cNvPr id="36901" name="Oval 38"/>
            <p:cNvSpPr>
              <a:spLocks noChangeArrowheads="1"/>
            </p:cNvSpPr>
            <p:nvPr/>
          </p:nvSpPr>
          <p:spPr bwMode="auto">
            <a:xfrm>
              <a:off x="2904" y="278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902" name="Text Box 39"/>
            <p:cNvSpPr txBox="1">
              <a:spLocks noChangeArrowheads="1"/>
            </p:cNvSpPr>
            <p:nvPr/>
          </p:nvSpPr>
          <p:spPr bwMode="auto">
            <a:xfrm>
              <a:off x="2880" y="2772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36903" name="Oval 40"/>
            <p:cNvSpPr>
              <a:spLocks noChangeArrowheads="1"/>
            </p:cNvSpPr>
            <p:nvPr/>
          </p:nvSpPr>
          <p:spPr bwMode="auto">
            <a:xfrm>
              <a:off x="3480" y="2016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904" name="Text Box 41"/>
            <p:cNvSpPr txBox="1">
              <a:spLocks noChangeArrowheads="1"/>
            </p:cNvSpPr>
            <p:nvPr/>
          </p:nvSpPr>
          <p:spPr bwMode="auto">
            <a:xfrm>
              <a:off x="3456" y="2004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43</a:t>
              </a:r>
            </a:p>
          </p:txBody>
        </p:sp>
        <p:sp>
          <p:nvSpPr>
            <p:cNvPr id="36905" name="Oval 42"/>
            <p:cNvSpPr>
              <a:spLocks noChangeArrowheads="1"/>
            </p:cNvSpPr>
            <p:nvPr/>
          </p:nvSpPr>
          <p:spPr bwMode="auto">
            <a:xfrm>
              <a:off x="3192" y="2400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906" name="Text Box 43"/>
            <p:cNvSpPr txBox="1">
              <a:spLocks noChangeArrowheads="1"/>
            </p:cNvSpPr>
            <p:nvPr/>
          </p:nvSpPr>
          <p:spPr bwMode="auto">
            <a:xfrm>
              <a:off x="3168" y="2388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36907" name="Line 44"/>
            <p:cNvSpPr>
              <a:spLocks noChangeShapeType="1"/>
            </p:cNvSpPr>
            <p:nvPr/>
          </p:nvSpPr>
          <p:spPr bwMode="auto">
            <a:xfrm flipH="1">
              <a:off x="2400" y="138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08" name="Line 45"/>
            <p:cNvSpPr>
              <a:spLocks noChangeShapeType="1"/>
            </p:cNvSpPr>
            <p:nvPr/>
          </p:nvSpPr>
          <p:spPr bwMode="auto">
            <a:xfrm>
              <a:off x="2940" y="138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09" name="Line 46"/>
            <p:cNvSpPr>
              <a:spLocks noChangeShapeType="1"/>
            </p:cNvSpPr>
            <p:nvPr/>
          </p:nvSpPr>
          <p:spPr bwMode="auto">
            <a:xfrm>
              <a:off x="2496" y="181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10" name="Line 47"/>
            <p:cNvSpPr>
              <a:spLocks noChangeShapeType="1"/>
            </p:cNvSpPr>
            <p:nvPr/>
          </p:nvSpPr>
          <p:spPr bwMode="auto">
            <a:xfrm flipH="1">
              <a:off x="3348" y="222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11" name="Line 48"/>
            <p:cNvSpPr>
              <a:spLocks noChangeShapeType="1"/>
            </p:cNvSpPr>
            <p:nvPr/>
          </p:nvSpPr>
          <p:spPr bwMode="auto">
            <a:xfrm>
              <a:off x="3360" y="181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12" name="Line 49"/>
            <p:cNvSpPr>
              <a:spLocks noChangeShapeType="1"/>
            </p:cNvSpPr>
            <p:nvPr/>
          </p:nvSpPr>
          <p:spPr bwMode="auto">
            <a:xfrm flipH="1">
              <a:off x="3072" y="2592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13" name="Oval 50"/>
            <p:cNvSpPr>
              <a:spLocks noChangeArrowheads="1"/>
            </p:cNvSpPr>
            <p:nvPr/>
          </p:nvSpPr>
          <p:spPr bwMode="auto">
            <a:xfrm>
              <a:off x="4152" y="116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914" name="Text Box 51"/>
            <p:cNvSpPr txBox="1">
              <a:spLocks noChangeArrowheads="1"/>
            </p:cNvSpPr>
            <p:nvPr/>
          </p:nvSpPr>
          <p:spPr bwMode="auto">
            <a:xfrm>
              <a:off x="4128" y="1152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36915" name="Oval 52"/>
            <p:cNvSpPr>
              <a:spLocks noChangeArrowheads="1"/>
            </p:cNvSpPr>
            <p:nvPr/>
          </p:nvSpPr>
          <p:spPr bwMode="auto">
            <a:xfrm>
              <a:off x="4344" y="1500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916" name="Text Box 53"/>
            <p:cNvSpPr txBox="1">
              <a:spLocks noChangeArrowheads="1"/>
            </p:cNvSpPr>
            <p:nvPr/>
          </p:nvSpPr>
          <p:spPr bwMode="auto">
            <a:xfrm>
              <a:off x="4320" y="1488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36917" name="Oval 54"/>
            <p:cNvSpPr>
              <a:spLocks noChangeArrowheads="1"/>
            </p:cNvSpPr>
            <p:nvPr/>
          </p:nvSpPr>
          <p:spPr bwMode="auto">
            <a:xfrm>
              <a:off x="4584" y="1836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918" name="Text Box 55"/>
            <p:cNvSpPr txBox="1">
              <a:spLocks noChangeArrowheads="1"/>
            </p:cNvSpPr>
            <p:nvPr/>
          </p:nvSpPr>
          <p:spPr bwMode="auto">
            <a:xfrm>
              <a:off x="4560" y="1824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36919" name="Oval 56"/>
            <p:cNvSpPr>
              <a:spLocks noChangeArrowheads="1"/>
            </p:cNvSpPr>
            <p:nvPr/>
          </p:nvSpPr>
          <p:spPr bwMode="auto">
            <a:xfrm>
              <a:off x="5112" y="2796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36920" name="Text Box 57"/>
            <p:cNvSpPr txBox="1">
              <a:spLocks noChangeArrowheads="1"/>
            </p:cNvSpPr>
            <p:nvPr/>
          </p:nvSpPr>
          <p:spPr bwMode="auto">
            <a:xfrm>
              <a:off x="5088" y="2784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43</a:t>
              </a:r>
            </a:p>
          </p:txBody>
        </p:sp>
        <p:sp>
          <p:nvSpPr>
            <p:cNvPr id="36921" name="Line 58"/>
            <p:cNvSpPr>
              <a:spLocks noChangeShapeType="1"/>
            </p:cNvSpPr>
            <p:nvPr/>
          </p:nvSpPr>
          <p:spPr bwMode="auto">
            <a:xfrm>
              <a:off x="4320" y="13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22" name="Line 59"/>
            <p:cNvSpPr>
              <a:spLocks noChangeShapeType="1"/>
            </p:cNvSpPr>
            <p:nvPr/>
          </p:nvSpPr>
          <p:spPr bwMode="auto">
            <a:xfrm>
              <a:off x="4560" y="172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23" name="Line 60"/>
            <p:cNvSpPr>
              <a:spLocks noChangeShapeType="1"/>
            </p:cNvSpPr>
            <p:nvPr/>
          </p:nvSpPr>
          <p:spPr bwMode="auto">
            <a:xfrm>
              <a:off x="4752" y="2064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24" name="Line 61"/>
            <p:cNvSpPr>
              <a:spLocks noChangeShapeType="1"/>
            </p:cNvSpPr>
            <p:nvPr/>
          </p:nvSpPr>
          <p:spPr bwMode="auto">
            <a:xfrm>
              <a:off x="5088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925" name="Text Box 62"/>
            <p:cNvSpPr txBox="1">
              <a:spLocks noChangeArrowheads="1"/>
            </p:cNvSpPr>
            <p:nvPr/>
          </p:nvSpPr>
          <p:spPr bwMode="auto">
            <a:xfrm>
              <a:off x="4848" y="2304"/>
              <a:ext cx="6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500"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2514600" y="2174082"/>
            <a:ext cx="285750" cy="297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5043488" y="2216944"/>
            <a:ext cx="285750" cy="297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6486525" y="3540919"/>
            <a:ext cx="142875" cy="945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158038" y="2603026"/>
            <a:ext cx="140017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退化成线性表顺序搜索</a:t>
            </a:r>
          </a:p>
        </p:txBody>
      </p:sp>
    </p:spTree>
    <p:extLst>
      <p:ext uri="{BB962C8B-B14F-4D97-AF65-F5344CB8AC3E}">
        <p14:creationId xmlns:p14="http://schemas.microsoft.com/office/powerpoint/2010/main" val="28514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976" y="1596539"/>
            <a:ext cx="8325224" cy="3146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用树形结构表示集合，可有效提高搜索效率，因此比线性表更适合表示动态集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采用什么样的树形结构表示集合？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如何在树形结构上进行数据元素的插入和删除？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68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二叉搜索树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84584" y="1793686"/>
            <a:ext cx="5055256" cy="4034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定义</a:t>
            </a:r>
            <a:r>
              <a:rPr lang="en-US" altLang="zh-CN" sz="2100" dirty="0">
                <a:latin typeface="仿宋_GB2312" pitchFamily="49" charset="-122"/>
              </a:rPr>
              <a:t> </a:t>
            </a:r>
            <a:r>
              <a:rPr lang="zh-CN" altLang="en-US" sz="2100" dirty="0">
                <a:latin typeface="仿宋_GB2312" pitchFamily="49" charset="-122"/>
              </a:rPr>
              <a:t>设结点由关键字值表征，假定所有结点的</a:t>
            </a: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关键字值各不相同</a:t>
            </a:r>
            <a:r>
              <a:rPr lang="zh-CN" altLang="en-US" sz="2100" dirty="0">
                <a:latin typeface="仿宋_GB2312" pitchFamily="49" charset="-122"/>
              </a:rPr>
              <a:t>，二叉搜索树或者是一棵空二叉树，或者是具有下列性质的二叉树：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00" dirty="0">
                <a:latin typeface="仿宋_GB2312" pitchFamily="49" charset="-122"/>
              </a:rPr>
              <a:t>(1)</a:t>
            </a:r>
            <a:r>
              <a:rPr lang="zh-CN" altLang="en-US" sz="2100" dirty="0">
                <a:latin typeface="仿宋_GB2312" pitchFamily="49" charset="-122"/>
              </a:rPr>
              <a:t>若左子树不空，则</a:t>
            </a: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左</a:t>
            </a:r>
            <a:r>
              <a:rPr lang="zh-CN" altLang="en-US" sz="2100" dirty="0">
                <a:latin typeface="仿宋_GB2312" pitchFamily="49" charset="-122"/>
              </a:rPr>
              <a:t>子树上</a:t>
            </a: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所有</a:t>
            </a:r>
            <a:r>
              <a:rPr lang="zh-CN" altLang="en-US" sz="2100" dirty="0">
                <a:latin typeface="仿宋_GB2312" pitchFamily="49" charset="-122"/>
              </a:rPr>
              <a:t>结点的关键字值均</a:t>
            </a: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小于根</a:t>
            </a:r>
            <a:r>
              <a:rPr lang="zh-CN" altLang="en-US" sz="2100" dirty="0">
                <a:latin typeface="仿宋_GB2312" pitchFamily="49" charset="-122"/>
              </a:rPr>
              <a:t>结点关键字值；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100" dirty="0">
                <a:latin typeface="仿宋_GB2312" pitchFamily="49" charset="-122"/>
              </a:rPr>
              <a:t>(2)</a:t>
            </a:r>
            <a:r>
              <a:rPr lang="zh-CN" altLang="en-US" sz="2100" dirty="0">
                <a:latin typeface="仿宋_GB2312" pitchFamily="49" charset="-122"/>
              </a:rPr>
              <a:t>若右子树不空，则</a:t>
            </a: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右</a:t>
            </a:r>
            <a:r>
              <a:rPr lang="zh-CN" altLang="en-US" sz="2100" dirty="0">
                <a:latin typeface="仿宋_GB2312" pitchFamily="49" charset="-122"/>
              </a:rPr>
              <a:t>子树上</a:t>
            </a: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所有</a:t>
            </a:r>
            <a:r>
              <a:rPr lang="zh-CN" altLang="en-US" sz="2100" dirty="0">
                <a:latin typeface="仿宋_GB2312" pitchFamily="49" charset="-122"/>
              </a:rPr>
              <a:t>结点的关键字值均</a:t>
            </a:r>
            <a:r>
              <a:rPr lang="zh-CN" altLang="en-US" sz="2100" dirty="0">
                <a:solidFill>
                  <a:srgbClr val="FFFF00"/>
                </a:solidFill>
                <a:latin typeface="仿宋_GB2312" pitchFamily="49" charset="-122"/>
              </a:rPr>
              <a:t>大于</a:t>
            </a:r>
            <a:r>
              <a:rPr lang="zh-CN" altLang="en-US" sz="2100" dirty="0">
                <a:latin typeface="仿宋_GB2312" pitchFamily="49" charset="-122"/>
              </a:rPr>
              <a:t>根结点关键字值；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00" dirty="0">
                <a:latin typeface="仿宋_GB2312" pitchFamily="49" charset="-122"/>
              </a:rPr>
              <a:t>(3)</a:t>
            </a:r>
            <a:r>
              <a:rPr lang="zh-CN" altLang="en-US" sz="2100" dirty="0">
                <a:latin typeface="仿宋_GB2312" pitchFamily="49" charset="-122"/>
              </a:rPr>
              <a:t>左、右子树也分别是二叉搜索树。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6346464" y="5061565"/>
            <a:ext cx="2070173" cy="715089"/>
          </a:xfrm>
          <a:prstGeom prst="wedgeRoundRectCallout">
            <a:avLst>
              <a:gd name="adj1" fmla="val -126703"/>
              <a:gd name="adj2" fmla="val 12107"/>
              <a:gd name="adj3" fmla="val 16667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kumimoji="1" lang="zh-CN" altLang="en-US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给出二叉搜索树的递归定义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38119" y="1477783"/>
            <a:ext cx="2016919" cy="2727722"/>
            <a:chOff x="1565" y="572"/>
            <a:chExt cx="1694" cy="2291"/>
          </a:xfrm>
        </p:grpSpPr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2503" y="572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63</a:t>
              </a: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2018" y="1065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54</a:t>
              </a: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2965" y="1057"/>
              <a:ext cx="294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87</a:t>
              </a: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2018" y="2068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45</a:t>
              </a:r>
            </a:p>
          </p:txBody>
        </p: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2517" y="1550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69</a:t>
              </a:r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2893" y="2068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76</a:t>
              </a:r>
            </a:p>
          </p:txBody>
        </p:sp>
        <p:cxnSp>
          <p:nvCxnSpPr>
            <p:cNvPr id="13" name="AutoShape 22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270" y="831"/>
              <a:ext cx="276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3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2755" y="831"/>
              <a:ext cx="253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4"/>
            <p:cNvCxnSpPr>
              <a:cxnSpLocks noChangeShapeType="1"/>
              <a:stCxn id="18" idx="5"/>
              <a:endCxn id="10" idx="0"/>
            </p:cNvCxnSpPr>
            <p:nvPr/>
          </p:nvCxnSpPr>
          <p:spPr bwMode="auto">
            <a:xfrm>
              <a:off x="1816" y="1809"/>
              <a:ext cx="349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5"/>
            <p:cNvCxnSpPr>
              <a:cxnSpLocks noChangeShapeType="1"/>
              <a:stCxn id="9" idx="3"/>
              <a:endCxn id="11" idx="7"/>
            </p:cNvCxnSpPr>
            <p:nvPr/>
          </p:nvCxnSpPr>
          <p:spPr bwMode="auto">
            <a:xfrm flipH="1">
              <a:off x="2768" y="1315"/>
              <a:ext cx="240" cy="2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6"/>
            <p:cNvCxnSpPr>
              <a:cxnSpLocks noChangeShapeType="1"/>
              <a:stCxn id="11" idx="5"/>
              <a:endCxn id="12" idx="0"/>
            </p:cNvCxnSpPr>
            <p:nvPr/>
          </p:nvCxnSpPr>
          <p:spPr bwMode="auto">
            <a:xfrm>
              <a:off x="2768" y="1809"/>
              <a:ext cx="273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1565" y="1550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23</a:t>
              </a:r>
            </a:p>
          </p:txBody>
        </p:sp>
        <p:cxnSp>
          <p:nvCxnSpPr>
            <p:cNvPr id="19" name="AutoShape 28"/>
            <p:cNvCxnSpPr>
              <a:cxnSpLocks noChangeShapeType="1"/>
              <a:stCxn id="8" idx="3"/>
              <a:endCxn id="18" idx="7"/>
            </p:cNvCxnSpPr>
            <p:nvPr/>
          </p:nvCxnSpPr>
          <p:spPr bwMode="auto">
            <a:xfrm flipH="1">
              <a:off x="1816" y="1324"/>
              <a:ext cx="245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1746" y="2567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35</a:t>
              </a:r>
            </a:p>
          </p:txBody>
        </p:sp>
        <p:cxnSp>
          <p:nvCxnSpPr>
            <p:cNvPr id="21" name="AutoShape 30"/>
            <p:cNvCxnSpPr>
              <a:cxnSpLocks noChangeShapeType="1"/>
              <a:stCxn id="10" idx="3"/>
              <a:endCxn id="20" idx="0"/>
            </p:cNvCxnSpPr>
            <p:nvPr/>
          </p:nvCxnSpPr>
          <p:spPr bwMode="auto">
            <a:xfrm flipH="1">
              <a:off x="1893" y="2327"/>
              <a:ext cx="1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6940588" y="4251939"/>
            <a:ext cx="12965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FFFF00"/>
                </a:solidFill>
              </a:rPr>
              <a:t>左小右大</a:t>
            </a:r>
          </a:p>
        </p:txBody>
      </p:sp>
    </p:spTree>
    <p:extLst>
      <p:ext uri="{BB962C8B-B14F-4D97-AF65-F5344CB8AC3E}">
        <p14:creationId xmlns:p14="http://schemas.microsoft.com/office/powerpoint/2010/main" val="31971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01585" y="4508898"/>
            <a:ext cx="769521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100" dirty="0">
                <a:solidFill>
                  <a:srgbClr val="FFFF00"/>
                </a:solidFill>
              </a:rPr>
              <a:t>性质</a:t>
            </a:r>
            <a:r>
              <a:rPr lang="en-US" altLang="zh-CN" sz="2100" dirty="0"/>
              <a:t>  </a:t>
            </a:r>
            <a:r>
              <a:rPr lang="zh-CN" altLang="en-US" sz="2100" dirty="0"/>
              <a:t>若以中序遍历一棵二叉搜索树，将得到一个以关键字值</a:t>
            </a:r>
            <a:r>
              <a:rPr lang="zh-CN" altLang="en-US" sz="2100" dirty="0">
                <a:solidFill>
                  <a:srgbClr val="FFFF00"/>
                </a:solidFill>
              </a:rPr>
              <a:t>递增</a:t>
            </a:r>
            <a:r>
              <a:rPr lang="zh-CN" altLang="en-US" sz="2100" dirty="0"/>
              <a:t>排列的有序序列。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3177161" y="1052374"/>
            <a:ext cx="2016919" cy="2727722"/>
            <a:chOff x="1565" y="572"/>
            <a:chExt cx="1694" cy="2291"/>
          </a:xfrm>
        </p:grpSpPr>
        <p:sp>
          <p:nvSpPr>
            <p:cNvPr id="16389" name="Oval 4"/>
            <p:cNvSpPr>
              <a:spLocks noChangeArrowheads="1"/>
            </p:cNvSpPr>
            <p:nvPr/>
          </p:nvSpPr>
          <p:spPr bwMode="auto">
            <a:xfrm>
              <a:off x="2503" y="572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63</a:t>
              </a:r>
            </a:p>
          </p:txBody>
        </p:sp>
        <p:sp>
          <p:nvSpPr>
            <p:cNvPr id="16390" name="Oval 5"/>
            <p:cNvSpPr>
              <a:spLocks noChangeArrowheads="1"/>
            </p:cNvSpPr>
            <p:nvPr/>
          </p:nvSpPr>
          <p:spPr bwMode="auto">
            <a:xfrm>
              <a:off x="2018" y="1065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54</a:t>
              </a:r>
            </a:p>
          </p:txBody>
        </p:sp>
        <p:sp>
          <p:nvSpPr>
            <p:cNvPr id="16391" name="Oval 6"/>
            <p:cNvSpPr>
              <a:spLocks noChangeArrowheads="1"/>
            </p:cNvSpPr>
            <p:nvPr/>
          </p:nvSpPr>
          <p:spPr bwMode="auto">
            <a:xfrm>
              <a:off x="2965" y="1057"/>
              <a:ext cx="294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87</a:t>
              </a:r>
            </a:p>
          </p:txBody>
        </p:sp>
        <p:sp>
          <p:nvSpPr>
            <p:cNvPr id="16392" name="Oval 7"/>
            <p:cNvSpPr>
              <a:spLocks noChangeArrowheads="1"/>
            </p:cNvSpPr>
            <p:nvPr/>
          </p:nvSpPr>
          <p:spPr bwMode="auto">
            <a:xfrm>
              <a:off x="2018" y="2068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38</a:t>
              </a:r>
            </a:p>
          </p:txBody>
        </p:sp>
        <p:sp>
          <p:nvSpPr>
            <p:cNvPr id="16393" name="Oval 8"/>
            <p:cNvSpPr>
              <a:spLocks noChangeArrowheads="1"/>
            </p:cNvSpPr>
            <p:nvPr/>
          </p:nvSpPr>
          <p:spPr bwMode="auto">
            <a:xfrm>
              <a:off x="2517" y="1550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69</a:t>
              </a:r>
            </a:p>
          </p:txBody>
        </p:sp>
        <p:sp>
          <p:nvSpPr>
            <p:cNvPr id="16394" name="Oval 9"/>
            <p:cNvSpPr>
              <a:spLocks noChangeArrowheads="1"/>
            </p:cNvSpPr>
            <p:nvPr/>
          </p:nvSpPr>
          <p:spPr bwMode="auto">
            <a:xfrm>
              <a:off x="2893" y="2068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76</a:t>
              </a:r>
            </a:p>
          </p:txBody>
        </p:sp>
        <p:cxnSp>
          <p:nvCxnSpPr>
            <p:cNvPr id="16395" name="AutoShape 10"/>
            <p:cNvCxnSpPr>
              <a:cxnSpLocks noChangeShapeType="1"/>
              <a:stCxn id="16389" idx="3"/>
              <a:endCxn id="16390" idx="7"/>
            </p:cNvCxnSpPr>
            <p:nvPr/>
          </p:nvCxnSpPr>
          <p:spPr bwMode="auto">
            <a:xfrm flipH="1">
              <a:off x="2270" y="831"/>
              <a:ext cx="276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AutoShape 11"/>
            <p:cNvCxnSpPr>
              <a:cxnSpLocks noChangeShapeType="1"/>
              <a:stCxn id="16389" idx="5"/>
              <a:endCxn id="16391" idx="1"/>
            </p:cNvCxnSpPr>
            <p:nvPr/>
          </p:nvCxnSpPr>
          <p:spPr bwMode="auto">
            <a:xfrm>
              <a:off x="2755" y="831"/>
              <a:ext cx="253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AutoShape 12"/>
            <p:cNvCxnSpPr>
              <a:cxnSpLocks noChangeShapeType="1"/>
              <a:stCxn id="16400" idx="5"/>
              <a:endCxn id="16392" idx="0"/>
            </p:cNvCxnSpPr>
            <p:nvPr/>
          </p:nvCxnSpPr>
          <p:spPr bwMode="auto">
            <a:xfrm>
              <a:off x="1816" y="1809"/>
              <a:ext cx="349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AutoShape 13"/>
            <p:cNvCxnSpPr>
              <a:cxnSpLocks noChangeShapeType="1"/>
              <a:stCxn id="16391" idx="3"/>
              <a:endCxn id="16393" idx="7"/>
            </p:cNvCxnSpPr>
            <p:nvPr/>
          </p:nvCxnSpPr>
          <p:spPr bwMode="auto">
            <a:xfrm flipH="1">
              <a:off x="2768" y="1315"/>
              <a:ext cx="240" cy="2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14"/>
            <p:cNvCxnSpPr>
              <a:cxnSpLocks noChangeShapeType="1"/>
              <a:stCxn id="16393" idx="5"/>
              <a:endCxn id="16394" idx="0"/>
            </p:cNvCxnSpPr>
            <p:nvPr/>
          </p:nvCxnSpPr>
          <p:spPr bwMode="auto">
            <a:xfrm>
              <a:off x="2768" y="1809"/>
              <a:ext cx="273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0" name="Oval 15"/>
            <p:cNvSpPr>
              <a:spLocks noChangeArrowheads="1"/>
            </p:cNvSpPr>
            <p:nvPr/>
          </p:nvSpPr>
          <p:spPr bwMode="auto">
            <a:xfrm>
              <a:off x="1565" y="1550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23</a:t>
              </a:r>
            </a:p>
          </p:txBody>
        </p:sp>
        <p:cxnSp>
          <p:nvCxnSpPr>
            <p:cNvPr id="16401" name="AutoShape 16"/>
            <p:cNvCxnSpPr>
              <a:cxnSpLocks noChangeShapeType="1"/>
              <a:stCxn id="16390" idx="3"/>
              <a:endCxn id="16400" idx="7"/>
            </p:cNvCxnSpPr>
            <p:nvPr/>
          </p:nvCxnSpPr>
          <p:spPr bwMode="auto">
            <a:xfrm flipH="1">
              <a:off x="1816" y="1324"/>
              <a:ext cx="245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2" name="Oval 17"/>
            <p:cNvSpPr>
              <a:spLocks noChangeArrowheads="1"/>
            </p:cNvSpPr>
            <p:nvPr/>
          </p:nvSpPr>
          <p:spPr bwMode="auto">
            <a:xfrm>
              <a:off x="1746" y="2567"/>
              <a:ext cx="294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35</a:t>
              </a:r>
            </a:p>
          </p:txBody>
        </p:sp>
        <p:cxnSp>
          <p:nvCxnSpPr>
            <p:cNvPr id="16403" name="AutoShape 18"/>
            <p:cNvCxnSpPr>
              <a:cxnSpLocks noChangeShapeType="1"/>
              <a:stCxn id="16392" idx="3"/>
              <a:endCxn id="16402" idx="0"/>
            </p:cNvCxnSpPr>
            <p:nvPr/>
          </p:nvCxnSpPr>
          <p:spPr bwMode="auto">
            <a:xfrm flipH="1">
              <a:off x="1893" y="2327"/>
              <a:ext cx="1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88" name="Rectangle 20"/>
          <p:cNvSpPr>
            <a:spLocks noChangeArrowheads="1"/>
          </p:cNvSpPr>
          <p:nvPr/>
        </p:nvSpPr>
        <p:spPr bwMode="auto">
          <a:xfrm>
            <a:off x="2071921" y="3920728"/>
            <a:ext cx="4519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中序遍历</a:t>
            </a:r>
            <a:r>
              <a:rPr lang="en-US" altLang="zh-CN" dirty="0"/>
              <a:t>:23 35 38 54 63 69 76 87</a:t>
            </a:r>
          </a:p>
        </p:txBody>
      </p:sp>
    </p:spTree>
    <p:extLst>
      <p:ext uri="{BB962C8B-B14F-4D97-AF65-F5344CB8AC3E}">
        <p14:creationId xmlns:p14="http://schemas.microsoft.com/office/powerpoint/2010/main" val="158400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01474" y="1041501"/>
            <a:ext cx="72175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35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100" dirty="0"/>
              <a:t>二叉搜索树类型实现</a:t>
            </a:r>
            <a:r>
              <a:rPr lang="zh-CN" altLang="en-US" sz="2100" dirty="0">
                <a:solidFill>
                  <a:srgbClr val="FFFF00"/>
                </a:solidFill>
              </a:rPr>
              <a:t>动态集</a:t>
            </a:r>
          </a:p>
          <a:p>
            <a:pPr eaLnBrk="1" hangingPunct="1"/>
            <a:r>
              <a:rPr lang="zh-CN" altLang="en-US" sz="2100" dirty="0"/>
              <a:t> </a:t>
            </a:r>
            <a:endParaRPr lang="en-US" altLang="zh-CN" sz="2100" dirty="0">
              <a:sym typeface="MT Extra" panose="05050102010205020202" pitchFamily="18" charset="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63083" y="1820956"/>
            <a:ext cx="2885235" cy="325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100" b="1" dirty="0" err="1">
                <a:latin typeface="Times New Roman" panose="02020603050405020304" pitchFamily="18" charset="0"/>
              </a:rPr>
              <a:t>typedef</a:t>
            </a:r>
            <a:r>
              <a:rPr kumimoji="1" lang="en-US" altLang="zh-CN" sz="21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1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1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100" b="1" dirty="0" err="1">
                <a:latin typeface="Times New Roman" panose="02020603050405020304" pitchFamily="18" charset="0"/>
              </a:rPr>
              <a:t>KeyType</a:t>
            </a:r>
            <a:r>
              <a:rPr kumimoji="1" lang="en-US" altLang="zh-CN" sz="2100" b="1" dirty="0">
                <a:latin typeface="Times New Roman" panose="02020603050405020304" pitchFamily="18" charset="0"/>
              </a:rPr>
              <a:t>; 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 err="1">
                <a:latin typeface="Times New Roman" panose="02020603050405020304" pitchFamily="18" charset="0"/>
              </a:rPr>
              <a:t>typedef</a:t>
            </a:r>
            <a:r>
              <a:rPr kumimoji="1" lang="en-US" altLang="zh-CN" sz="21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100" b="1" dirty="0" err="1">
                <a:latin typeface="Times New Roman" panose="02020603050405020304" pitchFamily="18" charset="0"/>
              </a:rPr>
              <a:t>struct</a:t>
            </a:r>
            <a:r>
              <a:rPr kumimoji="1" lang="en-US" altLang="zh-CN" sz="2100" b="1" dirty="0">
                <a:latin typeface="Times New Roman" panose="02020603050405020304" pitchFamily="18" charset="0"/>
              </a:rPr>
              <a:t> entry{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100" b="1" dirty="0" err="1">
                <a:latin typeface="Times New Roman" panose="02020603050405020304" pitchFamily="18" charset="0"/>
              </a:rPr>
              <a:t>KeyType</a:t>
            </a:r>
            <a:r>
              <a:rPr kumimoji="1" lang="en-US" altLang="zh-CN" sz="2100" b="1" dirty="0">
                <a:latin typeface="Times New Roman" panose="02020603050405020304" pitchFamily="18" charset="0"/>
              </a:rPr>
              <a:t> Key;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100" b="1" dirty="0" err="1">
                <a:latin typeface="Times New Roman" panose="02020603050405020304" pitchFamily="18" charset="0"/>
              </a:rPr>
              <a:t>DataType</a:t>
            </a:r>
            <a:r>
              <a:rPr kumimoji="1" lang="en-US" altLang="zh-CN" sz="2100" b="1" dirty="0">
                <a:latin typeface="Times New Roman" panose="02020603050405020304" pitchFamily="18" charset="0"/>
              </a:rPr>
              <a:t> Data ;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>
                <a:latin typeface="Times New Roman" panose="02020603050405020304" pitchFamily="18" charset="0"/>
              </a:rPr>
              <a:t> }Entry;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>
                <a:latin typeface="Times New Roman" panose="02020603050405020304" pitchFamily="18" charset="0"/>
              </a:rPr>
              <a:t>typedef Entry T;</a:t>
            </a:r>
          </a:p>
          <a:p>
            <a:pPr>
              <a:lnSpc>
                <a:spcPct val="140000"/>
              </a:lnSpc>
            </a:pPr>
            <a:endParaRPr kumimoji="1" lang="en-US" altLang="zh-CN" sz="21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8236" y="1041501"/>
            <a:ext cx="4464423" cy="416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typedef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struct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btnode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T Element;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struct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btnode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LChild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,*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RChild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BTNode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40000"/>
              </a:lnSpc>
            </a:pPr>
            <a:endParaRPr kumimoji="1" lang="en-US" altLang="zh-CN" sz="21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kumimoji="1" lang="en-US" altLang="zh-CN" sz="21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typedef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struct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btree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BTNode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* Root;</a:t>
            </a:r>
          </a:p>
          <a:p>
            <a:pPr>
              <a:lnSpc>
                <a:spcPct val="140000"/>
              </a:lnSpc>
            </a:pP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BTree</a:t>
            </a:r>
            <a:r>
              <a:rPr kumimoji="1"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;</a:t>
            </a:r>
            <a:endParaRPr lang="zh-CN" altLang="en-US" sz="2100" dirty="0"/>
          </a:p>
        </p:txBody>
      </p:sp>
      <p:sp>
        <p:nvSpPr>
          <p:cNvPr id="4" name="文本框 3"/>
          <p:cNvSpPr txBox="1"/>
          <p:nvPr/>
        </p:nvSpPr>
        <p:spPr>
          <a:xfrm>
            <a:off x="376518" y="4810220"/>
            <a:ext cx="3203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定义值集合项类型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，包含值与键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75311" y="3056294"/>
            <a:ext cx="4547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定义值搜索树节点类型</a:t>
            </a:r>
            <a:r>
              <a:rPr lang="en-US" altLang="zh-CN" sz="21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，包含集合项、左右子树根节点指针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48954" y="5329593"/>
            <a:ext cx="5195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定义值搜索树类型</a:t>
            </a:r>
            <a:r>
              <a:rPr lang="en-US" altLang="zh-CN" sz="21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，包含根节点指针</a:t>
            </a:r>
          </a:p>
        </p:txBody>
      </p:sp>
    </p:spTree>
    <p:extLst>
      <p:ext uri="{BB962C8B-B14F-4D97-AF65-F5344CB8AC3E}">
        <p14:creationId xmlns:p14="http://schemas.microsoft.com/office/powerpoint/2010/main" val="240666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1662430" y="2568726"/>
            <a:ext cx="60830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二叉搜索树搜索的递归算法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二叉搜索树搜索的迭代算法 </a:t>
            </a:r>
          </a:p>
        </p:txBody>
      </p:sp>
    </p:spTree>
    <p:extLst>
      <p:ext uri="{BB962C8B-B14F-4D97-AF65-F5344CB8AC3E}">
        <p14:creationId xmlns:p14="http://schemas.microsoft.com/office/powerpoint/2010/main" val="399281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460189" y="2562394"/>
            <a:ext cx="834913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41338" indent="-1841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若二叉树为空，则搜索失败。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否则，将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根结点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比较，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小于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该结点的关键字，则以同样的方法搜索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左子树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，而不必搜索右子树；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该结点的关键字，则以同样的方法搜索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右子树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，而不必搜索左子树；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该结点的关键字，则搜索成功终止。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082807" y="719792"/>
            <a:ext cx="678820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  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二叉搜索树搜索的递归算法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在一棵二叉搜索树上，查找与关键字为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的元素</a:t>
            </a:r>
          </a:p>
        </p:txBody>
      </p:sp>
    </p:spTree>
    <p:extLst>
      <p:ext uri="{BB962C8B-B14F-4D97-AF65-F5344CB8AC3E}">
        <p14:creationId xmlns:p14="http://schemas.microsoft.com/office/powerpoint/2010/main" val="416864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3200" y="517618"/>
            <a:ext cx="8683811" cy="58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二叉搜索树搜索的递归算法</a:t>
            </a:r>
            <a:endParaRPr kumimoji="1" lang="en-US" altLang="zh-CN" sz="24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 Find(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*p,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KeyType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k )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         if ( !p ) return NULL;                                 	</a:t>
            </a:r>
            <a:r>
              <a:rPr kumimoji="1"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/*</a:t>
            </a:r>
            <a:r>
              <a:rPr kumimoji="1"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搜索失败*</a:t>
            </a:r>
            <a:r>
              <a:rPr kumimoji="1"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if ( k==p-&gt;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Element.Key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 return p;                 </a:t>
            </a:r>
            <a:r>
              <a:rPr kumimoji="1"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/*</a:t>
            </a:r>
            <a:r>
              <a:rPr kumimoji="1"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搜索成功*</a:t>
            </a:r>
            <a:r>
              <a:rPr kumimoji="1"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if ( k &lt; p-&gt;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Element.Key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 return Find ( p-&gt;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k );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return Find( p-&gt;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k); } </a:t>
            </a:r>
          </a:p>
          <a:p>
            <a:pPr lvl="1">
              <a:lnSpc>
                <a:spcPct val="120000"/>
              </a:lnSpc>
            </a:pPr>
            <a:endParaRPr kumimoji="1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BOOL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BtSearch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KeyType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k, K *x)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  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 p= Find(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Bt.Root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k);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if (p) { *x=p-&gt;Element;   return TRUE; }	 </a:t>
            </a:r>
            <a:r>
              <a:rPr kumimoji="1"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/*</a:t>
            </a:r>
            <a:r>
              <a:rPr kumimoji="1"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搜索成功*</a:t>
            </a:r>
            <a:r>
              <a:rPr kumimoji="1"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else return FALSE; 	                             	</a:t>
            </a:r>
            <a:r>
              <a:rPr kumimoji="1"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/*</a:t>
            </a:r>
            <a:r>
              <a:rPr kumimoji="1"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搜索失败*</a:t>
            </a:r>
            <a:r>
              <a:rPr kumimoji="1" lang="en-US" altLang="zh-CN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937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14603</TotalTime>
  <Words>1974</Words>
  <Application>Microsoft Office PowerPoint</Application>
  <PresentationFormat>全屏显示(4:3)</PresentationFormat>
  <Paragraphs>415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仿宋_GB2312</vt:lpstr>
      <vt:lpstr>华文楷体</vt:lpstr>
      <vt:lpstr>楷体_GB2312</vt:lpstr>
      <vt:lpstr>隶书</vt:lpstr>
      <vt:lpstr>宋体</vt:lpstr>
      <vt:lpstr>Arial</vt:lpstr>
      <vt:lpstr>Calibri</vt:lpstr>
      <vt:lpstr>Century Gothic</vt:lpstr>
      <vt:lpstr>MT Extra</vt:lpstr>
      <vt:lpstr>Times New Roman</vt:lpstr>
      <vt:lpstr>Wingdings</vt:lpstr>
      <vt:lpstr>Wingdings 3</vt:lpstr>
      <vt:lpstr>离子</vt:lpstr>
      <vt:lpstr>搜索树</vt:lpstr>
      <vt:lpstr>目录</vt:lpstr>
      <vt:lpstr>PowerPoint 演示文稿</vt:lpstr>
      <vt:lpstr>二叉搜索树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1033</cp:revision>
  <dcterms:created xsi:type="dcterms:W3CDTF">2015-02-03T01:14:24Z</dcterms:created>
  <dcterms:modified xsi:type="dcterms:W3CDTF">2017-10-30T05:26:57Z</dcterms:modified>
</cp:coreProperties>
</file>