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86" r:id="rId1"/>
  </p:sldMasterIdLst>
  <p:notesMasterIdLst>
    <p:notesMasterId r:id="rId41"/>
  </p:notesMasterIdLst>
  <p:sldIdLst>
    <p:sldId id="379" r:id="rId2"/>
    <p:sldId id="401" r:id="rId3"/>
    <p:sldId id="400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37" r:id="rId21"/>
    <p:sldId id="422" r:id="rId22"/>
    <p:sldId id="421" r:id="rId23"/>
    <p:sldId id="439" r:id="rId24"/>
    <p:sldId id="423" r:id="rId25"/>
    <p:sldId id="440" r:id="rId26"/>
    <p:sldId id="425" r:id="rId27"/>
    <p:sldId id="441" r:id="rId28"/>
    <p:sldId id="442" r:id="rId29"/>
    <p:sldId id="443" r:id="rId30"/>
    <p:sldId id="433" r:id="rId31"/>
    <p:sldId id="445" r:id="rId32"/>
    <p:sldId id="446" r:id="rId33"/>
    <p:sldId id="434" r:id="rId34"/>
    <p:sldId id="447" r:id="rId35"/>
    <p:sldId id="435" r:id="rId36"/>
    <p:sldId id="449" r:id="rId37"/>
    <p:sldId id="450" r:id="rId38"/>
    <p:sldId id="451" r:id="rId39"/>
    <p:sldId id="452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1ACF28F-036D-4307-8545-CF2846661CBA}">
          <p14:sldIdLst>
            <p14:sldId id="379"/>
            <p14:sldId id="401"/>
            <p14:sldId id="400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37"/>
            <p14:sldId id="422"/>
            <p14:sldId id="421"/>
            <p14:sldId id="439"/>
            <p14:sldId id="423"/>
            <p14:sldId id="440"/>
            <p14:sldId id="425"/>
            <p14:sldId id="441"/>
            <p14:sldId id="442"/>
            <p14:sldId id="443"/>
            <p14:sldId id="433"/>
            <p14:sldId id="445"/>
            <p14:sldId id="446"/>
            <p14:sldId id="434"/>
            <p14:sldId id="447"/>
            <p14:sldId id="435"/>
            <p14:sldId id="449"/>
            <p14:sldId id="450"/>
            <p14:sldId id="451"/>
            <p14:sldId id="4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501" autoAdjust="0"/>
  </p:normalViewPr>
  <p:slideViewPr>
    <p:cSldViewPr snapToGrid="0">
      <p:cViewPr varScale="1">
        <p:scale>
          <a:sx n="80" d="100"/>
          <a:sy n="80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C69A8-F41B-4AB3-B1C4-4C1E89E6346C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36FC-5391-4E88-BC9C-2B9CBFA3E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4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8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4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046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785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2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854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698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934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8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5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83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8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38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6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88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0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5FA1EC-9C8B-4CB7-B2A5-DD415DF7CB42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43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散列表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朱洁</a:t>
            </a:r>
          </a:p>
        </p:txBody>
      </p:sp>
    </p:spTree>
    <p:extLst>
      <p:ext uri="{BB962C8B-B14F-4D97-AF65-F5344CB8AC3E}">
        <p14:creationId xmlns:p14="http://schemas.microsoft.com/office/powerpoint/2010/main" val="368611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6"/>
          <p:cNvSpPr txBox="1">
            <a:spLocks noChangeArrowheads="1"/>
          </p:cNvSpPr>
          <p:nvPr/>
        </p:nvSpPr>
        <p:spPr bwMode="auto">
          <a:xfrm>
            <a:off x="0" y="1136074"/>
            <a:ext cx="11020301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h(key)=key mod M (M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为散列表表长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zh-CN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一般取不超过</a:t>
            </a:r>
            <a:r>
              <a:rPr kumimoji="0"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的素数</a:t>
            </a:r>
            <a:r>
              <a:rPr kumimoji="0"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会更好。</a:t>
            </a:r>
            <a:endParaRPr lang="zh-CN" altLang="en-US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M=1000, P=997</a:t>
            </a:r>
          </a:p>
          <a:p>
            <a:pPr algn="just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关键字     内部编码     散列地址</a:t>
            </a:r>
          </a:p>
          <a:p>
            <a:pPr algn="just">
              <a:lnSpc>
                <a:spcPct val="11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KEYA      11052501        756</a:t>
            </a:r>
          </a:p>
          <a:p>
            <a:pPr algn="just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KEYB      11052502        757</a:t>
            </a:r>
          </a:p>
          <a:p>
            <a:pPr algn="just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AKEY      01110502        864</a:t>
            </a:r>
          </a:p>
          <a:p>
            <a:pPr algn="just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BKEY      02110502        873</a:t>
            </a:r>
          </a:p>
          <a:p>
            <a:pPr algn="just">
              <a:lnSpc>
                <a:spcPct val="11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散列地址相近，可以先将关键字的内部编码循环移若干位后，再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243" name="Rectangle 11"/>
          <p:cNvSpPr>
            <a:spLocks noChangeArrowheads="1"/>
          </p:cNvSpPr>
          <p:nvPr/>
        </p:nvSpPr>
        <p:spPr bwMode="auto">
          <a:xfrm>
            <a:off x="251012" y="427504"/>
            <a:ext cx="25298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、除留余数法</a:t>
            </a:r>
          </a:p>
        </p:txBody>
      </p:sp>
      <p:sp>
        <p:nvSpPr>
          <p:cNvPr id="2" name="矩形 1"/>
          <p:cNvSpPr/>
          <p:nvPr/>
        </p:nvSpPr>
        <p:spPr>
          <a:xfrm>
            <a:off x="6237986" y="1136074"/>
            <a:ext cx="5410153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对于素数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p, 0&lt;a&lt;p,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任意 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0&lt;=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&lt;j&lt;p, 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a×i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与 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a×j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不同余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即不冲突</a:t>
            </a:r>
          </a:p>
        </p:txBody>
      </p:sp>
    </p:spTree>
    <p:extLst>
      <p:ext uri="{BB962C8B-B14F-4D97-AF65-F5344CB8AC3E}">
        <p14:creationId xmlns:p14="http://schemas.microsoft.com/office/powerpoint/2010/main" val="380149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877842" y="1478991"/>
            <a:ext cx="10734441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h(key)=(key)</a:t>
            </a:r>
            <a:r>
              <a:rPr lang="en-US" altLang="zh-CN" sz="2800" baseline="30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的中间若干位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</a:p>
          <a:p>
            <a:pPr algn="just"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其中：位数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应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满足：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800" baseline="30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k-1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n≤10</a:t>
            </a:r>
            <a:r>
              <a:rPr lang="en-US" altLang="zh-CN" sz="2800" baseline="30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为集合中元素个数。</a:t>
            </a: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n=765, k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取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   </a:t>
            </a: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800" baseline="30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3-1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&lt;765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10</a:t>
            </a:r>
            <a:r>
              <a:rPr lang="en-US" altLang="zh-CN" sz="2800" baseline="30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故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k=3, 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即取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k=3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关键字     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内部编码）</a:t>
            </a:r>
            <a:r>
              <a:rPr lang="en-US" altLang="zh-CN" sz="2800" baseline="30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散列地址</a:t>
            </a: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KEYA    122157</a:t>
            </a:r>
            <a:r>
              <a:rPr lang="en-US" altLang="zh-CN" sz="2800" u="sng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778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355001      778</a:t>
            </a:r>
          </a:p>
          <a:p>
            <a:pPr algn="just"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KEYB    122157</a:t>
            </a:r>
            <a:r>
              <a:rPr lang="en-US" altLang="zh-CN" sz="2800" u="sng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800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460004      800 </a:t>
            </a:r>
          </a:p>
          <a:p>
            <a:pPr algn="just"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AKEY    001233</a:t>
            </a:r>
            <a:r>
              <a:rPr lang="en-US" altLang="zh-CN" sz="2800" u="sng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265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775625      265</a:t>
            </a:r>
          </a:p>
          <a:p>
            <a:pPr algn="just"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BKEY    004454</a:t>
            </a:r>
            <a:r>
              <a:rPr lang="en-US" altLang="zh-CN" sz="2800" u="sng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315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775625      315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021277" y="265953"/>
            <a:ext cx="25298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、平方取中法</a:t>
            </a:r>
          </a:p>
        </p:txBody>
      </p:sp>
    </p:spTree>
    <p:extLst>
      <p:ext uri="{BB962C8B-B14F-4D97-AF65-F5344CB8AC3E}">
        <p14:creationId xmlns:p14="http://schemas.microsoft.com/office/powerpoint/2010/main" val="135707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38150" y="1790124"/>
            <a:ext cx="9886538" cy="427193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把关键字值自左到右，分成位数相等的几部分，每一部分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位数与散列表地址的位数相同，只有最后一部分的位数可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以短些。把这些部分的数据叠加起来，得到该关键字的散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列地址。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）移位法：把各部分最后一位对齐相加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）分界法：沿各部分的分界来回折叠，然后对齐相加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984532" y="882090"/>
            <a:ext cx="1792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、折叠法</a:t>
            </a:r>
          </a:p>
        </p:txBody>
      </p:sp>
    </p:spTree>
    <p:extLst>
      <p:ext uri="{BB962C8B-B14F-4D97-AF65-F5344CB8AC3E}">
        <p14:creationId xmlns:p14="http://schemas.microsoft.com/office/powerpoint/2010/main" val="4158127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1175658" y="422276"/>
            <a:ext cx="10190930" cy="138499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例：设关键字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key=12320324111220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，散列地址取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位，</a:t>
            </a:r>
          </a:p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被划分位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段：</a:t>
            </a:r>
          </a:p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123 203 241 112 20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219449" y="2335626"/>
            <a:ext cx="1958977" cy="3108326"/>
            <a:chOff x="981" y="1661"/>
            <a:chExt cx="1234" cy="1958"/>
          </a:xfrm>
        </p:grpSpPr>
        <p:sp>
          <p:nvSpPr>
            <p:cNvPr id="13320" name="Rectangle 5"/>
            <p:cNvSpPr>
              <a:spLocks noChangeArrowheads="1"/>
            </p:cNvSpPr>
            <p:nvPr/>
          </p:nvSpPr>
          <p:spPr bwMode="auto">
            <a:xfrm>
              <a:off x="981" y="1661"/>
              <a:ext cx="1020" cy="1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r>
                <a: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 123</a:t>
              </a:r>
            </a:p>
            <a:p>
              <a:r>
                <a: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 203</a:t>
              </a:r>
            </a:p>
            <a:p>
              <a:r>
                <a: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 241</a:t>
              </a:r>
            </a:p>
            <a:p>
              <a:r>
                <a: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 112</a:t>
              </a:r>
            </a:p>
            <a:p>
              <a:r>
                <a:rPr lang="zh-CN" altLang="en-US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＋ </a:t>
              </a:r>
              <a:r>
                <a: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20</a:t>
              </a:r>
            </a:p>
            <a:p>
              <a:r>
                <a: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 699</a:t>
              </a:r>
            </a:p>
            <a:p>
              <a:r>
                <a: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(a)</a:t>
              </a:r>
              <a:r>
                <a:rPr lang="zh-CN" altLang="en-US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移位法</a:t>
              </a:r>
            </a:p>
          </p:txBody>
        </p:sp>
        <p:sp>
          <p:nvSpPr>
            <p:cNvPr id="13321" name="Line 7"/>
            <p:cNvSpPr>
              <a:spLocks noChangeShapeType="1"/>
            </p:cNvSpPr>
            <p:nvPr/>
          </p:nvSpPr>
          <p:spPr bwMode="auto">
            <a:xfrm>
              <a:off x="1535" y="3339"/>
              <a:ext cx="68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379899" y="2291939"/>
            <a:ext cx="2286001" cy="3108326"/>
            <a:chOff x="2880" y="1661"/>
            <a:chExt cx="1440" cy="1958"/>
          </a:xfrm>
        </p:grpSpPr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2880" y="1661"/>
              <a:ext cx="1440" cy="1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r>
                <a: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 123</a:t>
              </a:r>
            </a:p>
            <a:p>
              <a:r>
                <a: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 302</a:t>
              </a:r>
            </a:p>
            <a:p>
              <a:r>
                <a: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 241</a:t>
              </a:r>
            </a:p>
            <a:p>
              <a:r>
                <a: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 211</a:t>
              </a:r>
            </a:p>
            <a:p>
              <a:r>
                <a:rPr lang="zh-CN" altLang="en-US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＋ </a:t>
              </a:r>
              <a:r>
                <a: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20</a:t>
              </a:r>
            </a:p>
            <a:p>
              <a:r>
                <a: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 897</a:t>
              </a:r>
            </a:p>
            <a:p>
              <a:r>
                <a: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(b)</a:t>
              </a:r>
              <a:r>
                <a:rPr lang="zh-CN" altLang="en-US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分界法</a:t>
              </a:r>
            </a:p>
          </p:txBody>
        </p:sp>
        <p:sp>
          <p:nvSpPr>
            <p:cNvPr id="13319" name="Line 9"/>
            <p:cNvSpPr>
              <a:spLocks noChangeShapeType="1"/>
            </p:cNvSpPr>
            <p:nvPr/>
          </p:nvSpPr>
          <p:spPr bwMode="auto">
            <a:xfrm>
              <a:off x="2926" y="3339"/>
              <a:ext cx="68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317" name="Rectangle 11"/>
          <p:cNvSpPr>
            <a:spLocks noChangeArrowheads="1"/>
          </p:cNvSpPr>
          <p:nvPr/>
        </p:nvSpPr>
        <p:spPr bwMode="auto">
          <a:xfrm>
            <a:off x="3370801" y="5928620"/>
            <a:ext cx="4134465" cy="58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适用于关键字很长的情况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087585" y="4512623"/>
            <a:ext cx="15675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212284" y="4488522"/>
            <a:ext cx="15675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13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095995" y="1059338"/>
            <a:ext cx="7467600" cy="5607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取分布均匀的若干位。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例如，一组关键字如下：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    位    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1  2  3  4  5  6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关键字  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9  4  2  1  4  8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9  4  2  3  5  6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9  4  2  5  7  2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9  4  2  6  6  4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9  4  3  3  9  5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9  4  2  4  7  2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9  4  2  7  3  1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9  4  1  2  8  7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9  4  2  3  4  5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通过分析，可以看出第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位分布均匀，故取第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位这三位为散列函数的值。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248396" y="273526"/>
            <a:ext cx="250741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、数字分析法</a:t>
            </a:r>
          </a:p>
        </p:txBody>
      </p:sp>
    </p:spTree>
    <p:extLst>
      <p:ext uri="{BB962C8B-B14F-4D97-AF65-F5344CB8AC3E}">
        <p14:creationId xmlns:p14="http://schemas.microsoft.com/office/powerpoint/2010/main" val="3612523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1302871" y="1079665"/>
            <a:ext cx="8981159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冲突是不可避免的。当冲突发生时，必须对冲突进行处理。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处理冲突的方法有：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（</a:t>
            </a: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）拉链法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（</a:t>
            </a: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）线性探查法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（</a:t>
            </a: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）二次探查法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（</a:t>
            </a: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）双散列法</a:t>
            </a:r>
          </a:p>
        </p:txBody>
      </p:sp>
    </p:spTree>
    <p:extLst>
      <p:ext uri="{BB962C8B-B14F-4D97-AF65-F5344CB8AC3E}">
        <p14:creationId xmlns:p14="http://schemas.microsoft.com/office/powerpoint/2010/main" val="2705613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36271" y="1082676"/>
            <a:ext cx="10448470" cy="109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将所有具有同义词的关键字建立一个单链表，单链表可以按升序排列。所有单链表的头指针存入一长度为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的数组中。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209800" y="2057401"/>
            <a:ext cx="75438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1        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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2        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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3 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4        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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5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…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00400" y="2362200"/>
            <a:ext cx="533400" cy="2743200"/>
            <a:chOff x="3200400" y="2362200"/>
            <a:chExt cx="533400" cy="2743200"/>
          </a:xfrm>
        </p:grpSpPr>
        <p:sp>
          <p:nvSpPr>
            <p:cNvPr id="16388" name="Rectangle 4"/>
            <p:cNvSpPr>
              <a:spLocks noChangeArrowheads="1"/>
            </p:cNvSpPr>
            <p:nvPr/>
          </p:nvSpPr>
          <p:spPr bwMode="auto">
            <a:xfrm>
              <a:off x="3200400" y="2362200"/>
              <a:ext cx="533400" cy="2743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endPara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>
              <a:off x="3200400" y="28194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>
              <a:off x="3200400" y="32766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6391" name="Line 7"/>
            <p:cNvSpPr>
              <a:spLocks noChangeShapeType="1"/>
            </p:cNvSpPr>
            <p:nvPr/>
          </p:nvSpPr>
          <p:spPr bwMode="auto">
            <a:xfrm>
              <a:off x="3200400" y="37338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>
              <a:off x="3200400" y="41910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6393" name="Line 10"/>
            <p:cNvSpPr>
              <a:spLocks noChangeShapeType="1"/>
            </p:cNvSpPr>
            <p:nvPr/>
          </p:nvSpPr>
          <p:spPr bwMode="auto">
            <a:xfrm>
              <a:off x="3200400" y="4648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4267200" y="2438400"/>
            <a:ext cx="6096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endParaRPr lang="en-US" altLang="zh-CN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395" name="Line 12"/>
          <p:cNvSpPr>
            <a:spLocks noChangeShapeType="1"/>
          </p:cNvSpPr>
          <p:nvPr/>
        </p:nvSpPr>
        <p:spPr bwMode="auto">
          <a:xfrm>
            <a:off x="4724400" y="24384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>
            <a:off x="3505200" y="2590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4279900" y="2387601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endParaRPr lang="en-US" altLang="zh-CN" sz="28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398" name="Rectangle 15"/>
          <p:cNvSpPr>
            <a:spLocks noChangeArrowheads="1"/>
          </p:cNvSpPr>
          <p:nvPr/>
        </p:nvSpPr>
        <p:spPr bwMode="auto">
          <a:xfrm>
            <a:off x="4267200" y="3819525"/>
            <a:ext cx="6096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endParaRPr lang="en-US" altLang="zh-CN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>
            <a:off x="4724400" y="3819525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00" name="Line 17"/>
          <p:cNvSpPr>
            <a:spLocks noChangeShapeType="1"/>
          </p:cNvSpPr>
          <p:nvPr/>
        </p:nvSpPr>
        <p:spPr bwMode="auto">
          <a:xfrm>
            <a:off x="3505200" y="39719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01" name="Text Box 18"/>
          <p:cNvSpPr txBox="1">
            <a:spLocks noChangeArrowheads="1"/>
          </p:cNvSpPr>
          <p:nvPr/>
        </p:nvSpPr>
        <p:spPr bwMode="auto">
          <a:xfrm>
            <a:off x="4279900" y="3768726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36</a:t>
            </a:r>
            <a:endParaRPr lang="en-US" altLang="zh-CN" sz="28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02" name="Rectangle 19"/>
          <p:cNvSpPr>
            <a:spLocks noChangeArrowheads="1"/>
          </p:cNvSpPr>
          <p:nvPr/>
        </p:nvSpPr>
        <p:spPr bwMode="auto">
          <a:xfrm>
            <a:off x="4267200" y="4724400"/>
            <a:ext cx="6096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endParaRPr lang="en-US" altLang="zh-CN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03" name="Line 20"/>
          <p:cNvSpPr>
            <a:spLocks noChangeShapeType="1"/>
          </p:cNvSpPr>
          <p:nvPr/>
        </p:nvSpPr>
        <p:spPr bwMode="auto">
          <a:xfrm>
            <a:off x="4724400" y="47244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04" name="Line 21"/>
          <p:cNvSpPr>
            <a:spLocks noChangeShapeType="1"/>
          </p:cNvSpPr>
          <p:nvPr/>
        </p:nvSpPr>
        <p:spPr bwMode="auto">
          <a:xfrm>
            <a:off x="3505200" y="4876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05" name="Text Box 22"/>
          <p:cNvSpPr txBox="1">
            <a:spLocks noChangeArrowheads="1"/>
          </p:cNvSpPr>
          <p:nvPr/>
        </p:nvSpPr>
        <p:spPr bwMode="auto">
          <a:xfrm>
            <a:off x="4279900" y="4673601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endParaRPr lang="en-US" altLang="zh-CN" sz="28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06" name="Rectangle 23"/>
          <p:cNvSpPr>
            <a:spLocks noChangeArrowheads="1"/>
          </p:cNvSpPr>
          <p:nvPr/>
        </p:nvSpPr>
        <p:spPr bwMode="auto">
          <a:xfrm>
            <a:off x="5562600" y="2438400"/>
            <a:ext cx="6096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endParaRPr lang="en-US" altLang="zh-CN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07" name="Line 24"/>
          <p:cNvSpPr>
            <a:spLocks noChangeShapeType="1"/>
          </p:cNvSpPr>
          <p:nvPr/>
        </p:nvSpPr>
        <p:spPr bwMode="auto">
          <a:xfrm>
            <a:off x="6019800" y="24384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08" name="Line 25"/>
          <p:cNvSpPr>
            <a:spLocks noChangeShapeType="1"/>
          </p:cNvSpPr>
          <p:nvPr/>
        </p:nvSpPr>
        <p:spPr bwMode="auto">
          <a:xfrm>
            <a:off x="4800600" y="2590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09" name="Text Box 26"/>
          <p:cNvSpPr txBox="1">
            <a:spLocks noChangeArrowheads="1"/>
          </p:cNvSpPr>
          <p:nvPr/>
        </p:nvSpPr>
        <p:spPr bwMode="auto">
          <a:xfrm>
            <a:off x="5575300" y="2387601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33</a:t>
            </a:r>
          </a:p>
        </p:txBody>
      </p:sp>
      <p:sp>
        <p:nvSpPr>
          <p:cNvPr id="16410" name="Rectangle 27"/>
          <p:cNvSpPr>
            <a:spLocks noChangeArrowheads="1"/>
          </p:cNvSpPr>
          <p:nvPr/>
        </p:nvSpPr>
        <p:spPr bwMode="auto">
          <a:xfrm>
            <a:off x="6858000" y="2438400"/>
            <a:ext cx="6096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endParaRPr lang="en-US" altLang="zh-CN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11" name="Line 28"/>
          <p:cNvSpPr>
            <a:spLocks noChangeShapeType="1"/>
          </p:cNvSpPr>
          <p:nvPr/>
        </p:nvSpPr>
        <p:spPr bwMode="auto">
          <a:xfrm>
            <a:off x="7315200" y="24384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12" name="Line 29"/>
          <p:cNvSpPr>
            <a:spLocks noChangeShapeType="1"/>
          </p:cNvSpPr>
          <p:nvPr/>
        </p:nvSpPr>
        <p:spPr bwMode="auto">
          <a:xfrm>
            <a:off x="6096000" y="2590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13" name="Text Box 30"/>
          <p:cNvSpPr txBox="1">
            <a:spLocks noChangeArrowheads="1"/>
          </p:cNvSpPr>
          <p:nvPr/>
        </p:nvSpPr>
        <p:spPr bwMode="auto">
          <a:xfrm>
            <a:off x="6870700" y="2387601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55</a:t>
            </a:r>
            <a:endParaRPr lang="en-US" altLang="zh-CN" sz="28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14" name="Rectangle 31"/>
          <p:cNvSpPr>
            <a:spLocks noChangeArrowheads="1"/>
          </p:cNvSpPr>
          <p:nvPr/>
        </p:nvSpPr>
        <p:spPr bwMode="auto">
          <a:xfrm>
            <a:off x="8153400" y="2438400"/>
            <a:ext cx="6096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endParaRPr lang="en-US" altLang="zh-CN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15" name="Line 32"/>
          <p:cNvSpPr>
            <a:spLocks noChangeShapeType="1"/>
          </p:cNvSpPr>
          <p:nvPr/>
        </p:nvSpPr>
        <p:spPr bwMode="auto">
          <a:xfrm>
            <a:off x="8610600" y="24384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16" name="Line 33"/>
          <p:cNvSpPr>
            <a:spLocks noChangeShapeType="1"/>
          </p:cNvSpPr>
          <p:nvPr/>
        </p:nvSpPr>
        <p:spPr bwMode="auto">
          <a:xfrm>
            <a:off x="7391400" y="2590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17" name="Text Box 34"/>
          <p:cNvSpPr txBox="1">
            <a:spLocks noChangeArrowheads="1"/>
          </p:cNvSpPr>
          <p:nvPr/>
        </p:nvSpPr>
        <p:spPr bwMode="auto">
          <a:xfrm>
            <a:off x="8166100" y="2387601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66</a:t>
            </a:r>
            <a:endParaRPr lang="en-US" altLang="zh-CN" sz="28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18" name="Rectangle 35"/>
          <p:cNvSpPr>
            <a:spLocks noChangeArrowheads="1"/>
          </p:cNvSpPr>
          <p:nvPr/>
        </p:nvSpPr>
        <p:spPr bwMode="auto">
          <a:xfrm>
            <a:off x="5549900" y="3822700"/>
            <a:ext cx="6096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endParaRPr lang="en-US" altLang="zh-CN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19" name="Line 36"/>
          <p:cNvSpPr>
            <a:spLocks noChangeShapeType="1"/>
          </p:cNvSpPr>
          <p:nvPr/>
        </p:nvSpPr>
        <p:spPr bwMode="auto">
          <a:xfrm>
            <a:off x="6007100" y="38227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20" name="Line 37"/>
          <p:cNvSpPr>
            <a:spLocks noChangeShapeType="1"/>
          </p:cNvSpPr>
          <p:nvPr/>
        </p:nvSpPr>
        <p:spPr bwMode="auto">
          <a:xfrm>
            <a:off x="4787900" y="39751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21" name="Text Box 38"/>
          <p:cNvSpPr txBox="1">
            <a:spLocks noChangeArrowheads="1"/>
          </p:cNvSpPr>
          <p:nvPr/>
        </p:nvSpPr>
        <p:spPr bwMode="auto">
          <a:xfrm>
            <a:off x="5562600" y="3771901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69</a:t>
            </a:r>
            <a:endParaRPr lang="en-US" altLang="zh-CN" sz="28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22" name="Rectangle 39"/>
          <p:cNvSpPr>
            <a:spLocks noChangeArrowheads="1"/>
          </p:cNvSpPr>
          <p:nvPr/>
        </p:nvSpPr>
        <p:spPr bwMode="auto">
          <a:xfrm>
            <a:off x="5562600" y="4737100"/>
            <a:ext cx="6096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endParaRPr lang="en-US" altLang="zh-CN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23" name="Line 40"/>
          <p:cNvSpPr>
            <a:spLocks noChangeShapeType="1"/>
          </p:cNvSpPr>
          <p:nvPr/>
        </p:nvSpPr>
        <p:spPr bwMode="auto">
          <a:xfrm>
            <a:off x="6019800" y="47371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24" name="Line 41"/>
          <p:cNvSpPr>
            <a:spLocks noChangeShapeType="1"/>
          </p:cNvSpPr>
          <p:nvPr/>
        </p:nvSpPr>
        <p:spPr bwMode="auto">
          <a:xfrm>
            <a:off x="4800600" y="48895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25" name="Text Box 42"/>
          <p:cNvSpPr txBox="1">
            <a:spLocks noChangeArrowheads="1"/>
          </p:cNvSpPr>
          <p:nvPr/>
        </p:nvSpPr>
        <p:spPr bwMode="auto">
          <a:xfrm>
            <a:off x="5575300" y="4686301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49</a:t>
            </a:r>
            <a:endParaRPr lang="en-US" altLang="zh-CN" sz="28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26" name="Rectangle 43"/>
          <p:cNvSpPr>
            <a:spLocks noChangeArrowheads="1"/>
          </p:cNvSpPr>
          <p:nvPr/>
        </p:nvSpPr>
        <p:spPr bwMode="auto">
          <a:xfrm>
            <a:off x="6858000" y="4737100"/>
            <a:ext cx="6096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endParaRPr lang="en-US" altLang="zh-CN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27" name="Line 44"/>
          <p:cNvSpPr>
            <a:spLocks noChangeShapeType="1"/>
          </p:cNvSpPr>
          <p:nvPr/>
        </p:nvSpPr>
        <p:spPr bwMode="auto">
          <a:xfrm>
            <a:off x="7315200" y="47371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28" name="Line 45"/>
          <p:cNvSpPr>
            <a:spLocks noChangeShapeType="1"/>
          </p:cNvSpPr>
          <p:nvPr/>
        </p:nvSpPr>
        <p:spPr bwMode="auto">
          <a:xfrm>
            <a:off x="6096000" y="48895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29" name="Text Box 46"/>
          <p:cNvSpPr txBox="1">
            <a:spLocks noChangeArrowheads="1"/>
          </p:cNvSpPr>
          <p:nvPr/>
        </p:nvSpPr>
        <p:spPr bwMode="auto">
          <a:xfrm>
            <a:off x="6870700" y="4686301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82</a:t>
            </a:r>
            <a:endParaRPr lang="en-US" altLang="zh-CN" sz="28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430" name="Text Box 47"/>
          <p:cNvSpPr txBox="1">
            <a:spLocks noChangeArrowheads="1"/>
          </p:cNvSpPr>
          <p:nvPr/>
        </p:nvSpPr>
        <p:spPr bwMode="auto">
          <a:xfrm>
            <a:off x="8547100" y="23749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</a:t>
            </a:r>
          </a:p>
        </p:txBody>
      </p:sp>
      <p:sp>
        <p:nvSpPr>
          <p:cNvPr id="16431" name="Text Box 48"/>
          <p:cNvSpPr txBox="1">
            <a:spLocks noChangeArrowheads="1"/>
          </p:cNvSpPr>
          <p:nvPr/>
        </p:nvSpPr>
        <p:spPr bwMode="auto">
          <a:xfrm>
            <a:off x="5930900" y="37846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</a:t>
            </a:r>
          </a:p>
        </p:txBody>
      </p:sp>
      <p:sp>
        <p:nvSpPr>
          <p:cNvPr id="16432" name="Text Box 49"/>
          <p:cNvSpPr txBox="1">
            <a:spLocks noChangeArrowheads="1"/>
          </p:cNvSpPr>
          <p:nvPr/>
        </p:nvSpPr>
        <p:spPr bwMode="auto">
          <a:xfrm>
            <a:off x="7239000" y="46736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</a:t>
            </a:r>
          </a:p>
        </p:txBody>
      </p:sp>
      <p:sp>
        <p:nvSpPr>
          <p:cNvPr id="16433" name="Text Box 50"/>
          <p:cNvSpPr txBox="1">
            <a:spLocks noChangeArrowheads="1"/>
          </p:cNvSpPr>
          <p:nvPr/>
        </p:nvSpPr>
        <p:spPr bwMode="auto">
          <a:xfrm>
            <a:off x="1439058" y="5398662"/>
            <a:ext cx="974568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散列函数采用除留余数法，除数取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H(key)=key % 11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个元素的散列表，其每个单链表的平均长度为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n/M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2" name="标题 1"/>
          <p:cNvSpPr txBox="1">
            <a:spLocks/>
          </p:cNvSpPr>
          <p:nvPr/>
        </p:nvSpPr>
        <p:spPr>
          <a:xfrm>
            <a:off x="586734" y="83024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拉链法</a:t>
            </a:r>
          </a:p>
        </p:txBody>
      </p:sp>
    </p:spTree>
    <p:extLst>
      <p:ext uri="{BB962C8B-B14F-4D97-AF65-F5344CB8AC3E}">
        <p14:creationId xmlns:p14="http://schemas.microsoft.com/office/powerpoint/2010/main" val="1802059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60"/>
          <p:cNvSpPr txBox="1">
            <a:spLocks noChangeArrowheads="1"/>
          </p:cNvSpPr>
          <p:nvPr/>
        </p:nvSpPr>
        <p:spPr bwMode="auto">
          <a:xfrm>
            <a:off x="795647" y="1778866"/>
            <a:ext cx="10616539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对散列表插入新元素的方法：</a:t>
            </a:r>
          </a:p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h(key)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开始，按照某种规定的次序探查允许插入新元素的空位置。</a:t>
            </a:r>
          </a:p>
          <a:p>
            <a:endParaRPr lang="zh-CN" altLang="en-US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基位置：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h(key)</a:t>
            </a:r>
          </a:p>
          <a:p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探查序列：如果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h(key)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已经被占用，需要有一种解决冲突的策略来确定如何探查下一个空位置</a:t>
            </a: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不同的探查策略，产生不同的探索路径，依次被探索的位置称为探查序列。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86734" y="83024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开地址法</a:t>
            </a:r>
          </a:p>
        </p:txBody>
      </p:sp>
      <p:sp>
        <p:nvSpPr>
          <p:cNvPr id="5" name="矩形 4"/>
          <p:cNvSpPr/>
          <p:nvPr/>
        </p:nvSpPr>
        <p:spPr>
          <a:xfrm>
            <a:off x="3614472" y="3025361"/>
            <a:ext cx="2798203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首次探索的地址</a:t>
            </a:r>
          </a:p>
        </p:txBody>
      </p:sp>
    </p:spTree>
    <p:extLst>
      <p:ext uri="{BB962C8B-B14F-4D97-AF65-F5344CB8AC3E}">
        <p14:creationId xmlns:p14="http://schemas.microsoft.com/office/powerpoint/2010/main" val="3500261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8161" y="1981200"/>
            <a:ext cx="9144000" cy="41148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根据生成探查序列的规则的不同，开地址法有：</a:t>
            </a:r>
          </a:p>
          <a:p>
            <a:pPr eaLnBrk="1" hangingPunct="1"/>
            <a:r>
              <a:rPr lang="en-US" altLang="zh-CN" sz="32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、线性探查法</a:t>
            </a:r>
          </a:p>
          <a:p>
            <a:pPr eaLnBrk="1" hangingPunct="1"/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、二次探查法</a:t>
            </a:r>
          </a:p>
          <a:p>
            <a:pPr eaLnBrk="1" hangingPunct="1"/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、双散列法</a:t>
            </a:r>
          </a:p>
          <a:p>
            <a:pPr eaLnBrk="1" hangingPunct="1"/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17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80010" y="1129868"/>
            <a:ext cx="11495314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线性探查法使用的</a:t>
            </a:r>
            <a:r>
              <a:rPr lang="zh-CN" altLang="en-US" sz="2800" u="sng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探测序列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如下：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h(key),h(key)+1, h(key)+2 …,</a:t>
            </a:r>
            <a:r>
              <a:rPr lang="en-US" altLang="zh-CN" sz="2800" i="1" u="sng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M-1,0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,1,…,h(key)-1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插入元素时，从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h(key)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开始，若被占用，检查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h(key)+1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，若也占用，再检查探测序列中的下个位置，直到某个位置为空时，将关键字插入该位置。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endParaRPr lang="zh-CN" altLang="en-US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515" name="Text Box 60"/>
          <p:cNvSpPr txBox="1">
            <a:spLocks noChangeArrowheads="1"/>
          </p:cNvSpPr>
          <p:nvPr/>
        </p:nvSpPr>
        <p:spPr bwMode="auto">
          <a:xfrm>
            <a:off x="754062" y="176541"/>
            <a:ext cx="39248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、线性探查法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734808"/>
              </p:ext>
            </p:extLst>
          </p:nvPr>
        </p:nvGraphicFramePr>
        <p:xfrm>
          <a:off x="1200727" y="4453855"/>
          <a:ext cx="9154557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71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71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71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223158" y="4489480"/>
            <a:ext cx="944573" cy="62878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263735" y="4489480"/>
            <a:ext cx="944573" cy="62878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313714" y="4489480"/>
            <a:ext cx="944573" cy="62878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344888" y="4489480"/>
            <a:ext cx="944573" cy="62878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35250" y="3779170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h(key)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141348" y="3814795"/>
            <a:ext cx="12715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h(key)+1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172522" y="5256909"/>
            <a:ext cx="12715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h(key)+2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376062" y="4488826"/>
            <a:ext cx="944573" cy="62878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67486" y="3856467"/>
            <a:ext cx="12715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h(key)+3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95361" y="4489480"/>
            <a:ext cx="944573" cy="62878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02310" y="3563817"/>
            <a:ext cx="11821091" cy="2070080"/>
          </a:xfrm>
          <a:custGeom>
            <a:avLst/>
            <a:gdLst>
              <a:gd name="connsiteX0" fmla="*/ 6079737 w 11821091"/>
              <a:gd name="connsiteY0" fmla="*/ 22531 h 2070080"/>
              <a:gd name="connsiteX1" fmla="*/ 10936745 w 11821091"/>
              <a:gd name="connsiteY1" fmla="*/ 271913 h 2070080"/>
              <a:gd name="connsiteX2" fmla="*/ 10794241 w 11821091"/>
              <a:gd name="connsiteY2" fmla="*/ 1946334 h 2070080"/>
              <a:gd name="connsiteX3" fmla="*/ 605212 w 11821091"/>
              <a:gd name="connsiteY3" fmla="*/ 1791954 h 2070080"/>
              <a:gd name="connsiteX4" fmla="*/ 1305856 w 11821091"/>
              <a:gd name="connsiteY4" fmla="*/ 568796 h 2070080"/>
              <a:gd name="connsiteX5" fmla="*/ 2398386 w 11821091"/>
              <a:gd name="connsiteY5" fmla="*/ 640048 h 207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1091" h="2070080">
                <a:moveTo>
                  <a:pt x="6079737" y="22531"/>
                </a:moveTo>
                <a:cubicBezTo>
                  <a:pt x="8115365" y="-13095"/>
                  <a:pt x="10150994" y="-48721"/>
                  <a:pt x="10936745" y="271913"/>
                </a:cubicBezTo>
                <a:cubicBezTo>
                  <a:pt x="11722496" y="592547"/>
                  <a:pt x="12516163" y="1692994"/>
                  <a:pt x="10794241" y="1946334"/>
                </a:cubicBezTo>
                <a:cubicBezTo>
                  <a:pt x="9072319" y="2199674"/>
                  <a:pt x="2186609" y="2021544"/>
                  <a:pt x="605212" y="1791954"/>
                </a:cubicBezTo>
                <a:cubicBezTo>
                  <a:pt x="-976185" y="1562364"/>
                  <a:pt x="1006994" y="760780"/>
                  <a:pt x="1305856" y="568796"/>
                </a:cubicBezTo>
                <a:cubicBezTo>
                  <a:pt x="1604718" y="376812"/>
                  <a:pt x="2001552" y="508430"/>
                  <a:pt x="2398386" y="640048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565258" y="39755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578298" y="3975594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50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7" grpId="0"/>
      <p:bldP spid="68" grpId="0"/>
      <p:bldP spid="70" grpId="0"/>
      <p:bldP spid="6" grpId="0" animBg="1"/>
      <p:bldP spid="74" grpId="0"/>
      <p:bldP spid="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AutoShape 2"/>
          <p:cNvSpPr>
            <a:spLocks noChangeArrowheads="1"/>
          </p:cNvSpPr>
          <p:nvPr/>
        </p:nvSpPr>
        <p:spPr bwMode="auto">
          <a:xfrm>
            <a:off x="973776" y="842469"/>
            <a:ext cx="10319657" cy="5394442"/>
          </a:xfrm>
          <a:prstGeom prst="horizontalScroll">
            <a:avLst>
              <a:gd name="adj" fmla="val 12500"/>
            </a:avLst>
          </a:prstGeom>
          <a:solidFill>
            <a:srgbClr val="3366FF"/>
          </a:solidFill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5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引   言</a:t>
            </a:r>
            <a:endParaRPr lang="zh-CN" altLang="en-US" sz="5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defRPr/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集合在线性表和树表的表示中，元素在结构中的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位置与元素的关键字间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无直接确定关系，搜索时需通过关键字的一系列比较完成。</a:t>
            </a:r>
          </a:p>
          <a:p>
            <a:pPr algn="just">
              <a:defRPr/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散列表，在元素的关键字与其在结构中的位置建立直接联系，以实现直接快速搜索。</a:t>
            </a:r>
          </a:p>
          <a:p>
            <a:pPr algn="just">
              <a:lnSpc>
                <a:spcPct val="120000"/>
              </a:lnSpc>
              <a:defRPr/>
            </a:pP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222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024250" y="1998023"/>
            <a:ext cx="579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endParaRPr lang="en-US" altLang="zh-CN" sz="28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100450" y="1476041"/>
            <a:ext cx="5943600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0    1     2   3    4    5    6    7    8    9   10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3557650" y="199802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4091050" y="199802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5157850" y="199802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7291450" y="199802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6758050" y="199802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6224650" y="199802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5691250" y="199802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4624450" y="199802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7824850" y="199802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8358250" y="199802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4637150" y="2010724"/>
            <a:ext cx="673100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6774049" y="2010724"/>
            <a:ext cx="546101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8323449" y="2000499"/>
            <a:ext cx="625475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65</a:t>
            </a: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2020951" y="2023424"/>
            <a:ext cx="990599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ht</a:t>
            </a: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9272650" y="1932003"/>
            <a:ext cx="2895600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插入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58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020951" y="3102960"/>
            <a:ext cx="7023099" cy="1017947"/>
            <a:chOff x="2020951" y="3102960"/>
            <a:chExt cx="7023099" cy="1017947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3100450" y="3102960"/>
              <a:ext cx="5943600" cy="5232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0    1     2   3    4    5    6    7    8    9   10</a:t>
              </a:r>
            </a:p>
          </p:txBody>
        </p:sp>
        <p:sp>
          <p:nvSpPr>
            <p:cNvPr id="19476" name="Rectangle 20"/>
            <p:cNvSpPr>
              <a:spLocks noChangeArrowheads="1"/>
            </p:cNvSpPr>
            <p:nvPr/>
          </p:nvSpPr>
          <p:spPr bwMode="auto">
            <a:xfrm>
              <a:off x="3024250" y="3572286"/>
              <a:ext cx="5791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endParaRPr lang="en-US" alt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78" name="Line 22"/>
            <p:cNvSpPr>
              <a:spLocks noChangeShapeType="1"/>
            </p:cNvSpPr>
            <p:nvPr/>
          </p:nvSpPr>
          <p:spPr bwMode="auto">
            <a:xfrm>
              <a:off x="3557650" y="357228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79" name="Line 23"/>
            <p:cNvSpPr>
              <a:spLocks noChangeShapeType="1"/>
            </p:cNvSpPr>
            <p:nvPr/>
          </p:nvSpPr>
          <p:spPr bwMode="auto">
            <a:xfrm>
              <a:off x="4091050" y="357228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80" name="Line 24"/>
            <p:cNvSpPr>
              <a:spLocks noChangeShapeType="1"/>
            </p:cNvSpPr>
            <p:nvPr/>
          </p:nvSpPr>
          <p:spPr bwMode="auto">
            <a:xfrm>
              <a:off x="5157850" y="357228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81" name="Line 25"/>
            <p:cNvSpPr>
              <a:spLocks noChangeShapeType="1"/>
            </p:cNvSpPr>
            <p:nvPr/>
          </p:nvSpPr>
          <p:spPr bwMode="auto">
            <a:xfrm>
              <a:off x="7291450" y="357228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82" name="Line 26"/>
            <p:cNvSpPr>
              <a:spLocks noChangeShapeType="1"/>
            </p:cNvSpPr>
            <p:nvPr/>
          </p:nvSpPr>
          <p:spPr bwMode="auto">
            <a:xfrm>
              <a:off x="6758050" y="357228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83" name="Line 27"/>
            <p:cNvSpPr>
              <a:spLocks noChangeShapeType="1"/>
            </p:cNvSpPr>
            <p:nvPr/>
          </p:nvSpPr>
          <p:spPr bwMode="auto">
            <a:xfrm>
              <a:off x="6224650" y="357228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84" name="Line 28"/>
            <p:cNvSpPr>
              <a:spLocks noChangeShapeType="1"/>
            </p:cNvSpPr>
            <p:nvPr/>
          </p:nvSpPr>
          <p:spPr bwMode="auto">
            <a:xfrm>
              <a:off x="5691250" y="357228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85" name="Line 29"/>
            <p:cNvSpPr>
              <a:spLocks noChangeShapeType="1"/>
            </p:cNvSpPr>
            <p:nvPr/>
          </p:nvSpPr>
          <p:spPr bwMode="auto">
            <a:xfrm>
              <a:off x="4624450" y="357228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86" name="Line 30"/>
            <p:cNvSpPr>
              <a:spLocks noChangeShapeType="1"/>
            </p:cNvSpPr>
            <p:nvPr/>
          </p:nvSpPr>
          <p:spPr bwMode="auto">
            <a:xfrm>
              <a:off x="7824850" y="357228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87" name="Line 31"/>
            <p:cNvSpPr>
              <a:spLocks noChangeShapeType="1"/>
            </p:cNvSpPr>
            <p:nvPr/>
          </p:nvSpPr>
          <p:spPr bwMode="auto">
            <a:xfrm>
              <a:off x="8358250" y="357228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88" name="Text Box 32"/>
            <p:cNvSpPr txBox="1">
              <a:spLocks noChangeArrowheads="1"/>
            </p:cNvSpPr>
            <p:nvPr/>
          </p:nvSpPr>
          <p:spPr bwMode="auto">
            <a:xfrm>
              <a:off x="4637150" y="3584987"/>
              <a:ext cx="673100" cy="5232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80</a:t>
              </a:r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6783449" y="3584987"/>
              <a:ext cx="605481" cy="5232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19490" name="Text Box 34"/>
            <p:cNvSpPr txBox="1">
              <a:spLocks noChangeArrowheads="1"/>
            </p:cNvSpPr>
            <p:nvPr/>
          </p:nvSpPr>
          <p:spPr bwMode="auto">
            <a:xfrm>
              <a:off x="8335325" y="3586637"/>
              <a:ext cx="577974" cy="5232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65</a:t>
              </a:r>
            </a:p>
          </p:txBody>
        </p:sp>
        <p:sp>
          <p:nvSpPr>
            <p:cNvPr id="19491" name="Text Box 35"/>
            <p:cNvSpPr txBox="1">
              <a:spLocks noChangeArrowheads="1"/>
            </p:cNvSpPr>
            <p:nvPr/>
          </p:nvSpPr>
          <p:spPr bwMode="auto">
            <a:xfrm>
              <a:off x="2020951" y="3597687"/>
              <a:ext cx="990599" cy="5232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ht</a:t>
              </a:r>
            </a:p>
          </p:txBody>
        </p:sp>
        <p:sp>
          <p:nvSpPr>
            <p:cNvPr id="19492" name="Text Box 36"/>
            <p:cNvSpPr txBox="1">
              <a:spLocks noChangeArrowheads="1"/>
            </p:cNvSpPr>
            <p:nvPr/>
          </p:nvSpPr>
          <p:spPr bwMode="auto">
            <a:xfrm>
              <a:off x="4141850" y="3584987"/>
              <a:ext cx="571500" cy="5232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24</a:t>
              </a:r>
            </a:p>
          </p:txBody>
        </p:sp>
        <p:sp>
          <p:nvSpPr>
            <p:cNvPr id="19493" name="Text Box 37"/>
            <p:cNvSpPr txBox="1">
              <a:spLocks noChangeArrowheads="1"/>
            </p:cNvSpPr>
            <p:nvPr/>
          </p:nvSpPr>
          <p:spPr bwMode="auto">
            <a:xfrm>
              <a:off x="5170549" y="3584987"/>
              <a:ext cx="838200" cy="5232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58</a:t>
              </a:r>
            </a:p>
          </p:txBody>
        </p:sp>
      </p:grp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9377877" y="3506266"/>
            <a:ext cx="2895600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插入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35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9515" name="Text Box 60"/>
          <p:cNvSpPr txBox="1">
            <a:spLocks noChangeArrowheads="1"/>
          </p:cNvSpPr>
          <p:nvPr/>
        </p:nvSpPr>
        <p:spPr bwMode="auto">
          <a:xfrm>
            <a:off x="754061" y="176541"/>
            <a:ext cx="39797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线性探查法的插入</a:t>
            </a:r>
          </a:p>
        </p:txBody>
      </p:sp>
      <p:sp>
        <p:nvSpPr>
          <p:cNvPr id="19516" name="Rectangle 61"/>
          <p:cNvSpPr>
            <a:spLocks noChangeArrowheads="1"/>
          </p:cNvSpPr>
          <p:nvPr/>
        </p:nvSpPr>
        <p:spPr bwMode="auto">
          <a:xfrm>
            <a:off x="4603168" y="835198"/>
            <a:ext cx="2571538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h(key)=key % 11</a:t>
            </a:r>
          </a:p>
        </p:txBody>
      </p:sp>
      <p:sp>
        <p:nvSpPr>
          <p:cNvPr id="61" name="Line 14"/>
          <p:cNvSpPr>
            <a:spLocks noChangeShapeType="1"/>
          </p:cNvSpPr>
          <p:nvPr/>
        </p:nvSpPr>
        <p:spPr bwMode="auto">
          <a:xfrm>
            <a:off x="3024249" y="1998023"/>
            <a:ext cx="57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93521" y="5046521"/>
            <a:ext cx="6933706" cy="1078191"/>
            <a:chOff x="2093521" y="5046521"/>
            <a:chExt cx="6933706" cy="1078191"/>
          </a:xfrm>
        </p:grpSpPr>
        <p:sp>
          <p:nvSpPr>
            <p:cNvPr id="19495" name="Rectangle 39"/>
            <p:cNvSpPr>
              <a:spLocks noChangeArrowheads="1"/>
            </p:cNvSpPr>
            <p:nvPr/>
          </p:nvSpPr>
          <p:spPr bwMode="auto">
            <a:xfrm>
              <a:off x="3058721" y="5576091"/>
              <a:ext cx="5791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endParaRPr lang="en-US" alt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97" name="Line 41"/>
            <p:cNvSpPr>
              <a:spLocks noChangeShapeType="1"/>
            </p:cNvSpPr>
            <p:nvPr/>
          </p:nvSpPr>
          <p:spPr bwMode="auto">
            <a:xfrm>
              <a:off x="3592121" y="5576091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98" name="Line 42"/>
            <p:cNvSpPr>
              <a:spLocks noChangeShapeType="1"/>
            </p:cNvSpPr>
            <p:nvPr/>
          </p:nvSpPr>
          <p:spPr bwMode="auto">
            <a:xfrm>
              <a:off x="4125521" y="5576091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99" name="Line 43"/>
            <p:cNvSpPr>
              <a:spLocks noChangeShapeType="1"/>
            </p:cNvSpPr>
            <p:nvPr/>
          </p:nvSpPr>
          <p:spPr bwMode="auto">
            <a:xfrm>
              <a:off x="5192321" y="5576091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00" name="Line 44"/>
            <p:cNvSpPr>
              <a:spLocks noChangeShapeType="1"/>
            </p:cNvSpPr>
            <p:nvPr/>
          </p:nvSpPr>
          <p:spPr bwMode="auto">
            <a:xfrm>
              <a:off x="7325921" y="5576091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01" name="Line 45"/>
            <p:cNvSpPr>
              <a:spLocks noChangeShapeType="1"/>
            </p:cNvSpPr>
            <p:nvPr/>
          </p:nvSpPr>
          <p:spPr bwMode="auto">
            <a:xfrm>
              <a:off x="6792521" y="5576091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02" name="Line 46"/>
            <p:cNvSpPr>
              <a:spLocks noChangeShapeType="1"/>
            </p:cNvSpPr>
            <p:nvPr/>
          </p:nvSpPr>
          <p:spPr bwMode="auto">
            <a:xfrm>
              <a:off x="6259121" y="5576091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03" name="Line 47"/>
            <p:cNvSpPr>
              <a:spLocks noChangeShapeType="1"/>
            </p:cNvSpPr>
            <p:nvPr/>
          </p:nvSpPr>
          <p:spPr bwMode="auto">
            <a:xfrm>
              <a:off x="5725721" y="5576091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04" name="Line 48"/>
            <p:cNvSpPr>
              <a:spLocks noChangeShapeType="1"/>
            </p:cNvSpPr>
            <p:nvPr/>
          </p:nvSpPr>
          <p:spPr bwMode="auto">
            <a:xfrm>
              <a:off x="4658921" y="5576091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05" name="Line 49"/>
            <p:cNvSpPr>
              <a:spLocks noChangeShapeType="1"/>
            </p:cNvSpPr>
            <p:nvPr/>
          </p:nvSpPr>
          <p:spPr bwMode="auto">
            <a:xfrm>
              <a:off x="7859321" y="5576091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06" name="Line 50"/>
            <p:cNvSpPr>
              <a:spLocks noChangeShapeType="1"/>
            </p:cNvSpPr>
            <p:nvPr/>
          </p:nvSpPr>
          <p:spPr bwMode="auto">
            <a:xfrm>
              <a:off x="8392721" y="5576091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07" name="Text Box 51"/>
            <p:cNvSpPr txBox="1">
              <a:spLocks noChangeArrowheads="1"/>
            </p:cNvSpPr>
            <p:nvPr/>
          </p:nvSpPr>
          <p:spPr bwMode="auto">
            <a:xfrm>
              <a:off x="4671620" y="5588792"/>
              <a:ext cx="595583" cy="5232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80</a:t>
              </a:r>
            </a:p>
          </p:txBody>
        </p:sp>
        <p:sp>
          <p:nvSpPr>
            <p:cNvPr id="19508" name="Text Box 52"/>
            <p:cNvSpPr txBox="1">
              <a:spLocks noChangeArrowheads="1"/>
            </p:cNvSpPr>
            <p:nvPr/>
          </p:nvSpPr>
          <p:spPr bwMode="auto">
            <a:xfrm>
              <a:off x="6817920" y="5588792"/>
              <a:ext cx="584201" cy="5232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19509" name="Text Box 53"/>
            <p:cNvSpPr txBox="1">
              <a:spLocks noChangeArrowheads="1"/>
            </p:cNvSpPr>
            <p:nvPr/>
          </p:nvSpPr>
          <p:spPr bwMode="auto">
            <a:xfrm>
              <a:off x="8346045" y="5590442"/>
              <a:ext cx="543503" cy="5232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65</a:t>
              </a:r>
            </a:p>
          </p:txBody>
        </p:sp>
        <p:sp>
          <p:nvSpPr>
            <p:cNvPr id="19510" name="Text Box 54"/>
            <p:cNvSpPr txBox="1">
              <a:spLocks noChangeArrowheads="1"/>
            </p:cNvSpPr>
            <p:nvPr/>
          </p:nvSpPr>
          <p:spPr bwMode="auto">
            <a:xfrm>
              <a:off x="2093521" y="5601492"/>
              <a:ext cx="952500" cy="5232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800" dirty="0" err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ht</a:t>
              </a:r>
              <a:endPara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11" name="Text Box 55"/>
            <p:cNvSpPr txBox="1">
              <a:spLocks noChangeArrowheads="1"/>
            </p:cNvSpPr>
            <p:nvPr/>
          </p:nvSpPr>
          <p:spPr bwMode="auto">
            <a:xfrm>
              <a:off x="4176320" y="5588792"/>
              <a:ext cx="557485" cy="5232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24</a:t>
              </a:r>
            </a:p>
          </p:txBody>
        </p:sp>
        <p:sp>
          <p:nvSpPr>
            <p:cNvPr id="19512" name="Text Box 56"/>
            <p:cNvSpPr txBox="1">
              <a:spLocks noChangeArrowheads="1"/>
            </p:cNvSpPr>
            <p:nvPr/>
          </p:nvSpPr>
          <p:spPr bwMode="auto">
            <a:xfrm>
              <a:off x="5268521" y="5588792"/>
              <a:ext cx="558800" cy="5232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58</a:t>
              </a:r>
            </a:p>
          </p:txBody>
        </p:sp>
        <p:sp>
          <p:nvSpPr>
            <p:cNvPr id="19513" name="Text Box 57"/>
            <p:cNvSpPr txBox="1">
              <a:spLocks noChangeArrowheads="1"/>
            </p:cNvSpPr>
            <p:nvPr/>
          </p:nvSpPr>
          <p:spPr bwMode="auto">
            <a:xfrm>
              <a:off x="5801920" y="5588792"/>
              <a:ext cx="558801" cy="5232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3083627" y="5046521"/>
              <a:ext cx="5943600" cy="5232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0    1     2   3    4    5    6    7    8    9   10</a:t>
              </a:r>
            </a:p>
          </p:txBody>
        </p:sp>
      </p:grpSp>
      <p:sp>
        <p:nvSpPr>
          <p:cNvPr id="64" name="Text Box 37"/>
          <p:cNvSpPr txBox="1">
            <a:spLocks noChangeArrowheads="1"/>
          </p:cNvSpPr>
          <p:nvPr/>
        </p:nvSpPr>
        <p:spPr bwMode="auto">
          <a:xfrm>
            <a:off x="4599050" y="2479881"/>
            <a:ext cx="838200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58</a:t>
            </a:r>
          </a:p>
        </p:txBody>
      </p:sp>
      <p:sp>
        <p:nvSpPr>
          <p:cNvPr id="65" name="Text Box 37"/>
          <p:cNvSpPr txBox="1">
            <a:spLocks noChangeArrowheads="1"/>
          </p:cNvSpPr>
          <p:nvPr/>
        </p:nvSpPr>
        <p:spPr bwMode="auto">
          <a:xfrm>
            <a:off x="5145149" y="1983468"/>
            <a:ext cx="838200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58</a:t>
            </a:r>
          </a:p>
        </p:txBody>
      </p:sp>
      <p:sp>
        <p:nvSpPr>
          <p:cNvPr id="66" name="Text Box 37"/>
          <p:cNvSpPr txBox="1">
            <a:spLocks noChangeArrowheads="1"/>
          </p:cNvSpPr>
          <p:nvPr/>
        </p:nvSpPr>
        <p:spPr bwMode="auto">
          <a:xfrm>
            <a:off x="4084824" y="1989111"/>
            <a:ext cx="648982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4108331" y="4058936"/>
            <a:ext cx="625475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35</a:t>
            </a:r>
          </a:p>
        </p:txBody>
      </p: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5659745" y="3556504"/>
            <a:ext cx="625475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35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4631377" y="4120738"/>
            <a:ext cx="1341911" cy="307638"/>
          </a:xfrm>
          <a:custGeom>
            <a:avLst/>
            <a:gdLst>
              <a:gd name="connsiteX0" fmla="*/ 0 w 1341911"/>
              <a:gd name="connsiteY0" fmla="*/ 213756 h 307638"/>
              <a:gd name="connsiteX1" fmla="*/ 926275 w 1341911"/>
              <a:gd name="connsiteY1" fmla="*/ 296883 h 307638"/>
              <a:gd name="connsiteX2" fmla="*/ 1341911 w 1341911"/>
              <a:gd name="connsiteY2" fmla="*/ 0 h 30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1911" h="307638">
                <a:moveTo>
                  <a:pt x="0" y="213756"/>
                </a:moveTo>
                <a:cubicBezTo>
                  <a:pt x="351311" y="273132"/>
                  <a:pt x="702623" y="332509"/>
                  <a:pt x="926275" y="296883"/>
                </a:cubicBezTo>
                <a:cubicBezTo>
                  <a:pt x="1149927" y="261257"/>
                  <a:pt x="1245919" y="130628"/>
                  <a:pt x="1341911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439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5" grpId="0" animBg="1"/>
      <p:bldP spid="19494" grpId="0" animBg="1"/>
      <p:bldP spid="64" grpId="0" animBg="1"/>
      <p:bldP spid="65" grpId="0" animBg="1"/>
      <p:bldP spid="66" grpId="0" animBg="1"/>
      <p:bldP spid="69" grpId="0" animBg="1"/>
      <p:bldP spid="70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5"/>
          <p:cNvSpPr txBox="1">
            <a:spLocks noChangeArrowheads="1"/>
          </p:cNvSpPr>
          <p:nvPr/>
        </p:nvSpPr>
        <p:spPr bwMode="auto">
          <a:xfrm>
            <a:off x="688769" y="1305814"/>
            <a:ext cx="10830296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线性探查散列表的搜索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基本思想：从基位置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h(key)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开始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按照线性循环探查序列查找该元素。</a:t>
            </a:r>
          </a:p>
          <a:p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搜索成功：找到关键字值为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的元素；</a:t>
            </a:r>
          </a:p>
          <a:p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搜索失败：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、遇到一个空位置 </a:t>
            </a:r>
          </a:p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、回到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h(key)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（表满）</a:t>
            </a:r>
          </a:p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6911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13865" y="272775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线性探查散列表的搜索</a:t>
            </a:r>
          </a:p>
        </p:txBody>
      </p:sp>
      <p:sp>
        <p:nvSpPr>
          <p:cNvPr id="22532" name="Rectangle 23"/>
          <p:cNvSpPr>
            <a:spLocks noChangeArrowheads="1"/>
          </p:cNvSpPr>
          <p:nvPr/>
        </p:nvSpPr>
        <p:spPr bwMode="auto">
          <a:xfrm>
            <a:off x="3216276" y="1052514"/>
            <a:ext cx="63357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散列函数 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H(key)=key % 11  </a:t>
            </a:r>
          </a:p>
        </p:txBody>
      </p:sp>
      <p:sp>
        <p:nvSpPr>
          <p:cNvPr id="471064" name="Rectangle 24"/>
          <p:cNvSpPr>
            <a:spLocks noChangeArrowheads="1"/>
          </p:cNvSpPr>
          <p:nvPr/>
        </p:nvSpPr>
        <p:spPr bwMode="auto">
          <a:xfrm>
            <a:off x="1385627" y="3112481"/>
            <a:ext cx="13548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搜索 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35</a:t>
            </a:r>
          </a:p>
        </p:txBody>
      </p:sp>
      <p:sp>
        <p:nvSpPr>
          <p:cNvPr id="471065" name="Rectangle 25"/>
          <p:cNvSpPr>
            <a:spLocks noChangeArrowheads="1"/>
          </p:cNvSpPr>
          <p:nvPr/>
        </p:nvSpPr>
        <p:spPr bwMode="auto">
          <a:xfrm>
            <a:off x="2830513" y="3127100"/>
            <a:ext cx="83022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搜索成功：按照线性循环探查序列找到为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的元素</a:t>
            </a:r>
          </a:p>
        </p:txBody>
      </p:sp>
      <p:sp>
        <p:nvSpPr>
          <p:cNvPr id="471066" name="Rectangle 26"/>
          <p:cNvSpPr>
            <a:spLocks noChangeArrowheads="1"/>
          </p:cNvSpPr>
          <p:nvPr/>
        </p:nvSpPr>
        <p:spPr bwMode="auto">
          <a:xfrm>
            <a:off x="1396905" y="3678127"/>
            <a:ext cx="13548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搜索 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471068" name="Rectangle 28"/>
          <p:cNvSpPr>
            <a:spLocks noChangeArrowheads="1"/>
          </p:cNvSpPr>
          <p:nvPr/>
        </p:nvSpPr>
        <p:spPr bwMode="auto">
          <a:xfrm>
            <a:off x="2830513" y="3720434"/>
            <a:ext cx="73981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搜索失败：按照线性循环探查序列遇到空位置</a:t>
            </a: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98624"/>
              </p:ext>
            </p:extLst>
          </p:nvPr>
        </p:nvGraphicFramePr>
        <p:xfrm>
          <a:off x="1421760" y="1771493"/>
          <a:ext cx="905955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Rectangle 24"/>
          <p:cNvSpPr>
            <a:spLocks noChangeArrowheads="1"/>
          </p:cNvSpPr>
          <p:nvPr/>
        </p:nvSpPr>
        <p:spPr bwMode="auto">
          <a:xfrm>
            <a:off x="731921" y="2233334"/>
            <a:ext cx="4732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en-US" altLang="zh-CN" sz="28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ht</a:t>
            </a: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81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4" grpId="0"/>
      <p:bldP spid="471065" grpId="0"/>
      <p:bldP spid="471066" grpId="0"/>
      <p:bldP spid="471068" grpId="0"/>
      <p:bldP spid="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13865" y="272775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线性探查散列表的搜索</a:t>
            </a:r>
          </a:p>
        </p:txBody>
      </p:sp>
      <p:sp>
        <p:nvSpPr>
          <p:cNvPr id="22532" name="Rectangle 23"/>
          <p:cNvSpPr>
            <a:spLocks noChangeArrowheads="1"/>
          </p:cNvSpPr>
          <p:nvPr/>
        </p:nvSpPr>
        <p:spPr bwMode="auto">
          <a:xfrm>
            <a:off x="3216276" y="1052514"/>
            <a:ext cx="63357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散列函数 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H(key)=key % 11  </a:t>
            </a:r>
          </a:p>
        </p:txBody>
      </p:sp>
      <p:sp>
        <p:nvSpPr>
          <p:cNvPr id="56" name="Rectangle 24"/>
          <p:cNvSpPr>
            <a:spLocks noChangeArrowheads="1"/>
          </p:cNvSpPr>
          <p:nvPr/>
        </p:nvSpPr>
        <p:spPr bwMode="auto">
          <a:xfrm>
            <a:off x="731921" y="2233334"/>
            <a:ext cx="4732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en-US" altLang="zh-CN" sz="28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ht</a:t>
            </a: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973066"/>
              </p:ext>
            </p:extLst>
          </p:nvPr>
        </p:nvGraphicFramePr>
        <p:xfrm>
          <a:off x="1511482" y="1913997"/>
          <a:ext cx="905955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55"/>
          <p:cNvSpPr>
            <a:spLocks noChangeArrowheads="1"/>
          </p:cNvSpPr>
          <p:nvPr/>
        </p:nvSpPr>
        <p:spPr bwMode="auto">
          <a:xfrm>
            <a:off x="1420958" y="3339092"/>
            <a:ext cx="13548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搜索 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13" name="Rectangle 56"/>
          <p:cNvSpPr>
            <a:spLocks noChangeArrowheads="1"/>
          </p:cNvSpPr>
          <p:nvPr/>
        </p:nvSpPr>
        <p:spPr bwMode="auto">
          <a:xfrm>
            <a:off x="1420958" y="4118831"/>
            <a:ext cx="106490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搜索失败：按照线性循环探查序列搜索一遍，回到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h(key)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（表满）</a:t>
            </a:r>
          </a:p>
        </p:txBody>
      </p:sp>
    </p:spTree>
    <p:extLst>
      <p:ext uri="{BB962C8B-B14F-4D97-AF65-F5344CB8AC3E}">
        <p14:creationId xmlns:p14="http://schemas.microsoft.com/office/powerpoint/2010/main" val="113896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6406" y="433714"/>
            <a:ext cx="72723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线性探查散列表的删除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036232" y="2740046"/>
            <a:ext cx="19662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删除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58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472088" name="Rectangle 24"/>
          <p:cNvSpPr>
            <a:spLocks noChangeArrowheads="1"/>
          </p:cNvSpPr>
          <p:nvPr/>
        </p:nvSpPr>
        <p:spPr bwMode="auto">
          <a:xfrm>
            <a:off x="2834245" y="2740046"/>
            <a:ext cx="45127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若直接删除，后果是什么？</a:t>
            </a:r>
          </a:p>
        </p:txBody>
      </p:sp>
      <p:sp>
        <p:nvSpPr>
          <p:cNvPr id="472089" name="Text Box 25"/>
          <p:cNvSpPr txBox="1">
            <a:spLocks noChangeArrowheads="1"/>
          </p:cNvSpPr>
          <p:nvPr/>
        </p:nvSpPr>
        <p:spPr bwMode="auto">
          <a:xfrm>
            <a:off x="1292432" y="5183572"/>
            <a:ext cx="1265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搜索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35</a:t>
            </a:r>
          </a:p>
        </p:txBody>
      </p:sp>
      <p:sp>
        <p:nvSpPr>
          <p:cNvPr id="472090" name="Text Box 26"/>
          <p:cNvSpPr txBox="1">
            <a:spLocks noChangeArrowheads="1"/>
          </p:cNvSpPr>
          <p:nvPr/>
        </p:nvSpPr>
        <p:spPr bwMode="auto">
          <a:xfrm>
            <a:off x="3002478" y="5183572"/>
            <a:ext cx="41520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遇到空位置，搜索失败！</a:t>
            </a:r>
          </a:p>
        </p:txBody>
      </p:sp>
      <p:sp>
        <p:nvSpPr>
          <p:cNvPr id="472091" name="Text Box 27"/>
          <p:cNvSpPr txBox="1">
            <a:spLocks noChangeArrowheads="1"/>
          </p:cNvSpPr>
          <p:nvPr/>
        </p:nvSpPr>
        <p:spPr bwMode="auto">
          <a:xfrm>
            <a:off x="7154577" y="5183572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如何解决？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01862"/>
              </p:ext>
            </p:extLst>
          </p:nvPr>
        </p:nvGraphicFramePr>
        <p:xfrm>
          <a:off x="1338809" y="1399867"/>
          <a:ext cx="905955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17564"/>
              </p:ext>
            </p:extLst>
          </p:nvPr>
        </p:nvGraphicFramePr>
        <p:xfrm>
          <a:off x="1408082" y="3740554"/>
          <a:ext cx="905955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35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2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2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2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2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2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2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2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89" grpId="0"/>
      <p:bldP spid="472090" grpId="0"/>
      <p:bldP spid="4720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759423" y="1152772"/>
            <a:ext cx="10690747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en-US" altLang="zh-CN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36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线性探查散列表的删除</a:t>
            </a:r>
            <a:endParaRPr lang="en-US" altLang="zh-CN" sz="3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36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删除时需考虑两点：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、不能简单清除元素，否则会隔离探查序列后面的元素，</a:t>
            </a:r>
          </a:p>
          <a:p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影响搜索；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、删除后，该元素的位置能够重新使用。</a:t>
            </a:r>
          </a:p>
        </p:txBody>
      </p:sp>
    </p:spTree>
    <p:extLst>
      <p:ext uri="{BB962C8B-B14F-4D97-AF65-F5344CB8AC3E}">
        <p14:creationId xmlns:p14="http://schemas.microsoft.com/office/powerpoint/2010/main" val="3337941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63456" y="394595"/>
            <a:ext cx="10161756" cy="13849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解决的办法：</a:t>
            </a:r>
          </a:p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为每个元素增加标志域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empty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，表示该位置是否未使用过</a:t>
            </a:r>
          </a:p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删除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58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时，不改变标志位，仍为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，元素处改为</a:t>
            </a:r>
            <a:r>
              <a:rPr lang="en-US" altLang="zh-CN" sz="28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NeverUsed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6627" name="Rectangle 55"/>
          <p:cNvSpPr>
            <a:spLocks noChangeArrowheads="1"/>
          </p:cNvSpPr>
          <p:nvPr/>
        </p:nvSpPr>
        <p:spPr bwMode="auto">
          <a:xfrm>
            <a:off x="700645" y="4149725"/>
            <a:ext cx="11067802" cy="13849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删除元素的方法：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首先搜索该元素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若搜索成功，则置该位置为空值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NU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，但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empty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域不作更改！</a:t>
            </a: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62005"/>
              </p:ext>
            </p:extLst>
          </p:nvPr>
        </p:nvGraphicFramePr>
        <p:xfrm>
          <a:off x="356258" y="2159888"/>
          <a:ext cx="1140031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3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63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63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363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363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363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19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70016" y="3100389"/>
            <a:ext cx="11317184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线性探查散列表的搜索</a:t>
            </a:r>
          </a:p>
          <a:p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改进算法：从基位置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h(key)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开始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按照线性循环探查序列查找该元素。</a:t>
            </a:r>
          </a:p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搜索成功：找到关键字值为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的元素；</a:t>
            </a:r>
          </a:p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搜索失败：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、遇到一个空位置（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empty[</a:t>
            </a:r>
            <a:r>
              <a:rPr lang="en-US" altLang="zh-CN" sz="28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]=true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</a:p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、回到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h(key)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（表满）</a:t>
            </a:r>
          </a:p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652" name="Rectangle 54"/>
          <p:cNvSpPr>
            <a:spLocks noChangeArrowheads="1"/>
          </p:cNvSpPr>
          <p:nvPr/>
        </p:nvSpPr>
        <p:spPr bwMode="auto">
          <a:xfrm>
            <a:off x="2640014" y="404814"/>
            <a:ext cx="20746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搜索 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35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25</a:t>
            </a: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55909"/>
              </p:ext>
            </p:extLst>
          </p:nvPr>
        </p:nvGraphicFramePr>
        <p:xfrm>
          <a:off x="570014" y="1352366"/>
          <a:ext cx="1140031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3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63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63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363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363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363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488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Text Box 2"/>
          <p:cNvSpPr txBox="1">
            <a:spLocks noChangeArrowheads="1"/>
          </p:cNvSpPr>
          <p:nvPr/>
        </p:nvSpPr>
        <p:spPr bwMode="auto">
          <a:xfrm>
            <a:off x="308759" y="150422"/>
            <a:ext cx="11269683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线性开地址法散列表的插入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函数探查第一个空值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NeverUsed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的位置， 插入新元素。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例如：插入 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首先搜索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，若搜索结果为存在重复元素则插入失败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如果搜索不到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，但是表已满，则插入失败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如果搜索不到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，则在搜索到的第一个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NU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位置插入元素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empty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设为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90247"/>
              </p:ext>
            </p:extLst>
          </p:nvPr>
        </p:nvGraphicFramePr>
        <p:xfrm>
          <a:off x="403761" y="4701207"/>
          <a:ext cx="1140031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3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63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63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363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363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363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134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0"/>
          <p:cNvSpPr txBox="1">
            <a:spLocks noChangeArrowheads="1"/>
          </p:cNvSpPr>
          <p:nvPr/>
        </p:nvSpPr>
        <p:spPr bwMode="auto">
          <a:xfrm>
            <a:off x="569387" y="1445604"/>
            <a:ext cx="1096424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线性探查法的缺点：很快表中所有位置的</a:t>
            </a: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empty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都变成</a:t>
            </a: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</a:p>
          <a:p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易使元素在表中连成一片，探查次数增加，影响搜索效率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改进方法：</a:t>
            </a:r>
            <a:r>
              <a:rPr lang="en-US" altLang="zh-CN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、二次探查法</a:t>
            </a:r>
          </a:p>
          <a:p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、双散列法</a:t>
            </a:r>
          </a:p>
        </p:txBody>
      </p:sp>
    </p:spTree>
    <p:extLst>
      <p:ext uri="{BB962C8B-B14F-4D97-AF65-F5344CB8AC3E}">
        <p14:creationId xmlns:p14="http://schemas.microsoft.com/office/powerpoint/2010/main" val="116973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11359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介绍散列技术</a:t>
            </a:r>
            <a:endParaRPr lang="en-US" altLang="zh-CN" sz="32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常见散列函数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冲突解决方法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32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180017" y="202747"/>
            <a:ext cx="305063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、二次探查法</a:t>
            </a:r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344385" y="1074305"/>
            <a:ext cx="11139054" cy="474591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二次探测法使用下列探测序列进行探测，直到某个位置为空时，将关键字为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的元素插入该位置。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探查序列为： 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h(key),h</a:t>
            </a:r>
            <a:r>
              <a:rPr lang="en-US" altLang="zh-CN" sz="2800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(key),h</a:t>
            </a:r>
            <a:r>
              <a:rPr lang="en-US" altLang="zh-CN" sz="2800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(key),…,h</a:t>
            </a:r>
            <a:r>
              <a:rPr lang="en-US" altLang="zh-CN" sz="2800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2i-1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(key),h</a:t>
            </a:r>
            <a:r>
              <a:rPr lang="en-US" altLang="zh-CN" sz="2800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2i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(key),…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探测序列由下列函数得到：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2i-1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(key)=(h(key)+i</a:t>
            </a:r>
            <a:r>
              <a:rPr lang="en-US" altLang="zh-CN" sz="2800" baseline="30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M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h</a:t>
            </a:r>
            <a:r>
              <a:rPr lang="en-US" altLang="zh-CN" sz="2800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2i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(key)=(h(key)-i</a:t>
            </a:r>
            <a:r>
              <a:rPr lang="en-US" altLang="zh-CN" sz="2800" baseline="30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M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=1,2,…,(M-1)/2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18492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180017" y="202747"/>
            <a:ext cx="305063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、二次探查法</a:t>
            </a:r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344385" y="1074305"/>
            <a:ext cx="11139054" cy="267765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探测序列由下列函数得到：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2i-1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(key)=(h(key)+i</a:t>
            </a:r>
            <a:r>
              <a:rPr lang="en-US" altLang="zh-CN" sz="2800" baseline="30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M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h</a:t>
            </a:r>
            <a:r>
              <a:rPr lang="en-US" altLang="zh-CN" sz="2800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2i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(key)=(h(key)-i</a:t>
            </a:r>
            <a:r>
              <a:rPr lang="en-US" altLang="zh-CN" sz="2800" baseline="30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M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=1,2,…,(M-1)/2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4" name="矩形 3"/>
          <p:cNvSpPr/>
          <p:nvPr/>
        </p:nvSpPr>
        <p:spPr>
          <a:xfrm>
            <a:off x="5423063" y="829916"/>
            <a:ext cx="6618515" cy="578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=1	h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(key)=(h(key)+1</a:t>
            </a:r>
            <a:r>
              <a:rPr lang="en-US" altLang="zh-CN" sz="2800" b="1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M</a:t>
            </a:r>
          </a:p>
          <a:p>
            <a:pPr lvl="1">
              <a:lnSpc>
                <a:spcPct val="12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h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(key)=(h(key)-1</a:t>
            </a:r>
            <a:r>
              <a:rPr lang="en-US" altLang="zh-CN" sz="2800" b="1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M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=2	h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(key)=(h(key)+2</a:t>
            </a:r>
            <a:r>
              <a:rPr lang="en-US" altLang="zh-CN" sz="2800" b="1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M</a:t>
            </a:r>
          </a:p>
          <a:p>
            <a:pPr lvl="1">
              <a:lnSpc>
                <a:spcPct val="12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h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(key)=(h(key)-2</a:t>
            </a:r>
            <a:r>
              <a:rPr lang="en-US" altLang="zh-CN" sz="2800" b="1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M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=3	h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(key)=(h(key)+3</a:t>
            </a:r>
            <a:r>
              <a:rPr lang="en-US" altLang="zh-CN" sz="2800" b="1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M</a:t>
            </a:r>
          </a:p>
          <a:p>
            <a:pPr lvl="1">
              <a:lnSpc>
                <a:spcPct val="12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h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(key)=(h(key)-3</a:t>
            </a:r>
            <a:r>
              <a:rPr lang="en-US" altLang="zh-CN" sz="2800" b="1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M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=4	h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(key)=(h(key)+4</a:t>
            </a:r>
            <a:r>
              <a:rPr lang="en-US" altLang="zh-CN" sz="2800" b="1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M</a:t>
            </a:r>
          </a:p>
          <a:p>
            <a:pPr lvl="1">
              <a:lnSpc>
                <a:spcPct val="12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h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(key)=(h(key)-4</a:t>
            </a:r>
            <a:r>
              <a:rPr lang="en-US" altLang="zh-CN" sz="2800" b="1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M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=5	h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(key)=(h(key)+5</a:t>
            </a:r>
            <a:r>
              <a:rPr lang="en-US" altLang="zh-CN" sz="2800" b="1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M</a:t>
            </a:r>
          </a:p>
          <a:p>
            <a:pPr lvl="1">
              <a:lnSpc>
                <a:spcPct val="12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h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(key)=(h(key)-5</a:t>
            </a:r>
            <a:r>
              <a:rPr lang="en-US" altLang="zh-CN" sz="2800" b="1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M</a:t>
            </a:r>
          </a:p>
          <a:p>
            <a:pPr lvl="1">
              <a:lnSpc>
                <a:spcPct val="120000"/>
              </a:lnSpc>
            </a:pP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50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180017" y="202747"/>
            <a:ext cx="305063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、二次探查法</a:t>
            </a:r>
          </a:p>
        </p:txBody>
      </p:sp>
      <p:sp>
        <p:nvSpPr>
          <p:cNvPr id="4" name="矩形 3"/>
          <p:cNvSpPr/>
          <p:nvPr/>
        </p:nvSpPr>
        <p:spPr>
          <a:xfrm>
            <a:off x="292922" y="1077956"/>
            <a:ext cx="6618515" cy="578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=1	h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(key)=(h(key)+1</a:t>
            </a:r>
            <a:r>
              <a:rPr lang="en-US" altLang="zh-CN" sz="2800" b="1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M</a:t>
            </a:r>
          </a:p>
          <a:p>
            <a:pPr lvl="1">
              <a:lnSpc>
                <a:spcPct val="12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h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(key)=(h(key)-1</a:t>
            </a:r>
            <a:r>
              <a:rPr lang="en-US" altLang="zh-CN" sz="2800" b="1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M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=2	h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(key)=(h(key)+2</a:t>
            </a:r>
            <a:r>
              <a:rPr lang="en-US" altLang="zh-CN" sz="2800" b="1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M</a:t>
            </a:r>
          </a:p>
          <a:p>
            <a:pPr lvl="1">
              <a:lnSpc>
                <a:spcPct val="12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h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(key)=(h(key)-2</a:t>
            </a:r>
            <a:r>
              <a:rPr lang="en-US" altLang="zh-CN" sz="2800" b="1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M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=3	h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(key)=(h(key)+3</a:t>
            </a:r>
            <a:r>
              <a:rPr lang="en-US" altLang="zh-CN" sz="2800" b="1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M</a:t>
            </a:r>
          </a:p>
          <a:p>
            <a:pPr lvl="1">
              <a:lnSpc>
                <a:spcPct val="12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h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(key)=(h(key)-3</a:t>
            </a:r>
            <a:r>
              <a:rPr lang="en-US" altLang="zh-CN" sz="2800" b="1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M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=4	h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(key)=(h(key)+4</a:t>
            </a:r>
            <a:r>
              <a:rPr lang="en-US" altLang="zh-CN" sz="2800" b="1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M</a:t>
            </a:r>
          </a:p>
          <a:p>
            <a:pPr lvl="1">
              <a:lnSpc>
                <a:spcPct val="12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h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(key)=(h(key)-4</a:t>
            </a:r>
            <a:r>
              <a:rPr lang="en-US" altLang="zh-CN" sz="2800" b="1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M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=5	h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(key)=(h(key)+5</a:t>
            </a:r>
            <a:r>
              <a:rPr lang="en-US" altLang="zh-CN" sz="2800" b="1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M</a:t>
            </a:r>
          </a:p>
          <a:p>
            <a:pPr lvl="1">
              <a:lnSpc>
                <a:spcPct val="12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h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(key)=(h(key)-5</a:t>
            </a:r>
            <a:r>
              <a:rPr lang="en-US" altLang="zh-CN" sz="2800" b="1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M</a:t>
            </a:r>
          </a:p>
          <a:p>
            <a:pPr lvl="1">
              <a:lnSpc>
                <a:spcPct val="120000"/>
              </a:lnSpc>
            </a:pP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33603" y="935452"/>
            <a:ext cx="5326085" cy="578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h(40)=7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=1	h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(40)=(7+1</a:t>
            </a:r>
            <a:r>
              <a:rPr lang="en-US" altLang="zh-CN" sz="2800" b="1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11 = 8</a:t>
            </a:r>
          </a:p>
          <a:p>
            <a:pPr lvl="1">
              <a:lnSpc>
                <a:spcPct val="12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h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(40)=(7-1</a:t>
            </a:r>
            <a:r>
              <a:rPr lang="en-US" altLang="zh-CN" sz="2800" b="1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11 = 6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=2	h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(40)=(7+2</a:t>
            </a:r>
            <a:r>
              <a:rPr lang="en-US" altLang="zh-CN" sz="2800" b="1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11 = 0</a:t>
            </a:r>
          </a:p>
          <a:p>
            <a:pPr lvl="1">
              <a:lnSpc>
                <a:spcPct val="12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h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(40)=(7-2</a:t>
            </a:r>
            <a:r>
              <a:rPr lang="en-US" altLang="zh-CN" sz="2800" b="1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11 = 3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=3	h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(40)=(7+3</a:t>
            </a:r>
            <a:r>
              <a:rPr lang="en-US" altLang="zh-CN" sz="2800" b="1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11 = 5</a:t>
            </a:r>
          </a:p>
          <a:p>
            <a:pPr lvl="1">
              <a:lnSpc>
                <a:spcPct val="12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h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(40)=(7-3</a:t>
            </a:r>
            <a:r>
              <a:rPr lang="en-US" altLang="zh-CN" sz="2800" b="1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11 = 9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=4	h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(40)=(7+4</a:t>
            </a:r>
            <a:r>
              <a:rPr lang="en-US" altLang="zh-CN" sz="2800" b="1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11 = 1</a:t>
            </a:r>
          </a:p>
          <a:p>
            <a:pPr lvl="1">
              <a:lnSpc>
                <a:spcPct val="12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h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(40)=(7-4</a:t>
            </a:r>
            <a:r>
              <a:rPr lang="en-US" altLang="zh-CN" sz="2800" b="1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11 = 2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=5	h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(40)=(7+5</a:t>
            </a:r>
            <a:r>
              <a:rPr lang="en-US" altLang="zh-CN" sz="2800" b="1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11 = 10</a:t>
            </a:r>
          </a:p>
          <a:p>
            <a:pPr lvl="1">
              <a:lnSpc>
                <a:spcPct val="12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h</a:t>
            </a:r>
            <a:r>
              <a:rPr lang="en-US" altLang="zh-CN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(40)=(7-5</a:t>
            </a:r>
            <a:r>
              <a:rPr lang="en-US" altLang="zh-CN" sz="2800" b="1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% 11 = 4</a:t>
            </a: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3453783" y="235674"/>
            <a:ext cx="63357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散列函数 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H(key)=key % 11  </a:t>
            </a:r>
            <a:r>
              <a:rPr lang="en-US" altLang="zh-CN" sz="28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最大为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  </a:t>
            </a:r>
          </a:p>
        </p:txBody>
      </p:sp>
    </p:spTree>
    <p:extLst>
      <p:ext uri="{BB962C8B-B14F-4D97-AF65-F5344CB8AC3E}">
        <p14:creationId xmlns:p14="http://schemas.microsoft.com/office/powerpoint/2010/main" val="3958289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4446651" y="513240"/>
            <a:ext cx="2392001" cy="60939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h(key)=key%11</a:t>
            </a:r>
          </a:p>
        </p:txBody>
      </p:sp>
      <p:sp>
        <p:nvSpPr>
          <p:cNvPr id="434201" name="Rectangle 25"/>
          <p:cNvSpPr>
            <a:spLocks noChangeArrowheads="1"/>
          </p:cNvSpPr>
          <p:nvPr/>
        </p:nvSpPr>
        <p:spPr bwMode="auto">
          <a:xfrm>
            <a:off x="2711451" y="2671764"/>
            <a:ext cx="1268296" cy="52322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插入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35</a:t>
            </a:r>
          </a:p>
        </p:txBody>
      </p:sp>
      <p:sp>
        <p:nvSpPr>
          <p:cNvPr id="434202" name="Text Box 26"/>
          <p:cNvSpPr txBox="1">
            <a:spLocks noChangeArrowheads="1"/>
          </p:cNvSpPr>
          <p:nvPr/>
        </p:nvSpPr>
        <p:spPr bwMode="auto">
          <a:xfrm>
            <a:off x="4564064" y="2492376"/>
            <a:ext cx="403988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en-US" alt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h(key)=35%11=2</a:t>
            </a:r>
          </a:p>
          <a:p>
            <a:r>
              <a:rPr lang="en-US" alt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(key)=(h(key)+1</a:t>
            </a:r>
            <a:r>
              <a:rPr lang="en-US" altLang="zh-CN" sz="2800" baseline="30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)%11=3</a:t>
            </a:r>
          </a:p>
          <a:p>
            <a:r>
              <a:rPr lang="en-US" alt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(key)=(h(key)-1</a:t>
            </a:r>
            <a:r>
              <a:rPr lang="en-US" altLang="zh-CN" sz="2800" baseline="30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)%11=1</a:t>
            </a:r>
          </a:p>
        </p:txBody>
      </p:sp>
      <p:sp>
        <p:nvSpPr>
          <p:cNvPr id="434204" name="Rectangle 28"/>
          <p:cNvSpPr>
            <a:spLocks noChangeArrowheads="1"/>
          </p:cNvSpPr>
          <p:nvPr/>
        </p:nvSpPr>
        <p:spPr bwMode="auto">
          <a:xfrm>
            <a:off x="2697164" y="4292601"/>
            <a:ext cx="1268296" cy="52322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插入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434205" name="Text Box 29"/>
          <p:cNvSpPr txBox="1">
            <a:spLocks noChangeArrowheads="1"/>
          </p:cNvSpPr>
          <p:nvPr/>
        </p:nvSpPr>
        <p:spPr bwMode="auto">
          <a:xfrm>
            <a:off x="4583114" y="4076700"/>
            <a:ext cx="403988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en-US" alt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h(key)=13%11=2</a:t>
            </a:r>
          </a:p>
          <a:p>
            <a:r>
              <a:rPr lang="en-US" alt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(key)=(h(key)+1</a:t>
            </a:r>
            <a:r>
              <a:rPr lang="en-US" altLang="zh-CN" sz="2800" baseline="30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)%11=3</a:t>
            </a:r>
          </a:p>
          <a:p>
            <a:r>
              <a:rPr lang="en-US" alt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(key)=(h(key)-1</a:t>
            </a:r>
            <a:r>
              <a:rPr lang="en-US" altLang="zh-CN" sz="2800" baseline="30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)%11=1</a:t>
            </a:r>
          </a:p>
          <a:p>
            <a:r>
              <a:rPr lang="en-US" alt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(key)=(h(key)+2</a:t>
            </a:r>
            <a:r>
              <a:rPr lang="en-US" altLang="zh-CN" sz="2800" baseline="30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)%11=6</a:t>
            </a: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45292"/>
              </p:ext>
            </p:extLst>
          </p:nvPr>
        </p:nvGraphicFramePr>
        <p:xfrm>
          <a:off x="766783" y="1356392"/>
          <a:ext cx="1075904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942606" y="1876470"/>
            <a:ext cx="521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35</a:t>
            </a:r>
          </a:p>
        </p:txBody>
      </p:sp>
      <p:sp>
        <p:nvSpPr>
          <p:cNvPr id="32" name="矩形 31"/>
          <p:cNvSpPr/>
          <p:nvPr/>
        </p:nvSpPr>
        <p:spPr>
          <a:xfrm>
            <a:off x="6870776" y="1869492"/>
            <a:ext cx="521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4989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9393" y="2539823"/>
            <a:ext cx="111271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二次探测法能改善“线性聚集”，但是当二个关键字散列到同一位置时，则会有相同的探测序列，产生“二次聚集”。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2003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807522" y="562098"/>
            <a:ext cx="10652167" cy="457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、双散列法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具备两个散列函数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h1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h2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探查序列为：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(key),(h</a:t>
            </a:r>
            <a:r>
              <a:rPr lang="en-US" altLang="zh-CN" sz="2800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(key)+ h</a:t>
            </a:r>
            <a:r>
              <a:rPr lang="en-US" altLang="zh-CN" sz="2800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(key))%M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(h</a:t>
            </a:r>
            <a:r>
              <a:rPr lang="en-US" altLang="zh-CN" sz="2800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(key)+ 2h</a:t>
            </a:r>
            <a:r>
              <a:rPr lang="en-US" altLang="zh-CN" sz="2800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(key))%M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30000"/>
              </a:lnSpc>
            </a:pP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h</a:t>
            </a:r>
            <a:r>
              <a:rPr lang="en-US" altLang="zh-CN" sz="2800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</a:t>
            </a:r>
            <a:r>
              <a:rPr lang="zh-CN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应该是小于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且与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互质的整数，以保证探测序列能够最多经过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次探测即可遍历表中所有地址。</a:t>
            </a:r>
            <a:endParaRPr lang="zh-CN" altLang="en-US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为素数，则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可取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(key)=key % (M-2)+1</a:t>
            </a:r>
          </a:p>
        </p:txBody>
      </p:sp>
    </p:spTree>
    <p:extLst>
      <p:ext uri="{BB962C8B-B14F-4D97-AF65-F5344CB8AC3E}">
        <p14:creationId xmlns:p14="http://schemas.microsoft.com/office/powerpoint/2010/main" val="2552785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807522" y="562098"/>
            <a:ext cx="10652167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、双散列法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具备两个散列函数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h1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h2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探查序列为：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(key),(h</a:t>
            </a:r>
            <a:r>
              <a:rPr lang="en-US" altLang="zh-CN" sz="2800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(key)+ h</a:t>
            </a:r>
            <a:r>
              <a:rPr lang="en-US" altLang="zh-CN" sz="2800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(key))%M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(h</a:t>
            </a:r>
            <a:r>
              <a:rPr lang="en-US" altLang="zh-CN" sz="2800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(key)+ 2h</a:t>
            </a:r>
            <a:r>
              <a:rPr lang="en-US" altLang="zh-CN" sz="2800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(key))%M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h</a:t>
            </a:r>
            <a:r>
              <a:rPr lang="en-US" altLang="zh-CN" sz="2800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 = key % 11		 h</a:t>
            </a:r>
            <a:r>
              <a:rPr lang="en-US" altLang="zh-CN" sz="2800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 = key % 9 + 1	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361454"/>
              </p:ext>
            </p:extLst>
          </p:nvPr>
        </p:nvGraphicFramePr>
        <p:xfrm>
          <a:off x="807522" y="3707706"/>
          <a:ext cx="1075904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2176877" y="5296218"/>
            <a:ext cx="1445097" cy="52322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插入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58</a:t>
            </a:r>
          </a:p>
        </p:txBody>
      </p:sp>
      <p:sp>
        <p:nvSpPr>
          <p:cNvPr id="5" name="Text Box 59"/>
          <p:cNvSpPr txBox="1">
            <a:spLocks noChangeArrowheads="1"/>
          </p:cNvSpPr>
          <p:nvPr/>
        </p:nvSpPr>
        <p:spPr bwMode="auto">
          <a:xfrm>
            <a:off x="3866307" y="5126940"/>
            <a:ext cx="609974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(key)=58%11=3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(key)=58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％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</a:p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）％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11=(3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5)%11=8</a:t>
            </a:r>
          </a:p>
        </p:txBody>
      </p:sp>
      <p:sp>
        <p:nvSpPr>
          <p:cNvPr id="6" name="矩形 5"/>
          <p:cNvSpPr/>
          <p:nvPr/>
        </p:nvSpPr>
        <p:spPr>
          <a:xfrm>
            <a:off x="8854045" y="4204033"/>
            <a:ext cx="521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231119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807522" y="562098"/>
            <a:ext cx="10652167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、双散列法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具备两个散列函数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h1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h2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探查序列为：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(key),(h</a:t>
            </a:r>
            <a:r>
              <a:rPr lang="en-US" altLang="zh-CN" sz="2800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(key)+ h</a:t>
            </a:r>
            <a:r>
              <a:rPr lang="en-US" altLang="zh-CN" sz="2800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(key))%M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(h</a:t>
            </a:r>
            <a:r>
              <a:rPr lang="en-US" altLang="zh-CN" sz="2800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(key)+ 2h</a:t>
            </a:r>
            <a:r>
              <a:rPr lang="en-US" altLang="zh-CN" sz="2800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(key))%M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h</a:t>
            </a:r>
            <a:r>
              <a:rPr lang="en-US" altLang="zh-CN" sz="2800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 = key % 11		 h</a:t>
            </a:r>
            <a:r>
              <a:rPr lang="en-US" altLang="zh-CN" sz="2800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 = key % 9 + 1	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942490"/>
              </p:ext>
            </p:extLst>
          </p:nvPr>
        </p:nvGraphicFramePr>
        <p:xfrm>
          <a:off x="807522" y="3707706"/>
          <a:ext cx="1075904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854045" y="4204033"/>
            <a:ext cx="521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58</a:t>
            </a:r>
          </a:p>
        </p:txBody>
      </p:sp>
      <p:sp>
        <p:nvSpPr>
          <p:cNvPr id="7" name="Text Box 61"/>
          <p:cNvSpPr txBox="1">
            <a:spLocks noChangeArrowheads="1"/>
          </p:cNvSpPr>
          <p:nvPr/>
        </p:nvSpPr>
        <p:spPr bwMode="auto">
          <a:xfrm>
            <a:off x="2533136" y="5377688"/>
            <a:ext cx="1563851" cy="52322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插入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8" name="Text Box 62"/>
          <p:cNvSpPr txBox="1">
            <a:spLocks noChangeArrowheads="1"/>
          </p:cNvSpPr>
          <p:nvPr/>
        </p:nvSpPr>
        <p:spPr bwMode="auto">
          <a:xfrm>
            <a:off x="4198814" y="5377688"/>
            <a:ext cx="2779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(key)=24%11=2</a:t>
            </a:r>
          </a:p>
        </p:txBody>
      </p:sp>
      <p:sp>
        <p:nvSpPr>
          <p:cNvPr id="10" name="矩形 9"/>
          <p:cNvSpPr/>
          <p:nvPr/>
        </p:nvSpPr>
        <p:spPr>
          <a:xfrm>
            <a:off x="3043191" y="4204033"/>
            <a:ext cx="521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14069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807522" y="562098"/>
            <a:ext cx="10652167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、双散列法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具备两个散列函数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h1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h2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探查序列为：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(key),(h</a:t>
            </a:r>
            <a:r>
              <a:rPr lang="en-US" altLang="zh-CN" sz="2800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(key)+ h</a:t>
            </a:r>
            <a:r>
              <a:rPr lang="en-US" altLang="zh-CN" sz="2800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(key))%M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(h</a:t>
            </a:r>
            <a:r>
              <a:rPr lang="en-US" altLang="zh-CN" sz="2800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(key)+ 2h</a:t>
            </a:r>
            <a:r>
              <a:rPr lang="en-US" altLang="zh-CN" sz="2800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(key))%M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h</a:t>
            </a:r>
            <a:r>
              <a:rPr lang="en-US" altLang="zh-CN" sz="2800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 = key % 11		 h</a:t>
            </a:r>
            <a:r>
              <a:rPr lang="en-US" altLang="zh-CN" sz="2800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 = key % 9 + 1	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07522" y="3707706"/>
          <a:ext cx="1075904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780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8854045" y="4204033"/>
            <a:ext cx="521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58</a:t>
            </a:r>
          </a:p>
        </p:txBody>
      </p:sp>
      <p:sp>
        <p:nvSpPr>
          <p:cNvPr id="10" name="矩形 9"/>
          <p:cNvSpPr/>
          <p:nvPr/>
        </p:nvSpPr>
        <p:spPr>
          <a:xfrm>
            <a:off x="3043191" y="4204033"/>
            <a:ext cx="521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9" name="Text Box 64"/>
          <p:cNvSpPr txBox="1">
            <a:spLocks noChangeArrowheads="1"/>
          </p:cNvSpPr>
          <p:nvPr/>
        </p:nvSpPr>
        <p:spPr bwMode="auto">
          <a:xfrm>
            <a:off x="2315688" y="5049839"/>
            <a:ext cx="1476851" cy="52322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插入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35</a:t>
            </a:r>
          </a:p>
        </p:txBody>
      </p:sp>
      <p:sp>
        <p:nvSpPr>
          <p:cNvPr id="11" name="Text Box 65"/>
          <p:cNvSpPr txBox="1">
            <a:spLocks noChangeArrowheads="1"/>
          </p:cNvSpPr>
          <p:nvPr/>
        </p:nvSpPr>
        <p:spPr bwMode="auto">
          <a:xfrm>
            <a:off x="4149725" y="4972051"/>
            <a:ext cx="618951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(key)=35%11=2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(key)=35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％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9</a:t>
            </a:r>
          </a:p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）％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11=(2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9)%11=0 </a:t>
            </a:r>
          </a:p>
        </p:txBody>
      </p:sp>
      <p:sp>
        <p:nvSpPr>
          <p:cNvPr id="12" name="矩形 11"/>
          <p:cNvSpPr/>
          <p:nvPr/>
        </p:nvSpPr>
        <p:spPr>
          <a:xfrm>
            <a:off x="1034282" y="4204033"/>
            <a:ext cx="521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110183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87220" y="1764922"/>
            <a:ext cx="7015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作业</a:t>
            </a:r>
            <a:endParaRPr lang="zh-CN" altLang="zh-CN" dirty="0"/>
          </a:p>
          <a:p>
            <a:r>
              <a:rPr lang="zh-CN" altLang="zh-CN" sz="4000" dirty="0"/>
              <a:t>扩展题</a:t>
            </a:r>
            <a:r>
              <a:rPr lang="en-US" altLang="zh-CN" sz="4000" dirty="0"/>
              <a:t> 1,2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0214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1"/>
          <p:cNvSpPr txBox="1">
            <a:spLocks noChangeArrowheads="1"/>
          </p:cNvSpPr>
          <p:nvPr/>
        </p:nvSpPr>
        <p:spPr bwMode="auto">
          <a:xfrm>
            <a:off x="966850" y="1336964"/>
            <a:ext cx="9827820" cy="393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已经学习的组织集合元素的数据结构：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）线性表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）二叉排序树、</a:t>
            </a: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B-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新的组织集合元素的数据结构：</a:t>
            </a:r>
            <a:r>
              <a:rPr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散列表</a:t>
            </a: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使用线性表来存储集合元素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元素存储位置与关键字相关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825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6"/>
          <p:cNvSpPr txBox="1">
            <a:spLocks noChangeArrowheads="1"/>
          </p:cNvSpPr>
          <p:nvPr/>
        </p:nvSpPr>
        <p:spPr bwMode="auto">
          <a:xfrm>
            <a:off x="945624" y="432416"/>
            <a:ext cx="1027877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在元素的存储位置和关键字值之间建立一种对应关系</a:t>
            </a: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把关键字值映射到表中的某个位置，即：  </a:t>
            </a:r>
            <a:endParaRPr lang="en-US" altLang="zh-CN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集合元素的位置</a:t>
            </a:r>
            <a:r>
              <a:rPr lang="en-US" altLang="zh-CN" sz="32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 = h(key)      </a:t>
            </a:r>
          </a:p>
        </p:txBody>
      </p:sp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618308" y="5152534"/>
            <a:ext cx="11326368" cy="138499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散列函数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(h)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：元素的关键字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与其存储位置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之间的关系函数</a:t>
            </a: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：表示关键字值为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的元素的存储地址。</a:t>
            </a:r>
          </a:p>
          <a:p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散列表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(hash,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哈希表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：用散列函数建立起来的表。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244274"/>
              </p:ext>
            </p:extLst>
          </p:nvPr>
        </p:nvGraphicFramePr>
        <p:xfrm>
          <a:off x="1830122" y="3505092"/>
          <a:ext cx="870329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03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03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03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229763" y="2733695"/>
            <a:ext cx="3012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h(key)=(key+5)%10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3754" y="3561916"/>
            <a:ext cx="521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44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3753" y="4085136"/>
            <a:ext cx="521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50</a:t>
            </a:r>
            <a:endParaRPr lang="zh-CN" altLang="en-US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8764" y="3396343"/>
            <a:ext cx="914400" cy="1484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646030" y="2302808"/>
            <a:ext cx="3134294" cy="954107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不需要进行比较即可找到元素位置</a:t>
            </a:r>
          </a:p>
        </p:txBody>
      </p:sp>
    </p:spTree>
    <p:extLst>
      <p:ext uri="{BB962C8B-B14F-4D97-AF65-F5344CB8AC3E}">
        <p14:creationId xmlns:p14="http://schemas.microsoft.com/office/powerpoint/2010/main" val="389350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0.74844 0.06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422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79 0.00162 L 0.46602 -0.0032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5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3" grpId="0"/>
      <p:bldP spid="7" grpId="0"/>
      <p:bldP spid="4" grpId="0"/>
      <p:bldP spid="5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Rectangle 3"/>
          <p:cNvSpPr>
            <a:spLocks noChangeArrowheads="1"/>
          </p:cNvSpPr>
          <p:nvPr/>
        </p:nvSpPr>
        <p:spPr bwMode="auto">
          <a:xfrm>
            <a:off x="423523" y="748145"/>
            <a:ext cx="11174413" cy="472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3810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散列表举例</a:t>
            </a:r>
          </a:p>
          <a:p>
            <a:pPr algn="just">
              <a:lnSpc>
                <a:spcPct val="10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建立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31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个省、自治区、直辖市的人口统计表。</a:t>
            </a:r>
          </a:p>
          <a:p>
            <a:pPr lvl="2" algn="just">
              <a:lnSpc>
                <a:spcPct val="100000"/>
              </a:lnSpc>
              <a:buFont typeface="宋体" panose="02010600030101010101" pitchFamily="2" charset="-122"/>
              <a:buChar char="·"/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散列表长度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30         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关键字：名称的汉语拼音</a:t>
            </a:r>
          </a:p>
          <a:p>
            <a:pPr lvl="2" algn="just">
              <a:lnSpc>
                <a:spcPct val="100000"/>
              </a:lnSpc>
              <a:buFont typeface="宋体" panose="02010600030101010101" pitchFamily="2" charset="-122"/>
              <a:buChar char="·"/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编码：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A-Z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01-26  </a:t>
            </a:r>
          </a:p>
          <a:p>
            <a:pPr lvl="2" algn="just">
              <a:lnSpc>
                <a:spcPct val="100000"/>
              </a:lnSpc>
              <a:buFont typeface="宋体" panose="02010600030101010101" pitchFamily="2" charset="-122"/>
              <a:buChar char="·"/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两种散列函数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h:</a:t>
            </a:r>
          </a:p>
          <a:p>
            <a:pPr lvl="2" algn="just">
              <a:lnSpc>
                <a:spcPct val="100000"/>
              </a:lnSpc>
              <a:buFont typeface="宋体" panose="02010600030101010101" pitchFamily="2" charset="-122"/>
              <a:buChar char="·"/>
            </a:pP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algn="just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</a:t>
            </a:r>
            <a:r>
              <a:rPr lang="en-US" altLang="zh-CN" sz="2800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(key)=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首字母的编码</a:t>
            </a:r>
          </a:p>
          <a:p>
            <a:pPr lvl="2" algn="just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</a:t>
            </a:r>
            <a:r>
              <a:rPr lang="en-US" altLang="zh-CN" sz="2800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(key)=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首字母的编码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尾字母的编码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若和大于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30,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则减去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30</a:t>
            </a: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735297"/>
              </p:ext>
            </p:extLst>
          </p:nvPr>
        </p:nvGraphicFramePr>
        <p:xfrm>
          <a:off x="150419" y="4964909"/>
          <a:ext cx="11910952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3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9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55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8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BEIJING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JIANGSU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SHANGHAI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SICHUAN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JIANGXI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TIANJIN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SHANXI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h1(key)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h2(key)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81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5" name="Group 4"/>
          <p:cNvGrpSpPr>
            <a:grpSpLocks/>
          </p:cNvGrpSpPr>
          <p:nvPr/>
        </p:nvGrpSpPr>
        <p:grpSpPr bwMode="auto">
          <a:xfrm>
            <a:off x="1960563" y="1262432"/>
            <a:ext cx="8229600" cy="1219200"/>
            <a:chOff x="216" y="2152"/>
            <a:chExt cx="5184" cy="624"/>
          </a:xfrm>
        </p:grpSpPr>
        <p:sp>
          <p:nvSpPr>
            <p:cNvPr id="7176" name="Rectangle 5"/>
            <p:cNvSpPr>
              <a:spLocks noChangeArrowheads="1"/>
            </p:cNvSpPr>
            <p:nvPr/>
          </p:nvSpPr>
          <p:spPr bwMode="auto">
            <a:xfrm>
              <a:off x="216" y="2152"/>
              <a:ext cx="5184" cy="62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endParaRPr lang="en-US" altLang="zh-CN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177" name="Line 6"/>
            <p:cNvSpPr>
              <a:spLocks noChangeShapeType="1"/>
            </p:cNvSpPr>
            <p:nvPr/>
          </p:nvSpPr>
          <p:spPr bwMode="auto">
            <a:xfrm>
              <a:off x="216" y="2344"/>
              <a:ext cx="518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178" name="Line 7"/>
            <p:cNvSpPr>
              <a:spLocks noChangeShapeType="1"/>
            </p:cNvSpPr>
            <p:nvPr/>
          </p:nvSpPr>
          <p:spPr bwMode="auto">
            <a:xfrm>
              <a:off x="216" y="2536"/>
              <a:ext cx="518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179" name="Line 8"/>
            <p:cNvSpPr>
              <a:spLocks noChangeShapeType="1"/>
            </p:cNvSpPr>
            <p:nvPr/>
          </p:nvSpPr>
          <p:spPr bwMode="auto">
            <a:xfrm>
              <a:off x="792" y="2152"/>
              <a:ext cx="0" cy="6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180" name="Line 9"/>
            <p:cNvSpPr>
              <a:spLocks noChangeShapeType="1"/>
            </p:cNvSpPr>
            <p:nvPr/>
          </p:nvSpPr>
          <p:spPr bwMode="auto">
            <a:xfrm>
              <a:off x="1464" y="2152"/>
              <a:ext cx="0" cy="6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181" name="Line 10"/>
            <p:cNvSpPr>
              <a:spLocks noChangeShapeType="1"/>
            </p:cNvSpPr>
            <p:nvPr/>
          </p:nvSpPr>
          <p:spPr bwMode="auto">
            <a:xfrm>
              <a:off x="2184" y="2152"/>
              <a:ext cx="0" cy="6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182" name="Line 11"/>
            <p:cNvSpPr>
              <a:spLocks noChangeShapeType="1"/>
            </p:cNvSpPr>
            <p:nvPr/>
          </p:nvSpPr>
          <p:spPr bwMode="auto">
            <a:xfrm>
              <a:off x="2904" y="2152"/>
              <a:ext cx="0" cy="6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183" name="Line 12"/>
            <p:cNvSpPr>
              <a:spLocks noChangeShapeType="1"/>
            </p:cNvSpPr>
            <p:nvPr/>
          </p:nvSpPr>
          <p:spPr bwMode="auto">
            <a:xfrm>
              <a:off x="3552" y="2152"/>
              <a:ext cx="0" cy="6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184" name="Line 13"/>
            <p:cNvSpPr>
              <a:spLocks noChangeShapeType="1"/>
            </p:cNvSpPr>
            <p:nvPr/>
          </p:nvSpPr>
          <p:spPr bwMode="auto">
            <a:xfrm>
              <a:off x="4192" y="2152"/>
              <a:ext cx="0" cy="6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185" name="Line 14"/>
            <p:cNvSpPr>
              <a:spLocks noChangeShapeType="1"/>
            </p:cNvSpPr>
            <p:nvPr/>
          </p:nvSpPr>
          <p:spPr bwMode="auto">
            <a:xfrm>
              <a:off x="4824" y="2152"/>
              <a:ext cx="0" cy="6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7171" name="Rectangle 15"/>
          <p:cNvSpPr>
            <a:spLocks noChangeArrowheads="1"/>
          </p:cNvSpPr>
          <p:nvPr/>
        </p:nvSpPr>
        <p:spPr bwMode="auto">
          <a:xfrm>
            <a:off x="344384" y="2335584"/>
            <a:ext cx="1150719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结论一：</a:t>
            </a:r>
          </a:p>
          <a:p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对</a:t>
            </a: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h1: JIANGSHU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JIANGXI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等被映射到相同位置，产生冲突</a:t>
            </a:r>
          </a:p>
        </p:txBody>
      </p:sp>
      <p:sp>
        <p:nvSpPr>
          <p:cNvPr id="7172" name="Rectangle 17"/>
          <p:cNvSpPr>
            <a:spLocks noChangeArrowheads="1"/>
          </p:cNvSpPr>
          <p:nvPr/>
        </p:nvSpPr>
        <p:spPr bwMode="auto">
          <a:xfrm>
            <a:off x="712519" y="3586533"/>
            <a:ext cx="961947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冲突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key1≠key2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，但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h(key1)=h(key2)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的现象。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同义词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：对同一散列函数，具有相同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值的关键字。</a:t>
            </a:r>
          </a:p>
        </p:txBody>
      </p:sp>
      <p:sp>
        <p:nvSpPr>
          <p:cNvPr id="7173" name="Rectangle 18"/>
          <p:cNvSpPr>
            <a:spLocks noChangeArrowheads="1"/>
          </p:cNvSpPr>
          <p:nvPr/>
        </p:nvSpPr>
        <p:spPr bwMode="auto">
          <a:xfrm>
            <a:off x="344384" y="5110595"/>
            <a:ext cx="449033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结论二：</a:t>
            </a:r>
          </a:p>
          <a:p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h2(key)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冲突少于</a:t>
            </a: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h1(key)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185044"/>
              </p:ext>
            </p:extLst>
          </p:nvPr>
        </p:nvGraphicFramePr>
        <p:xfrm>
          <a:off x="162294" y="747147"/>
          <a:ext cx="11910952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3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9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55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8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BEIJING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JIANGSU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SHANGHAI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SICHUAN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JIANGXI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TIANJIN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SHANXI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h1(key)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h2(key)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704612" y="3797523"/>
            <a:ext cx="2755076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不允许发生冲突</a:t>
            </a:r>
          </a:p>
        </p:txBody>
      </p:sp>
    </p:spTree>
    <p:extLst>
      <p:ext uri="{BB962C8B-B14F-4D97-AF65-F5344CB8AC3E}">
        <p14:creationId xmlns:p14="http://schemas.microsoft.com/office/powerpoint/2010/main" val="385941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570015" y="149920"/>
            <a:ext cx="10937175" cy="224676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能否避免冲突？不现实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h(key)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的值域应该在地址范围之类</a:t>
            </a: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例如：设计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H(key)=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各字母编码序列使</a:t>
            </a:r>
            <a:r>
              <a:rPr lang="en-US" altLang="zh-CN" sz="28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key</a:t>
            </a:r>
            <a:r>
              <a:rPr lang="en-US" altLang="zh-CN" sz="28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 H(SHANXI)=190801142409   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700646" y="2763074"/>
            <a:ext cx="10228613" cy="2246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just"/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分析上表：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冲突少于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(key)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说明冲突与散列函数有关。</a:t>
            </a:r>
          </a:p>
          <a:p>
            <a:pPr algn="just"/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散列函数是一个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压缩映象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，冲突不可避免！</a:t>
            </a:r>
          </a:p>
          <a:p>
            <a:pPr algn="just"/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可以做到的是：</a:t>
            </a:r>
          </a:p>
          <a:p>
            <a:pPr algn="just"/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、选择“好”的</a:t>
            </a:r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h,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尽量减少冲突。</a:t>
            </a:r>
          </a:p>
          <a:p>
            <a:pPr algn="just"/>
            <a:r>
              <a: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、若发生冲突，如何处理？用冲突处理技术。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30139" y="1923802"/>
            <a:ext cx="3087585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没有这么大的地址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1896" y="5450774"/>
            <a:ext cx="10157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压缩映象：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的取值范围可以很广，但是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的取值个数一定不会超过地址空间大小。将大范围的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投射到小范围的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取值上。</a:t>
            </a:r>
          </a:p>
        </p:txBody>
      </p:sp>
    </p:spTree>
    <p:extLst>
      <p:ext uri="{BB962C8B-B14F-4D97-AF65-F5344CB8AC3E}">
        <p14:creationId xmlns:p14="http://schemas.microsoft.com/office/powerpoint/2010/main" val="214587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360717" y="957077"/>
            <a:ext cx="5520047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好”的散列函数：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均分布，少冲突；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计算简便，快速。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295202" y="3905786"/>
            <a:ext cx="936883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均分布：元素经散列函数映象到散列表中的任何位置是等概率的。下面介绍几种目前比较通用的散列函数。</a:t>
            </a:r>
          </a:p>
        </p:txBody>
      </p:sp>
    </p:spTree>
    <p:extLst>
      <p:ext uri="{BB962C8B-B14F-4D97-AF65-F5344CB8AC3E}">
        <p14:creationId xmlns:p14="http://schemas.microsoft.com/office/powerpoint/2010/main" val="2842398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15246</TotalTime>
  <Words>2972</Words>
  <Application>Microsoft Office PowerPoint</Application>
  <PresentationFormat>宽屏</PresentationFormat>
  <Paragraphs>648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华文楷体</vt:lpstr>
      <vt:lpstr>隶书</vt:lpstr>
      <vt:lpstr>宋体</vt:lpstr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离子</vt:lpstr>
      <vt:lpstr>散列表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zhu</dc:creator>
  <cp:lastModifiedBy>jie zhu</cp:lastModifiedBy>
  <cp:revision>1087</cp:revision>
  <dcterms:created xsi:type="dcterms:W3CDTF">2015-02-03T01:14:24Z</dcterms:created>
  <dcterms:modified xsi:type="dcterms:W3CDTF">2017-11-28T01:59:29Z</dcterms:modified>
</cp:coreProperties>
</file>